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1674" r:id="rId2"/>
    <p:sldId id="1840" r:id="rId3"/>
    <p:sldId id="1571" r:id="rId4"/>
    <p:sldId id="1572" r:id="rId5"/>
    <p:sldId id="1573" r:id="rId6"/>
    <p:sldId id="1574" r:id="rId7"/>
    <p:sldId id="1575" r:id="rId8"/>
    <p:sldId id="1562" r:id="rId9"/>
    <p:sldId id="1597" r:id="rId10"/>
    <p:sldId id="1598" r:id="rId11"/>
    <p:sldId id="1693" r:id="rId12"/>
    <p:sldId id="1749" r:id="rId13"/>
    <p:sldId id="1584" r:id="rId14"/>
    <p:sldId id="1590" r:id="rId15"/>
    <p:sldId id="1585" r:id="rId16"/>
    <p:sldId id="1586" r:id="rId17"/>
    <p:sldId id="1847" r:id="rId18"/>
    <p:sldId id="1697" r:id="rId19"/>
    <p:sldId id="1509" r:id="rId20"/>
    <p:sldId id="1510" r:id="rId21"/>
    <p:sldId id="1771" r:id="rId22"/>
    <p:sldId id="1772" r:id="rId23"/>
    <p:sldId id="1544" r:id="rId24"/>
    <p:sldId id="1845" r:id="rId25"/>
    <p:sldId id="1521" r:id="rId26"/>
    <p:sldId id="1525" r:id="rId27"/>
    <p:sldId id="1526" r:id="rId28"/>
    <p:sldId id="1651" r:id="rId29"/>
    <p:sldId id="1802" r:id="rId30"/>
    <p:sldId id="1803" r:id="rId31"/>
    <p:sldId id="1804" r:id="rId32"/>
    <p:sldId id="1805" r:id="rId33"/>
    <p:sldId id="1807" r:id="rId34"/>
    <p:sldId id="1808" r:id="rId35"/>
    <p:sldId id="1809" r:id="rId36"/>
    <p:sldId id="1810" r:id="rId37"/>
    <p:sldId id="1811" r:id="rId38"/>
    <p:sldId id="1812" r:id="rId39"/>
    <p:sldId id="1813" r:id="rId40"/>
    <p:sldId id="1814" r:id="rId41"/>
    <p:sldId id="1776" r:id="rId42"/>
    <p:sldId id="1777" r:id="rId43"/>
    <p:sldId id="1815" r:id="rId44"/>
    <p:sldId id="1816" r:id="rId45"/>
    <p:sldId id="1646" r:id="rId46"/>
    <p:sldId id="1822" r:id="rId47"/>
    <p:sldId id="1821" r:id="rId48"/>
    <p:sldId id="1846" r:id="rId49"/>
    <p:sldId id="1820" r:id="rId50"/>
  </p:sldIdLst>
  <p:sldSz cx="9144000" cy="6858000" type="screen4x3"/>
  <p:notesSz cx="7315200" cy="96012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99"/>
    <a:srgbClr val="008000"/>
    <a:srgbClr val="FFA520"/>
    <a:srgbClr val="A50021"/>
    <a:srgbClr val="0000FF"/>
    <a:srgbClr val="CC3300"/>
    <a:srgbClr val="FF6600"/>
    <a:srgbClr val="FFD7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3353" autoAdjust="0"/>
  </p:normalViewPr>
  <p:slideViewPr>
    <p:cSldViewPr>
      <p:cViewPr>
        <p:scale>
          <a:sx n="89" d="100"/>
          <a:sy n="89" d="100"/>
        </p:scale>
        <p:origin x="57" y="5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-24780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4464"/>
            <a:ext cx="9753600" cy="5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8400" y="0"/>
            <a:ext cx="9753600" cy="16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83201" y="160020"/>
            <a:ext cx="2030307" cy="32004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80B18B65-4CBA-DB46-9D73-AD0C58E7BE22}" type="datetime1">
              <a:rPr lang="en-US" smtClean="0"/>
              <a:pPr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12800" y="9041131"/>
            <a:ext cx="5852160" cy="24003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746241" y="9119474"/>
            <a:ext cx="567267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635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4C269693-4B73-3F4B-BE08-27CE2957F7EB}" type="datetime1">
              <a:rPr lang="en-US" smtClean="0"/>
              <a:pPr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09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11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70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10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7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48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57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74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28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29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Go to ”Insert (View) | Header and Footer" to add your organization, sponsor, meeting name here; then, click "Apply to All"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0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ECT* - Mapping PDAs and PDFs: 2018/09/10-14 (48p)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Revealing the Mass at the Heart of Matter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ECT* - Mapping PDAs and PDFs: 2018/09/10-14 (48p)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Revealing the Mass at the Heart of Matter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38305" y="6627927"/>
            <a:ext cx="3105696" cy="255011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571340"/>
            <a:ext cx="2385558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Revealing the Mass at the Heart of Matter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ECT* - Mapping PDAs and PDFs: 2018/09/10-14 (48p)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Revealing the Mass at the Heart of Matter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ECT* - Mapping PDAs and PDFs: 2018/09/10-14 (48p)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Revealing the Mass at the Heart of Matter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ECT* - Mapping PDAs and PDFs: 2018/09/10-14 (48p)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Revealing the Mass at the Heart of Matter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5017" y="6596148"/>
            <a:ext cx="3651019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ECT* - Mapping PDAs and PDFs: 2018/09/10-14 (48p)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Revealing the Mass at the Heart of Matter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ECT* - Mapping PDAs and PDFs: 2018/09/10-14 (48p)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Craig Roberts. Revealing the Mass at the Heart of Matter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40332" y="6505575"/>
            <a:ext cx="20970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spirehep.net/record/1504060?ln=en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rl.aps.org/abstract/PRL/v110/i13/e132001" TargetMode="External"/><Relationship Id="rId4" Type="http://schemas.openxmlformats.org/officeDocument/2006/relationships/hyperlink" Target="http://inspirehep.net/record/1209281?ln=e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209281?ln=en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21.jpeg"/><Relationship Id="rId4" Type="http://schemas.openxmlformats.org/officeDocument/2006/relationships/hyperlink" Target="http://prl.aps.org/abstract/PRL/v110/i13/e132001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404882?ln=en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physletb.2014.08.009" TargetMode="External"/><Relationship Id="rId2" Type="http://schemas.openxmlformats.org/officeDocument/2006/relationships/hyperlink" Target="http://inspirehep.net/record/1301857?ln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hyperlink" Target="http://dx.doi.org/10.1103/PhysRevD.93.074021" TargetMode="External"/><Relationship Id="rId4" Type="http://schemas.openxmlformats.org/officeDocument/2006/relationships/hyperlink" Target="http://inspirehep.net/record/1419649?ln=e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hyperlink" Target="http://dx.doi.org/10.1103/PhysRevD.93.074021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spirehep.net/record/1419649?ln=en" TargetMode="External"/><Relationship Id="rId5" Type="http://schemas.openxmlformats.org/officeDocument/2006/relationships/hyperlink" Target="http://dx.doi.org/10.1016/j.physletb.2014.08.009" TargetMode="External"/><Relationship Id="rId4" Type="http://schemas.openxmlformats.org/officeDocument/2006/relationships/hyperlink" Target="http://inspirehep.net/record/1301857?ln=en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103/PhysRevD.93.074021" TargetMode="External"/><Relationship Id="rId5" Type="http://schemas.openxmlformats.org/officeDocument/2006/relationships/hyperlink" Target="http://inspirehep.net/record/1419649?ln=en" TargetMode="Externa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419649?ln=e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103/PhysRevD.93.07402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dx.doi.org/10.1103/PhysRevD.93.074021" TargetMode="External"/><Relationship Id="rId4" Type="http://schemas.openxmlformats.org/officeDocument/2006/relationships/hyperlink" Target="http://inspirehep.net/record/1419649?ln=en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spirebeta.net/record/445150?ln=en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504060?ln=en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A28A03-81C4-4829-A48C-6AA00DC94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0"/>
            <a:ext cx="12194734" cy="685799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6146" y="150674"/>
            <a:ext cx="110690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5400" i="1" dirty="0">
                <a:ln w="0"/>
                <a:solidFill>
                  <a:srgbClr val="FFD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Handwriting" panose="03010101010101010101" pitchFamily="66" charset="0"/>
              </a:rPr>
              <a:t>Revealing the Mass</a:t>
            </a:r>
          </a:p>
          <a:p>
            <a:r>
              <a:rPr lang="en-GB" sz="5400" i="1" dirty="0">
                <a:ln w="0"/>
                <a:solidFill>
                  <a:srgbClr val="FFD7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Lucida Handwriting" panose="03010101010101010101" pitchFamily="66" charset="0"/>
              </a:rPr>
              <a:t>At the Heart of Matter</a:t>
            </a:r>
            <a:endParaRPr lang="en-US" sz="4000" i="1" dirty="0">
              <a:ln w="0"/>
              <a:solidFill>
                <a:srgbClr val="FFD7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ucida Handwriting" panose="03010101010101010101" pitchFamily="66" charset="0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985838" y="1447800"/>
            <a:ext cx="7696200" cy="106997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85838" y="2895600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ubtitle 7"/>
          <p:cNvSpPr txBox="1">
            <a:spLocks/>
          </p:cNvSpPr>
          <p:nvPr/>
        </p:nvSpPr>
        <p:spPr bwMode="auto">
          <a:xfrm>
            <a:off x="0" y="6397752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>
                <a:solidFill>
                  <a:schemeClr val="bg1"/>
                </a:solidFill>
              </a:rPr>
              <a:t>Craig Roberts</a:t>
            </a:r>
          </a:p>
        </p:txBody>
      </p:sp>
    </p:spTree>
    <p:extLst>
      <p:ext uri="{BB962C8B-B14F-4D97-AF65-F5344CB8AC3E}">
        <p14:creationId xmlns:p14="http://schemas.microsoft.com/office/powerpoint/2010/main" val="248563659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QCD Effective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800600" cy="4114800"/>
          </a:xfrm>
        </p:spPr>
        <p:txBody>
          <a:bodyPr/>
          <a:lstStyle/>
          <a:p>
            <a:r>
              <a:rPr lang="en-GB" dirty="0"/>
              <a:t>Near precise agreement between process-independent </a:t>
            </a:r>
            <a:r>
              <a:rPr lang="en-GB" i="1" dirty="0"/>
              <a:t>α̂</a:t>
            </a:r>
            <a:r>
              <a:rPr lang="en-GB" i="1" baseline="-25000" dirty="0"/>
              <a:t>PI</a:t>
            </a:r>
            <a:r>
              <a:rPr lang="en-GB" dirty="0"/>
              <a:t> and </a:t>
            </a:r>
            <a:r>
              <a:rPr lang="en-GB" i="1" dirty="0"/>
              <a:t>α</a:t>
            </a:r>
            <a:r>
              <a:rPr lang="en-GB" i="1" baseline="-25000" dirty="0"/>
              <a:t>g1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and </a:t>
            </a:r>
            <a:r>
              <a:rPr lang="en-GB" i="1" dirty="0"/>
              <a:t>α̂</a:t>
            </a:r>
            <a:r>
              <a:rPr lang="en-GB" i="1" baseline="-25000" dirty="0"/>
              <a:t>PI </a:t>
            </a:r>
            <a:r>
              <a:rPr lang="en-GB" dirty="0"/>
              <a:t>≈ α</a:t>
            </a:r>
            <a:r>
              <a:rPr lang="en-GB" baseline="-25000" dirty="0"/>
              <a:t>HM</a:t>
            </a:r>
            <a:endParaRPr lang="en-GB" i="1" baseline="-25000" dirty="0"/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GB" dirty="0"/>
              <a:t>Perturbative domain: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difference = (1/20) α</a:t>
            </a:r>
            <a:r>
              <a:rPr lang="en-GB" baseline="-25000" dirty="0"/>
              <a:t>M̅S̅</a:t>
            </a:r>
            <a:r>
              <a:rPr lang="en-GB" baseline="30000" dirty="0"/>
              <a:t>2</a:t>
            </a:r>
          </a:p>
          <a:p>
            <a:pPr>
              <a:spcBef>
                <a:spcPts val="1800"/>
              </a:spcBef>
            </a:pPr>
            <a:r>
              <a:rPr lang="en-GB" dirty="0"/>
              <a:t>Parameter-free prediction: </a:t>
            </a:r>
          </a:p>
          <a:p>
            <a:pPr lvl="1"/>
            <a:r>
              <a:rPr lang="en-GB" dirty="0"/>
              <a:t>curve completely determined by results obtained for gluon &amp; ghost two-point functions using continuum and lattice-regularised QCD.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952326"/>
            <a:ext cx="4572000" cy="34619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8" y="2823505"/>
            <a:ext cx="4268011" cy="6316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0"/>
            <a:ext cx="434340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 independent strong running coupling</a:t>
            </a:r>
          </a:p>
          <a:p>
            <a:r>
              <a:rPr lang="en-GB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Binosi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Mezrag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Papavassiliou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Roberts, Rodriguez-Quintero</a:t>
            </a:r>
          </a:p>
          <a:p>
            <a:pPr>
              <a:spcAft>
                <a:spcPts val="300"/>
              </a:spcAft>
            </a:pPr>
            <a:r>
              <a:rPr lang="en-GB" sz="1200" dirty="0">
                <a:hlinkClick r:id="rId4"/>
              </a:rPr>
              <a:t>arXiv:1612.04835 [</a:t>
            </a:r>
            <a:r>
              <a:rPr lang="en-GB" sz="1200" dirty="0" err="1">
                <a:hlinkClick r:id="rId4"/>
              </a:rPr>
              <a:t>nucl-th</a:t>
            </a:r>
            <a:r>
              <a:rPr lang="en-GB" sz="1200" dirty="0">
                <a:hlinkClick r:id="rId4"/>
              </a:rPr>
              <a:t>]</a:t>
            </a:r>
            <a:r>
              <a:rPr lang="en-GB" sz="1200" dirty="0"/>
              <a:t>, 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Phys. Rev. D 96 (2017) 054026/1-7</a:t>
            </a:r>
            <a:endParaRPr lang="en-GB" sz="12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AU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QCD Running Coupling, </a:t>
            </a:r>
          </a:p>
          <a:p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A. </a:t>
            </a:r>
            <a:r>
              <a:rPr lang="en-A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Deur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S. J. Brodsky and G. F. de </a:t>
            </a:r>
            <a:r>
              <a:rPr lang="en-A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Teramond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</a:p>
          <a:p>
            <a:r>
              <a:rPr lang="en-A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Prog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Part. </a:t>
            </a:r>
            <a:r>
              <a:rPr lang="en-A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Nucl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Phys. </a:t>
            </a:r>
            <a:r>
              <a:rPr lang="en-A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90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(2016) 1-74 </a:t>
            </a: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438096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8000"/>
                </a:solidFill>
              </a:rPr>
              <a:t>Data = process dependent effective charge: </a:t>
            </a:r>
          </a:p>
          <a:p>
            <a:r>
              <a:rPr lang="en-GB" dirty="0">
                <a:solidFill>
                  <a:srgbClr val="008000"/>
                </a:solidFill>
              </a:rPr>
              <a:t>         α</a:t>
            </a:r>
            <a:r>
              <a:rPr lang="en-GB" baseline="-25000" dirty="0">
                <a:solidFill>
                  <a:srgbClr val="008000"/>
                </a:solidFill>
              </a:rPr>
              <a:t>g1</a:t>
            </a:r>
            <a:r>
              <a:rPr lang="en-GB" dirty="0">
                <a:solidFill>
                  <a:srgbClr val="008000"/>
                </a:solidFill>
              </a:rPr>
              <a:t>, defined via </a:t>
            </a:r>
            <a:r>
              <a:rPr lang="en-GB" dirty="0" err="1">
                <a:solidFill>
                  <a:srgbClr val="008000"/>
                </a:solidFill>
              </a:rPr>
              <a:t>Bjorken</a:t>
            </a:r>
            <a:r>
              <a:rPr lang="en-GB" dirty="0">
                <a:solidFill>
                  <a:srgbClr val="008000"/>
                </a:solidFill>
              </a:rPr>
              <a:t> Sum Rule</a:t>
            </a:r>
          </a:p>
        </p:txBody>
      </p:sp>
    </p:spTree>
    <p:extLst>
      <p:ext uri="{BB962C8B-B14F-4D97-AF65-F5344CB8AC3E}">
        <p14:creationId xmlns:p14="http://schemas.microsoft.com/office/powerpoint/2010/main" val="157024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QCD Effective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24768"/>
            <a:ext cx="8686800" cy="5380832"/>
          </a:xfrm>
        </p:spPr>
        <p:txBody>
          <a:bodyPr/>
          <a:lstStyle/>
          <a:p>
            <a:r>
              <a:rPr lang="en-GB" i="1" dirty="0"/>
              <a:t>α̂</a:t>
            </a:r>
            <a:r>
              <a:rPr lang="en-GB" i="1" baseline="-25000" dirty="0"/>
              <a:t>PI</a:t>
            </a:r>
            <a:r>
              <a:rPr lang="en-GB" dirty="0"/>
              <a:t> is a new type of effective charge</a:t>
            </a:r>
          </a:p>
          <a:p>
            <a:pPr lvl="1"/>
            <a:r>
              <a:rPr lang="en-GB" sz="2200" dirty="0"/>
              <a:t>direct analogue of the Gell-Mann–Low effective coupling in QED, </a:t>
            </a:r>
            <a:r>
              <a:rPr lang="en-GB" sz="2200" i="1" dirty="0"/>
              <a:t>i.e</a:t>
            </a:r>
            <a:r>
              <a:rPr lang="en-GB" sz="2200" dirty="0"/>
              <a:t>. completely determined by the gauge-boson two-point function.</a:t>
            </a:r>
            <a:endParaRPr lang="en-GB" dirty="0"/>
          </a:p>
          <a:p>
            <a:r>
              <a:rPr lang="en-GB" i="1" dirty="0"/>
              <a:t>α̂</a:t>
            </a:r>
            <a:r>
              <a:rPr lang="en-GB" i="1" baseline="-25000" dirty="0"/>
              <a:t>PI  </a:t>
            </a:r>
            <a:r>
              <a:rPr lang="en-GB" dirty="0"/>
              <a:t>is </a:t>
            </a:r>
          </a:p>
          <a:p>
            <a:pPr lvl="1">
              <a:spcBef>
                <a:spcPts val="0"/>
              </a:spcBef>
            </a:pPr>
            <a:r>
              <a:rPr lang="en-GB" dirty="0"/>
              <a:t>process-independent</a:t>
            </a:r>
          </a:p>
          <a:p>
            <a:pPr lvl="1">
              <a:spcBef>
                <a:spcPts val="0"/>
              </a:spcBef>
            </a:pPr>
            <a:r>
              <a:rPr lang="en-GB" dirty="0"/>
              <a:t>appears in every one of QCD’s dynamical equations of motion</a:t>
            </a:r>
          </a:p>
          <a:p>
            <a:pPr lvl="1">
              <a:spcBef>
                <a:spcPts val="0"/>
              </a:spcBef>
            </a:pPr>
            <a:r>
              <a:rPr lang="en-GB" dirty="0"/>
              <a:t>known to unify a vast array of observables</a:t>
            </a:r>
          </a:p>
          <a:p>
            <a:r>
              <a:rPr lang="en-GB" i="1" dirty="0"/>
              <a:t>α̂</a:t>
            </a:r>
            <a:r>
              <a:rPr lang="en-GB" i="1" baseline="-25000" dirty="0"/>
              <a:t>PI </a:t>
            </a:r>
            <a:r>
              <a:rPr lang="en-GB" dirty="0"/>
              <a:t>possesses an infrared-stable fixed-point</a:t>
            </a:r>
          </a:p>
          <a:p>
            <a:pPr lvl="1"/>
            <a:r>
              <a:rPr lang="en-GB" dirty="0" err="1"/>
              <a:t>Nonperturbative</a:t>
            </a:r>
            <a:r>
              <a:rPr lang="en-GB" dirty="0"/>
              <a:t> analysis demonstrating absence of a Landau pole in QCD</a:t>
            </a:r>
          </a:p>
          <a:p>
            <a:r>
              <a:rPr lang="en-GB" dirty="0">
                <a:solidFill>
                  <a:srgbClr val="006600"/>
                </a:solidFill>
              </a:rPr>
              <a:t>QCD is IR finite, owing to dynamical generation of gluon mass-scale, which also serves to eliminate the Gribov ambiguity </a:t>
            </a:r>
          </a:p>
          <a:p>
            <a:r>
              <a:rPr lang="en-GB" dirty="0">
                <a:solidFill>
                  <a:srgbClr val="006600"/>
                </a:solidFill>
              </a:rPr>
              <a:t>Asymptotic freedom ⇒ QCD is well-defined at UV momenta</a:t>
            </a:r>
          </a:p>
          <a:p>
            <a:r>
              <a:rPr lang="en-GB" b="1" i="1" dirty="0">
                <a:solidFill>
                  <a:srgbClr val="FF0000"/>
                </a:solidFill>
              </a:rPr>
              <a:t>QCD is therefore unique amongst known 4D quantum field theories </a:t>
            </a:r>
          </a:p>
          <a:p>
            <a:pPr lvl="1"/>
            <a:r>
              <a:rPr lang="en-GB" b="1" i="1" dirty="0">
                <a:solidFill>
                  <a:srgbClr val="FF0000"/>
                </a:solidFill>
              </a:rPr>
              <a:t>Potentially, defined &amp; internally consistent at all momenta</a:t>
            </a:r>
          </a:p>
          <a:p>
            <a:endParaRPr lang="en-GB" dirty="0">
              <a:solidFill>
                <a:srgbClr val="008000"/>
              </a:solidFill>
            </a:endParaRPr>
          </a:p>
          <a:p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629400"/>
            <a:ext cx="2996407" cy="381000"/>
          </a:xfrm>
        </p:spPr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0"/>
            <a:ext cx="1856342" cy="140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1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QCD Effective Charge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24768"/>
            <a:ext cx="8686800" cy="5380832"/>
          </a:xfrm>
        </p:spPr>
        <p:txBody>
          <a:bodyPr/>
          <a:lstStyle/>
          <a:p>
            <a:r>
              <a:rPr lang="en-GB" i="1" dirty="0"/>
              <a:t>α̂</a:t>
            </a:r>
            <a:r>
              <a:rPr lang="en-GB" i="1" baseline="-25000" dirty="0"/>
              <a:t>PI</a:t>
            </a:r>
            <a:r>
              <a:rPr lang="en-GB" dirty="0"/>
              <a:t> is a new type of effective charge</a:t>
            </a:r>
          </a:p>
          <a:p>
            <a:pPr lvl="1"/>
            <a:r>
              <a:rPr lang="en-GB" sz="2200" dirty="0"/>
              <a:t>direct analogue of the Gell-Mann–Low effective coupling in QED, </a:t>
            </a:r>
            <a:r>
              <a:rPr lang="en-GB" sz="2200" i="1" dirty="0"/>
              <a:t>i.e</a:t>
            </a:r>
            <a:r>
              <a:rPr lang="en-GB" sz="2200" dirty="0"/>
              <a:t>. completely determined by the gauge-boson two-point function.</a:t>
            </a:r>
            <a:endParaRPr lang="en-GB" dirty="0"/>
          </a:p>
          <a:p>
            <a:r>
              <a:rPr lang="en-GB" i="1" dirty="0"/>
              <a:t>α̂</a:t>
            </a:r>
            <a:r>
              <a:rPr lang="en-GB" i="1" baseline="-25000" dirty="0"/>
              <a:t>PI  </a:t>
            </a:r>
            <a:r>
              <a:rPr lang="en-GB" dirty="0"/>
              <a:t>is </a:t>
            </a:r>
          </a:p>
          <a:p>
            <a:pPr lvl="1">
              <a:spcBef>
                <a:spcPts val="0"/>
              </a:spcBef>
            </a:pPr>
            <a:r>
              <a:rPr lang="en-GB" dirty="0"/>
              <a:t>process-independent</a:t>
            </a:r>
          </a:p>
          <a:p>
            <a:pPr lvl="1">
              <a:spcBef>
                <a:spcPts val="0"/>
              </a:spcBef>
            </a:pPr>
            <a:r>
              <a:rPr lang="en-GB" dirty="0"/>
              <a:t>appears in every one of QCD’s dynamical equations of motion</a:t>
            </a:r>
          </a:p>
          <a:p>
            <a:pPr lvl="1">
              <a:spcBef>
                <a:spcPts val="0"/>
              </a:spcBef>
            </a:pPr>
            <a:r>
              <a:rPr lang="en-GB" dirty="0"/>
              <a:t>known to unify a vast array of observables</a:t>
            </a:r>
          </a:p>
          <a:p>
            <a:r>
              <a:rPr lang="en-GB" i="1" dirty="0"/>
              <a:t>α̂</a:t>
            </a:r>
            <a:r>
              <a:rPr lang="en-GB" i="1" baseline="-25000" dirty="0"/>
              <a:t>PI </a:t>
            </a:r>
            <a:r>
              <a:rPr lang="en-GB" dirty="0"/>
              <a:t>possesses an infrared-stable fixed-point</a:t>
            </a:r>
          </a:p>
          <a:p>
            <a:pPr lvl="1"/>
            <a:r>
              <a:rPr lang="en-GB" dirty="0" err="1"/>
              <a:t>Nonperturbative</a:t>
            </a:r>
            <a:r>
              <a:rPr lang="en-GB" dirty="0"/>
              <a:t> analysis demonstrating absence of a Landau pole in QCD</a:t>
            </a:r>
          </a:p>
          <a:p>
            <a:r>
              <a:rPr lang="en-GB" dirty="0">
                <a:solidFill>
                  <a:srgbClr val="006600"/>
                </a:solidFill>
              </a:rPr>
              <a:t>QCD is IR finite, owing to dynamical generation of gluon mass-scale, which also serves to eliminate the Gribov ambiguity </a:t>
            </a:r>
          </a:p>
          <a:p>
            <a:r>
              <a:rPr lang="en-GB" dirty="0">
                <a:solidFill>
                  <a:srgbClr val="006600"/>
                </a:solidFill>
              </a:rPr>
              <a:t>Asymptotic freedom ⇒ QCD is well-defined at UV momenta</a:t>
            </a:r>
          </a:p>
          <a:p>
            <a:r>
              <a:rPr lang="en-GB" b="1" i="1" dirty="0">
                <a:solidFill>
                  <a:srgbClr val="FF0000"/>
                </a:solidFill>
              </a:rPr>
              <a:t>QCD is therefore unique amongst known 4D quantum field theories </a:t>
            </a:r>
          </a:p>
          <a:p>
            <a:pPr lvl="1"/>
            <a:r>
              <a:rPr lang="en-GB" b="1" i="1" dirty="0">
                <a:solidFill>
                  <a:srgbClr val="FF0000"/>
                </a:solidFill>
              </a:rPr>
              <a:t>Potentially, defined &amp; internally consistent at all momenta</a:t>
            </a:r>
          </a:p>
          <a:p>
            <a:endParaRPr lang="en-GB" dirty="0">
              <a:solidFill>
                <a:srgbClr val="008000"/>
              </a:solidFill>
            </a:endParaRPr>
          </a:p>
          <a:p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629400"/>
            <a:ext cx="2996407" cy="381000"/>
          </a:xfrm>
        </p:spPr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0"/>
            <a:ext cx="1856342" cy="14056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105361">
            <a:off x="1553061" y="2371423"/>
            <a:ext cx="6359027" cy="2554545"/>
          </a:xfrm>
          <a:prstGeom prst="rect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GB" sz="40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Conceivably, therefore, </a:t>
            </a:r>
          </a:p>
          <a:p>
            <a:r>
              <a:rPr lang="en-GB" sz="40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QCD can serve as a basis </a:t>
            </a:r>
          </a:p>
          <a:p>
            <a:r>
              <a:rPr lang="en-GB" sz="40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for theories that take physics </a:t>
            </a:r>
          </a:p>
          <a:p>
            <a:r>
              <a:rPr lang="en-GB" sz="40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beyond the Standard Model</a:t>
            </a:r>
          </a:p>
        </p:txBody>
      </p:sp>
    </p:spTree>
    <p:extLst>
      <p:ext uri="{BB962C8B-B14F-4D97-AF65-F5344CB8AC3E}">
        <p14:creationId xmlns:p14="http://schemas.microsoft.com/office/powerpoint/2010/main" val="68937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95800"/>
            <a:ext cx="9144000" cy="1362075"/>
          </a:xfrm>
        </p:spPr>
        <p:txBody>
          <a:bodyPr/>
          <a:lstStyle/>
          <a:p>
            <a:pPr lvl="0" algn="ctr"/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Observing </a:t>
            </a:r>
            <a:r>
              <a:rPr lang="en-US" sz="6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Mass</a:t>
            </a:r>
            <a:endParaRPr lang="en-US" sz="60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chemeClr val="accent1">
                    <a:lumMod val="50000"/>
                  </a:schemeClr>
                </a:solidFill>
              </a:rPr>
              <a:t>Craig Roberts. Revealing the Mass at the Heart of Matter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50" y="547687"/>
            <a:ext cx="5143500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154723" y="6629400"/>
            <a:ext cx="2971800" cy="381000"/>
          </a:xfrm>
        </p:spPr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88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3925"/>
            <a:ext cx="9144000" cy="1362075"/>
          </a:xfrm>
        </p:spPr>
        <p:txBody>
          <a:bodyPr/>
          <a:lstStyle/>
          <a:p>
            <a:pPr lvl="0" algn="ctr"/>
            <a:r>
              <a:rPr lang="en-US" sz="69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Pion’s</a:t>
            </a:r>
            <a:r>
              <a:rPr lang="en-US" sz="69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Wave Function</a:t>
            </a:r>
            <a:endParaRPr lang="en-US" sz="6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49790" y="6611938"/>
            <a:ext cx="2994210" cy="322262"/>
          </a:xfrm>
        </p:spPr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chemeClr val="accent1">
                    <a:lumMod val="50000"/>
                  </a:schemeClr>
                </a:solidFill>
              </a:rPr>
              <a:t>Craig Roberts. Revealing the Mass at the Heart of Matter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50" y="304800"/>
            <a:ext cx="51435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472617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err="1"/>
              <a:t>Pion’s</a:t>
            </a:r>
            <a:r>
              <a:rPr lang="en-US" sz="3200" dirty="0"/>
              <a:t> valence-quark </a:t>
            </a:r>
            <a:br>
              <a:rPr lang="en-US" sz="3200" dirty="0"/>
            </a:br>
            <a:r>
              <a:rPr lang="en-US" sz="3200" dirty="0"/>
              <a:t>Distribution Amplitude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25963"/>
          </a:xfrm>
        </p:spPr>
        <p:txBody>
          <a:bodyPr/>
          <a:lstStyle/>
          <a:p>
            <a:r>
              <a:rPr lang="en-GB" dirty="0"/>
              <a:t>M</a:t>
            </a:r>
            <a:r>
              <a:rPr lang="en-US" dirty="0" err="1"/>
              <a:t>ethods</a:t>
            </a:r>
            <a:r>
              <a:rPr lang="en-US" dirty="0"/>
              <a:t> have been developed that enable direct computation of the pion’s light-front wave function</a:t>
            </a:r>
          </a:p>
          <a:p>
            <a:r>
              <a:rPr lang="el-GR" i="1" dirty="0"/>
              <a:t>φ</a:t>
            </a:r>
            <a:r>
              <a:rPr lang="el-GR" i="1" baseline="-25000" dirty="0"/>
              <a:t>π</a:t>
            </a:r>
            <a:r>
              <a:rPr lang="en-US" i="1" dirty="0"/>
              <a:t>(x)</a:t>
            </a:r>
            <a:r>
              <a:rPr lang="en-US" dirty="0"/>
              <a:t> = twist-two </a:t>
            </a:r>
            <a:r>
              <a:rPr lang="en-US" dirty="0" err="1"/>
              <a:t>parton</a:t>
            </a:r>
            <a:r>
              <a:rPr lang="en-US" dirty="0"/>
              <a:t> distribution amplitude = projection of the </a:t>
            </a:r>
            <a:r>
              <a:rPr lang="en-US" dirty="0" err="1"/>
              <a:t>pion’s</a:t>
            </a:r>
            <a:r>
              <a:rPr lang="en-US" dirty="0"/>
              <a:t> </a:t>
            </a:r>
            <a:r>
              <a:rPr lang="en-US" dirty="0" err="1"/>
              <a:t>Poincaré</a:t>
            </a:r>
            <a:r>
              <a:rPr lang="en-US" dirty="0"/>
              <a:t>-covariant wave-function onto the light-front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Results have been obtained with the DCSB-improved DSE kernel, which unifies matter &amp; gauge sectors</a:t>
            </a:r>
          </a:p>
          <a:p>
            <a:pPr lvl="1" algn="ctr">
              <a:buNone/>
            </a:pPr>
            <a:r>
              <a:rPr lang="en-GB" sz="3200" dirty="0"/>
              <a:t>ϕ</a:t>
            </a:r>
            <a:r>
              <a:rPr lang="en-GB" sz="3200" i="1" baseline="-25000" dirty="0"/>
              <a:t>π</a:t>
            </a:r>
            <a:r>
              <a:rPr lang="en-GB" sz="3200" i="1" dirty="0"/>
              <a:t>(x)</a:t>
            </a:r>
            <a:r>
              <a:rPr lang="en-GB" sz="3200" dirty="0"/>
              <a:t>  ∝  </a:t>
            </a:r>
            <a:r>
              <a:rPr lang="en-US" sz="3200" i="1" dirty="0"/>
              <a:t>x</a:t>
            </a:r>
            <a:r>
              <a:rPr lang="el-GR" sz="3200" i="1" baseline="30000" dirty="0"/>
              <a:t>α</a:t>
            </a:r>
            <a:r>
              <a:rPr lang="en-US" sz="3200" i="1" dirty="0"/>
              <a:t> (1-x)</a:t>
            </a:r>
            <a:r>
              <a:rPr lang="el-GR" sz="3200" i="1" baseline="30000" dirty="0"/>
              <a:t>α</a:t>
            </a:r>
            <a:r>
              <a:rPr lang="en-US" sz="3200" dirty="0"/>
              <a:t>, with </a:t>
            </a:r>
            <a:r>
              <a:rPr lang="el-GR" sz="3200" i="1" dirty="0"/>
              <a:t>α</a:t>
            </a:r>
            <a:r>
              <a:rPr lang="en-US" sz="3200" dirty="0"/>
              <a:t>≈</a:t>
            </a:r>
            <a:r>
              <a:rPr lang="en-US" sz="3200" i="1" dirty="0"/>
              <a:t>0.5</a:t>
            </a:r>
            <a:endParaRPr lang="en-US" sz="3200" baseline="30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phipi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0"/>
            <a:ext cx="9087555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4953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Imaging dynamical 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chiral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symmetry breaking: 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pion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wave function on the light front,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Lei Chang, et al.,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arXiv:1301.0324 [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hlinkClick r:id="rId4"/>
              </a:rPr>
              <a:t>nucl-th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]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FR" sz="1400" dirty="0">
                <a:hlinkClick r:id="rId5"/>
              </a:rPr>
              <a:t>Phys. </a:t>
            </a:r>
            <a:r>
              <a:rPr lang="fr-FR" sz="1400" dirty="0" err="1">
                <a:hlinkClick r:id="rId5"/>
              </a:rPr>
              <a:t>Rev</a:t>
            </a:r>
            <a:r>
              <a:rPr lang="fr-FR" sz="1400" dirty="0">
                <a:hlinkClick r:id="rId5"/>
              </a:rPr>
              <a:t>. </a:t>
            </a:r>
            <a:r>
              <a:rPr lang="fr-FR" sz="1400" dirty="0" err="1">
                <a:hlinkClick r:id="rId5"/>
              </a:rPr>
              <a:t>Lett</a:t>
            </a:r>
            <a:r>
              <a:rPr lang="fr-FR" sz="1400" dirty="0">
                <a:hlinkClick r:id="rId5"/>
              </a:rPr>
              <a:t>. </a:t>
            </a:r>
            <a:r>
              <a:rPr lang="fr-FR" sz="1400" b="1" dirty="0">
                <a:hlinkClick r:id="rId5"/>
              </a:rPr>
              <a:t>110</a:t>
            </a:r>
            <a:r>
              <a:rPr lang="fr-FR" sz="1400" dirty="0">
                <a:hlinkClick r:id="rId5"/>
              </a:rPr>
              <a:t> (2013) 132001 (2013) [5 pages]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131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spirehep.net/record/1209281/files/F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602" y="2133600"/>
            <a:ext cx="5977399" cy="4267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err="1"/>
              <a:t>Pion’s</a:t>
            </a:r>
            <a:r>
              <a:rPr lang="en-US" sz="2800" dirty="0"/>
              <a:t> valence-quark </a:t>
            </a:r>
            <a:br>
              <a:rPr lang="en-US" sz="2800" dirty="0"/>
            </a:br>
            <a:r>
              <a:rPr lang="en-US" sz="2800" dirty="0"/>
              <a:t>Distribution Amplitude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1295400"/>
          </a:xfrm>
        </p:spPr>
        <p:txBody>
          <a:bodyPr/>
          <a:lstStyle/>
          <a:p>
            <a:r>
              <a:rPr lang="en-US" sz="2800" dirty="0"/>
              <a:t>Prediction: 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/>
              <a:t>	marked broadening of </a:t>
            </a:r>
            <a:r>
              <a:rPr lang="el-GR" sz="2800" i="1" dirty="0"/>
              <a:t>φ</a:t>
            </a:r>
            <a:r>
              <a:rPr lang="el-GR" sz="2800" i="1" baseline="-25000" dirty="0"/>
              <a:t>π</a:t>
            </a:r>
            <a:r>
              <a:rPr lang="en-US" sz="2800" dirty="0"/>
              <a:t>(x), which owes to DCSB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769225" y="2514600"/>
            <a:ext cx="1298575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Conformal QCD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 bwMode="auto">
          <a:xfrm flipH="1" flipV="1">
            <a:off x="7130773" y="2708922"/>
            <a:ext cx="638452" cy="34278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6667500" y="3761003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RL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789238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DB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6553200" y="3295650"/>
            <a:ext cx="228600" cy="571500"/>
          </a:xfrm>
          <a:prstGeom prst="straightConnector1">
            <a:avLst/>
          </a:prstGeom>
          <a:noFill/>
          <a:ln w="19050" cap="flat" cmpd="sng" algn="ctr">
            <a:solidFill>
              <a:srgbClr val="66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981853" y="3048000"/>
            <a:ext cx="1143000" cy="0"/>
          </a:xfrm>
          <a:prstGeom prst="straightConnector1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0" y="0"/>
            <a:ext cx="4953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Imaging dynamical 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chiral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symmetry breaking: 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pion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wave function on the light front,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Lei Chang,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et al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.,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arXiv:1301.0324 [</a:t>
            </a:r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  <a:hlinkClick r:id="rId3"/>
              </a:rPr>
              <a:t>nucl-th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]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FR" sz="1400" dirty="0">
                <a:hlinkClick r:id="rId4"/>
              </a:rPr>
              <a:t>Phys. </a:t>
            </a:r>
            <a:r>
              <a:rPr lang="fr-FR" sz="1400" dirty="0" err="1">
                <a:hlinkClick r:id="rId4"/>
              </a:rPr>
              <a:t>Rev</a:t>
            </a:r>
            <a:r>
              <a:rPr lang="fr-FR" sz="1400" dirty="0">
                <a:hlinkClick r:id="rId4"/>
              </a:rPr>
              <a:t>. </a:t>
            </a:r>
            <a:r>
              <a:rPr lang="fr-FR" sz="1400" dirty="0" err="1">
                <a:hlinkClick r:id="rId4"/>
              </a:rPr>
              <a:t>Lett</a:t>
            </a:r>
            <a:r>
              <a:rPr lang="fr-FR" sz="1400" dirty="0">
                <a:hlinkClick r:id="rId4"/>
              </a:rPr>
              <a:t>. </a:t>
            </a:r>
            <a:r>
              <a:rPr lang="fr-FR" sz="1400" b="1" dirty="0">
                <a:hlinkClick r:id="rId4"/>
              </a:rPr>
              <a:t>110</a:t>
            </a:r>
            <a:r>
              <a:rPr lang="fr-FR" sz="1400" dirty="0">
                <a:hlinkClick r:id="rId4"/>
              </a:rPr>
              <a:t> (2013) 132001 (2013) [5 pages]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486400" y="4495800"/>
            <a:ext cx="2362200" cy="106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DeflateInflat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Real-world PDAs are squat and fat</a:t>
            </a:r>
          </a:p>
        </p:txBody>
      </p:sp>
      <p:pic>
        <p:nvPicPr>
          <p:cNvPr id="18" name="Picture 17" descr="InHadronL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79" y="3429000"/>
            <a:ext cx="3107523" cy="2411197"/>
          </a:xfrm>
          <a:prstGeom prst="rect">
            <a:avLst/>
          </a:prstGeom>
        </p:spPr>
      </p:pic>
      <p:cxnSp>
        <p:nvCxnSpPr>
          <p:cNvPr id="8" name="Elbow Connector 7"/>
          <p:cNvCxnSpPr/>
          <p:nvPr/>
        </p:nvCxnSpPr>
        <p:spPr bwMode="auto">
          <a:xfrm>
            <a:off x="762000" y="4725591"/>
            <a:ext cx="4572000" cy="8731"/>
          </a:xfrm>
          <a:prstGeom prst="bentConnector3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" name="Picture 19" descr="phipix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46" y="2821462"/>
            <a:ext cx="3877102" cy="45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57225" y="5828725"/>
            <a:ext cx="33811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>
                <a:solidFill>
                  <a:srgbClr val="008000"/>
                </a:solidFill>
              </a:rPr>
              <a:t>A theory that produces M(p)=constant</a:t>
            </a:r>
          </a:p>
          <a:p>
            <a:r>
              <a:rPr lang="en-GB" sz="1600" i="1" dirty="0">
                <a:solidFill>
                  <a:srgbClr val="008000"/>
                </a:solidFill>
              </a:rPr>
              <a:t>also produces φ(x)=constant</a:t>
            </a:r>
          </a:p>
        </p:txBody>
      </p:sp>
    </p:spTree>
    <p:extLst>
      <p:ext uri="{BB962C8B-B14F-4D97-AF65-F5344CB8AC3E}">
        <p14:creationId xmlns:p14="http://schemas.microsoft.com/office/powerpoint/2010/main" val="3958298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A3AB-B774-4B0D-95B2-4C82E0EDD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Pion Elastic Electromagnetic Form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124FA-8B4B-4365-909F-F8FFB28F4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3200400" cy="5334000"/>
          </a:xfrm>
        </p:spPr>
        <p:txBody>
          <a:bodyPr/>
          <a:lstStyle/>
          <a:p>
            <a:r>
              <a:rPr lang="en-US" dirty="0"/>
              <a:t>These techniques, based on perturbation theory integral representations</a:t>
            </a:r>
          </a:p>
          <a:p>
            <a:pPr marL="400050" lvl="1" indent="0">
              <a:buNone/>
            </a:pPr>
            <a:r>
              <a:rPr lang="en-US" sz="2200" dirty="0"/>
              <a:t>Enable evaluation of F</a:t>
            </a:r>
            <a:r>
              <a:rPr lang="en-US" sz="2200" baseline="-25000" dirty="0"/>
              <a:t>π</a:t>
            </a:r>
            <a:r>
              <a:rPr lang="en-US" sz="2200" dirty="0"/>
              <a:t>(Q</a:t>
            </a:r>
            <a:r>
              <a:rPr lang="en-US" sz="2200" baseline="30000" dirty="0"/>
              <a:t>2</a:t>
            </a:r>
            <a:r>
              <a:rPr lang="en-US" sz="2200" dirty="0"/>
              <a:t>) to arbitrarily large Q</a:t>
            </a:r>
            <a:r>
              <a:rPr lang="en-US" sz="2200" baseline="30000" dirty="0"/>
              <a:t>2</a:t>
            </a:r>
            <a:r>
              <a:rPr lang="en-US" sz="2200" dirty="0"/>
              <a:t>.</a:t>
            </a:r>
          </a:p>
          <a:p>
            <a:r>
              <a:rPr lang="en-US" dirty="0"/>
              <a:t>Predict existing </a:t>
            </a:r>
            <a:r>
              <a:rPr lang="en-US" dirty="0" err="1"/>
              <a:t>JLab</a:t>
            </a:r>
            <a:r>
              <a:rPr lang="en-US" dirty="0"/>
              <a:t> data</a:t>
            </a:r>
          </a:p>
          <a:p>
            <a:r>
              <a:rPr lang="en-US" dirty="0"/>
              <a:t>Identify domain whereupon scaling and QCD scaling violations observable: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Q</a:t>
            </a:r>
            <a:r>
              <a:rPr lang="en-US" baseline="30000" dirty="0"/>
              <a:t>2</a:t>
            </a:r>
            <a:r>
              <a:rPr lang="en-US" dirty="0"/>
              <a:t> &gt; 8 GeV</a:t>
            </a:r>
            <a:r>
              <a:rPr lang="en-US" baseline="30000" dirty="0"/>
              <a:t>2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4342-923F-490C-94E8-D765F822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C6B8D-3D74-448A-9185-8A0C21A95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4E7E5-DC7A-4040-9390-2092B526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EA40E4-314D-4816-9D81-B7063BE91A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1098436"/>
            <a:ext cx="5486401" cy="37783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07CA69-1240-4711-90C5-B83B03B60A60}"/>
              </a:ext>
            </a:extLst>
          </p:cNvPr>
          <p:cNvSpPr txBox="1"/>
          <p:nvPr/>
        </p:nvSpPr>
        <p:spPr>
          <a:xfrm>
            <a:off x="6599238" y="1760974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EIC projections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4CA715-3C54-41B0-9622-B0611553DB29}"/>
              </a:ext>
            </a:extLst>
          </p:cNvPr>
          <p:cNvSpPr/>
          <p:nvPr/>
        </p:nvSpPr>
        <p:spPr bwMode="auto">
          <a:xfrm>
            <a:off x="4800600" y="2438400"/>
            <a:ext cx="914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Calibri" pitchFamily="34" charset="0"/>
              </a:rPr>
              <a:t>JLab12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6DE135-3245-42C2-8A5E-071D3EAB0F66}"/>
              </a:ext>
            </a:extLst>
          </p:cNvPr>
          <p:cNvSpPr/>
          <p:nvPr/>
        </p:nvSpPr>
        <p:spPr bwMode="auto">
          <a:xfrm>
            <a:off x="5479080" y="2784356"/>
            <a:ext cx="14478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</a:rPr>
              <a:t>Realistic PDA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79B790-7187-4165-A9E5-48BBFA794EF5}"/>
              </a:ext>
            </a:extLst>
          </p:cNvPr>
          <p:cNvSpPr/>
          <p:nvPr/>
        </p:nvSpPr>
        <p:spPr bwMode="auto">
          <a:xfrm flipV="1">
            <a:off x="6736081" y="1402080"/>
            <a:ext cx="1112519" cy="2743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CEC4EB-B733-4BE4-9921-F7D965825587}"/>
              </a:ext>
            </a:extLst>
          </p:cNvPr>
          <p:cNvSpPr/>
          <p:nvPr/>
        </p:nvSpPr>
        <p:spPr bwMode="auto">
          <a:xfrm>
            <a:off x="6664499" y="1261177"/>
            <a:ext cx="957567" cy="3129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</a:rPr>
              <a:t>VMD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2876923-F9A1-403A-AE2E-E44D43E5A64C}"/>
              </a:ext>
            </a:extLst>
          </p:cNvPr>
          <p:cNvSpPr txBox="1">
            <a:spLocks/>
          </p:cNvSpPr>
          <p:nvPr/>
        </p:nvSpPr>
        <p:spPr bwMode="auto">
          <a:xfrm>
            <a:off x="4226099" y="5063675"/>
            <a:ext cx="491790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Predictions can be tested at </a:t>
            </a:r>
          </a:p>
          <a:p>
            <a:pPr lvl="1"/>
            <a:r>
              <a:rPr lang="en-US" sz="2200" kern="0" dirty="0"/>
              <a:t>JLab12 </a:t>
            </a:r>
          </a:p>
          <a:p>
            <a:pPr lvl="1"/>
            <a:r>
              <a:rPr lang="en-US" sz="2200" kern="0" dirty="0"/>
              <a:t>EIC</a:t>
            </a:r>
          </a:p>
          <a:p>
            <a:endParaRPr lang="en-US" kern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0766C0-3369-418E-A2BF-4EC4411E79C1}"/>
              </a:ext>
            </a:extLst>
          </p:cNvPr>
          <p:cNvSpPr/>
          <p:nvPr/>
        </p:nvSpPr>
        <p:spPr bwMode="auto">
          <a:xfrm>
            <a:off x="5631480" y="3352800"/>
            <a:ext cx="221712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alibri" pitchFamily="34" charset="0"/>
              </a:rPr>
              <a:t>Conformal limit PDA</a:t>
            </a:r>
          </a:p>
        </p:txBody>
      </p:sp>
    </p:spTree>
    <p:extLst>
      <p:ext uri="{BB962C8B-B14F-4D97-AF65-F5344CB8AC3E}">
        <p14:creationId xmlns:p14="http://schemas.microsoft.com/office/powerpoint/2010/main" val="8986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143" y="1798638"/>
            <a:ext cx="5171856" cy="3763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2800" dirty="0"/>
              <a:t>Emergent Mass </a:t>
            </a:r>
            <a:br>
              <a:rPr lang="en-GB" sz="2800" dirty="0"/>
            </a:br>
            <a:r>
              <a:rPr lang="en-GB" sz="2800" i="1" dirty="0"/>
              <a:t>vs</a:t>
            </a:r>
            <a:r>
              <a:rPr lang="en-GB" sz="2800" dirty="0"/>
              <a:t>. Higgs Mechanism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4237"/>
            <a:ext cx="4343400" cy="5440363"/>
          </a:xfrm>
        </p:spPr>
        <p:txBody>
          <a:bodyPr/>
          <a:lstStyle/>
          <a:p>
            <a:r>
              <a:rPr lang="en-GB" dirty="0"/>
              <a:t>When does Higgs mechanism begin to influence mass generation?</a:t>
            </a:r>
          </a:p>
          <a:p>
            <a:r>
              <a:rPr lang="en-GB" dirty="0"/>
              <a:t>limit </a:t>
            </a:r>
            <a:r>
              <a:rPr lang="en-GB" i="1" dirty="0" err="1"/>
              <a:t>m</a:t>
            </a:r>
            <a:r>
              <a:rPr lang="en-GB" baseline="-25000" dirty="0" err="1"/>
              <a:t>quark</a:t>
            </a:r>
            <a:r>
              <a:rPr lang="en-GB" dirty="0"/>
              <a:t>→ ∞</a:t>
            </a:r>
          </a:p>
          <a:p>
            <a:pPr marL="0" indent="0">
              <a:buNone/>
            </a:pPr>
            <a:r>
              <a:rPr lang="en-GB" i="1" dirty="0"/>
              <a:t>	φ(x)</a:t>
            </a:r>
            <a:r>
              <a:rPr lang="en-GB" dirty="0"/>
              <a:t> → </a:t>
            </a:r>
            <a:r>
              <a:rPr lang="en-GB" i="1" dirty="0"/>
              <a:t>δ(x-½)</a:t>
            </a:r>
          </a:p>
          <a:p>
            <a:r>
              <a:rPr lang="en-GB" dirty="0"/>
              <a:t>limit </a:t>
            </a:r>
            <a:r>
              <a:rPr lang="en-GB" dirty="0" err="1"/>
              <a:t>m</a:t>
            </a:r>
            <a:r>
              <a:rPr lang="en-GB" baseline="-25000" dirty="0" err="1"/>
              <a:t>quark</a:t>
            </a:r>
            <a:r>
              <a:rPr lang="en-GB" dirty="0"/>
              <a:t> → 0</a:t>
            </a:r>
          </a:p>
          <a:p>
            <a:pPr marL="0" indent="0">
              <a:buNone/>
            </a:pPr>
            <a:r>
              <a:rPr lang="en-GB" i="1" dirty="0"/>
              <a:t>	φ(x)</a:t>
            </a:r>
            <a:r>
              <a:rPr lang="en-GB" dirty="0"/>
              <a:t> ∼ (8/π) [x(1-x)]</a:t>
            </a:r>
            <a:r>
              <a:rPr lang="en-GB" i="1" baseline="30000" dirty="0"/>
              <a:t>½</a:t>
            </a:r>
            <a:endParaRPr lang="en-GB" baseline="30000" dirty="0"/>
          </a:p>
          <a:p>
            <a:r>
              <a:rPr lang="en-GB" dirty="0"/>
              <a:t>Transition boundary lies just above</a:t>
            </a:r>
            <a:r>
              <a:rPr lang="en-GB" i="1" dirty="0"/>
              <a:t> </a:t>
            </a:r>
            <a:r>
              <a:rPr lang="en-GB" i="1" dirty="0" err="1"/>
              <a:t>m</a:t>
            </a:r>
            <a:r>
              <a:rPr lang="en-GB" baseline="-25000" dirty="0" err="1"/>
              <a:t>strange</a:t>
            </a:r>
            <a:endParaRPr lang="en-GB" baseline="-25000" dirty="0"/>
          </a:p>
          <a:p>
            <a:r>
              <a:rPr lang="en-GB" i="1" dirty="0">
                <a:solidFill>
                  <a:srgbClr val="008000"/>
                </a:solidFill>
              </a:rPr>
              <a:t>Comparison between distributions of light-quarks and those involving strange-quarks is good place to seek signals for strong-mass generation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4343400" cy="6730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Parton distribution amplitudes of S-wave heavy-</a:t>
            </a: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</a:rPr>
              <a:t>quarkonia</a:t>
            </a:r>
            <a:br>
              <a:rPr lang="en-GB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</a:rPr>
              <a:t>Minghui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 Ding, Fei Gao, Lei Chang, Yu-Xin Liu and Craig D. Roberts</a:t>
            </a:r>
            <a:br>
              <a:rPr lang="en-GB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2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arXiv:1511.04943 [</a:t>
            </a: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  <a:hlinkClick r:id="rId3"/>
              </a:rPr>
              <a:t>nucl-th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]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, Phys. Lett. B </a:t>
            </a:r>
            <a:r>
              <a:rPr lang="en-GB" sz="1200" b="1" dirty="0">
                <a:solidFill>
                  <a:schemeClr val="accent1">
                    <a:lumMod val="50000"/>
                  </a:schemeClr>
                </a:solidFill>
              </a:rPr>
              <a:t>753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 (2016) pp. 330-335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4789" y="3549129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008000"/>
                </a:solidFill>
              </a:rPr>
              <a:t>q+q</a:t>
            </a:r>
            <a:r>
              <a:rPr lang="en-GB" sz="1600" baseline="-25000" dirty="0" err="1">
                <a:solidFill>
                  <a:srgbClr val="008000"/>
                </a:solidFill>
              </a:rPr>
              <a:t>bar</a:t>
            </a:r>
            <a:r>
              <a:rPr lang="en-GB" sz="1600" dirty="0">
                <a:solidFill>
                  <a:srgbClr val="008000"/>
                </a:solidFill>
              </a:rPr>
              <a:t>: Emergent  </a:t>
            </a:r>
          </a:p>
          <a:p>
            <a:r>
              <a:rPr lang="en-GB" sz="1600" dirty="0">
                <a:solidFill>
                  <a:srgbClr val="008000"/>
                </a:solidFill>
              </a:rPr>
              <a:t>        (strong mass)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0300" y="2331120"/>
            <a:ext cx="131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chemeClr val="tx2">
                    <a:lumMod val="75000"/>
                  </a:schemeClr>
                </a:solidFill>
              </a:rPr>
              <a:t>c+c</a:t>
            </a:r>
            <a:r>
              <a:rPr lang="en-GB" sz="1600" baseline="-25000" dirty="0" err="1">
                <a:solidFill>
                  <a:schemeClr val="tx2">
                    <a:lumMod val="75000"/>
                  </a:schemeClr>
                </a:solidFill>
              </a:rPr>
              <a:t>bar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: Higgs</a:t>
            </a:r>
          </a:p>
          <a:p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  (weak mass)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43184" y="2362200"/>
            <a:ext cx="1031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5">
                    <a:lumMod val="75000"/>
                  </a:schemeClr>
                </a:solidFill>
              </a:rPr>
              <a:t>conformal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638800" y="2621298"/>
            <a:ext cx="1143000" cy="502902"/>
          </a:xfrm>
          <a:prstGeom prst="straightConnector1">
            <a:avLst/>
          </a:prstGeom>
          <a:noFill/>
          <a:ln w="9525" cap="flat" cmpd="sng" algn="ctr">
            <a:solidFill>
              <a:srgbClr val="66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562600" y="3055161"/>
            <a:ext cx="762000" cy="221439"/>
          </a:xfrm>
          <a:prstGeom prst="straightConnector1">
            <a:avLst/>
          </a:prstGeom>
          <a:noFill/>
          <a:ln w="9525" cap="flat" cmpd="sng" algn="ctr">
            <a:solidFill>
              <a:srgbClr val="0A0A0A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847789" y="2831068"/>
            <a:ext cx="1195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A0A0A"/>
                </a:solidFill>
              </a:rPr>
              <a:t>s+s</a:t>
            </a:r>
            <a:r>
              <a:rPr lang="en-GB" baseline="-25000" dirty="0" err="1">
                <a:solidFill>
                  <a:srgbClr val="0A0A0A"/>
                </a:solidFill>
              </a:rPr>
              <a:t>bar</a:t>
            </a:r>
            <a:r>
              <a:rPr lang="en-GB" dirty="0">
                <a:solidFill>
                  <a:srgbClr val="0A0A0A"/>
                </a:solidFill>
              </a:rPr>
              <a:t>: </a:t>
            </a:r>
          </a:p>
          <a:p>
            <a:r>
              <a:rPr lang="en-GB" sz="1400" dirty="0">
                <a:solidFill>
                  <a:srgbClr val="0A0A0A"/>
                </a:solidFill>
              </a:rPr>
              <a:t>on the border</a:t>
            </a:r>
            <a:endParaRPr lang="en-GB" sz="1400" baseline="-25000" dirty="0">
              <a:solidFill>
                <a:srgbClr val="0A0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4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C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8993" y="152400"/>
            <a:ext cx="5934807" cy="4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91000"/>
            <a:ext cx="9144000" cy="1752600"/>
          </a:xfrm>
        </p:spPr>
        <p:txBody>
          <a:bodyPr/>
          <a:lstStyle/>
          <a:p>
            <a:pPr lvl="0" algn="ctr"/>
            <a:r>
              <a:rPr lang="el-GR" sz="6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π</a:t>
            </a:r>
            <a:r>
              <a:rPr lang="el-GR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&amp; </a:t>
            </a:r>
            <a:r>
              <a:rPr lang="en-US" sz="6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K</a:t>
            </a:r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Valence-quark Distribution Functions</a:t>
            </a:r>
            <a:endParaRPr lang="en-US" sz="4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chemeClr val="accent1">
                    <a:lumMod val="50000"/>
                  </a:schemeClr>
                </a:solidFill>
              </a:rPr>
              <a:t>Craig Roberts. Revealing the Mass at the Heart of Matter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5953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163697" y="6639614"/>
            <a:ext cx="3022947" cy="388937"/>
          </a:xfrm>
        </p:spPr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5458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105400" cy="56388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600" i="1" dirty="0" err="1">
                <a:solidFill>
                  <a:srgbClr val="7030A0"/>
                </a:solidFill>
              </a:rPr>
              <a:t>Ya</a:t>
            </a:r>
            <a:r>
              <a:rPr lang="en-US" sz="1600" i="1" dirty="0">
                <a:solidFill>
                  <a:srgbClr val="7030A0"/>
                </a:solidFill>
              </a:rPr>
              <a:t> LU (Nanjing U.)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7030A0"/>
                </a:solidFill>
              </a:rPr>
              <a:t>Zhao-Qian YAO (Nanjing U.)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7030A0"/>
                </a:solidFill>
              </a:rPr>
              <a:t>Yin-Zhen XU (Nanjing U.)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Chen </a:t>
            </a:r>
            <a:r>
              <a:rPr lang="en-US" sz="1600" i="1" dirty="0" err="1">
                <a:solidFill>
                  <a:srgbClr val="0000FF"/>
                </a:solidFill>
              </a:rPr>
              <a:t>CHEN</a:t>
            </a:r>
            <a:r>
              <a:rPr lang="en-US" sz="1600" i="1" dirty="0">
                <a:solidFill>
                  <a:srgbClr val="0000FF"/>
                </a:solidFill>
              </a:rPr>
              <a:t> (UNESP - São Paulo, USTC &amp; IIT);</a:t>
            </a:r>
          </a:p>
          <a:p>
            <a:pPr>
              <a:buFont typeface="+mj-lt"/>
              <a:buAutoNum type="arabicPeriod"/>
            </a:pPr>
            <a:r>
              <a:rPr lang="en-US" sz="1600" i="1" dirty="0" err="1">
                <a:solidFill>
                  <a:srgbClr val="0000FF"/>
                </a:solidFill>
              </a:rPr>
              <a:t>Muyang</a:t>
            </a:r>
            <a:r>
              <a:rPr lang="en-US" sz="1600" i="1" dirty="0">
                <a:solidFill>
                  <a:srgbClr val="0000FF"/>
                </a:solidFill>
              </a:rPr>
              <a:t> CHEN (NKU, PKU)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Zhu-Fang CUI (Nanjing U.) ;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J. Javier COBOS-MARTINEZ (U </a:t>
            </a:r>
            <a:r>
              <a:rPr lang="en-US" sz="1600" i="1" dirty="0" err="1">
                <a:solidFill>
                  <a:srgbClr val="0000FF"/>
                </a:solidFill>
              </a:rPr>
              <a:t>Michoácan</a:t>
            </a:r>
            <a:r>
              <a:rPr lang="en-US" sz="1600" i="1" dirty="0">
                <a:solidFill>
                  <a:srgbClr val="0000FF"/>
                </a:solidFill>
              </a:rPr>
              <a:t>);</a:t>
            </a:r>
          </a:p>
          <a:p>
            <a:pPr>
              <a:buFont typeface="+mj-lt"/>
              <a:buAutoNum type="arabicPeriod"/>
            </a:pPr>
            <a:r>
              <a:rPr lang="en-US" sz="1600" i="1" dirty="0" err="1">
                <a:solidFill>
                  <a:srgbClr val="0000FF"/>
                </a:solidFill>
              </a:rPr>
              <a:t>Minghui</a:t>
            </a:r>
            <a:r>
              <a:rPr lang="en-US" sz="1600" i="1" dirty="0">
                <a:solidFill>
                  <a:srgbClr val="0000FF"/>
                </a:solidFill>
              </a:rPr>
              <a:t> DING (ANL, Nankai U.) ;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Fei GAO (Valencia, Peking U.) ;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L. Xiomara GUTIÉRREZ-GUERRERO (MCTP)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Bo-Lin LI (Nanjing U.)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Cédric MEZRAG (INFN-Roma) ;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Khépani RAYA (U. Huelva, U </a:t>
            </a:r>
            <a:r>
              <a:rPr lang="en-US" sz="1600" i="1" dirty="0" err="1">
                <a:solidFill>
                  <a:srgbClr val="0000FF"/>
                </a:solidFill>
              </a:rPr>
              <a:t>Michoácan</a:t>
            </a:r>
            <a:r>
              <a:rPr lang="en-US" sz="1600" i="1" dirty="0">
                <a:solidFill>
                  <a:srgbClr val="0000FF"/>
                </a:solidFill>
              </a:rPr>
              <a:t>);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Eduardo ROJAS (Antioquia U.)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Jorge SEGOVIA (IFAE&amp;BIST, Barcelona);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Chao SHI (ANL, Nanjing U.)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Shu-Sheng XU (Nanjing U.)</a:t>
            </a:r>
          </a:p>
          <a:p>
            <a:pPr>
              <a:buFont typeface="+mj-lt"/>
              <a:buAutoNum type="arabicPeriod" startAt="18"/>
              <a:defRPr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Adnan Bashir (U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Michoácan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);</a:t>
            </a:r>
          </a:p>
          <a:p>
            <a:pPr>
              <a:buFont typeface="+mj-lt"/>
              <a:buAutoNum type="arabicPeriod"/>
            </a:pPr>
            <a:endParaRPr lang="en-US" sz="1700" i="1" dirty="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00600" y="533400"/>
            <a:ext cx="434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defRPr/>
            </a:pPr>
            <a:endParaRPr lang="en-US" sz="1600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Daniele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</a:rPr>
              <a:t>Binosi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(ECT*)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Stan Brodsky (SLAC);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Volker 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Burkert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Jlab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Lei Chang (Nankai U. )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;</a:t>
            </a:r>
            <a:endParaRPr lang="en-US" sz="1600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Xiao-Yun Chen (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Jinling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Inst. Tech., Nanjing)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Bruno El-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Bennich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(São Paulo);</a:t>
            </a:r>
            <a:endParaRPr lang="en-US" sz="1600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Tanja Horn (Catholic U. America)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Yu-Xin Liu (PKU);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Joannis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Papavassiliou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U.Valencia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pt-BR" sz="1600" kern="0" dirty="0">
                <a:solidFill>
                  <a:schemeClr val="accent6">
                    <a:lumMod val="75000"/>
                  </a:schemeClr>
                </a:solidFill>
              </a:rPr>
              <a:t>M. Ali Paracha (NUST, Islamabad)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Jia-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Lun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Ping (Nanjing Normal U.)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Si-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xue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QIN (Chongqing U.);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Jose Rodriguez Quintero (U. Huelva) 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Sebastian Schmidt (IAS-FZJ &amp; JARA);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Peter Tandy (KSU);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Shaolong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Wan (USTC) 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Qing-Wu Wang (SICHUAN U)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Pei-Lin Yin (NJUPT)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6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Hong-Shi 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Zong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(Nanjing U)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/>
            </a:pPr>
            <a:endParaRPr lang="en-US" i="1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z="3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Collaborators: 2015-Present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54723" y="6603534"/>
            <a:ext cx="4173467" cy="339725"/>
          </a:xfrm>
        </p:spPr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00800" y="1524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7030A0"/>
                </a:solidFill>
              </a:rPr>
              <a:t>Students,</a:t>
            </a:r>
            <a:r>
              <a:rPr lang="en-US" sz="2000" i="1" dirty="0">
                <a:solidFill>
                  <a:srgbClr val="0033CC"/>
                </a:solidFill>
              </a:rPr>
              <a:t> </a:t>
            </a:r>
            <a:r>
              <a:rPr lang="en-US" sz="2000" i="1" dirty="0">
                <a:solidFill>
                  <a:srgbClr val="0000FF"/>
                </a:solidFill>
              </a:rPr>
              <a:t>Postdocs,</a:t>
            </a:r>
            <a:r>
              <a:rPr lang="en-US" sz="2000" i="1" dirty="0">
                <a:solidFill>
                  <a:srgbClr val="008000"/>
                </a:solidFill>
              </a:rPr>
              <a:t>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Profs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104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sz="3600" i="1" dirty="0"/>
              <a:t>π</a:t>
            </a:r>
            <a:r>
              <a:rPr lang="en-GB" sz="3600" dirty="0"/>
              <a:t> &amp; </a:t>
            </a:r>
            <a:r>
              <a:rPr lang="en-GB" sz="3600" i="1" dirty="0"/>
              <a:t>K</a:t>
            </a:r>
            <a:r>
              <a:rPr lang="en-GB" sz="3600" dirty="0"/>
              <a:t> PDFs</a:t>
            </a:r>
            <a:br>
              <a:rPr lang="en-GB" sz="32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0178"/>
            <a:ext cx="9144000" cy="5678488"/>
          </a:xfrm>
        </p:spPr>
        <p:txBody>
          <a:bodyPr/>
          <a:lstStyle/>
          <a:p>
            <a:r>
              <a:rPr lang="en-AU" sz="2000" dirty="0"/>
              <a:t>Extant data on </a:t>
            </a:r>
            <a:r>
              <a:rPr lang="en-AU" sz="2000" i="1" dirty="0"/>
              <a:t>π</a:t>
            </a:r>
            <a:r>
              <a:rPr lang="en-AU" sz="2000" dirty="0"/>
              <a:t> &amp; </a:t>
            </a:r>
            <a:r>
              <a:rPr lang="en-AU" sz="2000" i="1" dirty="0"/>
              <a:t>K </a:t>
            </a:r>
            <a:r>
              <a:rPr lang="en-AU" sz="2000" dirty="0"/>
              <a:t>PDFs (</a:t>
            </a:r>
            <a:r>
              <a:rPr lang="en-AU" sz="2000" dirty="0" err="1"/>
              <a:t>mesonic</a:t>
            </a:r>
            <a:r>
              <a:rPr lang="en-AU" sz="2000" dirty="0"/>
              <a:t> </a:t>
            </a:r>
            <a:r>
              <a:rPr lang="en-AU" sz="2000" dirty="0" err="1"/>
              <a:t>Drell</a:t>
            </a:r>
            <a:r>
              <a:rPr lang="en-AU" sz="2000" dirty="0"/>
              <a:t>-Yan) is old: 1980-1989 </a:t>
            </a:r>
          </a:p>
          <a:p>
            <a:r>
              <a:rPr lang="en-AU" sz="2000" dirty="0"/>
              <a:t>New data would be welcome:</a:t>
            </a:r>
            <a:endParaRPr lang="en-AU" sz="1800" dirty="0"/>
          </a:p>
          <a:p>
            <a:pPr lvl="1">
              <a:spcBef>
                <a:spcPts val="0"/>
              </a:spcBef>
            </a:pPr>
            <a:r>
              <a:rPr lang="en-AU" sz="1800" dirty="0"/>
              <a:t>persistent doubts about the </a:t>
            </a:r>
            <a:r>
              <a:rPr lang="en-AU" sz="1800" dirty="0" err="1"/>
              <a:t>Bjorken</a:t>
            </a:r>
            <a:r>
              <a:rPr lang="en-AU" sz="1800" dirty="0"/>
              <a:t>-</a:t>
            </a:r>
            <a:r>
              <a:rPr lang="en-AU" sz="1800" i="1" dirty="0"/>
              <a:t>x</a:t>
            </a:r>
            <a:r>
              <a:rPr lang="en-GB" sz="1800" dirty="0"/>
              <a:t> ≃1</a:t>
            </a:r>
            <a:r>
              <a:rPr lang="en-AU" sz="1800" dirty="0"/>
              <a:t> behaviour of the pion’s valence-quark PDF </a:t>
            </a:r>
          </a:p>
          <a:p>
            <a:pPr lvl="1">
              <a:spcBef>
                <a:spcPts val="0"/>
              </a:spcBef>
            </a:pPr>
            <a:r>
              <a:rPr lang="en-AU" sz="1800" dirty="0"/>
              <a:t>single modest-quality measurement of </a:t>
            </a:r>
            <a:r>
              <a:rPr lang="en-AU" sz="1800" i="1" dirty="0" err="1"/>
              <a:t>u</a:t>
            </a:r>
            <a:r>
              <a:rPr lang="en-AU" sz="1800" i="1" baseline="30000" dirty="0" err="1"/>
              <a:t>K</a:t>
            </a:r>
            <a:r>
              <a:rPr lang="en-AU" sz="1800" i="1" dirty="0"/>
              <a:t>(x)/u</a:t>
            </a:r>
            <a:r>
              <a:rPr lang="en-AU" sz="1800" i="1" baseline="30000" dirty="0"/>
              <a:t>π</a:t>
            </a:r>
            <a:r>
              <a:rPr lang="en-AU" sz="1800" i="1" dirty="0"/>
              <a:t>(x) </a:t>
            </a:r>
            <a:r>
              <a:rPr lang="en-AU" sz="1800" dirty="0"/>
              <a:t>cannot be considered definitive. </a:t>
            </a:r>
          </a:p>
          <a:p>
            <a:r>
              <a:rPr lang="en-AU" sz="2000" dirty="0"/>
              <a:t>Approved experiment, using tagged DIS at </a:t>
            </a:r>
            <a:r>
              <a:rPr lang="en-AU" sz="2000" dirty="0" err="1"/>
              <a:t>JLab</a:t>
            </a:r>
            <a:r>
              <a:rPr lang="en-AU" sz="2000" dirty="0"/>
              <a:t> 12, should contribute to a resolution of pion question</a:t>
            </a:r>
          </a:p>
          <a:p>
            <a:pPr lvl="1"/>
            <a:r>
              <a:rPr lang="en-AU" dirty="0"/>
              <a:t>Similar techniques also serve for the kaon.</a:t>
            </a:r>
          </a:p>
          <a:p>
            <a:r>
              <a:rPr lang="en-AU" sz="2000" dirty="0"/>
              <a:t>Future: </a:t>
            </a:r>
          </a:p>
          <a:p>
            <a:pPr lvl="1">
              <a:spcBef>
                <a:spcPts val="0"/>
              </a:spcBef>
            </a:pPr>
            <a:r>
              <a:rPr lang="en-AU" sz="1800" dirty="0"/>
              <a:t>new </a:t>
            </a:r>
            <a:r>
              <a:rPr lang="en-AU" sz="1800" dirty="0" err="1"/>
              <a:t>mesonic</a:t>
            </a:r>
            <a:r>
              <a:rPr lang="en-AU" sz="1800" dirty="0"/>
              <a:t> </a:t>
            </a:r>
            <a:r>
              <a:rPr lang="en-AU" sz="1800" dirty="0" err="1"/>
              <a:t>Drell</a:t>
            </a:r>
            <a:r>
              <a:rPr lang="en-AU" sz="1800" dirty="0"/>
              <a:t>-Yan measurements at modern facilities could yield valuable information on </a:t>
            </a:r>
            <a:r>
              <a:rPr lang="en-AU" sz="1800" i="1" dirty="0"/>
              <a:t>π</a:t>
            </a:r>
            <a:r>
              <a:rPr lang="en-AU" sz="1800" dirty="0"/>
              <a:t> and </a:t>
            </a:r>
            <a:r>
              <a:rPr lang="en-AU" sz="1800" i="1" dirty="0"/>
              <a:t>K</a:t>
            </a:r>
            <a:r>
              <a:rPr lang="en-AU" sz="1800" dirty="0"/>
              <a:t> PDFs (COMPASS), </a:t>
            </a:r>
          </a:p>
          <a:p>
            <a:pPr lvl="1">
              <a:spcBef>
                <a:spcPts val="0"/>
              </a:spcBef>
            </a:pPr>
            <a:r>
              <a:rPr lang="en-AU" sz="1800" dirty="0"/>
              <a:t>as could two-jet experiments at the large hadron collider; </a:t>
            </a:r>
          </a:p>
          <a:p>
            <a:pPr lvl="1">
              <a:spcBef>
                <a:spcPts val="0"/>
              </a:spcBef>
            </a:pPr>
            <a:r>
              <a:rPr lang="en-AU" dirty="0">
                <a:solidFill>
                  <a:srgbClr val="008000"/>
                </a:solidFill>
              </a:rPr>
              <a:t>EIC would be capable of providing access to </a:t>
            </a:r>
            <a:r>
              <a:rPr lang="en-AU" i="1" dirty="0">
                <a:solidFill>
                  <a:srgbClr val="008000"/>
                </a:solidFill>
              </a:rPr>
              <a:t>π</a:t>
            </a:r>
            <a:r>
              <a:rPr lang="en-AU" dirty="0">
                <a:solidFill>
                  <a:srgbClr val="008000"/>
                </a:solidFill>
              </a:rPr>
              <a:t> and </a:t>
            </a:r>
            <a:r>
              <a:rPr lang="en-AU" i="1" dirty="0">
                <a:solidFill>
                  <a:srgbClr val="008000"/>
                </a:solidFill>
              </a:rPr>
              <a:t>K </a:t>
            </a:r>
            <a:r>
              <a:rPr lang="en-AU" dirty="0">
                <a:solidFill>
                  <a:srgbClr val="008000"/>
                </a:solidFill>
              </a:rPr>
              <a:t>PDFs through measurements of forward nucleon structure functions.</a:t>
            </a:r>
            <a:r>
              <a:rPr lang="en-AU" sz="1800" dirty="0"/>
              <a:t> </a:t>
            </a:r>
          </a:p>
          <a:p>
            <a:r>
              <a:rPr lang="en-AU" sz="2000" dirty="0"/>
              <a:t>Gribov-</a:t>
            </a:r>
            <a:r>
              <a:rPr lang="en-AU" sz="2000" dirty="0" err="1"/>
              <a:t>Lipatov</a:t>
            </a:r>
            <a:r>
              <a:rPr lang="en-AU" sz="2000" dirty="0"/>
              <a:t> reciprocity (crossing symmetry) entails </a:t>
            </a:r>
            <a:r>
              <a:rPr lang="en-GB" sz="2000" dirty="0"/>
              <a:t>connection between PDFs and fragmentation functions on</a:t>
            </a:r>
            <a:r>
              <a:rPr lang="en-AU" sz="2000" i="1" dirty="0"/>
              <a:t> z</a:t>
            </a:r>
            <a:r>
              <a:rPr lang="en-GB" sz="2000" i="1" dirty="0"/>
              <a:t> ≃ 1 (z </a:t>
            </a:r>
            <a:r>
              <a:rPr lang="en-GB" sz="2000" dirty="0"/>
              <a:t>≥ 0.75)</a:t>
            </a:r>
            <a:endParaRPr lang="en-GB" sz="2000" i="1" dirty="0"/>
          </a:p>
          <a:p>
            <a:pPr marL="800100" lvl="2" indent="0">
              <a:spcBef>
                <a:spcPts val="0"/>
              </a:spcBef>
              <a:buNone/>
            </a:pPr>
            <a:r>
              <a:rPr lang="en-GB" sz="2400" i="1" dirty="0"/>
              <a:t>D</a:t>
            </a:r>
            <a:r>
              <a:rPr lang="en-GB" sz="2400" i="1" baseline="-25000" dirty="0"/>
              <a:t>H/q</a:t>
            </a:r>
            <a:r>
              <a:rPr lang="en-GB" sz="2400" i="1" dirty="0"/>
              <a:t>(z) ≈ z </a:t>
            </a:r>
            <a:r>
              <a:rPr lang="en-GB" sz="2400" i="1" dirty="0" err="1"/>
              <a:t>q</a:t>
            </a:r>
            <a:r>
              <a:rPr lang="en-GB" sz="2400" i="1" baseline="30000" dirty="0" err="1"/>
              <a:t>H</a:t>
            </a:r>
            <a:r>
              <a:rPr lang="en-GB" sz="2400" i="1" dirty="0"/>
              <a:t>(z)</a:t>
            </a:r>
          </a:p>
          <a:p>
            <a:pPr marL="400050" lvl="1" indent="0">
              <a:buNone/>
            </a:pPr>
            <a:r>
              <a:rPr lang="en-GB" i="1" dirty="0">
                <a:solidFill>
                  <a:srgbClr val="C00000"/>
                </a:solidFill>
              </a:rPr>
              <a:t>Reliable information on meson fragmentation functions is critical if the worldwide programme aimed at determining TMDs is to be successful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3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Valence-quark PDFs </a:t>
            </a:r>
            <a:br>
              <a:rPr lang="en-GB" sz="3200" dirty="0"/>
            </a:br>
            <a:r>
              <a:rPr lang="en-GB" sz="3200" dirty="0"/>
              <a:t>within mesons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GB" dirty="0"/>
              <a:t>Compute PDFs from imaginary part of virtual-photon – pion forward Compton scattering amplitude: </a:t>
            </a:r>
          </a:p>
          <a:p>
            <a:pPr marL="800100" lvl="2" indent="0">
              <a:buNone/>
            </a:pPr>
            <a:r>
              <a:rPr lang="el-GR" sz="2000" i="1" dirty="0"/>
              <a:t>γ π → γ π</a:t>
            </a:r>
            <a:r>
              <a:rPr lang="el-GR" sz="2000" dirty="0"/>
              <a:t> </a:t>
            </a:r>
          </a:p>
          <a:p>
            <a:pPr>
              <a:spcAft>
                <a:spcPts val="1200"/>
              </a:spcAft>
            </a:pPr>
            <a:r>
              <a:rPr lang="en-GB" dirty="0"/>
              <a:t>Handbag diagram is insufficient.  Doesn’t even preserve global symmetries.  Exists a class of leading-twist corrections that remedies this defect ⇒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400050" lvl="1" indent="0">
              <a:buNone/>
            </a:pPr>
            <a:r>
              <a:rPr lang="en-GB" dirty="0"/>
              <a:t>Similar expressions for </a:t>
            </a:r>
            <a:r>
              <a:rPr lang="en-GB" i="1" dirty="0" err="1"/>
              <a:t>u</a:t>
            </a:r>
            <a:r>
              <a:rPr lang="en-GB" i="1" baseline="-25000" dirty="0" err="1"/>
              <a:t>V</a:t>
            </a:r>
            <a:r>
              <a:rPr lang="en-GB" i="1" baseline="30000" dirty="0" err="1"/>
              <a:t>K</a:t>
            </a:r>
            <a:r>
              <a:rPr lang="en-GB" i="1" dirty="0"/>
              <a:t>(x)</a:t>
            </a:r>
            <a:r>
              <a:rPr lang="en-GB" dirty="0"/>
              <a:t>,</a:t>
            </a:r>
            <a:r>
              <a:rPr lang="en-GB" i="1" dirty="0"/>
              <a:t> </a:t>
            </a:r>
            <a:r>
              <a:rPr lang="en-GB" i="1" dirty="0" err="1"/>
              <a:t>s</a:t>
            </a:r>
            <a:r>
              <a:rPr lang="en-GB" i="1" baseline="-25000" dirty="0" err="1"/>
              <a:t>V</a:t>
            </a:r>
            <a:r>
              <a:rPr lang="en-GB" i="1" baseline="30000" dirty="0" err="1"/>
              <a:t>K</a:t>
            </a:r>
            <a:r>
              <a:rPr lang="en-GB" i="1" dirty="0"/>
              <a:t>(x)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4876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/>
              <a:t>Basic features of the pion valence-quark distribution function,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Lei Chang, </a:t>
            </a:r>
            <a:r>
              <a:rPr lang="en-GB" sz="1200" dirty="0" err="1"/>
              <a:t>Cédric</a:t>
            </a:r>
            <a:r>
              <a:rPr lang="en-GB" sz="1200" dirty="0"/>
              <a:t> </a:t>
            </a:r>
            <a:r>
              <a:rPr lang="en-GB" sz="1200" dirty="0" err="1"/>
              <a:t>Mezrag</a:t>
            </a:r>
            <a:r>
              <a:rPr lang="en-GB" sz="1200" dirty="0"/>
              <a:t>, et al., 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GB" sz="1200" dirty="0">
                <a:hlinkClick r:id="rId2"/>
              </a:rPr>
              <a:t>arXiv:1406:5450 [</a:t>
            </a:r>
            <a:r>
              <a:rPr lang="en-GB" sz="1200" dirty="0" err="1">
                <a:hlinkClick r:id="rId2"/>
              </a:rPr>
              <a:t>nucl-th</a:t>
            </a:r>
            <a:r>
              <a:rPr lang="en-GB" sz="1200" dirty="0">
                <a:hlinkClick r:id="rId2"/>
              </a:rPr>
              <a:t>]</a:t>
            </a:r>
            <a:r>
              <a:rPr lang="en-GB" sz="1200" dirty="0"/>
              <a:t>, </a:t>
            </a:r>
            <a:r>
              <a:rPr lang="en-GB" sz="1200" dirty="0">
                <a:hlinkClick r:id="rId3"/>
              </a:rPr>
              <a:t>Phys. Lett. B </a:t>
            </a:r>
            <a:r>
              <a:rPr lang="en-GB" sz="1200" b="1" dirty="0">
                <a:hlinkClick r:id="rId3"/>
              </a:rPr>
              <a:t>737</a:t>
            </a:r>
            <a:r>
              <a:rPr lang="en-GB" sz="1200" dirty="0">
                <a:hlinkClick r:id="rId3"/>
              </a:rPr>
              <a:t> (2014)pp. 23–29</a:t>
            </a:r>
            <a:endParaRPr lang="en-GB" sz="12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/>
              <a:t>Valence-quark distribution functions in the kaon and pion,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/>
              <a:t>Chen Chen, Lei Chang et al.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hlinkClick r:id="rId4"/>
              </a:rPr>
              <a:t>arXiv:1602.01502 [</a:t>
            </a:r>
            <a:r>
              <a:rPr lang="en-AU" sz="1200" dirty="0" err="1">
                <a:hlinkClick r:id="rId4"/>
              </a:rPr>
              <a:t>nucl-th</a:t>
            </a:r>
            <a:r>
              <a:rPr lang="en-AU" sz="1200" dirty="0">
                <a:hlinkClick r:id="rId4"/>
              </a:rPr>
              <a:t>]</a:t>
            </a:r>
            <a:r>
              <a:rPr lang="en-AU" sz="1200" dirty="0"/>
              <a:t>, </a:t>
            </a:r>
            <a:r>
              <a:rPr lang="en-GB" sz="1200" dirty="0">
                <a:hlinkClick r:id="rId5"/>
              </a:rPr>
              <a:t>Phys. Rev. D</a:t>
            </a:r>
            <a:r>
              <a:rPr lang="en-GB" sz="1200" b="1" dirty="0">
                <a:hlinkClick r:id="rId5"/>
              </a:rPr>
              <a:t>93</a:t>
            </a:r>
            <a:r>
              <a:rPr lang="en-GB" sz="1200" dirty="0">
                <a:hlinkClick r:id="rId5"/>
              </a:rPr>
              <a:t> (2016) 074021/1-11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4300"/>
            <a:ext cx="6184900" cy="1181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4419600" y="3820028"/>
            <a:ext cx="2971800" cy="3579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Projection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onto light-front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4518818"/>
            <a:ext cx="2286000" cy="3579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Partial</a:t>
            </a:r>
            <a:r>
              <a:rPr kumimoji="0" lang="en-GB" sz="1800" b="0" i="0" u="none" strike="noStrike" cap="none" normalizeH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derivative </a:t>
            </a:r>
            <a:r>
              <a:rPr kumimoji="0" lang="en-GB" sz="1800" b="0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wrt</a:t>
            </a: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relative momentum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0296" y="5247302"/>
            <a:ext cx="3737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>
                <a:solidFill>
                  <a:srgbClr val="C00000"/>
                </a:solidFill>
              </a:rPr>
              <a:t>Measurable quantities</a:t>
            </a:r>
          </a:p>
          <a:p>
            <a:r>
              <a:rPr lang="en-GB" b="1" i="1" dirty="0">
                <a:solidFill>
                  <a:srgbClr val="C00000"/>
                </a:solidFill>
              </a:rPr>
              <a:t>Directly related to </a:t>
            </a:r>
          </a:p>
          <a:p>
            <a:r>
              <a:rPr lang="en-GB" b="1" i="1" dirty="0">
                <a:solidFill>
                  <a:srgbClr val="C00000"/>
                </a:solidFill>
              </a:rPr>
              <a:t>dynamically generated quark masses</a:t>
            </a:r>
          </a:p>
          <a:p>
            <a:r>
              <a:rPr lang="en-GB" b="1" i="1" dirty="0">
                <a:solidFill>
                  <a:srgbClr val="C00000"/>
                </a:solidFill>
              </a:rPr>
              <a:t>&amp; bound-state wave functions</a:t>
            </a:r>
          </a:p>
        </p:txBody>
      </p:sp>
    </p:spTree>
    <p:extLst>
      <p:ext uri="{BB962C8B-B14F-4D97-AF65-F5344CB8AC3E}">
        <p14:creationId xmlns:p14="http://schemas.microsoft.com/office/powerpoint/2010/main" val="334493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838200" y="4038600"/>
            <a:ext cx="7696200" cy="1447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rgbClr val="FFA5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Valence-quark PDFs </a:t>
            </a:r>
            <a:br>
              <a:rPr lang="en-GB" sz="3200" dirty="0"/>
            </a:br>
            <a:r>
              <a:rPr lang="en-GB" sz="3200" dirty="0"/>
              <a:t>within mesons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GB" dirty="0"/>
              <a:t>Formulae guarantee that valence-quark PDFs satisfy, independent of any and all structural details: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Algebraic proof that at an hadronic scale </a:t>
            </a:r>
            <a:r>
              <a:rPr lang="en-GB" i="1" dirty="0"/>
              <a:t>ζ</a:t>
            </a:r>
            <a:r>
              <a:rPr lang="en-GB" dirty="0"/>
              <a:t> ≈ 0.5 GeV </a:t>
            </a:r>
          </a:p>
          <a:p>
            <a:pPr marL="800100" lvl="2" indent="0">
              <a:buNone/>
            </a:pPr>
            <a:r>
              <a:rPr lang="en-GB" sz="2800" i="1" dirty="0" err="1"/>
              <a:t>q</a:t>
            </a:r>
            <a:r>
              <a:rPr lang="en-GB" sz="2800" i="1" baseline="-25000" dirty="0" err="1"/>
              <a:t>V</a:t>
            </a:r>
            <a:r>
              <a:rPr lang="en-GB" sz="2800" i="1" baseline="30000" dirty="0" err="1"/>
              <a:t>M</a:t>
            </a:r>
            <a:r>
              <a:rPr lang="en-GB" sz="2800" i="1" dirty="0"/>
              <a:t>(x ≃ 1) ∝ (1-x)</a:t>
            </a:r>
            <a:r>
              <a:rPr lang="en-GB" sz="2800" i="1" baseline="30000" dirty="0"/>
              <a:t>2n</a:t>
            </a:r>
            <a:r>
              <a:rPr lang="en-GB" sz="2800" dirty="0"/>
              <a:t> </a:t>
            </a:r>
          </a:p>
          <a:p>
            <a:pPr marL="400050" lvl="1" indent="0">
              <a:buNone/>
            </a:pPr>
            <a:r>
              <a:rPr lang="en-GB" sz="2400" dirty="0"/>
              <a:t>in any theory with </a:t>
            </a:r>
            <a:r>
              <a:rPr lang="en-GB" sz="2400" i="1" dirty="0"/>
              <a:t>(1/k</a:t>
            </a:r>
            <a:r>
              <a:rPr lang="en-GB" sz="2400" i="1" baseline="30000" dirty="0"/>
              <a:t>2</a:t>
            </a:r>
            <a:r>
              <a:rPr lang="en-GB" sz="2400" i="1" dirty="0"/>
              <a:t>)</a:t>
            </a:r>
            <a:r>
              <a:rPr lang="en-GB" sz="2400" i="1" baseline="30000" dirty="0"/>
              <a:t>n</a:t>
            </a:r>
            <a:r>
              <a:rPr lang="en-GB" sz="2400" dirty="0"/>
              <a:t> vector-boson exchange interaction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09800"/>
            <a:ext cx="3340100" cy="74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54350"/>
            <a:ext cx="3632200" cy="749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4876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/>
              <a:t>Basic features of the pion valence-quark distribution function,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/>
              <a:t>Lei Chang, </a:t>
            </a:r>
            <a:r>
              <a:rPr lang="en-GB" sz="1200" dirty="0" err="1"/>
              <a:t>Cédric</a:t>
            </a:r>
            <a:r>
              <a:rPr lang="en-GB" sz="1200" dirty="0"/>
              <a:t> </a:t>
            </a:r>
            <a:r>
              <a:rPr lang="en-GB" sz="1200" dirty="0" err="1"/>
              <a:t>Mezrag</a:t>
            </a:r>
            <a:r>
              <a:rPr lang="en-GB" sz="1200" dirty="0"/>
              <a:t>, et al., 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GB" sz="1200" dirty="0">
                <a:hlinkClick r:id="rId4"/>
              </a:rPr>
              <a:t>arXiv:1406:5450 [</a:t>
            </a:r>
            <a:r>
              <a:rPr lang="en-GB" sz="1200" dirty="0" err="1">
                <a:hlinkClick r:id="rId4"/>
              </a:rPr>
              <a:t>nucl-th</a:t>
            </a:r>
            <a:r>
              <a:rPr lang="en-GB" sz="1200" dirty="0">
                <a:hlinkClick r:id="rId4"/>
              </a:rPr>
              <a:t>]</a:t>
            </a:r>
            <a:r>
              <a:rPr lang="en-GB" sz="1200" dirty="0"/>
              <a:t>, </a:t>
            </a:r>
            <a:r>
              <a:rPr lang="en-GB" sz="1200" dirty="0">
                <a:hlinkClick r:id="rId5"/>
              </a:rPr>
              <a:t>Phys. Lett. B </a:t>
            </a:r>
            <a:r>
              <a:rPr lang="en-GB" sz="1200" b="1" dirty="0">
                <a:hlinkClick r:id="rId5"/>
              </a:rPr>
              <a:t>737</a:t>
            </a:r>
            <a:r>
              <a:rPr lang="en-GB" sz="1200" dirty="0">
                <a:hlinkClick r:id="rId5"/>
              </a:rPr>
              <a:t> (2014)pp. 23–29</a:t>
            </a:r>
            <a:endParaRPr lang="en-GB" sz="12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/>
              <a:t>Valence-quark distribution functions in the kaon and pion,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/>
              <a:t>Chen Chen, Lei Chang et al.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hlinkClick r:id="rId6"/>
              </a:rPr>
              <a:t>arXiv:1602.01502 [</a:t>
            </a:r>
            <a:r>
              <a:rPr lang="en-AU" sz="1200" dirty="0" err="1">
                <a:hlinkClick r:id="rId6"/>
              </a:rPr>
              <a:t>nucl-th</a:t>
            </a:r>
            <a:r>
              <a:rPr lang="en-AU" sz="1200" dirty="0">
                <a:hlinkClick r:id="rId6"/>
              </a:rPr>
              <a:t>]</a:t>
            </a:r>
            <a:r>
              <a:rPr lang="en-AU" sz="1200" dirty="0"/>
              <a:t>, </a:t>
            </a:r>
            <a:r>
              <a:rPr lang="en-GB" sz="1200" dirty="0">
                <a:hlinkClick r:id="rId7"/>
              </a:rPr>
              <a:t>Phys. Rev. D</a:t>
            </a:r>
            <a:r>
              <a:rPr lang="en-GB" sz="1200" b="1" dirty="0">
                <a:hlinkClick r:id="rId7"/>
              </a:rPr>
              <a:t>93</a:t>
            </a:r>
            <a:r>
              <a:rPr lang="en-GB" sz="1200" dirty="0">
                <a:hlinkClick r:id="rId7"/>
              </a:rPr>
              <a:t> (2016) 074021/1-11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6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Pion: </a:t>
            </a:r>
            <a:br>
              <a:rPr lang="en-GB" sz="2800" dirty="0"/>
            </a:br>
            <a:r>
              <a:rPr lang="en-GB" sz="2800" dirty="0"/>
              <a:t>DSE comparison with </a:t>
            </a:r>
            <a:r>
              <a:rPr lang="en-GB" sz="2800" dirty="0" err="1"/>
              <a:t>lQCD</a:t>
            </a:r>
            <a:r>
              <a:rPr lang="en-GB" sz="2800" dirty="0"/>
              <a:t> moments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99705" cy="4525963"/>
          </a:xfrm>
        </p:spPr>
        <p:txBody>
          <a:bodyPr/>
          <a:lstStyle/>
          <a:p>
            <a:r>
              <a:rPr lang="en-GB" sz="2000" dirty="0" err="1"/>
              <a:t>lQCD</a:t>
            </a:r>
            <a:r>
              <a:rPr lang="en-GB" sz="2000" dirty="0"/>
              <a:t> studies agree with each other, within errors</a:t>
            </a:r>
          </a:p>
          <a:p>
            <a:pPr marL="0" indent="0">
              <a:buNone/>
            </a:pPr>
            <a:r>
              <a:rPr lang="en-GB" sz="2000" dirty="0"/>
              <a:t>       [66]: </a:t>
            </a:r>
            <a:r>
              <a:rPr lang="en-GB" sz="2000" dirty="0" err="1"/>
              <a:t>Brommel</a:t>
            </a:r>
            <a:r>
              <a:rPr lang="en-GB" sz="2000" dirty="0"/>
              <a:t> et al. (2007)</a:t>
            </a:r>
          </a:p>
          <a:p>
            <a:pPr marL="400050" lvl="1" indent="0">
              <a:buNone/>
            </a:pPr>
            <a:r>
              <a:rPr lang="en-GB" dirty="0"/>
              <a:t>[67]: Best </a:t>
            </a:r>
            <a:r>
              <a:rPr lang="en-GB" i="1" dirty="0"/>
              <a:t>et al</a:t>
            </a:r>
            <a:r>
              <a:rPr lang="en-GB" dirty="0"/>
              <a:t>. (1997)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GB" dirty="0"/>
              <a:t>[68]: Detmold </a:t>
            </a:r>
            <a:r>
              <a:rPr lang="en-GB" i="1" dirty="0"/>
              <a:t>et al</a:t>
            </a:r>
            <a:r>
              <a:rPr lang="en-GB" dirty="0"/>
              <a:t>. (2003)</a:t>
            </a:r>
            <a:endParaRPr lang="en-GB" sz="2000" dirty="0"/>
          </a:p>
          <a:p>
            <a:pPr>
              <a:spcAft>
                <a:spcPts val="600"/>
              </a:spcAft>
            </a:pPr>
            <a:r>
              <a:rPr lang="en-GB" sz="2000" dirty="0">
                <a:solidFill>
                  <a:srgbClr val="C00000"/>
                </a:solidFill>
              </a:rPr>
              <a:t>DSE and </a:t>
            </a:r>
            <a:r>
              <a:rPr lang="en-GB" sz="2000" dirty="0" err="1">
                <a:solidFill>
                  <a:srgbClr val="C00000"/>
                </a:solidFill>
              </a:rPr>
              <a:t>lQCD</a:t>
            </a:r>
            <a:r>
              <a:rPr lang="en-GB" sz="2000" dirty="0">
                <a:solidFill>
                  <a:srgbClr val="C00000"/>
                </a:solidFill>
              </a:rPr>
              <a:t> agree</a:t>
            </a:r>
            <a:r>
              <a:rPr lang="en-GB" sz="2000" dirty="0"/>
              <a:t>, within errors; and DSE at level of 4% with </a:t>
            </a:r>
            <a:r>
              <a:rPr lang="en-GB" sz="2000" dirty="0" err="1"/>
              <a:t>lQCD</a:t>
            </a:r>
            <a:r>
              <a:rPr lang="en-GB" sz="2000" dirty="0"/>
              <a:t>-average</a:t>
            </a:r>
            <a:endParaRPr lang="en-GB" dirty="0"/>
          </a:p>
          <a:p>
            <a:pPr marL="457200" indent="-457200"/>
            <a:r>
              <a:rPr lang="en-GB" sz="2000" i="1" dirty="0">
                <a:solidFill>
                  <a:srgbClr val="C00000"/>
                </a:solidFill>
              </a:rPr>
              <a:t>On light-front, just 52% of the pion’s momentum is carried by valence-quarks at ζ</a:t>
            </a:r>
            <a:r>
              <a:rPr lang="en-GB" sz="2000" i="1" baseline="-25000" dirty="0">
                <a:solidFill>
                  <a:srgbClr val="C00000"/>
                </a:solidFill>
              </a:rPr>
              <a:t>2</a:t>
            </a:r>
            <a:r>
              <a:rPr lang="en-GB" sz="2000" i="1" dirty="0">
                <a:solidFill>
                  <a:srgbClr val="C00000"/>
                </a:solidFill>
              </a:rPr>
              <a:t> = 2GeV, down from 65% at </a:t>
            </a:r>
            <a:r>
              <a:rPr lang="en-GB" sz="2000" i="1" dirty="0" err="1">
                <a:solidFill>
                  <a:srgbClr val="C00000"/>
                </a:solidFill>
              </a:rPr>
              <a:t>ζ</a:t>
            </a:r>
            <a:r>
              <a:rPr lang="en-GB" sz="2000" i="1" baseline="-25000" dirty="0" err="1">
                <a:solidFill>
                  <a:srgbClr val="C00000"/>
                </a:solidFill>
              </a:rPr>
              <a:t>H</a:t>
            </a:r>
            <a:r>
              <a:rPr lang="en-GB" sz="2000" i="1" dirty="0">
                <a:solidFill>
                  <a:srgbClr val="C00000"/>
                </a:solidFill>
              </a:rPr>
              <a:t>= 0.51GeV</a:t>
            </a:r>
          </a:p>
          <a:p>
            <a:pPr marL="400050" lvl="1" indent="0">
              <a:buNone/>
            </a:pPr>
            <a:endParaRPr lang="en-GB" dirty="0"/>
          </a:p>
          <a:p>
            <a:pPr marL="400050" lvl="1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505" y="1416050"/>
            <a:ext cx="4939495" cy="40703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4953000" y="3581400"/>
            <a:ext cx="3352800" cy="533400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8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5490210" cy="5738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Pion PDF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703218"/>
            <a:ext cx="3733800" cy="5287963"/>
          </a:xfrm>
        </p:spPr>
        <p:txBody>
          <a:bodyPr/>
          <a:lstStyle/>
          <a:p>
            <a:r>
              <a:rPr lang="en-GB" sz="2000" dirty="0"/>
              <a:t>Purple dot-dot-dash = prediction at </a:t>
            </a:r>
            <a:r>
              <a:rPr lang="en-GB" sz="2000" i="1" dirty="0" err="1"/>
              <a:t>ζ</a:t>
            </a:r>
            <a:r>
              <a:rPr lang="en-GB" sz="2000" i="1" baseline="-25000" dirty="0" err="1"/>
              <a:t>H</a:t>
            </a:r>
            <a:r>
              <a:rPr lang="en-GB" sz="2000" dirty="0"/>
              <a:t> </a:t>
            </a:r>
          </a:p>
          <a:p>
            <a:r>
              <a:rPr lang="en-GB" sz="2000" dirty="0"/>
              <a:t>Data = modern reappraisal of E615: </a:t>
            </a:r>
            <a:r>
              <a:rPr lang="en-GB" sz="2000" dirty="0">
                <a:solidFill>
                  <a:srgbClr val="008000"/>
                </a:solidFill>
              </a:rPr>
              <a:t>NLO analysis plus </a:t>
            </a:r>
            <a:r>
              <a:rPr lang="en-GB" sz="2000" b="1" i="1" dirty="0">
                <a:solidFill>
                  <a:srgbClr val="CC0099"/>
                </a:solidFill>
              </a:rPr>
              <a:t>soft-gluon </a:t>
            </a:r>
            <a:r>
              <a:rPr lang="en-GB" sz="2000" b="1" i="1" dirty="0" err="1">
                <a:solidFill>
                  <a:srgbClr val="CC0099"/>
                </a:solidFill>
              </a:rPr>
              <a:t>resummation</a:t>
            </a:r>
            <a:r>
              <a:rPr lang="en-GB" sz="2000" dirty="0"/>
              <a:t> (ASV)</a:t>
            </a:r>
          </a:p>
          <a:p>
            <a:pPr>
              <a:spcBef>
                <a:spcPts val="5400"/>
              </a:spcBef>
            </a:pPr>
            <a:r>
              <a:rPr lang="en-GB" sz="2000" dirty="0"/>
              <a:t>Solid black curve, prediction evolved to </a:t>
            </a:r>
            <a:r>
              <a:rPr lang="en-GB" sz="2000" i="1" dirty="0"/>
              <a:t>ζ</a:t>
            </a:r>
            <a:r>
              <a:rPr lang="en-GB" sz="2000" dirty="0"/>
              <a:t>=5.2GeV, the scale associated with the experiments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Blue dashed curve = first DSE prediction, in 2000 (</a:t>
            </a:r>
            <a:r>
              <a:rPr lang="en-GB" sz="2000" i="1" dirty="0"/>
              <a:t>ζ</a:t>
            </a:r>
            <a:r>
              <a:rPr lang="en-GB" sz="2000" dirty="0"/>
              <a:t>=5.2GeV)</a:t>
            </a:r>
          </a:p>
          <a:p>
            <a:pPr>
              <a:spcBef>
                <a:spcPts val="600"/>
              </a:spcBef>
            </a:pPr>
            <a:r>
              <a:rPr lang="en-GB" sz="2000" dirty="0"/>
              <a:t>Dotted red curve = result obtained with momentum-independent gluon exchange (contact interaction, </a:t>
            </a:r>
            <a:r>
              <a:rPr lang="en-GB" sz="2000" i="1" dirty="0"/>
              <a:t>ζ</a:t>
            </a:r>
            <a:r>
              <a:rPr lang="en-GB" sz="2000" dirty="0"/>
              <a:t>=5.2GeV)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0200" y="2362200"/>
            <a:ext cx="1143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>
                <a:solidFill>
                  <a:srgbClr val="008000"/>
                </a:solidFill>
              </a:rPr>
              <a:t>ζ=5.2GeV</a:t>
            </a:r>
            <a:endParaRPr kumimoji="0" lang="en-GB" sz="1800" b="0" i="1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00200" y="2667000"/>
            <a:ext cx="25146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800" b="0" i="1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DSE: (1-x)</a:t>
            </a:r>
            <a:r>
              <a:rPr kumimoji="0" lang="en-GB" sz="1800" b="0" i="1" u="none" strike="noStrike" cap="none" normalizeH="0" baseline="3000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3.0</a:t>
            </a:r>
            <a:r>
              <a:rPr lang="en-GB" baseline="30000" dirty="0">
                <a:solidFill>
                  <a:srgbClr val="008000"/>
                </a:solidFill>
              </a:rPr>
              <a:t>±</a:t>
            </a:r>
            <a:r>
              <a:rPr kumimoji="0" lang="en-GB" sz="1800" b="0" i="1" u="none" strike="noStrike" cap="none" normalizeH="0" baseline="3000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0.1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886200" y="1524000"/>
            <a:ext cx="16002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8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CI: (1-x)</a:t>
            </a:r>
            <a:r>
              <a:rPr lang="en-GB" i="1" baseline="30000" dirty="0">
                <a:solidFill>
                  <a:srgbClr val="C00000"/>
                </a:solidFill>
                <a:latin typeface="Calibri" pitchFamily="34" charset="0"/>
              </a:rPr>
              <a:t>1.0</a:t>
            </a:r>
            <a:r>
              <a:rPr lang="en-GB" baseline="30000" dirty="0">
                <a:solidFill>
                  <a:srgbClr val="C00000"/>
                </a:solidFill>
              </a:rPr>
              <a:t>±</a:t>
            </a:r>
            <a:r>
              <a:rPr lang="en-GB" i="1" baseline="30000" dirty="0">
                <a:solidFill>
                  <a:srgbClr val="C00000"/>
                </a:solidFill>
                <a:latin typeface="Calibri" pitchFamily="34" charset="0"/>
              </a:rPr>
              <a:t>0.1</a:t>
            </a:r>
            <a:endParaRPr kumimoji="0" lang="en-GB" sz="1800" b="0" i="1" u="none" strike="noStrike" cap="none" normalizeH="0" baseline="30000" dirty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-48528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008000"/>
                </a:solidFill>
              </a:rPr>
              <a:t>DSE</a:t>
            </a:r>
          </a:p>
          <a:p>
            <a:r>
              <a:rPr lang="en-GB" dirty="0">
                <a:solidFill>
                  <a:srgbClr val="000099"/>
                </a:solidFill>
              </a:rPr>
              <a:t>2000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    2016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295400" y="533400"/>
            <a:ext cx="152400" cy="1524000"/>
          </a:xfrm>
          <a:prstGeom prst="straightConnector1">
            <a:avLst/>
          </a:prstGeom>
          <a:noFill/>
          <a:ln w="19050" cap="flat" cmpd="sng" algn="ctr">
            <a:solidFill>
              <a:srgbClr val="000099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981200" y="498557"/>
            <a:ext cx="232410" cy="781762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5DE6B67-B657-44EF-93EA-CB85B734EE0B}"/>
              </a:ext>
            </a:extLst>
          </p:cNvPr>
          <p:cNvSpPr/>
          <p:nvPr/>
        </p:nvSpPr>
        <p:spPr bwMode="auto">
          <a:xfrm>
            <a:off x="5374005" y="2297157"/>
            <a:ext cx="3886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QCD demands it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&amp; phenomenology should respect that</a:t>
            </a:r>
          </a:p>
        </p:txBody>
      </p:sp>
    </p:spTree>
    <p:extLst>
      <p:ext uri="{BB962C8B-B14F-4D97-AF65-F5344CB8AC3E}">
        <p14:creationId xmlns:p14="http://schemas.microsoft.com/office/powerpoint/2010/main" val="175991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1" y="3352800"/>
            <a:ext cx="5181600" cy="350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60" y="304800"/>
            <a:ext cx="5094440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GB" sz="3200" dirty="0"/>
              <a:t>Kaon’s </a:t>
            </a:r>
            <a:br>
              <a:rPr lang="en-GB" sz="3200" dirty="0"/>
            </a:br>
            <a:r>
              <a:rPr lang="en-GB" sz="3200" dirty="0"/>
              <a:t>gluon content</a:t>
            </a:r>
            <a:endParaRPr lang="en-GB" sz="3200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9037"/>
            <a:ext cx="3530600" cy="4525963"/>
          </a:xfrm>
        </p:spPr>
        <p:txBody>
          <a:bodyPr/>
          <a:lstStyle/>
          <a:p>
            <a:r>
              <a:rPr lang="en-GB" i="1" dirty="0"/>
              <a:t>〈</a:t>
            </a:r>
            <a:r>
              <a:rPr lang="en-GB" i="1" dirty="0" err="1"/>
              <a:t>x〉</a:t>
            </a:r>
            <a:r>
              <a:rPr lang="en-GB" i="1" baseline="-25000" dirty="0" err="1"/>
              <a:t>g</a:t>
            </a:r>
            <a:r>
              <a:rPr lang="en-GB" i="1" baseline="30000" dirty="0" err="1"/>
              <a:t>K</a:t>
            </a:r>
            <a:r>
              <a:rPr lang="en-GB" i="1" dirty="0"/>
              <a:t>(</a:t>
            </a:r>
            <a:r>
              <a:rPr lang="en-GB" i="1" dirty="0" err="1"/>
              <a:t>ζ</a:t>
            </a:r>
            <a:r>
              <a:rPr lang="en-GB" i="1" baseline="-25000" dirty="0" err="1"/>
              <a:t>H</a:t>
            </a:r>
            <a:r>
              <a:rPr lang="en-GB" i="1" dirty="0"/>
              <a:t>)</a:t>
            </a:r>
            <a:r>
              <a:rPr lang="en-GB" dirty="0"/>
              <a:t> = 0.05 ± 0.05</a:t>
            </a:r>
          </a:p>
          <a:p>
            <a:pPr marL="400050" lvl="1" indent="0">
              <a:buNone/>
            </a:pPr>
            <a:r>
              <a:rPr lang="en-GB" sz="2200" dirty="0"/>
              <a:t>⇒ Valence quarks carry   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sz="2200" dirty="0"/>
              <a:t>      95% of kaon’s     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sz="2200" dirty="0"/>
              <a:t>      momentum at </a:t>
            </a:r>
            <a:r>
              <a:rPr lang="en-GB" sz="2200" i="1" dirty="0" err="1"/>
              <a:t>ζ</a:t>
            </a:r>
            <a:r>
              <a:rPr lang="en-GB" sz="2200" i="1" baseline="-25000" dirty="0" err="1"/>
              <a:t>H</a:t>
            </a:r>
            <a:endParaRPr lang="en-GB" sz="2200" dirty="0"/>
          </a:p>
          <a:p>
            <a:pPr>
              <a:spcBef>
                <a:spcPts val="1200"/>
              </a:spcBef>
            </a:pPr>
            <a:r>
              <a:rPr lang="en-GB" dirty="0"/>
              <a:t>DGLAP-evolved to </a:t>
            </a:r>
            <a:r>
              <a:rPr lang="en-GB" sz="2400" i="1" dirty="0"/>
              <a:t>ζ</a:t>
            </a:r>
            <a:r>
              <a:rPr lang="en-GB" sz="2400" i="1" baseline="-25000" dirty="0"/>
              <a:t>2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400050" lvl="1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n-GB" sz="2200" i="1" dirty="0">
                <a:solidFill>
                  <a:srgbClr val="008000"/>
                </a:solidFill>
              </a:rPr>
              <a:t>Valence-quarks carry </a:t>
            </a:r>
            <a:r>
              <a:rPr lang="en-GB" sz="2800" i="1" dirty="0">
                <a:solidFill>
                  <a:srgbClr val="008000"/>
                </a:solidFill>
              </a:rPr>
              <a:t>⅔</a:t>
            </a:r>
            <a:r>
              <a:rPr lang="en-GB" sz="2200" i="1" dirty="0">
                <a:solidFill>
                  <a:srgbClr val="008000"/>
                </a:solidFill>
              </a:rPr>
              <a:t> of kaon’s light-front momentum</a:t>
            </a:r>
          </a:p>
          <a:p>
            <a:pPr marL="40005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200" i="1" dirty="0">
                <a:solidFill>
                  <a:srgbClr val="C00000"/>
                </a:solidFill>
              </a:rPr>
              <a:t>Cf. Only ½ for the pion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834981" y="339630"/>
            <a:ext cx="914400" cy="25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0%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507162" y="1044010"/>
            <a:ext cx="914400" cy="25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</a:rPr>
              <a:t>10%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327400"/>
            <a:ext cx="3149600" cy="12446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3905376" y="6628701"/>
            <a:ext cx="2986879" cy="381000"/>
          </a:xfrm>
        </p:spPr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3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i="1" dirty="0"/>
              <a:t>π</a:t>
            </a:r>
            <a:r>
              <a:rPr lang="en-GB" sz="3600" dirty="0"/>
              <a:t> &amp; </a:t>
            </a:r>
            <a:r>
              <a:rPr lang="en-GB" sz="3600" i="1" dirty="0"/>
              <a:t>K</a:t>
            </a:r>
            <a:r>
              <a:rPr lang="en-GB" sz="3600" dirty="0"/>
              <a:t> PDFs</a:t>
            </a:r>
            <a:br>
              <a:rPr lang="en-GB" sz="2400" dirty="0"/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884237"/>
                <a:ext cx="8458200" cy="5059363"/>
              </a:xfrm>
            </p:spPr>
            <p:txBody>
              <a:bodyPr/>
              <a:lstStyle/>
              <a:p>
                <a:r>
                  <a:rPr lang="en-GB" sz="2400" dirty="0"/>
                  <a:t>Marked differences between </a:t>
                </a:r>
                <a:r>
                  <a:rPr lang="en-GB" sz="2400" i="1" dirty="0"/>
                  <a:t>π</a:t>
                </a:r>
                <a:r>
                  <a:rPr lang="en-GB" sz="2400" dirty="0"/>
                  <a:t> &amp; </a:t>
                </a:r>
                <a:r>
                  <a:rPr lang="en-GB" sz="2400" i="1" dirty="0"/>
                  <a:t>K</a:t>
                </a:r>
                <a:r>
                  <a:rPr lang="en-GB" sz="2400" dirty="0"/>
                  <a:t> gluon content</a:t>
                </a:r>
              </a:p>
              <a:p>
                <a:pPr lvl="1"/>
                <a:r>
                  <a:rPr lang="en-AU" sz="2400" i="1" dirty="0" err="1"/>
                  <a:t>ζ</a:t>
                </a:r>
                <a:r>
                  <a:rPr lang="en-AU" sz="2400" i="1" baseline="-25000" dirty="0" err="1"/>
                  <a:t>H</a:t>
                </a:r>
                <a:r>
                  <a:rPr lang="en-AU" sz="2400" dirty="0"/>
                  <a:t>: </a:t>
                </a:r>
              </a:p>
              <a:p>
                <a:pPr lvl="2"/>
                <a:r>
                  <a:rPr lang="en-AU" sz="1800" dirty="0"/>
                  <a:t>Whilst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AU" sz="1800" dirty="0"/>
                  <a:t>  of pion’s light-front momentum carried by glue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𝑂𝑛𝑙𝑦</m:t>
                    </m:r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AU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AU" sz="1800" dirty="0">
                    <a:solidFill>
                      <a:srgbClr val="C00000"/>
                    </a:solidFill>
                  </a:rPr>
                  <a:t>  of the kaon’s light-front momentum lies with glue</a:t>
                </a:r>
              </a:p>
              <a:p>
                <a:pPr lvl="1"/>
                <a:r>
                  <a:rPr lang="en-AU" sz="2400" i="1" dirty="0"/>
                  <a:t>ζ</a:t>
                </a:r>
                <a:r>
                  <a:rPr lang="en-AU" sz="2400" i="1" baseline="-25000" dirty="0"/>
                  <a:t>2</a:t>
                </a:r>
                <a:r>
                  <a:rPr lang="en-AU" sz="2400" i="1" baseline="30000" dirty="0"/>
                  <a:t>2</a:t>
                </a:r>
                <a:r>
                  <a:rPr lang="en-AU" sz="2400" i="1" dirty="0"/>
                  <a:t> = </a:t>
                </a:r>
                <a:r>
                  <a:rPr lang="en-AU" sz="2400" dirty="0"/>
                  <a:t>4 GeV</a:t>
                </a:r>
                <a:r>
                  <a:rPr lang="en-AU" sz="2400" baseline="30000" dirty="0"/>
                  <a:t>2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AU" sz="2000" dirty="0"/>
                  <a:t>Glue carries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AU" sz="2000" dirty="0"/>
                  <a:t> of pion’s momentum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AU" sz="2000" dirty="0"/>
                  <a:t> of kaon’s momentum</a:t>
                </a:r>
              </a:p>
              <a:p>
                <a:pPr lvl="1"/>
                <a:r>
                  <a:rPr lang="en-AU" sz="2400" dirty="0"/>
                  <a:t>Evident in differences between large-</a:t>
                </a:r>
                <a:r>
                  <a:rPr lang="en-AU" sz="2400" i="1" dirty="0"/>
                  <a:t>x</a:t>
                </a:r>
                <a:r>
                  <a:rPr lang="en-AU" sz="2400" dirty="0"/>
                  <a:t> behaviour of valence-quark distributions in these two mesons</a:t>
                </a:r>
              </a:p>
              <a:p>
                <a:r>
                  <a:rPr lang="en-GB" sz="2400" dirty="0"/>
                  <a:t>Signal of </a:t>
                </a:r>
                <a:r>
                  <a:rPr lang="en-GB" sz="2400" dirty="0" err="1"/>
                  <a:t>Nambu</a:t>
                </a:r>
                <a:r>
                  <a:rPr lang="en-GB" sz="2400" dirty="0"/>
                  <a:t>-Goldstone boson character of </a:t>
                </a:r>
                <a:r>
                  <a:rPr lang="en-GB" sz="2400" i="1" dirty="0"/>
                  <a:t>π</a:t>
                </a:r>
                <a:endParaRPr lang="en-GB" sz="2400" dirty="0"/>
              </a:p>
              <a:p>
                <a:pPr lvl="1"/>
                <a:r>
                  <a:rPr lang="en-GB" sz="2400" dirty="0"/>
                  <a:t>Nearly complete cancellation between </a:t>
                </a:r>
              </a:p>
              <a:p>
                <a:pPr marL="857250" lvl="2" indent="0">
                  <a:spcBef>
                    <a:spcPts val="0"/>
                  </a:spcBef>
                  <a:buNone/>
                </a:pPr>
                <a:r>
                  <a:rPr lang="en-GB" sz="2400" dirty="0"/>
                  <a:t>one-particle dressing and binding attraction </a:t>
                </a:r>
              </a:p>
              <a:p>
                <a:pPr marL="857250" lvl="2" indent="0">
                  <a:spcBef>
                    <a:spcPts val="0"/>
                  </a:spcBef>
                  <a:buNone/>
                </a:pPr>
                <a:r>
                  <a:rPr lang="en-GB" sz="2400" dirty="0"/>
                  <a:t>in this almost massless </a:t>
                </a:r>
                <a:r>
                  <a:rPr lang="en-GB" sz="2400" dirty="0" err="1"/>
                  <a:t>pseudoscalar</a:t>
                </a:r>
                <a:r>
                  <a:rPr lang="en-GB" sz="2400" dirty="0"/>
                  <a:t> system</a:t>
                </a:r>
              </a:p>
              <a:p>
                <a:pPr marL="857250" lvl="2" indent="0">
                  <a:spcBef>
                    <a:spcPts val="0"/>
                  </a:spcBef>
                  <a:buNone/>
                </a:pPr>
                <a:r>
                  <a:rPr lang="en-GB" sz="2400" dirty="0"/>
                  <a:t>		2 </a:t>
                </a:r>
                <a:r>
                  <a:rPr lang="en-GB" sz="2400" dirty="0" err="1"/>
                  <a:t>Mass</a:t>
                </a:r>
                <a:r>
                  <a:rPr lang="en-GB" sz="2400" baseline="-25000" dirty="0" err="1"/>
                  <a:t>Q</a:t>
                </a:r>
                <a:r>
                  <a:rPr lang="en-GB" sz="2400" dirty="0"/>
                  <a:t> + </a:t>
                </a:r>
                <a:r>
                  <a:rPr lang="en-GB" sz="2400" dirty="0" err="1"/>
                  <a:t>U</a:t>
                </a:r>
                <a:r>
                  <a:rPr lang="en-GB" sz="2400" baseline="-25000" dirty="0" err="1"/>
                  <a:t>g</a:t>
                </a:r>
                <a:r>
                  <a:rPr lang="en-GB" sz="2400" dirty="0"/>
                  <a:t> ≈ 0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84237"/>
                <a:ext cx="8458200" cy="5059363"/>
              </a:xfrm>
              <a:blipFill rotWithShape="0">
                <a:blip r:embed="rId3"/>
                <a:stretch>
                  <a:fillRect l="-1009" t="-964" r="-937" b="-11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50000" y="6629400"/>
            <a:ext cx="3146400" cy="304800"/>
          </a:xfrm>
        </p:spPr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53" y="4572000"/>
            <a:ext cx="2177075" cy="19206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4876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/>
              <a:t>Valence-quark distribution functions in the kaon and pion,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/>
              <a:t>Chen Chen, Lei Chang </a:t>
            </a:r>
            <a:r>
              <a:rPr lang="en-AU" sz="1200" i="1" dirty="0"/>
              <a:t>et al</a:t>
            </a:r>
            <a:r>
              <a:rPr lang="en-AU" sz="1200" dirty="0"/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hlinkClick r:id="rId5"/>
              </a:rPr>
              <a:t>arXiv:1602.01502 [</a:t>
            </a:r>
            <a:r>
              <a:rPr lang="en-AU" sz="1200" dirty="0" err="1">
                <a:hlinkClick r:id="rId5"/>
              </a:rPr>
              <a:t>nucl-th</a:t>
            </a:r>
            <a:r>
              <a:rPr lang="en-AU" sz="1200" dirty="0">
                <a:hlinkClick r:id="rId5"/>
              </a:rPr>
              <a:t>]</a:t>
            </a:r>
            <a:r>
              <a:rPr lang="en-AU" sz="1200" dirty="0"/>
              <a:t>, </a:t>
            </a:r>
            <a:r>
              <a:rPr lang="en-GB" sz="1200" dirty="0">
                <a:hlinkClick r:id="rId6"/>
              </a:rPr>
              <a:t>Phys. Rev. D</a:t>
            </a:r>
            <a:r>
              <a:rPr lang="en-GB" sz="1200" b="1" dirty="0">
                <a:hlinkClick r:id="rId6"/>
              </a:rPr>
              <a:t>93</a:t>
            </a:r>
            <a:r>
              <a:rPr lang="en-GB" sz="1200" dirty="0">
                <a:hlinkClick r:id="rId6"/>
              </a:rPr>
              <a:t> (2016) 074021/1-11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i="1" dirty="0"/>
              <a:t>π</a:t>
            </a:r>
            <a:r>
              <a:rPr lang="en-GB" sz="3600" dirty="0"/>
              <a:t> &amp; </a:t>
            </a:r>
            <a:r>
              <a:rPr lang="en-GB" sz="3600" i="1" dirty="0"/>
              <a:t>K</a:t>
            </a:r>
            <a:r>
              <a:rPr lang="en-GB" sz="3600" dirty="0"/>
              <a:t> PDFs</a:t>
            </a:r>
            <a:br>
              <a:rPr lang="en-GB" sz="24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GB" sz="2400" dirty="0"/>
              <a:t>Existing textbook description of Goldstone’s theorem via </a:t>
            </a:r>
            <a:r>
              <a:rPr lang="en-GB" sz="2400" dirty="0" err="1"/>
              <a:t>pointlike</a:t>
            </a:r>
            <a:r>
              <a:rPr lang="en-GB" sz="2400" dirty="0"/>
              <a:t> modes is </a:t>
            </a:r>
            <a:r>
              <a:rPr lang="en-GB" sz="2400" i="1" dirty="0"/>
              <a:t>simplistic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4876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/>
              <a:t>Valence-quark distribution functions in the kaon and pion,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/>
              <a:t>Chen Chen, Lei Chang </a:t>
            </a:r>
            <a:r>
              <a:rPr lang="en-AU" sz="1200" i="1" dirty="0"/>
              <a:t>et al</a:t>
            </a:r>
            <a:r>
              <a:rPr lang="en-AU" sz="1200" dirty="0"/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hlinkClick r:id="rId3"/>
              </a:rPr>
              <a:t>arXiv:1602.01502 [</a:t>
            </a:r>
            <a:r>
              <a:rPr lang="en-AU" sz="1200" dirty="0" err="1">
                <a:hlinkClick r:id="rId3"/>
              </a:rPr>
              <a:t>nucl-th</a:t>
            </a:r>
            <a:r>
              <a:rPr lang="en-AU" sz="1200" dirty="0">
                <a:hlinkClick r:id="rId3"/>
              </a:rPr>
              <a:t>]</a:t>
            </a:r>
            <a:r>
              <a:rPr lang="en-AU" sz="1200" dirty="0"/>
              <a:t>, </a:t>
            </a:r>
            <a:r>
              <a:rPr lang="en-GB" sz="1200" dirty="0">
                <a:hlinkClick r:id="rId4"/>
              </a:rPr>
              <a:t>Phys. Rev. D</a:t>
            </a:r>
            <a:r>
              <a:rPr lang="en-GB" sz="1200" b="1" dirty="0">
                <a:hlinkClick r:id="rId4"/>
              </a:rPr>
              <a:t>93</a:t>
            </a:r>
            <a:r>
              <a:rPr lang="en-GB" sz="1200" dirty="0">
                <a:hlinkClick r:id="rId4"/>
              </a:rPr>
              <a:t> (2016) 074021/1-11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7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i="1" dirty="0"/>
              <a:t>π</a:t>
            </a:r>
            <a:r>
              <a:rPr lang="en-GB" sz="3600" dirty="0"/>
              <a:t> &amp; </a:t>
            </a:r>
            <a:r>
              <a:rPr lang="en-GB" sz="3600" i="1" dirty="0"/>
              <a:t>K</a:t>
            </a:r>
            <a:r>
              <a:rPr lang="en-GB" sz="3600" dirty="0"/>
              <a:t> PDFs</a:t>
            </a:r>
            <a:br>
              <a:rPr lang="en-GB" sz="24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458200" cy="4525963"/>
          </a:xfrm>
        </p:spPr>
        <p:txBody>
          <a:bodyPr/>
          <a:lstStyle/>
          <a:p>
            <a:r>
              <a:rPr lang="en-GB" sz="2400" dirty="0"/>
              <a:t>The appearance of </a:t>
            </a:r>
            <a:r>
              <a:rPr lang="en-GB" sz="2400" dirty="0" err="1"/>
              <a:t>Nambu</a:t>
            </a:r>
            <a:r>
              <a:rPr lang="en-GB" sz="2400" dirty="0"/>
              <a:t>-Goldstone modes in the Standard Model is far more interesting</a:t>
            </a:r>
          </a:p>
          <a:p>
            <a:pPr lvl="1"/>
            <a:r>
              <a:rPr lang="en-GB" sz="2200" dirty="0" err="1"/>
              <a:t>Nambu</a:t>
            </a:r>
            <a:r>
              <a:rPr lang="en-GB" sz="2200" dirty="0"/>
              <a:t>-Goldstone modes are </a:t>
            </a:r>
            <a:r>
              <a:rPr lang="en-GB" sz="2200" dirty="0" err="1"/>
              <a:t>nonpointlike</a:t>
            </a:r>
            <a:r>
              <a:rPr lang="en-GB" sz="2200" dirty="0"/>
              <a:t>!</a:t>
            </a:r>
          </a:p>
          <a:p>
            <a:pPr lvl="1"/>
            <a:r>
              <a:rPr lang="en-GB" sz="2200" dirty="0"/>
              <a:t>Intimately connected with origin of mass!</a:t>
            </a:r>
          </a:p>
          <a:p>
            <a:pPr lvl="1"/>
            <a:r>
              <a:rPr lang="en-GB" sz="2200" dirty="0"/>
              <a:t>Possibly/Probably(?) inseparable from expression of confinement!</a:t>
            </a:r>
          </a:p>
          <a:p>
            <a:r>
              <a:rPr lang="en-GB" sz="2400" dirty="0"/>
              <a:t>Difference between gluon content of </a:t>
            </a:r>
            <a:r>
              <a:rPr lang="en-GB" sz="2400" i="1" dirty="0"/>
              <a:t>π</a:t>
            </a:r>
            <a:r>
              <a:rPr lang="en-GB" sz="2400" dirty="0"/>
              <a:t> &amp; </a:t>
            </a:r>
            <a:r>
              <a:rPr lang="en-GB" sz="2400" i="1" dirty="0"/>
              <a:t>K </a:t>
            </a:r>
            <a:r>
              <a:rPr lang="en-GB" sz="2400" dirty="0"/>
              <a:t>is measurable … 	using well-designed EIC </a:t>
            </a:r>
          </a:p>
          <a:p>
            <a:r>
              <a:rPr lang="en-GB" sz="2400" dirty="0"/>
              <a:t>Write a definitive new chapter in future textbooks on the Standard Model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 descr="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4876800"/>
            <a:ext cx="4437897" cy="1204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4876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/>
              <a:t>Valence-quark distribution functions in the kaon and pion,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/>
              <a:t>Chen Chen, Lei Chang </a:t>
            </a:r>
            <a:r>
              <a:rPr lang="en-AU" sz="1200" i="1" dirty="0"/>
              <a:t>et al</a:t>
            </a:r>
            <a:r>
              <a:rPr lang="en-AU" sz="1200" dirty="0"/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>
                <a:hlinkClick r:id="rId4"/>
              </a:rPr>
              <a:t>arXiv:1602.01502 [</a:t>
            </a:r>
            <a:r>
              <a:rPr lang="en-AU" sz="1200" dirty="0" err="1">
                <a:hlinkClick r:id="rId4"/>
              </a:rPr>
              <a:t>nucl-th</a:t>
            </a:r>
            <a:r>
              <a:rPr lang="en-AU" sz="1200" dirty="0">
                <a:hlinkClick r:id="rId4"/>
              </a:rPr>
              <a:t>]</a:t>
            </a:r>
            <a:r>
              <a:rPr lang="en-AU" sz="1200" dirty="0"/>
              <a:t>, </a:t>
            </a:r>
            <a:r>
              <a:rPr lang="en-GB" sz="1200" dirty="0">
                <a:hlinkClick r:id="rId5"/>
              </a:rPr>
              <a:t>Phys. Rev. D</a:t>
            </a:r>
            <a:r>
              <a:rPr lang="en-GB" sz="1200" b="1" dirty="0">
                <a:hlinkClick r:id="rId5"/>
              </a:rPr>
              <a:t>93</a:t>
            </a:r>
            <a:r>
              <a:rPr lang="en-GB" sz="1200" dirty="0">
                <a:hlinkClick r:id="rId5"/>
              </a:rPr>
              <a:t> (2016) 074021/1-11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9" name="Picture 8" descr="Insigh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3387" y="2089120"/>
            <a:ext cx="2019300" cy="85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5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35B9CD-5039-480A-AF90-FB52D8728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3112" y="6629400"/>
            <a:ext cx="3006055" cy="228600"/>
          </a:xfrm>
        </p:spPr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942A69-E6A2-43C4-A4DE-0B90AA317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5B8E3-6AAE-4C3C-8445-1D010CEAF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757817-C2BB-44AD-93B5-1384FAE6F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" y="387359"/>
            <a:ext cx="9113766" cy="58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8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llenniumPriz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34" y="304800"/>
            <a:ext cx="4230651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33925"/>
            <a:ext cx="7772400" cy="1362075"/>
          </a:xfrm>
        </p:spPr>
        <p:txBody>
          <a:bodyPr/>
          <a:lstStyle/>
          <a:p>
            <a:pPr lvl="0" algn="ctr"/>
            <a:r>
              <a:rPr lang="en-US" sz="8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Enigma of Mass</a:t>
            </a:r>
            <a:endParaRPr lang="en-US" sz="6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chemeClr val="accent1">
                    <a:lumMod val="50000"/>
                  </a:schemeClr>
                </a:solidFill>
              </a:rPr>
              <a:t>Craig Roberts. Revealing the Mass at the Heart of Matter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152688" y="6629400"/>
            <a:ext cx="3169578" cy="398462"/>
          </a:xfrm>
        </p:spPr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67010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4D139-F30F-409D-A2B7-CB25F904B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88"/>
            <a:ext cx="8229600" cy="1143000"/>
          </a:xfrm>
        </p:spPr>
        <p:txBody>
          <a:bodyPr/>
          <a:lstStyle/>
          <a:p>
            <a:r>
              <a:rPr lang="en-GB" sz="3200" dirty="0" err="1"/>
              <a:t>lQCD</a:t>
            </a:r>
            <a:r>
              <a:rPr lang="en-GB" sz="3200" dirty="0"/>
              <a:t> and Parton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CBEE5-6EF9-4665-8386-DA3C074BC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r>
              <a:rPr lang="en-AU" dirty="0" err="1"/>
              <a:t>lQCD</a:t>
            </a:r>
            <a:r>
              <a:rPr lang="en-AU" dirty="0"/>
              <a:t> provides </a:t>
            </a:r>
            <a:r>
              <a:rPr lang="en-AU" i="1" dirty="0"/>
              <a:t>ab initio</a:t>
            </a:r>
            <a:r>
              <a:rPr lang="en-AU" dirty="0"/>
              <a:t> approach to strong QCD</a:t>
            </a:r>
          </a:p>
          <a:p>
            <a:r>
              <a:rPr lang="en-AU" dirty="0"/>
              <a:t>However, a given PDF is defined as an expectation value of some </a:t>
            </a:r>
            <a:r>
              <a:rPr lang="en-AU" dirty="0" err="1"/>
              <a:t>bilocal</a:t>
            </a:r>
            <a:r>
              <a:rPr lang="en-AU" dirty="0"/>
              <a:t> operator evaluated along a light-like line</a:t>
            </a:r>
          </a:p>
          <a:p>
            <a:pPr lvl="1"/>
            <a:r>
              <a:rPr lang="en-AU" dirty="0"/>
              <a:t>Cannot be evaluated using the methods of </a:t>
            </a:r>
            <a:r>
              <a:rPr lang="en-AU" dirty="0" err="1"/>
              <a:t>lQCD</a:t>
            </a:r>
            <a:r>
              <a:rPr lang="en-AU" dirty="0"/>
              <a:t>.  </a:t>
            </a:r>
          </a:p>
          <a:p>
            <a:r>
              <a:rPr lang="en-AU" dirty="0" err="1"/>
              <a:t>lQCD</a:t>
            </a:r>
            <a:r>
              <a:rPr lang="en-AU" dirty="0"/>
              <a:t> only provides access to </a:t>
            </a:r>
            <a:r>
              <a:rPr lang="en-AU" dirty="0" err="1"/>
              <a:t>Mellin</a:t>
            </a:r>
            <a:r>
              <a:rPr lang="en-AU" dirty="0"/>
              <a:t> moments of the PDF</a:t>
            </a:r>
          </a:p>
          <a:p>
            <a:r>
              <a:rPr lang="en-AU" dirty="0"/>
              <a:t>No problem … if every moment is computable because a probability distribution is completely determined once all moments are known.  </a:t>
            </a:r>
          </a:p>
          <a:p>
            <a:r>
              <a:rPr lang="en-AU" dirty="0"/>
              <a:t>However, discretised spacetime does not possess the full rotational symmetries of the Euclidean continuum.  </a:t>
            </a:r>
          </a:p>
          <a:p>
            <a:pPr lvl="1"/>
            <a:r>
              <a:rPr lang="en-AU" dirty="0"/>
              <a:t>Hence, only the lowest three non-trivial moments can readily be calculated</a:t>
            </a:r>
          </a:p>
          <a:p>
            <a:pPr lvl="1"/>
            <a:r>
              <a:rPr lang="en-AU" dirty="0"/>
              <a:t>They are insufficient to support a model-independent reconstruction of the PDF.  </a:t>
            </a:r>
          </a:p>
          <a:p>
            <a:r>
              <a:rPr lang="en-AU" dirty="0"/>
              <a:t>Paths are being pursued to circumvent this problem Liu:1993cv, Ji:2013dva, Radyushkin:2016hsy, Chambers:2017dov, </a:t>
            </a:r>
            <a:r>
              <a:rPr lang="en-US" dirty="0"/>
              <a:t>Bali:2018spj</a:t>
            </a:r>
          </a:p>
          <a:p>
            <a:r>
              <a:rPr lang="en-AU" dirty="0"/>
              <a:t>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73B46-ED7A-4BE0-BADD-1FD732C5F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F2B10-D754-43A3-8A4D-64D78250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7FECF-298A-482C-9C05-AA691B459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367AB-01AA-4C85-A682-A4C9F0C20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/>
              <a:t>Large </a:t>
            </a:r>
            <a:r>
              <a:rPr lang="en-AU" sz="3600" dirty="0" err="1"/>
              <a:t>P</a:t>
            </a:r>
            <a:r>
              <a:rPr lang="en-AU" sz="3600" baseline="-25000" dirty="0" err="1"/>
              <a:t>z</a:t>
            </a:r>
            <a:r>
              <a:rPr lang="en-AU" sz="3600" baseline="-25000" dirty="0"/>
              <a:t> </a:t>
            </a:r>
            <a:r>
              <a:rPr lang="en-GB" sz="3200" dirty="0"/>
              <a:t>Approach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32A36-F00B-45BF-856D-E5FD8B400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295400"/>
            <a:ext cx="8574087" cy="4525963"/>
          </a:xfrm>
        </p:spPr>
        <p:txBody>
          <a:bodyPr/>
          <a:lstStyle/>
          <a:p>
            <a:r>
              <a:rPr lang="en-AU" dirty="0"/>
              <a:t>Focus on [Ji:2013dva, Radyushkin:2016hsy]: </a:t>
            </a:r>
          </a:p>
          <a:p>
            <a:pPr marL="400050" lvl="1" indent="0">
              <a:buNone/>
            </a:pPr>
            <a:r>
              <a:rPr lang="en-AU" sz="2200" dirty="0"/>
              <a:t>large </a:t>
            </a:r>
            <a:r>
              <a:rPr lang="en-AU" sz="2200" dirty="0" err="1"/>
              <a:t>P</a:t>
            </a:r>
            <a:r>
              <a:rPr lang="en-AU" sz="2200" baseline="-25000" dirty="0" err="1"/>
              <a:t>z</a:t>
            </a:r>
            <a:r>
              <a:rPr lang="en-AU" sz="2200" dirty="0"/>
              <a:t> (longitudinal-momentum) approach to the </a:t>
            </a:r>
            <a:r>
              <a:rPr lang="en-AU" sz="2200" dirty="0" err="1"/>
              <a:t>lQCD</a:t>
            </a:r>
            <a:r>
              <a:rPr lang="en-AU" sz="2200" dirty="0"/>
              <a:t> computation of parton distributions </a:t>
            </a:r>
          </a:p>
          <a:p>
            <a:r>
              <a:rPr lang="en-AU" dirty="0"/>
              <a:t>Use continuum methods in quantum field theory to address some questions:</a:t>
            </a:r>
          </a:p>
          <a:p>
            <a:pPr lvl="1"/>
            <a:r>
              <a:rPr lang="en-AU" sz="2200" dirty="0"/>
              <a:t>Maximum value of </a:t>
            </a:r>
            <a:r>
              <a:rPr lang="en-AU" sz="2200" dirty="0" err="1"/>
              <a:t>P</a:t>
            </a:r>
            <a:r>
              <a:rPr lang="en-AU" sz="2200" baseline="-25000" dirty="0" err="1"/>
              <a:t>z</a:t>
            </a:r>
            <a:r>
              <a:rPr lang="en-AU" sz="2200" dirty="0"/>
              <a:t> is bounded in any </a:t>
            </a:r>
            <a:r>
              <a:rPr lang="en-AU" sz="2200" dirty="0" err="1"/>
              <a:t>lQCD</a:t>
            </a:r>
            <a:r>
              <a:rPr lang="en-AU" sz="2200" dirty="0"/>
              <a:t> simulation … what is the lowest value of </a:t>
            </a:r>
            <a:r>
              <a:rPr lang="en-AU" sz="2200" dirty="0" err="1"/>
              <a:t>P</a:t>
            </a:r>
            <a:r>
              <a:rPr lang="en-AU" sz="2200" baseline="-25000" dirty="0" err="1"/>
              <a:t>z</a:t>
            </a:r>
            <a:r>
              <a:rPr lang="en-AU" sz="2200" baseline="30000" dirty="0" err="1"/>
              <a:t>max</a:t>
            </a:r>
            <a:r>
              <a:rPr lang="en-AU" sz="2200" dirty="0"/>
              <a:t> for which the quasidistribution provides a realistic sketch of the true distribution?</a:t>
            </a:r>
          </a:p>
          <a:p>
            <a:pPr lvl="1"/>
            <a:r>
              <a:rPr lang="en-AU" sz="2200" dirty="0"/>
              <a:t>Given a </a:t>
            </a:r>
            <a:r>
              <a:rPr lang="en-AU" sz="2200" dirty="0" err="1"/>
              <a:t>P</a:t>
            </a:r>
            <a:r>
              <a:rPr lang="en-AU" sz="2200" baseline="-25000" dirty="0" err="1"/>
              <a:t>z</a:t>
            </a:r>
            <a:r>
              <a:rPr lang="en-AU" sz="2200" baseline="30000" dirty="0" err="1"/>
              <a:t>max</a:t>
            </a:r>
            <a:r>
              <a:rPr lang="en-AU" sz="2200" baseline="30000" dirty="0"/>
              <a:t> </a:t>
            </a:r>
            <a:r>
              <a:rPr lang="en-AU" sz="2200" dirty="0"/>
              <a:t>quasidistribution, is it possible to extract reliable information about the true distribution?</a:t>
            </a:r>
          </a:p>
          <a:p>
            <a:r>
              <a:rPr lang="en-AU" sz="2400" dirty="0"/>
              <a:t>Primary element = Meson Bethe-Salpeter Wave Function</a:t>
            </a:r>
          </a:p>
          <a:p>
            <a:endParaRPr lang="en-AU" sz="2400" dirty="0"/>
          </a:p>
          <a:p>
            <a:pPr marL="0" indent="0">
              <a:buNone/>
            </a:pPr>
            <a:r>
              <a:rPr lang="en-AU" sz="2400" dirty="0"/>
              <a:t>    S(k) = dressed-quark propagator, </a:t>
            </a:r>
            <a:r>
              <a:rPr lang="en-GB" dirty="0"/>
              <a:t>Γ(</a:t>
            </a:r>
            <a:r>
              <a:rPr lang="en-GB" dirty="0" err="1"/>
              <a:t>k,P</a:t>
            </a:r>
            <a:r>
              <a:rPr lang="en-GB" dirty="0"/>
              <a:t>) = Bethe-Salpeter amplitude</a:t>
            </a:r>
            <a:endParaRPr lang="en-AU" sz="2400" dirty="0"/>
          </a:p>
          <a:p>
            <a:endParaRPr lang="en-GB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325FC-E277-4155-82EF-CAAEC42E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FFD41-8377-4B0C-BB72-CCA36C2B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7F1FC-0C9B-4760-879E-8E3CC920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81B09C-7CCA-4FCF-86BC-82395B56A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79" y="5528993"/>
            <a:ext cx="5269841" cy="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8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84A00-8617-496C-AE2A-0E29AC8E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LFWFs ⇔ quasi-PDAs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ED7C1-E8A9-4269-B92E-87E336E69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AU" dirty="0"/>
              <a:t>Pseudoscalar meson's leading-twist two-dressed-parton light-front wave function (LFWF):</a:t>
            </a:r>
          </a:p>
          <a:p>
            <a:pPr marL="0" indent="0">
              <a:buNone/>
            </a:pPr>
            <a:endParaRPr lang="en-AU" dirty="0"/>
          </a:p>
          <a:p>
            <a:pPr lvl="1"/>
            <a:r>
              <a:rPr lang="en-GB" dirty="0"/>
              <a:t>∫dk</a:t>
            </a:r>
            <a:r>
              <a:rPr lang="en-GB" baseline="-25000" dirty="0"/>
              <a:t>∥</a:t>
            </a:r>
            <a:r>
              <a:rPr lang="en-GB" dirty="0"/>
              <a:t>  = (1/π)∫ dk</a:t>
            </a:r>
            <a:r>
              <a:rPr lang="en-GB" baseline="-25000" dirty="0"/>
              <a:t>3</a:t>
            </a:r>
            <a:r>
              <a:rPr lang="en-GB" dirty="0"/>
              <a:t> dk</a:t>
            </a:r>
            <a:r>
              <a:rPr lang="en-GB" baseline="-25000" dirty="0"/>
              <a:t>4</a:t>
            </a:r>
            <a:r>
              <a:rPr lang="en-GB" dirty="0"/>
              <a:t>, </a:t>
            </a:r>
          </a:p>
          <a:p>
            <a:pPr lvl="1"/>
            <a:r>
              <a:rPr lang="en-GB" dirty="0" err="1"/>
              <a:t>δ</a:t>
            </a:r>
            <a:r>
              <a:rPr lang="en-GB" baseline="-25000" dirty="0" err="1"/>
              <a:t>n</a:t>
            </a:r>
            <a:r>
              <a:rPr lang="en-GB" baseline="30000" dirty="0" err="1"/>
              <a:t>x</a:t>
            </a:r>
            <a:r>
              <a:rPr lang="en-GB" dirty="0"/>
              <a:t>(</a:t>
            </a:r>
            <a:r>
              <a:rPr lang="en-GB" dirty="0" err="1"/>
              <a:t>k</a:t>
            </a:r>
            <a:r>
              <a:rPr lang="en-GB" baseline="-25000" dirty="0" err="1"/>
              <a:t>K</a:t>
            </a:r>
            <a:r>
              <a:rPr lang="en-GB" dirty="0"/>
              <a:t>)= </a:t>
            </a:r>
            <a:r>
              <a:rPr lang="en-US" dirty="0"/>
              <a:t>δ</a:t>
            </a:r>
            <a:r>
              <a:rPr lang="en-GB" dirty="0"/>
              <a:t> (n⋅ k - x </a:t>
            </a:r>
            <a:r>
              <a:rPr lang="en-GB" dirty="0" err="1"/>
              <a:t>n⋅P</a:t>
            </a:r>
            <a:r>
              <a:rPr lang="en-GB" baseline="-25000" dirty="0" err="1"/>
              <a:t>K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n</a:t>
            </a:r>
            <a:r>
              <a:rPr lang="en-GB" baseline="30000" dirty="0"/>
              <a:t>2</a:t>
            </a:r>
            <a:r>
              <a:rPr lang="en-GB" dirty="0"/>
              <a:t>=0, </a:t>
            </a:r>
            <a:r>
              <a:rPr lang="en-GB" dirty="0" err="1"/>
              <a:t>n⋅P</a:t>
            </a:r>
            <a:r>
              <a:rPr lang="en-GB" baseline="-25000" dirty="0" err="1"/>
              <a:t>K</a:t>
            </a:r>
            <a:r>
              <a:rPr lang="en-GB" dirty="0"/>
              <a:t> = -</a:t>
            </a:r>
            <a:r>
              <a:rPr lang="en-GB" dirty="0" err="1"/>
              <a:t>m_K</a:t>
            </a:r>
            <a:endParaRPr lang="en-GB" dirty="0"/>
          </a:p>
          <a:p>
            <a:r>
              <a:rPr lang="en-GB" dirty="0"/>
              <a:t>Twist-two PDA follows immediately:</a:t>
            </a:r>
          </a:p>
          <a:p>
            <a:endParaRPr lang="en-GB" dirty="0"/>
          </a:p>
          <a:p>
            <a:endParaRPr lang="en-GB" dirty="0"/>
          </a:p>
          <a:p>
            <a:pPr>
              <a:spcAft>
                <a:spcPts val="1200"/>
              </a:spcAft>
            </a:pPr>
            <a:r>
              <a:rPr lang="en-AU" dirty="0"/>
              <a:t>Twist-two dressed-parton quasi-DA (</a:t>
            </a:r>
            <a:r>
              <a:rPr lang="en-AU" dirty="0" err="1"/>
              <a:t>PqDA</a:t>
            </a:r>
            <a:r>
              <a:rPr lang="en-AU" dirty="0"/>
              <a:t>) is simply obtained via the replacement </a:t>
            </a:r>
            <a:r>
              <a:rPr lang="en-GB" dirty="0"/>
              <a:t>n = (1,0,0,i) → ñ = (0,0,1,0)</a:t>
            </a:r>
            <a:r>
              <a:rPr lang="en-AU" dirty="0"/>
              <a:t>: 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		Algebra </a:t>
            </a:r>
            <a:r>
              <a:rPr lang="en-GB" dirty="0"/>
              <a:t>→ </a:t>
            </a:r>
            <a:endParaRPr lang="en-AU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3F4D3-B256-4B81-A2C7-6A91C647C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FD181-2E38-436C-9D02-B97A03C2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C0408-F9A4-42EC-846D-F619E974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EE87A6-75E0-49DD-B147-A0BB0578D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387301" cy="774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90D75E-E4C5-4183-95F4-57AAE8E1F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263" y="3886200"/>
            <a:ext cx="4203174" cy="7111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4515A9-7A63-41A4-A3DA-C02D28CBE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0"/>
            <a:ext cx="4603394" cy="5741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CB9C70-987D-4694-A3DE-A70C8CE40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867400"/>
            <a:ext cx="4844635" cy="5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4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9D52-0957-4CF6-B575-13B70C7D5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143000"/>
          </a:xfrm>
        </p:spPr>
        <p:txBody>
          <a:bodyPr/>
          <a:lstStyle/>
          <a:p>
            <a:r>
              <a:rPr lang="en-GB" sz="2800" dirty="0"/>
              <a:t>Algebraic </a:t>
            </a:r>
            <a:r>
              <a:rPr lang="en-GB" sz="2800" i="1" dirty="0" err="1"/>
              <a:t>Ansätze</a:t>
            </a:r>
            <a:r>
              <a:rPr lang="en-GB" sz="2800" dirty="0"/>
              <a:t> for Bethe-Salpeter Amplitudes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15EA3-5C12-4B4E-8B4E-16C9636D7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3124200" cy="4525963"/>
          </a:xfrm>
        </p:spPr>
        <p:txBody>
          <a:bodyPr/>
          <a:lstStyle/>
          <a:p>
            <a:r>
              <a:rPr lang="en-GB" dirty="0"/>
              <a:t>Adapt the algebraic models used for π &amp; K PDF calculation</a:t>
            </a:r>
          </a:p>
          <a:p>
            <a:r>
              <a:rPr lang="en-GB" dirty="0"/>
              <a:t>True PDAs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8A43C-A9DA-4333-A184-76AC5DD40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8B3D0-634D-4645-934A-8E59D42C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E07AA-D6EC-48A7-A545-988D4F7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07E875-9328-46B5-8AD7-5B8AD891E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609600"/>
            <a:ext cx="4038600" cy="59101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90BFBD-73AB-41B3-912F-BF000904E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46380"/>
            <a:ext cx="4876800" cy="360545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330D0E1-CD9A-4BB6-B44D-F087CCFA7DD5}"/>
              </a:ext>
            </a:extLst>
          </p:cNvPr>
          <p:cNvCxnSpPr>
            <a:cxnSpLocks/>
          </p:cNvCxnSpPr>
          <p:nvPr/>
        </p:nvCxnSpPr>
        <p:spPr bwMode="auto">
          <a:xfrm flipH="1">
            <a:off x="3733800" y="2057400"/>
            <a:ext cx="1828800" cy="964190"/>
          </a:xfrm>
          <a:prstGeom prst="straightConnector1">
            <a:avLst/>
          </a:prstGeom>
          <a:noFill/>
          <a:ln w="19050" cap="flat" cmpd="sng" algn="ctr">
            <a:solidFill>
              <a:srgbClr val="000099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A11A77-3F66-4531-9BC2-29E0BAC24CD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733800" y="3276600"/>
            <a:ext cx="2362200" cy="762000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dashDot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6875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3DC2F8-923A-44F4-A4FB-46C41F875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51" y="926115"/>
            <a:ext cx="3729336" cy="5423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76006D-D67C-4E95-99DB-A8C84FC7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Parton Quasidistribution Amplitudes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84054-B223-488F-9FEA-4D0345CE7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14400"/>
            <a:ext cx="5562600" cy="5807158"/>
          </a:xfrm>
        </p:spPr>
        <p:txBody>
          <a:bodyPr/>
          <a:lstStyle/>
          <a:p>
            <a:r>
              <a:rPr lang="en-GB" dirty="0"/>
              <a:t> </a:t>
            </a:r>
          </a:p>
          <a:p>
            <a:r>
              <a:rPr lang="en-AU" dirty="0"/>
              <a:t>Pion (upper panel)</a:t>
            </a:r>
          </a:p>
          <a:p>
            <a:pPr lvl="1"/>
            <a:r>
              <a:rPr lang="en-AU" dirty="0" err="1"/>
              <a:t>P</a:t>
            </a:r>
            <a:r>
              <a:rPr lang="en-AU" baseline="-25000" dirty="0" err="1"/>
              <a:t>z</a:t>
            </a:r>
            <a:r>
              <a:rPr lang="en-AU" dirty="0"/>
              <a:t>=1.0 GeV does not closely resemble </a:t>
            </a:r>
            <a:r>
              <a:rPr lang="en-GB" i="1" dirty="0"/>
              <a:t>φ</a:t>
            </a:r>
            <a:r>
              <a:rPr lang="en-GB" dirty="0"/>
              <a:t>(x)</a:t>
            </a:r>
            <a:r>
              <a:rPr lang="en-AU" dirty="0"/>
              <a:t> </a:t>
            </a:r>
          </a:p>
          <a:p>
            <a:pPr lvl="2">
              <a:spcBef>
                <a:spcPts val="0"/>
              </a:spcBef>
            </a:pPr>
            <a:r>
              <a:rPr lang="en-AU" sz="1800" dirty="0"/>
              <a:t>L</a:t>
            </a:r>
            <a:r>
              <a:rPr lang="en-AU" sz="1800" baseline="-25000" dirty="0"/>
              <a:t>1</a:t>
            </a:r>
            <a:r>
              <a:rPr lang="en-AU" sz="1800" dirty="0"/>
              <a:t>-difference between the two curves is 42%</a:t>
            </a:r>
          </a:p>
          <a:p>
            <a:pPr lvl="1"/>
            <a:r>
              <a:rPr lang="en-AU" dirty="0"/>
              <a:t>Step to </a:t>
            </a:r>
            <a:r>
              <a:rPr lang="en-AU" dirty="0" err="1"/>
              <a:t>P</a:t>
            </a:r>
            <a:r>
              <a:rPr lang="en-AU" baseline="-25000" dirty="0" err="1"/>
              <a:t>z</a:t>
            </a:r>
            <a:r>
              <a:rPr lang="en-AU" dirty="0"/>
              <a:t>=1.75 GeV brings big improvement</a:t>
            </a:r>
          </a:p>
          <a:p>
            <a:pPr lvl="2">
              <a:spcBef>
                <a:spcPts val="0"/>
              </a:spcBef>
            </a:pPr>
            <a:r>
              <a:rPr lang="en-GB" sz="1800" i="1" dirty="0"/>
              <a:t>φ̃</a:t>
            </a:r>
            <a:r>
              <a:rPr lang="en-GB" sz="1800" dirty="0"/>
              <a:t>(x)</a:t>
            </a:r>
            <a:r>
              <a:rPr lang="en-AU" sz="1800" dirty="0"/>
              <a:t> provides qualitatively sound approximation to </a:t>
            </a:r>
            <a:r>
              <a:rPr lang="en-GB" sz="1800" i="1" dirty="0"/>
              <a:t>φ</a:t>
            </a:r>
            <a:r>
              <a:rPr lang="en-GB" sz="1800" dirty="0"/>
              <a:t>(x)</a:t>
            </a:r>
            <a:endParaRPr lang="en-AU" sz="1800" dirty="0"/>
          </a:p>
          <a:p>
            <a:pPr lvl="2">
              <a:spcBef>
                <a:spcPts val="0"/>
              </a:spcBef>
            </a:pPr>
            <a:r>
              <a:rPr lang="en-AU" sz="1800" dirty="0"/>
              <a:t>L</a:t>
            </a:r>
            <a:r>
              <a:rPr lang="en-AU" sz="1800" baseline="-25000" dirty="0"/>
              <a:t>1</a:t>
            </a:r>
            <a:r>
              <a:rPr lang="en-AU" sz="1800" dirty="0"/>
              <a:t>-difference = 18%</a:t>
            </a:r>
          </a:p>
          <a:p>
            <a:pPr lvl="2">
              <a:spcBef>
                <a:spcPts val="0"/>
              </a:spcBef>
            </a:pPr>
            <a:r>
              <a:rPr lang="en-AU" sz="1800" dirty="0"/>
              <a:t>Can reasonably conclude that the target PDA is a broad, concave function.</a:t>
            </a:r>
          </a:p>
          <a:p>
            <a:pPr lvl="1"/>
            <a:r>
              <a:rPr lang="en-AU" dirty="0"/>
              <a:t>But further increments in </a:t>
            </a:r>
            <a:r>
              <a:rPr lang="en-AU" dirty="0" err="1"/>
              <a:t>P</a:t>
            </a:r>
            <a:r>
              <a:rPr lang="en-AU" baseline="-25000" dirty="0" err="1"/>
              <a:t>z</a:t>
            </a:r>
            <a:r>
              <a:rPr lang="en-AU" dirty="0"/>
              <a:t> do not bring much improvement.  </a:t>
            </a:r>
          </a:p>
          <a:p>
            <a:pPr lvl="2"/>
            <a:r>
              <a:rPr lang="en-AU" sz="1800" dirty="0"/>
              <a:t>E.g. </a:t>
            </a:r>
            <a:r>
              <a:rPr lang="en-AU" sz="1800" dirty="0" err="1"/>
              <a:t>P</a:t>
            </a:r>
            <a:r>
              <a:rPr lang="en-AU" sz="1800" baseline="-25000" dirty="0" err="1"/>
              <a:t>z</a:t>
            </a:r>
            <a:r>
              <a:rPr lang="en-AU" sz="1800" dirty="0"/>
              <a:t>=3.0 GeV</a:t>
            </a:r>
          </a:p>
          <a:p>
            <a:pPr lvl="3"/>
            <a:r>
              <a:rPr lang="en-AU" sz="1800" dirty="0"/>
              <a:t>L</a:t>
            </a:r>
            <a:r>
              <a:rPr lang="en-AU" sz="1800" baseline="-25000" dirty="0"/>
              <a:t>1</a:t>
            </a:r>
            <a:r>
              <a:rPr lang="en-AU" sz="1800" dirty="0"/>
              <a:t>-difference = 10%</a:t>
            </a:r>
          </a:p>
          <a:p>
            <a:pPr lvl="3"/>
            <a:r>
              <a:rPr lang="en-AU" sz="1800" dirty="0"/>
              <a:t>Reflection of fact that once the perturbative domain is entered, evolution in QCD is logarithmic.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99F7D-5C0F-4B14-95F2-96598238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9F91-3585-4816-BE93-03AF54366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43DED-9C17-433E-A8E1-E93A63E8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06B6B4-4A8E-4215-9365-EC8BC6966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5" y="848518"/>
            <a:ext cx="4844635" cy="5094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A2B473-8FDA-4212-A2FF-CBAF42F11E29}"/>
              </a:ext>
            </a:extLst>
          </p:cNvPr>
          <p:cNvSpPr/>
          <p:nvPr/>
        </p:nvSpPr>
        <p:spPr bwMode="auto">
          <a:xfrm>
            <a:off x="6858000" y="1600200"/>
            <a:ext cx="10668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D2956E-3420-44C2-82ED-7C5B6B29379F}"/>
              </a:ext>
            </a:extLst>
          </p:cNvPr>
          <p:cNvSpPr/>
          <p:nvPr/>
        </p:nvSpPr>
        <p:spPr bwMode="auto">
          <a:xfrm>
            <a:off x="6934200" y="1674891"/>
            <a:ext cx="1219200" cy="10815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8000"/>
                </a:solidFill>
                <a:latin typeface="Calibri" pitchFamily="34" charset="0"/>
              </a:rPr>
              <a:t>Green 3.0</a:t>
            </a:r>
            <a:endParaRPr lang="en-GB" sz="1600" b="1" dirty="0">
              <a:solidFill>
                <a:srgbClr val="008000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</a:rPr>
              <a:t>Blue 2.4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C0099"/>
                </a:solidFill>
                <a:latin typeface="Calibri" pitchFamily="34" charset="0"/>
              </a:rPr>
              <a:t>Purple 1.75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00000"/>
                </a:solidFill>
                <a:latin typeface="Calibri" pitchFamily="34" charset="0"/>
              </a:rPr>
              <a:t>Red 1 GeV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6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3DC2F8-923A-44F4-A4FB-46C41F875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51" y="926115"/>
            <a:ext cx="3729336" cy="5423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76006D-D67C-4E95-99DB-A8C84FC7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Parton Quasidistribution Amplitudes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84054-B223-488F-9FEA-4D0345CE7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14400"/>
            <a:ext cx="5562600" cy="5791200"/>
          </a:xfrm>
        </p:spPr>
        <p:txBody>
          <a:bodyPr/>
          <a:lstStyle/>
          <a:p>
            <a:r>
              <a:rPr lang="en-GB" dirty="0"/>
              <a:t> </a:t>
            </a:r>
          </a:p>
          <a:p>
            <a:r>
              <a:rPr lang="en-AU" dirty="0"/>
              <a:t>Pion (upper panel)</a:t>
            </a:r>
          </a:p>
          <a:p>
            <a:pPr lvl="1"/>
            <a:r>
              <a:rPr lang="en-AU" dirty="0"/>
              <a:t>Notable: pointwise forms of</a:t>
            </a:r>
            <a:r>
              <a:rPr lang="en-GB" i="1" dirty="0"/>
              <a:t> φ̃</a:t>
            </a:r>
            <a:r>
              <a:rPr lang="en-GB" dirty="0"/>
              <a:t>(x)</a:t>
            </a:r>
            <a:r>
              <a:rPr lang="en-AU" dirty="0"/>
              <a:t> leak significantly from the domain 0&lt;x&lt;1.  </a:t>
            </a:r>
          </a:p>
          <a:p>
            <a:pPr lvl="1"/>
            <a:r>
              <a:rPr lang="en-AU" dirty="0"/>
              <a:t>This prevents determination of target PDAs endpoint behaviour, even with </a:t>
            </a:r>
            <a:r>
              <a:rPr lang="en-AU" dirty="0" err="1"/>
              <a:t>P</a:t>
            </a:r>
            <a:r>
              <a:rPr lang="en-AU" baseline="-25000" dirty="0" err="1"/>
              <a:t>z</a:t>
            </a:r>
            <a:r>
              <a:rPr lang="en-AU" dirty="0"/>
              <a:t>=3 GeV.  </a:t>
            </a:r>
          </a:p>
          <a:p>
            <a:pPr lvl="1"/>
            <a:r>
              <a:rPr lang="en-AU" dirty="0"/>
              <a:t>Endpoint behaviour is crucial because it fixes magnitude of leading-order, leading-twist perturbative QCD results for numerous observables </a:t>
            </a:r>
          </a:p>
          <a:p>
            <a:pPr lvl="2"/>
            <a:r>
              <a:rPr lang="en-AU" sz="1800" dirty="0"/>
              <a:t>Sets benchmark against which existing and foreseen experiments aimed at testing solid QCD predictions must be compared</a:t>
            </a:r>
            <a:endParaRPr lang="en-AU" dirty="0"/>
          </a:p>
          <a:p>
            <a:pPr lvl="1"/>
            <a:r>
              <a:rPr lang="en-AU" dirty="0"/>
              <a:t>To reach </a:t>
            </a:r>
            <a:r>
              <a:rPr lang="en-AU" dirty="0" err="1"/>
              <a:t>P</a:t>
            </a:r>
            <a:r>
              <a:rPr lang="en-AU" baseline="-25000" dirty="0" err="1"/>
              <a:t>z</a:t>
            </a:r>
            <a:r>
              <a:rPr lang="en-AU" dirty="0"/>
              <a:t> </a:t>
            </a:r>
            <a:r>
              <a:rPr lang="en-GB" i="1" dirty="0"/>
              <a:t>≈</a:t>
            </a:r>
            <a:r>
              <a:rPr lang="en-AU" dirty="0"/>
              <a:t> 3 GeV in a </a:t>
            </a:r>
            <a:r>
              <a:rPr lang="en-AU" dirty="0" err="1"/>
              <a:t>lQCD</a:t>
            </a:r>
            <a:r>
              <a:rPr lang="en-AU" dirty="0"/>
              <a:t> simulation, need roughly 48 spatial sites and a=0.06 fm.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99F7D-5C0F-4B14-95F2-96598238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9F91-3585-4816-BE93-03AF54366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43DED-9C17-433E-A8E1-E93A63E8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06B6B4-4A8E-4215-9365-EC8BC6966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5" y="848518"/>
            <a:ext cx="4844635" cy="5094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A2B473-8FDA-4212-A2FF-CBAF42F11E29}"/>
              </a:ext>
            </a:extLst>
          </p:cNvPr>
          <p:cNvSpPr/>
          <p:nvPr/>
        </p:nvSpPr>
        <p:spPr bwMode="auto">
          <a:xfrm>
            <a:off x="6858000" y="1600200"/>
            <a:ext cx="10668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D2956E-3420-44C2-82ED-7C5B6B29379F}"/>
              </a:ext>
            </a:extLst>
          </p:cNvPr>
          <p:cNvSpPr/>
          <p:nvPr/>
        </p:nvSpPr>
        <p:spPr bwMode="auto">
          <a:xfrm>
            <a:off x="6934200" y="1674891"/>
            <a:ext cx="1219200" cy="10815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8000"/>
                </a:solidFill>
                <a:latin typeface="Calibri" pitchFamily="34" charset="0"/>
              </a:rPr>
              <a:t>Green 3.0</a:t>
            </a:r>
            <a:endParaRPr lang="en-GB" sz="1600" b="1" dirty="0">
              <a:solidFill>
                <a:srgbClr val="008000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</a:rPr>
              <a:t>Blue 2.4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C0099"/>
                </a:solidFill>
                <a:latin typeface="Calibri" pitchFamily="34" charset="0"/>
              </a:rPr>
              <a:t>Purple 1.75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00000"/>
                </a:solidFill>
                <a:latin typeface="Calibri" pitchFamily="34" charset="0"/>
              </a:rPr>
              <a:t>Red 1 GeV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9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3DC2F8-923A-44F4-A4FB-46C41F875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551" y="926115"/>
            <a:ext cx="3729336" cy="5423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76006D-D67C-4E95-99DB-A8C84FC7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Parton Quasidistribution Amplitudes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84054-B223-488F-9FEA-4D0345CE7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14400"/>
            <a:ext cx="5562600" cy="5791200"/>
          </a:xfrm>
        </p:spPr>
        <p:txBody>
          <a:bodyPr/>
          <a:lstStyle/>
          <a:p>
            <a:r>
              <a:rPr lang="en-GB" dirty="0"/>
              <a:t> 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Kaon (lower panel)</a:t>
            </a:r>
          </a:p>
          <a:p>
            <a:pPr lvl="1"/>
            <a:r>
              <a:rPr lang="en-AU" dirty="0"/>
              <a:t>Much the same as the pion</a:t>
            </a:r>
          </a:p>
          <a:p>
            <a:pPr lvl="1"/>
            <a:r>
              <a:rPr lang="en-AU" dirty="0"/>
              <a:t>New feature is “skewing”, </a:t>
            </a:r>
            <a:r>
              <a:rPr lang="en-AU" i="1" dirty="0"/>
              <a:t>i.e</a:t>
            </a:r>
            <a:r>
              <a:rPr lang="en-AU" dirty="0"/>
              <a:t>. shift of peak away from x=½: </a:t>
            </a:r>
          </a:p>
          <a:p>
            <a:pPr lvl="2"/>
            <a:r>
              <a:rPr lang="en-AU" sz="2000" dirty="0"/>
              <a:t>Reliably located with </a:t>
            </a:r>
            <a:r>
              <a:rPr lang="en-AU" sz="2000" dirty="0" err="1"/>
              <a:t>P</a:t>
            </a:r>
            <a:r>
              <a:rPr lang="en-AU" sz="2000" baseline="-25000" dirty="0" err="1"/>
              <a:t>z</a:t>
            </a:r>
            <a:r>
              <a:rPr lang="en-AU" sz="2000" dirty="0"/>
              <a:t>=1.75 GeV. </a:t>
            </a:r>
          </a:p>
          <a:p>
            <a:pPr lvl="1"/>
            <a:r>
              <a:rPr lang="en-AU" dirty="0" err="1"/>
              <a:t>P</a:t>
            </a:r>
            <a:r>
              <a:rPr lang="en-AU" baseline="-25000" dirty="0" err="1"/>
              <a:t>z</a:t>
            </a:r>
            <a:r>
              <a:rPr lang="en-AU" dirty="0"/>
              <a:t>=3.0 GeV:</a:t>
            </a:r>
          </a:p>
          <a:p>
            <a:pPr lvl="2"/>
            <a:r>
              <a:rPr lang="en-AU" sz="2000" dirty="0"/>
              <a:t>L</a:t>
            </a:r>
            <a:r>
              <a:rPr lang="en-AU" sz="2000" baseline="-25000" dirty="0"/>
              <a:t>1</a:t>
            </a:r>
            <a:r>
              <a:rPr lang="en-AU" sz="2000" dirty="0"/>
              <a:t>-difference = 20%</a:t>
            </a:r>
          </a:p>
          <a:p>
            <a:pPr lvl="2"/>
            <a:r>
              <a:rPr lang="en-AU" sz="2000" dirty="0"/>
              <a:t>L</a:t>
            </a:r>
            <a:r>
              <a:rPr lang="en-AU" sz="2000" baseline="-25000" dirty="0"/>
              <a:t>1</a:t>
            </a:r>
            <a:r>
              <a:rPr lang="en-AU" sz="2000" dirty="0"/>
              <a:t>-difference = 10% would require 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AU" sz="2000" dirty="0"/>
              <a:t>	</a:t>
            </a:r>
            <a:r>
              <a:rPr lang="en-AU" sz="2000" dirty="0" err="1"/>
              <a:t>P</a:t>
            </a:r>
            <a:r>
              <a:rPr lang="en-AU" sz="2000" baseline="-25000" dirty="0" err="1"/>
              <a:t>z</a:t>
            </a:r>
            <a:r>
              <a:rPr lang="en-GB" sz="2000" dirty="0"/>
              <a:t>≈ 20 GeV</a:t>
            </a:r>
            <a:r>
              <a:rPr lang="en-GB" dirty="0"/>
              <a:t>.</a:t>
            </a:r>
            <a:endParaRPr lang="en-AU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99F7D-5C0F-4B14-95F2-96598238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9F91-3585-4816-BE93-03AF54366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43DED-9C17-433E-A8E1-E93A63E8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06B6B4-4A8E-4215-9365-EC8BC6966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65" y="848518"/>
            <a:ext cx="4844635" cy="5094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A2B473-8FDA-4212-A2FF-CBAF42F11E29}"/>
              </a:ext>
            </a:extLst>
          </p:cNvPr>
          <p:cNvSpPr/>
          <p:nvPr/>
        </p:nvSpPr>
        <p:spPr bwMode="auto">
          <a:xfrm>
            <a:off x="6858000" y="1600200"/>
            <a:ext cx="10668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D2956E-3420-44C2-82ED-7C5B6B29379F}"/>
              </a:ext>
            </a:extLst>
          </p:cNvPr>
          <p:cNvSpPr/>
          <p:nvPr/>
        </p:nvSpPr>
        <p:spPr bwMode="auto">
          <a:xfrm>
            <a:off x="6934200" y="1674891"/>
            <a:ext cx="1219200" cy="10815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8000"/>
                </a:solidFill>
                <a:latin typeface="Calibri" pitchFamily="34" charset="0"/>
              </a:rPr>
              <a:t>Green 3.0</a:t>
            </a:r>
            <a:endParaRPr lang="en-GB" sz="1600" b="1" dirty="0">
              <a:solidFill>
                <a:srgbClr val="008000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</a:rPr>
              <a:t>Blue 2.4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C0099"/>
                </a:solidFill>
                <a:latin typeface="Calibri" pitchFamily="34" charset="0"/>
              </a:rPr>
              <a:t>Purple 1.75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00000"/>
                </a:solidFill>
                <a:latin typeface="Calibri" pitchFamily="34" charset="0"/>
              </a:rPr>
              <a:t>Red 1 GeV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08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3DC2F8-923A-44F4-A4FB-46C41F875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66" y="762000"/>
            <a:ext cx="4509033" cy="274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76006D-D67C-4E95-99DB-A8C84FC7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/>
              <a:t>PqDA</a:t>
            </a:r>
            <a:r>
              <a:rPr lang="en-GB" sz="2800" dirty="0"/>
              <a:t> SU(3)-flavour breaking Amplitudes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84054-B223-488F-9FEA-4D0345CE7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14400"/>
            <a:ext cx="4634965" cy="3305176"/>
          </a:xfrm>
        </p:spPr>
        <p:txBody>
          <a:bodyPr/>
          <a:lstStyle/>
          <a:p>
            <a:r>
              <a:rPr lang="en-GB" dirty="0"/>
              <a:t>Kaon</a:t>
            </a:r>
          </a:p>
          <a:p>
            <a:pPr lvl="1"/>
            <a:r>
              <a:rPr lang="en-AU" sz="2200" dirty="0"/>
              <a:t>particle-antiparticle difference</a:t>
            </a:r>
          </a:p>
          <a:p>
            <a:pPr lvl="1"/>
            <a:r>
              <a:rPr lang="en-AU" sz="2200" dirty="0"/>
              <a:t>Using </a:t>
            </a:r>
            <a:r>
              <a:rPr lang="en-AU" sz="2200" dirty="0" err="1"/>
              <a:t>Pz</a:t>
            </a:r>
            <a:r>
              <a:rPr lang="en-AU" sz="2200" dirty="0"/>
              <a:t> </a:t>
            </a:r>
            <a:r>
              <a:rPr lang="en-GB" sz="2200" dirty="0"/>
              <a:t>≥ 1.75 GeV, obtain </a:t>
            </a:r>
            <a:r>
              <a:rPr lang="en-AU" sz="2200" dirty="0"/>
              <a:t>fair pointwise description of the true difference on x </a:t>
            </a:r>
            <a:r>
              <a:rPr lang="en-GB" sz="2200" dirty="0"/>
              <a:t>∈</a:t>
            </a:r>
            <a:r>
              <a:rPr lang="en-AU" sz="2200" dirty="0"/>
              <a:t> [0.3,0.7]</a:t>
            </a:r>
          </a:p>
          <a:p>
            <a:pPr lvl="1"/>
            <a:r>
              <a:rPr lang="en-AU" sz="2200" dirty="0"/>
              <a:t>But, again, the behaviour on large domains near the endpoints is poorly represented</a:t>
            </a:r>
          </a:p>
          <a:p>
            <a:pPr lvl="1"/>
            <a:r>
              <a:rPr lang="en-AU" sz="2200" dirty="0"/>
              <a:t>Comparison with </a:t>
            </a:r>
            <a:r>
              <a:rPr lang="en-GB" dirty="0" err="1"/>
              <a:t>δ</a:t>
            </a:r>
            <a:r>
              <a:rPr lang="en-GB" dirty="0" err="1">
                <a:latin typeface="AR BLANCA" panose="02000000000000000000" pitchFamily="2" charset="0"/>
              </a:rPr>
              <a:t>M</a:t>
            </a:r>
            <a:r>
              <a:rPr lang="en-AU" sz="2200" dirty="0"/>
              <a:t>(x)</a:t>
            </a:r>
          </a:p>
          <a:p>
            <a:pPr lvl="2">
              <a:spcBef>
                <a:spcPts val="0"/>
              </a:spcBef>
            </a:pPr>
            <a:r>
              <a:rPr lang="en-AU" sz="1800" dirty="0"/>
              <a:t>highlights that scale of flavour-symmetry breaking in kaon distribution amplitudes measures differences between </a:t>
            </a:r>
            <a:r>
              <a:rPr lang="en-AU" sz="1800" i="1" u="sng" dirty="0">
                <a:solidFill>
                  <a:srgbClr val="008000"/>
                </a:solidFill>
              </a:rPr>
              <a:t>emergent</a:t>
            </a:r>
            <a:r>
              <a:rPr lang="en-AU" sz="1800" dirty="0"/>
              <a:t> masses of s- and u-quarks</a:t>
            </a:r>
          </a:p>
          <a:p>
            <a:pPr lvl="1"/>
            <a:endParaRPr lang="en-AU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99F7D-5C0F-4B14-95F2-96598238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9F91-3585-4816-BE93-03AF54366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43DED-9C17-433E-A8E1-E93A63E8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A2B473-8FDA-4212-A2FF-CBAF42F11E29}"/>
              </a:ext>
            </a:extLst>
          </p:cNvPr>
          <p:cNvSpPr/>
          <p:nvPr/>
        </p:nvSpPr>
        <p:spPr bwMode="auto">
          <a:xfrm>
            <a:off x="6858000" y="1600200"/>
            <a:ext cx="10668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D2956E-3420-44C2-82ED-7C5B6B29379F}"/>
              </a:ext>
            </a:extLst>
          </p:cNvPr>
          <p:cNvSpPr/>
          <p:nvPr/>
        </p:nvSpPr>
        <p:spPr bwMode="auto">
          <a:xfrm>
            <a:off x="6248400" y="922906"/>
            <a:ext cx="1219200" cy="10815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8000"/>
                </a:solidFill>
                <a:latin typeface="Calibri" pitchFamily="34" charset="0"/>
              </a:rPr>
              <a:t>Green 3.0</a:t>
            </a:r>
            <a:endParaRPr lang="en-GB" sz="1600" b="1" dirty="0">
              <a:solidFill>
                <a:srgbClr val="008000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</a:rPr>
              <a:t>Blue 2.4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C0099"/>
                </a:solidFill>
                <a:latin typeface="Calibri" pitchFamily="34" charset="0"/>
              </a:rPr>
              <a:t>Purple 1.75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00000"/>
                </a:solidFill>
                <a:latin typeface="Calibri" pitchFamily="34" charset="0"/>
              </a:rPr>
              <a:t>Red 1 GeV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Calibri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036C29-8C10-48C4-8F77-2AE36EFFFBB8}"/>
              </a:ext>
            </a:extLst>
          </p:cNvPr>
          <p:cNvSpPr txBox="1">
            <a:spLocks/>
          </p:cNvSpPr>
          <p:nvPr/>
        </p:nvSpPr>
        <p:spPr bwMode="auto">
          <a:xfrm>
            <a:off x="0" y="5305424"/>
            <a:ext cx="7467600" cy="330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GB" kern="0" dirty="0"/>
          </a:p>
          <a:p>
            <a:pPr lvl="2">
              <a:spcBef>
                <a:spcPts val="0"/>
              </a:spcBef>
            </a:pPr>
            <a:r>
              <a:rPr lang="en-AU" sz="1800" kern="0" dirty="0"/>
              <a:t>Analogue produced using Higgs-generated current-masses is an order-of-magnitude too large at the </a:t>
            </a:r>
            <a:r>
              <a:rPr lang="en-AU" sz="1800" kern="0" dirty="0" err="1"/>
              <a:t>PqDAs</a:t>
            </a:r>
            <a:r>
              <a:rPr lang="en-AU" sz="1800" kern="0" dirty="0"/>
              <a:t>' extrema</a:t>
            </a:r>
            <a:r>
              <a:rPr lang="en-AU" sz="2200" kern="0" dirty="0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46DB06-FFAD-4253-967F-CEB67253C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703" y="3961988"/>
            <a:ext cx="3544887" cy="107300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E5DC5A-8220-4B5D-B3B3-F1C17E58023A}"/>
              </a:ext>
            </a:extLst>
          </p:cNvPr>
          <p:cNvCxnSpPr/>
          <p:nvPr/>
        </p:nvCxnSpPr>
        <p:spPr bwMode="auto">
          <a:xfrm flipV="1">
            <a:off x="5562600" y="2773362"/>
            <a:ext cx="685800" cy="1318643"/>
          </a:xfrm>
          <a:prstGeom prst="straightConnector1">
            <a:avLst/>
          </a:prstGeom>
          <a:noFill/>
          <a:ln w="19050" cap="flat" cmpd="sng" algn="ctr">
            <a:solidFill>
              <a:srgbClr val="7030A0"/>
            </a:solidFill>
            <a:prstDash val="lgDash"/>
            <a:round/>
            <a:headEnd type="none" w="med" len="med"/>
            <a:tailEnd type="triangle"/>
          </a:ln>
          <a:effectLst/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9A59624-FEB6-4DD2-B866-BE85531A5B4B}"/>
              </a:ext>
            </a:extLst>
          </p:cNvPr>
          <p:cNvSpPr/>
          <p:nvPr/>
        </p:nvSpPr>
        <p:spPr bwMode="auto">
          <a:xfrm>
            <a:off x="6705599" y="761999"/>
            <a:ext cx="1219199" cy="2260834"/>
          </a:xfrm>
          <a:prstGeom prst="rect">
            <a:avLst/>
          </a:prstGeom>
          <a:solidFill>
            <a:srgbClr val="92D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690097-19ED-4C7F-A414-AA9DACAD6161}"/>
              </a:ext>
            </a:extLst>
          </p:cNvPr>
          <p:cNvSpPr/>
          <p:nvPr/>
        </p:nvSpPr>
        <p:spPr bwMode="auto">
          <a:xfrm>
            <a:off x="5486399" y="762000"/>
            <a:ext cx="1219202" cy="2260834"/>
          </a:xfrm>
          <a:prstGeom prst="rect">
            <a:avLst/>
          </a:prstGeom>
          <a:solidFill>
            <a:srgbClr val="C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81ADE1-4B05-4FE0-965C-3C4ABB76063E}"/>
              </a:ext>
            </a:extLst>
          </p:cNvPr>
          <p:cNvSpPr/>
          <p:nvPr/>
        </p:nvSpPr>
        <p:spPr bwMode="auto">
          <a:xfrm>
            <a:off x="7924798" y="770389"/>
            <a:ext cx="1219202" cy="2260834"/>
          </a:xfrm>
          <a:prstGeom prst="rect">
            <a:avLst/>
          </a:prstGeom>
          <a:solidFill>
            <a:srgbClr val="C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3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14" grpId="0" animBg="1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CBE33-52D1-4086-A510-B636617B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Parton Quasi-distribution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58C04-40EB-47E3-A325-B077C2D8A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6800"/>
            <a:ext cx="4457343" cy="4525963"/>
          </a:xfrm>
        </p:spPr>
        <p:txBody>
          <a:bodyPr/>
          <a:lstStyle/>
          <a:p>
            <a:r>
              <a:rPr lang="en-GB" dirty="0"/>
              <a:t>Similar analysis leads to expressions for quasidistribution functions</a:t>
            </a:r>
          </a:p>
          <a:p>
            <a:r>
              <a:rPr lang="en-GB" dirty="0"/>
              <a:t>True valence-quark quasidistributions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DA74B-A82B-4AE1-8540-5FF3FA51F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97788-372D-4EC0-8212-839865EDE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49505-F2B2-46C2-B5FD-E8BB331B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1A24D0-6EF3-40C2-ADA0-56287B574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6800"/>
            <a:ext cx="4457343" cy="27932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399746-DEBF-4447-9C1B-C2859CD0B7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8" y="2971800"/>
            <a:ext cx="3686961" cy="244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49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3DC2F8-923A-44F4-A4FB-46C41F875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717099"/>
            <a:ext cx="3733799" cy="5866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76006D-D67C-4E95-99DB-A8C84FC7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Parton Quasidistribution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84054-B223-488F-9FEA-4D0345CE7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14400"/>
            <a:ext cx="5410199" cy="5807158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AU" dirty="0"/>
              <a:t>Pion (upper panel)</a:t>
            </a:r>
          </a:p>
          <a:p>
            <a:pPr lvl="1"/>
            <a:r>
              <a:rPr lang="en-AU" dirty="0"/>
              <a:t>valence-quark </a:t>
            </a:r>
            <a:r>
              <a:rPr lang="en-AU" dirty="0" err="1"/>
              <a:t>PqDF</a:t>
            </a:r>
            <a:r>
              <a:rPr lang="en-AU" dirty="0"/>
              <a:t> is typically a better approximation to the objective result than a </a:t>
            </a:r>
            <a:r>
              <a:rPr lang="en-AU" dirty="0" err="1"/>
              <a:t>PqDA</a:t>
            </a:r>
            <a:r>
              <a:rPr lang="en-AU" dirty="0"/>
              <a:t> at any given value of </a:t>
            </a:r>
            <a:r>
              <a:rPr lang="en-AU" dirty="0" err="1"/>
              <a:t>P</a:t>
            </a:r>
            <a:r>
              <a:rPr lang="en-AU" baseline="-25000" dirty="0" err="1"/>
              <a:t>z</a:t>
            </a:r>
            <a:r>
              <a:rPr lang="en-AU" dirty="0"/>
              <a:t>.  </a:t>
            </a:r>
          </a:p>
          <a:p>
            <a:pPr lvl="1"/>
            <a:r>
              <a:rPr lang="en-AU" dirty="0"/>
              <a:t>L</a:t>
            </a:r>
            <a:r>
              <a:rPr lang="en-AU" baseline="-25000" dirty="0"/>
              <a:t>1</a:t>
            </a:r>
            <a:r>
              <a:rPr lang="en-AU" dirty="0"/>
              <a:t>-differences:</a:t>
            </a:r>
          </a:p>
          <a:p>
            <a:pPr lvl="2"/>
            <a:r>
              <a:rPr lang="en-AU" dirty="0"/>
              <a:t>19% (</a:t>
            </a:r>
            <a:r>
              <a:rPr lang="en-AU" dirty="0" err="1"/>
              <a:t>P</a:t>
            </a:r>
            <a:r>
              <a:rPr lang="en-AU" baseline="-25000" dirty="0" err="1"/>
              <a:t>z</a:t>
            </a:r>
            <a:r>
              <a:rPr lang="en-AU" dirty="0"/>
              <a:t>=1 GeV),</a:t>
            </a:r>
          </a:p>
          <a:p>
            <a:pPr lvl="2"/>
            <a:r>
              <a:rPr lang="en-AU" dirty="0"/>
              <a:t>9% (</a:t>
            </a:r>
            <a:r>
              <a:rPr lang="en-AU" dirty="0" err="1"/>
              <a:t>P</a:t>
            </a:r>
            <a:r>
              <a:rPr lang="en-AU" baseline="-25000" dirty="0" err="1"/>
              <a:t>z</a:t>
            </a:r>
            <a:r>
              <a:rPr lang="en-AU" dirty="0"/>
              <a:t>=1.75 GeV),</a:t>
            </a:r>
          </a:p>
          <a:p>
            <a:pPr lvl="2"/>
            <a:r>
              <a:rPr lang="en-AU" dirty="0"/>
              <a:t>5% (</a:t>
            </a:r>
            <a:r>
              <a:rPr lang="en-AU" dirty="0" err="1"/>
              <a:t>P</a:t>
            </a:r>
            <a:r>
              <a:rPr lang="en-AU" baseline="-25000" dirty="0" err="1"/>
              <a:t>z</a:t>
            </a:r>
            <a:r>
              <a:rPr lang="en-AU" dirty="0"/>
              <a:t>=2.4 GeV),</a:t>
            </a:r>
          </a:p>
          <a:p>
            <a:pPr lvl="2"/>
            <a:r>
              <a:rPr lang="en-AU" dirty="0"/>
              <a:t>4% (</a:t>
            </a:r>
            <a:r>
              <a:rPr lang="en-AU" dirty="0" err="1"/>
              <a:t>P</a:t>
            </a:r>
            <a:r>
              <a:rPr lang="en-AU" baseline="-25000" dirty="0" err="1"/>
              <a:t>z</a:t>
            </a:r>
            <a:r>
              <a:rPr lang="en-AU" dirty="0"/>
              <a:t>=3 GeV).</a:t>
            </a:r>
          </a:p>
          <a:p>
            <a:pPr lvl="1"/>
            <a:r>
              <a:rPr lang="en-AU" dirty="0"/>
              <a:t>Even with </a:t>
            </a:r>
            <a:r>
              <a:rPr lang="en-AU" dirty="0" err="1"/>
              <a:t>P</a:t>
            </a:r>
            <a:r>
              <a:rPr lang="en-AU" baseline="-25000" dirty="0" err="1"/>
              <a:t>z</a:t>
            </a:r>
            <a:r>
              <a:rPr lang="en-AU" dirty="0"/>
              <a:t>=1 GeV, the pion's valence-quark </a:t>
            </a:r>
            <a:r>
              <a:rPr lang="en-AU" dirty="0" err="1"/>
              <a:t>PqDF</a:t>
            </a:r>
            <a:r>
              <a:rPr lang="en-AU" dirty="0"/>
              <a:t> delivers a qualitatively sound approximation to the true result</a:t>
            </a:r>
          </a:p>
          <a:p>
            <a:pPr lvl="1"/>
            <a:r>
              <a:rPr lang="en-AU" dirty="0"/>
              <a:t>Step to </a:t>
            </a:r>
            <a:r>
              <a:rPr lang="en-AU" dirty="0" err="1"/>
              <a:t>Pz</a:t>
            </a:r>
            <a:r>
              <a:rPr lang="en-AU" dirty="0"/>
              <a:t>=1.75 GeV brings noticeable improvement</a:t>
            </a:r>
          </a:p>
          <a:p>
            <a:pPr lvl="1"/>
            <a:r>
              <a:rPr lang="en-AU" dirty="0"/>
              <a:t>But, as with the </a:t>
            </a:r>
            <a:r>
              <a:rPr lang="en-AU" dirty="0" err="1"/>
              <a:t>PqDAs</a:t>
            </a:r>
            <a:r>
              <a:rPr lang="en-AU" dirty="0"/>
              <a:t>, improvement is slow on </a:t>
            </a:r>
            <a:r>
              <a:rPr lang="en-AU" dirty="0" err="1"/>
              <a:t>P</a:t>
            </a:r>
            <a:r>
              <a:rPr lang="en-AU" baseline="-25000" dirty="0" err="1"/>
              <a:t>z</a:t>
            </a:r>
            <a:r>
              <a:rPr lang="en-AU" dirty="0"/>
              <a:t> &gt; 1.75 GeV.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99F7D-5C0F-4B14-95F2-96598238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9F91-3585-4816-BE93-03AF54366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43DED-9C17-433E-A8E1-E93A63E8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A2B473-8FDA-4212-A2FF-CBAF42F11E29}"/>
              </a:ext>
            </a:extLst>
          </p:cNvPr>
          <p:cNvSpPr/>
          <p:nvPr/>
        </p:nvSpPr>
        <p:spPr bwMode="auto">
          <a:xfrm>
            <a:off x="6858000" y="1600200"/>
            <a:ext cx="10668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D2956E-3420-44C2-82ED-7C5B6B29379F}"/>
              </a:ext>
            </a:extLst>
          </p:cNvPr>
          <p:cNvSpPr/>
          <p:nvPr/>
        </p:nvSpPr>
        <p:spPr bwMode="auto">
          <a:xfrm>
            <a:off x="6934200" y="1595252"/>
            <a:ext cx="1219200" cy="10815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8000"/>
                </a:solidFill>
                <a:latin typeface="Calibri" pitchFamily="34" charset="0"/>
              </a:rPr>
              <a:t>Green 3.0</a:t>
            </a:r>
            <a:endParaRPr lang="en-GB" sz="1600" b="1" dirty="0">
              <a:solidFill>
                <a:srgbClr val="008000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</a:rPr>
              <a:t>Blue 2.4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C0099"/>
                </a:solidFill>
                <a:latin typeface="Calibri" pitchFamily="34" charset="0"/>
              </a:rPr>
              <a:t>Purple 1.75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00000"/>
                </a:solidFill>
                <a:latin typeface="Calibri" pitchFamily="34" charset="0"/>
              </a:rPr>
              <a:t>Red 1 GeV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5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Tp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419600"/>
            <a:ext cx="4902200" cy="2054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err="1"/>
              <a:t>Pion’s</a:t>
            </a:r>
            <a:r>
              <a:rPr lang="en-US" sz="3200" dirty="0"/>
              <a:t> Goldberger</a:t>
            </a:r>
            <a:br>
              <a:rPr lang="en-US" sz="3200" dirty="0"/>
            </a:br>
            <a:r>
              <a:rPr lang="en-US" sz="3200" dirty="0"/>
              <a:t>-</a:t>
            </a:r>
            <a:r>
              <a:rPr lang="en-US" sz="3200" dirty="0" err="1"/>
              <a:t>Treiman</a:t>
            </a:r>
            <a:r>
              <a:rPr lang="en-US" sz="3200" dirty="0"/>
              <a:t> relation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rgbClr val="404040"/>
                </a:solidFill>
              </a:rPr>
              <a:t>Craig Roberts. Revealing the Mass at the Heart of Matter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4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err="1"/>
              <a:t>Pion’s</a:t>
            </a:r>
            <a:r>
              <a:rPr lang="en-US" sz="2400" dirty="0"/>
              <a:t> Bethe-</a:t>
            </a:r>
            <a:r>
              <a:rPr lang="en-US" sz="2400" dirty="0" err="1"/>
              <a:t>Salpeter</a:t>
            </a:r>
            <a:r>
              <a:rPr lang="en-US" sz="2400" dirty="0"/>
              <a:t> amplitude</a:t>
            </a:r>
          </a:p>
          <a:p>
            <a:pPr>
              <a:buNone/>
            </a:pPr>
            <a:r>
              <a:rPr lang="en-US" sz="2400" dirty="0"/>
              <a:t>	Solution of the Bethe-</a:t>
            </a:r>
            <a:r>
              <a:rPr lang="en-US" sz="2400" dirty="0" err="1"/>
              <a:t>Salpeter</a:t>
            </a:r>
            <a:r>
              <a:rPr lang="en-US" sz="2400" dirty="0"/>
              <a:t> equation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Dressed-quark propagator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Axial-vector</a:t>
            </a:r>
            <a:r>
              <a:rPr lang="en-US" sz="2400" dirty="0"/>
              <a:t> Ward-Takahashi identity entails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10" name="Picture 9" descr="Gamma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828800"/>
            <a:ext cx="6324600" cy="1166294"/>
          </a:xfrm>
          <a:prstGeom prst="rect">
            <a:avLst/>
          </a:prstGeom>
        </p:spPr>
      </p:pic>
      <p:pic>
        <p:nvPicPr>
          <p:cNvPr id="11" name="Picture 10" descr="SpA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2983960"/>
            <a:ext cx="3524250" cy="749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5083314"/>
            <a:ext cx="1772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7030A0"/>
                </a:solidFill>
              </a:rPr>
              <a:t>Owing to DCSB</a:t>
            </a:r>
          </a:p>
          <a:p>
            <a:r>
              <a:rPr lang="en-US" sz="2000" b="1" i="1" dirty="0">
                <a:solidFill>
                  <a:srgbClr val="7030A0"/>
                </a:solidFill>
              </a:rPr>
              <a:t>&amp; Exact in</a:t>
            </a:r>
          </a:p>
          <a:p>
            <a:r>
              <a:rPr lang="en-US" sz="2000" b="1" i="1" dirty="0" err="1">
                <a:solidFill>
                  <a:srgbClr val="7030A0"/>
                </a:solidFill>
              </a:rPr>
              <a:t>Chiral</a:t>
            </a:r>
            <a:r>
              <a:rPr lang="en-US" sz="2000" b="1" i="1" dirty="0">
                <a:solidFill>
                  <a:srgbClr val="7030A0"/>
                </a:solidFill>
              </a:rPr>
              <a:t> QCD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6477000" y="13716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9753600" y="4572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304800" y="4953000"/>
            <a:ext cx="1981200" cy="1219200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" name="Left Brace 26"/>
          <p:cNvSpPr/>
          <p:nvPr/>
        </p:nvSpPr>
        <p:spPr bwMode="auto">
          <a:xfrm>
            <a:off x="3124200" y="4572000"/>
            <a:ext cx="198119" cy="1828800"/>
          </a:xfrm>
          <a:prstGeom prst="leftBrac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2286000" y="5486400"/>
            <a:ext cx="838200" cy="1588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304800" y="47244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</a:rPr>
              <a:t>ECT* - Mapping PDAs and PDFs: 2018/09/10-14 (48p)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76600" y="4953000"/>
            <a:ext cx="59436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7030A0"/>
                </a:solidFill>
              </a:rPr>
              <a:t>Miracle</a:t>
            </a:r>
            <a:r>
              <a:rPr lang="en-US" sz="2800" b="1" dirty="0">
                <a:solidFill>
                  <a:srgbClr val="7030A0"/>
                </a:solidFill>
              </a:rPr>
              <a:t>: </a:t>
            </a:r>
            <a:r>
              <a:rPr lang="en-US" sz="2800" b="1" dirty="0">
                <a:solidFill>
                  <a:srgbClr val="800080"/>
                </a:solidFill>
              </a:rPr>
              <a:t>two body problem solved, almost completely, once solution of one body problem is known</a:t>
            </a:r>
            <a:endParaRPr lang="en-US" sz="2000" b="1" dirty="0">
              <a:solidFill>
                <a:srgbClr val="80008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0"/>
            <a:ext cx="4313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Maris, Roberts and Tandy</a:t>
            </a:r>
          </a:p>
          <a:p>
            <a:r>
              <a:rPr lang="en-US" sz="1600" i="1" dirty="0" err="1">
                <a:hlinkClick r:id="rId6"/>
              </a:rPr>
              <a:t>nucl-th</a:t>
            </a:r>
            <a:r>
              <a:rPr lang="en-US" sz="1600" i="1" dirty="0">
                <a:hlinkClick r:id="rId6"/>
              </a:rPr>
              <a:t>/9707003</a:t>
            </a:r>
            <a:r>
              <a:rPr lang="en-US" sz="1600" i="1" dirty="0"/>
              <a:t>, </a:t>
            </a:r>
            <a:r>
              <a:rPr lang="en-US" sz="1600" i="1" dirty="0" err="1"/>
              <a:t>Phys.Lett</a:t>
            </a:r>
            <a:r>
              <a:rPr lang="en-US" sz="1600" i="1" dirty="0"/>
              <a:t>. B</a:t>
            </a:r>
            <a:r>
              <a:rPr lang="en-US" sz="1600" b="1" i="1" dirty="0"/>
              <a:t>420</a:t>
            </a:r>
            <a:r>
              <a:rPr lang="en-US" sz="1600" i="1" dirty="0"/>
              <a:t> (1998) 267-273 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86600" y="441960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6600FF"/>
                </a:solidFill>
              </a:rPr>
              <a:t>B(k</a:t>
            </a:r>
            <a:r>
              <a:rPr lang="en-US" sz="2400" b="1" i="1" baseline="30000" dirty="0">
                <a:solidFill>
                  <a:srgbClr val="6600FF"/>
                </a:solidFill>
              </a:rPr>
              <a:t>2</a:t>
            </a:r>
            <a:r>
              <a:rPr lang="en-US" sz="2400" b="1" i="1" dirty="0">
                <a:solidFill>
                  <a:srgbClr val="6600FF"/>
                </a:solidFill>
              </a:rPr>
              <a:t>)</a:t>
            </a:r>
          </a:p>
        </p:txBody>
      </p:sp>
      <p:sp>
        <p:nvSpPr>
          <p:cNvPr id="20" name="Freeform 19"/>
          <p:cNvSpPr/>
          <p:nvPr/>
        </p:nvSpPr>
        <p:spPr bwMode="auto">
          <a:xfrm>
            <a:off x="7718258" y="3621505"/>
            <a:ext cx="435142" cy="1179095"/>
          </a:xfrm>
          <a:custGeom>
            <a:avLst/>
            <a:gdLst>
              <a:gd name="connsiteX0" fmla="*/ 192506 w 435142"/>
              <a:gd name="connsiteY0" fmla="*/ 1179095 h 1179095"/>
              <a:gd name="connsiteX1" fmla="*/ 409074 w 435142"/>
              <a:gd name="connsiteY1" fmla="*/ 637674 h 1179095"/>
              <a:gd name="connsiteX2" fmla="*/ 36095 w 435142"/>
              <a:gd name="connsiteY2" fmla="*/ 36095 h 1179095"/>
              <a:gd name="connsiteX3" fmla="*/ 36095 w 435142"/>
              <a:gd name="connsiteY3" fmla="*/ 36095 h 1179095"/>
              <a:gd name="connsiteX4" fmla="*/ 0 w 435142"/>
              <a:gd name="connsiteY4" fmla="*/ 0 h 11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42" h="1179095">
                <a:moveTo>
                  <a:pt x="192506" y="1179095"/>
                </a:moveTo>
                <a:cubicBezTo>
                  <a:pt x="313824" y="1003634"/>
                  <a:pt x="435142" y="828174"/>
                  <a:pt x="409074" y="637674"/>
                </a:cubicBezTo>
                <a:cubicBezTo>
                  <a:pt x="383006" y="447174"/>
                  <a:pt x="36095" y="36095"/>
                  <a:pt x="36095" y="36095"/>
                </a:cubicBezTo>
                <a:lnTo>
                  <a:pt x="36095" y="36095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7030A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584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  <p:bldP spid="27" grpId="0" animBg="1"/>
      <p:bldP spid="32" grpId="0" animBg="1"/>
      <p:bldP spid="34" grpId="0" animBg="1"/>
      <p:bldP spid="2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3DC2F8-923A-44F4-A4FB-46C41F875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717099"/>
            <a:ext cx="3733799" cy="5866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76006D-D67C-4E95-99DB-A8C84FC7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Parton Quasidistribution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84054-B223-488F-9FEA-4D0345CE7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14400"/>
            <a:ext cx="5486399" cy="5807158"/>
          </a:xfrm>
        </p:spPr>
        <p:txBody>
          <a:bodyPr/>
          <a:lstStyle/>
          <a:p>
            <a:r>
              <a:rPr lang="en-GB" dirty="0"/>
              <a:t>Also similar: </a:t>
            </a:r>
          </a:p>
          <a:p>
            <a:pPr marL="400050" lvl="1" indent="0">
              <a:buNone/>
            </a:pPr>
            <a:r>
              <a:rPr lang="en-GB" sz="2200" dirty="0"/>
              <a:t>pointwise behaviour of the valence-quark </a:t>
            </a:r>
            <a:r>
              <a:rPr lang="en-GB" sz="2200" dirty="0" err="1"/>
              <a:t>PqDFs</a:t>
            </a:r>
            <a:r>
              <a:rPr lang="en-GB" sz="2200" dirty="0"/>
              <a:t> in neighbourhood of the endpoints</a:t>
            </a:r>
          </a:p>
          <a:p>
            <a:pPr lvl="1"/>
            <a:r>
              <a:rPr lang="en-GB" sz="2200" dirty="0" err="1"/>
              <a:t>PqDFs</a:t>
            </a:r>
            <a:r>
              <a:rPr lang="en-GB" sz="2200" dirty="0"/>
              <a:t> leak significantly from the domain 0&lt;x&lt;1</a:t>
            </a:r>
          </a:p>
          <a:p>
            <a:r>
              <a:rPr lang="en-GB" i="1" dirty="0">
                <a:solidFill>
                  <a:srgbClr val="C00000"/>
                </a:solidFill>
              </a:rPr>
              <a:t>Important</a:t>
            </a:r>
            <a:r>
              <a:rPr lang="en-GB" dirty="0"/>
              <a:t> </a:t>
            </a:r>
          </a:p>
          <a:p>
            <a:pPr marL="400050" lvl="1" indent="0">
              <a:buNone/>
            </a:pPr>
            <a:r>
              <a:rPr lang="en-GB" sz="2200" dirty="0"/>
              <a:t>One of the earliest predictions of the QCD parton model, augmented by features of perturbative QCD (</a:t>
            </a:r>
            <a:r>
              <a:rPr lang="en-GB" sz="2200" dirty="0" err="1"/>
              <a:t>pQCD</a:t>
            </a:r>
            <a:r>
              <a:rPr lang="en-GB" sz="2200" dirty="0"/>
              <a:t>)</a:t>
            </a:r>
          </a:p>
          <a:p>
            <a:endParaRPr lang="en-GB" dirty="0"/>
          </a:p>
          <a:p>
            <a:pPr marL="400050" lvl="1" indent="0">
              <a:buNone/>
            </a:pPr>
            <a:r>
              <a:rPr lang="en-GB" sz="2200" dirty="0"/>
              <a:t>γ&gt;0 is an anomalous dimension</a:t>
            </a:r>
          </a:p>
          <a:p>
            <a:r>
              <a:rPr lang="en-AU" dirty="0"/>
              <a:t>Verification is an important milestone on the path toward confirmation of QCD as the theory of strong interactions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99F7D-5C0F-4B14-95F2-96598238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9F91-3585-4816-BE93-03AF54366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43DED-9C17-433E-A8E1-E93A63E8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A2B473-8FDA-4212-A2FF-CBAF42F11E29}"/>
              </a:ext>
            </a:extLst>
          </p:cNvPr>
          <p:cNvSpPr/>
          <p:nvPr/>
        </p:nvSpPr>
        <p:spPr bwMode="auto">
          <a:xfrm>
            <a:off x="6858000" y="1600200"/>
            <a:ext cx="10668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D2956E-3420-44C2-82ED-7C5B6B29379F}"/>
              </a:ext>
            </a:extLst>
          </p:cNvPr>
          <p:cNvSpPr/>
          <p:nvPr/>
        </p:nvSpPr>
        <p:spPr bwMode="auto">
          <a:xfrm>
            <a:off x="6934200" y="1595252"/>
            <a:ext cx="1219200" cy="10815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8000"/>
                </a:solidFill>
                <a:latin typeface="Calibri" pitchFamily="34" charset="0"/>
              </a:rPr>
              <a:t>Green 3.0</a:t>
            </a:r>
            <a:endParaRPr lang="en-GB" sz="1600" b="1" dirty="0">
              <a:solidFill>
                <a:srgbClr val="008000"/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</a:rPr>
              <a:t>Blue 2.4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C0099"/>
                </a:solidFill>
                <a:latin typeface="Calibri" pitchFamily="34" charset="0"/>
              </a:rPr>
              <a:t>Purple 1.75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00000"/>
                </a:solidFill>
                <a:latin typeface="Calibri" pitchFamily="34" charset="0"/>
              </a:rPr>
              <a:t>Red 1 GeV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Calibri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F5D24E-3D18-499A-9EA4-95A2ADFD2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267200"/>
            <a:ext cx="2819400" cy="39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3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err="1"/>
              <a:t>Pion’s</a:t>
            </a:r>
            <a:r>
              <a:rPr lang="en-US" sz="3200" dirty="0"/>
              <a:t> Valence-Quark </a:t>
            </a:r>
            <a:br>
              <a:rPr lang="en-US" sz="3200" dirty="0"/>
            </a:br>
            <a:r>
              <a:rPr lang="en-US" sz="3200" dirty="0"/>
              <a:t>Distribution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dirty="0"/>
              <a:t>Owing to the validity of </a:t>
            </a:r>
            <a:r>
              <a:rPr lang="en-US" sz="2400" dirty="0" err="1"/>
              <a:t>factorisation</a:t>
            </a:r>
            <a:r>
              <a:rPr lang="en-US" sz="2400" dirty="0"/>
              <a:t> in QCD, </a:t>
            </a:r>
          </a:p>
          <a:p>
            <a:pPr>
              <a:spcBef>
                <a:spcPts val="0"/>
              </a:spcBef>
              <a:buNone/>
            </a:pPr>
            <a:r>
              <a:rPr lang="en-US" sz="2400" i="1" dirty="0"/>
              <a:t>	</a:t>
            </a:r>
            <a:r>
              <a:rPr lang="en-US" sz="2400" i="1" dirty="0" err="1">
                <a:solidFill>
                  <a:srgbClr val="008000"/>
                </a:solidFill>
              </a:rPr>
              <a:t>q</a:t>
            </a:r>
            <a:r>
              <a:rPr lang="en-US" sz="2400" i="1" baseline="30000" dirty="0" err="1">
                <a:solidFill>
                  <a:srgbClr val="008000"/>
                </a:solidFill>
              </a:rPr>
              <a:t>π</a:t>
            </a:r>
            <a:r>
              <a:rPr lang="en-US" sz="2400" i="1" dirty="0">
                <a:solidFill>
                  <a:srgbClr val="008000"/>
                </a:solidFill>
              </a:rPr>
              <a:t>(x) </a:t>
            </a:r>
            <a:r>
              <a:rPr lang="en-US" sz="2400" dirty="0">
                <a:solidFill>
                  <a:srgbClr val="008000"/>
                </a:solidFill>
              </a:rPr>
              <a:t>is directly measurable </a:t>
            </a:r>
            <a:r>
              <a:rPr lang="en-US" sz="2400" dirty="0"/>
              <a:t>in  </a:t>
            </a:r>
            <a:r>
              <a:rPr lang="en-US" sz="2400" i="1" dirty="0" err="1"/>
              <a:t>πN</a:t>
            </a:r>
            <a:r>
              <a:rPr lang="en-US" sz="2400" dirty="0"/>
              <a:t> </a:t>
            </a:r>
            <a:r>
              <a:rPr lang="en-US" sz="2400" dirty="0" err="1"/>
              <a:t>Drell</a:t>
            </a:r>
            <a:r>
              <a:rPr lang="en-US" sz="2400" dirty="0"/>
              <a:t>-Yan experiments </a:t>
            </a:r>
          </a:p>
          <a:p>
            <a:endParaRPr lang="en-AU" sz="2400" dirty="0"/>
          </a:p>
          <a:p>
            <a:r>
              <a:rPr lang="en-US" sz="2400" dirty="0"/>
              <a:t>E615 @ FNAL (Conway:1989fs): leading-order analysis of </a:t>
            </a:r>
            <a:r>
              <a:rPr lang="en-US" sz="2400" i="1" dirty="0"/>
              <a:t>πN</a:t>
            </a:r>
            <a:r>
              <a:rPr lang="en-US" sz="2400" dirty="0"/>
              <a:t> </a:t>
            </a:r>
            <a:r>
              <a:rPr lang="en-US" sz="2400" dirty="0" err="1"/>
              <a:t>Drell</a:t>
            </a:r>
            <a:r>
              <a:rPr lang="en-US" sz="2400" dirty="0"/>
              <a:t>-Yan </a:t>
            </a:r>
          </a:p>
          <a:p>
            <a:pPr>
              <a:buNone/>
            </a:pPr>
            <a:r>
              <a:rPr lang="en-US" sz="2400" dirty="0"/>
              <a:t>		</a:t>
            </a:r>
            <a:r>
              <a:rPr lang="en-US" sz="2400" i="1" dirty="0"/>
              <a:t> </a:t>
            </a:r>
            <a:r>
              <a:rPr lang="en-US" sz="2400" i="1" dirty="0" err="1"/>
              <a:t>q</a:t>
            </a:r>
            <a:r>
              <a:rPr lang="en-US" sz="2400" i="1" baseline="30000" dirty="0" err="1"/>
              <a:t>π</a:t>
            </a:r>
            <a:r>
              <a:rPr lang="en-US" sz="2400" i="1" dirty="0"/>
              <a:t>(x) ∼ (1-x)</a:t>
            </a:r>
            <a:r>
              <a:rPr lang="en-US" sz="3600" b="1" i="1" baseline="30000" dirty="0">
                <a:solidFill>
                  <a:srgbClr val="FF0000"/>
                </a:solidFill>
              </a:rPr>
              <a:t>1</a:t>
            </a:r>
            <a:endParaRPr lang="en-US" sz="2400" b="1" i="1" baseline="30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dirty="0"/>
              <a:t>	Apparent </a:t>
            </a:r>
            <a:r>
              <a:rPr lang="en-US" sz="2400" i="1" dirty="0">
                <a:solidFill>
                  <a:srgbClr val="C00000"/>
                </a:solidFill>
              </a:rPr>
              <a:t>disagreement</a:t>
            </a:r>
            <a:r>
              <a:rPr lang="en-US" sz="2400" dirty="0"/>
              <a:t> with QCD.  </a:t>
            </a:r>
          </a:p>
          <a:p>
            <a:pPr>
              <a:buNone/>
            </a:pPr>
            <a:r>
              <a:rPr lang="en-US" sz="2400" dirty="0"/>
              <a:t>	Nevertheless (often) used to produce “modern” PDF fits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77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pPr>
              <a:buNone/>
            </a:pPr>
            <a:r>
              <a:rPr lang="en-US" sz="2800" i="1" dirty="0"/>
              <a:t> 	</a:t>
            </a:r>
            <a:r>
              <a:rPr lang="en-US" sz="2800" i="1" dirty="0" err="1"/>
              <a:t>q</a:t>
            </a:r>
            <a:r>
              <a:rPr lang="en-US" sz="2800" i="1" baseline="30000" dirty="0" err="1"/>
              <a:t>π</a:t>
            </a:r>
            <a:r>
              <a:rPr lang="en-US" sz="2800" i="1" dirty="0"/>
              <a:t>(x) ∼ (1-x)</a:t>
            </a:r>
            <a:r>
              <a:rPr lang="en-US" sz="4000" b="1" i="1" baseline="30000" dirty="0">
                <a:solidFill>
                  <a:srgbClr val="FF0000"/>
                </a:solidFill>
              </a:rPr>
              <a:t>1</a:t>
            </a:r>
            <a:endParaRPr lang="en-US" dirty="0"/>
          </a:p>
          <a:p>
            <a:pPr>
              <a:spcAft>
                <a:spcPts val="600"/>
              </a:spcAft>
              <a:buNone/>
            </a:pPr>
            <a:r>
              <a:rPr lang="en-US" dirty="0"/>
              <a:t>Numerous “explanations”</a:t>
            </a:r>
          </a:p>
          <a:p>
            <a:r>
              <a:rPr lang="en-US" dirty="0" err="1"/>
              <a:t>Nambu</a:t>
            </a:r>
            <a:r>
              <a:rPr lang="en-US" dirty="0"/>
              <a:t> – </a:t>
            </a:r>
            <a:r>
              <a:rPr lang="en-US" dirty="0" err="1"/>
              <a:t>Jona-Lasinio</a:t>
            </a:r>
            <a:r>
              <a:rPr lang="en-US" dirty="0"/>
              <a:t> model, </a:t>
            </a:r>
            <a:r>
              <a:rPr lang="en-US" dirty="0" err="1"/>
              <a:t>translationally</a:t>
            </a:r>
            <a:r>
              <a:rPr lang="en-US" dirty="0"/>
              <a:t> invariant </a:t>
            </a:r>
            <a:r>
              <a:rPr lang="en-US" dirty="0" err="1"/>
              <a:t>regularisaion</a:t>
            </a:r>
            <a:endParaRPr lang="en-US" dirty="0"/>
          </a:p>
          <a:p>
            <a:pPr>
              <a:buNone/>
            </a:pPr>
            <a:r>
              <a:rPr lang="en-US" dirty="0"/>
              <a:t>		 </a:t>
            </a:r>
            <a:r>
              <a:rPr lang="en-US" sz="2400" i="1" dirty="0" err="1"/>
              <a:t>q</a:t>
            </a:r>
            <a:r>
              <a:rPr lang="en-US" sz="2400" i="1" baseline="30000" dirty="0" err="1"/>
              <a:t>π</a:t>
            </a:r>
            <a:r>
              <a:rPr lang="en-US" sz="2400" i="1" dirty="0"/>
              <a:t>(x) ∼ (1-x)</a:t>
            </a:r>
            <a:r>
              <a:rPr lang="en-US" sz="2800" b="1" i="1" baseline="30000" dirty="0">
                <a:solidFill>
                  <a:srgbClr val="FF0000"/>
                </a:solidFill>
              </a:rPr>
              <a:t>0</a:t>
            </a:r>
            <a:r>
              <a:rPr lang="en-US" dirty="0"/>
              <a:t>, </a:t>
            </a:r>
          </a:p>
          <a:p>
            <a:pPr>
              <a:buNone/>
            </a:pPr>
            <a:r>
              <a:rPr lang="en-US" dirty="0"/>
              <a:t>	which becomes </a:t>
            </a:r>
            <a:r>
              <a:rPr lang="en-GB" dirty="0">
                <a:solidFill>
                  <a:srgbClr val="C00000"/>
                </a:solidFill>
              </a:rPr>
              <a:t>≈</a:t>
            </a:r>
            <a:r>
              <a:rPr lang="en-US" i="1" dirty="0">
                <a:solidFill>
                  <a:srgbClr val="C00000"/>
                </a:solidFill>
              </a:rPr>
              <a:t>1</a:t>
            </a:r>
            <a:r>
              <a:rPr lang="en-US" dirty="0"/>
              <a:t> after evolving from a low resolution scale </a:t>
            </a:r>
          </a:p>
          <a:p>
            <a:r>
              <a:rPr lang="en-US" dirty="0"/>
              <a:t>NJL models with a hard cutoff &amp; also some duality arguments: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sz="2400" i="1" dirty="0" err="1"/>
              <a:t>q</a:t>
            </a:r>
            <a:r>
              <a:rPr lang="en-US" sz="2400" i="1" baseline="30000" dirty="0" err="1"/>
              <a:t>π</a:t>
            </a:r>
            <a:r>
              <a:rPr lang="en-US" sz="2400" i="1" dirty="0"/>
              <a:t>(x) ∼ (1-x)</a:t>
            </a:r>
            <a:r>
              <a:rPr lang="en-US" sz="2400" b="1" i="1" baseline="30000" dirty="0">
                <a:solidFill>
                  <a:srgbClr val="FF0000"/>
                </a:solidFill>
              </a:rPr>
              <a:t>1</a:t>
            </a:r>
            <a:endParaRPr lang="en-US" dirty="0"/>
          </a:p>
          <a:p>
            <a:r>
              <a:rPr lang="en-US" dirty="0"/>
              <a:t>Relativistic constituent quark models: 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sz="2400" i="1" dirty="0" err="1"/>
              <a:t>q</a:t>
            </a:r>
            <a:r>
              <a:rPr lang="en-US" sz="2400" i="1" baseline="30000" dirty="0" err="1"/>
              <a:t>π</a:t>
            </a:r>
            <a:r>
              <a:rPr lang="en-US" sz="2400" i="1" dirty="0"/>
              <a:t>(x) ∼ (1-x)</a:t>
            </a:r>
            <a:r>
              <a:rPr lang="en-US" sz="2400" b="1" i="1" baseline="30000" dirty="0">
                <a:solidFill>
                  <a:srgbClr val="FF0000"/>
                </a:solidFill>
              </a:rPr>
              <a:t>0…2</a:t>
            </a:r>
            <a:endParaRPr lang="en-US" dirty="0"/>
          </a:p>
          <a:p>
            <a:pPr>
              <a:buNone/>
            </a:pPr>
            <a:r>
              <a:rPr lang="en-US" dirty="0"/>
              <a:t>	depending on the form 	</a:t>
            </a:r>
          </a:p>
          <a:p>
            <a:pPr>
              <a:buNone/>
            </a:pPr>
            <a:r>
              <a:rPr lang="en-US" dirty="0"/>
              <a:t>	of model wave function</a:t>
            </a:r>
          </a:p>
          <a:p>
            <a:r>
              <a:rPr lang="en-US" dirty="0" err="1"/>
              <a:t>Instanton</a:t>
            </a:r>
            <a:r>
              <a:rPr lang="en-US" dirty="0"/>
              <a:t>-based models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sz="2400" i="1" dirty="0" err="1"/>
              <a:t>q</a:t>
            </a:r>
            <a:r>
              <a:rPr lang="en-US" sz="2400" i="1" baseline="30000" dirty="0" err="1"/>
              <a:t>π</a:t>
            </a:r>
            <a:r>
              <a:rPr lang="en-US" sz="2400" i="1" dirty="0"/>
              <a:t>(x) ∼ (1-x)</a:t>
            </a:r>
            <a:r>
              <a:rPr lang="en-US" sz="2400" b="1" i="1" baseline="30000" dirty="0">
                <a:solidFill>
                  <a:srgbClr val="FF0000"/>
                </a:solidFill>
              </a:rPr>
              <a:t>1…2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E615 Controversy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486400" y="4419600"/>
            <a:ext cx="3429000" cy="1905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Any power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you might like in models possessing no connection with QCD.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2000" baseline="0" dirty="0">
                <a:solidFill>
                  <a:srgbClr val="0000FF"/>
                </a:solidFill>
                <a:latin typeface="Calibri" pitchFamily="34" charset="0"/>
              </a:rPr>
              <a:t>What can be learnt from this?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Is QCD threatened?</a:t>
            </a:r>
            <a:endParaRPr kumimoji="0" lang="en-US" sz="2000" b="0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369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3DC2F8-923A-44F4-A4FB-46C41F875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838200"/>
            <a:ext cx="4572000" cy="4651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76006D-D67C-4E95-99DB-A8C84FC7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Parton Quasidistribution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84054-B223-488F-9FEA-4D0345CE7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14400"/>
            <a:ext cx="4724399" cy="5807158"/>
          </a:xfrm>
        </p:spPr>
        <p:txBody>
          <a:bodyPr/>
          <a:lstStyle/>
          <a:p>
            <a:r>
              <a:rPr lang="en-AU" dirty="0"/>
              <a:t>Obviously: quantitatively reliable </a:t>
            </a:r>
            <a:r>
              <a:rPr lang="en-AU" dirty="0" err="1"/>
              <a:t>lQCD</a:t>
            </a:r>
            <a:r>
              <a:rPr lang="en-AU" dirty="0"/>
              <a:t> results bearing upon </a:t>
            </a:r>
          </a:p>
          <a:p>
            <a:endParaRPr lang="en-AU" dirty="0"/>
          </a:p>
          <a:p>
            <a:pPr marL="400050" lvl="1" indent="0">
              <a:buNone/>
            </a:pPr>
            <a:r>
              <a:rPr lang="en-AU" sz="2200" dirty="0"/>
              <a:t>would be </a:t>
            </a:r>
            <a:r>
              <a:rPr lang="en-AU" sz="2200" i="1" dirty="0">
                <a:solidFill>
                  <a:srgbClr val="C00000"/>
                </a:solidFill>
              </a:rPr>
              <a:t>very</a:t>
            </a:r>
            <a:r>
              <a:rPr lang="en-AU" sz="2200" dirty="0"/>
              <a:t> valuable. </a:t>
            </a:r>
          </a:p>
          <a:p>
            <a:r>
              <a:rPr lang="en-AU" dirty="0"/>
              <a:t>But </a:t>
            </a:r>
            <a:r>
              <a:rPr lang="en-GB" dirty="0"/>
              <a:t>∃ significant </a:t>
            </a:r>
            <a:r>
              <a:rPr lang="en-AU" dirty="0"/>
              <a:t>challenges</a:t>
            </a:r>
          </a:p>
          <a:p>
            <a:r>
              <a:rPr lang="en-AU" dirty="0"/>
              <a:t>On a valence-quark x-domain</a:t>
            </a:r>
          </a:p>
          <a:p>
            <a:pPr lvl="1"/>
            <a:r>
              <a:rPr lang="en-AU" dirty="0"/>
              <a:t>true large-x behaviour: 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en-GB" sz="2000" dirty="0"/>
              <a:t>u</a:t>
            </a:r>
            <a:r>
              <a:rPr lang="en-GB" sz="2000" baseline="-25000" dirty="0"/>
              <a:t>π</a:t>
            </a:r>
            <a:r>
              <a:rPr lang="en-GB" sz="2000" dirty="0"/>
              <a:t>(x) ≈ 113 (1-x)</a:t>
            </a:r>
            <a:r>
              <a:rPr lang="en-GB" sz="2000" baseline="30000" dirty="0"/>
              <a:t>2</a:t>
            </a:r>
            <a:endParaRPr lang="en-GB" sz="2000" dirty="0"/>
          </a:p>
          <a:p>
            <a:pPr lvl="1"/>
            <a:r>
              <a:rPr lang="en-AU" dirty="0"/>
              <a:t>cf. another curve</a:t>
            </a:r>
          </a:p>
          <a:p>
            <a:pPr lvl="2"/>
            <a:r>
              <a:rPr lang="en-AU" sz="1800" dirty="0"/>
              <a:t>Visually almost indistinguishable </a:t>
            </a:r>
          </a:p>
          <a:p>
            <a:pPr marL="1371600" lvl="3" indent="0">
              <a:spcBef>
                <a:spcPts val="0"/>
              </a:spcBef>
              <a:buNone/>
            </a:pPr>
            <a:r>
              <a:rPr lang="en-AU" sz="1800" dirty="0"/>
              <a:t>L</a:t>
            </a:r>
            <a:r>
              <a:rPr lang="en-AU" sz="1800" baseline="-25000" dirty="0"/>
              <a:t>1</a:t>
            </a:r>
            <a:r>
              <a:rPr lang="en-AU" sz="1800" dirty="0"/>
              <a:t>-difference on 0&lt;x&lt;1 = 2%</a:t>
            </a:r>
          </a:p>
          <a:p>
            <a:pPr lvl="2"/>
            <a:r>
              <a:rPr lang="en-AU" sz="1800" dirty="0"/>
              <a:t>But </a:t>
            </a:r>
            <a:r>
              <a:rPr lang="en-GB" sz="1800" dirty="0"/>
              <a:t>∝ (1-x)</a:t>
            </a:r>
            <a:r>
              <a:rPr lang="en-GB" sz="1800" baseline="30000" dirty="0"/>
              <a:t>1 </a:t>
            </a:r>
            <a:r>
              <a:rPr lang="en-AU" sz="1800" dirty="0"/>
              <a:t>at large x</a:t>
            </a:r>
          </a:p>
          <a:p>
            <a:r>
              <a:rPr lang="en-AU" dirty="0"/>
              <a:t>Evidently, even </a:t>
            </a:r>
            <a:r>
              <a:rPr lang="en-AU" dirty="0" err="1"/>
              <a:t>P</a:t>
            </a:r>
            <a:r>
              <a:rPr lang="en-AU" baseline="-25000" dirty="0" err="1"/>
              <a:t>z</a:t>
            </a:r>
            <a:r>
              <a:rPr lang="en-AU" dirty="0"/>
              <a:t>=3 GeV </a:t>
            </a:r>
            <a:r>
              <a:rPr lang="en-AU" dirty="0" err="1"/>
              <a:t>PqDF</a:t>
            </a:r>
            <a:r>
              <a:rPr lang="en-AU" dirty="0"/>
              <a:t> is unable to distinguish between these two distinctively different results.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99F7D-5C0F-4B14-95F2-96598238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9F91-3585-4816-BE93-03AF54366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43DED-9C17-433E-A8E1-E93A63E8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A2B473-8FDA-4212-A2FF-CBAF42F11E29}"/>
              </a:ext>
            </a:extLst>
          </p:cNvPr>
          <p:cNvSpPr/>
          <p:nvPr/>
        </p:nvSpPr>
        <p:spPr bwMode="auto">
          <a:xfrm>
            <a:off x="6858000" y="1600200"/>
            <a:ext cx="1066800" cy="990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D2956E-3420-44C2-82ED-7C5B6B29379F}"/>
              </a:ext>
            </a:extLst>
          </p:cNvPr>
          <p:cNvSpPr/>
          <p:nvPr/>
        </p:nvSpPr>
        <p:spPr bwMode="auto">
          <a:xfrm>
            <a:off x="5531571" y="2436759"/>
            <a:ext cx="1402629" cy="4939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CC0099"/>
                </a:solidFill>
                <a:latin typeface="Calibri" pitchFamily="34" charset="0"/>
              </a:rPr>
              <a:t>Purple 1.75 GeV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8000"/>
                </a:solidFill>
                <a:latin typeface="Calibri" pitchFamily="34" charset="0"/>
              </a:rPr>
              <a:t>Green 3.0</a:t>
            </a:r>
            <a:endParaRPr lang="en-GB" sz="1600" b="1" dirty="0">
              <a:solidFill>
                <a:srgbClr val="00800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b="1" dirty="0">
              <a:solidFill>
                <a:schemeClr val="accent5">
                  <a:lumMod val="50000"/>
                </a:schemeClr>
              </a:solidFill>
              <a:latin typeface="Calibri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>
              <a:ln>
                <a:noFill/>
              </a:ln>
              <a:solidFill>
                <a:srgbClr val="000099"/>
              </a:solidFill>
              <a:effectLst/>
              <a:latin typeface="Calibri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F16862-01B9-4540-8357-CF6AC2A27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63809"/>
            <a:ext cx="2819400" cy="393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B53634-BD45-4EC7-8F3E-46C190D17A40}"/>
              </a:ext>
            </a:extLst>
          </p:cNvPr>
          <p:cNvSpPr txBox="1"/>
          <p:nvPr/>
        </p:nvSpPr>
        <p:spPr>
          <a:xfrm>
            <a:off x="5105400" y="5699142"/>
            <a:ext cx="3812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1" dirty="0">
                <a:solidFill>
                  <a:srgbClr val="C00000"/>
                </a:solidFill>
              </a:rPr>
              <a:t>x&gt;0.9 is required before (1-x)</a:t>
            </a:r>
            <a:r>
              <a:rPr lang="en-AU" i="1" baseline="30000" dirty="0">
                <a:solidFill>
                  <a:srgbClr val="C00000"/>
                </a:solidFill>
              </a:rPr>
              <a:t>2</a:t>
            </a:r>
            <a:r>
              <a:rPr lang="en-AU" i="1" dirty="0">
                <a:solidFill>
                  <a:srgbClr val="C00000"/>
                </a:solidFill>
              </a:rPr>
              <a:t> </a:t>
            </a:r>
          </a:p>
          <a:p>
            <a:r>
              <a:rPr lang="en-AU" i="1" dirty="0">
                <a:solidFill>
                  <a:srgbClr val="C00000"/>
                </a:solidFill>
              </a:rPr>
              <a:t>is manifest in pion's valence-quark PDF</a:t>
            </a:r>
            <a:endParaRPr lang="en-GB" i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5D36FA-CDB0-4143-A49B-8148FF9BD50D}"/>
              </a:ext>
            </a:extLst>
          </p:cNvPr>
          <p:cNvSpPr txBox="1"/>
          <p:nvPr/>
        </p:nvSpPr>
        <p:spPr>
          <a:xfrm>
            <a:off x="6379436" y="972015"/>
            <a:ext cx="15840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A50021"/>
                </a:solidFill>
              </a:rPr>
              <a:t>u</a:t>
            </a:r>
            <a:r>
              <a:rPr lang="en-GB" sz="1600" baseline="-25000" dirty="0">
                <a:solidFill>
                  <a:srgbClr val="A50021"/>
                </a:solidFill>
              </a:rPr>
              <a:t>π</a:t>
            </a:r>
            <a:r>
              <a:rPr lang="en-GB" sz="1600" dirty="0">
                <a:solidFill>
                  <a:srgbClr val="A50021"/>
                </a:solidFill>
              </a:rPr>
              <a:t>(x) ≈ 113 (1-x)</a:t>
            </a:r>
            <a:r>
              <a:rPr lang="en-GB" sz="1600" baseline="30000" dirty="0">
                <a:solidFill>
                  <a:srgbClr val="A50021"/>
                </a:solidFill>
              </a:rPr>
              <a:t>2</a:t>
            </a:r>
            <a:endParaRPr lang="en-GB" sz="1600" dirty="0">
              <a:solidFill>
                <a:srgbClr val="A50021"/>
              </a:solidFill>
            </a:endParaRPr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965470-8929-4E6F-97BA-89F4A52F246D}"/>
              </a:ext>
            </a:extLst>
          </p:cNvPr>
          <p:cNvSpPr txBox="1"/>
          <p:nvPr/>
        </p:nvSpPr>
        <p:spPr>
          <a:xfrm>
            <a:off x="6599238" y="2682659"/>
            <a:ext cx="913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2">
                    <a:lumMod val="10000"/>
                  </a:schemeClr>
                </a:solidFill>
              </a:rPr>
              <a:t>Real PDF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3F023B-C1D4-4C10-811D-9D756C8EB1EE}"/>
              </a:ext>
            </a:extLst>
          </p:cNvPr>
          <p:cNvSpPr txBox="1"/>
          <p:nvPr/>
        </p:nvSpPr>
        <p:spPr>
          <a:xfrm>
            <a:off x="7868494" y="1981200"/>
            <a:ext cx="933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A520"/>
                </a:solidFill>
              </a:rPr>
              <a:t>Fake PDF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0B9B7DE-ED6D-42E6-8A1F-B18C26259CDE}"/>
              </a:ext>
            </a:extLst>
          </p:cNvPr>
          <p:cNvCxnSpPr/>
          <p:nvPr/>
        </p:nvCxnSpPr>
        <p:spPr bwMode="auto">
          <a:xfrm flipV="1">
            <a:off x="6934200" y="2590800"/>
            <a:ext cx="457200" cy="148624"/>
          </a:xfrm>
          <a:prstGeom prst="straightConnector1">
            <a:avLst/>
          </a:prstGeom>
          <a:noFill/>
          <a:ln w="12700" cap="flat" cmpd="sng" algn="ctr">
            <a:solidFill>
              <a:schemeClr val="bg2">
                <a:lumMod val="10000"/>
              </a:schemeClr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EB99D30-9087-4F98-8EAA-F2B002D5417E}"/>
              </a:ext>
            </a:extLst>
          </p:cNvPr>
          <p:cNvCxnSpPr>
            <a:cxnSpLocks/>
          </p:cNvCxnSpPr>
          <p:nvPr/>
        </p:nvCxnSpPr>
        <p:spPr bwMode="auto">
          <a:xfrm flipH="1">
            <a:off x="7810501" y="2202838"/>
            <a:ext cx="373271" cy="590175"/>
          </a:xfrm>
          <a:prstGeom prst="straightConnector1">
            <a:avLst/>
          </a:prstGeom>
          <a:noFill/>
          <a:ln w="12700" cap="flat" cmpd="sng" algn="ctr">
            <a:solidFill>
              <a:srgbClr val="FFA520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9575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3" grpId="0"/>
      <p:bldP spid="14" grpId="0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E8B19-9B02-4AAE-8E80-6AA359679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K/π valence-quark quasidistribution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04E05-079D-4822-B200-05D6A976A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4454720" cy="4525963"/>
          </a:xfrm>
        </p:spPr>
        <p:txBody>
          <a:bodyPr/>
          <a:lstStyle/>
          <a:p>
            <a:r>
              <a:rPr lang="en-GB" dirty="0" err="1"/>
              <a:t>u</a:t>
            </a:r>
            <a:r>
              <a:rPr lang="en-GB" baseline="-25000" dirty="0" err="1"/>
              <a:t>V</a:t>
            </a:r>
            <a:r>
              <a:rPr lang="en-GB" baseline="30000" dirty="0" err="1"/>
              <a:t>K</a:t>
            </a:r>
            <a:r>
              <a:rPr lang="en-GB" dirty="0"/>
              <a:t>(x)/</a:t>
            </a:r>
            <a:r>
              <a:rPr lang="en-GB" dirty="0" err="1"/>
              <a:t>u</a:t>
            </a:r>
            <a:r>
              <a:rPr lang="en-GB" baseline="-25000" dirty="0" err="1"/>
              <a:t>V</a:t>
            </a:r>
            <a:r>
              <a:rPr lang="en-GB" baseline="30000" dirty="0"/>
              <a:t>π</a:t>
            </a:r>
            <a:r>
              <a:rPr lang="en-GB" dirty="0"/>
              <a:t>(x) </a:t>
            </a:r>
            <a:r>
              <a:rPr lang="en-AU" dirty="0"/>
              <a:t>serves as sensitive probe of difference between gluon distributions in </a:t>
            </a:r>
            <a:r>
              <a:rPr lang="en-GB" dirty="0"/>
              <a:t>π &amp; K</a:t>
            </a:r>
            <a:endParaRPr lang="en-AU" dirty="0"/>
          </a:p>
          <a:p>
            <a:r>
              <a:rPr lang="en-AU" dirty="0"/>
              <a:t>This difference can reveal much about emergence of mass in Standard Model </a:t>
            </a:r>
          </a:p>
          <a:p>
            <a:r>
              <a:rPr lang="en-AU" dirty="0"/>
              <a:t>Experimental data [Badier:1980jq]</a:t>
            </a:r>
          </a:p>
          <a:p>
            <a:pPr lvl="1">
              <a:spcBef>
                <a:spcPts val="0"/>
              </a:spcBef>
            </a:pPr>
            <a:r>
              <a:rPr lang="en-AU" dirty="0"/>
              <a:t>One measurement is insufficient for complete confidence</a:t>
            </a:r>
          </a:p>
          <a:p>
            <a:r>
              <a:rPr lang="en-AU" dirty="0"/>
              <a:t>Can </a:t>
            </a:r>
            <a:r>
              <a:rPr lang="en-AU" dirty="0" err="1"/>
              <a:t>PqDFs</a:t>
            </a:r>
            <a:r>
              <a:rPr lang="en-AU" dirty="0"/>
              <a:t> contribute?</a:t>
            </a:r>
          </a:p>
          <a:p>
            <a:pPr lvl="1">
              <a:spcBef>
                <a:spcPts val="0"/>
              </a:spcBef>
            </a:pPr>
            <a:r>
              <a:rPr lang="en-AU" dirty="0"/>
              <a:t>On </a:t>
            </a:r>
            <a:r>
              <a:rPr lang="en-AU" dirty="0" err="1"/>
              <a:t>P</a:t>
            </a:r>
            <a:r>
              <a:rPr lang="en-AU" baseline="-25000" dirty="0" err="1"/>
              <a:t>z</a:t>
            </a:r>
            <a:r>
              <a:rPr lang="en-AU" dirty="0"/>
              <a:t> </a:t>
            </a:r>
            <a:r>
              <a:rPr lang="en-GB" dirty="0"/>
              <a:t>≥ </a:t>
            </a:r>
            <a:r>
              <a:rPr lang="en-AU" dirty="0"/>
              <a:t>1.75 GeV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en-AU" sz="2000" dirty="0"/>
              <a:t>Ratio of </a:t>
            </a:r>
            <a:r>
              <a:rPr lang="en-AU" sz="2000" dirty="0" err="1"/>
              <a:t>PqDFs</a:t>
            </a:r>
            <a:r>
              <a:rPr lang="en-AU" sz="2000" dirty="0"/>
              <a:t> is quantitatively a good approximation to the objective ratio on 0.4 &lt; x &lt; 0.8</a:t>
            </a:r>
            <a:r>
              <a:rPr lang="en-AU" dirty="0"/>
              <a:t>  </a:t>
            </a:r>
          </a:p>
          <a:p>
            <a:r>
              <a:rPr lang="en-AU" dirty="0"/>
              <a:t>This domain </a:t>
            </a:r>
            <a:r>
              <a:rPr lang="en-GB" dirty="0"/>
              <a:t>∼</a:t>
            </a:r>
            <a:r>
              <a:rPr lang="en-AU" dirty="0"/>
              <a:t>covers that upon which empirical data is available.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C0FE9-98A3-4141-92EA-0472AA8E7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4A216-465F-4DB0-9BA2-D2937D101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84B04-0015-4FE8-84F2-20563F87D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AE4FA-2AD7-4E6A-AF61-744419E04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20" y="846138"/>
            <a:ext cx="4689279" cy="4640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6529D9-4A7F-4559-ACEE-1400C154E18D}"/>
              </a:ext>
            </a:extLst>
          </p:cNvPr>
          <p:cNvSpPr txBox="1"/>
          <p:nvPr/>
        </p:nvSpPr>
        <p:spPr>
          <a:xfrm>
            <a:off x="4370136" y="5651802"/>
            <a:ext cx="48584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1" dirty="0" err="1">
                <a:solidFill>
                  <a:srgbClr val="008000"/>
                </a:solidFill>
              </a:rPr>
              <a:t>lQCD</a:t>
            </a:r>
            <a:r>
              <a:rPr lang="en-AU" i="1" dirty="0">
                <a:solidFill>
                  <a:srgbClr val="008000"/>
                </a:solidFill>
              </a:rPr>
              <a:t> simulations could potentially provide sound </a:t>
            </a:r>
          </a:p>
          <a:p>
            <a:r>
              <a:rPr lang="en-AU" i="1" dirty="0">
                <a:solidFill>
                  <a:srgbClr val="008000"/>
                </a:solidFill>
              </a:rPr>
              <a:t>prediction for this ratio before next generation </a:t>
            </a:r>
          </a:p>
          <a:p>
            <a:r>
              <a:rPr lang="en-AU" i="1" dirty="0">
                <a:solidFill>
                  <a:srgbClr val="008000"/>
                </a:solidFill>
              </a:rPr>
              <a:t>experiments are completed</a:t>
            </a:r>
            <a:endParaRPr lang="en-GB" i="1" dirty="0">
              <a:solidFill>
                <a:srgbClr val="008000"/>
              </a:solidFill>
            </a:endParaRPr>
          </a:p>
          <a:p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EFE210-D906-4FB8-A3F5-40D69049E321}"/>
              </a:ext>
            </a:extLst>
          </p:cNvPr>
          <p:cNvSpPr/>
          <p:nvPr/>
        </p:nvSpPr>
        <p:spPr bwMode="auto">
          <a:xfrm>
            <a:off x="5257831" y="846138"/>
            <a:ext cx="1523969" cy="2293142"/>
          </a:xfrm>
          <a:prstGeom prst="rect">
            <a:avLst/>
          </a:prstGeom>
          <a:solidFill>
            <a:srgbClr val="C00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C22227-8215-4BF6-9E9F-037A2EC36DF5}"/>
              </a:ext>
            </a:extLst>
          </p:cNvPr>
          <p:cNvSpPr/>
          <p:nvPr/>
        </p:nvSpPr>
        <p:spPr bwMode="auto">
          <a:xfrm>
            <a:off x="7924800" y="865013"/>
            <a:ext cx="1028732" cy="2274267"/>
          </a:xfrm>
          <a:prstGeom prst="rect">
            <a:avLst/>
          </a:prstGeom>
          <a:solidFill>
            <a:srgbClr val="C00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11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"/>
            <a:ext cx="3855840" cy="6854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7765" y="4406900"/>
            <a:ext cx="4946947" cy="13620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1400" y="2057400"/>
            <a:ext cx="5791200" cy="136207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GB" sz="13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Mistral" panose="03090702030407020403" pitchFamily="66" charset="0"/>
              </a:rPr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7064" y="6629400"/>
            <a:ext cx="4114800" cy="381000"/>
          </a:xfrm>
        </p:spPr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30787" y="6464490"/>
            <a:ext cx="5942013" cy="228600"/>
          </a:xfrm>
        </p:spPr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1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658EA-210B-49C5-8AF9-4C544583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Mistral" panose="03090702030407020403" pitchFamily="66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EBCB4-D9B5-4C2C-99C2-A246A7E52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983163"/>
          </a:xfrm>
        </p:spPr>
        <p:txBody>
          <a:bodyPr/>
          <a:lstStyle/>
          <a:p>
            <a:r>
              <a:rPr lang="en-AU" dirty="0"/>
              <a:t>Hadron LFWFs are </a:t>
            </a:r>
          </a:p>
          <a:p>
            <a:pPr lvl="1">
              <a:spcBef>
                <a:spcPts val="0"/>
              </a:spcBef>
            </a:pPr>
            <a:r>
              <a:rPr lang="en-AU" dirty="0"/>
              <a:t>broad, concave functions </a:t>
            </a:r>
          </a:p>
          <a:p>
            <a:pPr lvl="1">
              <a:spcBef>
                <a:spcPts val="0"/>
              </a:spcBef>
            </a:pPr>
            <a:r>
              <a:rPr lang="en-AU" dirty="0"/>
              <a:t>with power-law k</a:t>
            </a:r>
            <a:r>
              <a:rPr lang="en-GB" baseline="-25000" dirty="0"/>
              <a:t>⊥</a:t>
            </a:r>
            <a:r>
              <a:rPr lang="en-AU" baseline="30000" dirty="0"/>
              <a:t>2</a:t>
            </a:r>
            <a:r>
              <a:rPr lang="en-AU" dirty="0"/>
              <a:t>-decay  </a:t>
            </a:r>
          </a:p>
          <a:p>
            <a:r>
              <a:rPr lang="en-AU" dirty="0"/>
              <a:t>LFWFs provide direct access parton distributions and quasidistributions</a:t>
            </a:r>
          </a:p>
          <a:p>
            <a:r>
              <a:rPr lang="en-AU" dirty="0" err="1"/>
              <a:t>PqDAs</a:t>
            </a:r>
            <a:endParaRPr lang="en-AU" dirty="0"/>
          </a:p>
          <a:p>
            <a:pPr lvl="1">
              <a:spcBef>
                <a:spcPts val="0"/>
              </a:spcBef>
            </a:pPr>
            <a:r>
              <a:rPr lang="en-AU" dirty="0"/>
              <a:t>Qualitatively reliable on </a:t>
            </a:r>
            <a:r>
              <a:rPr lang="en-AU" dirty="0" err="1"/>
              <a:t>P</a:t>
            </a:r>
            <a:r>
              <a:rPr lang="en-AU" baseline="-25000" dirty="0" err="1"/>
              <a:t>z</a:t>
            </a:r>
            <a:r>
              <a:rPr lang="en-AU" dirty="0"/>
              <a:t> </a:t>
            </a:r>
            <a:r>
              <a:rPr lang="en-GB" dirty="0"/>
              <a:t>≥ </a:t>
            </a:r>
            <a:r>
              <a:rPr lang="en-AU" dirty="0"/>
              <a:t>1.75 GeV</a:t>
            </a:r>
          </a:p>
          <a:p>
            <a:pPr lvl="1">
              <a:spcBef>
                <a:spcPts val="0"/>
              </a:spcBef>
            </a:pPr>
            <a:r>
              <a:rPr lang="en-AU" dirty="0"/>
              <a:t>Cannot provide information about the true PDA's endpoint behaviour</a:t>
            </a:r>
          </a:p>
          <a:p>
            <a:r>
              <a:rPr lang="en-AU" dirty="0" err="1"/>
              <a:t>PqDFs</a:t>
            </a:r>
            <a:endParaRPr lang="en-AU" dirty="0"/>
          </a:p>
          <a:p>
            <a:pPr lvl="1">
              <a:spcBef>
                <a:spcPts val="0"/>
              </a:spcBef>
            </a:pPr>
            <a:r>
              <a:rPr lang="en-AU" dirty="0"/>
              <a:t>At any given </a:t>
            </a:r>
            <a:r>
              <a:rPr lang="en-AU" dirty="0" err="1"/>
              <a:t>P</a:t>
            </a:r>
            <a:r>
              <a:rPr lang="en-AU" baseline="-25000" dirty="0" err="1"/>
              <a:t>z</a:t>
            </a:r>
            <a:r>
              <a:rPr lang="en-AU" baseline="-25000" dirty="0"/>
              <a:t> </a:t>
            </a:r>
            <a:r>
              <a:rPr lang="en-AU" dirty="0"/>
              <a:t>, a </a:t>
            </a:r>
            <a:r>
              <a:rPr lang="en-AU" dirty="0" err="1"/>
              <a:t>PqDF</a:t>
            </a:r>
            <a:r>
              <a:rPr lang="en-AU" dirty="0"/>
              <a:t> delivers a better representation of the associated PDF than does a </a:t>
            </a:r>
            <a:r>
              <a:rPr lang="en-AU" dirty="0" err="1"/>
              <a:t>PqDA</a:t>
            </a:r>
            <a:r>
              <a:rPr lang="en-AU" dirty="0"/>
              <a:t> of the objective PDA  </a:t>
            </a:r>
          </a:p>
          <a:p>
            <a:pPr lvl="1">
              <a:spcBef>
                <a:spcPts val="0"/>
              </a:spcBef>
            </a:pPr>
            <a:r>
              <a:rPr lang="en-GB" dirty="0" err="1"/>
              <a:t>ũ</a:t>
            </a:r>
            <a:r>
              <a:rPr lang="en-GB" baseline="-25000" dirty="0" err="1"/>
              <a:t>V</a:t>
            </a:r>
            <a:r>
              <a:rPr lang="en-GB" baseline="30000" dirty="0" err="1"/>
              <a:t>K</a:t>
            </a:r>
            <a:r>
              <a:rPr lang="en-GB" dirty="0"/>
              <a:t>(x)/ </a:t>
            </a:r>
            <a:r>
              <a:rPr lang="en-GB" dirty="0" err="1"/>
              <a:t>ũ</a:t>
            </a:r>
            <a:r>
              <a:rPr lang="en-GB" baseline="-25000" dirty="0" err="1"/>
              <a:t>V</a:t>
            </a:r>
            <a:r>
              <a:rPr lang="en-GB" baseline="30000" dirty="0"/>
              <a:t>π</a:t>
            </a:r>
            <a:r>
              <a:rPr lang="en-GB" dirty="0"/>
              <a:t>(x) </a:t>
            </a:r>
          </a:p>
          <a:p>
            <a:pPr lvl="2">
              <a:spcBef>
                <a:spcPts val="0"/>
              </a:spcBef>
            </a:pPr>
            <a:r>
              <a:rPr lang="en-AU" sz="2000" dirty="0"/>
              <a:t>Provides a good approximation to true ratio on 0.4 &lt; x &lt; 0.8 </a:t>
            </a:r>
          </a:p>
          <a:p>
            <a:pPr lvl="2">
              <a:spcBef>
                <a:spcPts val="0"/>
              </a:spcBef>
            </a:pPr>
            <a:r>
              <a:rPr lang="en-AU" sz="2000" dirty="0"/>
              <a:t>Contemporary </a:t>
            </a:r>
            <a:r>
              <a:rPr lang="en-AU" sz="2000" dirty="0" err="1"/>
              <a:t>lQCD</a:t>
            </a:r>
            <a:r>
              <a:rPr lang="en-AU" sz="2000" dirty="0"/>
              <a:t> can potentially deliver a reasonable prediction for this ratio before next generation experiments are completed</a:t>
            </a:r>
            <a:endParaRPr lang="en-GB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091EC-781D-4018-B881-9A41A2F55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489AA-C0C7-4C2E-9189-B2F50B6E7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0FB4E-5A37-4C76-B442-9D0C5D50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467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840" cy="6854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7765" y="4406900"/>
            <a:ext cx="4946947" cy="13620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0853" y="2157413"/>
            <a:ext cx="4946947" cy="15001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GB" sz="138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Mistral" panose="03090702030407020403" pitchFamily="66" charset="0"/>
              </a:rPr>
              <a:t>Epilogue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27064" y="6629400"/>
            <a:ext cx="4114800" cy="381000"/>
          </a:xfrm>
        </p:spPr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30787" y="6464490"/>
            <a:ext cx="5942013" cy="228600"/>
          </a:xfrm>
        </p:spPr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7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19FB9A-9348-48D1-BF3C-0A56385B5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419600"/>
            <a:ext cx="2819400" cy="214208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2819400" cy="228600"/>
          </a:xfrm>
        </p:spPr>
        <p:txBody>
          <a:bodyPr/>
          <a:lstStyle/>
          <a:p>
            <a:r>
              <a:rPr lang="en-AU" i="0" dirty="0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E284D-6733-4CC2-9E97-28121EDB4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43" y="4363843"/>
            <a:ext cx="1406738" cy="2036957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FD7C2520-1905-4EA1-8131-767A3335D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/>
          <a:lstStyle/>
          <a:p>
            <a:pPr algn="r"/>
            <a:r>
              <a:rPr lang="en-GB" sz="54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Mistral" panose="03090702030407020403" pitchFamily="66" charset="0"/>
              </a:rPr>
              <a:t>Epilogue</a:t>
            </a:r>
            <a:br>
              <a:rPr lang="en-GB" sz="9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Mistral" panose="03090702030407020403" pitchFamily="66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9437"/>
            <a:ext cx="9144000" cy="5668963"/>
          </a:xfrm>
        </p:spPr>
        <p:txBody>
          <a:bodyPr/>
          <a:lstStyle/>
          <a:p>
            <a:r>
              <a:rPr lang="en-US" sz="2300" dirty="0"/>
              <a:t>Challenge: Explain and Understand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	the Origin and Distribution of the Vast Bulk of Visible Mass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Current Paradigm: Quantum Chromodynamics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QCD is plausibly a mathematically well-defined quantum field theory,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	</a:t>
            </a:r>
            <a:r>
              <a:rPr lang="en-US" sz="2400" i="1" dirty="0"/>
              <a:t>The only one we’ve ever produced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Consequently, it is a worthwhile paradigm for developing Beyond-SM theories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Challenge is to reveal the content of strong-QCD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Tough Problem </a:t>
            </a:r>
          </a:p>
          <a:p>
            <a:pPr>
              <a:spcBef>
                <a:spcPts val="600"/>
              </a:spcBef>
            </a:pPr>
            <a:r>
              <a:rPr lang="en-US" sz="2300" i="1" dirty="0">
                <a:solidFill>
                  <a:srgbClr val="008000"/>
                </a:solidFill>
              </a:rPr>
              <a:t>Progress </a:t>
            </a:r>
            <a:r>
              <a:rPr lang="en-US" sz="2300" dirty="0"/>
              <a:t>and </a:t>
            </a:r>
            <a:r>
              <a:rPr lang="en-US" sz="2300" i="1" dirty="0">
                <a:solidFill>
                  <a:srgbClr val="008000"/>
                </a:solidFill>
              </a:rPr>
              <a:t>Insights</a:t>
            </a:r>
            <a:r>
              <a:rPr lang="en-US" sz="2300" dirty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300" dirty="0"/>
              <a:t>     being delivered by amalgam of </a:t>
            </a:r>
          </a:p>
          <a:p>
            <a:pPr lvl="1">
              <a:spcBef>
                <a:spcPts val="0"/>
              </a:spcBef>
            </a:pPr>
            <a:r>
              <a:rPr lang="en-US" sz="2100" dirty="0"/>
              <a:t>Experiment</a:t>
            </a:r>
          </a:p>
          <a:p>
            <a:pPr lvl="1">
              <a:spcBef>
                <a:spcPts val="0"/>
              </a:spcBef>
            </a:pPr>
            <a:r>
              <a:rPr lang="en-US" sz="2100" dirty="0"/>
              <a:t>Phenomenology </a:t>
            </a:r>
          </a:p>
          <a:p>
            <a:pPr lvl="1">
              <a:spcBef>
                <a:spcPts val="0"/>
              </a:spcBef>
            </a:pPr>
            <a:r>
              <a:rPr lang="en-US" sz="2100" dirty="0"/>
              <a:t>Theory </a:t>
            </a:r>
          </a:p>
          <a:p>
            <a:pPr>
              <a:spcBef>
                <a:spcPts val="600"/>
              </a:spcBef>
            </a:pPr>
            <a:r>
              <a:rPr lang="en-US" sz="2300" dirty="0"/>
              <a:t>Must continue into eras of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9099536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C75E5-54DD-4B6F-9745-822B20F5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81800" y="6505575"/>
            <a:ext cx="2097087" cy="228600"/>
          </a:xfrm>
        </p:spPr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4ADA99-22CC-42B0-ACA8-67EE8E1C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B30FD-9992-4102-AF71-704C6894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01DAC8-EFEF-4DD1-A950-0174CC3BB0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451" y="0"/>
            <a:ext cx="12192451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F81143-D9F0-4310-8429-126C454191D4}"/>
              </a:ext>
            </a:extLst>
          </p:cNvPr>
          <p:cNvSpPr txBox="1"/>
          <p:nvPr/>
        </p:nvSpPr>
        <p:spPr>
          <a:xfrm>
            <a:off x="4332937" y="0"/>
            <a:ext cx="42691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>
                <a:solidFill>
                  <a:schemeClr val="bg1"/>
                </a:solidFill>
                <a:latin typeface="AR BERKLEY" panose="02000000000000000000" pitchFamily="2" charset="0"/>
              </a:rPr>
              <a:t>Thankyou</a:t>
            </a:r>
          </a:p>
        </p:txBody>
      </p:sp>
    </p:spTree>
    <p:extLst>
      <p:ext uri="{BB962C8B-B14F-4D97-AF65-F5344CB8AC3E}">
        <p14:creationId xmlns:p14="http://schemas.microsoft.com/office/powerpoint/2010/main" val="228487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33800"/>
            <a:ext cx="8650287" cy="1362075"/>
          </a:xfrm>
        </p:spPr>
        <p:txBody>
          <a:bodyPr/>
          <a:lstStyle/>
          <a:p>
            <a:pPr algn="ctr"/>
            <a:r>
              <a:rPr lang="en-US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The most fundamental expression of Goldstone’s Theorem and DCSB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chemeClr val="accent1">
                    <a:lumMod val="50000"/>
                  </a:schemeClr>
                </a:solidFill>
              </a:rPr>
              <a:t>Craig Roberts. Revealing the Mass at the Heart of Matter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676400"/>
            <a:ext cx="9144000" cy="17081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10500" b="1" i="1" baseline="-2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10500" b="1" i="1" baseline="-2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10500" b="1" i="1" baseline="30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= B(p</a:t>
            </a:r>
            <a:r>
              <a:rPr lang="en-US" sz="10500" b="1" i="1" baseline="30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-11098" y="0"/>
            <a:ext cx="397349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1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Rudimentary version of this relation is apparent in </a:t>
            </a:r>
            <a:r>
              <a:rPr kumimoji="0" lang="en-GB" sz="1800" b="0" i="1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Nambu’s</a:t>
            </a:r>
            <a:r>
              <a:rPr kumimoji="0" lang="en-GB" sz="1800" b="0" i="1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Nobel</a:t>
            </a:r>
            <a:r>
              <a:rPr kumimoji="0" lang="en-GB" sz="1800" b="0" i="1" u="none" strike="noStrike" cap="none" normalizeH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Prize work</a:t>
            </a:r>
            <a:endParaRPr kumimoji="0" lang="en-GB" sz="1800" b="0" i="1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01070"/>
            <a:ext cx="295978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400" b="1" dirty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Model independent</a:t>
            </a:r>
          </a:p>
          <a:p>
            <a:r>
              <a:rPr lang="en-GB" sz="2400" b="1" dirty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Gauge independent</a:t>
            </a:r>
          </a:p>
          <a:p>
            <a:r>
              <a:rPr lang="en-GB" sz="2400" b="1" dirty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Scheme independent 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155422" y="6595145"/>
            <a:ext cx="3024829" cy="398462"/>
          </a:xfrm>
        </p:spPr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65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33800"/>
            <a:ext cx="8650287" cy="1362075"/>
          </a:xfrm>
        </p:spPr>
        <p:txBody>
          <a:bodyPr/>
          <a:lstStyle/>
          <a:p>
            <a:pPr algn="ctr"/>
            <a:r>
              <a:rPr lang="en-US" sz="5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Pion exists if, and only if, mass is dynamically generated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>
                <a:solidFill>
                  <a:schemeClr val="accent1">
                    <a:lumMod val="50000"/>
                  </a:schemeClr>
                </a:solidFill>
              </a:rPr>
              <a:t>Craig Roberts. Revealing the Mass at the Heart of Matter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676400"/>
            <a:ext cx="9144000" cy="17081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10500" b="1" i="1" baseline="-2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10500" b="1" i="1" baseline="-2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10500" b="1" i="1" baseline="30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)⇔ B(p</a:t>
            </a:r>
            <a:r>
              <a:rPr lang="en-US" sz="10500" b="1" i="1" baseline="30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-11098" y="0"/>
            <a:ext cx="397349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1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Rudimentary version of this relation is apparent in </a:t>
            </a:r>
            <a:r>
              <a:rPr kumimoji="0" lang="en-GB" sz="1800" b="0" i="1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Nambu’s</a:t>
            </a:r>
            <a:r>
              <a:rPr kumimoji="0" lang="en-GB" sz="1800" b="0" i="1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Nobel</a:t>
            </a:r>
            <a:r>
              <a:rPr kumimoji="0" lang="en-GB" sz="1800" b="0" i="1" u="none" strike="noStrike" cap="none" normalizeH="0" dirty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Prize work</a:t>
            </a:r>
            <a:endParaRPr kumimoji="0" lang="en-GB" sz="1800" b="0" i="1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01070"/>
            <a:ext cx="295978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400" b="1" dirty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Model independent</a:t>
            </a:r>
          </a:p>
          <a:p>
            <a:r>
              <a:rPr lang="en-GB" sz="2400" b="1" dirty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Gauge independent</a:t>
            </a:r>
          </a:p>
          <a:p>
            <a:r>
              <a:rPr lang="en-GB" sz="2400" b="1" dirty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Scheme independent 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163112" y="6628204"/>
            <a:ext cx="3020378" cy="398462"/>
          </a:xfrm>
        </p:spPr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8265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s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685800"/>
            <a:ext cx="2400300" cy="1018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en-US" sz="36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Enigma of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r>
              <a:rPr lang="en-US" dirty="0"/>
              <a:t>The quark level Goldberger-</a:t>
            </a:r>
            <a:r>
              <a:rPr lang="en-US" dirty="0" err="1"/>
              <a:t>Treiman</a:t>
            </a:r>
            <a:r>
              <a:rPr lang="en-US" dirty="0"/>
              <a:t> relation shows that DCSB has a very deep and far reaching impact on physics within the strong interaction sector of the Standard Model; viz.,</a:t>
            </a:r>
          </a:p>
          <a:p>
            <a:pPr lvl="1">
              <a:buNone/>
            </a:pPr>
            <a:r>
              <a:rPr lang="en-US" dirty="0"/>
              <a:t>	Goldstone's theorem is fundamentally an expression of equivalence between the one-body problem and the two-body problem in the </a:t>
            </a:r>
            <a:r>
              <a:rPr lang="en-US" dirty="0" err="1"/>
              <a:t>pseudoscalar</a:t>
            </a:r>
            <a:r>
              <a:rPr lang="en-US" dirty="0"/>
              <a:t> channel.  </a:t>
            </a:r>
          </a:p>
          <a:p>
            <a:r>
              <a:rPr lang="en-US" dirty="0"/>
              <a:t>This </a:t>
            </a:r>
            <a:r>
              <a:rPr lang="en-US" dirty="0" err="1"/>
              <a:t>emphasises</a:t>
            </a:r>
            <a:r>
              <a:rPr lang="en-US" dirty="0"/>
              <a:t> that Goldstone's theorem has a </a:t>
            </a:r>
            <a:r>
              <a:rPr lang="en-US" dirty="0" err="1"/>
              <a:t>pointwise</a:t>
            </a:r>
            <a:r>
              <a:rPr lang="en-US" dirty="0"/>
              <a:t> expression in QCD</a:t>
            </a:r>
          </a:p>
          <a:p>
            <a:r>
              <a:rPr lang="en-US" dirty="0"/>
              <a:t>Hence, </a:t>
            </a:r>
            <a:r>
              <a:rPr lang="en-US" dirty="0" err="1"/>
              <a:t>pion</a:t>
            </a:r>
            <a:r>
              <a:rPr lang="en-US" dirty="0"/>
              <a:t> properties are an almost direct measure of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	the dressed-quark mass function.  </a:t>
            </a:r>
          </a:p>
          <a:p>
            <a:r>
              <a:rPr lang="en-US" dirty="0">
                <a:solidFill>
                  <a:srgbClr val="008000"/>
                </a:solidFill>
              </a:rPr>
              <a:t>Thus, enigmatically, the properties of the </a:t>
            </a:r>
            <a:r>
              <a:rPr lang="en-US" i="1" dirty="0" err="1">
                <a:solidFill>
                  <a:srgbClr val="008000"/>
                </a:solidFill>
              </a:rPr>
              <a:t>massless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>
                <a:solidFill>
                  <a:srgbClr val="008000"/>
                </a:solidFill>
              </a:rPr>
              <a:t>pion</a:t>
            </a:r>
            <a:r>
              <a:rPr lang="en-US" dirty="0">
                <a:solidFill>
                  <a:srgbClr val="008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rgbClr val="008000"/>
                </a:solidFill>
              </a:rPr>
              <a:t>	are the cleanest expression of the mechanism that is 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solidFill>
                  <a:srgbClr val="008000"/>
                </a:solidFill>
              </a:rPr>
              <a:t>	responsible for almost all the visible mass in the universe.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724400" cy="9233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5400" b="1" i="1" baseline="-2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5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5400" b="1" i="1" baseline="-25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5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5400" b="1" i="1" baseline="30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5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= B(p</a:t>
            </a:r>
            <a:r>
              <a:rPr lang="en-US" sz="5400" b="1" i="1" baseline="300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5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</a:p>
        </p:txBody>
      </p:sp>
      <p:pic>
        <p:nvPicPr>
          <p:cNvPr id="9" name="Picture 8" descr="goldstone_jeffr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4282440"/>
            <a:ext cx="1447800" cy="21183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0" y="990600"/>
            <a:ext cx="35814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This algebraic identity is why QCD’s pion</a:t>
            </a:r>
            <a:r>
              <a:rPr kumimoji="0" lang="en-US" sz="1800" b="0" i="1" u="none" strike="noStrike" cap="none" normalizeH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is massless in the chiral limit</a:t>
            </a:r>
            <a:endParaRPr kumimoji="0" lang="en-US" sz="1800" b="0" i="1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379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10125"/>
            <a:ext cx="9144000" cy="1362075"/>
          </a:xfrm>
        </p:spPr>
        <p:txBody>
          <a:bodyPr/>
          <a:lstStyle/>
          <a:p>
            <a:pPr algn="ctr"/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QCD’s Running Coupling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Craig Roberts. Revealing the Mass at the Heart of Matter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QCD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0440" y="298598"/>
            <a:ext cx="4268960" cy="4511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38200" y="2286000"/>
            <a:ext cx="197118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⇐</a:t>
            </a:r>
          </a:p>
          <a:p>
            <a:r>
              <a:rPr lang="en-GB" b="1" dirty="0">
                <a:solidFill>
                  <a:srgbClr val="C00000"/>
                </a:solidFill>
              </a:rPr>
              <a:t>What’s happening </a:t>
            </a:r>
          </a:p>
          <a:p>
            <a:r>
              <a:rPr lang="en-GB" b="1" dirty="0">
                <a:solidFill>
                  <a:srgbClr val="C00000"/>
                </a:solidFill>
              </a:rPr>
              <a:t>out here?!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772840" y="6633369"/>
            <a:ext cx="2371160" cy="377031"/>
          </a:xfrm>
        </p:spPr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1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32228"/>
            <a:ext cx="5542054" cy="41964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2" y="1570037"/>
            <a:ext cx="3924000" cy="4525963"/>
          </a:xfrm>
        </p:spPr>
        <p:txBody>
          <a:bodyPr/>
          <a:lstStyle/>
          <a:p>
            <a:r>
              <a:rPr lang="en-GB" dirty="0"/>
              <a:t>Modern continuum &amp; lattice methods for analysing gauge sector enable </a:t>
            </a:r>
          </a:p>
          <a:p>
            <a:pPr marL="0" indent="0">
              <a:buNone/>
            </a:pPr>
            <a:r>
              <a:rPr lang="en-GB" dirty="0"/>
              <a:t>       “Gell-Mann – Low” </a:t>
            </a:r>
          </a:p>
          <a:p>
            <a:pPr marL="400050" lvl="1" indent="0">
              <a:buNone/>
            </a:pPr>
            <a:r>
              <a:rPr lang="en-GB" sz="2200" dirty="0"/>
              <a:t>running charge to be defined in QCD</a:t>
            </a:r>
          </a:p>
          <a:p>
            <a:r>
              <a:rPr lang="en-GB" dirty="0"/>
              <a:t>Combined continuum and lattice analysis of QCD’s gauge sector yields a parameter-free prediction</a:t>
            </a:r>
          </a:p>
          <a:p>
            <a:r>
              <a:rPr lang="en-GB" dirty="0"/>
              <a:t>N.B. Qualitative change in </a:t>
            </a:r>
            <a:r>
              <a:rPr lang="en-GB" i="1" dirty="0"/>
              <a:t>α̂</a:t>
            </a:r>
            <a:r>
              <a:rPr lang="en-GB" i="1" baseline="-25000" dirty="0"/>
              <a:t>PI</a:t>
            </a:r>
            <a:r>
              <a:rPr lang="en-GB" dirty="0"/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dirty="0"/>
              <a:t>) at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GB" dirty="0"/>
              <a:t>≈ ½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=gluon mass-scale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2800" dirty="0"/>
              <a:t>Process-</a:t>
            </a:r>
            <a:r>
              <a:rPr lang="en-GB" sz="2800" u="sng" dirty="0"/>
              <a:t>independent </a:t>
            </a:r>
            <a:br>
              <a:rPr lang="en-GB" sz="2800" u="sng" dirty="0"/>
            </a:br>
            <a:r>
              <a:rPr lang="en-GB" sz="2800" dirty="0"/>
              <a:t>effective-charge in QCD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ECT* - Mapping PDAs and PDFs: 2018/09/10-14 (48p)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466" y="6362700"/>
            <a:ext cx="5942013" cy="228600"/>
          </a:xfrm>
        </p:spPr>
        <p:txBody>
          <a:bodyPr/>
          <a:lstStyle/>
          <a:p>
            <a:r>
              <a:rPr lang="en-AU"/>
              <a:t>Craig Roberts. Revealing the Mass at the Heart of Matter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3200400" y="1981200"/>
            <a:ext cx="1914680" cy="2895600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0"/>
            <a:ext cx="47134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Process independent strong running coupling</a:t>
            </a:r>
          </a:p>
          <a:p>
            <a:r>
              <a:rPr lang="en-GB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Binosi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Mezrag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Papavassiliou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Roberts, Rodriguez-Quintero</a:t>
            </a:r>
          </a:p>
          <a:p>
            <a:r>
              <a:rPr lang="en-GB" sz="1400" dirty="0">
                <a:hlinkClick r:id="rId3"/>
              </a:rPr>
              <a:t>arXiv:1612.04835 [</a:t>
            </a:r>
            <a:r>
              <a:rPr lang="en-GB" sz="1400" dirty="0" err="1">
                <a:hlinkClick r:id="rId3"/>
              </a:rPr>
              <a:t>nucl-th</a:t>
            </a:r>
            <a:r>
              <a:rPr lang="en-GB" sz="1400" dirty="0">
                <a:hlinkClick r:id="rId3"/>
              </a:rPr>
              <a:t>]</a:t>
            </a:r>
            <a:r>
              <a:rPr lang="en-GB" sz="1400" dirty="0"/>
              <a:t>, 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Phys. Rev. D 96 (2017) 054026/1-7</a:t>
            </a:r>
            <a:endParaRPr lang="en-GB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6513898" y="1600200"/>
            <a:ext cx="10687" cy="353772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Freeform 9"/>
          <p:cNvSpPr/>
          <p:nvPr/>
        </p:nvSpPr>
        <p:spPr bwMode="auto">
          <a:xfrm rot="20590717">
            <a:off x="2360140" y="4875910"/>
            <a:ext cx="4323678" cy="790051"/>
          </a:xfrm>
          <a:custGeom>
            <a:avLst/>
            <a:gdLst>
              <a:gd name="connsiteX0" fmla="*/ 0 w 4376691"/>
              <a:gd name="connsiteY0" fmla="*/ 266330 h 838808"/>
              <a:gd name="connsiteX1" fmla="*/ 2831976 w 4376691"/>
              <a:gd name="connsiteY1" fmla="*/ 834501 h 838808"/>
              <a:gd name="connsiteX2" fmla="*/ 4376691 w 4376691"/>
              <a:gd name="connsiteY2" fmla="*/ 0 h 838808"/>
              <a:gd name="connsiteX3" fmla="*/ 4376691 w 4376691"/>
              <a:gd name="connsiteY3" fmla="*/ 0 h 83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6691" h="838808">
                <a:moveTo>
                  <a:pt x="0" y="266330"/>
                </a:moveTo>
                <a:cubicBezTo>
                  <a:pt x="1051264" y="572609"/>
                  <a:pt x="2102528" y="878889"/>
                  <a:pt x="2831976" y="834501"/>
                </a:cubicBezTo>
                <a:cubicBezTo>
                  <a:pt x="3561424" y="790113"/>
                  <a:pt x="4376691" y="0"/>
                  <a:pt x="4376691" y="0"/>
                </a:cubicBezTo>
                <a:lnTo>
                  <a:pt x="4376691" y="0"/>
                </a:lnTo>
              </a:path>
            </a:pathLst>
          </a:custGeom>
          <a:noFill/>
          <a:ln w="28575" cap="flat" cmpd="sng" algn="ctr">
            <a:solidFill>
              <a:srgbClr val="008000"/>
            </a:solidFill>
            <a:prstDash val="dashDot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1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RAIG20ROBERTS@ALLIYGNFUVWYY577" val="3700"/>
</p:tagLst>
</file>

<file path=ppt/theme/theme1.xml><?xml version="1.0" encoding="utf-8"?>
<a:theme xmlns:a="http://schemas.openxmlformats.org/drawingml/2006/main" name="blue_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78204</TotalTime>
  <Words>4836</Words>
  <Application>Microsoft Office PowerPoint</Application>
  <PresentationFormat>On-screen Show (4:3)</PresentationFormat>
  <Paragraphs>690</Paragraphs>
  <Slides>49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 BERKLEY</vt:lpstr>
      <vt:lpstr>AR BLANCA</vt:lpstr>
      <vt:lpstr>Arial</vt:lpstr>
      <vt:lpstr>Calibri</vt:lpstr>
      <vt:lpstr>Cambria Math</vt:lpstr>
      <vt:lpstr>Lucida Handwriting</vt:lpstr>
      <vt:lpstr>Mistral</vt:lpstr>
      <vt:lpstr>Times New Roman</vt:lpstr>
      <vt:lpstr>Trebuchet MS</vt:lpstr>
      <vt:lpstr>Wingdings</vt:lpstr>
      <vt:lpstr>blue_2007</vt:lpstr>
      <vt:lpstr> </vt:lpstr>
      <vt:lpstr>Collaborators: 2015-Present</vt:lpstr>
      <vt:lpstr>Enigma of Mass</vt:lpstr>
      <vt:lpstr>Pion’s Goldberger -Treiman relation</vt:lpstr>
      <vt:lpstr>The most fundamental expression of Goldstone’s Theorem and DCSB</vt:lpstr>
      <vt:lpstr>Pion exists if, and only if, mass is dynamically generated</vt:lpstr>
      <vt:lpstr>Enigma of mass</vt:lpstr>
      <vt:lpstr>QCD’s Running Coupling</vt:lpstr>
      <vt:lpstr>Process-independent  effective-charge in QCD</vt:lpstr>
      <vt:lpstr>QCD Effective Charge</vt:lpstr>
      <vt:lpstr>QCD Effective Charge</vt:lpstr>
      <vt:lpstr>QCD Effective Charge</vt:lpstr>
      <vt:lpstr>Observing Mass</vt:lpstr>
      <vt:lpstr>Pion’s Wave Function</vt:lpstr>
      <vt:lpstr>Pion’s valence-quark  Distribution Amplitude</vt:lpstr>
      <vt:lpstr>Pion’s valence-quark  Distribution Amplitude</vt:lpstr>
      <vt:lpstr>Pion Elastic Electromagnetic Form Factor</vt:lpstr>
      <vt:lpstr>Emergent Mass  vs. Higgs Mechanism</vt:lpstr>
      <vt:lpstr>π &amp; K Valence-quark Distribution Functions</vt:lpstr>
      <vt:lpstr>π &amp; K PDFs </vt:lpstr>
      <vt:lpstr>Valence-quark PDFs  within mesons</vt:lpstr>
      <vt:lpstr>Valence-quark PDFs  within mesons</vt:lpstr>
      <vt:lpstr>Pion:  DSE comparison with lQCD moments</vt:lpstr>
      <vt:lpstr>Pion PDF</vt:lpstr>
      <vt:lpstr>Kaon’s  gluon content</vt:lpstr>
      <vt:lpstr>π &amp; K PDFs </vt:lpstr>
      <vt:lpstr>π &amp; K PDFs </vt:lpstr>
      <vt:lpstr>π &amp; K PDFs </vt:lpstr>
      <vt:lpstr>PowerPoint Presentation</vt:lpstr>
      <vt:lpstr>lQCD and Parton Distributions</vt:lpstr>
      <vt:lpstr>Large Pz Approach</vt:lpstr>
      <vt:lpstr>LFWFs ⇔ quasi-PDAs</vt:lpstr>
      <vt:lpstr>Algebraic Ansätze for Bethe-Salpeter Amplitudes</vt:lpstr>
      <vt:lpstr>Parton Quasidistribution Amplitudes</vt:lpstr>
      <vt:lpstr>Parton Quasidistribution Amplitudes</vt:lpstr>
      <vt:lpstr>Parton Quasidistribution Amplitudes</vt:lpstr>
      <vt:lpstr>PqDA SU(3)-flavour breaking Amplitudes</vt:lpstr>
      <vt:lpstr>Parton Quasi-distribution Functions</vt:lpstr>
      <vt:lpstr>Parton Quasidistribution Functions</vt:lpstr>
      <vt:lpstr>Parton Quasidistribution Functions</vt:lpstr>
      <vt:lpstr>Pion’s Valence-Quark  Distribution Function</vt:lpstr>
      <vt:lpstr>E615 Controversy</vt:lpstr>
      <vt:lpstr>Parton Quasidistribution Functions</vt:lpstr>
      <vt:lpstr>K/π valence-quark quasidistribution functions</vt:lpstr>
      <vt:lpstr>PowerPoint Presentation</vt:lpstr>
      <vt:lpstr>Summary</vt:lpstr>
      <vt:lpstr>PowerPoint Presentation</vt:lpstr>
      <vt:lpstr>Epilogue </vt:lpstr>
      <vt:lpstr>PowerPoint Presentation</vt:lpstr>
    </vt:vector>
  </TitlesOfParts>
  <Company>Argonne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Roberts</dc:creator>
  <cp:lastModifiedBy>Craig Roberts</cp:lastModifiedBy>
  <cp:revision>4695</cp:revision>
  <dcterms:created xsi:type="dcterms:W3CDTF">2011-04-14T18:17:37Z</dcterms:created>
  <dcterms:modified xsi:type="dcterms:W3CDTF">2018-09-12T05:10:35Z</dcterms:modified>
</cp:coreProperties>
</file>