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4"/>
  </p:notesMasterIdLst>
  <p:sldIdLst>
    <p:sldId id="441" r:id="rId2"/>
    <p:sldId id="552" r:id="rId3"/>
    <p:sldId id="557" r:id="rId4"/>
    <p:sldId id="554" r:id="rId5"/>
    <p:sldId id="546" r:id="rId6"/>
    <p:sldId id="547" r:id="rId7"/>
    <p:sldId id="548" r:id="rId8"/>
    <p:sldId id="549" r:id="rId9"/>
    <p:sldId id="564" r:id="rId10"/>
    <p:sldId id="550" r:id="rId11"/>
    <p:sldId id="555" r:id="rId12"/>
    <p:sldId id="556" r:id="rId13"/>
    <p:sldId id="551" r:id="rId14"/>
    <p:sldId id="563" r:id="rId15"/>
    <p:sldId id="559" r:id="rId16"/>
    <p:sldId id="561" r:id="rId17"/>
    <p:sldId id="562" r:id="rId18"/>
    <p:sldId id="539" r:id="rId19"/>
    <p:sldId id="541" r:id="rId20"/>
    <p:sldId id="565" r:id="rId21"/>
    <p:sldId id="566" r:id="rId22"/>
    <p:sldId id="567" r:id="rId23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EDB8"/>
    <a:srgbClr val="D4EEB8"/>
    <a:srgbClr val="D4EEC4"/>
    <a:srgbClr val="D4EE7F"/>
    <a:srgbClr val="C5EE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32"/>
    <p:restoredTop sz="91942"/>
  </p:normalViewPr>
  <p:slideViewPr>
    <p:cSldViewPr snapToGrid="0">
      <p:cViewPr varScale="1">
        <p:scale>
          <a:sx n="121" d="100"/>
          <a:sy n="121" d="100"/>
        </p:scale>
        <p:origin x="896" y="1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CC1A36-6E6A-7A44-97AC-FAFE4A74430D}" type="datetimeFigureOut">
              <a:rPr lang="fr-FR" smtClean="0"/>
              <a:t>22/10/2024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43790A-6FD1-AA4D-9BB0-2DCDC9C4A5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023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DDD420-6D69-EE4B-A48B-4B9A45EA1062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50014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A5C78C-9CE7-724B-7AB5-FA3824BEEB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DBE935BA-7588-437E-C47F-8B3EA166F94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D0B45E93-F72B-72B1-4D57-C9A265EE0C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5341A97-433D-AA45-135B-63A863C144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43790A-6FD1-AA4D-9BB0-2DCDC9C4A513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99249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3DCD68-AE21-58AE-A07E-8E3419CEA7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2AF62B87-BDFC-ECE5-2F50-6B57CF17228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A31A8AB1-EFDC-2C47-B302-C482D1798D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3CF4BF2-B479-E38C-C1E1-8F20465509F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43790A-6FD1-AA4D-9BB0-2DCDC9C4A513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4541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910631-B8BB-C70B-15B6-919A5A8B8F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A6B7EEA4-17F2-DDB9-581E-6CCDFB94A52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9F22245-970B-3050-1B30-AD10678362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29BBDAE-7093-2533-6D61-29EF79CE1E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43790A-6FD1-AA4D-9BB0-2DCDC9C4A513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4966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9BBF8E-D044-609D-8548-D1EC4282A9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218F02F1-5BEA-EEF7-AC17-AA3B8ADC7CC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03DE263-6C76-3305-D57A-86043AC007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0F4B73F-DFF3-D7F7-E3BE-F04FE2F9A0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43790A-6FD1-AA4D-9BB0-2DCDC9C4A513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89676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21254E-E4D1-B5A7-DB68-EC14893DD6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74798F7A-BA77-5CA2-0A4E-0FF0AE966D4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A6AF9340-BB24-6A8E-1760-E2B09FFB43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E9DB99D-D80A-E9F1-09A5-76F0B9FBD50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43790A-6FD1-AA4D-9BB0-2DCDC9C4A513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88558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C7578D-8ACC-F5CD-845C-DAE9745A73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0647EEC3-F5E0-2B78-1151-4E8F403E2CA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0797AF5C-7348-4EAF-A9A3-4C448B58D8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7B7D2B6-F7F7-2B36-196D-8EEDAA01655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43790A-6FD1-AA4D-9BB0-2DCDC9C4A513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22407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B4E463-88A1-22A9-33CC-02C08EF10D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1F6956AD-DB23-C86C-774B-F7AD512D3F7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888EA2B5-0CD5-CF7F-2CBC-CEC0A5FFEF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A3E2729-132F-49B3-F1BC-48857632A8F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43790A-6FD1-AA4D-9BB0-2DCDC9C4A513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57938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F589C6-A2BC-4C0D-33A6-41FD137210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3D09BA68-0E42-71E0-06E3-D9E0913D4E6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EB14FAD6-D5DC-C19D-5577-71889CCDCD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DF6E386-5046-E307-BDAC-F8007274364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43790A-6FD1-AA4D-9BB0-2DCDC9C4A513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96620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1EDE52-F00B-32CE-0BF8-615277EE72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0BDF6246-A63D-8D4F-F2C7-9DB8F0F828D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2155401B-29E4-4069-F3BA-016848FB4C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EB77D66-D725-913D-CB91-980F43B0C35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43790A-6FD1-AA4D-9BB0-2DCDC9C4A513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09002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CEA4C9-B730-A2E1-E0DB-24C3C52564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9B4722E3-D0A7-EDEB-FA35-B8D9D641680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8930E865-7344-2CE9-8A5E-EE5E74123C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4933634-8DFF-98E9-9F9B-59A1E016903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43790A-6FD1-AA4D-9BB0-2DCDC9C4A513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4505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E9EA71-6763-CBFA-45AA-717BFCAE53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D83FAA59-FB0F-9F26-CC80-6DA283BDD4E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91A11FDC-5458-F54F-A06E-7499A233C7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419D01F-EDEB-8135-DDDF-3E6C9E967A9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43790A-6FD1-AA4D-9BB0-2DCDC9C4A51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99807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589011-523E-75E9-2D73-6EC408A79A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B8B034F-AC6D-6798-628C-E81B3AF6925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140A56F1-6712-467F-0D73-4FCB8F62BF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298F512-F5B2-D49C-2169-38B78790076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43790A-6FD1-AA4D-9BB0-2DCDC9C4A513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23495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515729-6E75-CEFE-562C-ED7A628651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E3AB8D07-A0A3-04E8-B6E3-CD055365F7A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30AFE6A3-88F3-349C-24C6-57B690EE3E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B768A72-4767-FF9F-69A2-91F01826A9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43790A-6FD1-AA4D-9BB0-2DCDC9C4A513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73151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D4535D-03C0-A9F1-C2A4-8A2446FC15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D3AC0521-C52D-D7C8-8D17-8F54CBB6177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0164467-6DBD-AACA-5C43-C22146EC98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0365236-157C-4CE8-C7F8-26E664E2180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43790A-6FD1-AA4D-9BB0-2DCDC9C4A513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58972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D15D99-F4F4-26CA-40FE-BAB4E523A1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2784B830-72F5-A122-CFD8-631BBB02D52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4DF6E0F2-4A15-6F3B-2DB6-14680292CF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85D70C2-81BF-A0AA-5A8A-8973930724B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43790A-6FD1-AA4D-9BB0-2DCDC9C4A513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85894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83D0F8-A91A-60A0-D17C-F214A14A56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46067DE0-EEE8-F4A9-547A-EE57176B6A1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B8E3D608-4ED8-8A3B-4D11-808A4E23B9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DE3F4A6-2FDC-7595-4D31-D48C999C53A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43790A-6FD1-AA4D-9BB0-2DCDC9C4A513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30560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14CA08-0946-5490-9E79-B9C7CF9849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CBB19AB7-D95B-93F5-E436-243415E4FD2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8F3E126-0218-710C-17AE-605C73E5F0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5DEEE6F-C435-166B-1F6B-0F4831053E2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43790A-6FD1-AA4D-9BB0-2DCDC9C4A513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1524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4DD808-6596-3664-616D-431F483298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44348958-A60C-5002-92EA-0AAE7C64034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9AF7408E-5D54-ED67-7F29-1F11EE2C36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FC69525-1063-BE05-B789-D7C741CD581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43790A-6FD1-AA4D-9BB0-2DCDC9C4A513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8484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0135C9-7CFC-F03E-24FE-7702BAE47F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D514ED65-832D-292F-1D93-3DB1166DA6C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BA5950CA-2C74-41D0-7188-7C96B9BF0CD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C22EBE7-173E-62AA-930A-B158717005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43790A-6FD1-AA4D-9BB0-2DCDC9C4A513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77435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0DF98A-3A89-8ABC-46A8-BD8C5C7159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C455F11-2870-89E8-00A1-C22ACCF6944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B657C227-8BC1-090E-C59E-FF11F5763F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AD9D45E-0CDB-60DF-66B2-8725DECAF8C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43790A-6FD1-AA4D-9BB0-2DCDC9C4A513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1391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714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42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14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85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573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28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0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71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2693-8B8F-EF4D-88C5-A83E40FB877C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/>
              <a:t>22/10/2024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7A262-875C-8547-BB82-35FA203E8EA5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676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100000">
              <a:srgbClr val="FFFFFF"/>
            </a:gs>
            <a:gs pos="99000">
              <a:schemeClr val="tx1">
                <a:alpha val="95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82693-8B8F-EF4D-88C5-A83E40FB877C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/>
              <a:t>22/10/2024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7A262-875C-8547-BB82-35FA203E8EA5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29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371475" rtl="0" eaLnBrk="1" latinLnBrk="0" hangingPunct="1"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8606" indent="-278606" algn="l" defTabSz="371475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03647" indent="-232172" algn="l" defTabSz="371475" rtl="0" eaLnBrk="1" latinLnBrk="0" hangingPunct="1">
        <a:spcBef>
          <a:spcPct val="20000"/>
        </a:spcBef>
        <a:buFont typeface="Arial"/>
        <a:buChar char="–"/>
        <a:defRPr sz="2275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371475" rtl="0" eaLnBrk="1" latinLnBrk="0" hangingPunct="1">
        <a:spcBef>
          <a:spcPct val="20000"/>
        </a:spcBef>
        <a:buFont typeface="Arial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371475" rtl="0" eaLnBrk="1" latinLnBrk="0" hangingPunct="1">
        <a:spcBef>
          <a:spcPct val="20000"/>
        </a:spcBef>
        <a:buFont typeface="Arial"/>
        <a:buChar char="–"/>
        <a:defRPr sz="1625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371475" rtl="0" eaLnBrk="1" latinLnBrk="0" hangingPunct="1">
        <a:spcBef>
          <a:spcPct val="20000"/>
        </a:spcBef>
        <a:buFont typeface="Arial"/>
        <a:buChar char="»"/>
        <a:defRPr sz="1625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371475" rtl="0" eaLnBrk="1" latinLnBrk="0" hangingPunct="1">
        <a:spcBef>
          <a:spcPct val="20000"/>
        </a:spcBef>
        <a:buFont typeface="Arial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371475" rtl="0" eaLnBrk="1" latinLnBrk="0" hangingPunct="1">
        <a:spcBef>
          <a:spcPct val="20000"/>
        </a:spcBef>
        <a:buFont typeface="Arial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371475" rtl="0" eaLnBrk="1" latinLnBrk="0" hangingPunct="1">
        <a:spcBef>
          <a:spcPct val="20000"/>
        </a:spcBef>
        <a:buFont typeface="Arial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371475" rtl="0" eaLnBrk="1" latinLnBrk="0" hangingPunct="1">
        <a:spcBef>
          <a:spcPct val="20000"/>
        </a:spcBef>
        <a:buFont typeface="Arial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371475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371475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371475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371475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371475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371475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371475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371475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371475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2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tif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tif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1">
            <a:extLst>
              <a:ext uri="{FF2B5EF4-FFF2-40B4-BE49-F238E27FC236}">
                <a16:creationId xmlns:a16="http://schemas.microsoft.com/office/drawing/2014/main" id="{BBD8E640-F96A-F04B-8475-D466B20BBC81}"/>
              </a:ext>
            </a:extLst>
          </p:cNvPr>
          <p:cNvSpPr txBox="1"/>
          <p:nvPr/>
        </p:nvSpPr>
        <p:spPr>
          <a:xfrm>
            <a:off x="-3" y="173950"/>
            <a:ext cx="9906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solidFill>
                  <a:srgbClr val="FFFF00"/>
                </a:solidFill>
                <a:latin typeface="Chalkboard"/>
                <a:cs typeface="Chalkboard"/>
              </a:rPr>
              <a:t>  </a:t>
            </a:r>
            <a:r>
              <a:rPr lang="fr-FR" sz="4400" dirty="0">
                <a:ln w="3175">
                  <a:solidFill>
                    <a:srgbClr val="FF0000"/>
                  </a:solidFill>
                </a:ln>
                <a:solidFill>
                  <a:srgbClr val="FFFF00"/>
                </a:solidFill>
                <a:latin typeface="Chalkboard" panose="03050602040202020205" pitchFamily="66" charset="77"/>
              </a:rPr>
              <a:t>INCL in Geant4</a:t>
            </a:r>
          </a:p>
          <a:p>
            <a:pPr algn="ctr"/>
            <a:r>
              <a:rPr lang="fr-FR" sz="3200" dirty="0">
                <a:ln w="3175">
                  <a:solidFill>
                    <a:srgbClr val="FF0000"/>
                  </a:solidFill>
                </a:ln>
                <a:solidFill>
                  <a:srgbClr val="FFFF00"/>
                </a:solidFill>
                <a:latin typeface="Chalkboard" panose="03050602040202020205" pitchFamily="66" charset="77"/>
              </a:rPr>
              <a:t>(INCL = </a:t>
            </a:r>
            <a:r>
              <a:rPr lang="fr-FR" sz="3200" dirty="0" err="1">
                <a:ln w="3175">
                  <a:solidFill>
                    <a:srgbClr val="FF0000"/>
                  </a:solidFill>
                </a:ln>
                <a:solidFill>
                  <a:srgbClr val="FFFF00"/>
                </a:solidFill>
                <a:latin typeface="Chalkboard" panose="03050602040202020205" pitchFamily="66" charset="77"/>
              </a:rPr>
              <a:t>I</a:t>
            </a:r>
            <a:r>
              <a:rPr lang="fr-FR" sz="3200" dirty="0" err="1">
                <a:ln w="3175">
                  <a:solidFill>
                    <a:srgbClr val="FF0000"/>
                  </a:solidFill>
                </a:ln>
                <a:solidFill>
                  <a:schemeClr val="bg1"/>
                </a:solidFill>
                <a:latin typeface="Chalkboard" panose="03050602040202020205" pitchFamily="66" charset="77"/>
              </a:rPr>
              <a:t>ntra</a:t>
            </a:r>
            <a:r>
              <a:rPr lang="fr-FR" sz="3200" dirty="0" err="1">
                <a:ln w="3175">
                  <a:solidFill>
                    <a:srgbClr val="FF0000"/>
                  </a:solidFill>
                </a:ln>
                <a:solidFill>
                  <a:srgbClr val="FFFF00"/>
                </a:solidFill>
                <a:latin typeface="Chalkboard" panose="03050602040202020205" pitchFamily="66" charset="77"/>
              </a:rPr>
              <a:t>N</a:t>
            </a:r>
            <a:r>
              <a:rPr lang="fr-FR" sz="3200" dirty="0" err="1">
                <a:ln w="3175">
                  <a:solidFill>
                    <a:srgbClr val="FF0000"/>
                  </a:solidFill>
                </a:ln>
                <a:solidFill>
                  <a:schemeClr val="bg1"/>
                </a:solidFill>
                <a:latin typeface="Chalkboard" panose="03050602040202020205" pitchFamily="66" charset="77"/>
              </a:rPr>
              <a:t>uclear</a:t>
            </a:r>
            <a:r>
              <a:rPr lang="fr-FR" sz="3200" dirty="0">
                <a:ln w="3175">
                  <a:solidFill>
                    <a:srgbClr val="FF0000"/>
                  </a:solidFill>
                </a:ln>
                <a:solidFill>
                  <a:srgbClr val="FFFF00"/>
                </a:solidFill>
                <a:latin typeface="Chalkboard" panose="03050602040202020205" pitchFamily="66" charset="77"/>
              </a:rPr>
              <a:t> C</a:t>
            </a:r>
            <a:r>
              <a:rPr lang="fr-FR" sz="3200" dirty="0">
                <a:ln w="3175">
                  <a:solidFill>
                    <a:srgbClr val="FF0000"/>
                  </a:solidFill>
                </a:ln>
                <a:solidFill>
                  <a:schemeClr val="bg1"/>
                </a:solidFill>
                <a:latin typeface="Chalkboard" panose="03050602040202020205" pitchFamily="66" charset="77"/>
              </a:rPr>
              <a:t>ascade of</a:t>
            </a:r>
            <a:r>
              <a:rPr lang="fr-FR" sz="3200" dirty="0">
                <a:ln w="3175">
                  <a:solidFill>
                    <a:srgbClr val="FF0000"/>
                  </a:solidFill>
                </a:ln>
                <a:solidFill>
                  <a:srgbClr val="FFFF00"/>
                </a:solidFill>
                <a:latin typeface="Chalkboard" panose="03050602040202020205" pitchFamily="66" charset="77"/>
              </a:rPr>
              <a:t> </a:t>
            </a:r>
            <a:r>
              <a:rPr lang="fr-FR" sz="3200">
                <a:ln w="3175">
                  <a:solidFill>
                    <a:srgbClr val="FF0000"/>
                  </a:solidFill>
                </a:ln>
                <a:solidFill>
                  <a:srgbClr val="FFFF00"/>
                </a:solidFill>
                <a:latin typeface="Chalkboard" panose="03050602040202020205" pitchFamily="66" charset="77"/>
              </a:rPr>
              <a:t>L</a:t>
            </a:r>
            <a:r>
              <a:rPr lang="fr-FR" sz="3200">
                <a:ln w="3175">
                  <a:solidFill>
                    <a:srgbClr val="FF0000"/>
                  </a:solidFill>
                </a:ln>
                <a:solidFill>
                  <a:schemeClr val="bg1"/>
                </a:solidFill>
                <a:latin typeface="Chalkboard" panose="03050602040202020205" pitchFamily="66" charset="77"/>
              </a:rPr>
              <a:t>iège</a:t>
            </a:r>
            <a:r>
              <a:rPr lang="fr-FR" sz="3200">
                <a:ln w="3175">
                  <a:solidFill>
                    <a:srgbClr val="FF0000"/>
                  </a:solidFill>
                </a:ln>
                <a:solidFill>
                  <a:srgbClr val="FFFF00"/>
                </a:solidFill>
                <a:latin typeface="Chalkboard" panose="03050602040202020205" pitchFamily="66" charset="77"/>
              </a:rPr>
              <a:t>) </a:t>
            </a:r>
            <a:endParaRPr lang="fr-FR" sz="3200" b="1" dirty="0">
              <a:ln w="3175">
                <a:solidFill>
                  <a:srgbClr val="FF0000"/>
                </a:solidFill>
              </a:ln>
              <a:solidFill>
                <a:srgbClr val="FFFF00"/>
              </a:solidFill>
              <a:latin typeface="Chalkboard" panose="03050602040202020205" pitchFamily="66" charset="77"/>
            </a:endParaRP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A506B1C4-F6E3-7B70-EE0E-5BC7005325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0065" y="3063583"/>
            <a:ext cx="1365862" cy="651061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BFA9365E-5977-88E7-DAB1-AA2FFCC4A7CD}"/>
              </a:ext>
            </a:extLst>
          </p:cNvPr>
          <p:cNvSpPr txBox="1"/>
          <p:nvPr/>
        </p:nvSpPr>
        <p:spPr>
          <a:xfrm>
            <a:off x="3842436" y="2683401"/>
            <a:ext cx="230726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Jean-Christophe David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6F0F6ED-8794-4DB4-6CA6-ED6179CECF22}"/>
              </a:ext>
            </a:extLst>
          </p:cNvPr>
          <p:cNvSpPr txBox="1"/>
          <p:nvPr/>
        </p:nvSpPr>
        <p:spPr>
          <a:xfrm>
            <a:off x="3344779" y="6314718"/>
            <a:ext cx="3236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23 </a:t>
            </a:r>
            <a:r>
              <a:rPr lang="fr-FR" dirty="0" err="1">
                <a:solidFill>
                  <a:schemeClr val="bg1"/>
                </a:solidFill>
              </a:rPr>
              <a:t>October</a:t>
            </a:r>
            <a:r>
              <a:rPr lang="fr-FR" dirty="0">
                <a:solidFill>
                  <a:schemeClr val="bg1"/>
                </a:solidFill>
              </a:rPr>
              <a:t> 2024 – ECT* - Trento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52950D8F-899F-418F-DD81-952E13CA5C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6005" y="5001746"/>
            <a:ext cx="7284848" cy="651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89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D6C357-5CBA-F5A4-758B-9FC27DE8C5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27792976-B974-9E1A-B8A3-AD3BA3A08100}"/>
              </a:ext>
            </a:extLst>
          </p:cNvPr>
          <p:cNvSpPr txBox="1"/>
          <p:nvPr/>
        </p:nvSpPr>
        <p:spPr>
          <a:xfrm>
            <a:off x="9941" y="16380"/>
            <a:ext cx="9869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  <a:latin typeface="Chalkboard" panose="03050602040202020205" pitchFamily="66" charset="77"/>
              </a:rPr>
              <a:t>Geant4</a:t>
            </a:r>
          </a:p>
        </p:txBody>
      </p:sp>
      <p:sp>
        <p:nvSpPr>
          <p:cNvPr id="3" name="ZoneTexte 1">
            <a:extLst>
              <a:ext uri="{FF2B5EF4-FFF2-40B4-BE49-F238E27FC236}">
                <a16:creationId xmlns:a16="http://schemas.microsoft.com/office/drawing/2014/main" id="{A6E3299F-6E87-DD95-ABE6-69AA664DDAEF}"/>
              </a:ext>
            </a:extLst>
          </p:cNvPr>
          <p:cNvSpPr txBox="1"/>
          <p:nvPr/>
        </p:nvSpPr>
        <p:spPr>
          <a:xfrm>
            <a:off x="7946571" y="6539881"/>
            <a:ext cx="1959430" cy="30777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n w="3175">
                  <a:solidFill>
                    <a:srgbClr val="FF0000"/>
                  </a:solidFill>
                </a:ln>
                <a:solidFill>
                  <a:srgbClr val="FFFF00"/>
                </a:solidFill>
                <a:latin typeface="Chalkboard" panose="03050602040202020205" pitchFamily="66" charset="77"/>
              </a:rPr>
              <a:t>Geant4 - INCL…</a:t>
            </a:r>
            <a:endParaRPr lang="fr-FR" sz="1400" b="1" dirty="0">
              <a:ln w="3175">
                <a:solidFill>
                  <a:srgbClr val="FF0000"/>
                </a:solidFill>
              </a:ln>
              <a:solidFill>
                <a:srgbClr val="FFFF00"/>
              </a:solidFill>
              <a:latin typeface="Chalkboard" panose="03050602040202020205" pitchFamily="66" charset="77"/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EDE2672A-49AA-622D-A86F-EA18B30C0A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1" y="6539881"/>
            <a:ext cx="3349396" cy="299342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C1A7F48B-6B09-A25E-8FAA-2DC725531D2D}"/>
              </a:ext>
            </a:extLst>
          </p:cNvPr>
          <p:cNvSpPr txBox="1"/>
          <p:nvPr/>
        </p:nvSpPr>
        <p:spPr>
          <a:xfrm>
            <a:off x="288758" y="1167063"/>
            <a:ext cx="1961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chemeClr val="bg1"/>
                </a:solidFill>
              </a:rPr>
              <a:t>Three</a:t>
            </a:r>
            <a:r>
              <a:rPr lang="fr-FR" dirty="0">
                <a:solidFill>
                  <a:schemeClr val="bg1"/>
                </a:solidFill>
              </a:rPr>
              <a:t> INC </a:t>
            </a:r>
            <a:r>
              <a:rPr lang="fr-FR" dirty="0" err="1">
                <a:solidFill>
                  <a:schemeClr val="bg1"/>
                </a:solidFill>
              </a:rPr>
              <a:t>models</a:t>
            </a:r>
            <a:endParaRPr lang="fr-FR" dirty="0">
              <a:solidFill>
                <a:schemeClr val="bg1"/>
              </a:solidFill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82666DB6-D0F3-90AC-FC0E-32794AD642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864708"/>
              </p:ext>
            </p:extLst>
          </p:nvPr>
        </p:nvGraphicFramePr>
        <p:xfrm>
          <a:off x="552717" y="1882552"/>
          <a:ext cx="8784000" cy="2410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000">
                  <a:extLst>
                    <a:ext uri="{9D8B030D-6E8A-4147-A177-3AD203B41FA5}">
                      <a16:colId xmlns:a16="http://schemas.microsoft.com/office/drawing/2014/main" val="97230157"/>
                    </a:ext>
                  </a:extLst>
                </a:gridCol>
                <a:gridCol w="2196000">
                  <a:extLst>
                    <a:ext uri="{9D8B030D-6E8A-4147-A177-3AD203B41FA5}">
                      <a16:colId xmlns:a16="http://schemas.microsoft.com/office/drawing/2014/main" val="1644671233"/>
                    </a:ext>
                  </a:extLst>
                </a:gridCol>
                <a:gridCol w="2196000">
                  <a:extLst>
                    <a:ext uri="{9D8B030D-6E8A-4147-A177-3AD203B41FA5}">
                      <a16:colId xmlns:a16="http://schemas.microsoft.com/office/drawing/2014/main" val="2724720787"/>
                    </a:ext>
                  </a:extLst>
                </a:gridCol>
                <a:gridCol w="2196000">
                  <a:extLst>
                    <a:ext uri="{9D8B030D-6E8A-4147-A177-3AD203B41FA5}">
                      <a16:colId xmlns:a16="http://schemas.microsoft.com/office/drawing/2014/main" val="1454595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Bertini</a:t>
                      </a:r>
                      <a:endParaRPr lang="fr-FR" dirty="0"/>
                    </a:p>
                    <a:p>
                      <a:pPr algn="ctr"/>
                      <a:r>
                        <a:rPr lang="fr-FR" dirty="0"/>
                        <a:t>(BERT)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Binary</a:t>
                      </a:r>
                      <a:r>
                        <a:rPr lang="fr-FR" dirty="0"/>
                        <a:t> light Ion Cascade (BIC)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INCL</a:t>
                      </a:r>
                    </a:p>
                    <a:p>
                      <a:pPr algn="ctr"/>
                      <a:r>
                        <a:rPr lang="fr-FR" dirty="0"/>
                        <a:t>(INCLXX)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758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projectile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𝑝, 𝑛, 𝜋</a:t>
                      </a:r>
                      <a:r>
                        <a:rPr lang="el-GR" baseline="30000" dirty="0"/>
                        <a:t>+</a:t>
                      </a:r>
                      <a:r>
                        <a:rPr lang="el-GR" dirty="0"/>
                        <a:t>, 𝜋</a:t>
                      </a:r>
                      <a:r>
                        <a:rPr lang="el-GR" baseline="30000" dirty="0"/>
                        <a:t>−</a:t>
                      </a:r>
                      <a:r>
                        <a:rPr lang="el-GR" dirty="0"/>
                        <a:t>, 𝐾</a:t>
                      </a:r>
                      <a:r>
                        <a:rPr lang="el-GR" baseline="30000" dirty="0"/>
                        <a:t>+</a:t>
                      </a:r>
                      <a:r>
                        <a:rPr lang="el-GR" dirty="0"/>
                        <a:t>, 𝐾−, 𝐾</a:t>
                      </a:r>
                      <a:r>
                        <a:rPr lang="el-GR" baseline="-25000" dirty="0"/>
                        <a:t>𝐿</a:t>
                      </a:r>
                      <a:r>
                        <a:rPr lang="el-GR" dirty="0"/>
                        <a:t>, 𝐾</a:t>
                      </a:r>
                      <a:r>
                        <a:rPr lang="el-GR" baseline="-25000" dirty="0"/>
                        <a:t>𝑆</a:t>
                      </a:r>
                      <a:r>
                        <a:rPr lang="el-GR" dirty="0"/>
                        <a:t>, Λ, Σ</a:t>
                      </a:r>
                      <a:r>
                        <a:rPr lang="el-GR" baseline="30000" dirty="0"/>
                        <a:t>+</a:t>
                      </a:r>
                      <a:r>
                        <a:rPr lang="el-GR" dirty="0"/>
                        <a:t>, Σ</a:t>
                      </a:r>
                      <a:r>
                        <a:rPr lang="el-GR" baseline="30000" dirty="0"/>
                        <a:t>−</a:t>
                      </a:r>
                      <a:r>
                        <a:rPr lang="el-GR" dirty="0"/>
                        <a:t>, Σ</a:t>
                      </a:r>
                      <a:r>
                        <a:rPr lang="el-GR" baseline="30000" dirty="0"/>
                        <a:t>0</a:t>
                      </a:r>
                      <a:r>
                        <a:rPr lang="el-GR" dirty="0"/>
                        <a:t>, Ξ</a:t>
                      </a:r>
                      <a:r>
                        <a:rPr lang="el-GR" baseline="30000" dirty="0"/>
                        <a:t>−</a:t>
                      </a:r>
                      <a:r>
                        <a:rPr lang="el-GR" dirty="0"/>
                        <a:t>, Ξ</a:t>
                      </a:r>
                      <a:r>
                        <a:rPr lang="el-GR" baseline="30000" dirty="0"/>
                        <a:t>0</a:t>
                      </a:r>
                      <a:r>
                        <a:rPr lang="fr-FR" baseline="0" dirty="0"/>
                        <a:t>,</a:t>
                      </a:r>
                      <a:r>
                        <a:rPr lang="fr-FR" dirty="0"/>
                        <a:t> </a:t>
                      </a:r>
                      <a:r>
                        <a:rPr lang="el-GR" dirty="0"/>
                        <a:t>Ω</a:t>
                      </a:r>
                      <a:r>
                        <a:rPr lang="el-GR" baseline="30000" dirty="0"/>
                        <a:t>−</a:t>
                      </a:r>
                      <a:endParaRPr lang="fr-FR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n, p, nucleus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3714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𝑝, 𝑛, 𝜋</a:t>
                      </a:r>
                      <a:r>
                        <a:rPr lang="el-GR" baseline="30000" dirty="0"/>
                        <a:t>+</a:t>
                      </a:r>
                      <a:r>
                        <a:rPr lang="el-GR" dirty="0"/>
                        <a:t>, 𝜋</a:t>
                      </a:r>
                      <a:r>
                        <a:rPr lang="el-GR" baseline="30000" dirty="0"/>
                        <a:t>−</a:t>
                      </a:r>
                      <a:r>
                        <a:rPr lang="el-GR" dirty="0"/>
                        <a:t>,</a:t>
                      </a:r>
                      <a:r>
                        <a:rPr lang="fr-FR" dirty="0"/>
                        <a:t>(</a:t>
                      </a:r>
                      <a:r>
                        <a:rPr lang="el-GR" dirty="0"/>
                        <a:t> 𝜋</a:t>
                      </a:r>
                      <a:r>
                        <a:rPr lang="fr-FR" baseline="30000" dirty="0"/>
                        <a:t>0</a:t>
                      </a:r>
                      <a:r>
                        <a:rPr lang="el-GR" dirty="0"/>
                        <a:t>, 𝐾</a:t>
                      </a:r>
                      <a:r>
                        <a:rPr lang="el-GR" baseline="30000" dirty="0"/>
                        <a:t>+</a:t>
                      </a:r>
                      <a:r>
                        <a:rPr lang="el-GR" dirty="0"/>
                        <a:t>, 𝐾</a:t>
                      </a:r>
                      <a:r>
                        <a:rPr lang="el-GR" baseline="30000" dirty="0"/>
                        <a:t>−</a:t>
                      </a:r>
                      <a:r>
                        <a:rPr lang="el-GR" dirty="0"/>
                        <a:t>, 𝐾</a:t>
                      </a:r>
                      <a:r>
                        <a:rPr lang="fr-FR" baseline="30000" dirty="0"/>
                        <a:t>0</a:t>
                      </a:r>
                      <a:r>
                        <a:rPr lang="el-GR" dirty="0"/>
                        <a:t>, Λ, Σ</a:t>
                      </a:r>
                      <a:r>
                        <a:rPr lang="el-GR" baseline="30000" dirty="0"/>
                        <a:t>+</a:t>
                      </a:r>
                      <a:r>
                        <a:rPr lang="el-GR" dirty="0"/>
                        <a:t>, Σ</a:t>
                      </a:r>
                      <a:r>
                        <a:rPr lang="el-GR" baseline="30000" dirty="0"/>
                        <a:t>−</a:t>
                      </a:r>
                      <a:r>
                        <a:rPr lang="el-GR" dirty="0"/>
                        <a:t>, Σ</a:t>
                      </a:r>
                      <a:r>
                        <a:rPr lang="el-GR" baseline="30000" dirty="0"/>
                        <a:t>0</a:t>
                      </a:r>
                      <a:r>
                        <a:rPr lang="el-GR" dirty="0"/>
                        <a:t>,</a:t>
                      </a:r>
                      <a:r>
                        <a:rPr lang="fr-FR" dirty="0"/>
                        <a:t>)</a:t>
                      </a:r>
                      <a:r>
                        <a:rPr lang="el-GR" dirty="0"/>
                        <a:t> </a:t>
                      </a:r>
                      <a:r>
                        <a:rPr lang="fr-FR" dirty="0" err="1"/>
                        <a:t>pbar</a:t>
                      </a:r>
                      <a:endParaRPr lang="fr-FR" baseline="30000" dirty="0"/>
                    </a:p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9279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Energy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 – 6 </a:t>
                      </a:r>
                      <a:r>
                        <a:rPr lang="fr-FR" dirty="0" err="1"/>
                        <a:t>GeV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 – 6 </a:t>
                      </a:r>
                      <a:r>
                        <a:rPr lang="fr-FR" dirty="0" err="1"/>
                        <a:t>GeV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 – 20 </a:t>
                      </a:r>
                      <a:r>
                        <a:rPr lang="fr-FR" dirty="0" err="1"/>
                        <a:t>GeV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795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/>
                        <a:t>Precompound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Its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own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The one </a:t>
                      </a:r>
                      <a:r>
                        <a:rPr lang="fr-FR" dirty="0" err="1"/>
                        <a:t>from</a:t>
                      </a:r>
                      <a:r>
                        <a:rPr lang="fr-FR" dirty="0"/>
                        <a:t> Geant4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596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De-excitation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Its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own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The one </a:t>
                      </a:r>
                      <a:r>
                        <a:rPr lang="fr-FR" dirty="0" err="1"/>
                        <a:t>from</a:t>
                      </a:r>
                      <a:r>
                        <a:rPr lang="fr-FR" dirty="0"/>
                        <a:t> Geant4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ABLA (Geant4’s </a:t>
                      </a:r>
                      <a:r>
                        <a:rPr lang="fr-FR" dirty="0" err="1"/>
                        <a:t>also</a:t>
                      </a:r>
                      <a:r>
                        <a:rPr lang="fr-FR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9770089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1CA27FC8-E939-4B94-9147-5D2AB73EEF6D}"/>
              </a:ext>
            </a:extLst>
          </p:cNvPr>
          <p:cNvSpPr txBox="1"/>
          <p:nvPr/>
        </p:nvSpPr>
        <p:spPr>
          <a:xfrm>
            <a:off x="388699" y="4742867"/>
            <a:ext cx="75578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chemeClr val="bg1"/>
                </a:solidFill>
              </a:rPr>
              <a:t>Often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used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within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Physics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Lists</a:t>
            </a:r>
            <a:r>
              <a:rPr lang="fr-FR" dirty="0">
                <a:solidFill>
                  <a:schemeClr val="bg1"/>
                </a:solidFill>
              </a:rPr>
              <a:t> (</a:t>
            </a:r>
            <a:r>
              <a:rPr lang="fr-FR" dirty="0" err="1">
                <a:solidFill>
                  <a:schemeClr val="bg1"/>
                </a:solidFill>
              </a:rPr>
              <a:t>examples</a:t>
            </a:r>
            <a:r>
              <a:rPr lang="fr-FR" dirty="0">
                <a:solidFill>
                  <a:schemeClr val="bg1"/>
                </a:solidFill>
              </a:rPr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FTFP_BERT_HP	(BIC </a:t>
            </a:r>
            <a:r>
              <a:rPr lang="fr-FR" dirty="0" err="1">
                <a:solidFill>
                  <a:schemeClr val="bg1"/>
                </a:solidFill>
              </a:rPr>
              <a:t>used</a:t>
            </a:r>
            <a:r>
              <a:rPr lang="fr-FR" dirty="0">
                <a:solidFill>
                  <a:schemeClr val="bg1"/>
                </a:solidFill>
              </a:rPr>
              <a:t> for nucleus-nucleus interaction)	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FTFP_INCLXX_HP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QGSP_BIC_HP	(BERT </a:t>
            </a:r>
            <a:r>
              <a:rPr lang="fr-FR" dirty="0" err="1">
                <a:solidFill>
                  <a:schemeClr val="bg1"/>
                </a:solidFill>
              </a:rPr>
              <a:t>used</a:t>
            </a:r>
            <a:r>
              <a:rPr lang="fr-FR" dirty="0">
                <a:solidFill>
                  <a:schemeClr val="bg1"/>
                </a:solidFill>
              </a:rPr>
              <a:t> for </a:t>
            </a:r>
            <a:r>
              <a:rPr lang="fr-FR" dirty="0">
                <a:solidFill>
                  <a:schemeClr val="bg1"/>
                </a:solidFill>
                <a:latin typeface="Symbol" pitchFamily="2" charset="2"/>
              </a:rPr>
              <a:t>p</a:t>
            </a:r>
            <a:r>
              <a:rPr lang="fr-FR" dirty="0">
                <a:solidFill>
                  <a:schemeClr val="bg1"/>
                </a:solidFill>
              </a:rPr>
              <a:t>, K, </a:t>
            </a:r>
            <a:r>
              <a:rPr lang="fr-FR" dirty="0" err="1">
                <a:solidFill>
                  <a:schemeClr val="bg1"/>
                </a:solidFill>
              </a:rPr>
              <a:t>strange</a:t>
            </a:r>
            <a:r>
              <a:rPr lang="fr-FR" dirty="0">
                <a:solidFill>
                  <a:schemeClr val="bg1"/>
                </a:solidFill>
              </a:rPr>
              <a:t> hadrons)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 …</a:t>
            </a:r>
          </a:p>
        </p:txBody>
      </p:sp>
    </p:spTree>
    <p:extLst>
      <p:ext uri="{BB962C8B-B14F-4D97-AF65-F5344CB8AC3E}">
        <p14:creationId xmlns:p14="http://schemas.microsoft.com/office/powerpoint/2010/main" val="1955907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D5C7C4-B276-CD93-C9FA-2D2C40ED4B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A819D355-4BF6-3140-7715-8CD8DF53C686}"/>
              </a:ext>
            </a:extLst>
          </p:cNvPr>
          <p:cNvSpPr txBox="1"/>
          <p:nvPr/>
        </p:nvSpPr>
        <p:spPr>
          <a:xfrm>
            <a:off x="9941" y="16380"/>
            <a:ext cx="9869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  <a:latin typeface="Chalkboard" panose="03050602040202020205" pitchFamily="66" charset="77"/>
              </a:rPr>
              <a:t>Geant4</a:t>
            </a:r>
          </a:p>
        </p:txBody>
      </p:sp>
      <p:sp>
        <p:nvSpPr>
          <p:cNvPr id="3" name="ZoneTexte 1">
            <a:extLst>
              <a:ext uri="{FF2B5EF4-FFF2-40B4-BE49-F238E27FC236}">
                <a16:creationId xmlns:a16="http://schemas.microsoft.com/office/drawing/2014/main" id="{31D2443C-1E41-ED6C-DD1D-D89FB88504F9}"/>
              </a:ext>
            </a:extLst>
          </p:cNvPr>
          <p:cNvSpPr txBox="1"/>
          <p:nvPr/>
        </p:nvSpPr>
        <p:spPr>
          <a:xfrm>
            <a:off x="7946571" y="6539881"/>
            <a:ext cx="1959430" cy="30777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n w="3175">
                  <a:solidFill>
                    <a:srgbClr val="FF0000"/>
                  </a:solidFill>
                </a:ln>
                <a:solidFill>
                  <a:srgbClr val="FFFF00"/>
                </a:solidFill>
                <a:latin typeface="Chalkboard" panose="03050602040202020205" pitchFamily="66" charset="77"/>
              </a:rPr>
              <a:t>Geant4 - INCL…</a:t>
            </a:r>
            <a:endParaRPr lang="fr-FR" sz="1400" b="1" dirty="0">
              <a:ln w="3175">
                <a:solidFill>
                  <a:srgbClr val="FF0000"/>
                </a:solidFill>
              </a:ln>
              <a:solidFill>
                <a:srgbClr val="FFFF00"/>
              </a:solidFill>
              <a:latin typeface="Chalkboard" panose="03050602040202020205" pitchFamily="66" charset="77"/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1A7AA268-BA87-F9B2-5B41-8A73E11382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1" y="6539881"/>
            <a:ext cx="3349396" cy="299342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B63D0084-F92E-492F-5748-ABD353C5C330}"/>
              </a:ext>
            </a:extLst>
          </p:cNvPr>
          <p:cNvSpPr txBox="1"/>
          <p:nvPr/>
        </p:nvSpPr>
        <p:spPr>
          <a:xfrm>
            <a:off x="288758" y="1167063"/>
            <a:ext cx="1961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chemeClr val="bg1"/>
                </a:solidFill>
              </a:rPr>
              <a:t>Three</a:t>
            </a:r>
            <a:r>
              <a:rPr lang="fr-FR" dirty="0">
                <a:solidFill>
                  <a:schemeClr val="bg1"/>
                </a:solidFill>
              </a:rPr>
              <a:t> INC </a:t>
            </a:r>
            <a:r>
              <a:rPr lang="fr-FR" dirty="0" err="1">
                <a:solidFill>
                  <a:schemeClr val="bg1"/>
                </a:solidFill>
              </a:rPr>
              <a:t>models</a:t>
            </a:r>
            <a:endParaRPr lang="fr-FR" dirty="0">
              <a:solidFill>
                <a:schemeClr val="bg1"/>
              </a:solidFill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5C972EC8-9CF8-9F25-61C1-84DECF320D3A}"/>
              </a:ext>
            </a:extLst>
          </p:cNvPr>
          <p:cNvGraphicFramePr>
            <a:graphicFrameLocks noGrp="1"/>
          </p:cNvGraphicFramePr>
          <p:nvPr/>
        </p:nvGraphicFramePr>
        <p:xfrm>
          <a:off x="552717" y="1882552"/>
          <a:ext cx="8784000" cy="2410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000">
                  <a:extLst>
                    <a:ext uri="{9D8B030D-6E8A-4147-A177-3AD203B41FA5}">
                      <a16:colId xmlns:a16="http://schemas.microsoft.com/office/drawing/2014/main" val="97230157"/>
                    </a:ext>
                  </a:extLst>
                </a:gridCol>
                <a:gridCol w="2196000">
                  <a:extLst>
                    <a:ext uri="{9D8B030D-6E8A-4147-A177-3AD203B41FA5}">
                      <a16:colId xmlns:a16="http://schemas.microsoft.com/office/drawing/2014/main" val="1644671233"/>
                    </a:ext>
                  </a:extLst>
                </a:gridCol>
                <a:gridCol w="2196000">
                  <a:extLst>
                    <a:ext uri="{9D8B030D-6E8A-4147-A177-3AD203B41FA5}">
                      <a16:colId xmlns:a16="http://schemas.microsoft.com/office/drawing/2014/main" val="2724720787"/>
                    </a:ext>
                  </a:extLst>
                </a:gridCol>
                <a:gridCol w="2196000">
                  <a:extLst>
                    <a:ext uri="{9D8B030D-6E8A-4147-A177-3AD203B41FA5}">
                      <a16:colId xmlns:a16="http://schemas.microsoft.com/office/drawing/2014/main" val="1454595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Bertini</a:t>
                      </a:r>
                      <a:endParaRPr lang="fr-FR" dirty="0"/>
                    </a:p>
                    <a:p>
                      <a:pPr algn="ctr"/>
                      <a:r>
                        <a:rPr lang="fr-FR" dirty="0"/>
                        <a:t>(BERT)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Binary</a:t>
                      </a:r>
                      <a:r>
                        <a:rPr lang="fr-FR" dirty="0"/>
                        <a:t> light Ion Cascade (BIC)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INCL</a:t>
                      </a:r>
                    </a:p>
                    <a:p>
                      <a:pPr algn="ctr"/>
                      <a:r>
                        <a:rPr lang="fr-FR" dirty="0"/>
                        <a:t>(INCLXX)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758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projectile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𝑝, 𝑛, 𝜋</a:t>
                      </a:r>
                      <a:r>
                        <a:rPr lang="el-GR" baseline="30000" dirty="0"/>
                        <a:t>+</a:t>
                      </a:r>
                      <a:r>
                        <a:rPr lang="el-GR" dirty="0"/>
                        <a:t>, 𝜋</a:t>
                      </a:r>
                      <a:r>
                        <a:rPr lang="el-GR" baseline="30000" dirty="0"/>
                        <a:t>−</a:t>
                      </a:r>
                      <a:r>
                        <a:rPr lang="el-GR" dirty="0"/>
                        <a:t>, 𝐾</a:t>
                      </a:r>
                      <a:r>
                        <a:rPr lang="el-GR" baseline="30000" dirty="0"/>
                        <a:t>+</a:t>
                      </a:r>
                      <a:r>
                        <a:rPr lang="el-GR" dirty="0"/>
                        <a:t>, 𝐾−, 𝐾</a:t>
                      </a:r>
                      <a:r>
                        <a:rPr lang="el-GR" baseline="-25000" dirty="0"/>
                        <a:t>𝐿</a:t>
                      </a:r>
                      <a:r>
                        <a:rPr lang="el-GR" dirty="0"/>
                        <a:t>, 𝐾</a:t>
                      </a:r>
                      <a:r>
                        <a:rPr lang="el-GR" baseline="-25000" dirty="0"/>
                        <a:t>𝑆</a:t>
                      </a:r>
                      <a:r>
                        <a:rPr lang="el-GR" dirty="0"/>
                        <a:t>, Λ, Σ</a:t>
                      </a:r>
                      <a:r>
                        <a:rPr lang="el-GR" baseline="30000" dirty="0"/>
                        <a:t>+</a:t>
                      </a:r>
                      <a:r>
                        <a:rPr lang="el-GR" dirty="0"/>
                        <a:t>, Σ</a:t>
                      </a:r>
                      <a:r>
                        <a:rPr lang="el-GR" baseline="30000" dirty="0"/>
                        <a:t>−</a:t>
                      </a:r>
                      <a:r>
                        <a:rPr lang="el-GR" dirty="0"/>
                        <a:t>, Σ</a:t>
                      </a:r>
                      <a:r>
                        <a:rPr lang="el-GR" baseline="30000" dirty="0"/>
                        <a:t>0</a:t>
                      </a:r>
                      <a:r>
                        <a:rPr lang="el-GR" dirty="0"/>
                        <a:t>, Ξ</a:t>
                      </a:r>
                      <a:r>
                        <a:rPr lang="el-GR" baseline="30000" dirty="0"/>
                        <a:t>−</a:t>
                      </a:r>
                      <a:r>
                        <a:rPr lang="el-GR" dirty="0"/>
                        <a:t>, Ξ</a:t>
                      </a:r>
                      <a:r>
                        <a:rPr lang="el-GR" baseline="30000" dirty="0"/>
                        <a:t>0</a:t>
                      </a:r>
                      <a:r>
                        <a:rPr lang="fr-FR" baseline="0" dirty="0"/>
                        <a:t>,</a:t>
                      </a:r>
                      <a:r>
                        <a:rPr lang="fr-FR" dirty="0"/>
                        <a:t> </a:t>
                      </a:r>
                      <a:r>
                        <a:rPr lang="el-GR" dirty="0"/>
                        <a:t>Ω</a:t>
                      </a:r>
                      <a:r>
                        <a:rPr lang="el-GR" baseline="30000" dirty="0"/>
                        <a:t>−</a:t>
                      </a:r>
                      <a:endParaRPr lang="fr-FR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n, p, nucleus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3714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𝑝, 𝑛, 𝜋</a:t>
                      </a:r>
                      <a:r>
                        <a:rPr lang="el-GR" baseline="30000" dirty="0"/>
                        <a:t>+</a:t>
                      </a:r>
                      <a:r>
                        <a:rPr lang="el-GR" dirty="0"/>
                        <a:t>, 𝜋</a:t>
                      </a:r>
                      <a:r>
                        <a:rPr lang="el-GR" baseline="30000" dirty="0"/>
                        <a:t>−</a:t>
                      </a:r>
                      <a:r>
                        <a:rPr lang="el-GR" dirty="0"/>
                        <a:t>,</a:t>
                      </a:r>
                      <a:r>
                        <a:rPr lang="fr-FR" dirty="0"/>
                        <a:t>(</a:t>
                      </a:r>
                      <a:r>
                        <a:rPr lang="el-GR" dirty="0"/>
                        <a:t> 𝜋</a:t>
                      </a:r>
                      <a:r>
                        <a:rPr lang="fr-FR" baseline="30000" dirty="0"/>
                        <a:t>0</a:t>
                      </a:r>
                      <a:r>
                        <a:rPr lang="el-GR" dirty="0"/>
                        <a:t>, 𝐾</a:t>
                      </a:r>
                      <a:r>
                        <a:rPr lang="el-GR" baseline="30000" dirty="0"/>
                        <a:t>+</a:t>
                      </a:r>
                      <a:r>
                        <a:rPr lang="el-GR" dirty="0"/>
                        <a:t>, 𝐾</a:t>
                      </a:r>
                      <a:r>
                        <a:rPr lang="el-GR" baseline="30000" dirty="0"/>
                        <a:t>−</a:t>
                      </a:r>
                      <a:r>
                        <a:rPr lang="el-GR" dirty="0"/>
                        <a:t>, 𝐾</a:t>
                      </a:r>
                      <a:r>
                        <a:rPr lang="fr-FR" baseline="30000" dirty="0"/>
                        <a:t>0</a:t>
                      </a:r>
                      <a:r>
                        <a:rPr lang="el-GR" dirty="0"/>
                        <a:t>, Λ, Σ</a:t>
                      </a:r>
                      <a:r>
                        <a:rPr lang="el-GR" baseline="30000" dirty="0"/>
                        <a:t>+</a:t>
                      </a:r>
                      <a:r>
                        <a:rPr lang="el-GR" dirty="0"/>
                        <a:t>, Σ</a:t>
                      </a:r>
                      <a:r>
                        <a:rPr lang="el-GR" baseline="30000" dirty="0"/>
                        <a:t>−</a:t>
                      </a:r>
                      <a:r>
                        <a:rPr lang="el-GR" dirty="0"/>
                        <a:t>, Σ</a:t>
                      </a:r>
                      <a:r>
                        <a:rPr lang="el-GR" baseline="30000" dirty="0"/>
                        <a:t>0</a:t>
                      </a:r>
                      <a:r>
                        <a:rPr lang="el-GR" dirty="0"/>
                        <a:t>,</a:t>
                      </a:r>
                      <a:r>
                        <a:rPr lang="fr-FR" dirty="0"/>
                        <a:t>)</a:t>
                      </a:r>
                      <a:r>
                        <a:rPr lang="el-GR" dirty="0"/>
                        <a:t> </a:t>
                      </a:r>
                      <a:r>
                        <a:rPr lang="fr-FR" dirty="0" err="1"/>
                        <a:t>pbar</a:t>
                      </a:r>
                      <a:endParaRPr lang="fr-FR" baseline="30000" dirty="0"/>
                    </a:p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9279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Energy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 – 6 </a:t>
                      </a:r>
                      <a:r>
                        <a:rPr lang="fr-FR" dirty="0" err="1"/>
                        <a:t>GeV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 – 6 </a:t>
                      </a:r>
                      <a:r>
                        <a:rPr lang="fr-FR" dirty="0" err="1"/>
                        <a:t>GeV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 – 20 </a:t>
                      </a:r>
                      <a:r>
                        <a:rPr lang="fr-FR" dirty="0" err="1"/>
                        <a:t>GeV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795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/>
                        <a:t>Precompound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Its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own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The one </a:t>
                      </a:r>
                      <a:r>
                        <a:rPr lang="fr-FR" dirty="0" err="1"/>
                        <a:t>from</a:t>
                      </a:r>
                      <a:r>
                        <a:rPr lang="fr-FR" dirty="0"/>
                        <a:t> Geant4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596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De-excitation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Its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own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The one </a:t>
                      </a:r>
                      <a:r>
                        <a:rPr lang="fr-FR" dirty="0" err="1"/>
                        <a:t>from</a:t>
                      </a:r>
                      <a:r>
                        <a:rPr lang="fr-FR" dirty="0"/>
                        <a:t> Geant4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ABLA (Geant4’s </a:t>
                      </a:r>
                      <a:r>
                        <a:rPr lang="fr-FR" dirty="0" err="1"/>
                        <a:t>also</a:t>
                      </a:r>
                      <a:r>
                        <a:rPr lang="fr-FR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9770089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AE5577BC-E241-A64A-91D9-0822F38061A5}"/>
              </a:ext>
            </a:extLst>
          </p:cNvPr>
          <p:cNvSpPr txBox="1"/>
          <p:nvPr/>
        </p:nvSpPr>
        <p:spPr>
          <a:xfrm>
            <a:off x="388699" y="4742867"/>
            <a:ext cx="75578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chemeClr val="bg1"/>
                </a:solidFill>
              </a:rPr>
              <a:t>Often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used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within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Physics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Lists</a:t>
            </a:r>
            <a:r>
              <a:rPr lang="fr-FR" dirty="0">
                <a:solidFill>
                  <a:schemeClr val="bg1"/>
                </a:solidFill>
              </a:rPr>
              <a:t> (</a:t>
            </a:r>
            <a:r>
              <a:rPr lang="fr-FR" dirty="0" err="1">
                <a:solidFill>
                  <a:schemeClr val="bg1"/>
                </a:solidFill>
              </a:rPr>
              <a:t>examples</a:t>
            </a:r>
            <a:r>
              <a:rPr lang="fr-FR" dirty="0">
                <a:solidFill>
                  <a:schemeClr val="bg1"/>
                </a:solidFill>
              </a:rPr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FTFP_BERT_HP	(BIC </a:t>
            </a:r>
            <a:r>
              <a:rPr lang="fr-FR" dirty="0" err="1">
                <a:solidFill>
                  <a:schemeClr val="bg1"/>
                </a:solidFill>
              </a:rPr>
              <a:t>used</a:t>
            </a:r>
            <a:r>
              <a:rPr lang="fr-FR" dirty="0">
                <a:solidFill>
                  <a:schemeClr val="bg1"/>
                </a:solidFill>
              </a:rPr>
              <a:t> for nucleus-nucleus interaction)	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FTFP_INCLXX_HP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QGSP_BIC_HP	(BERT </a:t>
            </a:r>
            <a:r>
              <a:rPr lang="fr-FR" dirty="0" err="1">
                <a:solidFill>
                  <a:schemeClr val="bg1"/>
                </a:solidFill>
              </a:rPr>
              <a:t>used</a:t>
            </a:r>
            <a:r>
              <a:rPr lang="fr-FR" dirty="0">
                <a:solidFill>
                  <a:schemeClr val="bg1"/>
                </a:solidFill>
              </a:rPr>
              <a:t> for </a:t>
            </a:r>
            <a:r>
              <a:rPr lang="fr-FR" dirty="0">
                <a:solidFill>
                  <a:schemeClr val="bg1"/>
                </a:solidFill>
                <a:latin typeface="Symbol" pitchFamily="2" charset="2"/>
              </a:rPr>
              <a:t>p</a:t>
            </a:r>
            <a:r>
              <a:rPr lang="fr-FR" dirty="0">
                <a:solidFill>
                  <a:schemeClr val="bg1"/>
                </a:solidFill>
              </a:rPr>
              <a:t>, K, </a:t>
            </a:r>
            <a:r>
              <a:rPr lang="fr-FR" dirty="0" err="1">
                <a:solidFill>
                  <a:schemeClr val="bg1"/>
                </a:solidFill>
              </a:rPr>
              <a:t>strange</a:t>
            </a:r>
            <a:r>
              <a:rPr lang="fr-FR" dirty="0">
                <a:solidFill>
                  <a:schemeClr val="bg1"/>
                </a:solidFill>
              </a:rPr>
              <a:t> hadrons)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 …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0AEADB54-A9E0-8254-55AF-AC1B1521E817}"/>
              </a:ext>
            </a:extLst>
          </p:cNvPr>
          <p:cNvSpPr txBox="1"/>
          <p:nvPr/>
        </p:nvSpPr>
        <p:spPr>
          <a:xfrm rot="20824217">
            <a:off x="1386031" y="936230"/>
            <a:ext cx="5040951" cy="83099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</a:rPr>
              <a:t>None of </a:t>
            </a:r>
            <a:r>
              <a:rPr lang="fr-FR" sz="2400" dirty="0" err="1">
                <a:solidFill>
                  <a:schemeClr val="bg1"/>
                </a:solidFill>
              </a:rPr>
              <a:t>them</a:t>
            </a:r>
            <a:r>
              <a:rPr lang="fr-FR" sz="2400" dirty="0">
                <a:solidFill>
                  <a:schemeClr val="bg1"/>
                </a:solidFill>
              </a:rPr>
              <a:t> deal </a:t>
            </a:r>
            <a:r>
              <a:rPr lang="fr-FR" sz="2400" dirty="0" err="1">
                <a:solidFill>
                  <a:schemeClr val="bg1"/>
                </a:solidFill>
              </a:rPr>
              <a:t>with</a:t>
            </a:r>
            <a:r>
              <a:rPr lang="fr-FR" sz="2400" dirty="0">
                <a:solidFill>
                  <a:schemeClr val="bg1"/>
                </a:solidFill>
              </a:rPr>
              <a:t> the neutrino! </a:t>
            </a:r>
            <a:r>
              <a:rPr lang="fr-FR" sz="2400" dirty="0" err="1">
                <a:solidFill>
                  <a:schemeClr val="bg1"/>
                </a:solidFill>
              </a:rPr>
              <a:t>However</a:t>
            </a:r>
            <a:r>
              <a:rPr lang="fr-FR" sz="2400" dirty="0">
                <a:solidFill>
                  <a:schemeClr val="bg1"/>
                </a:solidFill>
              </a:rPr>
              <a:t>...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9DE321E1-677C-900B-23B7-856D1EB02DD4}"/>
              </a:ext>
            </a:extLst>
          </p:cNvPr>
          <p:cNvSpPr/>
          <p:nvPr/>
        </p:nvSpPr>
        <p:spPr>
          <a:xfrm>
            <a:off x="6803136" y="1536395"/>
            <a:ext cx="2816352" cy="307598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6E5904D-E2B2-B861-7D51-3FAD5CB9939F}"/>
              </a:ext>
            </a:extLst>
          </p:cNvPr>
          <p:cNvSpPr txBox="1"/>
          <p:nvPr/>
        </p:nvSpPr>
        <p:spPr>
          <a:xfrm rot="20385257">
            <a:off x="7613466" y="5158365"/>
            <a:ext cx="2222865" cy="64633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FFFF00"/>
                </a:solidFill>
              </a:rPr>
              <a:t>But</a:t>
            </a:r>
          </a:p>
          <a:p>
            <a:pPr algn="ctr"/>
            <a:r>
              <a:rPr lang="fr-FR" dirty="0" err="1">
                <a:solidFill>
                  <a:srgbClr val="FFFF00"/>
                </a:solidFill>
              </a:rPr>
              <a:t>see</a:t>
            </a:r>
            <a:r>
              <a:rPr lang="fr-FR" dirty="0">
                <a:solidFill>
                  <a:srgbClr val="FFFF00"/>
                </a:solidFill>
              </a:rPr>
              <a:t> talk of V. </a:t>
            </a:r>
            <a:r>
              <a:rPr lang="fr-FR" dirty="0" err="1">
                <a:solidFill>
                  <a:srgbClr val="FFFF00"/>
                </a:solidFill>
              </a:rPr>
              <a:t>Grichine</a:t>
            </a:r>
            <a:endParaRPr lang="fr-FR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403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BA69BD-917B-5256-0A17-8B50828ABE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7329F31E-AD91-A9C0-98B3-37F8E3B54B59}"/>
              </a:ext>
            </a:extLst>
          </p:cNvPr>
          <p:cNvSpPr txBox="1"/>
          <p:nvPr/>
        </p:nvSpPr>
        <p:spPr>
          <a:xfrm>
            <a:off x="9941" y="16380"/>
            <a:ext cx="9869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  <a:latin typeface="Chalkboard" panose="03050602040202020205" pitchFamily="66" charset="77"/>
              </a:rPr>
              <a:t>INCL and the Neutrinos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E171AA27-181E-CA17-8BE2-48D106E554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943618"/>
              </p:ext>
            </p:extLst>
          </p:nvPr>
        </p:nvGraphicFramePr>
        <p:xfrm>
          <a:off x="87546" y="3012133"/>
          <a:ext cx="9744390" cy="21864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4390">
                  <a:extLst>
                    <a:ext uri="{9D8B030D-6E8A-4147-A177-3AD203B41FA5}">
                      <a16:colId xmlns:a16="http://schemas.microsoft.com/office/drawing/2014/main" val="2437017116"/>
                    </a:ext>
                  </a:extLst>
                </a:gridCol>
                <a:gridCol w="1764000">
                  <a:extLst>
                    <a:ext uri="{9D8B030D-6E8A-4147-A177-3AD203B41FA5}">
                      <a16:colId xmlns:a16="http://schemas.microsoft.com/office/drawing/2014/main" val="370025114"/>
                    </a:ext>
                  </a:extLst>
                </a:gridCol>
                <a:gridCol w="1764000">
                  <a:extLst>
                    <a:ext uri="{9D8B030D-6E8A-4147-A177-3AD203B41FA5}">
                      <a16:colId xmlns:a16="http://schemas.microsoft.com/office/drawing/2014/main" val="3410402412"/>
                    </a:ext>
                  </a:extLst>
                </a:gridCol>
                <a:gridCol w="1764000">
                  <a:extLst>
                    <a:ext uri="{9D8B030D-6E8A-4147-A177-3AD203B41FA5}">
                      <a16:colId xmlns:a16="http://schemas.microsoft.com/office/drawing/2014/main" val="2543228115"/>
                    </a:ext>
                  </a:extLst>
                </a:gridCol>
                <a:gridCol w="1764000">
                  <a:extLst>
                    <a:ext uri="{9D8B030D-6E8A-4147-A177-3AD203B41FA5}">
                      <a16:colId xmlns:a16="http://schemas.microsoft.com/office/drawing/2014/main" val="3972180182"/>
                    </a:ext>
                  </a:extLst>
                </a:gridCol>
                <a:gridCol w="1764000">
                  <a:extLst>
                    <a:ext uri="{9D8B030D-6E8A-4147-A177-3AD203B41FA5}">
                      <a16:colId xmlns:a16="http://schemas.microsoft.com/office/drawing/2014/main" val="2833891425"/>
                    </a:ext>
                  </a:extLst>
                </a:gridCol>
              </a:tblGrid>
              <a:tr h="351447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2020-2023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0494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Who</a:t>
                      </a:r>
                      <a:endParaRPr lang="fr-FR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GENIE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fr-FR" dirty="0"/>
                        <a:t>A. </a:t>
                      </a:r>
                      <a:r>
                        <a:rPr lang="fr-FR" dirty="0" err="1"/>
                        <a:t>Ershova</a:t>
                      </a:r>
                      <a:endParaRPr lang="fr-FR" dirty="0"/>
                    </a:p>
                    <a:p>
                      <a:pPr marL="0" indent="0">
                        <a:buNone/>
                      </a:pPr>
                      <a:r>
                        <a:rPr lang="fr-FR" dirty="0"/>
                        <a:t>(</a:t>
                      </a:r>
                      <a:r>
                        <a:rPr lang="fr-FR" dirty="0" err="1"/>
                        <a:t>Thesis</a:t>
                      </a:r>
                      <a:r>
                        <a:rPr lang="fr-FR" dirty="0"/>
                        <a:t> </a:t>
                      </a:r>
                      <a:r>
                        <a:rPr lang="fr-FR" b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CEA</a:t>
                      </a:r>
                      <a:r>
                        <a:rPr lang="fr-FR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Antoine L.T.</a:t>
                      </a:r>
                    </a:p>
                    <a:p>
                      <a:r>
                        <a:rPr lang="fr-FR" dirty="0"/>
                        <a:t>(</a:t>
                      </a:r>
                      <a:r>
                        <a:rPr lang="fr-FR" dirty="0" err="1"/>
                        <a:t>Internship</a:t>
                      </a:r>
                      <a:r>
                        <a:rPr lang="fr-FR" dirty="0"/>
                        <a:t> </a:t>
                      </a:r>
                      <a:r>
                        <a:rPr lang="fr-FR" b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CEA</a:t>
                      </a:r>
                      <a:r>
                        <a:rPr lang="fr-FR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GENIE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NEUT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9139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Link/Goal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Contact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Symbol" pitchFamily="2" charset="2"/>
                        </a:rPr>
                        <a:t>n</a:t>
                      </a:r>
                      <a:r>
                        <a:rPr lang="fr-FR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-oscillation </a:t>
                      </a:r>
                      <a:r>
                        <a:rPr lang="fr-FR" dirty="0" err="1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exp</a:t>
                      </a:r>
                      <a:r>
                        <a:rPr lang="fr-FR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. </a:t>
                      </a:r>
                    </a:p>
                    <a:p>
                      <a:r>
                        <a:rPr lang="fr-FR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INCL to </a:t>
                      </a:r>
                      <a:r>
                        <a:rPr lang="fr-FR" dirty="0" err="1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treat</a:t>
                      </a:r>
                      <a:r>
                        <a:rPr lang="fr-FR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FSI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3714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CCQE in INCL</a:t>
                      </a:r>
                    </a:p>
                    <a:p>
                      <a:endParaRPr lang="fr-FR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New contact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Contact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0167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Implementing</a:t>
                      </a:r>
                      <a:r>
                        <a:rPr lang="fr-FR" dirty="0"/>
                        <a:t> INCL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NuWro</a:t>
                      </a:r>
                      <a:r>
                        <a:rPr lang="fr-FR" dirty="0"/>
                        <a:t>  </a:t>
                      </a:r>
                      <a:r>
                        <a:rPr lang="fr-FR" dirty="0">
                          <a:latin typeface="Symbol" pitchFamily="2" charset="2"/>
                        </a:rPr>
                        <a:t>n</a:t>
                      </a:r>
                      <a:r>
                        <a:rPr lang="fr-FR" dirty="0"/>
                        <a:t>-N</a:t>
                      </a:r>
                    </a:p>
                    <a:p>
                      <a:r>
                        <a:rPr lang="fr-FR" dirty="0"/>
                        <a:t>INCL       FSI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It </a:t>
                      </a:r>
                      <a:r>
                        <a:rPr lang="fr-FR" dirty="0" err="1"/>
                        <a:t>works</a:t>
                      </a:r>
                      <a:r>
                        <a:rPr lang="fr-FR" dirty="0"/>
                        <a:t>.</a:t>
                      </a:r>
                    </a:p>
                    <a:p>
                      <a:r>
                        <a:rPr lang="fr-FR" dirty="0" err="1"/>
                        <a:t>Some</a:t>
                      </a:r>
                      <a:r>
                        <a:rPr lang="fr-FR" dirty="0"/>
                        <a:t> points to </a:t>
                      </a:r>
                      <a:r>
                        <a:rPr lang="fr-FR" dirty="0" err="1"/>
                        <a:t>be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understood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Implementation</a:t>
                      </a:r>
                      <a:r>
                        <a:rPr lang="fr-FR" dirty="0"/>
                        <a:t> OK?</a:t>
                      </a:r>
                    </a:p>
                    <a:p>
                      <a:r>
                        <a:rPr lang="fr-FR" dirty="0" err="1"/>
                        <a:t>Used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within</a:t>
                      </a:r>
                      <a:r>
                        <a:rPr lang="fr-FR" dirty="0"/>
                        <a:t> Geant4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3714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err="1"/>
                        <a:t>Implementing</a:t>
                      </a:r>
                      <a:r>
                        <a:rPr lang="fr-FR" dirty="0"/>
                        <a:t> INCL</a:t>
                      </a:r>
                    </a:p>
                    <a:p>
                      <a:endParaRPr lang="fr-FR" dirty="0"/>
                    </a:p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7887573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7DB8D04D-8537-C1BB-9590-F9A4294B8D94}"/>
              </a:ext>
            </a:extLst>
          </p:cNvPr>
          <p:cNvSpPr txBox="1"/>
          <p:nvPr/>
        </p:nvSpPr>
        <p:spPr>
          <a:xfrm>
            <a:off x="87546" y="546174"/>
            <a:ext cx="9377249" cy="140038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fr-FR" sz="1700" dirty="0" err="1">
                <a:solidFill>
                  <a:schemeClr val="bg1"/>
                </a:solidFill>
              </a:rPr>
              <a:t>Increasing</a:t>
            </a:r>
            <a:r>
              <a:rPr lang="fr-FR" sz="1700" dirty="0">
                <a:solidFill>
                  <a:schemeClr val="bg1"/>
                </a:solidFill>
              </a:rPr>
              <a:t> </a:t>
            </a:r>
            <a:r>
              <a:rPr lang="fr-FR" sz="1700" dirty="0" err="1">
                <a:solidFill>
                  <a:schemeClr val="bg1"/>
                </a:solidFill>
              </a:rPr>
              <a:t>precision</a:t>
            </a:r>
            <a:r>
              <a:rPr lang="fr-FR" sz="1700" dirty="0">
                <a:solidFill>
                  <a:schemeClr val="bg1"/>
                </a:solidFill>
              </a:rPr>
              <a:t> of the </a:t>
            </a:r>
            <a:r>
              <a:rPr lang="fr-FR" sz="1700" dirty="0" err="1">
                <a:solidFill>
                  <a:schemeClr val="bg1"/>
                </a:solidFill>
              </a:rPr>
              <a:t>experiments</a:t>
            </a:r>
            <a:endParaRPr lang="fr-FR" sz="1700" dirty="0">
              <a:solidFill>
                <a:schemeClr val="bg1"/>
              </a:solidFill>
            </a:endParaRPr>
          </a:p>
          <a:p>
            <a:endParaRPr lang="fr-FR" sz="1700" dirty="0">
              <a:solidFill>
                <a:schemeClr val="bg1"/>
              </a:solidFill>
            </a:endParaRPr>
          </a:p>
          <a:p>
            <a:r>
              <a:rPr lang="fr-FR" sz="1700" dirty="0">
                <a:solidFill>
                  <a:schemeClr val="bg1"/>
                </a:solidFill>
              </a:rPr>
              <a:t>		</a:t>
            </a:r>
            <a:r>
              <a:rPr lang="fr-FR" sz="1700" dirty="0" err="1">
                <a:solidFill>
                  <a:schemeClr val="bg1"/>
                </a:solidFill>
              </a:rPr>
              <a:t>Better</a:t>
            </a:r>
            <a:r>
              <a:rPr lang="fr-FR" sz="1700" dirty="0">
                <a:solidFill>
                  <a:schemeClr val="bg1"/>
                </a:solidFill>
              </a:rPr>
              <a:t>/</a:t>
            </a:r>
            <a:r>
              <a:rPr lang="fr-FR" sz="1700" dirty="0" err="1">
                <a:solidFill>
                  <a:schemeClr val="bg1"/>
                </a:solidFill>
              </a:rPr>
              <a:t>refined</a:t>
            </a:r>
            <a:r>
              <a:rPr lang="fr-FR" sz="1700" dirty="0">
                <a:solidFill>
                  <a:schemeClr val="bg1"/>
                </a:solidFill>
              </a:rPr>
              <a:t> </a:t>
            </a:r>
            <a:r>
              <a:rPr lang="fr-FR" sz="1700" dirty="0" err="1">
                <a:solidFill>
                  <a:schemeClr val="bg1"/>
                </a:solidFill>
              </a:rPr>
              <a:t>results</a:t>
            </a:r>
            <a:r>
              <a:rPr lang="fr-FR" sz="1700" dirty="0">
                <a:solidFill>
                  <a:schemeClr val="bg1"/>
                </a:solidFill>
              </a:rPr>
              <a:t> in </a:t>
            </a:r>
            <a:r>
              <a:rPr lang="fr-FR" sz="1700" dirty="0">
                <a:solidFill>
                  <a:schemeClr val="bg1"/>
                </a:solidFill>
                <a:latin typeface="Symbol" pitchFamily="2" charset="2"/>
              </a:rPr>
              <a:t>n</a:t>
            </a:r>
            <a:r>
              <a:rPr lang="fr-FR" sz="1700" dirty="0">
                <a:solidFill>
                  <a:schemeClr val="bg1"/>
                </a:solidFill>
              </a:rPr>
              <a:t>-Nucleus interactions</a:t>
            </a:r>
          </a:p>
          <a:p>
            <a:endParaRPr lang="fr-FR" sz="1700" dirty="0">
              <a:solidFill>
                <a:schemeClr val="bg1"/>
              </a:solidFill>
            </a:endParaRPr>
          </a:p>
          <a:p>
            <a:r>
              <a:rPr lang="fr-FR" sz="1700" dirty="0">
                <a:solidFill>
                  <a:schemeClr val="bg1"/>
                </a:solidFill>
              </a:rPr>
              <a:t>		Need to use </a:t>
            </a:r>
            <a:r>
              <a:rPr lang="fr-FR" sz="1700" dirty="0" err="1">
                <a:solidFill>
                  <a:schemeClr val="bg1"/>
                </a:solidFill>
              </a:rPr>
              <a:t>models</a:t>
            </a:r>
            <a:r>
              <a:rPr lang="fr-FR" sz="1700" dirty="0">
                <a:solidFill>
                  <a:schemeClr val="bg1"/>
                </a:solidFill>
              </a:rPr>
              <a:t> </a:t>
            </a:r>
            <a:r>
              <a:rPr lang="fr-FR" sz="1700" dirty="0" err="1">
                <a:solidFill>
                  <a:schemeClr val="bg1"/>
                </a:solidFill>
              </a:rPr>
              <a:t>known</a:t>
            </a:r>
            <a:r>
              <a:rPr lang="fr-FR" sz="1700" dirty="0">
                <a:solidFill>
                  <a:schemeClr val="bg1"/>
                </a:solidFill>
              </a:rPr>
              <a:t> to </a:t>
            </a:r>
            <a:r>
              <a:rPr lang="fr-FR" sz="1700" dirty="0" err="1">
                <a:solidFill>
                  <a:schemeClr val="bg1"/>
                </a:solidFill>
              </a:rPr>
              <a:t>treat</a:t>
            </a:r>
            <a:r>
              <a:rPr lang="fr-FR" sz="1700" dirty="0">
                <a:solidFill>
                  <a:schemeClr val="bg1"/>
                </a:solidFill>
              </a:rPr>
              <a:t> </a:t>
            </a:r>
            <a:r>
              <a:rPr lang="fr-FR" sz="1700" dirty="0" err="1">
                <a:solidFill>
                  <a:schemeClr val="bg1"/>
                </a:solidFill>
              </a:rPr>
              <a:t>well</a:t>
            </a:r>
            <a:r>
              <a:rPr lang="fr-FR" sz="1700" dirty="0">
                <a:solidFill>
                  <a:schemeClr val="bg1"/>
                </a:solidFill>
              </a:rPr>
              <a:t> Final State Interaction (FSI)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6833451-37F1-4016-AFFC-6AD80CC9C36A}"/>
              </a:ext>
            </a:extLst>
          </p:cNvPr>
          <p:cNvSpPr txBox="1"/>
          <p:nvPr/>
        </p:nvSpPr>
        <p:spPr>
          <a:xfrm>
            <a:off x="87545" y="2574035"/>
            <a:ext cx="38260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u="sng" dirty="0">
                <a:solidFill>
                  <a:schemeClr val="bg1"/>
                </a:solidFill>
              </a:rPr>
              <a:t>The </a:t>
            </a:r>
            <a:r>
              <a:rPr lang="fr-FR" sz="1600" u="sng" dirty="0" err="1">
                <a:solidFill>
                  <a:schemeClr val="bg1"/>
                </a:solidFill>
              </a:rPr>
              <a:t>recent</a:t>
            </a:r>
            <a:r>
              <a:rPr lang="fr-FR" sz="1600" u="sng" dirty="0">
                <a:solidFill>
                  <a:schemeClr val="bg1"/>
                </a:solidFill>
              </a:rPr>
              <a:t> </a:t>
            </a:r>
            <a:r>
              <a:rPr lang="fr-FR" sz="1600" u="sng" dirty="0" err="1">
                <a:solidFill>
                  <a:schemeClr val="bg1"/>
                </a:solidFill>
              </a:rPr>
              <a:t>history</a:t>
            </a:r>
            <a:r>
              <a:rPr lang="fr-FR" sz="1600" u="sng" dirty="0">
                <a:solidFill>
                  <a:schemeClr val="bg1"/>
                </a:solidFill>
              </a:rPr>
              <a:t> of « INCL and neutrinos »</a:t>
            </a:r>
          </a:p>
        </p:txBody>
      </p:sp>
      <p:sp>
        <p:nvSpPr>
          <p:cNvPr id="6" name="ZoneTexte 1">
            <a:extLst>
              <a:ext uri="{FF2B5EF4-FFF2-40B4-BE49-F238E27FC236}">
                <a16:creationId xmlns:a16="http://schemas.microsoft.com/office/drawing/2014/main" id="{A1B09A1D-381A-7465-4973-8CC170E630E8}"/>
              </a:ext>
            </a:extLst>
          </p:cNvPr>
          <p:cNvSpPr txBox="1"/>
          <p:nvPr/>
        </p:nvSpPr>
        <p:spPr>
          <a:xfrm>
            <a:off x="7946571" y="6539881"/>
            <a:ext cx="1959430" cy="30777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n w="3175">
                  <a:solidFill>
                    <a:srgbClr val="FF0000"/>
                  </a:solidFill>
                </a:ln>
                <a:solidFill>
                  <a:srgbClr val="FFFF00"/>
                </a:solidFill>
                <a:latin typeface="Chalkboard" panose="03050602040202020205" pitchFamily="66" charset="77"/>
              </a:rPr>
              <a:t>Geant4 - INCL…</a:t>
            </a:r>
            <a:endParaRPr lang="fr-FR" sz="1400" b="1" dirty="0">
              <a:ln w="3175">
                <a:solidFill>
                  <a:srgbClr val="FF0000"/>
                </a:solidFill>
              </a:ln>
              <a:solidFill>
                <a:srgbClr val="FFFF00"/>
              </a:solidFill>
              <a:latin typeface="Chalkboard" panose="03050602040202020205" pitchFamily="66" charset="77"/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FA6E28F6-6E3A-A5F9-CA6F-A0ECE4E8C1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1" y="6539881"/>
            <a:ext cx="3349396" cy="299342"/>
          </a:xfrm>
          <a:prstGeom prst="rect">
            <a:avLst/>
          </a:prstGeom>
        </p:spPr>
      </p:pic>
      <p:sp>
        <p:nvSpPr>
          <p:cNvPr id="2" name="Virage 1">
            <a:extLst>
              <a:ext uri="{FF2B5EF4-FFF2-40B4-BE49-F238E27FC236}">
                <a16:creationId xmlns:a16="http://schemas.microsoft.com/office/drawing/2014/main" id="{32CF875A-A172-21E6-9AA5-270C1F54A66E}"/>
              </a:ext>
            </a:extLst>
          </p:cNvPr>
          <p:cNvSpPr/>
          <p:nvPr/>
        </p:nvSpPr>
        <p:spPr>
          <a:xfrm rot="10800000" flipH="1">
            <a:off x="1414798" y="957046"/>
            <a:ext cx="331893" cy="353568"/>
          </a:xfrm>
          <a:prstGeom prst="bentArrow">
            <a:avLst>
              <a:gd name="adj1" fmla="val 25000"/>
              <a:gd name="adj2" fmla="val 21154"/>
              <a:gd name="adj3" fmla="val 35684"/>
              <a:gd name="adj4" fmla="val 4375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4" name="Virage 3">
            <a:extLst>
              <a:ext uri="{FF2B5EF4-FFF2-40B4-BE49-F238E27FC236}">
                <a16:creationId xmlns:a16="http://schemas.microsoft.com/office/drawing/2014/main" id="{0D59E797-94EB-AD0D-778A-794B7F681B87}"/>
              </a:ext>
            </a:extLst>
          </p:cNvPr>
          <p:cNvSpPr/>
          <p:nvPr/>
        </p:nvSpPr>
        <p:spPr>
          <a:xfrm rot="10800000" flipH="1">
            <a:off x="1414798" y="1470355"/>
            <a:ext cx="331893" cy="353568"/>
          </a:xfrm>
          <a:prstGeom prst="bentArrow">
            <a:avLst>
              <a:gd name="adj1" fmla="val 25000"/>
              <a:gd name="adj2" fmla="val 21154"/>
              <a:gd name="adj3" fmla="val 35684"/>
              <a:gd name="adj4" fmla="val 4375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6EA759C8-78C5-B251-C716-BFD18A1B6457}"/>
              </a:ext>
            </a:extLst>
          </p:cNvPr>
          <p:cNvSpPr txBox="1"/>
          <p:nvPr/>
        </p:nvSpPr>
        <p:spPr>
          <a:xfrm rot="19922105">
            <a:off x="7695689" y="1560422"/>
            <a:ext cx="1962523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err="1">
                <a:solidFill>
                  <a:srgbClr val="FFFF00"/>
                </a:solidFill>
              </a:rPr>
              <a:t>see</a:t>
            </a:r>
            <a:r>
              <a:rPr lang="fr-FR" dirty="0">
                <a:solidFill>
                  <a:srgbClr val="FFFF00"/>
                </a:solidFill>
              </a:rPr>
              <a:t> A. </a:t>
            </a:r>
            <a:r>
              <a:rPr lang="fr-FR" dirty="0" err="1">
                <a:solidFill>
                  <a:srgbClr val="FFFF00"/>
                </a:solidFill>
              </a:rPr>
              <a:t>Ershova</a:t>
            </a:r>
            <a:r>
              <a:rPr lang="fr-FR" dirty="0">
                <a:solidFill>
                  <a:srgbClr val="FFFF00"/>
                </a:solidFill>
              </a:rPr>
              <a:t> talk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F6C70A10-0EA2-C938-5DAE-83F8C85F3DB1}"/>
              </a:ext>
            </a:extLst>
          </p:cNvPr>
          <p:cNvSpPr txBox="1"/>
          <p:nvPr/>
        </p:nvSpPr>
        <p:spPr>
          <a:xfrm>
            <a:off x="1009404" y="5201394"/>
            <a:ext cx="1401289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…</a:t>
            </a:r>
            <a:r>
              <a:rPr lang="fr-FR" dirty="0" err="1">
                <a:solidFill>
                  <a:schemeClr val="bg1"/>
                </a:solidFill>
              </a:rPr>
              <a:t>Bertini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also</a:t>
            </a:r>
            <a:endParaRPr lang="fr-FR" dirty="0">
              <a:solidFill>
                <a:schemeClr val="bg1"/>
              </a:solidFill>
            </a:endParaRPr>
          </a:p>
          <a:p>
            <a:r>
              <a:rPr lang="fr-FR" dirty="0">
                <a:solidFill>
                  <a:schemeClr val="bg1"/>
                </a:solidFill>
              </a:rPr>
              <a:t>in GENIE</a:t>
            </a:r>
          </a:p>
        </p:txBody>
      </p:sp>
      <p:sp>
        <p:nvSpPr>
          <p:cNvPr id="13" name="Virage 12">
            <a:extLst>
              <a:ext uri="{FF2B5EF4-FFF2-40B4-BE49-F238E27FC236}">
                <a16:creationId xmlns:a16="http://schemas.microsoft.com/office/drawing/2014/main" id="{7D867D73-B867-7C79-799B-2E6365DEB498}"/>
              </a:ext>
            </a:extLst>
          </p:cNvPr>
          <p:cNvSpPr/>
          <p:nvPr/>
        </p:nvSpPr>
        <p:spPr>
          <a:xfrm rot="10800000" flipH="1">
            <a:off x="3621627" y="5681440"/>
            <a:ext cx="819744" cy="743110"/>
          </a:xfrm>
          <a:prstGeom prst="bentArrow">
            <a:avLst>
              <a:gd name="adj1" fmla="val 25000"/>
              <a:gd name="adj2" fmla="val 21154"/>
              <a:gd name="adj3" fmla="val 35684"/>
              <a:gd name="adj4" fmla="val 4375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93279084-A005-A2E3-6F3B-CFEFE3B9F19A}"/>
              </a:ext>
            </a:extLst>
          </p:cNvPr>
          <p:cNvSpPr txBox="1"/>
          <p:nvPr/>
        </p:nvSpPr>
        <p:spPr>
          <a:xfrm>
            <a:off x="4441371" y="5973286"/>
            <a:ext cx="37526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Discussions to </a:t>
            </a:r>
            <a:r>
              <a:rPr lang="fr-FR" dirty="0" err="1">
                <a:solidFill>
                  <a:schemeClr val="bg1"/>
                </a:solidFill>
              </a:rPr>
              <a:t>get</a:t>
            </a:r>
            <a:r>
              <a:rPr lang="fr-FR" dirty="0">
                <a:solidFill>
                  <a:schemeClr val="bg1"/>
                </a:solidFill>
              </a:rPr>
              <a:t> a </a:t>
            </a:r>
            <a:r>
              <a:rPr lang="fr-FR" dirty="0" err="1">
                <a:solidFill>
                  <a:schemeClr val="bg1"/>
                </a:solidFill>
              </a:rPr>
              <a:t>common</a:t>
            </a:r>
            <a:r>
              <a:rPr lang="fr-FR" dirty="0">
                <a:solidFill>
                  <a:schemeClr val="bg1"/>
                </a:solidFill>
              </a:rPr>
              <a:t> interface to use INCL for neutrino </a:t>
            </a:r>
            <a:r>
              <a:rPr lang="fr-FR" dirty="0" err="1">
                <a:solidFill>
                  <a:schemeClr val="bg1"/>
                </a:solidFill>
              </a:rPr>
              <a:t>physics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9874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59AB59-20EE-F708-A3B8-C29B037728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CE45900D-49B0-A6DF-7DF7-45162355CB6F}"/>
              </a:ext>
            </a:extLst>
          </p:cNvPr>
          <p:cNvSpPr txBox="1"/>
          <p:nvPr/>
        </p:nvSpPr>
        <p:spPr>
          <a:xfrm>
            <a:off x="9941" y="16380"/>
            <a:ext cx="9869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  <a:latin typeface="Chalkboard" panose="03050602040202020205" pitchFamily="66" charset="77"/>
              </a:rPr>
              <a:t>INCL</a:t>
            </a:r>
          </a:p>
        </p:txBody>
      </p:sp>
      <p:sp>
        <p:nvSpPr>
          <p:cNvPr id="3" name="ZoneTexte 1">
            <a:extLst>
              <a:ext uri="{FF2B5EF4-FFF2-40B4-BE49-F238E27FC236}">
                <a16:creationId xmlns:a16="http://schemas.microsoft.com/office/drawing/2014/main" id="{F6B7451C-66CF-33EC-4C17-D41785A1D623}"/>
              </a:ext>
            </a:extLst>
          </p:cNvPr>
          <p:cNvSpPr txBox="1"/>
          <p:nvPr/>
        </p:nvSpPr>
        <p:spPr>
          <a:xfrm>
            <a:off x="7946571" y="6539881"/>
            <a:ext cx="1959430" cy="30777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n w="3175">
                  <a:solidFill>
                    <a:srgbClr val="FF0000"/>
                  </a:solidFill>
                </a:ln>
                <a:solidFill>
                  <a:srgbClr val="FFFF00"/>
                </a:solidFill>
                <a:latin typeface="Chalkboard" panose="03050602040202020205" pitchFamily="66" charset="77"/>
              </a:rPr>
              <a:t>Geant4 - INCL…</a:t>
            </a:r>
            <a:endParaRPr lang="fr-FR" sz="1400" b="1" dirty="0">
              <a:ln w="3175">
                <a:solidFill>
                  <a:srgbClr val="FF0000"/>
                </a:solidFill>
              </a:ln>
              <a:solidFill>
                <a:srgbClr val="FFFF00"/>
              </a:solidFill>
              <a:latin typeface="Chalkboard" panose="03050602040202020205" pitchFamily="66" charset="77"/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3B413081-F12A-76D4-AF65-A698370FC2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1" y="6539881"/>
            <a:ext cx="3349396" cy="299342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4F8B6B10-E031-9F0D-1BB0-AC5C600F7070}"/>
              </a:ext>
            </a:extLst>
          </p:cNvPr>
          <p:cNvSpPr txBox="1"/>
          <p:nvPr/>
        </p:nvSpPr>
        <p:spPr>
          <a:xfrm>
            <a:off x="4009201" y="478045"/>
            <a:ext cx="1871031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Basic </a:t>
            </a:r>
            <a:r>
              <a:rPr lang="fr-FR" dirty="0" err="1">
                <a:solidFill>
                  <a:schemeClr val="bg1"/>
                </a:solidFill>
              </a:rPr>
              <a:t>principles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693AFC7-410C-2F3B-0288-46CB775A1EDD}"/>
              </a:ext>
            </a:extLst>
          </p:cNvPr>
          <p:cNvSpPr txBox="1"/>
          <p:nvPr/>
        </p:nvSpPr>
        <p:spPr>
          <a:xfrm>
            <a:off x="256032" y="1219200"/>
            <a:ext cx="946099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Four (</a:t>
            </a:r>
            <a:r>
              <a:rPr lang="fr-FR" dirty="0" err="1">
                <a:solidFill>
                  <a:schemeClr val="bg1"/>
                </a:solidFill>
              </a:rPr>
              <a:t>common</a:t>
            </a:r>
            <a:r>
              <a:rPr lang="fr-FR" dirty="0">
                <a:solidFill>
                  <a:schemeClr val="bg1"/>
                </a:solidFill>
              </a:rPr>
              <a:t>) main </a:t>
            </a:r>
            <a:r>
              <a:rPr lang="fr-FR" dirty="0" err="1">
                <a:solidFill>
                  <a:schemeClr val="bg1"/>
                </a:solidFill>
              </a:rPr>
              <a:t>hypotheses</a:t>
            </a:r>
            <a:endParaRPr lang="fr-FR" dirty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err="1">
                <a:solidFill>
                  <a:schemeClr val="bg1"/>
                </a:solidFill>
              </a:rPr>
              <a:t>Numerous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scatterings</a:t>
            </a:r>
            <a:r>
              <a:rPr lang="fr-FR" dirty="0">
                <a:solidFill>
                  <a:schemeClr val="bg1"/>
                </a:solidFill>
              </a:rPr>
              <a:t>			          </a:t>
            </a:r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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Interferences</a:t>
            </a:r>
            <a:r>
              <a:rPr lang="fr-FR" dirty="0">
                <a:solidFill>
                  <a:schemeClr val="bg1"/>
                </a:solidFill>
              </a:rPr>
              <a:t> cancel out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Good </a:t>
            </a:r>
            <a:r>
              <a:rPr lang="fr-FR" dirty="0" err="1">
                <a:solidFill>
                  <a:schemeClr val="bg1"/>
                </a:solidFill>
              </a:rPr>
              <a:t>enough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definition</a:t>
            </a:r>
            <a:r>
              <a:rPr lang="fr-FR" dirty="0">
                <a:solidFill>
                  <a:schemeClr val="bg1"/>
                </a:solidFill>
              </a:rPr>
              <a:t> of position and </a:t>
            </a:r>
            <a:r>
              <a:rPr lang="fr-FR" dirty="0" err="1">
                <a:solidFill>
                  <a:schemeClr val="bg1"/>
                </a:solidFill>
              </a:rPr>
              <a:t>momentum</a:t>
            </a:r>
            <a:r>
              <a:rPr lang="fr-FR" dirty="0">
                <a:solidFill>
                  <a:schemeClr val="bg1"/>
                </a:solidFill>
              </a:rPr>
              <a:t>         </a:t>
            </a:r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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Classical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trajectories</a:t>
            </a:r>
            <a:endParaRPr lang="fr-FR" dirty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err="1">
                <a:solidFill>
                  <a:schemeClr val="bg1"/>
                </a:solidFill>
              </a:rPr>
              <a:t>scattered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wave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 </a:t>
            </a:r>
            <a:r>
              <a:rPr lang="fr-FR" dirty="0" err="1">
                <a:solidFill>
                  <a:schemeClr val="bg1"/>
                </a:solidFill>
              </a:rPr>
              <a:t>asymptotic</a:t>
            </a:r>
            <a:r>
              <a:rPr lang="fr-FR" dirty="0">
                <a:solidFill>
                  <a:schemeClr val="bg1"/>
                </a:solidFill>
              </a:rPr>
              <a:t> value </a:t>
            </a:r>
            <a:r>
              <a:rPr lang="fr-FR" dirty="0" err="1">
                <a:solidFill>
                  <a:schemeClr val="bg1"/>
                </a:solidFill>
              </a:rPr>
              <a:t>before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next</a:t>
            </a:r>
            <a:r>
              <a:rPr lang="fr-FR" dirty="0">
                <a:solidFill>
                  <a:schemeClr val="bg1"/>
                </a:solidFill>
              </a:rPr>
              <a:t> collision </a:t>
            </a:r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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Classical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treatment</a:t>
            </a:r>
            <a:r>
              <a:rPr lang="fr-FR" dirty="0">
                <a:solidFill>
                  <a:schemeClr val="bg1"/>
                </a:solidFill>
              </a:rPr>
              <a:t> of </a:t>
            </a:r>
            <a:r>
              <a:rPr lang="fr-FR" dirty="0" err="1">
                <a:solidFill>
                  <a:schemeClr val="bg1"/>
                </a:solidFill>
              </a:rPr>
              <a:t>scattering</a:t>
            </a:r>
            <a:endParaRPr lang="fr-FR" dirty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time of interaction &lt;&lt; time </a:t>
            </a:r>
            <a:r>
              <a:rPr lang="fr-FR" dirty="0" err="1">
                <a:solidFill>
                  <a:schemeClr val="bg1"/>
                </a:solidFill>
              </a:rPr>
              <a:t>between</a:t>
            </a:r>
            <a:r>
              <a:rPr lang="fr-FR" dirty="0">
                <a:solidFill>
                  <a:schemeClr val="bg1"/>
                </a:solidFill>
              </a:rPr>
              <a:t> collisions 	          </a:t>
            </a:r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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Binary</a:t>
            </a:r>
            <a:r>
              <a:rPr lang="fr-FR" dirty="0">
                <a:solidFill>
                  <a:schemeClr val="bg1"/>
                </a:solidFill>
              </a:rPr>
              <a:t> collision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Main </a:t>
            </a:r>
            <a:r>
              <a:rPr lang="fr-FR" dirty="0" err="1">
                <a:solidFill>
                  <a:schemeClr val="bg1"/>
                </a:solidFill>
              </a:rPr>
              <a:t>ingredients</a:t>
            </a:r>
            <a:endParaRPr lang="fr-FR" dirty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Nucleus = </a:t>
            </a:r>
            <a:r>
              <a:rPr lang="fr-FR" dirty="0" err="1">
                <a:solidFill>
                  <a:schemeClr val="bg1"/>
                </a:solidFill>
              </a:rPr>
              <a:t>nucleons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with</a:t>
            </a:r>
            <a:r>
              <a:rPr lang="fr-FR" dirty="0">
                <a:solidFill>
                  <a:schemeClr val="bg1"/>
                </a:solidFill>
              </a:rPr>
              <a:t> position-</a:t>
            </a:r>
            <a:r>
              <a:rPr lang="fr-FR" dirty="0" err="1">
                <a:solidFill>
                  <a:schemeClr val="bg1"/>
                </a:solidFill>
              </a:rPr>
              <a:t>momentum</a:t>
            </a:r>
            <a:r>
              <a:rPr lang="fr-FR" dirty="0">
                <a:solidFill>
                  <a:schemeClr val="bg1"/>
                </a:solidFill>
              </a:rPr>
              <a:t> (</a:t>
            </a:r>
            <a:r>
              <a:rPr lang="fr-FR" dirty="0" err="1">
                <a:solidFill>
                  <a:schemeClr val="bg1"/>
                </a:solidFill>
              </a:rPr>
              <a:t>correlated</a:t>
            </a:r>
            <a:r>
              <a:rPr lang="fr-FR" dirty="0">
                <a:solidFill>
                  <a:schemeClr val="bg1"/>
                </a:solidFill>
              </a:rPr>
              <a:t>) and </a:t>
            </a:r>
            <a:r>
              <a:rPr lang="fr-FR" dirty="0" err="1">
                <a:solidFill>
                  <a:schemeClr val="bg1"/>
                </a:solidFill>
              </a:rPr>
              <a:t>potential</a:t>
            </a:r>
            <a:endParaRPr lang="fr-FR" dirty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Cascade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Next collision (</a:t>
            </a:r>
            <a:r>
              <a:rPr lang="fr-FR" dirty="0" err="1">
                <a:solidFill>
                  <a:schemeClr val="bg1"/>
                </a:solidFill>
              </a:rPr>
              <a:t>driven</a:t>
            </a:r>
            <a:r>
              <a:rPr lang="fr-FR" dirty="0">
                <a:solidFill>
                  <a:schemeClr val="bg1"/>
                </a:solidFill>
              </a:rPr>
              <a:t> by cross sections)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Final </a:t>
            </a:r>
            <a:r>
              <a:rPr lang="fr-FR" dirty="0" err="1">
                <a:solidFill>
                  <a:schemeClr val="bg1"/>
                </a:solidFill>
              </a:rPr>
              <a:t>products</a:t>
            </a:r>
            <a:r>
              <a:rPr lang="fr-FR" dirty="0">
                <a:solidFill>
                  <a:schemeClr val="bg1"/>
                </a:solidFill>
              </a:rPr>
              <a:t> (</a:t>
            </a:r>
            <a:r>
              <a:rPr lang="fr-FR" dirty="0" err="1">
                <a:solidFill>
                  <a:schemeClr val="bg1"/>
                </a:solidFill>
              </a:rPr>
              <a:t>driven</a:t>
            </a:r>
            <a:r>
              <a:rPr lang="fr-FR" dirty="0">
                <a:solidFill>
                  <a:schemeClr val="bg1"/>
                </a:solidFill>
              </a:rPr>
              <a:t> by cross sections, but not </a:t>
            </a:r>
            <a:r>
              <a:rPr lang="fr-FR" dirty="0" err="1">
                <a:solidFill>
                  <a:schemeClr val="bg1"/>
                </a:solidFill>
              </a:rPr>
              <a:t>only</a:t>
            </a:r>
            <a:r>
              <a:rPr lang="fr-FR" dirty="0">
                <a:solidFill>
                  <a:schemeClr val="bg1"/>
                </a:solidFill>
              </a:rPr>
              <a:t>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Pauli Blocking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 err="1">
                <a:solidFill>
                  <a:schemeClr val="bg1"/>
                </a:solidFill>
              </a:rPr>
              <a:t>Ad-hoc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models</a:t>
            </a:r>
            <a:r>
              <a:rPr lang="fr-FR" dirty="0">
                <a:solidFill>
                  <a:schemeClr val="bg1"/>
                </a:solidFill>
              </a:rPr>
              <a:t> (ex.: cluster production)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…</a:t>
            </a:r>
            <a:r>
              <a:rPr lang="fr-FR" dirty="0" err="1">
                <a:solidFill>
                  <a:schemeClr val="bg1"/>
                </a:solidFill>
              </a:rPr>
              <a:t>Competing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with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reflection</a:t>
            </a:r>
            <a:r>
              <a:rPr lang="fr-FR" dirty="0">
                <a:solidFill>
                  <a:schemeClr val="bg1"/>
                </a:solidFill>
              </a:rPr>
              <a:t>/</a:t>
            </a:r>
            <a:r>
              <a:rPr lang="fr-FR" dirty="0" err="1">
                <a:solidFill>
                  <a:schemeClr val="bg1"/>
                </a:solidFill>
              </a:rPr>
              <a:t>emission</a:t>
            </a:r>
            <a:r>
              <a:rPr lang="fr-FR" dirty="0">
                <a:solidFill>
                  <a:schemeClr val="bg1"/>
                </a:solidFill>
              </a:rPr>
              <a:t> (border) and </a:t>
            </a:r>
            <a:r>
              <a:rPr lang="fr-FR" dirty="0" err="1">
                <a:solidFill>
                  <a:schemeClr val="bg1"/>
                </a:solidFill>
              </a:rPr>
              <a:t>decays</a:t>
            </a:r>
            <a:r>
              <a:rPr lang="fr-FR" dirty="0">
                <a:solidFill>
                  <a:schemeClr val="bg1"/>
                </a:solidFill>
              </a:rPr>
              <a:t> (</a:t>
            </a:r>
            <a:r>
              <a:rPr lang="fr-FR" dirty="0">
                <a:solidFill>
                  <a:schemeClr val="bg1"/>
                </a:solidFill>
                <a:latin typeface="Symbol" pitchFamily="2" charset="2"/>
              </a:rPr>
              <a:t>D</a:t>
            </a:r>
            <a:r>
              <a:rPr lang="fr-FR" dirty="0">
                <a:solidFill>
                  <a:schemeClr val="bg1"/>
                </a:solidFill>
              </a:rPr>
              <a:t>, </a:t>
            </a:r>
            <a:r>
              <a:rPr lang="fr-FR" dirty="0">
                <a:solidFill>
                  <a:schemeClr val="bg1"/>
                </a:solidFill>
                <a:latin typeface="Symbol" pitchFamily="2" charset="2"/>
              </a:rPr>
              <a:t>S</a:t>
            </a:r>
            <a:r>
              <a:rPr lang="fr-FR" baseline="30000" dirty="0">
                <a:solidFill>
                  <a:schemeClr val="bg1"/>
                </a:solidFill>
              </a:rPr>
              <a:t>0</a:t>
            </a:r>
            <a:r>
              <a:rPr lang="fr-FR" dirty="0">
                <a:solidFill>
                  <a:schemeClr val="bg1"/>
                </a:solidFill>
              </a:rPr>
              <a:t>, </a:t>
            </a:r>
            <a:r>
              <a:rPr lang="fr-FR" dirty="0">
                <a:solidFill>
                  <a:schemeClr val="bg1"/>
                </a:solidFill>
                <a:latin typeface="Symbol" pitchFamily="2" charset="2"/>
              </a:rPr>
              <a:t>w</a:t>
            </a:r>
            <a:r>
              <a:rPr lang="fr-FR" dirty="0">
                <a:solidFill>
                  <a:schemeClr val="bg1"/>
                </a:solidFill>
              </a:rPr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err="1">
                <a:solidFill>
                  <a:schemeClr val="bg1"/>
                </a:solidFill>
              </a:rPr>
              <a:t>Stopping</a:t>
            </a:r>
            <a:r>
              <a:rPr lang="fr-FR" dirty="0">
                <a:solidFill>
                  <a:schemeClr val="bg1"/>
                </a:solidFill>
              </a:rPr>
              <a:t> time (</a:t>
            </a:r>
            <a:r>
              <a:rPr lang="fr-FR" dirty="0" err="1">
                <a:solidFill>
                  <a:schemeClr val="bg1"/>
                </a:solidFill>
              </a:rPr>
              <a:t>based</a:t>
            </a:r>
            <a:r>
              <a:rPr lang="fr-FR" dirty="0">
                <a:solidFill>
                  <a:schemeClr val="bg1"/>
                </a:solidFill>
              </a:rPr>
              <a:t> on the </a:t>
            </a:r>
            <a:r>
              <a:rPr lang="fr-FR" dirty="0" err="1">
                <a:solidFill>
                  <a:schemeClr val="bg1"/>
                </a:solidFill>
              </a:rPr>
              <a:t>thermalization</a:t>
            </a:r>
            <a:r>
              <a:rPr lang="fr-FR" dirty="0">
                <a:solidFill>
                  <a:schemeClr val="bg1"/>
                </a:solidFill>
              </a:rPr>
              <a:t> of the </a:t>
            </a:r>
            <a:r>
              <a:rPr lang="fr-FR" dirty="0" err="1">
                <a:solidFill>
                  <a:schemeClr val="bg1"/>
                </a:solidFill>
              </a:rPr>
              <a:t>remnant</a:t>
            </a:r>
            <a:r>
              <a:rPr lang="fr-FR" dirty="0">
                <a:solidFill>
                  <a:schemeClr val="bg1"/>
                </a:solidFill>
              </a:rPr>
              <a:t> nucleus)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>
              <a:solidFill>
                <a:schemeClr val="bg1"/>
              </a:solidFill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fr-FR" dirty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2228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AEE70D-B48C-EF23-107A-9CE3421488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C5271A0-40F2-E080-F155-C469866C0822}"/>
              </a:ext>
            </a:extLst>
          </p:cNvPr>
          <p:cNvSpPr/>
          <p:nvPr/>
        </p:nvSpPr>
        <p:spPr>
          <a:xfrm>
            <a:off x="5553588" y="2376631"/>
            <a:ext cx="769016" cy="2634984"/>
          </a:xfrm>
          <a:prstGeom prst="rect">
            <a:avLst/>
          </a:prstGeom>
          <a:solidFill>
            <a:srgbClr val="FCB11C">
              <a:lumMod val="50000"/>
              <a:alpha val="80000"/>
            </a:srgbClr>
          </a:solidFill>
          <a:ln w="12700" cap="flat" cmpd="sng" algn="ctr">
            <a:solidFill>
              <a:srgbClr val="41AEBD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fr-FR" sz="1463" kern="0" dirty="0">
              <a:solidFill>
                <a:prstClr val="white"/>
              </a:solidFill>
              <a:latin typeface="Corbel" panose="020B050302020402020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D14F5D3-30FF-983B-3F27-D73385B5ADD2}"/>
              </a:ext>
            </a:extLst>
          </p:cNvPr>
          <p:cNvSpPr/>
          <p:nvPr/>
        </p:nvSpPr>
        <p:spPr>
          <a:xfrm>
            <a:off x="4978439" y="2376630"/>
            <a:ext cx="569761" cy="2634985"/>
          </a:xfrm>
          <a:prstGeom prst="rect">
            <a:avLst/>
          </a:prstGeom>
          <a:solidFill>
            <a:srgbClr val="FCB11C">
              <a:lumMod val="50000"/>
              <a:alpha val="50000"/>
            </a:srgbClr>
          </a:solidFill>
          <a:ln w="12700" cap="flat" cmpd="sng" algn="ctr">
            <a:solidFill>
              <a:srgbClr val="41AEBD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fr-FR" sz="1463" kern="0" dirty="0">
              <a:solidFill>
                <a:prstClr val="white"/>
              </a:solidFill>
              <a:latin typeface="Corbel" panose="020B0503020204020204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1CEB67E-1A04-0D0D-161E-1BFEB580A3E9}"/>
              </a:ext>
            </a:extLst>
          </p:cNvPr>
          <p:cNvSpPr/>
          <p:nvPr/>
        </p:nvSpPr>
        <p:spPr>
          <a:xfrm>
            <a:off x="2114248" y="2374181"/>
            <a:ext cx="2858806" cy="1065642"/>
          </a:xfrm>
          <a:prstGeom prst="rect">
            <a:avLst/>
          </a:prstGeom>
          <a:solidFill>
            <a:srgbClr val="FCB11C">
              <a:lumMod val="75000"/>
              <a:alpha val="50000"/>
            </a:srgbClr>
          </a:solidFill>
          <a:ln w="12700" cap="flat" cmpd="sng" algn="ctr">
            <a:solidFill>
              <a:srgbClr val="41AEBD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fr-FR" sz="1463" kern="0" dirty="0">
              <a:solidFill>
                <a:prstClr val="white"/>
              </a:solidFill>
              <a:latin typeface="Corbel" panose="020B0503020204020204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EDDCD9A-CE75-4B2E-F646-A7BD609F479A}"/>
              </a:ext>
            </a:extLst>
          </p:cNvPr>
          <p:cNvSpPr/>
          <p:nvPr/>
        </p:nvSpPr>
        <p:spPr>
          <a:xfrm>
            <a:off x="2119793" y="3442392"/>
            <a:ext cx="2858810" cy="1569770"/>
          </a:xfrm>
          <a:prstGeom prst="rect">
            <a:avLst/>
          </a:prstGeom>
          <a:solidFill>
            <a:srgbClr val="FCB11C">
              <a:lumMod val="60000"/>
              <a:lumOff val="40000"/>
              <a:alpha val="50000"/>
            </a:srgbClr>
          </a:solidFill>
          <a:ln w="12700" cap="flat" cmpd="sng" algn="ctr">
            <a:solidFill>
              <a:srgbClr val="41AEBD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fr-FR" sz="1463" kern="0" dirty="0">
              <a:solidFill>
                <a:prstClr val="white"/>
              </a:solidFill>
              <a:latin typeface="Corbel" panose="020B0503020204020204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4ECDF5D-3148-8FA4-AA0F-9606CB3CFA01}"/>
              </a:ext>
            </a:extLst>
          </p:cNvPr>
          <p:cNvSpPr/>
          <p:nvPr/>
        </p:nvSpPr>
        <p:spPr>
          <a:xfrm>
            <a:off x="2125257" y="3442455"/>
            <a:ext cx="2189168" cy="1569770"/>
          </a:xfrm>
          <a:prstGeom prst="rect">
            <a:avLst/>
          </a:prstGeom>
          <a:solidFill>
            <a:srgbClr val="41AEBD">
              <a:lumMod val="75000"/>
              <a:alpha val="50000"/>
            </a:srgbClr>
          </a:solidFill>
          <a:ln w="12700" cap="flat" cmpd="sng" algn="ctr">
            <a:solidFill>
              <a:srgbClr val="41AEBD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fr-FR" sz="1463" kern="0" dirty="0">
              <a:solidFill>
                <a:prstClr val="white"/>
              </a:solidFill>
              <a:latin typeface="Corbel" panose="020B0503020204020204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2D8AAD-AC1D-0E57-57B6-EA0119F1F5B5}"/>
              </a:ext>
            </a:extLst>
          </p:cNvPr>
          <p:cNvSpPr/>
          <p:nvPr/>
        </p:nvSpPr>
        <p:spPr>
          <a:xfrm>
            <a:off x="2130644" y="3441845"/>
            <a:ext cx="1580098" cy="1569770"/>
          </a:xfrm>
          <a:prstGeom prst="rect">
            <a:avLst/>
          </a:prstGeom>
          <a:solidFill>
            <a:srgbClr val="41AEBD">
              <a:lumMod val="60000"/>
              <a:lumOff val="40000"/>
              <a:alpha val="50000"/>
            </a:srgbClr>
          </a:solidFill>
          <a:ln w="12700" cap="flat" cmpd="sng" algn="ctr">
            <a:solidFill>
              <a:srgbClr val="41AEBD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fr-FR" sz="1463" kern="0" dirty="0">
              <a:solidFill>
                <a:prstClr val="white"/>
              </a:solidFill>
              <a:latin typeface="Corbel" panose="020B0503020204020204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6EB6527-0AC5-D51E-C09B-74C3B1AE8C0B}"/>
              </a:ext>
            </a:extLst>
          </p:cNvPr>
          <p:cNvSpPr/>
          <p:nvPr/>
        </p:nvSpPr>
        <p:spPr>
          <a:xfrm>
            <a:off x="2114249" y="3441710"/>
            <a:ext cx="985454" cy="1571940"/>
          </a:xfrm>
          <a:prstGeom prst="rect">
            <a:avLst/>
          </a:prstGeom>
          <a:solidFill>
            <a:srgbClr val="41AEBD">
              <a:lumMod val="40000"/>
              <a:lumOff val="60000"/>
              <a:alpha val="50000"/>
            </a:srgbClr>
          </a:solidFill>
          <a:ln w="12700" cap="flat" cmpd="sng" algn="ctr">
            <a:solidFill>
              <a:srgbClr val="41AEBD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fr-FR" sz="1463" kern="0">
              <a:solidFill>
                <a:prstClr val="white"/>
              </a:solidFill>
              <a:latin typeface="Corbel" panose="020B0503020204020204"/>
            </a:endParaRP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E614C6BE-77A5-3E28-CF2D-42D160C613D3}"/>
              </a:ext>
            </a:extLst>
          </p:cNvPr>
          <p:cNvCxnSpPr>
            <a:cxnSpLocks/>
          </p:cNvCxnSpPr>
          <p:nvPr/>
        </p:nvCxnSpPr>
        <p:spPr>
          <a:xfrm flipV="1">
            <a:off x="2153700" y="5131328"/>
            <a:ext cx="6076666" cy="21438"/>
          </a:xfrm>
          <a:prstGeom prst="line">
            <a:avLst/>
          </a:prstGeom>
          <a:noFill/>
          <a:ln w="6350" cap="flat" cmpd="sng" algn="ctr">
            <a:solidFill>
              <a:srgbClr val="41AEBD"/>
            </a:solidFill>
            <a:prstDash val="solid"/>
            <a:miter lim="800000"/>
          </a:ln>
          <a:effectLst/>
        </p:spPr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F0351957-5548-D001-AC30-9B220DDC1A2A}"/>
              </a:ext>
            </a:extLst>
          </p:cNvPr>
          <p:cNvCxnSpPr>
            <a:cxnSpLocks/>
          </p:cNvCxnSpPr>
          <p:nvPr/>
        </p:nvCxnSpPr>
        <p:spPr>
          <a:xfrm flipV="1">
            <a:off x="2071421" y="1971102"/>
            <a:ext cx="0" cy="3160226"/>
          </a:xfrm>
          <a:prstGeom prst="line">
            <a:avLst/>
          </a:prstGeom>
          <a:noFill/>
          <a:ln w="6350" cap="flat" cmpd="sng" algn="ctr">
            <a:solidFill>
              <a:srgbClr val="41AEBD"/>
            </a:solidFill>
            <a:prstDash val="solid"/>
            <a:miter lim="800000"/>
          </a:ln>
          <a:effectLst/>
        </p:spPr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B087CBBB-18B6-9F5F-33AD-C964E89FB1F9}"/>
              </a:ext>
            </a:extLst>
          </p:cNvPr>
          <p:cNvSpPr txBox="1"/>
          <p:nvPr/>
        </p:nvSpPr>
        <p:spPr>
          <a:xfrm>
            <a:off x="973153" y="4843063"/>
            <a:ext cx="1162871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63" dirty="0" err="1">
                <a:solidFill>
                  <a:prstClr val="white"/>
                </a:solidFill>
                <a:latin typeface="Corbel" panose="020B0503020204020204"/>
              </a:rPr>
              <a:t>Tens</a:t>
            </a:r>
            <a:r>
              <a:rPr lang="fr-FR" sz="1463" dirty="0">
                <a:solidFill>
                  <a:prstClr val="white"/>
                </a:solidFill>
                <a:latin typeface="Corbel" panose="020B0503020204020204"/>
              </a:rPr>
              <a:t> of MeV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8245A0CE-786D-ABD4-05B5-15635157786B}"/>
              </a:ext>
            </a:extLst>
          </p:cNvPr>
          <p:cNvSpPr txBox="1"/>
          <p:nvPr/>
        </p:nvSpPr>
        <p:spPr>
          <a:xfrm>
            <a:off x="1043136" y="4253787"/>
            <a:ext cx="1022895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63" dirty="0">
                <a:solidFill>
                  <a:prstClr val="white"/>
                </a:solidFill>
                <a:latin typeface="Corbel" panose="020B0503020204020204"/>
              </a:rPr>
              <a:t>~150 MeV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0F2F97C9-CAE2-3B74-34BC-70AD5729D023}"/>
              </a:ext>
            </a:extLst>
          </p:cNvPr>
          <p:cNvSpPr txBox="1"/>
          <p:nvPr/>
        </p:nvSpPr>
        <p:spPr>
          <a:xfrm>
            <a:off x="1059288" y="3299408"/>
            <a:ext cx="1022895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63" dirty="0">
                <a:solidFill>
                  <a:prstClr val="white"/>
                </a:solidFill>
                <a:latin typeface="Corbel" panose="020B0503020204020204"/>
              </a:rPr>
              <a:t>2-3 </a:t>
            </a:r>
            <a:r>
              <a:rPr lang="fr-FR" sz="1463" dirty="0" err="1">
                <a:solidFill>
                  <a:prstClr val="white"/>
                </a:solidFill>
                <a:latin typeface="Corbel" panose="020B0503020204020204"/>
              </a:rPr>
              <a:t>GeV</a:t>
            </a:r>
            <a:endParaRPr lang="fr-FR" sz="1463" dirty="0">
              <a:solidFill>
                <a:prstClr val="white"/>
              </a:solidFill>
              <a:latin typeface="Corbel" panose="020B0503020204020204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DED3AC95-0FA4-8421-A176-BCFF19474132}"/>
              </a:ext>
            </a:extLst>
          </p:cNvPr>
          <p:cNvSpPr txBox="1"/>
          <p:nvPr/>
        </p:nvSpPr>
        <p:spPr>
          <a:xfrm>
            <a:off x="1053902" y="2185131"/>
            <a:ext cx="1022895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63" dirty="0">
                <a:solidFill>
                  <a:prstClr val="white"/>
                </a:solidFill>
                <a:latin typeface="Corbel" panose="020B0503020204020204"/>
              </a:rPr>
              <a:t>10-20 </a:t>
            </a:r>
            <a:r>
              <a:rPr lang="fr-FR" sz="1463" dirty="0" err="1">
                <a:solidFill>
                  <a:prstClr val="white"/>
                </a:solidFill>
                <a:latin typeface="Corbel" panose="020B0503020204020204"/>
              </a:rPr>
              <a:t>GeV</a:t>
            </a:r>
            <a:endParaRPr lang="fr-FR" sz="1463" dirty="0">
              <a:solidFill>
                <a:prstClr val="white"/>
              </a:solidFill>
              <a:latin typeface="Corbel" panose="020B0503020204020204"/>
            </a:endParaRPr>
          </a:p>
        </p:txBody>
      </p: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EA5DF697-052E-F2D6-D89D-17BC58EA174B}"/>
              </a:ext>
            </a:extLst>
          </p:cNvPr>
          <p:cNvGrpSpPr/>
          <p:nvPr/>
        </p:nvGrpSpPr>
        <p:grpSpPr>
          <a:xfrm>
            <a:off x="2216777" y="5213354"/>
            <a:ext cx="667436" cy="323001"/>
            <a:chOff x="1431231" y="5587475"/>
            <a:chExt cx="821460" cy="397539"/>
          </a:xfrm>
        </p:grpSpPr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EAFC0BB0-BB57-34C4-F59B-69ACFF9A2D1D}"/>
                </a:ext>
              </a:extLst>
            </p:cNvPr>
            <p:cNvSpPr txBox="1"/>
            <p:nvPr/>
          </p:nvSpPr>
          <p:spPr>
            <a:xfrm>
              <a:off x="1431231" y="5594296"/>
              <a:ext cx="251795" cy="3907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63" dirty="0">
                  <a:solidFill>
                    <a:prstClr val="white"/>
                  </a:solidFill>
                  <a:latin typeface="Corbel" panose="020B0503020204020204"/>
                </a:rPr>
                <a:t>n</a:t>
              </a:r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D57BBCC8-3F76-753F-B821-59FF821D56E1}"/>
                </a:ext>
              </a:extLst>
            </p:cNvPr>
            <p:cNvSpPr txBox="1"/>
            <p:nvPr/>
          </p:nvSpPr>
          <p:spPr>
            <a:xfrm>
              <a:off x="1702899" y="5592924"/>
              <a:ext cx="251795" cy="3907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63" dirty="0">
                  <a:solidFill>
                    <a:prstClr val="white"/>
                  </a:solidFill>
                  <a:latin typeface="Corbel" panose="020B0503020204020204"/>
                </a:rPr>
                <a:t>p</a:t>
              </a:r>
            </a:p>
          </p:txBody>
        </p: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6F02F639-9B2A-3832-82DD-0BF19E7DCBAF}"/>
                </a:ext>
              </a:extLst>
            </p:cNvPr>
            <p:cNvSpPr txBox="1"/>
            <p:nvPr/>
          </p:nvSpPr>
          <p:spPr>
            <a:xfrm>
              <a:off x="2000896" y="5587475"/>
              <a:ext cx="251795" cy="3907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63" dirty="0">
                  <a:solidFill>
                    <a:prstClr val="white"/>
                  </a:solidFill>
                  <a:latin typeface="Symbol" pitchFamily="2" charset="2"/>
                </a:rPr>
                <a:t>p</a:t>
              </a:r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C149ED18-4EC9-D519-37D9-918476E73130}"/>
              </a:ext>
            </a:extLst>
          </p:cNvPr>
          <p:cNvSpPr/>
          <p:nvPr/>
        </p:nvSpPr>
        <p:spPr>
          <a:xfrm>
            <a:off x="2119638" y="3443823"/>
            <a:ext cx="980065" cy="954380"/>
          </a:xfrm>
          <a:prstGeom prst="rect">
            <a:avLst/>
          </a:prstGeom>
          <a:solidFill>
            <a:srgbClr val="41AEBD">
              <a:lumMod val="20000"/>
              <a:lumOff val="80000"/>
              <a:alpha val="50000"/>
            </a:srgbClr>
          </a:solidFill>
          <a:ln w="12700" cap="flat" cmpd="sng" algn="ctr">
            <a:solidFill>
              <a:srgbClr val="41AEBD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fr-FR" sz="1463" kern="0" dirty="0">
              <a:solidFill>
                <a:prstClr val="white"/>
              </a:solidFill>
              <a:latin typeface="Corbel" panose="020B0503020204020204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4E5F10C8-794F-FC04-0C0C-FCC7C78DA3BC}"/>
              </a:ext>
            </a:extLst>
          </p:cNvPr>
          <p:cNvSpPr txBox="1"/>
          <p:nvPr/>
        </p:nvSpPr>
        <p:spPr>
          <a:xfrm>
            <a:off x="2125258" y="3771153"/>
            <a:ext cx="681030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63" dirty="0">
                <a:solidFill>
                  <a:prstClr val="white"/>
                </a:solidFill>
                <a:latin typeface="Corbel" panose="020B0503020204020204"/>
              </a:rPr>
              <a:t>2002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ZoneTexte 23">
                <a:extLst>
                  <a:ext uri="{FF2B5EF4-FFF2-40B4-BE49-F238E27FC236}">
                    <a16:creationId xmlns:a16="http://schemas.microsoft.com/office/drawing/2014/main" id="{BFD7694C-FC22-28D5-2C48-E3ACAA2204DB}"/>
                  </a:ext>
                </a:extLst>
              </p:cNvPr>
              <p:cNvSpPr txBox="1"/>
              <p:nvPr/>
            </p:nvSpPr>
            <p:spPr>
              <a:xfrm>
                <a:off x="2095876" y="4494199"/>
                <a:ext cx="1185481" cy="5425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63" dirty="0">
                    <a:solidFill>
                      <a:prstClr val="white"/>
                    </a:solidFill>
                    <a:latin typeface="Corbel" panose="020B0503020204020204"/>
                  </a:rPr>
                  <a:t>2003 (</a:t>
                </a:r>
                <a:r>
                  <a:rPr lang="fr-FR" sz="1463" dirty="0" err="1">
                    <a:solidFill>
                      <a:prstClr val="white"/>
                    </a:solidFill>
                    <a:latin typeface="Corbel" panose="020B0503020204020204"/>
                  </a:rPr>
                  <a:t>np</a:t>
                </a:r>
                <a:r>
                  <a:rPr lang="fr-FR" sz="1463" dirty="0" err="1">
                    <a:solidFill>
                      <a:prstClr val="white"/>
                    </a:solidFill>
                    <a:latin typeface="Symbol" pitchFamily="2" charset="2"/>
                  </a:rPr>
                  <a:t>p</a:t>
                </a:r>
                <a:r>
                  <a:rPr lang="fr-FR" sz="1463" dirty="0">
                    <a:solidFill>
                      <a:prstClr val="white"/>
                    </a:solidFill>
                    <a:latin typeface="Corbel" panose="020B0503020204020204"/>
                  </a:rPr>
                  <a:t>) 2013 (A</a:t>
                </a:r>
                <a:r>
                  <a:rPr lang="fr-FR" sz="1463" dirty="0">
                    <a:solidFill>
                      <a:prstClr val="white"/>
                    </a:solidFill>
                    <a:latin typeface="Corbel" panose="020B0503020204020204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sz="1463" i="1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fr-FR" sz="1463" dirty="0">
                    <a:solidFill>
                      <a:prstClr val="white"/>
                    </a:solidFill>
                    <a:latin typeface="Corbel" panose="020B0503020204020204"/>
                  </a:rPr>
                  <a:t>4) </a:t>
                </a:r>
              </a:p>
            </p:txBody>
          </p:sp>
        </mc:Choice>
        <mc:Fallback xmlns="">
          <p:sp>
            <p:nvSpPr>
              <p:cNvPr id="24" name="ZoneTexte 23">
                <a:extLst>
                  <a:ext uri="{FF2B5EF4-FFF2-40B4-BE49-F238E27FC236}">
                    <a16:creationId xmlns:a16="http://schemas.microsoft.com/office/drawing/2014/main" id="{BFD7694C-FC22-28D5-2C48-E3ACAA2204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5876" y="4494199"/>
                <a:ext cx="1185481" cy="542584"/>
              </a:xfrm>
              <a:prstGeom prst="rect">
                <a:avLst/>
              </a:prstGeom>
              <a:blipFill>
                <a:blip r:embed="rId3"/>
                <a:stretch>
                  <a:fillRect l="-2128" t="-2273" b="-1136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ZoneTexte 24">
            <a:extLst>
              <a:ext uri="{FF2B5EF4-FFF2-40B4-BE49-F238E27FC236}">
                <a16:creationId xmlns:a16="http://schemas.microsoft.com/office/drawing/2014/main" id="{2DEDBBE2-862F-3D0E-1E4E-DDA43707390C}"/>
              </a:ext>
            </a:extLst>
          </p:cNvPr>
          <p:cNvSpPr txBox="1"/>
          <p:nvPr/>
        </p:nvSpPr>
        <p:spPr>
          <a:xfrm>
            <a:off x="3208974" y="2623531"/>
            <a:ext cx="1003535" cy="492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38" dirty="0">
                <a:solidFill>
                  <a:prstClr val="white"/>
                </a:solidFill>
                <a:latin typeface="Corbel" panose="020B0503020204020204"/>
              </a:rPr>
              <a:t>2009-2011</a:t>
            </a:r>
          </a:p>
          <a:p>
            <a:pPr algn="ctr"/>
            <a:r>
              <a:rPr lang="fr-FR" sz="1463" dirty="0">
                <a:solidFill>
                  <a:prstClr val="white"/>
                </a:solidFill>
                <a:latin typeface="Corbel" panose="020B0503020204020204"/>
              </a:rPr>
              <a:t>2014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E741BD77-7652-0EE3-1B1A-114F09D3A3A3}"/>
              </a:ext>
            </a:extLst>
          </p:cNvPr>
          <p:cNvSpPr txBox="1"/>
          <p:nvPr/>
        </p:nvSpPr>
        <p:spPr>
          <a:xfrm>
            <a:off x="4902421" y="3486060"/>
            <a:ext cx="681030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63" dirty="0">
                <a:solidFill>
                  <a:prstClr val="white"/>
                </a:solidFill>
                <a:latin typeface="Corbel" panose="020B0503020204020204"/>
              </a:rPr>
              <a:t>2016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4E1A5FCA-4C36-936A-B2D8-0AC09DF1662E}"/>
              </a:ext>
            </a:extLst>
          </p:cNvPr>
          <p:cNvSpPr txBox="1"/>
          <p:nvPr/>
        </p:nvSpPr>
        <p:spPr>
          <a:xfrm>
            <a:off x="5574050" y="3395868"/>
            <a:ext cx="681030" cy="542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63" dirty="0">
                <a:solidFill>
                  <a:prstClr val="white"/>
                </a:solidFill>
                <a:latin typeface="Corbel" panose="020B0503020204020204"/>
              </a:rPr>
              <a:t>2017-2018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A7DF84CC-C2CD-0C6B-7E53-454270C69352}"/>
              </a:ext>
            </a:extLst>
          </p:cNvPr>
          <p:cNvSpPr txBox="1"/>
          <p:nvPr/>
        </p:nvSpPr>
        <p:spPr>
          <a:xfrm>
            <a:off x="3040758" y="3995074"/>
            <a:ext cx="681030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63" dirty="0">
                <a:solidFill>
                  <a:prstClr val="white"/>
                </a:solidFill>
                <a:latin typeface="Corbel" panose="020B0503020204020204"/>
              </a:rPr>
              <a:t>2004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BB9FABCC-1545-56CE-6730-69B27E9E96FC}"/>
              </a:ext>
            </a:extLst>
          </p:cNvPr>
          <p:cNvSpPr txBox="1"/>
          <p:nvPr/>
        </p:nvSpPr>
        <p:spPr>
          <a:xfrm>
            <a:off x="3636052" y="3985800"/>
            <a:ext cx="681030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63" dirty="0">
                <a:solidFill>
                  <a:prstClr val="white"/>
                </a:solidFill>
                <a:latin typeface="Corbel" panose="020B0503020204020204"/>
              </a:rPr>
              <a:t>2013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773C1EE7-A9B4-CAA7-4DB6-1DC30F17EDF8}"/>
              </a:ext>
            </a:extLst>
          </p:cNvPr>
          <p:cNvSpPr txBox="1"/>
          <p:nvPr/>
        </p:nvSpPr>
        <p:spPr>
          <a:xfrm>
            <a:off x="4291386" y="3985800"/>
            <a:ext cx="681030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63" dirty="0">
                <a:solidFill>
                  <a:prstClr val="white"/>
                </a:solidFill>
                <a:latin typeface="Corbel" panose="020B0503020204020204"/>
              </a:rPr>
              <a:t>2014</a:t>
            </a:r>
          </a:p>
        </p:txBody>
      </p:sp>
      <p:grpSp>
        <p:nvGrpSpPr>
          <p:cNvPr id="31" name="Groupe 30">
            <a:extLst>
              <a:ext uri="{FF2B5EF4-FFF2-40B4-BE49-F238E27FC236}">
                <a16:creationId xmlns:a16="http://schemas.microsoft.com/office/drawing/2014/main" id="{29359157-8065-3706-8327-1D9322C059AF}"/>
              </a:ext>
            </a:extLst>
          </p:cNvPr>
          <p:cNvGrpSpPr/>
          <p:nvPr/>
        </p:nvGrpSpPr>
        <p:grpSpPr>
          <a:xfrm>
            <a:off x="2216777" y="1677604"/>
            <a:ext cx="667436" cy="323001"/>
            <a:chOff x="1431231" y="5587475"/>
            <a:chExt cx="821460" cy="397539"/>
          </a:xfrm>
        </p:grpSpPr>
        <p:sp>
          <p:nvSpPr>
            <p:cNvPr id="32" name="ZoneTexte 31">
              <a:extLst>
                <a:ext uri="{FF2B5EF4-FFF2-40B4-BE49-F238E27FC236}">
                  <a16:creationId xmlns:a16="http://schemas.microsoft.com/office/drawing/2014/main" id="{39C6D339-2767-5EF4-9721-C2B2100E8531}"/>
                </a:ext>
              </a:extLst>
            </p:cNvPr>
            <p:cNvSpPr txBox="1"/>
            <p:nvPr/>
          </p:nvSpPr>
          <p:spPr>
            <a:xfrm>
              <a:off x="1431231" y="5594296"/>
              <a:ext cx="251795" cy="3907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63" dirty="0">
                  <a:solidFill>
                    <a:prstClr val="white"/>
                  </a:solidFill>
                  <a:latin typeface="Corbel" panose="020B0503020204020204"/>
                </a:rPr>
                <a:t>n</a:t>
              </a:r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F5A31B18-21B3-CAF7-499C-209D358D1434}"/>
                </a:ext>
              </a:extLst>
            </p:cNvPr>
            <p:cNvSpPr txBox="1"/>
            <p:nvPr/>
          </p:nvSpPr>
          <p:spPr>
            <a:xfrm>
              <a:off x="1702899" y="5592924"/>
              <a:ext cx="251795" cy="3907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63" dirty="0">
                  <a:solidFill>
                    <a:prstClr val="white"/>
                  </a:solidFill>
                  <a:latin typeface="Corbel" panose="020B0503020204020204"/>
                </a:rPr>
                <a:t>p</a:t>
              </a:r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D161F656-036E-9A90-EBAA-FA5700073619}"/>
                </a:ext>
              </a:extLst>
            </p:cNvPr>
            <p:cNvSpPr txBox="1"/>
            <p:nvPr/>
          </p:nvSpPr>
          <p:spPr>
            <a:xfrm>
              <a:off x="2000896" y="5587475"/>
              <a:ext cx="251795" cy="3907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63" dirty="0">
                  <a:solidFill>
                    <a:prstClr val="white"/>
                  </a:solidFill>
                  <a:latin typeface="Symbol" pitchFamily="2" charset="2"/>
                </a:rPr>
                <a:t>p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D5DFD82A-2208-0822-D9F0-F75AEC93BE4F}"/>
                  </a:ext>
                </a:extLst>
              </p:cNvPr>
              <p:cNvSpPr txBox="1"/>
              <p:nvPr/>
            </p:nvSpPr>
            <p:spPr>
              <a:xfrm>
                <a:off x="3096796" y="1638123"/>
                <a:ext cx="547461" cy="450251"/>
              </a:xfrm>
              <a:prstGeom prst="rect">
                <a:avLst/>
              </a:prstGeom>
              <a:noFill/>
              <a:ln w="3175">
                <a:solidFill>
                  <a:srgbClr val="41AEBD">
                    <a:shade val="50000"/>
                  </a:srgbClr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>
                  <a:defRPr/>
                </a:pPr>
                <a:r>
                  <a:rPr lang="fr-FR" sz="1463" kern="0" dirty="0">
                    <a:solidFill>
                      <a:prstClr val="white"/>
                    </a:solidFill>
                    <a:latin typeface="Corbel" panose="020B0503020204020204"/>
                  </a:rPr>
                  <a:t>Cluster A </a:t>
                </a:r>
                <a14:m>
                  <m:oMath xmlns:m="http://schemas.openxmlformats.org/officeDocument/2006/math">
                    <m:r>
                      <a:rPr lang="fr-FR" sz="1463" i="1" ker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fr-FR" sz="1463" kern="0" dirty="0">
                    <a:solidFill>
                      <a:prstClr val="white"/>
                    </a:solidFill>
                    <a:latin typeface="Corbel" panose="020B0503020204020204"/>
                  </a:rPr>
                  <a:t> 4</a:t>
                </a:r>
              </a:p>
            </p:txBody>
          </p:sp>
        </mc:Choice>
        <mc:Fallback xmlns=""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D5DFD82A-2208-0822-D9F0-F75AEC93BE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6796" y="1638123"/>
                <a:ext cx="547461" cy="450251"/>
              </a:xfrm>
              <a:prstGeom prst="rect">
                <a:avLst/>
              </a:prstGeom>
              <a:blipFill>
                <a:blip r:embed="rId4"/>
                <a:stretch>
                  <a:fillRect l="-20000" t="-13514" r="-26667" b="-21622"/>
                </a:stretch>
              </a:blipFill>
              <a:ln w="3175">
                <a:solidFill>
                  <a:srgbClr val="41AEBD">
                    <a:shade val="50000"/>
                  </a:srgbClr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217A4598-315B-5F83-903A-CEC35A8C726B}"/>
                  </a:ext>
                </a:extLst>
              </p:cNvPr>
              <p:cNvSpPr txBox="1"/>
              <p:nvPr/>
            </p:nvSpPr>
            <p:spPr>
              <a:xfrm>
                <a:off x="3766963" y="1638123"/>
                <a:ext cx="547461" cy="450251"/>
              </a:xfrm>
              <a:prstGeom prst="rect">
                <a:avLst/>
              </a:prstGeom>
              <a:noFill/>
              <a:ln w="3175">
                <a:solidFill>
                  <a:srgbClr val="41AEBD">
                    <a:shade val="50000"/>
                  </a:srgbClr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>
                  <a:defRPr/>
                </a:pPr>
                <a:r>
                  <a:rPr lang="fr-FR" sz="1463" kern="0" dirty="0">
                    <a:solidFill>
                      <a:prstClr val="white"/>
                    </a:solidFill>
                    <a:latin typeface="Corbel" panose="020B0503020204020204"/>
                  </a:rPr>
                  <a:t>Cluster A </a:t>
                </a:r>
                <a14:m>
                  <m:oMath xmlns:m="http://schemas.openxmlformats.org/officeDocument/2006/math">
                    <m:r>
                      <a:rPr lang="fr-FR" sz="1463" i="1" ker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fr-FR" sz="1463" kern="0" dirty="0">
                    <a:solidFill>
                      <a:prstClr val="white"/>
                    </a:solidFill>
                    <a:latin typeface="Corbel" panose="020B0503020204020204"/>
                  </a:rPr>
                  <a:t> 8</a:t>
                </a:r>
              </a:p>
            </p:txBody>
          </p:sp>
        </mc:Choice>
        <mc:Fallback xmlns=""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217A4598-315B-5F83-903A-CEC35A8C72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6963" y="1638123"/>
                <a:ext cx="547461" cy="450251"/>
              </a:xfrm>
              <a:prstGeom prst="rect">
                <a:avLst/>
              </a:prstGeom>
              <a:blipFill>
                <a:blip r:embed="rId5"/>
                <a:stretch>
                  <a:fillRect l="-20000" t="-13514" r="-24444" b="-21622"/>
                </a:stretch>
              </a:blipFill>
              <a:ln w="3175">
                <a:solidFill>
                  <a:srgbClr val="41AEBD">
                    <a:shade val="50000"/>
                  </a:srgbClr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50DE6A65-3845-BA1A-16FB-7F30D74EFBC0}"/>
                  </a:ext>
                </a:extLst>
              </p:cNvPr>
              <p:cNvSpPr txBox="1"/>
              <p:nvPr/>
            </p:nvSpPr>
            <p:spPr>
              <a:xfrm>
                <a:off x="4357014" y="5333726"/>
                <a:ext cx="547461" cy="450251"/>
              </a:xfrm>
              <a:prstGeom prst="rect">
                <a:avLst/>
              </a:prstGeom>
              <a:noFill/>
              <a:ln w="3175">
                <a:solidFill>
                  <a:srgbClr val="41AEBD">
                    <a:shade val="50000"/>
                  </a:srgbClr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>
                  <a:defRPr/>
                </a:pPr>
                <a:r>
                  <a:rPr lang="fr-FR" sz="1463" kern="0" dirty="0">
                    <a:solidFill>
                      <a:prstClr val="white"/>
                    </a:solidFill>
                    <a:latin typeface="Corbel" panose="020B0503020204020204"/>
                  </a:rPr>
                  <a:t>Cluster A </a:t>
                </a:r>
                <a14:m>
                  <m:oMath xmlns:m="http://schemas.openxmlformats.org/officeDocument/2006/math">
                    <m:r>
                      <a:rPr lang="fr-FR" sz="1463" i="1" ker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fr-FR" sz="1463" kern="0" dirty="0">
                    <a:solidFill>
                      <a:prstClr val="white"/>
                    </a:solidFill>
                    <a:latin typeface="Corbel" panose="020B0503020204020204"/>
                  </a:rPr>
                  <a:t> 18</a:t>
                </a:r>
              </a:p>
            </p:txBody>
          </p:sp>
        </mc:Choice>
        <mc:Fallback xmlns=""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50DE6A65-3845-BA1A-16FB-7F30D74EFB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7014" y="5333726"/>
                <a:ext cx="547461" cy="450251"/>
              </a:xfrm>
              <a:prstGeom prst="rect">
                <a:avLst/>
              </a:prstGeom>
              <a:blipFill>
                <a:blip r:embed="rId6"/>
                <a:stretch>
                  <a:fillRect l="-20455" t="-13514" r="-25000" b="-21622"/>
                </a:stretch>
              </a:blipFill>
              <a:ln w="3175">
                <a:solidFill>
                  <a:srgbClr val="41AEBD">
                    <a:shade val="50000"/>
                  </a:srgbClr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8" name="Groupe 37">
            <a:extLst>
              <a:ext uri="{FF2B5EF4-FFF2-40B4-BE49-F238E27FC236}">
                <a16:creationId xmlns:a16="http://schemas.microsoft.com/office/drawing/2014/main" id="{6EA1ADAA-A06A-20C6-C29F-C6FA941EB793}"/>
              </a:ext>
            </a:extLst>
          </p:cNvPr>
          <p:cNvGrpSpPr/>
          <p:nvPr/>
        </p:nvGrpSpPr>
        <p:grpSpPr>
          <a:xfrm>
            <a:off x="5010850" y="1677610"/>
            <a:ext cx="391995" cy="317459"/>
            <a:chOff x="5072423" y="5703331"/>
            <a:chExt cx="482455" cy="390719"/>
          </a:xfrm>
        </p:grpSpPr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id="{05DBED93-CCDB-B114-4C75-6DA52E0B643C}"/>
                </a:ext>
              </a:extLst>
            </p:cNvPr>
            <p:cNvSpPr txBox="1"/>
            <p:nvPr/>
          </p:nvSpPr>
          <p:spPr>
            <a:xfrm>
              <a:off x="5072423" y="5703331"/>
              <a:ext cx="251795" cy="390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63" dirty="0">
                  <a:solidFill>
                    <a:prstClr val="white"/>
                  </a:solidFill>
                  <a:latin typeface="Symbol" pitchFamily="2" charset="2"/>
                </a:rPr>
                <a:t>h</a:t>
              </a:r>
            </a:p>
          </p:txBody>
        </p:sp>
        <p:sp>
          <p:nvSpPr>
            <p:cNvPr id="40" name="ZoneTexte 39">
              <a:extLst>
                <a:ext uri="{FF2B5EF4-FFF2-40B4-BE49-F238E27FC236}">
                  <a16:creationId xmlns:a16="http://schemas.microsoft.com/office/drawing/2014/main" id="{211FAA9C-E324-EBAF-F32C-D940AF911FE3}"/>
                </a:ext>
              </a:extLst>
            </p:cNvPr>
            <p:cNvSpPr txBox="1"/>
            <p:nvPr/>
          </p:nvSpPr>
          <p:spPr>
            <a:xfrm>
              <a:off x="5303083" y="5703331"/>
              <a:ext cx="251795" cy="390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63" dirty="0">
                  <a:solidFill>
                    <a:prstClr val="white"/>
                  </a:solidFill>
                  <a:latin typeface="Symbol" pitchFamily="2" charset="2"/>
                </a:rPr>
                <a:t>w</a:t>
              </a:r>
            </a:p>
          </p:txBody>
        </p:sp>
      </p:grpSp>
      <p:grpSp>
        <p:nvGrpSpPr>
          <p:cNvPr id="41" name="Groupe 40">
            <a:extLst>
              <a:ext uri="{FF2B5EF4-FFF2-40B4-BE49-F238E27FC236}">
                <a16:creationId xmlns:a16="http://schemas.microsoft.com/office/drawing/2014/main" id="{4054F3E8-F6C1-7BD5-68C6-8687638314E2}"/>
              </a:ext>
            </a:extLst>
          </p:cNvPr>
          <p:cNvGrpSpPr/>
          <p:nvPr/>
        </p:nvGrpSpPr>
        <p:grpSpPr>
          <a:xfrm>
            <a:off x="5628684" y="1673146"/>
            <a:ext cx="618821" cy="326386"/>
            <a:chOff x="5988853" y="5587470"/>
            <a:chExt cx="761626" cy="401706"/>
          </a:xfrm>
        </p:grpSpPr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6AB3F381-840F-A43D-8D9E-A207F7736CDC}"/>
                </a:ext>
              </a:extLst>
            </p:cNvPr>
            <p:cNvSpPr txBox="1"/>
            <p:nvPr/>
          </p:nvSpPr>
          <p:spPr>
            <a:xfrm>
              <a:off x="5988853" y="5598457"/>
              <a:ext cx="251795" cy="390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63" dirty="0">
                  <a:solidFill>
                    <a:prstClr val="white"/>
                  </a:solidFill>
                  <a:latin typeface="Corbel" panose="020B0503020204020204"/>
                </a:rPr>
                <a:t>K</a:t>
              </a:r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80C4FEC2-4416-5EA9-DE0A-1E3B404885F9}"/>
                </a:ext>
              </a:extLst>
            </p:cNvPr>
            <p:cNvSpPr txBox="1"/>
            <p:nvPr/>
          </p:nvSpPr>
          <p:spPr>
            <a:xfrm>
              <a:off x="6246889" y="5587470"/>
              <a:ext cx="251795" cy="390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63" dirty="0">
                  <a:solidFill>
                    <a:prstClr val="white"/>
                  </a:solidFill>
                  <a:latin typeface="Symbol" pitchFamily="2" charset="2"/>
                </a:rPr>
                <a:t>L</a:t>
              </a:r>
            </a:p>
          </p:txBody>
        </p:sp>
        <p:sp>
          <p:nvSpPr>
            <p:cNvPr id="44" name="ZoneTexte 43">
              <a:extLst>
                <a:ext uri="{FF2B5EF4-FFF2-40B4-BE49-F238E27FC236}">
                  <a16:creationId xmlns:a16="http://schemas.microsoft.com/office/drawing/2014/main" id="{60156E88-E970-CFE4-CB2C-1AE96B73DB2A}"/>
                </a:ext>
              </a:extLst>
            </p:cNvPr>
            <p:cNvSpPr txBox="1"/>
            <p:nvPr/>
          </p:nvSpPr>
          <p:spPr>
            <a:xfrm>
              <a:off x="6498684" y="5594296"/>
              <a:ext cx="251795" cy="390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63" dirty="0">
                  <a:solidFill>
                    <a:prstClr val="white"/>
                  </a:solidFill>
                  <a:latin typeface="Symbol" pitchFamily="2" charset="2"/>
                </a:rPr>
                <a:t>S</a:t>
              </a:r>
            </a:p>
          </p:txBody>
        </p:sp>
      </p:grpSp>
      <p:sp>
        <p:nvSpPr>
          <p:cNvPr id="45" name="Flèche vers le haut 44">
            <a:extLst>
              <a:ext uri="{FF2B5EF4-FFF2-40B4-BE49-F238E27FC236}">
                <a16:creationId xmlns:a16="http://schemas.microsoft.com/office/drawing/2014/main" id="{8131463D-08BF-04F7-B952-91045677D7E0}"/>
              </a:ext>
            </a:extLst>
          </p:cNvPr>
          <p:cNvSpPr/>
          <p:nvPr/>
        </p:nvSpPr>
        <p:spPr>
          <a:xfrm>
            <a:off x="3650802" y="5477990"/>
            <a:ext cx="380449" cy="391428"/>
          </a:xfrm>
          <a:prstGeom prst="upArrow">
            <a:avLst/>
          </a:prstGeom>
          <a:solidFill>
            <a:srgbClr val="C00000"/>
          </a:solidFill>
          <a:ln w="12700" cap="flat" cmpd="sng" algn="ctr">
            <a:solidFill>
              <a:srgbClr val="41AEBD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fr-FR" sz="1463" kern="0">
              <a:solidFill>
                <a:prstClr val="white"/>
              </a:solidFill>
              <a:latin typeface="Corbel" panose="020B0503020204020204"/>
            </a:endParaRPr>
          </a:p>
        </p:txBody>
      </p:sp>
      <p:sp>
        <p:nvSpPr>
          <p:cNvPr id="46" name="Flèche vers le haut 45">
            <a:extLst>
              <a:ext uri="{FF2B5EF4-FFF2-40B4-BE49-F238E27FC236}">
                <a16:creationId xmlns:a16="http://schemas.microsoft.com/office/drawing/2014/main" id="{922FAEF2-C5A7-6BF8-E8E9-473151651760}"/>
              </a:ext>
            </a:extLst>
          </p:cNvPr>
          <p:cNvSpPr/>
          <p:nvPr/>
        </p:nvSpPr>
        <p:spPr>
          <a:xfrm>
            <a:off x="3650802" y="1132660"/>
            <a:ext cx="380449" cy="391428"/>
          </a:xfrm>
          <a:prstGeom prst="upArrow">
            <a:avLst/>
          </a:prstGeom>
          <a:solidFill>
            <a:srgbClr val="034ECC"/>
          </a:solidFill>
          <a:ln w="12700" cap="flat" cmpd="sng" algn="ctr">
            <a:solidFill>
              <a:srgbClr val="41AEBD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fr-FR" sz="1463" kern="0">
              <a:solidFill>
                <a:prstClr val="white"/>
              </a:solidFill>
              <a:latin typeface="Corbel" panose="020B0503020204020204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ZoneTexte 46">
                <a:extLst>
                  <a:ext uri="{FF2B5EF4-FFF2-40B4-BE49-F238E27FC236}">
                    <a16:creationId xmlns:a16="http://schemas.microsoft.com/office/drawing/2014/main" id="{CA91AE01-08A2-97BA-6607-B270FEF9DF4D}"/>
                  </a:ext>
                </a:extLst>
              </p:cNvPr>
              <p:cNvSpPr txBox="1"/>
              <p:nvPr/>
            </p:nvSpPr>
            <p:spPr>
              <a:xfrm>
                <a:off x="2265894" y="5500125"/>
                <a:ext cx="547461" cy="450251"/>
              </a:xfrm>
              <a:prstGeom prst="rect">
                <a:avLst/>
              </a:prstGeom>
              <a:noFill/>
              <a:ln w="3175">
                <a:solidFill>
                  <a:srgbClr val="41AEBD">
                    <a:shade val="50000"/>
                  </a:srgbClr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>
                  <a:defRPr/>
                </a:pPr>
                <a:r>
                  <a:rPr lang="fr-FR" sz="1463" kern="0" dirty="0">
                    <a:solidFill>
                      <a:prstClr val="white"/>
                    </a:solidFill>
                    <a:latin typeface="Corbel" panose="020B0503020204020204"/>
                  </a:rPr>
                  <a:t>Cluster A </a:t>
                </a:r>
                <a14:m>
                  <m:oMath xmlns:m="http://schemas.openxmlformats.org/officeDocument/2006/math">
                    <m:r>
                      <a:rPr lang="fr-FR" sz="1463" i="1" kern="0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fr-FR" sz="1463" kern="0" dirty="0">
                    <a:solidFill>
                      <a:prstClr val="white"/>
                    </a:solidFill>
                    <a:latin typeface="Corbel" panose="020B0503020204020204"/>
                  </a:rPr>
                  <a:t> 4</a:t>
                </a:r>
              </a:p>
            </p:txBody>
          </p:sp>
        </mc:Choice>
        <mc:Fallback xmlns="">
          <p:sp>
            <p:nvSpPr>
              <p:cNvPr id="47" name="ZoneTexte 46">
                <a:extLst>
                  <a:ext uri="{FF2B5EF4-FFF2-40B4-BE49-F238E27FC236}">
                    <a16:creationId xmlns:a16="http://schemas.microsoft.com/office/drawing/2014/main" id="{CA91AE01-08A2-97BA-6607-B270FEF9DF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5894" y="5500125"/>
                <a:ext cx="547461" cy="450251"/>
              </a:xfrm>
              <a:prstGeom prst="rect">
                <a:avLst/>
              </a:prstGeom>
              <a:blipFill>
                <a:blip r:embed="rId7"/>
                <a:stretch>
                  <a:fillRect l="-20000" t="-10811" r="-24444" b="-24324"/>
                </a:stretch>
              </a:blipFill>
              <a:ln w="3175">
                <a:solidFill>
                  <a:srgbClr val="41AEBD">
                    <a:shade val="50000"/>
                  </a:srgbClr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Ellipse 47">
            <a:extLst>
              <a:ext uri="{FF2B5EF4-FFF2-40B4-BE49-F238E27FC236}">
                <a16:creationId xmlns:a16="http://schemas.microsoft.com/office/drawing/2014/main" id="{D7219620-56AF-6D50-9D98-EA489A1B05DA}"/>
              </a:ext>
            </a:extLst>
          </p:cNvPr>
          <p:cNvSpPr/>
          <p:nvPr/>
        </p:nvSpPr>
        <p:spPr>
          <a:xfrm>
            <a:off x="907300" y="5518670"/>
            <a:ext cx="1349929" cy="395699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fr-FR" sz="1463" kern="0">
              <a:solidFill>
                <a:prstClr val="white"/>
              </a:solidFill>
              <a:latin typeface="Corbel" panose="020B0503020204020204"/>
            </a:endParaRP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34C216EA-B10C-1D82-814F-72770A70F920}"/>
              </a:ext>
            </a:extLst>
          </p:cNvPr>
          <p:cNvSpPr txBox="1"/>
          <p:nvPr/>
        </p:nvSpPr>
        <p:spPr>
          <a:xfrm>
            <a:off x="875390" y="5594344"/>
            <a:ext cx="144588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dirty="0">
                <a:solidFill>
                  <a:prstClr val="white"/>
                </a:solidFill>
                <a:latin typeface="Corbel" panose="020B0503020204020204"/>
              </a:rPr>
              <a:t>Projectile </a:t>
            </a:r>
            <a:r>
              <a:rPr lang="fr-FR" sz="1300" dirty="0" err="1">
                <a:solidFill>
                  <a:prstClr val="white"/>
                </a:solidFill>
                <a:latin typeface="Corbel" panose="020B0503020204020204"/>
              </a:rPr>
              <a:t>particles</a:t>
            </a:r>
            <a:endParaRPr lang="fr-FR" sz="1300" dirty="0">
              <a:solidFill>
                <a:prstClr val="white"/>
              </a:solidFill>
              <a:latin typeface="Corbel" panose="020B0503020204020204"/>
            </a:endParaRP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1A546DE5-46C0-A2E7-D36E-7FD65E94B07C}"/>
              </a:ext>
            </a:extLst>
          </p:cNvPr>
          <p:cNvSpPr txBox="1"/>
          <p:nvPr/>
        </p:nvSpPr>
        <p:spPr>
          <a:xfrm>
            <a:off x="878444" y="1393529"/>
            <a:ext cx="152152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dirty="0" err="1">
                <a:solidFill>
                  <a:prstClr val="white"/>
                </a:solidFill>
                <a:latin typeface="Corbel" panose="020B0503020204020204"/>
              </a:rPr>
              <a:t>Produced</a:t>
            </a:r>
            <a:r>
              <a:rPr lang="fr-FR" sz="1300" dirty="0">
                <a:solidFill>
                  <a:prstClr val="white"/>
                </a:solidFill>
                <a:latin typeface="Corbel" panose="020B0503020204020204"/>
              </a:rPr>
              <a:t> </a:t>
            </a:r>
            <a:r>
              <a:rPr lang="fr-FR" sz="1300" dirty="0" err="1">
                <a:solidFill>
                  <a:prstClr val="white"/>
                </a:solidFill>
                <a:latin typeface="Corbel" panose="020B0503020204020204"/>
              </a:rPr>
              <a:t>particles</a:t>
            </a:r>
            <a:endParaRPr lang="fr-FR" sz="1300" dirty="0">
              <a:solidFill>
                <a:prstClr val="white"/>
              </a:solidFill>
              <a:latin typeface="Corbel" panose="020B0503020204020204"/>
            </a:endParaRPr>
          </a:p>
        </p:txBody>
      </p:sp>
      <p:sp>
        <p:nvSpPr>
          <p:cNvPr id="51" name="Ellipse 50">
            <a:extLst>
              <a:ext uri="{FF2B5EF4-FFF2-40B4-BE49-F238E27FC236}">
                <a16:creationId xmlns:a16="http://schemas.microsoft.com/office/drawing/2014/main" id="{839FF984-8468-8741-7FA5-C63EE1EBAB4E}"/>
              </a:ext>
            </a:extLst>
          </p:cNvPr>
          <p:cNvSpPr/>
          <p:nvPr/>
        </p:nvSpPr>
        <p:spPr>
          <a:xfrm>
            <a:off x="916840" y="1334430"/>
            <a:ext cx="1349929" cy="395699"/>
          </a:xfrm>
          <a:prstGeom prst="ellipse">
            <a:avLst/>
          </a:prstGeom>
          <a:noFill/>
          <a:ln w="38100" cap="flat" cmpd="sng" algn="ctr">
            <a:solidFill>
              <a:srgbClr val="034ECC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fr-FR" sz="1463" kern="0">
              <a:solidFill>
                <a:prstClr val="white"/>
              </a:solidFill>
              <a:latin typeface="Corbel" panose="020B0503020204020204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BFAD2CFA-4714-FB48-5FF9-13CDA51D448D}"/>
              </a:ext>
            </a:extLst>
          </p:cNvPr>
          <p:cNvSpPr/>
          <p:nvPr/>
        </p:nvSpPr>
        <p:spPr>
          <a:xfrm>
            <a:off x="6334454" y="2375240"/>
            <a:ext cx="601655" cy="2634985"/>
          </a:xfrm>
          <a:prstGeom prst="rect">
            <a:avLst/>
          </a:prstGeom>
          <a:solidFill>
            <a:srgbClr val="FCB11C">
              <a:lumMod val="50000"/>
              <a:alpha val="50000"/>
            </a:srgbClr>
          </a:solidFill>
          <a:ln w="12700" cap="flat" cmpd="sng" algn="ctr">
            <a:solidFill>
              <a:srgbClr val="41AEBD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fr-FR" sz="1463" kern="0" dirty="0">
              <a:solidFill>
                <a:prstClr val="white"/>
              </a:solidFill>
              <a:latin typeface="Corbel" panose="020B0503020204020204"/>
            </a:endParaRPr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C20695B4-02DA-32B1-9F3B-A7D65D1E39B9}"/>
              </a:ext>
            </a:extLst>
          </p:cNvPr>
          <p:cNvSpPr txBox="1"/>
          <p:nvPr/>
        </p:nvSpPr>
        <p:spPr>
          <a:xfrm>
            <a:off x="6255080" y="3420874"/>
            <a:ext cx="76901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dirty="0">
                <a:solidFill>
                  <a:prstClr val="white"/>
                </a:solidFill>
                <a:latin typeface="Corbel" panose="020B0503020204020204"/>
              </a:rPr>
              <a:t>2023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ZoneTexte 53">
                <a:extLst>
                  <a:ext uri="{FF2B5EF4-FFF2-40B4-BE49-F238E27FC236}">
                    <a16:creationId xmlns:a16="http://schemas.microsoft.com/office/drawing/2014/main" id="{C7F24F4D-F277-18A2-FC80-51F9D73E6159}"/>
                  </a:ext>
                </a:extLst>
              </p:cNvPr>
              <p:cNvSpPr txBox="1"/>
              <p:nvPr/>
            </p:nvSpPr>
            <p:spPr>
              <a:xfrm>
                <a:off x="6532989" y="5213355"/>
                <a:ext cx="204583" cy="3174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fr-FR" sz="1463" i="1" dirty="0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1463" i="1" dirty="0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</m:oMath>
                  </m:oMathPara>
                </a14:m>
                <a:endParaRPr lang="fr-FR" sz="1463" dirty="0">
                  <a:solidFill>
                    <a:prstClr val="white"/>
                  </a:solidFill>
                  <a:latin typeface="Corbel" panose="020B0503020204020204"/>
                </a:endParaRPr>
              </a:p>
            </p:txBody>
          </p:sp>
        </mc:Choice>
        <mc:Fallback xmlns="">
          <p:sp>
            <p:nvSpPr>
              <p:cNvPr id="54" name="ZoneTexte 53">
                <a:extLst>
                  <a:ext uri="{FF2B5EF4-FFF2-40B4-BE49-F238E27FC236}">
                    <a16:creationId xmlns:a16="http://schemas.microsoft.com/office/drawing/2014/main" id="{C7F24F4D-F277-18A2-FC80-51F9D73E61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2989" y="5213355"/>
                <a:ext cx="204583" cy="317459"/>
              </a:xfrm>
              <a:prstGeom prst="rect">
                <a:avLst/>
              </a:prstGeom>
              <a:blipFill>
                <a:blip r:embed="rId8"/>
                <a:stretch>
                  <a:fillRect l="-17647" b="-384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6" name="Groupe 55">
            <a:extLst>
              <a:ext uri="{FF2B5EF4-FFF2-40B4-BE49-F238E27FC236}">
                <a16:creationId xmlns:a16="http://schemas.microsoft.com/office/drawing/2014/main" id="{9461EFF9-C33D-F92A-BB4E-1DFD1201CF3E}"/>
              </a:ext>
            </a:extLst>
          </p:cNvPr>
          <p:cNvGrpSpPr/>
          <p:nvPr/>
        </p:nvGrpSpPr>
        <p:grpSpPr>
          <a:xfrm>
            <a:off x="5606773" y="5218903"/>
            <a:ext cx="618821" cy="326386"/>
            <a:chOff x="5988853" y="5587470"/>
            <a:chExt cx="761626" cy="401706"/>
          </a:xfrm>
        </p:grpSpPr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id="{939393FD-BB46-07F1-EC7A-331CA63A3DCD}"/>
                </a:ext>
              </a:extLst>
            </p:cNvPr>
            <p:cNvSpPr txBox="1"/>
            <p:nvPr/>
          </p:nvSpPr>
          <p:spPr>
            <a:xfrm>
              <a:off x="5988853" y="5598457"/>
              <a:ext cx="251795" cy="390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63" dirty="0">
                  <a:solidFill>
                    <a:prstClr val="white"/>
                  </a:solidFill>
                  <a:latin typeface="Corbel" panose="020B0503020204020204"/>
                </a:rPr>
                <a:t>K</a:t>
              </a:r>
            </a:p>
          </p:txBody>
        </p:sp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id="{0149E66E-723F-B563-9B67-D6B9FB202109}"/>
                </a:ext>
              </a:extLst>
            </p:cNvPr>
            <p:cNvSpPr txBox="1"/>
            <p:nvPr/>
          </p:nvSpPr>
          <p:spPr>
            <a:xfrm>
              <a:off x="6246889" y="5587470"/>
              <a:ext cx="251795" cy="390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63" dirty="0">
                  <a:solidFill>
                    <a:prstClr val="white"/>
                  </a:solidFill>
                  <a:latin typeface="Symbol" pitchFamily="2" charset="2"/>
                </a:rPr>
                <a:t>L</a:t>
              </a:r>
            </a:p>
          </p:txBody>
        </p:sp>
        <p:sp>
          <p:nvSpPr>
            <p:cNvPr id="59" name="ZoneTexte 58">
              <a:extLst>
                <a:ext uri="{FF2B5EF4-FFF2-40B4-BE49-F238E27FC236}">
                  <a16:creationId xmlns:a16="http://schemas.microsoft.com/office/drawing/2014/main" id="{A9D28448-79E5-EE06-F191-D569519C7C4F}"/>
                </a:ext>
              </a:extLst>
            </p:cNvPr>
            <p:cNvSpPr txBox="1"/>
            <p:nvPr/>
          </p:nvSpPr>
          <p:spPr>
            <a:xfrm>
              <a:off x="6498684" y="5594296"/>
              <a:ext cx="251795" cy="390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63" dirty="0">
                  <a:solidFill>
                    <a:prstClr val="white"/>
                  </a:solidFill>
                  <a:latin typeface="Symbol" pitchFamily="2" charset="2"/>
                </a:rPr>
                <a:t>S</a:t>
              </a:r>
            </a:p>
          </p:txBody>
        </p:sp>
      </p:grpSp>
      <p:sp>
        <p:nvSpPr>
          <p:cNvPr id="61" name="Rectangle 60">
            <a:extLst>
              <a:ext uri="{FF2B5EF4-FFF2-40B4-BE49-F238E27FC236}">
                <a16:creationId xmlns:a16="http://schemas.microsoft.com/office/drawing/2014/main" id="{EBCCFD4E-0B53-4892-3218-E3525239D8A9}"/>
              </a:ext>
            </a:extLst>
          </p:cNvPr>
          <p:cNvSpPr/>
          <p:nvPr/>
        </p:nvSpPr>
        <p:spPr>
          <a:xfrm>
            <a:off x="6948698" y="2373431"/>
            <a:ext cx="1281668" cy="2634985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75000"/>
                </a:schemeClr>
              </a:gs>
              <a:gs pos="74000">
                <a:schemeClr val="bg2">
                  <a:lumMod val="50000"/>
                </a:schemeClr>
              </a:gs>
              <a:gs pos="83000">
                <a:schemeClr val="bg2">
                  <a:lumMod val="50000"/>
                </a:schemeClr>
              </a:gs>
              <a:gs pos="100000">
                <a:schemeClr val="bg2">
                  <a:lumMod val="50000"/>
                </a:schemeClr>
              </a:gs>
            </a:gsLst>
            <a:lin ang="10800000" scaled="1"/>
            <a:tileRect/>
          </a:gradFill>
          <a:ln w="12700" cap="flat" cmpd="sng" algn="ctr">
            <a:solidFill>
              <a:srgbClr val="41AEBD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fr-FR" sz="1463" kern="0" dirty="0">
              <a:solidFill>
                <a:prstClr val="white"/>
              </a:solidFill>
              <a:latin typeface="Corbel" panose="020B0503020204020204"/>
            </a:endParaRPr>
          </a:p>
        </p:txBody>
      </p:sp>
      <p:sp>
        <p:nvSpPr>
          <p:cNvPr id="62" name="ZoneTexte 61">
            <a:extLst>
              <a:ext uri="{FF2B5EF4-FFF2-40B4-BE49-F238E27FC236}">
                <a16:creationId xmlns:a16="http://schemas.microsoft.com/office/drawing/2014/main" id="{7F563B8D-D2B5-1FE4-AFDD-460082B08F27}"/>
              </a:ext>
            </a:extLst>
          </p:cNvPr>
          <p:cNvSpPr txBox="1"/>
          <p:nvPr/>
        </p:nvSpPr>
        <p:spPr>
          <a:xfrm>
            <a:off x="6951459" y="3433715"/>
            <a:ext cx="76901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dirty="0">
                <a:solidFill>
                  <a:prstClr val="white"/>
                </a:solidFill>
                <a:latin typeface="Corbel" panose="020B0503020204020204"/>
              </a:rPr>
              <a:t>2024…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ZoneTexte 65">
                <a:extLst>
                  <a:ext uri="{FF2B5EF4-FFF2-40B4-BE49-F238E27FC236}">
                    <a16:creationId xmlns:a16="http://schemas.microsoft.com/office/drawing/2014/main" id="{AC3C4B05-3BEF-8F7A-8FC3-1EFC496143DA}"/>
                  </a:ext>
                </a:extLst>
              </p:cNvPr>
              <p:cNvSpPr txBox="1"/>
              <p:nvPr/>
            </p:nvSpPr>
            <p:spPr>
              <a:xfrm>
                <a:off x="7080757" y="5200043"/>
                <a:ext cx="204583" cy="3174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fr-FR" sz="1463" i="1" dirty="0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1463" i="1" dirty="0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acc>
                    </m:oMath>
                  </m:oMathPara>
                </a14:m>
                <a:endParaRPr lang="fr-FR" sz="1463" dirty="0">
                  <a:solidFill>
                    <a:prstClr val="white"/>
                  </a:solidFill>
                  <a:latin typeface="Corbel" panose="020B0503020204020204"/>
                </a:endParaRPr>
              </a:p>
            </p:txBody>
          </p:sp>
        </mc:Choice>
        <mc:Fallback xmlns="">
          <p:sp>
            <p:nvSpPr>
              <p:cNvPr id="66" name="ZoneTexte 65">
                <a:extLst>
                  <a:ext uri="{FF2B5EF4-FFF2-40B4-BE49-F238E27FC236}">
                    <a16:creationId xmlns:a16="http://schemas.microsoft.com/office/drawing/2014/main" id="{AC3C4B05-3BEF-8F7A-8FC3-1EFC496143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0757" y="5200043"/>
                <a:ext cx="204583" cy="317459"/>
              </a:xfrm>
              <a:prstGeom prst="rect">
                <a:avLst/>
              </a:prstGeom>
              <a:blipFill>
                <a:blip r:embed="rId9"/>
                <a:stretch>
                  <a:fillRect l="-588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ZoneTexte 68">
            <a:extLst>
              <a:ext uri="{FF2B5EF4-FFF2-40B4-BE49-F238E27FC236}">
                <a16:creationId xmlns:a16="http://schemas.microsoft.com/office/drawing/2014/main" id="{2636FE55-5333-FA57-4CA1-9BB1ED676E9B}"/>
              </a:ext>
            </a:extLst>
          </p:cNvPr>
          <p:cNvSpPr txBox="1"/>
          <p:nvPr/>
        </p:nvSpPr>
        <p:spPr>
          <a:xfrm>
            <a:off x="7418740" y="5259975"/>
            <a:ext cx="811627" cy="200055"/>
          </a:xfrm>
          <a:prstGeom prst="rect">
            <a:avLst/>
          </a:prstGeom>
          <a:noFill/>
          <a:ln w="3175"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>
              <a:defRPr/>
            </a:pPr>
            <a:r>
              <a:rPr lang="fr-FR" sz="1300" kern="0" dirty="0" err="1">
                <a:solidFill>
                  <a:prstClr val="white"/>
                </a:solidFill>
                <a:latin typeface="Corbel" panose="020B0503020204020204"/>
              </a:rPr>
              <a:t>Anticluster</a:t>
            </a:r>
            <a:r>
              <a:rPr lang="fr-FR" sz="1300" kern="0" dirty="0">
                <a:solidFill>
                  <a:prstClr val="white"/>
                </a:solidFill>
                <a:latin typeface="Corbel" panose="020B0503020204020204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ZoneTexte 69">
                <a:extLst>
                  <a:ext uri="{FF2B5EF4-FFF2-40B4-BE49-F238E27FC236}">
                    <a16:creationId xmlns:a16="http://schemas.microsoft.com/office/drawing/2014/main" id="{2A9948D4-B1C6-9478-1B82-31DE1F74320D}"/>
                  </a:ext>
                </a:extLst>
              </p:cNvPr>
              <p:cNvSpPr txBox="1"/>
              <p:nvPr/>
            </p:nvSpPr>
            <p:spPr>
              <a:xfrm>
                <a:off x="8172043" y="5200360"/>
                <a:ext cx="671878" cy="322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fr-FR" sz="1463" i="1" dirty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̅"/>
                        <m:ctrlPr>
                          <a:rPr lang="fr-FR" sz="1463" i="1" dirty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1463" i="1" dirty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acc>
                  </m:oMath>
                </a14:m>
                <a:r>
                  <a:rPr lang="fr-FR" sz="1463" dirty="0">
                    <a:solidFill>
                      <a:prstClr val="white"/>
                    </a:solidFill>
                    <a:latin typeface="Corbel" panose="020B0503020204020204"/>
                  </a:rPr>
                  <a:t>, …)</a:t>
                </a:r>
              </a:p>
            </p:txBody>
          </p:sp>
        </mc:Choice>
        <mc:Fallback xmlns="">
          <p:sp>
            <p:nvSpPr>
              <p:cNvPr id="70" name="ZoneTexte 69">
                <a:extLst>
                  <a:ext uri="{FF2B5EF4-FFF2-40B4-BE49-F238E27FC236}">
                    <a16:creationId xmlns:a16="http://schemas.microsoft.com/office/drawing/2014/main" id="{2A9948D4-B1C6-9478-1B82-31DE1F7432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2043" y="5200360"/>
                <a:ext cx="671878" cy="322461"/>
              </a:xfrm>
              <a:prstGeom prst="rect">
                <a:avLst/>
              </a:prstGeom>
              <a:blipFill>
                <a:blip r:embed="rId10"/>
                <a:stretch>
                  <a:fillRect t="-3846" r="-1852" b="-2307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ZoneTexte 71">
            <a:extLst>
              <a:ext uri="{FF2B5EF4-FFF2-40B4-BE49-F238E27FC236}">
                <a16:creationId xmlns:a16="http://schemas.microsoft.com/office/drawing/2014/main" id="{EE2A434B-8EE8-D552-C2BF-1F95CCF29AE8}"/>
              </a:ext>
            </a:extLst>
          </p:cNvPr>
          <p:cNvSpPr txBox="1"/>
          <p:nvPr/>
        </p:nvSpPr>
        <p:spPr>
          <a:xfrm>
            <a:off x="7942142" y="5495810"/>
            <a:ext cx="220730" cy="200055"/>
          </a:xfrm>
          <a:prstGeom prst="rect">
            <a:avLst/>
          </a:prstGeom>
          <a:noFill/>
          <a:ln w="3175"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>
              <a:defRPr/>
            </a:pPr>
            <a:r>
              <a:rPr lang="fr-FR" sz="1300" kern="0" dirty="0">
                <a:solidFill>
                  <a:prstClr val="white"/>
                </a:solidFill>
                <a:latin typeface="Symbol" pitchFamily="2" charset="2"/>
              </a:rPr>
              <a:t>n</a:t>
            </a:r>
            <a:r>
              <a:rPr lang="fr-FR" sz="1300" kern="0" dirty="0">
                <a:solidFill>
                  <a:prstClr val="white"/>
                </a:solidFill>
                <a:latin typeface="Corbel" panose="020B0503020204020204"/>
              </a:rPr>
              <a:t> 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DE74A7D-BECD-5E08-CF6E-7C54E44F41EB}"/>
              </a:ext>
            </a:extLst>
          </p:cNvPr>
          <p:cNvSpPr txBox="1"/>
          <p:nvPr/>
        </p:nvSpPr>
        <p:spPr>
          <a:xfrm>
            <a:off x="9941" y="16380"/>
            <a:ext cx="9869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  <a:latin typeface="Chalkboard" panose="03050602040202020205" pitchFamily="66" charset="77"/>
              </a:rPr>
              <a:t>INCL</a:t>
            </a:r>
          </a:p>
        </p:txBody>
      </p:sp>
      <p:sp>
        <p:nvSpPr>
          <p:cNvPr id="55" name="ZoneTexte 1">
            <a:extLst>
              <a:ext uri="{FF2B5EF4-FFF2-40B4-BE49-F238E27FC236}">
                <a16:creationId xmlns:a16="http://schemas.microsoft.com/office/drawing/2014/main" id="{FDE3BC36-7877-E721-8BF7-C16BD6C15C82}"/>
              </a:ext>
            </a:extLst>
          </p:cNvPr>
          <p:cNvSpPr txBox="1"/>
          <p:nvPr/>
        </p:nvSpPr>
        <p:spPr>
          <a:xfrm>
            <a:off x="7946571" y="6539881"/>
            <a:ext cx="1959430" cy="30777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n w="3175">
                  <a:solidFill>
                    <a:srgbClr val="FF0000"/>
                  </a:solidFill>
                </a:ln>
                <a:solidFill>
                  <a:srgbClr val="FFFF00"/>
                </a:solidFill>
                <a:latin typeface="Chalkboard" panose="03050602040202020205" pitchFamily="66" charset="77"/>
              </a:rPr>
              <a:t>Geant4 - INCL…</a:t>
            </a:r>
            <a:endParaRPr lang="fr-FR" sz="1400" b="1" dirty="0">
              <a:ln w="3175">
                <a:solidFill>
                  <a:srgbClr val="FF0000"/>
                </a:solidFill>
              </a:ln>
              <a:solidFill>
                <a:srgbClr val="FFFF00"/>
              </a:solidFill>
              <a:latin typeface="Chalkboard" panose="03050602040202020205" pitchFamily="66" charset="77"/>
            </a:endParaRPr>
          </a:p>
        </p:txBody>
      </p:sp>
      <p:pic>
        <p:nvPicPr>
          <p:cNvPr id="63" name="Image 62">
            <a:extLst>
              <a:ext uri="{FF2B5EF4-FFF2-40B4-BE49-F238E27FC236}">
                <a16:creationId xmlns:a16="http://schemas.microsoft.com/office/drawing/2014/main" id="{B0D27420-6851-FFE1-2199-2DBF3483F55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941" y="6539881"/>
            <a:ext cx="3349396" cy="299342"/>
          </a:xfrm>
          <a:prstGeom prst="rect">
            <a:avLst/>
          </a:prstGeom>
        </p:spPr>
      </p:pic>
      <p:sp>
        <p:nvSpPr>
          <p:cNvPr id="64" name="ZoneTexte 63">
            <a:extLst>
              <a:ext uri="{FF2B5EF4-FFF2-40B4-BE49-F238E27FC236}">
                <a16:creationId xmlns:a16="http://schemas.microsoft.com/office/drawing/2014/main" id="{AAEE57F1-BE5C-03C6-29ED-EEDBB052136D}"/>
              </a:ext>
            </a:extLst>
          </p:cNvPr>
          <p:cNvSpPr txBox="1"/>
          <p:nvPr/>
        </p:nvSpPr>
        <p:spPr>
          <a:xfrm>
            <a:off x="3521521" y="478045"/>
            <a:ext cx="2846391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err="1">
                <a:solidFill>
                  <a:schemeClr val="bg1"/>
                </a:solidFill>
              </a:rPr>
              <a:t>Chronology</a:t>
            </a:r>
            <a:r>
              <a:rPr lang="fr-FR" dirty="0">
                <a:solidFill>
                  <a:schemeClr val="bg1"/>
                </a:solidFill>
              </a:rPr>
              <a:t> of </a:t>
            </a:r>
            <a:r>
              <a:rPr lang="fr-FR" dirty="0" err="1">
                <a:solidFill>
                  <a:schemeClr val="bg1"/>
                </a:solidFill>
              </a:rPr>
              <a:t>development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474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1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6" grpId="0" animBg="1"/>
      <p:bldP spid="8" grpId="0" animBg="1"/>
      <p:bldP spid="9" grpId="0" animBg="1"/>
      <p:bldP spid="10" grpId="0" animBg="1"/>
      <p:bldP spid="11" grpId="0" animBg="1"/>
      <p:bldP spid="14" grpId="0"/>
      <p:bldP spid="15" grpId="0"/>
      <p:bldP spid="16" grpId="0"/>
      <p:bldP spid="17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5" grpId="0" animBg="1"/>
      <p:bldP spid="35" grpId="1" animBg="1"/>
      <p:bldP spid="36" grpId="0" animBg="1"/>
      <p:bldP spid="37" grpId="0" animBg="1"/>
      <p:bldP spid="45" grpId="0" animBg="1"/>
      <p:bldP spid="46" grpId="0" animBg="1"/>
      <p:bldP spid="47" grpId="0" animBg="1"/>
      <p:bldP spid="47" grpId="1" animBg="1"/>
      <p:bldP spid="48" grpId="0" animBg="1"/>
      <p:bldP spid="49" grpId="0"/>
      <p:bldP spid="50" grpId="0"/>
      <p:bldP spid="51" grpId="0" animBg="1"/>
      <p:bldP spid="52" grpId="0" animBg="1"/>
      <p:bldP spid="53" grpId="0"/>
      <p:bldP spid="54" grpId="0"/>
      <p:bldP spid="61" grpId="0" animBg="1"/>
      <p:bldP spid="62" grpId="0"/>
      <p:bldP spid="66" grpId="0"/>
      <p:bldP spid="69" grpId="0" animBg="1"/>
      <p:bldP spid="70" grpId="0"/>
      <p:bldP spid="7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79B003-CC04-801D-5BE3-80D87CDBE2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3B2CBE96-982E-37B2-7EDF-0C56A463E444}"/>
              </a:ext>
            </a:extLst>
          </p:cNvPr>
          <p:cNvSpPr txBox="1"/>
          <p:nvPr/>
        </p:nvSpPr>
        <p:spPr>
          <a:xfrm>
            <a:off x="9941" y="16380"/>
            <a:ext cx="9869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  <a:latin typeface="Chalkboard" panose="03050602040202020205" pitchFamily="66" charset="77"/>
              </a:rPr>
              <a:t>INCL</a:t>
            </a:r>
          </a:p>
        </p:txBody>
      </p:sp>
      <p:sp>
        <p:nvSpPr>
          <p:cNvPr id="3" name="ZoneTexte 1">
            <a:extLst>
              <a:ext uri="{FF2B5EF4-FFF2-40B4-BE49-F238E27FC236}">
                <a16:creationId xmlns:a16="http://schemas.microsoft.com/office/drawing/2014/main" id="{4A3A67FF-9722-BA86-F400-4017FAC112EE}"/>
              </a:ext>
            </a:extLst>
          </p:cNvPr>
          <p:cNvSpPr txBox="1"/>
          <p:nvPr/>
        </p:nvSpPr>
        <p:spPr>
          <a:xfrm>
            <a:off x="7946571" y="6539881"/>
            <a:ext cx="1959430" cy="30777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n w="3175">
                  <a:solidFill>
                    <a:srgbClr val="FF0000"/>
                  </a:solidFill>
                </a:ln>
                <a:solidFill>
                  <a:srgbClr val="FFFF00"/>
                </a:solidFill>
                <a:latin typeface="Chalkboard" panose="03050602040202020205" pitchFamily="66" charset="77"/>
              </a:rPr>
              <a:t>Geant4 - INCL…</a:t>
            </a:r>
            <a:endParaRPr lang="fr-FR" sz="1400" b="1" dirty="0">
              <a:ln w="3175">
                <a:solidFill>
                  <a:srgbClr val="FF0000"/>
                </a:solidFill>
              </a:ln>
              <a:solidFill>
                <a:srgbClr val="FFFF00"/>
              </a:solidFill>
              <a:latin typeface="Chalkboard" panose="03050602040202020205" pitchFamily="66" charset="77"/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6E7E704F-A224-13CC-26AD-695DCFCBC6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1" y="6539881"/>
            <a:ext cx="3349396" cy="299342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499974AD-9027-33F4-A581-0586855AF1B2}"/>
              </a:ext>
            </a:extLst>
          </p:cNvPr>
          <p:cNvSpPr txBox="1"/>
          <p:nvPr/>
        </p:nvSpPr>
        <p:spPr>
          <a:xfrm>
            <a:off x="4009201" y="478045"/>
            <a:ext cx="1871031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Applications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221A59F-E569-5CEA-1708-35CC43F9C0E9}"/>
              </a:ext>
            </a:extLst>
          </p:cNvPr>
          <p:cNvSpPr txBox="1"/>
          <p:nvPr/>
        </p:nvSpPr>
        <p:spPr>
          <a:xfrm>
            <a:off x="243840" y="1328928"/>
            <a:ext cx="790041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To </a:t>
            </a:r>
            <a:r>
              <a:rPr lang="fr-FR" dirty="0" err="1">
                <a:solidFill>
                  <a:schemeClr val="bg1"/>
                </a:solidFill>
              </a:rPr>
              <a:t>study</a:t>
            </a:r>
            <a:r>
              <a:rPr lang="fr-FR" dirty="0">
                <a:solidFill>
                  <a:schemeClr val="bg1"/>
                </a:solidFill>
              </a:rPr>
              <a:t> interaction </a:t>
            </a:r>
            <a:r>
              <a:rPr lang="fr-FR" dirty="0" err="1">
                <a:solidFill>
                  <a:schemeClr val="bg1"/>
                </a:solidFill>
              </a:rPr>
              <a:t>mechanisms</a:t>
            </a:r>
            <a:r>
              <a:rPr lang="fr-FR" dirty="0">
                <a:solidFill>
                  <a:schemeClr val="bg1"/>
                </a:solidFill>
              </a:rPr>
              <a:t>		</a:t>
            </a:r>
            <a:r>
              <a:rPr lang="fr-FR" u="sng" dirty="0" err="1">
                <a:solidFill>
                  <a:schemeClr val="bg1"/>
                </a:solidFill>
              </a:rPr>
              <a:t>Stand-alone</a:t>
            </a:r>
            <a:r>
              <a:rPr lang="fr-FR" u="sng" dirty="0">
                <a:solidFill>
                  <a:schemeClr val="bg1"/>
                </a:solidFill>
              </a:rPr>
              <a:t> version X </a:t>
            </a:r>
            <a:r>
              <a:rPr lang="fr-FR" u="sng" dirty="0" err="1">
                <a:solidFill>
                  <a:schemeClr val="bg1"/>
                </a:solidFill>
              </a:rPr>
              <a:t>exp</a:t>
            </a:r>
            <a:r>
              <a:rPr lang="fr-FR" u="sng" dirty="0">
                <a:solidFill>
                  <a:schemeClr val="bg1"/>
                </a:solidFill>
              </a:rPr>
              <a:t>. data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err="1">
                <a:solidFill>
                  <a:schemeClr val="bg1"/>
                </a:solidFill>
              </a:rPr>
              <a:t>particle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spectra</a:t>
            </a:r>
            <a:endParaRPr lang="fr-FR" dirty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err="1">
                <a:solidFill>
                  <a:schemeClr val="bg1"/>
                </a:solidFill>
              </a:rPr>
              <a:t>residual</a:t>
            </a:r>
            <a:r>
              <a:rPr lang="fr-FR" dirty="0">
                <a:solidFill>
                  <a:schemeClr val="bg1"/>
                </a:solidFill>
              </a:rPr>
              <a:t> production (A, Z, (Z,A) distributions, versus </a:t>
            </a:r>
            <a:r>
              <a:rPr lang="fr-FR" dirty="0" err="1">
                <a:solidFill>
                  <a:schemeClr val="bg1"/>
                </a:solidFill>
              </a:rPr>
              <a:t>energy</a:t>
            </a:r>
            <a:r>
              <a:rPr lang="fr-FR" dirty="0">
                <a:solidFill>
                  <a:schemeClr val="bg1"/>
                </a:solidFill>
              </a:rPr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cluster production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err="1">
                <a:solidFill>
                  <a:schemeClr val="bg1"/>
                </a:solidFill>
              </a:rPr>
              <a:t>Implementation</a:t>
            </a:r>
            <a:r>
              <a:rPr lang="fr-FR" dirty="0">
                <a:solidFill>
                  <a:schemeClr val="bg1"/>
                </a:solidFill>
              </a:rPr>
              <a:t> in Transport codes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MCNPX 			INCL4.2 - Fortran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PHITS			INCL4.6 - Fortran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bg1"/>
                </a:solidFill>
              </a:rPr>
              <a:t>Geant4 			</a:t>
            </a:r>
            <a:r>
              <a:rPr lang="fr-FR" b="1" dirty="0" err="1">
                <a:solidFill>
                  <a:schemeClr val="bg1"/>
                </a:solidFill>
              </a:rPr>
              <a:t>Latest</a:t>
            </a:r>
            <a:r>
              <a:rPr lang="fr-FR" b="1">
                <a:solidFill>
                  <a:schemeClr val="bg1"/>
                </a:solidFill>
              </a:rPr>
              <a:t> versions </a:t>
            </a:r>
            <a:r>
              <a:rPr lang="fr-FR" b="1" dirty="0">
                <a:solidFill>
                  <a:schemeClr val="bg1"/>
                </a:solidFill>
              </a:rPr>
              <a:t>– C++</a:t>
            </a:r>
            <a:endParaRPr lang="fr-FR" dirty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i="1" dirty="0" err="1">
                <a:solidFill>
                  <a:schemeClr val="bg1"/>
                </a:solidFill>
              </a:rPr>
              <a:t>Macroscopic</a:t>
            </a:r>
            <a:r>
              <a:rPr lang="fr-FR" dirty="0">
                <a:solidFill>
                  <a:schemeClr val="bg1"/>
                </a:solidFill>
              </a:rPr>
              <a:t> applications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Neutron sources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ADS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Facility design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err="1">
                <a:solidFill>
                  <a:schemeClr val="bg1"/>
                </a:solidFill>
              </a:rPr>
              <a:t>Hadrontherapy</a:t>
            </a:r>
            <a:endParaRPr lang="fr-FR" dirty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err="1">
                <a:solidFill>
                  <a:schemeClr val="bg1"/>
                </a:solidFill>
              </a:rPr>
              <a:t>Meteorites</a:t>
            </a:r>
            <a:r>
              <a:rPr lang="fr-FR" dirty="0">
                <a:solidFill>
                  <a:schemeClr val="bg1"/>
                </a:solidFill>
              </a:rPr>
              <a:t> (</a:t>
            </a:r>
            <a:r>
              <a:rPr lang="fr-FR" dirty="0" err="1">
                <a:solidFill>
                  <a:schemeClr val="bg1"/>
                </a:solidFill>
              </a:rPr>
              <a:t>also</a:t>
            </a:r>
            <a:r>
              <a:rPr lang="fr-FR" dirty="0">
                <a:solidFill>
                  <a:schemeClr val="bg1"/>
                </a:solidFill>
              </a:rPr>
              <a:t> std-</a:t>
            </a:r>
            <a:r>
              <a:rPr lang="fr-FR" dirty="0" err="1">
                <a:solidFill>
                  <a:schemeClr val="bg1"/>
                </a:solidFill>
              </a:rPr>
              <a:t>alone</a:t>
            </a:r>
            <a:r>
              <a:rPr lang="fr-FR" dirty="0">
                <a:solidFill>
                  <a:schemeClr val="bg1"/>
                </a:solidFill>
              </a:rPr>
              <a:t> version…)</a:t>
            </a:r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5060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A4176A-7A2B-19A7-5549-20D8F18EB2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0EEB14D7-A5D7-0AC2-A888-0D8C252626B5}"/>
              </a:ext>
            </a:extLst>
          </p:cNvPr>
          <p:cNvSpPr txBox="1"/>
          <p:nvPr/>
        </p:nvSpPr>
        <p:spPr>
          <a:xfrm>
            <a:off x="9941" y="16380"/>
            <a:ext cx="9869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  <a:latin typeface="Chalkboard" panose="03050602040202020205" pitchFamily="66" charset="77"/>
              </a:rPr>
              <a:t>INCL</a:t>
            </a:r>
          </a:p>
        </p:txBody>
      </p:sp>
      <p:sp>
        <p:nvSpPr>
          <p:cNvPr id="3" name="ZoneTexte 1">
            <a:extLst>
              <a:ext uri="{FF2B5EF4-FFF2-40B4-BE49-F238E27FC236}">
                <a16:creationId xmlns:a16="http://schemas.microsoft.com/office/drawing/2014/main" id="{1AB5FC81-8543-6030-502A-92ADAF39FC72}"/>
              </a:ext>
            </a:extLst>
          </p:cNvPr>
          <p:cNvSpPr txBox="1"/>
          <p:nvPr/>
        </p:nvSpPr>
        <p:spPr>
          <a:xfrm>
            <a:off x="7946571" y="6539881"/>
            <a:ext cx="1959430" cy="30777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n w="3175">
                  <a:solidFill>
                    <a:srgbClr val="FF0000"/>
                  </a:solidFill>
                </a:ln>
                <a:solidFill>
                  <a:srgbClr val="FFFF00"/>
                </a:solidFill>
                <a:latin typeface="Chalkboard" panose="03050602040202020205" pitchFamily="66" charset="77"/>
              </a:rPr>
              <a:t>Geant4 - INCL…</a:t>
            </a:r>
            <a:endParaRPr lang="fr-FR" sz="1400" b="1" dirty="0">
              <a:ln w="3175">
                <a:solidFill>
                  <a:srgbClr val="FF0000"/>
                </a:solidFill>
              </a:ln>
              <a:solidFill>
                <a:srgbClr val="FFFF00"/>
              </a:solidFill>
              <a:latin typeface="Chalkboard" panose="03050602040202020205" pitchFamily="66" charset="77"/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0EB2E19E-9E29-D5C0-7318-CBC2F3367D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1" y="6539881"/>
            <a:ext cx="3349396" cy="299342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CB3D2BAE-A3C5-8422-8178-A3D3F43B2D46}"/>
              </a:ext>
            </a:extLst>
          </p:cNvPr>
          <p:cNvSpPr txBox="1"/>
          <p:nvPr/>
        </p:nvSpPr>
        <p:spPr>
          <a:xfrm>
            <a:off x="4009201" y="478045"/>
            <a:ext cx="1871031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Benchmarks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4DF4922-F87B-E13B-925A-13E6D6DAEE0C}"/>
              </a:ext>
            </a:extLst>
          </p:cNvPr>
          <p:cNvSpPr txBox="1"/>
          <p:nvPr/>
        </p:nvSpPr>
        <p:spPr>
          <a:xfrm>
            <a:off x="426720" y="1560576"/>
            <a:ext cx="910742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i="1" dirty="0" err="1">
                <a:solidFill>
                  <a:schemeClr val="bg1"/>
                </a:solidFill>
              </a:rPr>
              <a:t>External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users</a:t>
            </a:r>
            <a:r>
              <a:rPr lang="fr-FR" dirty="0">
                <a:solidFill>
                  <a:schemeClr val="bg1"/>
                </a:solidFill>
              </a:rPr>
              <a:t>	    	</a:t>
            </a:r>
            <a:r>
              <a:rPr lang="fr-FR" dirty="0" err="1">
                <a:solidFill>
                  <a:schemeClr val="bg1"/>
                </a:solidFill>
              </a:rPr>
              <a:t>Which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models</a:t>
            </a:r>
            <a:r>
              <a:rPr lang="fr-FR" dirty="0">
                <a:solidFill>
                  <a:schemeClr val="bg1"/>
                </a:solidFill>
              </a:rPr>
              <a:t>? </a:t>
            </a:r>
            <a:r>
              <a:rPr lang="fr-FR" dirty="0" err="1">
                <a:solidFill>
                  <a:schemeClr val="bg1"/>
                </a:solidFill>
              </a:rPr>
              <a:t>What’s</a:t>
            </a:r>
            <a:r>
              <a:rPr lang="fr-FR" dirty="0">
                <a:solidFill>
                  <a:schemeClr val="bg1"/>
                </a:solidFill>
              </a:rPr>
              <a:t> the </a:t>
            </a:r>
            <a:r>
              <a:rPr lang="fr-FR" dirty="0" err="1">
                <a:solidFill>
                  <a:schemeClr val="bg1"/>
                </a:solidFill>
              </a:rPr>
              <a:t>reliability</a:t>
            </a:r>
            <a:r>
              <a:rPr lang="fr-FR" dirty="0">
                <a:solidFill>
                  <a:schemeClr val="bg1"/>
                </a:solidFill>
              </a:rPr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solidFill>
                <a:schemeClr val="bg1"/>
              </a:solidFill>
            </a:endParaRPr>
          </a:p>
          <a:p>
            <a:r>
              <a:rPr lang="fr-FR" dirty="0">
                <a:solidFill>
                  <a:schemeClr val="bg1"/>
                </a:solidFill>
              </a:rPr>
              <a:t>			</a:t>
            </a:r>
            <a:r>
              <a:rPr lang="fr-FR" dirty="0" err="1">
                <a:solidFill>
                  <a:schemeClr val="bg1"/>
                </a:solidFill>
              </a:rPr>
              <a:t>Specific</a:t>
            </a:r>
            <a:r>
              <a:rPr lang="fr-FR" dirty="0">
                <a:solidFill>
                  <a:schemeClr val="bg1"/>
                </a:solidFill>
              </a:rPr>
              <a:t> benchmarks (application </a:t>
            </a:r>
            <a:r>
              <a:rPr lang="fr-FR" dirty="0" err="1">
                <a:solidFill>
                  <a:schemeClr val="bg1"/>
                </a:solidFill>
              </a:rPr>
              <a:t>oriented</a:t>
            </a:r>
            <a:r>
              <a:rPr lang="fr-FR" dirty="0">
                <a:solidFill>
                  <a:schemeClr val="bg1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Much </a:t>
            </a:r>
            <a:r>
              <a:rPr lang="fr-FR" dirty="0" err="1">
                <a:solidFill>
                  <a:schemeClr val="bg1"/>
                </a:solidFill>
              </a:rPr>
              <a:t>rarer</a:t>
            </a:r>
            <a:r>
              <a:rPr lang="fr-FR" dirty="0">
                <a:solidFill>
                  <a:schemeClr val="bg1"/>
                </a:solidFill>
              </a:rPr>
              <a:t>		General benchmarks </a:t>
            </a:r>
            <a:r>
              <a:rPr lang="fr-FR" sz="1400" dirty="0">
                <a:solidFill>
                  <a:schemeClr val="bg1"/>
                </a:solidFill>
              </a:rPr>
              <a:t>(all </a:t>
            </a:r>
            <a:r>
              <a:rPr lang="fr-FR" sz="1400" dirty="0" err="1">
                <a:solidFill>
                  <a:schemeClr val="bg1"/>
                </a:solidFill>
              </a:rPr>
              <a:t>ref</a:t>
            </a:r>
            <a:r>
              <a:rPr lang="fr-FR" sz="1400" dirty="0">
                <a:solidFill>
                  <a:schemeClr val="bg1"/>
                </a:solidFill>
              </a:rPr>
              <a:t>. in J.-C. David, </a:t>
            </a:r>
            <a:r>
              <a:rPr lang="fr-FR" sz="1400" dirty="0" err="1">
                <a:solidFill>
                  <a:schemeClr val="bg1"/>
                </a:solidFill>
              </a:rPr>
              <a:t>Eur</a:t>
            </a:r>
            <a:r>
              <a:rPr lang="fr-FR" sz="1400" dirty="0">
                <a:solidFill>
                  <a:schemeClr val="bg1"/>
                </a:solidFill>
              </a:rPr>
              <a:t>. Phys. J. A (2015) 51: 68)</a:t>
            </a:r>
          </a:p>
          <a:p>
            <a:pPr marL="3486150" lvl="7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NEA	90’s</a:t>
            </a:r>
          </a:p>
          <a:p>
            <a:pPr marL="3486150" lvl="7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IAEA	2008-2010</a:t>
            </a:r>
          </a:p>
          <a:p>
            <a:endParaRPr lang="fr-FR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But, how to analyse the benchmark?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Plots			</a:t>
            </a:r>
            <a:r>
              <a:rPr lang="fr-FR" dirty="0" err="1">
                <a:solidFill>
                  <a:schemeClr val="bg1"/>
                </a:solidFill>
              </a:rPr>
              <a:t>Shapes</a:t>
            </a:r>
            <a:r>
              <a:rPr lang="fr-FR" dirty="0">
                <a:solidFill>
                  <a:schemeClr val="bg1"/>
                </a:solidFill>
              </a:rPr>
              <a:t>			</a:t>
            </a:r>
            <a:r>
              <a:rPr lang="fr-FR" dirty="0" err="1">
                <a:solidFill>
                  <a:schemeClr val="bg1"/>
                </a:solidFill>
              </a:rPr>
              <a:t>Developers</a:t>
            </a:r>
            <a:endParaRPr lang="fr-FR" dirty="0">
              <a:solidFill>
                <a:schemeClr val="bg1"/>
              </a:solidFill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Figure of </a:t>
            </a:r>
            <a:r>
              <a:rPr lang="fr-FR" dirty="0" err="1">
                <a:solidFill>
                  <a:schemeClr val="bg1"/>
                </a:solidFill>
              </a:rPr>
              <a:t>merits</a:t>
            </a:r>
            <a:r>
              <a:rPr lang="fr-FR" dirty="0">
                <a:solidFill>
                  <a:schemeClr val="bg1"/>
                </a:solidFill>
              </a:rPr>
              <a:t> 		Right values		</a:t>
            </a:r>
            <a:r>
              <a:rPr lang="fr-FR" dirty="0" err="1">
                <a:solidFill>
                  <a:schemeClr val="bg1"/>
                </a:solidFill>
              </a:rPr>
              <a:t>Users</a:t>
            </a:r>
            <a:endParaRPr lang="fr-FR" dirty="0">
              <a:solidFill>
                <a:schemeClr val="bg1"/>
              </a:solidFill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fr-FR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The main question: Are </a:t>
            </a:r>
            <a:r>
              <a:rPr lang="fr-FR" dirty="0" err="1">
                <a:solidFill>
                  <a:schemeClr val="bg1"/>
                </a:solidFill>
              </a:rPr>
              <a:t>we</a:t>
            </a:r>
            <a:r>
              <a:rPr lang="fr-FR" dirty="0">
                <a:solidFill>
                  <a:schemeClr val="bg1"/>
                </a:solidFill>
              </a:rPr>
              <a:t> able to know the </a:t>
            </a:r>
            <a:r>
              <a:rPr lang="fr-FR" dirty="0" err="1">
                <a:solidFill>
                  <a:schemeClr val="bg1"/>
                </a:solidFill>
              </a:rPr>
              <a:t>error</a:t>
            </a:r>
            <a:r>
              <a:rPr lang="fr-FR" dirty="0">
                <a:solidFill>
                  <a:schemeClr val="bg1"/>
                </a:solidFill>
              </a:rPr>
              <a:t> and </a:t>
            </a:r>
            <a:r>
              <a:rPr lang="fr-FR" dirty="0" err="1">
                <a:solidFill>
                  <a:schemeClr val="bg1"/>
                </a:solidFill>
              </a:rPr>
              <a:t>uncertainties</a:t>
            </a:r>
            <a:r>
              <a:rPr lang="fr-FR" dirty="0">
                <a:solidFill>
                  <a:schemeClr val="bg1"/>
                </a:solidFill>
              </a:rPr>
              <a:t> of </a:t>
            </a:r>
            <a:r>
              <a:rPr lang="fr-FR" dirty="0" err="1">
                <a:solidFill>
                  <a:schemeClr val="bg1"/>
                </a:solidFill>
              </a:rPr>
              <a:t>our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calculations</a:t>
            </a:r>
            <a:r>
              <a:rPr lang="fr-FR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8" name="Virage 7">
            <a:extLst>
              <a:ext uri="{FF2B5EF4-FFF2-40B4-BE49-F238E27FC236}">
                <a16:creationId xmlns:a16="http://schemas.microsoft.com/office/drawing/2014/main" id="{C1710EEB-FBD4-638E-2179-D18D78E068B2}"/>
              </a:ext>
            </a:extLst>
          </p:cNvPr>
          <p:cNvSpPr/>
          <p:nvPr/>
        </p:nvSpPr>
        <p:spPr>
          <a:xfrm rot="10800000" flipH="1">
            <a:off x="2941080" y="5258302"/>
            <a:ext cx="331893" cy="353568"/>
          </a:xfrm>
          <a:prstGeom prst="bentArrow">
            <a:avLst>
              <a:gd name="adj1" fmla="val 25000"/>
              <a:gd name="adj2" fmla="val 21154"/>
              <a:gd name="adj3" fmla="val 35684"/>
              <a:gd name="adj4" fmla="val 4375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A56D32A-862C-6379-C9F8-07C3B4129E13}"/>
              </a:ext>
            </a:extLst>
          </p:cNvPr>
          <p:cNvSpPr txBox="1"/>
          <p:nvPr/>
        </p:nvSpPr>
        <p:spPr>
          <a:xfrm>
            <a:off x="3432875" y="5310712"/>
            <a:ext cx="2447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It </a:t>
            </a:r>
            <a:r>
              <a:rPr lang="fr-FR" dirty="0" err="1">
                <a:solidFill>
                  <a:schemeClr val="bg1"/>
                </a:solidFill>
              </a:rPr>
              <a:t>could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be</a:t>
            </a:r>
            <a:r>
              <a:rPr lang="fr-FR" dirty="0">
                <a:solidFill>
                  <a:schemeClr val="bg1"/>
                </a:solidFill>
              </a:rPr>
              <a:t>…</a:t>
            </a:r>
          </a:p>
        </p:txBody>
      </p:sp>
      <p:sp>
        <p:nvSpPr>
          <p:cNvPr id="10" name="Demi-tour 9">
            <a:extLst>
              <a:ext uri="{FF2B5EF4-FFF2-40B4-BE49-F238E27FC236}">
                <a16:creationId xmlns:a16="http://schemas.microsoft.com/office/drawing/2014/main" id="{ECB0460C-03F1-7FB5-DB1C-6B7333302D31}"/>
              </a:ext>
            </a:extLst>
          </p:cNvPr>
          <p:cNvSpPr/>
          <p:nvPr/>
        </p:nvSpPr>
        <p:spPr>
          <a:xfrm rot="5400000" flipV="1">
            <a:off x="2601868" y="1847554"/>
            <a:ext cx="678425" cy="396548"/>
          </a:xfrm>
          <a:prstGeom prst="uturnArrow">
            <a:avLst>
              <a:gd name="adj1" fmla="val 30379"/>
              <a:gd name="adj2" fmla="val 25000"/>
              <a:gd name="adj3" fmla="val 26861"/>
              <a:gd name="adj4" fmla="val 43750"/>
              <a:gd name="adj5" fmla="val 100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4187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4AB12E-3235-264F-E9DE-CDAD20BC5D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2F13A4D9-023A-3E72-0311-130981F969F6}"/>
              </a:ext>
            </a:extLst>
          </p:cNvPr>
          <p:cNvSpPr txBox="1"/>
          <p:nvPr/>
        </p:nvSpPr>
        <p:spPr>
          <a:xfrm>
            <a:off x="9941" y="16380"/>
            <a:ext cx="9869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  <a:latin typeface="Chalkboard" panose="03050602040202020205" pitchFamily="66" charset="77"/>
              </a:rPr>
              <a:t>INCL</a:t>
            </a:r>
          </a:p>
        </p:txBody>
      </p:sp>
      <p:sp>
        <p:nvSpPr>
          <p:cNvPr id="3" name="ZoneTexte 1">
            <a:extLst>
              <a:ext uri="{FF2B5EF4-FFF2-40B4-BE49-F238E27FC236}">
                <a16:creationId xmlns:a16="http://schemas.microsoft.com/office/drawing/2014/main" id="{E6CE5637-7E92-EC41-B1A2-35F4D48019BC}"/>
              </a:ext>
            </a:extLst>
          </p:cNvPr>
          <p:cNvSpPr txBox="1"/>
          <p:nvPr/>
        </p:nvSpPr>
        <p:spPr>
          <a:xfrm>
            <a:off x="7946571" y="6539881"/>
            <a:ext cx="1959430" cy="30777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n w="3175">
                  <a:solidFill>
                    <a:srgbClr val="FF0000"/>
                  </a:solidFill>
                </a:ln>
                <a:solidFill>
                  <a:srgbClr val="FFFF00"/>
                </a:solidFill>
                <a:latin typeface="Chalkboard" panose="03050602040202020205" pitchFamily="66" charset="77"/>
              </a:rPr>
              <a:t>Geant4 - INCL…</a:t>
            </a:r>
            <a:endParaRPr lang="fr-FR" sz="1400" b="1" dirty="0">
              <a:ln w="3175">
                <a:solidFill>
                  <a:srgbClr val="FF0000"/>
                </a:solidFill>
              </a:ln>
              <a:solidFill>
                <a:srgbClr val="FFFF00"/>
              </a:solidFill>
              <a:latin typeface="Chalkboard" panose="03050602040202020205" pitchFamily="66" charset="77"/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88C673B5-6A35-3AF0-F3D1-BC439CA8AC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1" y="6539881"/>
            <a:ext cx="3349396" cy="299342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7C36031B-A3E4-F016-368B-F1F13AA94183}"/>
              </a:ext>
            </a:extLst>
          </p:cNvPr>
          <p:cNvSpPr txBox="1"/>
          <p:nvPr/>
        </p:nvSpPr>
        <p:spPr>
          <a:xfrm>
            <a:off x="3812064" y="478045"/>
            <a:ext cx="2281871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err="1">
                <a:solidFill>
                  <a:schemeClr val="bg1"/>
                </a:solidFill>
              </a:rPr>
              <a:t>Errors</a:t>
            </a:r>
            <a:r>
              <a:rPr lang="fr-FR" dirty="0">
                <a:solidFill>
                  <a:schemeClr val="bg1"/>
                </a:solidFill>
              </a:rPr>
              <a:t> – </a:t>
            </a:r>
            <a:r>
              <a:rPr lang="fr-FR" dirty="0" err="1">
                <a:solidFill>
                  <a:schemeClr val="bg1"/>
                </a:solidFill>
              </a:rPr>
              <a:t>Uncertainties</a:t>
            </a:r>
            <a:endParaRPr lang="fr-FR" dirty="0">
              <a:solidFill>
                <a:schemeClr val="bg1"/>
              </a:solidFill>
            </a:endParaRPr>
          </a:p>
          <a:p>
            <a:pPr algn="ctr"/>
            <a:r>
              <a:rPr lang="fr-FR" dirty="0" err="1">
                <a:solidFill>
                  <a:schemeClr val="bg1"/>
                </a:solidFill>
              </a:rPr>
              <a:t>Optimization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4A8405A-46DB-B861-C0CD-35EE6738EA99}"/>
              </a:ext>
            </a:extLst>
          </p:cNvPr>
          <p:cNvSpPr txBox="1"/>
          <p:nvPr/>
        </p:nvSpPr>
        <p:spPr>
          <a:xfrm>
            <a:off x="573024" y="2121099"/>
            <a:ext cx="7924800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dirty="0">
                <a:solidFill>
                  <a:schemeClr val="bg1"/>
                </a:solidFill>
              </a:rPr>
              <a:t>A </a:t>
            </a:r>
            <a:r>
              <a:rPr lang="fr-FR" dirty="0" err="1">
                <a:solidFill>
                  <a:schemeClr val="bg1"/>
                </a:solidFill>
              </a:rPr>
              <a:t>project</a:t>
            </a:r>
            <a:r>
              <a:rPr lang="fr-FR" dirty="0">
                <a:solidFill>
                  <a:schemeClr val="bg1"/>
                </a:solidFill>
              </a:rPr>
              <a:t> (</a:t>
            </a:r>
            <a:r>
              <a:rPr lang="fr-FR" dirty="0" err="1">
                <a:solidFill>
                  <a:srgbClr val="FFFF00"/>
                </a:solidFill>
              </a:rPr>
              <a:t>NuRBS</a:t>
            </a:r>
            <a:r>
              <a:rPr lang="fr-FR" dirty="0">
                <a:solidFill>
                  <a:schemeClr val="bg1"/>
                </a:solidFill>
              </a:rPr>
              <a:t>: </a:t>
            </a:r>
            <a:r>
              <a:rPr lang="fr-FR" dirty="0" err="1">
                <a:solidFill>
                  <a:srgbClr val="FFFF00"/>
                </a:solidFill>
              </a:rPr>
              <a:t>Nu</a:t>
            </a:r>
            <a:r>
              <a:rPr lang="fr-FR" dirty="0" err="1">
                <a:solidFill>
                  <a:schemeClr val="bg1"/>
                </a:solidFill>
              </a:rPr>
              <a:t>clear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rgbClr val="FFFF00"/>
                </a:solidFill>
              </a:rPr>
              <a:t>R</a:t>
            </a:r>
            <a:r>
              <a:rPr lang="fr-FR" dirty="0" err="1">
                <a:solidFill>
                  <a:schemeClr val="bg1"/>
                </a:solidFill>
              </a:rPr>
              <a:t>eaction</a:t>
            </a:r>
            <a:r>
              <a:rPr lang="fr-FR" dirty="0">
                <a:solidFill>
                  <a:schemeClr val="bg1"/>
                </a:solidFill>
              </a:rPr>
              <a:t> model </a:t>
            </a:r>
            <a:r>
              <a:rPr lang="fr-FR" dirty="0" err="1">
                <a:solidFill>
                  <a:schemeClr val="bg1"/>
                </a:solidFill>
              </a:rPr>
              <a:t>improvement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with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rgbClr val="FFFF00"/>
                </a:solidFill>
              </a:rPr>
              <a:t>B</a:t>
            </a:r>
            <a:r>
              <a:rPr lang="fr-FR" dirty="0" err="1">
                <a:solidFill>
                  <a:schemeClr val="bg1"/>
                </a:solidFill>
              </a:rPr>
              <a:t>ayesian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rgbClr val="FFFF00"/>
                </a:solidFill>
              </a:rPr>
              <a:t>S</a:t>
            </a:r>
            <a:r>
              <a:rPr lang="fr-FR" dirty="0" err="1">
                <a:solidFill>
                  <a:schemeClr val="bg1"/>
                </a:solidFill>
              </a:rPr>
              <a:t>tatistics</a:t>
            </a:r>
            <a:r>
              <a:rPr lang="fr-FR" dirty="0">
                <a:solidFill>
                  <a:schemeClr val="bg1"/>
                </a:solidFill>
              </a:rPr>
              <a:t>)</a:t>
            </a:r>
          </a:p>
          <a:p>
            <a:pPr algn="just"/>
            <a:endParaRPr lang="fr-FR" sz="800" dirty="0">
              <a:solidFill>
                <a:schemeClr val="bg1"/>
              </a:solidFill>
            </a:endParaRPr>
          </a:p>
          <a:p>
            <a:pPr algn="just"/>
            <a:r>
              <a:rPr lang="fr-FR" dirty="0">
                <a:solidFill>
                  <a:schemeClr val="bg1"/>
                </a:solidFill>
              </a:rPr>
              <a:t>	has been </a:t>
            </a:r>
            <a:r>
              <a:rPr lang="fr-FR" dirty="0" err="1">
                <a:solidFill>
                  <a:schemeClr val="bg1"/>
                </a:solidFill>
              </a:rPr>
              <a:t>funded</a:t>
            </a:r>
            <a:r>
              <a:rPr lang="fr-FR" dirty="0">
                <a:solidFill>
                  <a:schemeClr val="bg1"/>
                </a:solidFill>
              </a:rPr>
              <a:t> (2024-&gt;2027) – CEA &amp; Bern U. (and </a:t>
            </a:r>
            <a:r>
              <a:rPr lang="fr-FR" dirty="0" err="1">
                <a:solidFill>
                  <a:schemeClr val="bg1"/>
                </a:solidFill>
              </a:rPr>
              <a:t>IAEA+Coruña</a:t>
            </a:r>
            <a:r>
              <a:rPr lang="fr-FR" dirty="0">
                <a:solidFill>
                  <a:schemeClr val="bg1"/>
                </a:solidFill>
              </a:rPr>
              <a:t> U.)</a:t>
            </a:r>
          </a:p>
          <a:p>
            <a:pPr algn="just"/>
            <a:endParaRPr lang="fr-FR" dirty="0">
              <a:solidFill>
                <a:schemeClr val="bg1"/>
              </a:solidFill>
            </a:endParaRPr>
          </a:p>
          <a:p>
            <a:pPr algn="just"/>
            <a:r>
              <a:rPr lang="fr-FR" dirty="0">
                <a:solidFill>
                  <a:schemeClr val="bg1"/>
                </a:solidFill>
              </a:rPr>
              <a:t>	Goals:</a:t>
            </a:r>
          </a:p>
          <a:p>
            <a:pPr marL="1657350" lvl="3" indent="-285750" algn="just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Building </a:t>
            </a:r>
            <a:r>
              <a:rPr lang="fr-FR" dirty="0" err="1">
                <a:solidFill>
                  <a:schemeClr val="bg1"/>
                </a:solidFill>
              </a:rPr>
              <a:t>tools</a:t>
            </a:r>
            <a:r>
              <a:rPr lang="fr-FR" dirty="0">
                <a:solidFill>
                  <a:schemeClr val="bg1"/>
                </a:solidFill>
              </a:rPr>
              <a:t> for </a:t>
            </a:r>
            <a:r>
              <a:rPr lang="fr-FR" dirty="0" err="1">
                <a:solidFill>
                  <a:schemeClr val="bg1"/>
                </a:solidFill>
              </a:rPr>
              <a:t>biasing</a:t>
            </a:r>
            <a:r>
              <a:rPr lang="fr-FR" dirty="0">
                <a:solidFill>
                  <a:schemeClr val="bg1"/>
                </a:solidFill>
              </a:rPr>
              <a:t> and </a:t>
            </a:r>
            <a:r>
              <a:rPr lang="fr-FR" dirty="0" err="1">
                <a:solidFill>
                  <a:schemeClr val="bg1"/>
                </a:solidFill>
              </a:rPr>
              <a:t>parameter</a:t>
            </a:r>
            <a:r>
              <a:rPr lang="fr-FR" dirty="0">
                <a:solidFill>
                  <a:schemeClr val="bg1"/>
                </a:solidFill>
              </a:rPr>
              <a:t> optimisation</a:t>
            </a:r>
          </a:p>
          <a:p>
            <a:pPr marL="1657350" lvl="3" indent="-285750" algn="just">
              <a:buFont typeface="Arial" panose="020B0604020202020204" pitchFamily="34" charset="0"/>
              <a:buChar char="•"/>
            </a:pPr>
            <a:r>
              <a:rPr lang="fr-FR" dirty="0" err="1">
                <a:solidFill>
                  <a:schemeClr val="bg1"/>
                </a:solidFill>
              </a:rPr>
              <a:t>Applying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them</a:t>
            </a:r>
            <a:r>
              <a:rPr lang="fr-FR" dirty="0">
                <a:solidFill>
                  <a:schemeClr val="bg1"/>
                </a:solidFill>
              </a:rPr>
              <a:t> to INCL and ABLA for </a:t>
            </a:r>
            <a:r>
              <a:rPr lang="fr-FR" dirty="0" err="1">
                <a:solidFill>
                  <a:schemeClr val="bg1"/>
                </a:solidFill>
              </a:rPr>
              <a:t>several</a:t>
            </a:r>
            <a:r>
              <a:rPr lang="fr-FR" dirty="0">
                <a:solidFill>
                  <a:schemeClr val="bg1"/>
                </a:solidFill>
              </a:rPr>
              <a:t> cases</a:t>
            </a:r>
          </a:p>
        </p:txBody>
      </p:sp>
    </p:spTree>
    <p:extLst>
      <p:ext uri="{BB962C8B-B14F-4D97-AF65-F5344CB8AC3E}">
        <p14:creationId xmlns:p14="http://schemas.microsoft.com/office/powerpoint/2010/main" val="4317294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695F25-9122-6905-EF30-BEA836927A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02671989-7AA3-D9A6-5C8E-CDE026AD612F}"/>
              </a:ext>
            </a:extLst>
          </p:cNvPr>
          <p:cNvSpPr txBox="1"/>
          <p:nvPr/>
        </p:nvSpPr>
        <p:spPr>
          <a:xfrm>
            <a:off x="9941" y="16380"/>
            <a:ext cx="9869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  <a:latin typeface="Chalkboard" panose="03050602040202020205" pitchFamily="66" charset="77"/>
              </a:rPr>
              <a:t>Conclusions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C8AE570-8360-08E4-6ED4-B7B7A4801603}"/>
              </a:ext>
            </a:extLst>
          </p:cNvPr>
          <p:cNvSpPr txBox="1"/>
          <p:nvPr/>
        </p:nvSpPr>
        <p:spPr>
          <a:xfrm>
            <a:off x="7946571" y="6539881"/>
            <a:ext cx="1959430" cy="30777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n w="3175">
                  <a:solidFill>
                    <a:srgbClr val="FF0000"/>
                  </a:solidFill>
                </a:ln>
                <a:solidFill>
                  <a:srgbClr val="FFFF00"/>
                </a:solidFill>
                <a:latin typeface="Chalkboard" panose="03050602040202020205" pitchFamily="66" charset="77"/>
              </a:rPr>
              <a:t>Geant4 - INCL…</a:t>
            </a:r>
            <a:endParaRPr lang="fr-FR" sz="1400" b="1" dirty="0">
              <a:ln w="3175">
                <a:solidFill>
                  <a:srgbClr val="FF0000"/>
                </a:solidFill>
              </a:ln>
              <a:solidFill>
                <a:srgbClr val="FFFF00"/>
              </a:solidFill>
              <a:latin typeface="Chalkboard" panose="03050602040202020205" pitchFamily="66" charset="77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B4EF17C-B3F7-2727-C6BF-9EB6E8A506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1" y="6539881"/>
            <a:ext cx="3349396" cy="299342"/>
          </a:xfrm>
          <a:prstGeom prst="rect">
            <a:avLst/>
          </a:prstGeom>
        </p:spPr>
      </p:pic>
      <p:grpSp>
        <p:nvGrpSpPr>
          <p:cNvPr id="6" name="Groupe 5">
            <a:extLst>
              <a:ext uri="{FF2B5EF4-FFF2-40B4-BE49-F238E27FC236}">
                <a16:creationId xmlns:a16="http://schemas.microsoft.com/office/drawing/2014/main" id="{62274E4C-3924-7BF8-2BFF-E2B81C28C78B}"/>
              </a:ext>
            </a:extLst>
          </p:cNvPr>
          <p:cNvGrpSpPr/>
          <p:nvPr/>
        </p:nvGrpSpPr>
        <p:grpSpPr>
          <a:xfrm>
            <a:off x="416687" y="1643606"/>
            <a:ext cx="9120851" cy="2585323"/>
            <a:chOff x="405113" y="1296365"/>
            <a:chExt cx="9120851" cy="2585323"/>
          </a:xfrm>
        </p:grpSpPr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E21CD135-7ABB-D8DE-AA98-1D52E610BFD8}"/>
                </a:ext>
              </a:extLst>
            </p:cNvPr>
            <p:cNvSpPr txBox="1"/>
            <p:nvPr/>
          </p:nvSpPr>
          <p:spPr>
            <a:xfrm>
              <a:off x="405113" y="1296365"/>
              <a:ext cx="9120851" cy="25853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dirty="0" err="1">
                  <a:solidFill>
                    <a:schemeClr val="bg1"/>
                  </a:solidFill>
                </a:rPr>
                <a:t>INCL’s</a:t>
              </a:r>
              <a:r>
                <a:rPr lang="fr-FR" dirty="0">
                  <a:solidFill>
                    <a:schemeClr val="bg1"/>
                  </a:solidFill>
                </a:rPr>
                <a:t> </a:t>
              </a:r>
              <a:r>
                <a:rPr lang="fr-FR" dirty="0" err="1">
                  <a:solidFill>
                    <a:schemeClr val="bg1"/>
                  </a:solidFill>
                </a:rPr>
                <a:t>interest</a:t>
              </a:r>
              <a:r>
                <a:rPr lang="fr-FR" dirty="0">
                  <a:solidFill>
                    <a:schemeClr val="bg1"/>
                  </a:solidFill>
                </a:rPr>
                <a:t> in neutrinos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fr-FR" dirty="0">
                <a:solidFill>
                  <a:schemeClr val="bg1"/>
                </a:solidFill>
              </a:endParaRPr>
            </a:p>
            <a:p>
              <a:pPr marL="1200150" lvl="2" indent="-285750">
                <a:buFont typeface="Arial" panose="020B0604020202020204" pitchFamily="34" charset="0"/>
                <a:buChar char="•"/>
              </a:pPr>
              <a:r>
                <a:rPr lang="fr-FR" dirty="0" err="1">
                  <a:solidFill>
                    <a:schemeClr val="bg1"/>
                  </a:solidFill>
                </a:rPr>
                <a:t>Recognized</a:t>
              </a:r>
              <a:r>
                <a:rPr lang="fr-FR" dirty="0">
                  <a:solidFill>
                    <a:schemeClr val="bg1"/>
                  </a:solidFill>
                </a:rPr>
                <a:t> model in </a:t>
              </a:r>
              <a:r>
                <a:rPr lang="fr-FR" dirty="0" err="1">
                  <a:solidFill>
                    <a:schemeClr val="bg1"/>
                  </a:solidFill>
                </a:rPr>
                <a:t>its</a:t>
              </a:r>
              <a:r>
                <a:rPr lang="fr-FR" dirty="0">
                  <a:solidFill>
                    <a:schemeClr val="bg1"/>
                  </a:solidFill>
                </a:rPr>
                <a:t> </a:t>
              </a:r>
              <a:r>
                <a:rPr lang="fr-FR" dirty="0" err="1">
                  <a:solidFill>
                    <a:schemeClr val="bg1"/>
                  </a:solidFill>
                </a:rPr>
                <a:t>field</a:t>
              </a:r>
              <a:r>
                <a:rPr lang="fr-FR" dirty="0">
                  <a:solidFill>
                    <a:schemeClr val="bg1"/>
                  </a:solidFill>
                </a:rPr>
                <a:t> (FSI)</a:t>
              </a:r>
            </a:p>
            <a:p>
              <a:pPr marL="1200150" lvl="2" indent="-285750">
                <a:buFont typeface="Arial" panose="020B0604020202020204" pitchFamily="34" charset="0"/>
                <a:buChar char="•"/>
              </a:pPr>
              <a:r>
                <a:rPr lang="fr-FR" dirty="0" err="1">
                  <a:solidFill>
                    <a:schemeClr val="bg1"/>
                  </a:solidFill>
                </a:rPr>
                <a:t>Available</a:t>
              </a:r>
              <a:r>
                <a:rPr lang="fr-FR" dirty="0">
                  <a:solidFill>
                    <a:schemeClr val="bg1"/>
                  </a:solidFill>
                </a:rPr>
                <a:t> in Geant4</a:t>
              </a:r>
            </a:p>
            <a:p>
              <a:pPr marL="1200150" lvl="2" indent="-285750">
                <a:buFont typeface="Arial" panose="020B0604020202020204" pitchFamily="34" charset="0"/>
                <a:buChar char="•"/>
              </a:pPr>
              <a:r>
                <a:rPr lang="fr-FR" dirty="0" err="1">
                  <a:solidFill>
                    <a:schemeClr val="bg1"/>
                  </a:solidFill>
                </a:rPr>
                <a:t>Still</a:t>
              </a:r>
              <a:r>
                <a:rPr lang="fr-FR" dirty="0">
                  <a:solidFill>
                    <a:schemeClr val="bg1"/>
                  </a:solidFill>
                </a:rPr>
                <a:t> </a:t>
              </a:r>
              <a:r>
                <a:rPr lang="fr-FR" dirty="0" err="1">
                  <a:solidFill>
                    <a:schemeClr val="bg1"/>
                  </a:solidFill>
                </a:rPr>
                <a:t>maintained</a:t>
              </a:r>
              <a:endParaRPr lang="fr-FR" dirty="0">
                <a:solidFill>
                  <a:schemeClr val="bg1"/>
                </a:solidFill>
              </a:endParaRPr>
            </a:p>
            <a:p>
              <a:pPr marL="1200150" lvl="2" indent="-285750">
                <a:buFont typeface="Arial" panose="020B0604020202020204" pitchFamily="34" charset="0"/>
                <a:buChar char="•"/>
              </a:pPr>
              <a:r>
                <a:rPr lang="fr-FR" dirty="0">
                  <a:solidFill>
                    <a:schemeClr val="bg1"/>
                  </a:solidFill>
                </a:rPr>
                <a:t>… and </a:t>
              </a:r>
              <a:r>
                <a:rPr lang="fr-FR" dirty="0" err="1">
                  <a:solidFill>
                    <a:schemeClr val="bg1"/>
                  </a:solidFill>
                </a:rPr>
                <a:t>improved</a:t>
              </a:r>
              <a:endParaRPr lang="fr-FR" dirty="0">
                <a:solidFill>
                  <a:schemeClr val="bg1"/>
                </a:solidFill>
              </a:endParaRPr>
            </a:p>
            <a:p>
              <a:pPr marL="1200150" lvl="2" indent="-285750">
                <a:buFont typeface="Arial" panose="020B0604020202020204" pitchFamily="34" charset="0"/>
                <a:buChar char="•"/>
              </a:pPr>
              <a:r>
                <a:rPr lang="fr-FR" dirty="0" err="1">
                  <a:solidFill>
                    <a:schemeClr val="bg1"/>
                  </a:solidFill>
                </a:rPr>
                <a:t>Uncertainties</a:t>
              </a:r>
              <a:r>
                <a:rPr lang="fr-FR" dirty="0">
                  <a:solidFill>
                    <a:schemeClr val="bg1"/>
                  </a:solidFill>
                </a:rPr>
                <a:t> </a:t>
              </a:r>
              <a:r>
                <a:rPr lang="fr-FR" dirty="0" err="1">
                  <a:solidFill>
                    <a:schemeClr val="bg1"/>
                  </a:solidFill>
                </a:rPr>
                <a:t>under</a:t>
              </a:r>
              <a:r>
                <a:rPr lang="fr-FR" dirty="0">
                  <a:solidFill>
                    <a:schemeClr val="bg1"/>
                  </a:solidFill>
                </a:rPr>
                <a:t> </a:t>
              </a:r>
              <a:r>
                <a:rPr lang="fr-FR" dirty="0" err="1">
                  <a:solidFill>
                    <a:schemeClr val="bg1"/>
                  </a:solidFill>
                </a:rPr>
                <a:t>study</a:t>
              </a:r>
              <a:endParaRPr lang="fr-FR" dirty="0">
                <a:solidFill>
                  <a:schemeClr val="bg1"/>
                </a:solidFill>
              </a:endParaRPr>
            </a:p>
            <a:p>
              <a:pPr marL="1200150" lvl="2" indent="-285750">
                <a:buFont typeface="Arial" panose="020B0604020202020204" pitchFamily="34" charset="0"/>
                <a:buChar char="•"/>
              </a:pPr>
              <a:endParaRPr lang="fr-FR" dirty="0">
                <a:solidFill>
                  <a:schemeClr val="bg1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dirty="0">
                  <a:solidFill>
                    <a:schemeClr val="bg1"/>
                  </a:solidFill>
                </a:rPr>
                <a:t>Interface for multi-input use (ex.: </a:t>
              </a:r>
              <a:r>
                <a:rPr lang="fr-FR" dirty="0">
                  <a:solidFill>
                    <a:schemeClr val="bg1"/>
                  </a:solidFill>
                  <a:latin typeface="Symbol" pitchFamily="2" charset="2"/>
                </a:rPr>
                <a:t>n</a:t>
              </a:r>
              <a:r>
                <a:rPr lang="fr-FR" dirty="0">
                  <a:solidFill>
                    <a:schemeClr val="bg1"/>
                  </a:solidFill>
                </a:rPr>
                <a:t>-</a:t>
              </a:r>
              <a:r>
                <a:rPr lang="fr-FR" dirty="0" err="1">
                  <a:solidFill>
                    <a:schemeClr val="bg1"/>
                  </a:solidFill>
                </a:rPr>
                <a:t>nucleon</a:t>
              </a:r>
              <a:r>
                <a:rPr lang="fr-FR" dirty="0">
                  <a:solidFill>
                    <a:schemeClr val="bg1"/>
                  </a:solidFill>
                </a:rPr>
                <a:t> vertex)		Discussions (</a:t>
              </a:r>
              <a:r>
                <a:rPr lang="fr-FR" dirty="0" err="1">
                  <a:solidFill>
                    <a:schemeClr val="bg1"/>
                  </a:solidFill>
                </a:rPr>
                <a:t>manpower</a:t>
              </a:r>
              <a:r>
                <a:rPr lang="fr-FR" dirty="0">
                  <a:solidFill>
                    <a:schemeClr val="bg1"/>
                  </a:solidFill>
                </a:rPr>
                <a:t>…)</a:t>
              </a:r>
            </a:p>
          </p:txBody>
        </p:sp>
        <p:sp>
          <p:nvSpPr>
            <p:cNvPr id="4" name="Flèche vers la droite 3">
              <a:extLst>
                <a:ext uri="{FF2B5EF4-FFF2-40B4-BE49-F238E27FC236}">
                  <a16:creationId xmlns:a16="http://schemas.microsoft.com/office/drawing/2014/main" id="{BED97CF4-37BC-4F76-9115-2745CC15E9ED}"/>
                </a:ext>
              </a:extLst>
            </p:cNvPr>
            <p:cNvSpPr/>
            <p:nvPr/>
          </p:nvSpPr>
          <p:spPr>
            <a:xfrm>
              <a:off x="5960962" y="3593921"/>
              <a:ext cx="659757" cy="179426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2982691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C7DEA1-DA35-380B-3E03-02F07EBE26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10F81F99-809D-9D59-9BDE-2F3EE7BCD05B}"/>
              </a:ext>
            </a:extLst>
          </p:cNvPr>
          <p:cNvSpPr txBox="1"/>
          <p:nvPr/>
        </p:nvSpPr>
        <p:spPr>
          <a:xfrm>
            <a:off x="9941" y="2146767"/>
            <a:ext cx="986362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60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Lucida Handwriting" panose="03010101010101010101" pitchFamily="66" charset="77"/>
              </a:rPr>
              <a:t>Thanks</a:t>
            </a:r>
            <a:r>
              <a:rPr lang="fr-FR" sz="6000" dirty="0">
                <a:solidFill>
                  <a:schemeClr val="accent6">
                    <a:lumMod val="60000"/>
                    <a:lumOff val="40000"/>
                  </a:schemeClr>
                </a:solidFill>
                <a:latin typeface="Lucida Handwriting" panose="03010101010101010101" pitchFamily="66" charset="77"/>
              </a:rPr>
              <a:t> </a:t>
            </a:r>
          </a:p>
          <a:p>
            <a:pPr algn="ctr"/>
            <a:r>
              <a:rPr lang="fr-FR" sz="6000" dirty="0">
                <a:solidFill>
                  <a:schemeClr val="accent6">
                    <a:lumMod val="60000"/>
                    <a:lumOff val="40000"/>
                  </a:schemeClr>
                </a:solidFill>
                <a:latin typeface="Lucida Handwriting" panose="03010101010101010101" pitchFamily="66" charset="77"/>
              </a:rPr>
              <a:t>for </a:t>
            </a:r>
            <a:r>
              <a:rPr lang="fr-FR" sz="60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Lucida Handwriting" panose="03010101010101010101" pitchFamily="66" charset="77"/>
              </a:rPr>
              <a:t>your</a:t>
            </a:r>
            <a:r>
              <a:rPr lang="fr-FR" sz="6000" dirty="0">
                <a:solidFill>
                  <a:schemeClr val="accent6">
                    <a:lumMod val="60000"/>
                    <a:lumOff val="40000"/>
                  </a:schemeClr>
                </a:solidFill>
                <a:latin typeface="Lucida Handwriting" panose="03010101010101010101" pitchFamily="66" charset="77"/>
              </a:rPr>
              <a:t> attention!</a:t>
            </a:r>
          </a:p>
        </p:txBody>
      </p:sp>
      <p:sp>
        <p:nvSpPr>
          <p:cNvPr id="3" name="ZoneTexte 1">
            <a:extLst>
              <a:ext uri="{FF2B5EF4-FFF2-40B4-BE49-F238E27FC236}">
                <a16:creationId xmlns:a16="http://schemas.microsoft.com/office/drawing/2014/main" id="{78524339-4C3C-7305-94A6-67E563238CC4}"/>
              </a:ext>
            </a:extLst>
          </p:cNvPr>
          <p:cNvSpPr txBox="1"/>
          <p:nvPr/>
        </p:nvSpPr>
        <p:spPr>
          <a:xfrm>
            <a:off x="7946571" y="6539881"/>
            <a:ext cx="1959430" cy="30777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n w="3175">
                  <a:solidFill>
                    <a:srgbClr val="FF0000"/>
                  </a:solidFill>
                </a:ln>
                <a:solidFill>
                  <a:srgbClr val="FFFF00"/>
                </a:solidFill>
                <a:latin typeface="Chalkboard" panose="03050602040202020205" pitchFamily="66" charset="77"/>
              </a:rPr>
              <a:t>Geant4 - INCL…</a:t>
            </a:r>
            <a:endParaRPr lang="fr-FR" sz="1400" b="1" dirty="0">
              <a:ln w="3175">
                <a:solidFill>
                  <a:srgbClr val="FF0000"/>
                </a:solidFill>
              </a:ln>
              <a:solidFill>
                <a:srgbClr val="FFFF00"/>
              </a:solidFill>
              <a:latin typeface="Chalkboard" panose="03050602040202020205" pitchFamily="66" charset="77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FB00650-BBBC-C656-24A0-9259017686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1" y="6539881"/>
            <a:ext cx="3349396" cy="299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679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4196A8-64CA-BB6C-AD75-6C38CDA762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4C93B741-F419-2800-ADC6-69B9F0280109}"/>
              </a:ext>
            </a:extLst>
          </p:cNvPr>
          <p:cNvSpPr txBox="1"/>
          <p:nvPr/>
        </p:nvSpPr>
        <p:spPr>
          <a:xfrm>
            <a:off x="9941" y="16380"/>
            <a:ext cx="9869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  <a:latin typeface="Chalkboard" panose="03050602040202020205" pitchFamily="66" charset="77"/>
              </a:rPr>
              <a:t> </a:t>
            </a:r>
          </a:p>
        </p:txBody>
      </p:sp>
      <p:sp>
        <p:nvSpPr>
          <p:cNvPr id="3" name="ZoneTexte 1">
            <a:extLst>
              <a:ext uri="{FF2B5EF4-FFF2-40B4-BE49-F238E27FC236}">
                <a16:creationId xmlns:a16="http://schemas.microsoft.com/office/drawing/2014/main" id="{DC27C4E7-8DFC-4271-BAB3-9F3E454DD372}"/>
              </a:ext>
            </a:extLst>
          </p:cNvPr>
          <p:cNvSpPr txBox="1"/>
          <p:nvPr/>
        </p:nvSpPr>
        <p:spPr>
          <a:xfrm>
            <a:off x="7946571" y="6539881"/>
            <a:ext cx="1959430" cy="30777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n w="3175">
                  <a:solidFill>
                    <a:srgbClr val="FF0000"/>
                  </a:solidFill>
                </a:ln>
                <a:solidFill>
                  <a:srgbClr val="FFFF00"/>
                </a:solidFill>
                <a:latin typeface="Chalkboard" panose="03050602040202020205" pitchFamily="66" charset="77"/>
              </a:rPr>
              <a:t>Geant4 - INCL…</a:t>
            </a:r>
            <a:endParaRPr lang="fr-FR" sz="1400" b="1" dirty="0">
              <a:ln w="3175">
                <a:solidFill>
                  <a:srgbClr val="FF0000"/>
                </a:solidFill>
              </a:ln>
              <a:solidFill>
                <a:srgbClr val="FFFF00"/>
              </a:solidFill>
              <a:latin typeface="Chalkboard" panose="03050602040202020205" pitchFamily="66" charset="77"/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32A2475F-72DD-600E-005E-7E333E1E93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1" y="6539881"/>
            <a:ext cx="3349396" cy="299342"/>
          </a:xfrm>
          <a:prstGeom prst="rect">
            <a:avLst/>
          </a:prstGeom>
        </p:spPr>
      </p:pic>
      <p:sp>
        <p:nvSpPr>
          <p:cNvPr id="164" name="ZoneTexte 163">
            <a:extLst>
              <a:ext uri="{FF2B5EF4-FFF2-40B4-BE49-F238E27FC236}">
                <a16:creationId xmlns:a16="http://schemas.microsoft.com/office/drawing/2014/main" id="{53A412B3-2E63-D824-89DB-D3C95CD13EF7}"/>
              </a:ext>
            </a:extLst>
          </p:cNvPr>
          <p:cNvSpPr txBox="1"/>
          <p:nvPr/>
        </p:nvSpPr>
        <p:spPr>
          <a:xfrm>
            <a:off x="293268" y="1675941"/>
            <a:ext cx="931946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Next </a:t>
            </a:r>
            <a:r>
              <a:rPr lang="fr-FR" dirty="0">
                <a:solidFill>
                  <a:schemeClr val="bg1"/>
                </a:solidFill>
                <a:latin typeface="Symbol" pitchFamily="2" charset="2"/>
              </a:rPr>
              <a:t>n</a:t>
            </a:r>
            <a:r>
              <a:rPr lang="fr-FR" dirty="0">
                <a:solidFill>
                  <a:schemeClr val="bg1"/>
                </a:solidFill>
              </a:rPr>
              <a:t>-oscillation </a:t>
            </a:r>
            <a:r>
              <a:rPr lang="fr-FR" dirty="0" err="1">
                <a:solidFill>
                  <a:schemeClr val="bg1"/>
                </a:solidFill>
              </a:rPr>
              <a:t>experiments</a:t>
            </a:r>
            <a:r>
              <a:rPr lang="fr-FR" dirty="0">
                <a:solidFill>
                  <a:schemeClr val="bg1"/>
                </a:solidFill>
              </a:rPr>
              <a:t>	</a:t>
            </a:r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</a:t>
            </a:r>
            <a:r>
              <a:rPr lang="fr-FR" dirty="0">
                <a:solidFill>
                  <a:schemeClr val="bg1"/>
                </a:solidFill>
              </a:rPr>
              <a:t>	</a:t>
            </a:r>
            <a:r>
              <a:rPr lang="fr-FR" dirty="0">
                <a:solidFill>
                  <a:schemeClr val="bg1"/>
                </a:solidFill>
                <a:latin typeface="Symbol" pitchFamily="2" charset="2"/>
              </a:rPr>
              <a:t>n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energy</a:t>
            </a:r>
            <a:r>
              <a:rPr lang="fr-FR" dirty="0">
                <a:solidFill>
                  <a:schemeClr val="bg1"/>
                </a:solidFill>
              </a:rPr>
              <a:t> more </a:t>
            </a:r>
            <a:r>
              <a:rPr lang="fr-FR" dirty="0" err="1">
                <a:solidFill>
                  <a:schemeClr val="bg1"/>
                </a:solidFill>
              </a:rPr>
              <a:t>precise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than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ever</a:t>
            </a:r>
            <a:r>
              <a:rPr lang="fr-FR" dirty="0">
                <a:solidFill>
                  <a:schemeClr val="bg1"/>
                </a:solidFill>
              </a:rPr>
              <a:t>!</a:t>
            </a:r>
          </a:p>
          <a:p>
            <a:endParaRPr lang="fr-FR" dirty="0">
              <a:solidFill>
                <a:schemeClr val="bg1"/>
              </a:solidFill>
            </a:endParaRPr>
          </a:p>
          <a:p>
            <a:r>
              <a:rPr lang="fr-FR" dirty="0">
                <a:solidFill>
                  <a:schemeClr val="bg1"/>
                </a:solidFill>
              </a:rPr>
              <a:t>				</a:t>
            </a:r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	</a:t>
            </a:r>
            <a:r>
              <a:rPr lang="fr-FR" dirty="0" err="1">
                <a:solidFill>
                  <a:schemeClr val="bg1"/>
                </a:solidFill>
                <a:sym typeface="Wingdings" pitchFamily="2" charset="2"/>
              </a:rPr>
              <a:t>What</a:t>
            </a:r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fr-FR" dirty="0" err="1">
                <a:solidFill>
                  <a:schemeClr val="bg1"/>
                </a:solidFill>
                <a:sym typeface="Wingdings" pitchFamily="2" charset="2"/>
              </a:rPr>
              <a:t>nuclear</a:t>
            </a:r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fr-FR" dirty="0" err="1">
                <a:solidFill>
                  <a:schemeClr val="bg1"/>
                </a:solidFill>
                <a:sym typeface="Wingdings" pitchFamily="2" charset="2"/>
              </a:rPr>
              <a:t>reaction</a:t>
            </a:r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fr-FR" dirty="0" err="1">
                <a:solidFill>
                  <a:schemeClr val="bg1"/>
                </a:solidFill>
                <a:sym typeface="Wingdings" pitchFamily="2" charset="2"/>
              </a:rPr>
              <a:t>models</a:t>
            </a:r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 can do?</a:t>
            </a:r>
          </a:p>
          <a:p>
            <a:endParaRPr lang="fr-FR" dirty="0">
              <a:solidFill>
                <a:schemeClr val="bg1"/>
              </a:solidFill>
              <a:sym typeface="Wingdings" pitchFamily="2" charset="2"/>
            </a:endParaRPr>
          </a:p>
          <a:p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					</a:t>
            </a:r>
            <a:r>
              <a:rPr lang="fr-FR" dirty="0" err="1">
                <a:solidFill>
                  <a:schemeClr val="bg1"/>
                </a:solidFill>
                <a:sym typeface="Wingdings" pitchFamily="2" charset="2"/>
              </a:rPr>
              <a:t>Which</a:t>
            </a:r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fr-FR" dirty="0" err="1">
                <a:solidFill>
                  <a:schemeClr val="bg1"/>
                </a:solidFill>
                <a:sym typeface="Wingdings" pitchFamily="2" charset="2"/>
              </a:rPr>
              <a:t>models</a:t>
            </a:r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?</a:t>
            </a:r>
          </a:p>
          <a:p>
            <a:endParaRPr lang="fr-FR" dirty="0">
              <a:solidFill>
                <a:schemeClr val="bg1"/>
              </a:solidFill>
              <a:sym typeface="Wingdings" pitchFamily="2" charset="2"/>
            </a:endParaRPr>
          </a:p>
          <a:p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					</a:t>
            </a:r>
            <a:r>
              <a:rPr lang="fr-FR" dirty="0" err="1">
                <a:solidFill>
                  <a:schemeClr val="bg1"/>
                </a:solidFill>
                <a:sym typeface="Wingdings" pitchFamily="2" charset="2"/>
              </a:rPr>
              <a:t>Role</a:t>
            </a:r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 of Geant4?</a:t>
            </a:r>
          </a:p>
          <a:p>
            <a:endParaRPr lang="fr-FR" dirty="0">
              <a:solidFill>
                <a:schemeClr val="bg1"/>
              </a:solidFill>
              <a:sym typeface="Wingdings" pitchFamily="2" charset="2"/>
            </a:endParaRPr>
          </a:p>
          <a:p>
            <a:endParaRPr lang="fr-FR" dirty="0">
              <a:solidFill>
                <a:schemeClr val="bg1"/>
              </a:solidFill>
              <a:sym typeface="Wingdings" pitchFamily="2" charset="2"/>
            </a:endParaRPr>
          </a:p>
          <a:p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		</a:t>
            </a:r>
          </a:p>
          <a:p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			</a:t>
            </a:r>
            <a:r>
              <a:rPr lang="fr-FR" sz="2400" dirty="0">
                <a:solidFill>
                  <a:schemeClr val="bg1"/>
                </a:solidFill>
                <a:sym typeface="Wingdings" pitchFamily="2" charset="2"/>
              </a:rPr>
              <a:t>The </a:t>
            </a:r>
            <a:r>
              <a:rPr lang="fr-FR" sz="2400" dirty="0" err="1">
                <a:solidFill>
                  <a:schemeClr val="bg1"/>
                </a:solidFill>
                <a:sym typeface="Wingdings" pitchFamily="2" charset="2"/>
              </a:rPr>
              <a:t>beginning</a:t>
            </a:r>
            <a:r>
              <a:rPr lang="fr-FR" sz="2400" dirty="0">
                <a:solidFill>
                  <a:schemeClr val="bg1"/>
                </a:solidFill>
                <a:sym typeface="Wingdings" pitchFamily="2" charset="2"/>
              </a:rPr>
              <a:t> of an </a:t>
            </a:r>
            <a:r>
              <a:rPr lang="fr-FR" sz="2400" dirty="0" err="1">
                <a:solidFill>
                  <a:schemeClr val="bg1"/>
                </a:solidFill>
                <a:sym typeface="Wingdings" pitchFamily="2" charset="2"/>
              </a:rPr>
              <a:t>answer</a:t>
            </a:r>
            <a:r>
              <a:rPr lang="fr-FR" sz="2400" dirty="0">
                <a:solidFill>
                  <a:schemeClr val="bg1"/>
                </a:solidFill>
                <a:sym typeface="Wingdings" pitchFamily="2" charset="2"/>
              </a:rPr>
              <a:t>      </a:t>
            </a:r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(…I </a:t>
            </a:r>
            <a:r>
              <a:rPr lang="fr-FR" dirty="0" err="1">
                <a:solidFill>
                  <a:schemeClr val="bg1"/>
                </a:solidFill>
                <a:sym typeface="Wingdings" pitchFamily="2" charset="2"/>
              </a:rPr>
              <a:t>hope</a:t>
            </a:r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)</a:t>
            </a:r>
          </a:p>
          <a:p>
            <a:r>
              <a:rPr lang="fr-FR" sz="2400" dirty="0">
                <a:solidFill>
                  <a:schemeClr val="bg1"/>
                </a:solidFill>
                <a:sym typeface="Wingdings" pitchFamily="2" charset="2"/>
              </a:rPr>
              <a:t>			</a:t>
            </a:r>
            <a:r>
              <a:rPr lang="fr-FR" sz="2400" dirty="0" err="1">
                <a:solidFill>
                  <a:schemeClr val="bg1"/>
                </a:solidFill>
                <a:sym typeface="Wingdings" pitchFamily="2" charset="2"/>
              </a:rPr>
              <a:t>from</a:t>
            </a:r>
            <a:r>
              <a:rPr lang="fr-FR" sz="2400" dirty="0">
                <a:solidFill>
                  <a:schemeClr val="bg1"/>
                </a:solidFill>
                <a:sym typeface="Wingdings" pitchFamily="2" charset="2"/>
              </a:rPr>
              <a:t> a non-expert neutrino </a:t>
            </a:r>
            <a:r>
              <a:rPr lang="fr-FR" sz="2400" dirty="0" err="1">
                <a:solidFill>
                  <a:schemeClr val="bg1"/>
                </a:solidFill>
                <a:sym typeface="Wingdings" pitchFamily="2" charset="2"/>
              </a:rPr>
              <a:t>physicist</a:t>
            </a:r>
            <a:endParaRPr lang="fr-FR" sz="2400" dirty="0">
              <a:solidFill>
                <a:schemeClr val="bg1"/>
              </a:solidFill>
              <a:sym typeface="Wingdings" pitchFamily="2" charset="2"/>
            </a:endParaRPr>
          </a:p>
        </p:txBody>
      </p:sp>
      <p:sp>
        <p:nvSpPr>
          <p:cNvPr id="4" name="Flèche vers la droite 3">
            <a:extLst>
              <a:ext uri="{FF2B5EF4-FFF2-40B4-BE49-F238E27FC236}">
                <a16:creationId xmlns:a16="http://schemas.microsoft.com/office/drawing/2014/main" id="{DCAAA373-42F1-88E3-63D6-9CBC272F72C0}"/>
              </a:ext>
            </a:extLst>
          </p:cNvPr>
          <p:cNvSpPr/>
          <p:nvPr/>
        </p:nvSpPr>
        <p:spPr>
          <a:xfrm>
            <a:off x="1684639" y="4559808"/>
            <a:ext cx="1095137" cy="21945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41266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3B4B58-0218-7E56-F864-32E6D2F463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681B640-BAA1-3DA0-2481-9AA79FBFD99D}"/>
              </a:ext>
            </a:extLst>
          </p:cNvPr>
          <p:cNvSpPr txBox="1"/>
          <p:nvPr/>
        </p:nvSpPr>
        <p:spPr>
          <a:xfrm>
            <a:off x="9941" y="2146767"/>
            <a:ext cx="986362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6000" dirty="0">
                <a:solidFill>
                  <a:schemeClr val="bg1"/>
                </a:solidFill>
              </a:rPr>
              <a:t>BACKUP</a:t>
            </a:r>
          </a:p>
        </p:txBody>
      </p:sp>
      <p:sp>
        <p:nvSpPr>
          <p:cNvPr id="3" name="ZoneTexte 1">
            <a:extLst>
              <a:ext uri="{FF2B5EF4-FFF2-40B4-BE49-F238E27FC236}">
                <a16:creationId xmlns:a16="http://schemas.microsoft.com/office/drawing/2014/main" id="{B751A03B-088B-8777-F75A-D8846A9887C7}"/>
              </a:ext>
            </a:extLst>
          </p:cNvPr>
          <p:cNvSpPr txBox="1"/>
          <p:nvPr/>
        </p:nvSpPr>
        <p:spPr>
          <a:xfrm>
            <a:off x="7946571" y="6539881"/>
            <a:ext cx="1959430" cy="30777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n w="3175">
                  <a:solidFill>
                    <a:srgbClr val="FF0000"/>
                  </a:solidFill>
                </a:ln>
                <a:solidFill>
                  <a:srgbClr val="FFFF00"/>
                </a:solidFill>
                <a:latin typeface="Chalkboard" panose="03050602040202020205" pitchFamily="66" charset="77"/>
              </a:rPr>
              <a:t>Geant4 - INCL…</a:t>
            </a:r>
            <a:endParaRPr lang="fr-FR" sz="1400" b="1" dirty="0">
              <a:ln w="3175">
                <a:solidFill>
                  <a:srgbClr val="FF0000"/>
                </a:solidFill>
              </a:ln>
              <a:solidFill>
                <a:srgbClr val="FFFF00"/>
              </a:solidFill>
              <a:latin typeface="Chalkboard" panose="03050602040202020205" pitchFamily="66" charset="77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1078D27C-6FC4-8827-3338-56F7F8A690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1" y="6539881"/>
            <a:ext cx="3349396" cy="299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2092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5ED4AA-224A-17A5-1741-52AB34BE41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1">
            <a:extLst>
              <a:ext uri="{FF2B5EF4-FFF2-40B4-BE49-F238E27FC236}">
                <a16:creationId xmlns:a16="http://schemas.microsoft.com/office/drawing/2014/main" id="{778EB6FB-4193-F8BF-6CA1-BAD8BEB003EE}"/>
              </a:ext>
            </a:extLst>
          </p:cNvPr>
          <p:cNvSpPr txBox="1"/>
          <p:nvPr/>
        </p:nvSpPr>
        <p:spPr>
          <a:xfrm>
            <a:off x="7946571" y="6539881"/>
            <a:ext cx="1959430" cy="30777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n w="3175">
                  <a:solidFill>
                    <a:srgbClr val="FF0000"/>
                  </a:solidFill>
                </a:ln>
                <a:solidFill>
                  <a:srgbClr val="FFFF00"/>
                </a:solidFill>
                <a:latin typeface="Chalkboard" panose="03050602040202020205" pitchFamily="66" charset="77"/>
              </a:rPr>
              <a:t>Geant4 - INCL…</a:t>
            </a:r>
            <a:endParaRPr lang="fr-FR" sz="1400" b="1" dirty="0">
              <a:ln w="3175">
                <a:solidFill>
                  <a:srgbClr val="FF0000"/>
                </a:solidFill>
              </a:ln>
              <a:solidFill>
                <a:srgbClr val="FFFF00"/>
              </a:solidFill>
              <a:latin typeface="Chalkboard" panose="03050602040202020205" pitchFamily="66" charset="77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1E83FDE7-1926-84CC-1FFB-5FEB2D558C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1" y="6539881"/>
            <a:ext cx="3349396" cy="299342"/>
          </a:xfrm>
          <a:prstGeom prst="rect">
            <a:avLst/>
          </a:prstGeom>
        </p:spPr>
      </p:pic>
      <p:grpSp>
        <p:nvGrpSpPr>
          <p:cNvPr id="13" name="Groupe 12">
            <a:extLst>
              <a:ext uri="{FF2B5EF4-FFF2-40B4-BE49-F238E27FC236}">
                <a16:creationId xmlns:a16="http://schemas.microsoft.com/office/drawing/2014/main" id="{41C53947-BA7C-632D-CB10-60E0CCF2CEEF}"/>
              </a:ext>
            </a:extLst>
          </p:cNvPr>
          <p:cNvGrpSpPr/>
          <p:nvPr/>
        </p:nvGrpSpPr>
        <p:grpSpPr>
          <a:xfrm>
            <a:off x="414528" y="161442"/>
            <a:ext cx="9491472" cy="6093976"/>
            <a:chOff x="414528" y="975360"/>
            <a:chExt cx="9491472" cy="6093976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DF344CB3-3A0D-A072-7F23-FDDA81430D1A}"/>
                </a:ext>
              </a:extLst>
            </p:cNvPr>
            <p:cNvSpPr txBox="1"/>
            <p:nvPr/>
          </p:nvSpPr>
          <p:spPr>
            <a:xfrm>
              <a:off x="414528" y="975360"/>
              <a:ext cx="9491472" cy="60939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err="1">
                  <a:solidFill>
                    <a:schemeClr val="bg1"/>
                  </a:solidFill>
                </a:rPr>
                <a:t>Bias</a:t>
              </a:r>
              <a:r>
                <a:rPr lang="fr-FR" dirty="0">
                  <a:solidFill>
                    <a:schemeClr val="bg1"/>
                  </a:solidFill>
                </a:rPr>
                <a:t> (</a:t>
              </a:r>
              <a:r>
                <a:rPr lang="fr-FR" dirty="0" err="1">
                  <a:solidFill>
                    <a:schemeClr val="bg1"/>
                  </a:solidFill>
                </a:rPr>
                <a:t>Error</a:t>
              </a:r>
              <a:r>
                <a:rPr lang="fr-FR" dirty="0">
                  <a:solidFill>
                    <a:schemeClr val="bg1"/>
                  </a:solidFill>
                </a:rPr>
                <a:t>) </a:t>
              </a:r>
              <a:r>
                <a:rPr lang="fr-FR" dirty="0" err="1">
                  <a:solidFill>
                    <a:schemeClr val="bg1"/>
                  </a:solidFill>
                </a:rPr>
                <a:t>estimate</a:t>
              </a:r>
              <a:endParaRPr lang="fr-FR" dirty="0">
                <a:solidFill>
                  <a:schemeClr val="bg1"/>
                </a:solidFill>
              </a:endParaRPr>
            </a:p>
            <a:p>
              <a:pPr marL="1200150" lvl="2" indent="-285750">
                <a:buFont typeface="Arial" panose="020B0604020202020204" pitchFamily="34" charset="0"/>
                <a:buChar char="•"/>
              </a:pPr>
              <a:r>
                <a:rPr lang="fr-FR" dirty="0" err="1">
                  <a:solidFill>
                    <a:schemeClr val="bg1"/>
                  </a:solidFill>
                </a:rPr>
                <a:t>bayesian</a:t>
              </a:r>
              <a:r>
                <a:rPr lang="fr-FR" dirty="0">
                  <a:solidFill>
                    <a:schemeClr val="bg1"/>
                  </a:solidFill>
                </a:rPr>
                <a:t> </a:t>
              </a:r>
              <a:r>
                <a:rPr lang="fr-FR" dirty="0" err="1">
                  <a:solidFill>
                    <a:schemeClr val="bg1"/>
                  </a:solidFill>
                </a:rPr>
                <a:t>theorem</a:t>
              </a:r>
              <a:endParaRPr lang="fr-FR" dirty="0">
                <a:solidFill>
                  <a:schemeClr val="bg1"/>
                </a:solidFill>
              </a:endParaRPr>
            </a:p>
            <a:p>
              <a:pPr marL="1200150" lvl="2" indent="-285750">
                <a:buFont typeface="Arial" panose="020B0604020202020204" pitchFamily="34" charset="0"/>
                <a:buChar char="•"/>
              </a:pPr>
              <a:r>
                <a:rPr lang="fr-FR" dirty="0">
                  <a:solidFill>
                    <a:schemeClr val="bg1"/>
                  </a:solidFill>
                </a:rPr>
                <a:t>information = </a:t>
              </a:r>
              <a:r>
                <a:rPr lang="fr-FR" dirty="0" err="1">
                  <a:solidFill>
                    <a:schemeClr val="bg1"/>
                  </a:solidFill>
                </a:rPr>
                <a:t>exp</a:t>
              </a:r>
              <a:r>
                <a:rPr lang="fr-FR" dirty="0">
                  <a:solidFill>
                    <a:schemeClr val="bg1"/>
                  </a:solidFill>
                </a:rPr>
                <a:t>. data</a:t>
              </a:r>
            </a:p>
            <a:p>
              <a:pPr lvl="2"/>
              <a:endParaRPr lang="fr-FR" dirty="0">
                <a:solidFill>
                  <a:schemeClr val="bg1"/>
                </a:solidFill>
              </a:endParaRPr>
            </a:p>
            <a:p>
              <a:r>
                <a:rPr lang="fr-FR" dirty="0">
                  <a:solidFill>
                    <a:schemeClr val="bg1"/>
                  </a:solidFill>
                </a:rPr>
                <a:t>Method</a:t>
              </a:r>
            </a:p>
            <a:p>
              <a:pPr marL="1200150" lvl="2" indent="-285750">
                <a:buFont typeface="Arial" panose="020B0604020202020204" pitchFamily="34" charset="0"/>
                <a:buChar char="•"/>
              </a:pPr>
              <a:r>
                <a:rPr lang="fr-FR" dirty="0">
                  <a:solidFill>
                    <a:schemeClr val="bg1"/>
                  </a:solidFill>
                </a:rPr>
                <a:t>y1 = </a:t>
              </a:r>
              <a:r>
                <a:rPr lang="fr-FR" dirty="0" err="1">
                  <a:solidFill>
                    <a:schemeClr val="bg1"/>
                  </a:solidFill>
                </a:rPr>
                <a:t>bias</a:t>
              </a:r>
              <a:endParaRPr lang="fr-FR" dirty="0">
                <a:solidFill>
                  <a:schemeClr val="bg1"/>
                </a:solidFill>
              </a:endParaRPr>
            </a:p>
            <a:p>
              <a:pPr marL="1200150" lvl="2" indent="-285750">
                <a:buFont typeface="Arial" panose="020B0604020202020204" pitchFamily="34" charset="0"/>
                <a:buChar char="•"/>
              </a:pPr>
              <a:r>
                <a:rPr lang="fr-FR" dirty="0">
                  <a:solidFill>
                    <a:schemeClr val="bg1"/>
                  </a:solidFill>
                </a:rPr>
                <a:t>y2 = </a:t>
              </a:r>
              <a:r>
                <a:rPr lang="fr-FR" dirty="0" err="1">
                  <a:solidFill>
                    <a:schemeClr val="bg1"/>
                  </a:solidFill>
                </a:rPr>
                <a:t>exp</a:t>
              </a:r>
              <a:r>
                <a:rPr lang="fr-FR" dirty="0">
                  <a:solidFill>
                    <a:schemeClr val="bg1"/>
                  </a:solidFill>
                </a:rPr>
                <a:t>. data – </a:t>
              </a:r>
              <a:r>
                <a:rPr lang="fr-FR" dirty="0" err="1">
                  <a:solidFill>
                    <a:schemeClr val="bg1"/>
                  </a:solidFill>
                </a:rPr>
                <a:t>calculations</a:t>
              </a:r>
              <a:endParaRPr lang="fr-FR" dirty="0">
                <a:solidFill>
                  <a:schemeClr val="bg1"/>
                </a:solidFill>
              </a:endParaRPr>
            </a:p>
            <a:p>
              <a:pPr marL="1200150" lvl="2" indent="-285750">
                <a:buFont typeface="Arial" panose="020B0604020202020204" pitchFamily="34" charset="0"/>
                <a:buChar char="•"/>
              </a:pPr>
              <a:r>
                <a:rPr lang="fr-FR" dirty="0">
                  <a:solidFill>
                    <a:schemeClr val="bg1"/>
                  </a:solidFill>
                </a:rPr>
                <a:t>                                                              </a:t>
              </a:r>
              <a:r>
                <a:rPr lang="fr-FR" sz="1400" dirty="0">
                  <a:solidFill>
                    <a:schemeClr val="bg1"/>
                  </a:solidFill>
                </a:rPr>
                <a:t>(</a:t>
              </a:r>
              <a:r>
                <a:rPr lang="fr-FR" sz="1400" dirty="0">
                  <a:solidFill>
                    <a:schemeClr val="bg1"/>
                  </a:solidFill>
                  <a:latin typeface="Symbol" pitchFamily="2" charset="2"/>
                </a:rPr>
                <a:t>r</a:t>
              </a:r>
              <a:r>
                <a:rPr lang="fr-FR" sz="1400" dirty="0">
                  <a:solidFill>
                    <a:schemeClr val="bg1"/>
                  </a:solidFill>
                </a:rPr>
                <a:t> = </a:t>
              </a:r>
              <a:r>
                <a:rPr lang="fr-FR" sz="1400" dirty="0" err="1">
                  <a:solidFill>
                    <a:schemeClr val="bg1"/>
                  </a:solidFill>
                </a:rPr>
                <a:t>probability</a:t>
              </a:r>
              <a:r>
                <a:rPr lang="fr-FR" sz="1400" dirty="0">
                  <a:solidFill>
                    <a:schemeClr val="bg1"/>
                  </a:solidFill>
                </a:rPr>
                <a:t> distribution)</a:t>
              </a:r>
            </a:p>
            <a:p>
              <a:pPr lvl="2"/>
              <a:endParaRPr lang="fr-FR" dirty="0">
                <a:solidFill>
                  <a:schemeClr val="bg1"/>
                </a:solidFill>
              </a:endParaRPr>
            </a:p>
            <a:p>
              <a:pPr marL="1200150" lvl="2" indent="-285750">
                <a:buFont typeface="Arial" panose="020B0604020202020204" pitchFamily="34" charset="0"/>
                <a:buChar char="•"/>
              </a:pPr>
              <a:r>
                <a:rPr lang="fr-FR" dirty="0" err="1">
                  <a:solidFill>
                    <a:schemeClr val="bg1"/>
                  </a:solidFill>
                </a:rPr>
                <a:t>each</a:t>
              </a:r>
              <a:r>
                <a:rPr lang="fr-FR" dirty="0">
                  <a:solidFill>
                    <a:schemeClr val="bg1"/>
                  </a:solidFill>
                </a:rPr>
                <a:t> distribution = </a:t>
              </a:r>
              <a:r>
                <a:rPr lang="fr-FR" dirty="0" err="1">
                  <a:solidFill>
                    <a:schemeClr val="bg1"/>
                  </a:solidFill>
                </a:rPr>
                <a:t>gaussian</a:t>
              </a:r>
              <a:endParaRPr lang="fr-FR" dirty="0">
                <a:solidFill>
                  <a:schemeClr val="bg1"/>
                </a:solidFill>
              </a:endParaRPr>
            </a:p>
            <a:p>
              <a:pPr marL="1200150" lvl="2" indent="-285750">
                <a:buFont typeface="Arial" panose="020B0604020202020204" pitchFamily="34" charset="0"/>
                <a:buChar char="•"/>
              </a:pPr>
              <a:endParaRPr lang="fr-FR" dirty="0">
                <a:solidFill>
                  <a:schemeClr val="bg1"/>
                </a:solidFill>
              </a:endParaRPr>
            </a:p>
            <a:p>
              <a:pPr marL="1200150" lvl="2" indent="-285750">
                <a:buFont typeface="Arial" panose="020B0604020202020204" pitchFamily="34" charset="0"/>
                <a:buChar char="•"/>
              </a:pPr>
              <a:endParaRPr lang="fr-FR" dirty="0">
                <a:solidFill>
                  <a:schemeClr val="bg1"/>
                </a:solidFill>
              </a:endParaRPr>
            </a:p>
            <a:p>
              <a:pPr marL="1200150" lvl="2" indent="-285750">
                <a:buFont typeface="Arial" panose="020B0604020202020204" pitchFamily="34" charset="0"/>
                <a:buChar char="•"/>
              </a:pPr>
              <a:r>
                <a:rPr lang="fr-FR" dirty="0" err="1">
                  <a:solidFill>
                    <a:schemeClr val="bg1"/>
                  </a:solidFill>
                </a:rPr>
                <a:t>We</a:t>
              </a:r>
              <a:r>
                <a:rPr lang="fr-FR" dirty="0">
                  <a:solidFill>
                    <a:schemeClr val="bg1"/>
                  </a:solidFill>
                </a:rPr>
                <a:t> </a:t>
              </a:r>
              <a:r>
                <a:rPr lang="fr-FR" dirty="0" err="1">
                  <a:solidFill>
                    <a:schemeClr val="bg1"/>
                  </a:solidFill>
                </a:rPr>
                <a:t>obtain</a:t>
              </a:r>
              <a:r>
                <a:rPr lang="fr-FR" dirty="0">
                  <a:solidFill>
                    <a:schemeClr val="bg1"/>
                  </a:solidFill>
                </a:rPr>
                <a:t> the new distribution for 		  (</a:t>
              </a:r>
              <a:r>
                <a:rPr lang="fr-FR" dirty="0" err="1">
                  <a:solidFill>
                    <a:schemeClr val="bg1"/>
                  </a:solidFill>
                </a:rPr>
                <a:t>bias</a:t>
              </a:r>
              <a:r>
                <a:rPr lang="fr-FR" dirty="0">
                  <a:solidFill>
                    <a:schemeClr val="bg1"/>
                  </a:solidFill>
                </a:rPr>
                <a:t> </a:t>
              </a:r>
              <a:r>
                <a:rPr lang="fr-FR" dirty="0" err="1">
                  <a:solidFill>
                    <a:schemeClr val="bg1"/>
                  </a:solidFill>
                </a:rPr>
                <a:t>knowing</a:t>
              </a:r>
              <a:r>
                <a:rPr lang="fr-FR" dirty="0">
                  <a:solidFill>
                    <a:schemeClr val="bg1"/>
                  </a:solidFill>
                </a:rPr>
                <a:t> </a:t>
              </a:r>
              <a:r>
                <a:rPr lang="fr-FR" dirty="0" err="1">
                  <a:solidFill>
                    <a:schemeClr val="bg1"/>
                  </a:solidFill>
                </a:rPr>
                <a:t>exp</a:t>
              </a:r>
              <a:r>
                <a:rPr lang="fr-FR" dirty="0">
                  <a:solidFill>
                    <a:schemeClr val="bg1"/>
                  </a:solidFill>
                </a:rPr>
                <a:t>. data)</a:t>
              </a:r>
            </a:p>
            <a:p>
              <a:pPr marL="1200150" lvl="2" indent="-285750">
                <a:buFont typeface="Arial" panose="020B0604020202020204" pitchFamily="34" charset="0"/>
                <a:buChar char="•"/>
              </a:pPr>
              <a:endParaRPr lang="fr-FR" dirty="0">
                <a:solidFill>
                  <a:schemeClr val="bg1"/>
                </a:solidFill>
              </a:endParaRPr>
            </a:p>
            <a:p>
              <a:pPr marL="1200150" lvl="2" indent="-285750">
                <a:buFont typeface="Arial" panose="020B0604020202020204" pitchFamily="34" charset="0"/>
                <a:buChar char="•"/>
              </a:pPr>
              <a:endParaRPr lang="fr-FR" dirty="0">
                <a:solidFill>
                  <a:schemeClr val="bg1"/>
                </a:solidFill>
              </a:endParaRPr>
            </a:p>
            <a:p>
              <a:pPr marL="1200150" lvl="2" indent="-285750">
                <a:buFont typeface="Arial" panose="020B0604020202020204" pitchFamily="34" charset="0"/>
                <a:buChar char="•"/>
              </a:pPr>
              <a:endParaRPr lang="fr-FR" dirty="0">
                <a:solidFill>
                  <a:schemeClr val="bg1"/>
                </a:solidFill>
              </a:endParaRPr>
            </a:p>
            <a:p>
              <a:pPr marL="1200150" lvl="2" indent="-285750">
                <a:buFont typeface="Arial" panose="020B0604020202020204" pitchFamily="34" charset="0"/>
                <a:buChar char="•"/>
              </a:pPr>
              <a:endParaRPr lang="fr-FR" dirty="0">
                <a:solidFill>
                  <a:schemeClr val="bg1"/>
                </a:solidFill>
              </a:endParaRPr>
            </a:p>
            <a:p>
              <a:pPr marL="1200150" lvl="2" indent="-285750">
                <a:buFont typeface="Arial" panose="020B0604020202020204" pitchFamily="34" charset="0"/>
                <a:buChar char="•"/>
              </a:pPr>
              <a:r>
                <a:rPr lang="fr-FR" dirty="0" err="1">
                  <a:solidFill>
                    <a:schemeClr val="bg1"/>
                  </a:solidFill>
                </a:rPr>
                <a:t>where</a:t>
              </a:r>
              <a:r>
                <a:rPr lang="fr-FR" dirty="0">
                  <a:solidFill>
                    <a:schemeClr val="bg1"/>
                  </a:solidFill>
                </a:rPr>
                <a:t> </a:t>
              </a:r>
              <a:r>
                <a:rPr lang="fr-FR" dirty="0" err="1">
                  <a:solidFill>
                    <a:schemeClr val="bg1"/>
                  </a:solidFill>
                </a:rPr>
                <a:t>K</a:t>
              </a:r>
              <a:r>
                <a:rPr lang="fr-FR" baseline="-25000" dirty="0" err="1">
                  <a:solidFill>
                    <a:schemeClr val="bg1"/>
                  </a:solidFill>
                </a:rPr>
                <a:t>ab</a:t>
              </a:r>
              <a:r>
                <a:rPr lang="fr-FR" dirty="0">
                  <a:solidFill>
                    <a:schemeClr val="bg1"/>
                  </a:solidFill>
                </a:rPr>
                <a:t> have to </a:t>
              </a:r>
              <a:r>
                <a:rPr lang="fr-FR" dirty="0" err="1">
                  <a:solidFill>
                    <a:schemeClr val="bg1"/>
                  </a:solidFill>
                </a:rPr>
                <a:t>be</a:t>
              </a:r>
              <a:r>
                <a:rPr lang="fr-FR" dirty="0">
                  <a:solidFill>
                    <a:schemeClr val="bg1"/>
                  </a:solidFill>
                </a:rPr>
                <a:t> </a:t>
              </a:r>
              <a:r>
                <a:rPr lang="fr-FR" dirty="0" err="1">
                  <a:solidFill>
                    <a:schemeClr val="bg1"/>
                  </a:solidFill>
                </a:rPr>
                <a:t>estimated</a:t>
              </a:r>
              <a:endParaRPr lang="fr-FR" dirty="0">
                <a:solidFill>
                  <a:schemeClr val="bg1"/>
                </a:solidFill>
              </a:endParaRPr>
            </a:p>
            <a:p>
              <a:pPr marL="2114550" lvl="4" indent="-285750">
                <a:buFont typeface="Arial" panose="020B0604020202020204" pitchFamily="34" charset="0"/>
                <a:buChar char="•"/>
              </a:pPr>
              <a:r>
                <a:rPr lang="fr-FR" dirty="0" err="1">
                  <a:solidFill>
                    <a:schemeClr val="bg1"/>
                  </a:solidFill>
                </a:rPr>
                <a:t>form</a:t>
              </a:r>
              <a:r>
                <a:rPr lang="fr-FR" dirty="0">
                  <a:solidFill>
                    <a:schemeClr val="bg1"/>
                  </a:solidFill>
                </a:rPr>
                <a:t>? </a:t>
              </a:r>
            </a:p>
            <a:p>
              <a:pPr marL="2114550" lvl="4" indent="-285750">
                <a:buFont typeface="Arial" panose="020B0604020202020204" pitchFamily="34" charset="0"/>
                <a:buChar char="•"/>
              </a:pPr>
              <a:r>
                <a:rPr lang="fr-FR" dirty="0" err="1">
                  <a:solidFill>
                    <a:schemeClr val="bg1"/>
                  </a:solidFill>
                </a:rPr>
                <a:t>Hyperparameters</a:t>
              </a:r>
              <a:r>
                <a:rPr lang="fr-FR" dirty="0">
                  <a:solidFill>
                    <a:schemeClr val="bg1"/>
                  </a:solidFill>
                </a:rPr>
                <a:t> </a:t>
              </a:r>
              <a:r>
                <a:rPr lang="fr-FR" dirty="0" err="1">
                  <a:solidFill>
                    <a:schemeClr val="bg1"/>
                  </a:solidFill>
                </a:rPr>
                <a:t>from</a:t>
              </a:r>
              <a:r>
                <a:rPr lang="fr-FR" dirty="0">
                  <a:solidFill>
                    <a:schemeClr val="bg1"/>
                  </a:solidFill>
                </a:rPr>
                <a:t> marginal </a:t>
              </a:r>
              <a:r>
                <a:rPr lang="fr-FR" dirty="0" err="1">
                  <a:solidFill>
                    <a:schemeClr val="bg1"/>
                  </a:solidFill>
                </a:rPr>
                <a:t>likelihood</a:t>
              </a:r>
              <a:r>
                <a:rPr lang="fr-FR" dirty="0">
                  <a:solidFill>
                    <a:schemeClr val="bg1"/>
                  </a:solidFill>
                </a:rPr>
                <a:t> </a:t>
              </a:r>
              <a:r>
                <a:rPr lang="fr-FR" dirty="0" err="1">
                  <a:solidFill>
                    <a:schemeClr val="bg1"/>
                  </a:solidFill>
                </a:rPr>
                <a:t>maximization</a:t>
              </a:r>
              <a:endParaRPr lang="fr-FR" dirty="0">
                <a:solidFill>
                  <a:schemeClr val="bg1"/>
                </a:solidFill>
              </a:endParaRPr>
            </a:p>
            <a:p>
              <a:pPr lvl="2"/>
              <a:endParaRPr lang="fr-FR" baseline="-25000" dirty="0">
                <a:solidFill>
                  <a:schemeClr val="bg1"/>
                </a:solidFill>
              </a:endParaRPr>
            </a:p>
            <a:p>
              <a:pPr marL="1200150" lvl="2" indent="-285750">
                <a:buFont typeface="Arial" panose="020B0604020202020204" pitchFamily="34" charset="0"/>
                <a:buChar char="•"/>
              </a:pPr>
              <a:endParaRPr lang="fr-FR" dirty="0">
                <a:solidFill>
                  <a:schemeClr val="bg1"/>
                </a:solidFill>
              </a:endParaRPr>
            </a:p>
          </p:txBody>
        </p:sp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67ADE35D-5271-66C1-252C-971A19D60E7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860657" y="2357681"/>
              <a:ext cx="2777998" cy="516357"/>
            </a:xfrm>
            <a:prstGeom prst="rect">
              <a:avLst/>
            </a:prstGeom>
          </p:spPr>
        </p:pic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9B050575-913F-9BF7-F557-D338A2054DA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477407" y="3356618"/>
              <a:ext cx="5117843" cy="630151"/>
            </a:xfrm>
            <a:prstGeom prst="rect">
              <a:avLst/>
            </a:prstGeom>
          </p:spPr>
        </p:pic>
        <p:pic>
          <p:nvPicPr>
            <p:cNvPr id="11" name="Image 10">
              <a:extLst>
                <a:ext uri="{FF2B5EF4-FFF2-40B4-BE49-F238E27FC236}">
                  <a16:creationId xmlns:a16="http://schemas.microsoft.com/office/drawing/2014/main" id="{73ED8A7E-98AE-8E01-426C-9A66E1B8BC2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911538" y="4751985"/>
              <a:ext cx="4497452" cy="776067"/>
            </a:xfrm>
            <a:prstGeom prst="rect">
              <a:avLst/>
            </a:prstGeom>
          </p:spPr>
        </p:pic>
        <p:pic>
          <p:nvPicPr>
            <p:cNvPr id="12" name="Image 11">
              <a:extLst>
                <a:ext uri="{FF2B5EF4-FFF2-40B4-BE49-F238E27FC236}">
                  <a16:creationId xmlns:a16="http://schemas.microsoft.com/office/drawing/2014/main" id="{B0C953B8-D9ED-A15D-84F5-667ACF4EE87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 l="3576" t="18639" r="62630" b="5730"/>
            <a:stretch/>
          </p:blipFill>
          <p:spPr>
            <a:xfrm>
              <a:off x="5065671" y="4274086"/>
              <a:ext cx="938784" cy="390526"/>
            </a:xfrm>
            <a:prstGeom prst="rect">
              <a:avLst/>
            </a:prstGeom>
          </p:spPr>
        </p:pic>
      </p:grpSp>
      <p:pic>
        <p:nvPicPr>
          <p:cNvPr id="15" name="Image 14">
            <a:extLst>
              <a:ext uri="{FF2B5EF4-FFF2-40B4-BE49-F238E27FC236}">
                <a16:creationId xmlns:a16="http://schemas.microsoft.com/office/drawing/2014/main" id="{75014D7C-A85C-C404-0EF0-5015FE67815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56057" y="5723195"/>
            <a:ext cx="4582598" cy="575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6508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96381B8-A676-6EB7-0FC5-99294D278B69}"/>
              </a:ext>
            </a:extLst>
          </p:cNvPr>
          <p:cNvSpPr txBox="1"/>
          <p:nvPr/>
        </p:nvSpPr>
        <p:spPr>
          <a:xfrm>
            <a:off x="3719193" y="479665"/>
            <a:ext cx="2467614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err="1">
                <a:solidFill>
                  <a:schemeClr val="bg1"/>
                </a:solidFill>
              </a:rPr>
              <a:t>Parameter</a:t>
            </a:r>
            <a:r>
              <a:rPr lang="fr-FR" dirty="0">
                <a:solidFill>
                  <a:schemeClr val="bg1"/>
                </a:solidFill>
              </a:rPr>
              <a:t> optimisation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97A6AB1-22CD-DBB6-54B2-D2F59E9F248A}"/>
              </a:ext>
            </a:extLst>
          </p:cNvPr>
          <p:cNvSpPr txBox="1"/>
          <p:nvPr/>
        </p:nvSpPr>
        <p:spPr>
          <a:xfrm>
            <a:off x="3719193" y="848997"/>
            <a:ext cx="2467614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GLS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0698195-88C5-D277-2001-F6867017E230}"/>
              </a:ext>
            </a:extLst>
          </p:cNvPr>
          <p:cNvSpPr txBox="1"/>
          <p:nvPr/>
        </p:nvSpPr>
        <p:spPr>
          <a:xfrm>
            <a:off x="297712" y="1575655"/>
            <a:ext cx="94436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GLS </a:t>
            </a:r>
            <a:r>
              <a:rPr lang="fr-FR" dirty="0" err="1">
                <a:solidFill>
                  <a:schemeClr val="bg1"/>
                </a:solidFill>
              </a:rPr>
              <a:t>gives</a:t>
            </a:r>
            <a:r>
              <a:rPr lang="fr-FR" dirty="0">
                <a:solidFill>
                  <a:schemeClr val="bg1"/>
                </a:solidFill>
              </a:rPr>
              <a:t> the new values of the </a:t>
            </a:r>
            <a:r>
              <a:rPr lang="fr-FR" dirty="0" err="1">
                <a:solidFill>
                  <a:schemeClr val="bg1"/>
                </a:solidFill>
              </a:rPr>
              <a:t>parameters</a:t>
            </a:r>
            <a:r>
              <a:rPr lang="fr-FR" dirty="0">
                <a:solidFill>
                  <a:schemeClr val="bg1"/>
                </a:solidFill>
              </a:rPr>
              <a:t> and </a:t>
            </a:r>
            <a:r>
              <a:rPr lang="fr-FR" dirty="0" err="1">
                <a:solidFill>
                  <a:schemeClr val="bg1"/>
                </a:solidFill>
              </a:rPr>
              <a:t>related</a:t>
            </a:r>
            <a:r>
              <a:rPr lang="fr-FR" dirty="0">
                <a:solidFill>
                  <a:schemeClr val="bg1"/>
                </a:solidFill>
              </a:rPr>
              <a:t> covariance matrices</a:t>
            </a:r>
          </a:p>
          <a:p>
            <a:r>
              <a:rPr lang="fr-FR" dirty="0">
                <a:solidFill>
                  <a:schemeClr val="bg1"/>
                </a:solidFill>
              </a:rPr>
              <a:t>	</a:t>
            </a:r>
          </a:p>
          <a:p>
            <a:endParaRPr lang="fr-FR" dirty="0">
              <a:solidFill>
                <a:schemeClr val="bg1"/>
              </a:solidFill>
            </a:endParaRPr>
          </a:p>
          <a:p>
            <a:endParaRPr lang="fr-FR" dirty="0">
              <a:solidFill>
                <a:schemeClr val="bg1"/>
              </a:solidFill>
            </a:endParaRPr>
          </a:p>
          <a:p>
            <a:endParaRPr lang="fr-FR" dirty="0">
              <a:solidFill>
                <a:schemeClr val="bg1"/>
              </a:solidFill>
            </a:endParaRPr>
          </a:p>
          <a:p>
            <a:endParaRPr lang="fr-FR" dirty="0">
              <a:solidFill>
                <a:schemeClr val="bg1"/>
              </a:solidFill>
            </a:endParaRPr>
          </a:p>
          <a:p>
            <a:endParaRPr lang="fr-FR" dirty="0">
              <a:solidFill>
                <a:schemeClr val="bg1"/>
              </a:solidFill>
            </a:endParaRPr>
          </a:p>
          <a:p>
            <a:endParaRPr lang="fr-FR" dirty="0">
              <a:solidFill>
                <a:schemeClr val="bg1"/>
              </a:solidFill>
            </a:endParaRPr>
          </a:p>
          <a:p>
            <a:endParaRPr lang="fr-FR" dirty="0">
              <a:solidFill>
                <a:schemeClr val="bg1"/>
              </a:solidFill>
            </a:endParaRP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0EAB2EB7-A630-59D4-9BA0-36533F820CBE}"/>
              </a:ext>
            </a:extLst>
          </p:cNvPr>
          <p:cNvGrpSpPr/>
          <p:nvPr/>
        </p:nvGrpSpPr>
        <p:grpSpPr>
          <a:xfrm>
            <a:off x="1151018" y="2234247"/>
            <a:ext cx="6733656" cy="470185"/>
            <a:chOff x="2628000" y="2297433"/>
            <a:chExt cx="6733656" cy="470185"/>
          </a:xfrm>
        </p:grpSpPr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99A0EC94-E1D7-363A-76C0-88D2AC51E13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8397" t="45443" r="741" b="5424"/>
            <a:stretch/>
          </p:blipFill>
          <p:spPr>
            <a:xfrm>
              <a:off x="4249656" y="2299618"/>
              <a:ext cx="5112000" cy="468000"/>
            </a:xfrm>
            <a:prstGeom prst="rect">
              <a:avLst/>
            </a:prstGeom>
          </p:spPr>
        </p:pic>
        <p:pic>
          <p:nvPicPr>
            <p:cNvPr id="10" name="Image 9">
              <a:extLst>
                <a:ext uri="{FF2B5EF4-FFF2-40B4-BE49-F238E27FC236}">
                  <a16:creationId xmlns:a16="http://schemas.microsoft.com/office/drawing/2014/main" id="{EC9AE767-3A1D-1B8A-C4F6-59A22B14752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46" t="79" r="71065" b="50864"/>
            <a:stretch/>
          </p:blipFill>
          <p:spPr>
            <a:xfrm>
              <a:off x="2628000" y="2297433"/>
              <a:ext cx="1620000" cy="468000"/>
            </a:xfrm>
            <a:prstGeom prst="rect">
              <a:avLst/>
            </a:prstGeom>
          </p:spPr>
        </p:pic>
      </p:grpSp>
      <p:sp>
        <p:nvSpPr>
          <p:cNvPr id="11" name="ZoneTexte 10">
            <a:extLst>
              <a:ext uri="{FF2B5EF4-FFF2-40B4-BE49-F238E27FC236}">
                <a16:creationId xmlns:a16="http://schemas.microsoft.com/office/drawing/2014/main" id="{0BD1A1BF-92AE-EB1F-7484-4E93C60DDA35}"/>
              </a:ext>
            </a:extLst>
          </p:cNvPr>
          <p:cNvSpPr txBox="1"/>
          <p:nvPr/>
        </p:nvSpPr>
        <p:spPr>
          <a:xfrm>
            <a:off x="4286670" y="3133170"/>
            <a:ext cx="1504529" cy="64633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err="1">
                <a:solidFill>
                  <a:schemeClr val="bg1"/>
                </a:solidFill>
              </a:rPr>
              <a:t>weight</a:t>
            </a:r>
            <a:r>
              <a:rPr lang="fr-FR" dirty="0">
                <a:solidFill>
                  <a:schemeClr val="bg1"/>
                </a:solidFill>
              </a:rPr>
              <a:t> of the information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502D9D7C-B8C2-02AC-E0DF-FD4E9691597B}"/>
              </a:ext>
            </a:extLst>
          </p:cNvPr>
          <p:cNvSpPr txBox="1"/>
          <p:nvPr/>
        </p:nvSpPr>
        <p:spPr>
          <a:xfrm>
            <a:off x="2304288" y="3003735"/>
            <a:ext cx="1620000" cy="92333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err="1">
                <a:solidFill>
                  <a:schemeClr val="bg1"/>
                </a:solidFill>
              </a:rPr>
              <a:t>link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between</a:t>
            </a:r>
            <a:r>
              <a:rPr lang="fr-FR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fr-FR" dirty="0" err="1">
                <a:solidFill>
                  <a:schemeClr val="bg1"/>
                </a:solidFill>
              </a:rPr>
              <a:t>parameter</a:t>
            </a:r>
            <a:r>
              <a:rPr lang="fr-FR" dirty="0">
                <a:solidFill>
                  <a:schemeClr val="bg1"/>
                </a:solidFill>
              </a:rPr>
              <a:t> and</a:t>
            </a:r>
          </a:p>
          <a:p>
            <a:pPr algn="ctr"/>
            <a:r>
              <a:rPr lang="fr-FR" dirty="0">
                <a:solidFill>
                  <a:schemeClr val="bg1"/>
                </a:solidFill>
              </a:rPr>
              <a:t>model </a:t>
            </a: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C3EBF5E2-ACAA-9C83-C800-E9153B9D97FA}"/>
              </a:ext>
            </a:extLst>
          </p:cNvPr>
          <p:cNvSpPr/>
          <p:nvPr/>
        </p:nvSpPr>
        <p:spPr>
          <a:xfrm>
            <a:off x="2765326" y="2109055"/>
            <a:ext cx="750760" cy="688574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E347A356-FDFD-888B-6BBE-938A920AD92F}"/>
              </a:ext>
            </a:extLst>
          </p:cNvPr>
          <p:cNvSpPr/>
          <p:nvPr/>
        </p:nvSpPr>
        <p:spPr>
          <a:xfrm>
            <a:off x="3503963" y="2087283"/>
            <a:ext cx="2232808" cy="72034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137DE461-33B6-1000-957F-EB53CD00FADA}"/>
              </a:ext>
            </a:extLst>
          </p:cNvPr>
          <p:cNvSpPr/>
          <p:nvPr/>
        </p:nvSpPr>
        <p:spPr>
          <a:xfrm>
            <a:off x="5694319" y="2117809"/>
            <a:ext cx="2232808" cy="720347"/>
          </a:xfrm>
          <a:prstGeom prst="ellipse">
            <a:avLst/>
          </a:prstGeom>
          <a:noFill/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64FC9AB0-F7FF-6757-6520-D238E4E18CF9}"/>
              </a:ext>
            </a:extLst>
          </p:cNvPr>
          <p:cNvSpPr txBox="1"/>
          <p:nvPr/>
        </p:nvSpPr>
        <p:spPr>
          <a:xfrm>
            <a:off x="6481130" y="3079935"/>
            <a:ext cx="1504529" cy="369332"/>
          </a:xfrm>
          <a:prstGeom prst="rect">
            <a:avLst/>
          </a:prstGeom>
          <a:noFill/>
          <a:ln w="38100"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information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4413EB6B-C99B-286C-6E22-36F6153D95B9}"/>
              </a:ext>
            </a:extLst>
          </p:cNvPr>
          <p:cNvSpPr txBox="1"/>
          <p:nvPr/>
        </p:nvSpPr>
        <p:spPr>
          <a:xfrm>
            <a:off x="883320" y="3133170"/>
            <a:ext cx="1092819" cy="369332"/>
          </a:xfrm>
          <a:prstGeom prst="rect">
            <a:avLst/>
          </a:prstGeom>
          <a:solidFill>
            <a:schemeClr val="tx1"/>
          </a:solidFill>
          <a:ln w="127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err="1">
                <a:solidFill>
                  <a:schemeClr val="bg1"/>
                </a:solidFill>
              </a:rPr>
              <a:t>reference</a:t>
            </a:r>
            <a:endParaRPr lang="fr-FR" dirty="0">
              <a:solidFill>
                <a:schemeClr val="bg1"/>
              </a:solidFill>
            </a:endParaRPr>
          </a:p>
        </p:txBody>
      </p:sp>
      <p:cxnSp>
        <p:nvCxnSpPr>
          <p:cNvPr id="21" name="Connecteur droit avec flèche 20">
            <a:extLst>
              <a:ext uri="{FF2B5EF4-FFF2-40B4-BE49-F238E27FC236}">
                <a16:creationId xmlns:a16="http://schemas.microsoft.com/office/drawing/2014/main" id="{741289FC-345D-837A-F60F-D7FF18622A1D}"/>
              </a:ext>
            </a:extLst>
          </p:cNvPr>
          <p:cNvCxnSpPr/>
          <p:nvPr/>
        </p:nvCxnSpPr>
        <p:spPr>
          <a:xfrm flipV="1">
            <a:off x="1556657" y="2702247"/>
            <a:ext cx="464669" cy="430923"/>
          </a:xfrm>
          <a:prstGeom prst="straightConnector1">
            <a:avLst/>
          </a:prstGeom>
          <a:ln>
            <a:solidFill>
              <a:schemeClr val="bg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llipse 21">
            <a:extLst>
              <a:ext uri="{FF2B5EF4-FFF2-40B4-BE49-F238E27FC236}">
                <a16:creationId xmlns:a16="http://schemas.microsoft.com/office/drawing/2014/main" id="{60C52BDF-D3B6-BF41-348E-38ABB6BCE3F9}"/>
              </a:ext>
            </a:extLst>
          </p:cNvPr>
          <p:cNvSpPr/>
          <p:nvPr/>
        </p:nvSpPr>
        <p:spPr>
          <a:xfrm>
            <a:off x="1912796" y="2234247"/>
            <a:ext cx="645347" cy="468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40B3E440-4019-BB6A-CCCD-6831DA92D734}"/>
              </a:ext>
            </a:extLst>
          </p:cNvPr>
          <p:cNvSpPr txBox="1"/>
          <p:nvPr/>
        </p:nvSpPr>
        <p:spPr>
          <a:xfrm>
            <a:off x="297712" y="4351283"/>
            <a:ext cx="88988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Calculation (</a:t>
            </a:r>
            <a:r>
              <a:rPr lang="fr-FR" dirty="0">
                <a:solidFill>
                  <a:schemeClr val="bg1"/>
                </a:solidFill>
                <a:latin typeface="Lucida Handwriting" panose="03010101010101010101" pitchFamily="66" charset="77"/>
              </a:rPr>
              <a:t>M</a:t>
            </a:r>
            <a:r>
              <a:rPr lang="fr-FR" dirty="0">
                <a:solidFill>
                  <a:schemeClr val="bg1"/>
                </a:solidFill>
              </a:rPr>
              <a:t>) </a:t>
            </a:r>
            <a:r>
              <a:rPr lang="fr-FR" dirty="0" err="1">
                <a:solidFill>
                  <a:schemeClr val="bg1"/>
                </a:solidFill>
              </a:rPr>
              <a:t>is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supposed</a:t>
            </a:r>
            <a:r>
              <a:rPr lang="fr-FR" dirty="0">
                <a:solidFill>
                  <a:schemeClr val="bg1"/>
                </a:solidFill>
              </a:rPr>
              <a:t> to </a:t>
            </a:r>
            <a:r>
              <a:rPr lang="fr-FR" dirty="0" err="1">
                <a:solidFill>
                  <a:schemeClr val="bg1"/>
                </a:solidFill>
              </a:rPr>
              <a:t>be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linear</a:t>
            </a:r>
            <a:r>
              <a:rPr lang="fr-FR" dirty="0">
                <a:solidFill>
                  <a:schemeClr val="bg1"/>
                </a:solidFill>
              </a:rPr>
              <a:t>…</a:t>
            </a:r>
          </a:p>
          <a:p>
            <a:r>
              <a:rPr lang="fr-FR" dirty="0">
                <a:solidFill>
                  <a:schemeClr val="bg1"/>
                </a:solidFill>
              </a:rPr>
              <a:t>Not the case for </a:t>
            </a:r>
            <a:r>
              <a:rPr lang="fr-FR" dirty="0" err="1">
                <a:solidFill>
                  <a:schemeClr val="bg1"/>
                </a:solidFill>
              </a:rPr>
              <a:t>models</a:t>
            </a:r>
            <a:r>
              <a:rPr lang="fr-FR" dirty="0">
                <a:solidFill>
                  <a:schemeClr val="bg1"/>
                </a:solidFill>
              </a:rPr>
              <a:t> like INCL, but</a:t>
            </a:r>
          </a:p>
          <a:p>
            <a:r>
              <a:rPr lang="fr-FR" dirty="0">
                <a:solidFill>
                  <a:schemeClr val="bg1"/>
                </a:solidFill>
              </a:rPr>
              <a:t>	1- </a:t>
            </a:r>
            <a:r>
              <a:rPr lang="fr-FR" dirty="0" err="1">
                <a:solidFill>
                  <a:schemeClr val="bg1"/>
                </a:solidFill>
              </a:rPr>
              <a:t>almost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linear</a:t>
            </a:r>
            <a:r>
              <a:rPr lang="fr-FR" dirty="0">
                <a:solidFill>
                  <a:schemeClr val="bg1"/>
                </a:solidFill>
              </a:rPr>
              <a:t> close to the value (of the </a:t>
            </a:r>
            <a:r>
              <a:rPr lang="fr-FR" dirty="0" err="1">
                <a:solidFill>
                  <a:schemeClr val="bg1"/>
                </a:solidFill>
              </a:rPr>
              <a:t>parameter</a:t>
            </a:r>
            <a:r>
              <a:rPr lang="fr-FR" dirty="0">
                <a:solidFill>
                  <a:schemeClr val="bg1"/>
                </a:solidFill>
              </a:rPr>
              <a:t>)</a:t>
            </a:r>
          </a:p>
          <a:p>
            <a:r>
              <a:rPr lang="fr-FR" dirty="0">
                <a:solidFill>
                  <a:schemeClr val="bg1"/>
                </a:solidFill>
              </a:rPr>
              <a:t>	2- process by </a:t>
            </a:r>
            <a:r>
              <a:rPr lang="fr-FR" dirty="0" err="1">
                <a:solidFill>
                  <a:schemeClr val="bg1"/>
                </a:solidFill>
              </a:rPr>
              <a:t>iterations</a:t>
            </a:r>
            <a:endParaRPr lang="fr-FR" dirty="0">
              <a:solidFill>
                <a:schemeClr val="bg1"/>
              </a:solidFill>
            </a:endParaRPr>
          </a:p>
          <a:p>
            <a:r>
              <a:rPr lang="fr-FR" dirty="0" err="1">
                <a:solidFill>
                  <a:schemeClr val="bg1"/>
                </a:solidFill>
              </a:rPr>
              <a:t>Hypothesis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reasonable</a:t>
            </a:r>
            <a:r>
              <a:rPr lang="fr-FR" dirty="0">
                <a:solidFill>
                  <a:schemeClr val="bg1"/>
                </a:solidFill>
              </a:rPr>
              <a:t> to </a:t>
            </a:r>
            <a:r>
              <a:rPr lang="fr-FR" dirty="0" err="1">
                <a:solidFill>
                  <a:schemeClr val="bg1"/>
                </a:solidFill>
              </a:rPr>
              <a:t>get</a:t>
            </a:r>
            <a:r>
              <a:rPr lang="fr-FR" dirty="0">
                <a:solidFill>
                  <a:schemeClr val="bg1"/>
                </a:solidFill>
              </a:rPr>
              <a:t> the </a:t>
            </a:r>
            <a:r>
              <a:rPr lang="fr-FR" dirty="0" err="1">
                <a:solidFill>
                  <a:schemeClr val="bg1"/>
                </a:solidFill>
              </a:rPr>
              <a:t>optimized</a:t>
            </a:r>
            <a:r>
              <a:rPr lang="fr-FR" dirty="0">
                <a:solidFill>
                  <a:schemeClr val="bg1"/>
                </a:solidFill>
              </a:rPr>
              <a:t> value, BUT not for </a:t>
            </a:r>
            <a:r>
              <a:rPr lang="fr-FR" dirty="0" err="1">
                <a:solidFill>
                  <a:schemeClr val="bg1"/>
                </a:solidFill>
              </a:rPr>
              <a:t>determining</a:t>
            </a:r>
            <a:r>
              <a:rPr lang="fr-FR" dirty="0">
                <a:solidFill>
                  <a:schemeClr val="bg1"/>
                </a:solidFill>
              </a:rPr>
              <a:t> the </a:t>
            </a:r>
            <a:r>
              <a:rPr lang="fr-FR" dirty="0" err="1">
                <a:solidFill>
                  <a:schemeClr val="bg1"/>
                </a:solidFill>
              </a:rPr>
              <a:t>uncertainties</a:t>
            </a:r>
            <a:r>
              <a:rPr lang="fr-FR" dirty="0">
                <a:solidFill>
                  <a:schemeClr val="bg1"/>
                </a:solidFill>
              </a:rPr>
              <a:t>!</a:t>
            </a:r>
          </a:p>
          <a:p>
            <a:endParaRPr lang="fr-FR" dirty="0">
              <a:solidFill>
                <a:schemeClr val="bg1"/>
              </a:solidFill>
            </a:endParaRPr>
          </a:p>
          <a:p>
            <a:r>
              <a:rPr lang="fr-FR" dirty="0">
                <a:solidFill>
                  <a:schemeClr val="bg1"/>
                </a:solidFill>
              </a:rPr>
              <a:t>To </a:t>
            </a:r>
            <a:r>
              <a:rPr lang="fr-FR" dirty="0" err="1">
                <a:solidFill>
                  <a:schemeClr val="bg1"/>
                </a:solidFill>
              </a:rPr>
              <a:t>estimate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uncertainties</a:t>
            </a:r>
            <a:r>
              <a:rPr lang="fr-FR" dirty="0">
                <a:solidFill>
                  <a:schemeClr val="bg1"/>
                </a:solidFill>
              </a:rPr>
              <a:t>, </a:t>
            </a:r>
            <a:r>
              <a:rPr lang="fr-FR" dirty="0" err="1">
                <a:solidFill>
                  <a:schemeClr val="bg1"/>
                </a:solidFill>
              </a:rPr>
              <a:t>we</a:t>
            </a:r>
            <a:r>
              <a:rPr lang="fr-FR" dirty="0">
                <a:solidFill>
                  <a:schemeClr val="bg1"/>
                </a:solidFill>
              </a:rPr>
              <a:t> use </a:t>
            </a:r>
            <a:r>
              <a:rPr lang="fr-FR" dirty="0" err="1">
                <a:solidFill>
                  <a:schemeClr val="bg1"/>
                </a:solidFill>
              </a:rPr>
              <a:t>however</a:t>
            </a:r>
            <a:r>
              <a:rPr lang="fr-FR" dirty="0">
                <a:solidFill>
                  <a:schemeClr val="bg1"/>
                </a:solidFill>
              </a:rPr>
              <a:t> a </a:t>
            </a:r>
            <a:r>
              <a:rPr lang="fr-FR" dirty="0" err="1">
                <a:solidFill>
                  <a:schemeClr val="bg1"/>
                </a:solidFill>
              </a:rPr>
              <a:t>similar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method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where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we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broke</a:t>
            </a:r>
            <a:r>
              <a:rPr lang="fr-FR" dirty="0">
                <a:solidFill>
                  <a:schemeClr val="bg1"/>
                </a:solidFill>
              </a:rPr>
              <a:t> the </a:t>
            </a:r>
            <a:r>
              <a:rPr lang="fr-FR" dirty="0" err="1">
                <a:solidFill>
                  <a:schemeClr val="bg1"/>
                </a:solidFill>
              </a:rPr>
              <a:t>linear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hypothesis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during</a:t>
            </a:r>
            <a:r>
              <a:rPr lang="fr-FR" dirty="0">
                <a:solidFill>
                  <a:schemeClr val="bg1"/>
                </a:solidFill>
              </a:rPr>
              <a:t> the process.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ACFAE319-2A36-66F7-6790-AC3ED703C421}"/>
              </a:ext>
            </a:extLst>
          </p:cNvPr>
          <p:cNvSpPr txBox="1"/>
          <p:nvPr/>
        </p:nvSpPr>
        <p:spPr>
          <a:xfrm>
            <a:off x="6738483" y="13727"/>
            <a:ext cx="3207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GLS = </a:t>
            </a:r>
            <a:r>
              <a:rPr lang="fr-FR" dirty="0" err="1">
                <a:solidFill>
                  <a:schemeClr val="bg1"/>
                </a:solidFill>
              </a:rPr>
              <a:t>Generalized</a:t>
            </a:r>
            <a:r>
              <a:rPr lang="fr-FR" dirty="0">
                <a:solidFill>
                  <a:schemeClr val="bg1"/>
                </a:solidFill>
              </a:rPr>
              <a:t> Least Square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97144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43FFEB-1E71-BBD9-C895-13BEDBB877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B965EE49-2CF9-35E5-249C-54163B195B60}"/>
              </a:ext>
            </a:extLst>
          </p:cNvPr>
          <p:cNvSpPr txBox="1"/>
          <p:nvPr/>
        </p:nvSpPr>
        <p:spPr>
          <a:xfrm>
            <a:off x="9941" y="16380"/>
            <a:ext cx="9869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  <a:latin typeface="Chalkboard" panose="03050602040202020205" pitchFamily="66" charset="77"/>
              </a:rPr>
              <a:t> </a:t>
            </a:r>
          </a:p>
        </p:txBody>
      </p:sp>
      <p:sp>
        <p:nvSpPr>
          <p:cNvPr id="3" name="ZoneTexte 1">
            <a:extLst>
              <a:ext uri="{FF2B5EF4-FFF2-40B4-BE49-F238E27FC236}">
                <a16:creationId xmlns:a16="http://schemas.microsoft.com/office/drawing/2014/main" id="{181AFFF8-C653-9F06-470A-88E4A5F406EE}"/>
              </a:ext>
            </a:extLst>
          </p:cNvPr>
          <p:cNvSpPr txBox="1"/>
          <p:nvPr/>
        </p:nvSpPr>
        <p:spPr>
          <a:xfrm>
            <a:off x="7946571" y="6539881"/>
            <a:ext cx="1959430" cy="30777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n w="3175">
                  <a:solidFill>
                    <a:srgbClr val="FF0000"/>
                  </a:solidFill>
                </a:ln>
                <a:solidFill>
                  <a:srgbClr val="FFFF00"/>
                </a:solidFill>
                <a:latin typeface="Chalkboard" panose="03050602040202020205" pitchFamily="66" charset="77"/>
              </a:rPr>
              <a:t>Geant4 - INCL…</a:t>
            </a:r>
            <a:endParaRPr lang="fr-FR" sz="1400" b="1" dirty="0">
              <a:ln w="3175">
                <a:solidFill>
                  <a:srgbClr val="FF0000"/>
                </a:solidFill>
              </a:ln>
              <a:solidFill>
                <a:srgbClr val="FFFF00"/>
              </a:solidFill>
              <a:latin typeface="Chalkboard" panose="03050602040202020205" pitchFamily="66" charset="77"/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CA0F5267-905C-B468-471B-B8F0793B92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1" y="6539881"/>
            <a:ext cx="3349396" cy="299342"/>
          </a:xfrm>
          <a:prstGeom prst="rect">
            <a:avLst/>
          </a:prstGeom>
        </p:spPr>
      </p:pic>
      <p:sp>
        <p:nvSpPr>
          <p:cNvPr id="164" name="ZoneTexte 163">
            <a:extLst>
              <a:ext uri="{FF2B5EF4-FFF2-40B4-BE49-F238E27FC236}">
                <a16:creationId xmlns:a16="http://schemas.microsoft.com/office/drawing/2014/main" id="{492E5410-6D26-F178-4D79-C679EC068586}"/>
              </a:ext>
            </a:extLst>
          </p:cNvPr>
          <p:cNvSpPr txBox="1"/>
          <p:nvPr/>
        </p:nvSpPr>
        <p:spPr>
          <a:xfrm>
            <a:off x="293268" y="1675941"/>
            <a:ext cx="93194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err="1">
                <a:solidFill>
                  <a:schemeClr val="bg1"/>
                </a:solidFill>
              </a:rPr>
              <a:t>Generalities</a:t>
            </a:r>
            <a:r>
              <a:rPr lang="fr-FR" dirty="0">
                <a:solidFill>
                  <a:schemeClr val="bg1"/>
                </a:solidFill>
              </a:rPr>
              <a:t> on </a:t>
            </a:r>
            <a:r>
              <a:rPr lang="fr-FR" dirty="0" err="1">
                <a:solidFill>
                  <a:schemeClr val="bg1"/>
                </a:solidFill>
              </a:rPr>
              <a:t>nuclear</a:t>
            </a:r>
            <a:r>
              <a:rPr lang="fr-FR" dirty="0">
                <a:solidFill>
                  <a:schemeClr val="bg1"/>
                </a:solidFill>
              </a:rPr>
              <a:t> interactions </a:t>
            </a:r>
            <a:r>
              <a:rPr lang="fr-FR" dirty="0" err="1">
                <a:solidFill>
                  <a:schemeClr val="bg1"/>
                </a:solidFill>
              </a:rPr>
              <a:t>around</a:t>
            </a:r>
            <a:r>
              <a:rPr lang="fr-FR" dirty="0">
                <a:solidFill>
                  <a:schemeClr val="bg1"/>
                </a:solidFill>
              </a:rPr>
              <a:t> MeV-</a:t>
            </a:r>
            <a:r>
              <a:rPr lang="fr-FR" dirty="0" err="1">
                <a:solidFill>
                  <a:schemeClr val="bg1"/>
                </a:solidFill>
              </a:rPr>
              <a:t>GeV</a:t>
            </a:r>
            <a:r>
              <a:rPr lang="fr-FR" dirty="0">
                <a:solidFill>
                  <a:schemeClr val="bg1"/>
                </a:solidFill>
              </a:rPr>
              <a:t> (</a:t>
            </a:r>
            <a:r>
              <a:rPr lang="fr-FR" dirty="0" err="1">
                <a:solidFill>
                  <a:schemeClr val="bg1"/>
                </a:solidFill>
              </a:rPr>
              <a:t>with</a:t>
            </a:r>
            <a:r>
              <a:rPr lang="fr-FR" dirty="0">
                <a:solidFill>
                  <a:schemeClr val="bg1"/>
                </a:solidFill>
              </a:rPr>
              <a:t> light projectiles)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Geant4 (</a:t>
            </a:r>
            <a:r>
              <a:rPr lang="fr-FR" dirty="0" err="1">
                <a:solidFill>
                  <a:schemeClr val="bg1"/>
                </a:solidFill>
              </a:rPr>
              <a:t>which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models</a:t>
            </a:r>
            <a:r>
              <a:rPr lang="fr-FR" dirty="0">
                <a:solidFill>
                  <a:schemeClr val="bg1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INCL              Neutrino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INCL in (</a:t>
            </a:r>
            <a:r>
              <a:rPr lang="fr-FR" dirty="0" err="1">
                <a:solidFill>
                  <a:schemeClr val="bg1"/>
                </a:solidFill>
              </a:rPr>
              <a:t>some</a:t>
            </a:r>
            <a:r>
              <a:rPr lang="fr-FR" dirty="0">
                <a:solidFill>
                  <a:schemeClr val="bg1"/>
                </a:solidFill>
              </a:rPr>
              <a:t>) </a:t>
            </a:r>
            <a:r>
              <a:rPr lang="fr-FR" dirty="0" err="1">
                <a:solidFill>
                  <a:schemeClr val="bg1"/>
                </a:solidFill>
              </a:rPr>
              <a:t>details</a:t>
            </a:r>
            <a:endParaRPr lang="fr-FR" dirty="0">
              <a:solidFill>
                <a:schemeClr val="bg1"/>
              </a:solidFill>
            </a:endParaRPr>
          </a:p>
          <a:p>
            <a:r>
              <a:rPr lang="fr-FR" dirty="0">
                <a:solidFill>
                  <a:schemeClr val="bg1"/>
                </a:solidFill>
              </a:rPr>
              <a:t> </a:t>
            </a:r>
            <a:endParaRPr lang="fr-FR" dirty="0">
              <a:solidFill>
                <a:schemeClr val="bg1"/>
              </a:solidFill>
              <a:sym typeface="Wingdings" pitchFamily="2" charset="2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77EB1DF-EA01-2E1E-C3B5-A29C9A0CE396}"/>
              </a:ext>
            </a:extLst>
          </p:cNvPr>
          <p:cNvSpPr txBox="1"/>
          <p:nvPr/>
        </p:nvSpPr>
        <p:spPr>
          <a:xfrm>
            <a:off x="19839" y="26280"/>
            <a:ext cx="9869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  <a:latin typeface="Chalkboard" panose="03050602040202020205" pitchFamily="66" charset="77"/>
              </a:rPr>
              <a:t>Plan</a:t>
            </a:r>
          </a:p>
        </p:txBody>
      </p: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4B34944D-9C1E-949D-8FB2-10B88813847C}"/>
              </a:ext>
            </a:extLst>
          </p:cNvPr>
          <p:cNvCxnSpPr/>
          <p:nvPr/>
        </p:nvCxnSpPr>
        <p:spPr>
          <a:xfrm>
            <a:off x="1199408" y="2945081"/>
            <a:ext cx="510639" cy="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6829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FF24CD-F95F-0133-03F2-EA8E2AD5FC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103F78B4-E610-B540-CA5D-5740E13C5E38}"/>
              </a:ext>
            </a:extLst>
          </p:cNvPr>
          <p:cNvSpPr txBox="1"/>
          <p:nvPr/>
        </p:nvSpPr>
        <p:spPr>
          <a:xfrm>
            <a:off x="9941" y="16380"/>
            <a:ext cx="9869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  <a:latin typeface="Chalkboard" panose="03050602040202020205" pitchFamily="66" charset="77"/>
              </a:rPr>
              <a:t>MeV-</a:t>
            </a:r>
            <a:r>
              <a:rPr lang="fr-FR" sz="2400" dirty="0" err="1">
                <a:solidFill>
                  <a:schemeClr val="bg1"/>
                </a:solidFill>
                <a:latin typeface="Chalkboard" panose="03050602040202020205" pitchFamily="66" charset="77"/>
              </a:rPr>
              <a:t>GeV</a:t>
            </a:r>
            <a:r>
              <a:rPr lang="fr-FR" sz="2400" dirty="0">
                <a:solidFill>
                  <a:schemeClr val="bg1"/>
                </a:solidFill>
                <a:latin typeface="Chalkboard" panose="03050602040202020205" pitchFamily="66" charset="77"/>
              </a:rPr>
              <a:t> Interactions</a:t>
            </a:r>
          </a:p>
        </p:txBody>
      </p:sp>
      <p:sp>
        <p:nvSpPr>
          <p:cNvPr id="3" name="ZoneTexte 1">
            <a:extLst>
              <a:ext uri="{FF2B5EF4-FFF2-40B4-BE49-F238E27FC236}">
                <a16:creationId xmlns:a16="http://schemas.microsoft.com/office/drawing/2014/main" id="{5FE056C8-9148-9E3A-E86D-332E863932A4}"/>
              </a:ext>
            </a:extLst>
          </p:cNvPr>
          <p:cNvSpPr txBox="1"/>
          <p:nvPr/>
        </p:nvSpPr>
        <p:spPr>
          <a:xfrm>
            <a:off x="7946571" y="6539881"/>
            <a:ext cx="1959430" cy="30777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n w="3175">
                  <a:solidFill>
                    <a:srgbClr val="FF0000"/>
                  </a:solidFill>
                </a:ln>
                <a:solidFill>
                  <a:srgbClr val="FFFF00"/>
                </a:solidFill>
                <a:latin typeface="Chalkboard" panose="03050602040202020205" pitchFamily="66" charset="77"/>
              </a:rPr>
              <a:t>Geant4 - INCL…</a:t>
            </a:r>
            <a:endParaRPr lang="fr-FR" sz="1400" b="1" dirty="0">
              <a:ln w="3175">
                <a:solidFill>
                  <a:srgbClr val="FF0000"/>
                </a:solidFill>
              </a:ln>
              <a:solidFill>
                <a:srgbClr val="FFFF00"/>
              </a:solidFill>
              <a:latin typeface="Chalkboard" panose="03050602040202020205" pitchFamily="66" charset="77"/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BB248D44-6A43-66D4-24DA-D23E78880E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1" y="6539881"/>
            <a:ext cx="3349396" cy="299342"/>
          </a:xfrm>
          <a:prstGeom prst="rect">
            <a:avLst/>
          </a:prstGeom>
        </p:spPr>
      </p:pic>
      <p:sp>
        <p:nvSpPr>
          <p:cNvPr id="164" name="ZoneTexte 163">
            <a:extLst>
              <a:ext uri="{FF2B5EF4-FFF2-40B4-BE49-F238E27FC236}">
                <a16:creationId xmlns:a16="http://schemas.microsoft.com/office/drawing/2014/main" id="{C4217609-023B-7DB4-41D3-449409294F5E}"/>
              </a:ext>
            </a:extLst>
          </p:cNvPr>
          <p:cNvSpPr txBox="1"/>
          <p:nvPr/>
        </p:nvSpPr>
        <p:spPr>
          <a:xfrm>
            <a:off x="1584158" y="932229"/>
            <a:ext cx="7243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4 main interaction </a:t>
            </a:r>
            <a:r>
              <a:rPr lang="fr-FR" dirty="0" err="1">
                <a:solidFill>
                  <a:schemeClr val="bg1"/>
                </a:solidFill>
              </a:rPr>
              <a:t>domains</a:t>
            </a:r>
            <a:r>
              <a:rPr lang="fr-FR" dirty="0">
                <a:solidFill>
                  <a:schemeClr val="bg1"/>
                </a:solidFill>
              </a:rPr>
              <a:t> can </a:t>
            </a:r>
            <a:r>
              <a:rPr lang="fr-FR" dirty="0" err="1">
                <a:solidFill>
                  <a:schemeClr val="bg1"/>
                </a:solidFill>
              </a:rPr>
              <a:t>be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considered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where</a:t>
            </a:r>
            <a:r>
              <a:rPr lang="fr-FR" dirty="0">
                <a:solidFill>
                  <a:schemeClr val="bg1"/>
                </a:solidFill>
              </a:rPr>
              <a:t> the projectile </a:t>
            </a:r>
            <a:r>
              <a:rPr lang="fr-FR" dirty="0" err="1">
                <a:solidFill>
                  <a:schemeClr val="bg1"/>
                </a:solidFill>
              </a:rPr>
              <a:t>see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65" name="ZoneTexte 164">
            <a:extLst>
              <a:ext uri="{FF2B5EF4-FFF2-40B4-BE49-F238E27FC236}">
                <a16:creationId xmlns:a16="http://schemas.microsoft.com/office/drawing/2014/main" id="{3410ED83-CEB7-B2CF-6ACB-28A9BCEA92E5}"/>
              </a:ext>
            </a:extLst>
          </p:cNvPr>
          <p:cNvSpPr txBox="1"/>
          <p:nvPr/>
        </p:nvSpPr>
        <p:spPr>
          <a:xfrm>
            <a:off x="1584158" y="1744177"/>
            <a:ext cx="1335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the nucleus</a:t>
            </a:r>
          </a:p>
        </p:txBody>
      </p:sp>
      <p:sp>
        <p:nvSpPr>
          <p:cNvPr id="166" name="ZoneTexte 165">
            <a:extLst>
              <a:ext uri="{FF2B5EF4-FFF2-40B4-BE49-F238E27FC236}">
                <a16:creationId xmlns:a16="http://schemas.microsoft.com/office/drawing/2014/main" id="{A81D3588-0AC4-4E8E-6479-7C0EFD594784}"/>
              </a:ext>
            </a:extLst>
          </p:cNvPr>
          <p:cNvSpPr txBox="1"/>
          <p:nvPr/>
        </p:nvSpPr>
        <p:spPr>
          <a:xfrm>
            <a:off x="4421451" y="1744177"/>
            <a:ext cx="1335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the hadrons</a:t>
            </a:r>
          </a:p>
        </p:txBody>
      </p:sp>
      <p:sp>
        <p:nvSpPr>
          <p:cNvPr id="167" name="ZoneTexte 166">
            <a:extLst>
              <a:ext uri="{FF2B5EF4-FFF2-40B4-BE49-F238E27FC236}">
                <a16:creationId xmlns:a16="http://schemas.microsoft.com/office/drawing/2014/main" id="{46ACC6F6-AAF1-BF9D-B66B-9D61164F7BC1}"/>
              </a:ext>
            </a:extLst>
          </p:cNvPr>
          <p:cNvSpPr txBox="1"/>
          <p:nvPr/>
        </p:nvSpPr>
        <p:spPr>
          <a:xfrm>
            <a:off x="6811726" y="1744177"/>
            <a:ext cx="1335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the partons</a:t>
            </a:r>
          </a:p>
        </p:txBody>
      </p:sp>
      <p:cxnSp>
        <p:nvCxnSpPr>
          <p:cNvPr id="169" name="Connecteur droit 168">
            <a:extLst>
              <a:ext uri="{FF2B5EF4-FFF2-40B4-BE49-F238E27FC236}">
                <a16:creationId xmlns:a16="http://schemas.microsoft.com/office/drawing/2014/main" id="{7EEE4063-21CF-F1C0-6EDA-5D69CECE0EE5}"/>
              </a:ext>
            </a:extLst>
          </p:cNvPr>
          <p:cNvCxnSpPr>
            <a:cxnSpLocks/>
          </p:cNvCxnSpPr>
          <p:nvPr/>
        </p:nvCxnSpPr>
        <p:spPr>
          <a:xfrm>
            <a:off x="3128211" y="1744177"/>
            <a:ext cx="0" cy="47191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Connecteur droit 172">
            <a:extLst>
              <a:ext uri="{FF2B5EF4-FFF2-40B4-BE49-F238E27FC236}">
                <a16:creationId xmlns:a16="http://schemas.microsoft.com/office/drawing/2014/main" id="{CF3B2AF1-DFA7-8E90-1CE7-C18ED2740055}"/>
              </a:ext>
            </a:extLst>
          </p:cNvPr>
          <p:cNvCxnSpPr>
            <a:cxnSpLocks/>
          </p:cNvCxnSpPr>
          <p:nvPr/>
        </p:nvCxnSpPr>
        <p:spPr>
          <a:xfrm>
            <a:off x="6620043" y="1735091"/>
            <a:ext cx="0" cy="47191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3" name="Image 132">
            <a:extLst>
              <a:ext uri="{FF2B5EF4-FFF2-40B4-BE49-F238E27FC236}">
                <a16:creationId xmlns:a16="http://schemas.microsoft.com/office/drawing/2014/main" id="{7049C3CF-796F-0218-6FF6-8B05C43093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1280" y="2203259"/>
            <a:ext cx="7772400" cy="3650362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4045480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AA14E4-90CC-BC99-F126-46E11E533D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7E6850F8-ABC1-5670-A55E-AF9AE71F6FBF}"/>
              </a:ext>
            </a:extLst>
          </p:cNvPr>
          <p:cNvSpPr txBox="1"/>
          <p:nvPr/>
        </p:nvSpPr>
        <p:spPr>
          <a:xfrm>
            <a:off x="9941" y="16380"/>
            <a:ext cx="9869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  <a:latin typeface="Chalkboard" panose="03050602040202020205" pitchFamily="66" charset="77"/>
              </a:rPr>
              <a:t>MeV-</a:t>
            </a:r>
            <a:r>
              <a:rPr lang="fr-FR" sz="2400" dirty="0" err="1">
                <a:solidFill>
                  <a:schemeClr val="bg1"/>
                </a:solidFill>
                <a:latin typeface="Chalkboard" panose="03050602040202020205" pitchFamily="66" charset="77"/>
              </a:rPr>
              <a:t>GeV</a:t>
            </a:r>
            <a:r>
              <a:rPr lang="fr-FR" sz="2400" dirty="0">
                <a:solidFill>
                  <a:schemeClr val="bg1"/>
                </a:solidFill>
                <a:latin typeface="Chalkboard" panose="03050602040202020205" pitchFamily="66" charset="77"/>
              </a:rPr>
              <a:t> Interactions</a:t>
            </a:r>
          </a:p>
        </p:txBody>
      </p:sp>
      <p:sp>
        <p:nvSpPr>
          <p:cNvPr id="3" name="ZoneTexte 1">
            <a:extLst>
              <a:ext uri="{FF2B5EF4-FFF2-40B4-BE49-F238E27FC236}">
                <a16:creationId xmlns:a16="http://schemas.microsoft.com/office/drawing/2014/main" id="{46F7CAC2-5278-946E-3DA6-762369B8E756}"/>
              </a:ext>
            </a:extLst>
          </p:cNvPr>
          <p:cNvSpPr txBox="1"/>
          <p:nvPr/>
        </p:nvSpPr>
        <p:spPr>
          <a:xfrm>
            <a:off x="7946571" y="6539881"/>
            <a:ext cx="1959430" cy="30777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n w="3175">
                  <a:solidFill>
                    <a:srgbClr val="FF0000"/>
                  </a:solidFill>
                </a:ln>
                <a:solidFill>
                  <a:srgbClr val="FFFF00"/>
                </a:solidFill>
                <a:latin typeface="Chalkboard" panose="03050602040202020205" pitchFamily="66" charset="77"/>
              </a:rPr>
              <a:t>Geant4 - INCL…</a:t>
            </a:r>
            <a:endParaRPr lang="fr-FR" sz="1400" b="1" dirty="0">
              <a:ln w="3175">
                <a:solidFill>
                  <a:srgbClr val="FF0000"/>
                </a:solidFill>
              </a:ln>
              <a:solidFill>
                <a:srgbClr val="FFFF00"/>
              </a:solidFill>
              <a:latin typeface="Chalkboard" panose="03050602040202020205" pitchFamily="66" charset="77"/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4082D70D-F017-481F-F72B-289CB4C2D6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1" y="6539881"/>
            <a:ext cx="3349396" cy="299342"/>
          </a:xfrm>
          <a:prstGeom prst="rect">
            <a:avLst/>
          </a:prstGeom>
        </p:spPr>
      </p:pic>
      <p:pic>
        <p:nvPicPr>
          <p:cNvPr id="163" name="Image 162">
            <a:extLst>
              <a:ext uri="{FF2B5EF4-FFF2-40B4-BE49-F238E27FC236}">
                <a16:creationId xmlns:a16="http://schemas.microsoft.com/office/drawing/2014/main" id="{EA26D9BE-71D3-9E02-45EB-49F50A3382A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23272" r="30495" b="28298"/>
          <a:stretch/>
        </p:blipFill>
        <p:spPr>
          <a:xfrm>
            <a:off x="3128211" y="2216094"/>
            <a:ext cx="3593429" cy="268832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64" name="ZoneTexte 163">
            <a:extLst>
              <a:ext uri="{FF2B5EF4-FFF2-40B4-BE49-F238E27FC236}">
                <a16:creationId xmlns:a16="http://schemas.microsoft.com/office/drawing/2014/main" id="{5E634F17-DC88-2DA5-D019-47C8A2DD6F74}"/>
              </a:ext>
            </a:extLst>
          </p:cNvPr>
          <p:cNvSpPr txBox="1"/>
          <p:nvPr/>
        </p:nvSpPr>
        <p:spPr>
          <a:xfrm>
            <a:off x="1584158" y="932229"/>
            <a:ext cx="7243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4 main interaction </a:t>
            </a:r>
            <a:r>
              <a:rPr lang="fr-FR" dirty="0" err="1">
                <a:solidFill>
                  <a:schemeClr val="bg1"/>
                </a:solidFill>
              </a:rPr>
              <a:t>domains</a:t>
            </a:r>
            <a:r>
              <a:rPr lang="fr-FR" dirty="0">
                <a:solidFill>
                  <a:schemeClr val="bg1"/>
                </a:solidFill>
              </a:rPr>
              <a:t> can </a:t>
            </a:r>
            <a:r>
              <a:rPr lang="fr-FR" dirty="0" err="1">
                <a:solidFill>
                  <a:schemeClr val="bg1"/>
                </a:solidFill>
              </a:rPr>
              <a:t>be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considered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where</a:t>
            </a:r>
            <a:r>
              <a:rPr lang="fr-FR" dirty="0">
                <a:solidFill>
                  <a:schemeClr val="bg1"/>
                </a:solidFill>
              </a:rPr>
              <a:t> the projectile </a:t>
            </a:r>
            <a:r>
              <a:rPr lang="fr-FR" dirty="0" err="1">
                <a:solidFill>
                  <a:schemeClr val="bg1"/>
                </a:solidFill>
              </a:rPr>
              <a:t>see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66" name="ZoneTexte 165">
            <a:extLst>
              <a:ext uri="{FF2B5EF4-FFF2-40B4-BE49-F238E27FC236}">
                <a16:creationId xmlns:a16="http://schemas.microsoft.com/office/drawing/2014/main" id="{7C8E0858-1994-DBEC-A836-A56437449517}"/>
              </a:ext>
            </a:extLst>
          </p:cNvPr>
          <p:cNvSpPr txBox="1"/>
          <p:nvPr/>
        </p:nvSpPr>
        <p:spPr>
          <a:xfrm>
            <a:off x="4421451" y="1744177"/>
            <a:ext cx="1335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the hadrons</a:t>
            </a:r>
          </a:p>
        </p:txBody>
      </p:sp>
      <p:cxnSp>
        <p:nvCxnSpPr>
          <p:cNvPr id="169" name="Connecteur droit 168">
            <a:extLst>
              <a:ext uri="{FF2B5EF4-FFF2-40B4-BE49-F238E27FC236}">
                <a16:creationId xmlns:a16="http://schemas.microsoft.com/office/drawing/2014/main" id="{5802CB15-1BF6-7D44-557C-5F97132DBBDD}"/>
              </a:ext>
            </a:extLst>
          </p:cNvPr>
          <p:cNvCxnSpPr>
            <a:cxnSpLocks/>
          </p:cNvCxnSpPr>
          <p:nvPr/>
        </p:nvCxnSpPr>
        <p:spPr>
          <a:xfrm>
            <a:off x="3128211" y="1744177"/>
            <a:ext cx="0" cy="47191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Connecteur droit 172">
            <a:extLst>
              <a:ext uri="{FF2B5EF4-FFF2-40B4-BE49-F238E27FC236}">
                <a16:creationId xmlns:a16="http://schemas.microsoft.com/office/drawing/2014/main" id="{6A8F6062-067B-8CAD-DB20-EB62272B6376}"/>
              </a:ext>
            </a:extLst>
          </p:cNvPr>
          <p:cNvCxnSpPr>
            <a:cxnSpLocks/>
          </p:cNvCxnSpPr>
          <p:nvPr/>
        </p:nvCxnSpPr>
        <p:spPr>
          <a:xfrm>
            <a:off x="6721643" y="1735091"/>
            <a:ext cx="0" cy="47191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ZoneTexte 3">
            <a:extLst>
              <a:ext uri="{FF2B5EF4-FFF2-40B4-BE49-F238E27FC236}">
                <a16:creationId xmlns:a16="http://schemas.microsoft.com/office/drawing/2014/main" id="{6DC51E70-6431-7DDD-70B3-E6976BC86D32}"/>
              </a:ext>
            </a:extLst>
          </p:cNvPr>
          <p:cNvSpPr txBox="1"/>
          <p:nvPr/>
        </p:nvSpPr>
        <p:spPr>
          <a:xfrm>
            <a:off x="481263" y="5233737"/>
            <a:ext cx="91439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chemeClr val="bg1"/>
                </a:solidFill>
              </a:rPr>
              <a:t>Two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possibilities</a:t>
            </a:r>
            <a:r>
              <a:rPr lang="fr-FR" dirty="0">
                <a:solidFill>
                  <a:schemeClr val="bg1"/>
                </a:solidFill>
              </a:rPr>
              <a:t> or </a:t>
            </a:r>
            <a:r>
              <a:rPr lang="fr-FR" dirty="0" err="1">
                <a:solidFill>
                  <a:schemeClr val="bg1"/>
                </a:solidFill>
              </a:rPr>
              <a:t>ways</a:t>
            </a:r>
            <a:r>
              <a:rPr lang="fr-FR" dirty="0">
                <a:solidFill>
                  <a:schemeClr val="bg1"/>
                </a:solidFill>
              </a:rPr>
              <a:t> of </a:t>
            </a:r>
            <a:r>
              <a:rPr lang="fr-FR" dirty="0" err="1">
                <a:solidFill>
                  <a:schemeClr val="bg1"/>
                </a:solidFill>
              </a:rPr>
              <a:t>simulating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this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domain</a:t>
            </a:r>
            <a:r>
              <a:rPr lang="fr-FR" dirty="0">
                <a:solidFill>
                  <a:schemeClr val="bg1"/>
                </a:solidFill>
              </a:rPr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err="1">
                <a:solidFill>
                  <a:schemeClr val="bg1"/>
                </a:solidFill>
              </a:rPr>
              <a:t>two</a:t>
            </a:r>
            <a:r>
              <a:rPr lang="fr-FR" dirty="0">
                <a:solidFill>
                  <a:schemeClr val="bg1"/>
                </a:solidFill>
              </a:rPr>
              <a:t> phases: </a:t>
            </a:r>
            <a:r>
              <a:rPr lang="fr-FR" dirty="0" err="1">
                <a:solidFill>
                  <a:schemeClr val="bg1"/>
                </a:solidFill>
              </a:rPr>
              <a:t>precompound</a:t>
            </a:r>
            <a:r>
              <a:rPr lang="fr-FR" dirty="0">
                <a:solidFill>
                  <a:schemeClr val="bg1"/>
                </a:solidFill>
              </a:rPr>
              <a:t> + INC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INC </a:t>
            </a:r>
            <a:r>
              <a:rPr lang="fr-FR" dirty="0" err="1">
                <a:solidFill>
                  <a:schemeClr val="bg1"/>
                </a:solidFill>
              </a:rPr>
              <a:t>alone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5" name="Accolade fermante 4">
            <a:extLst>
              <a:ext uri="{FF2B5EF4-FFF2-40B4-BE49-F238E27FC236}">
                <a16:creationId xmlns:a16="http://schemas.microsoft.com/office/drawing/2014/main" id="{53499462-1515-ABB4-289E-EE647505FB93}"/>
              </a:ext>
            </a:extLst>
          </p:cNvPr>
          <p:cNvSpPr/>
          <p:nvPr/>
        </p:nvSpPr>
        <p:spPr>
          <a:xfrm>
            <a:off x="4494603" y="5603069"/>
            <a:ext cx="162741" cy="424752"/>
          </a:xfrm>
          <a:prstGeom prst="rightBrac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84A003B-35D4-1C9A-E21D-BA9E600AF13A}"/>
              </a:ext>
            </a:extLst>
          </p:cNvPr>
          <p:cNvSpPr txBox="1"/>
          <p:nvPr/>
        </p:nvSpPr>
        <p:spPr>
          <a:xfrm>
            <a:off x="4758335" y="5603069"/>
            <a:ext cx="3457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chemeClr val="bg1"/>
                </a:solidFill>
              </a:rPr>
              <a:t>depends</a:t>
            </a:r>
            <a:r>
              <a:rPr lang="fr-FR" dirty="0">
                <a:solidFill>
                  <a:schemeClr val="bg1"/>
                </a:solidFill>
              </a:rPr>
              <a:t> on the INC « </a:t>
            </a:r>
            <a:r>
              <a:rPr lang="fr-FR" dirty="0" err="1">
                <a:solidFill>
                  <a:schemeClr val="bg1"/>
                </a:solidFill>
              </a:rPr>
              <a:t>ingredients</a:t>
            </a:r>
            <a:r>
              <a:rPr lang="fr-FR" dirty="0">
                <a:solidFill>
                  <a:schemeClr val="bg1"/>
                </a:solidFill>
              </a:rPr>
              <a:t> »</a:t>
            </a:r>
          </a:p>
        </p:txBody>
      </p:sp>
    </p:spTree>
    <p:extLst>
      <p:ext uri="{BB962C8B-B14F-4D97-AF65-F5344CB8AC3E}">
        <p14:creationId xmlns:p14="http://schemas.microsoft.com/office/powerpoint/2010/main" val="778518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925403-DA2B-BA74-51BC-E29943A1E1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7D5871A0-1581-5E1B-7580-F22C23BDFA15}"/>
              </a:ext>
            </a:extLst>
          </p:cNvPr>
          <p:cNvSpPr txBox="1"/>
          <p:nvPr/>
        </p:nvSpPr>
        <p:spPr>
          <a:xfrm>
            <a:off x="9941" y="16380"/>
            <a:ext cx="9869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  <a:latin typeface="Chalkboard" panose="03050602040202020205" pitchFamily="66" charset="77"/>
              </a:rPr>
              <a:t>MeV-</a:t>
            </a:r>
            <a:r>
              <a:rPr lang="fr-FR" sz="2400" dirty="0" err="1">
                <a:solidFill>
                  <a:schemeClr val="bg1"/>
                </a:solidFill>
                <a:latin typeface="Chalkboard" panose="03050602040202020205" pitchFamily="66" charset="77"/>
              </a:rPr>
              <a:t>GeV</a:t>
            </a:r>
            <a:r>
              <a:rPr lang="fr-FR" sz="2400" dirty="0">
                <a:solidFill>
                  <a:schemeClr val="bg1"/>
                </a:solidFill>
                <a:latin typeface="Chalkboard" panose="03050602040202020205" pitchFamily="66" charset="77"/>
              </a:rPr>
              <a:t> Interactions</a:t>
            </a:r>
          </a:p>
        </p:txBody>
      </p:sp>
      <p:sp>
        <p:nvSpPr>
          <p:cNvPr id="3" name="ZoneTexte 1">
            <a:extLst>
              <a:ext uri="{FF2B5EF4-FFF2-40B4-BE49-F238E27FC236}">
                <a16:creationId xmlns:a16="http://schemas.microsoft.com/office/drawing/2014/main" id="{491C1BAD-7FA9-54A9-5E25-C87B9F4E6E70}"/>
              </a:ext>
            </a:extLst>
          </p:cNvPr>
          <p:cNvSpPr txBox="1"/>
          <p:nvPr/>
        </p:nvSpPr>
        <p:spPr>
          <a:xfrm>
            <a:off x="7946571" y="6539881"/>
            <a:ext cx="1959430" cy="30777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n w="3175">
                  <a:solidFill>
                    <a:srgbClr val="FF0000"/>
                  </a:solidFill>
                </a:ln>
                <a:solidFill>
                  <a:srgbClr val="FFFF00"/>
                </a:solidFill>
                <a:latin typeface="Chalkboard" panose="03050602040202020205" pitchFamily="66" charset="77"/>
              </a:rPr>
              <a:t>Geant4 - INCL…</a:t>
            </a:r>
            <a:endParaRPr lang="fr-FR" sz="1400" b="1" dirty="0">
              <a:ln w="3175">
                <a:solidFill>
                  <a:srgbClr val="FF0000"/>
                </a:solidFill>
              </a:ln>
              <a:solidFill>
                <a:srgbClr val="FFFF00"/>
              </a:solidFill>
              <a:latin typeface="Chalkboard" panose="03050602040202020205" pitchFamily="66" charset="77"/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B09A7527-6B1B-BC2F-3CB4-E3709CFD5E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1" y="6539881"/>
            <a:ext cx="3349396" cy="299342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493DD639-9501-0DBD-9E87-7F7428288C4E}"/>
              </a:ext>
            </a:extLst>
          </p:cNvPr>
          <p:cNvSpPr txBox="1"/>
          <p:nvPr/>
        </p:nvSpPr>
        <p:spPr>
          <a:xfrm>
            <a:off x="2252870" y="829130"/>
            <a:ext cx="49828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err="1">
                <a:solidFill>
                  <a:schemeClr val="bg1"/>
                </a:solidFill>
              </a:rPr>
              <a:t>Modeling</a:t>
            </a:r>
            <a:endParaRPr lang="fr-GB" sz="2400" dirty="0">
              <a:solidFill>
                <a:schemeClr val="bg1"/>
              </a:solidFill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DFEDF0CB-6AC7-F6A8-F6EE-0A820F223D14}"/>
              </a:ext>
            </a:extLst>
          </p:cNvPr>
          <p:cNvSpPr/>
          <p:nvPr/>
        </p:nvSpPr>
        <p:spPr>
          <a:xfrm>
            <a:off x="4031022" y="4191109"/>
            <a:ext cx="1049170" cy="400110"/>
          </a:xfrm>
          <a:prstGeom prst="ellipse">
            <a:avLst/>
          </a:prstGeom>
          <a:solidFill>
            <a:sysClr val="window" lastClr="FFFFFF"/>
          </a:solidFill>
          <a:ln w="2857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34947394-D421-ADAC-7DE1-CB54122C8828}"/>
              </a:ext>
            </a:extLst>
          </p:cNvPr>
          <p:cNvSpPr txBox="1"/>
          <p:nvPr/>
        </p:nvSpPr>
        <p:spPr>
          <a:xfrm>
            <a:off x="64328" y="4681905"/>
            <a:ext cx="4231721" cy="1631216"/>
          </a:xfrm>
          <a:prstGeom prst="rect">
            <a:avLst/>
          </a:prstGeom>
          <a:noFill/>
        </p:spPr>
        <p:txBody>
          <a:bodyPr wrap="square" lIns="90000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BUU – QMD </a:t>
            </a:r>
            <a:r>
              <a:rPr kumimoji="0" lang="fr-FR" sz="1600" b="0" i="0" u="sng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models</a:t>
            </a:r>
            <a:endParaRPr kumimoji="0" lang="fr-FR" sz="1600" b="0" i="0" u="sng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Potential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calculated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(Heavy ion collisions)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Slow</a:t>
            </a:r>
            <a:endParaRPr kumimoji="0" lang="fr-FR" sz="16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D9969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(NOT </a:t>
            </a:r>
            <a:r>
              <a:rPr kumimoji="0" lang="fr-F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D9969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convenient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D9969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in </a:t>
            </a:r>
            <a:r>
              <a:rPr kumimoji="0" lang="fr-F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D9969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particle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D9969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transport code)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316CB5C7-F643-3E54-3A18-044E879FCC10}"/>
              </a:ext>
            </a:extLst>
          </p:cNvPr>
          <p:cNvSpPr txBox="1"/>
          <p:nvPr/>
        </p:nvSpPr>
        <p:spPr>
          <a:xfrm>
            <a:off x="5187691" y="4681905"/>
            <a:ext cx="3847099" cy="1631216"/>
          </a:xfrm>
          <a:prstGeom prst="rect">
            <a:avLst/>
          </a:prstGeom>
          <a:noFill/>
          <a:ln w="38100" cmpd="sng"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INC </a:t>
            </a:r>
            <a:r>
              <a:rPr kumimoji="0" lang="fr-FR" sz="1600" b="0" i="0" u="sng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models</a:t>
            </a:r>
            <a:endParaRPr kumimoji="0" lang="fr-FR" sz="1600" b="0" i="0" u="sng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Potential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 </a:t>
            </a:r>
            <a:r>
              <a:rPr kumimoji="0" lang="fr-FR" sz="16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constant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D9969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(Light </a:t>
            </a:r>
            <a:r>
              <a:rPr kumimoji="0" lang="fr-F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D9969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particle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D9969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projectile)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Fast</a:t>
            </a:r>
            <a:endParaRPr kumimoji="0" lang="fr-FR" sz="16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D9969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</a:t>
            </a:r>
            <a:r>
              <a:rPr kumimoji="0" lang="fr-F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D9969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convenient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D9969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in </a:t>
            </a:r>
            <a:r>
              <a:rPr kumimoji="0" lang="fr-F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D9969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particle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D9969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transport code)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AC5EDF4A-A9BB-6249-72AC-3082402B9981}"/>
              </a:ext>
            </a:extLst>
          </p:cNvPr>
          <p:cNvCxnSpPr>
            <a:cxnSpLocks/>
          </p:cNvCxnSpPr>
          <p:nvPr/>
        </p:nvCxnSpPr>
        <p:spPr>
          <a:xfrm>
            <a:off x="4577537" y="4485957"/>
            <a:ext cx="0" cy="1754326"/>
          </a:xfrm>
          <a:prstGeom prst="line">
            <a:avLst/>
          </a:prstGeom>
          <a:noFill/>
          <a:ln w="25400" cap="flat" cmpd="sng" algn="ctr">
            <a:solidFill>
              <a:sysClr val="window" lastClr="FFFFF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3" name="ZoneTexte 12">
            <a:extLst>
              <a:ext uri="{FF2B5EF4-FFF2-40B4-BE49-F238E27FC236}">
                <a16:creationId xmlns:a16="http://schemas.microsoft.com/office/drawing/2014/main" id="{F7ECE66E-9663-2D7E-B228-7CCC35DADE40}"/>
              </a:ext>
            </a:extLst>
          </p:cNvPr>
          <p:cNvSpPr txBox="1"/>
          <p:nvPr/>
        </p:nvSpPr>
        <p:spPr>
          <a:xfrm>
            <a:off x="64329" y="1921359"/>
            <a:ext cx="1449696" cy="369332"/>
          </a:xfrm>
          <a:prstGeom prst="rect">
            <a:avLst/>
          </a:prstGeom>
          <a:solidFill>
            <a:srgbClr val="FFFFFF"/>
          </a:solidFill>
          <a:ln>
            <a:solidFill>
              <a:srgbClr val="1F497D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 + 2 </a:t>
            </a: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/>
              </a:rPr>
              <a:t> 3 + </a:t>
            </a:r>
            <a:r>
              <a:rPr lang="fr-FR" b="1" kern="0" dirty="0">
                <a:solidFill>
                  <a:prstClr val="black"/>
                </a:solidFill>
                <a:latin typeface="Calibri"/>
                <a:sym typeface="Wingdings"/>
              </a:rPr>
              <a:t>4</a:t>
            </a:r>
            <a:endParaRPr kumimoji="0" lang="fr-FR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4" name="Grouper 11">
            <a:extLst>
              <a:ext uri="{FF2B5EF4-FFF2-40B4-BE49-F238E27FC236}">
                <a16:creationId xmlns:a16="http://schemas.microsoft.com/office/drawing/2014/main" id="{3E3D3D26-6A22-D7A8-16E9-44E38E6D4471}"/>
              </a:ext>
            </a:extLst>
          </p:cNvPr>
          <p:cNvGrpSpPr/>
          <p:nvPr/>
        </p:nvGrpSpPr>
        <p:grpSpPr>
          <a:xfrm>
            <a:off x="721556" y="2244801"/>
            <a:ext cx="7703078" cy="924193"/>
            <a:chOff x="403232" y="1968951"/>
            <a:chExt cx="8618841" cy="1272269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B629288-2099-1C45-9A04-036DE18E2102}"/>
                </a:ext>
              </a:extLst>
            </p:cNvPr>
            <p:cNvSpPr/>
            <p:nvPr/>
          </p:nvSpPr>
          <p:spPr>
            <a:xfrm>
              <a:off x="403232" y="1968951"/>
              <a:ext cx="8618841" cy="1272269"/>
            </a:xfrm>
            <a:prstGeom prst="rect">
              <a:avLst/>
            </a:prstGeom>
            <a:solidFill>
              <a:sysClr val="window" lastClr="FFFFFF"/>
            </a:solidFill>
            <a:ln w="38100" cap="flat" cmpd="sng" algn="ctr">
              <a:solidFill>
                <a:srgbClr val="FFFF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16" name="Image 15" descr="vuubuu.tiff">
              <a:extLst>
                <a:ext uri="{FF2B5EF4-FFF2-40B4-BE49-F238E27FC236}">
                  <a16:creationId xmlns:a16="http://schemas.microsoft.com/office/drawing/2014/main" id="{9ED1810A-0516-D191-D9B4-2A502855251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-129" r="53115" b="62100"/>
            <a:stretch/>
          </p:blipFill>
          <p:spPr>
            <a:xfrm>
              <a:off x="403232" y="2024175"/>
              <a:ext cx="3111136" cy="709200"/>
            </a:xfrm>
            <a:prstGeom prst="rect">
              <a:avLst/>
            </a:prstGeom>
          </p:spPr>
        </p:pic>
        <p:pic>
          <p:nvPicPr>
            <p:cNvPr id="17" name="Image 16" descr="vuubuu.tiff">
              <a:extLst>
                <a:ext uri="{FF2B5EF4-FFF2-40B4-BE49-F238E27FC236}">
                  <a16:creationId xmlns:a16="http://schemas.microsoft.com/office/drawing/2014/main" id="{ED564A9D-AFDE-415F-6919-373F0466F45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16791" t="31829"/>
            <a:stretch/>
          </p:blipFill>
          <p:spPr>
            <a:xfrm>
              <a:off x="3500563" y="1968951"/>
              <a:ext cx="5521510" cy="1272269"/>
            </a:xfrm>
            <a:prstGeom prst="rect">
              <a:avLst/>
            </a:prstGeom>
          </p:spPr>
        </p:pic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B7E93F3B-6613-CA44-413D-C5BBED39C6C7}"/>
              </a:ext>
            </a:extLst>
          </p:cNvPr>
          <p:cNvSpPr txBox="1"/>
          <p:nvPr/>
        </p:nvSpPr>
        <p:spPr>
          <a:xfrm>
            <a:off x="3159978" y="4191109"/>
            <a:ext cx="279082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 </a:t>
            </a:r>
            <a:r>
              <a:rPr kumimoji="0" lang="fr-FR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ways</a:t>
            </a: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rgbClr val="8064A2">
                  <a:lumMod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Flèche vers le bas 18">
            <a:extLst>
              <a:ext uri="{FF2B5EF4-FFF2-40B4-BE49-F238E27FC236}">
                <a16:creationId xmlns:a16="http://schemas.microsoft.com/office/drawing/2014/main" id="{11271C40-7A53-79EB-90C8-39424E6E6EA4}"/>
              </a:ext>
            </a:extLst>
          </p:cNvPr>
          <p:cNvSpPr/>
          <p:nvPr/>
        </p:nvSpPr>
        <p:spPr>
          <a:xfrm>
            <a:off x="4397129" y="3228716"/>
            <a:ext cx="361773" cy="400110"/>
          </a:xfrm>
          <a:prstGeom prst="downArrow">
            <a:avLst/>
          </a:prstGeom>
          <a:gradFill rotWithShape="1">
            <a:gsLst>
              <a:gs pos="0">
                <a:srgbClr val="4F81BD">
                  <a:tint val="100000"/>
                  <a:shade val="100000"/>
                  <a:satMod val="130000"/>
                </a:srgbClr>
              </a:gs>
              <a:gs pos="100000">
                <a:srgbClr val="4F81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287CA217-3D54-9894-42A6-F95011DA5873}"/>
              </a:ext>
            </a:extLst>
          </p:cNvPr>
          <p:cNvSpPr txBox="1"/>
          <p:nvPr/>
        </p:nvSpPr>
        <p:spPr>
          <a:xfrm>
            <a:off x="3159978" y="3686993"/>
            <a:ext cx="2790820" cy="400110"/>
          </a:xfrm>
          <a:prstGeom prst="rect">
            <a:avLst/>
          </a:prstGeom>
          <a:noFill/>
          <a:ln>
            <a:solidFill>
              <a:sysClr val="window" lastClr="FFFFFF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Monte-Carlo </a:t>
            </a:r>
            <a:r>
              <a:rPr kumimoji="0" lang="fr-FR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method</a:t>
            </a:r>
            <a:endParaRPr kumimoji="0" lang="fr-FR" sz="2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Virage 20">
            <a:extLst>
              <a:ext uri="{FF2B5EF4-FFF2-40B4-BE49-F238E27FC236}">
                <a16:creationId xmlns:a16="http://schemas.microsoft.com/office/drawing/2014/main" id="{EABE09B6-99CA-AA84-FB72-D0C02A44FEE8}"/>
              </a:ext>
            </a:extLst>
          </p:cNvPr>
          <p:cNvSpPr/>
          <p:nvPr/>
        </p:nvSpPr>
        <p:spPr>
          <a:xfrm rot="5400000">
            <a:off x="5983575" y="3504979"/>
            <a:ext cx="372470" cy="2020610"/>
          </a:xfrm>
          <a:prstGeom prst="bentArrow">
            <a:avLst/>
          </a:prstGeom>
          <a:solidFill>
            <a:srgbClr val="8064A2">
              <a:lumMod val="75000"/>
            </a:srgbClr>
          </a:solidFill>
          <a:ln w="9525" cap="flat" cmpd="sng" algn="ctr">
            <a:solidFill>
              <a:sysClr val="window" lastClr="FFFFFF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Virage 21">
            <a:extLst>
              <a:ext uri="{FF2B5EF4-FFF2-40B4-BE49-F238E27FC236}">
                <a16:creationId xmlns:a16="http://schemas.microsoft.com/office/drawing/2014/main" id="{754532B0-4C4E-83F4-34FE-116764494000}"/>
              </a:ext>
            </a:extLst>
          </p:cNvPr>
          <p:cNvSpPr/>
          <p:nvPr/>
        </p:nvSpPr>
        <p:spPr>
          <a:xfrm rot="16200000" flipH="1">
            <a:off x="2777029" y="3565533"/>
            <a:ext cx="372469" cy="1874066"/>
          </a:xfrm>
          <a:prstGeom prst="bentArrow">
            <a:avLst/>
          </a:prstGeom>
          <a:solidFill>
            <a:srgbClr val="8064A2">
              <a:lumMod val="75000"/>
            </a:srgbClr>
          </a:solidFill>
          <a:ln w="9525" cap="flat" cmpd="sng" algn="ctr">
            <a:solidFill>
              <a:sysClr val="window" lastClr="FFFFFF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5E166190-38F0-367E-1B74-23CDC41C14E3}"/>
              </a:ext>
            </a:extLst>
          </p:cNvPr>
          <p:cNvSpPr txBox="1"/>
          <p:nvPr/>
        </p:nvSpPr>
        <p:spPr>
          <a:xfrm>
            <a:off x="3975250" y="5145970"/>
            <a:ext cx="1204571" cy="738664"/>
          </a:xfrm>
          <a:prstGeom prst="rect">
            <a:avLst/>
          </a:prstGeom>
          <a:solidFill>
            <a:schemeClr val="tx1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Examples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of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differences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22D3F6EC-5537-7768-3DCB-B992B0D8BF1F}"/>
              </a:ext>
            </a:extLst>
          </p:cNvPr>
          <p:cNvCxnSpPr/>
          <p:nvPr/>
        </p:nvCxnSpPr>
        <p:spPr>
          <a:xfrm>
            <a:off x="282665" y="5074191"/>
            <a:ext cx="9033612" cy="0"/>
          </a:xfrm>
          <a:prstGeom prst="line">
            <a:avLst/>
          </a:prstGeom>
          <a:ln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Texte 24">
            <a:extLst>
              <a:ext uri="{FF2B5EF4-FFF2-40B4-BE49-F238E27FC236}">
                <a16:creationId xmlns:a16="http://schemas.microsoft.com/office/drawing/2014/main" id="{11040F03-3815-A7D9-0562-C53E2E36CC60}"/>
              </a:ext>
            </a:extLst>
          </p:cNvPr>
          <p:cNvSpPr txBox="1"/>
          <p:nvPr/>
        </p:nvSpPr>
        <p:spPr>
          <a:xfrm>
            <a:off x="21053" y="3178983"/>
            <a:ext cx="29422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  <a:sym typeface="Wingdings"/>
              </a:rPr>
              <a:t>f</a:t>
            </a:r>
            <a:r>
              <a:rPr kumimoji="0" lang="fr-FR" sz="1600" b="0" i="0" u="none" strike="noStrike" kern="1200" cap="none" spc="0" normalizeH="0" baseline="-25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  <a:sym typeface="Wingdings"/>
              </a:rPr>
              <a:t>i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  <a:sym typeface="Wingdings"/>
              </a:rPr>
              <a:t>:	</a:t>
            </a:r>
            <a:r>
              <a:rPr kumimoji="0" lang="fr-F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  <a:sym typeface="Wingdings"/>
              </a:rPr>
              <a:t>density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  <a:sym typeface="Wingdings"/>
              </a:rPr>
              <a:t> distributions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ymbol" pitchFamily="2" charset="2"/>
                <a:ea typeface="+mn-ea"/>
                <a:cs typeface="+mn-cs"/>
                <a:sym typeface="Wingdings"/>
              </a:rPr>
              <a:t>sn</a:t>
            </a:r>
            <a:r>
              <a:rPr kumimoji="0" lang="fr-FR" sz="1600" b="0" i="0" u="none" strike="noStrike" kern="1200" cap="none" spc="0" normalizeH="0" baseline="-25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ymbol" pitchFamily="2" charset="2"/>
                <a:ea typeface="+mn-ea"/>
                <a:cs typeface="+mn-cs"/>
                <a:sym typeface="Wingdings"/>
              </a:rPr>
              <a:t>12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  <a:sym typeface="Wingdings"/>
              </a:rPr>
              <a:t>:  	collision </a:t>
            </a:r>
            <a:r>
              <a:rPr kumimoji="0" lang="fr-F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  <a:sym typeface="Wingdings"/>
              </a:rPr>
              <a:t>term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  <a:sym typeface="Wingding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  <a:sym typeface="Wingdings"/>
              </a:rPr>
              <a:t>U: 	</a:t>
            </a:r>
            <a:r>
              <a:rPr kumimoji="0" lang="fr-F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  <a:sym typeface="Wingdings"/>
              </a:rPr>
              <a:t>potential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3E9E16F4-46B5-49E3-6066-54203146630A}"/>
              </a:ext>
            </a:extLst>
          </p:cNvPr>
          <p:cNvSpPr txBox="1"/>
          <p:nvPr/>
        </p:nvSpPr>
        <p:spPr>
          <a:xfrm>
            <a:off x="595249" y="1280993"/>
            <a:ext cx="88154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000" dirty="0" err="1">
                <a:solidFill>
                  <a:srgbClr val="FFFFFF"/>
                </a:solidFill>
                <a:latin typeface="Corbel" panose="020B0503020204020204"/>
              </a:rPr>
              <a:t>Numerous</a:t>
            </a:r>
            <a:r>
              <a:rPr lang="fr-FR" sz="2000" dirty="0">
                <a:solidFill>
                  <a:srgbClr val="FFFFFF"/>
                </a:solidFill>
                <a:latin typeface="Corbel" panose="020B0503020204020204"/>
              </a:rPr>
              <a:t> </a:t>
            </a:r>
            <a:r>
              <a:rPr lang="fr-FR" sz="2000" dirty="0" err="1">
                <a:solidFill>
                  <a:srgbClr val="FFFFFF"/>
                </a:solidFill>
                <a:latin typeface="Corbel" panose="020B0503020204020204"/>
              </a:rPr>
              <a:t>nucleons</a:t>
            </a:r>
            <a:r>
              <a:rPr lang="fr-FR" sz="2000" dirty="0">
                <a:solidFill>
                  <a:srgbClr val="FFFFFF"/>
                </a:solidFill>
                <a:latin typeface="Corbel" panose="020B0503020204020204"/>
              </a:rPr>
              <a:t> </a:t>
            </a:r>
            <a:r>
              <a:rPr lang="fr-FR" sz="2000" dirty="0" err="1">
                <a:solidFill>
                  <a:srgbClr val="FFFFFF"/>
                </a:solidFill>
                <a:latin typeface="Corbel" panose="020B0503020204020204"/>
              </a:rPr>
              <a:t>interacting</a:t>
            </a:r>
            <a:r>
              <a:rPr lang="fr-FR" sz="2000" dirty="0">
                <a:solidFill>
                  <a:srgbClr val="FFFFFF"/>
                </a:solidFill>
                <a:latin typeface="Corbel" panose="020B0503020204020204"/>
              </a:rPr>
              <a:t> </a:t>
            </a:r>
            <a:r>
              <a:rPr lang="fr-FR" sz="2000" dirty="0">
                <a:solidFill>
                  <a:srgbClr val="FFFFFF"/>
                </a:solidFill>
                <a:latin typeface="Corbel" panose="020B0503020204020204"/>
                <a:sym typeface="Wingdings" pitchFamily="2" charset="2"/>
              </a:rPr>
              <a:t> Schrödinger </a:t>
            </a:r>
            <a:r>
              <a:rPr lang="fr-FR" sz="2000" dirty="0" err="1">
                <a:solidFill>
                  <a:srgbClr val="FFFFFF"/>
                </a:solidFill>
                <a:latin typeface="Corbel" panose="020B0503020204020204"/>
                <a:sym typeface="Wingdings" pitchFamily="2" charset="2"/>
              </a:rPr>
              <a:t>equation</a:t>
            </a:r>
            <a:r>
              <a:rPr lang="fr-FR" sz="2000" dirty="0">
                <a:solidFill>
                  <a:srgbClr val="FFFFFF"/>
                </a:solidFill>
                <a:latin typeface="Corbel" panose="020B0503020204020204"/>
                <a:sym typeface="Wingdings" pitchFamily="2" charset="2"/>
              </a:rPr>
              <a:t>  </a:t>
            </a:r>
            <a:r>
              <a:rPr lang="fr-FR" sz="2000" dirty="0" err="1">
                <a:solidFill>
                  <a:srgbClr val="FFFFFF"/>
                </a:solidFill>
                <a:latin typeface="Corbel" panose="020B0503020204020204"/>
                <a:sym typeface="Wingdings" pitchFamily="2" charset="2"/>
              </a:rPr>
              <a:t>assumptions</a:t>
            </a:r>
            <a:r>
              <a:rPr lang="fr-FR" sz="2000" dirty="0">
                <a:solidFill>
                  <a:srgbClr val="FFFFFF"/>
                </a:solidFill>
                <a:latin typeface="Corbel" panose="020B0503020204020204"/>
                <a:sym typeface="Wingdings" pitchFamily="2" charset="2"/>
              </a:rPr>
              <a:t> </a:t>
            </a:r>
            <a:r>
              <a:rPr lang="fr-FR" sz="2000" dirty="0" err="1">
                <a:solidFill>
                  <a:srgbClr val="FFFFFF"/>
                </a:solidFill>
                <a:latin typeface="Corbel" panose="020B0503020204020204"/>
                <a:sym typeface="Wingdings" pitchFamily="2" charset="2"/>
              </a:rPr>
              <a:t>needed</a:t>
            </a:r>
            <a:r>
              <a:rPr lang="fr-FR" sz="2000" dirty="0">
                <a:solidFill>
                  <a:srgbClr val="FFFFFF"/>
                </a:solidFill>
                <a:latin typeface="Corbel" panose="020B0503020204020204"/>
                <a:sym typeface="Wingdings" pitchFamily="2" charset="2"/>
              </a:rPr>
              <a:t>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	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BUU/VUU </a:t>
            </a:r>
            <a:r>
              <a:rPr kumimoji="0" 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equation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 (transport </a:t>
            </a:r>
            <a:r>
              <a:rPr kumimoji="0" 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equation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 </a:t>
            </a:r>
            <a:r>
              <a:rPr kumimoji="0" 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with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 a collision </a:t>
            </a:r>
            <a:r>
              <a:rPr kumimoji="0" 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term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)</a:t>
            </a:r>
          </a:p>
        </p:txBody>
      </p:sp>
      <p:sp>
        <p:nvSpPr>
          <p:cNvPr id="27" name="Flèche vers la droite 26">
            <a:extLst>
              <a:ext uri="{FF2B5EF4-FFF2-40B4-BE49-F238E27FC236}">
                <a16:creationId xmlns:a16="http://schemas.microsoft.com/office/drawing/2014/main" id="{36DA4859-135A-7A80-C502-C717C17C6981}"/>
              </a:ext>
            </a:extLst>
          </p:cNvPr>
          <p:cNvSpPr/>
          <p:nvPr/>
        </p:nvSpPr>
        <p:spPr>
          <a:xfrm>
            <a:off x="1012372" y="1693869"/>
            <a:ext cx="501653" cy="145840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GB" dirty="0"/>
          </a:p>
        </p:txBody>
      </p:sp>
    </p:spTree>
    <p:extLst>
      <p:ext uri="{BB962C8B-B14F-4D97-AF65-F5344CB8AC3E}">
        <p14:creationId xmlns:p14="http://schemas.microsoft.com/office/powerpoint/2010/main" val="2621702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836C71-DC28-7757-7698-A25C0AA7E8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B0F45452-3334-0A9A-A3B8-8033875AF5D7}"/>
              </a:ext>
            </a:extLst>
          </p:cNvPr>
          <p:cNvSpPr txBox="1"/>
          <p:nvPr/>
        </p:nvSpPr>
        <p:spPr>
          <a:xfrm>
            <a:off x="9941" y="16380"/>
            <a:ext cx="9869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  <a:latin typeface="Chalkboard" panose="03050602040202020205" pitchFamily="66" charset="77"/>
              </a:rPr>
              <a:t>MeV-</a:t>
            </a:r>
            <a:r>
              <a:rPr lang="fr-FR" sz="2400" dirty="0" err="1">
                <a:solidFill>
                  <a:schemeClr val="bg1"/>
                </a:solidFill>
                <a:latin typeface="Chalkboard" panose="03050602040202020205" pitchFamily="66" charset="77"/>
              </a:rPr>
              <a:t>GeV</a:t>
            </a:r>
            <a:r>
              <a:rPr lang="fr-FR" sz="2400" dirty="0">
                <a:solidFill>
                  <a:schemeClr val="bg1"/>
                </a:solidFill>
                <a:latin typeface="Chalkboard" panose="03050602040202020205" pitchFamily="66" charset="77"/>
              </a:rPr>
              <a:t> Interactions</a:t>
            </a:r>
          </a:p>
        </p:txBody>
      </p:sp>
      <p:sp>
        <p:nvSpPr>
          <p:cNvPr id="3" name="ZoneTexte 1">
            <a:extLst>
              <a:ext uri="{FF2B5EF4-FFF2-40B4-BE49-F238E27FC236}">
                <a16:creationId xmlns:a16="http://schemas.microsoft.com/office/drawing/2014/main" id="{B899CF05-564A-60FA-D9B8-7C8A7496AAC8}"/>
              </a:ext>
            </a:extLst>
          </p:cNvPr>
          <p:cNvSpPr txBox="1"/>
          <p:nvPr/>
        </p:nvSpPr>
        <p:spPr>
          <a:xfrm>
            <a:off x="7946571" y="6539881"/>
            <a:ext cx="1959430" cy="30777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n w="3175">
                  <a:solidFill>
                    <a:srgbClr val="FF0000"/>
                  </a:solidFill>
                </a:ln>
                <a:solidFill>
                  <a:srgbClr val="FFFF00"/>
                </a:solidFill>
                <a:latin typeface="Chalkboard" panose="03050602040202020205" pitchFamily="66" charset="77"/>
              </a:rPr>
              <a:t>Geant4 - INCL…</a:t>
            </a:r>
            <a:endParaRPr lang="fr-FR" sz="1400" b="1" dirty="0">
              <a:ln w="3175">
                <a:solidFill>
                  <a:srgbClr val="FF0000"/>
                </a:solidFill>
              </a:ln>
              <a:solidFill>
                <a:srgbClr val="FFFF00"/>
              </a:solidFill>
              <a:latin typeface="Chalkboard" panose="03050602040202020205" pitchFamily="66" charset="77"/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FE0A791C-3816-CAAD-3BA9-C8E035C9D2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1" y="6539881"/>
            <a:ext cx="3349396" cy="299342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F71CCC6F-8149-E5BB-8550-337F5E7DD0F1}"/>
              </a:ext>
            </a:extLst>
          </p:cNvPr>
          <p:cNvSpPr txBox="1"/>
          <p:nvPr/>
        </p:nvSpPr>
        <p:spPr>
          <a:xfrm>
            <a:off x="2252870" y="829130"/>
            <a:ext cx="49828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err="1">
                <a:solidFill>
                  <a:schemeClr val="bg1"/>
                </a:solidFill>
              </a:rPr>
              <a:t>Modeling</a:t>
            </a:r>
            <a:endParaRPr lang="fr-GB" sz="2400" dirty="0">
              <a:solidFill>
                <a:schemeClr val="bg1"/>
              </a:solidFill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B64FBE45-1491-9B34-677F-FDB91A548206}"/>
              </a:ext>
            </a:extLst>
          </p:cNvPr>
          <p:cNvSpPr/>
          <p:nvPr/>
        </p:nvSpPr>
        <p:spPr>
          <a:xfrm>
            <a:off x="4031022" y="4191109"/>
            <a:ext cx="1049170" cy="400110"/>
          </a:xfrm>
          <a:prstGeom prst="ellipse">
            <a:avLst/>
          </a:prstGeom>
          <a:solidFill>
            <a:sysClr val="window" lastClr="FFFFFF"/>
          </a:solidFill>
          <a:ln w="2857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6B49F830-E4AF-0CE9-0D50-908FF94A2644}"/>
              </a:ext>
            </a:extLst>
          </p:cNvPr>
          <p:cNvSpPr txBox="1"/>
          <p:nvPr/>
        </p:nvSpPr>
        <p:spPr>
          <a:xfrm>
            <a:off x="64328" y="4681905"/>
            <a:ext cx="4231721" cy="1631216"/>
          </a:xfrm>
          <a:prstGeom prst="rect">
            <a:avLst/>
          </a:prstGeom>
          <a:noFill/>
        </p:spPr>
        <p:txBody>
          <a:bodyPr wrap="square" lIns="90000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BUU – QMD </a:t>
            </a:r>
            <a:r>
              <a:rPr kumimoji="0" lang="fr-FR" sz="1600" b="0" i="0" u="sng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models</a:t>
            </a:r>
            <a:endParaRPr kumimoji="0" lang="fr-FR" sz="1600" b="0" i="0" u="sng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Potential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calculated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(Heavy ion collisions)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Slow</a:t>
            </a:r>
            <a:endParaRPr kumimoji="0" lang="fr-FR" sz="16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D9969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(NOT </a:t>
            </a:r>
            <a:r>
              <a:rPr kumimoji="0" lang="fr-F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D9969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convenient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D9969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in </a:t>
            </a:r>
            <a:r>
              <a:rPr kumimoji="0" lang="fr-F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D9969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particle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D9969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transport code)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6C7D249-4D5D-E737-A989-71A96FEC1F89}"/>
              </a:ext>
            </a:extLst>
          </p:cNvPr>
          <p:cNvSpPr txBox="1"/>
          <p:nvPr/>
        </p:nvSpPr>
        <p:spPr>
          <a:xfrm>
            <a:off x="5187691" y="4681905"/>
            <a:ext cx="3847099" cy="1631216"/>
          </a:xfrm>
          <a:prstGeom prst="rect">
            <a:avLst/>
          </a:prstGeom>
          <a:noFill/>
          <a:ln w="38100" cmpd="sng"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INC </a:t>
            </a:r>
            <a:r>
              <a:rPr kumimoji="0" lang="fr-FR" sz="1600" b="0" i="0" u="sng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models</a:t>
            </a:r>
            <a:endParaRPr kumimoji="0" lang="fr-FR" sz="1600" b="0" i="0" u="sng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Potential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 </a:t>
            </a:r>
            <a:r>
              <a:rPr kumimoji="0" lang="fr-FR" sz="16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constant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D9969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(Light </a:t>
            </a:r>
            <a:r>
              <a:rPr kumimoji="0" lang="fr-F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D9969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particle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D9969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projectile)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Fast</a:t>
            </a:r>
            <a:endParaRPr kumimoji="0" lang="fr-FR" sz="16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D9969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</a:t>
            </a:r>
            <a:r>
              <a:rPr kumimoji="0" lang="fr-F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D9969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convenient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D9969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in </a:t>
            </a:r>
            <a:r>
              <a:rPr kumimoji="0" lang="fr-F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D9969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particle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D9969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transport code)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803DED7D-ACB9-32B9-0EE5-666278698CED}"/>
              </a:ext>
            </a:extLst>
          </p:cNvPr>
          <p:cNvCxnSpPr>
            <a:cxnSpLocks/>
          </p:cNvCxnSpPr>
          <p:nvPr/>
        </p:nvCxnSpPr>
        <p:spPr>
          <a:xfrm>
            <a:off x="4577537" y="4485957"/>
            <a:ext cx="0" cy="1754326"/>
          </a:xfrm>
          <a:prstGeom prst="line">
            <a:avLst/>
          </a:prstGeom>
          <a:noFill/>
          <a:ln w="25400" cap="flat" cmpd="sng" algn="ctr">
            <a:solidFill>
              <a:sysClr val="window" lastClr="FFFFF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3" name="ZoneTexte 12">
            <a:extLst>
              <a:ext uri="{FF2B5EF4-FFF2-40B4-BE49-F238E27FC236}">
                <a16:creationId xmlns:a16="http://schemas.microsoft.com/office/drawing/2014/main" id="{A6F6C61A-8ED7-CD4B-26F4-A13107F4CAF1}"/>
              </a:ext>
            </a:extLst>
          </p:cNvPr>
          <p:cNvSpPr txBox="1"/>
          <p:nvPr/>
        </p:nvSpPr>
        <p:spPr>
          <a:xfrm>
            <a:off x="64329" y="1921359"/>
            <a:ext cx="1449696" cy="369332"/>
          </a:xfrm>
          <a:prstGeom prst="rect">
            <a:avLst/>
          </a:prstGeom>
          <a:solidFill>
            <a:srgbClr val="FFFFFF"/>
          </a:solidFill>
          <a:ln>
            <a:solidFill>
              <a:srgbClr val="1F497D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 + 2 </a:t>
            </a: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/>
              </a:rPr>
              <a:t> 3 + </a:t>
            </a:r>
            <a:r>
              <a:rPr lang="fr-FR" b="1" kern="0" dirty="0">
                <a:solidFill>
                  <a:prstClr val="black"/>
                </a:solidFill>
                <a:latin typeface="Calibri"/>
                <a:sym typeface="Wingdings"/>
              </a:rPr>
              <a:t>4</a:t>
            </a:r>
            <a:endParaRPr kumimoji="0" lang="fr-FR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4" name="Grouper 11">
            <a:extLst>
              <a:ext uri="{FF2B5EF4-FFF2-40B4-BE49-F238E27FC236}">
                <a16:creationId xmlns:a16="http://schemas.microsoft.com/office/drawing/2014/main" id="{A7BCE400-312F-83FD-8490-6D60977D6739}"/>
              </a:ext>
            </a:extLst>
          </p:cNvPr>
          <p:cNvGrpSpPr/>
          <p:nvPr/>
        </p:nvGrpSpPr>
        <p:grpSpPr>
          <a:xfrm>
            <a:off x="721556" y="2244801"/>
            <a:ext cx="7703078" cy="924193"/>
            <a:chOff x="403232" y="1968951"/>
            <a:chExt cx="8618841" cy="1272269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CD415B2-DF36-FFA5-1B99-F8D5D272B5DF}"/>
                </a:ext>
              </a:extLst>
            </p:cNvPr>
            <p:cNvSpPr/>
            <p:nvPr/>
          </p:nvSpPr>
          <p:spPr>
            <a:xfrm>
              <a:off x="403232" y="1968951"/>
              <a:ext cx="8618841" cy="1272269"/>
            </a:xfrm>
            <a:prstGeom prst="rect">
              <a:avLst/>
            </a:prstGeom>
            <a:solidFill>
              <a:sysClr val="window" lastClr="FFFFFF"/>
            </a:solidFill>
            <a:ln w="38100" cap="flat" cmpd="sng" algn="ctr">
              <a:solidFill>
                <a:srgbClr val="FFFF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16" name="Image 15" descr="vuubuu.tiff">
              <a:extLst>
                <a:ext uri="{FF2B5EF4-FFF2-40B4-BE49-F238E27FC236}">
                  <a16:creationId xmlns:a16="http://schemas.microsoft.com/office/drawing/2014/main" id="{DAC91366-77AF-03CC-DDB8-E40F65AFC93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-129" r="53115" b="62100"/>
            <a:stretch/>
          </p:blipFill>
          <p:spPr>
            <a:xfrm>
              <a:off x="403232" y="2024175"/>
              <a:ext cx="3111136" cy="709200"/>
            </a:xfrm>
            <a:prstGeom prst="rect">
              <a:avLst/>
            </a:prstGeom>
          </p:spPr>
        </p:pic>
        <p:pic>
          <p:nvPicPr>
            <p:cNvPr id="17" name="Image 16" descr="vuubuu.tiff">
              <a:extLst>
                <a:ext uri="{FF2B5EF4-FFF2-40B4-BE49-F238E27FC236}">
                  <a16:creationId xmlns:a16="http://schemas.microsoft.com/office/drawing/2014/main" id="{4F7B93CF-C737-980C-D54D-4947CEDB9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16791" t="31829"/>
            <a:stretch/>
          </p:blipFill>
          <p:spPr>
            <a:xfrm>
              <a:off x="3500563" y="1968951"/>
              <a:ext cx="5521510" cy="1272269"/>
            </a:xfrm>
            <a:prstGeom prst="rect">
              <a:avLst/>
            </a:prstGeom>
          </p:spPr>
        </p:pic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3B5CECFF-BC83-437A-B1E4-C24E33D7EF8A}"/>
              </a:ext>
            </a:extLst>
          </p:cNvPr>
          <p:cNvSpPr txBox="1"/>
          <p:nvPr/>
        </p:nvSpPr>
        <p:spPr>
          <a:xfrm>
            <a:off x="3159978" y="4191109"/>
            <a:ext cx="279082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 </a:t>
            </a:r>
            <a:r>
              <a:rPr kumimoji="0" lang="fr-FR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ways</a:t>
            </a: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rgbClr val="8064A2">
                  <a:lumMod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Flèche vers le bas 18">
            <a:extLst>
              <a:ext uri="{FF2B5EF4-FFF2-40B4-BE49-F238E27FC236}">
                <a16:creationId xmlns:a16="http://schemas.microsoft.com/office/drawing/2014/main" id="{0B2264CF-5C5C-096C-4B01-6DD106D41CD7}"/>
              </a:ext>
            </a:extLst>
          </p:cNvPr>
          <p:cNvSpPr/>
          <p:nvPr/>
        </p:nvSpPr>
        <p:spPr>
          <a:xfrm>
            <a:off x="4397129" y="3228716"/>
            <a:ext cx="361773" cy="400110"/>
          </a:xfrm>
          <a:prstGeom prst="downArrow">
            <a:avLst/>
          </a:prstGeom>
          <a:gradFill rotWithShape="1">
            <a:gsLst>
              <a:gs pos="0">
                <a:srgbClr val="4F81BD">
                  <a:tint val="100000"/>
                  <a:shade val="100000"/>
                  <a:satMod val="130000"/>
                </a:srgbClr>
              </a:gs>
              <a:gs pos="100000">
                <a:srgbClr val="4F81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2645C436-3BED-8CF1-1505-45CB18FA54AE}"/>
              </a:ext>
            </a:extLst>
          </p:cNvPr>
          <p:cNvSpPr txBox="1"/>
          <p:nvPr/>
        </p:nvSpPr>
        <p:spPr>
          <a:xfrm>
            <a:off x="3159978" y="3686993"/>
            <a:ext cx="2790820" cy="400110"/>
          </a:xfrm>
          <a:prstGeom prst="rect">
            <a:avLst/>
          </a:prstGeom>
          <a:noFill/>
          <a:ln>
            <a:solidFill>
              <a:sysClr val="window" lastClr="FFFFFF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Monte-Carlo </a:t>
            </a:r>
            <a:r>
              <a:rPr kumimoji="0" lang="fr-FR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method</a:t>
            </a:r>
            <a:endParaRPr kumimoji="0" lang="fr-FR" sz="2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Virage 20">
            <a:extLst>
              <a:ext uri="{FF2B5EF4-FFF2-40B4-BE49-F238E27FC236}">
                <a16:creationId xmlns:a16="http://schemas.microsoft.com/office/drawing/2014/main" id="{476788BB-474C-EC13-2D11-7672BC0E33FC}"/>
              </a:ext>
            </a:extLst>
          </p:cNvPr>
          <p:cNvSpPr/>
          <p:nvPr/>
        </p:nvSpPr>
        <p:spPr>
          <a:xfrm rot="5400000">
            <a:off x="5983575" y="3504979"/>
            <a:ext cx="372470" cy="2020610"/>
          </a:xfrm>
          <a:prstGeom prst="bentArrow">
            <a:avLst/>
          </a:prstGeom>
          <a:solidFill>
            <a:srgbClr val="8064A2">
              <a:lumMod val="75000"/>
            </a:srgbClr>
          </a:solidFill>
          <a:ln w="9525" cap="flat" cmpd="sng" algn="ctr">
            <a:solidFill>
              <a:sysClr val="window" lastClr="FFFFFF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Virage 21">
            <a:extLst>
              <a:ext uri="{FF2B5EF4-FFF2-40B4-BE49-F238E27FC236}">
                <a16:creationId xmlns:a16="http://schemas.microsoft.com/office/drawing/2014/main" id="{21FF300C-0A27-5F21-0276-4A61B6451EC2}"/>
              </a:ext>
            </a:extLst>
          </p:cNvPr>
          <p:cNvSpPr/>
          <p:nvPr/>
        </p:nvSpPr>
        <p:spPr>
          <a:xfrm rot="16200000" flipH="1">
            <a:off x="2777029" y="3565533"/>
            <a:ext cx="372469" cy="1874066"/>
          </a:xfrm>
          <a:prstGeom prst="bentArrow">
            <a:avLst/>
          </a:prstGeom>
          <a:solidFill>
            <a:srgbClr val="8064A2">
              <a:lumMod val="75000"/>
            </a:srgbClr>
          </a:solidFill>
          <a:ln w="9525" cap="flat" cmpd="sng" algn="ctr">
            <a:solidFill>
              <a:sysClr val="window" lastClr="FFFFFF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E736D038-D4AA-0723-C43B-6D00C8549735}"/>
              </a:ext>
            </a:extLst>
          </p:cNvPr>
          <p:cNvSpPr txBox="1"/>
          <p:nvPr/>
        </p:nvSpPr>
        <p:spPr>
          <a:xfrm>
            <a:off x="3975250" y="5145970"/>
            <a:ext cx="1204571" cy="738664"/>
          </a:xfrm>
          <a:prstGeom prst="rect">
            <a:avLst/>
          </a:prstGeom>
          <a:solidFill>
            <a:schemeClr val="tx1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Examples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of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differences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B1687845-1239-3661-C5D1-E711703AD2E2}"/>
              </a:ext>
            </a:extLst>
          </p:cNvPr>
          <p:cNvCxnSpPr/>
          <p:nvPr/>
        </p:nvCxnSpPr>
        <p:spPr>
          <a:xfrm>
            <a:off x="282665" y="5074191"/>
            <a:ext cx="9033612" cy="0"/>
          </a:xfrm>
          <a:prstGeom prst="line">
            <a:avLst/>
          </a:prstGeom>
          <a:ln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Texte 24">
            <a:extLst>
              <a:ext uri="{FF2B5EF4-FFF2-40B4-BE49-F238E27FC236}">
                <a16:creationId xmlns:a16="http://schemas.microsoft.com/office/drawing/2014/main" id="{2574D876-BBE0-D713-1DFC-649AC492215B}"/>
              </a:ext>
            </a:extLst>
          </p:cNvPr>
          <p:cNvSpPr txBox="1"/>
          <p:nvPr/>
        </p:nvSpPr>
        <p:spPr>
          <a:xfrm>
            <a:off x="21053" y="3178983"/>
            <a:ext cx="29422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  <a:sym typeface="Wingdings"/>
              </a:rPr>
              <a:t>f</a:t>
            </a:r>
            <a:r>
              <a:rPr kumimoji="0" lang="fr-FR" sz="1600" b="0" i="0" u="none" strike="noStrike" kern="1200" cap="none" spc="0" normalizeH="0" baseline="-25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  <a:sym typeface="Wingdings"/>
              </a:rPr>
              <a:t>i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  <a:sym typeface="Wingdings"/>
              </a:rPr>
              <a:t>:	</a:t>
            </a:r>
            <a:r>
              <a:rPr kumimoji="0" lang="fr-F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  <a:sym typeface="Wingdings"/>
              </a:rPr>
              <a:t>density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  <a:sym typeface="Wingdings"/>
              </a:rPr>
              <a:t> distributions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ymbol" pitchFamily="2" charset="2"/>
                <a:ea typeface="+mn-ea"/>
                <a:cs typeface="+mn-cs"/>
                <a:sym typeface="Wingdings"/>
              </a:rPr>
              <a:t>sn</a:t>
            </a:r>
            <a:r>
              <a:rPr kumimoji="0" lang="fr-FR" sz="1600" b="0" i="0" u="none" strike="noStrike" kern="1200" cap="none" spc="0" normalizeH="0" baseline="-25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ymbol" pitchFamily="2" charset="2"/>
                <a:ea typeface="+mn-ea"/>
                <a:cs typeface="+mn-cs"/>
                <a:sym typeface="Wingdings"/>
              </a:rPr>
              <a:t>12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  <a:sym typeface="Wingdings"/>
              </a:rPr>
              <a:t>:  	collision </a:t>
            </a:r>
            <a:r>
              <a:rPr kumimoji="0" lang="fr-F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  <a:sym typeface="Wingdings"/>
              </a:rPr>
              <a:t>term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  <a:sym typeface="Wingding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  <a:sym typeface="Wingdings"/>
              </a:rPr>
              <a:t>U: 	</a:t>
            </a:r>
            <a:r>
              <a:rPr kumimoji="0" lang="fr-F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  <a:sym typeface="Wingdings"/>
              </a:rPr>
              <a:t>potential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65AA9C94-5F37-892C-22D7-4CF6A7309128}"/>
              </a:ext>
            </a:extLst>
          </p:cNvPr>
          <p:cNvSpPr txBox="1"/>
          <p:nvPr/>
        </p:nvSpPr>
        <p:spPr>
          <a:xfrm>
            <a:off x="595249" y="1280993"/>
            <a:ext cx="88154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000" dirty="0" err="1">
                <a:solidFill>
                  <a:srgbClr val="FFFFFF"/>
                </a:solidFill>
                <a:latin typeface="Corbel" panose="020B0503020204020204"/>
              </a:rPr>
              <a:t>Numerous</a:t>
            </a:r>
            <a:r>
              <a:rPr lang="fr-FR" sz="2000" dirty="0">
                <a:solidFill>
                  <a:srgbClr val="FFFFFF"/>
                </a:solidFill>
                <a:latin typeface="Corbel" panose="020B0503020204020204"/>
              </a:rPr>
              <a:t> </a:t>
            </a:r>
            <a:r>
              <a:rPr lang="fr-FR" sz="2000" dirty="0" err="1">
                <a:solidFill>
                  <a:srgbClr val="FFFFFF"/>
                </a:solidFill>
                <a:latin typeface="Corbel" panose="020B0503020204020204"/>
              </a:rPr>
              <a:t>nucleons</a:t>
            </a:r>
            <a:r>
              <a:rPr lang="fr-FR" sz="2000" dirty="0">
                <a:solidFill>
                  <a:srgbClr val="FFFFFF"/>
                </a:solidFill>
                <a:latin typeface="Corbel" panose="020B0503020204020204"/>
              </a:rPr>
              <a:t> </a:t>
            </a:r>
            <a:r>
              <a:rPr lang="fr-FR" sz="2000" dirty="0" err="1">
                <a:solidFill>
                  <a:srgbClr val="FFFFFF"/>
                </a:solidFill>
                <a:latin typeface="Corbel" panose="020B0503020204020204"/>
              </a:rPr>
              <a:t>interacting</a:t>
            </a:r>
            <a:r>
              <a:rPr lang="fr-FR" sz="2000" dirty="0">
                <a:solidFill>
                  <a:srgbClr val="FFFFFF"/>
                </a:solidFill>
                <a:latin typeface="Corbel" panose="020B0503020204020204"/>
              </a:rPr>
              <a:t> </a:t>
            </a:r>
            <a:r>
              <a:rPr lang="fr-FR" sz="2000" dirty="0">
                <a:solidFill>
                  <a:srgbClr val="FFFFFF"/>
                </a:solidFill>
                <a:latin typeface="Corbel" panose="020B0503020204020204"/>
                <a:sym typeface="Wingdings" pitchFamily="2" charset="2"/>
              </a:rPr>
              <a:t> Schrödinger </a:t>
            </a:r>
            <a:r>
              <a:rPr lang="fr-FR" sz="2000" dirty="0" err="1">
                <a:solidFill>
                  <a:srgbClr val="FFFFFF"/>
                </a:solidFill>
                <a:latin typeface="Corbel" panose="020B0503020204020204"/>
                <a:sym typeface="Wingdings" pitchFamily="2" charset="2"/>
              </a:rPr>
              <a:t>equation</a:t>
            </a:r>
            <a:r>
              <a:rPr lang="fr-FR" sz="2000" dirty="0">
                <a:solidFill>
                  <a:srgbClr val="FFFFFF"/>
                </a:solidFill>
                <a:latin typeface="Corbel" panose="020B0503020204020204"/>
                <a:sym typeface="Wingdings" pitchFamily="2" charset="2"/>
              </a:rPr>
              <a:t>  </a:t>
            </a:r>
            <a:r>
              <a:rPr lang="fr-FR" sz="2000" dirty="0" err="1">
                <a:solidFill>
                  <a:srgbClr val="FFFFFF"/>
                </a:solidFill>
                <a:latin typeface="Corbel" panose="020B0503020204020204"/>
                <a:sym typeface="Wingdings" pitchFamily="2" charset="2"/>
              </a:rPr>
              <a:t>assumptions</a:t>
            </a:r>
            <a:r>
              <a:rPr lang="fr-FR" sz="2000" dirty="0">
                <a:solidFill>
                  <a:srgbClr val="FFFFFF"/>
                </a:solidFill>
                <a:latin typeface="Corbel" panose="020B0503020204020204"/>
                <a:sym typeface="Wingdings" pitchFamily="2" charset="2"/>
              </a:rPr>
              <a:t> </a:t>
            </a:r>
            <a:r>
              <a:rPr lang="fr-FR" sz="2000" dirty="0" err="1">
                <a:solidFill>
                  <a:srgbClr val="FFFFFF"/>
                </a:solidFill>
                <a:latin typeface="Corbel" panose="020B0503020204020204"/>
                <a:sym typeface="Wingdings" pitchFamily="2" charset="2"/>
              </a:rPr>
              <a:t>needed</a:t>
            </a:r>
            <a:r>
              <a:rPr lang="fr-FR" sz="2000" dirty="0">
                <a:solidFill>
                  <a:srgbClr val="FFFFFF"/>
                </a:solidFill>
                <a:latin typeface="Corbel" panose="020B0503020204020204"/>
                <a:sym typeface="Wingdings" pitchFamily="2" charset="2"/>
              </a:rPr>
              <a:t>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	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BUU/VUU </a:t>
            </a:r>
            <a:r>
              <a:rPr kumimoji="0" 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equation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 (transport </a:t>
            </a:r>
            <a:r>
              <a:rPr kumimoji="0" 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equation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 </a:t>
            </a:r>
            <a:r>
              <a:rPr kumimoji="0" 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with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 a collision </a:t>
            </a:r>
            <a:r>
              <a:rPr kumimoji="0" 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term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)</a:t>
            </a:r>
          </a:p>
        </p:txBody>
      </p:sp>
      <p:sp>
        <p:nvSpPr>
          <p:cNvPr id="27" name="Flèche vers la droite 26">
            <a:extLst>
              <a:ext uri="{FF2B5EF4-FFF2-40B4-BE49-F238E27FC236}">
                <a16:creationId xmlns:a16="http://schemas.microsoft.com/office/drawing/2014/main" id="{A7BE2143-1D8E-4F98-96CC-31FE5CFB174F}"/>
              </a:ext>
            </a:extLst>
          </p:cNvPr>
          <p:cNvSpPr/>
          <p:nvPr/>
        </p:nvSpPr>
        <p:spPr>
          <a:xfrm>
            <a:off x="1012372" y="1693869"/>
            <a:ext cx="501653" cy="145840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GB" dirty="0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E5433212-0FD2-FEA6-9EAE-E555090E77DC}"/>
              </a:ext>
            </a:extLst>
          </p:cNvPr>
          <p:cNvSpPr/>
          <p:nvPr/>
        </p:nvSpPr>
        <p:spPr>
          <a:xfrm>
            <a:off x="4953000" y="4591219"/>
            <a:ext cx="4680284" cy="2134434"/>
          </a:xfrm>
          <a:prstGeom prst="ellipse">
            <a:avLst/>
          </a:prstGeom>
          <a:noFill/>
          <a:ln w="44450">
            <a:solidFill>
              <a:srgbClr val="FF0000"/>
            </a:solidFill>
          </a:ln>
          <a:effectLst>
            <a:glow rad="276151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8103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D0ECB3-4C43-C670-953D-0478057A41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1637AC74-0221-8BB1-6790-114C68DCDD1C}"/>
              </a:ext>
            </a:extLst>
          </p:cNvPr>
          <p:cNvSpPr txBox="1"/>
          <p:nvPr/>
        </p:nvSpPr>
        <p:spPr>
          <a:xfrm>
            <a:off x="9941" y="16380"/>
            <a:ext cx="98695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  <a:latin typeface="Chalkboard" panose="03050602040202020205" pitchFamily="66" charset="77"/>
              </a:rPr>
              <a:t>MeV-</a:t>
            </a:r>
            <a:r>
              <a:rPr lang="fr-FR" sz="2400" dirty="0" err="1">
                <a:solidFill>
                  <a:schemeClr val="bg1"/>
                </a:solidFill>
                <a:latin typeface="Chalkboard" panose="03050602040202020205" pitchFamily="66" charset="77"/>
              </a:rPr>
              <a:t>GeV</a:t>
            </a:r>
            <a:r>
              <a:rPr lang="fr-FR" sz="2400" dirty="0">
                <a:solidFill>
                  <a:schemeClr val="bg1"/>
                </a:solidFill>
                <a:latin typeface="Chalkboard" panose="03050602040202020205" pitchFamily="66" charset="77"/>
              </a:rPr>
              <a:t> Interactions</a:t>
            </a:r>
          </a:p>
          <a:p>
            <a:pPr algn="ctr"/>
            <a:endParaRPr lang="fr-FR" sz="1600" dirty="0">
              <a:solidFill>
                <a:schemeClr val="bg1"/>
              </a:solidFill>
              <a:latin typeface="Chalkboard" panose="03050602040202020205" pitchFamily="66" charset="77"/>
            </a:endParaRPr>
          </a:p>
          <a:p>
            <a:pPr algn="ctr"/>
            <a:r>
              <a:rPr lang="fr-FR" sz="2400" dirty="0">
                <a:solidFill>
                  <a:schemeClr val="bg1"/>
                </a:solidFill>
                <a:latin typeface="Chalkboard" panose="03050602040202020205" pitchFamily="66" charset="77"/>
              </a:rPr>
              <a:t>INC + (</a:t>
            </a:r>
            <a:r>
              <a:rPr lang="fr-FR" sz="2400" dirty="0" err="1">
                <a:solidFill>
                  <a:schemeClr val="bg1"/>
                </a:solidFill>
                <a:latin typeface="Chalkboard" panose="03050602040202020205" pitchFamily="66" charset="77"/>
              </a:rPr>
              <a:t>preequilibrium</a:t>
            </a:r>
            <a:r>
              <a:rPr lang="fr-FR" sz="2400" dirty="0">
                <a:solidFill>
                  <a:schemeClr val="bg1"/>
                </a:solidFill>
                <a:latin typeface="Chalkboard" panose="03050602040202020205" pitchFamily="66" charset="77"/>
              </a:rPr>
              <a:t>) + De-excitation</a:t>
            </a:r>
          </a:p>
        </p:txBody>
      </p:sp>
      <p:sp>
        <p:nvSpPr>
          <p:cNvPr id="3" name="ZoneTexte 1">
            <a:extLst>
              <a:ext uri="{FF2B5EF4-FFF2-40B4-BE49-F238E27FC236}">
                <a16:creationId xmlns:a16="http://schemas.microsoft.com/office/drawing/2014/main" id="{CA5F2958-C9DD-94FA-4EDC-CF8C83E78667}"/>
              </a:ext>
            </a:extLst>
          </p:cNvPr>
          <p:cNvSpPr txBox="1"/>
          <p:nvPr/>
        </p:nvSpPr>
        <p:spPr>
          <a:xfrm>
            <a:off x="7946571" y="6539881"/>
            <a:ext cx="1959430" cy="30777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n w="3175">
                  <a:solidFill>
                    <a:srgbClr val="FF0000"/>
                  </a:solidFill>
                </a:ln>
                <a:solidFill>
                  <a:srgbClr val="FFFF00"/>
                </a:solidFill>
                <a:latin typeface="Chalkboard" panose="03050602040202020205" pitchFamily="66" charset="77"/>
              </a:rPr>
              <a:t>Geant4 - INCL…</a:t>
            </a:r>
            <a:endParaRPr lang="fr-FR" sz="1400" b="1" dirty="0">
              <a:ln w="3175">
                <a:solidFill>
                  <a:srgbClr val="FF0000"/>
                </a:solidFill>
              </a:ln>
              <a:solidFill>
                <a:srgbClr val="FFFF00"/>
              </a:solidFill>
              <a:latin typeface="Chalkboard" panose="03050602040202020205" pitchFamily="66" charset="77"/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02244690-943F-47D9-28E2-02C7F0B85C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1" y="6539881"/>
            <a:ext cx="3349396" cy="299342"/>
          </a:xfrm>
          <a:prstGeom prst="rect">
            <a:avLst/>
          </a:prstGeom>
        </p:spPr>
      </p:pic>
      <p:grpSp>
        <p:nvGrpSpPr>
          <p:cNvPr id="4" name="Groupe 3">
            <a:extLst>
              <a:ext uri="{FF2B5EF4-FFF2-40B4-BE49-F238E27FC236}">
                <a16:creationId xmlns:a16="http://schemas.microsoft.com/office/drawing/2014/main" id="{D92A9429-C4D8-3473-8707-5FFE8AE7555A}"/>
              </a:ext>
            </a:extLst>
          </p:cNvPr>
          <p:cNvGrpSpPr/>
          <p:nvPr/>
        </p:nvGrpSpPr>
        <p:grpSpPr>
          <a:xfrm>
            <a:off x="1809774" y="1712646"/>
            <a:ext cx="5633518" cy="3432708"/>
            <a:chOff x="278876" y="2429990"/>
            <a:chExt cx="5633518" cy="3432708"/>
          </a:xfrm>
        </p:grpSpPr>
        <p:pic>
          <p:nvPicPr>
            <p:cNvPr id="5" name="Image 4">
              <a:extLst>
                <a:ext uri="{FF2B5EF4-FFF2-40B4-BE49-F238E27FC236}">
                  <a16:creationId xmlns:a16="http://schemas.microsoft.com/office/drawing/2014/main" id="{DB4B0860-1AA5-B0AC-97FF-F12C7B11D5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78876" y="2429990"/>
              <a:ext cx="5633518" cy="3432708"/>
            </a:xfrm>
            <a:prstGeom prst="rect">
              <a:avLst/>
            </a:prstGeom>
          </p:spPr>
        </p:pic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71C7B535-B151-D67E-DF54-3BB497A8C995}"/>
                </a:ext>
              </a:extLst>
            </p:cNvPr>
            <p:cNvSpPr txBox="1"/>
            <p:nvPr/>
          </p:nvSpPr>
          <p:spPr>
            <a:xfrm>
              <a:off x="4788408" y="2642839"/>
              <a:ext cx="731446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>
                  <a:solidFill>
                    <a:schemeClr val="bg1"/>
                  </a:solidFill>
                </a:rPr>
                <a:t>INC</a:t>
              </a:r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B1116112-0A9F-78F1-7CB0-E4F35E714C56}"/>
                </a:ext>
              </a:extLst>
            </p:cNvPr>
            <p:cNvSpPr txBox="1"/>
            <p:nvPr/>
          </p:nvSpPr>
          <p:spPr>
            <a:xfrm>
              <a:off x="4508955" y="5457495"/>
              <a:ext cx="1389010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 err="1">
                  <a:solidFill>
                    <a:schemeClr val="bg1"/>
                  </a:solidFill>
                </a:rPr>
                <a:t>Deexcitation</a:t>
              </a:r>
              <a:endParaRPr lang="fr-FR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1" name="Accolade fermante 10">
            <a:extLst>
              <a:ext uri="{FF2B5EF4-FFF2-40B4-BE49-F238E27FC236}">
                <a16:creationId xmlns:a16="http://schemas.microsoft.com/office/drawing/2014/main" id="{C29408B0-903E-756F-55AD-9EF471CD1F3E}"/>
              </a:ext>
            </a:extLst>
          </p:cNvPr>
          <p:cNvSpPr/>
          <p:nvPr/>
        </p:nvSpPr>
        <p:spPr>
          <a:xfrm>
            <a:off x="7243011" y="2971800"/>
            <a:ext cx="137724" cy="4572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8937EB3D-B4A3-62B9-CDC7-D4476EC70D4D}"/>
              </a:ext>
            </a:extLst>
          </p:cNvPr>
          <p:cNvSpPr txBox="1"/>
          <p:nvPr/>
        </p:nvSpPr>
        <p:spPr>
          <a:xfrm>
            <a:off x="7428863" y="2731163"/>
            <a:ext cx="1715137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 err="1">
                <a:solidFill>
                  <a:schemeClr val="bg1"/>
                </a:solidFill>
              </a:rPr>
              <a:t>sometimes</a:t>
            </a:r>
            <a:endParaRPr lang="fr-FR" dirty="0">
              <a:solidFill>
                <a:schemeClr val="bg1"/>
              </a:solidFill>
            </a:endParaRPr>
          </a:p>
          <a:p>
            <a:pPr algn="ctr"/>
            <a:r>
              <a:rPr lang="fr-FR" dirty="0" err="1">
                <a:solidFill>
                  <a:schemeClr val="bg1"/>
                </a:solidFill>
              </a:rPr>
              <a:t>precompound</a:t>
            </a:r>
            <a:endParaRPr lang="fr-FR" dirty="0">
              <a:solidFill>
                <a:schemeClr val="bg1"/>
              </a:solidFill>
            </a:endParaRPr>
          </a:p>
          <a:p>
            <a:pPr algn="ctr"/>
            <a:r>
              <a:rPr lang="fr-FR" dirty="0">
                <a:solidFill>
                  <a:schemeClr val="bg1"/>
                </a:solidFill>
              </a:rPr>
              <a:t>(</a:t>
            </a:r>
            <a:r>
              <a:rPr lang="fr-FR" dirty="0" err="1">
                <a:solidFill>
                  <a:schemeClr val="bg1"/>
                </a:solidFill>
              </a:rPr>
              <a:t>preequilibrium</a:t>
            </a:r>
            <a:r>
              <a:rPr lang="fr-FR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D2641EA-B72B-E8BA-ED0C-28D5C56538E3}"/>
              </a:ext>
            </a:extLst>
          </p:cNvPr>
          <p:cNvSpPr/>
          <p:nvPr/>
        </p:nvSpPr>
        <p:spPr>
          <a:xfrm>
            <a:off x="1809774" y="3080084"/>
            <a:ext cx="5502099" cy="240632"/>
          </a:xfrm>
          <a:prstGeom prst="rect">
            <a:avLst/>
          </a:prstGeom>
          <a:solidFill>
            <a:schemeClr val="accent1">
              <a:alpha val="24845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268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11D424-BB1A-9687-C079-3289B75C6B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58BF416C-53FB-B573-A2FD-3D18EDC082E8}"/>
              </a:ext>
            </a:extLst>
          </p:cNvPr>
          <p:cNvSpPr txBox="1"/>
          <p:nvPr/>
        </p:nvSpPr>
        <p:spPr>
          <a:xfrm>
            <a:off x="9941" y="16380"/>
            <a:ext cx="98695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  <a:latin typeface="Chalkboard" panose="03050602040202020205" pitchFamily="66" charset="77"/>
              </a:rPr>
              <a:t>MeV-</a:t>
            </a:r>
            <a:r>
              <a:rPr lang="fr-FR" sz="2400" dirty="0" err="1">
                <a:solidFill>
                  <a:schemeClr val="bg1"/>
                </a:solidFill>
                <a:latin typeface="Chalkboard" panose="03050602040202020205" pitchFamily="66" charset="77"/>
              </a:rPr>
              <a:t>GeV</a:t>
            </a:r>
            <a:r>
              <a:rPr lang="fr-FR" sz="2400" dirty="0">
                <a:solidFill>
                  <a:schemeClr val="bg1"/>
                </a:solidFill>
                <a:latin typeface="Chalkboard" panose="03050602040202020205" pitchFamily="66" charset="77"/>
              </a:rPr>
              <a:t> Interactions</a:t>
            </a:r>
          </a:p>
          <a:p>
            <a:pPr algn="ctr"/>
            <a:endParaRPr lang="fr-FR" sz="1600" dirty="0">
              <a:solidFill>
                <a:schemeClr val="bg1"/>
              </a:solidFill>
              <a:latin typeface="Chalkboard" panose="03050602040202020205" pitchFamily="66" charset="77"/>
            </a:endParaRPr>
          </a:p>
          <a:p>
            <a:pPr algn="ctr"/>
            <a:r>
              <a:rPr lang="fr-FR" sz="2400" dirty="0">
                <a:solidFill>
                  <a:schemeClr val="bg1"/>
                </a:solidFill>
                <a:latin typeface="Chalkboard" panose="03050602040202020205" pitchFamily="66" charset="77"/>
              </a:rPr>
              <a:t>INC + (</a:t>
            </a:r>
            <a:r>
              <a:rPr lang="fr-FR" sz="2400" dirty="0" err="1">
                <a:solidFill>
                  <a:schemeClr val="bg1"/>
                </a:solidFill>
                <a:latin typeface="Chalkboard" panose="03050602040202020205" pitchFamily="66" charset="77"/>
              </a:rPr>
              <a:t>preequilibrium</a:t>
            </a:r>
            <a:r>
              <a:rPr lang="fr-FR" sz="2400" dirty="0">
                <a:solidFill>
                  <a:schemeClr val="bg1"/>
                </a:solidFill>
                <a:latin typeface="Chalkboard" panose="03050602040202020205" pitchFamily="66" charset="77"/>
              </a:rPr>
              <a:t>) + De-excitation</a:t>
            </a:r>
          </a:p>
        </p:txBody>
      </p:sp>
      <p:sp>
        <p:nvSpPr>
          <p:cNvPr id="3" name="ZoneTexte 1">
            <a:extLst>
              <a:ext uri="{FF2B5EF4-FFF2-40B4-BE49-F238E27FC236}">
                <a16:creationId xmlns:a16="http://schemas.microsoft.com/office/drawing/2014/main" id="{69E65D8E-4655-03F6-6784-939DD88CA919}"/>
              </a:ext>
            </a:extLst>
          </p:cNvPr>
          <p:cNvSpPr txBox="1"/>
          <p:nvPr/>
        </p:nvSpPr>
        <p:spPr>
          <a:xfrm>
            <a:off x="7946571" y="6539881"/>
            <a:ext cx="1959430" cy="30777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n w="3175">
                  <a:solidFill>
                    <a:srgbClr val="FF0000"/>
                  </a:solidFill>
                </a:ln>
                <a:solidFill>
                  <a:srgbClr val="FFFF00"/>
                </a:solidFill>
                <a:latin typeface="Chalkboard" panose="03050602040202020205" pitchFamily="66" charset="77"/>
              </a:rPr>
              <a:t>Geant4 - INCL…</a:t>
            </a:r>
            <a:endParaRPr lang="fr-FR" sz="1400" b="1" dirty="0">
              <a:ln w="3175">
                <a:solidFill>
                  <a:srgbClr val="FF0000"/>
                </a:solidFill>
              </a:ln>
              <a:solidFill>
                <a:srgbClr val="FFFF00"/>
              </a:solidFill>
              <a:latin typeface="Chalkboard" panose="03050602040202020205" pitchFamily="66" charset="77"/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64751B4D-340B-FB4A-3025-6A91E1FC3C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1" y="6539881"/>
            <a:ext cx="3349396" cy="299342"/>
          </a:xfrm>
          <a:prstGeom prst="rect">
            <a:avLst/>
          </a:prstGeom>
        </p:spPr>
      </p:pic>
      <p:grpSp>
        <p:nvGrpSpPr>
          <p:cNvPr id="4" name="Groupe 3">
            <a:extLst>
              <a:ext uri="{FF2B5EF4-FFF2-40B4-BE49-F238E27FC236}">
                <a16:creationId xmlns:a16="http://schemas.microsoft.com/office/drawing/2014/main" id="{617A421B-6367-3C0C-D2C7-4F1C65CE1E30}"/>
              </a:ext>
            </a:extLst>
          </p:cNvPr>
          <p:cNvGrpSpPr/>
          <p:nvPr/>
        </p:nvGrpSpPr>
        <p:grpSpPr>
          <a:xfrm>
            <a:off x="1809774" y="1712646"/>
            <a:ext cx="5633518" cy="3432708"/>
            <a:chOff x="278876" y="2429990"/>
            <a:chExt cx="5633518" cy="3432708"/>
          </a:xfrm>
        </p:grpSpPr>
        <p:pic>
          <p:nvPicPr>
            <p:cNvPr id="5" name="Image 4">
              <a:extLst>
                <a:ext uri="{FF2B5EF4-FFF2-40B4-BE49-F238E27FC236}">
                  <a16:creationId xmlns:a16="http://schemas.microsoft.com/office/drawing/2014/main" id="{9064B630-8E65-7EC7-4518-73C126736F3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78876" y="2429990"/>
              <a:ext cx="5633518" cy="3432708"/>
            </a:xfrm>
            <a:prstGeom prst="rect">
              <a:avLst/>
            </a:prstGeom>
          </p:spPr>
        </p:pic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87E741D3-D10D-1E66-2C96-E0F2000478C4}"/>
                </a:ext>
              </a:extLst>
            </p:cNvPr>
            <p:cNvSpPr txBox="1"/>
            <p:nvPr/>
          </p:nvSpPr>
          <p:spPr>
            <a:xfrm>
              <a:off x="4788408" y="2642839"/>
              <a:ext cx="731446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>
                  <a:solidFill>
                    <a:schemeClr val="bg1"/>
                  </a:solidFill>
                </a:rPr>
                <a:t>INCL</a:t>
              </a:r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5D88B6CD-DEBF-9AC6-AF2F-1E9BAA8A2E2C}"/>
                </a:ext>
              </a:extLst>
            </p:cNvPr>
            <p:cNvSpPr txBox="1"/>
            <p:nvPr/>
          </p:nvSpPr>
          <p:spPr>
            <a:xfrm>
              <a:off x="4508955" y="5457495"/>
              <a:ext cx="1389010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>
                  <a:solidFill>
                    <a:schemeClr val="bg1"/>
                  </a:solidFill>
                </a:rPr>
                <a:t>ABLA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66896633"/>
      </p:ext>
    </p:extLst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5158</TotalTime>
  <Words>1632</Words>
  <Application>Microsoft Macintosh PowerPoint</Application>
  <PresentationFormat>Format A4 (210 x 297 mm)</PresentationFormat>
  <Paragraphs>404</Paragraphs>
  <Slides>22</Slides>
  <Notes>21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31" baseType="lpstr">
      <vt:lpstr>Arial</vt:lpstr>
      <vt:lpstr>Calibri</vt:lpstr>
      <vt:lpstr>Cambria Math</vt:lpstr>
      <vt:lpstr>Chalkboard</vt:lpstr>
      <vt:lpstr>Corbel</vt:lpstr>
      <vt:lpstr>Lucida Handwriting</vt:lpstr>
      <vt:lpstr>Symbol</vt:lpstr>
      <vt:lpstr>Wingdings</vt:lpstr>
      <vt:lpstr>1_Thème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Microsoft Office User</dc:creator>
  <cp:lastModifiedBy>Microsoft Office User</cp:lastModifiedBy>
  <cp:revision>196</cp:revision>
  <cp:lastPrinted>2024-10-21T13:19:41Z</cp:lastPrinted>
  <dcterms:created xsi:type="dcterms:W3CDTF">2024-01-08T14:05:33Z</dcterms:created>
  <dcterms:modified xsi:type="dcterms:W3CDTF">2024-10-22T16:20:08Z</dcterms:modified>
</cp:coreProperties>
</file>