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8" r:id="rId1"/>
  </p:sldMasterIdLst>
  <p:notesMasterIdLst>
    <p:notesMasterId r:id="rId67"/>
  </p:notesMasterIdLst>
  <p:handoutMasterIdLst>
    <p:handoutMasterId r:id="rId68"/>
  </p:handoutMasterIdLst>
  <p:sldIdLst>
    <p:sldId id="726" r:id="rId2"/>
    <p:sldId id="1068" r:id="rId3"/>
    <p:sldId id="1063" r:id="rId4"/>
    <p:sldId id="1065" r:id="rId5"/>
    <p:sldId id="1066" r:id="rId6"/>
    <p:sldId id="1067" r:id="rId7"/>
    <p:sldId id="1064" r:id="rId8"/>
    <p:sldId id="1069" r:id="rId9"/>
    <p:sldId id="1052" r:id="rId10"/>
    <p:sldId id="1070" r:id="rId11"/>
    <p:sldId id="1071" r:id="rId12"/>
    <p:sldId id="1080" r:id="rId13"/>
    <p:sldId id="1081" r:id="rId14"/>
    <p:sldId id="1082" r:id="rId15"/>
    <p:sldId id="1083" r:id="rId16"/>
    <p:sldId id="965" r:id="rId17"/>
    <p:sldId id="958" r:id="rId18"/>
    <p:sldId id="1014" r:id="rId19"/>
    <p:sldId id="1021" r:id="rId20"/>
    <p:sldId id="956" r:id="rId21"/>
    <p:sldId id="990" r:id="rId22"/>
    <p:sldId id="997" r:id="rId23"/>
    <p:sldId id="996" r:id="rId24"/>
    <p:sldId id="1035" r:id="rId25"/>
    <p:sldId id="1078" r:id="rId26"/>
    <p:sldId id="388" r:id="rId27"/>
    <p:sldId id="389" r:id="rId28"/>
    <p:sldId id="391" r:id="rId29"/>
    <p:sldId id="392" r:id="rId30"/>
    <p:sldId id="393" r:id="rId31"/>
    <p:sldId id="395" r:id="rId32"/>
    <p:sldId id="919" r:id="rId33"/>
    <p:sldId id="921" r:id="rId34"/>
    <p:sldId id="1074" r:id="rId35"/>
    <p:sldId id="1044" r:id="rId36"/>
    <p:sldId id="1085" r:id="rId37"/>
    <p:sldId id="1086" r:id="rId38"/>
    <p:sldId id="1087" r:id="rId39"/>
    <p:sldId id="1088" r:id="rId40"/>
    <p:sldId id="1089" r:id="rId41"/>
    <p:sldId id="1090" r:id="rId42"/>
    <p:sldId id="960" r:id="rId43"/>
    <p:sldId id="1056" r:id="rId44"/>
    <p:sldId id="1045" r:id="rId45"/>
    <p:sldId id="1057" r:id="rId46"/>
    <p:sldId id="1048" r:id="rId47"/>
    <p:sldId id="1047" r:id="rId48"/>
    <p:sldId id="1049" r:id="rId49"/>
    <p:sldId id="970" r:id="rId50"/>
    <p:sldId id="1054" r:id="rId51"/>
    <p:sldId id="1073" r:id="rId52"/>
    <p:sldId id="1076" r:id="rId53"/>
    <p:sldId id="1077" r:id="rId54"/>
    <p:sldId id="1029" r:id="rId55"/>
    <p:sldId id="971" r:id="rId56"/>
    <p:sldId id="1079" r:id="rId57"/>
    <p:sldId id="985" r:id="rId58"/>
    <p:sldId id="986" r:id="rId59"/>
    <p:sldId id="987" r:id="rId60"/>
    <p:sldId id="991" r:id="rId61"/>
    <p:sldId id="992" r:id="rId62"/>
    <p:sldId id="1084" r:id="rId63"/>
    <p:sldId id="463" r:id="rId64"/>
    <p:sldId id="470" r:id="rId65"/>
    <p:sldId id="1091" r:id="rId66"/>
  </p:sldIdLst>
  <p:sldSz cx="12192000" cy="6858000"/>
  <p:notesSz cx="7315200" cy="9601200"/>
  <p:defaultTextStyle>
    <a:defPPr>
      <a:defRPr lang="en-US"/>
    </a:defPPr>
    <a:lvl1pPr algn="ctr" rtl="0" fontAlgn="base">
      <a:spcBef>
        <a:spcPct val="0"/>
      </a:spcBef>
      <a:spcAft>
        <a:spcPct val="0"/>
      </a:spcAft>
      <a:defRPr i="1" kern="1200">
        <a:solidFill>
          <a:schemeClr val="tx1"/>
        </a:solidFill>
        <a:latin typeface="Arial" pitchFamily="34" charset="0"/>
        <a:ea typeface="+mn-ea"/>
        <a:cs typeface="Arial" pitchFamily="34" charset="0"/>
      </a:defRPr>
    </a:lvl1pPr>
    <a:lvl2pPr marL="457200" algn="ctr" rtl="0" fontAlgn="base">
      <a:spcBef>
        <a:spcPct val="0"/>
      </a:spcBef>
      <a:spcAft>
        <a:spcPct val="0"/>
      </a:spcAft>
      <a:defRPr i="1" kern="1200">
        <a:solidFill>
          <a:schemeClr val="tx1"/>
        </a:solidFill>
        <a:latin typeface="Arial" pitchFamily="34" charset="0"/>
        <a:ea typeface="+mn-ea"/>
        <a:cs typeface="Arial" pitchFamily="34" charset="0"/>
      </a:defRPr>
    </a:lvl2pPr>
    <a:lvl3pPr marL="914400" algn="ctr" rtl="0" fontAlgn="base">
      <a:spcBef>
        <a:spcPct val="0"/>
      </a:spcBef>
      <a:spcAft>
        <a:spcPct val="0"/>
      </a:spcAft>
      <a:defRPr i="1" kern="1200">
        <a:solidFill>
          <a:schemeClr val="tx1"/>
        </a:solidFill>
        <a:latin typeface="Arial" pitchFamily="34" charset="0"/>
        <a:ea typeface="+mn-ea"/>
        <a:cs typeface="Arial" pitchFamily="34" charset="0"/>
      </a:defRPr>
    </a:lvl3pPr>
    <a:lvl4pPr marL="1371600" algn="ctr" rtl="0" fontAlgn="base">
      <a:spcBef>
        <a:spcPct val="0"/>
      </a:spcBef>
      <a:spcAft>
        <a:spcPct val="0"/>
      </a:spcAft>
      <a:defRPr i="1" kern="1200">
        <a:solidFill>
          <a:schemeClr val="tx1"/>
        </a:solidFill>
        <a:latin typeface="Arial" pitchFamily="34" charset="0"/>
        <a:ea typeface="+mn-ea"/>
        <a:cs typeface="Arial" pitchFamily="34" charset="0"/>
      </a:defRPr>
    </a:lvl4pPr>
    <a:lvl5pPr marL="1828800" algn="ctr" rtl="0" fontAlgn="base">
      <a:spcBef>
        <a:spcPct val="0"/>
      </a:spcBef>
      <a:spcAft>
        <a:spcPct val="0"/>
      </a:spcAft>
      <a:defRPr i="1" kern="1200">
        <a:solidFill>
          <a:schemeClr val="tx1"/>
        </a:solidFill>
        <a:latin typeface="Arial" pitchFamily="34" charset="0"/>
        <a:ea typeface="+mn-ea"/>
        <a:cs typeface="Arial" pitchFamily="34" charset="0"/>
      </a:defRPr>
    </a:lvl5pPr>
    <a:lvl6pPr marL="2286000" algn="l" defTabSz="914400" rtl="0" eaLnBrk="1" latinLnBrk="0" hangingPunct="1">
      <a:defRPr i="1" kern="1200">
        <a:solidFill>
          <a:schemeClr val="tx1"/>
        </a:solidFill>
        <a:latin typeface="Arial" pitchFamily="34" charset="0"/>
        <a:ea typeface="+mn-ea"/>
        <a:cs typeface="Arial" pitchFamily="34" charset="0"/>
      </a:defRPr>
    </a:lvl6pPr>
    <a:lvl7pPr marL="2743200" algn="l" defTabSz="914400" rtl="0" eaLnBrk="1" latinLnBrk="0" hangingPunct="1">
      <a:defRPr i="1" kern="1200">
        <a:solidFill>
          <a:schemeClr val="tx1"/>
        </a:solidFill>
        <a:latin typeface="Arial" pitchFamily="34" charset="0"/>
        <a:ea typeface="+mn-ea"/>
        <a:cs typeface="Arial" pitchFamily="34" charset="0"/>
      </a:defRPr>
    </a:lvl7pPr>
    <a:lvl8pPr marL="3200400" algn="l" defTabSz="914400" rtl="0" eaLnBrk="1" latinLnBrk="0" hangingPunct="1">
      <a:defRPr i="1" kern="1200">
        <a:solidFill>
          <a:schemeClr val="tx1"/>
        </a:solidFill>
        <a:latin typeface="Arial" pitchFamily="34" charset="0"/>
        <a:ea typeface="+mn-ea"/>
        <a:cs typeface="Arial" pitchFamily="34" charset="0"/>
      </a:defRPr>
    </a:lvl8pPr>
    <a:lvl9pPr marL="3657600" algn="l" defTabSz="914400" rtl="0" eaLnBrk="1" latinLnBrk="0" hangingPunct="1">
      <a:defRPr i="1"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Schmitz" initials="D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3A291B"/>
    <a:srgbClr val="FFB3B3"/>
    <a:srgbClr val="00FE73"/>
    <a:srgbClr val="E60099"/>
    <a:srgbClr val="CC6600"/>
    <a:srgbClr val="E21702"/>
    <a:srgbClr val="E3DE00"/>
    <a:srgbClr val="BCB800"/>
    <a:srgbClr val="FF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3" autoAdjust="0"/>
    <p:restoredTop sz="90123" autoAdjust="0"/>
  </p:normalViewPr>
  <p:slideViewPr>
    <p:cSldViewPr>
      <p:cViewPr>
        <p:scale>
          <a:sx n="116" d="100"/>
          <a:sy n="116" d="100"/>
        </p:scale>
        <p:origin x="592" y="128"/>
      </p:cViewPr>
      <p:guideLst>
        <p:guide orient="horz" pos="2160"/>
        <p:guide pos="3840"/>
      </p:guideLst>
    </p:cSldViewPr>
  </p:slideViewPr>
  <p:outlineViewPr>
    <p:cViewPr>
      <p:scale>
        <a:sx n="33" d="100"/>
        <a:sy n="33" d="100"/>
      </p:scale>
      <p:origin x="0" y="78330"/>
    </p:cViewPr>
  </p:outlineViewPr>
  <p:notesTextViewPr>
    <p:cViewPr>
      <p:scale>
        <a:sx n="100" d="100"/>
        <a:sy n="100" d="100"/>
      </p:scale>
      <p:origin x="0" y="0"/>
    </p:cViewPr>
  </p:notesTextViewPr>
  <p:sorterViewPr>
    <p:cViewPr>
      <p:scale>
        <a:sx n="130" d="100"/>
        <a:sy n="130" d="100"/>
      </p:scale>
      <p:origin x="0" y="24594"/>
    </p:cViewPr>
  </p:sorterViewPr>
  <p:notesViewPr>
    <p:cSldViewPr>
      <p:cViewPr varScale="1">
        <p:scale>
          <a:sx n="75" d="100"/>
          <a:sy n="75" d="100"/>
        </p:scale>
        <p:origin x="-2100"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10" tIns="48204" rIns="96410" bIns="48204" numCol="1" anchor="t" anchorCtr="0" compatLnSpc="1">
            <a:prstTxWarp prst="textNoShape">
              <a:avLst/>
            </a:prstTxWarp>
          </a:bodyPr>
          <a:lstStyle>
            <a:lvl1pPr algn="l" defTabSz="965200">
              <a:defRPr sz="1300" i="0"/>
            </a:lvl1pPr>
          </a:lstStyle>
          <a:p>
            <a:r>
              <a:rPr lang="en-US"/>
              <a:t>Lecture Slides</a:t>
            </a:r>
          </a:p>
        </p:txBody>
      </p:sp>
      <p:sp>
        <p:nvSpPr>
          <p:cNvPr id="214019"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10" tIns="48204" rIns="96410" bIns="48204" numCol="1" anchor="t" anchorCtr="0" compatLnSpc="1">
            <a:prstTxWarp prst="textNoShape">
              <a:avLst/>
            </a:prstTxWarp>
          </a:bodyPr>
          <a:lstStyle>
            <a:lvl1pPr algn="r" defTabSz="965200">
              <a:defRPr sz="1300" i="0"/>
            </a:lvl1pPr>
          </a:lstStyle>
          <a:p>
            <a:r>
              <a:rPr lang="en-US"/>
              <a:t>1 June 2003</a:t>
            </a:r>
          </a:p>
        </p:txBody>
      </p:sp>
      <p:sp>
        <p:nvSpPr>
          <p:cNvPr id="214020"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10" tIns="48204" rIns="96410" bIns="48204" numCol="1" anchor="b" anchorCtr="0" compatLnSpc="1">
            <a:prstTxWarp prst="textNoShape">
              <a:avLst/>
            </a:prstTxWarp>
          </a:bodyPr>
          <a:lstStyle>
            <a:lvl1pPr algn="l" defTabSz="965200">
              <a:defRPr sz="1300" i="0"/>
            </a:lvl1pPr>
          </a:lstStyle>
          <a:p>
            <a:r>
              <a:rPr lang="en-US"/>
              <a:t>Kevin McFarland: Interactions of Neutrinos</a:t>
            </a:r>
          </a:p>
        </p:txBody>
      </p:sp>
      <p:sp>
        <p:nvSpPr>
          <p:cNvPr id="214021"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10" tIns="48204" rIns="96410" bIns="48204" numCol="1" anchor="b" anchorCtr="0" compatLnSpc="1">
            <a:prstTxWarp prst="textNoShape">
              <a:avLst/>
            </a:prstTxWarp>
          </a:bodyPr>
          <a:lstStyle>
            <a:lvl1pPr algn="r" defTabSz="965200">
              <a:defRPr sz="1300" i="0"/>
            </a:lvl1pPr>
          </a:lstStyle>
          <a:p>
            <a:fld id="{5EC453CC-9E80-4BEB-9078-49B99F686BD9}" type="slidenum">
              <a:rPr lang="en-US"/>
              <a:pPr/>
              <a:t>‹#›</a:t>
            </a:fld>
            <a:endParaRPr lang="en-US"/>
          </a:p>
        </p:txBody>
      </p:sp>
    </p:spTree>
    <p:extLst>
      <p:ext uri="{BB962C8B-B14F-4D97-AF65-F5344CB8AC3E}">
        <p14:creationId xmlns:p14="http://schemas.microsoft.com/office/powerpoint/2010/main" val="3883615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t" anchorCtr="0" compatLnSpc="1">
            <a:prstTxWarp prst="textNoShape">
              <a:avLst/>
            </a:prstTxWarp>
          </a:bodyPr>
          <a:lstStyle>
            <a:lvl1pPr algn="l" defTabSz="966788">
              <a:defRPr sz="1300" i="0"/>
            </a:lvl1pPr>
          </a:lstStyle>
          <a:p>
            <a:r>
              <a:rPr lang="en-US"/>
              <a:t>Lecture Slides</a:t>
            </a:r>
          </a:p>
        </p:txBody>
      </p:sp>
      <p:sp>
        <p:nvSpPr>
          <p:cNvPr id="126979" name="Rectangle 3"/>
          <p:cNvSpPr>
            <a:spLocks noGrp="1" noChangeArrowheads="1"/>
          </p:cNvSpPr>
          <p:nvPr>
            <p:ph type="dt"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t" anchorCtr="0" compatLnSpc="1">
            <a:prstTxWarp prst="textNoShape">
              <a:avLst/>
            </a:prstTxWarp>
          </a:bodyPr>
          <a:lstStyle>
            <a:lvl1pPr algn="r" defTabSz="966788">
              <a:defRPr sz="1300" i="0"/>
            </a:lvl1pPr>
          </a:lstStyle>
          <a:p>
            <a:r>
              <a:rPr lang="en-US"/>
              <a:t>1 June 2003</a:t>
            </a:r>
          </a:p>
        </p:txBody>
      </p:sp>
      <p:sp>
        <p:nvSpPr>
          <p:cNvPr id="126980" name="Rectangle 4"/>
          <p:cNvSpPr>
            <a:spLocks noGrp="1" noRot="1" noChangeAspect="1" noChangeArrowheads="1" noTextEdit="1"/>
          </p:cNvSpPr>
          <p:nvPr>
            <p:ph type="sldImg" idx="2"/>
          </p:nvPr>
        </p:nvSpPr>
        <p:spPr bwMode="auto">
          <a:xfrm>
            <a:off x="458788"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6981" name="Rectangle 5"/>
          <p:cNvSpPr>
            <a:spLocks noGrp="1" noChangeArrowheads="1"/>
          </p:cNvSpPr>
          <p:nvPr>
            <p:ph type="body" sz="quarter" idx="3"/>
          </p:nvPr>
        </p:nvSpPr>
        <p:spPr bwMode="auto">
          <a:xfrm>
            <a:off x="731838" y="4560888"/>
            <a:ext cx="5851525"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982" name="Rectangle 6"/>
          <p:cNvSpPr>
            <a:spLocks noGrp="1" noChangeArrowheads="1"/>
          </p:cNvSpPr>
          <p:nvPr>
            <p:ph type="ftr" sz="quarter" idx="4"/>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b" anchorCtr="0" compatLnSpc="1">
            <a:prstTxWarp prst="textNoShape">
              <a:avLst/>
            </a:prstTxWarp>
          </a:bodyPr>
          <a:lstStyle>
            <a:lvl1pPr algn="l" defTabSz="966788">
              <a:defRPr sz="1300" i="0"/>
            </a:lvl1pPr>
          </a:lstStyle>
          <a:p>
            <a:r>
              <a:rPr lang="en-US"/>
              <a:t>Kevin McFarland: Interactions of Neutrinos</a:t>
            </a:r>
          </a:p>
        </p:txBody>
      </p:sp>
      <p:sp>
        <p:nvSpPr>
          <p:cNvPr id="126983" name="Rectangle 7"/>
          <p:cNvSpPr>
            <a:spLocks noGrp="1" noChangeArrowheads="1"/>
          </p:cNvSpPr>
          <p:nvPr>
            <p:ph type="sldNum" sz="quarter" idx="5"/>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32" tIns="48315" rIns="96632" bIns="48315" numCol="1" anchor="b" anchorCtr="0" compatLnSpc="1">
            <a:prstTxWarp prst="textNoShape">
              <a:avLst/>
            </a:prstTxWarp>
          </a:bodyPr>
          <a:lstStyle>
            <a:lvl1pPr algn="r" defTabSz="966788">
              <a:defRPr sz="1300" i="0"/>
            </a:lvl1pPr>
          </a:lstStyle>
          <a:p>
            <a:fld id="{B8579224-3CE3-4C1D-8F86-DF845D0633F9}" type="slidenum">
              <a:rPr lang="en-US"/>
              <a:pPr/>
              <a:t>‹#›</a:t>
            </a:fld>
            <a:endParaRPr lang="en-US"/>
          </a:p>
        </p:txBody>
      </p:sp>
    </p:spTree>
    <p:extLst>
      <p:ext uri="{BB962C8B-B14F-4D97-AF65-F5344CB8AC3E}">
        <p14:creationId xmlns:p14="http://schemas.microsoft.com/office/powerpoint/2010/main" val="1262403387"/>
      </p:ext>
    </p:extLst>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revolutionary realization of an old technique is 3D segmented scintillator tat the T2K </a:t>
            </a:r>
            <a:r>
              <a:rPr lang="en-US" dirty="0" err="1"/>
              <a:t>SuperFGD</a:t>
            </a:r>
            <a:r>
              <a:rPr lang="en-US" dirty="0"/>
              <a:t>.  It is cm^3 segments, read out by a 3D array of fibers.  A highlight of this detector are its low thresholds with excellent segmentation, great timing, and therefore an ability to reconstruct neutrons down to ~10 MeV kinetic energies.  </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9</a:t>
            </a:fld>
            <a:endParaRPr lang="en-US"/>
          </a:p>
        </p:txBody>
      </p:sp>
    </p:spTree>
    <p:extLst>
      <p:ext uri="{BB962C8B-B14F-4D97-AF65-F5344CB8AC3E}">
        <p14:creationId xmlns:p14="http://schemas.microsoft.com/office/powerpoint/2010/main" val="2907632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Actually, we have some evidence from data the Margherita interpreted as showing the ability to </a:t>
            </a:r>
            <a:r>
              <a:rPr lang="en-US" dirty="0" err="1"/>
              <a:t>downselect</a:t>
            </a:r>
            <a:r>
              <a:rPr lang="en-US" dirty="0"/>
              <a:t> pion final state interaction models – which is is – as showing that another nuclear effect (a large correction to the Q2 shape estimated in scattering on nuclei actually appears universal from carbon to iron to lead.  This is an example of growing confidence that we are building in our nuclear models to predict scaling from one nucleus to another.</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35</a:t>
            </a:fld>
            <a:endParaRPr lang="en-US"/>
          </a:p>
        </p:txBody>
      </p:sp>
    </p:spTree>
    <p:extLst>
      <p:ext uri="{BB962C8B-B14F-4D97-AF65-F5344CB8AC3E}">
        <p14:creationId xmlns:p14="http://schemas.microsoft.com/office/powerpoint/2010/main" val="358102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technique in scintillator (or </a:t>
            </a:r>
            <a:r>
              <a:rPr lang="en-US" dirty="0" err="1"/>
              <a:t>Ar</a:t>
            </a:r>
            <a:r>
              <a:rPr lang="en-US" dirty="0"/>
              <a:t> for that matter) is detection of protons </a:t>
            </a:r>
            <a:r>
              <a:rPr lang="en-US" dirty="0" err="1"/>
              <a:t>quasielastically</a:t>
            </a:r>
            <a:r>
              <a:rPr lang="en-US" dirty="0"/>
              <a:t> knocked out.  MINERvA showed this technique could work in scintillator strips with poor timing, but T2K </a:t>
            </a:r>
            <a:r>
              <a:rPr lang="en-US" dirty="0" err="1"/>
              <a:t>SuperFGD</a:t>
            </a:r>
            <a:r>
              <a:rPr lang="en-US" dirty="0"/>
              <a:t> has much lower thresholds with its native 3D reconstruction and adds TOF capabilities allowing for energy measurement as well, at least at the lower energies.</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43</a:t>
            </a:fld>
            <a:endParaRPr lang="en-US"/>
          </a:p>
        </p:txBody>
      </p:sp>
    </p:spTree>
    <p:extLst>
      <p:ext uri="{BB962C8B-B14F-4D97-AF65-F5344CB8AC3E}">
        <p14:creationId xmlns:p14="http://schemas.microsoft.com/office/powerpoint/2010/main" val="3992478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first </a:t>
            </a:r>
            <a:r>
              <a:rPr lang="en-US" dirty="0" err="1"/>
              <a:t>phsycs</a:t>
            </a:r>
            <a:r>
              <a:rPr lang="en-US" dirty="0"/>
              <a:t> with this.  MINERvA used direction to kinematically isolate CC elastic scattering on hydrogen to measure the axial form factor.  But the T2K </a:t>
            </a:r>
            <a:r>
              <a:rPr lang="en-US" dirty="0" err="1"/>
              <a:t>SuperFGD</a:t>
            </a:r>
            <a:r>
              <a:rPr lang="en-US" dirty="0"/>
              <a:t> with energy also and lower thresholds should do far better.  Example of </a:t>
            </a:r>
            <a:r>
              <a:rPr lang="en-US" dirty="0" err="1"/>
              <a:t>trasnverse</a:t>
            </a:r>
            <a:r>
              <a:rPr lang="en-US" dirty="0"/>
              <a:t> kinematic balance separation where there can be S/N exceeding 1:1 (MINERvA is more like 1:3)</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45</a:t>
            </a:fld>
            <a:endParaRPr lang="en-US"/>
          </a:p>
        </p:txBody>
      </p:sp>
    </p:spTree>
    <p:extLst>
      <p:ext uri="{BB962C8B-B14F-4D97-AF65-F5344CB8AC3E}">
        <p14:creationId xmlns:p14="http://schemas.microsoft.com/office/powerpoint/2010/main" val="212125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seems to motivate more measurements on free nucleons.  And important player will be DUNE-ND.  Recall that the SAND detector has a low density tracker with CH2 and C foils, so can infer H from subtraction.  This adds another handle to reduce systematic uncertainties, and the high statistics in the DUNE beam should allow an enormous improvement.</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46</a:t>
            </a:fld>
            <a:endParaRPr lang="en-US"/>
          </a:p>
        </p:txBody>
      </p:sp>
    </p:spTree>
    <p:extLst>
      <p:ext uri="{BB962C8B-B14F-4D97-AF65-F5344CB8AC3E}">
        <p14:creationId xmlns:p14="http://schemas.microsoft.com/office/powerpoint/2010/main" val="3963868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it comes to free nucleon form factors, we are in more chaos.  Aaron Meyer’s work at </a:t>
            </a:r>
            <a:r>
              <a:rPr lang="en-US" dirty="0" err="1"/>
              <a:t>NuINT</a:t>
            </a:r>
            <a:r>
              <a:rPr lang="en-US" dirty="0"/>
              <a:t> showed that there are serious problems with the deuterium bubble chamber data because of its internal inconsistency and incompatibility with the hydrogen measurement form MINERvA and with LQCD.  Maybe the data was messed up by nuclear effects assumed in the analysis?</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47</a:t>
            </a:fld>
            <a:endParaRPr lang="en-US"/>
          </a:p>
        </p:txBody>
      </p:sp>
    </p:spTree>
    <p:extLst>
      <p:ext uri="{BB962C8B-B14F-4D97-AF65-F5344CB8AC3E}">
        <p14:creationId xmlns:p14="http://schemas.microsoft.com/office/powerpoint/2010/main" val="289631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DUNE’s ND also has an on-axis magnetized low density tracker detector with CH2 and C foil targets with a </a:t>
            </a:r>
            <a:r>
              <a:rPr lang="en-US" dirty="0" err="1"/>
              <a:t>LAr</a:t>
            </a:r>
            <a:r>
              <a:rPr lang="en-US" dirty="0"/>
              <a:t> target.  Low thresholds, good charge and PID, and the ability to directly compare rates on different targets.</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50</a:t>
            </a:fld>
            <a:endParaRPr lang="en-US"/>
          </a:p>
        </p:txBody>
      </p:sp>
    </p:spTree>
    <p:extLst>
      <p:ext uri="{BB962C8B-B14F-4D97-AF65-F5344CB8AC3E}">
        <p14:creationId xmlns:p14="http://schemas.microsoft.com/office/powerpoint/2010/main" val="3013215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Onion is a long-running satirically United States news publication.  Now that social media and search engines have destroyed US journalism (by stealing their content), and have sent the United States hurdling headlong towards authoritarianism (is this being recorded?), the Onion has recently changed its distribution strategy to emphasize its print edition.  Perhaps a meta-ironic move, or perhaps not.</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51</a:t>
            </a:fld>
            <a:endParaRPr lang="en-US"/>
          </a:p>
        </p:txBody>
      </p:sp>
    </p:spTree>
    <p:extLst>
      <p:ext uri="{BB962C8B-B14F-4D97-AF65-F5344CB8AC3E}">
        <p14:creationId xmlns:p14="http://schemas.microsoft.com/office/powerpoint/2010/main" val="1292461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3EE43-2FDB-187C-9ACA-14C8036173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DD493-DE94-ED00-2EB9-6D2DD8AD4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2D9E1-97A7-C5FB-62D8-02D1713073E5}"/>
              </a:ext>
            </a:extLst>
          </p:cNvPr>
          <p:cNvSpPr>
            <a:spLocks noGrp="1"/>
          </p:cNvSpPr>
          <p:nvPr>
            <p:ph type="body" idx="1"/>
          </p:nvPr>
        </p:nvSpPr>
        <p:spPr/>
        <p:txBody>
          <a:bodyPr/>
          <a:lstStyle/>
          <a:p>
            <a:r>
              <a:rPr lang="en-US" dirty="0"/>
              <a:t>I may spell flavor without a “u”, but “u” absolutely care about interactions for different neutrino flavors. There are two very distinct problems, mu-&gt;tau comparison and mu-&gt;e comparison.  I’ll stick to the first in this talk.</a:t>
            </a:r>
          </a:p>
        </p:txBody>
      </p:sp>
      <p:sp>
        <p:nvSpPr>
          <p:cNvPr id="4" name="Header Placeholder 3">
            <a:extLst>
              <a:ext uri="{FF2B5EF4-FFF2-40B4-BE49-F238E27FC236}">
                <a16:creationId xmlns:a16="http://schemas.microsoft.com/office/drawing/2014/main" id="{B0D3ED8D-2AFC-6B3D-515C-C9C409784876}"/>
              </a:ext>
            </a:extLst>
          </p:cNvPr>
          <p:cNvSpPr>
            <a:spLocks noGrp="1"/>
          </p:cNvSpPr>
          <p:nvPr>
            <p:ph type="hdr" sz="quarter"/>
          </p:nvPr>
        </p:nvSpPr>
        <p:spPr/>
        <p:txBody>
          <a:bodyPr/>
          <a:lstStyle/>
          <a:p>
            <a:r>
              <a:rPr lang="en-US"/>
              <a:t>Lecture Slides</a:t>
            </a:r>
          </a:p>
        </p:txBody>
      </p:sp>
      <p:sp>
        <p:nvSpPr>
          <p:cNvPr id="5" name="Footer Placeholder 4">
            <a:extLst>
              <a:ext uri="{FF2B5EF4-FFF2-40B4-BE49-F238E27FC236}">
                <a16:creationId xmlns:a16="http://schemas.microsoft.com/office/drawing/2014/main" id="{EF9F1B3C-67D5-C3D3-21D1-986D3E92F496}"/>
              </a:ext>
            </a:extLst>
          </p:cNvPr>
          <p:cNvSpPr>
            <a:spLocks noGrp="1"/>
          </p:cNvSpPr>
          <p:nvPr>
            <p:ph type="ftr" sz="quarter" idx="4"/>
          </p:nvPr>
        </p:nvSpPr>
        <p:spPr/>
        <p:txBody>
          <a:bodyPr/>
          <a:lstStyle/>
          <a:p>
            <a:r>
              <a:rPr lang="en-US"/>
              <a:t>Kevin McFarland: Interactions of Neutrinos</a:t>
            </a:r>
          </a:p>
        </p:txBody>
      </p:sp>
      <p:sp>
        <p:nvSpPr>
          <p:cNvPr id="6" name="Slide Number Placeholder 5">
            <a:extLst>
              <a:ext uri="{FF2B5EF4-FFF2-40B4-BE49-F238E27FC236}">
                <a16:creationId xmlns:a16="http://schemas.microsoft.com/office/drawing/2014/main" id="{32B5121C-2363-B8B6-E161-20201057A0FB}"/>
              </a:ext>
            </a:extLst>
          </p:cNvPr>
          <p:cNvSpPr>
            <a:spLocks noGrp="1"/>
          </p:cNvSpPr>
          <p:nvPr>
            <p:ph type="sldNum" sz="quarter" idx="5"/>
          </p:nvPr>
        </p:nvSpPr>
        <p:spPr/>
        <p:txBody>
          <a:bodyPr/>
          <a:lstStyle/>
          <a:p>
            <a:fld id="{B8579224-3CE3-4C1D-8F86-DF845D0633F9}" type="slidenum">
              <a:rPr lang="en-US" smtClean="0"/>
              <a:pPr/>
              <a:t>12</a:t>
            </a:fld>
            <a:endParaRPr lang="en-US"/>
          </a:p>
        </p:txBody>
      </p:sp>
    </p:spTree>
    <p:extLst>
      <p:ext uri="{BB962C8B-B14F-4D97-AF65-F5344CB8AC3E}">
        <p14:creationId xmlns:p14="http://schemas.microsoft.com/office/powerpoint/2010/main" val="2007328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may spell flavor without a “u”, but “u” absolutely care about interactions for different neutrino flavors. There are two very distinct problems, mu-&gt;tau comparison and mu-&gt;e comparison.  I’ll stick to the first in this talk.</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16</a:t>
            </a:fld>
            <a:endParaRPr lang="en-US"/>
          </a:p>
        </p:txBody>
      </p:sp>
    </p:spTree>
    <p:extLst>
      <p:ext uri="{BB962C8B-B14F-4D97-AF65-F5344CB8AC3E}">
        <p14:creationId xmlns:p14="http://schemas.microsoft.com/office/powerpoint/2010/main" val="147361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might </a:t>
            </a:r>
            <a:r>
              <a:rPr lang="en-US" dirty="0" err="1"/>
              <a:t>nu_e</a:t>
            </a:r>
            <a:r>
              <a:rPr lang="en-US" dirty="0"/>
              <a:t> and </a:t>
            </a:r>
            <a:r>
              <a:rPr lang="en-US" dirty="0" err="1"/>
              <a:t>n_mu</a:t>
            </a:r>
            <a:r>
              <a:rPr lang="en-US" dirty="0"/>
              <a:t> cross-sections be different?  Well, two problems with predicting one from the other is that there is phrase space in energy-momentum transfer not available to muon neutrinos because of the heavy final state muon.  But there are also nuclear effects (due to the phase space) and radiative </a:t>
            </a:r>
            <a:r>
              <a:rPr lang="en-US" dirty="0" err="1"/>
              <a:t>correctinos</a:t>
            </a:r>
            <a:r>
              <a:rPr lang="en-US" dirty="0"/>
              <a:t> which are different for the two.  We have some theoretical understanding, improved recently by Sasha </a:t>
            </a:r>
            <a:r>
              <a:rPr lang="en-US" dirty="0" err="1"/>
              <a:t>Tomalak</a:t>
            </a:r>
            <a:r>
              <a:rPr lang="en-US" dirty="0"/>
              <a:t> and collaborators</a:t>
            </a:r>
          </a:p>
        </p:txBody>
      </p:sp>
      <p:sp>
        <p:nvSpPr>
          <p:cNvPr id="4" name="Slide Number Placeholder 3"/>
          <p:cNvSpPr>
            <a:spLocks noGrp="1"/>
          </p:cNvSpPr>
          <p:nvPr>
            <p:ph type="sldNum" sz="quarter" idx="10"/>
          </p:nvPr>
        </p:nvSpPr>
        <p:spPr/>
        <p:txBody>
          <a:bodyPr/>
          <a:lstStyle/>
          <a:p>
            <a:fld id="{B326E3D6-7DF4-4FF0-A692-2AB31933111D}" type="slidenum">
              <a:rPr lang="en-US" smtClean="0"/>
              <a:t>17</a:t>
            </a:fld>
            <a:endParaRPr lang="en-US"/>
          </a:p>
        </p:txBody>
      </p:sp>
    </p:spTree>
    <p:extLst>
      <p:ext uri="{BB962C8B-B14F-4D97-AF65-F5344CB8AC3E}">
        <p14:creationId xmlns:p14="http://schemas.microsoft.com/office/powerpoint/2010/main" val="2724502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current benchmark for this from MINERvA, noted by Margherita, just using the “1%” electron neutrinos in the beam</a:t>
            </a:r>
          </a:p>
        </p:txBody>
      </p:sp>
      <p:sp>
        <p:nvSpPr>
          <p:cNvPr id="4" name="Slide Number Placeholder 3"/>
          <p:cNvSpPr>
            <a:spLocks noGrp="1"/>
          </p:cNvSpPr>
          <p:nvPr>
            <p:ph type="sldNum" sz="quarter" idx="10"/>
          </p:nvPr>
        </p:nvSpPr>
        <p:spPr/>
        <p:txBody>
          <a:bodyPr/>
          <a:lstStyle/>
          <a:p>
            <a:fld id="{B326E3D6-7DF4-4FF0-A692-2AB31933111D}" type="slidenum">
              <a:rPr lang="en-US" smtClean="0"/>
              <a:t>18</a:t>
            </a:fld>
            <a:endParaRPr lang="en-US"/>
          </a:p>
        </p:txBody>
      </p:sp>
    </p:spTree>
    <p:extLst>
      <p:ext uri="{BB962C8B-B14F-4D97-AF65-F5344CB8AC3E}">
        <p14:creationId xmlns:p14="http://schemas.microsoft.com/office/powerpoint/2010/main" val="2768745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Margherita referenced the result, but here is the preliminary version of the ratio to muon neutrinos.  These are cross-section ratios, with the muon neutrinos corrected for flux, in panels of </a:t>
            </a:r>
            <a:r>
              <a:rPr lang="en-US" dirty="0" err="1"/>
              <a:t>pT</a:t>
            </a:r>
            <a:r>
              <a:rPr lang="en-US" dirty="0"/>
              <a:t> as a function of visible calorimetric energy</a:t>
            </a:r>
          </a:p>
        </p:txBody>
      </p:sp>
      <p:sp>
        <p:nvSpPr>
          <p:cNvPr id="4" name="Header Placeholder 3"/>
          <p:cNvSpPr>
            <a:spLocks noGrp="1"/>
          </p:cNvSpPr>
          <p:nvPr>
            <p:ph type="hdr" sz="quarter"/>
          </p:nvPr>
        </p:nvSpPr>
        <p:spPr/>
        <p:txBody>
          <a:bodyPr/>
          <a:lstStyle/>
          <a:p>
            <a:r>
              <a:rPr lang="en-US"/>
              <a:t>Lecture Slides</a:t>
            </a:r>
          </a:p>
        </p:txBody>
      </p:sp>
      <p:sp>
        <p:nvSpPr>
          <p:cNvPr id="5" name="Footer Placeholder 4"/>
          <p:cNvSpPr>
            <a:spLocks noGrp="1"/>
          </p:cNvSpPr>
          <p:nvPr>
            <p:ph type="ftr" sz="quarter" idx="4"/>
          </p:nvPr>
        </p:nvSpPr>
        <p:spPr/>
        <p:txBody>
          <a:bodyPr/>
          <a:lstStyle/>
          <a:p>
            <a:r>
              <a:rPr lang="en-US"/>
              <a:t>Kevin McFarland: Interactions of Neutrinos</a:t>
            </a:r>
          </a:p>
        </p:txBody>
      </p:sp>
      <p:sp>
        <p:nvSpPr>
          <p:cNvPr id="6" name="Slide Number Placeholder 5"/>
          <p:cNvSpPr>
            <a:spLocks noGrp="1"/>
          </p:cNvSpPr>
          <p:nvPr>
            <p:ph type="sldNum" sz="quarter" idx="5"/>
          </p:nvPr>
        </p:nvSpPr>
        <p:spPr/>
        <p:txBody>
          <a:bodyPr/>
          <a:lstStyle/>
          <a:p>
            <a:fld id="{B8579224-3CE3-4C1D-8F86-DF845D0633F9}" type="slidenum">
              <a:rPr lang="en-US" smtClean="0"/>
              <a:pPr/>
              <a:t>23</a:t>
            </a:fld>
            <a:endParaRPr lang="en-US"/>
          </a:p>
        </p:txBody>
      </p:sp>
    </p:spTree>
    <p:extLst>
      <p:ext uri="{BB962C8B-B14F-4D97-AF65-F5344CB8AC3E}">
        <p14:creationId xmlns:p14="http://schemas.microsoft.com/office/powerpoint/2010/main" val="310240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5E12A-5CA9-940B-FEC9-45A3BFB7C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50CEB-F3DC-1FCC-5BC5-34F2FF95FE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7516B1-E191-3949-63E2-2B1534C5BD12}"/>
              </a:ext>
            </a:extLst>
          </p:cNvPr>
          <p:cNvSpPr>
            <a:spLocks noGrp="1"/>
          </p:cNvSpPr>
          <p:nvPr>
            <p:ph type="body" idx="1"/>
          </p:nvPr>
        </p:nvSpPr>
        <p:spPr/>
        <p:txBody>
          <a:bodyPr/>
          <a:lstStyle/>
          <a:p>
            <a:r>
              <a:rPr lang="en-US" dirty="0"/>
              <a:t>Nuclear dependence is a thing… or is it?</a:t>
            </a:r>
          </a:p>
        </p:txBody>
      </p:sp>
      <p:sp>
        <p:nvSpPr>
          <p:cNvPr id="4" name="Header Placeholder 3">
            <a:extLst>
              <a:ext uri="{FF2B5EF4-FFF2-40B4-BE49-F238E27FC236}">
                <a16:creationId xmlns:a16="http://schemas.microsoft.com/office/drawing/2014/main" id="{E045CF90-52A0-7B07-EB6E-4D48911D2619}"/>
              </a:ext>
            </a:extLst>
          </p:cNvPr>
          <p:cNvSpPr>
            <a:spLocks noGrp="1"/>
          </p:cNvSpPr>
          <p:nvPr>
            <p:ph type="hdr" sz="quarter"/>
          </p:nvPr>
        </p:nvSpPr>
        <p:spPr/>
        <p:txBody>
          <a:bodyPr/>
          <a:lstStyle/>
          <a:p>
            <a:r>
              <a:rPr lang="en-US"/>
              <a:t>Lecture Slides</a:t>
            </a:r>
          </a:p>
        </p:txBody>
      </p:sp>
      <p:sp>
        <p:nvSpPr>
          <p:cNvPr id="5" name="Footer Placeholder 4">
            <a:extLst>
              <a:ext uri="{FF2B5EF4-FFF2-40B4-BE49-F238E27FC236}">
                <a16:creationId xmlns:a16="http://schemas.microsoft.com/office/drawing/2014/main" id="{8F055BE4-3E63-5294-2FCE-8A39B29AB0F2}"/>
              </a:ext>
            </a:extLst>
          </p:cNvPr>
          <p:cNvSpPr>
            <a:spLocks noGrp="1"/>
          </p:cNvSpPr>
          <p:nvPr>
            <p:ph type="ftr" sz="quarter" idx="4"/>
          </p:nvPr>
        </p:nvSpPr>
        <p:spPr/>
        <p:txBody>
          <a:bodyPr/>
          <a:lstStyle/>
          <a:p>
            <a:r>
              <a:rPr lang="en-US"/>
              <a:t>Kevin McFarland: Interactions of Neutrinos</a:t>
            </a:r>
          </a:p>
        </p:txBody>
      </p:sp>
      <p:sp>
        <p:nvSpPr>
          <p:cNvPr id="6" name="Slide Number Placeholder 5">
            <a:extLst>
              <a:ext uri="{FF2B5EF4-FFF2-40B4-BE49-F238E27FC236}">
                <a16:creationId xmlns:a16="http://schemas.microsoft.com/office/drawing/2014/main" id="{8476A5BC-4295-E068-5CE1-7BD5F68C464E}"/>
              </a:ext>
            </a:extLst>
          </p:cNvPr>
          <p:cNvSpPr>
            <a:spLocks noGrp="1"/>
          </p:cNvSpPr>
          <p:nvPr>
            <p:ph type="sldNum" sz="quarter" idx="5"/>
          </p:nvPr>
        </p:nvSpPr>
        <p:spPr/>
        <p:txBody>
          <a:bodyPr/>
          <a:lstStyle/>
          <a:p>
            <a:fld id="{B8579224-3CE3-4C1D-8F86-DF845D0633F9}" type="slidenum">
              <a:rPr lang="en-US" smtClean="0"/>
              <a:pPr/>
              <a:t>25</a:t>
            </a:fld>
            <a:endParaRPr lang="en-US"/>
          </a:p>
        </p:txBody>
      </p:sp>
    </p:spTree>
    <p:extLst>
      <p:ext uri="{BB962C8B-B14F-4D97-AF65-F5344CB8AC3E}">
        <p14:creationId xmlns:p14="http://schemas.microsoft.com/office/powerpoint/2010/main" val="3759479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have been better to put in some highlights… this slide and the next three</a:t>
            </a:r>
          </a:p>
        </p:txBody>
      </p:sp>
      <p:sp>
        <p:nvSpPr>
          <p:cNvPr id="4" name="Slide Number Placeholder 3"/>
          <p:cNvSpPr>
            <a:spLocks noGrp="1"/>
          </p:cNvSpPr>
          <p:nvPr>
            <p:ph type="sldNum" sz="quarter" idx="5"/>
          </p:nvPr>
        </p:nvSpPr>
        <p:spPr/>
        <p:txBody>
          <a:bodyPr/>
          <a:lstStyle/>
          <a:p>
            <a:fld id="{BE8E4672-7E2A-A64E-9D24-43CEBD2F6699}" type="slidenum">
              <a:rPr lang="en-US" smtClean="0"/>
              <a:t>27</a:t>
            </a:fld>
            <a:endParaRPr lang="en-US"/>
          </a:p>
        </p:txBody>
      </p:sp>
    </p:spTree>
    <p:extLst>
      <p:ext uri="{BB962C8B-B14F-4D97-AF65-F5344CB8AC3E}">
        <p14:creationId xmlns:p14="http://schemas.microsoft.com/office/powerpoint/2010/main" val="1961567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BE64E-E428-8807-7A91-9D55DCEC7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AD387-DC01-A8D8-D3F0-C24C079CE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92125-CF1F-0CB3-04CA-16CFC4FBEEEB}"/>
              </a:ext>
            </a:extLst>
          </p:cNvPr>
          <p:cNvSpPr>
            <a:spLocks noGrp="1"/>
          </p:cNvSpPr>
          <p:nvPr>
            <p:ph type="body" idx="1"/>
          </p:nvPr>
        </p:nvSpPr>
        <p:spPr/>
        <p:txBody>
          <a:bodyPr/>
          <a:lstStyle/>
          <a:p>
            <a:r>
              <a:rPr lang="en-US" dirty="0"/>
              <a:t>Nuclear dependence is a thing… or is it?</a:t>
            </a:r>
          </a:p>
        </p:txBody>
      </p:sp>
      <p:sp>
        <p:nvSpPr>
          <p:cNvPr id="4" name="Header Placeholder 3">
            <a:extLst>
              <a:ext uri="{FF2B5EF4-FFF2-40B4-BE49-F238E27FC236}">
                <a16:creationId xmlns:a16="http://schemas.microsoft.com/office/drawing/2014/main" id="{8C1A3077-A780-CE29-FC6E-70DE17384BD7}"/>
              </a:ext>
            </a:extLst>
          </p:cNvPr>
          <p:cNvSpPr>
            <a:spLocks noGrp="1"/>
          </p:cNvSpPr>
          <p:nvPr>
            <p:ph type="hdr" sz="quarter"/>
          </p:nvPr>
        </p:nvSpPr>
        <p:spPr/>
        <p:txBody>
          <a:bodyPr/>
          <a:lstStyle/>
          <a:p>
            <a:r>
              <a:rPr lang="en-US"/>
              <a:t>Lecture Slides</a:t>
            </a:r>
          </a:p>
        </p:txBody>
      </p:sp>
      <p:sp>
        <p:nvSpPr>
          <p:cNvPr id="5" name="Footer Placeholder 4">
            <a:extLst>
              <a:ext uri="{FF2B5EF4-FFF2-40B4-BE49-F238E27FC236}">
                <a16:creationId xmlns:a16="http://schemas.microsoft.com/office/drawing/2014/main" id="{07BA0A0E-8944-3642-6ACF-8F4A60CD0771}"/>
              </a:ext>
            </a:extLst>
          </p:cNvPr>
          <p:cNvSpPr>
            <a:spLocks noGrp="1"/>
          </p:cNvSpPr>
          <p:nvPr>
            <p:ph type="ftr" sz="quarter" idx="4"/>
          </p:nvPr>
        </p:nvSpPr>
        <p:spPr/>
        <p:txBody>
          <a:bodyPr/>
          <a:lstStyle/>
          <a:p>
            <a:r>
              <a:rPr lang="en-US"/>
              <a:t>Kevin McFarland: Interactions of Neutrinos</a:t>
            </a:r>
          </a:p>
        </p:txBody>
      </p:sp>
      <p:sp>
        <p:nvSpPr>
          <p:cNvPr id="6" name="Slide Number Placeholder 5">
            <a:extLst>
              <a:ext uri="{FF2B5EF4-FFF2-40B4-BE49-F238E27FC236}">
                <a16:creationId xmlns:a16="http://schemas.microsoft.com/office/drawing/2014/main" id="{CA5F82C3-2241-C5FB-597E-38E5D439F8E4}"/>
              </a:ext>
            </a:extLst>
          </p:cNvPr>
          <p:cNvSpPr>
            <a:spLocks noGrp="1"/>
          </p:cNvSpPr>
          <p:nvPr>
            <p:ph type="sldNum" sz="quarter" idx="5"/>
          </p:nvPr>
        </p:nvSpPr>
        <p:spPr/>
        <p:txBody>
          <a:bodyPr/>
          <a:lstStyle/>
          <a:p>
            <a:fld id="{B8579224-3CE3-4C1D-8F86-DF845D0633F9}" type="slidenum">
              <a:rPr lang="en-US" smtClean="0"/>
              <a:pPr/>
              <a:t>34</a:t>
            </a:fld>
            <a:endParaRPr lang="en-US"/>
          </a:p>
        </p:txBody>
      </p:sp>
    </p:spTree>
    <p:extLst>
      <p:ext uri="{BB962C8B-B14F-4D97-AF65-F5344CB8AC3E}">
        <p14:creationId xmlns:p14="http://schemas.microsoft.com/office/powerpoint/2010/main" val="61441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4937" name="Rectangle 9"/>
          <p:cNvSpPr>
            <a:spLocks noGrp="1" noChangeArrowheads="1"/>
          </p:cNvSpPr>
          <p:nvPr>
            <p:ph type="dt" sz="half" idx="2"/>
          </p:nvPr>
        </p:nvSpPr>
        <p:spPr>
          <a:xfrm>
            <a:off x="609600" y="6248400"/>
            <a:ext cx="2844800" cy="457200"/>
          </a:xfrm>
        </p:spPr>
        <p:txBody>
          <a:bodyPr/>
          <a:lstStyle>
            <a:lvl1pPr>
              <a:defRPr/>
            </a:lvl1pPr>
          </a:lstStyle>
          <a:p>
            <a:r>
              <a:rPr lang="en-US"/>
              <a:t>21 October 2024</a:t>
            </a:r>
          </a:p>
        </p:txBody>
      </p:sp>
      <p:sp>
        <p:nvSpPr>
          <p:cNvPr id="124938" name="Rectangle 10"/>
          <p:cNvSpPr>
            <a:spLocks noGrp="1" noChangeArrowheads="1"/>
          </p:cNvSpPr>
          <p:nvPr>
            <p:ph type="ftr" sz="quarter" idx="3"/>
          </p:nvPr>
        </p:nvSpPr>
        <p:spPr>
          <a:xfrm>
            <a:off x="4165600" y="6248400"/>
            <a:ext cx="3860800" cy="457200"/>
          </a:xfrm>
        </p:spPr>
        <p:txBody>
          <a:bodyPr/>
          <a:lstStyle>
            <a:lvl1pPr>
              <a:defRPr/>
            </a:lvl1pPr>
          </a:lstStyle>
          <a:p>
            <a:r>
              <a:rPr lang="en-US"/>
              <a:t>Kevin McFarland: Help from CH-land</a:t>
            </a:r>
          </a:p>
        </p:txBody>
      </p:sp>
      <p:sp>
        <p:nvSpPr>
          <p:cNvPr id="124939" name="Rectangle 11"/>
          <p:cNvSpPr>
            <a:spLocks noGrp="1" noChangeArrowheads="1"/>
          </p:cNvSpPr>
          <p:nvPr>
            <p:ph type="sldNum" sz="quarter" idx="4"/>
          </p:nvPr>
        </p:nvSpPr>
        <p:spPr>
          <a:xfrm>
            <a:off x="8737600" y="6248400"/>
            <a:ext cx="2844800" cy="457200"/>
          </a:xfrm>
        </p:spPr>
        <p:txBody>
          <a:bodyPr/>
          <a:lstStyle>
            <a:lvl1pPr>
              <a:defRPr/>
            </a:lvl1pPr>
          </a:lstStyle>
          <a:p>
            <a:fld id="{9D45A378-0FCE-4A0B-913F-3E4F50877D33}" type="slidenum">
              <a:rPr lang="en-US"/>
              <a:pPr/>
              <a:t>‹#›</a:t>
            </a:fld>
            <a:endParaRPr lang="en-US"/>
          </a:p>
        </p:txBody>
      </p:sp>
      <p:sp>
        <p:nvSpPr>
          <p:cNvPr id="124940" name="Rectangle 12"/>
          <p:cNvSpPr>
            <a:spLocks noGrp="1" noChangeArrowheads="1"/>
          </p:cNvSpPr>
          <p:nvPr>
            <p:ph type="ctrTitle"/>
          </p:nvPr>
        </p:nvSpPr>
        <p:spPr>
          <a:xfrm>
            <a:off x="914400" y="657225"/>
            <a:ext cx="10363200" cy="1933575"/>
          </a:xfrm>
        </p:spPr>
        <p:txBody>
          <a:bodyPr/>
          <a:lstStyle>
            <a:lvl1pPr>
              <a:defRPr sz="4400"/>
            </a:lvl1pPr>
          </a:lstStyle>
          <a:p>
            <a:pPr lvl="0"/>
            <a:r>
              <a:rPr lang="en-US" noProof="0"/>
              <a:t>Click to edit Master title style</a:t>
            </a:r>
          </a:p>
        </p:txBody>
      </p:sp>
      <p:sp>
        <p:nvSpPr>
          <p:cNvPr id="124941" name="Rectangle 13"/>
          <p:cNvSpPr>
            <a:spLocks noGrp="1" noChangeArrowheads="1"/>
          </p:cNvSpPr>
          <p:nvPr>
            <p:ph type="subTitle" idx="1"/>
          </p:nvPr>
        </p:nvSpPr>
        <p:spPr>
          <a:xfrm>
            <a:off x="3835400" y="3581400"/>
            <a:ext cx="7645400" cy="2209800"/>
          </a:xfrm>
        </p:spPr>
        <p:txBody>
          <a:bodyPr/>
          <a:lstStyle>
            <a:lvl1pPr marL="0" indent="0" algn="r">
              <a:buFontTx/>
              <a:buNone/>
              <a:defRPr/>
            </a:lvl1pPr>
          </a:lstStyle>
          <a:p>
            <a:pPr lvl="0"/>
            <a:r>
              <a:rPr lang="en-US" noProof="0"/>
              <a:t>Click to edit Master subtitle style</a:t>
            </a:r>
          </a:p>
        </p:txBody>
      </p:sp>
      <p:grpSp>
        <p:nvGrpSpPr>
          <p:cNvPr id="124942" name="Group 14"/>
          <p:cNvGrpSpPr>
            <a:grpSpLocks/>
          </p:cNvGrpSpPr>
          <p:nvPr userDrawn="1"/>
        </p:nvGrpSpPr>
        <p:grpSpPr bwMode="auto">
          <a:xfrm>
            <a:off x="203200" y="2133600"/>
            <a:ext cx="3962400" cy="2209800"/>
            <a:chOff x="4416" y="2304"/>
            <a:chExt cx="1104" cy="576"/>
          </a:xfrm>
        </p:grpSpPr>
        <p:grpSp>
          <p:nvGrpSpPr>
            <p:cNvPr id="124943" name="Group 15"/>
            <p:cNvGrpSpPr>
              <a:grpSpLocks/>
            </p:cNvGrpSpPr>
            <p:nvPr/>
          </p:nvGrpSpPr>
          <p:grpSpPr bwMode="auto">
            <a:xfrm>
              <a:off x="4416" y="2304"/>
              <a:ext cx="1104" cy="576"/>
              <a:chOff x="4416" y="2784"/>
              <a:chExt cx="1728" cy="864"/>
            </a:xfrm>
          </p:grpSpPr>
          <p:grpSp>
            <p:nvGrpSpPr>
              <p:cNvPr id="124944" name="Group 16"/>
              <p:cNvGrpSpPr>
                <a:grpSpLocks/>
              </p:cNvGrpSpPr>
              <p:nvPr/>
            </p:nvGrpSpPr>
            <p:grpSpPr bwMode="auto">
              <a:xfrm>
                <a:off x="4416" y="2784"/>
                <a:ext cx="864" cy="384"/>
                <a:chOff x="4416" y="2784"/>
                <a:chExt cx="864" cy="384"/>
              </a:xfrm>
            </p:grpSpPr>
            <p:sp>
              <p:nvSpPr>
                <p:cNvPr id="124945" name="Line 17"/>
                <p:cNvSpPr>
                  <a:spLocks noChangeShapeType="1"/>
                </p:cNvSpPr>
                <p:nvPr/>
              </p:nvSpPr>
              <p:spPr bwMode="auto">
                <a:xfrm>
                  <a:off x="4416" y="2784"/>
                  <a:ext cx="432" cy="192"/>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6" name="Line 18"/>
                <p:cNvSpPr>
                  <a:spLocks noChangeShapeType="1"/>
                </p:cNvSpPr>
                <p:nvPr/>
              </p:nvSpPr>
              <p:spPr bwMode="auto">
                <a:xfrm>
                  <a:off x="4848" y="2976"/>
                  <a:ext cx="432"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4947" name="Group 19"/>
              <p:cNvGrpSpPr>
                <a:grpSpLocks/>
              </p:cNvGrpSpPr>
              <p:nvPr/>
            </p:nvGrpSpPr>
            <p:grpSpPr bwMode="auto">
              <a:xfrm flipV="1">
                <a:off x="5280" y="2784"/>
                <a:ext cx="864" cy="384"/>
                <a:chOff x="4416" y="2784"/>
                <a:chExt cx="864" cy="384"/>
              </a:xfrm>
            </p:grpSpPr>
            <p:sp>
              <p:nvSpPr>
                <p:cNvPr id="124948" name="Line 20"/>
                <p:cNvSpPr>
                  <a:spLocks noChangeShapeType="1"/>
                </p:cNvSpPr>
                <p:nvPr/>
              </p:nvSpPr>
              <p:spPr bwMode="auto">
                <a:xfrm>
                  <a:off x="4416" y="2784"/>
                  <a:ext cx="432" cy="192"/>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949" name="Line 21"/>
                <p:cNvSpPr>
                  <a:spLocks noChangeShapeType="1"/>
                </p:cNvSpPr>
                <p:nvPr/>
              </p:nvSpPr>
              <p:spPr bwMode="auto">
                <a:xfrm>
                  <a:off x="4848" y="2976"/>
                  <a:ext cx="432"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4950" name="AutoShape 22"/>
              <p:cNvSpPr>
                <a:spLocks noChangeArrowheads="1"/>
              </p:cNvSpPr>
              <p:nvPr/>
            </p:nvSpPr>
            <p:spPr bwMode="auto">
              <a:xfrm>
                <a:off x="5184" y="3072"/>
                <a:ext cx="384" cy="576"/>
              </a:xfrm>
              <a:prstGeom prst="lightningBolt">
                <a:avLst/>
              </a:prstGeom>
              <a:solidFill>
                <a:srgbClr val="FFFF2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4951" name="Text Box 23"/>
            <p:cNvSpPr txBox="1">
              <a:spLocks noChangeArrowheads="1"/>
            </p:cNvSpPr>
            <p:nvPr/>
          </p:nvSpPr>
          <p:spPr bwMode="auto">
            <a:xfrm>
              <a:off x="4464" y="2352"/>
              <a:ext cx="384" cy="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sz="5400" b="1" i="0">
                  <a:latin typeface="Symbol" pitchFamily="18" charset="2"/>
                </a:rPr>
                <a:t>n</a:t>
              </a:r>
            </a:p>
          </p:txBody>
        </p:sp>
      </p:gr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21 October 2024</a:t>
            </a:r>
          </a:p>
        </p:txBody>
      </p:sp>
      <p:sp>
        <p:nvSpPr>
          <p:cNvPr id="5" name="Footer Placeholder 4"/>
          <p:cNvSpPr>
            <a:spLocks noGrp="1"/>
          </p:cNvSpPr>
          <p:nvPr>
            <p:ph type="ftr" sz="quarter" idx="11"/>
          </p:nvPr>
        </p:nvSpPr>
        <p:spPr/>
        <p:txBody>
          <a:bodyPr/>
          <a:lstStyle>
            <a:lvl1pPr>
              <a:defRPr/>
            </a:lvl1pPr>
          </a:lstStyle>
          <a:p>
            <a:r>
              <a:rPr lang="en-US"/>
              <a:t>Kevin McFarland: Help from CH-land</a:t>
            </a:r>
          </a:p>
        </p:txBody>
      </p:sp>
      <p:sp>
        <p:nvSpPr>
          <p:cNvPr id="6" name="Slide Number Placeholder 5"/>
          <p:cNvSpPr>
            <a:spLocks noGrp="1"/>
          </p:cNvSpPr>
          <p:nvPr>
            <p:ph type="sldNum" sz="quarter" idx="12"/>
          </p:nvPr>
        </p:nvSpPr>
        <p:spPr/>
        <p:txBody>
          <a:bodyPr/>
          <a:lstStyle>
            <a:lvl1pPr>
              <a:defRPr/>
            </a:lvl1pPr>
          </a:lstStyle>
          <a:p>
            <a:fld id="{FB7A5F6C-6AD6-402F-B829-8C1EAE38D662}" type="slidenum">
              <a:rPr lang="en-US"/>
              <a:pPr/>
              <a:t>‹#›</a:t>
            </a:fld>
            <a:endParaRPr lang="en-US"/>
          </a:p>
        </p:txBody>
      </p:sp>
    </p:spTree>
    <p:extLst>
      <p:ext uri="{BB962C8B-B14F-4D97-AF65-F5344CB8AC3E}">
        <p14:creationId xmlns:p14="http://schemas.microsoft.com/office/powerpoint/2010/main" val="162665909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21 October 2024</a:t>
            </a:r>
          </a:p>
        </p:txBody>
      </p:sp>
      <p:sp>
        <p:nvSpPr>
          <p:cNvPr id="5" name="Footer Placeholder 4"/>
          <p:cNvSpPr>
            <a:spLocks noGrp="1"/>
          </p:cNvSpPr>
          <p:nvPr>
            <p:ph type="ftr" sz="quarter" idx="11"/>
          </p:nvPr>
        </p:nvSpPr>
        <p:spPr/>
        <p:txBody>
          <a:bodyPr/>
          <a:lstStyle>
            <a:lvl1pPr>
              <a:defRPr/>
            </a:lvl1pPr>
          </a:lstStyle>
          <a:p>
            <a:r>
              <a:rPr lang="en-US"/>
              <a:t>Kevin McFarland: Help from CH-land</a:t>
            </a:r>
          </a:p>
        </p:txBody>
      </p:sp>
      <p:sp>
        <p:nvSpPr>
          <p:cNvPr id="6" name="Slide Number Placeholder 5"/>
          <p:cNvSpPr>
            <a:spLocks noGrp="1"/>
          </p:cNvSpPr>
          <p:nvPr>
            <p:ph type="sldNum" sz="quarter" idx="12"/>
          </p:nvPr>
        </p:nvSpPr>
        <p:spPr/>
        <p:txBody>
          <a:bodyPr/>
          <a:lstStyle>
            <a:lvl1pPr>
              <a:defRPr/>
            </a:lvl1pPr>
          </a:lstStyle>
          <a:p>
            <a:fld id="{B522C087-9062-4DCA-A393-26507C61F42F}" type="slidenum">
              <a:rPr lang="en-US"/>
              <a:pPr/>
              <a:t>‹#›</a:t>
            </a:fld>
            <a:endParaRPr lang="en-US"/>
          </a:p>
        </p:txBody>
      </p:sp>
    </p:spTree>
    <p:extLst>
      <p:ext uri="{BB962C8B-B14F-4D97-AF65-F5344CB8AC3E}">
        <p14:creationId xmlns:p14="http://schemas.microsoft.com/office/powerpoint/2010/main" val="4187389829"/>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21 October 2024</a:t>
            </a:r>
          </a:p>
        </p:txBody>
      </p:sp>
      <p:sp>
        <p:nvSpPr>
          <p:cNvPr id="6" name="Footer Placeholder 5"/>
          <p:cNvSpPr>
            <a:spLocks noGrp="1"/>
          </p:cNvSpPr>
          <p:nvPr>
            <p:ph type="ftr" sz="quarter" idx="11"/>
          </p:nvPr>
        </p:nvSpPr>
        <p:spPr/>
        <p:txBody>
          <a:bodyPr/>
          <a:lstStyle>
            <a:lvl1pPr>
              <a:defRPr/>
            </a:lvl1pPr>
          </a:lstStyle>
          <a:p>
            <a:r>
              <a:rPr lang="en-US"/>
              <a:t>Kevin McFarland: Help from CH-land</a:t>
            </a:r>
          </a:p>
        </p:txBody>
      </p:sp>
      <p:sp>
        <p:nvSpPr>
          <p:cNvPr id="7" name="Slide Number Placeholder 6"/>
          <p:cNvSpPr>
            <a:spLocks noGrp="1"/>
          </p:cNvSpPr>
          <p:nvPr>
            <p:ph type="sldNum" sz="quarter" idx="12"/>
          </p:nvPr>
        </p:nvSpPr>
        <p:spPr/>
        <p:txBody>
          <a:bodyPr/>
          <a:lstStyle>
            <a:lvl1pPr>
              <a:defRPr/>
            </a:lvl1pPr>
          </a:lstStyle>
          <a:p>
            <a:fld id="{878168A0-A96D-4767-BC88-67A0B226B45C}" type="slidenum">
              <a:rPr lang="en-US"/>
              <a:pPr/>
              <a:t>‹#›</a:t>
            </a:fld>
            <a:endParaRPr lang="en-US"/>
          </a:p>
        </p:txBody>
      </p:sp>
    </p:spTree>
    <p:extLst>
      <p:ext uri="{BB962C8B-B14F-4D97-AF65-F5344CB8AC3E}">
        <p14:creationId xmlns:p14="http://schemas.microsoft.com/office/powerpoint/2010/main" val="1302922450"/>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21 October 2024</a:t>
            </a:r>
          </a:p>
        </p:txBody>
      </p:sp>
      <p:sp>
        <p:nvSpPr>
          <p:cNvPr id="8" name="Footer Placeholder 7"/>
          <p:cNvSpPr>
            <a:spLocks noGrp="1"/>
          </p:cNvSpPr>
          <p:nvPr>
            <p:ph type="ftr" sz="quarter" idx="11"/>
          </p:nvPr>
        </p:nvSpPr>
        <p:spPr/>
        <p:txBody>
          <a:bodyPr/>
          <a:lstStyle>
            <a:lvl1pPr>
              <a:defRPr/>
            </a:lvl1pPr>
          </a:lstStyle>
          <a:p>
            <a:r>
              <a:rPr lang="en-US"/>
              <a:t>Kevin McFarland: Help from CH-land</a:t>
            </a:r>
          </a:p>
        </p:txBody>
      </p:sp>
      <p:sp>
        <p:nvSpPr>
          <p:cNvPr id="9" name="Slide Number Placeholder 8"/>
          <p:cNvSpPr>
            <a:spLocks noGrp="1"/>
          </p:cNvSpPr>
          <p:nvPr>
            <p:ph type="sldNum" sz="quarter" idx="12"/>
          </p:nvPr>
        </p:nvSpPr>
        <p:spPr/>
        <p:txBody>
          <a:bodyPr/>
          <a:lstStyle>
            <a:lvl1pPr>
              <a:defRPr/>
            </a:lvl1pPr>
          </a:lstStyle>
          <a:p>
            <a:fld id="{576E6013-5A82-45E9-90FA-584386F7F049}" type="slidenum">
              <a:rPr lang="en-US"/>
              <a:pPr/>
              <a:t>‹#›</a:t>
            </a:fld>
            <a:endParaRPr lang="en-US"/>
          </a:p>
        </p:txBody>
      </p:sp>
    </p:spTree>
    <p:extLst>
      <p:ext uri="{BB962C8B-B14F-4D97-AF65-F5344CB8AC3E}">
        <p14:creationId xmlns:p14="http://schemas.microsoft.com/office/powerpoint/2010/main" val="280893698"/>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21 October 2024</a:t>
            </a:r>
          </a:p>
        </p:txBody>
      </p:sp>
      <p:sp>
        <p:nvSpPr>
          <p:cNvPr id="4" name="Footer Placeholder 3"/>
          <p:cNvSpPr>
            <a:spLocks noGrp="1"/>
          </p:cNvSpPr>
          <p:nvPr>
            <p:ph type="ftr" sz="quarter" idx="11"/>
          </p:nvPr>
        </p:nvSpPr>
        <p:spPr/>
        <p:txBody>
          <a:bodyPr/>
          <a:lstStyle>
            <a:lvl1pPr>
              <a:defRPr/>
            </a:lvl1pPr>
          </a:lstStyle>
          <a:p>
            <a:r>
              <a:rPr lang="en-US"/>
              <a:t>Kevin McFarland: Help from CH-land</a:t>
            </a:r>
          </a:p>
        </p:txBody>
      </p:sp>
      <p:sp>
        <p:nvSpPr>
          <p:cNvPr id="5" name="Slide Number Placeholder 4"/>
          <p:cNvSpPr>
            <a:spLocks noGrp="1"/>
          </p:cNvSpPr>
          <p:nvPr>
            <p:ph type="sldNum" sz="quarter" idx="12"/>
          </p:nvPr>
        </p:nvSpPr>
        <p:spPr/>
        <p:txBody>
          <a:bodyPr/>
          <a:lstStyle>
            <a:lvl1pPr>
              <a:defRPr/>
            </a:lvl1pPr>
          </a:lstStyle>
          <a:p>
            <a:fld id="{FF4571A9-B2EC-455C-AC37-BF90257DDDC9}" type="slidenum">
              <a:rPr lang="en-US"/>
              <a:pPr/>
              <a:t>‹#›</a:t>
            </a:fld>
            <a:endParaRPr lang="en-US"/>
          </a:p>
        </p:txBody>
      </p:sp>
    </p:spTree>
    <p:extLst>
      <p:ext uri="{BB962C8B-B14F-4D97-AF65-F5344CB8AC3E}">
        <p14:creationId xmlns:p14="http://schemas.microsoft.com/office/powerpoint/2010/main" val="140230992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21 October 2024</a:t>
            </a:r>
          </a:p>
        </p:txBody>
      </p:sp>
      <p:sp>
        <p:nvSpPr>
          <p:cNvPr id="3" name="Footer Placeholder 2"/>
          <p:cNvSpPr>
            <a:spLocks noGrp="1"/>
          </p:cNvSpPr>
          <p:nvPr>
            <p:ph type="ftr" sz="quarter" idx="11"/>
          </p:nvPr>
        </p:nvSpPr>
        <p:spPr/>
        <p:txBody>
          <a:bodyPr/>
          <a:lstStyle>
            <a:lvl1pPr>
              <a:defRPr/>
            </a:lvl1pPr>
          </a:lstStyle>
          <a:p>
            <a:r>
              <a:rPr lang="en-US"/>
              <a:t>Kevin McFarland: Help from CH-land</a:t>
            </a:r>
          </a:p>
        </p:txBody>
      </p:sp>
      <p:sp>
        <p:nvSpPr>
          <p:cNvPr id="4" name="Slide Number Placeholder 3"/>
          <p:cNvSpPr>
            <a:spLocks noGrp="1"/>
          </p:cNvSpPr>
          <p:nvPr>
            <p:ph type="sldNum" sz="quarter" idx="12"/>
          </p:nvPr>
        </p:nvSpPr>
        <p:spPr/>
        <p:txBody>
          <a:bodyPr/>
          <a:lstStyle>
            <a:lvl1pPr>
              <a:defRPr/>
            </a:lvl1pPr>
          </a:lstStyle>
          <a:p>
            <a:fld id="{F49C77AA-FFBE-4FDE-8B81-15144C599C6E}" type="slidenum">
              <a:rPr lang="en-US"/>
              <a:pPr/>
              <a:t>‹#›</a:t>
            </a:fld>
            <a:endParaRPr lang="en-US"/>
          </a:p>
        </p:txBody>
      </p:sp>
    </p:spTree>
    <p:extLst>
      <p:ext uri="{BB962C8B-B14F-4D97-AF65-F5344CB8AC3E}">
        <p14:creationId xmlns:p14="http://schemas.microsoft.com/office/powerpoint/2010/main" val="123287117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23912" name="Rectangle 8"/>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13" name="Rectangle 9"/>
          <p:cNvSpPr>
            <a:spLocks noGrp="1" noChangeArrowheads="1"/>
          </p:cNvSpPr>
          <p:nvPr>
            <p:ph type="dt" sz="half" idx="2"/>
          </p:nvPr>
        </p:nvSpPr>
        <p:spPr bwMode="auto">
          <a:xfrm>
            <a:off x="609600" y="6477000"/>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i="0"/>
            </a:lvl1pPr>
          </a:lstStyle>
          <a:p>
            <a:r>
              <a:rPr lang="en-US"/>
              <a:t>21 October 2024</a:t>
            </a:r>
          </a:p>
        </p:txBody>
      </p:sp>
      <p:sp>
        <p:nvSpPr>
          <p:cNvPr id="123914" name="Rectangle 10"/>
          <p:cNvSpPr>
            <a:spLocks noGrp="1" noChangeArrowheads="1"/>
          </p:cNvSpPr>
          <p:nvPr>
            <p:ph type="ftr" sz="quarter" idx="3"/>
          </p:nvPr>
        </p:nvSpPr>
        <p:spPr bwMode="auto">
          <a:xfrm>
            <a:off x="4165600" y="6477000"/>
            <a:ext cx="3860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i="0"/>
            </a:lvl1pPr>
          </a:lstStyle>
          <a:p>
            <a:r>
              <a:rPr lang="en-US"/>
              <a:t>Kevin McFarland: Help from CH-land</a:t>
            </a:r>
          </a:p>
        </p:txBody>
      </p:sp>
      <p:sp>
        <p:nvSpPr>
          <p:cNvPr id="123915" name="Rectangle 11"/>
          <p:cNvSpPr>
            <a:spLocks noGrp="1" noChangeArrowheads="1"/>
          </p:cNvSpPr>
          <p:nvPr>
            <p:ph type="sldNum" sz="quarter" idx="4"/>
          </p:nvPr>
        </p:nvSpPr>
        <p:spPr bwMode="auto">
          <a:xfrm>
            <a:off x="8737600" y="6477000"/>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i="0"/>
            </a:lvl1pPr>
          </a:lstStyle>
          <a:p>
            <a:fld id="{A49F42BE-F678-454C-90AD-D5A5406E0512}" type="slidenum">
              <a:rPr lang="en-US"/>
              <a:pPr/>
              <a:t>‹#›</a:t>
            </a:fld>
            <a:endParaRPr lang="en-US"/>
          </a:p>
        </p:txBody>
      </p:sp>
      <p:sp>
        <p:nvSpPr>
          <p:cNvPr id="123916" name="Rectangle 12"/>
          <p:cNvSpPr>
            <a:spLocks noGrp="1" noChangeArrowheads="1"/>
          </p:cNvSpPr>
          <p:nvPr>
            <p:ph type="title"/>
          </p:nvPr>
        </p:nvSpPr>
        <p:spPr bwMode="auto">
          <a:xfrm>
            <a:off x="609599" y="274638"/>
            <a:ext cx="9447051" cy="1143000"/>
          </a:xfrm>
          <a:prstGeom prst="rect">
            <a:avLst/>
          </a:prstGeom>
          <a:gradFill rotWithShape="1">
            <a:gsLst>
              <a:gs pos="0">
                <a:srgbClr val="FFFF00"/>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123917" name="Group 13"/>
          <p:cNvGrpSpPr>
            <a:grpSpLocks/>
          </p:cNvGrpSpPr>
          <p:nvPr userDrawn="1"/>
        </p:nvGrpSpPr>
        <p:grpSpPr bwMode="auto">
          <a:xfrm>
            <a:off x="10134600" y="304800"/>
            <a:ext cx="1955800" cy="914400"/>
            <a:chOff x="4416" y="2304"/>
            <a:chExt cx="1104" cy="576"/>
          </a:xfrm>
        </p:grpSpPr>
        <p:grpSp>
          <p:nvGrpSpPr>
            <p:cNvPr id="123918" name="Group 14"/>
            <p:cNvGrpSpPr>
              <a:grpSpLocks/>
            </p:cNvGrpSpPr>
            <p:nvPr/>
          </p:nvGrpSpPr>
          <p:grpSpPr bwMode="auto">
            <a:xfrm>
              <a:off x="4416" y="2304"/>
              <a:ext cx="1104" cy="576"/>
              <a:chOff x="4416" y="2784"/>
              <a:chExt cx="1728" cy="864"/>
            </a:xfrm>
          </p:grpSpPr>
          <p:grpSp>
            <p:nvGrpSpPr>
              <p:cNvPr id="123919" name="Group 15"/>
              <p:cNvGrpSpPr>
                <a:grpSpLocks/>
              </p:cNvGrpSpPr>
              <p:nvPr/>
            </p:nvGrpSpPr>
            <p:grpSpPr bwMode="auto">
              <a:xfrm>
                <a:off x="4416" y="2784"/>
                <a:ext cx="864" cy="384"/>
                <a:chOff x="4416" y="2784"/>
                <a:chExt cx="864" cy="384"/>
              </a:xfrm>
            </p:grpSpPr>
            <p:sp>
              <p:nvSpPr>
                <p:cNvPr id="123920" name="Line 16"/>
                <p:cNvSpPr>
                  <a:spLocks noChangeShapeType="1"/>
                </p:cNvSpPr>
                <p:nvPr/>
              </p:nvSpPr>
              <p:spPr bwMode="auto">
                <a:xfrm>
                  <a:off x="4416" y="2784"/>
                  <a:ext cx="432" cy="19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21" name="Line 17"/>
                <p:cNvSpPr>
                  <a:spLocks noChangeShapeType="1"/>
                </p:cNvSpPr>
                <p:nvPr/>
              </p:nvSpPr>
              <p:spPr bwMode="auto">
                <a:xfrm>
                  <a:off x="4848" y="2976"/>
                  <a:ext cx="432"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922" name="Group 18"/>
              <p:cNvGrpSpPr>
                <a:grpSpLocks/>
              </p:cNvGrpSpPr>
              <p:nvPr/>
            </p:nvGrpSpPr>
            <p:grpSpPr bwMode="auto">
              <a:xfrm flipV="1">
                <a:off x="5280" y="2784"/>
                <a:ext cx="864" cy="384"/>
                <a:chOff x="4416" y="2784"/>
                <a:chExt cx="864" cy="384"/>
              </a:xfrm>
            </p:grpSpPr>
            <p:sp>
              <p:nvSpPr>
                <p:cNvPr id="123923" name="Line 19"/>
                <p:cNvSpPr>
                  <a:spLocks noChangeShapeType="1"/>
                </p:cNvSpPr>
                <p:nvPr/>
              </p:nvSpPr>
              <p:spPr bwMode="auto">
                <a:xfrm>
                  <a:off x="4416" y="2784"/>
                  <a:ext cx="432" cy="19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924" name="Line 20"/>
                <p:cNvSpPr>
                  <a:spLocks noChangeShapeType="1"/>
                </p:cNvSpPr>
                <p:nvPr/>
              </p:nvSpPr>
              <p:spPr bwMode="auto">
                <a:xfrm>
                  <a:off x="4848" y="2976"/>
                  <a:ext cx="432" cy="19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23925" name="AutoShape 21"/>
              <p:cNvSpPr>
                <a:spLocks noChangeArrowheads="1"/>
              </p:cNvSpPr>
              <p:nvPr/>
            </p:nvSpPr>
            <p:spPr bwMode="auto">
              <a:xfrm>
                <a:off x="5184" y="3072"/>
                <a:ext cx="384" cy="576"/>
              </a:xfrm>
              <a:prstGeom prst="lightningBolt">
                <a:avLst/>
              </a:prstGeom>
              <a:solidFill>
                <a:srgbClr val="FFFF2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926" name="Text Box 22"/>
            <p:cNvSpPr txBox="1">
              <a:spLocks noChangeArrowheads="1"/>
            </p:cNvSpPr>
            <p:nvPr/>
          </p:nvSpPr>
          <p:spPr bwMode="auto">
            <a:xfrm>
              <a:off x="4464" y="2352"/>
              <a:ext cx="3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b="1" i="0">
                  <a:latin typeface="Symbol" pitchFamily="18" charset="2"/>
                </a:rPr>
                <a:t>n</a:t>
              </a:r>
            </a:p>
          </p:txBody>
        </p:sp>
      </p:gr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Lst>
  <p:transition>
    <p:fade thruBlk="1"/>
  </p:transition>
  <p:hf hdr="0"/>
  <p:txStyles>
    <p:titleStyle>
      <a:lvl1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mj-lt"/>
          <a:ea typeface="+mj-ea"/>
          <a:cs typeface="+mj-cs"/>
        </a:defRPr>
      </a:lvl1pPr>
      <a:lvl2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2pPr>
      <a:lvl3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3pPr>
      <a:lvl4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4pPr>
      <a:lvl5pPr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5pPr>
      <a:lvl6pPr marL="457200"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6pPr>
      <a:lvl7pPr marL="914400"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7pPr>
      <a:lvl8pPr marL="1371600"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8pPr>
      <a:lvl9pPr marL="1828800" algn="ctr" rtl="0" eaLnBrk="1" fontAlgn="base" hangingPunct="1">
        <a:spcBef>
          <a:spcPct val="0"/>
        </a:spcBef>
        <a:spcAft>
          <a:spcPct val="0"/>
        </a:spcAft>
        <a:defRPr sz="3800" b="1" i="1">
          <a:solidFill>
            <a:schemeClr val="tx1"/>
          </a:solidFill>
          <a:effectLst>
            <a:outerShdw blurRad="38100" dist="38100" dir="2700000" algn="tl">
              <a:srgbClr val="FFFFFF"/>
            </a:outerShdw>
          </a:effectLst>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o"/>
        <a:defRPr sz="2000">
          <a:solidFill>
            <a:schemeClr val="tx1"/>
          </a:solidFill>
          <a:latin typeface="+mn-lt"/>
          <a:cs typeface="+mn-cs"/>
        </a:defRPr>
      </a:lvl3pPr>
      <a:lvl4pPr marL="1600200" indent="-228600" algn="l" rtl="0" eaLnBrk="1" fontAlgn="base" hangingPunct="1">
        <a:spcBef>
          <a:spcPct val="20000"/>
        </a:spcBef>
        <a:spcAft>
          <a:spcPct val="0"/>
        </a:spcAft>
        <a:buClr>
          <a:schemeClr val="tx1"/>
        </a:buClr>
        <a:buFont typeface="Wingdings" pitchFamily="2" charset="2"/>
        <a:buChar char="q"/>
        <a:defRPr sz="18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70.png"/></Relationships>
</file>

<file path=ppt/slides/_rels/slide21.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48.png"/><Relationship Id="rId4" Type="http://schemas.openxmlformats.org/officeDocument/2006/relationships/image" Target="../media/image370.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emf"/></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4" Type="http://schemas.openxmlformats.org/officeDocument/2006/relationships/image" Target="../media/image74.emf"/></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30.png"/><Relationship Id="rId1" Type="http://schemas.openxmlformats.org/officeDocument/2006/relationships/slideLayout" Target="../slideLayouts/slideLayout4.xml"/><Relationship Id="rId4" Type="http://schemas.openxmlformats.org/officeDocument/2006/relationships/image" Target="../media/image76.emf"/></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55.sv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55.sv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79.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2.png"/><Relationship Id="rId7" Type="http://schemas.openxmlformats.org/officeDocument/2006/relationships/image" Target="../media/image10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103.png"/><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4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120.svg"/><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4.xml"/><Relationship Id="rId4" Type="http://schemas.openxmlformats.org/officeDocument/2006/relationships/image" Target="../media/image120.svg"/></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4.xml"/><Relationship Id="rId4" Type="http://schemas.openxmlformats.org/officeDocument/2006/relationships/image" Target="../media/image120.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0.png"/><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2.png"/><Relationship Id="rId7"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5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440.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ento | Italy, Map, Population, &amp; Facts | Britannica">
            <a:extLst>
              <a:ext uri="{FF2B5EF4-FFF2-40B4-BE49-F238E27FC236}">
                <a16:creationId xmlns:a16="http://schemas.microsoft.com/office/drawing/2014/main" id="{62EA5D99-7F8B-AFB7-C7D7-5B691BEAE9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67" b="13332"/>
          <a:stretch/>
        </p:blipFill>
        <p:spPr bwMode="auto">
          <a:xfrm>
            <a:off x="76200" y="4343400"/>
            <a:ext cx="5201982" cy="2516459"/>
          </a:xfrm>
          <a:prstGeom prst="ellipse">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ctrTitle"/>
          </p:nvPr>
        </p:nvSpPr>
        <p:spPr>
          <a:xfrm>
            <a:off x="914400" y="457200"/>
            <a:ext cx="10363200" cy="1933575"/>
          </a:xfrm>
        </p:spPr>
        <p:txBody>
          <a:bodyPr/>
          <a:lstStyle/>
          <a:p>
            <a:r>
              <a:rPr lang="en-US" dirty="0"/>
              <a:t>Neutrino Interaction Measurements with Hydrocarbon-Based Detectors</a:t>
            </a:r>
          </a:p>
        </p:txBody>
      </p:sp>
      <p:sp>
        <p:nvSpPr>
          <p:cNvPr id="8" name="Subtitle 7"/>
          <p:cNvSpPr>
            <a:spLocks noGrp="1"/>
          </p:cNvSpPr>
          <p:nvPr>
            <p:ph type="subTitle" idx="1"/>
          </p:nvPr>
        </p:nvSpPr>
        <p:spPr>
          <a:xfrm>
            <a:off x="3835400" y="3581400"/>
            <a:ext cx="7645400" cy="3048000"/>
          </a:xfrm>
        </p:spPr>
        <p:txBody>
          <a:bodyPr/>
          <a:lstStyle/>
          <a:p>
            <a:r>
              <a:rPr lang="en-US" dirty="0"/>
              <a:t>Kevin McFarland</a:t>
            </a:r>
            <a:br>
              <a:rPr lang="en-US" dirty="0"/>
            </a:br>
            <a:r>
              <a:rPr lang="en-US" dirty="0"/>
              <a:t>University of Rochester</a:t>
            </a:r>
          </a:p>
          <a:p>
            <a:endParaRPr lang="en-US" dirty="0"/>
          </a:p>
          <a:p>
            <a:r>
              <a:rPr lang="en-US" dirty="0"/>
              <a:t>FBK ECT*, Trento</a:t>
            </a:r>
          </a:p>
          <a:p>
            <a:r>
              <a:rPr lang="en-US" dirty="0"/>
              <a:t>21 October 2024</a:t>
            </a:r>
          </a:p>
        </p:txBody>
      </p:sp>
      <p:pic>
        <p:nvPicPr>
          <p:cNvPr id="1028" name="Picture 4" descr="FBK - Fondazione Bruno Kessler - Trentino Cultura">
            <a:extLst>
              <a:ext uri="{FF2B5EF4-FFF2-40B4-BE49-F238E27FC236}">
                <a16:creationId xmlns:a16="http://schemas.microsoft.com/office/drawing/2014/main" id="{31D35A00-6064-8E9A-6F26-08ECAFBEF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518" y="5142571"/>
            <a:ext cx="1015682"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turation and Diffraction at the LHC and the EIC (29 June 2021 - 1 July  2021): Overview · Indico">
            <a:extLst>
              <a:ext uri="{FF2B5EF4-FFF2-40B4-BE49-F238E27FC236}">
                <a16:creationId xmlns:a16="http://schemas.microsoft.com/office/drawing/2014/main" id="{C96B1AA5-011B-12C1-0B00-E7B58982C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316" y="5029200"/>
            <a:ext cx="2235200" cy="12065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611EE76F-D315-9214-9A72-695876F0F3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28786" y="3663429"/>
            <a:ext cx="1443715" cy="1170372"/>
          </a:xfrm>
          <a:prstGeom prst="rect">
            <a:avLst/>
          </a:prstGeom>
        </p:spPr>
      </p:pic>
    </p:spTree>
    <p:extLst>
      <p:ext uri="{BB962C8B-B14F-4D97-AF65-F5344CB8AC3E}">
        <p14:creationId xmlns:p14="http://schemas.microsoft.com/office/powerpoint/2010/main" val="1966997726"/>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3163-4072-34DE-BD06-6A6D83A5915E}"/>
              </a:ext>
            </a:extLst>
          </p:cNvPr>
          <p:cNvSpPr>
            <a:spLocks noGrp="1"/>
          </p:cNvSpPr>
          <p:nvPr>
            <p:ph type="title"/>
          </p:nvPr>
        </p:nvSpPr>
        <p:spPr/>
        <p:txBody>
          <a:bodyPr/>
          <a:lstStyle/>
          <a:p>
            <a:r>
              <a:rPr lang="en-US" dirty="0"/>
              <a:t>Topics for this CH review</a:t>
            </a: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EE423EC2-B98D-354B-57F4-8F50C3879C9F}"/>
                  </a:ext>
                </a:extLst>
              </p:cNvPr>
              <p:cNvSpPr>
                <a:spLocks noGrp="1"/>
              </p:cNvSpPr>
              <p:nvPr>
                <p:ph sz="half" idx="1"/>
              </p:nvPr>
            </p:nvSpPr>
            <p:spPr>
              <a:xfrm>
                <a:off x="609600" y="3886200"/>
                <a:ext cx="5384800" cy="2244726"/>
              </a:xfrm>
            </p:spPr>
            <p:txBody>
              <a:bodyPr/>
              <a:lstStyle/>
              <a:p>
                <a:r>
                  <a:rPr lang="en-US" dirty="0"/>
                  <a:t>Tagged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US" dirty="0"/>
                  <a:t> reconstruction.</a:t>
                </a:r>
              </a:p>
              <a:p>
                <a:r>
                  <a:rPr lang="en-US" dirty="0"/>
                  <a:t>Electron and muon neutrino comparisons.</a:t>
                </a:r>
              </a:p>
              <a:p>
                <a:r>
                  <a:rPr lang="en-US" dirty="0"/>
                  <a:t>Multiply differential reaction measurements.</a:t>
                </a:r>
              </a:p>
              <a:p>
                <a:endParaRPr lang="en-US" dirty="0"/>
              </a:p>
            </p:txBody>
          </p:sp>
        </mc:Choice>
        <mc:Fallback>
          <p:sp>
            <p:nvSpPr>
              <p:cNvPr id="7" name="Content Placeholder 6">
                <a:extLst>
                  <a:ext uri="{FF2B5EF4-FFF2-40B4-BE49-F238E27FC236}">
                    <a16:creationId xmlns:a16="http://schemas.microsoft.com/office/drawing/2014/main" id="{EE423EC2-B98D-354B-57F4-8F50C3879C9F}"/>
                  </a:ext>
                </a:extLst>
              </p:cNvPr>
              <p:cNvSpPr>
                <a:spLocks noGrp="1" noRot="1" noChangeAspect="1" noMove="1" noResize="1" noEditPoints="1" noAdjustHandles="1" noChangeArrowheads="1" noChangeShapeType="1" noTextEdit="1"/>
              </p:cNvSpPr>
              <p:nvPr>
                <p:ph sz="half" idx="1"/>
              </p:nvPr>
            </p:nvSpPr>
            <p:spPr>
              <a:xfrm>
                <a:off x="609600" y="3886200"/>
                <a:ext cx="5384800" cy="2244726"/>
              </a:xfrm>
              <a:blipFill>
                <a:blip r:embed="rId2"/>
                <a:stretch>
                  <a:fillRect l="-2123" t="-3390" b="-14124"/>
                </a:stretch>
              </a:blipFill>
            </p:spPr>
            <p:txBody>
              <a:bodyPr/>
              <a:lstStyle/>
              <a:p>
                <a:r>
                  <a:rPr lang="en-US">
                    <a:noFill/>
                  </a:rPr>
                  <a:t> </a:t>
                </a:r>
              </a:p>
            </p:txBody>
          </p:sp>
        </mc:Fallback>
      </mc:AlternateContent>
      <p:sp>
        <p:nvSpPr>
          <p:cNvPr id="8" name="Content Placeholder 7">
            <a:extLst>
              <a:ext uri="{FF2B5EF4-FFF2-40B4-BE49-F238E27FC236}">
                <a16:creationId xmlns:a16="http://schemas.microsoft.com/office/drawing/2014/main" id="{EA5C5AF0-CB69-BA48-38E6-246DAEAD3FF9}"/>
              </a:ext>
            </a:extLst>
          </p:cNvPr>
          <p:cNvSpPr>
            <a:spLocks noGrp="1"/>
          </p:cNvSpPr>
          <p:nvPr>
            <p:ph sz="half" idx="2"/>
          </p:nvPr>
        </p:nvSpPr>
        <p:spPr>
          <a:xfrm>
            <a:off x="6197600" y="3886200"/>
            <a:ext cx="5384800" cy="2244726"/>
          </a:xfrm>
        </p:spPr>
        <p:txBody>
          <a:bodyPr/>
          <a:lstStyle/>
          <a:p>
            <a:r>
              <a:rPr lang="en-US" dirty="0"/>
              <a:t>Neutron reconstruction</a:t>
            </a:r>
          </a:p>
          <a:p>
            <a:r>
              <a:rPr lang="en-US" dirty="0"/>
              <a:t>Comparisons among nuclei.</a:t>
            </a:r>
          </a:p>
          <a:p>
            <a:pPr lvl="1"/>
            <a:r>
              <a:rPr lang="en-US" dirty="0"/>
              <a:t>and free protons too!</a:t>
            </a:r>
          </a:p>
          <a:p>
            <a:endParaRPr lang="en-US" dirty="0"/>
          </a:p>
          <a:p>
            <a:endParaRPr lang="en-US" dirty="0"/>
          </a:p>
        </p:txBody>
      </p:sp>
      <p:sp>
        <p:nvSpPr>
          <p:cNvPr id="4" name="Date Placeholder 3">
            <a:extLst>
              <a:ext uri="{FF2B5EF4-FFF2-40B4-BE49-F238E27FC236}">
                <a16:creationId xmlns:a16="http://schemas.microsoft.com/office/drawing/2014/main" id="{3E223FFC-9D1C-F542-582A-E4FA7FA3AA16}"/>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CECE9418-B17A-31C5-DFC6-98997398BBC0}"/>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FE61B866-A206-BDA6-63F2-AA0241134DCB}"/>
              </a:ext>
            </a:extLst>
          </p:cNvPr>
          <p:cNvSpPr>
            <a:spLocks noGrp="1"/>
          </p:cNvSpPr>
          <p:nvPr>
            <p:ph type="sldNum" sz="quarter" idx="12"/>
          </p:nvPr>
        </p:nvSpPr>
        <p:spPr/>
        <p:txBody>
          <a:bodyPr/>
          <a:lstStyle/>
          <a:p>
            <a:fld id="{FB7A5F6C-6AD6-402F-B829-8C1EAE38D662}" type="slidenum">
              <a:rPr lang="en-US" smtClean="0"/>
              <a:pPr/>
              <a:t>10</a:t>
            </a:fld>
            <a:endParaRPr lang="en-US"/>
          </a:p>
        </p:txBody>
      </p:sp>
      <p:sp>
        <p:nvSpPr>
          <p:cNvPr id="9" name="7-Point Star 8">
            <a:extLst>
              <a:ext uri="{FF2B5EF4-FFF2-40B4-BE49-F238E27FC236}">
                <a16:creationId xmlns:a16="http://schemas.microsoft.com/office/drawing/2014/main" id="{73AA55EB-2B62-CBBF-C2CF-50060B24D930}"/>
              </a:ext>
            </a:extLst>
          </p:cNvPr>
          <p:cNvSpPr/>
          <p:nvPr/>
        </p:nvSpPr>
        <p:spPr bwMode="auto">
          <a:xfrm>
            <a:off x="1371600" y="1957776"/>
            <a:ext cx="2438400" cy="1143000"/>
          </a:xfrm>
          <a:prstGeom prst="star7">
            <a:avLst>
              <a:gd name="adj" fmla="val 33571"/>
              <a:gd name="hf" fmla="val 102572"/>
              <a:gd name="vf" fmla="val 105210"/>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a:ln>
                  <a:noFill/>
                </a:ln>
                <a:solidFill>
                  <a:schemeClr val="tx1"/>
                </a:solidFill>
                <a:effectLst/>
                <a:latin typeface="Arial" pitchFamily="34" charset="0"/>
                <a:cs typeface="Arial" pitchFamily="34" charset="0"/>
              </a:rPr>
              <a:t>FAST!</a:t>
            </a:r>
          </a:p>
        </p:txBody>
      </p:sp>
      <p:grpSp>
        <p:nvGrpSpPr>
          <p:cNvPr id="13" name="Group 12">
            <a:extLst>
              <a:ext uri="{FF2B5EF4-FFF2-40B4-BE49-F238E27FC236}">
                <a16:creationId xmlns:a16="http://schemas.microsoft.com/office/drawing/2014/main" id="{7B88D0C4-763B-AF8E-0F1D-F892708B5387}"/>
              </a:ext>
            </a:extLst>
          </p:cNvPr>
          <p:cNvGrpSpPr/>
          <p:nvPr/>
        </p:nvGrpSpPr>
        <p:grpSpPr>
          <a:xfrm>
            <a:off x="4236225" y="1427840"/>
            <a:ext cx="4527395" cy="2094610"/>
            <a:chOff x="5433122" y="1715390"/>
            <a:chExt cx="4527395" cy="2094610"/>
          </a:xfrm>
        </p:grpSpPr>
        <p:sp>
          <p:nvSpPr>
            <p:cNvPr id="10" name="L-Shape 9">
              <a:extLst>
                <a:ext uri="{FF2B5EF4-FFF2-40B4-BE49-F238E27FC236}">
                  <a16:creationId xmlns:a16="http://schemas.microsoft.com/office/drawing/2014/main" id="{9E951A23-E604-0326-BEE5-B3678DE1C88F}"/>
                </a:ext>
              </a:extLst>
            </p:cNvPr>
            <p:cNvSpPr/>
            <p:nvPr/>
          </p:nvSpPr>
          <p:spPr bwMode="auto">
            <a:xfrm>
              <a:off x="6225478" y="2057400"/>
              <a:ext cx="3733800" cy="1371600"/>
            </a:xfrm>
            <a:prstGeom prst="corner">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dirty="0">
                  <a:ln>
                    <a:noFill/>
                  </a:ln>
                  <a:solidFill>
                    <a:schemeClr val="tx1"/>
                  </a:solidFill>
                  <a:effectLst/>
                  <a:latin typeface="Arial" pitchFamily="34" charset="0"/>
                  <a:cs typeface="Arial" pitchFamily="34" charset="0"/>
                </a:rPr>
                <a:t>CONFIGURABLE!</a:t>
              </a:r>
            </a:p>
          </p:txBody>
        </p:sp>
        <p:sp>
          <p:nvSpPr>
            <p:cNvPr id="11" name="L-Shape 10">
              <a:extLst>
                <a:ext uri="{FF2B5EF4-FFF2-40B4-BE49-F238E27FC236}">
                  <a16:creationId xmlns:a16="http://schemas.microsoft.com/office/drawing/2014/main" id="{3C8855A9-9AB8-A10A-468B-1A277A29FAD1}"/>
                </a:ext>
              </a:extLst>
            </p:cNvPr>
            <p:cNvSpPr/>
            <p:nvPr/>
          </p:nvSpPr>
          <p:spPr bwMode="auto">
            <a:xfrm rot="10800000">
              <a:off x="6226717" y="1715390"/>
              <a:ext cx="3733800" cy="979488"/>
            </a:xfrm>
            <a:prstGeom prst="corner">
              <a:avLst>
                <a:gd name="adj1" fmla="val 30322"/>
                <a:gd name="adj2" fmla="val 305988"/>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1" u="none" strike="noStrike" cap="none" normalizeH="0" baseline="0" dirty="0">
                <a:ln>
                  <a:noFill/>
                </a:ln>
                <a:solidFill>
                  <a:schemeClr val="tx1"/>
                </a:solidFill>
                <a:effectLst/>
                <a:latin typeface="Arial" pitchFamily="34" charset="0"/>
                <a:cs typeface="Arial" pitchFamily="34" charset="0"/>
              </a:endParaRPr>
            </a:p>
          </p:txBody>
        </p:sp>
        <p:sp>
          <p:nvSpPr>
            <p:cNvPr id="12" name="L-Shape 11">
              <a:extLst>
                <a:ext uri="{FF2B5EF4-FFF2-40B4-BE49-F238E27FC236}">
                  <a16:creationId xmlns:a16="http://schemas.microsoft.com/office/drawing/2014/main" id="{6CF27986-13FA-6B63-5067-5B1B8150B918}"/>
                </a:ext>
              </a:extLst>
            </p:cNvPr>
            <p:cNvSpPr/>
            <p:nvPr/>
          </p:nvSpPr>
          <p:spPr bwMode="auto">
            <a:xfrm>
              <a:off x="5433122" y="1715390"/>
              <a:ext cx="4526156" cy="2094610"/>
            </a:xfrm>
            <a:prstGeom prst="corner">
              <a:avLst>
                <a:gd name="adj1" fmla="val 15541"/>
                <a:gd name="adj2" fmla="val 34842"/>
              </a:avLst>
            </a:prstGeom>
            <a:solidFill>
              <a:schemeClr val="accent3">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1" u="none" strike="noStrike" cap="none" normalizeH="0" baseline="0" dirty="0">
                <a:ln>
                  <a:noFill/>
                </a:ln>
                <a:solidFill>
                  <a:schemeClr val="tx1"/>
                </a:solidFill>
                <a:effectLst/>
                <a:latin typeface="Arial" pitchFamily="34" charset="0"/>
                <a:cs typeface="Arial" pitchFamily="34" charset="0"/>
              </a:endParaRPr>
            </a:p>
          </p:txBody>
        </p:sp>
      </p:grpSp>
      <p:pic>
        <p:nvPicPr>
          <p:cNvPr id="15" name="Graphic 14" descr="Brain in head outline">
            <a:extLst>
              <a:ext uri="{FF2B5EF4-FFF2-40B4-BE49-F238E27FC236}">
                <a16:creationId xmlns:a16="http://schemas.microsoft.com/office/drawing/2014/main" id="{448E4B9C-B68C-B095-8BF4-493B7B8716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8606" y="2851007"/>
            <a:ext cx="914400" cy="914400"/>
          </a:xfrm>
          <a:prstGeom prst="rect">
            <a:avLst/>
          </a:prstGeom>
        </p:spPr>
      </p:pic>
      <p:sp>
        <p:nvSpPr>
          <p:cNvPr id="16" name="Cloud Callout 15">
            <a:extLst>
              <a:ext uri="{FF2B5EF4-FFF2-40B4-BE49-F238E27FC236}">
                <a16:creationId xmlns:a16="http://schemas.microsoft.com/office/drawing/2014/main" id="{F4D19435-D32B-6914-D511-3F68A7B1B8CD}"/>
              </a:ext>
            </a:extLst>
          </p:cNvPr>
          <p:cNvSpPr/>
          <p:nvPr/>
        </p:nvSpPr>
        <p:spPr bwMode="auto">
          <a:xfrm>
            <a:off x="9906000" y="1524000"/>
            <a:ext cx="2286000" cy="1372510"/>
          </a:xfrm>
          <a:prstGeom prst="cloudCallout">
            <a:avLst>
              <a:gd name="adj1" fmla="val -50951"/>
              <a:gd name="adj2" fmla="val 47804"/>
            </a:avLst>
          </a:prstGeom>
          <a:solidFill>
            <a:schemeClr val="accent3">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0" i="1" u="none" strike="noStrike" cap="none" normalizeH="0" baseline="0" dirty="0">
                <a:ln>
                  <a:noFill/>
                </a:ln>
                <a:solidFill>
                  <a:schemeClr val="tx1"/>
                </a:solidFill>
                <a:effectLst/>
                <a:latin typeface="Arial" pitchFamily="34" charset="0"/>
                <a:cs typeface="Arial" pitchFamily="34" charset="0"/>
              </a:rPr>
              <a:t>Now how much would I pay?</a:t>
            </a:r>
          </a:p>
        </p:txBody>
      </p:sp>
      <p:sp>
        <p:nvSpPr>
          <p:cNvPr id="17" name="TextBox 16">
            <a:extLst>
              <a:ext uri="{FF2B5EF4-FFF2-40B4-BE49-F238E27FC236}">
                <a16:creationId xmlns:a16="http://schemas.microsoft.com/office/drawing/2014/main" id="{3EA28EF0-F574-A4B4-E867-C2A6EABBD257}"/>
              </a:ext>
            </a:extLst>
          </p:cNvPr>
          <p:cNvSpPr txBox="1"/>
          <p:nvPr/>
        </p:nvSpPr>
        <p:spPr>
          <a:xfrm>
            <a:off x="5715001" y="5553670"/>
            <a:ext cx="6400800" cy="923330"/>
          </a:xfrm>
          <a:prstGeom prst="rect">
            <a:avLst/>
          </a:prstGeom>
          <a:noFill/>
        </p:spPr>
        <p:txBody>
          <a:bodyPr wrap="square" rtlCol="0">
            <a:spAutoFit/>
          </a:bodyPr>
          <a:lstStyle/>
          <a:p>
            <a:r>
              <a:rPr lang="en-US" dirty="0"/>
              <a:t>Maybe the organizers also expected this, but most of my examples will be related to work I know best from MINERvA or T2K.  Sorry if this unintentionally leaves your work out..</a:t>
            </a:r>
          </a:p>
        </p:txBody>
      </p:sp>
    </p:spTree>
    <p:extLst>
      <p:ext uri="{BB962C8B-B14F-4D97-AF65-F5344CB8AC3E}">
        <p14:creationId xmlns:p14="http://schemas.microsoft.com/office/powerpoint/2010/main" val="1548101030"/>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5B7C386-16BF-A3F8-4FF4-4C5D06BF4773}"/>
              </a:ext>
            </a:extLst>
          </p:cNvPr>
          <p:cNvSpPr>
            <a:spLocks noGrp="1"/>
          </p:cNvSpPr>
          <p:nvPr>
            <p:ph type="title"/>
          </p:nvPr>
        </p:nvSpPr>
        <p:spPr/>
        <p:txBody>
          <a:bodyPr/>
          <a:lstStyle/>
          <a:p>
            <a:r>
              <a:rPr lang="en-US" dirty="0"/>
              <a:t>And why those matter for DUNE and HK</a:t>
            </a:r>
          </a:p>
        </p:txBody>
      </p:sp>
      <mc:AlternateContent xmlns:mc="http://schemas.openxmlformats.org/markup-compatibility/2006">
        <mc:Choice xmlns:a14="http://schemas.microsoft.com/office/drawing/2010/main" Requires="a14">
          <p:sp>
            <p:nvSpPr>
              <p:cNvPr id="9" name="Content Placeholder 8">
                <a:extLst>
                  <a:ext uri="{FF2B5EF4-FFF2-40B4-BE49-F238E27FC236}">
                    <a16:creationId xmlns:a16="http://schemas.microsoft.com/office/drawing/2014/main" id="{65A99659-2C6A-FB34-5C76-2198A3AC59E6}"/>
                  </a:ext>
                </a:extLst>
              </p:cNvPr>
              <p:cNvSpPr>
                <a:spLocks noGrp="1"/>
              </p:cNvSpPr>
              <p:nvPr>
                <p:ph idx="1"/>
              </p:nvPr>
            </p:nvSpPr>
            <p:spPr>
              <a:xfrm>
                <a:off x="609600" y="1447800"/>
                <a:ext cx="10972800" cy="4530725"/>
              </a:xfrm>
            </p:spPr>
            <p:txBody>
              <a:bodyPr/>
              <a:lstStyle/>
              <a:p>
                <a:r>
                  <a:rPr lang="en-US" dirty="0"/>
                  <a:t>Neutron reconstruction and tagged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𝜋</m:t>
                        </m:r>
                      </m:e>
                      <m:sup>
                        <m:r>
                          <a:rPr lang="en-US" b="0" i="1" smtClean="0">
                            <a:latin typeface="Cambria Math" panose="02040503050406030204" pitchFamily="18" charset="0"/>
                          </a:rPr>
                          <m:t>+</m:t>
                        </m:r>
                      </m:sup>
                    </m:sSup>
                  </m:oMath>
                </a14:m>
                <a:r>
                  <a:rPr lang="en-US" dirty="0"/>
                  <a:t> reconstruction…</a:t>
                </a:r>
              </a:p>
              <a:p>
                <a:pPr lvl="1"/>
                <a:r>
                  <a:rPr lang="en-US" dirty="0"/>
                  <a:t>Because oscillation experiment far detectors may not respond uniformly to all particles, leading to energy misestimation from the final state.</a:t>
                </a:r>
              </a:p>
              <a:p>
                <a:r>
                  <a:rPr lang="en-US" dirty="0"/>
                  <a:t>Electron to muon neutrino comparisons…</a:t>
                </a:r>
              </a:p>
              <a:p>
                <a:pPr lvl="1"/>
                <a:r>
                  <a:rPr lang="en-US" dirty="0"/>
                  <a:t>Because both DUNE and HK will extrapolate their observed muon neutrino reactions to predict electron neutrinos.</a:t>
                </a:r>
              </a:p>
              <a:p>
                <a:r>
                  <a:rPr lang="en-US" dirty="0"/>
                  <a:t>Massively differential measurements…</a:t>
                </a:r>
              </a:p>
              <a:p>
                <a:pPr lvl="1"/>
                <a:r>
                  <a:rPr lang="en-US" dirty="0"/>
                  <a:t>Because they test correlation of probe (lepton) and target (hadron) sides of the interaction, which is also important for energy reconstruction.</a:t>
                </a:r>
              </a:p>
              <a:p>
                <a:r>
                  <a:rPr lang="en-US" dirty="0"/>
                  <a:t>Comparison of nuclei (and hydrogen too!)…</a:t>
                </a:r>
              </a:p>
              <a:p>
                <a:pPr lvl="1"/>
                <a:r>
                  <a:rPr lang="en-US" dirty="0"/>
                  <a:t>Because they help us build a more predictive nuclear model.</a:t>
                </a:r>
              </a:p>
              <a:p>
                <a:pPr lvl="1"/>
                <a:endParaRPr lang="en-US" dirty="0"/>
              </a:p>
              <a:p>
                <a:endParaRPr lang="en-US" dirty="0"/>
              </a:p>
            </p:txBody>
          </p:sp>
        </mc:Choice>
        <mc:Fallback>
          <p:sp>
            <p:nvSpPr>
              <p:cNvPr id="9" name="Content Placeholder 8">
                <a:extLst>
                  <a:ext uri="{FF2B5EF4-FFF2-40B4-BE49-F238E27FC236}">
                    <a16:creationId xmlns:a16="http://schemas.microsoft.com/office/drawing/2014/main" id="{65A99659-2C6A-FB34-5C76-2198A3AC59E6}"/>
                  </a:ext>
                </a:extLst>
              </p:cNvPr>
              <p:cNvSpPr>
                <a:spLocks noGrp="1" noRot="1" noChangeAspect="1" noMove="1" noResize="1" noEditPoints="1" noAdjustHandles="1" noChangeArrowheads="1" noChangeShapeType="1" noTextEdit="1"/>
              </p:cNvSpPr>
              <p:nvPr>
                <p:ph idx="1"/>
              </p:nvPr>
            </p:nvSpPr>
            <p:spPr>
              <a:xfrm>
                <a:off x="609600" y="1447800"/>
                <a:ext cx="10972800" cy="4530725"/>
              </a:xfrm>
              <a:blipFill>
                <a:blip r:embed="rId2"/>
                <a:stretch>
                  <a:fillRect l="-1040" t="-1681" r="-1156" b="-11485"/>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1B0D6333-6916-1A9A-7444-F0EBF6199AF9}"/>
              </a:ext>
            </a:extLst>
          </p:cNvPr>
          <p:cNvSpPr>
            <a:spLocks noGrp="1"/>
          </p:cNvSpPr>
          <p:nvPr>
            <p:ph type="dt" sz="half" idx="10"/>
          </p:nvPr>
        </p:nvSpPr>
        <p:spPr/>
        <p:txBody>
          <a:bodyPr/>
          <a:lstStyle/>
          <a:p>
            <a:r>
              <a:rPr lang="en-US"/>
              <a:t>21 October 2024</a:t>
            </a:r>
          </a:p>
        </p:txBody>
      </p:sp>
      <p:sp>
        <p:nvSpPr>
          <p:cNvPr id="6" name="Footer Placeholder 5">
            <a:extLst>
              <a:ext uri="{FF2B5EF4-FFF2-40B4-BE49-F238E27FC236}">
                <a16:creationId xmlns:a16="http://schemas.microsoft.com/office/drawing/2014/main" id="{5D48E684-8BDA-7C53-A32F-E5FD6E47A6BA}"/>
              </a:ext>
            </a:extLst>
          </p:cNvPr>
          <p:cNvSpPr>
            <a:spLocks noGrp="1"/>
          </p:cNvSpPr>
          <p:nvPr>
            <p:ph type="ftr" sz="quarter" idx="11"/>
          </p:nvPr>
        </p:nvSpPr>
        <p:spPr/>
        <p:txBody>
          <a:bodyPr/>
          <a:lstStyle/>
          <a:p>
            <a:r>
              <a:rPr lang="en-US"/>
              <a:t>Kevin McFarland: Help from CH-land</a:t>
            </a:r>
          </a:p>
        </p:txBody>
      </p:sp>
      <p:sp>
        <p:nvSpPr>
          <p:cNvPr id="7" name="Slide Number Placeholder 6">
            <a:extLst>
              <a:ext uri="{FF2B5EF4-FFF2-40B4-BE49-F238E27FC236}">
                <a16:creationId xmlns:a16="http://schemas.microsoft.com/office/drawing/2014/main" id="{48A3D110-B047-392B-E3BF-4768CC365472}"/>
              </a:ext>
            </a:extLst>
          </p:cNvPr>
          <p:cNvSpPr>
            <a:spLocks noGrp="1"/>
          </p:cNvSpPr>
          <p:nvPr>
            <p:ph type="sldNum" sz="quarter" idx="12"/>
          </p:nvPr>
        </p:nvSpPr>
        <p:spPr/>
        <p:txBody>
          <a:bodyPr/>
          <a:lstStyle/>
          <a:p>
            <a:fld id="{878168A0-A96D-4767-BC88-67A0B226B45C}" type="slidenum">
              <a:rPr lang="en-US" smtClean="0"/>
              <a:pPr/>
              <a:t>11</a:t>
            </a:fld>
            <a:endParaRPr lang="en-US"/>
          </a:p>
        </p:txBody>
      </p:sp>
    </p:spTree>
    <p:extLst>
      <p:ext uri="{BB962C8B-B14F-4D97-AF65-F5344CB8AC3E}">
        <p14:creationId xmlns:p14="http://schemas.microsoft.com/office/powerpoint/2010/main" val="2998432653"/>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29DE8-B6DB-4B77-8206-6953BC3FB5B1}"/>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DF9DDA08-BB92-6586-458D-61BDC42FEC95}"/>
                  </a:ext>
                </a:extLst>
              </p:cNvPr>
              <p:cNvSpPr>
                <a:spLocks noGrp="1"/>
              </p:cNvSpPr>
              <p:nvPr>
                <p:ph type="title"/>
              </p:nvPr>
            </p:nvSpPr>
            <p:spPr>
              <a:xfrm>
                <a:off x="1143000" y="2971800"/>
                <a:ext cx="10210800" cy="1143000"/>
              </a:xfrm>
            </p:spPr>
            <p:txBody>
              <a:bodyPr/>
              <a:lstStyle/>
              <a:p>
                <a14:m>
                  <m:oMath xmlns:m="http://schemas.openxmlformats.org/officeDocument/2006/math">
                    <m:sSup>
                      <m:sSupPr>
                        <m:ctrlPr>
                          <a:rPr lang="en-US" i="1" smtClean="0">
                            <a:latin typeface="Cambria Math" panose="02040503050406030204" pitchFamily="18" charset="0"/>
                          </a:rPr>
                        </m:ctrlPr>
                      </m:sSupPr>
                      <m:e>
                        <m:r>
                          <a:rPr lang="en-US" b="1" i="1" smtClean="0">
                            <a:latin typeface="Cambria Math" panose="02040503050406030204" pitchFamily="18" charset="0"/>
                          </a:rPr>
                          <m:t>𝝅</m:t>
                        </m:r>
                      </m:e>
                      <m:sup>
                        <m:r>
                          <a:rPr lang="en-US" b="1" i="1" smtClean="0">
                            <a:latin typeface="Cambria Math" panose="02040503050406030204" pitchFamily="18" charset="0"/>
                          </a:rPr>
                          <m:t>+</m:t>
                        </m:r>
                      </m:sup>
                    </m:sSup>
                  </m:oMath>
                </a14:m>
                <a:r>
                  <a:rPr lang="en-US" dirty="0"/>
                  <a:t>Tagging and Production Cross-Sections</a:t>
                </a:r>
              </a:p>
            </p:txBody>
          </p:sp>
        </mc:Choice>
        <mc:Fallback>
          <p:sp>
            <p:nvSpPr>
              <p:cNvPr id="2" name="Title 1">
                <a:extLst>
                  <a:ext uri="{FF2B5EF4-FFF2-40B4-BE49-F238E27FC236}">
                    <a16:creationId xmlns:a16="http://schemas.microsoft.com/office/drawing/2014/main" id="{DF9DDA08-BB92-6586-458D-61BDC42FEC95}"/>
                  </a:ext>
                </a:extLst>
              </p:cNvPr>
              <p:cNvSpPr>
                <a:spLocks noGrp="1" noRot="1" noChangeAspect="1" noMove="1" noResize="1" noEditPoints="1" noAdjustHandles="1" noChangeArrowheads="1" noChangeShapeType="1" noTextEdit="1"/>
              </p:cNvSpPr>
              <p:nvPr>
                <p:ph type="title"/>
              </p:nvPr>
            </p:nvSpPr>
            <p:spPr>
              <a:xfrm>
                <a:off x="1143000" y="2971800"/>
                <a:ext cx="10210800" cy="1143000"/>
              </a:xfrm>
              <a:blipFill>
                <a:blip r:embed="rId3"/>
                <a:stretch>
                  <a:fillRect r="-1366" b="-5556"/>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7569D1B7-2AEA-AD7A-148F-D63AE0EF5993}"/>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AE4B42E8-5C3C-8436-4F01-727FCEABDC37}"/>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31B4E4B6-B888-7454-4650-3EE2A1DEBE04}"/>
              </a:ext>
            </a:extLst>
          </p:cNvPr>
          <p:cNvSpPr>
            <a:spLocks noGrp="1"/>
          </p:cNvSpPr>
          <p:nvPr>
            <p:ph type="sldNum" sz="quarter" idx="12"/>
          </p:nvPr>
        </p:nvSpPr>
        <p:spPr/>
        <p:txBody>
          <a:bodyPr/>
          <a:lstStyle/>
          <a:p>
            <a:pPr>
              <a:defRPr/>
            </a:pPr>
            <a:fld id="{0C39C72E-2A13-EB4D-AD45-6D4E6ACAED8D}" type="slidenum">
              <a:rPr lang="en-US" smtClean="0"/>
              <a:pPr>
                <a:defRPr/>
              </a:pPr>
              <a:t>12</a:t>
            </a:fld>
            <a:endParaRPr lang="en-US" dirty="0"/>
          </a:p>
        </p:txBody>
      </p:sp>
      <p:sp>
        <p:nvSpPr>
          <p:cNvPr id="6" name="TextBox 5">
            <a:extLst>
              <a:ext uri="{FF2B5EF4-FFF2-40B4-BE49-F238E27FC236}">
                <a16:creationId xmlns:a16="http://schemas.microsoft.com/office/drawing/2014/main" id="{F349CE40-B943-02F2-2A83-C03DD2C89FD1}"/>
              </a:ext>
            </a:extLst>
          </p:cNvPr>
          <p:cNvSpPr txBox="1"/>
          <p:nvPr/>
        </p:nvSpPr>
        <p:spPr>
          <a:xfrm>
            <a:off x="4038600" y="3886200"/>
            <a:ext cx="4165600" cy="646331"/>
          </a:xfrm>
          <a:prstGeom prst="rect">
            <a:avLst/>
          </a:prstGeom>
          <a:noFill/>
        </p:spPr>
        <p:txBody>
          <a:bodyPr wrap="square" rtlCol="0">
            <a:spAutoFit/>
          </a:bodyPr>
          <a:lstStyle/>
          <a:p>
            <a:r>
              <a:rPr lang="en-US" dirty="0"/>
              <a:t>(important for calorimetry and event selection in oscillation experiments)</a:t>
            </a:r>
          </a:p>
        </p:txBody>
      </p:sp>
    </p:spTree>
    <p:extLst>
      <p:ext uri="{BB962C8B-B14F-4D97-AF65-F5344CB8AC3E}">
        <p14:creationId xmlns:p14="http://schemas.microsoft.com/office/powerpoint/2010/main" val="364268731"/>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53DE71FE-BFB5-FA30-A7E9-00211C85EE37}"/>
                  </a:ext>
                </a:extLst>
              </p:cNvPr>
              <p:cNvSpPr>
                <a:spLocks noGrp="1"/>
              </p:cNvSpPr>
              <p:nvPr>
                <p:ph type="title"/>
              </p:nvPr>
            </p:nvSpPr>
            <p:spPr/>
            <p:txBody>
              <a:bodyPr/>
              <a:lstStyle/>
              <a:p>
                <a:r>
                  <a:rPr lang="en-US" dirty="0"/>
                  <a:t>How do we identify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𝝅</m:t>
                        </m:r>
                      </m:e>
                      <m:sup>
                        <m:r>
                          <a:rPr lang="en-US" b="1" i="1" smtClean="0">
                            <a:latin typeface="Cambria Math" panose="02040503050406030204" pitchFamily="18" charset="0"/>
                          </a:rPr>
                          <m:t>+</m:t>
                        </m:r>
                      </m:sup>
                    </m:sSup>
                  </m:oMath>
                </a14:m>
                <a:r>
                  <a:rPr lang="en-US" dirty="0"/>
                  <a:t> in CH?</a:t>
                </a:r>
              </a:p>
            </p:txBody>
          </p:sp>
        </mc:Choice>
        <mc:Fallback>
          <p:sp>
            <p:nvSpPr>
              <p:cNvPr id="2" name="Title 1">
                <a:extLst>
                  <a:ext uri="{FF2B5EF4-FFF2-40B4-BE49-F238E27FC236}">
                    <a16:creationId xmlns:a16="http://schemas.microsoft.com/office/drawing/2014/main" id="{53DE71FE-BFB5-FA30-A7E9-00211C85EE37}"/>
                  </a:ext>
                </a:extLst>
              </p:cNvPr>
              <p:cNvSpPr>
                <a:spLocks noGrp="1" noRot="1" noChangeAspect="1" noMove="1" noResize="1" noEditPoints="1" noAdjustHandles="1" noChangeArrowheads="1" noChangeShapeType="1" noTextEdit="1"/>
              </p:cNvSpPr>
              <p:nvPr>
                <p:ph type="title"/>
              </p:nvPr>
            </p:nvSpPr>
            <p:spPr>
              <a:blipFill>
                <a:blip r:embed="rId2"/>
                <a:stretch>
                  <a:fillRect b="-54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Content Placeholder 5">
                <a:extLst>
                  <a:ext uri="{FF2B5EF4-FFF2-40B4-BE49-F238E27FC236}">
                    <a16:creationId xmlns:a16="http://schemas.microsoft.com/office/drawing/2014/main" id="{CEF8A0C2-969F-6E3C-4AE1-76BE7EDA29E5}"/>
                  </a:ext>
                </a:extLst>
              </p:cNvPr>
              <p:cNvSpPr>
                <a:spLocks noGrp="1"/>
              </p:cNvSpPr>
              <p:nvPr>
                <p:ph sz="half" idx="1"/>
              </p:nvPr>
            </p:nvSpPr>
            <p:spPr>
              <a:xfrm>
                <a:off x="609599" y="1600201"/>
                <a:ext cx="5637459" cy="4530725"/>
              </a:xfrm>
            </p:spPr>
            <p:txBody>
              <a:bodyPr/>
              <a:lstStyle/>
              <a:p>
                <a:r>
                  <a:rPr lang="en-US" sz="2400" dirty="0"/>
                  <a:t>Broadly speaking, we can identify the Michel electrons from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𝜋</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𝜇</m:t>
                        </m:r>
                      </m:e>
                      <m:sup>
                        <m:r>
                          <a:rPr lang="en-US" sz="2400" b="0" i="1" smtClean="0">
                            <a:latin typeface="Cambria Math" panose="02040503050406030204" pitchFamily="18" charset="0"/>
                          </a:rPr>
                          <m:t>+</m:t>
                        </m:r>
                      </m:sup>
                    </m:sSup>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𝑒</m:t>
                        </m:r>
                      </m:e>
                      <m:sup>
                        <m:r>
                          <a:rPr lang="en-US" sz="2400" b="0" i="1" smtClean="0">
                            <a:latin typeface="Cambria Math" panose="02040503050406030204" pitchFamily="18" charset="0"/>
                          </a:rPr>
                          <m:t>+</m:t>
                        </m:r>
                      </m:sup>
                    </m:sSup>
                  </m:oMath>
                </a14:m>
                <a:r>
                  <a:rPr lang="en-US" sz="2400" dirty="0"/>
                  <a:t>, or from energy loss </a:t>
                </a:r>
                <a:r>
                  <a:rPr lang="en-US" sz="2400" i="1" dirty="0" err="1"/>
                  <a:t>dE</a:t>
                </a:r>
                <a:r>
                  <a:rPr lang="en-US" sz="2400" i="1" dirty="0"/>
                  <a:t>/dx </a:t>
                </a:r>
                <a:r>
                  <a:rPr lang="en-US" sz="2400" dirty="0"/>
                  <a:t>along a track.</a:t>
                </a:r>
              </a:p>
              <a:p>
                <a:r>
                  <a:rPr lang="en-US" sz="2400" dirty="0"/>
                  <a:t>T2K’s </a:t>
                </a:r>
                <a:r>
                  <a:rPr lang="en-US" sz="2400" i="1" dirty="0" err="1"/>
                  <a:t>dE</a:t>
                </a:r>
                <a:r>
                  <a:rPr lang="en-US" sz="2400" i="1" dirty="0"/>
                  <a:t>/dx </a:t>
                </a:r>
                <a:r>
                  <a:rPr lang="en-US" sz="2400" dirty="0"/>
                  <a:t>is particularly outstanding…gaseous TPC tracking!</a:t>
                </a:r>
              </a:p>
            </p:txBody>
          </p:sp>
        </mc:Choice>
        <mc:Fallback>
          <p:sp>
            <p:nvSpPr>
              <p:cNvPr id="6" name="Content Placeholder 5">
                <a:extLst>
                  <a:ext uri="{FF2B5EF4-FFF2-40B4-BE49-F238E27FC236}">
                    <a16:creationId xmlns:a16="http://schemas.microsoft.com/office/drawing/2014/main" id="{CEF8A0C2-969F-6E3C-4AE1-76BE7EDA29E5}"/>
                  </a:ext>
                </a:extLst>
              </p:cNvPr>
              <p:cNvSpPr>
                <a:spLocks noGrp="1" noRot="1" noChangeAspect="1" noMove="1" noResize="1" noEditPoints="1" noAdjustHandles="1" noChangeArrowheads="1" noChangeShapeType="1" noTextEdit="1"/>
              </p:cNvSpPr>
              <p:nvPr>
                <p:ph sz="half" idx="1"/>
              </p:nvPr>
            </p:nvSpPr>
            <p:spPr>
              <a:xfrm>
                <a:off x="609599" y="1600201"/>
                <a:ext cx="5637459" cy="4530725"/>
              </a:xfrm>
              <a:blipFill>
                <a:blip r:embed="rId3"/>
                <a:stretch>
                  <a:fillRect l="-1573" t="-1401" r="-1798"/>
                </a:stretch>
              </a:blipFill>
            </p:spPr>
            <p:txBody>
              <a:bodyPr/>
              <a:lstStyle/>
              <a:p>
                <a:r>
                  <a:rPr lang="en-US">
                    <a:noFill/>
                  </a:rPr>
                  <a:t> </a:t>
                </a:r>
              </a:p>
            </p:txBody>
          </p:sp>
        </mc:Fallback>
      </mc:AlternateContent>
      <p:sp>
        <p:nvSpPr>
          <p:cNvPr id="7" name="Content Placeholder 6">
            <a:extLst>
              <a:ext uri="{FF2B5EF4-FFF2-40B4-BE49-F238E27FC236}">
                <a16:creationId xmlns:a16="http://schemas.microsoft.com/office/drawing/2014/main" id="{29947E6C-B29C-ABE8-9C24-C089EB18494B}"/>
              </a:ext>
            </a:extLst>
          </p:cNvPr>
          <p:cNvSpPr>
            <a:spLocks noGrp="1"/>
          </p:cNvSpPr>
          <p:nvPr>
            <p:ph sz="half" idx="2"/>
          </p:nvPr>
        </p:nvSpPr>
        <p:spPr>
          <a:xfrm>
            <a:off x="7522481" y="1690173"/>
            <a:ext cx="4059919" cy="609599"/>
          </a:xfrm>
        </p:spPr>
        <p:txBody>
          <a:bodyPr/>
          <a:lstStyle/>
          <a:p>
            <a:pPr marL="0" indent="0">
              <a:buNone/>
            </a:pPr>
            <a:r>
              <a:rPr lang="en-US" dirty="0" err="1"/>
              <a:t>MINERvA’s</a:t>
            </a:r>
            <a:r>
              <a:rPr lang="en-US" dirty="0"/>
              <a:t> techniques</a:t>
            </a:r>
          </a:p>
        </p:txBody>
      </p:sp>
      <p:sp>
        <p:nvSpPr>
          <p:cNvPr id="3" name="Date Placeholder 2">
            <a:extLst>
              <a:ext uri="{FF2B5EF4-FFF2-40B4-BE49-F238E27FC236}">
                <a16:creationId xmlns:a16="http://schemas.microsoft.com/office/drawing/2014/main" id="{1D70CC5A-97D2-CA79-BF6E-DAFBF06CB9E2}"/>
              </a:ext>
            </a:extLst>
          </p:cNvPr>
          <p:cNvSpPr>
            <a:spLocks noGrp="1"/>
          </p:cNvSpPr>
          <p:nvPr>
            <p:ph type="dt" sz="half" idx="10"/>
          </p:nvPr>
        </p:nvSpPr>
        <p:spPr/>
        <p:txBody>
          <a:bodyPr/>
          <a:lstStyle/>
          <a:p>
            <a:r>
              <a:rPr lang="en-US"/>
              <a:t>21 October 2024</a:t>
            </a:r>
          </a:p>
        </p:txBody>
      </p:sp>
      <p:sp>
        <p:nvSpPr>
          <p:cNvPr id="4" name="Footer Placeholder 3">
            <a:extLst>
              <a:ext uri="{FF2B5EF4-FFF2-40B4-BE49-F238E27FC236}">
                <a16:creationId xmlns:a16="http://schemas.microsoft.com/office/drawing/2014/main" id="{E6C642CD-50CC-6CEA-F0AB-E675C5112758}"/>
              </a:ext>
            </a:extLst>
          </p:cNvPr>
          <p:cNvSpPr>
            <a:spLocks noGrp="1"/>
          </p:cNvSpPr>
          <p:nvPr>
            <p:ph type="ftr" sz="quarter" idx="11"/>
          </p:nvPr>
        </p:nvSpPr>
        <p:spPr/>
        <p:txBody>
          <a:bodyPr/>
          <a:lstStyle/>
          <a:p>
            <a:r>
              <a:rPr lang="en-US"/>
              <a:t>Kevin McFarland: Help from CH-land</a:t>
            </a:r>
          </a:p>
        </p:txBody>
      </p:sp>
      <p:sp>
        <p:nvSpPr>
          <p:cNvPr id="5" name="Slide Number Placeholder 4">
            <a:extLst>
              <a:ext uri="{FF2B5EF4-FFF2-40B4-BE49-F238E27FC236}">
                <a16:creationId xmlns:a16="http://schemas.microsoft.com/office/drawing/2014/main" id="{5270FCD4-68B7-D1FB-0520-C04AE96A1456}"/>
              </a:ext>
            </a:extLst>
          </p:cNvPr>
          <p:cNvSpPr>
            <a:spLocks noGrp="1"/>
          </p:cNvSpPr>
          <p:nvPr>
            <p:ph type="sldNum" sz="quarter" idx="12"/>
          </p:nvPr>
        </p:nvSpPr>
        <p:spPr/>
        <p:txBody>
          <a:bodyPr/>
          <a:lstStyle/>
          <a:p>
            <a:fld id="{FF4571A9-B2EC-455C-AC37-BF90257DDDC9}" type="slidenum">
              <a:rPr lang="en-US" smtClean="0"/>
              <a:pPr/>
              <a:t>13</a:t>
            </a:fld>
            <a:endParaRPr lang="en-US"/>
          </a:p>
        </p:txBody>
      </p:sp>
      <p:pic>
        <p:nvPicPr>
          <p:cNvPr id="8" name="Picture 7">
            <a:extLst>
              <a:ext uri="{FF2B5EF4-FFF2-40B4-BE49-F238E27FC236}">
                <a16:creationId xmlns:a16="http://schemas.microsoft.com/office/drawing/2014/main" id="{93A7D206-005A-C3C4-6724-F34664099C88}"/>
              </a:ext>
            </a:extLst>
          </p:cNvPr>
          <p:cNvPicPr>
            <a:picLocks noChangeAspect="1"/>
          </p:cNvPicPr>
          <p:nvPr/>
        </p:nvPicPr>
        <p:blipFill>
          <a:blip r:embed="rId4"/>
          <a:stretch>
            <a:fillRect/>
          </a:stretch>
        </p:blipFill>
        <p:spPr>
          <a:xfrm>
            <a:off x="6451600" y="2286000"/>
            <a:ext cx="5359400" cy="1739900"/>
          </a:xfrm>
          <a:prstGeom prst="rect">
            <a:avLst/>
          </a:prstGeom>
        </p:spPr>
      </p:pic>
      <p:pic>
        <p:nvPicPr>
          <p:cNvPr id="9" name="Picture 8">
            <a:extLst>
              <a:ext uri="{FF2B5EF4-FFF2-40B4-BE49-F238E27FC236}">
                <a16:creationId xmlns:a16="http://schemas.microsoft.com/office/drawing/2014/main" id="{2AF0F685-0F47-EEF3-3361-AF52C08E6425}"/>
              </a:ext>
            </a:extLst>
          </p:cNvPr>
          <p:cNvPicPr>
            <a:picLocks noChangeAspect="1"/>
          </p:cNvPicPr>
          <p:nvPr/>
        </p:nvPicPr>
        <p:blipFill>
          <a:blip r:embed="rId5"/>
          <a:stretch>
            <a:fillRect/>
          </a:stretch>
        </p:blipFill>
        <p:spPr>
          <a:xfrm>
            <a:off x="7570541" y="4366532"/>
            <a:ext cx="3352305" cy="2190173"/>
          </a:xfrm>
          <a:prstGeom prst="rect">
            <a:avLst/>
          </a:prstGeom>
        </p:spPr>
      </p:pic>
      <p:pic>
        <p:nvPicPr>
          <p:cNvPr id="10" name="Picture 9">
            <a:extLst>
              <a:ext uri="{FF2B5EF4-FFF2-40B4-BE49-F238E27FC236}">
                <a16:creationId xmlns:a16="http://schemas.microsoft.com/office/drawing/2014/main" id="{5CFC1701-53C7-1BE3-B927-BCD82C049ED6}"/>
              </a:ext>
            </a:extLst>
          </p:cNvPr>
          <p:cNvPicPr>
            <a:picLocks noChangeAspect="1"/>
          </p:cNvPicPr>
          <p:nvPr/>
        </p:nvPicPr>
        <p:blipFill rotWithShape="1">
          <a:blip r:embed="rId4"/>
          <a:srcRect l="47196" t="41266" r="42926" b="39372"/>
          <a:stretch/>
        </p:blipFill>
        <p:spPr>
          <a:xfrm rot="5400000">
            <a:off x="8419565" y="4061992"/>
            <a:ext cx="529389" cy="336884"/>
          </a:xfrm>
          <a:prstGeom prst="rect">
            <a:avLst/>
          </a:prstGeom>
        </p:spPr>
      </p:pic>
      <p:sp>
        <p:nvSpPr>
          <p:cNvPr id="11" name="TextBox 10">
            <a:extLst>
              <a:ext uri="{FF2B5EF4-FFF2-40B4-BE49-F238E27FC236}">
                <a16:creationId xmlns:a16="http://schemas.microsoft.com/office/drawing/2014/main" id="{796411C9-69E7-A930-FFC2-397480AFD23F}"/>
              </a:ext>
            </a:extLst>
          </p:cNvPr>
          <p:cNvSpPr txBox="1"/>
          <p:nvPr/>
        </p:nvSpPr>
        <p:spPr>
          <a:xfrm rot="16200000">
            <a:off x="6954383" y="4962875"/>
            <a:ext cx="1443974" cy="307777"/>
          </a:xfrm>
          <a:prstGeom prst="rect">
            <a:avLst/>
          </a:prstGeom>
          <a:solidFill>
            <a:schemeClr val="bg1"/>
          </a:solidFill>
        </p:spPr>
        <p:txBody>
          <a:bodyPr wrap="square" rtlCol="0">
            <a:spAutoFit/>
          </a:bodyPr>
          <a:lstStyle/>
          <a:p>
            <a:r>
              <a:rPr lang="en-US" sz="1400" dirty="0" err="1"/>
              <a:t>dE</a:t>
            </a:r>
            <a:r>
              <a:rPr lang="en-US" sz="1400" dirty="0"/>
              <a:t>/dx (MeV/mm)</a:t>
            </a:r>
          </a:p>
        </p:txBody>
      </p:sp>
      <p:cxnSp>
        <p:nvCxnSpPr>
          <p:cNvPr id="12" name="Straight Connector 11">
            <a:extLst>
              <a:ext uri="{FF2B5EF4-FFF2-40B4-BE49-F238E27FC236}">
                <a16:creationId xmlns:a16="http://schemas.microsoft.com/office/drawing/2014/main" id="{01C75BBF-8413-2A84-C089-BB73580B440E}"/>
              </a:ext>
            </a:extLst>
          </p:cNvPr>
          <p:cNvCxnSpPr/>
          <p:nvPr/>
        </p:nvCxnSpPr>
        <p:spPr>
          <a:xfrm>
            <a:off x="7782130" y="3534389"/>
            <a:ext cx="529146" cy="9607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266" name="Picture 2" descr="The T2K Experiment">
            <a:extLst>
              <a:ext uri="{FF2B5EF4-FFF2-40B4-BE49-F238E27FC236}">
                <a16:creationId xmlns:a16="http://schemas.microsoft.com/office/drawing/2014/main" id="{B570A13B-6843-D2D1-CFA3-6C8AE6577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981" y="4267157"/>
            <a:ext cx="3204142" cy="219017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Charged-Current Pion Production in T2K | PPT">
            <a:extLst>
              <a:ext uri="{FF2B5EF4-FFF2-40B4-BE49-F238E27FC236}">
                <a16:creationId xmlns:a16="http://schemas.microsoft.com/office/drawing/2014/main" id="{01E4F8CA-6193-8693-B667-1E8F07B35C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2500" b="8854"/>
          <a:stretch/>
        </p:blipFill>
        <p:spPr bwMode="auto">
          <a:xfrm>
            <a:off x="3539183" y="4014759"/>
            <a:ext cx="4064000" cy="2397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753508"/>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Title 7">
                <a:extLst>
                  <a:ext uri="{FF2B5EF4-FFF2-40B4-BE49-F238E27FC236}">
                    <a16:creationId xmlns:a16="http://schemas.microsoft.com/office/drawing/2014/main" id="{CB3423DE-D137-6835-AE7A-E13B6B0C6C6A}"/>
                  </a:ext>
                </a:extLst>
              </p:cNvPr>
              <p:cNvSpPr>
                <a:spLocks noGrp="1"/>
              </p:cNvSpPr>
              <p:nvPr>
                <p:ph type="title"/>
              </p:nvPr>
            </p:nvSpPr>
            <p:spPr/>
            <p:txBody>
              <a:bodyPr/>
              <a:lstStyle/>
              <a:p>
                <a:r>
                  <a:rPr lang="en-US" dirty="0"/>
                  <a:t>A few </a:t>
                </a:r>
                <a14:m>
                  <m:oMath xmlns:m="http://schemas.openxmlformats.org/officeDocument/2006/math">
                    <m:sSup>
                      <m:sSupPr>
                        <m:ctrlPr>
                          <a:rPr lang="en-US" i="1" dirty="0" smtClean="0">
                            <a:latin typeface="Cambria Math" panose="02040503050406030204" pitchFamily="18" charset="0"/>
                          </a:rPr>
                        </m:ctrlPr>
                      </m:sSupPr>
                      <m:e>
                        <m:r>
                          <a:rPr lang="en-US" b="1" i="1" dirty="0" smtClean="0">
                            <a:latin typeface="Cambria Math" panose="02040503050406030204" pitchFamily="18" charset="0"/>
                          </a:rPr>
                          <m:t>𝝅</m:t>
                        </m:r>
                      </m:e>
                      <m:sup>
                        <m:r>
                          <a:rPr lang="en-US" b="1" i="1" dirty="0" smtClean="0">
                            <a:latin typeface="Cambria Math" panose="02040503050406030204" pitchFamily="18" charset="0"/>
                          </a:rPr>
                          <m:t>+</m:t>
                        </m:r>
                      </m:sup>
                    </m:sSup>
                  </m:oMath>
                </a14:m>
                <a:r>
                  <a:rPr lang="en-US" dirty="0"/>
                  <a:t> Results...</a:t>
                </a:r>
              </a:p>
            </p:txBody>
          </p:sp>
        </mc:Choice>
        <mc:Fallback>
          <p:sp>
            <p:nvSpPr>
              <p:cNvPr id="8" name="Title 7">
                <a:extLst>
                  <a:ext uri="{FF2B5EF4-FFF2-40B4-BE49-F238E27FC236}">
                    <a16:creationId xmlns:a16="http://schemas.microsoft.com/office/drawing/2014/main" id="{CB3423DE-D137-6835-AE7A-E13B6B0C6C6A}"/>
                  </a:ext>
                </a:extLst>
              </p:cNvPr>
              <p:cNvSpPr>
                <a:spLocks noGrp="1" noRot="1" noChangeAspect="1" noMove="1" noResize="1" noEditPoints="1" noAdjustHandles="1" noChangeArrowheads="1" noChangeShapeType="1" noTextEdit="1"/>
              </p:cNvSpPr>
              <p:nvPr>
                <p:ph type="title"/>
              </p:nvPr>
            </p:nvSpPr>
            <p:spPr>
              <a:blipFill>
                <a:blip r:embed="rId2"/>
                <a:stretch>
                  <a:fillRect b="-54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ontent Placeholder 8">
                <a:extLst>
                  <a:ext uri="{FF2B5EF4-FFF2-40B4-BE49-F238E27FC236}">
                    <a16:creationId xmlns:a16="http://schemas.microsoft.com/office/drawing/2014/main" id="{D21E7B83-117A-EF09-A737-D023B5536C76}"/>
                  </a:ext>
                </a:extLst>
              </p:cNvPr>
              <p:cNvSpPr>
                <a:spLocks noGrp="1"/>
              </p:cNvSpPr>
              <p:nvPr>
                <p:ph idx="1"/>
              </p:nvPr>
            </p:nvSpPr>
            <p:spPr>
              <a:xfrm>
                <a:off x="609599" y="1600201"/>
                <a:ext cx="7688283" cy="2285999"/>
              </a:xfrm>
            </p:spPr>
            <p:txBody>
              <a:bodyPr/>
              <a:lstStyle/>
              <a:p>
                <a:r>
                  <a:rPr lang="en-US" dirty="0"/>
                  <a:t>Generator predictions don’t do a fantastic job in giving a clear and accurate prediction for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𝑇</m:t>
                        </m:r>
                      </m:e>
                      <m:sub>
                        <m:r>
                          <a:rPr lang="en-US" b="0" i="1" smtClean="0">
                            <a:latin typeface="Cambria Math" panose="02040503050406030204" pitchFamily="18" charset="0"/>
                          </a:rPr>
                          <m:t>𝜋</m:t>
                        </m:r>
                      </m:sub>
                    </m:sSub>
                  </m:oMath>
                </a14:m>
                <a:r>
                  <a:rPr lang="en-US" dirty="0"/>
                  <a:t> and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oMath>
                </a14:m>
                <a:r>
                  <a:rPr lang="en-US" dirty="0"/>
                  <a:t> distributions for these events.</a:t>
                </a:r>
              </a:p>
              <a:p>
                <a:r>
                  <a:rPr lang="en-US" dirty="0"/>
                  <a:t>Examples in progress from MINERvA…</a:t>
                </a:r>
              </a:p>
            </p:txBody>
          </p:sp>
        </mc:Choice>
        <mc:Fallback>
          <p:sp>
            <p:nvSpPr>
              <p:cNvPr id="9" name="Content Placeholder 8">
                <a:extLst>
                  <a:ext uri="{FF2B5EF4-FFF2-40B4-BE49-F238E27FC236}">
                    <a16:creationId xmlns:a16="http://schemas.microsoft.com/office/drawing/2014/main" id="{D21E7B83-117A-EF09-A737-D023B5536C76}"/>
                  </a:ext>
                </a:extLst>
              </p:cNvPr>
              <p:cNvSpPr>
                <a:spLocks noGrp="1" noRot="1" noChangeAspect="1" noMove="1" noResize="1" noEditPoints="1" noAdjustHandles="1" noChangeArrowheads="1" noChangeShapeType="1" noTextEdit="1"/>
              </p:cNvSpPr>
              <p:nvPr>
                <p:ph idx="1"/>
              </p:nvPr>
            </p:nvSpPr>
            <p:spPr>
              <a:xfrm>
                <a:off x="609599" y="1600201"/>
                <a:ext cx="7688283" cy="2285999"/>
              </a:xfrm>
              <a:blipFill>
                <a:blip r:embed="rId3"/>
                <a:stretch>
                  <a:fillRect l="-1485" t="-3315" r="-1980"/>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B94ABEBA-3703-CCDD-0767-5B33C142E05B}"/>
              </a:ext>
            </a:extLst>
          </p:cNvPr>
          <p:cNvSpPr>
            <a:spLocks noGrp="1"/>
          </p:cNvSpPr>
          <p:nvPr>
            <p:ph type="dt" sz="half" idx="10"/>
          </p:nvPr>
        </p:nvSpPr>
        <p:spPr/>
        <p:txBody>
          <a:bodyPr/>
          <a:lstStyle/>
          <a:p>
            <a:r>
              <a:rPr lang="en-US"/>
              <a:t>21 October 2024</a:t>
            </a:r>
          </a:p>
        </p:txBody>
      </p:sp>
      <p:sp>
        <p:nvSpPr>
          <p:cNvPr id="6" name="Footer Placeholder 5">
            <a:extLst>
              <a:ext uri="{FF2B5EF4-FFF2-40B4-BE49-F238E27FC236}">
                <a16:creationId xmlns:a16="http://schemas.microsoft.com/office/drawing/2014/main" id="{FD3EE812-D8B6-8F74-A36B-6D4A1E593EF0}"/>
              </a:ext>
            </a:extLst>
          </p:cNvPr>
          <p:cNvSpPr>
            <a:spLocks noGrp="1"/>
          </p:cNvSpPr>
          <p:nvPr>
            <p:ph type="ftr" sz="quarter" idx="11"/>
          </p:nvPr>
        </p:nvSpPr>
        <p:spPr/>
        <p:txBody>
          <a:bodyPr/>
          <a:lstStyle/>
          <a:p>
            <a:r>
              <a:rPr lang="en-US"/>
              <a:t>Kevin McFarland: Help from CH-land</a:t>
            </a:r>
          </a:p>
        </p:txBody>
      </p:sp>
      <p:sp>
        <p:nvSpPr>
          <p:cNvPr id="7" name="Slide Number Placeholder 6">
            <a:extLst>
              <a:ext uri="{FF2B5EF4-FFF2-40B4-BE49-F238E27FC236}">
                <a16:creationId xmlns:a16="http://schemas.microsoft.com/office/drawing/2014/main" id="{221655F8-DB84-E370-E52B-087AA78A0443}"/>
              </a:ext>
            </a:extLst>
          </p:cNvPr>
          <p:cNvSpPr>
            <a:spLocks noGrp="1"/>
          </p:cNvSpPr>
          <p:nvPr>
            <p:ph type="sldNum" sz="quarter" idx="12"/>
          </p:nvPr>
        </p:nvSpPr>
        <p:spPr/>
        <p:txBody>
          <a:bodyPr/>
          <a:lstStyle/>
          <a:p>
            <a:fld id="{878168A0-A96D-4767-BC88-67A0B226B45C}" type="slidenum">
              <a:rPr lang="en-US" smtClean="0"/>
              <a:pPr/>
              <a:t>14</a:t>
            </a:fld>
            <a:endParaRPr lang="en-US"/>
          </a:p>
        </p:txBody>
      </p:sp>
      <p:pic>
        <p:nvPicPr>
          <p:cNvPr id="10" name="Picture 9" descr="A graph of a number of numbers&#10;&#10;Description automatically generated">
            <a:extLst>
              <a:ext uri="{FF2B5EF4-FFF2-40B4-BE49-F238E27FC236}">
                <a16:creationId xmlns:a16="http://schemas.microsoft.com/office/drawing/2014/main" id="{6D954FE6-D8DC-EB3B-B7EF-552C1A7CAB40}"/>
              </a:ext>
            </a:extLst>
          </p:cNvPr>
          <p:cNvPicPr>
            <a:picLocks noChangeAspect="1"/>
          </p:cNvPicPr>
          <p:nvPr/>
        </p:nvPicPr>
        <p:blipFill>
          <a:blip r:embed="rId4"/>
          <a:stretch>
            <a:fillRect/>
          </a:stretch>
        </p:blipFill>
        <p:spPr>
          <a:xfrm>
            <a:off x="8153400" y="1241273"/>
            <a:ext cx="4267200" cy="3438525"/>
          </a:xfrm>
          <a:prstGeom prst="rect">
            <a:avLst/>
          </a:prstGeom>
        </p:spPr>
      </p:pic>
      <p:pic>
        <p:nvPicPr>
          <p:cNvPr id="11" name="Picture 10" descr="A graph of a graph with different colored lines&#10;&#10;Description automatically generated with medium confidence">
            <a:extLst>
              <a:ext uri="{FF2B5EF4-FFF2-40B4-BE49-F238E27FC236}">
                <a16:creationId xmlns:a16="http://schemas.microsoft.com/office/drawing/2014/main" id="{ADC0D3DB-B599-F528-E612-3CE9E1003DC3}"/>
              </a:ext>
            </a:extLst>
          </p:cNvPr>
          <p:cNvPicPr>
            <a:picLocks noChangeAspect="1"/>
          </p:cNvPicPr>
          <p:nvPr/>
        </p:nvPicPr>
        <p:blipFill>
          <a:blip r:embed="rId5"/>
          <a:stretch>
            <a:fillRect/>
          </a:stretch>
        </p:blipFill>
        <p:spPr>
          <a:xfrm>
            <a:off x="859036" y="3505201"/>
            <a:ext cx="4779764" cy="2975214"/>
          </a:xfrm>
          <a:prstGeom prst="rect">
            <a:avLst/>
          </a:prstGeom>
        </p:spPr>
      </p:pic>
      <mc:AlternateContent xmlns:mc="http://schemas.openxmlformats.org/markup-compatibility/2006">
        <mc:Choice xmlns:a14="http://schemas.microsoft.com/office/drawing/2010/main" Requires="a14">
          <p:sp>
            <p:nvSpPr>
              <p:cNvPr id="12" name="Content Placeholder 8">
                <a:extLst>
                  <a:ext uri="{FF2B5EF4-FFF2-40B4-BE49-F238E27FC236}">
                    <a16:creationId xmlns:a16="http://schemas.microsoft.com/office/drawing/2014/main" id="{D439857E-C596-D32E-42CD-294AA7F1EEB4}"/>
                  </a:ext>
                </a:extLst>
              </p:cNvPr>
              <p:cNvSpPr txBox="1">
                <a:spLocks/>
              </p:cNvSpPr>
              <p:nvPr/>
            </p:nvSpPr>
            <p:spPr bwMode="auto">
              <a:xfrm>
                <a:off x="5715000" y="4603748"/>
                <a:ext cx="6248400" cy="187325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Font typeface="Wingdings" pitchFamily="2" charset="2"/>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o"/>
                  <a:defRPr sz="2000">
                    <a:solidFill>
                      <a:schemeClr val="tx1"/>
                    </a:solidFill>
                    <a:latin typeface="+mn-lt"/>
                    <a:cs typeface="+mn-cs"/>
                  </a:defRPr>
                </a:lvl3pPr>
                <a:lvl4pPr marL="1600200" indent="-228600" algn="l" rtl="0" eaLnBrk="1" fontAlgn="base" hangingPunct="1">
                  <a:spcBef>
                    <a:spcPct val="20000"/>
                  </a:spcBef>
                  <a:spcAft>
                    <a:spcPct val="0"/>
                  </a:spcAft>
                  <a:buClr>
                    <a:schemeClr val="tx1"/>
                  </a:buClr>
                  <a:buFont typeface="Wingdings" pitchFamily="2" charset="2"/>
                  <a:buChar char="q"/>
                  <a:defRPr sz="18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18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0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0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0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000">
                    <a:solidFill>
                      <a:schemeClr val="tx1"/>
                    </a:solidFill>
                    <a:latin typeface="+mn-lt"/>
                    <a:cs typeface="+mn-cs"/>
                  </a:defRPr>
                </a:lvl9pPr>
              </a:lstStyle>
              <a:p>
                <a:r>
                  <a:rPr lang="en-US" i="0" kern="0" dirty="0"/>
                  <a:t>At low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𝑄</m:t>
                        </m:r>
                      </m:e>
                      <m:sup>
                        <m:r>
                          <a:rPr lang="en-US" b="0" i="1" smtClean="0">
                            <a:latin typeface="Cambria Math" panose="02040503050406030204" pitchFamily="18" charset="0"/>
                          </a:rPr>
                          <m:t>2</m:t>
                        </m:r>
                      </m:sup>
                    </m:sSup>
                  </m:oMath>
                </a14:m>
                <a:r>
                  <a:rPr lang="en-US" i="0" kern="0" dirty="0"/>
                  <a:t>, data is helpful for model selection, but see a wide variation.</a:t>
                </a:r>
              </a:p>
              <a:p>
                <a14:m>
                  <m:oMath xmlns:m="http://schemas.openxmlformats.org/officeDocument/2006/math">
                    <m:sSub>
                      <m:sSubPr>
                        <m:ctrlPr>
                          <a:rPr lang="en-US" b="0" i="1" kern="0" smtClean="0">
                            <a:latin typeface="Cambria Math" panose="02040503050406030204" pitchFamily="18" charset="0"/>
                          </a:rPr>
                        </m:ctrlPr>
                      </m:sSubPr>
                      <m:e>
                        <m:r>
                          <a:rPr lang="en-US" b="0" i="1" kern="0" smtClean="0">
                            <a:latin typeface="Cambria Math" panose="02040503050406030204" pitchFamily="18" charset="0"/>
                          </a:rPr>
                          <m:t>𝑇</m:t>
                        </m:r>
                      </m:e>
                      <m:sub>
                        <m:r>
                          <a:rPr lang="en-US" b="0" i="1" kern="0" smtClean="0">
                            <a:latin typeface="Cambria Math" panose="02040503050406030204" pitchFamily="18" charset="0"/>
                          </a:rPr>
                          <m:t>𝜋</m:t>
                        </m:r>
                      </m:sub>
                    </m:sSub>
                  </m:oMath>
                </a14:m>
                <a:r>
                  <a:rPr lang="en-US" i="0" kern="0" dirty="0"/>
                  <a:t> below tracking threshold seems very poorly modeled. </a:t>
                </a:r>
              </a:p>
            </p:txBody>
          </p:sp>
        </mc:Choice>
        <mc:Fallback>
          <p:sp>
            <p:nvSpPr>
              <p:cNvPr id="12" name="Content Placeholder 8">
                <a:extLst>
                  <a:ext uri="{FF2B5EF4-FFF2-40B4-BE49-F238E27FC236}">
                    <a16:creationId xmlns:a16="http://schemas.microsoft.com/office/drawing/2014/main" id="{D439857E-C596-D32E-42CD-294AA7F1EEB4}"/>
                  </a:ext>
                </a:extLst>
              </p:cNvPr>
              <p:cNvSpPr txBox="1">
                <a:spLocks noRot="1" noChangeAspect="1" noMove="1" noResize="1" noEditPoints="1" noAdjustHandles="1" noChangeArrowheads="1" noChangeShapeType="1" noTextEdit="1"/>
              </p:cNvSpPr>
              <p:nvPr/>
            </p:nvSpPr>
            <p:spPr bwMode="auto">
              <a:xfrm>
                <a:off x="5715000" y="4603748"/>
                <a:ext cx="6248400" cy="1873252"/>
              </a:xfrm>
              <a:prstGeom prst="rect">
                <a:avLst/>
              </a:prstGeom>
              <a:blipFill>
                <a:blip r:embed="rId6"/>
                <a:stretch>
                  <a:fillRect l="-1826" t="-3356" b="-939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E4CEDC82-7D0E-0AFA-C114-1DFB6F1553D3}"/>
              </a:ext>
            </a:extLst>
          </p:cNvPr>
          <p:cNvSpPr txBox="1"/>
          <p:nvPr/>
        </p:nvSpPr>
        <p:spPr>
          <a:xfrm>
            <a:off x="5485963" y="3640681"/>
            <a:ext cx="2693275" cy="584775"/>
          </a:xfrm>
          <a:prstGeom prst="rect">
            <a:avLst/>
          </a:prstGeom>
          <a:noFill/>
        </p:spPr>
        <p:txBody>
          <a:bodyPr wrap="square" rtlCol="0">
            <a:spAutoFit/>
          </a:bodyPr>
          <a:lstStyle/>
          <a:p>
            <a:r>
              <a:rPr lang="en-US" sz="1600" dirty="0">
                <a:solidFill>
                  <a:schemeClr val="accent5">
                    <a:lumMod val="75000"/>
                  </a:schemeClr>
                </a:solidFill>
              </a:rPr>
              <a:t>MINERvA Preliminary, Harris NuINT24</a:t>
            </a:r>
          </a:p>
        </p:txBody>
      </p:sp>
    </p:spTree>
    <p:extLst>
      <p:ext uri="{BB962C8B-B14F-4D97-AF65-F5344CB8AC3E}">
        <p14:creationId xmlns:p14="http://schemas.microsoft.com/office/powerpoint/2010/main" val="1104009146"/>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5AAA4A17-4E42-7E8E-B2DB-774A7A0735B2}"/>
                  </a:ext>
                </a:extLst>
              </p:cNvPr>
              <p:cNvSpPr>
                <a:spLocks noGrp="1"/>
              </p:cNvSpPr>
              <p:nvPr>
                <p:ph type="title"/>
              </p:nvPr>
            </p:nvSpPr>
            <p:spPr/>
            <p:txBody>
              <a:bodyPr/>
              <a:lstStyle/>
              <a:p>
                <a:r>
                  <a:rPr lang="en-US" sz="3600" dirty="0"/>
                  <a:t>One last MINERvA </a:t>
                </a:r>
                <a14:m>
                  <m:oMath xmlns:m="http://schemas.openxmlformats.org/officeDocument/2006/math">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𝝅</m:t>
                        </m:r>
                      </m:e>
                      <m:sup>
                        <m:r>
                          <a:rPr lang="en-US" sz="3600" b="1" i="1" smtClean="0">
                            <a:latin typeface="Cambria Math" panose="02040503050406030204" pitchFamily="18" charset="0"/>
                          </a:rPr>
                          <m:t>+</m:t>
                        </m:r>
                      </m:sup>
                    </m:sSup>
                  </m:oMath>
                </a14:m>
                <a:r>
                  <a:rPr lang="en-US" sz="3600" dirty="0"/>
                  <a:t> result in progress…</a:t>
                </a:r>
              </a:p>
            </p:txBody>
          </p:sp>
        </mc:Choice>
        <mc:Fallback>
          <p:sp>
            <p:nvSpPr>
              <p:cNvPr id="2" name="Title 1">
                <a:extLst>
                  <a:ext uri="{FF2B5EF4-FFF2-40B4-BE49-F238E27FC236}">
                    <a16:creationId xmlns:a16="http://schemas.microsoft.com/office/drawing/2014/main" id="{5AAA4A17-4E42-7E8E-B2DB-774A7A0735B2}"/>
                  </a:ext>
                </a:extLst>
              </p:cNvPr>
              <p:cNvSpPr>
                <a:spLocks noGrp="1" noRot="1" noChangeAspect="1" noMove="1" noResize="1" noEditPoints="1" noAdjustHandles="1" noChangeArrowheads="1" noChangeShapeType="1" noTextEdit="1"/>
              </p:cNvSpPr>
              <p:nvPr>
                <p:ph type="title"/>
              </p:nvPr>
            </p:nvSpPr>
            <p:spPr>
              <a:blipFill>
                <a:blip r:embed="rId2"/>
                <a:stretch>
                  <a:fillRect l="-1478" r="-1747" b="-219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A680757-ECE9-74FC-69A7-CCDFD3272937}"/>
                  </a:ext>
                </a:extLst>
              </p:cNvPr>
              <p:cNvSpPr>
                <a:spLocks noGrp="1"/>
              </p:cNvSpPr>
              <p:nvPr>
                <p:ph idx="1"/>
              </p:nvPr>
            </p:nvSpPr>
            <p:spPr>
              <a:xfrm>
                <a:off x="304800" y="1295401"/>
                <a:ext cx="7543800" cy="609599"/>
              </a:xfrm>
            </p:spPr>
            <p:txBody>
              <a:bodyPr/>
              <a:lstStyle/>
              <a:p>
                <a:r>
                  <a:rPr lang="en-US" sz="2400" dirty="0"/>
                  <a:t>Look at visible energy associated with the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𝜋</m:t>
                        </m:r>
                      </m:e>
                      <m:sup>
                        <m:r>
                          <a:rPr lang="en-US" sz="2400" b="0" i="1" smtClean="0">
                            <a:latin typeface="Cambria Math" panose="02040503050406030204" pitchFamily="18" charset="0"/>
                          </a:rPr>
                          <m:t>+</m:t>
                        </m:r>
                      </m:sup>
                    </m:sSup>
                  </m:oMath>
                </a14:m>
                <a:r>
                  <a:rPr lang="en-US" sz="2400" dirty="0"/>
                  <a:t>.</a:t>
                </a:r>
              </a:p>
              <a:p>
                <a:r>
                  <a:rPr lang="en-US" sz="2400" dirty="0"/>
                  <a:t>Over prediction of this energy at low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𝑝</m:t>
                        </m:r>
                      </m:e>
                      <m:sub>
                        <m:r>
                          <a:rPr lang="en-US" sz="2400" b="0" i="1" smtClean="0">
                            <a:latin typeface="Cambria Math" panose="02040503050406030204" pitchFamily="18" charset="0"/>
                          </a:rPr>
                          <m:t>𝑇</m:t>
                        </m:r>
                      </m:sub>
                    </m:sSub>
                  </m:oMath>
                </a14:m>
                <a:r>
                  <a:rPr lang="en-US" sz="2400" dirty="0"/>
                  <a:t>?</a:t>
                </a:r>
              </a:p>
            </p:txBody>
          </p:sp>
        </mc:Choice>
        <mc:Fallback>
          <p:sp>
            <p:nvSpPr>
              <p:cNvPr id="3" name="Content Placeholder 2">
                <a:extLst>
                  <a:ext uri="{FF2B5EF4-FFF2-40B4-BE49-F238E27FC236}">
                    <a16:creationId xmlns:a16="http://schemas.microsoft.com/office/drawing/2014/main" id="{AA680757-ECE9-74FC-69A7-CCDFD3272937}"/>
                  </a:ext>
                </a:extLst>
              </p:cNvPr>
              <p:cNvSpPr>
                <a:spLocks noGrp="1" noRot="1" noChangeAspect="1" noMove="1" noResize="1" noEditPoints="1" noAdjustHandles="1" noChangeArrowheads="1" noChangeShapeType="1" noTextEdit="1"/>
              </p:cNvSpPr>
              <p:nvPr>
                <p:ph idx="1"/>
              </p:nvPr>
            </p:nvSpPr>
            <p:spPr>
              <a:xfrm>
                <a:off x="304800" y="1295401"/>
                <a:ext cx="7543800" cy="609599"/>
              </a:xfrm>
              <a:blipFill>
                <a:blip r:embed="rId3"/>
                <a:stretch>
                  <a:fillRect l="-1176" t="-10204" b="-67347"/>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C4F6B2AF-4834-2121-6AAC-0FAF98B2547A}"/>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1DFA4ED1-C15B-C4F2-F089-9EC6F8C55042}"/>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9605CA84-3053-3800-183B-7AF00AA96233}"/>
              </a:ext>
            </a:extLst>
          </p:cNvPr>
          <p:cNvSpPr>
            <a:spLocks noGrp="1"/>
          </p:cNvSpPr>
          <p:nvPr>
            <p:ph type="sldNum" sz="quarter" idx="12"/>
          </p:nvPr>
        </p:nvSpPr>
        <p:spPr/>
        <p:txBody>
          <a:bodyPr/>
          <a:lstStyle/>
          <a:p>
            <a:fld id="{FB7A5F6C-6AD6-402F-B829-8C1EAE38D662}" type="slidenum">
              <a:rPr lang="en-US" smtClean="0"/>
              <a:pPr/>
              <a:t>15</a:t>
            </a:fld>
            <a:endParaRPr lang="en-US"/>
          </a:p>
        </p:txBody>
      </p:sp>
      <p:pic>
        <p:nvPicPr>
          <p:cNvPr id="7" name="Picture 6" descr="A screenshot of a graph&#10;&#10;Description automatically generated">
            <a:extLst>
              <a:ext uri="{FF2B5EF4-FFF2-40B4-BE49-F238E27FC236}">
                <a16:creationId xmlns:a16="http://schemas.microsoft.com/office/drawing/2014/main" id="{4F845434-7CE4-9CDA-7E2D-665274DFCF75}"/>
              </a:ext>
            </a:extLst>
          </p:cNvPr>
          <p:cNvPicPr>
            <a:picLocks noChangeAspect="1"/>
          </p:cNvPicPr>
          <p:nvPr/>
        </p:nvPicPr>
        <p:blipFill>
          <a:blip r:embed="rId4"/>
          <a:stretch>
            <a:fillRect/>
          </a:stretch>
        </p:blipFill>
        <p:spPr>
          <a:xfrm>
            <a:off x="31783" y="2392363"/>
            <a:ext cx="4997417" cy="4031249"/>
          </a:xfrm>
          <a:prstGeom prst="rect">
            <a:avLst/>
          </a:prstGeom>
        </p:spPr>
      </p:pic>
      <p:pic>
        <p:nvPicPr>
          <p:cNvPr id="8" name="EventSelection_Legend.png" descr="EventSelection_Legend.png">
            <a:extLst>
              <a:ext uri="{FF2B5EF4-FFF2-40B4-BE49-F238E27FC236}">
                <a16:creationId xmlns:a16="http://schemas.microsoft.com/office/drawing/2014/main" id="{E0628D79-5BDA-8848-04CF-00F7671F2F1B}"/>
              </a:ext>
            </a:extLst>
          </p:cNvPr>
          <p:cNvPicPr>
            <a:picLocks noChangeAspect="1"/>
          </p:cNvPicPr>
          <p:nvPr/>
        </p:nvPicPr>
        <p:blipFill>
          <a:blip r:embed="rId5"/>
          <a:stretch>
            <a:fillRect/>
          </a:stretch>
        </p:blipFill>
        <p:spPr>
          <a:xfrm>
            <a:off x="4800600" y="3789690"/>
            <a:ext cx="1775480" cy="1877705"/>
          </a:xfrm>
          <a:prstGeom prst="rect">
            <a:avLst/>
          </a:prstGeom>
          <a:ln w="12700">
            <a:miter lim="400000"/>
          </a:ln>
        </p:spPr>
      </p:pic>
      <p:pic>
        <p:nvPicPr>
          <p:cNvPr id="9" name="Picture 8" descr="A mathematical equation with symbols&#10;&#10;Description automatically generated with medium confidence">
            <a:extLst>
              <a:ext uri="{FF2B5EF4-FFF2-40B4-BE49-F238E27FC236}">
                <a16:creationId xmlns:a16="http://schemas.microsoft.com/office/drawing/2014/main" id="{C82CC8AD-2FEF-C0A9-B9AD-EF20372B8355}"/>
              </a:ext>
            </a:extLst>
          </p:cNvPr>
          <p:cNvPicPr>
            <a:picLocks noChangeAspect="1"/>
          </p:cNvPicPr>
          <p:nvPr/>
        </p:nvPicPr>
        <p:blipFill>
          <a:blip r:embed="rId6"/>
          <a:stretch>
            <a:fillRect/>
          </a:stretch>
        </p:blipFill>
        <p:spPr>
          <a:xfrm>
            <a:off x="7772400" y="1344547"/>
            <a:ext cx="4435510" cy="968135"/>
          </a:xfrm>
          <a:prstGeom prst="rect">
            <a:avLst/>
          </a:prstGeom>
        </p:spPr>
      </p:pic>
      <p:pic>
        <p:nvPicPr>
          <p:cNvPr id="10" name="lowpTbins_EavMinusTpi_pTmubins_xsec.png" descr="lowpTbins_EavMinusTpi_pTmubins_xsec.png">
            <a:extLst>
              <a:ext uri="{FF2B5EF4-FFF2-40B4-BE49-F238E27FC236}">
                <a16:creationId xmlns:a16="http://schemas.microsoft.com/office/drawing/2014/main" id="{D4465993-9748-B093-929C-94F13E2FFC76}"/>
              </a:ext>
            </a:extLst>
          </p:cNvPr>
          <p:cNvPicPr>
            <a:picLocks noChangeAspect="1"/>
          </p:cNvPicPr>
          <p:nvPr/>
        </p:nvPicPr>
        <p:blipFill>
          <a:blip r:embed="rId7"/>
          <a:srcRect t="1197" b="1197"/>
          <a:stretch>
            <a:fillRect/>
          </a:stretch>
        </p:blipFill>
        <p:spPr>
          <a:xfrm>
            <a:off x="6553200" y="2435773"/>
            <a:ext cx="5715000" cy="3944427"/>
          </a:xfrm>
          <a:prstGeom prst="rect">
            <a:avLst/>
          </a:prstGeom>
          <a:ln w="12700">
            <a:miter lim="400000"/>
          </a:ln>
        </p:spPr>
      </p:pic>
      <p:sp>
        <p:nvSpPr>
          <p:cNvPr id="11" name="Right Arrow 10">
            <a:extLst>
              <a:ext uri="{FF2B5EF4-FFF2-40B4-BE49-F238E27FC236}">
                <a16:creationId xmlns:a16="http://schemas.microsoft.com/office/drawing/2014/main" id="{6F8A861B-855A-9F4A-90E3-DAD4AB753162}"/>
              </a:ext>
            </a:extLst>
          </p:cNvPr>
          <p:cNvSpPr/>
          <p:nvPr/>
        </p:nvSpPr>
        <p:spPr bwMode="auto">
          <a:xfrm>
            <a:off x="4876800" y="2819400"/>
            <a:ext cx="1699280" cy="152400"/>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34" charset="0"/>
              <a:cs typeface="Arial" pitchFamily="34" charset="0"/>
            </a:endParaRPr>
          </a:p>
        </p:txBody>
      </p:sp>
      <p:sp>
        <p:nvSpPr>
          <p:cNvPr id="12" name="TextBox 11">
            <a:extLst>
              <a:ext uri="{FF2B5EF4-FFF2-40B4-BE49-F238E27FC236}">
                <a16:creationId xmlns:a16="http://schemas.microsoft.com/office/drawing/2014/main" id="{36E41A14-9B42-E288-A8E8-9DE8C6218D83}"/>
              </a:ext>
            </a:extLst>
          </p:cNvPr>
          <p:cNvSpPr txBox="1"/>
          <p:nvPr/>
        </p:nvSpPr>
        <p:spPr>
          <a:xfrm>
            <a:off x="4930120" y="2971800"/>
            <a:ext cx="1546880" cy="646331"/>
          </a:xfrm>
          <a:prstGeom prst="rect">
            <a:avLst/>
          </a:prstGeom>
          <a:noFill/>
        </p:spPr>
        <p:txBody>
          <a:bodyPr wrap="square" rtlCol="0">
            <a:spAutoFit/>
          </a:bodyPr>
          <a:lstStyle/>
          <a:p>
            <a:r>
              <a:rPr lang="en-US" dirty="0"/>
              <a:t>events, to cross-section</a:t>
            </a:r>
          </a:p>
        </p:txBody>
      </p:sp>
      <p:sp>
        <p:nvSpPr>
          <p:cNvPr id="13" name="TextBox 12">
            <a:extLst>
              <a:ext uri="{FF2B5EF4-FFF2-40B4-BE49-F238E27FC236}">
                <a16:creationId xmlns:a16="http://schemas.microsoft.com/office/drawing/2014/main" id="{0CAC0B47-79FF-2DA3-C354-0C37E06AC17A}"/>
              </a:ext>
            </a:extLst>
          </p:cNvPr>
          <p:cNvSpPr txBox="1"/>
          <p:nvPr/>
        </p:nvSpPr>
        <p:spPr>
          <a:xfrm>
            <a:off x="4393325" y="5865531"/>
            <a:ext cx="2693275" cy="584775"/>
          </a:xfrm>
          <a:prstGeom prst="rect">
            <a:avLst/>
          </a:prstGeom>
          <a:noFill/>
        </p:spPr>
        <p:txBody>
          <a:bodyPr wrap="square" rtlCol="0">
            <a:spAutoFit/>
          </a:bodyPr>
          <a:lstStyle/>
          <a:p>
            <a:r>
              <a:rPr lang="en-US" sz="1600" dirty="0">
                <a:solidFill>
                  <a:schemeClr val="accent5">
                    <a:lumMod val="75000"/>
                  </a:schemeClr>
                </a:solidFill>
              </a:rPr>
              <a:t>MINERvA Preliminary, Harris NuINT24</a:t>
            </a:r>
          </a:p>
        </p:txBody>
      </p:sp>
    </p:spTree>
    <p:extLst>
      <p:ext uri="{BB962C8B-B14F-4D97-AF65-F5344CB8AC3E}">
        <p14:creationId xmlns:p14="http://schemas.microsoft.com/office/powerpoint/2010/main" val="3822640800"/>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Electron and Muon Flavors</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16</a:t>
            </a:fld>
            <a:endParaRPr lang="en-US" dirty="0"/>
          </a:p>
        </p:txBody>
      </p:sp>
      <p:sp>
        <p:nvSpPr>
          <p:cNvPr id="6" name="TextBox 5">
            <a:extLst>
              <a:ext uri="{FF2B5EF4-FFF2-40B4-BE49-F238E27FC236}">
                <a16:creationId xmlns:a16="http://schemas.microsoft.com/office/drawing/2014/main" id="{6BD9AF44-49DC-E4C9-FF53-B4DF57E97638}"/>
              </a:ext>
            </a:extLst>
          </p:cNvPr>
          <p:cNvSpPr txBox="1"/>
          <p:nvPr/>
        </p:nvSpPr>
        <p:spPr>
          <a:xfrm>
            <a:off x="4038600" y="3886200"/>
            <a:ext cx="4165600" cy="646331"/>
          </a:xfrm>
          <a:prstGeom prst="rect">
            <a:avLst/>
          </a:prstGeom>
          <a:noFill/>
        </p:spPr>
        <p:txBody>
          <a:bodyPr wrap="square" rtlCol="0">
            <a:spAutoFit/>
          </a:bodyPr>
          <a:lstStyle/>
          <a:p>
            <a:r>
              <a:rPr lang="en-US" dirty="0"/>
              <a:t>(in American English, it’s not only irony to note that there is no “u” in “flavor”)</a:t>
            </a:r>
          </a:p>
        </p:txBody>
      </p:sp>
    </p:spTree>
    <p:extLst>
      <p:ext uri="{BB962C8B-B14F-4D97-AF65-F5344CB8AC3E}">
        <p14:creationId xmlns:p14="http://schemas.microsoft.com/office/powerpoint/2010/main" val="1958173235"/>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itle 7"/>
              <p:cNvSpPr>
                <a:spLocks noGrp="1"/>
              </p:cNvSpPr>
              <p:nvPr>
                <p:ph type="title"/>
              </p:nvPr>
            </p:nvSpPr>
            <p:spPr/>
            <p:txBody>
              <a:bodyPr/>
              <a:lstStyle/>
              <a:p>
                <a:r>
                  <a:rPr lang="en-US" dirty="0"/>
                  <a:t>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𝜈</m:t>
                        </m:r>
                      </m:e>
                      <m:sub>
                        <m:r>
                          <a:rPr lang="en-US" b="0" i="1" smtClean="0">
                            <a:latin typeface="Cambria Math" panose="02040503050406030204" pitchFamily="18" charset="0"/>
                          </a:rPr>
                          <m:t>𝑒</m:t>
                        </m:r>
                      </m:sub>
                    </m:sSub>
                  </m:oMath>
                </a14:m>
                <a:r>
                  <a:rPr lang="en-US" dirty="0"/>
                  <a:t> Problem</a:t>
                </a:r>
              </a:p>
            </p:txBody>
          </p:sp>
        </mc:Choice>
        <mc:Fallback xmlns="">
          <p:sp>
            <p:nvSpPr>
              <p:cNvPr id="8" name="Title 7"/>
              <p:cNvSpPr>
                <a:spLocks noGrp="1" noRot="1" noChangeAspect="1" noMove="1" noResize="1" noEditPoints="1" noAdjustHandles="1" noChangeArrowheads="1" noChangeShapeType="1" noTextEdit="1"/>
              </p:cNvSpPr>
              <p:nvPr>
                <p:ph type="title"/>
              </p:nvPr>
            </p:nvSpPr>
            <p:spPr>
              <a:blipFill>
                <a:blip r:embed="rId3"/>
                <a:stretch>
                  <a:fillRect l="-28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6"/>
              <p:cNvSpPr>
                <a:spLocks noGrp="1"/>
              </p:cNvSpPr>
              <p:nvPr>
                <p:ph idx="1"/>
              </p:nvPr>
            </p:nvSpPr>
            <p:spPr>
              <a:xfrm>
                <a:off x="1157066" y="1231417"/>
                <a:ext cx="10501534" cy="3276600"/>
              </a:xfrm>
            </p:spPr>
            <p:txBody>
              <a:bodyPr>
                <a:normAutofit/>
              </a:bodyPr>
              <a:lstStyle/>
              <a:p>
                <a:r>
                  <a:rPr lang="en-US" dirty="0"/>
                  <a:t>By necessity, our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𝜈</m:t>
                        </m:r>
                      </m:e>
                      <m:sub>
                        <m:r>
                          <a:rPr lang="en-US" b="0" i="1" dirty="0" smtClean="0">
                            <a:latin typeface="Cambria Math" panose="02040503050406030204" pitchFamily="18" charset="0"/>
                          </a:rPr>
                          <m:t>𝜇</m:t>
                        </m:r>
                      </m:sub>
                    </m:sSub>
                    <m:r>
                      <a:rPr lang="en-US" i="1" dirty="0" smtClean="0">
                        <a:latin typeface="Cambria Math" panose="02040503050406030204" pitchFamily="18" charset="0"/>
                      </a:rPr>
                      <m:t> </m:t>
                    </m:r>
                  </m:oMath>
                </a14:m>
                <a:r>
                  <a:rPr lang="en-US" dirty="0"/>
                  <a:t>rich beams have few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en-US" dirty="0"/>
                  <a:t> in them to allow us to study any difference between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𝜈</m:t>
                        </m:r>
                      </m:e>
                      <m:sub>
                        <m:r>
                          <a:rPr lang="en-US" i="1" dirty="0">
                            <a:latin typeface="Cambria Math" panose="02040503050406030204" pitchFamily="18" charset="0"/>
                          </a:rPr>
                          <m:t>𝜇</m:t>
                        </m:r>
                      </m:sub>
                    </m:sSub>
                    <m:r>
                      <a:rPr lang="en-US" i="1" dirty="0">
                        <a:latin typeface="Cambria Math" panose="02040503050406030204" pitchFamily="18" charset="0"/>
                      </a:rPr>
                      <m:t> </m:t>
                    </m:r>
                  </m:oMath>
                </a14:m>
                <a:r>
                  <a:rPr lang="en-US" dirty="0"/>
                  <a:t>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en-US" dirty="0"/>
                  <a:t> interactions.</a:t>
                </a:r>
              </a:p>
              <a:p>
                <a:r>
                  <a:rPr lang="en-US" dirty="0"/>
                  <a:t>Therefore, we infer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𝜈</m:t>
                        </m:r>
                      </m:e>
                      <m:sub>
                        <m:r>
                          <a:rPr lang="en-US" i="1">
                            <a:latin typeface="Cambria Math" panose="02040503050406030204" pitchFamily="18" charset="0"/>
                          </a:rPr>
                          <m:t>𝑒</m:t>
                        </m:r>
                      </m:sub>
                    </m:sSub>
                  </m:oMath>
                </a14:m>
                <a:r>
                  <a:rPr lang="en-US" dirty="0"/>
                  <a:t> interactions from studies of </a:t>
                </a:r>
                <a14:m>
                  <m:oMath xmlns:m="http://schemas.openxmlformats.org/officeDocument/2006/math">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𝜈</m:t>
                        </m:r>
                      </m:e>
                      <m:sub>
                        <m:r>
                          <a:rPr lang="en-US" b="0" i="1" dirty="0" smtClean="0">
                            <a:latin typeface="Cambria Math" panose="02040503050406030204" pitchFamily="18" charset="0"/>
                          </a:rPr>
                          <m:t>𝜇</m:t>
                        </m:r>
                      </m:sub>
                    </m:sSub>
                    <m:r>
                      <a:rPr lang="en-US" i="1" dirty="0" smtClean="0">
                        <a:latin typeface="Cambria Math" panose="02040503050406030204" pitchFamily="18" charset="0"/>
                      </a:rPr>
                      <m:t> </m:t>
                    </m:r>
                  </m:oMath>
                </a14:m>
                <a:endParaRPr lang="en-US" dirty="0"/>
              </a:p>
              <a:p>
                <a:r>
                  <a:rPr lang="en-US" dirty="0"/>
                  <a:t>But what we study can’t give us the whole picture.</a:t>
                </a:r>
              </a:p>
              <a:p>
                <a:r>
                  <a:rPr lang="en-US" dirty="0"/>
                  <a:t>Phase space (below), radiative corrections, nuclear effects.</a:t>
                </a:r>
              </a:p>
              <a:p>
                <a:endParaRPr lang="en-US" dirty="0"/>
              </a:p>
              <a:p>
                <a:endParaRPr lang="en-US" dirty="0"/>
              </a:p>
            </p:txBody>
          </p:sp>
        </mc:Choice>
        <mc:Fallback xmlns="">
          <p:sp>
            <p:nvSpPr>
              <p:cNvPr id="7" name="Content Placeholder 6"/>
              <p:cNvSpPr>
                <a:spLocks noGrp="1" noRot="1" noChangeAspect="1" noMove="1" noResize="1" noEditPoints="1" noAdjustHandles="1" noChangeArrowheads="1" noChangeShapeType="1" noTextEdit="1"/>
              </p:cNvSpPr>
              <p:nvPr>
                <p:ph idx="1"/>
              </p:nvPr>
            </p:nvSpPr>
            <p:spPr>
              <a:xfrm>
                <a:off x="1157066" y="1231417"/>
                <a:ext cx="10501534" cy="3276600"/>
              </a:xfrm>
              <a:blipFill>
                <a:blip r:embed="rId4"/>
                <a:stretch>
                  <a:fillRect l="-1087" t="-1923" r="-2053"/>
                </a:stretch>
              </a:blipFill>
            </p:spPr>
            <p:txBody>
              <a:bodyPr/>
              <a:lstStyle/>
              <a:p>
                <a:r>
                  <a:rPr lang="en-US">
                    <a:noFill/>
                  </a:rPr>
                  <a:t> </a:t>
                </a:r>
              </a:p>
            </p:txBody>
          </p:sp>
        </mc:Fallback>
      </mc:AlternateContent>
      <p:sp>
        <p:nvSpPr>
          <p:cNvPr id="3" name="Date Placeholder 2"/>
          <p:cNvSpPr>
            <a:spLocks noGrp="1"/>
          </p:cNvSpPr>
          <p:nvPr>
            <p:ph type="dt" sz="half" idx="10"/>
          </p:nvPr>
        </p:nvSpPr>
        <p:spPr/>
        <p:txBody>
          <a:bodyPr/>
          <a:lstStyle/>
          <a:p>
            <a:r>
              <a:rPr lang="en-US"/>
              <a:t>21 October 2024</a:t>
            </a:r>
            <a:endParaRPr lang="en-US" dirty="0"/>
          </a:p>
        </p:txBody>
      </p:sp>
      <p:sp>
        <p:nvSpPr>
          <p:cNvPr id="4" name="Footer Placeholder 3"/>
          <p:cNvSpPr>
            <a:spLocks noGrp="1"/>
          </p:cNvSpPr>
          <p:nvPr>
            <p:ph type="ftr" sz="quarter" idx="11"/>
          </p:nvPr>
        </p:nvSpPr>
        <p:spPr/>
        <p:txBody>
          <a:bodyPr/>
          <a:lstStyle/>
          <a:p>
            <a:r>
              <a:rPr lang="en-US"/>
              <a:t>Kevin McFarland: Help from CH-land</a:t>
            </a:r>
            <a:endParaRPr lang="en-US" dirty="0"/>
          </a:p>
        </p:txBody>
      </p:sp>
      <p:sp>
        <p:nvSpPr>
          <p:cNvPr id="5" name="Slide Number Placeholder 4"/>
          <p:cNvSpPr>
            <a:spLocks noGrp="1"/>
          </p:cNvSpPr>
          <p:nvPr>
            <p:ph type="sldNum" sz="quarter" idx="12"/>
          </p:nvPr>
        </p:nvSpPr>
        <p:spPr/>
        <p:txBody>
          <a:bodyPr/>
          <a:lstStyle/>
          <a:p>
            <a:fld id="{ACA60C7F-6F9E-AA4B-B167-6CB3A4F63BD8}" type="slidenum">
              <a:rPr lang="en-US"/>
              <a:pPr/>
              <a:t>17</a:t>
            </a:fld>
            <a:endParaRPr lang="en-US" dirty="0"/>
          </a:p>
        </p:txBody>
      </p:sp>
      <p:pic>
        <p:nvPicPr>
          <p:cNvPr id="2" name="Google Shape;410;p38">
            <a:extLst>
              <a:ext uri="{FF2B5EF4-FFF2-40B4-BE49-F238E27FC236}">
                <a16:creationId xmlns:a16="http://schemas.microsoft.com/office/drawing/2014/main" id="{2781AC02-5BF4-B235-AD52-1AF2EFAD1A86}"/>
              </a:ext>
            </a:extLst>
          </p:cNvPr>
          <p:cNvPicPr preferRelativeResize="0"/>
          <p:nvPr/>
        </p:nvPicPr>
        <p:blipFill rotWithShape="1">
          <a:blip r:embed="rId5">
            <a:alphaModFix/>
          </a:blip>
          <a:srcRect/>
          <a:stretch/>
        </p:blipFill>
        <p:spPr>
          <a:xfrm>
            <a:off x="5154625" y="3733800"/>
            <a:ext cx="3379775" cy="2723435"/>
          </a:xfrm>
          <a:prstGeom prst="rect">
            <a:avLst/>
          </a:prstGeom>
          <a:noFill/>
          <a:ln>
            <a:noFill/>
          </a:ln>
        </p:spPr>
      </p:pic>
      <p:pic>
        <p:nvPicPr>
          <p:cNvPr id="6" name="Google Shape;414;p38">
            <a:extLst>
              <a:ext uri="{FF2B5EF4-FFF2-40B4-BE49-F238E27FC236}">
                <a16:creationId xmlns:a16="http://schemas.microsoft.com/office/drawing/2014/main" id="{016B4F31-4CC6-7697-D0E3-2FEDA168F912}"/>
              </a:ext>
            </a:extLst>
          </p:cNvPr>
          <p:cNvPicPr preferRelativeResize="0"/>
          <p:nvPr/>
        </p:nvPicPr>
        <p:blipFill rotWithShape="1">
          <a:blip r:embed="rId6">
            <a:alphaModFix/>
          </a:blip>
          <a:srcRect/>
          <a:stretch/>
        </p:blipFill>
        <p:spPr>
          <a:xfrm>
            <a:off x="609600" y="3825290"/>
            <a:ext cx="4005966" cy="2377013"/>
          </a:xfrm>
          <a:prstGeom prst="rect">
            <a:avLst/>
          </a:prstGeom>
          <a:noFill/>
          <a:ln>
            <a:noFill/>
          </a:ln>
        </p:spPr>
      </p:pic>
      <p:sp>
        <p:nvSpPr>
          <p:cNvPr id="10" name="Google Shape;415;p38">
            <a:extLst>
              <a:ext uri="{FF2B5EF4-FFF2-40B4-BE49-F238E27FC236}">
                <a16:creationId xmlns:a16="http://schemas.microsoft.com/office/drawing/2014/main" id="{8F03E4ED-69C0-C5C2-22FD-20F852B4D6B8}"/>
              </a:ext>
            </a:extLst>
          </p:cNvPr>
          <p:cNvSpPr txBox="1"/>
          <p:nvPr/>
        </p:nvSpPr>
        <p:spPr>
          <a:xfrm>
            <a:off x="1137439" y="4156409"/>
            <a:ext cx="690000" cy="503100"/>
          </a:xfrm>
          <a:prstGeom prst="rect">
            <a:avLst/>
          </a:prstGeom>
          <a:noFill/>
          <a:ln>
            <a:noFill/>
          </a:ln>
        </p:spPr>
        <p:txBody>
          <a:bodyPr spcFirstLastPara="1" wrap="square" lIns="48200" tIns="24100" rIns="48200" bIns="24100" anchor="t" anchorCtr="0">
            <a:noAutofit/>
          </a:bodyPr>
          <a:lstStyle/>
          <a:p>
            <a:pPr>
              <a:spcBef>
                <a:spcPts val="0"/>
              </a:spcBef>
              <a:spcAft>
                <a:spcPts val="0"/>
              </a:spcAft>
              <a:buClr>
                <a:srgbClr val="000000"/>
              </a:buClr>
              <a:buSzPts val="1500"/>
            </a:pPr>
            <a:r>
              <a:rPr lang="en" sz="1500" i="0">
                <a:solidFill>
                  <a:srgbClr val="000000"/>
                </a:solidFill>
                <a:latin typeface="Arial"/>
                <a:ea typeface="Arial"/>
                <a:cs typeface="Arial"/>
                <a:sym typeface="Arial"/>
              </a:rPr>
              <a:t>this is Q</a:t>
            </a:r>
            <a:r>
              <a:rPr lang="en" sz="1500" i="0" baseline="30000">
                <a:solidFill>
                  <a:srgbClr val="000000"/>
                </a:solidFill>
                <a:latin typeface="Arial"/>
                <a:ea typeface="Arial"/>
                <a:cs typeface="Arial"/>
                <a:sym typeface="Arial"/>
              </a:rPr>
              <a:t>2</a:t>
            </a:r>
            <a:r>
              <a:rPr lang="en" sz="1500" i="0">
                <a:solidFill>
                  <a:srgbClr val="000000"/>
                </a:solidFill>
                <a:latin typeface="Arial"/>
                <a:ea typeface="Arial"/>
                <a:cs typeface="Arial"/>
                <a:sym typeface="Arial"/>
              </a:rPr>
              <a:t>~0</a:t>
            </a:r>
            <a:endParaRPr sz="1500" i="0">
              <a:solidFill>
                <a:srgbClr val="000000"/>
              </a:solidFill>
              <a:latin typeface="Arial"/>
              <a:ea typeface="Arial"/>
              <a:cs typeface="Arial"/>
              <a:sym typeface="Arial"/>
            </a:endParaRPr>
          </a:p>
        </p:txBody>
      </p:sp>
      <p:cxnSp>
        <p:nvCxnSpPr>
          <p:cNvPr id="11" name="Google Shape;416;p38">
            <a:extLst>
              <a:ext uri="{FF2B5EF4-FFF2-40B4-BE49-F238E27FC236}">
                <a16:creationId xmlns:a16="http://schemas.microsoft.com/office/drawing/2014/main" id="{2B62E76C-F259-19AB-4D51-4CDCDB604823}"/>
              </a:ext>
            </a:extLst>
          </p:cNvPr>
          <p:cNvCxnSpPr/>
          <p:nvPr/>
        </p:nvCxnSpPr>
        <p:spPr>
          <a:xfrm>
            <a:off x="1733800" y="4558157"/>
            <a:ext cx="266100" cy="269700"/>
          </a:xfrm>
          <a:prstGeom prst="straightConnector1">
            <a:avLst/>
          </a:prstGeom>
          <a:solidFill>
            <a:schemeClr val="accent1"/>
          </a:solidFill>
          <a:ln w="38100" cap="flat" cmpd="sng">
            <a:solidFill>
              <a:schemeClr val="dk1"/>
            </a:solidFill>
            <a:prstDash val="solid"/>
            <a:round/>
            <a:headEnd type="none" w="sm" len="sm"/>
            <a:tailEnd type="triangle" w="med" len="med"/>
          </a:ln>
        </p:spPr>
      </p:cxnSp>
      <p:sp>
        <p:nvSpPr>
          <p:cNvPr id="12" name="Google Shape;417;p38">
            <a:extLst>
              <a:ext uri="{FF2B5EF4-FFF2-40B4-BE49-F238E27FC236}">
                <a16:creationId xmlns:a16="http://schemas.microsoft.com/office/drawing/2014/main" id="{7099EB2E-6AE7-5CB7-9036-E8E289FF6C9C}"/>
              </a:ext>
            </a:extLst>
          </p:cNvPr>
          <p:cNvSpPr txBox="1"/>
          <p:nvPr/>
        </p:nvSpPr>
        <p:spPr>
          <a:xfrm>
            <a:off x="6538718" y="4038117"/>
            <a:ext cx="1208400" cy="568200"/>
          </a:xfrm>
          <a:prstGeom prst="rect">
            <a:avLst/>
          </a:prstGeom>
          <a:blipFill rotWithShape="1">
            <a:blip r:embed="rId7">
              <a:alphaModFix/>
            </a:blip>
            <a:stretch>
              <a:fillRect t="-7339" r="-1859" b="-17518"/>
            </a:stretch>
          </a:blipFill>
          <a:ln>
            <a:noFill/>
          </a:ln>
        </p:spPr>
        <p:txBody>
          <a:bodyPr spcFirstLastPara="1" wrap="square" lIns="48200" tIns="24100" rIns="48200" bIns="24100" anchor="t" anchorCtr="0">
            <a:noAutofit/>
          </a:bodyPr>
          <a:lstStyle/>
          <a:p>
            <a:pPr>
              <a:spcBef>
                <a:spcPts val="0"/>
              </a:spcBef>
              <a:spcAft>
                <a:spcPts val="0"/>
              </a:spcAft>
              <a:buSzPts val="1900"/>
            </a:pPr>
            <a:r>
              <a:rPr lang="en" sz="1900" i="0">
                <a:latin typeface="Arial"/>
                <a:ea typeface="Arial"/>
                <a:cs typeface="Arial"/>
                <a:sym typeface="Arial"/>
              </a:rPr>
              <a:t> </a:t>
            </a:r>
            <a:endParaRPr sz="700"/>
          </a:p>
        </p:txBody>
      </p:sp>
      <p:sp>
        <p:nvSpPr>
          <p:cNvPr id="13" name="Google Shape;418;p38">
            <a:extLst>
              <a:ext uri="{FF2B5EF4-FFF2-40B4-BE49-F238E27FC236}">
                <a16:creationId xmlns:a16="http://schemas.microsoft.com/office/drawing/2014/main" id="{1286BF1E-C537-0B25-A2A8-1C18F93AA3F6}"/>
              </a:ext>
            </a:extLst>
          </p:cNvPr>
          <p:cNvSpPr txBox="1"/>
          <p:nvPr/>
        </p:nvSpPr>
        <p:spPr>
          <a:xfrm>
            <a:off x="3845827" y="3877500"/>
            <a:ext cx="1259573" cy="694500"/>
          </a:xfrm>
          <a:prstGeom prst="rect">
            <a:avLst/>
          </a:prstGeom>
          <a:noFill/>
          <a:ln>
            <a:noFill/>
          </a:ln>
        </p:spPr>
        <p:txBody>
          <a:bodyPr spcFirstLastPara="1" wrap="square" lIns="48200" tIns="24100" rIns="48200" bIns="24100" anchor="t" anchorCtr="0">
            <a:noAutofit/>
          </a:bodyPr>
          <a:lstStyle/>
          <a:p>
            <a:pPr>
              <a:spcBef>
                <a:spcPts val="0"/>
              </a:spcBef>
              <a:spcAft>
                <a:spcPts val="0"/>
              </a:spcAft>
              <a:buClr>
                <a:srgbClr val="000000"/>
              </a:buClr>
              <a:buSzPts val="1500"/>
            </a:pPr>
            <a:r>
              <a:rPr lang="en" sz="1500" dirty="0">
                <a:solidFill>
                  <a:srgbClr val="0000FF"/>
                </a:solidFill>
              </a:rPr>
              <a:t>Missing reaction space due to muon mass</a:t>
            </a:r>
            <a:endParaRPr sz="1500" i="0" dirty="0">
              <a:solidFill>
                <a:srgbClr val="0000FF"/>
              </a:solidFill>
              <a:latin typeface="Arial"/>
              <a:ea typeface="Arial"/>
              <a:cs typeface="Arial"/>
              <a:sym typeface="Arial"/>
            </a:endParaRPr>
          </a:p>
        </p:txBody>
      </p:sp>
      <p:cxnSp>
        <p:nvCxnSpPr>
          <p:cNvPr id="14" name="Google Shape;419;p38">
            <a:extLst>
              <a:ext uri="{FF2B5EF4-FFF2-40B4-BE49-F238E27FC236}">
                <a16:creationId xmlns:a16="http://schemas.microsoft.com/office/drawing/2014/main" id="{7288E3CE-8A52-2984-9242-E0820442CC07}"/>
              </a:ext>
            </a:extLst>
          </p:cNvPr>
          <p:cNvCxnSpPr>
            <a:cxnSpLocks/>
            <a:stCxn id="13" idx="1"/>
          </p:cNvCxnSpPr>
          <p:nvPr/>
        </p:nvCxnSpPr>
        <p:spPr>
          <a:xfrm flipH="1">
            <a:off x="3196627" y="4224750"/>
            <a:ext cx="649200" cy="242400"/>
          </a:xfrm>
          <a:prstGeom prst="straightConnector1">
            <a:avLst/>
          </a:prstGeom>
          <a:solidFill>
            <a:schemeClr val="accent1"/>
          </a:solidFill>
          <a:ln w="38100" cap="flat" cmpd="sng">
            <a:solidFill>
              <a:srgbClr val="0000FF"/>
            </a:solidFill>
            <a:prstDash val="solid"/>
            <a:round/>
            <a:headEnd type="none" w="sm" len="sm"/>
            <a:tailEnd type="triangle" w="med" len="med"/>
          </a:ln>
        </p:spPr>
      </p:cxnSp>
      <p:sp>
        <p:nvSpPr>
          <p:cNvPr id="15" name="TextBox 14">
            <a:extLst>
              <a:ext uri="{FF2B5EF4-FFF2-40B4-BE49-F238E27FC236}">
                <a16:creationId xmlns:a16="http://schemas.microsoft.com/office/drawing/2014/main" id="{765CBB64-3169-66FB-C53F-045F601E28D0}"/>
              </a:ext>
            </a:extLst>
          </p:cNvPr>
          <p:cNvSpPr txBox="1"/>
          <p:nvPr/>
        </p:nvSpPr>
        <p:spPr>
          <a:xfrm>
            <a:off x="1258446" y="6183868"/>
            <a:ext cx="2543531" cy="369332"/>
          </a:xfrm>
          <a:prstGeom prst="rect">
            <a:avLst/>
          </a:prstGeom>
          <a:noFill/>
        </p:spPr>
        <p:txBody>
          <a:bodyPr wrap="square" rtlCol="0">
            <a:spAutoFit/>
          </a:bodyPr>
          <a:lstStyle/>
          <a:p>
            <a:r>
              <a:rPr lang="en-US" dirty="0"/>
              <a:t>3-momentum transfer</a:t>
            </a:r>
          </a:p>
        </p:txBody>
      </p:sp>
      <p:sp>
        <p:nvSpPr>
          <p:cNvPr id="16" name="TextBox 15">
            <a:extLst>
              <a:ext uri="{FF2B5EF4-FFF2-40B4-BE49-F238E27FC236}">
                <a16:creationId xmlns:a16="http://schemas.microsoft.com/office/drawing/2014/main" id="{A3EA2AA3-F0DF-263D-2AC9-D3294DA5DB2F}"/>
              </a:ext>
            </a:extLst>
          </p:cNvPr>
          <p:cNvSpPr txBox="1"/>
          <p:nvPr/>
        </p:nvSpPr>
        <p:spPr>
          <a:xfrm>
            <a:off x="8534400" y="4033897"/>
            <a:ext cx="3657601" cy="2062103"/>
          </a:xfrm>
          <a:prstGeom prst="rect">
            <a:avLst/>
          </a:prstGeom>
          <a:noFill/>
        </p:spPr>
        <p:txBody>
          <a:bodyPr wrap="square" rtlCol="0">
            <a:spAutoFit/>
          </a:bodyPr>
          <a:lstStyle/>
          <a:p>
            <a:pPr algn="l"/>
            <a:r>
              <a:rPr lang="en-US" sz="1600" dirty="0"/>
              <a:t>Radiative corrections: </a:t>
            </a:r>
            <a:br>
              <a:rPr lang="en-US" sz="1600" dirty="0"/>
            </a:br>
            <a:r>
              <a:rPr lang="en-US" sz="1600" dirty="0"/>
              <a:t>O. </a:t>
            </a:r>
            <a:r>
              <a:rPr lang="en-US" sz="1600" dirty="0" err="1"/>
              <a:t>Tomalak</a:t>
            </a:r>
            <a:r>
              <a:rPr lang="en-US" sz="1600" dirty="0"/>
              <a:t> et al., </a:t>
            </a:r>
            <a:br>
              <a:rPr lang="en-US" sz="1600" dirty="0"/>
            </a:br>
            <a:r>
              <a:rPr lang="en-US" sz="1600" b="0" dirty="0">
                <a:effectLst/>
              </a:rPr>
              <a:t>Nature </a:t>
            </a:r>
            <a:r>
              <a:rPr lang="en-US" sz="1600" b="0" dirty="0" err="1">
                <a:effectLst/>
              </a:rPr>
              <a:t>Commun</a:t>
            </a:r>
            <a:r>
              <a:rPr lang="en-US" sz="1600" b="0" dirty="0">
                <a:effectLst/>
              </a:rPr>
              <a:t>. 13 (2022) 1, 5286</a:t>
            </a:r>
            <a:r>
              <a:rPr lang="en-US" sz="1600" dirty="0"/>
              <a:t> and </a:t>
            </a:r>
            <a:r>
              <a:rPr lang="en-US" sz="1600" b="0" dirty="0" err="1">
                <a:effectLst/>
              </a:rPr>
              <a:t>Phys.Rev.D</a:t>
            </a:r>
            <a:r>
              <a:rPr lang="en-US" sz="1600" b="0" dirty="0">
                <a:effectLst/>
              </a:rPr>
              <a:t> 106 (2022) 9, 093006</a:t>
            </a:r>
          </a:p>
          <a:p>
            <a:pPr algn="l"/>
            <a:endParaRPr lang="en-US" sz="1600" dirty="0"/>
          </a:p>
          <a:p>
            <a:pPr algn="l"/>
            <a:r>
              <a:rPr lang="en-US" sz="1600" dirty="0"/>
              <a:t>Nuclear effects:</a:t>
            </a:r>
          </a:p>
          <a:p>
            <a:pPr algn="l"/>
            <a:r>
              <a:rPr lang="en-US" sz="1600" dirty="0"/>
              <a:t>T. </a:t>
            </a:r>
            <a:r>
              <a:rPr lang="en-US" sz="1600" dirty="0" err="1"/>
              <a:t>Dieminger</a:t>
            </a:r>
            <a:r>
              <a:rPr lang="en-US" sz="1600" dirty="0"/>
              <a:t> et al.,</a:t>
            </a:r>
            <a:br>
              <a:rPr lang="en-US" sz="1600" dirty="0"/>
            </a:br>
            <a:r>
              <a:rPr lang="en-US" sz="1600" dirty="0" err="1"/>
              <a:t>Phys.Rev.D</a:t>
            </a:r>
            <a:r>
              <a:rPr lang="en-US" sz="1600" dirty="0"/>
              <a:t> 108 (2023) L031301</a:t>
            </a:r>
          </a:p>
        </p:txBody>
      </p:sp>
      <p:sp>
        <p:nvSpPr>
          <p:cNvPr id="9" name="TextBox 8">
            <a:extLst>
              <a:ext uri="{FF2B5EF4-FFF2-40B4-BE49-F238E27FC236}">
                <a16:creationId xmlns:a16="http://schemas.microsoft.com/office/drawing/2014/main" id="{7CAF9DCF-F2C8-6CBA-8EF7-B6F5C83AA7A2}"/>
              </a:ext>
            </a:extLst>
          </p:cNvPr>
          <p:cNvSpPr txBox="1"/>
          <p:nvPr/>
        </p:nvSpPr>
        <p:spPr>
          <a:xfrm rot="16200000">
            <a:off x="-471845" y="4891446"/>
            <a:ext cx="1770223" cy="369332"/>
          </a:xfrm>
          <a:prstGeom prst="rect">
            <a:avLst/>
          </a:prstGeom>
          <a:noFill/>
        </p:spPr>
        <p:txBody>
          <a:bodyPr wrap="square" rtlCol="0">
            <a:spAutoFit/>
          </a:bodyPr>
          <a:lstStyle/>
          <a:p>
            <a:r>
              <a:rPr lang="en-US" dirty="0"/>
              <a:t>energy transfer</a:t>
            </a:r>
          </a:p>
        </p:txBody>
      </p:sp>
    </p:spTree>
    <p:extLst>
      <p:ext uri="{BB962C8B-B14F-4D97-AF65-F5344CB8AC3E}">
        <p14:creationId xmlns:p14="http://schemas.microsoft.com/office/powerpoint/2010/main" val="3176167702"/>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solar energy&#10;&#10;Description automatically generated with medium confidence">
            <a:extLst>
              <a:ext uri="{FF2B5EF4-FFF2-40B4-BE49-F238E27FC236}">
                <a16:creationId xmlns:a16="http://schemas.microsoft.com/office/drawing/2014/main" id="{491E9E71-478D-F33F-BE6F-158DDB56C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3234" y="3720331"/>
            <a:ext cx="5659166" cy="2832869"/>
          </a:xfrm>
          <a:prstGeom prst="rect">
            <a:avLst/>
          </a:prstGeom>
        </p:spPr>
      </p:pic>
      <p:sp>
        <p:nvSpPr>
          <p:cNvPr id="8" name="Title 7"/>
          <p:cNvSpPr>
            <a:spLocks noGrp="1"/>
          </p:cNvSpPr>
          <p:nvPr>
            <p:ph type="title"/>
          </p:nvPr>
        </p:nvSpPr>
        <p:spPr/>
        <p:txBody>
          <a:bodyPr/>
          <a:lstStyle/>
          <a:p>
            <a:r>
              <a:rPr lang="en-US" dirty="0"/>
              <a:t>MINERvA: Electron Neutrino Flux</a:t>
            </a:r>
          </a:p>
        </p:txBody>
      </p:sp>
      <p:sp>
        <p:nvSpPr>
          <p:cNvPr id="7" name="Content Placeholder 6"/>
          <p:cNvSpPr>
            <a:spLocks noGrp="1"/>
          </p:cNvSpPr>
          <p:nvPr>
            <p:ph idx="1"/>
          </p:nvPr>
        </p:nvSpPr>
        <p:spPr>
          <a:xfrm>
            <a:off x="1371600" y="3552855"/>
            <a:ext cx="4724400" cy="2924145"/>
          </a:xfrm>
        </p:spPr>
        <p:txBody>
          <a:bodyPr>
            <a:normAutofit fontScale="85000" lnSpcReduction="20000"/>
          </a:bodyPr>
          <a:lstStyle/>
          <a:p>
            <a:r>
              <a:rPr lang="en-US" dirty="0"/>
              <a:t>NuMI is a “conventional” neutrino beam, with most neutrinos produced from focused </a:t>
            </a:r>
            <a:r>
              <a:rPr lang="en-US" dirty="0" err="1"/>
              <a:t>pions</a:t>
            </a:r>
            <a:r>
              <a:rPr lang="en-US" dirty="0"/>
              <a:t>.</a:t>
            </a:r>
          </a:p>
          <a:p>
            <a:r>
              <a:rPr lang="en-US" dirty="0" err="1"/>
              <a:t>Pions</a:t>
            </a:r>
            <a:r>
              <a:rPr lang="en-US" dirty="0"/>
              <a:t> decay mostly to muons, but weak decays involving electrons come from daughter muons or kaons.</a:t>
            </a:r>
          </a:p>
          <a:p>
            <a:r>
              <a:rPr lang="en-US" dirty="0"/>
              <a:t>~1% contribution of the beam.</a:t>
            </a:r>
          </a:p>
        </p:txBody>
      </p:sp>
      <p:sp>
        <p:nvSpPr>
          <p:cNvPr id="3" name="Date Placeholder 2"/>
          <p:cNvSpPr>
            <a:spLocks noGrp="1"/>
          </p:cNvSpPr>
          <p:nvPr>
            <p:ph type="dt" sz="half" idx="10"/>
          </p:nvPr>
        </p:nvSpPr>
        <p:spPr/>
        <p:txBody>
          <a:bodyPr/>
          <a:lstStyle/>
          <a:p>
            <a:r>
              <a:rPr lang="en-US"/>
              <a:t>21 October 2024</a:t>
            </a:r>
            <a:endParaRPr lang="en-US" dirty="0"/>
          </a:p>
        </p:txBody>
      </p:sp>
      <p:sp>
        <p:nvSpPr>
          <p:cNvPr id="4" name="Footer Placeholder 3"/>
          <p:cNvSpPr>
            <a:spLocks noGrp="1"/>
          </p:cNvSpPr>
          <p:nvPr>
            <p:ph type="ftr" sz="quarter" idx="11"/>
          </p:nvPr>
        </p:nvSpPr>
        <p:spPr/>
        <p:txBody>
          <a:bodyPr/>
          <a:lstStyle/>
          <a:p>
            <a:r>
              <a:rPr lang="en-US"/>
              <a:t>Kevin McFarland: Help from CH-land</a:t>
            </a:r>
            <a:endParaRPr lang="en-US" dirty="0"/>
          </a:p>
        </p:txBody>
      </p:sp>
      <p:sp>
        <p:nvSpPr>
          <p:cNvPr id="5" name="Slide Number Placeholder 4"/>
          <p:cNvSpPr>
            <a:spLocks noGrp="1"/>
          </p:cNvSpPr>
          <p:nvPr>
            <p:ph type="sldNum" sz="quarter" idx="12"/>
          </p:nvPr>
        </p:nvSpPr>
        <p:spPr/>
        <p:txBody>
          <a:bodyPr/>
          <a:lstStyle/>
          <a:p>
            <a:fld id="{ACA60C7F-6F9E-AA4B-B167-6CB3A4F63BD8}" type="slidenum">
              <a:rPr lang="en-US"/>
              <a:pPr/>
              <a:t>18</a:t>
            </a:fld>
            <a:endParaRPr lang="en-US" dirty="0"/>
          </a:p>
        </p:txBody>
      </p:sp>
      <p:pic>
        <p:nvPicPr>
          <p:cNvPr id="28" name="Picture 27"/>
          <p:cNvPicPr>
            <a:picLocks noChangeAspect="1"/>
          </p:cNvPicPr>
          <p:nvPr/>
        </p:nvPicPr>
        <p:blipFill rotWithShape="1">
          <a:blip r:embed="rId4"/>
          <a:srcRect b="11240"/>
          <a:stretch/>
        </p:blipFill>
        <p:spPr>
          <a:xfrm>
            <a:off x="1447802" y="1371600"/>
            <a:ext cx="7864635" cy="2063986"/>
          </a:xfrm>
          <a:prstGeom prst="roundRect">
            <a:avLst>
              <a:gd name="adj" fmla="val 12719"/>
            </a:avLst>
          </a:prstGeom>
          <a:solidFill>
            <a:srgbClr val="FFFFFF">
              <a:shade val="85000"/>
            </a:srgbClr>
          </a:solidFill>
          <a:ln>
            <a:solidFill>
              <a:schemeClr val="tx1"/>
            </a:solidFill>
          </a:ln>
          <a:effectLst/>
        </p:spPr>
      </p:pic>
      <p:sp>
        <p:nvSpPr>
          <p:cNvPr id="23" name="TextBox 22"/>
          <p:cNvSpPr txBox="1"/>
          <p:nvPr/>
        </p:nvSpPr>
        <p:spPr>
          <a:xfrm>
            <a:off x="7099484" y="3276600"/>
            <a:ext cx="2900029" cy="400081"/>
          </a:xfrm>
          <a:prstGeom prst="rect">
            <a:avLst/>
          </a:prstGeom>
          <a:solidFill>
            <a:schemeClr val="bg1"/>
          </a:solidFill>
        </p:spPr>
        <p:txBody>
          <a:bodyPr wrap="none" lIns="91410" tIns="45706" rIns="91410" bIns="45706" rtlCol="0">
            <a:spAutoFit/>
          </a:bodyPr>
          <a:lstStyle/>
          <a:p>
            <a:r>
              <a:rPr lang="en-US" sz="2000" dirty="0" err="1"/>
              <a:t>NuMI</a:t>
            </a:r>
            <a:r>
              <a:rPr lang="en-US" sz="2000" dirty="0"/>
              <a:t> Beams @ MINERvA</a:t>
            </a:r>
          </a:p>
        </p:txBody>
      </p:sp>
      <p:sp>
        <p:nvSpPr>
          <p:cNvPr id="6" name="TextBox 5">
            <a:extLst>
              <a:ext uri="{FF2B5EF4-FFF2-40B4-BE49-F238E27FC236}">
                <a16:creationId xmlns:a16="http://schemas.microsoft.com/office/drawing/2014/main" id="{DBF4B05E-AE78-62B6-B718-89BE4738A249}"/>
              </a:ext>
            </a:extLst>
          </p:cNvPr>
          <p:cNvSpPr txBox="1"/>
          <p:nvPr/>
        </p:nvSpPr>
        <p:spPr>
          <a:xfrm>
            <a:off x="6400800" y="4336434"/>
            <a:ext cx="1143000" cy="369332"/>
          </a:xfrm>
          <a:prstGeom prst="rect">
            <a:avLst/>
          </a:prstGeom>
          <a:noFill/>
        </p:spPr>
        <p:txBody>
          <a:bodyPr wrap="square">
            <a:spAutoFit/>
          </a:bodyPr>
          <a:lstStyle/>
          <a:p>
            <a:r>
              <a:rPr lang="en-US" sz="1800" i="0" dirty="0"/>
              <a:t>FHC</a:t>
            </a:r>
            <a:endParaRPr lang="en-US" dirty="0"/>
          </a:p>
        </p:txBody>
      </p:sp>
      <p:sp>
        <p:nvSpPr>
          <p:cNvPr id="10" name="TextBox 9">
            <a:extLst>
              <a:ext uri="{FF2B5EF4-FFF2-40B4-BE49-F238E27FC236}">
                <a16:creationId xmlns:a16="http://schemas.microsoft.com/office/drawing/2014/main" id="{A7FDCD9B-2B43-5088-8D15-CB06B245FC5C}"/>
              </a:ext>
            </a:extLst>
          </p:cNvPr>
          <p:cNvSpPr txBox="1"/>
          <p:nvPr/>
        </p:nvSpPr>
        <p:spPr>
          <a:xfrm>
            <a:off x="9372600" y="4278868"/>
            <a:ext cx="1143000" cy="369332"/>
          </a:xfrm>
          <a:prstGeom prst="rect">
            <a:avLst/>
          </a:prstGeom>
          <a:noFill/>
        </p:spPr>
        <p:txBody>
          <a:bodyPr wrap="square">
            <a:spAutoFit/>
          </a:bodyPr>
          <a:lstStyle/>
          <a:p>
            <a:r>
              <a:rPr lang="en-US" i="0" dirty="0"/>
              <a:t>R</a:t>
            </a:r>
            <a:r>
              <a:rPr lang="en-US" sz="1800" i="0" dirty="0"/>
              <a:t>HC</a:t>
            </a:r>
            <a:endParaRPr lang="en-US" dirty="0"/>
          </a:p>
        </p:txBody>
      </p:sp>
    </p:spTree>
    <p:extLst>
      <p:ext uri="{BB962C8B-B14F-4D97-AF65-F5344CB8AC3E}">
        <p14:creationId xmlns:p14="http://schemas.microsoft.com/office/powerpoint/2010/main" val="667281527"/>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6B1421-7E3E-CEC4-5507-85AF99FB9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666999"/>
            <a:ext cx="9356417" cy="4002858"/>
          </a:xfrm>
          <a:prstGeom prst="rect">
            <a:avLst/>
          </a:prstGeom>
        </p:spPr>
      </p:pic>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7A8138A3-9FB8-4537-F013-1686315D730A}"/>
                  </a:ext>
                </a:extLst>
              </p:cNvPr>
              <p:cNvSpPr>
                <a:spLocks noGrp="1"/>
              </p:cNvSpPr>
              <p:nvPr>
                <p:ph type="title"/>
              </p:nvPr>
            </p:nvSpPr>
            <p:spPr/>
            <p:txBody>
              <a:bodyPr/>
              <a:lstStyle/>
              <a:p>
                <a:r>
                  <a:rPr lang="en-US" sz="3600" dirty="0"/>
                  <a:t>Electron/Photon Separation in </a:t>
                </a:r>
                <a14:m>
                  <m:oMath xmlns:m="http://schemas.openxmlformats.org/officeDocument/2006/math">
                    <m:r>
                      <a:rPr lang="en-US" sz="3600" b="1" i="1" smtClean="0">
                        <a:latin typeface="Cambria Math" panose="02040503050406030204" pitchFamily="18" charset="0"/>
                      </a:rPr>
                      <m:t>𝝂</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𝒆</m:t>
                        </m:r>
                      </m:e>
                      <m:sup>
                        <m:r>
                          <a:rPr lang="en-US" sz="3600" b="1" i="1" smtClean="0">
                            <a:latin typeface="Cambria Math" panose="02040503050406030204" pitchFamily="18" charset="0"/>
                          </a:rPr>
                          <m:t>−</m:t>
                        </m:r>
                      </m:sup>
                    </m:sSup>
                    <m:r>
                      <a:rPr lang="en-US" sz="3600" b="1" i="1" smtClean="0">
                        <a:latin typeface="Cambria Math" panose="02040503050406030204" pitchFamily="18" charset="0"/>
                      </a:rPr>
                      <m:t>→</m:t>
                    </m:r>
                    <m:r>
                      <a:rPr lang="en-US" sz="3600" b="1" i="1" smtClean="0">
                        <a:latin typeface="Cambria Math" panose="02040503050406030204" pitchFamily="18" charset="0"/>
                      </a:rPr>
                      <m:t>𝝂</m:t>
                    </m:r>
                    <m:sSup>
                      <m:sSupPr>
                        <m:ctrlPr>
                          <a:rPr lang="en-US" sz="3600" b="1" i="1" smtClean="0">
                            <a:latin typeface="Cambria Math" panose="02040503050406030204" pitchFamily="18" charset="0"/>
                          </a:rPr>
                        </m:ctrlPr>
                      </m:sSupPr>
                      <m:e>
                        <m:r>
                          <a:rPr lang="en-US" sz="3600" b="1" i="1" smtClean="0">
                            <a:latin typeface="Cambria Math" panose="02040503050406030204" pitchFamily="18" charset="0"/>
                          </a:rPr>
                          <m:t>𝒆</m:t>
                        </m:r>
                      </m:e>
                      <m:sup>
                        <m:r>
                          <a:rPr lang="en-US" sz="3600" b="1" i="1" smtClean="0">
                            <a:latin typeface="Cambria Math" panose="02040503050406030204" pitchFamily="18" charset="0"/>
                          </a:rPr>
                          <m:t>−</m:t>
                        </m:r>
                      </m:sup>
                    </m:sSup>
                  </m:oMath>
                </a14:m>
                <a:endParaRPr lang="en-US" sz="3600" dirty="0"/>
              </a:p>
            </p:txBody>
          </p:sp>
        </mc:Choice>
        <mc:Fallback>
          <p:sp>
            <p:nvSpPr>
              <p:cNvPr id="2" name="Title 1">
                <a:extLst>
                  <a:ext uri="{FF2B5EF4-FFF2-40B4-BE49-F238E27FC236}">
                    <a16:creationId xmlns:a16="http://schemas.microsoft.com/office/drawing/2014/main" id="{7A8138A3-9FB8-4537-F013-1686315D730A}"/>
                  </a:ext>
                </a:extLst>
              </p:cNvPr>
              <p:cNvSpPr>
                <a:spLocks noGrp="1" noRot="1" noChangeAspect="1" noMove="1" noResize="1" noEditPoints="1" noAdjustHandles="1" noChangeArrowheads="1" noChangeShapeType="1" noTextEdit="1"/>
              </p:cNvSpPr>
              <p:nvPr>
                <p:ph type="title"/>
              </p:nvPr>
            </p:nvSpPr>
            <p:spPr>
              <a:blipFill>
                <a:blip r:embed="rId3"/>
                <a:stretch>
                  <a:fillRect b="-2198"/>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58B02C45-AEF0-3F59-749F-0CCAF5FEA1D2}"/>
              </a:ext>
            </a:extLst>
          </p:cNvPr>
          <p:cNvSpPr>
            <a:spLocks noGrp="1"/>
          </p:cNvSpPr>
          <p:nvPr>
            <p:ph idx="1"/>
          </p:nvPr>
        </p:nvSpPr>
        <p:spPr>
          <a:xfrm>
            <a:off x="609600" y="1447800"/>
            <a:ext cx="10972800" cy="4530725"/>
          </a:xfrm>
        </p:spPr>
        <p:txBody>
          <a:bodyPr/>
          <a:lstStyle/>
          <a:p>
            <a:r>
              <a:rPr lang="en-US" sz="2400" dirty="0"/>
              <a:t>Background from production neutral </a:t>
            </a:r>
            <a:r>
              <a:rPr lang="en-US" sz="2400" dirty="0" err="1"/>
              <a:t>pions</a:t>
            </a:r>
            <a:r>
              <a:rPr lang="en-US" sz="2400" dirty="0"/>
              <a:t> is manageable with </a:t>
            </a:r>
            <a:r>
              <a:rPr lang="en-US" sz="2400" i="1" dirty="0" err="1"/>
              <a:t>dE</a:t>
            </a:r>
            <a:r>
              <a:rPr lang="en-US" sz="2400" i="1" dirty="0"/>
              <a:t>/dx </a:t>
            </a:r>
            <a:r>
              <a:rPr lang="en-US" sz="2400" dirty="0"/>
              <a:t>in scintillator, even with an electron energy threshold of 800 MeV.</a:t>
            </a:r>
          </a:p>
          <a:p>
            <a:r>
              <a:rPr lang="en-US" sz="2400" dirty="0"/>
              <a:t>In Liquid argon TPCs, separation by </a:t>
            </a:r>
            <a:r>
              <a:rPr lang="en-US" sz="2400" i="1" dirty="0" err="1"/>
              <a:t>dE</a:t>
            </a:r>
            <a:r>
              <a:rPr lang="en-US" sz="2400" i="1" dirty="0"/>
              <a:t>/dx</a:t>
            </a:r>
            <a:r>
              <a:rPr lang="en-US" sz="2400" dirty="0"/>
              <a:t> is surprisingly(?) similar.</a:t>
            </a:r>
          </a:p>
        </p:txBody>
      </p:sp>
      <p:sp>
        <p:nvSpPr>
          <p:cNvPr id="4" name="Date Placeholder 3">
            <a:extLst>
              <a:ext uri="{FF2B5EF4-FFF2-40B4-BE49-F238E27FC236}">
                <a16:creationId xmlns:a16="http://schemas.microsoft.com/office/drawing/2014/main" id="{8CD99135-A3A2-FAE9-6F12-9E757B3390BA}"/>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4AD1EF6A-4323-DDE4-653D-D0BFB7A774BF}"/>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4649184D-284C-21BD-6D63-794BCC5EE972}"/>
              </a:ext>
            </a:extLst>
          </p:cNvPr>
          <p:cNvSpPr>
            <a:spLocks noGrp="1"/>
          </p:cNvSpPr>
          <p:nvPr>
            <p:ph type="sldNum" sz="quarter" idx="12"/>
          </p:nvPr>
        </p:nvSpPr>
        <p:spPr/>
        <p:txBody>
          <a:bodyPr/>
          <a:lstStyle/>
          <a:p>
            <a:fld id="{8132C78B-D409-3F4E-ACA1-20F3BFE0E73C}" type="slidenum">
              <a:rPr lang="en-US" smtClean="0"/>
              <a:t>19</a:t>
            </a:fld>
            <a:endParaRPr lang="en-US"/>
          </a:p>
        </p:txBody>
      </p:sp>
      <p:sp>
        <p:nvSpPr>
          <p:cNvPr id="9" name="TextBox 8">
            <a:extLst>
              <a:ext uri="{FF2B5EF4-FFF2-40B4-BE49-F238E27FC236}">
                <a16:creationId xmlns:a16="http://schemas.microsoft.com/office/drawing/2014/main" id="{8E050E57-A58F-D2EE-40A1-D94231F109BE}"/>
              </a:ext>
            </a:extLst>
          </p:cNvPr>
          <p:cNvSpPr txBox="1"/>
          <p:nvPr/>
        </p:nvSpPr>
        <p:spPr>
          <a:xfrm>
            <a:off x="10363200" y="4486888"/>
            <a:ext cx="1905000" cy="923330"/>
          </a:xfrm>
          <a:prstGeom prst="rect">
            <a:avLst/>
          </a:prstGeom>
          <a:noFill/>
        </p:spPr>
        <p:txBody>
          <a:bodyPr wrap="square">
            <a:spAutoFit/>
          </a:bodyPr>
          <a:lstStyle/>
          <a:p>
            <a:r>
              <a:rPr lang="en-US" b="0" i="1" dirty="0">
                <a:effectLst/>
                <a:latin typeface="-apple-system"/>
              </a:rPr>
              <a:t>MINERvA, </a:t>
            </a:r>
            <a:r>
              <a:rPr lang="en-US" b="0" i="1" dirty="0" err="1">
                <a:effectLst/>
                <a:latin typeface="-apple-system"/>
              </a:rPr>
              <a:t>Phys.Rev.D</a:t>
            </a:r>
            <a:r>
              <a:rPr lang="en-US" b="0" i="0" dirty="0">
                <a:effectLst/>
                <a:latin typeface="-apple-system"/>
              </a:rPr>
              <a:t> 107 </a:t>
            </a:r>
            <a:br>
              <a:rPr lang="en-US" i="0" dirty="0">
                <a:latin typeface="-apple-system"/>
              </a:rPr>
            </a:br>
            <a:r>
              <a:rPr lang="en-US" b="0" i="0" dirty="0">
                <a:effectLst/>
                <a:latin typeface="-apple-system"/>
              </a:rPr>
              <a:t>(2023) 1, 012001</a:t>
            </a:r>
            <a:endParaRPr lang="en-US" dirty="0"/>
          </a:p>
        </p:txBody>
      </p:sp>
    </p:spTree>
    <p:extLst>
      <p:ext uri="{BB962C8B-B14F-4D97-AF65-F5344CB8AC3E}">
        <p14:creationId xmlns:p14="http://schemas.microsoft.com/office/powerpoint/2010/main" val="635341389"/>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AF2A0-BBA5-5EFB-4E14-D9724DA63F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181087-6408-6A8D-0A54-BDE1A13A2747}"/>
              </a:ext>
            </a:extLst>
          </p:cNvPr>
          <p:cNvSpPr>
            <a:spLocks noGrp="1"/>
          </p:cNvSpPr>
          <p:nvPr>
            <p:ph type="title"/>
          </p:nvPr>
        </p:nvSpPr>
        <p:spPr/>
        <p:txBody>
          <a:bodyPr/>
          <a:lstStyle/>
          <a:p>
            <a:r>
              <a:rPr lang="en-US" dirty="0"/>
              <a:t>“Help from CH-land”?</a:t>
            </a:r>
          </a:p>
        </p:txBody>
      </p:sp>
      <p:sp>
        <p:nvSpPr>
          <p:cNvPr id="3" name="Content Placeholder 2">
            <a:extLst>
              <a:ext uri="{FF2B5EF4-FFF2-40B4-BE49-F238E27FC236}">
                <a16:creationId xmlns:a16="http://schemas.microsoft.com/office/drawing/2014/main" id="{EAED8449-9D32-E160-DE33-BF08C18B1334}"/>
              </a:ext>
            </a:extLst>
          </p:cNvPr>
          <p:cNvSpPr>
            <a:spLocks noGrp="1"/>
          </p:cNvSpPr>
          <p:nvPr>
            <p:ph idx="1"/>
          </p:nvPr>
        </p:nvSpPr>
        <p:spPr/>
        <p:txBody>
          <a:bodyPr/>
          <a:lstStyle/>
          <a:p>
            <a:r>
              <a:rPr lang="en-US" dirty="0"/>
              <a:t>I love amusing and broad titles as much as anyone.</a:t>
            </a:r>
          </a:p>
          <a:p>
            <a:r>
              <a:rPr lang="en-US" dirty="0"/>
              <a:t>This one is particularly so.</a:t>
            </a:r>
          </a:p>
        </p:txBody>
      </p:sp>
      <p:sp>
        <p:nvSpPr>
          <p:cNvPr id="4" name="Date Placeholder 3">
            <a:extLst>
              <a:ext uri="{FF2B5EF4-FFF2-40B4-BE49-F238E27FC236}">
                <a16:creationId xmlns:a16="http://schemas.microsoft.com/office/drawing/2014/main" id="{07997990-2FD2-4184-E0B5-124E541280FE}"/>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610CA83F-83D5-5133-674F-13A44C89F9C1}"/>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37B53DA-088B-8C15-2EE2-F4415EE0F515}"/>
              </a:ext>
            </a:extLst>
          </p:cNvPr>
          <p:cNvSpPr>
            <a:spLocks noGrp="1"/>
          </p:cNvSpPr>
          <p:nvPr>
            <p:ph type="sldNum" sz="quarter" idx="12"/>
          </p:nvPr>
        </p:nvSpPr>
        <p:spPr/>
        <p:txBody>
          <a:bodyPr/>
          <a:lstStyle/>
          <a:p>
            <a:fld id="{FB7A5F6C-6AD6-402F-B829-8C1EAE38D662}" type="slidenum">
              <a:rPr lang="en-US" smtClean="0"/>
              <a:pPr/>
              <a:t>2</a:t>
            </a:fld>
            <a:endParaRPr lang="en-US"/>
          </a:p>
        </p:txBody>
      </p:sp>
    </p:spTree>
    <p:extLst>
      <p:ext uri="{BB962C8B-B14F-4D97-AF65-F5344CB8AC3E}">
        <p14:creationId xmlns:p14="http://schemas.microsoft.com/office/powerpoint/2010/main" val="3397609707"/>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graphs showing different types of data&#10;&#10;Description automatically generated with medium confidence">
            <a:extLst>
              <a:ext uri="{FF2B5EF4-FFF2-40B4-BE49-F238E27FC236}">
                <a16:creationId xmlns:a16="http://schemas.microsoft.com/office/drawing/2014/main" id="{10D960FC-B4BE-91FB-9D7F-E6BB791EABEF}"/>
              </a:ext>
            </a:extLst>
          </p:cNvPr>
          <p:cNvPicPr>
            <a:picLocks noChangeAspect="1"/>
          </p:cNvPicPr>
          <p:nvPr/>
        </p:nvPicPr>
        <p:blipFill>
          <a:blip r:embed="rId2"/>
          <a:stretch>
            <a:fillRect/>
          </a:stretch>
        </p:blipFill>
        <p:spPr>
          <a:xfrm>
            <a:off x="457200" y="2198914"/>
            <a:ext cx="7234711" cy="4423714"/>
          </a:xfrm>
          <a:prstGeom prst="rect">
            <a:avLst/>
          </a:prstGeom>
        </p:spPr>
      </p:pic>
      <p:sp>
        <p:nvSpPr>
          <p:cNvPr id="2" name="Title 1">
            <a:extLst>
              <a:ext uri="{FF2B5EF4-FFF2-40B4-BE49-F238E27FC236}">
                <a16:creationId xmlns:a16="http://schemas.microsoft.com/office/drawing/2014/main" id="{4476476B-4DB5-F50F-A4EF-6727394B0902}"/>
              </a:ext>
            </a:extLst>
          </p:cNvPr>
          <p:cNvSpPr>
            <a:spLocks noGrp="1"/>
          </p:cNvSpPr>
          <p:nvPr>
            <p:ph type="title"/>
          </p:nvPr>
        </p:nvSpPr>
        <p:spPr/>
        <p:txBody>
          <a:bodyPr/>
          <a:lstStyle/>
          <a:p>
            <a:r>
              <a:rPr lang="en-US" dirty="0"/>
              <a:t>Antineutrino Cross Section</a:t>
            </a:r>
          </a:p>
        </p:txBody>
      </p:sp>
      <p:sp>
        <p:nvSpPr>
          <p:cNvPr id="5" name="Date Placeholder 4">
            <a:extLst>
              <a:ext uri="{FF2B5EF4-FFF2-40B4-BE49-F238E27FC236}">
                <a16:creationId xmlns:a16="http://schemas.microsoft.com/office/drawing/2014/main" id="{8ED03CB5-8EEC-EA4C-3B0E-68FDF604DBD8}"/>
              </a:ext>
            </a:extLst>
          </p:cNvPr>
          <p:cNvSpPr>
            <a:spLocks noGrp="1"/>
          </p:cNvSpPr>
          <p:nvPr>
            <p:ph type="dt" sz="half" idx="10"/>
          </p:nvPr>
        </p:nvSpPr>
        <p:spPr/>
        <p:txBody>
          <a:bodyPr/>
          <a:lstStyle/>
          <a:p>
            <a:r>
              <a:rPr lang="en-US"/>
              <a:t>21 October 2024</a:t>
            </a:r>
          </a:p>
        </p:txBody>
      </p:sp>
      <p:sp>
        <p:nvSpPr>
          <p:cNvPr id="6" name="Footer Placeholder 5">
            <a:extLst>
              <a:ext uri="{FF2B5EF4-FFF2-40B4-BE49-F238E27FC236}">
                <a16:creationId xmlns:a16="http://schemas.microsoft.com/office/drawing/2014/main" id="{4EC2EB4E-9CC4-726B-16C8-FFAC73650CA4}"/>
              </a:ext>
            </a:extLst>
          </p:cNvPr>
          <p:cNvSpPr>
            <a:spLocks noGrp="1"/>
          </p:cNvSpPr>
          <p:nvPr>
            <p:ph type="ftr" sz="quarter" idx="11"/>
          </p:nvPr>
        </p:nvSpPr>
        <p:spPr/>
        <p:txBody>
          <a:bodyPr/>
          <a:lstStyle/>
          <a:p>
            <a:r>
              <a:rPr lang="en-US"/>
              <a:t>Kevin McFarland: Help from CH-land</a:t>
            </a:r>
          </a:p>
        </p:txBody>
      </p:sp>
      <p:sp>
        <p:nvSpPr>
          <p:cNvPr id="7" name="Slide Number Placeholder 6">
            <a:extLst>
              <a:ext uri="{FF2B5EF4-FFF2-40B4-BE49-F238E27FC236}">
                <a16:creationId xmlns:a16="http://schemas.microsoft.com/office/drawing/2014/main" id="{1F17B5FE-C4C3-6AC7-1641-64C156034EEE}"/>
              </a:ext>
            </a:extLst>
          </p:cNvPr>
          <p:cNvSpPr>
            <a:spLocks noGrp="1"/>
          </p:cNvSpPr>
          <p:nvPr>
            <p:ph type="sldNum" sz="quarter" idx="12"/>
          </p:nvPr>
        </p:nvSpPr>
        <p:spPr/>
        <p:txBody>
          <a:bodyPr/>
          <a:lstStyle/>
          <a:p>
            <a:fld id="{8132C78B-D409-3F4E-ACA1-20F3BFE0E73C}" type="slidenum">
              <a:rPr lang="en-US" smtClean="0"/>
              <a:t>20</a:t>
            </a:fld>
            <a:endParaRPr lang="en-US"/>
          </a:p>
        </p:txBody>
      </p:sp>
      <p:sp>
        <p:nvSpPr>
          <p:cNvPr id="4" name="Content Placeholder 3">
            <a:extLst>
              <a:ext uri="{FF2B5EF4-FFF2-40B4-BE49-F238E27FC236}">
                <a16:creationId xmlns:a16="http://schemas.microsoft.com/office/drawing/2014/main" id="{3291DE69-A094-5DD1-C702-404158CC7983}"/>
              </a:ext>
            </a:extLst>
          </p:cNvPr>
          <p:cNvSpPr>
            <a:spLocks noGrp="1"/>
          </p:cNvSpPr>
          <p:nvPr>
            <p:ph sz="half" idx="1"/>
          </p:nvPr>
        </p:nvSpPr>
        <p:spPr>
          <a:xfrm>
            <a:off x="838199" y="1393006"/>
            <a:ext cx="6629401" cy="914400"/>
          </a:xfrm>
        </p:spPr>
        <p:txBody>
          <a:bodyPr>
            <a:normAutofit fontScale="92500"/>
          </a:bodyPr>
          <a:lstStyle/>
          <a:p>
            <a:r>
              <a:rPr lang="en-US" dirty="0"/>
              <a:t>After background subtractions, unfolding, flux and targets calculation…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423129-9D24-D68D-626E-BABE9931EA0D}"/>
                  </a:ext>
                </a:extLst>
              </p:cNvPr>
              <p:cNvSpPr txBox="1"/>
              <p:nvPr/>
            </p:nvSpPr>
            <p:spPr>
              <a:xfrm>
                <a:off x="2362200" y="6300706"/>
                <a:ext cx="1698029" cy="481094"/>
              </a:xfrm>
              <a:prstGeom prst="rect">
                <a:avLst/>
              </a:prstGeom>
              <a:noFill/>
            </p:spPr>
            <p:txBody>
              <a:bodyPr wrap="none" lIns="0" tIns="0" rIns="0" bIns="0" rtlCol="0">
                <a:spAutoFit/>
              </a:bodyPr>
              <a:lstStyle/>
              <a:p>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𝐸</m:t>
                        </m:r>
                      </m:e>
                      <m:sub>
                        <m:r>
                          <a:rPr lang="en-US" sz="3200" b="0" i="1" smtClean="0">
                            <a:latin typeface="Cambria Math" panose="02040503050406030204" pitchFamily="18" charset="0"/>
                          </a:rPr>
                          <m:t>𝑎𝑣𝑎𝑖𝑙</m:t>
                        </m:r>
                      </m:sub>
                    </m:sSub>
                  </m:oMath>
                </a14:m>
                <a:r>
                  <a:rPr lang="en-US" dirty="0"/>
                  <a:t> (GeV)</a:t>
                </a:r>
              </a:p>
            </p:txBody>
          </p:sp>
        </mc:Choice>
        <mc:Fallback xmlns="">
          <p:sp>
            <p:nvSpPr>
              <p:cNvPr id="3" name="TextBox 2">
                <a:extLst>
                  <a:ext uri="{FF2B5EF4-FFF2-40B4-BE49-F238E27FC236}">
                    <a16:creationId xmlns:a16="http://schemas.microsoft.com/office/drawing/2014/main" id="{3B423129-9D24-D68D-626E-BABE9931EA0D}"/>
                  </a:ext>
                </a:extLst>
              </p:cNvPr>
              <p:cNvSpPr txBox="1">
                <a:spLocks noRot="1" noChangeAspect="1" noMove="1" noResize="1" noEditPoints="1" noAdjustHandles="1" noChangeArrowheads="1" noChangeShapeType="1" noTextEdit="1"/>
              </p:cNvSpPr>
              <p:nvPr/>
            </p:nvSpPr>
            <p:spPr>
              <a:xfrm>
                <a:off x="2362200" y="6300706"/>
                <a:ext cx="1698029" cy="481094"/>
              </a:xfrm>
              <a:prstGeom prst="rect">
                <a:avLst/>
              </a:prstGeom>
              <a:blipFill>
                <a:blip r:embed="rId3"/>
                <a:stretch>
                  <a:fillRect l="-8209" r="-8209" b="-2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FB6162-E66C-6CA7-398D-30BD7575FDD4}"/>
                  </a:ext>
                </a:extLst>
              </p:cNvPr>
              <p:cNvSpPr txBox="1"/>
              <p:nvPr/>
            </p:nvSpPr>
            <p:spPr>
              <a:xfrm>
                <a:off x="3736134" y="2325087"/>
                <a:ext cx="1750266" cy="523220"/>
              </a:xfrm>
              <a:prstGeom prst="rect">
                <a:avLst/>
              </a:prstGeom>
              <a:noFill/>
            </p:spPr>
            <p:txBody>
              <a:bodyPr wrap="square">
                <a:spAutoFit/>
              </a:bodyPr>
              <a:lstStyle/>
              <a:p>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𝑇</m:t>
                        </m:r>
                      </m:sub>
                    </m:sSub>
                  </m:oMath>
                </a14:m>
                <a:r>
                  <a:rPr lang="en-US" sz="2800" dirty="0"/>
                  <a:t> bins</a:t>
                </a:r>
              </a:p>
            </p:txBody>
          </p:sp>
        </mc:Choice>
        <mc:Fallback xmlns="">
          <p:sp>
            <p:nvSpPr>
              <p:cNvPr id="9" name="TextBox 8">
                <a:extLst>
                  <a:ext uri="{FF2B5EF4-FFF2-40B4-BE49-F238E27FC236}">
                    <a16:creationId xmlns:a16="http://schemas.microsoft.com/office/drawing/2014/main" id="{4EFB6162-E66C-6CA7-398D-30BD7575FDD4}"/>
                  </a:ext>
                </a:extLst>
              </p:cNvPr>
              <p:cNvSpPr txBox="1">
                <a:spLocks noRot="1" noChangeAspect="1" noMove="1" noResize="1" noEditPoints="1" noAdjustHandles="1" noChangeArrowheads="1" noChangeShapeType="1" noTextEdit="1"/>
              </p:cNvSpPr>
              <p:nvPr/>
            </p:nvSpPr>
            <p:spPr>
              <a:xfrm>
                <a:off x="3736134" y="2325087"/>
                <a:ext cx="1750266" cy="523220"/>
              </a:xfrm>
              <a:prstGeom prst="rect">
                <a:avLst/>
              </a:prstGeom>
              <a:blipFill>
                <a:blip r:embed="rId4"/>
                <a:stretch>
                  <a:fillRect t="-9302" b="-30233"/>
                </a:stretch>
              </a:blipFill>
            </p:spPr>
            <p:txBody>
              <a:bodyPr/>
              <a:lstStyle/>
              <a:p>
                <a:r>
                  <a:rPr lang="en-US">
                    <a:noFill/>
                  </a:rPr>
                  <a:t> </a:t>
                </a:r>
              </a:p>
            </p:txBody>
          </p:sp>
        </mc:Fallback>
      </mc:AlternateContent>
      <p:pic>
        <p:nvPicPr>
          <p:cNvPr id="13" name="Picture 12" descr="A black text on a white background&#10;&#10;Description automatically generated">
            <a:extLst>
              <a:ext uri="{FF2B5EF4-FFF2-40B4-BE49-F238E27FC236}">
                <a16:creationId xmlns:a16="http://schemas.microsoft.com/office/drawing/2014/main" id="{3432A95F-2D59-10E7-A382-6B019807D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1341904"/>
            <a:ext cx="3117954" cy="914400"/>
          </a:xfrm>
          <a:prstGeom prst="rect">
            <a:avLst/>
          </a:prstGeom>
        </p:spPr>
      </p:pic>
      <mc:AlternateContent xmlns:mc="http://schemas.openxmlformats.org/markup-compatibility/2006">
        <mc:Choice xmlns:a14="http://schemas.microsoft.com/office/drawing/2010/main" Requires="a14">
          <p:sp>
            <p:nvSpPr>
              <p:cNvPr id="14" name="Content Placeholder 3">
                <a:extLst>
                  <a:ext uri="{FF2B5EF4-FFF2-40B4-BE49-F238E27FC236}">
                    <a16:creationId xmlns:a16="http://schemas.microsoft.com/office/drawing/2014/main" id="{DFD71AC8-38C8-41C6-5297-0C86DB3F494E}"/>
                  </a:ext>
                </a:extLst>
              </p:cNvPr>
              <p:cNvSpPr txBox="1">
                <a:spLocks/>
              </p:cNvSpPr>
              <p:nvPr/>
            </p:nvSpPr>
            <p:spPr>
              <a:xfrm>
                <a:off x="7620000" y="2256304"/>
                <a:ext cx="4114800" cy="3087059"/>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i="0" dirty="0"/>
                  <a:t>Measured cross-section in electron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𝑇</m:t>
                        </m:r>
                      </m:sub>
                    </m:sSub>
                  </m:oMath>
                </a14:m>
                <a:r>
                  <a:rPr lang="en-US" sz="2800" dirty="0"/>
                  <a:t> </a:t>
                </a:r>
                <a:r>
                  <a:rPr lang="en-US" i="0" dirty="0"/>
                  <a:t>bins </a:t>
                </a:r>
                <a:r>
                  <a:rPr lang="en-US" sz="2400" i="0" dirty="0"/>
                  <a:t>(0.2 GeV/c width, from 0 to 1.6 GeV/c) </a:t>
                </a:r>
                <a:r>
                  <a:rPr lang="en-US" i="0" dirty="0"/>
                  <a:t>of available calorimetric energy, </a:t>
                </a:r>
                <a:r>
                  <a:rPr lang="en-US" dirty="0" err="1"/>
                  <a:t>E</a:t>
                </a:r>
                <a:r>
                  <a:rPr lang="en-US" baseline="-25000" dirty="0" err="1"/>
                  <a:t>avail</a:t>
                </a:r>
                <a:r>
                  <a:rPr lang="en-US" i="0" dirty="0"/>
                  <a:t>.</a:t>
                </a:r>
              </a:p>
              <a:p>
                <a:pPr lvl="1" fontAlgn="auto">
                  <a:spcAft>
                    <a:spcPts val="0"/>
                  </a:spcAft>
                </a:pPr>
                <a:r>
                  <a:rPr lang="en-US" i="0" dirty="0"/>
                  <a:t>The “usual” MINERvA prescription for this is used.</a:t>
                </a:r>
              </a:p>
              <a:p>
                <a:pPr fontAlgn="auto">
                  <a:spcAft>
                    <a:spcPts val="0"/>
                  </a:spcAft>
                </a:pPr>
                <a:r>
                  <a:rPr lang="en-US" i="0" dirty="0"/>
                  <a:t>Peaked at zero for antineutrino (quasielastic neutron knockout).</a:t>
                </a:r>
              </a:p>
            </p:txBody>
          </p:sp>
        </mc:Choice>
        <mc:Fallback>
          <p:sp>
            <p:nvSpPr>
              <p:cNvPr id="14" name="Content Placeholder 3">
                <a:extLst>
                  <a:ext uri="{FF2B5EF4-FFF2-40B4-BE49-F238E27FC236}">
                    <a16:creationId xmlns:a16="http://schemas.microsoft.com/office/drawing/2014/main" id="{DFD71AC8-38C8-41C6-5297-0C86DB3F494E}"/>
                  </a:ext>
                </a:extLst>
              </p:cNvPr>
              <p:cNvSpPr txBox="1">
                <a:spLocks noRot="1" noChangeAspect="1" noMove="1" noResize="1" noEditPoints="1" noAdjustHandles="1" noChangeArrowheads="1" noChangeShapeType="1" noTextEdit="1"/>
              </p:cNvSpPr>
              <p:nvPr/>
            </p:nvSpPr>
            <p:spPr>
              <a:xfrm>
                <a:off x="7620000" y="2256304"/>
                <a:ext cx="4114800" cy="3087059"/>
              </a:xfrm>
              <a:prstGeom prst="rect">
                <a:avLst/>
              </a:prstGeom>
              <a:blipFill>
                <a:blip r:embed="rId6"/>
                <a:stretch>
                  <a:fillRect l="-2154" t="-4918" r="-615"/>
                </a:stretch>
              </a:blipFill>
            </p:spPr>
            <p:txBody>
              <a:bodyPr/>
              <a:lstStyle/>
              <a:p>
                <a:r>
                  <a:rPr lang="en-US">
                    <a:noFill/>
                  </a:rPr>
                  <a:t> </a:t>
                </a:r>
              </a:p>
            </p:txBody>
          </p:sp>
        </mc:Fallback>
      </mc:AlternateContent>
      <p:sp>
        <p:nvSpPr>
          <p:cNvPr id="15" name="object 12">
            <a:extLst>
              <a:ext uri="{FF2B5EF4-FFF2-40B4-BE49-F238E27FC236}">
                <a16:creationId xmlns:a16="http://schemas.microsoft.com/office/drawing/2014/main" id="{4AFE05F6-C339-8B1A-7C8A-1040169B1591}"/>
              </a:ext>
            </a:extLst>
          </p:cNvPr>
          <p:cNvSpPr txBox="1"/>
          <p:nvPr/>
        </p:nvSpPr>
        <p:spPr>
          <a:xfrm>
            <a:off x="7115005" y="5570026"/>
            <a:ext cx="4876799" cy="861774"/>
          </a:xfrm>
          <a:prstGeom prst="rect">
            <a:avLst/>
          </a:prstGeom>
        </p:spPr>
        <p:txBody>
          <a:bodyPr vert="horz" wrap="square" lIns="0" tIns="0" rIns="0" bIns="0" rtlCol="0">
            <a:spAutoFit/>
          </a:bodyPr>
          <a:lstStyle/>
          <a:p>
            <a:pPr marL="25179"/>
            <a:r>
              <a:rPr lang="en-US" sz="4800" spc="297" baseline="8333" dirty="0" err="1">
                <a:latin typeface="+mj-lt"/>
                <a:cs typeface="Calibri"/>
              </a:rPr>
              <a:t>E</a:t>
            </a:r>
            <a:r>
              <a:rPr lang="en-US" sz="2400" spc="-40" dirty="0" err="1">
                <a:latin typeface="+mj-lt"/>
                <a:cs typeface="Arial"/>
              </a:rPr>
              <a:t>avai</a:t>
            </a:r>
            <a:r>
              <a:rPr lang="en-US" sz="2400" spc="40" dirty="0" err="1">
                <a:latin typeface="+mj-lt"/>
                <a:cs typeface="Arial"/>
              </a:rPr>
              <a:t>l</a:t>
            </a:r>
            <a:r>
              <a:rPr lang="en-US" sz="2400" spc="40" dirty="0">
                <a:latin typeface="+mj-lt"/>
                <a:cs typeface="Arial"/>
              </a:rPr>
              <a:t>  </a:t>
            </a:r>
            <a:r>
              <a:rPr lang="en-US" sz="2400" spc="-50" dirty="0">
                <a:latin typeface="+mj-lt"/>
                <a:cs typeface="Lucida Sans Unicode"/>
              </a:rPr>
              <a:t>≡</a:t>
            </a:r>
            <a:r>
              <a:rPr sz="2400" spc="-50" dirty="0">
                <a:latin typeface="+mj-lt"/>
                <a:cs typeface="Lucida Sans Unicode"/>
              </a:rPr>
              <a:t> </a:t>
            </a:r>
            <a:r>
              <a:rPr sz="2400" spc="109" dirty="0">
                <a:latin typeface="+mj-lt"/>
                <a:cs typeface="Lucida Sans Unicode"/>
              </a:rPr>
              <a:t>(</a:t>
            </a:r>
            <a:r>
              <a:rPr sz="2400" spc="10" dirty="0">
                <a:latin typeface="+mj-lt"/>
                <a:cs typeface="Calibri"/>
              </a:rPr>
              <a:t>Proton</a:t>
            </a:r>
            <a:r>
              <a:rPr sz="2400" spc="198" dirty="0">
                <a:latin typeface="+mj-lt"/>
                <a:cs typeface="Calibri"/>
              </a:rPr>
              <a:t> </a:t>
            </a:r>
            <a:r>
              <a:rPr sz="2400" spc="-10" dirty="0">
                <a:latin typeface="+mj-lt"/>
                <a:cs typeface="Calibri"/>
              </a:rPr>
              <a:t>a</a:t>
            </a:r>
            <a:r>
              <a:rPr sz="2400" spc="-40" dirty="0">
                <a:latin typeface="+mj-lt"/>
                <a:cs typeface="Calibri"/>
              </a:rPr>
              <a:t>nd</a:t>
            </a:r>
            <a:r>
              <a:rPr sz="2400" spc="208" dirty="0">
                <a:latin typeface="+mj-lt"/>
                <a:cs typeface="Calibri"/>
              </a:rPr>
              <a:t> </a:t>
            </a:r>
            <a:r>
              <a:rPr sz="2400" spc="-69" dirty="0">
                <a:latin typeface="+mj-lt"/>
                <a:cs typeface="Verdana"/>
              </a:rPr>
              <a:t>π</a:t>
            </a:r>
            <a:r>
              <a:rPr sz="2400" spc="133" baseline="31746" dirty="0">
                <a:latin typeface="+mj-lt"/>
                <a:cs typeface="Verdana"/>
              </a:rPr>
              <a:t>±</a:t>
            </a:r>
            <a:r>
              <a:rPr sz="2400" baseline="31746" dirty="0">
                <a:latin typeface="+mj-lt"/>
                <a:cs typeface="Verdana"/>
              </a:rPr>
              <a:t> </a:t>
            </a:r>
            <a:r>
              <a:rPr sz="2400" spc="-341" baseline="31746" dirty="0">
                <a:latin typeface="+mj-lt"/>
                <a:cs typeface="Verdana"/>
              </a:rPr>
              <a:t> </a:t>
            </a:r>
            <a:r>
              <a:rPr sz="2400" spc="268" dirty="0">
                <a:latin typeface="+mj-lt"/>
                <a:cs typeface="Calibri"/>
              </a:rPr>
              <a:t>KE</a:t>
            </a:r>
            <a:r>
              <a:rPr sz="2400" spc="109" dirty="0">
                <a:latin typeface="+mj-lt"/>
                <a:cs typeface="Lucida Sans Unicode"/>
              </a:rPr>
              <a:t>)</a:t>
            </a:r>
            <a:r>
              <a:rPr sz="2400" spc="-188" dirty="0">
                <a:latin typeface="+mj-lt"/>
                <a:cs typeface="Lucida Sans Unicode"/>
              </a:rPr>
              <a:t> </a:t>
            </a:r>
            <a:br>
              <a:rPr lang="en-US" sz="2400" spc="-188" dirty="0">
                <a:latin typeface="+mj-lt"/>
                <a:cs typeface="Lucida Sans Unicode"/>
              </a:rPr>
            </a:br>
            <a:r>
              <a:rPr sz="2400" spc="-50" dirty="0">
                <a:latin typeface="+mj-lt"/>
                <a:cs typeface="Lucida Sans Unicode"/>
              </a:rPr>
              <a:t>+</a:t>
            </a:r>
            <a:r>
              <a:rPr sz="2400" spc="-188" dirty="0">
                <a:latin typeface="+mj-lt"/>
                <a:cs typeface="Lucida Sans Unicode"/>
              </a:rPr>
              <a:t> </a:t>
            </a:r>
            <a:r>
              <a:rPr sz="2400" spc="109" dirty="0">
                <a:latin typeface="+mj-lt"/>
                <a:cs typeface="Lucida Sans Unicode"/>
              </a:rPr>
              <a:t>(</a:t>
            </a:r>
            <a:r>
              <a:rPr sz="2400" spc="198" dirty="0">
                <a:latin typeface="+mj-lt"/>
                <a:cs typeface="Calibri"/>
              </a:rPr>
              <a:t>E</a:t>
            </a:r>
            <a:r>
              <a:rPr sz="2400" spc="-10" dirty="0">
                <a:latin typeface="+mj-lt"/>
                <a:cs typeface="Calibri"/>
              </a:rPr>
              <a:t> </a:t>
            </a:r>
            <a:r>
              <a:rPr sz="2400" spc="-40" dirty="0">
                <a:latin typeface="+mj-lt"/>
                <a:cs typeface="Calibri"/>
              </a:rPr>
              <a:t>of</a:t>
            </a:r>
            <a:r>
              <a:rPr sz="2400" spc="208" dirty="0">
                <a:latin typeface="+mj-lt"/>
                <a:cs typeface="Calibri"/>
              </a:rPr>
              <a:t> </a:t>
            </a:r>
            <a:r>
              <a:rPr sz="2400" spc="-40" dirty="0">
                <a:latin typeface="+mj-lt"/>
                <a:cs typeface="Calibri"/>
              </a:rPr>
              <a:t>other</a:t>
            </a:r>
            <a:r>
              <a:rPr sz="2400" spc="208" dirty="0">
                <a:latin typeface="+mj-lt"/>
                <a:cs typeface="Calibri"/>
              </a:rPr>
              <a:t> </a:t>
            </a:r>
            <a:r>
              <a:rPr sz="2400" spc="-30" dirty="0">
                <a:latin typeface="+mj-lt"/>
                <a:cs typeface="Calibri"/>
              </a:rPr>
              <a:t>p</a:t>
            </a:r>
            <a:r>
              <a:rPr sz="2400" spc="-79" dirty="0">
                <a:latin typeface="+mj-lt"/>
                <a:cs typeface="Calibri"/>
              </a:rPr>
              <a:t>a</a:t>
            </a:r>
            <a:r>
              <a:rPr sz="2400" spc="-30" dirty="0">
                <a:latin typeface="+mj-lt"/>
                <a:cs typeface="Calibri"/>
              </a:rPr>
              <a:t>r</a:t>
            </a:r>
            <a:r>
              <a:rPr sz="2400" spc="30" dirty="0">
                <a:latin typeface="+mj-lt"/>
                <a:cs typeface="Calibri"/>
              </a:rPr>
              <a:t>tic</a:t>
            </a:r>
            <a:r>
              <a:rPr sz="2400" spc="-50" dirty="0">
                <a:latin typeface="+mj-lt"/>
                <a:cs typeface="Calibri"/>
              </a:rPr>
              <a:t>les</a:t>
            </a:r>
            <a:r>
              <a:rPr sz="2400" spc="208" dirty="0">
                <a:latin typeface="+mj-lt"/>
                <a:cs typeface="Calibri"/>
              </a:rPr>
              <a:t> </a:t>
            </a:r>
            <a:r>
              <a:rPr sz="2400" spc="-10" dirty="0">
                <a:latin typeface="+mj-lt"/>
                <a:cs typeface="Calibri"/>
              </a:rPr>
              <a:t>exc</a:t>
            </a:r>
            <a:r>
              <a:rPr sz="2400" spc="-40" dirty="0">
                <a:latin typeface="+mj-lt"/>
                <a:cs typeface="Calibri"/>
              </a:rPr>
              <a:t>ept</a:t>
            </a:r>
            <a:r>
              <a:rPr sz="2400" spc="208" dirty="0">
                <a:latin typeface="+mj-lt"/>
                <a:cs typeface="Calibri"/>
              </a:rPr>
              <a:t> </a:t>
            </a:r>
            <a:r>
              <a:rPr sz="2400" spc="-40" dirty="0">
                <a:latin typeface="+mj-lt"/>
                <a:cs typeface="Calibri"/>
              </a:rPr>
              <a:t>neutro</a:t>
            </a:r>
            <a:r>
              <a:rPr sz="2400" spc="-59" dirty="0">
                <a:latin typeface="+mj-lt"/>
                <a:cs typeface="Calibri"/>
              </a:rPr>
              <a:t>n</a:t>
            </a:r>
            <a:r>
              <a:rPr sz="2400" spc="-30" dirty="0">
                <a:latin typeface="+mj-lt"/>
                <a:cs typeface="Calibri"/>
              </a:rPr>
              <a:t>s</a:t>
            </a:r>
            <a:r>
              <a:rPr sz="2400" spc="109" dirty="0">
                <a:latin typeface="+mj-lt"/>
                <a:cs typeface="Lucida Sans Unicode"/>
              </a:rPr>
              <a:t>)</a:t>
            </a:r>
            <a:endParaRPr sz="2400" dirty="0">
              <a:latin typeface="+mj-lt"/>
              <a:cs typeface="Lucida Sans Unicode"/>
            </a:endParaRPr>
          </a:p>
        </p:txBody>
      </p:sp>
      <p:sp>
        <p:nvSpPr>
          <p:cNvPr id="11" name="TextBox 10">
            <a:extLst>
              <a:ext uri="{FF2B5EF4-FFF2-40B4-BE49-F238E27FC236}">
                <a16:creationId xmlns:a16="http://schemas.microsoft.com/office/drawing/2014/main" id="{E7387404-154A-A8AA-A865-0ADFB020A862}"/>
              </a:ext>
            </a:extLst>
          </p:cNvPr>
          <p:cNvSpPr txBox="1"/>
          <p:nvPr/>
        </p:nvSpPr>
        <p:spPr>
          <a:xfrm>
            <a:off x="6400800" y="5125399"/>
            <a:ext cx="4503805" cy="369332"/>
          </a:xfrm>
          <a:prstGeom prst="rect">
            <a:avLst/>
          </a:prstGeom>
          <a:noFill/>
        </p:spPr>
        <p:txBody>
          <a:bodyPr wrap="square">
            <a:spAutoFit/>
          </a:bodyPr>
          <a:lstStyle/>
          <a:p>
            <a:r>
              <a:rPr lang="en-US" b="0" i="0" dirty="0">
                <a:effectLst/>
                <a:latin typeface="-apple-system"/>
              </a:rPr>
              <a:t>MINERvA</a:t>
            </a:r>
            <a:r>
              <a:rPr lang="en-US" b="0" i="1" dirty="0">
                <a:effectLst/>
                <a:latin typeface="-apple-system"/>
              </a:rPr>
              <a:t>, </a:t>
            </a:r>
            <a:r>
              <a:rPr lang="en-US" b="0" i="1" dirty="0" err="1">
                <a:effectLst/>
                <a:latin typeface="-apple-system"/>
              </a:rPr>
              <a:t>Phys.Rev.D</a:t>
            </a:r>
            <a:r>
              <a:rPr lang="en-US" b="0" i="0" dirty="0">
                <a:effectLst/>
                <a:latin typeface="-apple-system"/>
              </a:rPr>
              <a:t> 109 (2024) 9, 092008</a:t>
            </a:r>
            <a:endParaRPr lang="en-US" dirty="0"/>
          </a:p>
        </p:txBody>
      </p:sp>
    </p:spTree>
    <p:extLst>
      <p:ext uri="{BB962C8B-B14F-4D97-AF65-F5344CB8AC3E}">
        <p14:creationId xmlns:p14="http://schemas.microsoft.com/office/powerpoint/2010/main" val="1159072819"/>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graphs showing different types of data&#10;&#10;Description automatically generated with medium confidence">
            <a:extLst>
              <a:ext uri="{FF2B5EF4-FFF2-40B4-BE49-F238E27FC236}">
                <a16:creationId xmlns:a16="http://schemas.microsoft.com/office/drawing/2014/main" id="{E0064C6B-A0DC-DCFA-7D37-EFE3F5A86CB9}"/>
              </a:ext>
            </a:extLst>
          </p:cNvPr>
          <p:cNvPicPr>
            <a:picLocks noChangeAspect="1"/>
          </p:cNvPicPr>
          <p:nvPr/>
        </p:nvPicPr>
        <p:blipFill>
          <a:blip r:embed="rId2"/>
          <a:stretch>
            <a:fillRect/>
          </a:stretch>
        </p:blipFill>
        <p:spPr>
          <a:xfrm>
            <a:off x="457200" y="2212078"/>
            <a:ext cx="7315200" cy="4417322"/>
          </a:xfrm>
          <a:prstGeom prst="rect">
            <a:avLst/>
          </a:prstGeom>
        </p:spPr>
      </p:pic>
      <p:sp>
        <p:nvSpPr>
          <p:cNvPr id="2" name="Title 1">
            <a:extLst>
              <a:ext uri="{FF2B5EF4-FFF2-40B4-BE49-F238E27FC236}">
                <a16:creationId xmlns:a16="http://schemas.microsoft.com/office/drawing/2014/main" id="{4476476B-4DB5-F50F-A4EF-6727394B0902}"/>
              </a:ext>
            </a:extLst>
          </p:cNvPr>
          <p:cNvSpPr>
            <a:spLocks noGrp="1"/>
          </p:cNvSpPr>
          <p:nvPr>
            <p:ph type="title"/>
          </p:nvPr>
        </p:nvSpPr>
        <p:spPr/>
        <p:txBody>
          <a:bodyPr/>
          <a:lstStyle/>
          <a:p>
            <a:r>
              <a:rPr lang="en-US" dirty="0"/>
              <a:t>Neutrino Cross Section</a:t>
            </a:r>
          </a:p>
        </p:txBody>
      </p:sp>
      <p:sp>
        <p:nvSpPr>
          <p:cNvPr id="5" name="Date Placeholder 4">
            <a:extLst>
              <a:ext uri="{FF2B5EF4-FFF2-40B4-BE49-F238E27FC236}">
                <a16:creationId xmlns:a16="http://schemas.microsoft.com/office/drawing/2014/main" id="{8ED03CB5-8EEC-EA4C-3B0E-68FDF604DBD8}"/>
              </a:ext>
            </a:extLst>
          </p:cNvPr>
          <p:cNvSpPr>
            <a:spLocks noGrp="1"/>
          </p:cNvSpPr>
          <p:nvPr>
            <p:ph type="dt" sz="half" idx="10"/>
          </p:nvPr>
        </p:nvSpPr>
        <p:spPr/>
        <p:txBody>
          <a:bodyPr/>
          <a:lstStyle/>
          <a:p>
            <a:r>
              <a:rPr lang="en-US"/>
              <a:t>21 October 2024</a:t>
            </a:r>
          </a:p>
        </p:txBody>
      </p:sp>
      <p:sp>
        <p:nvSpPr>
          <p:cNvPr id="6" name="Footer Placeholder 5">
            <a:extLst>
              <a:ext uri="{FF2B5EF4-FFF2-40B4-BE49-F238E27FC236}">
                <a16:creationId xmlns:a16="http://schemas.microsoft.com/office/drawing/2014/main" id="{4EC2EB4E-9CC4-726B-16C8-FFAC73650CA4}"/>
              </a:ext>
            </a:extLst>
          </p:cNvPr>
          <p:cNvSpPr>
            <a:spLocks noGrp="1"/>
          </p:cNvSpPr>
          <p:nvPr>
            <p:ph type="ftr" sz="quarter" idx="11"/>
          </p:nvPr>
        </p:nvSpPr>
        <p:spPr/>
        <p:txBody>
          <a:bodyPr/>
          <a:lstStyle/>
          <a:p>
            <a:r>
              <a:rPr lang="en-US"/>
              <a:t>Kevin McFarland: Help from CH-land</a:t>
            </a:r>
          </a:p>
        </p:txBody>
      </p:sp>
      <p:sp>
        <p:nvSpPr>
          <p:cNvPr id="7" name="Slide Number Placeholder 6">
            <a:extLst>
              <a:ext uri="{FF2B5EF4-FFF2-40B4-BE49-F238E27FC236}">
                <a16:creationId xmlns:a16="http://schemas.microsoft.com/office/drawing/2014/main" id="{1F17B5FE-C4C3-6AC7-1641-64C156034EEE}"/>
              </a:ext>
            </a:extLst>
          </p:cNvPr>
          <p:cNvSpPr>
            <a:spLocks noGrp="1"/>
          </p:cNvSpPr>
          <p:nvPr>
            <p:ph type="sldNum" sz="quarter" idx="12"/>
          </p:nvPr>
        </p:nvSpPr>
        <p:spPr/>
        <p:txBody>
          <a:bodyPr/>
          <a:lstStyle/>
          <a:p>
            <a:fld id="{8132C78B-D409-3F4E-ACA1-20F3BFE0E73C}" type="slidenum">
              <a:rPr lang="en-US" smtClean="0"/>
              <a:t>21</a:t>
            </a:fld>
            <a:endParaRPr lang="en-US"/>
          </a:p>
        </p:txBody>
      </p:sp>
      <p:sp>
        <p:nvSpPr>
          <p:cNvPr id="4" name="Content Placeholder 3">
            <a:extLst>
              <a:ext uri="{FF2B5EF4-FFF2-40B4-BE49-F238E27FC236}">
                <a16:creationId xmlns:a16="http://schemas.microsoft.com/office/drawing/2014/main" id="{3291DE69-A094-5DD1-C702-404158CC7983}"/>
              </a:ext>
            </a:extLst>
          </p:cNvPr>
          <p:cNvSpPr>
            <a:spLocks noGrp="1"/>
          </p:cNvSpPr>
          <p:nvPr>
            <p:ph sz="half" idx="1"/>
          </p:nvPr>
        </p:nvSpPr>
        <p:spPr>
          <a:xfrm>
            <a:off x="838199" y="1393006"/>
            <a:ext cx="6629401" cy="914400"/>
          </a:xfrm>
        </p:spPr>
        <p:txBody>
          <a:bodyPr>
            <a:normAutofit fontScale="92500"/>
          </a:bodyPr>
          <a:lstStyle/>
          <a:p>
            <a:r>
              <a:rPr lang="en-US" dirty="0"/>
              <a:t>After background subtractions, unfolding, flux and targets calculation…</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B423129-9D24-D68D-626E-BABE9931EA0D}"/>
                  </a:ext>
                </a:extLst>
              </p:cNvPr>
              <p:cNvSpPr txBox="1"/>
              <p:nvPr/>
            </p:nvSpPr>
            <p:spPr>
              <a:xfrm>
                <a:off x="2362200" y="6300706"/>
                <a:ext cx="1698029" cy="481094"/>
              </a:xfrm>
              <a:prstGeom prst="rect">
                <a:avLst/>
              </a:prstGeom>
              <a:noFill/>
            </p:spPr>
            <p:txBody>
              <a:bodyPr wrap="none" lIns="0" tIns="0" rIns="0" bIns="0" rtlCol="0">
                <a:spAutoFit/>
              </a:bodyPr>
              <a:lstStyle/>
              <a:p>
                <a14:m>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𝐸</m:t>
                        </m:r>
                      </m:e>
                      <m:sub>
                        <m:r>
                          <a:rPr lang="en-US" sz="3200" b="0" i="1" smtClean="0">
                            <a:latin typeface="Cambria Math" panose="02040503050406030204" pitchFamily="18" charset="0"/>
                          </a:rPr>
                          <m:t>𝑎𝑣𝑎𝑖𝑙</m:t>
                        </m:r>
                      </m:sub>
                    </m:sSub>
                  </m:oMath>
                </a14:m>
                <a:r>
                  <a:rPr lang="en-US" dirty="0"/>
                  <a:t> (GeV)</a:t>
                </a:r>
              </a:p>
            </p:txBody>
          </p:sp>
        </mc:Choice>
        <mc:Fallback xmlns="">
          <p:sp>
            <p:nvSpPr>
              <p:cNvPr id="3" name="TextBox 2">
                <a:extLst>
                  <a:ext uri="{FF2B5EF4-FFF2-40B4-BE49-F238E27FC236}">
                    <a16:creationId xmlns:a16="http://schemas.microsoft.com/office/drawing/2014/main" id="{3B423129-9D24-D68D-626E-BABE9931EA0D}"/>
                  </a:ext>
                </a:extLst>
              </p:cNvPr>
              <p:cNvSpPr txBox="1">
                <a:spLocks noRot="1" noChangeAspect="1" noMove="1" noResize="1" noEditPoints="1" noAdjustHandles="1" noChangeArrowheads="1" noChangeShapeType="1" noTextEdit="1"/>
              </p:cNvSpPr>
              <p:nvPr/>
            </p:nvSpPr>
            <p:spPr>
              <a:xfrm>
                <a:off x="2362200" y="6300706"/>
                <a:ext cx="1698029" cy="481094"/>
              </a:xfrm>
              <a:prstGeom prst="rect">
                <a:avLst/>
              </a:prstGeom>
              <a:blipFill>
                <a:blip r:embed="rId3"/>
                <a:stretch>
                  <a:fillRect l="-8209" r="-8209" b="-2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EFB6162-E66C-6CA7-398D-30BD7575FDD4}"/>
                  </a:ext>
                </a:extLst>
              </p:cNvPr>
              <p:cNvSpPr txBox="1"/>
              <p:nvPr/>
            </p:nvSpPr>
            <p:spPr>
              <a:xfrm>
                <a:off x="3736134" y="2325087"/>
                <a:ext cx="1750266" cy="523220"/>
              </a:xfrm>
              <a:prstGeom prst="rect">
                <a:avLst/>
              </a:prstGeom>
              <a:noFill/>
            </p:spPr>
            <p:txBody>
              <a:bodyPr wrap="square">
                <a:spAutoFit/>
              </a:bodyPr>
              <a:lstStyle/>
              <a:p>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𝑇</m:t>
                        </m:r>
                      </m:sub>
                    </m:sSub>
                  </m:oMath>
                </a14:m>
                <a:r>
                  <a:rPr lang="en-US" sz="2800" dirty="0"/>
                  <a:t> bins</a:t>
                </a:r>
              </a:p>
            </p:txBody>
          </p:sp>
        </mc:Choice>
        <mc:Fallback xmlns="">
          <p:sp>
            <p:nvSpPr>
              <p:cNvPr id="9" name="TextBox 8">
                <a:extLst>
                  <a:ext uri="{FF2B5EF4-FFF2-40B4-BE49-F238E27FC236}">
                    <a16:creationId xmlns:a16="http://schemas.microsoft.com/office/drawing/2014/main" id="{4EFB6162-E66C-6CA7-398D-30BD7575FDD4}"/>
                  </a:ext>
                </a:extLst>
              </p:cNvPr>
              <p:cNvSpPr txBox="1">
                <a:spLocks noRot="1" noChangeAspect="1" noMove="1" noResize="1" noEditPoints="1" noAdjustHandles="1" noChangeArrowheads="1" noChangeShapeType="1" noTextEdit="1"/>
              </p:cNvSpPr>
              <p:nvPr/>
            </p:nvSpPr>
            <p:spPr>
              <a:xfrm>
                <a:off x="3736134" y="2325087"/>
                <a:ext cx="1750266" cy="523220"/>
              </a:xfrm>
              <a:prstGeom prst="rect">
                <a:avLst/>
              </a:prstGeom>
              <a:blipFill>
                <a:blip r:embed="rId4"/>
                <a:stretch>
                  <a:fillRect t="-9302" b="-30233"/>
                </a:stretch>
              </a:blipFill>
            </p:spPr>
            <p:txBody>
              <a:bodyPr/>
              <a:lstStyle/>
              <a:p>
                <a:r>
                  <a:rPr lang="en-US">
                    <a:noFill/>
                  </a:rPr>
                  <a:t> </a:t>
                </a:r>
              </a:p>
            </p:txBody>
          </p:sp>
        </mc:Fallback>
      </mc:AlternateContent>
      <p:pic>
        <p:nvPicPr>
          <p:cNvPr id="13" name="Picture 12" descr="A black text on a white background&#10;&#10;Description automatically generated">
            <a:extLst>
              <a:ext uri="{FF2B5EF4-FFF2-40B4-BE49-F238E27FC236}">
                <a16:creationId xmlns:a16="http://schemas.microsoft.com/office/drawing/2014/main" id="{3432A95F-2D59-10E7-A382-6B019807D4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2800" y="1341904"/>
            <a:ext cx="3117954" cy="914400"/>
          </a:xfrm>
          <a:prstGeom prst="rect">
            <a:avLst/>
          </a:prstGeom>
        </p:spPr>
      </p:pic>
      <mc:AlternateContent xmlns:mc="http://schemas.openxmlformats.org/markup-compatibility/2006">
        <mc:Choice xmlns:a14="http://schemas.microsoft.com/office/drawing/2010/main" Requires="a14">
          <p:sp>
            <p:nvSpPr>
              <p:cNvPr id="14" name="Content Placeholder 3">
                <a:extLst>
                  <a:ext uri="{FF2B5EF4-FFF2-40B4-BE49-F238E27FC236}">
                    <a16:creationId xmlns:a16="http://schemas.microsoft.com/office/drawing/2014/main" id="{DFD71AC8-38C8-41C6-5297-0C86DB3F494E}"/>
                  </a:ext>
                </a:extLst>
              </p:cNvPr>
              <p:cNvSpPr txBox="1">
                <a:spLocks/>
              </p:cNvSpPr>
              <p:nvPr/>
            </p:nvSpPr>
            <p:spPr>
              <a:xfrm>
                <a:off x="7620000" y="2256304"/>
                <a:ext cx="4114800" cy="286909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i="0" dirty="0"/>
                  <a:t>Measured cross-section in electron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𝑇</m:t>
                        </m:r>
                      </m:sub>
                    </m:sSub>
                  </m:oMath>
                </a14:m>
                <a:r>
                  <a:rPr lang="en-US" sz="2800" dirty="0"/>
                  <a:t> </a:t>
                </a:r>
                <a:r>
                  <a:rPr lang="en-US" i="0" dirty="0"/>
                  <a:t>bins </a:t>
                </a:r>
                <a:r>
                  <a:rPr lang="en-US" sz="2400" i="0" dirty="0"/>
                  <a:t>(0.2 GeV/c width, from 0 to 1.6 GeV/c) </a:t>
                </a:r>
                <a:r>
                  <a:rPr lang="en-US" i="0" dirty="0"/>
                  <a:t>of available calorimetric energy, </a:t>
                </a:r>
                <a:r>
                  <a:rPr lang="en-US" dirty="0" err="1"/>
                  <a:t>E</a:t>
                </a:r>
                <a:r>
                  <a:rPr lang="en-US" baseline="-25000" dirty="0" err="1"/>
                  <a:t>avail</a:t>
                </a:r>
                <a:r>
                  <a:rPr lang="en-US" i="0" dirty="0"/>
                  <a:t>.</a:t>
                </a:r>
              </a:p>
              <a:p>
                <a:pPr fontAlgn="auto">
                  <a:spcAft>
                    <a:spcPts val="0"/>
                  </a:spcAft>
                </a:pPr>
                <a:r>
                  <a:rPr lang="en-US" i="0" dirty="0"/>
                  <a:t>Quasielastic peak shifts with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𝑇</m:t>
                        </m:r>
                      </m:sub>
                    </m:sSub>
                  </m:oMath>
                </a14:m>
                <a:r>
                  <a:rPr lang="en-US" i="0" dirty="0"/>
                  <a:t>.  As with antineutrino, inelastic is high </a:t>
                </a:r>
                <a:r>
                  <a:rPr lang="en-US" dirty="0" err="1"/>
                  <a:t>E</a:t>
                </a:r>
                <a:r>
                  <a:rPr lang="en-US" baseline="-25000" dirty="0" err="1"/>
                  <a:t>avail</a:t>
                </a:r>
                <a:r>
                  <a:rPr lang="en-US" i="0" dirty="0"/>
                  <a:t>.</a:t>
                </a:r>
              </a:p>
            </p:txBody>
          </p:sp>
        </mc:Choice>
        <mc:Fallback>
          <p:sp>
            <p:nvSpPr>
              <p:cNvPr id="14" name="Content Placeholder 3">
                <a:extLst>
                  <a:ext uri="{FF2B5EF4-FFF2-40B4-BE49-F238E27FC236}">
                    <a16:creationId xmlns:a16="http://schemas.microsoft.com/office/drawing/2014/main" id="{DFD71AC8-38C8-41C6-5297-0C86DB3F494E}"/>
                  </a:ext>
                </a:extLst>
              </p:cNvPr>
              <p:cNvSpPr txBox="1">
                <a:spLocks noRot="1" noChangeAspect="1" noMove="1" noResize="1" noEditPoints="1" noAdjustHandles="1" noChangeArrowheads="1" noChangeShapeType="1" noTextEdit="1"/>
              </p:cNvSpPr>
              <p:nvPr/>
            </p:nvSpPr>
            <p:spPr>
              <a:xfrm>
                <a:off x="7620000" y="2256304"/>
                <a:ext cx="4114800" cy="2869095"/>
              </a:xfrm>
              <a:prstGeom prst="rect">
                <a:avLst/>
              </a:prstGeom>
              <a:blipFill>
                <a:blip r:embed="rId6"/>
                <a:stretch>
                  <a:fillRect l="-2154" t="-3965" r="-615" b="-3965"/>
                </a:stretch>
              </a:blipFill>
            </p:spPr>
            <p:txBody>
              <a:bodyPr/>
              <a:lstStyle/>
              <a:p>
                <a:r>
                  <a:rPr lang="en-US">
                    <a:noFill/>
                  </a:rPr>
                  <a:t> </a:t>
                </a:r>
              </a:p>
            </p:txBody>
          </p:sp>
        </mc:Fallback>
      </mc:AlternateContent>
      <p:sp>
        <p:nvSpPr>
          <p:cNvPr id="15" name="object 12">
            <a:extLst>
              <a:ext uri="{FF2B5EF4-FFF2-40B4-BE49-F238E27FC236}">
                <a16:creationId xmlns:a16="http://schemas.microsoft.com/office/drawing/2014/main" id="{4AFE05F6-C339-8B1A-7C8A-1040169B1591}"/>
              </a:ext>
            </a:extLst>
          </p:cNvPr>
          <p:cNvSpPr txBox="1"/>
          <p:nvPr/>
        </p:nvSpPr>
        <p:spPr>
          <a:xfrm>
            <a:off x="7115005" y="5570026"/>
            <a:ext cx="4876799" cy="861774"/>
          </a:xfrm>
          <a:prstGeom prst="rect">
            <a:avLst/>
          </a:prstGeom>
        </p:spPr>
        <p:txBody>
          <a:bodyPr vert="horz" wrap="square" lIns="0" tIns="0" rIns="0" bIns="0" rtlCol="0">
            <a:spAutoFit/>
          </a:bodyPr>
          <a:lstStyle/>
          <a:p>
            <a:pPr marL="25179"/>
            <a:r>
              <a:rPr lang="en-US" sz="4800" spc="297" baseline="8333" dirty="0" err="1">
                <a:latin typeface="+mj-lt"/>
                <a:cs typeface="Calibri"/>
              </a:rPr>
              <a:t>E</a:t>
            </a:r>
            <a:r>
              <a:rPr lang="en-US" sz="2400" spc="-40" dirty="0" err="1">
                <a:latin typeface="+mj-lt"/>
                <a:cs typeface="Arial"/>
              </a:rPr>
              <a:t>avai</a:t>
            </a:r>
            <a:r>
              <a:rPr lang="en-US" sz="2400" spc="40" dirty="0" err="1">
                <a:latin typeface="+mj-lt"/>
                <a:cs typeface="Arial"/>
              </a:rPr>
              <a:t>l</a:t>
            </a:r>
            <a:r>
              <a:rPr lang="en-US" sz="2400" spc="40" dirty="0">
                <a:latin typeface="+mj-lt"/>
                <a:cs typeface="Arial"/>
              </a:rPr>
              <a:t>  </a:t>
            </a:r>
            <a:r>
              <a:rPr lang="en-US" sz="2400" spc="-50" dirty="0">
                <a:latin typeface="+mj-lt"/>
                <a:cs typeface="Lucida Sans Unicode"/>
              </a:rPr>
              <a:t>≡</a:t>
            </a:r>
            <a:r>
              <a:rPr sz="2400" spc="-50" dirty="0">
                <a:latin typeface="+mj-lt"/>
                <a:cs typeface="Lucida Sans Unicode"/>
              </a:rPr>
              <a:t> </a:t>
            </a:r>
            <a:r>
              <a:rPr sz="2400" spc="109" dirty="0">
                <a:latin typeface="+mj-lt"/>
                <a:cs typeface="Lucida Sans Unicode"/>
              </a:rPr>
              <a:t>(</a:t>
            </a:r>
            <a:r>
              <a:rPr sz="2400" spc="10" dirty="0">
                <a:latin typeface="+mj-lt"/>
                <a:cs typeface="Calibri"/>
              </a:rPr>
              <a:t>Proton</a:t>
            </a:r>
            <a:r>
              <a:rPr sz="2400" spc="198" dirty="0">
                <a:latin typeface="+mj-lt"/>
                <a:cs typeface="Calibri"/>
              </a:rPr>
              <a:t> </a:t>
            </a:r>
            <a:r>
              <a:rPr sz="2400" spc="-10" dirty="0">
                <a:latin typeface="+mj-lt"/>
                <a:cs typeface="Calibri"/>
              </a:rPr>
              <a:t>a</a:t>
            </a:r>
            <a:r>
              <a:rPr sz="2400" spc="-40" dirty="0">
                <a:latin typeface="+mj-lt"/>
                <a:cs typeface="Calibri"/>
              </a:rPr>
              <a:t>nd</a:t>
            </a:r>
            <a:r>
              <a:rPr sz="2400" spc="208" dirty="0">
                <a:latin typeface="+mj-lt"/>
                <a:cs typeface="Calibri"/>
              </a:rPr>
              <a:t> </a:t>
            </a:r>
            <a:r>
              <a:rPr sz="2400" spc="-69" dirty="0">
                <a:latin typeface="+mj-lt"/>
                <a:cs typeface="Verdana"/>
              </a:rPr>
              <a:t>π</a:t>
            </a:r>
            <a:r>
              <a:rPr sz="2400" spc="133" baseline="31746" dirty="0">
                <a:latin typeface="+mj-lt"/>
                <a:cs typeface="Verdana"/>
              </a:rPr>
              <a:t>±</a:t>
            </a:r>
            <a:r>
              <a:rPr sz="2400" baseline="31746" dirty="0">
                <a:latin typeface="+mj-lt"/>
                <a:cs typeface="Verdana"/>
              </a:rPr>
              <a:t> </a:t>
            </a:r>
            <a:r>
              <a:rPr sz="2400" spc="-341" baseline="31746" dirty="0">
                <a:latin typeface="+mj-lt"/>
                <a:cs typeface="Verdana"/>
              </a:rPr>
              <a:t> </a:t>
            </a:r>
            <a:r>
              <a:rPr sz="2400" spc="268" dirty="0">
                <a:latin typeface="+mj-lt"/>
                <a:cs typeface="Calibri"/>
              </a:rPr>
              <a:t>KE</a:t>
            </a:r>
            <a:r>
              <a:rPr sz="2400" spc="109" dirty="0">
                <a:latin typeface="+mj-lt"/>
                <a:cs typeface="Lucida Sans Unicode"/>
              </a:rPr>
              <a:t>)</a:t>
            </a:r>
            <a:r>
              <a:rPr sz="2400" spc="-188" dirty="0">
                <a:latin typeface="+mj-lt"/>
                <a:cs typeface="Lucida Sans Unicode"/>
              </a:rPr>
              <a:t> </a:t>
            </a:r>
            <a:br>
              <a:rPr lang="en-US" sz="2400" spc="-188" dirty="0">
                <a:latin typeface="+mj-lt"/>
                <a:cs typeface="Lucida Sans Unicode"/>
              </a:rPr>
            </a:br>
            <a:r>
              <a:rPr sz="2400" spc="-50" dirty="0">
                <a:latin typeface="+mj-lt"/>
                <a:cs typeface="Lucida Sans Unicode"/>
              </a:rPr>
              <a:t>+</a:t>
            </a:r>
            <a:r>
              <a:rPr sz="2400" spc="-188" dirty="0">
                <a:latin typeface="+mj-lt"/>
                <a:cs typeface="Lucida Sans Unicode"/>
              </a:rPr>
              <a:t> </a:t>
            </a:r>
            <a:r>
              <a:rPr sz="2400" spc="109" dirty="0">
                <a:latin typeface="+mj-lt"/>
                <a:cs typeface="Lucida Sans Unicode"/>
              </a:rPr>
              <a:t>(</a:t>
            </a:r>
            <a:r>
              <a:rPr sz="2400" spc="198" dirty="0">
                <a:latin typeface="+mj-lt"/>
                <a:cs typeface="Calibri"/>
              </a:rPr>
              <a:t>E</a:t>
            </a:r>
            <a:r>
              <a:rPr sz="2400" spc="-10" dirty="0">
                <a:latin typeface="+mj-lt"/>
                <a:cs typeface="Calibri"/>
              </a:rPr>
              <a:t> </a:t>
            </a:r>
            <a:r>
              <a:rPr sz="2400" spc="-40" dirty="0">
                <a:latin typeface="+mj-lt"/>
                <a:cs typeface="Calibri"/>
              </a:rPr>
              <a:t>of</a:t>
            </a:r>
            <a:r>
              <a:rPr sz="2400" spc="208" dirty="0">
                <a:latin typeface="+mj-lt"/>
                <a:cs typeface="Calibri"/>
              </a:rPr>
              <a:t> </a:t>
            </a:r>
            <a:r>
              <a:rPr sz="2400" spc="-40" dirty="0">
                <a:latin typeface="+mj-lt"/>
                <a:cs typeface="Calibri"/>
              </a:rPr>
              <a:t>other</a:t>
            </a:r>
            <a:r>
              <a:rPr sz="2400" spc="208" dirty="0">
                <a:latin typeface="+mj-lt"/>
                <a:cs typeface="Calibri"/>
              </a:rPr>
              <a:t> </a:t>
            </a:r>
            <a:r>
              <a:rPr sz="2400" spc="-30" dirty="0">
                <a:latin typeface="+mj-lt"/>
                <a:cs typeface="Calibri"/>
              </a:rPr>
              <a:t>p</a:t>
            </a:r>
            <a:r>
              <a:rPr sz="2400" spc="-79" dirty="0">
                <a:latin typeface="+mj-lt"/>
                <a:cs typeface="Calibri"/>
              </a:rPr>
              <a:t>a</a:t>
            </a:r>
            <a:r>
              <a:rPr sz="2400" spc="-30" dirty="0">
                <a:latin typeface="+mj-lt"/>
                <a:cs typeface="Calibri"/>
              </a:rPr>
              <a:t>r</a:t>
            </a:r>
            <a:r>
              <a:rPr sz="2400" spc="30" dirty="0">
                <a:latin typeface="+mj-lt"/>
                <a:cs typeface="Calibri"/>
              </a:rPr>
              <a:t>tic</a:t>
            </a:r>
            <a:r>
              <a:rPr sz="2400" spc="-50" dirty="0">
                <a:latin typeface="+mj-lt"/>
                <a:cs typeface="Calibri"/>
              </a:rPr>
              <a:t>les</a:t>
            </a:r>
            <a:r>
              <a:rPr sz="2400" spc="208" dirty="0">
                <a:latin typeface="+mj-lt"/>
                <a:cs typeface="Calibri"/>
              </a:rPr>
              <a:t> </a:t>
            </a:r>
            <a:r>
              <a:rPr sz="2400" spc="-10" dirty="0">
                <a:latin typeface="+mj-lt"/>
                <a:cs typeface="Calibri"/>
              </a:rPr>
              <a:t>exc</a:t>
            </a:r>
            <a:r>
              <a:rPr sz="2400" spc="-40" dirty="0">
                <a:latin typeface="+mj-lt"/>
                <a:cs typeface="Calibri"/>
              </a:rPr>
              <a:t>ept</a:t>
            </a:r>
            <a:r>
              <a:rPr sz="2400" spc="208" dirty="0">
                <a:latin typeface="+mj-lt"/>
                <a:cs typeface="Calibri"/>
              </a:rPr>
              <a:t> </a:t>
            </a:r>
            <a:r>
              <a:rPr sz="2400" spc="-40" dirty="0">
                <a:latin typeface="+mj-lt"/>
                <a:cs typeface="Calibri"/>
              </a:rPr>
              <a:t>neutro</a:t>
            </a:r>
            <a:r>
              <a:rPr sz="2400" spc="-59" dirty="0">
                <a:latin typeface="+mj-lt"/>
                <a:cs typeface="Calibri"/>
              </a:rPr>
              <a:t>n</a:t>
            </a:r>
            <a:r>
              <a:rPr sz="2400" spc="-30" dirty="0">
                <a:latin typeface="+mj-lt"/>
                <a:cs typeface="Calibri"/>
              </a:rPr>
              <a:t>s</a:t>
            </a:r>
            <a:r>
              <a:rPr sz="2400" spc="109" dirty="0">
                <a:latin typeface="+mj-lt"/>
                <a:cs typeface="Lucida Sans Unicode"/>
              </a:rPr>
              <a:t>)</a:t>
            </a:r>
            <a:endParaRPr sz="2400" dirty="0">
              <a:latin typeface="+mj-lt"/>
              <a:cs typeface="Lucida Sans Unicode"/>
            </a:endParaRPr>
          </a:p>
        </p:txBody>
      </p:sp>
      <p:sp>
        <p:nvSpPr>
          <p:cNvPr id="8" name="TextBox 7">
            <a:extLst>
              <a:ext uri="{FF2B5EF4-FFF2-40B4-BE49-F238E27FC236}">
                <a16:creationId xmlns:a16="http://schemas.microsoft.com/office/drawing/2014/main" id="{2D53081D-E953-9360-8D4C-B9FDB8AAEA6A}"/>
              </a:ext>
            </a:extLst>
          </p:cNvPr>
          <p:cNvSpPr txBox="1"/>
          <p:nvPr/>
        </p:nvSpPr>
        <p:spPr>
          <a:xfrm>
            <a:off x="6400800" y="5125399"/>
            <a:ext cx="4503805" cy="369332"/>
          </a:xfrm>
          <a:prstGeom prst="rect">
            <a:avLst/>
          </a:prstGeom>
          <a:noFill/>
        </p:spPr>
        <p:txBody>
          <a:bodyPr wrap="square">
            <a:spAutoFit/>
          </a:bodyPr>
          <a:lstStyle/>
          <a:p>
            <a:r>
              <a:rPr lang="en-US" b="0" i="0" dirty="0">
                <a:effectLst/>
                <a:latin typeface="-apple-system"/>
              </a:rPr>
              <a:t>MINERvA</a:t>
            </a:r>
            <a:r>
              <a:rPr lang="en-US" b="0" i="1" dirty="0">
                <a:effectLst/>
                <a:latin typeface="-apple-system"/>
              </a:rPr>
              <a:t>, </a:t>
            </a:r>
            <a:r>
              <a:rPr lang="en-US" b="0" i="1" dirty="0" err="1">
                <a:effectLst/>
                <a:latin typeface="-apple-system"/>
              </a:rPr>
              <a:t>Phys.Rev.D</a:t>
            </a:r>
            <a:r>
              <a:rPr lang="en-US" b="0" i="0" dirty="0">
                <a:effectLst/>
                <a:latin typeface="-apple-system"/>
              </a:rPr>
              <a:t> 109 (2024) 9, 092008</a:t>
            </a:r>
            <a:endParaRPr lang="en-US" dirty="0"/>
          </a:p>
        </p:txBody>
      </p:sp>
    </p:spTree>
    <p:extLst>
      <p:ext uri="{BB962C8B-B14F-4D97-AF65-F5344CB8AC3E}">
        <p14:creationId xmlns:p14="http://schemas.microsoft.com/office/powerpoint/2010/main" val="1812630095"/>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397;p48">
            <a:extLst>
              <a:ext uri="{FF2B5EF4-FFF2-40B4-BE49-F238E27FC236}">
                <a16:creationId xmlns:a16="http://schemas.microsoft.com/office/drawing/2014/main" id="{220EC9AE-9CD9-A500-D951-204A99C8D222}"/>
              </a:ext>
            </a:extLst>
          </p:cNvPr>
          <p:cNvPicPr preferRelativeResize="0"/>
          <p:nvPr/>
        </p:nvPicPr>
        <p:blipFill rotWithShape="1">
          <a:blip r:embed="rId2">
            <a:alphaModFix/>
          </a:blip>
          <a:srcRect/>
          <a:stretch/>
        </p:blipFill>
        <p:spPr>
          <a:xfrm>
            <a:off x="188903" y="1315291"/>
            <a:ext cx="8040697" cy="5161709"/>
          </a:xfrm>
          <a:prstGeom prst="rect">
            <a:avLst/>
          </a:prstGeom>
          <a:noFill/>
          <a:ln>
            <a:noFill/>
          </a:ln>
        </p:spPr>
      </p:pic>
      <p:sp>
        <p:nvSpPr>
          <p:cNvPr id="2" name="Title 1">
            <a:extLst>
              <a:ext uri="{FF2B5EF4-FFF2-40B4-BE49-F238E27FC236}">
                <a16:creationId xmlns:a16="http://schemas.microsoft.com/office/drawing/2014/main" id="{ADFC834A-BFD5-3D62-748E-C1B501049C70}"/>
              </a:ext>
            </a:extLst>
          </p:cNvPr>
          <p:cNvSpPr>
            <a:spLocks noGrp="1"/>
          </p:cNvSpPr>
          <p:nvPr>
            <p:ph type="title"/>
          </p:nvPr>
        </p:nvSpPr>
        <p:spPr/>
        <p:txBody>
          <a:bodyPr/>
          <a:lstStyle/>
          <a:p>
            <a:r>
              <a:rPr lang="en-US" dirty="0"/>
              <a:t>MINERvA: Uncertainties on </a:t>
            </a:r>
            <a:r>
              <a:rPr lang="en-US" sz="4000" dirty="0">
                <a:solidFill>
                  <a:schemeClr val="dk1"/>
                </a:solidFill>
                <a:latin typeface="Calibri"/>
                <a:ea typeface="Calibri"/>
                <a:cs typeface="Calibri"/>
                <a:sym typeface="Calibri"/>
              </a:rPr>
              <a:t>𝜈</a:t>
            </a:r>
            <a:r>
              <a:rPr lang="en-US" sz="4000" baseline="-25000" dirty="0">
                <a:solidFill>
                  <a:schemeClr val="dk1"/>
                </a:solidFill>
                <a:latin typeface="Calibri"/>
                <a:ea typeface="Calibri"/>
                <a:cs typeface="Calibri"/>
                <a:sym typeface="Calibri"/>
              </a:rPr>
              <a:t>e </a:t>
            </a:r>
            <a:r>
              <a:rPr lang="en-US" sz="4000" dirty="0">
                <a:solidFill>
                  <a:schemeClr val="dk1"/>
                </a:solidFill>
                <a:latin typeface="Calibri"/>
                <a:ea typeface="Calibri"/>
                <a:cs typeface="Calibri"/>
                <a:sym typeface="Calibri"/>
              </a:rPr>
              <a:t>/𝜈</a:t>
            </a:r>
            <a:r>
              <a:rPr lang="en-US" sz="4000" baseline="-25000" dirty="0">
                <a:solidFill>
                  <a:schemeClr val="dk1"/>
                </a:solidFill>
                <a:latin typeface="Calibri"/>
                <a:ea typeface="Calibri"/>
                <a:cs typeface="Calibri"/>
                <a:sym typeface="Calibri"/>
              </a:rPr>
              <a:t>𝜇</a:t>
            </a:r>
            <a:endParaRPr lang="en-US" dirty="0"/>
          </a:p>
        </p:txBody>
      </p:sp>
      <p:sp>
        <p:nvSpPr>
          <p:cNvPr id="3" name="Content Placeholder 2">
            <a:extLst>
              <a:ext uri="{FF2B5EF4-FFF2-40B4-BE49-F238E27FC236}">
                <a16:creationId xmlns:a16="http://schemas.microsoft.com/office/drawing/2014/main" id="{92DA0A5F-AC0E-0E0A-D7E0-1924741A2CEF}"/>
              </a:ext>
            </a:extLst>
          </p:cNvPr>
          <p:cNvSpPr>
            <a:spLocks noGrp="1"/>
          </p:cNvSpPr>
          <p:nvPr>
            <p:ph idx="1"/>
          </p:nvPr>
        </p:nvSpPr>
        <p:spPr>
          <a:xfrm>
            <a:off x="8418502" y="1825625"/>
            <a:ext cx="3584595" cy="4575175"/>
          </a:xfrm>
        </p:spPr>
        <p:txBody>
          <a:bodyPr>
            <a:normAutofit fontScale="85000" lnSpcReduction="10000"/>
          </a:bodyPr>
          <a:lstStyle/>
          <a:p>
            <a:r>
              <a:rPr lang="en-US" dirty="0"/>
              <a:t>These are preliminary, and so far only for neutrinos.</a:t>
            </a:r>
          </a:p>
          <a:p>
            <a:r>
              <a:rPr lang="en-US" dirty="0"/>
              <a:t>Systematic uncertainties are ~subdominant, at least in any given bin.</a:t>
            </a:r>
          </a:p>
          <a:p>
            <a:r>
              <a:rPr lang="en-US" dirty="0"/>
              <a:t>Detector model (muon energy scale) becomes significant.  But flux and interaction models are small uncertainties.</a:t>
            </a:r>
          </a:p>
        </p:txBody>
      </p:sp>
      <p:sp>
        <p:nvSpPr>
          <p:cNvPr id="4" name="Date Placeholder 3">
            <a:extLst>
              <a:ext uri="{FF2B5EF4-FFF2-40B4-BE49-F238E27FC236}">
                <a16:creationId xmlns:a16="http://schemas.microsoft.com/office/drawing/2014/main" id="{6AC296B8-2D26-14E0-7C29-8BF916B2551B}"/>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057A2FE8-55BB-2C33-5A16-D1EF0139A18A}"/>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57A8EA3-D4E0-6D82-79A4-A3DAC04BB99A}"/>
              </a:ext>
            </a:extLst>
          </p:cNvPr>
          <p:cNvSpPr>
            <a:spLocks noGrp="1"/>
          </p:cNvSpPr>
          <p:nvPr>
            <p:ph type="sldNum" sz="quarter" idx="12"/>
          </p:nvPr>
        </p:nvSpPr>
        <p:spPr/>
        <p:txBody>
          <a:bodyPr/>
          <a:lstStyle/>
          <a:p>
            <a:fld id="{8132C78B-D409-3F4E-ACA1-20F3BFE0E73C}" type="slidenum">
              <a:rPr lang="en-US" smtClean="0"/>
              <a:t>22</a:t>
            </a:fld>
            <a:endParaRPr lang="en-US"/>
          </a:p>
        </p:txBody>
      </p:sp>
      <p:sp>
        <p:nvSpPr>
          <p:cNvPr id="9" name="Google Shape;128;p19">
            <a:extLst>
              <a:ext uri="{FF2B5EF4-FFF2-40B4-BE49-F238E27FC236}">
                <a16:creationId xmlns:a16="http://schemas.microsoft.com/office/drawing/2014/main" id="{D10797E8-F0BA-EE06-A7F9-25AA9885DEE9}"/>
              </a:ext>
            </a:extLst>
          </p:cNvPr>
          <p:cNvSpPr txBox="1"/>
          <p:nvPr/>
        </p:nvSpPr>
        <p:spPr>
          <a:xfrm>
            <a:off x="6633096" y="1832552"/>
            <a:ext cx="8289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𝜈</a:t>
            </a:r>
            <a:r>
              <a:rPr lang="en" sz="2200" baseline="-25000" dirty="0">
                <a:solidFill>
                  <a:schemeClr val="dk1"/>
                </a:solidFill>
                <a:latin typeface="Calibri"/>
                <a:ea typeface="Calibri"/>
                <a:cs typeface="Calibri"/>
                <a:sym typeface="Calibri"/>
              </a:rPr>
              <a:t>e </a:t>
            </a:r>
            <a:r>
              <a:rPr lang="en" sz="2200" dirty="0">
                <a:solidFill>
                  <a:schemeClr val="dk1"/>
                </a:solidFill>
                <a:latin typeface="Calibri"/>
                <a:ea typeface="Calibri"/>
                <a:cs typeface="Calibri"/>
                <a:sym typeface="Calibri"/>
              </a:rPr>
              <a:t>/𝜈</a:t>
            </a:r>
            <a:r>
              <a:rPr lang="en" sz="2200" baseline="-25000" dirty="0">
                <a:solidFill>
                  <a:schemeClr val="dk1"/>
                </a:solidFill>
                <a:latin typeface="Calibri"/>
                <a:ea typeface="Calibri"/>
                <a:cs typeface="Calibri"/>
                <a:sym typeface="Calibri"/>
              </a:rPr>
              <a:t>𝜇</a:t>
            </a:r>
            <a:endParaRPr sz="2200" baseline="-25000" dirty="0">
              <a:solidFill>
                <a:schemeClr val="dk1"/>
              </a:solidFill>
              <a:latin typeface="Calibri"/>
              <a:ea typeface="Calibri"/>
              <a:cs typeface="Calibri"/>
              <a:sym typeface="Calibri"/>
            </a:endParaRPr>
          </a:p>
        </p:txBody>
      </p:sp>
      <p:pic>
        <p:nvPicPr>
          <p:cNvPr id="7" name="Graphic 6" descr="Traffic cone outline">
            <a:extLst>
              <a:ext uri="{FF2B5EF4-FFF2-40B4-BE49-F238E27FC236}">
                <a16:creationId xmlns:a16="http://schemas.microsoft.com/office/drawing/2014/main" id="{BE448AE9-E052-AE10-BD7B-D403878FB5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1674" y="1586937"/>
            <a:ext cx="914400" cy="914400"/>
          </a:xfrm>
          <a:prstGeom prst="rect">
            <a:avLst/>
          </a:prstGeom>
        </p:spPr>
      </p:pic>
      <p:pic>
        <p:nvPicPr>
          <p:cNvPr id="10" name="Graphic 9" descr="Traffic cone outline">
            <a:extLst>
              <a:ext uri="{FF2B5EF4-FFF2-40B4-BE49-F238E27FC236}">
                <a16:creationId xmlns:a16="http://schemas.microsoft.com/office/drawing/2014/main" id="{0F34A1F1-8680-04F3-2B8F-7089FBE64B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43800" y="4114800"/>
            <a:ext cx="914400" cy="914400"/>
          </a:xfrm>
          <a:prstGeom prst="rect">
            <a:avLst/>
          </a:prstGeom>
        </p:spPr>
      </p:pic>
    </p:spTree>
    <p:extLst>
      <p:ext uri="{BB962C8B-B14F-4D97-AF65-F5344CB8AC3E}">
        <p14:creationId xmlns:p14="http://schemas.microsoft.com/office/powerpoint/2010/main" val="733296682"/>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C834A-BFD5-3D62-748E-C1B501049C70}"/>
              </a:ext>
            </a:extLst>
          </p:cNvPr>
          <p:cNvSpPr>
            <a:spLocks noGrp="1"/>
          </p:cNvSpPr>
          <p:nvPr>
            <p:ph type="title"/>
          </p:nvPr>
        </p:nvSpPr>
        <p:spPr/>
        <p:txBody>
          <a:bodyPr/>
          <a:lstStyle/>
          <a:p>
            <a:r>
              <a:rPr lang="en-US" dirty="0"/>
              <a:t>MINERvA </a:t>
            </a:r>
            <a:r>
              <a:rPr lang="en-US" sz="4000" dirty="0">
                <a:solidFill>
                  <a:schemeClr val="dk1"/>
                </a:solidFill>
                <a:latin typeface="Calibri"/>
                <a:ea typeface="Calibri"/>
                <a:cs typeface="Calibri"/>
                <a:sym typeface="Calibri"/>
              </a:rPr>
              <a:t>𝜈</a:t>
            </a:r>
            <a:r>
              <a:rPr lang="en-US" sz="4000" baseline="-25000" dirty="0">
                <a:solidFill>
                  <a:schemeClr val="dk1"/>
                </a:solidFill>
                <a:latin typeface="Calibri"/>
                <a:ea typeface="Calibri"/>
                <a:cs typeface="Calibri"/>
                <a:sym typeface="Calibri"/>
              </a:rPr>
              <a:t>e </a:t>
            </a:r>
            <a:r>
              <a:rPr lang="en-US" sz="4000" dirty="0">
                <a:solidFill>
                  <a:schemeClr val="dk1"/>
                </a:solidFill>
                <a:latin typeface="Calibri"/>
                <a:ea typeface="Calibri"/>
                <a:cs typeface="Calibri"/>
                <a:sym typeface="Calibri"/>
              </a:rPr>
              <a:t>/𝜈</a:t>
            </a:r>
            <a:r>
              <a:rPr lang="en-US" sz="4000" baseline="-25000" dirty="0">
                <a:solidFill>
                  <a:schemeClr val="dk1"/>
                </a:solidFill>
                <a:latin typeface="Calibri"/>
                <a:ea typeface="Calibri"/>
                <a:cs typeface="Calibri"/>
                <a:sym typeface="Calibri"/>
              </a:rPr>
              <a:t>𝜇</a:t>
            </a:r>
            <a:r>
              <a:rPr lang="en-US" dirty="0"/>
              <a:t>  Ratios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2DA0A5F-AC0E-0E0A-D7E0-1924741A2CEF}"/>
                  </a:ext>
                </a:extLst>
              </p:cNvPr>
              <p:cNvSpPr>
                <a:spLocks noGrp="1"/>
              </p:cNvSpPr>
              <p:nvPr>
                <p:ph idx="1"/>
              </p:nvPr>
            </p:nvSpPr>
            <p:spPr>
              <a:xfrm>
                <a:off x="8403772" y="1825625"/>
                <a:ext cx="3788228" cy="4844232"/>
              </a:xfrm>
            </p:spPr>
            <p:txBody>
              <a:bodyPr>
                <a:normAutofit fontScale="85000" lnSpcReduction="20000"/>
              </a:bodyPr>
              <a:lstStyle/>
              <a:p>
                <a:r>
                  <a:rPr lang="en-US" dirty="0"/>
                  <a:t>Preliminary.</a:t>
                </a:r>
              </a:p>
              <a:p>
                <a:r>
                  <a:rPr lang="en-US" dirty="0"/>
                  <a:t>Cross-sections in panels of </a:t>
                </a:r>
                <a14:m>
                  <m:oMath xmlns:m="http://schemas.openxmlformats.org/officeDocument/2006/math">
                    <m:sSubSup>
                      <m:sSubSupPr>
                        <m:ctrlPr>
                          <a:rPr lang="en-US"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𝑇</m:t>
                        </m:r>
                      </m:sub>
                      <m:sup>
                        <m:r>
                          <a:rPr lang="en-US" b="0" i="1" smtClean="0">
                            <a:latin typeface="Cambria Math" panose="02040503050406030204" pitchFamily="18" charset="0"/>
                          </a:rPr>
                          <m:t>ℓ</m:t>
                        </m:r>
                      </m:sup>
                    </m:sSubSup>
                  </m:oMath>
                </a14:m>
                <a:r>
                  <a:rPr lang="en-US" dirty="0"/>
                  <a:t> as a function of “available energy”, energy in calorimetrically visible particles, e.g., not neutrons.</a:t>
                </a:r>
              </a:p>
              <a:p>
                <a:r>
                  <a:rPr lang="en-US" dirty="0"/>
                  <a:t>Simulation predicts a ratio very close to one dominated by statistical uncertainties.</a:t>
                </a:r>
              </a:p>
              <a:p>
                <a:r>
                  <a:rPr lang="en-US" dirty="0"/>
                  <a:t>Testing the confidence of generators </a:t>
                </a:r>
                <a:r>
                  <a:rPr lang="en-US" dirty="0">
                    <a:sym typeface="Wingdings" pitchFamily="2" charset="2"/>
                  </a:rPr>
                  <a:t>.</a:t>
                </a:r>
                <a:endParaRPr lang="en-US" dirty="0"/>
              </a:p>
            </p:txBody>
          </p:sp>
        </mc:Choice>
        <mc:Fallback xmlns="">
          <p:sp>
            <p:nvSpPr>
              <p:cNvPr id="3" name="Content Placeholder 2">
                <a:extLst>
                  <a:ext uri="{FF2B5EF4-FFF2-40B4-BE49-F238E27FC236}">
                    <a16:creationId xmlns:a16="http://schemas.microsoft.com/office/drawing/2014/main" id="{92DA0A5F-AC0E-0E0A-D7E0-1924741A2CEF}"/>
                  </a:ext>
                </a:extLst>
              </p:cNvPr>
              <p:cNvSpPr>
                <a:spLocks noGrp="1" noRot="1" noChangeAspect="1" noMove="1" noResize="1" noEditPoints="1" noAdjustHandles="1" noChangeArrowheads="1" noChangeShapeType="1" noTextEdit="1"/>
              </p:cNvSpPr>
              <p:nvPr>
                <p:ph idx="1"/>
              </p:nvPr>
            </p:nvSpPr>
            <p:spPr>
              <a:xfrm>
                <a:off x="8403772" y="1825625"/>
                <a:ext cx="3788228" cy="4844232"/>
              </a:xfrm>
              <a:blipFill>
                <a:blip r:embed="rId3"/>
                <a:stretch>
                  <a:fillRect l="-2000" t="-2350" r="-200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6AC296B8-2D26-14E0-7C29-8BF916B2551B}"/>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057A2FE8-55BB-2C33-5A16-D1EF0139A18A}"/>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57A8EA3-D4E0-6D82-79A4-A3DAC04BB99A}"/>
              </a:ext>
            </a:extLst>
          </p:cNvPr>
          <p:cNvSpPr>
            <a:spLocks noGrp="1"/>
          </p:cNvSpPr>
          <p:nvPr>
            <p:ph type="sldNum" sz="quarter" idx="12"/>
          </p:nvPr>
        </p:nvSpPr>
        <p:spPr/>
        <p:txBody>
          <a:bodyPr/>
          <a:lstStyle/>
          <a:p>
            <a:fld id="{8132C78B-D409-3F4E-ACA1-20F3BFE0E73C}" type="slidenum">
              <a:rPr lang="en-US" smtClean="0"/>
              <a:t>23</a:t>
            </a:fld>
            <a:endParaRPr lang="en-US"/>
          </a:p>
        </p:txBody>
      </p:sp>
      <p:pic>
        <p:nvPicPr>
          <p:cNvPr id="8" name="Google Shape;378;p46">
            <a:extLst>
              <a:ext uri="{FF2B5EF4-FFF2-40B4-BE49-F238E27FC236}">
                <a16:creationId xmlns:a16="http://schemas.microsoft.com/office/drawing/2014/main" id="{D093C323-AEF9-268E-C207-9F5EEB839460}"/>
              </a:ext>
            </a:extLst>
          </p:cNvPr>
          <p:cNvPicPr preferRelativeResize="0"/>
          <p:nvPr/>
        </p:nvPicPr>
        <p:blipFill>
          <a:blip r:embed="rId4">
            <a:alphaModFix/>
          </a:blip>
          <a:stretch>
            <a:fillRect/>
          </a:stretch>
        </p:blipFill>
        <p:spPr>
          <a:xfrm>
            <a:off x="188903" y="1383845"/>
            <a:ext cx="8229600" cy="5136937"/>
          </a:xfrm>
          <a:prstGeom prst="rect">
            <a:avLst/>
          </a:prstGeom>
          <a:noFill/>
          <a:ln>
            <a:noFill/>
          </a:ln>
        </p:spPr>
      </p:pic>
      <p:sp>
        <p:nvSpPr>
          <p:cNvPr id="9" name="Google Shape;128;p19">
            <a:extLst>
              <a:ext uri="{FF2B5EF4-FFF2-40B4-BE49-F238E27FC236}">
                <a16:creationId xmlns:a16="http://schemas.microsoft.com/office/drawing/2014/main" id="{D10797E8-F0BA-EE06-A7F9-25AA9885DEE9}"/>
              </a:ext>
            </a:extLst>
          </p:cNvPr>
          <p:cNvSpPr txBox="1"/>
          <p:nvPr/>
        </p:nvSpPr>
        <p:spPr>
          <a:xfrm>
            <a:off x="6633096" y="1832552"/>
            <a:ext cx="828900" cy="6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𝜈</a:t>
            </a:r>
            <a:r>
              <a:rPr lang="en" sz="2200" baseline="-25000" dirty="0">
                <a:solidFill>
                  <a:schemeClr val="dk1"/>
                </a:solidFill>
                <a:latin typeface="Calibri"/>
                <a:ea typeface="Calibri"/>
                <a:cs typeface="Calibri"/>
                <a:sym typeface="Calibri"/>
              </a:rPr>
              <a:t>e </a:t>
            </a:r>
            <a:r>
              <a:rPr lang="en" sz="2200" dirty="0">
                <a:solidFill>
                  <a:schemeClr val="dk1"/>
                </a:solidFill>
                <a:latin typeface="Calibri"/>
                <a:ea typeface="Calibri"/>
                <a:cs typeface="Calibri"/>
                <a:sym typeface="Calibri"/>
              </a:rPr>
              <a:t>/𝜈</a:t>
            </a:r>
            <a:r>
              <a:rPr lang="en" sz="2200" baseline="-25000" dirty="0">
                <a:solidFill>
                  <a:schemeClr val="dk1"/>
                </a:solidFill>
                <a:latin typeface="Calibri"/>
                <a:ea typeface="Calibri"/>
                <a:cs typeface="Calibri"/>
                <a:sym typeface="Calibri"/>
              </a:rPr>
              <a:t>𝜇</a:t>
            </a:r>
            <a:endParaRPr sz="2200" baseline="-25000" dirty="0">
              <a:solidFill>
                <a:schemeClr val="dk1"/>
              </a:solidFill>
              <a:latin typeface="Calibri"/>
              <a:ea typeface="Calibri"/>
              <a:cs typeface="Calibri"/>
              <a:sym typeface="Calibri"/>
            </a:endParaRPr>
          </a:p>
        </p:txBody>
      </p:sp>
      <p:pic>
        <p:nvPicPr>
          <p:cNvPr id="7" name="Graphic 6" descr="Traffic cone outline">
            <a:extLst>
              <a:ext uri="{FF2B5EF4-FFF2-40B4-BE49-F238E27FC236}">
                <a16:creationId xmlns:a16="http://schemas.microsoft.com/office/drawing/2014/main" id="{BE448AE9-E052-AE10-BD7B-D403878FB5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1674" y="1586937"/>
            <a:ext cx="914400" cy="914400"/>
          </a:xfrm>
          <a:prstGeom prst="rect">
            <a:avLst/>
          </a:prstGeom>
        </p:spPr>
      </p:pic>
      <p:pic>
        <p:nvPicPr>
          <p:cNvPr id="10" name="Graphic 9" descr="Traffic cone outline">
            <a:extLst>
              <a:ext uri="{FF2B5EF4-FFF2-40B4-BE49-F238E27FC236}">
                <a16:creationId xmlns:a16="http://schemas.microsoft.com/office/drawing/2014/main" id="{0F34A1F1-8680-04F3-2B8F-7089FBE64B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86600" y="4419600"/>
            <a:ext cx="914400" cy="914400"/>
          </a:xfrm>
          <a:prstGeom prst="rect">
            <a:avLst/>
          </a:prstGeom>
        </p:spPr>
      </p:pic>
      <p:pic>
        <p:nvPicPr>
          <p:cNvPr id="9218" name="Picture 2" descr="MINERvA | MINERvA: Bringing neutrinos into sharp focus">
            <a:extLst>
              <a:ext uri="{FF2B5EF4-FFF2-40B4-BE49-F238E27FC236}">
                <a16:creationId xmlns:a16="http://schemas.microsoft.com/office/drawing/2014/main" id="{5734B91A-2715-1871-D90E-D252BF26E97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8503" y="228600"/>
            <a:ext cx="1561747" cy="1524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D7F2C20-2A5E-535E-BB80-5BA4890DAEEA}"/>
              </a:ext>
            </a:extLst>
          </p:cNvPr>
          <p:cNvSpPr txBox="1"/>
          <p:nvPr/>
        </p:nvSpPr>
        <p:spPr>
          <a:xfrm>
            <a:off x="5884776" y="2963284"/>
            <a:ext cx="2693275" cy="584775"/>
          </a:xfrm>
          <a:prstGeom prst="rect">
            <a:avLst/>
          </a:prstGeom>
          <a:noFill/>
        </p:spPr>
        <p:txBody>
          <a:bodyPr wrap="square" rtlCol="0">
            <a:spAutoFit/>
          </a:bodyPr>
          <a:lstStyle/>
          <a:p>
            <a:r>
              <a:rPr lang="en-US" sz="1600" dirty="0">
                <a:solidFill>
                  <a:schemeClr val="accent5">
                    <a:lumMod val="75000"/>
                  </a:schemeClr>
                </a:solidFill>
              </a:rPr>
              <a:t>MINERvA Preliminary, McFarland NuINT24</a:t>
            </a:r>
          </a:p>
        </p:txBody>
      </p:sp>
    </p:spTree>
    <p:extLst>
      <p:ext uri="{BB962C8B-B14F-4D97-AF65-F5344CB8AC3E}">
        <p14:creationId xmlns:p14="http://schemas.microsoft.com/office/powerpoint/2010/main" val="324431942"/>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BD67-D395-A91D-864B-2DC9401CB883}"/>
              </a:ext>
            </a:extLst>
          </p:cNvPr>
          <p:cNvSpPr>
            <a:spLocks noGrp="1"/>
          </p:cNvSpPr>
          <p:nvPr>
            <p:ph type="title"/>
          </p:nvPr>
        </p:nvSpPr>
        <p:spPr/>
        <p:txBody>
          <a:bodyPr/>
          <a:lstStyle/>
          <a:p>
            <a:r>
              <a:rPr lang="en-US" dirty="0"/>
              <a:t>Flavor (or color?) commentary</a:t>
            </a:r>
          </a:p>
        </p:txBody>
      </p:sp>
      <p:sp>
        <p:nvSpPr>
          <p:cNvPr id="3" name="Content Placeholder 2">
            <a:extLst>
              <a:ext uri="{FF2B5EF4-FFF2-40B4-BE49-F238E27FC236}">
                <a16:creationId xmlns:a16="http://schemas.microsoft.com/office/drawing/2014/main" id="{8CB98669-B526-560A-736A-ABFA50EDDCF8}"/>
              </a:ext>
            </a:extLst>
          </p:cNvPr>
          <p:cNvSpPr>
            <a:spLocks noGrp="1"/>
          </p:cNvSpPr>
          <p:nvPr>
            <p:ph idx="1"/>
          </p:nvPr>
        </p:nvSpPr>
        <p:spPr>
          <a:xfrm>
            <a:off x="609600" y="1447800"/>
            <a:ext cx="10972800" cy="4530725"/>
          </a:xfrm>
        </p:spPr>
        <p:txBody>
          <a:bodyPr/>
          <a:lstStyle/>
          <a:p>
            <a:r>
              <a:rPr lang="en-US" dirty="0"/>
              <a:t>I’ve given one (MINERvA) example, but T2K, </a:t>
            </a:r>
            <a:r>
              <a:rPr lang="en-US" dirty="0" err="1"/>
              <a:t>MicroBooNE</a:t>
            </a:r>
            <a:r>
              <a:rPr lang="en-US" dirty="0"/>
              <a:t>, and </a:t>
            </a:r>
            <a:r>
              <a:rPr lang="en-US" dirty="0" err="1"/>
              <a:t>NOvA</a:t>
            </a:r>
            <a:r>
              <a:rPr lang="en-US" dirty="0"/>
              <a:t> (in order of increasing statistics) are active early explorers.</a:t>
            </a:r>
          </a:p>
          <a:p>
            <a:r>
              <a:rPr lang="en-US" dirty="0"/>
              <a:t>The MINERvA inclusive measurement has ~10% uncertainties in many bins across a wide range of recoil and transverse momenta, with systematic uncertainties ~few% in the high statistics bins.</a:t>
            </a:r>
          </a:p>
          <a:p>
            <a:pPr lvl="1"/>
            <a:r>
              <a:rPr lang="en-US" sz="2800" dirty="0"/>
              <a:t>We need to do better than that by factors of two or three in order to interpret oscillation experiments with experimental confirmation of flavor dependence of cross-sections.</a:t>
            </a:r>
          </a:p>
          <a:p>
            <a:r>
              <a:rPr lang="en-US" dirty="0"/>
              <a:t>With very high statistics from future beams, supplemented by far off-axis samples (enriched in</a:t>
            </a:r>
            <a:r>
              <a:rPr lang="en" sz="2800" dirty="0">
                <a:solidFill>
                  <a:schemeClr val="dk1"/>
                </a:solidFill>
                <a:latin typeface="Calibri"/>
                <a:ea typeface="Calibri"/>
                <a:cs typeface="Calibri"/>
                <a:sym typeface="Calibri"/>
              </a:rPr>
              <a:t> 𝜈</a:t>
            </a:r>
            <a:r>
              <a:rPr lang="en" sz="2800" baseline="-25000" dirty="0">
                <a:solidFill>
                  <a:schemeClr val="dk1"/>
                </a:solidFill>
                <a:latin typeface="Calibri"/>
                <a:ea typeface="Calibri"/>
                <a:cs typeface="Calibri"/>
                <a:sym typeface="Calibri"/>
              </a:rPr>
              <a:t>e</a:t>
            </a:r>
            <a:r>
              <a:rPr lang="en-US" dirty="0"/>
              <a:t>) from SBN (ICARUS) and </a:t>
            </a:r>
            <a:r>
              <a:rPr lang="en-US" dirty="0" err="1"/>
              <a:t>MicroBooNE</a:t>
            </a:r>
            <a:r>
              <a:rPr lang="en-US" dirty="0"/>
              <a:t>, we can make a go at this.  Still very difficult.</a:t>
            </a:r>
          </a:p>
          <a:p>
            <a:endParaRPr lang="en-US" dirty="0"/>
          </a:p>
        </p:txBody>
      </p:sp>
      <p:sp>
        <p:nvSpPr>
          <p:cNvPr id="4" name="Date Placeholder 3">
            <a:extLst>
              <a:ext uri="{FF2B5EF4-FFF2-40B4-BE49-F238E27FC236}">
                <a16:creationId xmlns:a16="http://schemas.microsoft.com/office/drawing/2014/main" id="{A9DC5093-B491-8270-8C0F-91D6127B6F98}"/>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5BC58E67-6096-F75E-3731-88295A106A24}"/>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C1FB7EC-AEC9-E3CE-3B49-611B15624A99}"/>
              </a:ext>
            </a:extLst>
          </p:cNvPr>
          <p:cNvSpPr>
            <a:spLocks noGrp="1"/>
          </p:cNvSpPr>
          <p:nvPr>
            <p:ph type="sldNum" sz="quarter" idx="12"/>
          </p:nvPr>
        </p:nvSpPr>
        <p:spPr/>
        <p:txBody>
          <a:bodyPr/>
          <a:lstStyle/>
          <a:p>
            <a:fld id="{FB7A5F6C-6AD6-402F-B829-8C1EAE38D662}" type="slidenum">
              <a:rPr lang="en-US" smtClean="0"/>
              <a:pPr/>
              <a:t>24</a:t>
            </a:fld>
            <a:endParaRPr lang="en-US"/>
          </a:p>
        </p:txBody>
      </p:sp>
    </p:spTree>
    <p:extLst>
      <p:ext uri="{BB962C8B-B14F-4D97-AF65-F5344CB8AC3E}">
        <p14:creationId xmlns:p14="http://schemas.microsoft.com/office/powerpoint/2010/main" val="1103164128"/>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F25A5-73E6-5340-EE0C-55F08F66B2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6F9FD-55DB-82F5-76A2-B1071486C126}"/>
              </a:ext>
            </a:extLst>
          </p:cNvPr>
          <p:cNvSpPr>
            <a:spLocks noGrp="1"/>
          </p:cNvSpPr>
          <p:nvPr>
            <p:ph type="title"/>
          </p:nvPr>
        </p:nvSpPr>
        <p:spPr>
          <a:xfrm>
            <a:off x="1371600" y="2971800"/>
            <a:ext cx="9447051" cy="1143000"/>
          </a:xfrm>
        </p:spPr>
        <p:txBody>
          <a:bodyPr/>
          <a:lstStyle/>
          <a:p>
            <a:r>
              <a:rPr lang="en-US" dirty="0"/>
              <a:t>Multiply Differential Measurements</a:t>
            </a:r>
          </a:p>
        </p:txBody>
      </p:sp>
      <p:sp>
        <p:nvSpPr>
          <p:cNvPr id="3" name="Date Placeholder 2">
            <a:extLst>
              <a:ext uri="{FF2B5EF4-FFF2-40B4-BE49-F238E27FC236}">
                <a16:creationId xmlns:a16="http://schemas.microsoft.com/office/drawing/2014/main" id="{4FBEF3E8-8AE8-25FB-60A3-E9FAB18B2DC3}"/>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AF7593EC-FD26-1CDD-9FBC-61F550651102}"/>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3E24669B-2377-2C9D-AE17-35C0719245AE}"/>
              </a:ext>
            </a:extLst>
          </p:cNvPr>
          <p:cNvSpPr>
            <a:spLocks noGrp="1"/>
          </p:cNvSpPr>
          <p:nvPr>
            <p:ph type="sldNum" sz="quarter" idx="12"/>
          </p:nvPr>
        </p:nvSpPr>
        <p:spPr/>
        <p:txBody>
          <a:bodyPr/>
          <a:lstStyle/>
          <a:p>
            <a:pPr>
              <a:defRPr/>
            </a:pPr>
            <a:fld id="{0C39C72E-2A13-EB4D-AD45-6D4E6ACAED8D}" type="slidenum">
              <a:rPr lang="en-US" smtClean="0"/>
              <a:pPr>
                <a:defRPr/>
              </a:pPr>
              <a:t>25</a:t>
            </a:fld>
            <a:endParaRPr lang="en-US" dirty="0"/>
          </a:p>
        </p:txBody>
      </p:sp>
      <p:sp>
        <p:nvSpPr>
          <p:cNvPr id="7" name="TextBox 6">
            <a:extLst>
              <a:ext uri="{FF2B5EF4-FFF2-40B4-BE49-F238E27FC236}">
                <a16:creationId xmlns:a16="http://schemas.microsoft.com/office/drawing/2014/main" id="{70EA6E58-ED67-EEE7-43C5-1EB116DB1426}"/>
              </a:ext>
            </a:extLst>
          </p:cNvPr>
          <p:cNvSpPr txBox="1"/>
          <p:nvPr/>
        </p:nvSpPr>
        <p:spPr>
          <a:xfrm>
            <a:off x="3911600" y="3886200"/>
            <a:ext cx="4318000" cy="923330"/>
          </a:xfrm>
          <a:prstGeom prst="rect">
            <a:avLst/>
          </a:prstGeom>
          <a:noFill/>
        </p:spPr>
        <p:txBody>
          <a:bodyPr wrap="square" rtlCol="0">
            <a:spAutoFit/>
          </a:bodyPr>
          <a:lstStyle/>
          <a:p>
            <a:r>
              <a:rPr lang="en-US" dirty="0"/>
              <a:t>(if need to use both the lepton and recoil to learn about neutrino energy, don’t we need to know how they are correlated?)</a:t>
            </a:r>
          </a:p>
        </p:txBody>
      </p:sp>
    </p:spTree>
    <p:extLst>
      <p:ext uri="{BB962C8B-B14F-4D97-AF65-F5344CB8AC3E}">
        <p14:creationId xmlns:p14="http://schemas.microsoft.com/office/powerpoint/2010/main" val="268723231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BC586C85-0F5F-75D1-8028-EBDBE3E3EEDB}"/>
                  </a:ext>
                </a:extLst>
              </p:cNvPr>
              <p:cNvSpPr>
                <a:spLocks noGrp="1"/>
              </p:cNvSpPr>
              <p:nvPr>
                <p:ph type="title"/>
              </p:nvPr>
            </p:nvSpPr>
            <p:spPr/>
            <p:txBody>
              <a:bodyPr/>
              <a:lstStyle/>
              <a:p>
                <a:r>
                  <a:rPr lang="en-US" dirty="0"/>
                  <a:t>MINERvA “3D” CC0</a:t>
                </a:r>
                <a14:m>
                  <m:oMath xmlns:m="http://schemas.openxmlformats.org/officeDocument/2006/math">
                    <m:r>
                      <a:rPr lang="en-US">
                        <a:latin typeface="Cambria Math" charset="0"/>
                        <a:ea typeface="Cambria Math" charset="0"/>
                        <a:cs typeface="Cambria Math" charset="0"/>
                      </a:rPr>
                      <m:t>𝝅</m:t>
                    </m:r>
                  </m:oMath>
                </a14:m>
                <a:r>
                  <a:rPr lang="en-US" dirty="0"/>
                  <a:t> </a:t>
                </a:r>
                <a14:m>
                  <m:oMath xmlns:m="http://schemas.openxmlformats.org/officeDocument/2006/math">
                    <m:r>
                      <m:rPr>
                        <m:sty m:val="p"/>
                      </m:rPr>
                      <a:rPr lang="el-GR" i="1">
                        <a:latin typeface="Cambria Math" charset="0"/>
                        <a:ea typeface="Cambria Math" charset="0"/>
                        <a:cs typeface="Cambria Math" charset="0"/>
                      </a:rPr>
                      <m:t>Σ</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𝑇</m:t>
                        </m:r>
                      </m:e>
                      <m:sub>
                        <m:r>
                          <a:rPr lang="en-US" i="1">
                            <a:latin typeface="Cambria Math" panose="02040503050406030204" pitchFamily="18" charset="0"/>
                            <a:ea typeface="Cambria Math" charset="0"/>
                            <a:cs typeface="Cambria Math" charset="0"/>
                          </a:rPr>
                          <m:t>𝑝</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𝑇</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ea typeface="Cambria Math" charset="0"/>
                            <a:cs typeface="Cambria Math" charset="0"/>
                          </a:rPr>
                          <m:t>∥</m:t>
                        </m:r>
                      </m:sub>
                    </m:sSub>
                  </m:oMath>
                </a14:m>
                <a:endParaRPr lang="en-US" dirty="0"/>
              </a:p>
            </p:txBody>
          </p:sp>
        </mc:Choice>
        <mc:Fallback>
          <p:sp>
            <p:nvSpPr>
              <p:cNvPr id="2" name="Title 1">
                <a:extLst>
                  <a:ext uri="{FF2B5EF4-FFF2-40B4-BE49-F238E27FC236}">
                    <a16:creationId xmlns:a16="http://schemas.microsoft.com/office/drawing/2014/main" id="{BC586C85-0F5F-75D1-8028-EBDBE3E3EEDB}"/>
                  </a:ext>
                </a:extLst>
              </p:cNvPr>
              <p:cNvSpPr>
                <a:spLocks noGrp="1" noRot="1" noChangeAspect="1" noMove="1" noResize="1" noEditPoints="1" noAdjustHandles="1" noChangeArrowheads="1" noChangeShapeType="1" noTextEdit="1"/>
              </p:cNvSpPr>
              <p:nvPr>
                <p:ph type="title"/>
              </p:nvPr>
            </p:nvSpPr>
            <p:spPr>
              <a:blipFill>
                <a:blip r:embed="rId2"/>
                <a:stretch>
                  <a:fillRect b="-2198"/>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45552C32-B1E7-2360-B034-C0CA3C304282}"/>
              </a:ext>
            </a:extLst>
          </p:cNvPr>
          <p:cNvPicPr>
            <a:picLocks noGrp="1" noChangeAspect="1"/>
          </p:cNvPicPr>
          <p:nvPr>
            <p:ph idx="1"/>
          </p:nvPr>
        </p:nvPicPr>
        <p:blipFill>
          <a:blip r:embed="rId3"/>
          <a:stretch>
            <a:fillRect/>
          </a:stretch>
        </p:blipFill>
        <p:spPr>
          <a:xfrm>
            <a:off x="235591" y="1201102"/>
            <a:ext cx="8915169" cy="5283063"/>
          </a:xfrm>
        </p:spPr>
      </p:pic>
      <p:sp>
        <p:nvSpPr>
          <p:cNvPr id="4" name="Date Placeholder 3">
            <a:extLst>
              <a:ext uri="{FF2B5EF4-FFF2-40B4-BE49-F238E27FC236}">
                <a16:creationId xmlns:a16="http://schemas.microsoft.com/office/drawing/2014/main" id="{448B6DF8-8EAC-AC6B-B984-86F67CB75099}"/>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780AB2F6-8AEC-A367-1842-C51929CC1FAB}"/>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FF06C46F-E406-7445-37DF-5EA07E001777}"/>
              </a:ext>
            </a:extLst>
          </p:cNvPr>
          <p:cNvSpPr>
            <a:spLocks noGrp="1"/>
          </p:cNvSpPr>
          <p:nvPr>
            <p:ph type="sldNum" sz="quarter" idx="12"/>
          </p:nvPr>
        </p:nvSpPr>
        <p:spPr/>
        <p:txBody>
          <a:bodyPr/>
          <a:lstStyle/>
          <a:p>
            <a:fld id="{8132C78B-D409-3F4E-ACA1-20F3BFE0E73C}" type="slidenum">
              <a:rPr lang="en-US" smtClean="0"/>
              <a:t>26</a:t>
            </a:fld>
            <a:endParaRPr lang="en-US"/>
          </a:p>
        </p:txBody>
      </p:sp>
      <p:sp>
        <p:nvSpPr>
          <p:cNvPr id="10" name="TextBox 9">
            <a:extLst>
              <a:ext uri="{FF2B5EF4-FFF2-40B4-BE49-F238E27FC236}">
                <a16:creationId xmlns:a16="http://schemas.microsoft.com/office/drawing/2014/main" id="{6DB8F5EE-CB4B-9628-634F-2D40981096D7}"/>
              </a:ext>
            </a:extLst>
          </p:cNvPr>
          <p:cNvSpPr txBox="1"/>
          <p:nvPr/>
        </p:nvSpPr>
        <p:spPr>
          <a:xfrm>
            <a:off x="298040" y="5906869"/>
            <a:ext cx="3969160" cy="646331"/>
          </a:xfrm>
          <a:prstGeom prst="rect">
            <a:avLst/>
          </a:prstGeom>
          <a:noFill/>
        </p:spPr>
        <p:txBody>
          <a:bodyPr wrap="square">
            <a:spAutoFit/>
          </a:bodyPr>
          <a:lstStyle/>
          <a:p>
            <a:r>
              <a:rPr lang="en-US" sz="1800" dirty="0"/>
              <a:t>D. </a:t>
            </a:r>
            <a:r>
              <a:rPr lang="en-US" sz="1800" dirty="0" err="1"/>
              <a:t>Ruterbories</a:t>
            </a:r>
            <a:r>
              <a:rPr lang="en-US" dirty="0"/>
              <a:t> et al. </a:t>
            </a:r>
            <a:r>
              <a:rPr lang="en-US" sz="1800" dirty="0" err="1"/>
              <a:t>Phys.Rev.Lett</a:t>
            </a:r>
            <a:r>
              <a:rPr lang="en-US" sz="1800" dirty="0"/>
              <a:t>. 129 (2022) 2, 021803</a:t>
            </a:r>
          </a:p>
        </p:txBody>
      </p:sp>
      <mc:AlternateContent xmlns:mc="http://schemas.openxmlformats.org/markup-compatibility/2006">
        <mc:Choice xmlns:a14="http://schemas.microsoft.com/office/drawing/2010/main" Requires="a14">
          <p:sp>
            <p:nvSpPr>
              <p:cNvPr id="11" name="Content Placeholder 1">
                <a:extLst>
                  <a:ext uri="{FF2B5EF4-FFF2-40B4-BE49-F238E27FC236}">
                    <a16:creationId xmlns:a16="http://schemas.microsoft.com/office/drawing/2014/main" id="{A8DAC111-EBCA-0E38-7B66-F10E754B3316}"/>
                  </a:ext>
                </a:extLst>
              </p:cNvPr>
              <p:cNvSpPr txBox="1">
                <a:spLocks/>
              </p:cNvSpPr>
              <p:nvPr/>
            </p:nvSpPr>
            <p:spPr>
              <a:xfrm>
                <a:off x="9067800" y="1784555"/>
                <a:ext cx="3124200" cy="4617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Transverse and longitudinal lepton momenta, and visible (proton) energy.</a:t>
                </a:r>
              </a:p>
              <a:p>
                <a:r>
                  <a:rPr lang="en-US" sz="2400" dirty="0"/>
                  <a:t>The trends we see are independent of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ea typeface="Cambria Math" charset="0"/>
                            <a:cs typeface="Cambria Math" charset="0"/>
                          </a:rPr>
                          <m:t>∥</m:t>
                        </m:r>
                      </m:sub>
                    </m:sSub>
                  </m:oMath>
                </a14:m>
                <a:r>
                  <a:rPr lang="en-US" sz="2400" dirty="0"/>
                  <a:t>, suggesting they are not strongly energy dependent.</a:t>
                </a:r>
              </a:p>
              <a:p>
                <a:r>
                  <a:rPr lang="en-US" sz="2400" dirty="0"/>
                  <a:t>Easier see in a single bin of </a:t>
                </a:r>
                <a14:m>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𝑝</m:t>
                        </m:r>
                      </m:e>
                      <m:sub>
                        <m:r>
                          <a:rPr lang="en-US" sz="2400" i="1">
                            <a:latin typeface="Cambria Math" charset="0"/>
                            <a:ea typeface="Cambria Math" charset="0"/>
                            <a:cs typeface="Cambria Math" charset="0"/>
                          </a:rPr>
                          <m:t>∥</m:t>
                        </m:r>
                      </m:sub>
                    </m:sSub>
                  </m:oMath>
                </a14:m>
                <a:endParaRPr lang="en-US" sz="2400" dirty="0"/>
              </a:p>
              <a:p>
                <a:pPr lvl="1"/>
                <a:endParaRPr lang="en-US" dirty="0"/>
              </a:p>
            </p:txBody>
          </p:sp>
        </mc:Choice>
        <mc:Fallback>
          <p:sp>
            <p:nvSpPr>
              <p:cNvPr id="11" name="Content Placeholder 1">
                <a:extLst>
                  <a:ext uri="{FF2B5EF4-FFF2-40B4-BE49-F238E27FC236}">
                    <a16:creationId xmlns:a16="http://schemas.microsoft.com/office/drawing/2014/main" id="{A8DAC111-EBCA-0E38-7B66-F10E754B3316}"/>
                  </a:ext>
                </a:extLst>
              </p:cNvPr>
              <p:cNvSpPr txBox="1">
                <a:spLocks noRot="1" noChangeAspect="1" noMove="1" noResize="1" noEditPoints="1" noAdjustHandles="1" noChangeArrowheads="1" noChangeShapeType="1" noTextEdit="1"/>
              </p:cNvSpPr>
              <p:nvPr/>
            </p:nvSpPr>
            <p:spPr>
              <a:xfrm>
                <a:off x="9067800" y="1784555"/>
                <a:ext cx="3124200" cy="4617341"/>
              </a:xfrm>
              <a:prstGeom prst="rect">
                <a:avLst/>
              </a:prstGeom>
              <a:blipFill>
                <a:blip r:embed="rId4"/>
                <a:stretch>
                  <a:fillRect l="-3644" t="-2192" r="-4858" b="-1644"/>
                </a:stretch>
              </a:blipFill>
            </p:spPr>
            <p:txBody>
              <a:bodyPr/>
              <a:lstStyle/>
              <a:p>
                <a:r>
                  <a:rPr lang="en-US">
                    <a:noFill/>
                  </a:rPr>
                  <a:t> </a:t>
                </a:r>
              </a:p>
            </p:txBody>
          </p:sp>
        </mc:Fallback>
      </mc:AlternateContent>
    </p:spTree>
    <p:extLst>
      <p:ext uri="{BB962C8B-B14F-4D97-AF65-F5344CB8AC3E}">
        <p14:creationId xmlns:p14="http://schemas.microsoft.com/office/powerpoint/2010/main" val="1985624393"/>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E8365849-FF1B-3EB5-DF01-A1CF9745B5DA}"/>
                  </a:ext>
                </a:extLst>
              </p:cNvPr>
              <p:cNvSpPr>
                <a:spLocks noGrp="1"/>
              </p:cNvSpPr>
              <p:nvPr>
                <p:ph type="title"/>
              </p:nvPr>
            </p:nvSpPr>
            <p:spPr>
              <a:xfrm>
                <a:off x="4380272" y="188143"/>
                <a:ext cx="5409188" cy="1325563"/>
              </a:xfrm>
            </p:spPr>
            <p:txBody>
              <a:bodyPr>
                <a:normAutofit/>
              </a:bodyPr>
              <a:lstStyle/>
              <a:p>
                <a:r>
                  <a:rPr lang="en-US" sz="3200" dirty="0"/>
                  <a:t>Results: CC0</a:t>
                </a:r>
                <a14:m>
                  <m:oMath xmlns:m="http://schemas.openxmlformats.org/officeDocument/2006/math">
                    <m:r>
                      <a:rPr lang="en-US" sz="3200">
                        <a:latin typeface="Cambria Math" charset="0"/>
                        <a:ea typeface="Cambria Math" charset="0"/>
                        <a:cs typeface="Cambria Math" charset="0"/>
                      </a:rPr>
                      <m:t>𝝅</m:t>
                    </m:r>
                  </m:oMath>
                </a14:m>
                <a:r>
                  <a:rPr lang="en-US" sz="3200" dirty="0"/>
                  <a:t> </a:t>
                </a:r>
                <a14:m>
                  <m:oMath xmlns:m="http://schemas.openxmlformats.org/officeDocument/2006/math">
                    <m:r>
                      <m:rPr>
                        <m:sty m:val="p"/>
                      </m:rPr>
                      <a:rPr lang="el-GR" sz="3200" i="1">
                        <a:latin typeface="Cambria Math" charset="0"/>
                        <a:ea typeface="Cambria Math" charset="0"/>
                        <a:cs typeface="Cambria Math" charset="0"/>
                      </a:rPr>
                      <m:t>Σ</m:t>
                    </m:r>
                    <m:sSub>
                      <m:sSubPr>
                        <m:ctrlPr>
                          <a:rPr lang="en-US" sz="3200" i="1">
                            <a:latin typeface="Cambria Math" panose="02040503050406030204" pitchFamily="18" charset="0"/>
                            <a:ea typeface="Cambria Math" charset="0"/>
                            <a:cs typeface="Cambria Math" charset="0"/>
                          </a:rPr>
                        </m:ctrlPr>
                      </m:sSubPr>
                      <m:e>
                        <m:r>
                          <a:rPr lang="en-US" sz="3200" i="1">
                            <a:latin typeface="Cambria Math" charset="0"/>
                            <a:ea typeface="Cambria Math" charset="0"/>
                            <a:cs typeface="Cambria Math" charset="0"/>
                          </a:rPr>
                          <m:t>𝑇</m:t>
                        </m:r>
                      </m:e>
                      <m:sub>
                        <m:r>
                          <a:rPr lang="en-US" sz="3200" i="1">
                            <a:latin typeface="Cambria Math" panose="02040503050406030204" pitchFamily="18" charset="0"/>
                            <a:ea typeface="Cambria Math" charset="0"/>
                            <a:cs typeface="Cambria Math" charset="0"/>
                          </a:rPr>
                          <m:t>𝑝</m:t>
                        </m:r>
                      </m:sub>
                    </m:sSub>
                  </m:oMath>
                </a14:m>
                <a:r>
                  <a:rPr lang="en-US" sz="3200" dirty="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charset="0"/>
                          </a:rPr>
                          <m:t>𝑝</m:t>
                        </m:r>
                      </m:e>
                      <m:sub>
                        <m:r>
                          <a:rPr lang="en-US" sz="3200" i="1">
                            <a:latin typeface="Cambria Math" charset="0"/>
                          </a:rPr>
                          <m:t>𝑇</m:t>
                        </m:r>
                      </m:sub>
                    </m:sSub>
                  </m:oMath>
                </a14:m>
                <a:r>
                  <a:rPr lang="en-US" sz="3200" dirty="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charset="0"/>
                          </a:rPr>
                          <m:t>𝑝</m:t>
                        </m:r>
                      </m:e>
                      <m:sub>
                        <m:r>
                          <a:rPr lang="en-US" sz="3200" i="1">
                            <a:latin typeface="Cambria Math" charset="0"/>
                            <a:ea typeface="Cambria Math" charset="0"/>
                            <a:cs typeface="Cambria Math" charset="0"/>
                          </a:rPr>
                          <m:t>∥</m:t>
                        </m:r>
                      </m:sub>
                    </m:sSub>
                  </m:oMath>
                </a14:m>
                <a:endParaRPr lang="en-US" sz="3200" dirty="0"/>
              </a:p>
            </p:txBody>
          </p:sp>
        </mc:Choice>
        <mc:Fallback>
          <p:sp>
            <p:nvSpPr>
              <p:cNvPr id="2" name="Title 1">
                <a:extLst>
                  <a:ext uri="{FF2B5EF4-FFF2-40B4-BE49-F238E27FC236}">
                    <a16:creationId xmlns:a16="http://schemas.microsoft.com/office/drawing/2014/main" id="{E8365849-FF1B-3EB5-DF01-A1CF9745B5DA}"/>
                  </a:ext>
                </a:extLst>
              </p:cNvPr>
              <p:cNvSpPr>
                <a:spLocks noGrp="1" noRot="1" noChangeAspect="1" noMove="1" noResize="1" noEditPoints="1" noAdjustHandles="1" noChangeArrowheads="1" noChangeShapeType="1" noTextEdit="1"/>
              </p:cNvSpPr>
              <p:nvPr>
                <p:ph type="title"/>
              </p:nvPr>
            </p:nvSpPr>
            <p:spPr>
              <a:xfrm>
                <a:off x="4380272" y="188143"/>
                <a:ext cx="5409188" cy="1325563"/>
              </a:xfrm>
              <a:blipFill>
                <a:blip r:embed="rId3"/>
                <a:stretch>
                  <a:fillRect/>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3249CA4C-212D-D5AA-954D-AA5FDCAD3605}"/>
              </a:ext>
            </a:extLst>
          </p:cNvPr>
          <p:cNvPicPr>
            <a:picLocks noGrp="1" noChangeAspect="1"/>
          </p:cNvPicPr>
          <p:nvPr>
            <p:ph sz="half" idx="1"/>
          </p:nvPr>
        </p:nvPicPr>
        <p:blipFill>
          <a:blip r:embed="rId4"/>
          <a:stretch>
            <a:fillRect/>
          </a:stretch>
        </p:blipFill>
        <p:spPr>
          <a:xfrm>
            <a:off x="339218" y="-12783"/>
            <a:ext cx="3775586" cy="6887642"/>
          </a:xfrm>
        </p:spPr>
      </p:pic>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FF35943E-E4FD-493E-D5D2-A7771B860956}"/>
                  </a:ext>
                </a:extLst>
              </p:cNvPr>
              <p:cNvSpPr>
                <a:spLocks noGrp="1"/>
              </p:cNvSpPr>
              <p:nvPr>
                <p:ph sz="half" idx="2"/>
              </p:nvPr>
            </p:nvSpPr>
            <p:spPr>
              <a:xfrm>
                <a:off x="4380272" y="1825624"/>
                <a:ext cx="7472510" cy="4648293"/>
              </a:xfrm>
            </p:spPr>
            <p:txBody>
              <a:bodyPr>
                <a:normAutofit fontScale="92500" lnSpcReduction="10000"/>
              </a:bodyPr>
              <a:lstStyle/>
              <a:p>
                <a:r>
                  <a:rPr lang="en-US" dirty="0"/>
                  <a:t>The biggest change in cross-section, though not in the ratio, are the small deviations just above the QE peak.  Maybe </a:t>
                </a:r>
                <a:r>
                  <a:rPr lang="en-US" dirty="0" err="1"/>
                  <a:t>MINERvA’s</a:t>
                </a:r>
                <a:r>
                  <a:rPr lang="en-US" dirty="0"/>
                  <a:t> tune was affected by non- CC0</a:t>
                </a:r>
                <a14:m>
                  <m:oMath xmlns:m="http://schemas.openxmlformats.org/officeDocument/2006/math">
                    <m:r>
                      <a:rPr lang="en-US">
                        <a:latin typeface="Cambria Math" charset="0"/>
                        <a:ea typeface="Cambria Math" charset="0"/>
                        <a:cs typeface="Cambria Math" charset="0"/>
                      </a:rPr>
                      <m:t>𝝅</m:t>
                    </m:r>
                  </m:oMath>
                </a14:m>
                <a:r>
                  <a:rPr lang="en-US" dirty="0"/>
                  <a:t> events?  Or…?</a:t>
                </a:r>
              </a:p>
              <a:p>
                <a:r>
                  <a:rPr lang="en-US" dirty="0">
                    <a:solidFill>
                      <a:schemeClr val="bg1">
                        <a:lumMod val="75000"/>
                      </a:schemeClr>
                    </a:solidFill>
                  </a:rPr>
                  <a:t>Low </a:t>
                </a:r>
                <a14:m>
                  <m:oMath xmlns:m="http://schemas.openxmlformats.org/officeDocument/2006/math">
                    <m:sSub>
                      <m:sSubPr>
                        <m:ctrlPr>
                          <a:rPr lang="en-US" i="1">
                            <a:solidFill>
                              <a:schemeClr val="bg1">
                                <a:lumMod val="75000"/>
                              </a:schemeClr>
                            </a:solidFill>
                            <a:latin typeface="Cambria Math" panose="02040503050406030204" pitchFamily="18" charset="0"/>
                          </a:rPr>
                        </m:ctrlPr>
                      </m:sSubPr>
                      <m:e>
                        <m:r>
                          <a:rPr lang="en-US" i="1">
                            <a:solidFill>
                              <a:schemeClr val="bg1">
                                <a:lumMod val="75000"/>
                              </a:schemeClr>
                            </a:solidFill>
                            <a:latin typeface="Cambria Math" charset="0"/>
                          </a:rPr>
                          <m:t>𝑝</m:t>
                        </m:r>
                      </m:e>
                      <m:sub>
                        <m:r>
                          <a:rPr lang="en-US" i="1">
                            <a:solidFill>
                              <a:schemeClr val="bg1">
                                <a:lumMod val="75000"/>
                              </a:schemeClr>
                            </a:solidFill>
                            <a:latin typeface="Cambria Math" charset="0"/>
                          </a:rPr>
                          <m:t>𝑇</m:t>
                        </m:r>
                      </m:sub>
                    </m:sSub>
                  </m:oMath>
                </a14:m>
                <a:r>
                  <a:rPr lang="en-US" dirty="0">
                    <a:solidFill>
                      <a:schemeClr val="bg1">
                        <a:lumMod val="75000"/>
                      </a:schemeClr>
                    </a:solidFill>
                  </a:rPr>
                  <a:t> high </a:t>
                </a:r>
                <a14:m>
                  <m:oMath xmlns:m="http://schemas.openxmlformats.org/officeDocument/2006/math">
                    <m:r>
                      <m:rPr>
                        <m:sty m:val="p"/>
                      </m:rPr>
                      <a:rPr lang="el-GR" i="1">
                        <a:solidFill>
                          <a:schemeClr val="bg1">
                            <a:lumMod val="75000"/>
                          </a:schemeClr>
                        </a:solidFill>
                        <a:latin typeface="Cambria Math" charset="0"/>
                        <a:ea typeface="Cambria Math" charset="0"/>
                        <a:cs typeface="Cambria Math" charset="0"/>
                      </a:rPr>
                      <m:t>Σ</m:t>
                    </m:r>
                    <m:sSub>
                      <m:sSubPr>
                        <m:ctrlPr>
                          <a:rPr lang="en-US" i="1">
                            <a:solidFill>
                              <a:schemeClr val="bg1">
                                <a:lumMod val="75000"/>
                              </a:schemeClr>
                            </a:solidFill>
                            <a:latin typeface="Cambria Math" panose="02040503050406030204" pitchFamily="18" charset="0"/>
                            <a:ea typeface="Cambria Math" charset="0"/>
                            <a:cs typeface="Cambria Math" charset="0"/>
                          </a:rPr>
                        </m:ctrlPr>
                      </m:sSubPr>
                      <m:e>
                        <m:r>
                          <a:rPr lang="en-US" i="1">
                            <a:solidFill>
                              <a:schemeClr val="bg1">
                                <a:lumMod val="75000"/>
                              </a:schemeClr>
                            </a:solidFill>
                            <a:latin typeface="Cambria Math" charset="0"/>
                            <a:ea typeface="Cambria Math" charset="0"/>
                            <a:cs typeface="Cambria Math" charset="0"/>
                          </a:rPr>
                          <m:t>𝑇</m:t>
                        </m:r>
                      </m:e>
                      <m:sub>
                        <m:r>
                          <a:rPr lang="en-US" i="1">
                            <a:solidFill>
                              <a:schemeClr val="bg1">
                                <a:lumMod val="75000"/>
                              </a:schemeClr>
                            </a:solidFill>
                            <a:latin typeface="Cambria Math" panose="02040503050406030204" pitchFamily="18" charset="0"/>
                            <a:ea typeface="Cambria Math" charset="0"/>
                            <a:cs typeface="Cambria Math" charset="0"/>
                          </a:rPr>
                          <m:t>𝑝</m:t>
                        </m:r>
                      </m:sub>
                    </m:sSub>
                  </m:oMath>
                </a14:m>
                <a:r>
                  <a:rPr lang="en-US" dirty="0">
                    <a:solidFill>
                      <a:schemeClr val="bg1">
                        <a:lumMod val="75000"/>
                      </a:schemeClr>
                    </a:solidFill>
                  </a:rPr>
                  <a:t> events predicted by the model as 2p2h and stopped </a:t>
                </a:r>
                <a:r>
                  <a:rPr lang="en-US" dirty="0" err="1">
                    <a:solidFill>
                      <a:schemeClr val="bg1">
                        <a:lumMod val="75000"/>
                      </a:schemeClr>
                    </a:solidFill>
                  </a:rPr>
                  <a:t>pions</a:t>
                </a:r>
                <a:r>
                  <a:rPr lang="en-US" dirty="0">
                    <a:solidFill>
                      <a:schemeClr val="bg1">
                        <a:lumMod val="75000"/>
                      </a:schemeClr>
                    </a:solidFill>
                  </a:rPr>
                  <a:t> are almost completely absent in the data.</a:t>
                </a:r>
              </a:p>
              <a:p>
                <a:r>
                  <a:rPr lang="en-US" dirty="0">
                    <a:solidFill>
                      <a:schemeClr val="bg1">
                        <a:lumMod val="75000"/>
                      </a:schemeClr>
                    </a:solidFill>
                  </a:rPr>
                  <a:t>Highest </a:t>
                </a:r>
                <a14:m>
                  <m:oMath xmlns:m="http://schemas.openxmlformats.org/officeDocument/2006/math">
                    <m:sSub>
                      <m:sSubPr>
                        <m:ctrlPr>
                          <a:rPr lang="en-US" i="1">
                            <a:solidFill>
                              <a:schemeClr val="bg1">
                                <a:lumMod val="75000"/>
                              </a:schemeClr>
                            </a:solidFill>
                            <a:latin typeface="Cambria Math" panose="02040503050406030204" pitchFamily="18" charset="0"/>
                          </a:rPr>
                        </m:ctrlPr>
                      </m:sSubPr>
                      <m:e>
                        <m:r>
                          <a:rPr lang="en-US" i="1">
                            <a:solidFill>
                              <a:schemeClr val="bg1">
                                <a:lumMod val="75000"/>
                              </a:schemeClr>
                            </a:solidFill>
                            <a:latin typeface="Cambria Math" charset="0"/>
                          </a:rPr>
                          <m:t>𝑝</m:t>
                        </m:r>
                      </m:e>
                      <m:sub>
                        <m:r>
                          <a:rPr lang="en-US" i="1">
                            <a:solidFill>
                              <a:schemeClr val="bg1">
                                <a:lumMod val="75000"/>
                              </a:schemeClr>
                            </a:solidFill>
                            <a:latin typeface="Cambria Math" charset="0"/>
                          </a:rPr>
                          <m:t>𝑇</m:t>
                        </m:r>
                      </m:sub>
                    </m:sSub>
                  </m:oMath>
                </a14:m>
                <a:r>
                  <a:rPr lang="en-US" dirty="0">
                    <a:solidFill>
                      <a:schemeClr val="bg1">
                        <a:lumMod val="75000"/>
                      </a:schemeClr>
                    </a:solidFill>
                  </a:rPr>
                  <a:t> low </a:t>
                </a:r>
                <a14:m>
                  <m:oMath xmlns:m="http://schemas.openxmlformats.org/officeDocument/2006/math">
                    <m:r>
                      <m:rPr>
                        <m:sty m:val="p"/>
                      </m:rPr>
                      <a:rPr lang="el-GR" i="1">
                        <a:solidFill>
                          <a:schemeClr val="bg1">
                            <a:lumMod val="75000"/>
                          </a:schemeClr>
                        </a:solidFill>
                        <a:latin typeface="Cambria Math" charset="0"/>
                        <a:ea typeface="Cambria Math" charset="0"/>
                        <a:cs typeface="Cambria Math" charset="0"/>
                      </a:rPr>
                      <m:t>Σ</m:t>
                    </m:r>
                    <m:sSub>
                      <m:sSubPr>
                        <m:ctrlPr>
                          <a:rPr lang="en-US" i="1">
                            <a:solidFill>
                              <a:schemeClr val="bg1">
                                <a:lumMod val="75000"/>
                              </a:schemeClr>
                            </a:solidFill>
                            <a:latin typeface="Cambria Math" panose="02040503050406030204" pitchFamily="18" charset="0"/>
                            <a:ea typeface="Cambria Math" charset="0"/>
                            <a:cs typeface="Cambria Math" charset="0"/>
                          </a:rPr>
                        </m:ctrlPr>
                      </m:sSubPr>
                      <m:e>
                        <m:r>
                          <a:rPr lang="en-US" i="1">
                            <a:solidFill>
                              <a:schemeClr val="bg1">
                                <a:lumMod val="75000"/>
                              </a:schemeClr>
                            </a:solidFill>
                            <a:latin typeface="Cambria Math" charset="0"/>
                            <a:ea typeface="Cambria Math" charset="0"/>
                            <a:cs typeface="Cambria Math" charset="0"/>
                          </a:rPr>
                          <m:t>𝑇</m:t>
                        </m:r>
                      </m:e>
                      <m:sub>
                        <m:r>
                          <a:rPr lang="en-US" i="1">
                            <a:solidFill>
                              <a:schemeClr val="bg1">
                                <a:lumMod val="75000"/>
                              </a:schemeClr>
                            </a:solidFill>
                            <a:latin typeface="Cambria Math" panose="02040503050406030204" pitchFamily="18" charset="0"/>
                            <a:ea typeface="Cambria Math" charset="0"/>
                            <a:cs typeface="Cambria Math" charset="0"/>
                          </a:rPr>
                          <m:t>𝑝</m:t>
                        </m:r>
                      </m:sub>
                    </m:sSub>
                  </m:oMath>
                </a14:m>
                <a:r>
                  <a:rPr lang="en-US" dirty="0">
                    <a:solidFill>
                      <a:schemeClr val="bg1">
                        <a:lumMod val="75000"/>
                      </a:schemeClr>
                    </a:solidFill>
                  </a:rPr>
                  <a:t> events, events where the leading proton’s energy ends up as neutrons through final state interactions, are also very overpredicted.</a:t>
                </a:r>
              </a:p>
            </p:txBody>
          </p:sp>
        </mc:Choice>
        <mc:Fallback>
          <p:sp>
            <p:nvSpPr>
              <p:cNvPr id="8" name="Content Placeholder 7">
                <a:extLst>
                  <a:ext uri="{FF2B5EF4-FFF2-40B4-BE49-F238E27FC236}">
                    <a16:creationId xmlns:a16="http://schemas.microsoft.com/office/drawing/2014/main" id="{FF35943E-E4FD-493E-D5D2-A7771B860956}"/>
                  </a:ext>
                </a:extLst>
              </p:cNvPr>
              <p:cNvSpPr>
                <a:spLocks noGrp="1" noRot="1" noChangeAspect="1" noMove="1" noResize="1" noEditPoints="1" noAdjustHandles="1" noChangeArrowheads="1" noChangeShapeType="1" noTextEdit="1"/>
              </p:cNvSpPr>
              <p:nvPr>
                <p:ph sz="half" idx="2"/>
              </p:nvPr>
            </p:nvSpPr>
            <p:spPr>
              <a:xfrm>
                <a:off x="4380272" y="1825624"/>
                <a:ext cx="7472510" cy="4648293"/>
              </a:xfrm>
              <a:blipFill>
                <a:blip r:embed="rId5"/>
                <a:stretch>
                  <a:fillRect l="-1358" t="-1907" r="-169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97B990B-FFA0-C2BB-8779-5BCF4F45D41B}"/>
              </a:ext>
            </a:extLst>
          </p:cNvPr>
          <p:cNvSpPr>
            <a:spLocks noGrp="1"/>
          </p:cNvSpPr>
          <p:nvPr>
            <p:ph type="dt" sz="half" idx="10"/>
          </p:nvPr>
        </p:nvSpPr>
        <p:spPr>
          <a:xfrm>
            <a:off x="8610600" y="6479042"/>
            <a:ext cx="2743200" cy="365125"/>
          </a:xfrm>
        </p:spPr>
        <p:txBody>
          <a:bodyPr/>
          <a:lstStyle/>
          <a:p>
            <a:r>
              <a:rPr lang="en-US"/>
              <a:t>21 October 2024</a:t>
            </a:r>
            <a:endParaRPr lang="en-US" dirty="0"/>
          </a:p>
        </p:txBody>
      </p:sp>
      <p:sp>
        <p:nvSpPr>
          <p:cNvPr id="5" name="Footer Placeholder 4">
            <a:extLst>
              <a:ext uri="{FF2B5EF4-FFF2-40B4-BE49-F238E27FC236}">
                <a16:creationId xmlns:a16="http://schemas.microsoft.com/office/drawing/2014/main" id="{7722D6A5-32DC-044F-4971-D72F71A2BB2C}"/>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FAF6ADD4-2CC7-F1F8-BD65-F0D11B2513EC}"/>
              </a:ext>
            </a:extLst>
          </p:cNvPr>
          <p:cNvSpPr>
            <a:spLocks noGrp="1"/>
          </p:cNvSpPr>
          <p:nvPr>
            <p:ph type="sldNum" sz="quarter" idx="12"/>
          </p:nvPr>
        </p:nvSpPr>
        <p:spPr/>
        <p:txBody>
          <a:bodyPr/>
          <a:lstStyle/>
          <a:p>
            <a:fld id="{8132C78B-D409-3F4E-ACA1-20F3BFE0E73C}" type="slidenum">
              <a:rPr lang="en-US" smtClean="0"/>
              <a:t>27</a:t>
            </a:fld>
            <a:endParaRPr lang="en-US"/>
          </a:p>
        </p:txBody>
      </p:sp>
      <p:sp>
        <p:nvSpPr>
          <p:cNvPr id="11" name="TextBox 10">
            <a:extLst>
              <a:ext uri="{FF2B5EF4-FFF2-40B4-BE49-F238E27FC236}">
                <a16:creationId xmlns:a16="http://schemas.microsoft.com/office/drawing/2014/main" id="{35928209-7D89-EDF5-8A05-9825333A6AB3}"/>
              </a:ext>
            </a:extLst>
          </p:cNvPr>
          <p:cNvSpPr txBox="1"/>
          <p:nvPr/>
        </p:nvSpPr>
        <p:spPr>
          <a:xfrm>
            <a:off x="5142770" y="1157158"/>
            <a:ext cx="4458430" cy="646331"/>
          </a:xfrm>
          <a:prstGeom prst="rect">
            <a:avLst/>
          </a:prstGeom>
          <a:noFill/>
        </p:spPr>
        <p:txBody>
          <a:bodyPr wrap="square">
            <a:spAutoFit/>
          </a:bodyPr>
          <a:lstStyle/>
          <a:p>
            <a:r>
              <a:rPr lang="en-US" sz="1800" dirty="0"/>
              <a:t>D. </a:t>
            </a:r>
            <a:r>
              <a:rPr lang="en-US" sz="1800" dirty="0" err="1"/>
              <a:t>Ruterbories</a:t>
            </a:r>
            <a:r>
              <a:rPr lang="en-US" dirty="0"/>
              <a:t> et al. </a:t>
            </a:r>
            <a:r>
              <a:rPr lang="en-US" sz="1800" dirty="0" err="1"/>
              <a:t>Phys.Rev.Lett</a:t>
            </a:r>
            <a:r>
              <a:rPr lang="en-US" sz="1800" dirty="0"/>
              <a:t>. 129 (2022) 2, 021803</a:t>
            </a:r>
          </a:p>
        </p:txBody>
      </p:sp>
    </p:spTree>
    <p:extLst>
      <p:ext uri="{BB962C8B-B14F-4D97-AF65-F5344CB8AC3E}">
        <p14:creationId xmlns:p14="http://schemas.microsoft.com/office/powerpoint/2010/main" val="2231194401"/>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E8365849-FF1B-3EB5-DF01-A1CF9745B5DA}"/>
                  </a:ext>
                </a:extLst>
              </p:cNvPr>
              <p:cNvSpPr>
                <a:spLocks noGrp="1"/>
              </p:cNvSpPr>
              <p:nvPr>
                <p:ph type="title"/>
              </p:nvPr>
            </p:nvSpPr>
            <p:spPr>
              <a:xfrm>
                <a:off x="4380272" y="188143"/>
                <a:ext cx="5409188" cy="1325563"/>
              </a:xfrm>
            </p:spPr>
            <p:txBody>
              <a:bodyPr>
                <a:normAutofit/>
              </a:bodyPr>
              <a:lstStyle/>
              <a:p>
                <a:r>
                  <a:rPr lang="en-US" sz="3200" dirty="0"/>
                  <a:t>Results: CC0</a:t>
                </a:r>
                <a14:m>
                  <m:oMath xmlns:m="http://schemas.openxmlformats.org/officeDocument/2006/math">
                    <m:r>
                      <a:rPr lang="en-US" sz="3200">
                        <a:latin typeface="Cambria Math" charset="0"/>
                        <a:ea typeface="Cambria Math" charset="0"/>
                        <a:cs typeface="Cambria Math" charset="0"/>
                      </a:rPr>
                      <m:t>𝝅</m:t>
                    </m:r>
                  </m:oMath>
                </a14:m>
                <a:r>
                  <a:rPr lang="en-US" sz="3200" dirty="0"/>
                  <a:t> </a:t>
                </a:r>
                <a14:m>
                  <m:oMath xmlns:m="http://schemas.openxmlformats.org/officeDocument/2006/math">
                    <m:r>
                      <m:rPr>
                        <m:sty m:val="p"/>
                      </m:rPr>
                      <a:rPr lang="el-GR" sz="3200" i="1">
                        <a:latin typeface="Cambria Math" charset="0"/>
                        <a:ea typeface="Cambria Math" charset="0"/>
                        <a:cs typeface="Cambria Math" charset="0"/>
                      </a:rPr>
                      <m:t>Σ</m:t>
                    </m:r>
                    <m:sSub>
                      <m:sSubPr>
                        <m:ctrlPr>
                          <a:rPr lang="en-US" sz="3200" i="1">
                            <a:latin typeface="Cambria Math" panose="02040503050406030204" pitchFamily="18" charset="0"/>
                            <a:ea typeface="Cambria Math" charset="0"/>
                            <a:cs typeface="Cambria Math" charset="0"/>
                          </a:rPr>
                        </m:ctrlPr>
                      </m:sSubPr>
                      <m:e>
                        <m:r>
                          <a:rPr lang="en-US" sz="3200" i="1">
                            <a:latin typeface="Cambria Math" charset="0"/>
                            <a:ea typeface="Cambria Math" charset="0"/>
                            <a:cs typeface="Cambria Math" charset="0"/>
                          </a:rPr>
                          <m:t>𝑇</m:t>
                        </m:r>
                      </m:e>
                      <m:sub>
                        <m:r>
                          <a:rPr lang="en-US" sz="3200" i="1">
                            <a:latin typeface="Cambria Math" panose="02040503050406030204" pitchFamily="18" charset="0"/>
                            <a:ea typeface="Cambria Math" charset="0"/>
                            <a:cs typeface="Cambria Math" charset="0"/>
                          </a:rPr>
                          <m:t>𝑝</m:t>
                        </m:r>
                      </m:sub>
                    </m:sSub>
                  </m:oMath>
                </a14:m>
                <a:r>
                  <a:rPr lang="en-US" sz="3200" dirty="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charset="0"/>
                          </a:rPr>
                          <m:t>𝑝</m:t>
                        </m:r>
                      </m:e>
                      <m:sub>
                        <m:r>
                          <a:rPr lang="en-US" sz="3200" i="1">
                            <a:latin typeface="Cambria Math" charset="0"/>
                          </a:rPr>
                          <m:t>𝑇</m:t>
                        </m:r>
                      </m:sub>
                    </m:sSub>
                  </m:oMath>
                </a14:m>
                <a:r>
                  <a:rPr lang="en-US" sz="3200" dirty="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charset="0"/>
                          </a:rPr>
                          <m:t>𝑝</m:t>
                        </m:r>
                      </m:e>
                      <m:sub>
                        <m:r>
                          <a:rPr lang="en-US" sz="3200" i="1">
                            <a:latin typeface="Cambria Math" charset="0"/>
                            <a:ea typeface="Cambria Math" charset="0"/>
                            <a:cs typeface="Cambria Math" charset="0"/>
                          </a:rPr>
                          <m:t>∥</m:t>
                        </m:r>
                      </m:sub>
                    </m:sSub>
                  </m:oMath>
                </a14:m>
                <a:endParaRPr lang="en-US" sz="3200" dirty="0"/>
              </a:p>
            </p:txBody>
          </p:sp>
        </mc:Choice>
        <mc:Fallback>
          <p:sp>
            <p:nvSpPr>
              <p:cNvPr id="2" name="Title 1">
                <a:extLst>
                  <a:ext uri="{FF2B5EF4-FFF2-40B4-BE49-F238E27FC236}">
                    <a16:creationId xmlns:a16="http://schemas.microsoft.com/office/drawing/2014/main" id="{E8365849-FF1B-3EB5-DF01-A1CF9745B5DA}"/>
                  </a:ext>
                </a:extLst>
              </p:cNvPr>
              <p:cNvSpPr>
                <a:spLocks noGrp="1" noRot="1" noChangeAspect="1" noMove="1" noResize="1" noEditPoints="1" noAdjustHandles="1" noChangeArrowheads="1" noChangeShapeType="1" noTextEdit="1"/>
              </p:cNvSpPr>
              <p:nvPr>
                <p:ph type="title"/>
              </p:nvPr>
            </p:nvSpPr>
            <p:spPr>
              <a:xfrm>
                <a:off x="4380272" y="188143"/>
                <a:ext cx="5409188" cy="1325563"/>
              </a:xfrm>
              <a:blipFill>
                <a:blip r:embed="rId2"/>
                <a:stretch>
                  <a:fillRect/>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3249CA4C-212D-D5AA-954D-AA5FDCAD3605}"/>
              </a:ext>
            </a:extLst>
          </p:cNvPr>
          <p:cNvPicPr>
            <a:picLocks noGrp="1" noChangeAspect="1"/>
          </p:cNvPicPr>
          <p:nvPr>
            <p:ph sz="half" idx="1"/>
          </p:nvPr>
        </p:nvPicPr>
        <p:blipFill rotWithShape="1">
          <a:blip r:embed="rId3"/>
          <a:srcRect b="67481"/>
          <a:stretch/>
        </p:blipFill>
        <p:spPr>
          <a:xfrm>
            <a:off x="103244" y="1049100"/>
            <a:ext cx="5604382" cy="3324685"/>
          </a:xfrm>
        </p:spPr>
      </p:pic>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FF35943E-E4FD-493E-D5D2-A7771B860956}"/>
                  </a:ext>
                </a:extLst>
              </p:cNvPr>
              <p:cNvSpPr>
                <a:spLocks noGrp="1"/>
              </p:cNvSpPr>
              <p:nvPr>
                <p:ph sz="half" idx="2"/>
              </p:nvPr>
            </p:nvSpPr>
            <p:spPr>
              <a:xfrm>
                <a:off x="5958348" y="1825624"/>
                <a:ext cx="5894434" cy="4648293"/>
              </a:xfrm>
            </p:spPr>
            <p:txBody>
              <a:bodyPr>
                <a:normAutofit fontScale="85000" lnSpcReduction="20000"/>
              </a:bodyPr>
              <a:lstStyle/>
              <a:p>
                <a:r>
                  <a:rPr lang="en-US" dirty="0">
                    <a:solidFill>
                      <a:schemeClr val="bg1">
                        <a:lumMod val="75000"/>
                      </a:schemeClr>
                    </a:solidFill>
                  </a:rPr>
                  <a:t>The biggest change in cross-section, though not in the ratio, are the small deviations just above the QE peak.  Maybe </a:t>
                </a:r>
                <a:r>
                  <a:rPr lang="en-US" dirty="0" err="1">
                    <a:solidFill>
                      <a:schemeClr val="bg1">
                        <a:lumMod val="75000"/>
                      </a:schemeClr>
                    </a:solidFill>
                  </a:rPr>
                  <a:t>MINERvA’s</a:t>
                </a:r>
                <a:r>
                  <a:rPr lang="en-US" dirty="0">
                    <a:solidFill>
                      <a:schemeClr val="bg1">
                        <a:lumMod val="75000"/>
                      </a:schemeClr>
                    </a:solidFill>
                  </a:rPr>
                  <a:t> tune was affected by non- CC0</a:t>
                </a:r>
                <a14:m>
                  <m:oMath xmlns:m="http://schemas.openxmlformats.org/officeDocument/2006/math">
                    <m:r>
                      <a:rPr lang="en-US">
                        <a:solidFill>
                          <a:schemeClr val="bg1">
                            <a:lumMod val="75000"/>
                          </a:schemeClr>
                        </a:solidFill>
                        <a:latin typeface="Cambria Math" charset="0"/>
                        <a:ea typeface="Cambria Math" charset="0"/>
                        <a:cs typeface="Cambria Math" charset="0"/>
                      </a:rPr>
                      <m:t>𝝅</m:t>
                    </m:r>
                  </m:oMath>
                </a14:m>
                <a:r>
                  <a:rPr lang="en-US" dirty="0">
                    <a:solidFill>
                      <a:schemeClr val="bg1">
                        <a:lumMod val="75000"/>
                      </a:schemeClr>
                    </a:solidFill>
                  </a:rPr>
                  <a:t> events?  Or...?</a:t>
                </a:r>
              </a:p>
              <a:p>
                <a:r>
                  <a:rPr lang="en-US" dirty="0"/>
                  <a:t>Low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𝑇</m:t>
                        </m:r>
                      </m:sub>
                    </m:sSub>
                  </m:oMath>
                </a14:m>
                <a:r>
                  <a:rPr lang="en-US" dirty="0"/>
                  <a:t> high </a:t>
                </a:r>
                <a14:m>
                  <m:oMath xmlns:m="http://schemas.openxmlformats.org/officeDocument/2006/math">
                    <m:r>
                      <m:rPr>
                        <m:sty m:val="p"/>
                      </m:rPr>
                      <a:rPr lang="el-GR" i="1">
                        <a:latin typeface="Cambria Math" charset="0"/>
                        <a:ea typeface="Cambria Math" charset="0"/>
                        <a:cs typeface="Cambria Math" charset="0"/>
                      </a:rPr>
                      <m:t>Σ</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𝑇</m:t>
                        </m:r>
                      </m:e>
                      <m:sub>
                        <m:r>
                          <a:rPr lang="en-US" i="1">
                            <a:latin typeface="Cambria Math" panose="02040503050406030204" pitchFamily="18" charset="0"/>
                            <a:ea typeface="Cambria Math" charset="0"/>
                            <a:cs typeface="Cambria Math" charset="0"/>
                          </a:rPr>
                          <m:t>𝑝</m:t>
                        </m:r>
                      </m:sub>
                    </m:sSub>
                  </m:oMath>
                </a14:m>
                <a:r>
                  <a:rPr lang="en-US" dirty="0"/>
                  <a:t> events predicted by the model as 2p2h and stopped </a:t>
                </a:r>
                <a:r>
                  <a:rPr lang="en-US" dirty="0" err="1"/>
                  <a:t>pions</a:t>
                </a:r>
                <a:r>
                  <a:rPr lang="en-US" dirty="0"/>
                  <a:t> are almost completely absent in the data.</a:t>
                </a:r>
              </a:p>
              <a:p>
                <a:r>
                  <a:rPr lang="en-US" dirty="0">
                    <a:solidFill>
                      <a:schemeClr val="bg1">
                        <a:lumMod val="75000"/>
                      </a:schemeClr>
                    </a:solidFill>
                  </a:rPr>
                  <a:t>Highest </a:t>
                </a:r>
                <a14:m>
                  <m:oMath xmlns:m="http://schemas.openxmlformats.org/officeDocument/2006/math">
                    <m:sSub>
                      <m:sSubPr>
                        <m:ctrlPr>
                          <a:rPr lang="en-US" i="1">
                            <a:solidFill>
                              <a:schemeClr val="bg1">
                                <a:lumMod val="75000"/>
                              </a:schemeClr>
                            </a:solidFill>
                            <a:latin typeface="Cambria Math" panose="02040503050406030204" pitchFamily="18" charset="0"/>
                          </a:rPr>
                        </m:ctrlPr>
                      </m:sSubPr>
                      <m:e>
                        <m:r>
                          <a:rPr lang="en-US" i="1">
                            <a:solidFill>
                              <a:schemeClr val="bg1">
                                <a:lumMod val="75000"/>
                              </a:schemeClr>
                            </a:solidFill>
                            <a:latin typeface="Cambria Math" charset="0"/>
                          </a:rPr>
                          <m:t>𝑝</m:t>
                        </m:r>
                      </m:e>
                      <m:sub>
                        <m:r>
                          <a:rPr lang="en-US" i="1">
                            <a:solidFill>
                              <a:schemeClr val="bg1">
                                <a:lumMod val="75000"/>
                              </a:schemeClr>
                            </a:solidFill>
                            <a:latin typeface="Cambria Math" charset="0"/>
                          </a:rPr>
                          <m:t>𝑇</m:t>
                        </m:r>
                      </m:sub>
                    </m:sSub>
                  </m:oMath>
                </a14:m>
                <a:r>
                  <a:rPr lang="en-US" dirty="0">
                    <a:solidFill>
                      <a:schemeClr val="bg1">
                        <a:lumMod val="75000"/>
                      </a:schemeClr>
                    </a:solidFill>
                  </a:rPr>
                  <a:t> low </a:t>
                </a:r>
                <a14:m>
                  <m:oMath xmlns:m="http://schemas.openxmlformats.org/officeDocument/2006/math">
                    <m:r>
                      <m:rPr>
                        <m:sty m:val="p"/>
                      </m:rPr>
                      <a:rPr lang="el-GR" i="1">
                        <a:solidFill>
                          <a:schemeClr val="bg1">
                            <a:lumMod val="75000"/>
                          </a:schemeClr>
                        </a:solidFill>
                        <a:latin typeface="Cambria Math" charset="0"/>
                        <a:ea typeface="Cambria Math" charset="0"/>
                        <a:cs typeface="Cambria Math" charset="0"/>
                      </a:rPr>
                      <m:t>Σ</m:t>
                    </m:r>
                    <m:sSub>
                      <m:sSubPr>
                        <m:ctrlPr>
                          <a:rPr lang="en-US" i="1">
                            <a:solidFill>
                              <a:schemeClr val="bg1">
                                <a:lumMod val="75000"/>
                              </a:schemeClr>
                            </a:solidFill>
                            <a:latin typeface="Cambria Math" panose="02040503050406030204" pitchFamily="18" charset="0"/>
                            <a:ea typeface="Cambria Math" charset="0"/>
                            <a:cs typeface="Cambria Math" charset="0"/>
                          </a:rPr>
                        </m:ctrlPr>
                      </m:sSubPr>
                      <m:e>
                        <m:r>
                          <a:rPr lang="en-US" i="1">
                            <a:solidFill>
                              <a:schemeClr val="bg1">
                                <a:lumMod val="75000"/>
                              </a:schemeClr>
                            </a:solidFill>
                            <a:latin typeface="Cambria Math" charset="0"/>
                            <a:ea typeface="Cambria Math" charset="0"/>
                            <a:cs typeface="Cambria Math" charset="0"/>
                          </a:rPr>
                          <m:t>𝑇</m:t>
                        </m:r>
                      </m:e>
                      <m:sub>
                        <m:r>
                          <a:rPr lang="en-US" i="1">
                            <a:solidFill>
                              <a:schemeClr val="bg1">
                                <a:lumMod val="75000"/>
                              </a:schemeClr>
                            </a:solidFill>
                            <a:latin typeface="Cambria Math" panose="02040503050406030204" pitchFamily="18" charset="0"/>
                            <a:ea typeface="Cambria Math" charset="0"/>
                            <a:cs typeface="Cambria Math" charset="0"/>
                          </a:rPr>
                          <m:t>𝑝</m:t>
                        </m:r>
                      </m:sub>
                    </m:sSub>
                  </m:oMath>
                </a14:m>
                <a:r>
                  <a:rPr lang="en-US" dirty="0">
                    <a:solidFill>
                      <a:schemeClr val="bg1">
                        <a:lumMod val="75000"/>
                      </a:schemeClr>
                    </a:solidFill>
                  </a:rPr>
                  <a:t> events, events where the leading proton’s energy ends up as neutrons through final state interactions, are also very overpredicted.</a:t>
                </a:r>
              </a:p>
            </p:txBody>
          </p:sp>
        </mc:Choice>
        <mc:Fallback>
          <p:sp>
            <p:nvSpPr>
              <p:cNvPr id="8" name="Content Placeholder 7">
                <a:extLst>
                  <a:ext uri="{FF2B5EF4-FFF2-40B4-BE49-F238E27FC236}">
                    <a16:creationId xmlns:a16="http://schemas.microsoft.com/office/drawing/2014/main" id="{FF35943E-E4FD-493E-D5D2-A7771B860956}"/>
                  </a:ext>
                </a:extLst>
              </p:cNvPr>
              <p:cNvSpPr>
                <a:spLocks noGrp="1" noRot="1" noChangeAspect="1" noMove="1" noResize="1" noEditPoints="1" noAdjustHandles="1" noChangeArrowheads="1" noChangeShapeType="1" noTextEdit="1"/>
              </p:cNvSpPr>
              <p:nvPr>
                <p:ph sz="half" idx="2"/>
              </p:nvPr>
            </p:nvSpPr>
            <p:spPr>
              <a:xfrm>
                <a:off x="5958348" y="1825624"/>
                <a:ext cx="5894434" cy="4648293"/>
              </a:xfrm>
              <a:blipFill>
                <a:blip r:embed="rId4"/>
                <a:stretch>
                  <a:fillRect l="-1288" t="-2452" r="-257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97B990B-FFA0-C2BB-8779-5BCF4F45D41B}"/>
              </a:ext>
            </a:extLst>
          </p:cNvPr>
          <p:cNvSpPr>
            <a:spLocks noGrp="1"/>
          </p:cNvSpPr>
          <p:nvPr>
            <p:ph type="dt" sz="half" idx="10"/>
          </p:nvPr>
        </p:nvSpPr>
        <p:spPr>
          <a:xfrm>
            <a:off x="8610600" y="6479042"/>
            <a:ext cx="2743200" cy="365125"/>
          </a:xfrm>
        </p:spPr>
        <p:txBody>
          <a:bodyPr/>
          <a:lstStyle/>
          <a:p>
            <a:r>
              <a:rPr lang="en-US"/>
              <a:t>21 October 2024</a:t>
            </a:r>
            <a:endParaRPr lang="en-US" dirty="0"/>
          </a:p>
        </p:txBody>
      </p:sp>
      <p:sp>
        <p:nvSpPr>
          <p:cNvPr id="5" name="Footer Placeholder 4">
            <a:extLst>
              <a:ext uri="{FF2B5EF4-FFF2-40B4-BE49-F238E27FC236}">
                <a16:creationId xmlns:a16="http://schemas.microsoft.com/office/drawing/2014/main" id="{7722D6A5-32DC-044F-4971-D72F71A2BB2C}"/>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FAF6ADD4-2CC7-F1F8-BD65-F0D11B2513EC}"/>
              </a:ext>
            </a:extLst>
          </p:cNvPr>
          <p:cNvSpPr>
            <a:spLocks noGrp="1"/>
          </p:cNvSpPr>
          <p:nvPr>
            <p:ph type="sldNum" sz="quarter" idx="12"/>
          </p:nvPr>
        </p:nvSpPr>
        <p:spPr/>
        <p:txBody>
          <a:bodyPr/>
          <a:lstStyle/>
          <a:p>
            <a:fld id="{8132C78B-D409-3F4E-ACA1-20F3BFE0E73C}" type="slidenum">
              <a:rPr lang="en-US" smtClean="0"/>
              <a:t>28</a:t>
            </a:fld>
            <a:endParaRPr lang="en-US"/>
          </a:p>
        </p:txBody>
      </p:sp>
      <p:pic>
        <p:nvPicPr>
          <p:cNvPr id="9" name="Content Placeholder 9">
            <a:extLst>
              <a:ext uri="{FF2B5EF4-FFF2-40B4-BE49-F238E27FC236}">
                <a16:creationId xmlns:a16="http://schemas.microsoft.com/office/drawing/2014/main" id="{50DB8D61-F114-3F4F-E362-C12EF8335539}"/>
              </a:ext>
            </a:extLst>
          </p:cNvPr>
          <p:cNvPicPr>
            <a:picLocks noChangeAspect="1"/>
          </p:cNvPicPr>
          <p:nvPr/>
        </p:nvPicPr>
        <p:blipFill rotWithShape="1">
          <a:blip r:embed="rId5"/>
          <a:srcRect l="55729" t="77415" b="4734"/>
          <a:stretch/>
        </p:blipFill>
        <p:spPr>
          <a:xfrm>
            <a:off x="3247061" y="4616245"/>
            <a:ext cx="2300795" cy="1692485"/>
          </a:xfrm>
          <a:prstGeom prst="rect">
            <a:avLst/>
          </a:prstGeom>
        </p:spPr>
      </p:pic>
      <p:pic>
        <p:nvPicPr>
          <p:cNvPr id="11" name="Content Placeholder 9">
            <a:extLst>
              <a:ext uri="{FF2B5EF4-FFF2-40B4-BE49-F238E27FC236}">
                <a16:creationId xmlns:a16="http://schemas.microsoft.com/office/drawing/2014/main" id="{60EB01B5-B8E0-7367-469E-1D6F97A662FB}"/>
              </a:ext>
            </a:extLst>
          </p:cNvPr>
          <p:cNvPicPr>
            <a:picLocks noChangeAspect="1"/>
          </p:cNvPicPr>
          <p:nvPr/>
        </p:nvPicPr>
        <p:blipFill rotWithShape="1">
          <a:blip r:embed="rId6"/>
          <a:srcRect l="34766" t="95154" r="30859"/>
          <a:stretch/>
        </p:blipFill>
        <p:spPr>
          <a:xfrm>
            <a:off x="1548580" y="4616245"/>
            <a:ext cx="1641946" cy="422259"/>
          </a:xfrm>
          <a:prstGeom prst="rect">
            <a:avLst/>
          </a:prstGeom>
        </p:spPr>
      </p:pic>
      <p:sp>
        <p:nvSpPr>
          <p:cNvPr id="13" name="TextBox 12">
            <a:extLst>
              <a:ext uri="{FF2B5EF4-FFF2-40B4-BE49-F238E27FC236}">
                <a16:creationId xmlns:a16="http://schemas.microsoft.com/office/drawing/2014/main" id="{2CC4FE44-58BE-1036-A074-45DDCB098B03}"/>
              </a:ext>
            </a:extLst>
          </p:cNvPr>
          <p:cNvSpPr txBox="1"/>
          <p:nvPr/>
        </p:nvSpPr>
        <p:spPr>
          <a:xfrm>
            <a:off x="358610" y="5038504"/>
            <a:ext cx="2888451" cy="923330"/>
          </a:xfrm>
          <a:prstGeom prst="rect">
            <a:avLst/>
          </a:prstGeom>
          <a:noFill/>
        </p:spPr>
        <p:txBody>
          <a:bodyPr wrap="square">
            <a:spAutoFit/>
          </a:bodyPr>
          <a:lstStyle/>
          <a:p>
            <a:r>
              <a:rPr lang="en-US" sz="1800" dirty="0"/>
              <a:t>D. </a:t>
            </a:r>
            <a:r>
              <a:rPr lang="en-US" sz="1800" dirty="0" err="1"/>
              <a:t>Ruterbories</a:t>
            </a:r>
            <a:r>
              <a:rPr lang="en-US" dirty="0"/>
              <a:t> et al. </a:t>
            </a:r>
            <a:r>
              <a:rPr lang="en-US" sz="1800" dirty="0" err="1"/>
              <a:t>Phys.Rev.Lett</a:t>
            </a:r>
            <a:r>
              <a:rPr lang="en-US" sz="1800" dirty="0"/>
              <a:t>. 129 (2022) 2, 021803</a:t>
            </a:r>
          </a:p>
        </p:txBody>
      </p:sp>
    </p:spTree>
    <p:extLst>
      <p:ext uri="{BB962C8B-B14F-4D97-AF65-F5344CB8AC3E}">
        <p14:creationId xmlns:p14="http://schemas.microsoft.com/office/powerpoint/2010/main" val="872831624"/>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E8365849-FF1B-3EB5-DF01-A1CF9745B5DA}"/>
                  </a:ext>
                </a:extLst>
              </p:cNvPr>
              <p:cNvSpPr>
                <a:spLocks noGrp="1"/>
              </p:cNvSpPr>
              <p:nvPr>
                <p:ph type="title"/>
              </p:nvPr>
            </p:nvSpPr>
            <p:spPr>
              <a:xfrm>
                <a:off x="4380272" y="188143"/>
                <a:ext cx="5409188" cy="1325563"/>
              </a:xfrm>
            </p:spPr>
            <p:txBody>
              <a:bodyPr>
                <a:normAutofit/>
              </a:bodyPr>
              <a:lstStyle/>
              <a:p>
                <a:r>
                  <a:rPr lang="en-US" sz="3200" dirty="0"/>
                  <a:t>Results: CC0</a:t>
                </a:r>
                <a14:m>
                  <m:oMath xmlns:m="http://schemas.openxmlformats.org/officeDocument/2006/math">
                    <m:r>
                      <a:rPr lang="en-US" sz="3200">
                        <a:latin typeface="Cambria Math" charset="0"/>
                        <a:ea typeface="Cambria Math" charset="0"/>
                        <a:cs typeface="Cambria Math" charset="0"/>
                      </a:rPr>
                      <m:t>𝝅</m:t>
                    </m:r>
                  </m:oMath>
                </a14:m>
                <a:r>
                  <a:rPr lang="en-US" sz="3200" dirty="0"/>
                  <a:t> </a:t>
                </a:r>
                <a14:m>
                  <m:oMath xmlns:m="http://schemas.openxmlformats.org/officeDocument/2006/math">
                    <m:r>
                      <m:rPr>
                        <m:sty m:val="p"/>
                      </m:rPr>
                      <a:rPr lang="el-GR" sz="3200" i="1">
                        <a:latin typeface="Cambria Math" charset="0"/>
                        <a:ea typeface="Cambria Math" charset="0"/>
                        <a:cs typeface="Cambria Math" charset="0"/>
                      </a:rPr>
                      <m:t>Σ</m:t>
                    </m:r>
                    <m:sSub>
                      <m:sSubPr>
                        <m:ctrlPr>
                          <a:rPr lang="en-US" sz="3200" i="1">
                            <a:latin typeface="Cambria Math" panose="02040503050406030204" pitchFamily="18" charset="0"/>
                            <a:ea typeface="Cambria Math" charset="0"/>
                            <a:cs typeface="Cambria Math" charset="0"/>
                          </a:rPr>
                        </m:ctrlPr>
                      </m:sSubPr>
                      <m:e>
                        <m:r>
                          <a:rPr lang="en-US" sz="3200" i="1">
                            <a:latin typeface="Cambria Math" charset="0"/>
                            <a:ea typeface="Cambria Math" charset="0"/>
                            <a:cs typeface="Cambria Math" charset="0"/>
                          </a:rPr>
                          <m:t>𝑇</m:t>
                        </m:r>
                      </m:e>
                      <m:sub>
                        <m:r>
                          <a:rPr lang="en-US" sz="3200" i="1">
                            <a:latin typeface="Cambria Math" panose="02040503050406030204" pitchFamily="18" charset="0"/>
                            <a:ea typeface="Cambria Math" charset="0"/>
                            <a:cs typeface="Cambria Math" charset="0"/>
                          </a:rPr>
                          <m:t>𝑝</m:t>
                        </m:r>
                      </m:sub>
                    </m:sSub>
                  </m:oMath>
                </a14:m>
                <a:r>
                  <a:rPr lang="en-US" sz="3200" dirty="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charset="0"/>
                          </a:rPr>
                          <m:t>𝑝</m:t>
                        </m:r>
                      </m:e>
                      <m:sub>
                        <m:r>
                          <a:rPr lang="en-US" sz="3200" i="1">
                            <a:latin typeface="Cambria Math" charset="0"/>
                          </a:rPr>
                          <m:t>𝑇</m:t>
                        </m:r>
                      </m:sub>
                    </m:sSub>
                  </m:oMath>
                </a14:m>
                <a:r>
                  <a:rPr lang="en-US" sz="3200" dirty="0"/>
                  <a:t>, </a:t>
                </a:r>
                <a14:m>
                  <m:oMath xmlns:m="http://schemas.openxmlformats.org/officeDocument/2006/math">
                    <m:sSub>
                      <m:sSubPr>
                        <m:ctrlPr>
                          <a:rPr lang="en-US" sz="3200" i="1">
                            <a:latin typeface="Cambria Math" panose="02040503050406030204" pitchFamily="18" charset="0"/>
                          </a:rPr>
                        </m:ctrlPr>
                      </m:sSubPr>
                      <m:e>
                        <m:r>
                          <a:rPr lang="en-US" sz="3200" i="1">
                            <a:latin typeface="Cambria Math" charset="0"/>
                          </a:rPr>
                          <m:t>𝑝</m:t>
                        </m:r>
                      </m:e>
                      <m:sub>
                        <m:r>
                          <a:rPr lang="en-US" sz="3200" i="1">
                            <a:latin typeface="Cambria Math" charset="0"/>
                            <a:ea typeface="Cambria Math" charset="0"/>
                            <a:cs typeface="Cambria Math" charset="0"/>
                          </a:rPr>
                          <m:t>∥</m:t>
                        </m:r>
                      </m:sub>
                    </m:sSub>
                  </m:oMath>
                </a14:m>
                <a:endParaRPr lang="en-US" sz="3200" dirty="0"/>
              </a:p>
            </p:txBody>
          </p:sp>
        </mc:Choice>
        <mc:Fallback>
          <p:sp>
            <p:nvSpPr>
              <p:cNvPr id="2" name="Title 1">
                <a:extLst>
                  <a:ext uri="{FF2B5EF4-FFF2-40B4-BE49-F238E27FC236}">
                    <a16:creationId xmlns:a16="http://schemas.microsoft.com/office/drawing/2014/main" id="{E8365849-FF1B-3EB5-DF01-A1CF9745B5DA}"/>
                  </a:ext>
                </a:extLst>
              </p:cNvPr>
              <p:cNvSpPr>
                <a:spLocks noGrp="1" noRot="1" noChangeAspect="1" noMove="1" noResize="1" noEditPoints="1" noAdjustHandles="1" noChangeArrowheads="1" noChangeShapeType="1" noTextEdit="1"/>
              </p:cNvSpPr>
              <p:nvPr>
                <p:ph type="title"/>
              </p:nvPr>
            </p:nvSpPr>
            <p:spPr>
              <a:xfrm>
                <a:off x="4380272" y="188143"/>
                <a:ext cx="5409188" cy="1325563"/>
              </a:xfrm>
              <a:blipFill>
                <a:blip r:embed="rId2"/>
                <a:stretch>
                  <a:fillRect/>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3249CA4C-212D-D5AA-954D-AA5FDCAD3605}"/>
              </a:ext>
            </a:extLst>
          </p:cNvPr>
          <p:cNvPicPr>
            <a:picLocks noGrp="1" noChangeAspect="1"/>
          </p:cNvPicPr>
          <p:nvPr>
            <p:ph sz="half" idx="1"/>
          </p:nvPr>
        </p:nvPicPr>
        <p:blipFill rotWithShape="1">
          <a:blip r:embed="rId3"/>
          <a:srcRect t="58749"/>
          <a:stretch/>
        </p:blipFill>
        <p:spPr>
          <a:xfrm>
            <a:off x="644018" y="1857056"/>
            <a:ext cx="5598261" cy="4212806"/>
          </a:xfrm>
        </p:spPr>
      </p:pic>
      <mc:AlternateContent xmlns:mc="http://schemas.openxmlformats.org/markup-compatibility/2006">
        <mc:Choice xmlns:a14="http://schemas.microsoft.com/office/drawing/2010/main" Requires="a14">
          <p:sp>
            <p:nvSpPr>
              <p:cNvPr id="8" name="Content Placeholder 7">
                <a:extLst>
                  <a:ext uri="{FF2B5EF4-FFF2-40B4-BE49-F238E27FC236}">
                    <a16:creationId xmlns:a16="http://schemas.microsoft.com/office/drawing/2014/main" id="{FF35943E-E4FD-493E-D5D2-A7771B860956}"/>
                  </a:ext>
                </a:extLst>
              </p:cNvPr>
              <p:cNvSpPr>
                <a:spLocks noGrp="1"/>
              </p:cNvSpPr>
              <p:nvPr>
                <p:ph sz="half" idx="2"/>
              </p:nvPr>
            </p:nvSpPr>
            <p:spPr>
              <a:xfrm>
                <a:off x="6443594" y="1825624"/>
                <a:ext cx="5409188" cy="4648293"/>
              </a:xfrm>
            </p:spPr>
            <p:txBody>
              <a:bodyPr>
                <a:normAutofit fontScale="77500" lnSpcReduction="20000"/>
              </a:bodyPr>
              <a:lstStyle/>
              <a:p>
                <a:r>
                  <a:rPr lang="en-US" dirty="0">
                    <a:solidFill>
                      <a:schemeClr val="bg1">
                        <a:lumMod val="75000"/>
                      </a:schemeClr>
                    </a:solidFill>
                  </a:rPr>
                  <a:t>The biggest change in cross-section, though not in the ratio, are the small deviations just above the QE peak.  Maybe </a:t>
                </a:r>
                <a:r>
                  <a:rPr lang="en-US" dirty="0" err="1">
                    <a:solidFill>
                      <a:schemeClr val="bg1">
                        <a:lumMod val="75000"/>
                      </a:schemeClr>
                    </a:solidFill>
                  </a:rPr>
                  <a:t>MINERvA’s</a:t>
                </a:r>
                <a:r>
                  <a:rPr lang="en-US" dirty="0">
                    <a:solidFill>
                      <a:schemeClr val="bg1">
                        <a:lumMod val="75000"/>
                      </a:schemeClr>
                    </a:solidFill>
                  </a:rPr>
                  <a:t> tune was affected by non- CC0</a:t>
                </a:r>
                <a14:m>
                  <m:oMath xmlns:m="http://schemas.openxmlformats.org/officeDocument/2006/math">
                    <m:r>
                      <a:rPr lang="en-US">
                        <a:solidFill>
                          <a:schemeClr val="bg1">
                            <a:lumMod val="75000"/>
                          </a:schemeClr>
                        </a:solidFill>
                        <a:latin typeface="Cambria Math" charset="0"/>
                        <a:ea typeface="Cambria Math" charset="0"/>
                        <a:cs typeface="Cambria Math" charset="0"/>
                      </a:rPr>
                      <m:t>𝝅</m:t>
                    </m:r>
                  </m:oMath>
                </a14:m>
                <a:r>
                  <a:rPr lang="en-US" dirty="0">
                    <a:solidFill>
                      <a:schemeClr val="bg1">
                        <a:lumMod val="75000"/>
                      </a:schemeClr>
                    </a:solidFill>
                  </a:rPr>
                  <a:t> events?  Or...?</a:t>
                </a:r>
              </a:p>
              <a:p>
                <a:r>
                  <a:rPr lang="en-US" dirty="0">
                    <a:solidFill>
                      <a:schemeClr val="bg1">
                        <a:lumMod val="75000"/>
                      </a:schemeClr>
                    </a:solidFill>
                  </a:rPr>
                  <a:t>Low </a:t>
                </a:r>
                <a14:m>
                  <m:oMath xmlns:m="http://schemas.openxmlformats.org/officeDocument/2006/math">
                    <m:sSub>
                      <m:sSubPr>
                        <m:ctrlPr>
                          <a:rPr lang="en-US" i="1">
                            <a:solidFill>
                              <a:schemeClr val="bg1">
                                <a:lumMod val="75000"/>
                              </a:schemeClr>
                            </a:solidFill>
                            <a:latin typeface="Cambria Math" panose="02040503050406030204" pitchFamily="18" charset="0"/>
                          </a:rPr>
                        </m:ctrlPr>
                      </m:sSubPr>
                      <m:e>
                        <m:r>
                          <a:rPr lang="en-US" i="1">
                            <a:solidFill>
                              <a:schemeClr val="bg1">
                                <a:lumMod val="75000"/>
                              </a:schemeClr>
                            </a:solidFill>
                            <a:latin typeface="Cambria Math" charset="0"/>
                          </a:rPr>
                          <m:t>𝑝</m:t>
                        </m:r>
                      </m:e>
                      <m:sub>
                        <m:r>
                          <a:rPr lang="en-US" i="1">
                            <a:solidFill>
                              <a:schemeClr val="bg1">
                                <a:lumMod val="75000"/>
                              </a:schemeClr>
                            </a:solidFill>
                            <a:latin typeface="Cambria Math" charset="0"/>
                          </a:rPr>
                          <m:t>𝑇</m:t>
                        </m:r>
                      </m:sub>
                    </m:sSub>
                  </m:oMath>
                </a14:m>
                <a:r>
                  <a:rPr lang="en-US" dirty="0">
                    <a:solidFill>
                      <a:schemeClr val="bg1">
                        <a:lumMod val="75000"/>
                      </a:schemeClr>
                    </a:solidFill>
                  </a:rPr>
                  <a:t> high </a:t>
                </a:r>
                <a14:m>
                  <m:oMath xmlns:m="http://schemas.openxmlformats.org/officeDocument/2006/math">
                    <m:r>
                      <m:rPr>
                        <m:sty m:val="p"/>
                      </m:rPr>
                      <a:rPr lang="el-GR" i="1">
                        <a:solidFill>
                          <a:schemeClr val="bg1">
                            <a:lumMod val="75000"/>
                          </a:schemeClr>
                        </a:solidFill>
                        <a:latin typeface="Cambria Math" charset="0"/>
                        <a:ea typeface="Cambria Math" charset="0"/>
                        <a:cs typeface="Cambria Math" charset="0"/>
                      </a:rPr>
                      <m:t>Σ</m:t>
                    </m:r>
                    <m:sSub>
                      <m:sSubPr>
                        <m:ctrlPr>
                          <a:rPr lang="en-US" i="1">
                            <a:solidFill>
                              <a:schemeClr val="bg1">
                                <a:lumMod val="75000"/>
                              </a:schemeClr>
                            </a:solidFill>
                            <a:latin typeface="Cambria Math" panose="02040503050406030204" pitchFamily="18" charset="0"/>
                            <a:ea typeface="Cambria Math" charset="0"/>
                            <a:cs typeface="Cambria Math" charset="0"/>
                          </a:rPr>
                        </m:ctrlPr>
                      </m:sSubPr>
                      <m:e>
                        <m:r>
                          <a:rPr lang="en-US" i="1">
                            <a:solidFill>
                              <a:schemeClr val="bg1">
                                <a:lumMod val="75000"/>
                              </a:schemeClr>
                            </a:solidFill>
                            <a:latin typeface="Cambria Math" charset="0"/>
                            <a:ea typeface="Cambria Math" charset="0"/>
                            <a:cs typeface="Cambria Math" charset="0"/>
                          </a:rPr>
                          <m:t>𝑇</m:t>
                        </m:r>
                      </m:e>
                      <m:sub>
                        <m:r>
                          <a:rPr lang="en-US" i="1">
                            <a:solidFill>
                              <a:schemeClr val="bg1">
                                <a:lumMod val="75000"/>
                              </a:schemeClr>
                            </a:solidFill>
                            <a:latin typeface="Cambria Math" panose="02040503050406030204" pitchFamily="18" charset="0"/>
                            <a:ea typeface="Cambria Math" charset="0"/>
                            <a:cs typeface="Cambria Math" charset="0"/>
                          </a:rPr>
                          <m:t>𝑝</m:t>
                        </m:r>
                      </m:sub>
                    </m:sSub>
                  </m:oMath>
                </a14:m>
                <a:r>
                  <a:rPr lang="en-US" dirty="0">
                    <a:solidFill>
                      <a:schemeClr val="bg1">
                        <a:lumMod val="75000"/>
                      </a:schemeClr>
                    </a:solidFill>
                  </a:rPr>
                  <a:t> events predicted by the model as 2p2h and stopped </a:t>
                </a:r>
                <a:r>
                  <a:rPr lang="en-US" dirty="0" err="1">
                    <a:solidFill>
                      <a:schemeClr val="bg1">
                        <a:lumMod val="75000"/>
                      </a:schemeClr>
                    </a:solidFill>
                  </a:rPr>
                  <a:t>pions</a:t>
                </a:r>
                <a:r>
                  <a:rPr lang="en-US" dirty="0">
                    <a:solidFill>
                      <a:schemeClr val="bg1">
                        <a:lumMod val="75000"/>
                      </a:schemeClr>
                    </a:solidFill>
                  </a:rPr>
                  <a:t> are almost completely absent in the data.</a:t>
                </a:r>
              </a:p>
              <a:p>
                <a:r>
                  <a:rPr lang="en-US" dirty="0"/>
                  <a:t>Highest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𝑇</m:t>
                        </m:r>
                      </m:sub>
                    </m:sSub>
                  </m:oMath>
                </a14:m>
                <a:r>
                  <a:rPr lang="en-US" dirty="0"/>
                  <a:t> low </a:t>
                </a:r>
                <a14:m>
                  <m:oMath xmlns:m="http://schemas.openxmlformats.org/officeDocument/2006/math">
                    <m:r>
                      <m:rPr>
                        <m:sty m:val="p"/>
                      </m:rPr>
                      <a:rPr lang="el-GR" i="1">
                        <a:latin typeface="Cambria Math" charset="0"/>
                        <a:ea typeface="Cambria Math" charset="0"/>
                        <a:cs typeface="Cambria Math" charset="0"/>
                      </a:rPr>
                      <m:t>Σ</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𝑇</m:t>
                        </m:r>
                      </m:e>
                      <m:sub>
                        <m:r>
                          <a:rPr lang="en-US" i="1">
                            <a:latin typeface="Cambria Math" panose="02040503050406030204" pitchFamily="18" charset="0"/>
                            <a:ea typeface="Cambria Math" charset="0"/>
                            <a:cs typeface="Cambria Math" charset="0"/>
                          </a:rPr>
                          <m:t>𝑝</m:t>
                        </m:r>
                      </m:sub>
                    </m:sSub>
                  </m:oMath>
                </a14:m>
                <a:r>
                  <a:rPr lang="en-US" dirty="0"/>
                  <a:t> events, events where the leading proton’s energy ends up as neutrons through final state interactions, are also very overpredicted.</a:t>
                </a:r>
              </a:p>
            </p:txBody>
          </p:sp>
        </mc:Choice>
        <mc:Fallback>
          <p:sp>
            <p:nvSpPr>
              <p:cNvPr id="8" name="Content Placeholder 7">
                <a:extLst>
                  <a:ext uri="{FF2B5EF4-FFF2-40B4-BE49-F238E27FC236}">
                    <a16:creationId xmlns:a16="http://schemas.microsoft.com/office/drawing/2014/main" id="{FF35943E-E4FD-493E-D5D2-A7771B860956}"/>
                  </a:ext>
                </a:extLst>
              </p:cNvPr>
              <p:cNvSpPr>
                <a:spLocks noGrp="1" noRot="1" noChangeAspect="1" noMove="1" noResize="1" noEditPoints="1" noAdjustHandles="1" noChangeArrowheads="1" noChangeShapeType="1" noTextEdit="1"/>
              </p:cNvSpPr>
              <p:nvPr>
                <p:ph sz="half" idx="2"/>
              </p:nvPr>
            </p:nvSpPr>
            <p:spPr>
              <a:xfrm>
                <a:off x="6443594" y="1825624"/>
                <a:ext cx="5409188" cy="4648293"/>
              </a:xfrm>
              <a:blipFill>
                <a:blip r:embed="rId4"/>
                <a:stretch>
                  <a:fillRect l="-1405" t="-2180" r="-187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F97B990B-FFA0-C2BB-8779-5BCF4F45D41B}"/>
              </a:ext>
            </a:extLst>
          </p:cNvPr>
          <p:cNvSpPr>
            <a:spLocks noGrp="1"/>
          </p:cNvSpPr>
          <p:nvPr>
            <p:ph type="dt" sz="half" idx="10"/>
          </p:nvPr>
        </p:nvSpPr>
        <p:spPr>
          <a:xfrm>
            <a:off x="8610600" y="6479042"/>
            <a:ext cx="2743200" cy="365125"/>
          </a:xfrm>
        </p:spPr>
        <p:txBody>
          <a:bodyPr/>
          <a:lstStyle/>
          <a:p>
            <a:r>
              <a:rPr lang="en-US"/>
              <a:t>21 October 2024</a:t>
            </a:r>
            <a:endParaRPr lang="en-US" dirty="0"/>
          </a:p>
        </p:txBody>
      </p:sp>
      <p:sp>
        <p:nvSpPr>
          <p:cNvPr id="5" name="Footer Placeholder 4">
            <a:extLst>
              <a:ext uri="{FF2B5EF4-FFF2-40B4-BE49-F238E27FC236}">
                <a16:creationId xmlns:a16="http://schemas.microsoft.com/office/drawing/2014/main" id="{7722D6A5-32DC-044F-4971-D72F71A2BB2C}"/>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FAF6ADD4-2CC7-F1F8-BD65-F0D11B2513EC}"/>
              </a:ext>
            </a:extLst>
          </p:cNvPr>
          <p:cNvSpPr>
            <a:spLocks noGrp="1"/>
          </p:cNvSpPr>
          <p:nvPr>
            <p:ph type="sldNum" sz="quarter" idx="12"/>
          </p:nvPr>
        </p:nvSpPr>
        <p:spPr/>
        <p:txBody>
          <a:bodyPr/>
          <a:lstStyle/>
          <a:p>
            <a:fld id="{8132C78B-D409-3F4E-ACA1-20F3BFE0E73C}" type="slidenum">
              <a:rPr lang="en-US" smtClean="0"/>
              <a:t>29</a:t>
            </a:fld>
            <a:endParaRPr lang="en-US"/>
          </a:p>
        </p:txBody>
      </p:sp>
      <p:pic>
        <p:nvPicPr>
          <p:cNvPr id="9" name="Content Placeholder 9">
            <a:extLst>
              <a:ext uri="{FF2B5EF4-FFF2-40B4-BE49-F238E27FC236}">
                <a16:creationId xmlns:a16="http://schemas.microsoft.com/office/drawing/2014/main" id="{63B38846-E9DC-4DA9-9BDC-C3D7B6FC463E}"/>
              </a:ext>
            </a:extLst>
          </p:cNvPr>
          <p:cNvPicPr>
            <a:picLocks noChangeAspect="1"/>
          </p:cNvPicPr>
          <p:nvPr/>
        </p:nvPicPr>
        <p:blipFill rotWithShape="1">
          <a:blip r:embed="rId5"/>
          <a:srcRect l="-965" t="22609" r="92893" b="26779"/>
          <a:stretch/>
        </p:blipFill>
        <p:spPr>
          <a:xfrm>
            <a:off x="604694" y="2088893"/>
            <a:ext cx="304800" cy="3485998"/>
          </a:xfrm>
          <a:prstGeom prst="rect">
            <a:avLst/>
          </a:prstGeom>
        </p:spPr>
      </p:pic>
      <p:pic>
        <p:nvPicPr>
          <p:cNvPr id="11" name="Content Placeholder 9">
            <a:extLst>
              <a:ext uri="{FF2B5EF4-FFF2-40B4-BE49-F238E27FC236}">
                <a16:creationId xmlns:a16="http://schemas.microsoft.com/office/drawing/2014/main" id="{398690EE-BF4A-9BE8-5D0F-59102D3A4F39}"/>
              </a:ext>
            </a:extLst>
          </p:cNvPr>
          <p:cNvPicPr>
            <a:picLocks noChangeAspect="1"/>
          </p:cNvPicPr>
          <p:nvPr/>
        </p:nvPicPr>
        <p:blipFill rotWithShape="1">
          <a:blip r:embed="rId6"/>
          <a:srcRect b="94699"/>
          <a:stretch/>
        </p:blipFill>
        <p:spPr>
          <a:xfrm>
            <a:off x="1823889" y="1442752"/>
            <a:ext cx="3775586" cy="365125"/>
          </a:xfrm>
          <a:prstGeom prst="rect">
            <a:avLst/>
          </a:prstGeom>
        </p:spPr>
      </p:pic>
      <p:sp>
        <p:nvSpPr>
          <p:cNvPr id="13" name="TextBox 12">
            <a:extLst>
              <a:ext uri="{FF2B5EF4-FFF2-40B4-BE49-F238E27FC236}">
                <a16:creationId xmlns:a16="http://schemas.microsoft.com/office/drawing/2014/main" id="{6E47635D-4BD3-17F7-28A4-D07E0C72C70C}"/>
              </a:ext>
            </a:extLst>
          </p:cNvPr>
          <p:cNvSpPr txBox="1"/>
          <p:nvPr/>
        </p:nvSpPr>
        <p:spPr>
          <a:xfrm>
            <a:off x="358610" y="5038504"/>
            <a:ext cx="2888451" cy="923330"/>
          </a:xfrm>
          <a:prstGeom prst="rect">
            <a:avLst/>
          </a:prstGeom>
          <a:noFill/>
        </p:spPr>
        <p:txBody>
          <a:bodyPr wrap="square">
            <a:spAutoFit/>
          </a:bodyPr>
          <a:lstStyle/>
          <a:p>
            <a:r>
              <a:rPr lang="en-US" sz="1800" dirty="0"/>
              <a:t>D. </a:t>
            </a:r>
            <a:r>
              <a:rPr lang="en-US" sz="1800" dirty="0" err="1"/>
              <a:t>Ruterbories</a:t>
            </a:r>
            <a:r>
              <a:rPr lang="en-US" dirty="0"/>
              <a:t> et al. </a:t>
            </a:r>
            <a:r>
              <a:rPr lang="en-US" sz="1800" dirty="0" err="1"/>
              <a:t>Phys.Rev.Lett</a:t>
            </a:r>
            <a:r>
              <a:rPr lang="en-US" sz="1800" dirty="0"/>
              <a:t>. 129 (2022) 2, 021803</a:t>
            </a:r>
          </a:p>
        </p:txBody>
      </p:sp>
    </p:spTree>
    <p:extLst>
      <p:ext uri="{BB962C8B-B14F-4D97-AF65-F5344CB8AC3E}">
        <p14:creationId xmlns:p14="http://schemas.microsoft.com/office/powerpoint/2010/main" val="4171797006"/>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CDE34-D143-181E-43BF-4966ED80C8FB}"/>
              </a:ext>
            </a:extLst>
          </p:cNvPr>
          <p:cNvSpPr>
            <a:spLocks noGrp="1"/>
          </p:cNvSpPr>
          <p:nvPr>
            <p:ph type="title"/>
          </p:nvPr>
        </p:nvSpPr>
        <p:spPr/>
        <p:txBody>
          <a:bodyPr/>
          <a:lstStyle/>
          <a:p>
            <a:r>
              <a:rPr lang="en-US" dirty="0"/>
              <a:t>“Help from CH-land”?</a:t>
            </a:r>
          </a:p>
        </p:txBody>
      </p:sp>
      <p:sp>
        <p:nvSpPr>
          <p:cNvPr id="3" name="Content Placeholder 2">
            <a:extLst>
              <a:ext uri="{FF2B5EF4-FFF2-40B4-BE49-F238E27FC236}">
                <a16:creationId xmlns:a16="http://schemas.microsoft.com/office/drawing/2014/main" id="{E6D711D9-F655-4F3D-EEDC-1982FCAAAF0C}"/>
              </a:ext>
            </a:extLst>
          </p:cNvPr>
          <p:cNvSpPr>
            <a:spLocks noGrp="1"/>
          </p:cNvSpPr>
          <p:nvPr>
            <p:ph idx="1"/>
          </p:nvPr>
        </p:nvSpPr>
        <p:spPr/>
        <p:txBody>
          <a:bodyPr/>
          <a:lstStyle/>
          <a:p>
            <a:r>
              <a:rPr lang="en-US" dirty="0"/>
              <a:t>I love amusing and broad titles as much as anyone.</a:t>
            </a:r>
          </a:p>
          <a:p>
            <a:r>
              <a:rPr lang="en-US" dirty="0"/>
              <a:t>This one is particularly so.</a:t>
            </a:r>
          </a:p>
          <a:p>
            <a:pPr lvl="1"/>
            <a:r>
              <a:rPr lang="en-US" dirty="0"/>
              <a:t>Is the Swiss army invading?</a:t>
            </a:r>
          </a:p>
        </p:txBody>
      </p:sp>
      <p:sp>
        <p:nvSpPr>
          <p:cNvPr id="4" name="Date Placeholder 3">
            <a:extLst>
              <a:ext uri="{FF2B5EF4-FFF2-40B4-BE49-F238E27FC236}">
                <a16:creationId xmlns:a16="http://schemas.microsoft.com/office/drawing/2014/main" id="{8E87F2FA-73DC-23D0-9452-B55C78EDC879}"/>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3A6A5239-CA3C-85F5-7A23-76D4D0B8A538}"/>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1E988F3F-A38F-086C-C78E-5A60D9FCB2F7}"/>
              </a:ext>
            </a:extLst>
          </p:cNvPr>
          <p:cNvSpPr>
            <a:spLocks noGrp="1"/>
          </p:cNvSpPr>
          <p:nvPr>
            <p:ph type="sldNum" sz="quarter" idx="12"/>
          </p:nvPr>
        </p:nvSpPr>
        <p:spPr/>
        <p:txBody>
          <a:bodyPr/>
          <a:lstStyle/>
          <a:p>
            <a:fld id="{FB7A5F6C-6AD6-402F-B829-8C1EAE38D662}" type="slidenum">
              <a:rPr lang="en-US" smtClean="0"/>
              <a:pPr/>
              <a:t>3</a:t>
            </a:fld>
            <a:endParaRPr lang="en-US"/>
          </a:p>
        </p:txBody>
      </p:sp>
      <p:pic>
        <p:nvPicPr>
          <p:cNvPr id="2050" name="Picture 2" descr="Alps | Map, Mountaineering, &amp; Facts | Britannica">
            <a:extLst>
              <a:ext uri="{FF2B5EF4-FFF2-40B4-BE49-F238E27FC236}">
                <a16:creationId xmlns:a16="http://schemas.microsoft.com/office/drawing/2014/main" id="{8E0C938C-89B1-1D8B-78BA-0E0B5EECE5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96" t="15556" r="29331" b="33333"/>
          <a:stretch/>
        </p:blipFill>
        <p:spPr bwMode="auto">
          <a:xfrm>
            <a:off x="1295400" y="3417328"/>
            <a:ext cx="4616520" cy="2722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wiss Army Cartoons and Comics - funny pictures from CartoonStock">
            <a:extLst>
              <a:ext uri="{FF2B5EF4-FFF2-40B4-BE49-F238E27FC236}">
                <a16:creationId xmlns:a16="http://schemas.microsoft.com/office/drawing/2014/main" id="{17586D0E-A8E1-C4BB-5275-B2045B145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057" y="2536639"/>
            <a:ext cx="4706206" cy="3981450"/>
          </a:xfrm>
          <a:prstGeom prst="rect">
            <a:avLst/>
          </a:prstGeom>
          <a:noFill/>
          <a:extLst>
            <a:ext uri="{909E8E84-426E-40DD-AFC4-6F175D3DCCD1}">
              <a14:hiddenFill xmlns:a14="http://schemas.microsoft.com/office/drawing/2010/main">
                <a:solidFill>
                  <a:srgbClr val="FFFFFF"/>
                </a:solidFill>
              </a14:hiddenFill>
            </a:ext>
          </a:extLst>
        </p:spPr>
      </p:pic>
      <p:sp>
        <p:nvSpPr>
          <p:cNvPr id="7" name="Bent Arrow 6">
            <a:extLst>
              <a:ext uri="{FF2B5EF4-FFF2-40B4-BE49-F238E27FC236}">
                <a16:creationId xmlns:a16="http://schemas.microsoft.com/office/drawing/2014/main" id="{73E5A3C5-105E-AFFD-FD30-2A772E8D3992}"/>
              </a:ext>
            </a:extLst>
          </p:cNvPr>
          <p:cNvSpPr/>
          <p:nvPr/>
        </p:nvSpPr>
        <p:spPr bwMode="auto">
          <a:xfrm rot="5400000">
            <a:off x="4267200" y="4114800"/>
            <a:ext cx="457200" cy="1066800"/>
          </a:xfrm>
          <a:prstGeom prst="bentArrow">
            <a:avLst>
              <a:gd name="adj1" fmla="val 39634"/>
              <a:gd name="adj2" fmla="val 33537"/>
              <a:gd name="adj3" fmla="val 25000"/>
              <a:gd name="adj4" fmla="val 60823"/>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1"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54427515"/>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9DB7EE93-E800-090F-B252-2EAF23DF5286}"/>
                  </a:ext>
                </a:extLst>
              </p:cNvPr>
              <p:cNvSpPr>
                <a:spLocks noGrp="1"/>
              </p:cNvSpPr>
              <p:nvPr>
                <p:ph type="title"/>
              </p:nvPr>
            </p:nvSpPr>
            <p:spPr>
              <a:xfrm>
                <a:off x="4649491" y="188143"/>
                <a:ext cx="5139967" cy="1325563"/>
              </a:xfrm>
            </p:spPr>
            <p:txBody>
              <a:bodyPr>
                <a:normAutofit/>
              </a:bodyPr>
              <a:lstStyle/>
              <a:p>
                <a:r>
                  <a:rPr lang="en-US" dirty="0"/>
                  <a:t>Another visualization of CC0</a:t>
                </a:r>
                <a14:m>
                  <m:oMath xmlns:m="http://schemas.openxmlformats.org/officeDocument/2006/math">
                    <m:r>
                      <a:rPr lang="en-US">
                        <a:latin typeface="Cambria Math" charset="0"/>
                        <a:ea typeface="Cambria Math" charset="0"/>
                        <a:cs typeface="Cambria Math" charset="0"/>
                      </a:rPr>
                      <m:t>𝝅</m:t>
                    </m:r>
                  </m:oMath>
                </a14:m>
                <a:r>
                  <a:rPr lang="en-US" dirty="0"/>
                  <a:t> </a:t>
                </a:r>
                <a14:m>
                  <m:oMath xmlns:m="http://schemas.openxmlformats.org/officeDocument/2006/math">
                    <m:r>
                      <m:rPr>
                        <m:sty m:val="p"/>
                      </m:rPr>
                      <a:rPr lang="el-GR" i="1">
                        <a:latin typeface="Cambria Math" charset="0"/>
                        <a:ea typeface="Cambria Math" charset="0"/>
                        <a:cs typeface="Cambria Math" charset="0"/>
                      </a:rPr>
                      <m:t>Σ</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𝑇</m:t>
                        </m:r>
                      </m:e>
                      <m:sub>
                        <m:r>
                          <a:rPr lang="en-US" i="1">
                            <a:latin typeface="Cambria Math" panose="02040503050406030204" pitchFamily="18" charset="0"/>
                            <a:ea typeface="Cambria Math" charset="0"/>
                            <a:cs typeface="Cambria Math" charset="0"/>
                          </a:rPr>
                          <m:t>𝑝</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𝑇</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ea typeface="Cambria Math" charset="0"/>
                            <a:cs typeface="Cambria Math" charset="0"/>
                          </a:rPr>
                          <m:t>∥</m:t>
                        </m:r>
                      </m:sub>
                    </m:sSub>
                  </m:oMath>
                </a14:m>
                <a:endParaRPr lang="en-US" dirty="0"/>
              </a:p>
            </p:txBody>
          </p:sp>
        </mc:Choice>
        <mc:Fallback>
          <p:sp>
            <p:nvSpPr>
              <p:cNvPr id="2" name="Title 1">
                <a:extLst>
                  <a:ext uri="{FF2B5EF4-FFF2-40B4-BE49-F238E27FC236}">
                    <a16:creationId xmlns:a16="http://schemas.microsoft.com/office/drawing/2014/main" id="{9DB7EE93-E800-090F-B252-2EAF23DF5286}"/>
                  </a:ext>
                </a:extLst>
              </p:cNvPr>
              <p:cNvSpPr>
                <a:spLocks noGrp="1" noRot="1" noChangeAspect="1" noMove="1" noResize="1" noEditPoints="1" noAdjustHandles="1" noChangeArrowheads="1" noChangeShapeType="1" noTextEdit="1"/>
              </p:cNvSpPr>
              <p:nvPr>
                <p:ph type="title"/>
              </p:nvPr>
            </p:nvSpPr>
            <p:spPr>
              <a:xfrm>
                <a:off x="4649491" y="188143"/>
                <a:ext cx="5139967" cy="1325563"/>
              </a:xfrm>
              <a:blipFill>
                <a:blip r:embed="rId2"/>
                <a:stretch>
                  <a:fillRect l="-3457" t="-6604" r="-6667" b="-169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042B583-9243-4588-5536-46B61DB2CF7F}"/>
                  </a:ext>
                </a:extLst>
              </p:cNvPr>
              <p:cNvSpPr>
                <a:spLocks noGrp="1"/>
              </p:cNvSpPr>
              <p:nvPr>
                <p:ph sz="half" idx="1"/>
              </p:nvPr>
            </p:nvSpPr>
            <p:spPr>
              <a:xfrm>
                <a:off x="4232790" y="1843547"/>
                <a:ext cx="7853516" cy="4812220"/>
              </a:xfrm>
            </p:spPr>
            <p:txBody>
              <a:bodyPr>
                <a:normAutofit fontScale="92500" lnSpcReduction="20000"/>
              </a:bodyPr>
              <a:lstStyle/>
              <a:p>
                <a:r>
                  <a:rPr lang="en-US" dirty="0"/>
                  <a:t>The first and second discrepancies are the biggest and potentially most important effects in cross-sections: large parts of the rate shows up at a given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𝑇</m:t>
                        </m:r>
                      </m:sub>
                    </m:sSub>
                  </m:oMath>
                </a14:m>
                <a:r>
                  <a:rPr lang="en-US" dirty="0"/>
                  <a:t> with a different recoil than expected.</a:t>
                </a:r>
              </a:p>
              <a:p>
                <a:r>
                  <a:rPr lang="en-US" dirty="0"/>
                  <a:t>Problem for interferometry experiments?</a:t>
                </a:r>
              </a:p>
              <a:p>
                <a:pPr lvl="1"/>
                <a:r>
                  <a:rPr lang="en-US" dirty="0"/>
                  <a:t>In T2K (and future Hyper-K)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𝑇</m:t>
                        </m:r>
                      </m:sub>
                    </m:sSub>
                  </m:oMath>
                </a14:m>
                <a:r>
                  <a:rPr lang="en-US" dirty="0"/>
                  <a:t> is used to measure the recoiling energy by two body </a:t>
                </a:r>
                <a:r>
                  <a:rPr lang="en-US" dirty="0" err="1"/>
                  <a:t>quasielastic</a:t>
                </a:r>
                <a:r>
                  <a:rPr lang="en-US" dirty="0"/>
                  <a:t> kinematics.</a:t>
                </a:r>
              </a:p>
              <a:p>
                <a:pPr lvl="1"/>
                <a:r>
                  <a:rPr lang="en-US" dirty="0"/>
                  <a:t>In </a:t>
                </a:r>
                <a:r>
                  <a:rPr lang="en-US" dirty="0" err="1"/>
                  <a:t>NOvA</a:t>
                </a:r>
                <a:r>
                  <a:rPr lang="en-US" dirty="0"/>
                  <a:t> and DUNE, the visible recoil is measured.  And SBN can do both.</a:t>
                </a:r>
              </a:p>
              <a:p>
                <a:pPr lvl="1"/>
                <a:r>
                  <a:rPr lang="en-US" dirty="0"/>
                  <a:t>Apparently, these two won’t agree.</a:t>
                </a:r>
              </a:p>
              <a:p>
                <a:r>
                  <a:rPr lang="en-US" dirty="0"/>
                  <a:t>Recoil is 50 MeV too high, until high Q</a:t>
                </a:r>
                <a:r>
                  <a:rPr lang="en-US" baseline="30000" dirty="0"/>
                  <a:t>2</a:t>
                </a:r>
                <a:r>
                  <a:rPr lang="en-US" dirty="0"/>
                  <a:t>.  No model we checked sees anything like this discrepancy.</a:t>
                </a:r>
              </a:p>
            </p:txBody>
          </p:sp>
        </mc:Choice>
        <mc:Fallback>
          <p:sp>
            <p:nvSpPr>
              <p:cNvPr id="3" name="Content Placeholder 2">
                <a:extLst>
                  <a:ext uri="{FF2B5EF4-FFF2-40B4-BE49-F238E27FC236}">
                    <a16:creationId xmlns:a16="http://schemas.microsoft.com/office/drawing/2014/main" id="{A042B583-9243-4588-5536-46B61DB2CF7F}"/>
                  </a:ext>
                </a:extLst>
              </p:cNvPr>
              <p:cNvSpPr>
                <a:spLocks noGrp="1" noRot="1" noChangeAspect="1" noMove="1" noResize="1" noEditPoints="1" noAdjustHandles="1" noChangeArrowheads="1" noChangeShapeType="1" noTextEdit="1"/>
              </p:cNvSpPr>
              <p:nvPr>
                <p:ph sz="half" idx="1"/>
              </p:nvPr>
            </p:nvSpPr>
            <p:spPr>
              <a:xfrm>
                <a:off x="4232790" y="1843547"/>
                <a:ext cx="7853516" cy="4812220"/>
              </a:xfrm>
              <a:blipFill>
                <a:blip r:embed="rId3"/>
                <a:stretch>
                  <a:fillRect l="-1292" t="-2625" r="-2262"/>
                </a:stretch>
              </a:blipFill>
            </p:spPr>
            <p:txBody>
              <a:bodyPr/>
              <a:lstStyle/>
              <a:p>
                <a:r>
                  <a:rPr lang="en-US">
                    <a:noFill/>
                  </a:rPr>
                  <a:t> </a:t>
                </a:r>
              </a:p>
            </p:txBody>
          </p:sp>
        </mc:Fallback>
      </mc:AlternateContent>
      <p:pic>
        <p:nvPicPr>
          <p:cNvPr id="10" name="Content Placeholder 9">
            <a:extLst>
              <a:ext uri="{FF2B5EF4-FFF2-40B4-BE49-F238E27FC236}">
                <a16:creationId xmlns:a16="http://schemas.microsoft.com/office/drawing/2014/main" id="{1E890A90-8B3E-ACF8-4F54-83F8FE2E48FA}"/>
              </a:ext>
            </a:extLst>
          </p:cNvPr>
          <p:cNvPicPr>
            <a:picLocks noGrp="1" noChangeAspect="1"/>
          </p:cNvPicPr>
          <p:nvPr>
            <p:ph sz="half" idx="2"/>
          </p:nvPr>
        </p:nvPicPr>
        <p:blipFill>
          <a:blip r:embed="rId4"/>
          <a:stretch>
            <a:fillRect/>
          </a:stretch>
        </p:blipFill>
        <p:spPr>
          <a:xfrm>
            <a:off x="23497" y="-250724"/>
            <a:ext cx="3897116" cy="7109344"/>
          </a:xfrm>
        </p:spPr>
      </p:pic>
      <p:sp>
        <p:nvSpPr>
          <p:cNvPr id="5" name="Date Placeholder 4">
            <a:extLst>
              <a:ext uri="{FF2B5EF4-FFF2-40B4-BE49-F238E27FC236}">
                <a16:creationId xmlns:a16="http://schemas.microsoft.com/office/drawing/2014/main" id="{6DEF3F08-8013-AAED-BB67-F75D9648DC56}"/>
              </a:ext>
            </a:extLst>
          </p:cNvPr>
          <p:cNvSpPr>
            <a:spLocks noGrp="1"/>
          </p:cNvSpPr>
          <p:nvPr>
            <p:ph type="dt" sz="half" idx="10"/>
          </p:nvPr>
        </p:nvSpPr>
        <p:spPr>
          <a:xfrm>
            <a:off x="8492613" y="6492875"/>
            <a:ext cx="2743200" cy="365125"/>
          </a:xfrm>
        </p:spPr>
        <p:txBody>
          <a:bodyPr/>
          <a:lstStyle/>
          <a:p>
            <a:r>
              <a:rPr lang="en-US"/>
              <a:t>21 October 2024</a:t>
            </a:r>
            <a:endParaRPr lang="en-US" dirty="0"/>
          </a:p>
        </p:txBody>
      </p:sp>
      <p:sp>
        <p:nvSpPr>
          <p:cNvPr id="6" name="Footer Placeholder 5">
            <a:extLst>
              <a:ext uri="{FF2B5EF4-FFF2-40B4-BE49-F238E27FC236}">
                <a16:creationId xmlns:a16="http://schemas.microsoft.com/office/drawing/2014/main" id="{90D069B7-1E38-8C56-36BC-423C2BD8994C}"/>
              </a:ext>
            </a:extLst>
          </p:cNvPr>
          <p:cNvSpPr>
            <a:spLocks noGrp="1"/>
          </p:cNvSpPr>
          <p:nvPr>
            <p:ph type="ftr" sz="quarter" idx="11"/>
          </p:nvPr>
        </p:nvSpPr>
        <p:spPr/>
        <p:txBody>
          <a:bodyPr/>
          <a:lstStyle/>
          <a:p>
            <a:r>
              <a:rPr lang="en-US"/>
              <a:t>Kevin McFarland: Help from CH-land</a:t>
            </a:r>
          </a:p>
        </p:txBody>
      </p:sp>
      <p:sp>
        <p:nvSpPr>
          <p:cNvPr id="7" name="Slide Number Placeholder 6">
            <a:extLst>
              <a:ext uri="{FF2B5EF4-FFF2-40B4-BE49-F238E27FC236}">
                <a16:creationId xmlns:a16="http://schemas.microsoft.com/office/drawing/2014/main" id="{B94D45DB-1C80-6D73-10FA-659505C1C422}"/>
              </a:ext>
            </a:extLst>
          </p:cNvPr>
          <p:cNvSpPr>
            <a:spLocks noGrp="1"/>
          </p:cNvSpPr>
          <p:nvPr>
            <p:ph type="sldNum" sz="quarter" idx="12"/>
          </p:nvPr>
        </p:nvSpPr>
        <p:spPr/>
        <p:txBody>
          <a:bodyPr/>
          <a:lstStyle/>
          <a:p>
            <a:fld id="{8132C78B-D409-3F4E-ACA1-20F3BFE0E73C}" type="slidenum">
              <a:rPr lang="en-US" smtClean="0"/>
              <a:t>30</a:t>
            </a:fld>
            <a:endParaRPr lang="en-US"/>
          </a:p>
        </p:txBody>
      </p:sp>
      <p:sp>
        <p:nvSpPr>
          <p:cNvPr id="4" name="TextBox 3">
            <a:extLst>
              <a:ext uri="{FF2B5EF4-FFF2-40B4-BE49-F238E27FC236}">
                <a16:creationId xmlns:a16="http://schemas.microsoft.com/office/drawing/2014/main" id="{56725E16-0ED5-39EC-DFB8-DFFEB101336B}"/>
              </a:ext>
            </a:extLst>
          </p:cNvPr>
          <p:cNvSpPr txBox="1"/>
          <p:nvPr/>
        </p:nvSpPr>
        <p:spPr>
          <a:xfrm>
            <a:off x="4473410" y="1526733"/>
            <a:ext cx="6956590" cy="369332"/>
          </a:xfrm>
          <a:prstGeom prst="rect">
            <a:avLst/>
          </a:prstGeom>
          <a:noFill/>
        </p:spPr>
        <p:txBody>
          <a:bodyPr wrap="square">
            <a:spAutoFit/>
          </a:bodyPr>
          <a:lstStyle/>
          <a:p>
            <a:r>
              <a:rPr lang="en-US" sz="1800" dirty="0"/>
              <a:t>D. </a:t>
            </a:r>
            <a:r>
              <a:rPr lang="en-US" sz="1800" dirty="0" err="1"/>
              <a:t>Ruterbories</a:t>
            </a:r>
            <a:r>
              <a:rPr lang="en-US" dirty="0"/>
              <a:t> et al. </a:t>
            </a:r>
            <a:r>
              <a:rPr lang="en-US" sz="1800" dirty="0" err="1"/>
              <a:t>Phys.Rev.Lett</a:t>
            </a:r>
            <a:r>
              <a:rPr lang="en-US" sz="1800" dirty="0"/>
              <a:t>. 129 (2022) 2, 021803</a:t>
            </a:r>
          </a:p>
        </p:txBody>
      </p:sp>
    </p:spTree>
    <p:extLst>
      <p:ext uri="{BB962C8B-B14F-4D97-AF65-F5344CB8AC3E}">
        <p14:creationId xmlns:p14="http://schemas.microsoft.com/office/powerpoint/2010/main" val="1807521040"/>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DB7EE93-E800-090F-B252-2EAF23DF5286}"/>
                  </a:ext>
                </a:extLst>
              </p:cNvPr>
              <p:cNvSpPr>
                <a:spLocks noGrp="1"/>
              </p:cNvSpPr>
              <p:nvPr>
                <p:ph type="title"/>
              </p:nvPr>
            </p:nvSpPr>
            <p:spPr>
              <a:xfrm>
                <a:off x="4757979" y="188143"/>
                <a:ext cx="5031479" cy="1325563"/>
              </a:xfrm>
            </p:spPr>
            <p:txBody>
              <a:bodyPr>
                <a:normAutofit fontScale="90000"/>
              </a:bodyPr>
              <a:lstStyle/>
              <a:p>
                <a:r>
                  <a:rPr lang="en-US" dirty="0"/>
                  <a:t>Another visualization of CC0</a:t>
                </a:r>
                <a14:m>
                  <m:oMath xmlns:m="http://schemas.openxmlformats.org/officeDocument/2006/math">
                    <m:r>
                      <a:rPr lang="en-US">
                        <a:latin typeface="Cambria Math" charset="0"/>
                        <a:ea typeface="Cambria Math" charset="0"/>
                        <a:cs typeface="Cambria Math" charset="0"/>
                      </a:rPr>
                      <m:t>𝝅</m:t>
                    </m:r>
                  </m:oMath>
                </a14:m>
                <a:r>
                  <a:rPr lang="en-US" dirty="0"/>
                  <a:t> </a:t>
                </a:r>
                <a14:m>
                  <m:oMath xmlns:m="http://schemas.openxmlformats.org/officeDocument/2006/math">
                    <m:r>
                      <m:rPr>
                        <m:sty m:val="p"/>
                      </m:rPr>
                      <a:rPr lang="el-GR" i="1">
                        <a:latin typeface="Cambria Math" charset="0"/>
                        <a:ea typeface="Cambria Math" charset="0"/>
                        <a:cs typeface="Cambria Math" charset="0"/>
                      </a:rPr>
                      <m:t>Σ</m:t>
                    </m:r>
                    <m:sSub>
                      <m:sSubPr>
                        <m:ctrlPr>
                          <a:rPr lang="en-US" i="1">
                            <a:latin typeface="Cambria Math" panose="02040503050406030204" pitchFamily="18" charset="0"/>
                            <a:ea typeface="Cambria Math" charset="0"/>
                            <a:cs typeface="Cambria Math" charset="0"/>
                          </a:rPr>
                        </m:ctrlPr>
                      </m:sSubPr>
                      <m:e>
                        <m:r>
                          <a:rPr lang="en-US" i="1">
                            <a:latin typeface="Cambria Math" charset="0"/>
                            <a:ea typeface="Cambria Math" charset="0"/>
                            <a:cs typeface="Cambria Math" charset="0"/>
                          </a:rPr>
                          <m:t>𝑇</m:t>
                        </m:r>
                      </m:e>
                      <m:sub>
                        <m:r>
                          <a:rPr lang="en-US" i="1">
                            <a:latin typeface="Cambria Math" panose="02040503050406030204" pitchFamily="18" charset="0"/>
                            <a:ea typeface="Cambria Math" charset="0"/>
                            <a:cs typeface="Cambria Math" charset="0"/>
                          </a:rPr>
                          <m:t>𝑝</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𝑇</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ea typeface="Cambria Math" charset="0"/>
                            <a:cs typeface="Cambria Math" charset="0"/>
                          </a:rPr>
                          <m:t>∥</m:t>
                        </m:r>
                      </m:sub>
                    </m:sSub>
                  </m:oMath>
                </a14:m>
                <a:endParaRPr lang="en-US" dirty="0"/>
              </a:p>
            </p:txBody>
          </p:sp>
        </mc:Choice>
        <mc:Fallback xmlns="">
          <p:sp>
            <p:nvSpPr>
              <p:cNvPr id="2" name="Title 1">
                <a:extLst>
                  <a:ext uri="{FF2B5EF4-FFF2-40B4-BE49-F238E27FC236}">
                    <a16:creationId xmlns:a16="http://schemas.microsoft.com/office/drawing/2014/main" id="{9DB7EE93-E800-090F-B252-2EAF23DF5286}"/>
                  </a:ext>
                </a:extLst>
              </p:cNvPr>
              <p:cNvSpPr>
                <a:spLocks noGrp="1" noRot="1" noChangeAspect="1" noMove="1" noResize="1" noEditPoints="1" noAdjustHandles="1" noChangeArrowheads="1" noChangeShapeType="1" noTextEdit="1"/>
              </p:cNvSpPr>
              <p:nvPr>
                <p:ph type="title"/>
              </p:nvPr>
            </p:nvSpPr>
            <p:spPr>
              <a:xfrm>
                <a:off x="4757979" y="188143"/>
                <a:ext cx="5031479" cy="1325563"/>
              </a:xfrm>
              <a:blipFill>
                <a:blip r:embed="rId2"/>
                <a:stretch>
                  <a:fillRect l="-4282" t="-8491" r="-5793" b="-1320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042B583-9243-4588-5536-46B61DB2CF7F}"/>
                  </a:ext>
                </a:extLst>
              </p:cNvPr>
              <p:cNvSpPr>
                <a:spLocks noGrp="1"/>
              </p:cNvSpPr>
              <p:nvPr>
                <p:ph sz="half" idx="1"/>
              </p:nvPr>
            </p:nvSpPr>
            <p:spPr>
              <a:xfrm>
                <a:off x="4556498" y="1855584"/>
                <a:ext cx="7529807" cy="4926216"/>
              </a:xfrm>
            </p:spPr>
            <p:txBody>
              <a:bodyPr>
                <a:normAutofit fontScale="92500" lnSpcReduction="20000"/>
              </a:bodyPr>
              <a:lstStyle/>
              <a:p>
                <a:r>
                  <a:rPr lang="en-US" dirty="0">
                    <a:solidFill>
                      <a:schemeClr val="bg2">
                        <a:lumMod val="40000"/>
                        <a:lumOff val="60000"/>
                      </a:schemeClr>
                    </a:solidFill>
                  </a:rPr>
                  <a:t>Problem for interferometry experiments?</a:t>
                </a:r>
              </a:p>
              <a:p>
                <a:pPr lvl="1"/>
                <a:r>
                  <a:rPr lang="en-US" dirty="0">
                    <a:solidFill>
                      <a:schemeClr val="bg2">
                        <a:lumMod val="40000"/>
                        <a:lumOff val="60000"/>
                      </a:schemeClr>
                    </a:solidFill>
                  </a:rPr>
                  <a:t>In T2K (and future Hyper-K) </a:t>
                </a:r>
                <a14:m>
                  <m:oMath xmlns:m="http://schemas.openxmlformats.org/officeDocument/2006/math">
                    <m:sSub>
                      <m:sSubPr>
                        <m:ctrlPr>
                          <a:rPr lang="en-US" i="1">
                            <a:solidFill>
                              <a:schemeClr val="bg2">
                                <a:lumMod val="40000"/>
                                <a:lumOff val="60000"/>
                              </a:schemeClr>
                            </a:solidFill>
                            <a:latin typeface="Cambria Math" panose="02040503050406030204" pitchFamily="18" charset="0"/>
                          </a:rPr>
                        </m:ctrlPr>
                      </m:sSubPr>
                      <m:e>
                        <m:r>
                          <a:rPr lang="en-US" i="1">
                            <a:solidFill>
                              <a:schemeClr val="bg2">
                                <a:lumMod val="40000"/>
                                <a:lumOff val="60000"/>
                              </a:schemeClr>
                            </a:solidFill>
                            <a:latin typeface="Cambria Math" charset="0"/>
                          </a:rPr>
                          <m:t>𝑝</m:t>
                        </m:r>
                      </m:e>
                      <m:sub>
                        <m:r>
                          <a:rPr lang="en-US" i="1">
                            <a:solidFill>
                              <a:schemeClr val="bg2">
                                <a:lumMod val="40000"/>
                                <a:lumOff val="60000"/>
                              </a:schemeClr>
                            </a:solidFill>
                            <a:latin typeface="Cambria Math" charset="0"/>
                          </a:rPr>
                          <m:t>𝑇</m:t>
                        </m:r>
                      </m:sub>
                    </m:sSub>
                  </m:oMath>
                </a14:m>
                <a:r>
                  <a:rPr lang="en-US" dirty="0">
                    <a:solidFill>
                      <a:schemeClr val="bg2">
                        <a:lumMod val="40000"/>
                        <a:lumOff val="60000"/>
                      </a:schemeClr>
                    </a:solidFill>
                  </a:rPr>
                  <a:t> is used to measure the recoiling energy by two body </a:t>
                </a:r>
                <a:r>
                  <a:rPr lang="en-US" dirty="0" err="1">
                    <a:solidFill>
                      <a:schemeClr val="bg2">
                        <a:lumMod val="40000"/>
                        <a:lumOff val="60000"/>
                      </a:schemeClr>
                    </a:solidFill>
                  </a:rPr>
                  <a:t>quasielastic</a:t>
                </a:r>
                <a:r>
                  <a:rPr lang="en-US" dirty="0">
                    <a:solidFill>
                      <a:schemeClr val="bg2">
                        <a:lumMod val="40000"/>
                        <a:lumOff val="60000"/>
                      </a:schemeClr>
                    </a:solidFill>
                  </a:rPr>
                  <a:t> kinematics.</a:t>
                </a:r>
              </a:p>
              <a:p>
                <a:pPr lvl="1"/>
                <a:r>
                  <a:rPr lang="en-US" dirty="0">
                    <a:solidFill>
                      <a:schemeClr val="bg2">
                        <a:lumMod val="40000"/>
                        <a:lumOff val="60000"/>
                      </a:schemeClr>
                    </a:solidFill>
                  </a:rPr>
                  <a:t>In </a:t>
                </a:r>
                <a:r>
                  <a:rPr lang="en-US" dirty="0" err="1">
                    <a:solidFill>
                      <a:schemeClr val="bg2">
                        <a:lumMod val="40000"/>
                        <a:lumOff val="60000"/>
                      </a:schemeClr>
                    </a:solidFill>
                  </a:rPr>
                  <a:t>NOvA</a:t>
                </a:r>
                <a:r>
                  <a:rPr lang="en-US" dirty="0">
                    <a:solidFill>
                      <a:schemeClr val="bg2">
                        <a:lumMod val="40000"/>
                        <a:lumOff val="60000"/>
                      </a:schemeClr>
                    </a:solidFill>
                  </a:rPr>
                  <a:t> and DUNE, the visible recoil is measured.  And SBN can do both.</a:t>
                </a:r>
              </a:p>
              <a:p>
                <a:pPr lvl="1"/>
                <a:r>
                  <a:rPr lang="en-US" dirty="0">
                    <a:solidFill>
                      <a:schemeClr val="bg2">
                        <a:lumMod val="40000"/>
                        <a:lumOff val="60000"/>
                      </a:schemeClr>
                    </a:solidFill>
                  </a:rPr>
                  <a:t>Apparently, these two won’t agree.</a:t>
                </a:r>
              </a:p>
              <a:p>
                <a:r>
                  <a:rPr lang="en-US" dirty="0"/>
                  <a:t>We can actually directly compare the two types of energy measures: recoil in bins of q</a:t>
                </a:r>
                <a:r>
                  <a:rPr lang="en-US" baseline="-25000" dirty="0"/>
                  <a:t>0</a:t>
                </a:r>
                <a:r>
                  <a:rPr lang="en-US" baseline="30000" dirty="0"/>
                  <a:t>QE</a:t>
                </a:r>
                <a:r>
                  <a:rPr lang="en-US" dirty="0"/>
                  <a:t>.</a:t>
                </a:r>
              </a:p>
              <a:p>
                <a:r>
                  <a:rPr lang="en-US" dirty="0"/>
                  <a:t>Agreement with the model is, as expected, poor.</a:t>
                </a:r>
              </a:p>
              <a:p>
                <a:pPr lvl="1"/>
                <a:r>
                  <a:rPr lang="en-US" dirty="0"/>
                  <a:t>Peaks are missed at low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𝑝</m:t>
                        </m:r>
                      </m:e>
                      <m:sub>
                        <m:r>
                          <a:rPr lang="en-US" i="1">
                            <a:latin typeface="Cambria Math" charset="0"/>
                          </a:rPr>
                          <m:t>𝑇</m:t>
                        </m:r>
                      </m:sub>
                    </m:sSub>
                  </m:oMath>
                </a14:m>
                <a:r>
                  <a:rPr lang="en-US" dirty="0"/>
                  <a:t>.  </a:t>
                </a:r>
              </a:p>
              <a:p>
                <a:pPr lvl="1"/>
                <a:r>
                  <a:rPr lang="en-US" dirty="0"/>
                  <a:t>High side tail is overestimated and low side is underestimated.</a:t>
                </a:r>
              </a:p>
            </p:txBody>
          </p:sp>
        </mc:Choice>
        <mc:Fallback>
          <p:sp>
            <p:nvSpPr>
              <p:cNvPr id="3" name="Content Placeholder 2">
                <a:extLst>
                  <a:ext uri="{FF2B5EF4-FFF2-40B4-BE49-F238E27FC236}">
                    <a16:creationId xmlns:a16="http://schemas.microsoft.com/office/drawing/2014/main" id="{A042B583-9243-4588-5536-46B61DB2CF7F}"/>
                  </a:ext>
                </a:extLst>
              </p:cNvPr>
              <p:cNvSpPr>
                <a:spLocks noGrp="1" noRot="1" noChangeAspect="1" noMove="1" noResize="1" noEditPoints="1" noAdjustHandles="1" noChangeArrowheads="1" noChangeShapeType="1" noTextEdit="1"/>
              </p:cNvSpPr>
              <p:nvPr>
                <p:ph sz="half" idx="1"/>
              </p:nvPr>
            </p:nvSpPr>
            <p:spPr>
              <a:xfrm>
                <a:off x="4556498" y="1855584"/>
                <a:ext cx="7529807" cy="4926216"/>
              </a:xfrm>
              <a:blipFill>
                <a:blip r:embed="rId3"/>
                <a:stretch>
                  <a:fillRect l="-1178" t="-2564" r="-1178"/>
                </a:stretch>
              </a:blipFill>
            </p:spPr>
            <p:txBody>
              <a:bodyPr/>
              <a:lstStyle/>
              <a:p>
                <a:r>
                  <a:rPr lang="en-US">
                    <a:noFill/>
                  </a:rPr>
                  <a:t> </a:t>
                </a:r>
              </a:p>
            </p:txBody>
          </p:sp>
        </mc:Fallback>
      </mc:AlternateContent>
      <p:sp>
        <p:nvSpPr>
          <p:cNvPr id="5" name="Date Placeholder 4">
            <a:extLst>
              <a:ext uri="{FF2B5EF4-FFF2-40B4-BE49-F238E27FC236}">
                <a16:creationId xmlns:a16="http://schemas.microsoft.com/office/drawing/2014/main" id="{6DEF3F08-8013-AAED-BB67-F75D9648DC56}"/>
              </a:ext>
            </a:extLst>
          </p:cNvPr>
          <p:cNvSpPr>
            <a:spLocks noGrp="1"/>
          </p:cNvSpPr>
          <p:nvPr>
            <p:ph type="dt" sz="half" idx="10"/>
          </p:nvPr>
        </p:nvSpPr>
        <p:spPr>
          <a:xfrm>
            <a:off x="8492613" y="6492875"/>
            <a:ext cx="2743200" cy="365125"/>
          </a:xfrm>
        </p:spPr>
        <p:txBody>
          <a:bodyPr/>
          <a:lstStyle/>
          <a:p>
            <a:r>
              <a:rPr lang="en-US"/>
              <a:t>21 October 2024</a:t>
            </a:r>
            <a:endParaRPr lang="en-US" dirty="0"/>
          </a:p>
        </p:txBody>
      </p:sp>
      <p:sp>
        <p:nvSpPr>
          <p:cNvPr id="6" name="Footer Placeholder 5">
            <a:extLst>
              <a:ext uri="{FF2B5EF4-FFF2-40B4-BE49-F238E27FC236}">
                <a16:creationId xmlns:a16="http://schemas.microsoft.com/office/drawing/2014/main" id="{90D069B7-1E38-8C56-36BC-423C2BD8994C}"/>
              </a:ext>
            </a:extLst>
          </p:cNvPr>
          <p:cNvSpPr>
            <a:spLocks noGrp="1"/>
          </p:cNvSpPr>
          <p:nvPr>
            <p:ph type="ftr" sz="quarter" idx="11"/>
          </p:nvPr>
        </p:nvSpPr>
        <p:spPr/>
        <p:txBody>
          <a:bodyPr/>
          <a:lstStyle/>
          <a:p>
            <a:r>
              <a:rPr lang="en-US"/>
              <a:t>Kevin McFarland: Help from CH-land</a:t>
            </a:r>
          </a:p>
        </p:txBody>
      </p:sp>
      <p:sp>
        <p:nvSpPr>
          <p:cNvPr id="7" name="Slide Number Placeholder 6">
            <a:extLst>
              <a:ext uri="{FF2B5EF4-FFF2-40B4-BE49-F238E27FC236}">
                <a16:creationId xmlns:a16="http://schemas.microsoft.com/office/drawing/2014/main" id="{B94D45DB-1C80-6D73-10FA-659505C1C422}"/>
              </a:ext>
            </a:extLst>
          </p:cNvPr>
          <p:cNvSpPr>
            <a:spLocks noGrp="1"/>
          </p:cNvSpPr>
          <p:nvPr>
            <p:ph type="sldNum" sz="quarter" idx="12"/>
          </p:nvPr>
        </p:nvSpPr>
        <p:spPr/>
        <p:txBody>
          <a:bodyPr/>
          <a:lstStyle/>
          <a:p>
            <a:fld id="{8132C78B-D409-3F4E-ACA1-20F3BFE0E73C}" type="slidenum">
              <a:rPr lang="en-US" smtClean="0"/>
              <a:t>31</a:t>
            </a:fld>
            <a:endParaRPr lang="en-US"/>
          </a:p>
        </p:txBody>
      </p:sp>
      <p:pic>
        <p:nvPicPr>
          <p:cNvPr id="12" name="Content Placeholder 11">
            <a:extLst>
              <a:ext uri="{FF2B5EF4-FFF2-40B4-BE49-F238E27FC236}">
                <a16:creationId xmlns:a16="http://schemas.microsoft.com/office/drawing/2014/main" id="{DAB622E7-2709-A5DA-51EA-D67A5E9E4F8F}"/>
              </a:ext>
            </a:extLst>
          </p:cNvPr>
          <p:cNvPicPr>
            <a:picLocks noGrp="1" noChangeAspect="1"/>
          </p:cNvPicPr>
          <p:nvPr>
            <p:ph sz="half" idx="2"/>
          </p:nvPr>
        </p:nvPicPr>
        <p:blipFill>
          <a:blip r:embed="rId4"/>
          <a:stretch>
            <a:fillRect/>
          </a:stretch>
        </p:blipFill>
        <p:spPr>
          <a:xfrm>
            <a:off x="15496" y="1277"/>
            <a:ext cx="4541003" cy="6844008"/>
          </a:xfrm>
        </p:spPr>
      </p:pic>
      <p:sp>
        <p:nvSpPr>
          <p:cNvPr id="4" name="TextBox 3">
            <a:extLst>
              <a:ext uri="{FF2B5EF4-FFF2-40B4-BE49-F238E27FC236}">
                <a16:creationId xmlns:a16="http://schemas.microsoft.com/office/drawing/2014/main" id="{29CC4FD9-EE57-6672-CA1B-E8F5D6B06932}"/>
              </a:ext>
            </a:extLst>
          </p:cNvPr>
          <p:cNvSpPr txBox="1"/>
          <p:nvPr/>
        </p:nvSpPr>
        <p:spPr>
          <a:xfrm>
            <a:off x="4473410" y="1526733"/>
            <a:ext cx="6956590" cy="369332"/>
          </a:xfrm>
          <a:prstGeom prst="rect">
            <a:avLst/>
          </a:prstGeom>
          <a:noFill/>
        </p:spPr>
        <p:txBody>
          <a:bodyPr wrap="square">
            <a:spAutoFit/>
          </a:bodyPr>
          <a:lstStyle/>
          <a:p>
            <a:r>
              <a:rPr lang="en-US" sz="1800" dirty="0"/>
              <a:t>D. </a:t>
            </a:r>
            <a:r>
              <a:rPr lang="en-US" sz="1800" dirty="0" err="1"/>
              <a:t>Ruterbories</a:t>
            </a:r>
            <a:r>
              <a:rPr lang="en-US" dirty="0"/>
              <a:t> et al. </a:t>
            </a:r>
            <a:r>
              <a:rPr lang="en-US" sz="1800" dirty="0" err="1"/>
              <a:t>Phys.Rev.Lett</a:t>
            </a:r>
            <a:r>
              <a:rPr lang="en-US" sz="1800" dirty="0"/>
              <a:t>. 129 (2022) 2, 021803</a:t>
            </a:r>
          </a:p>
        </p:txBody>
      </p:sp>
    </p:spTree>
    <p:extLst>
      <p:ext uri="{BB962C8B-B14F-4D97-AF65-F5344CB8AC3E}">
        <p14:creationId xmlns:p14="http://schemas.microsoft.com/office/powerpoint/2010/main" val="1798252599"/>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descr="A diagram of a triangle with a line and a circle&#10;&#10;Description automatically generated">
            <a:extLst>
              <a:ext uri="{FF2B5EF4-FFF2-40B4-BE49-F238E27FC236}">
                <a16:creationId xmlns:a16="http://schemas.microsoft.com/office/drawing/2014/main" id="{DB7E2B3F-FB93-05B9-0088-377154BAA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065" y="299616"/>
            <a:ext cx="2334368" cy="2062163"/>
          </a:xfrm>
          <a:prstGeom prst="rect">
            <a:avLst/>
          </a:prstGeom>
        </p:spPr>
      </p:pic>
      <mc:AlternateContent xmlns:mc="http://schemas.openxmlformats.org/markup-compatibility/2006">
        <mc:Choice xmlns:a14="http://schemas.microsoft.com/office/drawing/2010/main" Requires="a14">
          <p:sp>
            <p:nvSpPr>
              <p:cNvPr id="7" name="Title 6">
                <a:extLst>
                  <a:ext uri="{FF2B5EF4-FFF2-40B4-BE49-F238E27FC236}">
                    <a16:creationId xmlns:a16="http://schemas.microsoft.com/office/drawing/2014/main" id="{D4A6F748-DF8A-E651-9785-CADDF349CC1B}"/>
                  </a:ext>
                </a:extLst>
              </p:cNvPr>
              <p:cNvSpPr>
                <a:spLocks noGrp="1"/>
              </p:cNvSpPr>
              <p:nvPr>
                <p:ph type="title"/>
              </p:nvPr>
            </p:nvSpPr>
            <p:spPr>
              <a:xfrm>
                <a:off x="533401" y="188143"/>
                <a:ext cx="4800600" cy="1325563"/>
              </a:xfrm>
            </p:spPr>
            <p:txBody>
              <a:bodyPr>
                <a:normAutofit fontScale="90000"/>
              </a:bodyPr>
              <a:lstStyle/>
              <a:p>
                <a:r>
                  <a:rPr lang="en-US" dirty="0"/>
                  <a:t>Transverse variables, full MINERvA CC0</a:t>
                </a:r>
                <a14:m>
                  <m:oMath xmlns:m="http://schemas.openxmlformats.org/officeDocument/2006/math">
                    <m:r>
                      <a:rPr lang="en-US">
                        <a:latin typeface="Cambria Math" charset="0"/>
                        <a:ea typeface="Cambria Math" charset="0"/>
                        <a:cs typeface="Cambria Math" charset="0"/>
                      </a:rPr>
                      <m:t>𝝅</m:t>
                    </m:r>
                  </m:oMath>
                </a14:m>
                <a:r>
                  <a:rPr lang="en-US" dirty="0"/>
                  <a:t> statistics</a:t>
                </a:r>
              </a:p>
            </p:txBody>
          </p:sp>
        </mc:Choice>
        <mc:Fallback>
          <p:sp>
            <p:nvSpPr>
              <p:cNvPr id="7" name="Title 6">
                <a:extLst>
                  <a:ext uri="{FF2B5EF4-FFF2-40B4-BE49-F238E27FC236}">
                    <a16:creationId xmlns:a16="http://schemas.microsoft.com/office/drawing/2014/main" id="{D4A6F748-DF8A-E651-9785-CADDF349CC1B}"/>
                  </a:ext>
                </a:extLst>
              </p:cNvPr>
              <p:cNvSpPr>
                <a:spLocks noGrp="1" noRot="1" noChangeAspect="1" noMove="1" noResize="1" noEditPoints="1" noAdjustHandles="1" noChangeArrowheads="1" noChangeShapeType="1" noTextEdit="1"/>
              </p:cNvSpPr>
              <p:nvPr>
                <p:ph type="title"/>
              </p:nvPr>
            </p:nvSpPr>
            <p:spPr>
              <a:xfrm>
                <a:off x="533401" y="188143"/>
                <a:ext cx="4800600" cy="1325563"/>
              </a:xfrm>
              <a:blipFill>
                <a:blip r:embed="rId3"/>
                <a:stretch>
                  <a:fillRect l="-1583" t="-18868" r="-4749" b="-31132"/>
                </a:stretch>
              </a:blipFill>
            </p:spPr>
            <p:txBody>
              <a:bodyPr/>
              <a:lstStyle/>
              <a:p>
                <a:r>
                  <a:rPr lang="en-US">
                    <a:noFill/>
                  </a:rPr>
                  <a:t> </a:t>
                </a:r>
              </a:p>
            </p:txBody>
          </p:sp>
        </mc:Fallback>
      </mc:AlternateContent>
      <p:pic>
        <p:nvPicPr>
          <p:cNvPr id="10" name="Content Placeholder 9" descr="A graph of a graph with colored dots&#10;&#10;Description automatically generated with medium confidence">
            <a:extLst>
              <a:ext uri="{FF2B5EF4-FFF2-40B4-BE49-F238E27FC236}">
                <a16:creationId xmlns:a16="http://schemas.microsoft.com/office/drawing/2014/main" id="{7BED9B08-B568-DCE3-B62B-DA39F2695E2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8903" y="1676400"/>
            <a:ext cx="5067300" cy="3238500"/>
          </a:xfrm>
        </p:spPr>
      </p:pic>
      <p:sp>
        <p:nvSpPr>
          <p:cNvPr id="4" name="Date Placeholder 3">
            <a:extLst>
              <a:ext uri="{FF2B5EF4-FFF2-40B4-BE49-F238E27FC236}">
                <a16:creationId xmlns:a16="http://schemas.microsoft.com/office/drawing/2014/main" id="{1146AF54-9979-4E69-CC6D-148FBD2A3275}"/>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6558ED46-B38F-487A-577D-DA474C3C05AF}"/>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00FBB046-E0A7-0E05-1ED2-EFA0F84B15B6}"/>
              </a:ext>
            </a:extLst>
          </p:cNvPr>
          <p:cNvSpPr>
            <a:spLocks noGrp="1"/>
          </p:cNvSpPr>
          <p:nvPr>
            <p:ph type="sldNum" sz="quarter" idx="12"/>
          </p:nvPr>
        </p:nvSpPr>
        <p:spPr/>
        <p:txBody>
          <a:bodyPr/>
          <a:lstStyle/>
          <a:p>
            <a:fld id="{8132C78B-D409-3F4E-ACA1-20F3BFE0E73C}" type="slidenum">
              <a:rPr lang="en-US" smtClean="0"/>
              <a:t>32</a:t>
            </a:fld>
            <a:endParaRPr lang="en-US"/>
          </a:p>
        </p:txBody>
      </p:sp>
      <p:sp>
        <p:nvSpPr>
          <p:cNvPr id="12" name="TextBox 11">
            <a:extLst>
              <a:ext uri="{FF2B5EF4-FFF2-40B4-BE49-F238E27FC236}">
                <a16:creationId xmlns:a16="http://schemas.microsoft.com/office/drawing/2014/main" id="{B66E32F5-105D-F655-004E-934C6CE57A23}"/>
              </a:ext>
            </a:extLst>
          </p:cNvPr>
          <p:cNvSpPr txBox="1"/>
          <p:nvPr/>
        </p:nvSpPr>
        <p:spPr>
          <a:xfrm>
            <a:off x="152400" y="5077594"/>
            <a:ext cx="5067300" cy="584775"/>
          </a:xfrm>
          <a:prstGeom prst="rect">
            <a:avLst/>
          </a:prstGeom>
          <a:noFill/>
        </p:spPr>
        <p:txBody>
          <a:bodyPr wrap="square">
            <a:spAutoFit/>
          </a:bodyPr>
          <a:lstStyle/>
          <a:p>
            <a:r>
              <a:rPr lang="en-US" sz="1600" i="1" dirty="0"/>
              <a:t>Summary of optical potential from electron scattering</a:t>
            </a:r>
            <a:br>
              <a:rPr lang="en-US" sz="1600" i="1" dirty="0"/>
            </a:br>
            <a:r>
              <a:rPr lang="en-US" sz="1600" i="1" dirty="0"/>
              <a:t>A. </a:t>
            </a:r>
            <a:r>
              <a:rPr lang="en-US" sz="1600" i="1" dirty="0" err="1"/>
              <a:t>Bodek</a:t>
            </a:r>
            <a:r>
              <a:rPr lang="en-US" sz="1600" i="1" dirty="0"/>
              <a:t> and T. Cai, </a:t>
            </a:r>
            <a:r>
              <a:rPr lang="it-IT" sz="1600" i="1" dirty="0"/>
              <a:t>Eur. </a:t>
            </a:r>
            <a:r>
              <a:rPr lang="it-IT" sz="1600" i="1" dirty="0" err="1"/>
              <a:t>Phys</a:t>
            </a:r>
            <a:r>
              <a:rPr lang="it-IT" sz="1600" i="1" dirty="0"/>
              <a:t>. </a:t>
            </a:r>
            <a:r>
              <a:rPr lang="it-IT" sz="1600" i="1" dirty="0" err="1"/>
              <a:t>J</a:t>
            </a:r>
            <a:r>
              <a:rPr lang="it-IT" sz="1600" i="1" dirty="0"/>
              <a:t>. C. (2019) 79: 293</a:t>
            </a:r>
            <a:endParaRPr lang="en-US" sz="1600" dirty="0"/>
          </a:p>
        </p:txBody>
      </p:sp>
      <p:sp>
        <p:nvSpPr>
          <p:cNvPr id="14" name="TextBox 13">
            <a:extLst>
              <a:ext uri="{FF2B5EF4-FFF2-40B4-BE49-F238E27FC236}">
                <a16:creationId xmlns:a16="http://schemas.microsoft.com/office/drawing/2014/main" id="{25013C36-6C79-CC56-26B3-4031CC20753C}"/>
              </a:ext>
            </a:extLst>
          </p:cNvPr>
          <p:cNvSpPr txBox="1"/>
          <p:nvPr/>
        </p:nvSpPr>
        <p:spPr>
          <a:xfrm>
            <a:off x="7493633" y="732472"/>
            <a:ext cx="3479167" cy="1477328"/>
          </a:xfrm>
          <a:prstGeom prst="rect">
            <a:avLst/>
          </a:prstGeom>
          <a:noFill/>
        </p:spPr>
        <p:txBody>
          <a:bodyPr wrap="square" rtlCol="0">
            <a:spAutoFit/>
          </a:bodyPr>
          <a:lstStyle/>
          <a:p>
            <a:r>
              <a:rPr lang="en-US" dirty="0"/>
              <a:t>Transverse momentum imbalance in reaction plane is sensitive to Fermi motion and (bias) from removal energy.</a:t>
            </a:r>
          </a:p>
          <a:p>
            <a:r>
              <a:rPr lang="en-US" dirty="0"/>
              <a:t>Expect momentum dependence.</a:t>
            </a:r>
          </a:p>
        </p:txBody>
      </p:sp>
      <p:pic>
        <p:nvPicPr>
          <p:cNvPr id="15" name="Picture 14" descr="A collage of graphs&#10;&#10;Description automatically generated">
            <a:extLst>
              <a:ext uri="{FF2B5EF4-FFF2-40B4-BE49-F238E27FC236}">
                <a16:creationId xmlns:a16="http://schemas.microsoft.com/office/drawing/2014/main" id="{39C98BDE-99A3-423B-8234-C0B1769982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3324" y="2473252"/>
            <a:ext cx="6698652" cy="3927548"/>
          </a:xfrm>
          <a:prstGeom prst="rect">
            <a:avLst/>
          </a:prstGeom>
        </p:spPr>
      </p:pic>
      <p:sp>
        <p:nvSpPr>
          <p:cNvPr id="16" name="TextBox 15">
            <a:extLst>
              <a:ext uri="{FF2B5EF4-FFF2-40B4-BE49-F238E27FC236}">
                <a16:creationId xmlns:a16="http://schemas.microsoft.com/office/drawing/2014/main" id="{C5838178-0D1B-99CE-6D48-E88561FEC9F4}"/>
              </a:ext>
            </a:extLst>
          </p:cNvPr>
          <p:cNvSpPr txBox="1"/>
          <p:nvPr/>
        </p:nvSpPr>
        <p:spPr>
          <a:xfrm>
            <a:off x="7594554" y="2288586"/>
            <a:ext cx="2514600" cy="369332"/>
          </a:xfrm>
          <a:prstGeom prst="rect">
            <a:avLst/>
          </a:prstGeom>
          <a:noFill/>
        </p:spPr>
        <p:txBody>
          <a:bodyPr wrap="square" rtlCol="0">
            <a:spAutoFit/>
          </a:bodyPr>
          <a:lstStyle/>
          <a:p>
            <a:r>
              <a:rPr lang="en-US" dirty="0"/>
              <a:t>all processes</a:t>
            </a:r>
          </a:p>
        </p:txBody>
      </p:sp>
      <p:pic>
        <p:nvPicPr>
          <p:cNvPr id="18" name="Graphic 17" descr="Traffic cone outline">
            <a:extLst>
              <a:ext uri="{FF2B5EF4-FFF2-40B4-BE49-F238E27FC236}">
                <a16:creationId xmlns:a16="http://schemas.microsoft.com/office/drawing/2014/main" id="{B6C5C46A-5EAC-1DA1-A64F-5512D6EEBB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6723" y="393724"/>
            <a:ext cx="914400" cy="914400"/>
          </a:xfrm>
          <a:prstGeom prst="rect">
            <a:avLst/>
          </a:prstGeom>
        </p:spPr>
      </p:pic>
      <p:sp>
        <p:nvSpPr>
          <p:cNvPr id="2" name="TextBox 1">
            <a:extLst>
              <a:ext uri="{FF2B5EF4-FFF2-40B4-BE49-F238E27FC236}">
                <a16:creationId xmlns:a16="http://schemas.microsoft.com/office/drawing/2014/main" id="{63C4F7E7-7D7A-9D01-A743-62CEAA4178B5}"/>
              </a:ext>
            </a:extLst>
          </p:cNvPr>
          <p:cNvSpPr txBox="1"/>
          <p:nvPr/>
        </p:nvSpPr>
        <p:spPr>
          <a:xfrm>
            <a:off x="3097925" y="5867400"/>
            <a:ext cx="2693275" cy="584775"/>
          </a:xfrm>
          <a:prstGeom prst="rect">
            <a:avLst/>
          </a:prstGeom>
          <a:noFill/>
        </p:spPr>
        <p:txBody>
          <a:bodyPr wrap="square" rtlCol="0">
            <a:spAutoFit/>
          </a:bodyPr>
          <a:lstStyle/>
          <a:p>
            <a:r>
              <a:rPr lang="en-US" sz="1600" dirty="0">
                <a:solidFill>
                  <a:schemeClr val="accent5">
                    <a:lumMod val="75000"/>
                  </a:schemeClr>
                </a:solidFill>
              </a:rPr>
              <a:t>MINERvA Preliminary, </a:t>
            </a:r>
            <a:r>
              <a:rPr lang="en-US" sz="1600" dirty="0" err="1">
                <a:solidFill>
                  <a:schemeClr val="accent5">
                    <a:lumMod val="75000"/>
                  </a:schemeClr>
                </a:solidFill>
              </a:rPr>
              <a:t>Ruterbories</a:t>
            </a:r>
            <a:r>
              <a:rPr lang="en-US" sz="1600" dirty="0">
                <a:solidFill>
                  <a:schemeClr val="accent5">
                    <a:lumMod val="75000"/>
                  </a:schemeClr>
                </a:solidFill>
              </a:rPr>
              <a:t> NuINT24</a:t>
            </a:r>
          </a:p>
        </p:txBody>
      </p:sp>
    </p:spTree>
    <p:extLst>
      <p:ext uri="{BB962C8B-B14F-4D97-AF65-F5344CB8AC3E}">
        <p14:creationId xmlns:p14="http://schemas.microsoft.com/office/powerpoint/2010/main" val="160526718"/>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7" descr="A diagram of a triangle with a line and a circle&#10;&#10;Description automatically generated">
            <a:extLst>
              <a:ext uri="{FF2B5EF4-FFF2-40B4-BE49-F238E27FC236}">
                <a16:creationId xmlns:a16="http://schemas.microsoft.com/office/drawing/2014/main" id="{DB7E2B3F-FB93-05B9-0088-377154BAA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065" y="299616"/>
            <a:ext cx="2334368" cy="2062163"/>
          </a:xfrm>
          <a:prstGeom prst="rect">
            <a:avLst/>
          </a:prstGeom>
        </p:spPr>
      </p:pic>
      <p:pic>
        <p:nvPicPr>
          <p:cNvPr id="8" name="Picture 7" descr="A collage of graphs&#10;&#10;Description automatically generated">
            <a:extLst>
              <a:ext uri="{FF2B5EF4-FFF2-40B4-BE49-F238E27FC236}">
                <a16:creationId xmlns:a16="http://schemas.microsoft.com/office/drawing/2014/main" id="{890A2350-C2B1-15FF-760C-98D3735CD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509526"/>
            <a:ext cx="6731046" cy="3891274"/>
          </a:xfrm>
          <a:prstGeom prst="rect">
            <a:avLst/>
          </a:prstGeom>
        </p:spPr>
      </p:pic>
      <mc:AlternateContent xmlns:mc="http://schemas.openxmlformats.org/markup-compatibility/2006">
        <mc:Choice xmlns:a14="http://schemas.microsoft.com/office/drawing/2010/main" Requires="a14">
          <p:sp>
            <p:nvSpPr>
              <p:cNvPr id="7" name="Title 6">
                <a:extLst>
                  <a:ext uri="{FF2B5EF4-FFF2-40B4-BE49-F238E27FC236}">
                    <a16:creationId xmlns:a16="http://schemas.microsoft.com/office/drawing/2014/main" id="{D4A6F748-DF8A-E651-9785-CADDF349CC1B}"/>
                  </a:ext>
                </a:extLst>
              </p:cNvPr>
              <p:cNvSpPr>
                <a:spLocks noGrp="1"/>
              </p:cNvSpPr>
              <p:nvPr>
                <p:ph type="title"/>
              </p:nvPr>
            </p:nvSpPr>
            <p:spPr>
              <a:xfrm>
                <a:off x="533401" y="188143"/>
                <a:ext cx="4800600" cy="1325563"/>
              </a:xfrm>
            </p:spPr>
            <p:txBody>
              <a:bodyPr>
                <a:normAutofit fontScale="90000"/>
              </a:bodyPr>
              <a:lstStyle/>
              <a:p>
                <a:r>
                  <a:rPr lang="en-US" dirty="0"/>
                  <a:t>Transverse variables, full MINERvA CC0</a:t>
                </a:r>
                <a14:m>
                  <m:oMath xmlns:m="http://schemas.openxmlformats.org/officeDocument/2006/math">
                    <m:r>
                      <a:rPr lang="en-US">
                        <a:latin typeface="Cambria Math" charset="0"/>
                        <a:ea typeface="Cambria Math" charset="0"/>
                        <a:cs typeface="Cambria Math" charset="0"/>
                      </a:rPr>
                      <m:t>𝝅</m:t>
                    </m:r>
                  </m:oMath>
                </a14:m>
                <a:r>
                  <a:rPr lang="en-US" dirty="0"/>
                  <a:t> statistics</a:t>
                </a:r>
              </a:p>
            </p:txBody>
          </p:sp>
        </mc:Choice>
        <mc:Fallback>
          <p:sp>
            <p:nvSpPr>
              <p:cNvPr id="7" name="Title 6">
                <a:extLst>
                  <a:ext uri="{FF2B5EF4-FFF2-40B4-BE49-F238E27FC236}">
                    <a16:creationId xmlns:a16="http://schemas.microsoft.com/office/drawing/2014/main" id="{D4A6F748-DF8A-E651-9785-CADDF349CC1B}"/>
                  </a:ext>
                </a:extLst>
              </p:cNvPr>
              <p:cNvSpPr>
                <a:spLocks noGrp="1" noRot="1" noChangeAspect="1" noMove="1" noResize="1" noEditPoints="1" noAdjustHandles="1" noChangeArrowheads="1" noChangeShapeType="1" noTextEdit="1"/>
              </p:cNvSpPr>
              <p:nvPr>
                <p:ph type="title"/>
              </p:nvPr>
            </p:nvSpPr>
            <p:spPr>
              <a:xfrm>
                <a:off x="533401" y="188143"/>
                <a:ext cx="4800600" cy="1325563"/>
              </a:xfrm>
              <a:blipFill>
                <a:blip r:embed="rId4"/>
                <a:stretch>
                  <a:fillRect l="-1583" t="-18868" r="-4749" b="-31132"/>
                </a:stretch>
              </a:blipFill>
            </p:spPr>
            <p:txBody>
              <a:bodyPr/>
              <a:lstStyle/>
              <a:p>
                <a:r>
                  <a:rPr lang="en-US">
                    <a:noFill/>
                  </a:rPr>
                  <a:t> </a:t>
                </a:r>
              </a:p>
            </p:txBody>
          </p:sp>
        </mc:Fallback>
      </mc:AlternateContent>
      <p:pic>
        <p:nvPicPr>
          <p:cNvPr id="10" name="Content Placeholder 9" descr="A graph of a graph with colored dots&#10;&#10;Description automatically generated with medium confidence">
            <a:extLst>
              <a:ext uri="{FF2B5EF4-FFF2-40B4-BE49-F238E27FC236}">
                <a16:creationId xmlns:a16="http://schemas.microsoft.com/office/drawing/2014/main" id="{7BED9B08-B568-DCE3-B62B-DA39F2695E20}"/>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8903" y="1676400"/>
            <a:ext cx="5067300" cy="3238500"/>
          </a:xfrm>
        </p:spPr>
      </p:pic>
      <p:sp>
        <p:nvSpPr>
          <p:cNvPr id="4" name="Date Placeholder 3">
            <a:extLst>
              <a:ext uri="{FF2B5EF4-FFF2-40B4-BE49-F238E27FC236}">
                <a16:creationId xmlns:a16="http://schemas.microsoft.com/office/drawing/2014/main" id="{1146AF54-9979-4E69-CC6D-148FBD2A3275}"/>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6558ED46-B38F-487A-577D-DA474C3C05AF}"/>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00FBB046-E0A7-0E05-1ED2-EFA0F84B15B6}"/>
              </a:ext>
            </a:extLst>
          </p:cNvPr>
          <p:cNvSpPr>
            <a:spLocks noGrp="1"/>
          </p:cNvSpPr>
          <p:nvPr>
            <p:ph type="sldNum" sz="quarter" idx="12"/>
          </p:nvPr>
        </p:nvSpPr>
        <p:spPr/>
        <p:txBody>
          <a:bodyPr/>
          <a:lstStyle/>
          <a:p>
            <a:fld id="{8132C78B-D409-3F4E-ACA1-20F3BFE0E73C}" type="slidenum">
              <a:rPr lang="en-US" smtClean="0"/>
              <a:t>33</a:t>
            </a:fld>
            <a:endParaRPr lang="en-US"/>
          </a:p>
        </p:txBody>
      </p:sp>
      <p:sp>
        <p:nvSpPr>
          <p:cNvPr id="12" name="TextBox 11">
            <a:extLst>
              <a:ext uri="{FF2B5EF4-FFF2-40B4-BE49-F238E27FC236}">
                <a16:creationId xmlns:a16="http://schemas.microsoft.com/office/drawing/2014/main" id="{B66E32F5-105D-F655-004E-934C6CE57A23}"/>
              </a:ext>
            </a:extLst>
          </p:cNvPr>
          <p:cNvSpPr txBox="1"/>
          <p:nvPr/>
        </p:nvSpPr>
        <p:spPr>
          <a:xfrm>
            <a:off x="152400" y="5077594"/>
            <a:ext cx="5067300" cy="584775"/>
          </a:xfrm>
          <a:prstGeom prst="rect">
            <a:avLst/>
          </a:prstGeom>
          <a:noFill/>
        </p:spPr>
        <p:txBody>
          <a:bodyPr wrap="square">
            <a:spAutoFit/>
          </a:bodyPr>
          <a:lstStyle/>
          <a:p>
            <a:r>
              <a:rPr lang="en-US" sz="1600" i="1" dirty="0"/>
              <a:t>Summary of optical potential from electron scattering</a:t>
            </a:r>
            <a:br>
              <a:rPr lang="en-US" sz="1600" i="1" dirty="0"/>
            </a:br>
            <a:r>
              <a:rPr lang="en-US" sz="1600" i="1" dirty="0"/>
              <a:t>A. </a:t>
            </a:r>
            <a:r>
              <a:rPr lang="en-US" sz="1600" i="1" dirty="0" err="1"/>
              <a:t>Bodek</a:t>
            </a:r>
            <a:r>
              <a:rPr lang="en-US" sz="1600" i="1" dirty="0"/>
              <a:t> and T. Cai, </a:t>
            </a:r>
            <a:r>
              <a:rPr lang="it-IT" sz="1600" i="1" dirty="0"/>
              <a:t>Eur. </a:t>
            </a:r>
            <a:r>
              <a:rPr lang="it-IT" sz="1600" i="1" dirty="0" err="1"/>
              <a:t>Phys</a:t>
            </a:r>
            <a:r>
              <a:rPr lang="it-IT" sz="1600" i="1" dirty="0"/>
              <a:t>. </a:t>
            </a:r>
            <a:r>
              <a:rPr lang="it-IT" sz="1600" i="1" dirty="0" err="1"/>
              <a:t>J</a:t>
            </a:r>
            <a:r>
              <a:rPr lang="it-IT" sz="1600" i="1" dirty="0"/>
              <a:t>. C. (2019) 79: 293</a:t>
            </a:r>
            <a:endParaRPr lang="en-US" sz="1600" dirty="0"/>
          </a:p>
        </p:txBody>
      </p:sp>
      <p:sp>
        <p:nvSpPr>
          <p:cNvPr id="14" name="TextBox 13">
            <a:extLst>
              <a:ext uri="{FF2B5EF4-FFF2-40B4-BE49-F238E27FC236}">
                <a16:creationId xmlns:a16="http://schemas.microsoft.com/office/drawing/2014/main" id="{25013C36-6C79-CC56-26B3-4031CC20753C}"/>
              </a:ext>
            </a:extLst>
          </p:cNvPr>
          <p:cNvSpPr txBox="1"/>
          <p:nvPr/>
        </p:nvSpPr>
        <p:spPr>
          <a:xfrm>
            <a:off x="7543800" y="563972"/>
            <a:ext cx="2209800" cy="1477328"/>
          </a:xfrm>
          <a:prstGeom prst="rect">
            <a:avLst/>
          </a:prstGeom>
          <a:noFill/>
        </p:spPr>
        <p:txBody>
          <a:bodyPr wrap="square" rtlCol="0">
            <a:spAutoFit/>
          </a:bodyPr>
          <a:lstStyle/>
          <a:p>
            <a:r>
              <a:rPr lang="en-US" dirty="0"/>
              <a:t>in reaction plane, sensitive to Fermi motion and (bias) from removal energy</a:t>
            </a:r>
          </a:p>
        </p:txBody>
      </p:sp>
      <p:sp>
        <p:nvSpPr>
          <p:cNvPr id="16" name="TextBox 15">
            <a:extLst>
              <a:ext uri="{FF2B5EF4-FFF2-40B4-BE49-F238E27FC236}">
                <a16:creationId xmlns:a16="http://schemas.microsoft.com/office/drawing/2014/main" id="{C5838178-0D1B-99CE-6D48-E88561FEC9F4}"/>
              </a:ext>
            </a:extLst>
          </p:cNvPr>
          <p:cNvSpPr txBox="1"/>
          <p:nvPr/>
        </p:nvSpPr>
        <p:spPr>
          <a:xfrm>
            <a:off x="6899797" y="2288586"/>
            <a:ext cx="5067299" cy="369332"/>
          </a:xfrm>
          <a:prstGeom prst="rect">
            <a:avLst/>
          </a:prstGeom>
          <a:noFill/>
        </p:spPr>
        <p:txBody>
          <a:bodyPr wrap="square" rtlCol="0">
            <a:spAutoFit/>
          </a:bodyPr>
          <a:lstStyle/>
          <a:p>
            <a:r>
              <a:rPr lang="en-US" dirty="0"/>
              <a:t>quasielastic, after other processes subtracted</a:t>
            </a:r>
          </a:p>
        </p:txBody>
      </p:sp>
      <p:pic>
        <p:nvPicPr>
          <p:cNvPr id="9" name="Graphic 8" descr="Traffic cone outline">
            <a:extLst>
              <a:ext uri="{FF2B5EF4-FFF2-40B4-BE49-F238E27FC236}">
                <a16:creationId xmlns:a16="http://schemas.microsoft.com/office/drawing/2014/main" id="{96E60045-C8E2-CDFB-3A64-A6ED969977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46723" y="393724"/>
            <a:ext cx="914400" cy="914400"/>
          </a:xfrm>
          <a:prstGeom prst="rect">
            <a:avLst/>
          </a:prstGeom>
        </p:spPr>
      </p:pic>
      <p:sp>
        <p:nvSpPr>
          <p:cNvPr id="11" name="Right Arrow 10">
            <a:extLst>
              <a:ext uri="{FF2B5EF4-FFF2-40B4-BE49-F238E27FC236}">
                <a16:creationId xmlns:a16="http://schemas.microsoft.com/office/drawing/2014/main" id="{E66B3979-B0CF-2119-8765-162E2AB01037}"/>
              </a:ext>
            </a:extLst>
          </p:cNvPr>
          <p:cNvSpPr/>
          <p:nvPr/>
        </p:nvSpPr>
        <p:spPr>
          <a:xfrm>
            <a:off x="11430000" y="4343400"/>
            <a:ext cx="3048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E9C6E340-DD3B-3949-4A82-9903EA6B944A}"/>
              </a:ext>
            </a:extLst>
          </p:cNvPr>
          <p:cNvSpPr/>
          <p:nvPr/>
        </p:nvSpPr>
        <p:spPr>
          <a:xfrm>
            <a:off x="7086842" y="5475972"/>
            <a:ext cx="3048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8EFF111F-E0A8-52CD-3823-4CC0BE53A827}"/>
              </a:ext>
            </a:extLst>
          </p:cNvPr>
          <p:cNvSpPr/>
          <p:nvPr/>
        </p:nvSpPr>
        <p:spPr>
          <a:xfrm rot="10800000">
            <a:off x="7886700" y="4321125"/>
            <a:ext cx="3048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B03D6C80-C585-1161-FAA2-63B66459944D}"/>
              </a:ext>
            </a:extLst>
          </p:cNvPr>
          <p:cNvSpPr/>
          <p:nvPr/>
        </p:nvSpPr>
        <p:spPr>
          <a:xfrm rot="10800000">
            <a:off x="6410653" y="4343399"/>
            <a:ext cx="304800" cy="152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1AB2F2D-042A-8C63-0048-09CC4743D352}"/>
              </a:ext>
            </a:extLst>
          </p:cNvPr>
          <p:cNvSpPr txBox="1"/>
          <p:nvPr/>
        </p:nvSpPr>
        <p:spPr>
          <a:xfrm>
            <a:off x="3097925" y="5867400"/>
            <a:ext cx="2693275" cy="584775"/>
          </a:xfrm>
          <a:prstGeom prst="rect">
            <a:avLst/>
          </a:prstGeom>
          <a:noFill/>
        </p:spPr>
        <p:txBody>
          <a:bodyPr wrap="square" rtlCol="0">
            <a:spAutoFit/>
          </a:bodyPr>
          <a:lstStyle/>
          <a:p>
            <a:r>
              <a:rPr lang="en-US" sz="1600" dirty="0">
                <a:solidFill>
                  <a:schemeClr val="accent5">
                    <a:lumMod val="75000"/>
                  </a:schemeClr>
                </a:solidFill>
              </a:rPr>
              <a:t>MINERvA Preliminary, </a:t>
            </a:r>
            <a:r>
              <a:rPr lang="en-US" sz="1600" dirty="0" err="1">
                <a:solidFill>
                  <a:schemeClr val="accent5">
                    <a:lumMod val="75000"/>
                  </a:schemeClr>
                </a:solidFill>
              </a:rPr>
              <a:t>Ruterbories</a:t>
            </a:r>
            <a:r>
              <a:rPr lang="en-US" sz="1600" dirty="0">
                <a:solidFill>
                  <a:schemeClr val="accent5">
                    <a:lumMod val="75000"/>
                  </a:schemeClr>
                </a:solidFill>
              </a:rPr>
              <a:t> NuINT24</a:t>
            </a:r>
          </a:p>
        </p:txBody>
      </p:sp>
    </p:spTree>
    <p:extLst>
      <p:ext uri="{BB962C8B-B14F-4D97-AF65-F5344CB8AC3E}">
        <p14:creationId xmlns:p14="http://schemas.microsoft.com/office/powerpoint/2010/main" val="2535109487"/>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EBDBD-BB2E-E32D-FD37-825B946BA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2FCDF4-C8C0-46DA-377D-86AF988E4CB1}"/>
              </a:ext>
            </a:extLst>
          </p:cNvPr>
          <p:cNvSpPr>
            <a:spLocks noGrp="1"/>
          </p:cNvSpPr>
          <p:nvPr>
            <p:ph type="title"/>
          </p:nvPr>
        </p:nvSpPr>
        <p:spPr>
          <a:xfrm>
            <a:off x="1371600" y="2971800"/>
            <a:ext cx="9447051" cy="1143000"/>
          </a:xfrm>
        </p:spPr>
        <p:txBody>
          <a:bodyPr/>
          <a:lstStyle/>
          <a:p>
            <a:r>
              <a:rPr lang="en-US" dirty="0"/>
              <a:t>Different Nuclei</a:t>
            </a:r>
          </a:p>
        </p:txBody>
      </p:sp>
      <p:sp>
        <p:nvSpPr>
          <p:cNvPr id="3" name="Date Placeholder 2">
            <a:extLst>
              <a:ext uri="{FF2B5EF4-FFF2-40B4-BE49-F238E27FC236}">
                <a16:creationId xmlns:a16="http://schemas.microsoft.com/office/drawing/2014/main" id="{D0152495-76C1-CC56-5A3B-DD82D9A9AD8B}"/>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8E0AE691-5E15-62D1-F55D-013722FE720C}"/>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E42C6762-81D6-0CB3-4396-C0FD57A225F3}"/>
              </a:ext>
            </a:extLst>
          </p:cNvPr>
          <p:cNvSpPr>
            <a:spLocks noGrp="1"/>
          </p:cNvSpPr>
          <p:nvPr>
            <p:ph type="sldNum" sz="quarter" idx="12"/>
          </p:nvPr>
        </p:nvSpPr>
        <p:spPr/>
        <p:txBody>
          <a:bodyPr/>
          <a:lstStyle/>
          <a:p>
            <a:pPr>
              <a:defRPr/>
            </a:pPr>
            <a:fld id="{0C39C72E-2A13-EB4D-AD45-6D4E6ACAED8D}" type="slidenum">
              <a:rPr lang="en-US" smtClean="0"/>
              <a:pPr>
                <a:defRPr/>
              </a:pPr>
              <a:t>34</a:t>
            </a:fld>
            <a:endParaRPr lang="en-US" dirty="0"/>
          </a:p>
        </p:txBody>
      </p:sp>
      <p:sp>
        <p:nvSpPr>
          <p:cNvPr id="7" name="TextBox 6">
            <a:extLst>
              <a:ext uri="{FF2B5EF4-FFF2-40B4-BE49-F238E27FC236}">
                <a16:creationId xmlns:a16="http://schemas.microsoft.com/office/drawing/2014/main" id="{C21974DF-CCA9-65EE-1899-776E17B54226}"/>
              </a:ext>
            </a:extLst>
          </p:cNvPr>
          <p:cNvSpPr txBox="1"/>
          <p:nvPr/>
        </p:nvSpPr>
        <p:spPr>
          <a:xfrm>
            <a:off x="4419600" y="3886200"/>
            <a:ext cx="3124200" cy="646331"/>
          </a:xfrm>
          <a:prstGeom prst="rect">
            <a:avLst/>
          </a:prstGeom>
          <a:noFill/>
        </p:spPr>
        <p:txBody>
          <a:bodyPr wrap="square" rtlCol="0">
            <a:spAutoFit/>
          </a:bodyPr>
          <a:lstStyle/>
          <a:p>
            <a:r>
              <a:rPr lang="en-US" dirty="0"/>
              <a:t>(and how different are they for our purposes?)</a:t>
            </a:r>
          </a:p>
        </p:txBody>
      </p:sp>
    </p:spTree>
    <p:extLst>
      <p:ext uri="{BB962C8B-B14F-4D97-AF65-F5344CB8AC3E}">
        <p14:creationId xmlns:p14="http://schemas.microsoft.com/office/powerpoint/2010/main" val="1022122625"/>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p:txBody>
          <a:bodyPr>
            <a:normAutofit/>
          </a:bodyPr>
          <a:lstStyle/>
          <a:p>
            <a:r>
              <a:rPr lang="en-US" dirty="0"/>
              <a:t>Is a nucleus a nucleus a nucleus?</a:t>
            </a:r>
          </a:p>
        </p:txBody>
      </p:sp>
      <p:sp>
        <p:nvSpPr>
          <p:cNvPr id="6" name="Content Placeholder 5">
            <a:extLst>
              <a:ext uri="{FF2B5EF4-FFF2-40B4-BE49-F238E27FC236}">
                <a16:creationId xmlns:a16="http://schemas.microsoft.com/office/drawing/2014/main" id="{33614163-4E31-125B-CBB0-D9378EC5B097}"/>
              </a:ext>
            </a:extLst>
          </p:cNvPr>
          <p:cNvSpPr>
            <a:spLocks noGrp="1"/>
          </p:cNvSpPr>
          <p:nvPr>
            <p:ph idx="1"/>
          </p:nvPr>
        </p:nvSpPr>
        <p:spPr>
          <a:xfrm>
            <a:off x="609600" y="1295400"/>
            <a:ext cx="10972800" cy="1914901"/>
          </a:xfrm>
        </p:spPr>
        <p:txBody>
          <a:bodyPr/>
          <a:lstStyle/>
          <a:p>
            <a:r>
              <a:rPr lang="en-US" dirty="0"/>
              <a:t>Details of nuclei, such as energies and momenta of individual nucleons within the nucleus, vary.</a:t>
            </a:r>
          </a:p>
          <a:p>
            <a:r>
              <a:rPr lang="en-US" dirty="0"/>
              <a:t>But we are beginning to see some consistencies in how models describe different nuclei equally well (or equally poorly).</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a:xfrm>
            <a:off x="4826000" y="6477000"/>
            <a:ext cx="3860800" cy="228600"/>
          </a:xfrm>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35</a:t>
            </a:fld>
            <a:endParaRPr lang="en-US" dirty="0"/>
          </a:p>
        </p:txBody>
      </p:sp>
      <p:pic>
        <p:nvPicPr>
          <p:cNvPr id="15" name="Picture 14">
            <a:extLst>
              <a:ext uri="{FF2B5EF4-FFF2-40B4-BE49-F238E27FC236}">
                <a16:creationId xmlns:a16="http://schemas.microsoft.com/office/drawing/2014/main" id="{420441C1-718A-C7BC-DD0F-8D1BF610D2E6}"/>
              </a:ext>
            </a:extLst>
          </p:cNvPr>
          <p:cNvPicPr>
            <a:picLocks noChangeAspect="1"/>
          </p:cNvPicPr>
          <p:nvPr/>
        </p:nvPicPr>
        <p:blipFill>
          <a:blip r:embed="rId3"/>
          <a:stretch>
            <a:fillRect/>
          </a:stretch>
        </p:blipFill>
        <p:spPr>
          <a:xfrm>
            <a:off x="228600" y="3124200"/>
            <a:ext cx="3582154" cy="2514600"/>
          </a:xfrm>
          <a:prstGeom prst="rect">
            <a:avLst/>
          </a:prstGeom>
        </p:spPr>
      </p:pic>
      <p:pic>
        <p:nvPicPr>
          <p:cNvPr id="16" name="Picture 15">
            <a:extLst>
              <a:ext uri="{FF2B5EF4-FFF2-40B4-BE49-F238E27FC236}">
                <a16:creationId xmlns:a16="http://schemas.microsoft.com/office/drawing/2014/main" id="{B7CEB2C5-0C8C-6EB5-8401-734480CB8BF0}"/>
              </a:ext>
            </a:extLst>
          </p:cNvPr>
          <p:cNvPicPr>
            <a:picLocks noChangeAspect="1"/>
          </p:cNvPicPr>
          <p:nvPr/>
        </p:nvPicPr>
        <p:blipFill rotWithShape="1">
          <a:blip r:embed="rId4"/>
          <a:srcRect t="7946" b="14934"/>
          <a:stretch/>
        </p:blipFill>
        <p:spPr>
          <a:xfrm>
            <a:off x="4495800" y="3216728"/>
            <a:ext cx="4055830" cy="2345872"/>
          </a:xfrm>
          <a:prstGeom prst="rect">
            <a:avLst/>
          </a:prstGeom>
        </p:spPr>
      </p:pic>
      <p:pic>
        <p:nvPicPr>
          <p:cNvPr id="12290" name="Picture 2" descr="Figure">
            <a:extLst>
              <a:ext uri="{FF2B5EF4-FFF2-40B4-BE49-F238E27FC236}">
                <a16:creationId xmlns:a16="http://schemas.microsoft.com/office/drawing/2014/main" id="{33DB39FA-2C44-7DC8-3D52-8D0620935F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5410200"/>
            <a:ext cx="4826000" cy="14402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962F518-9F78-903F-C0F6-CBF78E6299C1}"/>
              </a:ext>
            </a:extLst>
          </p:cNvPr>
          <p:cNvPicPr>
            <a:picLocks noChangeAspect="1"/>
          </p:cNvPicPr>
          <p:nvPr/>
        </p:nvPicPr>
        <p:blipFill>
          <a:blip r:embed="rId6"/>
          <a:srcRect t="9281"/>
          <a:stretch/>
        </p:blipFill>
        <p:spPr>
          <a:xfrm>
            <a:off x="7924800" y="4069642"/>
            <a:ext cx="4589230" cy="2375225"/>
          </a:xfrm>
          <a:prstGeom prst="rect">
            <a:avLst/>
          </a:prstGeom>
        </p:spPr>
      </p:pic>
      <p:sp>
        <p:nvSpPr>
          <p:cNvPr id="22" name="TextBox 21">
            <a:extLst>
              <a:ext uri="{FF2B5EF4-FFF2-40B4-BE49-F238E27FC236}">
                <a16:creationId xmlns:a16="http://schemas.microsoft.com/office/drawing/2014/main" id="{C0E8C283-CB6A-0CF9-457C-65C5B4472EBC}"/>
              </a:ext>
            </a:extLst>
          </p:cNvPr>
          <p:cNvSpPr txBox="1"/>
          <p:nvPr/>
        </p:nvSpPr>
        <p:spPr>
          <a:xfrm>
            <a:off x="304800" y="5791200"/>
            <a:ext cx="1447800" cy="646331"/>
          </a:xfrm>
          <a:prstGeom prst="rect">
            <a:avLst/>
          </a:prstGeom>
          <a:noFill/>
        </p:spPr>
        <p:txBody>
          <a:bodyPr wrap="square" rtlCol="0">
            <a:spAutoFit/>
          </a:bodyPr>
          <a:lstStyle/>
          <a:p>
            <a:r>
              <a:rPr lang="en-US" dirty="0"/>
              <a:t>T2K CH/H</a:t>
            </a:r>
            <a:r>
              <a:rPr lang="en-US" baseline="-25000" dirty="0"/>
              <a:t>2</a:t>
            </a:r>
            <a:r>
              <a:rPr lang="en-US" dirty="0"/>
              <a:t>O</a:t>
            </a:r>
          </a:p>
        </p:txBody>
      </p:sp>
      <p:sp>
        <p:nvSpPr>
          <p:cNvPr id="23" name="TextBox 22">
            <a:extLst>
              <a:ext uri="{FF2B5EF4-FFF2-40B4-BE49-F238E27FC236}">
                <a16:creationId xmlns:a16="http://schemas.microsoft.com/office/drawing/2014/main" id="{C8A5A058-A649-EBA1-DCF3-6957F4C4CB68}"/>
              </a:ext>
            </a:extLst>
          </p:cNvPr>
          <p:cNvSpPr txBox="1"/>
          <p:nvPr/>
        </p:nvSpPr>
        <p:spPr>
          <a:xfrm>
            <a:off x="9236676" y="3468469"/>
            <a:ext cx="2193324" cy="646331"/>
          </a:xfrm>
          <a:prstGeom prst="rect">
            <a:avLst/>
          </a:prstGeom>
          <a:noFill/>
        </p:spPr>
        <p:txBody>
          <a:bodyPr wrap="square" rtlCol="0">
            <a:spAutoFit/>
          </a:bodyPr>
          <a:lstStyle/>
          <a:p>
            <a:r>
              <a:rPr lang="en-US" dirty="0"/>
              <a:t>MINERvA CH/C/H</a:t>
            </a:r>
            <a:r>
              <a:rPr lang="en-US" baseline="-25000" dirty="0"/>
              <a:t>2</a:t>
            </a:r>
            <a:r>
              <a:rPr lang="en-US" dirty="0"/>
              <a:t>O/Fe/Pb</a:t>
            </a:r>
          </a:p>
        </p:txBody>
      </p:sp>
    </p:spTree>
    <p:extLst>
      <p:ext uri="{BB962C8B-B14F-4D97-AF65-F5344CB8AC3E}">
        <p14:creationId xmlns:p14="http://schemas.microsoft.com/office/powerpoint/2010/main" val="1516761523"/>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B0BA-D8B6-7BC5-8EAD-C33D68DF0F51}"/>
              </a:ext>
            </a:extLst>
          </p:cNvPr>
          <p:cNvSpPr>
            <a:spLocks noGrp="1"/>
          </p:cNvSpPr>
          <p:nvPr>
            <p:ph type="title"/>
          </p:nvPr>
        </p:nvSpPr>
        <p:spPr/>
        <p:txBody>
          <a:bodyPr/>
          <a:lstStyle/>
          <a:p>
            <a:r>
              <a:rPr lang="en-US" dirty="0"/>
              <a:t>CH Detector and Passive Targets</a:t>
            </a:r>
          </a:p>
        </p:txBody>
      </p:sp>
      <p:sp>
        <p:nvSpPr>
          <p:cNvPr id="3" name="Content Placeholder 2">
            <a:extLst>
              <a:ext uri="{FF2B5EF4-FFF2-40B4-BE49-F238E27FC236}">
                <a16:creationId xmlns:a16="http://schemas.microsoft.com/office/drawing/2014/main" id="{C7DF71F4-DD88-72FF-6B36-5519E879E743}"/>
              </a:ext>
            </a:extLst>
          </p:cNvPr>
          <p:cNvSpPr>
            <a:spLocks noGrp="1"/>
          </p:cNvSpPr>
          <p:nvPr>
            <p:ph idx="1"/>
          </p:nvPr>
        </p:nvSpPr>
        <p:spPr/>
        <p:txBody>
          <a:bodyPr/>
          <a:lstStyle/>
          <a:p>
            <a:r>
              <a:rPr lang="en-US" dirty="0"/>
              <a:t>Experiments with passive interspersed targets use a vertex and background subtraction technique.</a:t>
            </a:r>
          </a:p>
          <a:p>
            <a:endParaRPr lang="en-US" dirty="0"/>
          </a:p>
          <a:p>
            <a:endParaRPr lang="en-US" dirty="0"/>
          </a:p>
          <a:p>
            <a:endParaRPr lang="en-US" dirty="0"/>
          </a:p>
          <a:p>
            <a:r>
              <a:rPr lang="en-US" dirty="0"/>
              <a:t>Can control the backgrounds,</a:t>
            </a:r>
            <a:br>
              <a:rPr lang="en-US" dirty="0"/>
            </a:br>
            <a:r>
              <a:rPr lang="en-US" dirty="0"/>
              <a:t>at least in part, by reconstructing </a:t>
            </a:r>
            <a:br>
              <a:rPr lang="en-US" dirty="0"/>
            </a:br>
            <a:r>
              <a:rPr lang="en-US" dirty="0"/>
              <a:t>scintillator events adjacent in </a:t>
            </a:r>
            <a:br>
              <a:rPr lang="en-US" dirty="0"/>
            </a:br>
            <a:r>
              <a:rPr lang="en-US" dirty="0"/>
              <a:t>detector to the passive target.</a:t>
            </a:r>
          </a:p>
        </p:txBody>
      </p:sp>
      <p:sp>
        <p:nvSpPr>
          <p:cNvPr id="4" name="Date Placeholder 3">
            <a:extLst>
              <a:ext uri="{FF2B5EF4-FFF2-40B4-BE49-F238E27FC236}">
                <a16:creationId xmlns:a16="http://schemas.microsoft.com/office/drawing/2014/main" id="{0B2F3C2E-DF37-7599-92E0-C8F471E4A2E6}"/>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3F97B1F0-3899-1442-7F3F-8DA11870AFCA}"/>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74CE8965-1D0B-4627-E869-87EA5701A143}"/>
              </a:ext>
            </a:extLst>
          </p:cNvPr>
          <p:cNvSpPr>
            <a:spLocks noGrp="1"/>
          </p:cNvSpPr>
          <p:nvPr>
            <p:ph type="sldNum" sz="quarter" idx="12"/>
          </p:nvPr>
        </p:nvSpPr>
        <p:spPr/>
        <p:txBody>
          <a:bodyPr/>
          <a:lstStyle/>
          <a:p>
            <a:fld id="{FB7A5F6C-6AD6-402F-B829-8C1EAE38D662}" type="slidenum">
              <a:rPr lang="en-US" smtClean="0"/>
              <a:pPr/>
              <a:t>36</a:t>
            </a:fld>
            <a:endParaRPr lang="en-US"/>
          </a:p>
        </p:txBody>
      </p:sp>
      <p:pic>
        <p:nvPicPr>
          <p:cNvPr id="7" name="Picture 2" descr="Figure">
            <a:extLst>
              <a:ext uri="{FF2B5EF4-FFF2-40B4-BE49-F238E27FC236}">
                <a16:creationId xmlns:a16="http://schemas.microsoft.com/office/drawing/2014/main" id="{D660D8DC-1DF2-FC5D-449C-F399BC9028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082" y="2656007"/>
            <a:ext cx="4826000" cy="14402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0FD0EFC-A363-35B4-1B28-15E221D38C79}"/>
              </a:ext>
            </a:extLst>
          </p:cNvPr>
          <p:cNvPicPr>
            <a:picLocks noChangeAspect="1"/>
          </p:cNvPicPr>
          <p:nvPr/>
        </p:nvPicPr>
        <p:blipFill>
          <a:blip r:embed="rId3"/>
          <a:srcRect t="9281"/>
          <a:stretch/>
        </p:blipFill>
        <p:spPr>
          <a:xfrm>
            <a:off x="6840770" y="2057400"/>
            <a:ext cx="4589230" cy="2375225"/>
          </a:xfrm>
          <a:prstGeom prst="rect">
            <a:avLst/>
          </a:prstGeom>
        </p:spPr>
      </p:pic>
    </p:spTree>
    <p:extLst>
      <p:ext uri="{BB962C8B-B14F-4D97-AF65-F5344CB8AC3E}">
        <p14:creationId xmlns:p14="http://schemas.microsoft.com/office/powerpoint/2010/main" val="3640948807"/>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51D9-C38F-410A-1578-4EF10952A04E}"/>
              </a:ext>
            </a:extLst>
          </p:cNvPr>
          <p:cNvSpPr>
            <a:spLocks noGrp="1"/>
          </p:cNvSpPr>
          <p:nvPr>
            <p:ph type="title"/>
          </p:nvPr>
        </p:nvSpPr>
        <p:spPr/>
        <p:txBody>
          <a:bodyPr/>
          <a:lstStyle/>
          <a:p>
            <a:r>
              <a:rPr lang="en-US" dirty="0"/>
              <a:t>T2K </a:t>
            </a:r>
            <a:r>
              <a:rPr lang="en-US" sz="4000" dirty="0"/>
              <a:t>CC0π </a:t>
            </a:r>
            <a:r>
              <a:rPr lang="en-US" dirty="0"/>
              <a:t>CH vs H</a:t>
            </a:r>
            <a:r>
              <a:rPr lang="en-US" baseline="-25000" dirty="0"/>
              <a:t>2</a:t>
            </a:r>
            <a:r>
              <a:rPr lang="en-US" dirty="0"/>
              <a:t>O</a:t>
            </a:r>
          </a:p>
        </p:txBody>
      </p:sp>
      <p:sp>
        <p:nvSpPr>
          <p:cNvPr id="3" name="Content Placeholder 2">
            <a:extLst>
              <a:ext uri="{FF2B5EF4-FFF2-40B4-BE49-F238E27FC236}">
                <a16:creationId xmlns:a16="http://schemas.microsoft.com/office/drawing/2014/main" id="{55F924C6-F001-649E-4CA4-D02E30648A9D}"/>
              </a:ext>
            </a:extLst>
          </p:cNvPr>
          <p:cNvSpPr>
            <a:spLocks noGrp="1"/>
          </p:cNvSpPr>
          <p:nvPr>
            <p:ph idx="1"/>
          </p:nvPr>
        </p:nvSpPr>
        <p:spPr>
          <a:xfrm>
            <a:off x="609600" y="1565275"/>
            <a:ext cx="5018020" cy="4530725"/>
          </a:xfrm>
        </p:spPr>
        <p:txBody>
          <a:bodyPr/>
          <a:lstStyle/>
          <a:p>
            <a:r>
              <a:rPr lang="en-US" sz="2400" dirty="0"/>
              <a:t>T2K compares CC0π cross-sections on its CH vs H</a:t>
            </a:r>
            <a:r>
              <a:rPr lang="en-US" sz="2400" baseline="-25000" dirty="0"/>
              <a:t>2</a:t>
            </a:r>
            <a:r>
              <a:rPr lang="en-US" sz="2400" dirty="0"/>
              <a:t>O.</a:t>
            </a:r>
          </a:p>
          <a:p>
            <a:pPr lvl="1"/>
            <a:r>
              <a:rPr lang="en-US" dirty="0"/>
              <a:t>Labeled “O” and “C” since there is no neutrino CC0π cross-section on hydrogen.</a:t>
            </a:r>
          </a:p>
          <a:p>
            <a:r>
              <a:rPr lang="en-US" sz="2400" dirty="0"/>
              <a:t>Measurements directly check lepton kinematic differences since in the same beam.</a:t>
            </a:r>
          </a:p>
          <a:p>
            <a:pPr lvl="1"/>
            <a:r>
              <a:rPr lang="en-US" dirty="0"/>
              <a:t>Consistent with model within uncertainties.</a:t>
            </a:r>
          </a:p>
          <a:p>
            <a:pPr lvl="1"/>
            <a:r>
              <a:rPr lang="en-US" dirty="0"/>
              <a:t>Same beam is very important for reducing uncertainties!</a:t>
            </a:r>
          </a:p>
        </p:txBody>
      </p:sp>
      <p:sp>
        <p:nvSpPr>
          <p:cNvPr id="4" name="Date Placeholder 3">
            <a:extLst>
              <a:ext uri="{FF2B5EF4-FFF2-40B4-BE49-F238E27FC236}">
                <a16:creationId xmlns:a16="http://schemas.microsoft.com/office/drawing/2014/main" id="{B1CE50E6-3600-401F-7721-8D269693E720}"/>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09D20FE6-FBFB-7225-7703-A20446F750F9}"/>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5BC2F512-4146-113C-2F8E-6C6343204962}"/>
              </a:ext>
            </a:extLst>
          </p:cNvPr>
          <p:cNvSpPr>
            <a:spLocks noGrp="1"/>
          </p:cNvSpPr>
          <p:nvPr>
            <p:ph type="sldNum" sz="quarter" idx="12"/>
          </p:nvPr>
        </p:nvSpPr>
        <p:spPr/>
        <p:txBody>
          <a:bodyPr/>
          <a:lstStyle/>
          <a:p>
            <a:fld id="{FB7A5F6C-6AD6-402F-B829-8C1EAE38D662}" type="slidenum">
              <a:rPr lang="en-US" smtClean="0"/>
              <a:pPr/>
              <a:t>37</a:t>
            </a:fld>
            <a:endParaRPr lang="en-US"/>
          </a:p>
        </p:txBody>
      </p:sp>
      <p:pic>
        <p:nvPicPr>
          <p:cNvPr id="14338" name="Picture 2" descr="Figure">
            <a:extLst>
              <a:ext uri="{FF2B5EF4-FFF2-40B4-BE49-F238E27FC236}">
                <a16:creationId xmlns:a16="http://schemas.microsoft.com/office/drawing/2014/main" id="{674CD92C-3315-854F-2DC9-756356FA3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687636"/>
            <a:ext cx="425427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igure">
            <a:extLst>
              <a:ext uri="{FF2B5EF4-FFF2-40B4-BE49-F238E27FC236}">
                <a16:creationId xmlns:a16="http://schemas.microsoft.com/office/drawing/2014/main" id="{D47D35EA-EBF3-5E62-D078-E32A55E6BD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469"/>
          <a:stretch/>
        </p:blipFill>
        <p:spPr bwMode="auto">
          <a:xfrm>
            <a:off x="8382000" y="685800"/>
            <a:ext cx="2787842" cy="6019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2740E7C-B7A5-B8D2-F068-640CD1F617CB}"/>
              </a:ext>
            </a:extLst>
          </p:cNvPr>
          <p:cNvSpPr txBox="1"/>
          <p:nvPr/>
        </p:nvSpPr>
        <p:spPr>
          <a:xfrm>
            <a:off x="7137670" y="6406634"/>
            <a:ext cx="4032172" cy="369332"/>
          </a:xfrm>
          <a:prstGeom prst="rect">
            <a:avLst/>
          </a:prstGeom>
          <a:noFill/>
        </p:spPr>
        <p:txBody>
          <a:bodyPr wrap="square">
            <a:spAutoFit/>
          </a:bodyPr>
          <a:lstStyle/>
          <a:p>
            <a:r>
              <a:rPr lang="en-US" b="0" i="0" dirty="0">
                <a:effectLst/>
                <a:latin typeface="-apple-system"/>
              </a:rPr>
              <a:t>T2K</a:t>
            </a:r>
            <a:r>
              <a:rPr lang="en-US" b="0" i="1" dirty="0">
                <a:effectLst/>
                <a:latin typeface="-apple-system"/>
              </a:rPr>
              <a:t>, </a:t>
            </a:r>
            <a:r>
              <a:rPr lang="en-US" b="0" i="1" dirty="0" err="1">
                <a:effectLst/>
                <a:latin typeface="-apple-system"/>
              </a:rPr>
              <a:t>Phys.Rev.D</a:t>
            </a:r>
            <a:r>
              <a:rPr lang="en-US" b="0" i="0" dirty="0">
                <a:effectLst/>
                <a:latin typeface="-apple-system"/>
              </a:rPr>
              <a:t> 101 (2020) 11, 112004</a:t>
            </a:r>
            <a:endParaRPr lang="en-US" dirty="0"/>
          </a:p>
        </p:txBody>
      </p:sp>
    </p:spTree>
    <p:extLst>
      <p:ext uri="{BB962C8B-B14F-4D97-AF65-F5344CB8AC3E}">
        <p14:creationId xmlns:p14="http://schemas.microsoft.com/office/powerpoint/2010/main" val="4226198356"/>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AACFC-F74F-E155-2896-1A5B9D1DAF9B}"/>
              </a:ext>
            </a:extLst>
          </p:cNvPr>
          <p:cNvSpPr>
            <a:spLocks noGrp="1"/>
          </p:cNvSpPr>
          <p:nvPr>
            <p:ph type="title"/>
          </p:nvPr>
        </p:nvSpPr>
        <p:spPr/>
        <p:txBody>
          <a:bodyPr/>
          <a:lstStyle/>
          <a:p>
            <a:r>
              <a:rPr lang="en-US" dirty="0"/>
              <a:t>MINERvA </a:t>
            </a:r>
            <a:r>
              <a:rPr lang="en-US" sz="4000" dirty="0"/>
              <a:t>CC0π {</a:t>
            </a:r>
            <a:r>
              <a:rPr lang="en-US" dirty="0"/>
              <a:t>C, H</a:t>
            </a:r>
            <a:r>
              <a:rPr lang="en-US" baseline="-25000" dirty="0"/>
              <a:t>2</a:t>
            </a:r>
            <a:r>
              <a:rPr lang="en-US" dirty="0"/>
              <a:t>O, Fe, Pb}/CH</a:t>
            </a:r>
          </a:p>
        </p:txBody>
      </p:sp>
      <p:sp>
        <p:nvSpPr>
          <p:cNvPr id="3" name="Content Placeholder 2">
            <a:extLst>
              <a:ext uri="{FF2B5EF4-FFF2-40B4-BE49-F238E27FC236}">
                <a16:creationId xmlns:a16="http://schemas.microsoft.com/office/drawing/2014/main" id="{4DC4561B-855F-E85E-9EA8-DC2462F1D640}"/>
              </a:ext>
            </a:extLst>
          </p:cNvPr>
          <p:cNvSpPr>
            <a:spLocks noGrp="1"/>
          </p:cNvSpPr>
          <p:nvPr>
            <p:ph idx="1"/>
          </p:nvPr>
        </p:nvSpPr>
        <p:spPr>
          <a:xfrm>
            <a:off x="609600" y="1371601"/>
            <a:ext cx="11201400" cy="1666426"/>
          </a:xfrm>
        </p:spPr>
        <p:txBody>
          <a:bodyPr/>
          <a:lstStyle/>
          <a:p>
            <a:r>
              <a:rPr lang="en-US" sz="2200" dirty="0" err="1"/>
              <a:t>MINERvA’s</a:t>
            </a:r>
            <a:r>
              <a:rPr lang="en-US" sz="2200" dirty="0"/>
              <a:t> targets allow for comparison across a wide range of </a:t>
            </a:r>
            <a:r>
              <a:rPr lang="en-US" sz="2200" i="1" dirty="0"/>
              <a:t>A</a:t>
            </a:r>
            <a:r>
              <a:rPr lang="en-US" sz="2200" dirty="0"/>
              <a:t>.</a:t>
            </a:r>
          </a:p>
          <a:p>
            <a:pPr lvl="1"/>
            <a:r>
              <a:rPr lang="en-US" sz="2200" dirty="0"/>
              <a:t>Not particularly high statistics for most C and H</a:t>
            </a:r>
            <a:r>
              <a:rPr lang="en-US" sz="2200" baseline="-25000" dirty="0"/>
              <a:t>2</a:t>
            </a:r>
            <a:r>
              <a:rPr lang="en-US" sz="2200" dirty="0"/>
              <a:t>O results (so not enough to subtract out CH-H to get hydrogen, for example), but good statistics for Fe and Pb.</a:t>
            </a:r>
          </a:p>
          <a:p>
            <a:pPr lvl="1"/>
            <a:r>
              <a:rPr lang="en-US" sz="2200" dirty="0"/>
              <a:t>Reasonable consistency, if varied the fraction of non-quasielastic events?</a:t>
            </a:r>
          </a:p>
        </p:txBody>
      </p:sp>
      <p:sp>
        <p:nvSpPr>
          <p:cNvPr id="4" name="Date Placeholder 3">
            <a:extLst>
              <a:ext uri="{FF2B5EF4-FFF2-40B4-BE49-F238E27FC236}">
                <a16:creationId xmlns:a16="http://schemas.microsoft.com/office/drawing/2014/main" id="{1EE570DA-2156-C7C0-94AC-29B1C4617A46}"/>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959F0884-8A6D-AA37-E07C-C752F54A3C72}"/>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7F90BBCF-2AE6-F96D-8193-6FD3DEE9F5CF}"/>
              </a:ext>
            </a:extLst>
          </p:cNvPr>
          <p:cNvSpPr>
            <a:spLocks noGrp="1"/>
          </p:cNvSpPr>
          <p:nvPr>
            <p:ph type="sldNum" sz="quarter" idx="12"/>
          </p:nvPr>
        </p:nvSpPr>
        <p:spPr/>
        <p:txBody>
          <a:bodyPr/>
          <a:lstStyle/>
          <a:p>
            <a:fld id="{FB7A5F6C-6AD6-402F-B829-8C1EAE38D662}" type="slidenum">
              <a:rPr lang="en-US" smtClean="0"/>
              <a:pPr/>
              <a:t>38</a:t>
            </a:fld>
            <a:endParaRPr lang="en-US"/>
          </a:p>
        </p:txBody>
      </p:sp>
      <p:pic>
        <p:nvPicPr>
          <p:cNvPr id="8" name="Picture 7">
            <a:extLst>
              <a:ext uri="{FF2B5EF4-FFF2-40B4-BE49-F238E27FC236}">
                <a16:creationId xmlns:a16="http://schemas.microsoft.com/office/drawing/2014/main" id="{3FDC4141-D421-6278-A922-A0DBCF700FD5}"/>
              </a:ext>
            </a:extLst>
          </p:cNvPr>
          <p:cNvPicPr>
            <a:picLocks noChangeAspect="1"/>
          </p:cNvPicPr>
          <p:nvPr/>
        </p:nvPicPr>
        <p:blipFill>
          <a:blip r:embed="rId2"/>
          <a:stretch>
            <a:fillRect/>
          </a:stretch>
        </p:blipFill>
        <p:spPr>
          <a:xfrm>
            <a:off x="228600" y="2895600"/>
            <a:ext cx="5560863" cy="3581400"/>
          </a:xfrm>
          <a:prstGeom prst="rect">
            <a:avLst/>
          </a:prstGeom>
        </p:spPr>
      </p:pic>
      <p:pic>
        <p:nvPicPr>
          <p:cNvPr id="9" name="Picture 8">
            <a:extLst>
              <a:ext uri="{FF2B5EF4-FFF2-40B4-BE49-F238E27FC236}">
                <a16:creationId xmlns:a16="http://schemas.microsoft.com/office/drawing/2014/main" id="{BF7FB22E-73E3-9C94-448F-DC3605CD5883}"/>
              </a:ext>
            </a:extLst>
          </p:cNvPr>
          <p:cNvPicPr>
            <a:picLocks noChangeAspect="1"/>
          </p:cNvPicPr>
          <p:nvPr/>
        </p:nvPicPr>
        <p:blipFill>
          <a:blip r:embed="rId3"/>
          <a:stretch>
            <a:fillRect/>
          </a:stretch>
        </p:blipFill>
        <p:spPr>
          <a:xfrm>
            <a:off x="5943600" y="2882900"/>
            <a:ext cx="2921000" cy="2832100"/>
          </a:xfrm>
          <a:prstGeom prst="rect">
            <a:avLst/>
          </a:prstGeom>
        </p:spPr>
      </p:pic>
      <p:pic>
        <p:nvPicPr>
          <p:cNvPr id="10" name="Picture 9">
            <a:extLst>
              <a:ext uri="{FF2B5EF4-FFF2-40B4-BE49-F238E27FC236}">
                <a16:creationId xmlns:a16="http://schemas.microsoft.com/office/drawing/2014/main" id="{8E70697D-F648-EBA6-765D-6B63DB57C532}"/>
              </a:ext>
            </a:extLst>
          </p:cNvPr>
          <p:cNvPicPr>
            <a:picLocks noChangeAspect="1"/>
          </p:cNvPicPr>
          <p:nvPr/>
        </p:nvPicPr>
        <p:blipFill>
          <a:blip r:embed="rId4"/>
          <a:stretch>
            <a:fillRect/>
          </a:stretch>
        </p:blipFill>
        <p:spPr>
          <a:xfrm>
            <a:off x="8988539" y="3335756"/>
            <a:ext cx="2920999" cy="2832484"/>
          </a:xfrm>
          <a:prstGeom prst="rect">
            <a:avLst/>
          </a:prstGeom>
        </p:spPr>
      </p:pic>
      <p:sp>
        <p:nvSpPr>
          <p:cNvPr id="12" name="TextBox 11">
            <a:extLst>
              <a:ext uri="{FF2B5EF4-FFF2-40B4-BE49-F238E27FC236}">
                <a16:creationId xmlns:a16="http://schemas.microsoft.com/office/drawing/2014/main" id="{EE1454B5-6553-836D-CA31-B330D51BF5F5}"/>
              </a:ext>
            </a:extLst>
          </p:cNvPr>
          <p:cNvSpPr txBox="1"/>
          <p:nvPr/>
        </p:nvSpPr>
        <p:spPr>
          <a:xfrm>
            <a:off x="6195764" y="6112248"/>
            <a:ext cx="6097836" cy="369332"/>
          </a:xfrm>
          <a:prstGeom prst="rect">
            <a:avLst/>
          </a:prstGeom>
          <a:noFill/>
        </p:spPr>
        <p:txBody>
          <a:bodyPr wrap="square">
            <a:spAutoFit/>
          </a:bodyPr>
          <a:lstStyle/>
          <a:p>
            <a:r>
              <a:rPr lang="en-US" b="0" i="0" dirty="0">
                <a:effectLst/>
                <a:latin typeface="-apple-system"/>
              </a:rPr>
              <a:t>MINERvA</a:t>
            </a:r>
            <a:r>
              <a:rPr lang="en-US" b="0" i="1" dirty="0">
                <a:effectLst/>
                <a:latin typeface="-apple-system"/>
              </a:rPr>
              <a:t>, </a:t>
            </a:r>
            <a:r>
              <a:rPr lang="en-US" b="0" i="1" dirty="0" err="1">
                <a:effectLst/>
                <a:latin typeface="-apple-system"/>
              </a:rPr>
              <a:t>Phys.Rev.Lett</a:t>
            </a:r>
            <a:r>
              <a:rPr lang="en-US" b="0" i="1" dirty="0">
                <a:effectLst/>
                <a:latin typeface="-apple-system"/>
              </a:rPr>
              <a:t>.</a:t>
            </a:r>
            <a:r>
              <a:rPr lang="en-US" b="0" i="0" dirty="0">
                <a:effectLst/>
                <a:latin typeface="-apple-system"/>
              </a:rPr>
              <a:t> 130 (2023) 16, 161801</a:t>
            </a:r>
            <a:endParaRPr lang="en-US" dirty="0"/>
          </a:p>
        </p:txBody>
      </p:sp>
      <p:sp>
        <p:nvSpPr>
          <p:cNvPr id="13" name="TextBox 12">
            <a:extLst>
              <a:ext uri="{FF2B5EF4-FFF2-40B4-BE49-F238E27FC236}">
                <a16:creationId xmlns:a16="http://schemas.microsoft.com/office/drawing/2014/main" id="{99E39C37-CA0D-8691-7E92-7BDFE508C34F}"/>
              </a:ext>
            </a:extLst>
          </p:cNvPr>
          <p:cNvSpPr txBox="1"/>
          <p:nvPr/>
        </p:nvSpPr>
        <p:spPr>
          <a:xfrm>
            <a:off x="990600" y="3405139"/>
            <a:ext cx="1600200" cy="307777"/>
          </a:xfrm>
          <a:prstGeom prst="rect">
            <a:avLst/>
          </a:prstGeom>
          <a:noFill/>
        </p:spPr>
        <p:txBody>
          <a:bodyPr wrap="square" rtlCol="0">
            <a:spAutoFit/>
          </a:bodyPr>
          <a:lstStyle/>
          <a:p>
            <a:r>
              <a:rPr lang="en-US" sz="1400" i="0" dirty="0"/>
              <a:t>Ratios to CH</a:t>
            </a:r>
          </a:p>
        </p:txBody>
      </p:sp>
    </p:spTree>
    <p:extLst>
      <p:ext uri="{BB962C8B-B14F-4D97-AF65-F5344CB8AC3E}">
        <p14:creationId xmlns:p14="http://schemas.microsoft.com/office/powerpoint/2010/main" val="1531811586"/>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0381E-353F-3C47-003A-F3D98DB4A72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A192CD4-EE25-2EE6-721C-E45C60EDF7EA}"/>
              </a:ext>
            </a:extLst>
          </p:cNvPr>
          <p:cNvPicPr>
            <a:picLocks noChangeAspect="1"/>
          </p:cNvPicPr>
          <p:nvPr/>
        </p:nvPicPr>
        <p:blipFill>
          <a:blip r:embed="rId2"/>
          <a:stretch>
            <a:fillRect/>
          </a:stretch>
        </p:blipFill>
        <p:spPr>
          <a:xfrm>
            <a:off x="111034" y="2247900"/>
            <a:ext cx="6921500" cy="4457700"/>
          </a:xfrm>
          <a:prstGeom prst="rect">
            <a:avLst/>
          </a:prstGeom>
        </p:spPr>
      </p:pic>
      <p:sp>
        <p:nvSpPr>
          <p:cNvPr id="2" name="Title 1">
            <a:extLst>
              <a:ext uri="{FF2B5EF4-FFF2-40B4-BE49-F238E27FC236}">
                <a16:creationId xmlns:a16="http://schemas.microsoft.com/office/drawing/2014/main" id="{CD7CAF61-9351-2195-4FE6-8254B9734351}"/>
              </a:ext>
            </a:extLst>
          </p:cNvPr>
          <p:cNvSpPr>
            <a:spLocks noGrp="1"/>
          </p:cNvSpPr>
          <p:nvPr>
            <p:ph type="title"/>
          </p:nvPr>
        </p:nvSpPr>
        <p:spPr/>
        <p:txBody>
          <a:bodyPr/>
          <a:lstStyle/>
          <a:p>
            <a:r>
              <a:rPr lang="en-US" dirty="0"/>
              <a:t>MINERvA </a:t>
            </a:r>
            <a:r>
              <a:rPr lang="en-US" sz="4000" dirty="0"/>
              <a:t>CC0π {</a:t>
            </a:r>
            <a:r>
              <a:rPr lang="en-US" dirty="0"/>
              <a:t>C, H</a:t>
            </a:r>
            <a:r>
              <a:rPr lang="en-US" baseline="-25000" dirty="0"/>
              <a:t>2</a:t>
            </a:r>
            <a:r>
              <a:rPr lang="en-US" dirty="0"/>
              <a:t>O, Fe, Pb}/CH</a:t>
            </a:r>
          </a:p>
        </p:txBody>
      </p:sp>
      <p:sp>
        <p:nvSpPr>
          <p:cNvPr id="3" name="Content Placeholder 2">
            <a:extLst>
              <a:ext uri="{FF2B5EF4-FFF2-40B4-BE49-F238E27FC236}">
                <a16:creationId xmlns:a16="http://schemas.microsoft.com/office/drawing/2014/main" id="{073C9488-7538-0A5B-F28C-677B9720D9CA}"/>
              </a:ext>
            </a:extLst>
          </p:cNvPr>
          <p:cNvSpPr>
            <a:spLocks noGrp="1"/>
          </p:cNvSpPr>
          <p:nvPr>
            <p:ph idx="1"/>
          </p:nvPr>
        </p:nvSpPr>
        <p:spPr>
          <a:xfrm>
            <a:off x="609600" y="1371601"/>
            <a:ext cx="11201400" cy="1666426"/>
          </a:xfrm>
        </p:spPr>
        <p:txBody>
          <a:bodyPr/>
          <a:lstStyle/>
          <a:p>
            <a:r>
              <a:rPr lang="en-US" sz="2200" dirty="0"/>
              <a:t>Also ratios for transverse kinematic imbalances.</a:t>
            </a:r>
          </a:p>
          <a:p>
            <a:r>
              <a:rPr lang="en-US" sz="2200" dirty="0"/>
              <a:t>Perhaps same issue with non-quasielastic contribution differing?</a:t>
            </a:r>
          </a:p>
        </p:txBody>
      </p:sp>
      <p:sp>
        <p:nvSpPr>
          <p:cNvPr id="4" name="Date Placeholder 3">
            <a:extLst>
              <a:ext uri="{FF2B5EF4-FFF2-40B4-BE49-F238E27FC236}">
                <a16:creationId xmlns:a16="http://schemas.microsoft.com/office/drawing/2014/main" id="{511B0FFF-DCC5-1DE1-3584-C6A27B46D844}"/>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AB95CB7A-FDFD-1485-0208-B99CB14972AA}"/>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EF992F4E-E804-C38B-E218-77396417EAC3}"/>
              </a:ext>
            </a:extLst>
          </p:cNvPr>
          <p:cNvSpPr>
            <a:spLocks noGrp="1"/>
          </p:cNvSpPr>
          <p:nvPr>
            <p:ph type="sldNum" sz="quarter" idx="12"/>
          </p:nvPr>
        </p:nvSpPr>
        <p:spPr/>
        <p:txBody>
          <a:bodyPr/>
          <a:lstStyle/>
          <a:p>
            <a:fld id="{FB7A5F6C-6AD6-402F-B829-8C1EAE38D662}" type="slidenum">
              <a:rPr lang="en-US" smtClean="0"/>
              <a:pPr/>
              <a:t>39</a:t>
            </a:fld>
            <a:endParaRPr lang="en-US"/>
          </a:p>
        </p:txBody>
      </p:sp>
      <p:sp>
        <p:nvSpPr>
          <p:cNvPr id="12" name="TextBox 11">
            <a:extLst>
              <a:ext uri="{FF2B5EF4-FFF2-40B4-BE49-F238E27FC236}">
                <a16:creationId xmlns:a16="http://schemas.microsoft.com/office/drawing/2014/main" id="{6A4F70C2-B491-887F-F550-9316B3A186B7}"/>
              </a:ext>
            </a:extLst>
          </p:cNvPr>
          <p:cNvSpPr txBox="1"/>
          <p:nvPr/>
        </p:nvSpPr>
        <p:spPr>
          <a:xfrm>
            <a:off x="7848600" y="6172200"/>
            <a:ext cx="3987800" cy="646331"/>
          </a:xfrm>
          <a:prstGeom prst="rect">
            <a:avLst/>
          </a:prstGeom>
          <a:noFill/>
        </p:spPr>
        <p:txBody>
          <a:bodyPr wrap="square">
            <a:spAutoFit/>
          </a:bodyPr>
          <a:lstStyle/>
          <a:p>
            <a:r>
              <a:rPr lang="en-US" b="0" i="0" dirty="0">
                <a:effectLst/>
                <a:latin typeface="-apple-system"/>
              </a:rPr>
              <a:t>MINERvA</a:t>
            </a:r>
            <a:r>
              <a:rPr lang="en-US" b="0" i="1" dirty="0">
                <a:effectLst/>
                <a:latin typeface="-apple-system"/>
              </a:rPr>
              <a:t>, publication in process, </a:t>
            </a:r>
            <a:br>
              <a:rPr lang="en-US" b="0" i="1" dirty="0">
                <a:effectLst/>
                <a:latin typeface="-apple-system"/>
              </a:rPr>
            </a:br>
            <a:r>
              <a:rPr lang="en-US" b="0" i="0" dirty="0">
                <a:solidFill>
                  <a:srgbClr val="0070C0"/>
                </a:solidFill>
                <a:effectLst/>
                <a:latin typeface="-apple-system"/>
              </a:rPr>
              <a:t>J. </a:t>
            </a:r>
            <a:r>
              <a:rPr lang="en-US" b="0" i="0" dirty="0" err="1">
                <a:solidFill>
                  <a:srgbClr val="0070C0"/>
                </a:solidFill>
                <a:effectLst/>
                <a:latin typeface="-apple-system"/>
              </a:rPr>
              <a:t>Kleykamp</a:t>
            </a:r>
            <a:r>
              <a:rPr lang="en-US" b="0" i="0" dirty="0">
                <a:solidFill>
                  <a:srgbClr val="0070C0"/>
                </a:solidFill>
                <a:effectLst/>
                <a:latin typeface="-apple-system"/>
              </a:rPr>
              <a:t> FNAL W&amp;C</a:t>
            </a:r>
            <a:endParaRPr lang="en-US" dirty="0">
              <a:solidFill>
                <a:srgbClr val="0070C0"/>
              </a:solidFill>
            </a:endParaRPr>
          </a:p>
        </p:txBody>
      </p:sp>
      <p:sp>
        <p:nvSpPr>
          <p:cNvPr id="13" name="TextBox 12">
            <a:extLst>
              <a:ext uri="{FF2B5EF4-FFF2-40B4-BE49-F238E27FC236}">
                <a16:creationId xmlns:a16="http://schemas.microsoft.com/office/drawing/2014/main" id="{F3184665-0FBA-A7BE-A355-1ED8654AA72E}"/>
              </a:ext>
            </a:extLst>
          </p:cNvPr>
          <p:cNvSpPr txBox="1"/>
          <p:nvPr/>
        </p:nvSpPr>
        <p:spPr>
          <a:xfrm>
            <a:off x="1231900" y="3734186"/>
            <a:ext cx="1600200" cy="307777"/>
          </a:xfrm>
          <a:prstGeom prst="rect">
            <a:avLst/>
          </a:prstGeom>
          <a:noFill/>
        </p:spPr>
        <p:txBody>
          <a:bodyPr wrap="square" rtlCol="0">
            <a:spAutoFit/>
          </a:bodyPr>
          <a:lstStyle/>
          <a:p>
            <a:r>
              <a:rPr lang="en-US" sz="1400" i="0" dirty="0"/>
              <a:t>Ratios to CH</a:t>
            </a:r>
          </a:p>
        </p:txBody>
      </p:sp>
      <p:pic>
        <p:nvPicPr>
          <p:cNvPr id="7" name="Picture 6">
            <a:extLst>
              <a:ext uri="{FF2B5EF4-FFF2-40B4-BE49-F238E27FC236}">
                <a16:creationId xmlns:a16="http://schemas.microsoft.com/office/drawing/2014/main" id="{511557CE-3FA6-312C-D2B5-6266883BB4D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27734" y="0"/>
            <a:ext cx="2981832" cy="3639243"/>
          </a:xfrm>
          <a:prstGeom prst="rect">
            <a:avLst/>
          </a:prstGeom>
        </p:spPr>
      </p:pic>
      <p:pic>
        <p:nvPicPr>
          <p:cNvPr id="14" name="Picture 13">
            <a:extLst>
              <a:ext uri="{FF2B5EF4-FFF2-40B4-BE49-F238E27FC236}">
                <a16:creationId xmlns:a16="http://schemas.microsoft.com/office/drawing/2014/main" id="{815DCCD0-CD6E-0FFF-1B4B-19C6BC298F7B}"/>
              </a:ext>
            </a:extLst>
          </p:cNvPr>
          <p:cNvPicPr>
            <a:picLocks noChangeAspect="1"/>
          </p:cNvPicPr>
          <p:nvPr/>
        </p:nvPicPr>
        <p:blipFill>
          <a:blip r:embed="rId4"/>
          <a:stretch>
            <a:fillRect/>
          </a:stretch>
        </p:blipFill>
        <p:spPr>
          <a:xfrm>
            <a:off x="7086600" y="2438400"/>
            <a:ext cx="2921000" cy="2832100"/>
          </a:xfrm>
          <a:prstGeom prst="rect">
            <a:avLst/>
          </a:prstGeom>
        </p:spPr>
      </p:pic>
      <p:pic>
        <p:nvPicPr>
          <p:cNvPr id="15" name="Picture 14">
            <a:extLst>
              <a:ext uri="{FF2B5EF4-FFF2-40B4-BE49-F238E27FC236}">
                <a16:creationId xmlns:a16="http://schemas.microsoft.com/office/drawing/2014/main" id="{6DD9FAEA-52DA-9A1A-53BF-241CD2698EED}"/>
              </a:ext>
            </a:extLst>
          </p:cNvPr>
          <p:cNvPicPr>
            <a:picLocks noChangeAspect="1"/>
          </p:cNvPicPr>
          <p:nvPr/>
        </p:nvPicPr>
        <p:blipFill>
          <a:blip r:embed="rId5"/>
          <a:stretch>
            <a:fillRect/>
          </a:stretch>
        </p:blipFill>
        <p:spPr>
          <a:xfrm>
            <a:off x="9861550" y="4014829"/>
            <a:ext cx="2219416" cy="2152161"/>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771B95DB-AFBC-8EB4-21C2-B6E4BD47B751}"/>
                  </a:ext>
                </a:extLst>
              </p:cNvPr>
              <p:cNvSpPr txBox="1"/>
              <p:nvPr/>
            </p:nvSpPr>
            <p:spPr>
              <a:xfrm>
                <a:off x="7935735" y="5461121"/>
                <a:ext cx="822981" cy="49244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𝛿</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𝛼</m:t>
                          </m:r>
                        </m:e>
                        <m:sub>
                          <m:r>
                            <a:rPr lang="en-US" sz="3200" b="0" i="1" smtClean="0">
                              <a:latin typeface="Cambria Math" panose="02040503050406030204" pitchFamily="18" charset="0"/>
                            </a:rPr>
                            <m:t>𝑇</m:t>
                          </m:r>
                        </m:sub>
                      </m:sSub>
                    </m:oMath>
                  </m:oMathPara>
                </a14:m>
                <a:endParaRPr lang="en-US" sz="3200" b="0" dirty="0"/>
              </a:p>
            </p:txBody>
          </p:sp>
        </mc:Choice>
        <mc:Fallback>
          <p:sp>
            <p:nvSpPr>
              <p:cNvPr id="16" name="TextBox 15">
                <a:extLst>
                  <a:ext uri="{FF2B5EF4-FFF2-40B4-BE49-F238E27FC236}">
                    <a16:creationId xmlns:a16="http://schemas.microsoft.com/office/drawing/2014/main" id="{771B95DB-AFBC-8EB4-21C2-B6E4BD47B751}"/>
                  </a:ext>
                </a:extLst>
              </p:cNvPr>
              <p:cNvSpPr txBox="1">
                <a:spLocks noRot="1" noChangeAspect="1" noMove="1" noResize="1" noEditPoints="1" noAdjustHandles="1" noChangeArrowheads="1" noChangeShapeType="1" noTextEdit="1"/>
              </p:cNvSpPr>
              <p:nvPr/>
            </p:nvSpPr>
            <p:spPr>
              <a:xfrm>
                <a:off x="7935735" y="5461121"/>
                <a:ext cx="822981" cy="492443"/>
              </a:xfrm>
              <a:prstGeom prst="rect">
                <a:avLst/>
              </a:prstGeom>
              <a:blipFill>
                <a:blip r:embed="rId6"/>
                <a:stretch>
                  <a:fillRect l="-16667" b="-15385"/>
                </a:stretch>
              </a:blipFill>
            </p:spPr>
            <p:txBody>
              <a:bodyPr/>
              <a:lstStyle/>
              <a:p>
                <a:r>
                  <a:rPr lang="en-US">
                    <a:noFill/>
                  </a:rPr>
                  <a:t> </a:t>
                </a:r>
              </a:p>
            </p:txBody>
          </p:sp>
        </mc:Fallback>
      </mc:AlternateContent>
    </p:spTree>
    <p:extLst>
      <p:ext uri="{BB962C8B-B14F-4D97-AF65-F5344CB8AC3E}">
        <p14:creationId xmlns:p14="http://schemas.microsoft.com/office/powerpoint/2010/main" val="929236173"/>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07976-6B02-958D-F8AA-BC5F889BE8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80FC97-83FC-D566-364E-0C46476FC788}"/>
              </a:ext>
            </a:extLst>
          </p:cNvPr>
          <p:cNvSpPr>
            <a:spLocks noGrp="1"/>
          </p:cNvSpPr>
          <p:nvPr>
            <p:ph type="title"/>
          </p:nvPr>
        </p:nvSpPr>
        <p:spPr/>
        <p:txBody>
          <a:bodyPr/>
          <a:lstStyle/>
          <a:p>
            <a:r>
              <a:rPr lang="en-US" dirty="0"/>
              <a:t>“Help from CH-land”?</a:t>
            </a:r>
          </a:p>
        </p:txBody>
      </p:sp>
      <p:sp>
        <p:nvSpPr>
          <p:cNvPr id="3" name="Content Placeholder 2">
            <a:extLst>
              <a:ext uri="{FF2B5EF4-FFF2-40B4-BE49-F238E27FC236}">
                <a16:creationId xmlns:a16="http://schemas.microsoft.com/office/drawing/2014/main" id="{1C836531-8D62-3211-F858-742FBB496E8F}"/>
              </a:ext>
            </a:extLst>
          </p:cNvPr>
          <p:cNvSpPr>
            <a:spLocks noGrp="1"/>
          </p:cNvSpPr>
          <p:nvPr>
            <p:ph idx="1"/>
          </p:nvPr>
        </p:nvSpPr>
        <p:spPr/>
        <p:txBody>
          <a:bodyPr/>
          <a:lstStyle/>
          <a:p>
            <a:r>
              <a:rPr lang="en-US" dirty="0"/>
              <a:t>I love amusing and broad titles as much as anyone.</a:t>
            </a:r>
          </a:p>
          <a:p>
            <a:r>
              <a:rPr lang="en-US" dirty="0"/>
              <a:t>This one is particularly so.</a:t>
            </a:r>
          </a:p>
          <a:p>
            <a:pPr lvl="1"/>
            <a:r>
              <a:rPr lang="en-US" dirty="0"/>
              <a:t>Is the Swiss army invading?</a:t>
            </a:r>
          </a:p>
          <a:p>
            <a:pPr lvl="1"/>
            <a:r>
              <a:rPr lang="en-US" dirty="0"/>
              <a:t>Did I take a wrong turn over the Atlantic and end up in </a:t>
            </a:r>
            <a:r>
              <a:rPr lang="en-US" dirty="0" err="1"/>
              <a:t>CHicagoland</a:t>
            </a:r>
            <a:r>
              <a:rPr lang="en-US" dirty="0"/>
              <a:t>?</a:t>
            </a:r>
          </a:p>
        </p:txBody>
      </p:sp>
      <p:sp>
        <p:nvSpPr>
          <p:cNvPr id="4" name="Date Placeholder 3">
            <a:extLst>
              <a:ext uri="{FF2B5EF4-FFF2-40B4-BE49-F238E27FC236}">
                <a16:creationId xmlns:a16="http://schemas.microsoft.com/office/drawing/2014/main" id="{DDF89D67-15D1-AF66-8ADD-1A8E9B79C076}"/>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93117368-D9ED-CAF4-4762-BA6DE3C3E719}"/>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86FF8F68-2A60-B0D9-DA69-8FBA77DEBB2C}"/>
              </a:ext>
            </a:extLst>
          </p:cNvPr>
          <p:cNvSpPr>
            <a:spLocks noGrp="1"/>
          </p:cNvSpPr>
          <p:nvPr>
            <p:ph type="sldNum" sz="quarter" idx="12"/>
          </p:nvPr>
        </p:nvSpPr>
        <p:spPr/>
        <p:txBody>
          <a:bodyPr/>
          <a:lstStyle/>
          <a:p>
            <a:fld id="{FB7A5F6C-6AD6-402F-B829-8C1EAE38D662}" type="slidenum">
              <a:rPr lang="en-US" smtClean="0"/>
              <a:pPr/>
              <a:t>4</a:t>
            </a:fld>
            <a:endParaRPr lang="en-US"/>
          </a:p>
        </p:txBody>
      </p:sp>
      <p:pic>
        <p:nvPicPr>
          <p:cNvPr id="3074" name="Picture 2" descr="The Original Beef of Chicagoland | The Bear Wiki | Fandom">
            <a:extLst>
              <a:ext uri="{FF2B5EF4-FFF2-40B4-BE49-F238E27FC236}">
                <a16:creationId xmlns:a16="http://schemas.microsoft.com/office/drawing/2014/main" id="{A2808FC6-6166-7335-618F-0843FA6B3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96247"/>
            <a:ext cx="5105400" cy="287178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9C337E-4730-FDEF-9089-435F9EF15509}"/>
              </a:ext>
            </a:extLst>
          </p:cNvPr>
          <p:cNvSpPr txBox="1"/>
          <p:nvPr/>
        </p:nvSpPr>
        <p:spPr>
          <a:xfrm>
            <a:off x="8915400" y="5858547"/>
            <a:ext cx="2362200" cy="646331"/>
          </a:xfrm>
          <a:prstGeom prst="rect">
            <a:avLst/>
          </a:prstGeom>
          <a:noFill/>
        </p:spPr>
        <p:txBody>
          <a:bodyPr wrap="square" rtlCol="0">
            <a:spAutoFit/>
          </a:bodyPr>
          <a:lstStyle/>
          <a:p>
            <a:r>
              <a:rPr lang="en-US" sz="1200" dirty="0"/>
              <a:t>(yes, foodie me is aware this is a fictional sign, but it reminds me so much of real Chicago…)</a:t>
            </a:r>
          </a:p>
        </p:txBody>
      </p:sp>
    </p:spTree>
    <p:extLst>
      <p:ext uri="{BB962C8B-B14F-4D97-AF65-F5344CB8AC3E}">
        <p14:creationId xmlns:p14="http://schemas.microsoft.com/office/powerpoint/2010/main" val="702541100"/>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9907F-9465-F253-E1D7-A0FE7CA6E4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D281955-9211-6945-01CF-A9D145253E40}"/>
              </a:ext>
            </a:extLst>
          </p:cNvPr>
          <p:cNvPicPr>
            <a:picLocks noChangeAspect="1"/>
          </p:cNvPicPr>
          <p:nvPr/>
        </p:nvPicPr>
        <p:blipFill>
          <a:blip r:embed="rId2"/>
          <a:stretch>
            <a:fillRect/>
          </a:stretch>
        </p:blipFill>
        <p:spPr>
          <a:xfrm>
            <a:off x="28783" y="2165926"/>
            <a:ext cx="6921500" cy="4457700"/>
          </a:xfrm>
          <a:prstGeom prst="rect">
            <a:avLst/>
          </a:prstGeom>
        </p:spPr>
      </p:pic>
      <p:sp>
        <p:nvSpPr>
          <p:cNvPr id="2" name="Title 1">
            <a:extLst>
              <a:ext uri="{FF2B5EF4-FFF2-40B4-BE49-F238E27FC236}">
                <a16:creationId xmlns:a16="http://schemas.microsoft.com/office/drawing/2014/main" id="{226EEA27-FA5B-293F-2E00-12DF559B8C7A}"/>
              </a:ext>
            </a:extLst>
          </p:cNvPr>
          <p:cNvSpPr>
            <a:spLocks noGrp="1"/>
          </p:cNvSpPr>
          <p:nvPr>
            <p:ph type="title"/>
          </p:nvPr>
        </p:nvSpPr>
        <p:spPr/>
        <p:txBody>
          <a:bodyPr/>
          <a:lstStyle/>
          <a:p>
            <a:r>
              <a:rPr lang="en-US" dirty="0"/>
              <a:t>MINERvA </a:t>
            </a:r>
            <a:r>
              <a:rPr lang="en-US" sz="4000" dirty="0"/>
              <a:t>CC0π {</a:t>
            </a:r>
            <a:r>
              <a:rPr lang="en-US" dirty="0"/>
              <a:t>C, H</a:t>
            </a:r>
            <a:r>
              <a:rPr lang="en-US" baseline="-25000" dirty="0"/>
              <a:t>2</a:t>
            </a:r>
            <a:r>
              <a:rPr lang="en-US" dirty="0"/>
              <a:t>O, Fe, Pb}/CH</a:t>
            </a:r>
          </a:p>
        </p:txBody>
      </p:sp>
      <p:sp>
        <p:nvSpPr>
          <p:cNvPr id="3" name="Content Placeholder 2">
            <a:extLst>
              <a:ext uri="{FF2B5EF4-FFF2-40B4-BE49-F238E27FC236}">
                <a16:creationId xmlns:a16="http://schemas.microsoft.com/office/drawing/2014/main" id="{2F2FF3DE-9F68-DBDE-D006-93D6F2511B78}"/>
              </a:ext>
            </a:extLst>
          </p:cNvPr>
          <p:cNvSpPr>
            <a:spLocks noGrp="1"/>
          </p:cNvSpPr>
          <p:nvPr>
            <p:ph idx="1"/>
          </p:nvPr>
        </p:nvSpPr>
        <p:spPr>
          <a:xfrm>
            <a:off x="609600" y="1371601"/>
            <a:ext cx="11201400" cy="1666426"/>
          </a:xfrm>
        </p:spPr>
        <p:txBody>
          <a:bodyPr/>
          <a:lstStyle/>
          <a:p>
            <a:r>
              <a:rPr lang="en-US" sz="2200" dirty="0"/>
              <a:t>Also ratios for transverse kinematic imbalances.</a:t>
            </a:r>
          </a:p>
          <a:p>
            <a:r>
              <a:rPr lang="en-US" sz="2200" dirty="0"/>
              <a:t>Perhaps same issue with non-quasielastic contribution differing?</a:t>
            </a:r>
          </a:p>
        </p:txBody>
      </p:sp>
      <p:sp>
        <p:nvSpPr>
          <p:cNvPr id="4" name="Date Placeholder 3">
            <a:extLst>
              <a:ext uri="{FF2B5EF4-FFF2-40B4-BE49-F238E27FC236}">
                <a16:creationId xmlns:a16="http://schemas.microsoft.com/office/drawing/2014/main" id="{5C6706E3-1A3E-3C8B-5CCF-4B79D2EF6681}"/>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53393621-743E-982C-F1D2-30B87E7E1B9C}"/>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F726F445-B662-AF40-D854-B9093329747F}"/>
              </a:ext>
            </a:extLst>
          </p:cNvPr>
          <p:cNvSpPr>
            <a:spLocks noGrp="1"/>
          </p:cNvSpPr>
          <p:nvPr>
            <p:ph type="sldNum" sz="quarter" idx="12"/>
          </p:nvPr>
        </p:nvSpPr>
        <p:spPr/>
        <p:txBody>
          <a:bodyPr/>
          <a:lstStyle/>
          <a:p>
            <a:fld id="{FB7A5F6C-6AD6-402F-B829-8C1EAE38D662}" type="slidenum">
              <a:rPr lang="en-US" smtClean="0"/>
              <a:pPr/>
              <a:t>40</a:t>
            </a:fld>
            <a:endParaRPr lang="en-US"/>
          </a:p>
        </p:txBody>
      </p:sp>
      <p:sp>
        <p:nvSpPr>
          <p:cNvPr id="12" name="TextBox 11">
            <a:extLst>
              <a:ext uri="{FF2B5EF4-FFF2-40B4-BE49-F238E27FC236}">
                <a16:creationId xmlns:a16="http://schemas.microsoft.com/office/drawing/2014/main" id="{4CA99434-412B-B5F1-A463-BC0445C86B3F}"/>
              </a:ext>
            </a:extLst>
          </p:cNvPr>
          <p:cNvSpPr txBox="1"/>
          <p:nvPr/>
        </p:nvSpPr>
        <p:spPr>
          <a:xfrm>
            <a:off x="7848600" y="6172200"/>
            <a:ext cx="3987800" cy="646331"/>
          </a:xfrm>
          <a:prstGeom prst="rect">
            <a:avLst/>
          </a:prstGeom>
          <a:noFill/>
        </p:spPr>
        <p:txBody>
          <a:bodyPr wrap="square">
            <a:spAutoFit/>
          </a:bodyPr>
          <a:lstStyle/>
          <a:p>
            <a:r>
              <a:rPr lang="en-US" b="0" i="0" dirty="0">
                <a:effectLst/>
                <a:latin typeface="-apple-system"/>
              </a:rPr>
              <a:t>MINERvA</a:t>
            </a:r>
            <a:r>
              <a:rPr lang="en-US" b="0" i="1" dirty="0">
                <a:effectLst/>
                <a:latin typeface="-apple-system"/>
              </a:rPr>
              <a:t>, publication in process, </a:t>
            </a:r>
            <a:br>
              <a:rPr lang="en-US" b="0" i="1" dirty="0">
                <a:effectLst/>
                <a:latin typeface="-apple-system"/>
              </a:rPr>
            </a:br>
            <a:r>
              <a:rPr lang="en-US" b="0" i="0" dirty="0">
                <a:solidFill>
                  <a:srgbClr val="0070C0"/>
                </a:solidFill>
                <a:effectLst/>
                <a:latin typeface="-apple-system"/>
              </a:rPr>
              <a:t>J. </a:t>
            </a:r>
            <a:r>
              <a:rPr lang="en-US" b="0" i="0" dirty="0" err="1">
                <a:solidFill>
                  <a:srgbClr val="0070C0"/>
                </a:solidFill>
                <a:effectLst/>
                <a:latin typeface="-apple-system"/>
              </a:rPr>
              <a:t>Kleykamp</a:t>
            </a:r>
            <a:r>
              <a:rPr lang="en-US" b="0" i="0" dirty="0">
                <a:solidFill>
                  <a:srgbClr val="0070C0"/>
                </a:solidFill>
                <a:effectLst/>
                <a:latin typeface="-apple-system"/>
              </a:rPr>
              <a:t> FNAL W&amp;C</a:t>
            </a:r>
            <a:endParaRPr lang="en-US" dirty="0">
              <a:solidFill>
                <a:srgbClr val="0070C0"/>
              </a:solidFill>
            </a:endParaRPr>
          </a:p>
        </p:txBody>
      </p:sp>
      <p:sp>
        <p:nvSpPr>
          <p:cNvPr id="13" name="TextBox 12">
            <a:extLst>
              <a:ext uri="{FF2B5EF4-FFF2-40B4-BE49-F238E27FC236}">
                <a16:creationId xmlns:a16="http://schemas.microsoft.com/office/drawing/2014/main" id="{A54489E7-30C6-9C97-CFBF-C4063CE69771}"/>
              </a:ext>
            </a:extLst>
          </p:cNvPr>
          <p:cNvSpPr txBox="1"/>
          <p:nvPr/>
        </p:nvSpPr>
        <p:spPr>
          <a:xfrm>
            <a:off x="990600" y="2730250"/>
            <a:ext cx="1600200" cy="307777"/>
          </a:xfrm>
          <a:prstGeom prst="rect">
            <a:avLst/>
          </a:prstGeom>
          <a:noFill/>
        </p:spPr>
        <p:txBody>
          <a:bodyPr wrap="square" rtlCol="0">
            <a:spAutoFit/>
          </a:bodyPr>
          <a:lstStyle/>
          <a:p>
            <a:r>
              <a:rPr lang="en-US" sz="1400" i="0" dirty="0"/>
              <a:t>Ratios to CH</a:t>
            </a:r>
          </a:p>
        </p:txBody>
      </p:sp>
      <p:pic>
        <p:nvPicPr>
          <p:cNvPr id="7" name="Picture 6">
            <a:extLst>
              <a:ext uri="{FF2B5EF4-FFF2-40B4-BE49-F238E27FC236}">
                <a16:creationId xmlns:a16="http://schemas.microsoft.com/office/drawing/2014/main" id="{E581BB66-F817-866D-0FAB-92CD8FA3C2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27734" y="0"/>
            <a:ext cx="2981832" cy="3639243"/>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BD7966F4-904D-7A67-D170-7B1084F16EB9}"/>
                  </a:ext>
                </a:extLst>
              </p:cNvPr>
              <p:cNvSpPr txBox="1"/>
              <p:nvPr/>
            </p:nvSpPr>
            <p:spPr>
              <a:xfrm>
                <a:off x="7951059" y="5461121"/>
                <a:ext cx="792332" cy="49244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𝛿</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𝑝</m:t>
                          </m:r>
                        </m:e>
                        <m:sub>
                          <m:r>
                            <a:rPr lang="en-US" sz="3200" b="0" i="1" smtClean="0">
                              <a:latin typeface="Cambria Math" panose="02040503050406030204" pitchFamily="18" charset="0"/>
                            </a:rPr>
                            <m:t>𝑇</m:t>
                          </m:r>
                        </m:sub>
                      </m:sSub>
                    </m:oMath>
                  </m:oMathPara>
                </a14:m>
                <a:endParaRPr lang="en-US" sz="3200" b="0" dirty="0"/>
              </a:p>
            </p:txBody>
          </p:sp>
        </mc:Choice>
        <mc:Fallback>
          <p:sp>
            <p:nvSpPr>
              <p:cNvPr id="16" name="TextBox 15">
                <a:extLst>
                  <a:ext uri="{FF2B5EF4-FFF2-40B4-BE49-F238E27FC236}">
                    <a16:creationId xmlns:a16="http://schemas.microsoft.com/office/drawing/2014/main" id="{BD7966F4-904D-7A67-D170-7B1084F16EB9}"/>
                  </a:ext>
                </a:extLst>
              </p:cNvPr>
              <p:cNvSpPr txBox="1">
                <a:spLocks noRot="1" noChangeAspect="1" noMove="1" noResize="1" noEditPoints="1" noAdjustHandles="1" noChangeArrowheads="1" noChangeShapeType="1" noTextEdit="1"/>
              </p:cNvSpPr>
              <p:nvPr/>
            </p:nvSpPr>
            <p:spPr>
              <a:xfrm>
                <a:off x="7951059" y="5461121"/>
                <a:ext cx="792332" cy="492443"/>
              </a:xfrm>
              <a:prstGeom prst="rect">
                <a:avLst/>
              </a:prstGeom>
              <a:blipFill>
                <a:blip r:embed="rId4"/>
                <a:stretch>
                  <a:fillRect l="-15625" b="-28205"/>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A1DA8CB6-6D37-9A15-8B03-0DDB2271B8B9}"/>
              </a:ext>
            </a:extLst>
          </p:cNvPr>
          <p:cNvPicPr>
            <a:picLocks noChangeAspect="1"/>
          </p:cNvPicPr>
          <p:nvPr/>
        </p:nvPicPr>
        <p:blipFill>
          <a:blip r:embed="rId5"/>
          <a:stretch>
            <a:fillRect/>
          </a:stretch>
        </p:blipFill>
        <p:spPr>
          <a:xfrm>
            <a:off x="7098009" y="2277378"/>
            <a:ext cx="2921000" cy="2832100"/>
          </a:xfrm>
          <a:prstGeom prst="rect">
            <a:avLst/>
          </a:prstGeom>
        </p:spPr>
      </p:pic>
      <p:pic>
        <p:nvPicPr>
          <p:cNvPr id="10" name="Picture 9">
            <a:extLst>
              <a:ext uri="{FF2B5EF4-FFF2-40B4-BE49-F238E27FC236}">
                <a16:creationId xmlns:a16="http://schemas.microsoft.com/office/drawing/2014/main" id="{7EEB41A2-E8AC-4054-7D7E-6F309D367186}"/>
              </a:ext>
            </a:extLst>
          </p:cNvPr>
          <p:cNvPicPr>
            <a:picLocks noChangeAspect="1"/>
          </p:cNvPicPr>
          <p:nvPr/>
        </p:nvPicPr>
        <p:blipFill>
          <a:blip r:embed="rId6"/>
          <a:stretch>
            <a:fillRect/>
          </a:stretch>
        </p:blipFill>
        <p:spPr>
          <a:xfrm>
            <a:off x="9677400" y="3814826"/>
            <a:ext cx="2498176" cy="2422474"/>
          </a:xfrm>
          <a:prstGeom prst="rect">
            <a:avLst/>
          </a:prstGeom>
        </p:spPr>
      </p:pic>
    </p:spTree>
    <p:extLst>
      <p:ext uri="{BB962C8B-B14F-4D97-AF65-F5344CB8AC3E}">
        <p14:creationId xmlns:p14="http://schemas.microsoft.com/office/powerpoint/2010/main" val="1403665387"/>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FB155-9F04-117B-C58C-C6974A4FFFB9}"/>
            </a:ext>
          </a:extLst>
        </p:cNvPr>
        <p:cNvGrpSpPr/>
        <p:nvPr/>
      </p:nvGrpSpPr>
      <p:grpSpPr>
        <a:xfrm>
          <a:off x="0" y="0"/>
          <a:ext cx="0" cy="0"/>
          <a:chOff x="0" y="0"/>
          <a:chExt cx="0" cy="0"/>
        </a:xfrm>
      </p:grpSpPr>
      <p:pic>
        <p:nvPicPr>
          <p:cNvPr id="15362" name="Picture 2" descr="Figure">
            <a:extLst>
              <a:ext uri="{FF2B5EF4-FFF2-40B4-BE49-F238E27FC236}">
                <a16:creationId xmlns:a16="http://schemas.microsoft.com/office/drawing/2014/main" id="{78AD38F1-CE20-5FCA-B5F2-E3748EA153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37" b="4999"/>
          <a:stretch/>
        </p:blipFill>
        <p:spPr bwMode="auto">
          <a:xfrm>
            <a:off x="609598" y="2360878"/>
            <a:ext cx="4566463" cy="434472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Figure">
            <a:extLst>
              <a:ext uri="{FF2B5EF4-FFF2-40B4-BE49-F238E27FC236}">
                <a16:creationId xmlns:a16="http://schemas.microsoft.com/office/drawing/2014/main" id="{D28B745E-FED6-CFDA-6E20-A24888893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48" b="3800"/>
          <a:stretch/>
        </p:blipFill>
        <p:spPr bwMode="auto">
          <a:xfrm>
            <a:off x="7162800" y="2347969"/>
            <a:ext cx="4647282" cy="45100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C4BD95-FB0D-5B62-9675-F86D671182EC}"/>
              </a:ext>
            </a:extLst>
          </p:cNvPr>
          <p:cNvSpPr>
            <a:spLocks noGrp="1"/>
          </p:cNvSpPr>
          <p:nvPr>
            <p:ph type="title"/>
          </p:nvPr>
        </p:nvSpPr>
        <p:spPr/>
        <p:txBody>
          <a:bodyPr/>
          <a:lstStyle/>
          <a:p>
            <a:r>
              <a:rPr lang="en-US" dirty="0"/>
              <a:t>MINERvA </a:t>
            </a:r>
            <a:r>
              <a:rPr lang="en-US" sz="4000" dirty="0"/>
              <a:t>CCπ</a:t>
            </a:r>
            <a:r>
              <a:rPr lang="en-US" sz="4000" baseline="30000" dirty="0"/>
              <a:t>+</a:t>
            </a:r>
            <a:r>
              <a:rPr lang="en-US" sz="4000" dirty="0"/>
              <a:t> {</a:t>
            </a:r>
            <a:r>
              <a:rPr lang="en-US" dirty="0"/>
              <a:t>C, H</a:t>
            </a:r>
            <a:r>
              <a:rPr lang="en-US" baseline="-25000" dirty="0"/>
              <a:t>2</a:t>
            </a:r>
            <a:r>
              <a:rPr lang="en-US" dirty="0"/>
              <a:t>O, Fe, Pb}/CH</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244D25B-4D9C-46D7-D0D9-C99E1600663F}"/>
                  </a:ext>
                </a:extLst>
              </p:cNvPr>
              <p:cNvSpPr>
                <a:spLocks noGrp="1"/>
              </p:cNvSpPr>
              <p:nvPr>
                <p:ph idx="1"/>
              </p:nvPr>
            </p:nvSpPr>
            <p:spPr>
              <a:xfrm>
                <a:off x="609600" y="1371601"/>
                <a:ext cx="11201400" cy="1666426"/>
              </a:xfrm>
            </p:spPr>
            <p:txBody>
              <a:bodyPr/>
              <a:lstStyle/>
              <a:p>
                <a:r>
                  <a:rPr lang="en-US" sz="2200" dirty="0"/>
                  <a:t>Result is generally that we see similar shapes in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𝑇</m:t>
                        </m:r>
                      </m:e>
                      <m:sub>
                        <m:r>
                          <a:rPr lang="en-US" sz="2200" b="0" i="1" smtClean="0">
                            <a:latin typeface="Cambria Math" panose="02040503050406030204" pitchFamily="18" charset="0"/>
                          </a:rPr>
                          <m:t>𝜋</m:t>
                        </m:r>
                      </m:sub>
                    </m:sSub>
                  </m:oMath>
                </a14:m>
                <a:r>
                  <a:rPr lang="en-US" sz="2200" dirty="0"/>
                  <a:t> and </a:t>
                </a:r>
                <a14:m>
                  <m:oMath xmlns:m="http://schemas.openxmlformats.org/officeDocument/2006/math">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𝑝</m:t>
                        </m:r>
                      </m:e>
                      <m:sub>
                        <m:r>
                          <a:rPr lang="en-US" sz="2200" b="0" i="1" smtClean="0">
                            <a:latin typeface="Cambria Math" panose="02040503050406030204" pitchFamily="18" charset="0"/>
                          </a:rPr>
                          <m:t>𝑇</m:t>
                        </m:r>
                      </m:sub>
                      <m:sup>
                        <m:r>
                          <a:rPr lang="en-US" sz="2200" b="0" i="1" smtClean="0">
                            <a:latin typeface="Cambria Math" panose="02040503050406030204" pitchFamily="18" charset="0"/>
                          </a:rPr>
                          <m:t>𝜇</m:t>
                        </m:r>
                      </m:sup>
                    </m:sSubSup>
                  </m:oMath>
                </a14:m>
                <a:r>
                  <a:rPr lang="en-US" sz="2200" dirty="0"/>
                  <a:t> (</a:t>
                </a:r>
                <a14:m>
                  <m:oMath xmlns:m="http://schemas.openxmlformats.org/officeDocument/2006/math">
                    <m:sSup>
                      <m:sSupPr>
                        <m:ctrlPr>
                          <a:rPr lang="en-US" sz="2200" i="1" dirty="0" smtClean="0">
                            <a:latin typeface="Cambria Math" panose="02040503050406030204" pitchFamily="18" charset="0"/>
                          </a:rPr>
                        </m:ctrlPr>
                      </m:sSupPr>
                      <m:e>
                        <m:r>
                          <a:rPr lang="en-US" sz="2200" b="0" i="1" dirty="0" smtClean="0">
                            <a:latin typeface="Cambria Math" panose="02040503050406030204" pitchFamily="18" charset="0"/>
                          </a:rPr>
                          <m:t>𝑄</m:t>
                        </m:r>
                      </m:e>
                      <m:sup>
                        <m:r>
                          <a:rPr lang="en-US" sz="2200" b="0" i="1" dirty="0" smtClean="0">
                            <a:latin typeface="Cambria Math" panose="02040503050406030204" pitchFamily="18" charset="0"/>
                          </a:rPr>
                          <m:t>2</m:t>
                        </m:r>
                      </m:sup>
                    </m:sSup>
                    <m:r>
                      <a:rPr lang="en-US" sz="2200" b="0" i="1" dirty="0" smtClean="0">
                        <a:latin typeface="Cambria Math" panose="02040503050406030204" pitchFamily="18" charset="0"/>
                      </a:rPr>
                      <m:t>≈</m:t>
                    </m:r>
                    <m:sSup>
                      <m:sSupPr>
                        <m:ctrlPr>
                          <a:rPr lang="en-US" sz="2200" b="0" i="1" dirty="0" smtClean="0">
                            <a:latin typeface="Cambria Math" panose="02040503050406030204" pitchFamily="18" charset="0"/>
                          </a:rPr>
                        </m:ctrlPr>
                      </m:sSupPr>
                      <m:e>
                        <m:d>
                          <m:dPr>
                            <m:ctrlPr>
                              <a:rPr lang="en-US" sz="2200" b="0" i="1" dirty="0" smtClean="0">
                                <a:latin typeface="Cambria Math" panose="02040503050406030204" pitchFamily="18" charset="0"/>
                              </a:rPr>
                            </m:ctrlPr>
                          </m:dPr>
                          <m:e>
                            <m:sSubSup>
                              <m:sSubSupPr>
                                <m:ctrlPr>
                                  <a:rPr lang="en-US" sz="2200" i="1">
                                    <a:latin typeface="Cambria Math" panose="02040503050406030204" pitchFamily="18" charset="0"/>
                                  </a:rPr>
                                </m:ctrlPr>
                              </m:sSubSupPr>
                              <m:e>
                                <m:r>
                                  <a:rPr lang="en-US" sz="2200" i="1">
                                    <a:latin typeface="Cambria Math" panose="02040503050406030204" pitchFamily="18" charset="0"/>
                                  </a:rPr>
                                  <m:t>𝑝</m:t>
                                </m:r>
                              </m:e>
                              <m:sub>
                                <m:r>
                                  <a:rPr lang="en-US" sz="2200" i="1">
                                    <a:latin typeface="Cambria Math" panose="02040503050406030204" pitchFamily="18" charset="0"/>
                                  </a:rPr>
                                  <m:t>𝑇</m:t>
                                </m:r>
                              </m:sub>
                              <m:sup>
                                <m:r>
                                  <a:rPr lang="en-US" sz="2200" i="1">
                                    <a:latin typeface="Cambria Math" panose="02040503050406030204" pitchFamily="18" charset="0"/>
                                  </a:rPr>
                                  <m:t>𝜇</m:t>
                                </m:r>
                              </m:sup>
                            </m:sSubSup>
                          </m:e>
                        </m:d>
                      </m:e>
                      <m:sup>
                        <m:r>
                          <a:rPr lang="en-US" sz="2200" b="0" i="1" dirty="0" smtClean="0">
                            <a:latin typeface="Cambria Math" panose="02040503050406030204" pitchFamily="18" charset="0"/>
                          </a:rPr>
                          <m:t>2</m:t>
                        </m:r>
                      </m:sup>
                    </m:sSup>
                    <m:d>
                      <m:dPr>
                        <m:ctrlPr>
                          <a:rPr lang="en-US" sz="2200" b="0" i="1" dirty="0" smtClean="0">
                            <a:latin typeface="Cambria Math" panose="02040503050406030204" pitchFamily="18" charset="0"/>
                          </a:rPr>
                        </m:ctrlPr>
                      </m:dPr>
                      <m:e>
                        <m:r>
                          <a:rPr lang="en-US" sz="2200" b="0" i="1" dirty="0" smtClean="0">
                            <a:latin typeface="Cambria Math" panose="02040503050406030204" pitchFamily="18" charset="0"/>
                          </a:rPr>
                          <m:t>1+</m:t>
                        </m:r>
                        <m:f>
                          <m:fPr>
                            <m:ctrlPr>
                              <a:rPr lang="en-US" sz="2200" b="0" i="1" dirty="0" smtClean="0">
                                <a:latin typeface="Cambria Math" panose="02040503050406030204" pitchFamily="18" charset="0"/>
                              </a:rPr>
                            </m:ctrlPr>
                          </m:fPr>
                          <m:num>
                            <m:r>
                              <a:rPr lang="en-US" sz="2200" b="0" i="1" dirty="0" smtClean="0">
                                <a:latin typeface="Cambria Math" panose="02040503050406030204" pitchFamily="18" charset="0"/>
                              </a:rPr>
                              <m:t>𝜈</m:t>
                            </m:r>
                          </m:num>
                          <m:den>
                            <m:sSub>
                              <m:sSubPr>
                                <m:ctrlPr>
                                  <a:rPr lang="en-US" sz="2200" b="0" i="1" dirty="0" smtClean="0">
                                    <a:latin typeface="Cambria Math" panose="02040503050406030204" pitchFamily="18" charset="0"/>
                                  </a:rPr>
                                </m:ctrlPr>
                              </m:sSubPr>
                              <m:e>
                                <m:r>
                                  <a:rPr lang="en-US" sz="2200" b="0" i="1" dirty="0" smtClean="0">
                                    <a:latin typeface="Cambria Math" panose="02040503050406030204" pitchFamily="18" charset="0"/>
                                  </a:rPr>
                                  <m:t>𝐸</m:t>
                                </m:r>
                              </m:e>
                              <m:sub>
                                <m:r>
                                  <a:rPr lang="en-US" sz="2200" b="0" i="1" dirty="0" smtClean="0">
                                    <a:latin typeface="Cambria Math" panose="02040503050406030204" pitchFamily="18" charset="0"/>
                                  </a:rPr>
                                  <m:t>𝜇</m:t>
                                </m:r>
                              </m:sub>
                            </m:sSub>
                          </m:den>
                        </m:f>
                      </m:e>
                    </m:d>
                  </m:oMath>
                </a14:m>
                <a:r>
                  <a:rPr lang="en-US" sz="2200" dirty="0"/>
                  <a:t>).</a:t>
                </a:r>
              </a:p>
              <a:p>
                <a:r>
                  <a:rPr lang="en-US" sz="2200" dirty="0"/>
                  <a:t>However the overall result rate is different, for some models of </a:t>
                </a:r>
                <a:r>
                  <a:rPr lang="en-US" sz="2400" dirty="0"/>
                  <a:t>π</a:t>
                </a:r>
                <a:r>
                  <a:rPr lang="en-US" sz="2400" baseline="30000" dirty="0"/>
                  <a:t>+ </a:t>
                </a:r>
                <a:r>
                  <a:rPr lang="en-US" sz="2200" dirty="0"/>
                  <a:t>FSI.</a:t>
                </a:r>
              </a:p>
            </p:txBody>
          </p:sp>
        </mc:Choice>
        <mc:Fallback>
          <p:sp>
            <p:nvSpPr>
              <p:cNvPr id="3" name="Content Placeholder 2">
                <a:extLst>
                  <a:ext uri="{FF2B5EF4-FFF2-40B4-BE49-F238E27FC236}">
                    <a16:creationId xmlns:a16="http://schemas.microsoft.com/office/drawing/2014/main" id="{3244D25B-4D9C-46D7-D0D9-C99E1600663F}"/>
                  </a:ext>
                </a:extLst>
              </p:cNvPr>
              <p:cNvSpPr>
                <a:spLocks noGrp="1" noRot="1" noChangeAspect="1" noMove="1" noResize="1" noEditPoints="1" noAdjustHandles="1" noChangeArrowheads="1" noChangeShapeType="1" noTextEdit="1"/>
              </p:cNvSpPr>
              <p:nvPr>
                <p:ph idx="1"/>
              </p:nvPr>
            </p:nvSpPr>
            <p:spPr>
              <a:xfrm>
                <a:off x="609600" y="1371601"/>
                <a:ext cx="11201400" cy="1666426"/>
              </a:xfrm>
              <a:blipFill>
                <a:blip r:embed="rId4"/>
                <a:stretch>
                  <a:fillRect l="-68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C79CE74-A792-06D7-5641-BAEE3B03ACDD}"/>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4612A35A-B152-7EB3-DCF1-45657A549B0B}"/>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BD6B2CC1-D001-4A8F-70EB-7B2FDEF25E3D}"/>
              </a:ext>
            </a:extLst>
          </p:cNvPr>
          <p:cNvSpPr>
            <a:spLocks noGrp="1"/>
          </p:cNvSpPr>
          <p:nvPr>
            <p:ph type="sldNum" sz="quarter" idx="12"/>
          </p:nvPr>
        </p:nvSpPr>
        <p:spPr/>
        <p:txBody>
          <a:bodyPr/>
          <a:lstStyle/>
          <a:p>
            <a:fld id="{FB7A5F6C-6AD6-402F-B829-8C1EAE38D662}" type="slidenum">
              <a:rPr lang="en-US" smtClean="0"/>
              <a:pPr/>
              <a:t>41</a:t>
            </a:fld>
            <a:endParaRPr lang="en-US"/>
          </a:p>
        </p:txBody>
      </p:sp>
      <p:sp>
        <p:nvSpPr>
          <p:cNvPr id="12" name="TextBox 11">
            <a:extLst>
              <a:ext uri="{FF2B5EF4-FFF2-40B4-BE49-F238E27FC236}">
                <a16:creationId xmlns:a16="http://schemas.microsoft.com/office/drawing/2014/main" id="{7E217ED2-E643-39D6-2625-D58C5F0ACF27}"/>
              </a:ext>
            </a:extLst>
          </p:cNvPr>
          <p:cNvSpPr txBox="1"/>
          <p:nvPr/>
        </p:nvSpPr>
        <p:spPr>
          <a:xfrm>
            <a:off x="5290820" y="4343400"/>
            <a:ext cx="1643379" cy="923330"/>
          </a:xfrm>
          <a:prstGeom prst="rect">
            <a:avLst/>
          </a:prstGeom>
          <a:noFill/>
        </p:spPr>
        <p:txBody>
          <a:bodyPr wrap="square">
            <a:spAutoFit/>
          </a:bodyPr>
          <a:lstStyle/>
          <a:p>
            <a:r>
              <a:rPr lang="en-US" b="0" i="0" dirty="0">
                <a:effectLst/>
                <a:latin typeface="-apple-system"/>
              </a:rPr>
              <a:t>MINERvA</a:t>
            </a:r>
            <a:r>
              <a:rPr lang="en-US" b="0" i="1" dirty="0">
                <a:effectLst/>
                <a:latin typeface="-apple-system"/>
              </a:rPr>
              <a:t>, </a:t>
            </a:r>
            <a:r>
              <a:rPr lang="en-US" b="0" i="1" dirty="0" err="1">
                <a:effectLst/>
                <a:latin typeface="-apple-system"/>
              </a:rPr>
              <a:t>Phys.Rev.Lett</a:t>
            </a:r>
            <a:r>
              <a:rPr lang="en-US" b="0" i="1" dirty="0">
                <a:effectLst/>
                <a:latin typeface="-apple-system"/>
              </a:rPr>
              <a:t>.</a:t>
            </a:r>
            <a:r>
              <a:rPr lang="en-US" b="0" i="0" dirty="0">
                <a:effectLst/>
                <a:latin typeface="-apple-system"/>
              </a:rPr>
              <a:t> 131 (2023) 1, 1</a:t>
            </a:r>
            <a:endParaRPr lang="en-US" dirty="0">
              <a:solidFill>
                <a:srgbClr val="0070C0"/>
              </a:solidFill>
            </a:endParaRPr>
          </a:p>
        </p:txBody>
      </p:sp>
    </p:spTree>
    <p:extLst>
      <p:ext uri="{BB962C8B-B14F-4D97-AF65-F5344CB8AC3E}">
        <p14:creationId xmlns:p14="http://schemas.microsoft.com/office/powerpoint/2010/main" val="2076613774"/>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Neutrons, Nucleons and Nuclei</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42</a:t>
            </a:fld>
            <a:endParaRPr lang="en-US" dirty="0"/>
          </a:p>
        </p:txBody>
      </p:sp>
      <p:sp>
        <p:nvSpPr>
          <p:cNvPr id="6" name="TextBox 5">
            <a:extLst>
              <a:ext uri="{FF2B5EF4-FFF2-40B4-BE49-F238E27FC236}">
                <a16:creationId xmlns:a16="http://schemas.microsoft.com/office/drawing/2014/main" id="{F2CABBD6-8FB0-BBB2-21A3-1C6502753438}"/>
              </a:ext>
            </a:extLst>
          </p:cNvPr>
          <p:cNvSpPr txBox="1"/>
          <p:nvPr/>
        </p:nvSpPr>
        <p:spPr>
          <a:xfrm>
            <a:off x="4572000" y="3886200"/>
            <a:ext cx="3200400" cy="381000"/>
          </a:xfrm>
          <a:prstGeom prst="rect">
            <a:avLst/>
          </a:prstGeom>
          <a:noFill/>
        </p:spPr>
        <p:txBody>
          <a:bodyPr wrap="square" rtlCol="0">
            <a:spAutoFit/>
          </a:bodyPr>
          <a:lstStyle/>
          <a:p>
            <a:r>
              <a:rPr lang="en-US" dirty="0"/>
              <a:t>(rapid recent development)</a:t>
            </a:r>
          </a:p>
        </p:txBody>
      </p:sp>
    </p:spTree>
    <p:extLst>
      <p:ext uri="{BB962C8B-B14F-4D97-AF65-F5344CB8AC3E}">
        <p14:creationId xmlns:p14="http://schemas.microsoft.com/office/powerpoint/2010/main" val="934749133"/>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showing the efficiency of a nuclear energy&#10;&#10;Description automatically generated with medium confidence">
            <a:extLst>
              <a:ext uri="{FF2B5EF4-FFF2-40B4-BE49-F238E27FC236}">
                <a16:creationId xmlns:a16="http://schemas.microsoft.com/office/drawing/2014/main" id="{2D7568B2-A5EE-CACD-1428-2A62B37045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057400"/>
            <a:ext cx="5822795" cy="2972631"/>
          </a:xfrm>
          <a:prstGeom prst="rect">
            <a:avLst/>
          </a:prstGeom>
        </p:spPr>
      </p:pic>
      <p:sp>
        <p:nvSpPr>
          <p:cNvPr id="2" name="Title 1">
            <a:extLst>
              <a:ext uri="{FF2B5EF4-FFF2-40B4-BE49-F238E27FC236}">
                <a16:creationId xmlns:a16="http://schemas.microsoft.com/office/drawing/2014/main" id="{3D30BD67-D395-A91D-864B-2DC9401CB883}"/>
              </a:ext>
            </a:extLst>
          </p:cNvPr>
          <p:cNvSpPr>
            <a:spLocks noGrp="1"/>
          </p:cNvSpPr>
          <p:nvPr>
            <p:ph type="title"/>
          </p:nvPr>
        </p:nvSpPr>
        <p:spPr/>
        <p:txBody>
          <a:bodyPr/>
          <a:lstStyle/>
          <a:p>
            <a:r>
              <a:rPr lang="en-US" dirty="0"/>
              <a:t>Neutron reconstruction</a:t>
            </a:r>
          </a:p>
        </p:txBody>
      </p:sp>
      <p:sp>
        <p:nvSpPr>
          <p:cNvPr id="3" name="Content Placeholder 2">
            <a:extLst>
              <a:ext uri="{FF2B5EF4-FFF2-40B4-BE49-F238E27FC236}">
                <a16:creationId xmlns:a16="http://schemas.microsoft.com/office/drawing/2014/main" id="{8CB98669-B526-560A-736A-ABFA50EDDCF8}"/>
              </a:ext>
            </a:extLst>
          </p:cNvPr>
          <p:cNvSpPr>
            <a:spLocks noGrp="1"/>
          </p:cNvSpPr>
          <p:nvPr>
            <p:ph idx="1"/>
          </p:nvPr>
        </p:nvSpPr>
        <p:spPr>
          <a:xfrm>
            <a:off x="622610" y="1163637"/>
            <a:ext cx="11264590" cy="4530725"/>
          </a:xfrm>
        </p:spPr>
        <p:txBody>
          <a:bodyPr/>
          <a:lstStyle/>
          <a:p>
            <a:r>
              <a:rPr lang="en-US" dirty="0"/>
              <a:t>MINERvA has, and </a:t>
            </a:r>
            <a:r>
              <a:rPr lang="en-US" dirty="0" err="1"/>
              <a:t>SuperFGD</a:t>
            </a:r>
            <a:r>
              <a:rPr lang="en-US" dirty="0"/>
              <a:t> will reconstruct neutrons through their quasielastic knockout of protons from nuclei, e.g., </a:t>
            </a:r>
            <a:r>
              <a:rPr lang="en-US" baseline="30000" dirty="0"/>
              <a:t>12</a:t>
            </a:r>
            <a:r>
              <a:rPr lang="en-US" dirty="0"/>
              <a:t>C(</a:t>
            </a:r>
            <a:r>
              <a:rPr lang="en-US" dirty="0" err="1"/>
              <a:t>n,np</a:t>
            </a:r>
            <a:r>
              <a:rPr lang="en-US" dirty="0"/>
              <a:t>)</a:t>
            </a:r>
            <a:r>
              <a:rPr lang="en-US" baseline="30000" dirty="0"/>
              <a:t>11</a:t>
            </a:r>
            <a:r>
              <a:rPr lang="en-US" dirty="0"/>
              <a:t>B</a:t>
            </a:r>
          </a:p>
          <a:p>
            <a:pPr lvl="1"/>
            <a:r>
              <a:rPr lang="en-US" sz="2800" dirty="0" err="1"/>
              <a:t>SuperFGD</a:t>
            </a:r>
            <a:r>
              <a:rPr lang="en-US" sz="2800" dirty="0"/>
              <a:t> has lower threshold</a:t>
            </a:r>
            <a:br>
              <a:rPr lang="en-US" sz="2800" dirty="0"/>
            </a:br>
            <a:r>
              <a:rPr lang="en-US" sz="2800" dirty="0"/>
              <a:t>three-dimensional reconstruction</a:t>
            </a:r>
            <a:br>
              <a:rPr lang="en-US" sz="2800" dirty="0"/>
            </a:br>
            <a:r>
              <a:rPr lang="en-US" sz="2800" dirty="0"/>
              <a:t>AND time-of-flight momentum.</a:t>
            </a:r>
          </a:p>
        </p:txBody>
      </p:sp>
      <p:sp>
        <p:nvSpPr>
          <p:cNvPr id="4" name="Date Placeholder 3">
            <a:extLst>
              <a:ext uri="{FF2B5EF4-FFF2-40B4-BE49-F238E27FC236}">
                <a16:creationId xmlns:a16="http://schemas.microsoft.com/office/drawing/2014/main" id="{A9DC5093-B491-8270-8C0F-91D6127B6F98}"/>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5BC58E67-6096-F75E-3731-88295A106A24}"/>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C1FB7EC-AEC9-E3CE-3B49-611B15624A99}"/>
              </a:ext>
            </a:extLst>
          </p:cNvPr>
          <p:cNvSpPr>
            <a:spLocks noGrp="1"/>
          </p:cNvSpPr>
          <p:nvPr>
            <p:ph type="sldNum" sz="quarter" idx="12"/>
          </p:nvPr>
        </p:nvSpPr>
        <p:spPr/>
        <p:txBody>
          <a:bodyPr/>
          <a:lstStyle/>
          <a:p>
            <a:fld id="{FB7A5F6C-6AD6-402F-B829-8C1EAE38D662}" type="slidenum">
              <a:rPr lang="en-US" smtClean="0"/>
              <a:pPr/>
              <a:t>43</a:t>
            </a:fld>
            <a:endParaRPr lang="en-US"/>
          </a:p>
        </p:txBody>
      </p:sp>
      <p:sp>
        <p:nvSpPr>
          <p:cNvPr id="11" name="TextBox 10">
            <a:extLst>
              <a:ext uri="{FF2B5EF4-FFF2-40B4-BE49-F238E27FC236}">
                <a16:creationId xmlns:a16="http://schemas.microsoft.com/office/drawing/2014/main" id="{FB8293F7-AC7A-5473-D236-D10AC3F9E17C}"/>
              </a:ext>
            </a:extLst>
          </p:cNvPr>
          <p:cNvSpPr txBox="1"/>
          <p:nvPr/>
        </p:nvSpPr>
        <p:spPr>
          <a:xfrm>
            <a:off x="9995210" y="5061051"/>
            <a:ext cx="2120590" cy="646331"/>
          </a:xfrm>
          <a:prstGeom prst="rect">
            <a:avLst/>
          </a:prstGeom>
          <a:noFill/>
        </p:spPr>
        <p:txBody>
          <a:bodyPr wrap="square">
            <a:spAutoFit/>
          </a:bodyPr>
          <a:lstStyle/>
          <a:p>
            <a:r>
              <a:rPr lang="en-US" i="0" dirty="0">
                <a:solidFill>
                  <a:srgbClr val="000000"/>
                </a:solidFill>
                <a:effectLst/>
                <a:latin typeface="Helvetica Neue" panose="02000503000000020004" pitchFamily="2" charset="0"/>
              </a:rPr>
              <a:t>Phys. Rev. D101 (2020) 9, 092003</a:t>
            </a:r>
          </a:p>
        </p:txBody>
      </p:sp>
      <p:sp>
        <p:nvSpPr>
          <p:cNvPr id="12" name="TextBox 11">
            <a:extLst>
              <a:ext uri="{FF2B5EF4-FFF2-40B4-BE49-F238E27FC236}">
                <a16:creationId xmlns:a16="http://schemas.microsoft.com/office/drawing/2014/main" id="{48F8D275-5835-AC4E-0293-0D259069D003}"/>
              </a:ext>
            </a:extLst>
          </p:cNvPr>
          <p:cNvSpPr txBox="1"/>
          <p:nvPr/>
        </p:nvSpPr>
        <p:spPr>
          <a:xfrm>
            <a:off x="9954519" y="5916743"/>
            <a:ext cx="2077815" cy="369332"/>
          </a:xfrm>
          <a:prstGeom prst="rect">
            <a:avLst/>
          </a:prstGeom>
          <a:noFill/>
        </p:spPr>
        <p:txBody>
          <a:bodyPr wrap="square" rtlCol="0">
            <a:spAutoFit/>
          </a:bodyPr>
          <a:lstStyle/>
          <a:p>
            <a:r>
              <a:rPr lang="en-US" dirty="0" err="1"/>
              <a:t>Giganti</a:t>
            </a:r>
            <a:r>
              <a:rPr lang="en-US" dirty="0"/>
              <a:t>, T2K</a:t>
            </a:r>
          </a:p>
        </p:txBody>
      </p:sp>
      <p:pic>
        <p:nvPicPr>
          <p:cNvPr id="13" name="Picture 4">
            <a:extLst>
              <a:ext uri="{FF2B5EF4-FFF2-40B4-BE49-F238E27FC236}">
                <a16:creationId xmlns:a16="http://schemas.microsoft.com/office/drawing/2014/main" id="{18C1742C-0187-D0EF-589B-BF4F861F9D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38765" r="59985"/>
          <a:stretch/>
        </p:blipFill>
        <p:spPr bwMode="auto">
          <a:xfrm>
            <a:off x="8619275" y="5073570"/>
            <a:ext cx="1458496" cy="171522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4">
            <a:extLst>
              <a:ext uri="{FF2B5EF4-FFF2-40B4-BE49-F238E27FC236}">
                <a16:creationId xmlns:a16="http://schemas.microsoft.com/office/drawing/2014/main" id="{E1142764-75EA-87AD-2715-2CC98915C8F4}"/>
              </a:ext>
            </a:extLst>
          </p:cNvPr>
          <p:cNvPicPr>
            <a:picLocks noChangeAspect="1"/>
          </p:cNvPicPr>
          <p:nvPr/>
        </p:nvPicPr>
        <p:blipFill rotWithShape="1">
          <a:blip r:embed="rId5"/>
          <a:srcRect l="8939" t="10491" r="23827" b="14663"/>
          <a:stretch/>
        </p:blipFill>
        <p:spPr>
          <a:xfrm>
            <a:off x="264067" y="3472713"/>
            <a:ext cx="5603334" cy="2018106"/>
          </a:xfrm>
          <a:prstGeom prst="rect">
            <a:avLst/>
          </a:prstGeom>
        </p:spPr>
      </p:pic>
      <p:pic>
        <p:nvPicPr>
          <p:cNvPr id="17" name="Picture 2" descr="MINERvA | MINERvA: Bringing neutrinos into sharp focus">
            <a:extLst>
              <a:ext uri="{FF2B5EF4-FFF2-40B4-BE49-F238E27FC236}">
                <a16:creationId xmlns:a16="http://schemas.microsoft.com/office/drawing/2014/main" id="{B8E151B8-46A2-2DE3-E425-31A91281B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258" y="3455976"/>
            <a:ext cx="1249398" cy="1219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00615AC-4FF7-1A9A-1A5B-38D0E981932D}"/>
              </a:ext>
            </a:extLst>
          </p:cNvPr>
          <p:cNvSpPr txBox="1"/>
          <p:nvPr/>
        </p:nvSpPr>
        <p:spPr>
          <a:xfrm>
            <a:off x="3756060" y="5436221"/>
            <a:ext cx="2833496" cy="369332"/>
          </a:xfrm>
          <a:prstGeom prst="rect">
            <a:avLst/>
          </a:prstGeom>
          <a:noFill/>
        </p:spPr>
        <p:txBody>
          <a:bodyPr wrap="square">
            <a:spAutoFit/>
          </a:bodyPr>
          <a:lstStyle/>
          <a:p>
            <a:r>
              <a:rPr lang="en-US" i="0" dirty="0"/>
              <a:t>Nature, 614, 48-53</a:t>
            </a:r>
          </a:p>
        </p:txBody>
      </p:sp>
      <p:pic>
        <p:nvPicPr>
          <p:cNvPr id="21" name="Graphique 3">
            <a:extLst>
              <a:ext uri="{FF2B5EF4-FFF2-40B4-BE49-F238E27FC236}">
                <a16:creationId xmlns:a16="http://schemas.microsoft.com/office/drawing/2014/main" id="{6FE27CD9-951F-E8FC-C983-7A3412D4BF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555669" y="4997559"/>
            <a:ext cx="2807102" cy="1969958"/>
          </a:xfrm>
          <a:prstGeom prst="rect">
            <a:avLst/>
          </a:prstGeom>
        </p:spPr>
      </p:pic>
    </p:spTree>
    <p:extLst>
      <p:ext uri="{BB962C8B-B14F-4D97-AF65-F5344CB8AC3E}">
        <p14:creationId xmlns:p14="http://schemas.microsoft.com/office/powerpoint/2010/main" val="3783400615"/>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BD67-D395-A91D-864B-2DC9401CB883}"/>
              </a:ext>
            </a:extLst>
          </p:cNvPr>
          <p:cNvSpPr>
            <a:spLocks noGrp="1"/>
          </p:cNvSpPr>
          <p:nvPr>
            <p:ph type="title"/>
          </p:nvPr>
        </p:nvSpPr>
        <p:spPr/>
        <p:txBody>
          <a:bodyPr/>
          <a:lstStyle/>
          <a:p>
            <a:r>
              <a:rPr lang="en-US" dirty="0"/>
              <a:t>Why Neutron Reconstruction Matters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CB98669-B526-560A-736A-ABFA50EDDCF8}"/>
                  </a:ext>
                </a:extLst>
              </p:cNvPr>
              <p:cNvSpPr>
                <a:spLocks noGrp="1"/>
              </p:cNvSpPr>
              <p:nvPr>
                <p:ph idx="1"/>
              </p:nvPr>
            </p:nvSpPr>
            <p:spPr/>
            <p:txBody>
              <a:bodyPr/>
              <a:lstStyle/>
              <a:p>
                <a:r>
                  <a:rPr lang="en-US" dirty="0"/>
                  <a:t>Neutron measurement techniques developed in recent years, through detector and analysis technologies, are having its time.</a:t>
                </a:r>
              </a:p>
              <a:p>
                <a:pPr lvl="1"/>
                <a:r>
                  <a:rPr lang="en-US" sz="2800" dirty="0"/>
                  <a:t>I will emphasize isolation of hydrogen on </a:t>
                </a:r>
                <a14:m>
                  <m:oMath xmlns:m="http://schemas.openxmlformats.org/officeDocument/2006/math">
                    <m:sSub>
                      <m:sSubPr>
                        <m:ctrlPr>
                          <a:rPr lang="en-US" sz="2800" i="1">
                            <a:latin typeface="Cambria Math" panose="02040503050406030204" pitchFamily="18" charset="0"/>
                          </a:rPr>
                        </m:ctrlPr>
                      </m:sSubPr>
                      <m:e>
                        <m:acc>
                          <m:accPr>
                            <m:chr m:val="̅"/>
                            <m:ctrlPr>
                              <a:rPr lang="en-US" sz="2800" i="1" smtClean="0">
                                <a:latin typeface="Cambria Math" panose="02040503050406030204" pitchFamily="18" charset="0"/>
                              </a:rPr>
                            </m:ctrlPr>
                          </m:accPr>
                          <m:e>
                            <m:r>
                              <a:rPr lang="en-US" sz="2800" i="1" smtClean="0">
                                <a:latin typeface="Cambria Math" panose="02040503050406030204" pitchFamily="18" charset="0"/>
                                <a:ea typeface="Cambria Math" panose="02040503050406030204" pitchFamily="18" charset="0"/>
                              </a:rPr>
                              <m:t>𝜈</m:t>
                            </m:r>
                          </m:e>
                        </m:acc>
                      </m:e>
                      <m:sub>
                        <m:r>
                          <a:rPr lang="en-US" sz="2800" i="1">
                            <a:latin typeface="Cambria Math" panose="02040503050406030204" pitchFamily="18" charset="0"/>
                          </a:rPr>
                          <m:t>𝜇</m:t>
                        </m:r>
                      </m:sub>
                    </m:sSub>
                    <m:r>
                      <a:rPr lang="en-US" sz="2800" b="0" i="1" smtClean="0">
                        <a:latin typeface="Cambria Math" panose="02040503050406030204" pitchFamily="18" charset="0"/>
                      </a:rPr>
                      <m:t>𝑝</m:t>
                    </m:r>
                    <m:r>
                      <a:rPr lang="en-US" sz="2800" i="1">
                        <a:latin typeface="Cambria Math" panose="02040503050406030204" pitchFamily="18" charset="0"/>
                      </a:rPr>
                      <m:t>→</m:t>
                    </m:r>
                    <m:sSup>
                      <m:sSupPr>
                        <m:ctrlPr>
                          <a:rPr lang="en-US" sz="2800" i="1">
                            <a:latin typeface="Cambria Math" panose="02040503050406030204" pitchFamily="18" charset="0"/>
                          </a:rPr>
                        </m:ctrlPr>
                      </m:sSupPr>
                      <m:e>
                        <m:r>
                          <a:rPr lang="en-US" sz="2800" i="1">
                            <a:latin typeface="Cambria Math" panose="02040503050406030204" pitchFamily="18" charset="0"/>
                          </a:rPr>
                          <m:t>𝜇</m:t>
                        </m:r>
                      </m:e>
                      <m:sup>
                        <m:r>
                          <a:rPr lang="en-US" sz="2800" b="0" i="1" smtClean="0">
                            <a:latin typeface="Cambria Math" panose="02040503050406030204" pitchFamily="18" charset="0"/>
                          </a:rPr>
                          <m:t>+</m:t>
                        </m:r>
                      </m:sup>
                    </m:sSup>
                    <m:r>
                      <a:rPr lang="en-US" sz="2800" b="0" i="1" smtClean="0">
                        <a:latin typeface="Cambria Math" panose="02040503050406030204" pitchFamily="18" charset="0"/>
                      </a:rPr>
                      <m:t>𝑛</m:t>
                    </m:r>
                  </m:oMath>
                </a14:m>
                <a:r>
                  <a:rPr lang="en-US" sz="2800" dirty="0"/>
                  <a:t>.</a:t>
                </a:r>
              </a:p>
              <a:p>
                <a:pPr lvl="1"/>
                <a:r>
                  <a:rPr lang="en-US" sz="2800" dirty="0"/>
                  <a:t>But this also has applications for understanding of energy lost to nuclei in interactions because of very low detection thresholds, neutrino and antineutrino separation, etc.</a:t>
                </a:r>
              </a:p>
              <a:p>
                <a:r>
                  <a:rPr lang="en-US" dirty="0"/>
                  <a:t>Efficiency of reconstruction is significantly less than unity, requires capable (often smaller) detectors, so the highest intensity neutrino beams will also be important for this work.</a:t>
                </a:r>
              </a:p>
              <a:p>
                <a:pPr lvl="1"/>
                <a:endParaRPr lang="en-US" dirty="0"/>
              </a:p>
            </p:txBody>
          </p:sp>
        </mc:Choice>
        <mc:Fallback>
          <p:sp>
            <p:nvSpPr>
              <p:cNvPr id="3" name="Content Placeholder 2">
                <a:extLst>
                  <a:ext uri="{FF2B5EF4-FFF2-40B4-BE49-F238E27FC236}">
                    <a16:creationId xmlns:a16="http://schemas.microsoft.com/office/drawing/2014/main" id="{8CB98669-B526-560A-736A-ABFA50EDDCF8}"/>
                  </a:ext>
                </a:extLst>
              </p:cNvPr>
              <p:cNvSpPr>
                <a:spLocks noGrp="1" noRot="1" noChangeAspect="1" noMove="1" noResize="1" noEditPoints="1" noAdjustHandles="1" noChangeArrowheads="1" noChangeShapeType="1" noTextEdit="1"/>
              </p:cNvSpPr>
              <p:nvPr>
                <p:ph idx="1"/>
              </p:nvPr>
            </p:nvSpPr>
            <p:spPr>
              <a:blipFill>
                <a:blip r:embed="rId2"/>
                <a:stretch>
                  <a:fillRect l="-1040" t="-1681" r="-1618"/>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9DC5093-B491-8270-8C0F-91D6127B6F98}"/>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5BC58E67-6096-F75E-3731-88295A106A24}"/>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C1FB7EC-AEC9-E3CE-3B49-611B15624A99}"/>
              </a:ext>
            </a:extLst>
          </p:cNvPr>
          <p:cNvSpPr>
            <a:spLocks noGrp="1"/>
          </p:cNvSpPr>
          <p:nvPr>
            <p:ph type="sldNum" sz="quarter" idx="12"/>
          </p:nvPr>
        </p:nvSpPr>
        <p:spPr/>
        <p:txBody>
          <a:bodyPr/>
          <a:lstStyle/>
          <a:p>
            <a:fld id="{FB7A5F6C-6AD6-402F-B829-8C1EAE38D662}" type="slidenum">
              <a:rPr lang="en-US" smtClean="0"/>
              <a:pPr/>
              <a:t>44</a:t>
            </a:fld>
            <a:endParaRPr lang="en-US"/>
          </a:p>
        </p:txBody>
      </p:sp>
    </p:spTree>
    <p:extLst>
      <p:ext uri="{BB962C8B-B14F-4D97-AF65-F5344CB8AC3E}">
        <p14:creationId xmlns:p14="http://schemas.microsoft.com/office/powerpoint/2010/main" val="293928380"/>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BD67-D395-A91D-864B-2DC9401CB883}"/>
              </a:ext>
            </a:extLst>
          </p:cNvPr>
          <p:cNvSpPr>
            <a:spLocks noGrp="1"/>
          </p:cNvSpPr>
          <p:nvPr>
            <p:ph type="title"/>
          </p:nvPr>
        </p:nvSpPr>
        <p:spPr/>
        <p:txBody>
          <a:bodyPr/>
          <a:lstStyle/>
          <a:p>
            <a:r>
              <a:rPr lang="en-US" dirty="0"/>
              <a:t>Neutron and Axial Form Factor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CB98669-B526-560A-736A-ABFA50EDDCF8}"/>
                  </a:ext>
                </a:extLst>
              </p:cNvPr>
              <p:cNvSpPr>
                <a:spLocks noGrp="1"/>
              </p:cNvSpPr>
              <p:nvPr>
                <p:ph idx="1"/>
              </p:nvPr>
            </p:nvSpPr>
            <p:spPr>
              <a:xfrm>
                <a:off x="609600" y="1295400"/>
                <a:ext cx="7364464" cy="3124199"/>
              </a:xfrm>
            </p:spPr>
            <p:txBody>
              <a:bodyPr/>
              <a:lstStyle/>
              <a:p>
                <a:r>
                  <a:rPr lang="en-US" dirty="0"/>
                  <a:t>MINERvA used neutron reconstruction and ability to isolate events on hydrogen (only with direction!) to measure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𝐹</m:t>
                        </m:r>
                      </m:e>
                      <m:sub>
                        <m:r>
                          <a:rPr lang="en-US" b="0" i="1" smtClean="0">
                            <a:latin typeface="Cambria Math" panose="02040503050406030204" pitchFamily="18" charset="0"/>
                          </a:rPr>
                          <m:t>𝐴</m:t>
                        </m:r>
                      </m:sub>
                    </m:sSub>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𝑄</m:t>
                            </m:r>
                          </m:e>
                          <m:sup>
                            <m:r>
                              <a:rPr lang="en-US" i="1">
                                <a:latin typeface="Cambria Math" panose="02040503050406030204" pitchFamily="18" charset="0"/>
                              </a:rPr>
                              <m:t>2</m:t>
                            </m:r>
                          </m:sup>
                        </m:sSup>
                      </m:e>
                    </m:d>
                  </m:oMath>
                </a14:m>
                <a:r>
                  <a:rPr lang="en-US" dirty="0"/>
                  <a:t> with useful precision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0.06&lt;</m:t>
                        </m:r>
                        <m:r>
                          <a:rPr lang="en-US" i="1">
                            <a:latin typeface="Cambria Math" panose="02040503050406030204" pitchFamily="18" charset="0"/>
                          </a:rPr>
                          <m:t>𝑄</m:t>
                        </m:r>
                      </m:e>
                      <m:sup>
                        <m:r>
                          <a:rPr lang="en-US" i="1">
                            <a:latin typeface="Cambria Math" panose="02040503050406030204" pitchFamily="18" charset="0"/>
                          </a:rPr>
                          <m:t>2</m:t>
                        </m:r>
                      </m:sup>
                    </m:sSup>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2</m:t>
                    </m:r>
                  </m:oMath>
                </a14:m>
                <a:r>
                  <a:rPr lang="en-US" dirty="0"/>
                  <a:t> GeV</a:t>
                </a:r>
                <a:r>
                  <a:rPr lang="en-US" baseline="30000" dirty="0"/>
                  <a:t>2</a:t>
                </a:r>
                <a:r>
                  <a:rPr lang="en-US" dirty="0"/>
                  <a:t>.</a:t>
                </a:r>
              </a:p>
              <a:p>
                <a:r>
                  <a:rPr lang="en-US" dirty="0" err="1"/>
                  <a:t>SuperFGD</a:t>
                </a:r>
                <a:r>
                  <a:rPr lang="en-US" dirty="0"/>
                  <a:t> will have two handles, direction and energy, to isolate hydrogen scattering.</a:t>
                </a:r>
              </a:p>
            </p:txBody>
          </p:sp>
        </mc:Choice>
        <mc:Fallback>
          <p:sp>
            <p:nvSpPr>
              <p:cNvPr id="3" name="Content Placeholder 2">
                <a:extLst>
                  <a:ext uri="{FF2B5EF4-FFF2-40B4-BE49-F238E27FC236}">
                    <a16:creationId xmlns:a16="http://schemas.microsoft.com/office/drawing/2014/main" id="{8CB98669-B526-560A-736A-ABFA50EDDCF8}"/>
                  </a:ext>
                </a:extLst>
              </p:cNvPr>
              <p:cNvSpPr>
                <a:spLocks noGrp="1" noRot="1" noChangeAspect="1" noMove="1" noResize="1" noEditPoints="1" noAdjustHandles="1" noChangeArrowheads="1" noChangeShapeType="1" noTextEdit="1"/>
              </p:cNvSpPr>
              <p:nvPr>
                <p:ph idx="1"/>
              </p:nvPr>
            </p:nvSpPr>
            <p:spPr>
              <a:xfrm>
                <a:off x="609600" y="1295400"/>
                <a:ext cx="7364464" cy="3124199"/>
              </a:xfrm>
              <a:blipFill>
                <a:blip r:embed="rId3"/>
                <a:stretch>
                  <a:fillRect l="-1552" t="-2439" r="-224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A9DC5093-B491-8270-8C0F-91D6127B6F98}"/>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5BC58E67-6096-F75E-3731-88295A106A24}"/>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C1FB7EC-AEC9-E3CE-3B49-611B15624A99}"/>
              </a:ext>
            </a:extLst>
          </p:cNvPr>
          <p:cNvSpPr>
            <a:spLocks noGrp="1"/>
          </p:cNvSpPr>
          <p:nvPr>
            <p:ph type="sldNum" sz="quarter" idx="12"/>
          </p:nvPr>
        </p:nvSpPr>
        <p:spPr/>
        <p:txBody>
          <a:bodyPr/>
          <a:lstStyle/>
          <a:p>
            <a:fld id="{FB7A5F6C-6AD6-402F-B829-8C1EAE38D662}" type="slidenum">
              <a:rPr lang="en-US" smtClean="0"/>
              <a:pPr/>
              <a:t>45</a:t>
            </a:fld>
            <a:endParaRPr lang="en-US"/>
          </a:p>
        </p:txBody>
      </p:sp>
      <p:pic>
        <p:nvPicPr>
          <p:cNvPr id="10" name="Picture 9" descr="A graph of a function&#10;&#10;Description automatically generated with medium confidence">
            <a:extLst>
              <a:ext uri="{FF2B5EF4-FFF2-40B4-BE49-F238E27FC236}">
                <a16:creationId xmlns:a16="http://schemas.microsoft.com/office/drawing/2014/main" id="{25165353-490D-E75B-4BC0-7EBB27C6D3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064" y="1417638"/>
            <a:ext cx="4165171" cy="4324350"/>
          </a:xfrm>
          <a:prstGeom prst="rect">
            <a:avLst/>
          </a:prstGeom>
        </p:spPr>
      </p:pic>
      <p:sp>
        <p:nvSpPr>
          <p:cNvPr id="12" name="TextBox 11">
            <a:extLst>
              <a:ext uri="{FF2B5EF4-FFF2-40B4-BE49-F238E27FC236}">
                <a16:creationId xmlns:a16="http://schemas.microsoft.com/office/drawing/2014/main" id="{82F10EBC-59E3-EF67-7EF9-41C7A819C82D}"/>
              </a:ext>
            </a:extLst>
          </p:cNvPr>
          <p:cNvSpPr txBox="1"/>
          <p:nvPr/>
        </p:nvSpPr>
        <p:spPr>
          <a:xfrm>
            <a:off x="9448800" y="4793903"/>
            <a:ext cx="2224240" cy="369332"/>
          </a:xfrm>
          <a:prstGeom prst="rect">
            <a:avLst/>
          </a:prstGeom>
          <a:noFill/>
        </p:spPr>
        <p:txBody>
          <a:bodyPr wrap="square">
            <a:spAutoFit/>
          </a:bodyPr>
          <a:lstStyle/>
          <a:p>
            <a:r>
              <a:rPr lang="en-US" i="0" dirty="0"/>
              <a:t>Nature, 614, 48-53</a:t>
            </a:r>
          </a:p>
        </p:txBody>
      </p:sp>
      <p:pic>
        <p:nvPicPr>
          <p:cNvPr id="15" name="Picture 14" descr="A graph of a graph showing a number of hydrogen and hydrogen&#10;&#10;Description automatically generated with medium confidence">
            <a:extLst>
              <a:ext uri="{FF2B5EF4-FFF2-40B4-BE49-F238E27FC236}">
                <a16:creationId xmlns:a16="http://schemas.microsoft.com/office/drawing/2014/main" id="{96ACD9EB-B604-2DFB-8B0A-51FBB56DB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00" y="3982053"/>
            <a:ext cx="6273800" cy="2533046"/>
          </a:xfrm>
          <a:prstGeom prst="rect">
            <a:avLst/>
          </a:prstGeom>
        </p:spPr>
      </p:pic>
      <p:sp>
        <p:nvSpPr>
          <p:cNvPr id="19" name="TextBox 18">
            <a:extLst>
              <a:ext uri="{FF2B5EF4-FFF2-40B4-BE49-F238E27FC236}">
                <a16:creationId xmlns:a16="http://schemas.microsoft.com/office/drawing/2014/main" id="{45CFCCF1-A1F7-514B-E15B-EAA0B3483755}"/>
              </a:ext>
            </a:extLst>
          </p:cNvPr>
          <p:cNvSpPr txBox="1"/>
          <p:nvPr/>
        </p:nvSpPr>
        <p:spPr>
          <a:xfrm>
            <a:off x="6248400" y="5830669"/>
            <a:ext cx="4472602" cy="615553"/>
          </a:xfrm>
          <a:prstGeom prst="rect">
            <a:avLst/>
          </a:prstGeom>
          <a:noFill/>
        </p:spPr>
        <p:txBody>
          <a:bodyPr wrap="square">
            <a:spAutoFit/>
          </a:bodyPr>
          <a:lstStyle/>
          <a:p>
            <a:r>
              <a:rPr lang="en-US" dirty="0"/>
              <a:t>Phys. Rev. D 101, 092003 (2020), </a:t>
            </a:r>
            <a:br>
              <a:rPr lang="en-US" dirty="0"/>
            </a:br>
            <a:r>
              <a:rPr lang="en-US" sz="1600" i="0" dirty="0"/>
              <a:t>(figure assembled by L. Munteanu) </a:t>
            </a:r>
            <a:endParaRPr lang="en-US" i="0" dirty="0"/>
          </a:p>
        </p:txBody>
      </p:sp>
    </p:spTree>
    <p:extLst>
      <p:ext uri="{BB962C8B-B14F-4D97-AF65-F5344CB8AC3E}">
        <p14:creationId xmlns:p14="http://schemas.microsoft.com/office/powerpoint/2010/main" val="2939252456"/>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869C-45AB-044D-C626-BD6AA29AC3C7}"/>
              </a:ext>
            </a:extLst>
          </p:cNvPr>
          <p:cNvSpPr>
            <a:spLocks noGrp="1"/>
          </p:cNvSpPr>
          <p:nvPr>
            <p:ph type="title"/>
          </p:nvPr>
        </p:nvSpPr>
        <p:spPr/>
        <p:txBody>
          <a:bodyPr/>
          <a:lstStyle/>
          <a:p>
            <a:r>
              <a:rPr lang="en-US" dirty="0"/>
              <a:t>DUNE-ND “Solid Hydrogen” from </a:t>
            </a:r>
            <a:r>
              <a:rPr lang="en-US" dirty="0" err="1"/>
              <a:t>CH</a:t>
            </a:r>
            <a:r>
              <a:rPr lang="en-US" baseline="-25000" dirty="0" err="1"/>
              <a:t>n</a:t>
            </a:r>
            <a:endParaRPr lang="en-US" dirty="0"/>
          </a:p>
        </p:txBody>
      </p:sp>
      <p:sp>
        <p:nvSpPr>
          <p:cNvPr id="4" name="Date Placeholder 3">
            <a:extLst>
              <a:ext uri="{FF2B5EF4-FFF2-40B4-BE49-F238E27FC236}">
                <a16:creationId xmlns:a16="http://schemas.microsoft.com/office/drawing/2014/main" id="{1C1C043D-9B14-9583-CD76-F8A8D0CD12A4}"/>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6F344AC5-2E64-895A-924F-FF687FA02088}"/>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7FA802C8-4E30-4590-B7CF-DEE320CFF7E7}"/>
              </a:ext>
            </a:extLst>
          </p:cNvPr>
          <p:cNvSpPr>
            <a:spLocks noGrp="1"/>
          </p:cNvSpPr>
          <p:nvPr>
            <p:ph type="sldNum" sz="quarter" idx="12"/>
          </p:nvPr>
        </p:nvSpPr>
        <p:spPr/>
        <p:txBody>
          <a:bodyPr/>
          <a:lstStyle/>
          <a:p>
            <a:fld id="{FB7A5F6C-6AD6-402F-B829-8C1EAE38D662}" type="slidenum">
              <a:rPr lang="en-US" smtClean="0"/>
              <a:pPr/>
              <a:t>46</a:t>
            </a:fld>
            <a:endParaRPr lang="en-US"/>
          </a:p>
        </p:txBody>
      </p:sp>
      <p:sp>
        <p:nvSpPr>
          <p:cNvPr id="10" name="Content Placeholder 9">
            <a:extLst>
              <a:ext uri="{FF2B5EF4-FFF2-40B4-BE49-F238E27FC236}">
                <a16:creationId xmlns:a16="http://schemas.microsoft.com/office/drawing/2014/main" id="{D41F6470-747D-FC8E-850D-90C14E1EF1E4}"/>
              </a:ext>
            </a:extLst>
          </p:cNvPr>
          <p:cNvSpPr>
            <a:spLocks noGrp="1"/>
          </p:cNvSpPr>
          <p:nvPr>
            <p:ph idx="1"/>
          </p:nvPr>
        </p:nvSpPr>
        <p:spPr>
          <a:xfrm>
            <a:off x="609600" y="1387501"/>
            <a:ext cx="6808190" cy="4904832"/>
          </a:xfrm>
        </p:spPr>
        <p:txBody>
          <a:bodyPr/>
          <a:lstStyle/>
          <a:p>
            <a:r>
              <a:rPr lang="en-US" dirty="0"/>
              <a:t>The DUNE SAND near detector plans CH</a:t>
            </a:r>
            <a:r>
              <a:rPr lang="en-US" baseline="-25000" dirty="0"/>
              <a:t>2</a:t>
            </a:r>
            <a:r>
              <a:rPr lang="en-US" dirty="0"/>
              <a:t> and C foils interspersed with low density tracker.</a:t>
            </a:r>
          </a:p>
          <a:p>
            <a:r>
              <a:rPr lang="en-US" dirty="0"/>
              <a:t>This adds a third handle to direction and energy constraints, for separating hydrogen interactions by subtraction.</a:t>
            </a:r>
          </a:p>
          <a:p>
            <a:r>
              <a:rPr lang="en-US" dirty="0"/>
              <a:t>Significant potential to dramatically reduce backgrounds and systematics in a high statistics measurement.</a:t>
            </a:r>
          </a:p>
          <a:p>
            <a:pPr lvl="1"/>
            <a:r>
              <a:rPr lang="en-US" sz="1800" i="1" dirty="0"/>
              <a:t>Caveat: the estimate at right isn’t a projection from DUNE (third-party authors), and IMHO it uses a deeply flawed metric.  (But “it’s got a beat, and you can dance to it.”)</a:t>
            </a:r>
            <a:endParaRPr lang="en-US" sz="2000" i="1" dirty="0"/>
          </a:p>
          <a:p>
            <a:endParaRPr lang="en-US" dirty="0"/>
          </a:p>
        </p:txBody>
      </p:sp>
      <p:pic>
        <p:nvPicPr>
          <p:cNvPr id="11" name="Content Placeholder 8" descr="A close-up of a circular object&#10;&#10;Description automatically generated">
            <a:extLst>
              <a:ext uri="{FF2B5EF4-FFF2-40B4-BE49-F238E27FC236}">
                <a16:creationId xmlns:a16="http://schemas.microsoft.com/office/drawing/2014/main" id="{392E6D35-B028-7BF4-E8A7-2EEE1BA25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315200" y="1295400"/>
            <a:ext cx="4641944" cy="224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2650E43D-7FFA-B73E-1251-147365A643C8}"/>
              </a:ext>
            </a:extLst>
          </p:cNvPr>
          <p:cNvSpPr txBox="1"/>
          <p:nvPr/>
        </p:nvSpPr>
        <p:spPr>
          <a:xfrm>
            <a:off x="7035234" y="3469760"/>
            <a:ext cx="5119595" cy="369332"/>
          </a:xfrm>
          <a:prstGeom prst="rect">
            <a:avLst/>
          </a:prstGeom>
          <a:noFill/>
        </p:spPr>
        <p:txBody>
          <a:bodyPr wrap="square" rtlCol="0">
            <a:spAutoFit/>
          </a:bodyPr>
          <a:lstStyle/>
          <a:p>
            <a:r>
              <a:rPr lang="en-US" dirty="0"/>
              <a:t>one realization of the SAND low-density tracker</a:t>
            </a:r>
          </a:p>
        </p:txBody>
      </p:sp>
      <p:sp>
        <p:nvSpPr>
          <p:cNvPr id="14" name="TextBox 13">
            <a:extLst>
              <a:ext uri="{FF2B5EF4-FFF2-40B4-BE49-F238E27FC236}">
                <a16:creationId xmlns:a16="http://schemas.microsoft.com/office/drawing/2014/main" id="{82E25BAA-F38B-7934-B460-5909A491A2A3}"/>
              </a:ext>
            </a:extLst>
          </p:cNvPr>
          <p:cNvSpPr txBox="1"/>
          <p:nvPr/>
        </p:nvSpPr>
        <p:spPr>
          <a:xfrm>
            <a:off x="7616284" y="6292333"/>
            <a:ext cx="3661316" cy="369332"/>
          </a:xfrm>
          <a:prstGeom prst="rect">
            <a:avLst/>
          </a:prstGeom>
          <a:noFill/>
        </p:spPr>
        <p:txBody>
          <a:bodyPr wrap="square">
            <a:spAutoFit/>
          </a:bodyPr>
          <a:lstStyle/>
          <a:p>
            <a:r>
              <a:rPr lang="en-US" b="0" i="1" dirty="0" err="1">
                <a:effectLst/>
                <a:highlight>
                  <a:srgbClr val="FFFFFF"/>
                </a:highlight>
                <a:latin typeface="-apple-system"/>
              </a:rPr>
              <a:t>Phys.Rev.D</a:t>
            </a:r>
            <a:r>
              <a:rPr lang="en-US" b="0" i="0" dirty="0">
                <a:effectLst/>
                <a:highlight>
                  <a:srgbClr val="FFFFFF"/>
                </a:highlight>
                <a:latin typeface="-apple-system"/>
              </a:rPr>
              <a:t> 109 (2024) 5, L051301</a:t>
            </a:r>
            <a:endParaRPr lang="en-US" dirty="0"/>
          </a:p>
        </p:txBody>
      </p:sp>
      <p:pic>
        <p:nvPicPr>
          <p:cNvPr id="16" name="Picture 15" descr="A graph with numbers and lines&#10;&#10;Description automatically generated">
            <a:extLst>
              <a:ext uri="{FF2B5EF4-FFF2-40B4-BE49-F238E27FC236}">
                <a16:creationId xmlns:a16="http://schemas.microsoft.com/office/drawing/2014/main" id="{62091ABF-8025-9E04-C837-EEED64F3FE44}"/>
              </a:ext>
            </a:extLst>
          </p:cNvPr>
          <p:cNvPicPr>
            <a:picLocks noChangeAspect="1"/>
          </p:cNvPicPr>
          <p:nvPr/>
        </p:nvPicPr>
        <p:blipFill rotWithShape="1">
          <a:blip r:embed="rId4">
            <a:extLst>
              <a:ext uri="{28A0092B-C50C-407E-A947-70E740481C1C}">
                <a14:useLocalDpi xmlns:a14="http://schemas.microsoft.com/office/drawing/2010/main" val="0"/>
              </a:ext>
            </a:extLst>
          </a:blip>
          <a:srcRect t="23077"/>
          <a:stretch/>
        </p:blipFill>
        <p:spPr>
          <a:xfrm>
            <a:off x="7417790" y="4042239"/>
            <a:ext cx="4531920" cy="2269054"/>
          </a:xfrm>
          <a:prstGeom prst="rect">
            <a:avLst/>
          </a:prstGeom>
        </p:spPr>
      </p:pic>
    </p:spTree>
    <p:extLst>
      <p:ext uri="{BB962C8B-B14F-4D97-AF65-F5344CB8AC3E}">
        <p14:creationId xmlns:p14="http://schemas.microsoft.com/office/powerpoint/2010/main" val="1521419367"/>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6BC71-1229-C5B3-3F30-0E6E935DC115}"/>
              </a:ext>
            </a:extLst>
          </p:cNvPr>
          <p:cNvSpPr>
            <a:spLocks noGrp="1"/>
          </p:cNvSpPr>
          <p:nvPr>
            <p:ph type="title"/>
          </p:nvPr>
        </p:nvSpPr>
        <p:spPr/>
        <p:txBody>
          <a:bodyPr/>
          <a:lstStyle/>
          <a:p>
            <a:r>
              <a:rPr lang="en-US" dirty="0"/>
              <a:t>Nucleons vs Nuclei</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47BE17A1-5248-10B9-1C12-866D1FC29BE3}"/>
                  </a:ext>
                </a:extLst>
              </p:cNvPr>
              <p:cNvSpPr>
                <a:spLocks noGrp="1"/>
              </p:cNvSpPr>
              <p:nvPr>
                <p:ph idx="1"/>
              </p:nvPr>
            </p:nvSpPr>
            <p:spPr>
              <a:xfrm>
                <a:off x="609600" y="1600201"/>
                <a:ext cx="11201400" cy="4530725"/>
              </a:xfrm>
            </p:spPr>
            <p:txBody>
              <a:bodyPr/>
              <a:lstStyle/>
              <a:p>
                <a:r>
                  <a:rPr lang="en-US" sz="2600" dirty="0"/>
                  <a:t>By contrast, we are struggling to understand cross-sections on free nucleons as a base for calculating cross-sections on nucleons.</a:t>
                </a:r>
              </a:p>
              <a:p>
                <a:r>
                  <a:rPr lang="en-US" sz="2600" dirty="0"/>
                  <a:t>In </a:t>
                </a:r>
                <a14:m>
                  <m:oMath xmlns:m="http://schemas.openxmlformats.org/officeDocument/2006/math">
                    <m:sSub>
                      <m:sSubPr>
                        <m:ctrlPr>
                          <a:rPr lang="en-US" sz="2600" b="0" i="1" smtClean="0">
                            <a:latin typeface="Cambria Math" panose="02040503050406030204" pitchFamily="18" charset="0"/>
                          </a:rPr>
                        </m:ctrlPr>
                      </m:sSubPr>
                      <m:e>
                        <m:r>
                          <a:rPr lang="en-US" sz="2600" b="0" i="1" smtClean="0">
                            <a:latin typeface="Cambria Math" panose="02040503050406030204" pitchFamily="18" charset="0"/>
                          </a:rPr>
                          <m:t>𝐹</m:t>
                        </m:r>
                      </m:e>
                      <m:sub>
                        <m:r>
                          <a:rPr lang="en-US" sz="2600" b="0" i="1" smtClean="0">
                            <a:latin typeface="Cambria Math" panose="02040503050406030204" pitchFamily="18" charset="0"/>
                          </a:rPr>
                          <m:t>𝐴</m:t>
                        </m:r>
                      </m:sub>
                    </m:sSub>
                    <m:d>
                      <m:dPr>
                        <m:ctrlPr>
                          <a:rPr lang="en-US" sz="2600" i="1">
                            <a:latin typeface="Cambria Math" panose="02040503050406030204" pitchFamily="18" charset="0"/>
                          </a:rPr>
                        </m:ctrlPr>
                      </m:dPr>
                      <m:e>
                        <m:sSup>
                          <m:sSupPr>
                            <m:ctrlPr>
                              <a:rPr lang="en-US" sz="2600" i="1">
                                <a:latin typeface="Cambria Math" panose="02040503050406030204" pitchFamily="18" charset="0"/>
                              </a:rPr>
                            </m:ctrlPr>
                          </m:sSupPr>
                          <m:e>
                            <m:r>
                              <a:rPr lang="en-US" sz="2600" i="1">
                                <a:latin typeface="Cambria Math" panose="02040503050406030204" pitchFamily="18" charset="0"/>
                              </a:rPr>
                              <m:t>𝑄</m:t>
                            </m:r>
                          </m:e>
                          <m:sup>
                            <m:r>
                              <a:rPr lang="en-US" sz="2600" i="1">
                                <a:latin typeface="Cambria Math" panose="02040503050406030204" pitchFamily="18" charset="0"/>
                              </a:rPr>
                              <m:t>2</m:t>
                            </m:r>
                          </m:sup>
                        </m:sSup>
                      </m:e>
                    </m:d>
                  </m:oMath>
                </a14:m>
                <a:r>
                  <a:rPr lang="en-US" sz="2600" dirty="0"/>
                  <a:t>, there are significant </a:t>
                </a:r>
                <a:br>
                  <a:rPr lang="en-US" sz="2600" dirty="0"/>
                </a:br>
                <a:r>
                  <a:rPr lang="en-US" sz="2600" dirty="0"/>
                  <a:t>tensions between the deuterium </a:t>
                </a:r>
                <a:br>
                  <a:rPr lang="en-US" sz="2600" dirty="0"/>
                </a:br>
                <a:r>
                  <a:rPr lang="en-US" sz="2600" dirty="0"/>
                  <a:t>bubble chamber legacy data, and </a:t>
                </a:r>
                <a:br>
                  <a:rPr lang="en-US" sz="2600" dirty="0"/>
                </a:br>
                <a:r>
                  <a:rPr lang="en-US" sz="2600" dirty="0"/>
                  <a:t>either the MINERvA hydrogen or</a:t>
                </a:r>
                <a:br>
                  <a:rPr lang="en-US" sz="2600" dirty="0"/>
                </a:br>
                <a:r>
                  <a:rPr lang="en-US" sz="2600" dirty="0"/>
                  <a:t>lattice QCD calculations.</a:t>
                </a:r>
              </a:p>
              <a:p>
                <a:r>
                  <a:rPr lang="en-US" sz="2600" dirty="0"/>
                  <a:t>Why?  It’s possible that nuclear </a:t>
                </a:r>
                <a:br>
                  <a:rPr lang="en-US" sz="2600" dirty="0"/>
                </a:br>
                <a:r>
                  <a:rPr lang="en-US" sz="2600" dirty="0"/>
                  <a:t>model assumptions in the analysis </a:t>
                </a:r>
                <a:br>
                  <a:rPr lang="en-US" sz="2600" dirty="0"/>
                </a:br>
                <a:r>
                  <a:rPr lang="en-US" sz="2600" dirty="0"/>
                  <a:t>of the deuterium data played a role.</a:t>
                </a:r>
              </a:p>
              <a:p>
                <a:r>
                  <a:rPr lang="en-US" sz="2600" i="1" dirty="0"/>
                  <a:t>More from Aaron and Minoo on Thursday</a:t>
                </a:r>
                <a:r>
                  <a:rPr lang="en-US" sz="2600" dirty="0"/>
                  <a:t>.</a:t>
                </a:r>
              </a:p>
            </p:txBody>
          </p:sp>
        </mc:Choice>
        <mc:Fallback>
          <p:sp>
            <p:nvSpPr>
              <p:cNvPr id="3" name="Content Placeholder 2">
                <a:extLst>
                  <a:ext uri="{FF2B5EF4-FFF2-40B4-BE49-F238E27FC236}">
                    <a16:creationId xmlns:a16="http://schemas.microsoft.com/office/drawing/2014/main" id="{47BE17A1-5248-10B9-1C12-866D1FC29BE3}"/>
                  </a:ext>
                </a:extLst>
              </p:cNvPr>
              <p:cNvSpPr>
                <a:spLocks noGrp="1" noRot="1" noChangeAspect="1" noMove="1" noResize="1" noEditPoints="1" noAdjustHandles="1" noChangeArrowheads="1" noChangeShapeType="1" noTextEdit="1"/>
              </p:cNvSpPr>
              <p:nvPr>
                <p:ph idx="1"/>
              </p:nvPr>
            </p:nvSpPr>
            <p:spPr>
              <a:xfrm>
                <a:off x="609600" y="1600201"/>
                <a:ext cx="11201400" cy="4530725"/>
              </a:xfrm>
              <a:blipFill>
                <a:blip r:embed="rId3"/>
                <a:stretch>
                  <a:fillRect l="-906" t="-1401" b="-7003"/>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1ECFC984-D045-F409-BB4C-B9C9915EF1F5}"/>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A3C7D480-37FC-14CD-E169-BE3AECDECB32}"/>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329393A6-2E6F-4352-8474-D86F8C8DA122}"/>
              </a:ext>
            </a:extLst>
          </p:cNvPr>
          <p:cNvSpPr>
            <a:spLocks noGrp="1"/>
          </p:cNvSpPr>
          <p:nvPr>
            <p:ph type="sldNum" sz="quarter" idx="12"/>
          </p:nvPr>
        </p:nvSpPr>
        <p:spPr/>
        <p:txBody>
          <a:bodyPr/>
          <a:lstStyle/>
          <a:p>
            <a:fld id="{FB7A5F6C-6AD6-402F-B829-8C1EAE38D662}" type="slidenum">
              <a:rPr lang="en-US" smtClean="0"/>
              <a:pPr/>
              <a:t>47</a:t>
            </a:fld>
            <a:endParaRPr lang="en-US"/>
          </a:p>
        </p:txBody>
      </p:sp>
      <p:pic>
        <p:nvPicPr>
          <p:cNvPr id="8" name="Picture 7" descr="A graph of different colored lines&#10;&#10;Description automatically generated">
            <a:extLst>
              <a:ext uri="{FF2B5EF4-FFF2-40B4-BE49-F238E27FC236}">
                <a16:creationId xmlns:a16="http://schemas.microsoft.com/office/drawing/2014/main" id="{96DE18F7-7456-1BAD-86EF-367FE6D12E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8652" y="2493640"/>
            <a:ext cx="5585650" cy="3449960"/>
          </a:xfrm>
          <a:prstGeom prst="rect">
            <a:avLst/>
          </a:prstGeom>
        </p:spPr>
      </p:pic>
      <p:sp>
        <p:nvSpPr>
          <p:cNvPr id="10" name="TextBox 9">
            <a:extLst>
              <a:ext uri="{FF2B5EF4-FFF2-40B4-BE49-F238E27FC236}">
                <a16:creationId xmlns:a16="http://schemas.microsoft.com/office/drawing/2014/main" id="{D71404D1-5C3B-20F5-6021-49FE906C5606}"/>
              </a:ext>
            </a:extLst>
          </p:cNvPr>
          <p:cNvSpPr txBox="1"/>
          <p:nvPr/>
        </p:nvSpPr>
        <p:spPr>
          <a:xfrm>
            <a:off x="7391400" y="3150080"/>
            <a:ext cx="1817649" cy="646331"/>
          </a:xfrm>
          <a:prstGeom prst="rect">
            <a:avLst/>
          </a:prstGeom>
          <a:noFill/>
        </p:spPr>
        <p:txBody>
          <a:bodyPr wrap="square">
            <a:spAutoFit/>
          </a:bodyPr>
          <a:lstStyle/>
          <a:p>
            <a:r>
              <a:rPr lang="en-US" i="0" dirty="0">
                <a:solidFill>
                  <a:schemeClr val="accent1">
                    <a:lumMod val="75000"/>
                  </a:schemeClr>
                </a:solidFill>
              </a:rPr>
              <a:t>Aaron Meyer, </a:t>
            </a:r>
            <a:r>
              <a:rPr lang="en-US" i="0" dirty="0" err="1">
                <a:solidFill>
                  <a:schemeClr val="accent1">
                    <a:lumMod val="75000"/>
                  </a:schemeClr>
                </a:solidFill>
              </a:rPr>
              <a:t>NuINT</a:t>
            </a:r>
            <a:r>
              <a:rPr lang="en-US" i="0" dirty="0">
                <a:solidFill>
                  <a:schemeClr val="accent1">
                    <a:lumMod val="75000"/>
                  </a:schemeClr>
                </a:solidFill>
              </a:rPr>
              <a:t> 2024</a:t>
            </a:r>
            <a:endParaRPr lang="en-US" dirty="0"/>
          </a:p>
        </p:txBody>
      </p:sp>
      <p:pic>
        <p:nvPicPr>
          <p:cNvPr id="12" name="Picture 11" descr="A table with numbers and symbols&#10;&#10;Description automatically generated">
            <a:extLst>
              <a:ext uri="{FF2B5EF4-FFF2-40B4-BE49-F238E27FC236}">
                <a16:creationId xmlns:a16="http://schemas.microsoft.com/office/drawing/2014/main" id="{CF8A655F-DE84-F3F9-2BBE-AC31E40F18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1098" y="5864225"/>
            <a:ext cx="3675901" cy="972814"/>
          </a:xfrm>
          <a:prstGeom prst="rect">
            <a:avLst/>
          </a:prstGeom>
        </p:spPr>
      </p:pic>
    </p:spTree>
    <p:extLst>
      <p:ext uri="{BB962C8B-B14F-4D97-AF65-F5344CB8AC3E}">
        <p14:creationId xmlns:p14="http://schemas.microsoft.com/office/powerpoint/2010/main" val="4176239275"/>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BD67-D395-A91D-864B-2DC9401CB883}"/>
              </a:ext>
            </a:extLst>
          </p:cNvPr>
          <p:cNvSpPr>
            <a:spLocks noGrp="1"/>
          </p:cNvSpPr>
          <p:nvPr>
            <p:ph type="title"/>
          </p:nvPr>
        </p:nvSpPr>
        <p:spPr/>
        <p:txBody>
          <a:bodyPr/>
          <a:lstStyle/>
          <a:p>
            <a:r>
              <a:rPr lang="en-US" dirty="0"/>
              <a:t>Nucleon and Nuclei commentary</a:t>
            </a:r>
          </a:p>
        </p:txBody>
      </p:sp>
      <p:sp>
        <p:nvSpPr>
          <p:cNvPr id="3" name="Content Placeholder 2">
            <a:extLst>
              <a:ext uri="{FF2B5EF4-FFF2-40B4-BE49-F238E27FC236}">
                <a16:creationId xmlns:a16="http://schemas.microsoft.com/office/drawing/2014/main" id="{8CB98669-B526-560A-736A-ABFA50EDDCF8}"/>
              </a:ext>
            </a:extLst>
          </p:cNvPr>
          <p:cNvSpPr>
            <a:spLocks noGrp="1"/>
          </p:cNvSpPr>
          <p:nvPr>
            <p:ph idx="1"/>
          </p:nvPr>
        </p:nvSpPr>
        <p:spPr/>
        <p:txBody>
          <a:bodyPr/>
          <a:lstStyle/>
          <a:p>
            <a:r>
              <a:rPr lang="en-US" dirty="0"/>
              <a:t>We’ve made progress in our nuclear models, informed by electron scattering, theory, and data from neutrinos and hadron scattering.</a:t>
            </a:r>
          </a:p>
          <a:p>
            <a:r>
              <a:rPr lang="en-US" sz="2400" dirty="0"/>
              <a:t>While there is growing evidence that these models</a:t>
            </a:r>
            <a:br>
              <a:rPr lang="en-US" sz="2400" dirty="0"/>
            </a:br>
            <a:r>
              <a:rPr lang="en-US" sz="2400" dirty="0"/>
              <a:t>may be helping us to understand nuclear effects,</a:t>
            </a:r>
            <a:br>
              <a:rPr lang="en-US" sz="2400" dirty="0"/>
            </a:br>
            <a:r>
              <a:rPr lang="en-US" sz="2400" dirty="0"/>
              <a:t>there is also growing evidence that the input of</a:t>
            </a:r>
            <a:br>
              <a:rPr lang="en-US" sz="2400" dirty="0"/>
            </a:br>
            <a:r>
              <a:rPr lang="en-US" sz="2400" dirty="0"/>
              <a:t>free nucleon predictions is not serving us well.</a:t>
            </a:r>
          </a:p>
          <a:p>
            <a:r>
              <a:rPr lang="en-US" dirty="0"/>
              <a:t>Experiments that can measure or theory that can </a:t>
            </a:r>
            <a:br>
              <a:rPr lang="en-US" dirty="0"/>
            </a:br>
            <a:r>
              <a:rPr lang="en-US" dirty="0"/>
              <a:t>calculate free-nucleon interactions, will become</a:t>
            </a:r>
            <a:br>
              <a:rPr lang="en-US" dirty="0"/>
            </a:br>
            <a:r>
              <a:rPr lang="en-US" dirty="0"/>
              <a:t>increasingly important.</a:t>
            </a:r>
          </a:p>
          <a:p>
            <a:pPr lvl="1"/>
            <a:r>
              <a:rPr lang="en-US" dirty="0"/>
              <a:t>This suggests a continuing role for scintillator, but maybe</a:t>
            </a:r>
            <a:br>
              <a:rPr lang="en-US" dirty="0"/>
            </a:br>
            <a:r>
              <a:rPr lang="en-US" dirty="0"/>
              <a:t>also a future need for free nucleon (hydrogen) detectors.</a:t>
            </a:r>
          </a:p>
        </p:txBody>
      </p:sp>
      <p:sp>
        <p:nvSpPr>
          <p:cNvPr id="4" name="Date Placeholder 3">
            <a:extLst>
              <a:ext uri="{FF2B5EF4-FFF2-40B4-BE49-F238E27FC236}">
                <a16:creationId xmlns:a16="http://schemas.microsoft.com/office/drawing/2014/main" id="{A9DC5093-B491-8270-8C0F-91D6127B6F98}"/>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5BC58E67-6096-F75E-3731-88295A106A24}"/>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C1FB7EC-AEC9-E3CE-3B49-611B15624A99}"/>
              </a:ext>
            </a:extLst>
          </p:cNvPr>
          <p:cNvSpPr>
            <a:spLocks noGrp="1"/>
          </p:cNvSpPr>
          <p:nvPr>
            <p:ph type="sldNum" sz="quarter" idx="12"/>
          </p:nvPr>
        </p:nvSpPr>
        <p:spPr/>
        <p:txBody>
          <a:bodyPr/>
          <a:lstStyle/>
          <a:p>
            <a:fld id="{FB7A5F6C-6AD6-402F-B829-8C1EAE38D662}" type="slidenum">
              <a:rPr lang="en-US" smtClean="0"/>
              <a:pPr/>
              <a:t>48</a:t>
            </a:fld>
            <a:endParaRPr lang="en-US"/>
          </a:p>
        </p:txBody>
      </p:sp>
      <p:grpSp>
        <p:nvGrpSpPr>
          <p:cNvPr id="7" name="Group 6">
            <a:extLst>
              <a:ext uri="{FF2B5EF4-FFF2-40B4-BE49-F238E27FC236}">
                <a16:creationId xmlns:a16="http://schemas.microsoft.com/office/drawing/2014/main" id="{922D50C0-1293-320A-A221-5A61FFDF205C}"/>
              </a:ext>
            </a:extLst>
          </p:cNvPr>
          <p:cNvGrpSpPr/>
          <p:nvPr/>
        </p:nvGrpSpPr>
        <p:grpSpPr>
          <a:xfrm>
            <a:off x="9179170" y="2618990"/>
            <a:ext cx="3012830" cy="3511936"/>
            <a:chOff x="5473354" y="1371600"/>
            <a:chExt cx="3352800" cy="3993869"/>
          </a:xfrm>
        </p:grpSpPr>
        <p:pic>
          <p:nvPicPr>
            <p:cNvPr id="8" name="Picture 7">
              <a:extLst>
                <a:ext uri="{FF2B5EF4-FFF2-40B4-BE49-F238E27FC236}">
                  <a16:creationId xmlns:a16="http://schemas.microsoft.com/office/drawing/2014/main" id="{2595C326-C559-6EA0-8580-6E1A5A940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354" y="1371600"/>
              <a:ext cx="3352800" cy="3610706"/>
            </a:xfrm>
            <a:prstGeom prst="rect">
              <a:avLst/>
            </a:prstGeom>
          </p:spPr>
        </p:pic>
        <p:sp>
          <p:nvSpPr>
            <p:cNvPr id="9" name="Rectangle 8">
              <a:extLst>
                <a:ext uri="{FF2B5EF4-FFF2-40B4-BE49-F238E27FC236}">
                  <a16:creationId xmlns:a16="http://schemas.microsoft.com/office/drawing/2014/main" id="{E28CD5AB-7C4D-EF08-6BD4-210B30104C4C}"/>
                </a:ext>
              </a:extLst>
            </p:cNvPr>
            <p:cNvSpPr>
              <a:spLocks/>
            </p:cNvSpPr>
            <p:nvPr/>
          </p:nvSpPr>
          <p:spPr bwMode="auto">
            <a:xfrm rot="17691768">
              <a:off x="5049473" y="3307387"/>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defPPr>
                <a:defRPr lang="en-US"/>
              </a:defPPr>
              <a:lvl1pPr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1pPr>
              <a:lvl2pPr marL="4572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2pPr>
              <a:lvl3pPr marL="9144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3pPr>
              <a:lvl4pPr marL="13716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4pPr>
              <a:lvl5pPr marL="18288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5pPr>
              <a:lvl6pPr marL="22860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6pPr>
              <a:lvl7pPr marL="27432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7pPr>
              <a:lvl8pPr marL="32004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8pPr>
              <a:lvl9pPr marL="36576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9pPr>
            </a:lstStyle>
            <a:p>
              <a:pPr algn="l"/>
              <a:r>
                <a:rPr lang="en-US" sz="1800" dirty="0">
                  <a:solidFill>
                    <a:schemeClr val="tx1"/>
                  </a:solidFill>
                  <a:latin typeface="+mn-lt"/>
                  <a:ea typeface="Corbel" charset="0"/>
                  <a:cs typeface="Corbel" charset="0"/>
                </a:rPr>
                <a:t>Data on nuclei</a:t>
              </a:r>
            </a:p>
          </p:txBody>
        </p:sp>
        <p:sp>
          <p:nvSpPr>
            <p:cNvPr id="10" name="Rectangle 9">
              <a:extLst>
                <a:ext uri="{FF2B5EF4-FFF2-40B4-BE49-F238E27FC236}">
                  <a16:creationId xmlns:a16="http://schemas.microsoft.com/office/drawing/2014/main" id="{BA59B4BC-8AA6-1162-8B0D-45BF2E007729}"/>
                </a:ext>
              </a:extLst>
            </p:cNvPr>
            <p:cNvSpPr>
              <a:spLocks/>
            </p:cNvSpPr>
            <p:nvPr/>
          </p:nvSpPr>
          <p:spPr bwMode="auto">
            <a:xfrm rot="4259346">
              <a:off x="7133800" y="3822645"/>
              <a:ext cx="27778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defPPr>
                <a:defRPr lang="en-US"/>
              </a:defPPr>
              <a:lvl1pPr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1pPr>
              <a:lvl2pPr marL="4572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2pPr>
              <a:lvl3pPr marL="9144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3pPr>
              <a:lvl4pPr marL="13716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4pPr>
              <a:lvl5pPr marL="18288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5pPr>
              <a:lvl6pPr marL="22860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6pPr>
              <a:lvl7pPr marL="27432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7pPr>
              <a:lvl8pPr marL="32004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8pPr>
              <a:lvl9pPr marL="36576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9pPr>
            </a:lstStyle>
            <a:p>
              <a:pPr algn="l"/>
              <a:r>
                <a:rPr lang="en-US" sz="1800" dirty="0">
                  <a:solidFill>
                    <a:schemeClr val="tx1"/>
                  </a:solidFill>
                  <a:latin typeface="+mn-lt"/>
                  <a:ea typeface="Corbel" charset="0"/>
                  <a:cs typeface="Corbel" charset="0"/>
                </a:rPr>
                <a:t>Nuclear Model</a:t>
              </a:r>
            </a:p>
          </p:txBody>
        </p:sp>
        <p:sp>
          <p:nvSpPr>
            <p:cNvPr id="11" name="Rectangle 10">
              <a:extLst>
                <a:ext uri="{FF2B5EF4-FFF2-40B4-BE49-F238E27FC236}">
                  <a16:creationId xmlns:a16="http://schemas.microsoft.com/office/drawing/2014/main" id="{265311A8-0A6C-80A1-FCA0-6C5A82A9F8E7}"/>
                </a:ext>
              </a:extLst>
            </p:cNvPr>
            <p:cNvSpPr>
              <a:spLocks/>
            </p:cNvSpPr>
            <p:nvPr/>
          </p:nvSpPr>
          <p:spPr bwMode="auto">
            <a:xfrm>
              <a:off x="6705601" y="4183766"/>
              <a:ext cx="1219201" cy="63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defPPr>
                <a:defRPr lang="en-US"/>
              </a:defPPr>
              <a:lvl1pPr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1pPr>
              <a:lvl2pPr marL="4572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2pPr>
              <a:lvl3pPr marL="9144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3pPr>
              <a:lvl4pPr marL="13716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4pPr>
              <a:lvl5pPr marL="18288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5pPr>
              <a:lvl6pPr marL="22860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6pPr>
              <a:lvl7pPr marL="27432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7pPr>
              <a:lvl8pPr marL="32004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8pPr>
              <a:lvl9pPr marL="36576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9pPr>
            </a:lstStyle>
            <a:p>
              <a:pPr algn="l"/>
              <a:r>
                <a:rPr lang="en-US" sz="1800" dirty="0">
                  <a:solidFill>
                    <a:schemeClr val="tx1"/>
                  </a:solidFill>
                  <a:latin typeface="+mn-lt"/>
                  <a:ea typeface="Corbel" charset="0"/>
                  <a:cs typeface="Corbel" charset="0"/>
                </a:rPr>
                <a:t>Data on nucleons</a:t>
              </a:r>
            </a:p>
          </p:txBody>
        </p:sp>
        <p:sp>
          <p:nvSpPr>
            <p:cNvPr id="12" name="Rectangle 11">
              <a:extLst>
                <a:ext uri="{FF2B5EF4-FFF2-40B4-BE49-F238E27FC236}">
                  <a16:creationId xmlns:a16="http://schemas.microsoft.com/office/drawing/2014/main" id="{EDC6D0A6-FB70-D793-5F1E-051CE9072288}"/>
                </a:ext>
              </a:extLst>
            </p:cNvPr>
            <p:cNvSpPr>
              <a:spLocks/>
            </p:cNvSpPr>
            <p:nvPr/>
          </p:nvSpPr>
          <p:spPr bwMode="auto">
            <a:xfrm>
              <a:off x="6400800" y="1825183"/>
              <a:ext cx="1676400" cy="315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0" bIns="0" anchor="ctr">
              <a:spAutoFit/>
            </a:bodyPr>
            <a:lstStyle>
              <a:defPPr>
                <a:defRPr lang="en-US"/>
              </a:defPPr>
              <a:lvl1pPr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1pPr>
              <a:lvl2pPr marL="4572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2pPr>
              <a:lvl3pPr marL="9144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3pPr>
              <a:lvl4pPr marL="13716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4pPr>
              <a:lvl5pPr marL="1828800" algn="ctr" rtl="0" fontAlgn="base">
                <a:spcBef>
                  <a:spcPct val="0"/>
                </a:spcBef>
                <a:spcAft>
                  <a:spcPct val="0"/>
                </a:spcAft>
                <a:defRPr sz="2400" kern="1200">
                  <a:solidFill>
                    <a:srgbClr val="000000"/>
                  </a:solidFill>
                  <a:latin typeface="Corbel" charset="0"/>
                  <a:ea typeface="ヒラギノ角ゴ ProN W3" charset="0"/>
                  <a:cs typeface="ヒラギノ角ゴ ProN W3" charset="0"/>
                  <a:sym typeface="Corbel" charset="0"/>
                </a:defRPr>
              </a:lvl5pPr>
              <a:lvl6pPr marL="22860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6pPr>
              <a:lvl7pPr marL="27432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7pPr>
              <a:lvl8pPr marL="32004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8pPr>
              <a:lvl9pPr marL="3657600" algn="l" defTabSz="914400" rtl="0" eaLnBrk="1" latinLnBrk="0" hangingPunct="1">
                <a:defRPr sz="2400" kern="1200">
                  <a:solidFill>
                    <a:srgbClr val="000000"/>
                  </a:solidFill>
                  <a:latin typeface="Corbel" charset="0"/>
                  <a:ea typeface="ヒラギノ角ゴ ProN W3" charset="0"/>
                  <a:cs typeface="ヒラギノ角ゴ ProN W3" charset="0"/>
                  <a:sym typeface="Corbel" charset="0"/>
                </a:defRPr>
              </a:lvl9pPr>
            </a:lstStyle>
            <a:p>
              <a:pPr algn="l"/>
              <a:r>
                <a:rPr lang="en-US" sz="1800" dirty="0">
                  <a:solidFill>
                    <a:schemeClr val="tx1"/>
                  </a:solidFill>
                  <a:latin typeface="+mn-lt"/>
                  <a:ea typeface="Corbel" charset="0"/>
                  <a:cs typeface="Corbel" charset="0"/>
                </a:rPr>
                <a:t>Understanding</a:t>
              </a:r>
            </a:p>
          </p:txBody>
        </p:sp>
      </p:grpSp>
    </p:spTree>
    <p:extLst>
      <p:ext uri="{BB962C8B-B14F-4D97-AF65-F5344CB8AC3E}">
        <p14:creationId xmlns:p14="http://schemas.microsoft.com/office/powerpoint/2010/main" val="508230691"/>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Closing Thoughts</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49</a:t>
            </a:fld>
            <a:endParaRPr lang="en-US" dirty="0"/>
          </a:p>
        </p:txBody>
      </p:sp>
    </p:spTree>
    <p:extLst>
      <p:ext uri="{BB962C8B-B14F-4D97-AF65-F5344CB8AC3E}">
        <p14:creationId xmlns:p14="http://schemas.microsoft.com/office/powerpoint/2010/main" val="590992400"/>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97F24-27AF-E0D2-6EE2-94F51EFBD1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E540A4-10BB-AEFB-041B-578002F0EEFB}"/>
              </a:ext>
            </a:extLst>
          </p:cNvPr>
          <p:cNvSpPr>
            <a:spLocks noGrp="1"/>
          </p:cNvSpPr>
          <p:nvPr>
            <p:ph type="title"/>
          </p:nvPr>
        </p:nvSpPr>
        <p:spPr/>
        <p:txBody>
          <a:bodyPr/>
          <a:lstStyle/>
          <a:p>
            <a:r>
              <a:rPr lang="en-US" dirty="0"/>
              <a:t>“Help from CH-land”?</a:t>
            </a:r>
          </a:p>
        </p:txBody>
      </p:sp>
      <p:sp>
        <p:nvSpPr>
          <p:cNvPr id="3" name="Content Placeholder 2">
            <a:extLst>
              <a:ext uri="{FF2B5EF4-FFF2-40B4-BE49-F238E27FC236}">
                <a16:creationId xmlns:a16="http://schemas.microsoft.com/office/drawing/2014/main" id="{5E6001A1-5A8D-8233-FA61-DB44A00D3825}"/>
              </a:ext>
            </a:extLst>
          </p:cNvPr>
          <p:cNvSpPr>
            <a:spLocks noGrp="1"/>
          </p:cNvSpPr>
          <p:nvPr>
            <p:ph idx="1"/>
          </p:nvPr>
        </p:nvSpPr>
        <p:spPr/>
        <p:txBody>
          <a:bodyPr/>
          <a:lstStyle/>
          <a:p>
            <a:r>
              <a:rPr lang="en-US" dirty="0"/>
              <a:t>I love amusing and broad titles as much as anyone.</a:t>
            </a:r>
          </a:p>
          <a:p>
            <a:r>
              <a:rPr lang="en-US" dirty="0"/>
              <a:t>This one is particularly so.</a:t>
            </a:r>
          </a:p>
          <a:p>
            <a:pPr lvl="1"/>
            <a:r>
              <a:rPr lang="en-US" dirty="0"/>
              <a:t>Is the Swiss army invading?</a:t>
            </a:r>
          </a:p>
          <a:p>
            <a:pPr lvl="1"/>
            <a:r>
              <a:rPr lang="en-US" dirty="0"/>
              <a:t>Did I take a wrong turn over the Atlantic and end up in </a:t>
            </a:r>
            <a:r>
              <a:rPr lang="en-US" dirty="0" err="1"/>
              <a:t>CHicagoland</a:t>
            </a:r>
            <a:r>
              <a:rPr lang="en-US" dirty="0"/>
              <a:t>?</a:t>
            </a:r>
          </a:p>
          <a:p>
            <a:pPr lvl="1"/>
            <a:r>
              <a:rPr lang="en-US" dirty="0"/>
              <a:t>Is the chemical industry of the 1960s coming to save us?</a:t>
            </a:r>
          </a:p>
        </p:txBody>
      </p:sp>
      <p:sp>
        <p:nvSpPr>
          <p:cNvPr id="4" name="Date Placeholder 3">
            <a:extLst>
              <a:ext uri="{FF2B5EF4-FFF2-40B4-BE49-F238E27FC236}">
                <a16:creationId xmlns:a16="http://schemas.microsoft.com/office/drawing/2014/main" id="{E8C2A2BA-C010-AA54-B26F-1342AB977738}"/>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2E7B7A51-3676-FB91-D9BE-B1ED345A9AAF}"/>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D766431-B709-8DCD-767B-D3728BEB29ED}"/>
              </a:ext>
            </a:extLst>
          </p:cNvPr>
          <p:cNvSpPr>
            <a:spLocks noGrp="1"/>
          </p:cNvSpPr>
          <p:nvPr>
            <p:ph type="sldNum" sz="quarter" idx="12"/>
          </p:nvPr>
        </p:nvSpPr>
        <p:spPr/>
        <p:txBody>
          <a:bodyPr/>
          <a:lstStyle/>
          <a:p>
            <a:fld id="{FB7A5F6C-6AD6-402F-B829-8C1EAE38D662}" type="slidenum">
              <a:rPr lang="en-US" smtClean="0"/>
              <a:pPr/>
              <a:t>5</a:t>
            </a:fld>
            <a:endParaRPr lang="en-US"/>
          </a:p>
        </p:txBody>
      </p:sp>
      <p:pic>
        <p:nvPicPr>
          <p:cNvPr id="4098" name="Picture 2" descr="Just one word: ̶P̶l̶a̶s̶t̶i̶c̶s̶ Data - Prism Legal">
            <a:extLst>
              <a:ext uri="{FF2B5EF4-FFF2-40B4-BE49-F238E27FC236}">
                <a16:creationId xmlns:a16="http://schemas.microsoft.com/office/drawing/2014/main" id="{48551A2A-49E1-AEE8-FE24-24D68C671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4038600"/>
            <a:ext cx="409922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What We Mean By &quot;Better Living&quot; - JSTOR Daily">
            <a:extLst>
              <a:ext uri="{FF2B5EF4-FFF2-40B4-BE49-F238E27FC236}">
                <a16:creationId xmlns:a16="http://schemas.microsoft.com/office/drawing/2014/main" id="{B9DA2E1A-30B1-B04F-F837-0593D264C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1" y="4089400"/>
            <a:ext cx="3467100" cy="231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916253"/>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A9BF91-8242-AA34-5F5A-A126AE99D1DA}"/>
              </a:ext>
            </a:extLst>
          </p:cNvPr>
          <p:cNvPicPr>
            <a:picLocks noChangeAspect="1"/>
          </p:cNvPicPr>
          <p:nvPr/>
        </p:nvPicPr>
        <p:blipFill>
          <a:blip r:embed="rId3"/>
          <a:stretch>
            <a:fillRect/>
          </a:stretch>
        </p:blipFill>
        <p:spPr>
          <a:xfrm>
            <a:off x="5105400" y="3273064"/>
            <a:ext cx="6968568" cy="2965862"/>
          </a:xfrm>
          <a:prstGeom prst="rect">
            <a:avLst/>
          </a:prstGeom>
        </p:spPr>
      </p:pic>
      <p:sp>
        <p:nvSpPr>
          <p:cNvPr id="6" name="Title 5">
            <a:extLst>
              <a:ext uri="{FF2B5EF4-FFF2-40B4-BE49-F238E27FC236}">
                <a16:creationId xmlns:a16="http://schemas.microsoft.com/office/drawing/2014/main" id="{1D1ED123-E880-EB4D-338E-B5FCBAAB1B59}"/>
              </a:ext>
            </a:extLst>
          </p:cNvPr>
          <p:cNvSpPr>
            <a:spLocks noGrp="1"/>
          </p:cNvSpPr>
          <p:nvPr>
            <p:ph type="title"/>
          </p:nvPr>
        </p:nvSpPr>
        <p:spPr/>
        <p:txBody>
          <a:bodyPr/>
          <a:lstStyle/>
          <a:p>
            <a:r>
              <a:rPr lang="en-US" sz="3200" dirty="0"/>
              <a:t>H and C and </a:t>
            </a:r>
            <a:r>
              <a:rPr lang="en-US" sz="3200" dirty="0" err="1"/>
              <a:t>Ar</a:t>
            </a:r>
            <a:r>
              <a:rPr lang="en-US" sz="3200" dirty="0"/>
              <a:t>… Can’t we just all be friends?</a:t>
            </a:r>
          </a:p>
        </p:txBody>
      </p:sp>
      <p:sp>
        <p:nvSpPr>
          <p:cNvPr id="7" name="Content Placeholder 6">
            <a:extLst>
              <a:ext uri="{FF2B5EF4-FFF2-40B4-BE49-F238E27FC236}">
                <a16:creationId xmlns:a16="http://schemas.microsoft.com/office/drawing/2014/main" id="{1595668E-4970-B2FF-D9F8-39F84B2C05FC}"/>
              </a:ext>
            </a:extLst>
          </p:cNvPr>
          <p:cNvSpPr>
            <a:spLocks noGrp="1"/>
          </p:cNvSpPr>
          <p:nvPr>
            <p:ph idx="1"/>
          </p:nvPr>
        </p:nvSpPr>
        <p:spPr/>
        <p:txBody>
          <a:bodyPr/>
          <a:lstStyle/>
          <a:p>
            <a:r>
              <a:rPr lang="en-US" dirty="0"/>
              <a:t>As Callum mentioned in passing, SAND </a:t>
            </a:r>
            <a:r>
              <a:rPr lang="en-US" sz="2400" dirty="0"/>
              <a:t>(DUNE Phase One on-axis Near Detector)</a:t>
            </a:r>
            <a:r>
              <a:rPr lang="en-US" dirty="0"/>
              <a:t> plans to include CH</a:t>
            </a:r>
            <a:r>
              <a:rPr lang="en-US" baseline="-25000" dirty="0"/>
              <a:t>2</a:t>
            </a:r>
            <a:r>
              <a:rPr lang="en-US" dirty="0"/>
              <a:t> and C, for separation of H and C, </a:t>
            </a:r>
            <a:r>
              <a:rPr lang="en-US" b="1" i="1" dirty="0"/>
              <a:t>and</a:t>
            </a:r>
            <a:r>
              <a:rPr lang="en-US" dirty="0"/>
              <a:t> </a:t>
            </a:r>
            <a:r>
              <a:rPr lang="en-US" dirty="0" err="1"/>
              <a:t>Ar</a:t>
            </a:r>
            <a:r>
              <a:rPr lang="en-US" dirty="0"/>
              <a:t> targets to compare interactions on different nuclei.</a:t>
            </a:r>
          </a:p>
        </p:txBody>
      </p:sp>
      <p:sp>
        <p:nvSpPr>
          <p:cNvPr id="3" name="Date Placeholder 2">
            <a:extLst>
              <a:ext uri="{FF2B5EF4-FFF2-40B4-BE49-F238E27FC236}">
                <a16:creationId xmlns:a16="http://schemas.microsoft.com/office/drawing/2014/main" id="{6914D67D-2F7C-ECD8-11DA-45B9BA3684EB}"/>
              </a:ext>
            </a:extLst>
          </p:cNvPr>
          <p:cNvSpPr>
            <a:spLocks noGrp="1"/>
          </p:cNvSpPr>
          <p:nvPr>
            <p:ph type="dt" sz="half" idx="10"/>
          </p:nvPr>
        </p:nvSpPr>
        <p:spPr/>
        <p:txBody>
          <a:bodyPr/>
          <a:lstStyle/>
          <a:p>
            <a:r>
              <a:rPr lang="en-US"/>
              <a:t>21 October 2024</a:t>
            </a:r>
          </a:p>
        </p:txBody>
      </p:sp>
      <p:sp>
        <p:nvSpPr>
          <p:cNvPr id="4" name="Footer Placeholder 3">
            <a:extLst>
              <a:ext uri="{FF2B5EF4-FFF2-40B4-BE49-F238E27FC236}">
                <a16:creationId xmlns:a16="http://schemas.microsoft.com/office/drawing/2014/main" id="{4B946A71-B6D0-27E7-6F70-C1B4D35E8087}"/>
              </a:ext>
            </a:extLst>
          </p:cNvPr>
          <p:cNvSpPr>
            <a:spLocks noGrp="1"/>
          </p:cNvSpPr>
          <p:nvPr>
            <p:ph type="ftr" sz="quarter" idx="11"/>
          </p:nvPr>
        </p:nvSpPr>
        <p:spPr/>
        <p:txBody>
          <a:bodyPr/>
          <a:lstStyle/>
          <a:p>
            <a:r>
              <a:rPr lang="en-US"/>
              <a:t>Kevin McFarland: Help from CH-land</a:t>
            </a:r>
          </a:p>
        </p:txBody>
      </p:sp>
      <p:sp>
        <p:nvSpPr>
          <p:cNvPr id="5" name="Slide Number Placeholder 4">
            <a:extLst>
              <a:ext uri="{FF2B5EF4-FFF2-40B4-BE49-F238E27FC236}">
                <a16:creationId xmlns:a16="http://schemas.microsoft.com/office/drawing/2014/main" id="{7EE18251-787B-B1AA-0A38-7238B46C57AC}"/>
              </a:ext>
            </a:extLst>
          </p:cNvPr>
          <p:cNvSpPr>
            <a:spLocks noGrp="1"/>
          </p:cNvSpPr>
          <p:nvPr>
            <p:ph type="sldNum" sz="quarter" idx="12"/>
          </p:nvPr>
        </p:nvSpPr>
        <p:spPr/>
        <p:txBody>
          <a:bodyPr/>
          <a:lstStyle/>
          <a:p>
            <a:fld id="{FF4571A9-B2EC-455C-AC37-BF90257DDDC9}" type="slidenum">
              <a:rPr lang="en-US" smtClean="0"/>
              <a:pPr/>
              <a:t>50</a:t>
            </a:fld>
            <a:endParaRPr lang="en-US"/>
          </a:p>
        </p:txBody>
      </p:sp>
      <p:pic>
        <p:nvPicPr>
          <p:cNvPr id="8" name="Picture 7">
            <a:extLst>
              <a:ext uri="{FF2B5EF4-FFF2-40B4-BE49-F238E27FC236}">
                <a16:creationId xmlns:a16="http://schemas.microsoft.com/office/drawing/2014/main" id="{A2642C48-E233-D6BE-41F8-345F2F5C8696}"/>
              </a:ext>
            </a:extLst>
          </p:cNvPr>
          <p:cNvPicPr>
            <a:picLocks noChangeAspect="1"/>
          </p:cNvPicPr>
          <p:nvPr/>
        </p:nvPicPr>
        <p:blipFill>
          <a:blip r:embed="rId4"/>
          <a:stretch>
            <a:fillRect/>
          </a:stretch>
        </p:blipFill>
        <p:spPr>
          <a:xfrm>
            <a:off x="134140" y="3111190"/>
            <a:ext cx="4605453" cy="3289610"/>
          </a:xfrm>
          <a:prstGeom prst="rect">
            <a:avLst/>
          </a:prstGeom>
        </p:spPr>
      </p:pic>
    </p:spTree>
    <p:extLst>
      <p:ext uri="{BB962C8B-B14F-4D97-AF65-F5344CB8AC3E}">
        <p14:creationId xmlns:p14="http://schemas.microsoft.com/office/powerpoint/2010/main" val="992589864"/>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636A-608A-3040-74E5-1E1BE327BCF7}"/>
              </a:ext>
            </a:extLst>
          </p:cNvPr>
          <p:cNvSpPr>
            <a:spLocks noGrp="1"/>
          </p:cNvSpPr>
          <p:nvPr>
            <p:ph type="title"/>
          </p:nvPr>
        </p:nvSpPr>
        <p:spPr/>
        <p:txBody>
          <a:bodyPr/>
          <a:lstStyle/>
          <a:p>
            <a:r>
              <a:rPr lang="en-US" dirty="0"/>
              <a:t>Brave Brew World?</a:t>
            </a:r>
          </a:p>
        </p:txBody>
      </p:sp>
      <p:sp>
        <p:nvSpPr>
          <p:cNvPr id="7" name="Content Placeholder 6">
            <a:extLst>
              <a:ext uri="{FF2B5EF4-FFF2-40B4-BE49-F238E27FC236}">
                <a16:creationId xmlns:a16="http://schemas.microsoft.com/office/drawing/2014/main" id="{252AE471-FA20-DB6F-1843-BAB72AFE40BF}"/>
              </a:ext>
            </a:extLst>
          </p:cNvPr>
          <p:cNvSpPr>
            <a:spLocks noGrp="1"/>
          </p:cNvSpPr>
          <p:nvPr>
            <p:ph sz="half" idx="1"/>
          </p:nvPr>
        </p:nvSpPr>
        <p:spPr>
          <a:xfrm>
            <a:off x="609600" y="1600201"/>
            <a:ext cx="3200400" cy="4530725"/>
          </a:xfrm>
        </p:spPr>
        <p:txBody>
          <a:bodyPr/>
          <a:lstStyle/>
          <a:p>
            <a:r>
              <a:rPr lang="en-US" dirty="0" err="1"/>
              <a:t>Ar</a:t>
            </a:r>
            <a:r>
              <a:rPr lang="en-US" dirty="0"/>
              <a:t> targets inside a CH detector reminded me of the enthusiasm of true believers.</a:t>
            </a:r>
          </a:p>
        </p:txBody>
      </p:sp>
      <p:sp>
        <p:nvSpPr>
          <p:cNvPr id="8" name="Content Placeholder 7">
            <a:extLst>
              <a:ext uri="{FF2B5EF4-FFF2-40B4-BE49-F238E27FC236}">
                <a16:creationId xmlns:a16="http://schemas.microsoft.com/office/drawing/2014/main" id="{613D27E9-9863-1868-1C82-8250809FA40D}"/>
              </a:ext>
            </a:extLst>
          </p:cNvPr>
          <p:cNvSpPr>
            <a:spLocks noGrp="1"/>
          </p:cNvSpPr>
          <p:nvPr>
            <p:ph sz="half" idx="2"/>
          </p:nvPr>
        </p:nvSpPr>
        <p:spPr>
          <a:xfrm>
            <a:off x="3962400" y="2590800"/>
            <a:ext cx="8001000" cy="3886200"/>
          </a:xfrm>
        </p:spPr>
        <p:txBody>
          <a:bodyPr/>
          <a:lstStyle/>
          <a:p>
            <a:pPr marL="0" indent="0">
              <a:buNone/>
            </a:pPr>
            <a:r>
              <a:rPr lang="en-US" sz="2400" b="1" i="0" dirty="0">
                <a:solidFill>
                  <a:srgbClr val="000000"/>
                </a:solidFill>
                <a:effectLst/>
                <a:latin typeface="var(--wp--preset--font-family--rocky-compressed)"/>
              </a:rPr>
              <a:t>New Starbucks Opens In Rest Room Of Existing Starbucks</a:t>
            </a:r>
            <a:endParaRPr lang="en-US" sz="1800" b="0" i="0" dirty="0">
              <a:solidFill>
                <a:srgbClr val="000000"/>
              </a:solidFill>
              <a:effectLst/>
              <a:latin typeface="utopia-std-caption"/>
            </a:endParaRPr>
          </a:p>
          <a:p>
            <a:pPr marL="0" indent="0">
              <a:buNone/>
            </a:pPr>
            <a:r>
              <a:rPr lang="en-US" sz="1600" b="0" i="0" dirty="0">
                <a:solidFill>
                  <a:srgbClr val="000000"/>
                </a:solidFill>
                <a:effectLst/>
                <a:latin typeface="utopia-std-caption"/>
              </a:rPr>
              <a:t>CAMBRIDGE, MA—Starbucks, the nation’s largest coffee-shop chain, continued its rapid expansion Tuesday, opening its newest location in the men’s room of an existing Starbucks.</a:t>
            </a:r>
          </a:p>
          <a:p>
            <a:pPr marL="0" indent="0">
              <a:buNone/>
            </a:pPr>
            <a:r>
              <a:rPr lang="en-US" sz="1600" b="0" i="0" dirty="0">
                <a:solidFill>
                  <a:srgbClr val="000000"/>
                </a:solidFill>
                <a:effectLst/>
                <a:latin typeface="utopia-std-caption"/>
              </a:rPr>
              <a:t>“Coffee lovers just can’t stand being far from their favorite Starbucks gourmet blends,” said Chris Tuttle, Starbucks vice-president of franchising. “Now, people can enjoy a delicious Frappuccino or espresso just about any time they please, even while defecating.”</a:t>
            </a:r>
          </a:p>
          <a:p>
            <a:pPr marL="0" indent="0" algn="l">
              <a:buNone/>
            </a:pPr>
            <a:r>
              <a:rPr lang="en-US" sz="1600" b="0" i="0" dirty="0">
                <a:solidFill>
                  <a:srgbClr val="000000"/>
                </a:solidFill>
                <a:effectLst/>
                <a:latin typeface="utopia-std-caption"/>
              </a:rPr>
              <a:t>The new men’s-room-based Starbucks, the coffee giant’s 1,531st U.S. location, will be open to both men and women when not “in use.” In addition to offering specialty coffees from around the world, it will serve freshly baked pastries, Italian </a:t>
            </a:r>
            <a:r>
              <a:rPr lang="en-US" sz="1600" b="0" i="0" dirty="0" err="1">
                <a:solidFill>
                  <a:srgbClr val="000000"/>
                </a:solidFill>
                <a:effectLst/>
                <a:latin typeface="utopia-std-caption"/>
              </a:rPr>
              <a:t>pannini</a:t>
            </a:r>
            <a:r>
              <a:rPr lang="en-US" sz="1600" b="0" i="0" dirty="0">
                <a:solidFill>
                  <a:srgbClr val="000000"/>
                </a:solidFill>
                <a:effectLst/>
                <a:latin typeface="utopia-std-caption"/>
              </a:rPr>
              <a:t> sandwiches and soups, as well as the rest room’s usual selection of toilet paper and soap…</a:t>
            </a:r>
          </a:p>
          <a:p>
            <a:pPr marL="0" indent="0" algn="l">
              <a:buNone/>
            </a:pPr>
            <a:r>
              <a:rPr lang="en-US" sz="1600" b="0" i="0" dirty="0">
                <a:solidFill>
                  <a:srgbClr val="000000"/>
                </a:solidFill>
                <a:effectLst/>
                <a:latin typeface="utopia-std-caption"/>
              </a:rPr>
              <a:t>According to Starbucks CEO Howard Schultz, the new location represents the beginning of a long-term expansion plan…  At some point a ‘Starbucks Express’ window will eventually open in the walk-in closet of the men’s room Starbucks.”</a:t>
            </a:r>
          </a:p>
          <a:p>
            <a:pPr marL="0" indent="0" algn="l">
              <a:buNone/>
            </a:pPr>
            <a:r>
              <a:rPr lang="en-US" sz="1600" b="0" i="0" dirty="0">
                <a:solidFill>
                  <a:srgbClr val="000000"/>
                </a:solidFill>
                <a:effectLst/>
                <a:latin typeface="utopia-std-caption"/>
              </a:rPr>
              <a:t>“Drink our coffee,” Schultz said. “Drink it.”</a:t>
            </a:r>
          </a:p>
          <a:p>
            <a:pPr marL="0" indent="0" algn="l">
              <a:buNone/>
            </a:pPr>
            <a:endParaRPr lang="en-US" sz="1600" b="0" i="0" dirty="0">
              <a:solidFill>
                <a:srgbClr val="000000"/>
              </a:solidFill>
              <a:effectLst/>
              <a:latin typeface="utopia-std-caption"/>
            </a:endParaRPr>
          </a:p>
          <a:p>
            <a:pPr marL="0" indent="0">
              <a:buNone/>
            </a:pPr>
            <a:endParaRPr lang="en-US" sz="1800" dirty="0"/>
          </a:p>
        </p:txBody>
      </p:sp>
      <p:sp>
        <p:nvSpPr>
          <p:cNvPr id="4" name="Date Placeholder 3">
            <a:extLst>
              <a:ext uri="{FF2B5EF4-FFF2-40B4-BE49-F238E27FC236}">
                <a16:creationId xmlns:a16="http://schemas.microsoft.com/office/drawing/2014/main" id="{7B1AE610-8018-A521-E139-5CC486FA1CC3}"/>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90AE0A4F-FB86-1D58-81C2-44443A0712FC}"/>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5F1374BD-5D84-2C3E-44E5-5483FB64205F}"/>
              </a:ext>
            </a:extLst>
          </p:cNvPr>
          <p:cNvSpPr>
            <a:spLocks noGrp="1"/>
          </p:cNvSpPr>
          <p:nvPr>
            <p:ph type="sldNum" sz="quarter" idx="12"/>
          </p:nvPr>
        </p:nvSpPr>
        <p:spPr/>
        <p:txBody>
          <a:bodyPr/>
          <a:lstStyle/>
          <a:p>
            <a:fld id="{FB7A5F6C-6AD6-402F-B829-8C1EAE38D662}" type="slidenum">
              <a:rPr lang="en-US" smtClean="0"/>
              <a:pPr/>
              <a:t>51</a:t>
            </a:fld>
            <a:endParaRPr lang="en-US"/>
          </a:p>
        </p:txBody>
      </p:sp>
      <p:pic>
        <p:nvPicPr>
          <p:cNvPr id="8199" name="Picture 7" descr="undefined">
            <a:extLst>
              <a:ext uri="{FF2B5EF4-FFF2-40B4-BE49-F238E27FC236}">
                <a16:creationId xmlns:a16="http://schemas.microsoft.com/office/drawing/2014/main" id="{21715EDD-4A31-4DD6-F0AA-8D155E968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114800"/>
            <a:ext cx="228600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785A7521-672A-EE48-5D29-D9DDDB123F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3063" y="1417638"/>
            <a:ext cx="6146800" cy="977900"/>
          </a:xfrm>
          <a:prstGeom prst="rect">
            <a:avLst/>
          </a:prstGeom>
        </p:spPr>
      </p:pic>
    </p:spTree>
    <p:extLst>
      <p:ext uri="{BB962C8B-B14F-4D97-AF65-F5344CB8AC3E}">
        <p14:creationId xmlns:p14="http://schemas.microsoft.com/office/powerpoint/2010/main" val="3592133246"/>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B4196-3B21-96DF-7F3A-136F084AF9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5DC9C-EB5E-E677-4F3E-3225B1AB384B}"/>
              </a:ext>
            </a:extLst>
          </p:cNvPr>
          <p:cNvSpPr>
            <a:spLocks noGrp="1"/>
          </p:cNvSpPr>
          <p:nvPr>
            <p:ph type="title"/>
          </p:nvPr>
        </p:nvSpPr>
        <p:spPr/>
        <p:txBody>
          <a:bodyPr/>
          <a:lstStyle/>
          <a:p>
            <a:r>
              <a:rPr lang="en-US" dirty="0"/>
              <a:t>Brave Brew World?</a:t>
            </a:r>
          </a:p>
        </p:txBody>
      </p:sp>
      <p:sp>
        <p:nvSpPr>
          <p:cNvPr id="7" name="Content Placeholder 6">
            <a:extLst>
              <a:ext uri="{FF2B5EF4-FFF2-40B4-BE49-F238E27FC236}">
                <a16:creationId xmlns:a16="http://schemas.microsoft.com/office/drawing/2014/main" id="{47D87EE1-54A8-7687-5FF8-713A4C3A2F17}"/>
              </a:ext>
            </a:extLst>
          </p:cNvPr>
          <p:cNvSpPr>
            <a:spLocks noGrp="1"/>
          </p:cNvSpPr>
          <p:nvPr>
            <p:ph sz="half" idx="1"/>
          </p:nvPr>
        </p:nvSpPr>
        <p:spPr>
          <a:xfrm>
            <a:off x="609600" y="1600201"/>
            <a:ext cx="3200400" cy="4530725"/>
          </a:xfrm>
        </p:spPr>
        <p:txBody>
          <a:bodyPr/>
          <a:lstStyle/>
          <a:p>
            <a:r>
              <a:rPr lang="en-US" dirty="0" err="1"/>
              <a:t>Ar</a:t>
            </a:r>
            <a:r>
              <a:rPr lang="en-US" dirty="0"/>
              <a:t> targets inside a CH detector reminded me of the enthusiasm of true believers.</a:t>
            </a:r>
          </a:p>
        </p:txBody>
      </p:sp>
      <p:sp>
        <p:nvSpPr>
          <p:cNvPr id="8" name="Content Placeholder 7">
            <a:extLst>
              <a:ext uri="{FF2B5EF4-FFF2-40B4-BE49-F238E27FC236}">
                <a16:creationId xmlns:a16="http://schemas.microsoft.com/office/drawing/2014/main" id="{BD4C2C2E-D681-4FD2-B0B0-7BB62A4F3970}"/>
              </a:ext>
            </a:extLst>
          </p:cNvPr>
          <p:cNvSpPr>
            <a:spLocks noGrp="1"/>
          </p:cNvSpPr>
          <p:nvPr>
            <p:ph sz="half" idx="2"/>
          </p:nvPr>
        </p:nvSpPr>
        <p:spPr>
          <a:xfrm>
            <a:off x="3962400" y="2590800"/>
            <a:ext cx="8001000" cy="3886200"/>
          </a:xfrm>
        </p:spPr>
        <p:txBody>
          <a:bodyPr/>
          <a:lstStyle/>
          <a:p>
            <a:pPr marL="0" indent="0">
              <a:buNone/>
            </a:pPr>
            <a:r>
              <a:rPr lang="en-US" sz="2400" b="1" i="0" dirty="0">
                <a:solidFill>
                  <a:srgbClr val="000000"/>
                </a:solidFill>
                <a:effectLst/>
                <a:latin typeface="var(--wp--preset--font-family--rocky-compressed)"/>
              </a:rPr>
              <a:t>New Starbucks Opens In Rest Room Of Existing Starbucks</a:t>
            </a:r>
            <a:endParaRPr lang="en-US" sz="1800" b="0" i="0" dirty="0">
              <a:solidFill>
                <a:srgbClr val="000000"/>
              </a:solidFill>
              <a:effectLst/>
              <a:latin typeface="utopia-std-caption"/>
            </a:endParaRPr>
          </a:p>
          <a:p>
            <a:pPr marL="0" indent="0">
              <a:buNone/>
            </a:pPr>
            <a:r>
              <a:rPr lang="en-US" sz="1600" b="0" i="0" dirty="0">
                <a:solidFill>
                  <a:srgbClr val="000000"/>
                </a:solidFill>
                <a:effectLst/>
                <a:latin typeface="utopia-std-caption"/>
              </a:rPr>
              <a:t>CAMBRIDGE, MA—Starbucks, the nation’s largest coffee-shop chain, continued its rapid expansion Tuesday, </a:t>
            </a:r>
            <a:r>
              <a:rPr lang="en-US" sz="1600" b="0" i="0" dirty="0">
                <a:solidFill>
                  <a:srgbClr val="000000"/>
                </a:solidFill>
                <a:effectLst/>
                <a:highlight>
                  <a:srgbClr val="FFFF00"/>
                </a:highlight>
                <a:latin typeface="utopia-std-caption"/>
              </a:rPr>
              <a:t>opening its newest location in the men’s room of an existing Starbucks</a:t>
            </a:r>
            <a:r>
              <a:rPr lang="en-US" sz="1600" b="0" i="0" dirty="0">
                <a:solidFill>
                  <a:srgbClr val="000000"/>
                </a:solidFill>
                <a:effectLst/>
                <a:latin typeface="utopia-std-caption"/>
              </a:rPr>
              <a:t>.</a:t>
            </a:r>
          </a:p>
          <a:p>
            <a:pPr marL="0" indent="0">
              <a:buNone/>
            </a:pPr>
            <a:r>
              <a:rPr lang="en-US" sz="1600" b="0" i="0" dirty="0">
                <a:solidFill>
                  <a:srgbClr val="000000"/>
                </a:solidFill>
                <a:effectLst/>
                <a:latin typeface="utopia-std-caption"/>
              </a:rPr>
              <a:t>“Coffee lovers just can’t stand being far from their favorite Starbucks gourmet blends,” said Chris Tuttle, Starbucks vice-president of franchising. “Now, people can enjoy a delicious Frappuccino or espresso just about any time they please, even while defecating.”</a:t>
            </a:r>
          </a:p>
          <a:p>
            <a:pPr marL="0" indent="0" algn="l">
              <a:buNone/>
            </a:pPr>
            <a:r>
              <a:rPr lang="en-US" sz="1600" b="0" i="0" dirty="0">
                <a:solidFill>
                  <a:srgbClr val="000000"/>
                </a:solidFill>
                <a:effectLst/>
                <a:latin typeface="utopia-std-caption"/>
              </a:rPr>
              <a:t>The new men’s-room-based Starbucks, the coffee giant’s 1,531st U.S. location, will be open to both men and women when not “in use.” </a:t>
            </a:r>
            <a:r>
              <a:rPr lang="en-US" sz="1600" b="0" i="0" dirty="0">
                <a:solidFill>
                  <a:srgbClr val="000000"/>
                </a:solidFill>
                <a:effectLst/>
                <a:highlight>
                  <a:srgbClr val="FFFF00"/>
                </a:highlight>
                <a:latin typeface="utopia-std-caption"/>
              </a:rPr>
              <a:t>In addition to offering specialty coffees from around the world</a:t>
            </a:r>
            <a:r>
              <a:rPr lang="en-US" sz="1600" b="0" i="0" dirty="0">
                <a:solidFill>
                  <a:srgbClr val="000000"/>
                </a:solidFill>
                <a:effectLst/>
                <a:latin typeface="utopia-std-caption"/>
              </a:rPr>
              <a:t>, it will serve freshly baked pastries, </a:t>
            </a:r>
            <a:r>
              <a:rPr lang="en-US" sz="1600" b="0" i="0" dirty="0">
                <a:solidFill>
                  <a:srgbClr val="000000"/>
                </a:solidFill>
                <a:effectLst/>
                <a:highlight>
                  <a:srgbClr val="FFFF00"/>
                </a:highlight>
                <a:latin typeface="utopia-std-caption"/>
              </a:rPr>
              <a:t>Italian </a:t>
            </a:r>
            <a:r>
              <a:rPr lang="en-US" sz="1600" b="0" i="0" dirty="0" err="1">
                <a:solidFill>
                  <a:srgbClr val="000000"/>
                </a:solidFill>
                <a:effectLst/>
                <a:highlight>
                  <a:srgbClr val="FFFF00"/>
                </a:highlight>
                <a:latin typeface="utopia-std-caption"/>
              </a:rPr>
              <a:t>pannini</a:t>
            </a:r>
            <a:r>
              <a:rPr lang="en-US" sz="1600" b="0" i="0" dirty="0">
                <a:solidFill>
                  <a:srgbClr val="000000"/>
                </a:solidFill>
                <a:effectLst/>
                <a:highlight>
                  <a:srgbClr val="FFFF00"/>
                </a:highlight>
                <a:latin typeface="utopia-std-caption"/>
              </a:rPr>
              <a:t> sandwiches </a:t>
            </a:r>
            <a:r>
              <a:rPr lang="en-US" sz="1600" b="0" i="0" dirty="0">
                <a:solidFill>
                  <a:srgbClr val="000000"/>
                </a:solidFill>
                <a:effectLst/>
                <a:latin typeface="utopia-std-caption"/>
              </a:rPr>
              <a:t>and soups, as well as the rest room’s usual selection of toilet paper and soap…</a:t>
            </a:r>
          </a:p>
          <a:p>
            <a:pPr marL="0" indent="0" algn="l">
              <a:buNone/>
            </a:pPr>
            <a:r>
              <a:rPr lang="en-US" sz="1600" b="0" i="0" dirty="0">
                <a:solidFill>
                  <a:srgbClr val="000000"/>
                </a:solidFill>
                <a:effectLst/>
                <a:latin typeface="utopia-std-caption"/>
              </a:rPr>
              <a:t>According to Starbucks CEO Howard Schultz, the new location represents the beginning of a long-term expansion plan…  At some point a ‘Starbucks Express’ window will eventually open in the walk-in closet of the men’s room Starbucks.”</a:t>
            </a:r>
          </a:p>
          <a:p>
            <a:pPr marL="0" indent="0" algn="l">
              <a:buNone/>
            </a:pPr>
            <a:r>
              <a:rPr lang="en-US" sz="1600" b="0" i="0" dirty="0">
                <a:solidFill>
                  <a:srgbClr val="000000"/>
                </a:solidFill>
                <a:effectLst/>
                <a:latin typeface="utopia-std-caption"/>
              </a:rPr>
              <a:t>“Drink our coffee,” Schultz said. “Drink it.”</a:t>
            </a:r>
          </a:p>
          <a:p>
            <a:pPr marL="0" indent="0" algn="l">
              <a:buNone/>
            </a:pPr>
            <a:endParaRPr lang="en-US" sz="1600" b="0" i="0" dirty="0">
              <a:solidFill>
                <a:srgbClr val="000000"/>
              </a:solidFill>
              <a:effectLst/>
              <a:latin typeface="utopia-std-caption"/>
            </a:endParaRPr>
          </a:p>
          <a:p>
            <a:pPr marL="0" indent="0">
              <a:buNone/>
            </a:pPr>
            <a:endParaRPr lang="en-US" sz="1800" dirty="0"/>
          </a:p>
        </p:txBody>
      </p:sp>
      <p:sp>
        <p:nvSpPr>
          <p:cNvPr id="4" name="Date Placeholder 3">
            <a:extLst>
              <a:ext uri="{FF2B5EF4-FFF2-40B4-BE49-F238E27FC236}">
                <a16:creationId xmlns:a16="http://schemas.microsoft.com/office/drawing/2014/main" id="{2D7E2F4F-0AFD-ED09-F0D7-978EDC7E9828}"/>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6DA86CB2-C239-EF48-2A56-A522F636E338}"/>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E6D4A9AE-0549-DDF7-847A-7897C7EB7413}"/>
              </a:ext>
            </a:extLst>
          </p:cNvPr>
          <p:cNvSpPr>
            <a:spLocks noGrp="1"/>
          </p:cNvSpPr>
          <p:nvPr>
            <p:ph type="sldNum" sz="quarter" idx="12"/>
          </p:nvPr>
        </p:nvSpPr>
        <p:spPr/>
        <p:txBody>
          <a:bodyPr/>
          <a:lstStyle/>
          <a:p>
            <a:fld id="{FB7A5F6C-6AD6-402F-B829-8C1EAE38D662}" type="slidenum">
              <a:rPr lang="en-US" smtClean="0"/>
              <a:pPr/>
              <a:t>52</a:t>
            </a:fld>
            <a:endParaRPr lang="en-US"/>
          </a:p>
        </p:txBody>
      </p:sp>
      <p:pic>
        <p:nvPicPr>
          <p:cNvPr id="8199" name="Picture 7" descr="undefined">
            <a:extLst>
              <a:ext uri="{FF2B5EF4-FFF2-40B4-BE49-F238E27FC236}">
                <a16:creationId xmlns:a16="http://schemas.microsoft.com/office/drawing/2014/main" id="{C74D821C-B1B1-D57E-9C10-0F50C1A46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114800"/>
            <a:ext cx="228600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C2BD8FFF-45B7-BD07-E415-130C26E465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3063" y="1417638"/>
            <a:ext cx="6146800" cy="977900"/>
          </a:xfrm>
          <a:prstGeom prst="rect">
            <a:avLst/>
          </a:prstGeom>
        </p:spPr>
      </p:pic>
    </p:spTree>
    <p:extLst>
      <p:ext uri="{BB962C8B-B14F-4D97-AF65-F5344CB8AC3E}">
        <p14:creationId xmlns:p14="http://schemas.microsoft.com/office/powerpoint/2010/main" val="2001774924"/>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15EB2-FD64-FA37-5B03-033C12F24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B7641-ACB5-D55C-45AC-18EDB23B17B3}"/>
              </a:ext>
            </a:extLst>
          </p:cNvPr>
          <p:cNvSpPr>
            <a:spLocks noGrp="1"/>
          </p:cNvSpPr>
          <p:nvPr>
            <p:ph type="title"/>
          </p:nvPr>
        </p:nvSpPr>
        <p:spPr/>
        <p:txBody>
          <a:bodyPr/>
          <a:lstStyle/>
          <a:p>
            <a:r>
              <a:rPr lang="en-US" dirty="0"/>
              <a:t>Brave Brew World?</a:t>
            </a:r>
          </a:p>
        </p:txBody>
      </p:sp>
      <p:sp>
        <p:nvSpPr>
          <p:cNvPr id="7" name="Content Placeholder 6">
            <a:extLst>
              <a:ext uri="{FF2B5EF4-FFF2-40B4-BE49-F238E27FC236}">
                <a16:creationId xmlns:a16="http://schemas.microsoft.com/office/drawing/2014/main" id="{60C5AC75-B1B7-C165-D7A7-5403B32BD300}"/>
              </a:ext>
            </a:extLst>
          </p:cNvPr>
          <p:cNvSpPr>
            <a:spLocks noGrp="1"/>
          </p:cNvSpPr>
          <p:nvPr>
            <p:ph sz="half" idx="1"/>
          </p:nvPr>
        </p:nvSpPr>
        <p:spPr>
          <a:xfrm>
            <a:off x="609600" y="1600201"/>
            <a:ext cx="3200400" cy="4530725"/>
          </a:xfrm>
        </p:spPr>
        <p:txBody>
          <a:bodyPr/>
          <a:lstStyle/>
          <a:p>
            <a:r>
              <a:rPr lang="en-US" dirty="0" err="1"/>
              <a:t>Ar</a:t>
            </a:r>
            <a:r>
              <a:rPr lang="en-US" dirty="0"/>
              <a:t> targets inside a CH detector reminded me of the enthusiasm of true believers.</a:t>
            </a:r>
          </a:p>
        </p:txBody>
      </p:sp>
      <p:sp>
        <p:nvSpPr>
          <p:cNvPr id="8" name="Content Placeholder 7">
            <a:extLst>
              <a:ext uri="{FF2B5EF4-FFF2-40B4-BE49-F238E27FC236}">
                <a16:creationId xmlns:a16="http://schemas.microsoft.com/office/drawing/2014/main" id="{C8A3F91E-CFDD-4A32-4D9B-36EBFEEE0A70}"/>
              </a:ext>
            </a:extLst>
          </p:cNvPr>
          <p:cNvSpPr>
            <a:spLocks noGrp="1"/>
          </p:cNvSpPr>
          <p:nvPr>
            <p:ph sz="half" idx="2"/>
          </p:nvPr>
        </p:nvSpPr>
        <p:spPr>
          <a:xfrm>
            <a:off x="3962400" y="2590800"/>
            <a:ext cx="8001000" cy="3886200"/>
          </a:xfrm>
        </p:spPr>
        <p:txBody>
          <a:bodyPr/>
          <a:lstStyle/>
          <a:p>
            <a:pPr marL="0" indent="0">
              <a:buNone/>
            </a:pPr>
            <a:r>
              <a:rPr lang="en-US" sz="2400" b="1" i="0" dirty="0">
                <a:solidFill>
                  <a:srgbClr val="000000"/>
                </a:solidFill>
                <a:effectLst/>
                <a:latin typeface="var(--wp--preset--font-family--rocky-compressed)"/>
              </a:rPr>
              <a:t>New Starbucks Opens In Rest Room Of Existing Starbucks</a:t>
            </a:r>
            <a:endParaRPr lang="en-US" sz="1800" b="0" i="0" dirty="0">
              <a:solidFill>
                <a:srgbClr val="000000"/>
              </a:solidFill>
              <a:effectLst/>
              <a:latin typeface="utopia-std-caption"/>
            </a:endParaRPr>
          </a:p>
          <a:p>
            <a:pPr marL="0" indent="0">
              <a:buNone/>
            </a:pPr>
            <a:r>
              <a:rPr lang="en-US" sz="1600" b="0" i="0" dirty="0">
                <a:solidFill>
                  <a:srgbClr val="000000"/>
                </a:solidFill>
                <a:effectLst/>
                <a:latin typeface="utopia-std-caption"/>
              </a:rPr>
              <a:t>CAMBRIDGE, MA—Starbucks, the nation’s largest coffee-shop chain, continued its rapid expansion Tuesday, opening its newest location in the men’s room of an existing Starbucks.</a:t>
            </a:r>
          </a:p>
          <a:p>
            <a:pPr marL="0" indent="0">
              <a:buNone/>
            </a:pPr>
            <a:r>
              <a:rPr lang="en-US" sz="1600" b="0" i="0" dirty="0">
                <a:solidFill>
                  <a:srgbClr val="000000"/>
                </a:solidFill>
                <a:effectLst/>
                <a:latin typeface="utopia-std-caption"/>
              </a:rPr>
              <a:t>“Coffee lovers just can’t stand being far from their favorite Starbucks gourmet blends,” said Chris Tuttle, Starbucks vice-president of franchising. “Now, people can enjoy a delicious Frappuccino or espresso just about any time they please, even while defecating.”</a:t>
            </a:r>
          </a:p>
          <a:p>
            <a:pPr marL="0" indent="0" algn="l">
              <a:buNone/>
            </a:pPr>
            <a:r>
              <a:rPr lang="en-US" sz="1600" b="0" i="0" dirty="0">
                <a:solidFill>
                  <a:srgbClr val="000000"/>
                </a:solidFill>
                <a:effectLst/>
                <a:latin typeface="utopia-std-caption"/>
              </a:rPr>
              <a:t>The new men’s-room-based Starbucks, the coffee giant’s 1,531st U.S. location, will be open to both men and women when not “in use.” In addition to offering specialty coffees from around the world, it will serve freshly baked pastries, Italian </a:t>
            </a:r>
            <a:r>
              <a:rPr lang="en-US" sz="1600" b="0" i="0" dirty="0" err="1">
                <a:solidFill>
                  <a:srgbClr val="000000"/>
                </a:solidFill>
                <a:effectLst/>
                <a:latin typeface="utopia-std-caption"/>
              </a:rPr>
              <a:t>pannini</a:t>
            </a:r>
            <a:r>
              <a:rPr lang="en-US" sz="1600" b="0" i="0" dirty="0">
                <a:solidFill>
                  <a:srgbClr val="000000"/>
                </a:solidFill>
                <a:effectLst/>
                <a:latin typeface="utopia-std-caption"/>
              </a:rPr>
              <a:t> sandwiches and soups, as well as the rest room’s usual selection of toilet paper and soap…</a:t>
            </a:r>
          </a:p>
          <a:p>
            <a:pPr marL="0" indent="0" algn="l">
              <a:buNone/>
            </a:pPr>
            <a:r>
              <a:rPr lang="en-US" sz="1600" b="0" i="0" dirty="0">
                <a:solidFill>
                  <a:srgbClr val="000000"/>
                </a:solidFill>
                <a:effectLst/>
                <a:highlight>
                  <a:srgbClr val="FFFF00"/>
                </a:highlight>
                <a:latin typeface="utopia-std-caption"/>
              </a:rPr>
              <a:t>According to Starbucks CEO Howard Schultz</a:t>
            </a:r>
            <a:r>
              <a:rPr lang="en-US" sz="1600" b="0" i="0" dirty="0">
                <a:solidFill>
                  <a:srgbClr val="000000"/>
                </a:solidFill>
                <a:effectLst/>
                <a:latin typeface="utopia-std-caption"/>
              </a:rPr>
              <a:t>, the new location represents the beginning of a long-term expansion plan…  At some point a ‘Starbucks Express’ window will eventually open in the walk-in closet of the men’s room Starbucks.”</a:t>
            </a:r>
          </a:p>
          <a:p>
            <a:pPr marL="0" indent="0" algn="l">
              <a:buNone/>
            </a:pPr>
            <a:r>
              <a:rPr lang="en-US" sz="1600" b="0" i="0" dirty="0">
                <a:solidFill>
                  <a:srgbClr val="000000"/>
                </a:solidFill>
                <a:effectLst/>
                <a:highlight>
                  <a:srgbClr val="FFFF00"/>
                </a:highlight>
                <a:latin typeface="utopia-std-caption"/>
              </a:rPr>
              <a:t>“Drink our coffee,” Schultz said. “Drink it.”</a:t>
            </a:r>
          </a:p>
          <a:p>
            <a:pPr marL="0" indent="0" algn="l">
              <a:buNone/>
            </a:pPr>
            <a:endParaRPr lang="en-US" sz="1600" b="0" i="0" dirty="0">
              <a:solidFill>
                <a:srgbClr val="000000"/>
              </a:solidFill>
              <a:effectLst/>
              <a:latin typeface="utopia-std-caption"/>
            </a:endParaRPr>
          </a:p>
          <a:p>
            <a:pPr marL="0" indent="0">
              <a:buNone/>
            </a:pPr>
            <a:endParaRPr lang="en-US" sz="1800" dirty="0"/>
          </a:p>
        </p:txBody>
      </p:sp>
      <p:sp>
        <p:nvSpPr>
          <p:cNvPr id="4" name="Date Placeholder 3">
            <a:extLst>
              <a:ext uri="{FF2B5EF4-FFF2-40B4-BE49-F238E27FC236}">
                <a16:creationId xmlns:a16="http://schemas.microsoft.com/office/drawing/2014/main" id="{5BE64CAB-1057-D949-0344-73032A364FA2}"/>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C1775261-B835-EDEE-E54A-AFDC0E66FE14}"/>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00B4C132-ED33-4433-46F2-37014AD7E630}"/>
              </a:ext>
            </a:extLst>
          </p:cNvPr>
          <p:cNvSpPr>
            <a:spLocks noGrp="1"/>
          </p:cNvSpPr>
          <p:nvPr>
            <p:ph type="sldNum" sz="quarter" idx="12"/>
          </p:nvPr>
        </p:nvSpPr>
        <p:spPr/>
        <p:txBody>
          <a:bodyPr/>
          <a:lstStyle/>
          <a:p>
            <a:fld id="{FB7A5F6C-6AD6-402F-B829-8C1EAE38D662}" type="slidenum">
              <a:rPr lang="en-US" smtClean="0"/>
              <a:pPr/>
              <a:t>53</a:t>
            </a:fld>
            <a:endParaRPr lang="en-US"/>
          </a:p>
        </p:txBody>
      </p:sp>
      <p:pic>
        <p:nvPicPr>
          <p:cNvPr id="8199" name="Picture 7" descr="undefined">
            <a:extLst>
              <a:ext uri="{FF2B5EF4-FFF2-40B4-BE49-F238E27FC236}">
                <a16:creationId xmlns:a16="http://schemas.microsoft.com/office/drawing/2014/main" id="{4A011A9B-3D77-EE28-8AB8-8A3112CC1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4114800"/>
            <a:ext cx="2286000" cy="227330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53F69945-250E-AD47-239E-5F648C081A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93063" y="1417638"/>
            <a:ext cx="6146800" cy="977900"/>
          </a:xfrm>
          <a:prstGeom prst="rect">
            <a:avLst/>
          </a:prstGeom>
        </p:spPr>
      </p:pic>
    </p:spTree>
    <p:extLst>
      <p:ext uri="{BB962C8B-B14F-4D97-AF65-F5344CB8AC3E}">
        <p14:creationId xmlns:p14="http://schemas.microsoft.com/office/powerpoint/2010/main" val="1448194430"/>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E58D-DE28-8E0C-5230-D3C4BE46D09A}"/>
              </a:ext>
            </a:extLst>
          </p:cNvPr>
          <p:cNvSpPr>
            <a:spLocks noGrp="1"/>
          </p:cNvSpPr>
          <p:nvPr>
            <p:ph type="title"/>
          </p:nvPr>
        </p:nvSpPr>
        <p:spPr/>
        <p:txBody>
          <a:bodyPr/>
          <a:lstStyle/>
          <a:p>
            <a:r>
              <a:rPr lang="en-US" dirty="0"/>
              <a:t>“Measure Neutrino Interactions”, Schultz said. “Measure Them.”</a:t>
            </a:r>
          </a:p>
        </p:txBody>
      </p:sp>
      <p:sp>
        <p:nvSpPr>
          <p:cNvPr id="3" name="Content Placeholder 2">
            <a:extLst>
              <a:ext uri="{FF2B5EF4-FFF2-40B4-BE49-F238E27FC236}">
                <a16:creationId xmlns:a16="http://schemas.microsoft.com/office/drawing/2014/main" id="{BDC4DE0A-767B-E17D-3CF1-C9450F7F546F}"/>
              </a:ext>
            </a:extLst>
          </p:cNvPr>
          <p:cNvSpPr>
            <a:spLocks noGrp="1"/>
          </p:cNvSpPr>
          <p:nvPr>
            <p:ph idx="1"/>
          </p:nvPr>
        </p:nvSpPr>
        <p:spPr/>
        <p:txBody>
          <a:bodyPr/>
          <a:lstStyle/>
          <a:p>
            <a:r>
              <a:rPr lang="en-US" sz="2600" dirty="0"/>
              <a:t>Although Starbucks CEO Howard Schultz and I may not agree about the importance and function of labor unions, we both agree that measuring neutrino interactions in CH is very important.</a:t>
            </a:r>
          </a:p>
          <a:p>
            <a:r>
              <a:rPr lang="en-US" sz="2600" dirty="0"/>
              <a:t>There are key capabilities of CH detectors that are hard to duplicate in </a:t>
            </a:r>
            <a:r>
              <a:rPr lang="en-US" sz="2600" dirty="0" err="1"/>
              <a:t>LAr</a:t>
            </a:r>
            <a:r>
              <a:rPr lang="en-US" sz="2600" dirty="0"/>
              <a:t> TPCs, even if resolution is generally worse.</a:t>
            </a:r>
          </a:p>
          <a:p>
            <a:pPr lvl="1"/>
            <a:r>
              <a:rPr lang="en-US" sz="2600" dirty="0"/>
              <a:t>Configurability of plastic detectors to add alternate targets.</a:t>
            </a:r>
          </a:p>
          <a:p>
            <a:pPr lvl="1"/>
            <a:r>
              <a:rPr lang="en-US" sz="2600" dirty="0"/>
              <a:t>Fast timing enables high rates and aggressive use of sub-event relative timing for neutrons and weakly decaying mesons.</a:t>
            </a:r>
          </a:p>
          <a:p>
            <a:pPr lvl="1"/>
            <a:r>
              <a:rPr lang="en-US" sz="2600" dirty="0"/>
              <a:t>Cases where improved ionization resolution isn’t necessarily a big advantage, such as electron identification.</a:t>
            </a:r>
          </a:p>
          <a:p>
            <a:r>
              <a:rPr lang="en-US" sz="2600" dirty="0"/>
              <a:t>Expect CH to continue to have impact on models, even for DUNE.</a:t>
            </a:r>
          </a:p>
          <a:p>
            <a:endParaRPr lang="en-US" sz="2600" dirty="0"/>
          </a:p>
          <a:p>
            <a:endParaRPr lang="en-US" sz="2600" dirty="0"/>
          </a:p>
        </p:txBody>
      </p:sp>
      <p:sp>
        <p:nvSpPr>
          <p:cNvPr id="4" name="Date Placeholder 3">
            <a:extLst>
              <a:ext uri="{FF2B5EF4-FFF2-40B4-BE49-F238E27FC236}">
                <a16:creationId xmlns:a16="http://schemas.microsoft.com/office/drawing/2014/main" id="{B8676CFB-FE92-5176-418D-4323A3E8EB98}"/>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1F8B3E47-CDD8-B644-BAC0-5BDE660EEE60}"/>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C6A8EE59-2AFD-BD96-867A-5F06E641C0BD}"/>
              </a:ext>
            </a:extLst>
          </p:cNvPr>
          <p:cNvSpPr>
            <a:spLocks noGrp="1"/>
          </p:cNvSpPr>
          <p:nvPr>
            <p:ph type="sldNum" sz="quarter" idx="12"/>
          </p:nvPr>
        </p:nvSpPr>
        <p:spPr/>
        <p:txBody>
          <a:bodyPr/>
          <a:lstStyle/>
          <a:p>
            <a:fld id="{FB7A5F6C-6AD6-402F-B829-8C1EAE38D662}" type="slidenum">
              <a:rPr lang="en-US" smtClean="0"/>
              <a:pPr/>
              <a:t>54</a:t>
            </a:fld>
            <a:endParaRPr lang="en-US"/>
          </a:p>
        </p:txBody>
      </p:sp>
    </p:spTree>
    <p:extLst>
      <p:ext uri="{BB962C8B-B14F-4D97-AF65-F5344CB8AC3E}">
        <p14:creationId xmlns:p14="http://schemas.microsoft.com/office/powerpoint/2010/main" val="2385537873"/>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50B6-0FA7-818D-3AFA-35501366A25B}"/>
              </a:ext>
            </a:extLst>
          </p:cNvPr>
          <p:cNvSpPr>
            <a:spLocks noGrp="1"/>
          </p:cNvSpPr>
          <p:nvPr>
            <p:ph type="title"/>
          </p:nvPr>
        </p:nvSpPr>
        <p:spPr>
          <a:xfrm>
            <a:off x="1371600" y="2971800"/>
            <a:ext cx="9447051" cy="1143000"/>
          </a:xfrm>
        </p:spPr>
        <p:txBody>
          <a:bodyPr/>
          <a:lstStyle/>
          <a:p>
            <a:r>
              <a:rPr lang="en-US" dirty="0"/>
              <a:t>Backup</a:t>
            </a:r>
          </a:p>
        </p:txBody>
      </p:sp>
      <p:sp>
        <p:nvSpPr>
          <p:cNvPr id="3" name="Date Placeholder 2">
            <a:extLst>
              <a:ext uri="{FF2B5EF4-FFF2-40B4-BE49-F238E27FC236}">
                <a16:creationId xmlns:a16="http://schemas.microsoft.com/office/drawing/2014/main" id="{60E9639C-2FFE-7FF3-7612-51A669DD8FDF}"/>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893DBF84-0B3D-EC2C-0888-3F88B4F0DE4A}"/>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BDE480BF-EE21-2093-C1CA-1F38941C33A7}"/>
              </a:ext>
            </a:extLst>
          </p:cNvPr>
          <p:cNvSpPr>
            <a:spLocks noGrp="1"/>
          </p:cNvSpPr>
          <p:nvPr>
            <p:ph type="sldNum" sz="quarter" idx="12"/>
          </p:nvPr>
        </p:nvSpPr>
        <p:spPr/>
        <p:txBody>
          <a:bodyPr/>
          <a:lstStyle/>
          <a:p>
            <a:pPr>
              <a:defRPr/>
            </a:pPr>
            <a:fld id="{0C39C72E-2A13-EB4D-AD45-6D4E6ACAED8D}" type="slidenum">
              <a:rPr lang="en-US" smtClean="0"/>
              <a:pPr>
                <a:defRPr/>
              </a:pPr>
              <a:t>55</a:t>
            </a:fld>
            <a:endParaRPr lang="en-US" dirty="0"/>
          </a:p>
        </p:txBody>
      </p:sp>
    </p:spTree>
    <p:extLst>
      <p:ext uri="{BB962C8B-B14F-4D97-AF65-F5344CB8AC3E}">
        <p14:creationId xmlns:p14="http://schemas.microsoft.com/office/powerpoint/2010/main" val="3367623392"/>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F3DFE-985C-3E0B-104D-3560225FB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81D7A-CF3C-38B0-9844-F8C777859664}"/>
              </a:ext>
            </a:extLst>
          </p:cNvPr>
          <p:cNvSpPr>
            <a:spLocks noGrp="1"/>
          </p:cNvSpPr>
          <p:nvPr>
            <p:ph type="title"/>
          </p:nvPr>
        </p:nvSpPr>
        <p:spPr>
          <a:xfrm>
            <a:off x="1371600" y="2971800"/>
            <a:ext cx="9447051" cy="1143000"/>
          </a:xfrm>
        </p:spPr>
        <p:txBody>
          <a:bodyPr/>
          <a:lstStyle/>
          <a:p>
            <a:r>
              <a:rPr lang="en-US" dirty="0"/>
              <a:t>More on </a:t>
            </a:r>
            <a:r>
              <a:rPr lang="en-US" dirty="0" err="1"/>
              <a:t>MINERvA’s</a:t>
            </a:r>
            <a:r>
              <a:rPr lang="en-US" dirty="0"/>
              <a:t> Electron Neutrinos</a:t>
            </a:r>
          </a:p>
        </p:txBody>
      </p:sp>
      <p:sp>
        <p:nvSpPr>
          <p:cNvPr id="3" name="Date Placeholder 2">
            <a:extLst>
              <a:ext uri="{FF2B5EF4-FFF2-40B4-BE49-F238E27FC236}">
                <a16:creationId xmlns:a16="http://schemas.microsoft.com/office/drawing/2014/main" id="{0907E13A-EFAC-1DD9-9068-3BB74E42D498}"/>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D73ACE8F-27A8-E69A-00FC-ED3D913129CB}"/>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DCA13E63-A7DA-255B-F6E4-D0D91AA1877C}"/>
              </a:ext>
            </a:extLst>
          </p:cNvPr>
          <p:cNvSpPr>
            <a:spLocks noGrp="1"/>
          </p:cNvSpPr>
          <p:nvPr>
            <p:ph type="sldNum" sz="quarter" idx="12"/>
          </p:nvPr>
        </p:nvSpPr>
        <p:spPr/>
        <p:txBody>
          <a:bodyPr/>
          <a:lstStyle/>
          <a:p>
            <a:pPr>
              <a:defRPr/>
            </a:pPr>
            <a:fld id="{0C39C72E-2A13-EB4D-AD45-6D4E6ACAED8D}" type="slidenum">
              <a:rPr lang="en-US" smtClean="0"/>
              <a:pPr>
                <a:defRPr/>
              </a:pPr>
              <a:t>56</a:t>
            </a:fld>
            <a:endParaRPr lang="en-US" dirty="0"/>
          </a:p>
        </p:txBody>
      </p:sp>
    </p:spTree>
    <p:extLst>
      <p:ext uri="{BB962C8B-B14F-4D97-AF65-F5344CB8AC3E}">
        <p14:creationId xmlns:p14="http://schemas.microsoft.com/office/powerpoint/2010/main" val="3119866110"/>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14AFCE-37AF-445A-71E9-C9F661BA7D52}"/>
              </a:ext>
            </a:extLst>
          </p:cNvPr>
          <p:cNvSpPr>
            <a:spLocks noGrp="1"/>
          </p:cNvSpPr>
          <p:nvPr>
            <p:ph type="title"/>
          </p:nvPr>
        </p:nvSpPr>
        <p:spPr/>
        <p:txBody>
          <a:bodyPr/>
          <a:lstStyle/>
          <a:p>
            <a:r>
              <a:rPr lang="en-US" dirty="0"/>
              <a:t>Characterization of Backgrounds</a:t>
            </a: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CF927F4D-FEB9-8349-5435-C937C2CD8BA5}"/>
                  </a:ext>
                </a:extLst>
              </p:cNvPr>
              <p:cNvSpPr>
                <a:spLocks noGrp="1"/>
              </p:cNvSpPr>
              <p:nvPr>
                <p:ph idx="1"/>
              </p:nvPr>
            </p:nvSpPr>
            <p:spPr>
              <a:xfrm>
                <a:off x="838199" y="1825624"/>
                <a:ext cx="7087649" cy="4575175"/>
              </a:xfrm>
            </p:spPr>
            <p:txBody>
              <a:bodyPr>
                <a:normAutofit fontScale="85000" lnSpcReduction="20000"/>
              </a:bodyPr>
              <a:lstStyle/>
              <a:p>
                <a:r>
                  <a:rPr lang="en-US" dirty="0"/>
                  <a:t>Discriminant is </a:t>
                </a:r>
                <a14:m>
                  <m:oMath xmlns:m="http://schemas.openxmlformats.org/officeDocument/2006/math">
                    <m:r>
                      <a:rPr lang="en-US" b="0" i="1" smtClean="0">
                        <a:latin typeface="Cambria Math" panose="02040503050406030204" pitchFamily="18" charset="0"/>
                      </a:rPr>
                      <m:t>𝑑𝐸</m:t>
                    </m:r>
                    <m:r>
                      <a:rPr lang="en-US" b="0" i="1" smtClean="0">
                        <a:latin typeface="Cambria Math" panose="02040503050406030204" pitchFamily="18" charset="0"/>
                      </a:rPr>
                      <m:t>/</m:t>
                    </m:r>
                    <m:r>
                      <a:rPr lang="en-US" b="0" i="1" smtClean="0">
                        <a:latin typeface="Cambria Math" panose="02040503050406030204" pitchFamily="18" charset="0"/>
                      </a:rPr>
                      <m:t>𝑑𝑥</m:t>
                    </m:r>
                  </m:oMath>
                </a14:m>
                <a:r>
                  <a:rPr lang="en-US" dirty="0"/>
                  <a:t> at start of the shower.</a:t>
                </a:r>
              </a:p>
              <a:p>
                <a:r>
                  <a:rPr lang="en-US" dirty="0"/>
                  <a:t>Missing diffractive </a:t>
                </a:r>
                <a14:m>
                  <m:oMath xmlns:m="http://schemas.openxmlformats.org/officeDocument/2006/math">
                    <m:r>
                      <a:rPr lang="en-US" i="1" smtClean="0">
                        <a:latin typeface="Cambria Math" charset="0"/>
                        <a:ea typeface="Cambria Math" charset="0"/>
                        <a:cs typeface="Cambria Math" charset="0"/>
                      </a:rPr>
                      <m:t>𝜋</m:t>
                    </m:r>
                  </m:oMath>
                </a14:m>
                <a:r>
                  <a:rPr lang="en-US" baseline="30000" dirty="0"/>
                  <a:t>0</a:t>
                </a:r>
                <a:r>
                  <a:rPr lang="en-US" dirty="0"/>
                  <a:t> production on scattering from hydrogen!  (Coherent </a:t>
                </a:r>
                <a14:m>
                  <m:oMath xmlns:m="http://schemas.openxmlformats.org/officeDocument/2006/math">
                    <m:r>
                      <a:rPr lang="en-US" i="1">
                        <a:latin typeface="Cambria Math" charset="0"/>
                        <a:ea typeface="Cambria Math" charset="0"/>
                        <a:cs typeface="Cambria Math" charset="0"/>
                      </a:rPr>
                      <m:t>𝜋</m:t>
                    </m:r>
                  </m:oMath>
                </a14:m>
                <a:r>
                  <a:rPr lang="en-US" baseline="30000" dirty="0"/>
                  <a:t>0</a:t>
                </a:r>
                <a:r>
                  <a:rPr lang="en-US" dirty="0"/>
                  <a:t> production from carbon is the dark blue.)</a:t>
                </a:r>
              </a:p>
              <a:p>
                <a:pPr lvl="1"/>
                <a:r>
                  <a:rPr lang="en-US" dirty="0"/>
                  <a:t>Also, both diffractive and coherent </a:t>
                </a:r>
                <a14:m>
                  <m:oMath xmlns:m="http://schemas.openxmlformats.org/officeDocument/2006/math">
                    <m:r>
                      <a:rPr lang="en-US" i="1" smtClean="0">
                        <a:latin typeface="Cambria Math" charset="0"/>
                        <a:ea typeface="Cambria Math" charset="0"/>
                        <a:cs typeface="Cambria Math" charset="0"/>
                      </a:rPr>
                      <m:t>𝜋</m:t>
                    </m:r>
                  </m:oMath>
                </a14:m>
                <a:r>
                  <a:rPr lang="en-US" baseline="30000" dirty="0"/>
                  <a:t>0</a:t>
                </a:r>
                <a:r>
                  <a:rPr lang="en-US" dirty="0"/>
                  <a:t> production are badly underestimated by the Rein model and Rein-Sehgal and Berger-Sehgal models at high energies, respectively.</a:t>
                </a:r>
              </a:p>
              <a:p>
                <a:r>
                  <a:rPr lang="en-US" dirty="0"/>
                  <a:t>There is also significant contamination of electrons to high </a:t>
                </a:r>
                <a14:m>
                  <m:oMath xmlns:m="http://schemas.openxmlformats.org/officeDocument/2006/math">
                    <m:r>
                      <a:rPr lang="en-US" b="0" i="1" smtClean="0">
                        <a:latin typeface="Cambria Math" panose="02040503050406030204" pitchFamily="18" charset="0"/>
                      </a:rPr>
                      <m:t>𝑑𝐸</m:t>
                    </m:r>
                    <m:r>
                      <a:rPr lang="en-US" b="0" i="1" smtClean="0">
                        <a:latin typeface="Cambria Math" panose="02040503050406030204" pitchFamily="18" charset="0"/>
                      </a:rPr>
                      <m:t>/</m:t>
                    </m:r>
                    <m:r>
                      <a:rPr lang="en-US" b="0" i="1" smtClean="0">
                        <a:latin typeface="Cambria Math" panose="02040503050406030204" pitchFamily="18" charset="0"/>
                      </a:rPr>
                      <m:t>𝑑𝑥</m:t>
                    </m:r>
                  </m:oMath>
                </a14:m>
                <a:r>
                  <a:rPr lang="en-US" dirty="0"/>
                  <a:t> (early showering) and photons to low </a:t>
                </a:r>
                <a14:m>
                  <m:oMath xmlns:m="http://schemas.openxmlformats.org/officeDocument/2006/math">
                    <m:r>
                      <a:rPr lang="en-US" i="1">
                        <a:latin typeface="Cambria Math" panose="02040503050406030204" pitchFamily="18" charset="0"/>
                      </a:rPr>
                      <m:t>𝑑𝐸</m:t>
                    </m:r>
                    <m:r>
                      <a:rPr lang="en-US" i="1">
                        <a:latin typeface="Cambria Math" panose="02040503050406030204" pitchFamily="18" charset="0"/>
                      </a:rPr>
                      <m:t>/</m:t>
                    </m:r>
                    <m:r>
                      <a:rPr lang="en-US" i="1">
                        <a:latin typeface="Cambria Math" panose="02040503050406030204" pitchFamily="18" charset="0"/>
                      </a:rPr>
                      <m:t>𝑑𝑥</m:t>
                    </m:r>
                  </m:oMath>
                </a14:m>
                <a:r>
                  <a:rPr lang="en-US" dirty="0"/>
                  <a:t> (very asymmetric pair production). </a:t>
                </a:r>
              </a:p>
              <a:p>
                <a:r>
                  <a:rPr lang="en-US" dirty="0"/>
                  <a:t>Divide high </a:t>
                </a:r>
                <a14:m>
                  <m:oMath xmlns:m="http://schemas.openxmlformats.org/officeDocument/2006/math">
                    <m:r>
                      <a:rPr lang="en-US" b="0" i="1" smtClean="0">
                        <a:latin typeface="Cambria Math" panose="02040503050406030204" pitchFamily="18" charset="0"/>
                      </a:rPr>
                      <m:t>𝑑𝐸</m:t>
                    </m:r>
                    <m:r>
                      <a:rPr lang="en-US" b="0" i="1" smtClean="0">
                        <a:latin typeface="Cambria Math" panose="02040503050406030204" pitchFamily="18" charset="0"/>
                      </a:rPr>
                      <m:t>/</m:t>
                    </m:r>
                    <m:r>
                      <a:rPr lang="en-US" b="0" i="1" smtClean="0">
                        <a:latin typeface="Cambria Math" panose="02040503050406030204" pitchFamily="18" charset="0"/>
                      </a:rPr>
                      <m:t>𝑑𝑥</m:t>
                    </m:r>
                  </m:oMath>
                </a14:m>
                <a:r>
                  <a:rPr lang="en-US" dirty="0"/>
                  <a:t> region into diffractive-like (recoiling proton at vertex), coherent-like, and incoherent-like to characterize backgrounds.</a:t>
                </a:r>
              </a:p>
              <a:p>
                <a:endParaRPr lang="en-US" dirty="0"/>
              </a:p>
            </p:txBody>
          </p:sp>
        </mc:Choice>
        <mc:Fallback>
          <p:sp>
            <p:nvSpPr>
              <p:cNvPr id="7" name="Content Placeholder 6">
                <a:extLst>
                  <a:ext uri="{FF2B5EF4-FFF2-40B4-BE49-F238E27FC236}">
                    <a16:creationId xmlns:a16="http://schemas.microsoft.com/office/drawing/2014/main" id="{CF927F4D-FEB9-8349-5435-C937C2CD8BA5}"/>
                  </a:ext>
                </a:extLst>
              </p:cNvPr>
              <p:cNvSpPr>
                <a:spLocks noGrp="1" noRot="1" noChangeAspect="1" noMove="1" noResize="1" noEditPoints="1" noAdjustHandles="1" noChangeArrowheads="1" noChangeShapeType="1" noTextEdit="1"/>
              </p:cNvSpPr>
              <p:nvPr>
                <p:ph idx="1"/>
              </p:nvPr>
            </p:nvSpPr>
            <p:spPr>
              <a:xfrm>
                <a:off x="838199" y="1825624"/>
                <a:ext cx="7087649" cy="4575175"/>
              </a:xfrm>
              <a:blipFill>
                <a:blip r:embed="rId2"/>
                <a:stretch>
                  <a:fillRect l="-1073" t="-2486" b="-2762"/>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B46F0681-FF61-F88D-836E-8F08C28BCC38}"/>
              </a:ext>
            </a:extLst>
          </p:cNvPr>
          <p:cNvSpPr>
            <a:spLocks noGrp="1"/>
          </p:cNvSpPr>
          <p:nvPr>
            <p:ph type="dt" sz="half" idx="10"/>
          </p:nvPr>
        </p:nvSpPr>
        <p:spPr/>
        <p:txBody>
          <a:bodyPr/>
          <a:lstStyle/>
          <a:p>
            <a:r>
              <a:rPr lang="en-US"/>
              <a:t>21 October 2024</a:t>
            </a:r>
          </a:p>
        </p:txBody>
      </p:sp>
      <p:sp>
        <p:nvSpPr>
          <p:cNvPr id="4" name="Footer Placeholder 3">
            <a:extLst>
              <a:ext uri="{FF2B5EF4-FFF2-40B4-BE49-F238E27FC236}">
                <a16:creationId xmlns:a16="http://schemas.microsoft.com/office/drawing/2014/main" id="{B0DEF94F-07F2-2CDE-FB7D-B0CAF9DFE248}"/>
              </a:ext>
            </a:extLst>
          </p:cNvPr>
          <p:cNvSpPr>
            <a:spLocks noGrp="1"/>
          </p:cNvSpPr>
          <p:nvPr>
            <p:ph type="ftr" sz="quarter" idx="11"/>
          </p:nvPr>
        </p:nvSpPr>
        <p:spPr/>
        <p:txBody>
          <a:bodyPr/>
          <a:lstStyle/>
          <a:p>
            <a:r>
              <a:rPr lang="en-US"/>
              <a:t>Kevin McFarland: Help from CH-land</a:t>
            </a:r>
          </a:p>
        </p:txBody>
      </p:sp>
      <p:sp>
        <p:nvSpPr>
          <p:cNvPr id="5" name="Slide Number Placeholder 4">
            <a:extLst>
              <a:ext uri="{FF2B5EF4-FFF2-40B4-BE49-F238E27FC236}">
                <a16:creationId xmlns:a16="http://schemas.microsoft.com/office/drawing/2014/main" id="{9891AA8F-3AE7-41C3-023A-8C440C336302}"/>
              </a:ext>
            </a:extLst>
          </p:cNvPr>
          <p:cNvSpPr>
            <a:spLocks noGrp="1"/>
          </p:cNvSpPr>
          <p:nvPr>
            <p:ph type="sldNum" sz="quarter" idx="12"/>
          </p:nvPr>
        </p:nvSpPr>
        <p:spPr/>
        <p:txBody>
          <a:bodyPr/>
          <a:lstStyle/>
          <a:p>
            <a:fld id="{8132C78B-D409-3F4E-ACA1-20F3BFE0E73C}" type="slidenum">
              <a:rPr lang="en-US" smtClean="0"/>
              <a:t>57</a:t>
            </a:fld>
            <a:endParaRPr lang="en-US"/>
          </a:p>
        </p:txBody>
      </p:sp>
      <p:pic>
        <p:nvPicPr>
          <p:cNvPr id="8" name="Picture 7">
            <a:extLst>
              <a:ext uri="{FF2B5EF4-FFF2-40B4-BE49-F238E27FC236}">
                <a16:creationId xmlns:a16="http://schemas.microsoft.com/office/drawing/2014/main" id="{81FFC95D-597D-3D81-97DB-5E7AF0C015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16286" y="4202667"/>
            <a:ext cx="3293020" cy="2301240"/>
          </a:xfrm>
          <a:prstGeom prst="rect">
            <a:avLst/>
          </a:prstGeom>
        </p:spPr>
      </p:pic>
      <p:grpSp>
        <p:nvGrpSpPr>
          <p:cNvPr id="15" name="Group 14">
            <a:extLst>
              <a:ext uri="{FF2B5EF4-FFF2-40B4-BE49-F238E27FC236}">
                <a16:creationId xmlns:a16="http://schemas.microsoft.com/office/drawing/2014/main" id="{C52EE0B4-A50E-864D-EEA5-A679A36D6667}"/>
              </a:ext>
            </a:extLst>
          </p:cNvPr>
          <p:cNvGrpSpPr/>
          <p:nvPr/>
        </p:nvGrpSpPr>
        <p:grpSpPr>
          <a:xfrm>
            <a:off x="7822148" y="1530762"/>
            <a:ext cx="4217452" cy="2660238"/>
            <a:chOff x="7822148" y="1530762"/>
            <a:chExt cx="4217452" cy="2660238"/>
          </a:xfrm>
        </p:grpSpPr>
        <p:pic>
          <p:nvPicPr>
            <p:cNvPr id="12" name="Picture 11" descr="A graph of different colored bars&#10;&#10;Description automatically generated with medium confidence">
              <a:extLst>
                <a:ext uri="{FF2B5EF4-FFF2-40B4-BE49-F238E27FC236}">
                  <a16:creationId xmlns:a16="http://schemas.microsoft.com/office/drawing/2014/main" id="{68F5F66E-51F7-C4D8-F929-E492C39F3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2148" y="1530762"/>
              <a:ext cx="4217452" cy="2660238"/>
            </a:xfrm>
            <a:prstGeom prst="rect">
              <a:avLst/>
            </a:prstGeom>
          </p:spPr>
        </p:pic>
        <p:pic>
          <p:nvPicPr>
            <p:cNvPr id="14" name="Picture 13" descr="A graph of different colored bars&#10;&#10;Description automatically generated with medium confidence">
              <a:extLst>
                <a:ext uri="{FF2B5EF4-FFF2-40B4-BE49-F238E27FC236}">
                  <a16:creationId xmlns:a16="http://schemas.microsoft.com/office/drawing/2014/main" id="{BA6C6BD9-49E4-4506-B0ED-D12A1CAC9514}"/>
                </a:ext>
              </a:extLst>
            </p:cNvPr>
            <p:cNvPicPr>
              <a:picLocks noChangeAspect="1"/>
            </p:cNvPicPr>
            <p:nvPr/>
          </p:nvPicPr>
          <p:blipFill rotWithShape="1">
            <a:blip r:embed="rId4">
              <a:extLst>
                <a:ext uri="{28A0092B-C50C-407E-A947-70E740481C1C}">
                  <a14:useLocalDpi xmlns:a14="http://schemas.microsoft.com/office/drawing/2010/main" val="0"/>
                </a:ext>
              </a:extLst>
            </a:blip>
            <a:srcRect l="58444" t="11203" r="27011" b="60153"/>
            <a:stretch/>
          </p:blipFill>
          <p:spPr>
            <a:xfrm>
              <a:off x="10210800" y="1811447"/>
              <a:ext cx="1219200" cy="1514534"/>
            </a:xfrm>
            <a:prstGeom prst="rect">
              <a:avLst/>
            </a:prstGeom>
          </p:spPr>
        </p:pic>
      </p:grpSp>
      <p:cxnSp>
        <p:nvCxnSpPr>
          <p:cNvPr id="17" name="Straight Connector 16">
            <a:extLst>
              <a:ext uri="{FF2B5EF4-FFF2-40B4-BE49-F238E27FC236}">
                <a16:creationId xmlns:a16="http://schemas.microsoft.com/office/drawing/2014/main" id="{35C74E18-A52D-0A73-5413-6DD6ED67FD5A}"/>
              </a:ext>
            </a:extLst>
          </p:cNvPr>
          <p:cNvCxnSpPr/>
          <p:nvPr/>
        </p:nvCxnSpPr>
        <p:spPr>
          <a:xfrm>
            <a:off x="9320275" y="1905000"/>
            <a:ext cx="0" cy="2133600"/>
          </a:xfrm>
          <a:prstGeom prst="line">
            <a:avLst/>
          </a:prstGeom>
          <a:ln w="34925">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32D50CD-D33E-D55F-B4BD-2786FC9AA5E6}"/>
                  </a:ext>
                </a:extLst>
              </p:cNvPr>
              <p:cNvSpPr txBox="1"/>
              <p:nvPr/>
            </p:nvSpPr>
            <p:spPr>
              <a:xfrm>
                <a:off x="9371550" y="1981200"/>
                <a:ext cx="610650" cy="369332"/>
              </a:xfrm>
              <a:prstGeom prst="rect">
                <a:avLst/>
              </a:prstGeom>
              <a:noFill/>
            </p:spPr>
            <p:txBody>
              <a:bodyPr wrap="square">
                <a:spAutoFit/>
              </a:bodyPr>
              <a:lstStyle/>
              <a:p>
                <a14:m>
                  <m:oMath xmlns:m="http://schemas.openxmlformats.org/officeDocument/2006/math">
                    <m:r>
                      <a:rPr lang="en-US" i="1" smtClean="0">
                        <a:latin typeface="Cambria Math" charset="0"/>
                        <a:ea typeface="Cambria Math" charset="0"/>
                        <a:cs typeface="Cambria Math" charset="0"/>
                      </a:rPr>
                      <m:t>𝜋</m:t>
                    </m:r>
                  </m:oMath>
                </a14:m>
                <a:r>
                  <a:rPr lang="en-US" baseline="30000" dirty="0"/>
                  <a:t>0</a:t>
                </a:r>
                <a:endParaRPr lang="en-US" dirty="0"/>
              </a:p>
            </p:txBody>
          </p:sp>
        </mc:Choice>
        <mc:Fallback xmlns="">
          <p:sp>
            <p:nvSpPr>
              <p:cNvPr id="19" name="TextBox 18">
                <a:extLst>
                  <a:ext uri="{FF2B5EF4-FFF2-40B4-BE49-F238E27FC236}">
                    <a16:creationId xmlns:a16="http://schemas.microsoft.com/office/drawing/2014/main" id="{D32D50CD-D33E-D55F-B4BD-2786FC9AA5E6}"/>
                  </a:ext>
                </a:extLst>
              </p:cNvPr>
              <p:cNvSpPr txBox="1">
                <a:spLocks noRot="1" noChangeAspect="1" noMove="1" noResize="1" noEditPoints="1" noAdjustHandles="1" noChangeArrowheads="1" noChangeShapeType="1" noTextEdit="1"/>
              </p:cNvSpPr>
              <p:nvPr/>
            </p:nvSpPr>
            <p:spPr>
              <a:xfrm>
                <a:off x="9371550" y="1981200"/>
                <a:ext cx="61065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C546D4A-EA19-1267-1089-186740D9AE92}"/>
                  </a:ext>
                </a:extLst>
              </p:cNvPr>
              <p:cNvSpPr txBox="1"/>
              <p:nvPr/>
            </p:nvSpPr>
            <p:spPr>
              <a:xfrm>
                <a:off x="8763000" y="1981200"/>
                <a:ext cx="610650" cy="3727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sup>
                      </m:sSup>
                    </m:oMath>
                  </m:oMathPara>
                </a14:m>
                <a:endParaRPr lang="en-US" dirty="0"/>
              </a:p>
            </p:txBody>
          </p:sp>
        </mc:Choice>
        <mc:Fallback xmlns="">
          <p:sp>
            <p:nvSpPr>
              <p:cNvPr id="20" name="TextBox 19">
                <a:extLst>
                  <a:ext uri="{FF2B5EF4-FFF2-40B4-BE49-F238E27FC236}">
                    <a16:creationId xmlns:a16="http://schemas.microsoft.com/office/drawing/2014/main" id="{DC546D4A-EA19-1267-1089-186740D9AE92}"/>
                  </a:ext>
                </a:extLst>
              </p:cNvPr>
              <p:cNvSpPr txBox="1">
                <a:spLocks noRot="1" noChangeAspect="1" noMove="1" noResize="1" noEditPoints="1" noAdjustHandles="1" noChangeArrowheads="1" noChangeShapeType="1" noTextEdit="1"/>
              </p:cNvSpPr>
              <p:nvPr/>
            </p:nvSpPr>
            <p:spPr>
              <a:xfrm>
                <a:off x="8763000" y="1981200"/>
                <a:ext cx="610650" cy="372731"/>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10186925"/>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14AFCE-37AF-445A-71E9-C9F661BA7D52}"/>
              </a:ext>
            </a:extLst>
          </p:cNvPr>
          <p:cNvSpPr>
            <a:spLocks noGrp="1"/>
          </p:cNvSpPr>
          <p:nvPr>
            <p:ph type="title"/>
          </p:nvPr>
        </p:nvSpPr>
        <p:spPr/>
        <p:txBody>
          <a:bodyPr/>
          <a:lstStyle/>
          <a:p>
            <a:r>
              <a:rPr lang="en-US" dirty="0"/>
              <a:t>Characterization of </a:t>
            </a:r>
            <a:br>
              <a:rPr lang="en-US" dirty="0"/>
            </a:br>
            <a:r>
              <a:rPr lang="en-US" dirty="0"/>
              <a:t>Backgrounds</a:t>
            </a:r>
          </a:p>
        </p:txBody>
      </p:sp>
      <mc:AlternateContent xmlns:mc="http://schemas.openxmlformats.org/markup-compatibility/2006">
        <mc:Choice xmlns:a14="http://schemas.microsoft.com/office/drawing/2010/main" Requires="a14">
          <p:sp>
            <p:nvSpPr>
              <p:cNvPr id="7" name="Content Placeholder 6">
                <a:extLst>
                  <a:ext uri="{FF2B5EF4-FFF2-40B4-BE49-F238E27FC236}">
                    <a16:creationId xmlns:a16="http://schemas.microsoft.com/office/drawing/2014/main" id="{CF927F4D-FEB9-8349-5435-C937C2CD8BA5}"/>
                  </a:ext>
                </a:extLst>
              </p:cNvPr>
              <p:cNvSpPr>
                <a:spLocks noGrp="1"/>
              </p:cNvSpPr>
              <p:nvPr>
                <p:ph idx="1"/>
              </p:nvPr>
            </p:nvSpPr>
            <p:spPr>
              <a:xfrm>
                <a:off x="838199" y="1825624"/>
                <a:ext cx="4419601" cy="4575175"/>
              </a:xfrm>
            </p:spPr>
            <p:txBody>
              <a:bodyPr>
                <a:normAutofit fontScale="85000" lnSpcReduction="20000"/>
              </a:bodyPr>
              <a:lstStyle/>
              <a:p>
                <a:r>
                  <a:rPr lang="en-US" dirty="0"/>
                  <a:t>Tune primarily in electron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p</m:t>
                        </m:r>
                      </m:e>
                      <m:sub>
                        <m:r>
                          <m:rPr>
                            <m:sty m:val="p"/>
                          </m:rPr>
                          <a:rPr lang="en-US" b="0" i="0" smtClean="0">
                            <a:latin typeface="Cambria Math" panose="02040503050406030204" pitchFamily="18" charset="0"/>
                          </a:rPr>
                          <m:t>T</m:t>
                        </m:r>
                      </m:sub>
                    </m:sSub>
                  </m:oMath>
                </a14:m>
                <a:r>
                  <a:rPr lang="en-US" dirty="0"/>
                  <a:t> for each process separately.</a:t>
                </a:r>
              </a:p>
              <a:p>
                <a:r>
                  <a:rPr lang="en-US" dirty="0"/>
                  <a:t>RHC (antineutrino dominant) has much less incoherent </a:t>
                </a:r>
                <a14:m>
                  <m:oMath xmlns:m="http://schemas.openxmlformats.org/officeDocument/2006/math">
                    <m:r>
                      <a:rPr lang="en-US" i="1" smtClean="0">
                        <a:latin typeface="Cambria Math" charset="0"/>
                        <a:ea typeface="Cambria Math" charset="0"/>
                        <a:cs typeface="Cambria Math" charset="0"/>
                      </a:rPr>
                      <m:t>𝜋</m:t>
                    </m:r>
                  </m:oMath>
                </a14:m>
                <a:r>
                  <a:rPr lang="en-US" baseline="30000" dirty="0"/>
                  <a:t>0</a:t>
                </a:r>
                <a:r>
                  <a:rPr lang="en-US" dirty="0"/>
                  <a:t> production, so use the RHC results in FHC (neutrino dominant) beam for coherent and </a:t>
                </a:r>
                <a14:m>
                  <m:oMath xmlns:m="http://schemas.openxmlformats.org/officeDocument/2006/math">
                    <m:r>
                      <a:rPr lang="en-US" i="1">
                        <a:latin typeface="Cambria Math" charset="0"/>
                        <a:ea typeface="Cambria Math" charset="0"/>
                        <a:cs typeface="Cambria Math" charset="0"/>
                      </a:rPr>
                      <m:t>𝜋</m:t>
                    </m:r>
                  </m:oMath>
                </a14:m>
                <a:r>
                  <a:rPr lang="en-US" baseline="30000" dirty="0"/>
                  <a:t>0</a:t>
                </a:r>
                <a:r>
                  <a:rPr lang="en-US" dirty="0"/>
                  <a:t> production from carbon is the dark blue.)</a:t>
                </a:r>
                <a:br>
                  <a:rPr lang="en-US" dirty="0"/>
                </a:br>
                <a:endParaRPr lang="en-US" dirty="0"/>
              </a:p>
              <a:p>
                <a:r>
                  <a:rPr lang="en-US" sz="2200" dirty="0"/>
                  <a:t>(Sideband tune has tensions in FHC beam not observed in RHC.  Add an extra systematic uncertainty to cover this in FHC.)</a:t>
                </a:r>
              </a:p>
              <a:p>
                <a:pPr marL="0" indent="0">
                  <a:buNone/>
                </a:pPr>
                <a:endParaRPr lang="en-US" dirty="0"/>
              </a:p>
            </p:txBody>
          </p:sp>
        </mc:Choice>
        <mc:Fallback>
          <p:sp>
            <p:nvSpPr>
              <p:cNvPr id="7" name="Content Placeholder 6">
                <a:extLst>
                  <a:ext uri="{FF2B5EF4-FFF2-40B4-BE49-F238E27FC236}">
                    <a16:creationId xmlns:a16="http://schemas.microsoft.com/office/drawing/2014/main" id="{CF927F4D-FEB9-8349-5435-C937C2CD8BA5}"/>
                  </a:ext>
                </a:extLst>
              </p:cNvPr>
              <p:cNvSpPr>
                <a:spLocks noGrp="1" noRot="1" noChangeAspect="1" noMove="1" noResize="1" noEditPoints="1" noAdjustHandles="1" noChangeArrowheads="1" noChangeShapeType="1" noTextEdit="1"/>
              </p:cNvSpPr>
              <p:nvPr>
                <p:ph idx="1"/>
              </p:nvPr>
            </p:nvSpPr>
            <p:spPr>
              <a:xfrm>
                <a:off x="838199" y="1825624"/>
                <a:ext cx="4419601" cy="4575175"/>
              </a:xfrm>
              <a:blipFill>
                <a:blip r:embed="rId2"/>
                <a:stretch>
                  <a:fillRect l="-1714" t="-2486" r="-3714"/>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B46F0681-FF61-F88D-836E-8F08C28BCC38}"/>
              </a:ext>
            </a:extLst>
          </p:cNvPr>
          <p:cNvSpPr>
            <a:spLocks noGrp="1"/>
          </p:cNvSpPr>
          <p:nvPr>
            <p:ph type="dt" sz="half" idx="10"/>
          </p:nvPr>
        </p:nvSpPr>
        <p:spPr/>
        <p:txBody>
          <a:bodyPr/>
          <a:lstStyle/>
          <a:p>
            <a:r>
              <a:rPr lang="en-US"/>
              <a:t>21 October 2024</a:t>
            </a:r>
          </a:p>
        </p:txBody>
      </p:sp>
      <p:sp>
        <p:nvSpPr>
          <p:cNvPr id="4" name="Footer Placeholder 3">
            <a:extLst>
              <a:ext uri="{FF2B5EF4-FFF2-40B4-BE49-F238E27FC236}">
                <a16:creationId xmlns:a16="http://schemas.microsoft.com/office/drawing/2014/main" id="{B0DEF94F-07F2-2CDE-FB7D-B0CAF9DFE248}"/>
              </a:ext>
            </a:extLst>
          </p:cNvPr>
          <p:cNvSpPr>
            <a:spLocks noGrp="1"/>
          </p:cNvSpPr>
          <p:nvPr>
            <p:ph type="ftr" sz="quarter" idx="11"/>
          </p:nvPr>
        </p:nvSpPr>
        <p:spPr/>
        <p:txBody>
          <a:bodyPr/>
          <a:lstStyle/>
          <a:p>
            <a:r>
              <a:rPr lang="en-US"/>
              <a:t>Kevin McFarland: Help from CH-land</a:t>
            </a:r>
          </a:p>
        </p:txBody>
      </p:sp>
      <p:sp>
        <p:nvSpPr>
          <p:cNvPr id="5" name="Slide Number Placeholder 4">
            <a:extLst>
              <a:ext uri="{FF2B5EF4-FFF2-40B4-BE49-F238E27FC236}">
                <a16:creationId xmlns:a16="http://schemas.microsoft.com/office/drawing/2014/main" id="{9891AA8F-3AE7-41C3-023A-8C440C336302}"/>
              </a:ext>
            </a:extLst>
          </p:cNvPr>
          <p:cNvSpPr>
            <a:spLocks noGrp="1"/>
          </p:cNvSpPr>
          <p:nvPr>
            <p:ph type="sldNum" sz="quarter" idx="12"/>
          </p:nvPr>
        </p:nvSpPr>
        <p:spPr/>
        <p:txBody>
          <a:bodyPr/>
          <a:lstStyle/>
          <a:p>
            <a:fld id="{8132C78B-D409-3F4E-ACA1-20F3BFE0E73C}" type="slidenum">
              <a:rPr lang="en-US" smtClean="0"/>
              <a:t>58</a:t>
            </a:fld>
            <a:endParaRPr lang="en-US"/>
          </a:p>
        </p:txBody>
      </p:sp>
      <p:pic>
        <p:nvPicPr>
          <p:cNvPr id="8" name="Picture 7">
            <a:extLst>
              <a:ext uri="{FF2B5EF4-FFF2-40B4-BE49-F238E27FC236}">
                <a16:creationId xmlns:a16="http://schemas.microsoft.com/office/drawing/2014/main" id="{81FFC95D-597D-3D81-97DB-5E7AF0C015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04943" y="0"/>
            <a:ext cx="2534457" cy="1606454"/>
          </a:xfrm>
          <a:prstGeom prst="rect">
            <a:avLst/>
          </a:prstGeom>
        </p:spPr>
      </p:pic>
      <p:pic>
        <p:nvPicPr>
          <p:cNvPr id="27" name="Picture 26" descr="A graph of different colored squares&#10;&#10;Description automatically generated">
            <a:extLst>
              <a:ext uri="{FF2B5EF4-FFF2-40B4-BE49-F238E27FC236}">
                <a16:creationId xmlns:a16="http://schemas.microsoft.com/office/drawing/2014/main" id="{88081E4C-FB12-CFD3-1FF5-655E4393B0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6800" y="1479190"/>
            <a:ext cx="3467100" cy="1831927"/>
          </a:xfrm>
          <a:prstGeom prst="rect">
            <a:avLst/>
          </a:prstGeom>
        </p:spPr>
      </p:pic>
      <p:pic>
        <p:nvPicPr>
          <p:cNvPr id="29" name="Picture 28" descr="A graph of different colored squares&#10;&#10;Description automatically generated">
            <a:extLst>
              <a:ext uri="{FF2B5EF4-FFF2-40B4-BE49-F238E27FC236}">
                <a16:creationId xmlns:a16="http://schemas.microsoft.com/office/drawing/2014/main" id="{9B22F609-90A7-C4DC-862D-22EBDEAB01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1600" y="1447800"/>
            <a:ext cx="3467100" cy="1831927"/>
          </a:xfrm>
          <a:prstGeom prst="rect">
            <a:avLst/>
          </a:prstGeom>
        </p:spPr>
      </p:pic>
      <p:pic>
        <p:nvPicPr>
          <p:cNvPr id="31" name="Picture 30" descr="A graph of different colored squares&#10;&#10;Description automatically generated">
            <a:extLst>
              <a:ext uri="{FF2B5EF4-FFF2-40B4-BE49-F238E27FC236}">
                <a16:creationId xmlns:a16="http://schemas.microsoft.com/office/drawing/2014/main" id="{C2A4B6A1-93C7-E268-9E50-B02E0637ED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600" y="3200400"/>
            <a:ext cx="3467100" cy="1831927"/>
          </a:xfrm>
          <a:prstGeom prst="rect">
            <a:avLst/>
          </a:prstGeom>
        </p:spPr>
      </p:pic>
      <p:pic>
        <p:nvPicPr>
          <p:cNvPr id="33" name="Picture 32" descr="A graph of different colored squares&#10;&#10;Description automatically generated">
            <a:extLst>
              <a:ext uri="{FF2B5EF4-FFF2-40B4-BE49-F238E27FC236}">
                <a16:creationId xmlns:a16="http://schemas.microsoft.com/office/drawing/2014/main" id="{918C5A93-34B7-D4BA-B500-12E9303318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3124200"/>
            <a:ext cx="3467100" cy="1831927"/>
          </a:xfrm>
          <a:prstGeom prst="rect">
            <a:avLst/>
          </a:prstGeom>
        </p:spPr>
      </p:pic>
      <p:pic>
        <p:nvPicPr>
          <p:cNvPr id="35" name="Picture 34" descr="A graph of different colored squares&#10;&#10;Description automatically generated">
            <a:extLst>
              <a:ext uri="{FF2B5EF4-FFF2-40B4-BE49-F238E27FC236}">
                <a16:creationId xmlns:a16="http://schemas.microsoft.com/office/drawing/2014/main" id="{C16CB1F2-45FA-A39A-15DD-1ADDA49622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0600" y="4873673"/>
            <a:ext cx="3467100" cy="1831927"/>
          </a:xfrm>
          <a:prstGeom prst="rect">
            <a:avLst/>
          </a:prstGeom>
        </p:spPr>
      </p:pic>
      <p:pic>
        <p:nvPicPr>
          <p:cNvPr id="37" name="Picture 36" descr="A graph of different colored squares&#10;&#10;Description automatically generated">
            <a:extLst>
              <a:ext uri="{FF2B5EF4-FFF2-40B4-BE49-F238E27FC236}">
                <a16:creationId xmlns:a16="http://schemas.microsoft.com/office/drawing/2014/main" id="{9A7FE33F-D90A-B393-2111-A13BAEB69F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1600" y="4775416"/>
            <a:ext cx="3467100" cy="1831927"/>
          </a:xfrm>
          <a:prstGeom prst="rect">
            <a:avLst/>
          </a:prstGeom>
        </p:spPr>
      </p:pic>
      <p:sp>
        <p:nvSpPr>
          <p:cNvPr id="38" name="TextBox 37">
            <a:extLst>
              <a:ext uri="{FF2B5EF4-FFF2-40B4-BE49-F238E27FC236}">
                <a16:creationId xmlns:a16="http://schemas.microsoft.com/office/drawing/2014/main" id="{49A60E10-B3A3-4162-4087-99394D70F7EF}"/>
              </a:ext>
            </a:extLst>
          </p:cNvPr>
          <p:cNvSpPr txBox="1"/>
          <p:nvPr/>
        </p:nvSpPr>
        <p:spPr>
          <a:xfrm>
            <a:off x="9066679" y="1708103"/>
            <a:ext cx="1752600" cy="369332"/>
          </a:xfrm>
          <a:prstGeom prst="rect">
            <a:avLst/>
          </a:prstGeom>
          <a:noFill/>
        </p:spPr>
        <p:txBody>
          <a:bodyPr wrap="square" rtlCol="0">
            <a:spAutoFit/>
          </a:bodyPr>
          <a:lstStyle/>
          <a:p>
            <a:r>
              <a:rPr lang="en-US" dirty="0"/>
              <a:t>Diffractive-like</a:t>
            </a:r>
          </a:p>
        </p:txBody>
      </p:sp>
      <p:sp>
        <p:nvSpPr>
          <p:cNvPr id="39" name="TextBox 38">
            <a:extLst>
              <a:ext uri="{FF2B5EF4-FFF2-40B4-BE49-F238E27FC236}">
                <a16:creationId xmlns:a16="http://schemas.microsoft.com/office/drawing/2014/main" id="{ACEB8B62-8BA4-34CC-66BB-435C159C8559}"/>
              </a:ext>
            </a:extLst>
          </p:cNvPr>
          <p:cNvSpPr txBox="1"/>
          <p:nvPr/>
        </p:nvSpPr>
        <p:spPr>
          <a:xfrm>
            <a:off x="9067800" y="3440668"/>
            <a:ext cx="1752600" cy="369332"/>
          </a:xfrm>
          <a:prstGeom prst="rect">
            <a:avLst/>
          </a:prstGeom>
          <a:noFill/>
        </p:spPr>
        <p:txBody>
          <a:bodyPr wrap="square" rtlCol="0">
            <a:spAutoFit/>
          </a:bodyPr>
          <a:lstStyle/>
          <a:p>
            <a:r>
              <a:rPr lang="en-US" dirty="0"/>
              <a:t>Coherent-like</a:t>
            </a:r>
          </a:p>
        </p:txBody>
      </p:sp>
      <p:sp>
        <p:nvSpPr>
          <p:cNvPr id="40" name="TextBox 39">
            <a:extLst>
              <a:ext uri="{FF2B5EF4-FFF2-40B4-BE49-F238E27FC236}">
                <a16:creationId xmlns:a16="http://schemas.microsoft.com/office/drawing/2014/main" id="{6BD60A6C-4191-4446-116D-E1E6BB49DDC6}"/>
              </a:ext>
            </a:extLst>
          </p:cNvPr>
          <p:cNvSpPr txBox="1"/>
          <p:nvPr/>
        </p:nvSpPr>
        <p:spPr>
          <a:xfrm>
            <a:off x="9008064" y="5122352"/>
            <a:ext cx="1752600" cy="369332"/>
          </a:xfrm>
          <a:prstGeom prst="rect">
            <a:avLst/>
          </a:prstGeom>
          <a:noFill/>
        </p:spPr>
        <p:txBody>
          <a:bodyPr wrap="square" rtlCol="0">
            <a:spAutoFit/>
          </a:bodyPr>
          <a:lstStyle/>
          <a:p>
            <a:r>
              <a:rPr lang="en-US" dirty="0"/>
              <a:t>Incoherent-like</a:t>
            </a:r>
          </a:p>
        </p:txBody>
      </p:sp>
      <p:sp>
        <p:nvSpPr>
          <p:cNvPr id="41" name="TextBox 40">
            <a:extLst>
              <a:ext uri="{FF2B5EF4-FFF2-40B4-BE49-F238E27FC236}">
                <a16:creationId xmlns:a16="http://schemas.microsoft.com/office/drawing/2014/main" id="{D6D96AC6-6717-B73A-F6D6-1A6ABCDC51A4}"/>
              </a:ext>
            </a:extLst>
          </p:cNvPr>
          <p:cNvSpPr txBox="1"/>
          <p:nvPr/>
        </p:nvSpPr>
        <p:spPr>
          <a:xfrm>
            <a:off x="5486400" y="3341038"/>
            <a:ext cx="1752600" cy="369332"/>
          </a:xfrm>
          <a:prstGeom prst="rect">
            <a:avLst/>
          </a:prstGeom>
          <a:noFill/>
        </p:spPr>
        <p:txBody>
          <a:bodyPr wrap="square" rtlCol="0">
            <a:spAutoFit/>
          </a:bodyPr>
          <a:lstStyle/>
          <a:p>
            <a:r>
              <a:rPr lang="en-US" dirty="0"/>
              <a:t>Pre-Tune</a:t>
            </a:r>
          </a:p>
        </p:txBody>
      </p:sp>
      <p:sp>
        <p:nvSpPr>
          <p:cNvPr id="42" name="TextBox 41">
            <a:extLst>
              <a:ext uri="{FF2B5EF4-FFF2-40B4-BE49-F238E27FC236}">
                <a16:creationId xmlns:a16="http://schemas.microsoft.com/office/drawing/2014/main" id="{F375BBCA-67DF-C1B2-B550-26020E1156C8}"/>
              </a:ext>
            </a:extLst>
          </p:cNvPr>
          <p:cNvSpPr txBox="1"/>
          <p:nvPr/>
        </p:nvSpPr>
        <p:spPr>
          <a:xfrm>
            <a:off x="5410200" y="1600200"/>
            <a:ext cx="1752600" cy="369332"/>
          </a:xfrm>
          <a:prstGeom prst="rect">
            <a:avLst/>
          </a:prstGeom>
          <a:noFill/>
        </p:spPr>
        <p:txBody>
          <a:bodyPr wrap="square" rtlCol="0">
            <a:spAutoFit/>
          </a:bodyPr>
          <a:lstStyle/>
          <a:p>
            <a:r>
              <a:rPr lang="en-US" dirty="0"/>
              <a:t>RHC…</a:t>
            </a:r>
          </a:p>
        </p:txBody>
      </p:sp>
      <p:sp>
        <p:nvSpPr>
          <p:cNvPr id="43" name="TextBox 42">
            <a:extLst>
              <a:ext uri="{FF2B5EF4-FFF2-40B4-BE49-F238E27FC236}">
                <a16:creationId xmlns:a16="http://schemas.microsoft.com/office/drawing/2014/main" id="{28C06DDA-B43A-AD10-BF55-7FBDD537C49C}"/>
              </a:ext>
            </a:extLst>
          </p:cNvPr>
          <p:cNvSpPr txBox="1"/>
          <p:nvPr/>
        </p:nvSpPr>
        <p:spPr>
          <a:xfrm>
            <a:off x="5638800" y="4953000"/>
            <a:ext cx="1752600" cy="369332"/>
          </a:xfrm>
          <a:prstGeom prst="rect">
            <a:avLst/>
          </a:prstGeom>
          <a:noFill/>
        </p:spPr>
        <p:txBody>
          <a:bodyPr wrap="square" rtlCol="0">
            <a:spAutoFit/>
          </a:bodyPr>
          <a:lstStyle/>
          <a:p>
            <a:r>
              <a:rPr lang="en-US" dirty="0"/>
              <a:t>…Sidebands</a:t>
            </a:r>
          </a:p>
        </p:txBody>
      </p:sp>
      <p:cxnSp>
        <p:nvCxnSpPr>
          <p:cNvPr id="45" name="Straight Arrow Connector 44">
            <a:extLst>
              <a:ext uri="{FF2B5EF4-FFF2-40B4-BE49-F238E27FC236}">
                <a16:creationId xmlns:a16="http://schemas.microsoft.com/office/drawing/2014/main" id="{7B0C2191-9002-C251-4CEB-419E7A433EB8}"/>
              </a:ext>
            </a:extLst>
          </p:cNvPr>
          <p:cNvCxnSpPr/>
          <p:nvPr/>
        </p:nvCxnSpPr>
        <p:spPr>
          <a:xfrm>
            <a:off x="7878470" y="2578752"/>
            <a:ext cx="88453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4ECEEFE-02DC-A489-BF82-A10409CAFE34}"/>
              </a:ext>
            </a:extLst>
          </p:cNvPr>
          <p:cNvCxnSpPr/>
          <p:nvPr/>
        </p:nvCxnSpPr>
        <p:spPr>
          <a:xfrm>
            <a:off x="7878470" y="4343400"/>
            <a:ext cx="88453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650823CA-2423-1BBC-7D71-B7E406664A65}"/>
              </a:ext>
            </a:extLst>
          </p:cNvPr>
          <p:cNvCxnSpPr/>
          <p:nvPr/>
        </p:nvCxnSpPr>
        <p:spPr>
          <a:xfrm>
            <a:off x="7878470" y="5791200"/>
            <a:ext cx="884530" cy="0"/>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330524"/>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AF9F1-7AFE-5A61-D240-EC180CF6E082}"/>
              </a:ext>
            </a:extLst>
          </p:cNvPr>
          <p:cNvSpPr>
            <a:spLocks noGrp="1"/>
          </p:cNvSpPr>
          <p:nvPr>
            <p:ph type="title"/>
          </p:nvPr>
        </p:nvSpPr>
        <p:spPr/>
        <p:txBody>
          <a:bodyPr/>
          <a:lstStyle/>
          <a:p>
            <a:r>
              <a:rPr lang="en-US" dirty="0"/>
              <a:t>Signal Region after Background Tunes</a:t>
            </a:r>
          </a:p>
        </p:txBody>
      </p:sp>
      <p:sp>
        <p:nvSpPr>
          <p:cNvPr id="3" name="Content Placeholder 2">
            <a:extLst>
              <a:ext uri="{FF2B5EF4-FFF2-40B4-BE49-F238E27FC236}">
                <a16:creationId xmlns:a16="http://schemas.microsoft.com/office/drawing/2014/main" id="{D6C211B6-B01A-192C-3CA4-6386B0B033AA}"/>
              </a:ext>
            </a:extLst>
          </p:cNvPr>
          <p:cNvSpPr>
            <a:spLocks noGrp="1"/>
          </p:cNvSpPr>
          <p:nvPr>
            <p:ph idx="1"/>
          </p:nvPr>
        </p:nvSpPr>
        <p:spPr/>
        <p:txBody>
          <a:bodyPr/>
          <a:lstStyle/>
          <a:p>
            <a:r>
              <a:rPr lang="en-US" sz="2400" dirty="0"/>
              <a:t>After tuning the backgrounds, compare signal region.</a:t>
            </a:r>
          </a:p>
          <a:p>
            <a:r>
              <a:rPr lang="en-US" sz="2400" dirty="0"/>
              <a:t>As expected, backgrounds much larger in FHC (incoherent processes).</a:t>
            </a:r>
          </a:p>
        </p:txBody>
      </p:sp>
      <p:sp>
        <p:nvSpPr>
          <p:cNvPr id="4" name="Date Placeholder 3">
            <a:extLst>
              <a:ext uri="{FF2B5EF4-FFF2-40B4-BE49-F238E27FC236}">
                <a16:creationId xmlns:a16="http://schemas.microsoft.com/office/drawing/2014/main" id="{0C4033ED-FCFF-234E-98DA-B19DEBEE3766}"/>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3CF1413A-9D03-34F8-8CF0-030936344BC6}"/>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6C67D420-03F7-3D76-0DBD-9F1BD37DEF95}"/>
              </a:ext>
            </a:extLst>
          </p:cNvPr>
          <p:cNvSpPr>
            <a:spLocks noGrp="1"/>
          </p:cNvSpPr>
          <p:nvPr>
            <p:ph type="sldNum" sz="quarter" idx="12"/>
          </p:nvPr>
        </p:nvSpPr>
        <p:spPr/>
        <p:txBody>
          <a:bodyPr/>
          <a:lstStyle/>
          <a:p>
            <a:fld id="{8132C78B-D409-3F4E-ACA1-20F3BFE0E73C}" type="slidenum">
              <a:rPr lang="en-US" smtClean="0"/>
              <a:t>59</a:t>
            </a:fld>
            <a:endParaRPr lang="en-US"/>
          </a:p>
        </p:txBody>
      </p:sp>
      <p:pic>
        <p:nvPicPr>
          <p:cNvPr id="8" name="Picture 7" descr="A graph of different colored squares&#10;&#10;Description automatically generated">
            <a:extLst>
              <a:ext uri="{FF2B5EF4-FFF2-40B4-BE49-F238E27FC236}">
                <a16:creationId xmlns:a16="http://schemas.microsoft.com/office/drawing/2014/main" id="{A2858864-617B-FCCD-CDE7-C035F43DA9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4618" y="2732408"/>
            <a:ext cx="6208418" cy="3781066"/>
          </a:xfrm>
          <a:prstGeom prst="rect">
            <a:avLst/>
          </a:prstGeom>
        </p:spPr>
      </p:pic>
      <p:pic>
        <p:nvPicPr>
          <p:cNvPr id="10" name="Picture 9" descr="A graph of different colored squares&#10;&#10;Description automatically generated">
            <a:extLst>
              <a:ext uri="{FF2B5EF4-FFF2-40B4-BE49-F238E27FC236}">
                <a16:creationId xmlns:a16="http://schemas.microsoft.com/office/drawing/2014/main" id="{B40E78C4-44B5-9351-0CB3-A355F7320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773409"/>
            <a:ext cx="6208418" cy="3781066"/>
          </a:xfrm>
          <a:prstGeom prst="rect">
            <a:avLst/>
          </a:prstGeom>
        </p:spPr>
      </p:pic>
      <p:sp>
        <p:nvSpPr>
          <p:cNvPr id="11" name="TextBox 10">
            <a:extLst>
              <a:ext uri="{FF2B5EF4-FFF2-40B4-BE49-F238E27FC236}">
                <a16:creationId xmlns:a16="http://schemas.microsoft.com/office/drawing/2014/main" id="{CE76897A-F527-F211-5B1E-88A26E05A8DF}"/>
              </a:ext>
            </a:extLst>
          </p:cNvPr>
          <p:cNvSpPr txBox="1"/>
          <p:nvPr/>
        </p:nvSpPr>
        <p:spPr>
          <a:xfrm>
            <a:off x="7391400" y="3371814"/>
            <a:ext cx="1752600" cy="369332"/>
          </a:xfrm>
          <a:prstGeom prst="rect">
            <a:avLst/>
          </a:prstGeom>
          <a:noFill/>
        </p:spPr>
        <p:txBody>
          <a:bodyPr wrap="square" rtlCol="0">
            <a:spAutoFit/>
          </a:bodyPr>
          <a:lstStyle/>
          <a:p>
            <a:r>
              <a:rPr lang="en-US" dirty="0"/>
              <a:t>Signal RHC</a:t>
            </a:r>
          </a:p>
        </p:txBody>
      </p:sp>
      <p:sp>
        <p:nvSpPr>
          <p:cNvPr id="12" name="TextBox 11">
            <a:extLst>
              <a:ext uri="{FF2B5EF4-FFF2-40B4-BE49-F238E27FC236}">
                <a16:creationId xmlns:a16="http://schemas.microsoft.com/office/drawing/2014/main" id="{CF814FEF-50BE-F249-B77F-C00264A496F8}"/>
              </a:ext>
            </a:extLst>
          </p:cNvPr>
          <p:cNvSpPr txBox="1"/>
          <p:nvPr/>
        </p:nvSpPr>
        <p:spPr>
          <a:xfrm>
            <a:off x="1219200" y="3352800"/>
            <a:ext cx="1752600" cy="369332"/>
          </a:xfrm>
          <a:prstGeom prst="rect">
            <a:avLst/>
          </a:prstGeom>
          <a:noFill/>
        </p:spPr>
        <p:txBody>
          <a:bodyPr wrap="square" rtlCol="0">
            <a:spAutoFit/>
          </a:bodyPr>
          <a:lstStyle/>
          <a:p>
            <a:r>
              <a:rPr lang="en-US" dirty="0"/>
              <a:t>Signal FHC</a:t>
            </a:r>
          </a:p>
        </p:txBody>
      </p:sp>
    </p:spTree>
    <p:extLst>
      <p:ext uri="{BB962C8B-B14F-4D97-AF65-F5344CB8AC3E}">
        <p14:creationId xmlns:p14="http://schemas.microsoft.com/office/powerpoint/2010/main" val="3578241460"/>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DD8BF-A9F7-26DC-26C8-D2A0780BCE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FF8208-D967-D243-F99A-0BE5C1857F54}"/>
              </a:ext>
            </a:extLst>
          </p:cNvPr>
          <p:cNvSpPr>
            <a:spLocks noGrp="1"/>
          </p:cNvSpPr>
          <p:nvPr>
            <p:ph type="title"/>
          </p:nvPr>
        </p:nvSpPr>
        <p:spPr/>
        <p:txBody>
          <a:bodyPr/>
          <a:lstStyle/>
          <a:p>
            <a:r>
              <a:rPr lang="en-US" dirty="0"/>
              <a:t>“Help from CH-land”?</a:t>
            </a:r>
          </a:p>
        </p:txBody>
      </p:sp>
      <p:sp>
        <p:nvSpPr>
          <p:cNvPr id="3" name="Content Placeholder 2">
            <a:extLst>
              <a:ext uri="{FF2B5EF4-FFF2-40B4-BE49-F238E27FC236}">
                <a16:creationId xmlns:a16="http://schemas.microsoft.com/office/drawing/2014/main" id="{2FB49DA7-23B4-7227-E2D9-390D9EAC1436}"/>
              </a:ext>
            </a:extLst>
          </p:cNvPr>
          <p:cNvSpPr>
            <a:spLocks noGrp="1"/>
          </p:cNvSpPr>
          <p:nvPr>
            <p:ph idx="1"/>
          </p:nvPr>
        </p:nvSpPr>
        <p:spPr/>
        <p:txBody>
          <a:bodyPr/>
          <a:lstStyle/>
          <a:p>
            <a:r>
              <a:rPr lang="en-US" dirty="0"/>
              <a:t>I love amusing and broad titles as much as anyone.</a:t>
            </a:r>
          </a:p>
          <a:p>
            <a:r>
              <a:rPr lang="en-US" dirty="0"/>
              <a:t>This one is particularly so.</a:t>
            </a:r>
          </a:p>
          <a:p>
            <a:pPr lvl="1"/>
            <a:r>
              <a:rPr lang="en-US" dirty="0"/>
              <a:t>Is the Swiss army invading?</a:t>
            </a:r>
          </a:p>
          <a:p>
            <a:pPr lvl="1"/>
            <a:r>
              <a:rPr lang="en-US" dirty="0"/>
              <a:t>Did I take a wrong turn over the Atlantic and end up in </a:t>
            </a:r>
            <a:r>
              <a:rPr lang="en-US" dirty="0" err="1"/>
              <a:t>CHicagoland</a:t>
            </a:r>
            <a:r>
              <a:rPr lang="en-US" dirty="0"/>
              <a:t>?</a:t>
            </a:r>
          </a:p>
          <a:p>
            <a:pPr lvl="1"/>
            <a:r>
              <a:rPr lang="en-US" dirty="0"/>
              <a:t>Is the chemical industry of the 1960s coming to save us?</a:t>
            </a:r>
          </a:p>
          <a:p>
            <a:pPr lvl="1"/>
            <a:r>
              <a:rPr lang="en-US" dirty="0"/>
              <a:t>Long-last Beatles album subtitle?</a:t>
            </a:r>
          </a:p>
        </p:txBody>
      </p:sp>
      <p:sp>
        <p:nvSpPr>
          <p:cNvPr id="4" name="Date Placeholder 3">
            <a:extLst>
              <a:ext uri="{FF2B5EF4-FFF2-40B4-BE49-F238E27FC236}">
                <a16:creationId xmlns:a16="http://schemas.microsoft.com/office/drawing/2014/main" id="{55F39815-0BEA-B8F3-3588-7019E808B91B}"/>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1F7A808B-E992-35F0-A445-81FB9A5FD8B4}"/>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036918A1-7F07-F0CD-72C4-6C0E170C4812}"/>
              </a:ext>
            </a:extLst>
          </p:cNvPr>
          <p:cNvSpPr>
            <a:spLocks noGrp="1"/>
          </p:cNvSpPr>
          <p:nvPr>
            <p:ph type="sldNum" sz="quarter" idx="12"/>
          </p:nvPr>
        </p:nvSpPr>
        <p:spPr/>
        <p:txBody>
          <a:bodyPr/>
          <a:lstStyle/>
          <a:p>
            <a:fld id="{FB7A5F6C-6AD6-402F-B829-8C1EAE38D662}" type="slidenum">
              <a:rPr lang="en-US" smtClean="0"/>
              <a:pPr/>
              <a:t>6</a:t>
            </a:fld>
            <a:endParaRPr lang="en-US"/>
          </a:p>
        </p:txBody>
      </p:sp>
      <p:pic>
        <p:nvPicPr>
          <p:cNvPr id="5122" name="Picture 2" descr="Help! - Wikipedia">
            <a:extLst>
              <a:ext uri="{FF2B5EF4-FFF2-40B4-BE49-F238E27FC236}">
                <a16:creationId xmlns:a16="http://schemas.microsoft.com/office/drawing/2014/main" id="{E1BBF56A-5AD4-99D8-9BF1-C9EF89A3BD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00" b="18000"/>
          <a:stretch/>
        </p:blipFill>
        <p:spPr bwMode="auto">
          <a:xfrm>
            <a:off x="3048000" y="4390370"/>
            <a:ext cx="4173260" cy="20866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ular Callout 6">
            <a:extLst>
              <a:ext uri="{FF2B5EF4-FFF2-40B4-BE49-F238E27FC236}">
                <a16:creationId xmlns:a16="http://schemas.microsoft.com/office/drawing/2014/main" id="{F39AC4E6-6513-E802-F656-1EC73FDCD804}"/>
              </a:ext>
            </a:extLst>
          </p:cNvPr>
          <p:cNvSpPr/>
          <p:nvPr/>
        </p:nvSpPr>
        <p:spPr bwMode="auto">
          <a:xfrm>
            <a:off x="7518400" y="4390370"/>
            <a:ext cx="3149600" cy="1629430"/>
          </a:xfrm>
          <a:prstGeom prst="wedgeRectCallout">
            <a:avLst>
              <a:gd name="adj1" fmla="val -60133"/>
              <a:gd name="adj2" fmla="val -9901"/>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dirty="0">
                <a:ln>
                  <a:noFill/>
                </a:ln>
                <a:solidFill>
                  <a:schemeClr val="tx1"/>
                </a:solidFill>
                <a:effectLst/>
                <a:latin typeface="Arial" pitchFamily="34" charset="0"/>
                <a:cs typeface="Arial" pitchFamily="34" charset="0"/>
              </a:rPr>
              <a:t>🎵 Help!  We need some plastic.  </a:t>
            </a:r>
            <a:br>
              <a:rPr kumimoji="0" lang="en-US" sz="2400" b="0" i="1" u="none" strike="noStrike" cap="none" normalizeH="0" baseline="0" dirty="0">
                <a:ln>
                  <a:noFill/>
                </a:ln>
                <a:solidFill>
                  <a:schemeClr val="tx1"/>
                </a:solidFill>
                <a:effectLst/>
                <a:latin typeface="Arial" pitchFamily="34" charset="0"/>
                <a:cs typeface="Arial" pitchFamily="34" charset="0"/>
              </a:rPr>
            </a:br>
            <a:r>
              <a:rPr kumimoji="0" lang="en-US" sz="2400" b="0" i="1" u="none" strike="noStrike" cap="none" normalizeH="0" baseline="0" dirty="0">
                <a:ln>
                  <a:noFill/>
                </a:ln>
                <a:solidFill>
                  <a:schemeClr val="tx1"/>
                </a:solidFill>
                <a:effectLst/>
                <a:latin typeface="Arial" pitchFamily="34" charset="0"/>
                <a:cs typeface="Arial" pitchFamily="34" charset="0"/>
              </a:rPr>
              <a:t>Help!  Not just any plastic. 🎶</a:t>
            </a:r>
          </a:p>
        </p:txBody>
      </p:sp>
    </p:spTree>
    <p:extLst>
      <p:ext uri="{BB962C8B-B14F-4D97-AF65-F5344CB8AC3E}">
        <p14:creationId xmlns:p14="http://schemas.microsoft.com/office/powerpoint/2010/main" val="451640503"/>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A008-E8B0-1760-F27C-D121E49D51C5}"/>
              </a:ext>
            </a:extLst>
          </p:cNvPr>
          <p:cNvSpPr>
            <a:spLocks noGrp="1"/>
          </p:cNvSpPr>
          <p:nvPr>
            <p:ph type="title"/>
          </p:nvPr>
        </p:nvSpPr>
        <p:spPr/>
        <p:txBody>
          <a:bodyPr/>
          <a:lstStyle/>
          <a:p>
            <a:r>
              <a:rPr lang="en-US" dirty="0"/>
              <a:t>Discussion and Uncertainties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28BA5D1-38B7-5412-4FC2-6049961503EA}"/>
                  </a:ext>
                </a:extLst>
              </p:cNvPr>
              <p:cNvSpPr>
                <a:spLocks noGrp="1"/>
              </p:cNvSpPr>
              <p:nvPr>
                <p:ph sz="half" idx="1"/>
              </p:nvPr>
            </p:nvSpPr>
            <p:spPr/>
            <p:txBody>
              <a:bodyPr>
                <a:normAutofit fontScale="92500" lnSpcReduction="10000"/>
              </a:bodyPr>
              <a:lstStyle/>
              <a:p>
                <a:r>
                  <a:rPr lang="en-US" dirty="0"/>
                  <a:t>Reference model is GENIE 2.12.6 with MINERvA tunes.  </a:t>
                </a:r>
                <a:r>
                  <a:rPr lang="en-US" sz="2000" dirty="0"/>
                  <a:t>(And yes, Andy </a:t>
                </a:r>
                <a:r>
                  <a:rPr lang="en-US" sz="2000" dirty="0" err="1"/>
                  <a:t>Furmanski</a:t>
                </a:r>
                <a:r>
                  <a:rPr lang="en-US" sz="2000" dirty="0"/>
                  <a:t>, a correction for the FSI bug…)</a:t>
                </a:r>
              </a:p>
              <a:p>
                <a:r>
                  <a:rPr lang="en-US" dirty="0"/>
                  <a:t>Most useful in comparison to muon neutrinos, </a:t>
                </a:r>
                <a:r>
                  <a:rPr lang="en-US" i="1" dirty="0"/>
                  <a:t>BUT</a:t>
                </a:r>
                <a:r>
                  <a:rPr lang="en-US" dirty="0"/>
                  <a:t> this tune largely predicts the MINERvA muon neutrino measurements.</a:t>
                </a:r>
              </a:p>
              <a:p>
                <a:r>
                  <a:rPr lang="en-US" dirty="0"/>
                  <a:t>Statistics dominated, mostly, with significant interaction model uncertainties at mid-</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r>
                  <a:rPr lang="en-US" dirty="0"/>
                  <a:t>.</a:t>
                </a:r>
              </a:p>
              <a:p>
                <a:r>
                  <a:rPr lang="en-US" dirty="0"/>
                  <a:t>Flux uncertainties ~5%.</a:t>
                </a:r>
              </a:p>
              <a:p>
                <a:endParaRPr lang="en-US" dirty="0"/>
              </a:p>
            </p:txBody>
          </p:sp>
        </mc:Choice>
        <mc:Fallback>
          <p:sp>
            <p:nvSpPr>
              <p:cNvPr id="3" name="Content Placeholder 2">
                <a:extLst>
                  <a:ext uri="{FF2B5EF4-FFF2-40B4-BE49-F238E27FC236}">
                    <a16:creationId xmlns:a16="http://schemas.microsoft.com/office/drawing/2014/main" id="{028BA5D1-38B7-5412-4FC2-6049961503EA}"/>
                  </a:ext>
                </a:extLst>
              </p:cNvPr>
              <p:cNvSpPr>
                <a:spLocks noGrp="1" noRot="1" noChangeAspect="1" noMove="1" noResize="1" noEditPoints="1" noAdjustHandles="1" noChangeArrowheads="1" noChangeShapeType="1" noTextEdit="1"/>
              </p:cNvSpPr>
              <p:nvPr>
                <p:ph sz="half" idx="1"/>
              </p:nvPr>
            </p:nvSpPr>
            <p:spPr>
              <a:blipFill>
                <a:blip r:embed="rId2"/>
                <a:stretch>
                  <a:fillRect l="-1887" t="-2241" r="-2123" b="-1120"/>
                </a:stretch>
              </a:blipFill>
            </p:spPr>
            <p:txBody>
              <a:bodyPr/>
              <a:lstStyle/>
              <a:p>
                <a:r>
                  <a:rPr lang="en-US">
                    <a:noFill/>
                  </a:rPr>
                  <a:t> </a:t>
                </a:r>
              </a:p>
            </p:txBody>
          </p:sp>
        </mc:Fallback>
      </mc:AlternateContent>
      <p:pic>
        <p:nvPicPr>
          <p:cNvPr id="9" name="Content Placeholder 8" descr="A group of graphs showing different types of data&#10;&#10;Description automatically generated">
            <a:extLst>
              <a:ext uri="{FF2B5EF4-FFF2-40B4-BE49-F238E27FC236}">
                <a16:creationId xmlns:a16="http://schemas.microsoft.com/office/drawing/2014/main" id="{ACCA9184-5FCF-D32C-F342-230EA372076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812251"/>
            <a:ext cx="6032862" cy="3674149"/>
          </a:xfrm>
        </p:spPr>
      </p:pic>
      <p:sp>
        <p:nvSpPr>
          <p:cNvPr id="5" name="Date Placeholder 4">
            <a:extLst>
              <a:ext uri="{FF2B5EF4-FFF2-40B4-BE49-F238E27FC236}">
                <a16:creationId xmlns:a16="http://schemas.microsoft.com/office/drawing/2014/main" id="{F9C872B3-6195-021A-3041-DEEF0E65E1A9}"/>
              </a:ext>
            </a:extLst>
          </p:cNvPr>
          <p:cNvSpPr>
            <a:spLocks noGrp="1"/>
          </p:cNvSpPr>
          <p:nvPr>
            <p:ph type="dt" sz="half" idx="10"/>
          </p:nvPr>
        </p:nvSpPr>
        <p:spPr/>
        <p:txBody>
          <a:bodyPr/>
          <a:lstStyle/>
          <a:p>
            <a:r>
              <a:rPr lang="en-US"/>
              <a:t>21 October 2024</a:t>
            </a:r>
          </a:p>
        </p:txBody>
      </p:sp>
      <p:sp>
        <p:nvSpPr>
          <p:cNvPr id="6" name="Footer Placeholder 5">
            <a:extLst>
              <a:ext uri="{FF2B5EF4-FFF2-40B4-BE49-F238E27FC236}">
                <a16:creationId xmlns:a16="http://schemas.microsoft.com/office/drawing/2014/main" id="{5D363D5A-9C57-3282-0F5C-D2D9B242A98A}"/>
              </a:ext>
            </a:extLst>
          </p:cNvPr>
          <p:cNvSpPr>
            <a:spLocks noGrp="1"/>
          </p:cNvSpPr>
          <p:nvPr>
            <p:ph type="ftr" sz="quarter" idx="11"/>
          </p:nvPr>
        </p:nvSpPr>
        <p:spPr/>
        <p:txBody>
          <a:bodyPr/>
          <a:lstStyle/>
          <a:p>
            <a:r>
              <a:rPr lang="en-US"/>
              <a:t>Kevin McFarland: Help from CH-land</a:t>
            </a:r>
          </a:p>
        </p:txBody>
      </p:sp>
      <p:sp>
        <p:nvSpPr>
          <p:cNvPr id="7" name="Slide Number Placeholder 6">
            <a:extLst>
              <a:ext uri="{FF2B5EF4-FFF2-40B4-BE49-F238E27FC236}">
                <a16:creationId xmlns:a16="http://schemas.microsoft.com/office/drawing/2014/main" id="{3FD52904-7880-FFEE-56A9-D16BF925915F}"/>
              </a:ext>
            </a:extLst>
          </p:cNvPr>
          <p:cNvSpPr>
            <a:spLocks noGrp="1"/>
          </p:cNvSpPr>
          <p:nvPr>
            <p:ph type="sldNum" sz="quarter" idx="12"/>
          </p:nvPr>
        </p:nvSpPr>
        <p:spPr/>
        <p:txBody>
          <a:bodyPr/>
          <a:lstStyle/>
          <a:p>
            <a:fld id="{8132C78B-D409-3F4E-ACA1-20F3BFE0E73C}" type="slidenum">
              <a:rPr lang="en-US" smtClean="0"/>
              <a:t>60</a:t>
            </a:fld>
            <a:endParaRPr lang="en-US"/>
          </a:p>
        </p:txBody>
      </p:sp>
      <p:sp>
        <p:nvSpPr>
          <p:cNvPr id="10" name="Content Placeholder 3">
            <a:extLst>
              <a:ext uri="{FF2B5EF4-FFF2-40B4-BE49-F238E27FC236}">
                <a16:creationId xmlns:a16="http://schemas.microsoft.com/office/drawing/2014/main" id="{3D35E423-BF3C-089C-08D6-F64D3937A2FB}"/>
              </a:ext>
            </a:extLst>
          </p:cNvPr>
          <p:cNvSpPr txBox="1">
            <a:spLocks/>
          </p:cNvSpPr>
          <p:nvPr/>
        </p:nvSpPr>
        <p:spPr>
          <a:xfrm>
            <a:off x="7131231" y="5629909"/>
            <a:ext cx="4114800" cy="48689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i="0" dirty="0"/>
              <a:t>Anti-neutrino uncertainties</a:t>
            </a:r>
          </a:p>
        </p:txBody>
      </p:sp>
    </p:spTree>
    <p:extLst>
      <p:ext uri="{BB962C8B-B14F-4D97-AF65-F5344CB8AC3E}">
        <p14:creationId xmlns:p14="http://schemas.microsoft.com/office/powerpoint/2010/main" val="3798272416"/>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A008-E8B0-1760-F27C-D121E49D51C5}"/>
              </a:ext>
            </a:extLst>
          </p:cNvPr>
          <p:cNvSpPr>
            <a:spLocks noGrp="1"/>
          </p:cNvSpPr>
          <p:nvPr>
            <p:ph type="title"/>
          </p:nvPr>
        </p:nvSpPr>
        <p:spPr/>
        <p:txBody>
          <a:bodyPr/>
          <a:lstStyle/>
          <a:p>
            <a:r>
              <a:rPr lang="en-US" dirty="0"/>
              <a:t>Uncertainties in FHC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28BA5D1-38B7-5412-4FC2-6049961503EA}"/>
                  </a:ext>
                </a:extLst>
              </p:cNvPr>
              <p:cNvSpPr>
                <a:spLocks noGrp="1"/>
              </p:cNvSpPr>
              <p:nvPr>
                <p:ph sz="half" idx="1"/>
              </p:nvPr>
            </p:nvSpPr>
            <p:spPr/>
            <p:txBody>
              <a:bodyPr>
                <a:normAutofit/>
              </a:bodyPr>
              <a:lstStyle/>
              <a:p>
                <a:r>
                  <a:rPr lang="en-US" dirty="0"/>
                  <a:t>Statistics dominated, mostly, with significant interaction model uncertainties at mid-</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r>
                  <a:rPr lang="en-US" dirty="0"/>
                  <a:t>.</a:t>
                </a:r>
              </a:p>
              <a:p>
                <a:r>
                  <a:rPr lang="en-US" dirty="0"/>
                  <a:t>FHC has the background tuning uncertainty, due to imperfect sidebands agreement very visible at low</a:t>
                </a: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r>
                  <a:rPr lang="en-US" dirty="0"/>
                  <a:t>.</a:t>
                </a:r>
              </a:p>
              <a:p>
                <a:r>
                  <a:rPr lang="en-US" dirty="0"/>
                  <a:t>Flux uncertainties ~4%.</a:t>
                </a:r>
              </a:p>
              <a:p>
                <a:endParaRPr lang="en-US" dirty="0"/>
              </a:p>
            </p:txBody>
          </p:sp>
        </mc:Choice>
        <mc:Fallback xmlns="">
          <p:sp>
            <p:nvSpPr>
              <p:cNvPr id="3" name="Content Placeholder 2">
                <a:extLst>
                  <a:ext uri="{FF2B5EF4-FFF2-40B4-BE49-F238E27FC236}">
                    <a16:creationId xmlns:a16="http://schemas.microsoft.com/office/drawing/2014/main" id="{028BA5D1-38B7-5412-4FC2-6049961503EA}"/>
                  </a:ext>
                </a:extLst>
              </p:cNvPr>
              <p:cNvSpPr>
                <a:spLocks noGrp="1" noRot="1" noChangeAspect="1" noMove="1" noResize="1" noEditPoints="1" noAdjustHandles="1" noChangeArrowheads="1" noChangeShapeType="1" noTextEdit="1"/>
              </p:cNvSpPr>
              <p:nvPr>
                <p:ph sz="half" idx="1"/>
              </p:nvPr>
            </p:nvSpPr>
            <p:spPr>
              <a:blipFill>
                <a:blip r:embed="rId2"/>
                <a:stretch>
                  <a:fillRect l="-2200" t="-2326"/>
                </a:stretch>
              </a:blipFill>
            </p:spPr>
            <p:txBody>
              <a:bodyPr/>
              <a:lstStyle/>
              <a:p>
                <a:r>
                  <a:rPr lang="en-US">
                    <a:noFill/>
                  </a:rPr>
                  <a:t> </a:t>
                </a:r>
              </a:p>
            </p:txBody>
          </p:sp>
        </mc:Fallback>
      </mc:AlternateContent>
      <p:pic>
        <p:nvPicPr>
          <p:cNvPr id="9" name="Content Placeholder 8">
            <a:extLst>
              <a:ext uri="{FF2B5EF4-FFF2-40B4-BE49-F238E27FC236}">
                <a16:creationId xmlns:a16="http://schemas.microsoft.com/office/drawing/2014/main" id="{ACCA9184-5FCF-D32C-F342-230EA372076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172200" y="1812251"/>
            <a:ext cx="6032862" cy="3674149"/>
          </a:xfrm>
        </p:spPr>
      </p:pic>
      <p:sp>
        <p:nvSpPr>
          <p:cNvPr id="5" name="Date Placeholder 4">
            <a:extLst>
              <a:ext uri="{FF2B5EF4-FFF2-40B4-BE49-F238E27FC236}">
                <a16:creationId xmlns:a16="http://schemas.microsoft.com/office/drawing/2014/main" id="{F9C872B3-6195-021A-3041-DEEF0E65E1A9}"/>
              </a:ext>
            </a:extLst>
          </p:cNvPr>
          <p:cNvSpPr>
            <a:spLocks noGrp="1"/>
          </p:cNvSpPr>
          <p:nvPr>
            <p:ph type="dt" sz="half" idx="10"/>
          </p:nvPr>
        </p:nvSpPr>
        <p:spPr/>
        <p:txBody>
          <a:bodyPr/>
          <a:lstStyle/>
          <a:p>
            <a:r>
              <a:rPr lang="en-US"/>
              <a:t>21 October 2024</a:t>
            </a:r>
          </a:p>
        </p:txBody>
      </p:sp>
      <p:sp>
        <p:nvSpPr>
          <p:cNvPr id="6" name="Footer Placeholder 5">
            <a:extLst>
              <a:ext uri="{FF2B5EF4-FFF2-40B4-BE49-F238E27FC236}">
                <a16:creationId xmlns:a16="http://schemas.microsoft.com/office/drawing/2014/main" id="{5D363D5A-9C57-3282-0F5C-D2D9B242A98A}"/>
              </a:ext>
            </a:extLst>
          </p:cNvPr>
          <p:cNvSpPr>
            <a:spLocks noGrp="1"/>
          </p:cNvSpPr>
          <p:nvPr>
            <p:ph type="ftr" sz="quarter" idx="11"/>
          </p:nvPr>
        </p:nvSpPr>
        <p:spPr/>
        <p:txBody>
          <a:bodyPr/>
          <a:lstStyle/>
          <a:p>
            <a:r>
              <a:rPr lang="en-US"/>
              <a:t>Kevin McFarland: Help from CH-land</a:t>
            </a:r>
          </a:p>
        </p:txBody>
      </p:sp>
      <p:sp>
        <p:nvSpPr>
          <p:cNvPr id="7" name="Slide Number Placeholder 6">
            <a:extLst>
              <a:ext uri="{FF2B5EF4-FFF2-40B4-BE49-F238E27FC236}">
                <a16:creationId xmlns:a16="http://schemas.microsoft.com/office/drawing/2014/main" id="{3FD52904-7880-FFEE-56A9-D16BF925915F}"/>
              </a:ext>
            </a:extLst>
          </p:cNvPr>
          <p:cNvSpPr>
            <a:spLocks noGrp="1"/>
          </p:cNvSpPr>
          <p:nvPr>
            <p:ph type="sldNum" sz="quarter" idx="12"/>
          </p:nvPr>
        </p:nvSpPr>
        <p:spPr/>
        <p:txBody>
          <a:bodyPr/>
          <a:lstStyle/>
          <a:p>
            <a:fld id="{8132C78B-D409-3F4E-ACA1-20F3BFE0E73C}" type="slidenum">
              <a:rPr lang="en-US" smtClean="0"/>
              <a:t>61</a:t>
            </a:fld>
            <a:endParaRPr lang="en-US"/>
          </a:p>
        </p:txBody>
      </p:sp>
      <p:sp>
        <p:nvSpPr>
          <p:cNvPr id="10" name="Content Placeholder 3">
            <a:extLst>
              <a:ext uri="{FF2B5EF4-FFF2-40B4-BE49-F238E27FC236}">
                <a16:creationId xmlns:a16="http://schemas.microsoft.com/office/drawing/2014/main" id="{3D35E423-BF3C-089C-08D6-F64D3937A2FB}"/>
              </a:ext>
            </a:extLst>
          </p:cNvPr>
          <p:cNvSpPr txBox="1">
            <a:spLocks/>
          </p:cNvSpPr>
          <p:nvPr/>
        </p:nvSpPr>
        <p:spPr>
          <a:xfrm>
            <a:off x="7131231" y="5629909"/>
            <a:ext cx="4114800" cy="4868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fontAlgn="auto">
              <a:spcAft>
                <a:spcPts val="0"/>
              </a:spcAft>
              <a:buNone/>
            </a:pPr>
            <a:r>
              <a:rPr lang="en-US" i="0" dirty="0"/>
              <a:t>Neutrino uncertainties</a:t>
            </a:r>
          </a:p>
        </p:txBody>
      </p:sp>
    </p:spTree>
    <p:extLst>
      <p:ext uri="{BB962C8B-B14F-4D97-AF65-F5344CB8AC3E}">
        <p14:creationId xmlns:p14="http://schemas.microsoft.com/office/powerpoint/2010/main" val="2328952024"/>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1FB16-1648-D4C9-E7AB-AD8F34E05877}"/>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12FDCB7F-9822-4110-67BC-CA51BACBC78E}"/>
                  </a:ext>
                </a:extLst>
              </p:cNvPr>
              <p:cNvSpPr>
                <a:spLocks noGrp="1"/>
              </p:cNvSpPr>
              <p:nvPr>
                <p:ph type="title"/>
              </p:nvPr>
            </p:nvSpPr>
            <p:spPr>
              <a:xfrm>
                <a:off x="1371600" y="2971800"/>
                <a:ext cx="9447051" cy="1143000"/>
              </a:xfrm>
            </p:spPr>
            <p:txBody>
              <a:bodyPr/>
              <a:lstStyle/>
              <a:p>
                <a:r>
                  <a:rPr lang="en-US" dirty="0"/>
                  <a:t>More on </a:t>
                </a:r>
                <a:r>
                  <a:rPr lang="en-US" dirty="0" err="1"/>
                  <a:t>MINERvA’s</a:t>
                </a:r>
                <a:r>
                  <a:rPr lang="en-US" dirty="0"/>
                  <a:t> </a:t>
                </a:r>
                <a14:m>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𝝅</m:t>
                        </m:r>
                      </m:e>
                      <m:sup>
                        <m:r>
                          <a:rPr lang="en-US" b="1" i="1" smtClean="0">
                            <a:latin typeface="Cambria Math" panose="02040503050406030204" pitchFamily="18" charset="0"/>
                          </a:rPr>
                          <m:t>+</m:t>
                        </m:r>
                      </m:sup>
                    </m:sSup>
                  </m:oMath>
                </a14:m>
                <a:r>
                  <a:rPr lang="en-US" dirty="0"/>
                  <a:t> Results</a:t>
                </a:r>
              </a:p>
            </p:txBody>
          </p:sp>
        </mc:Choice>
        <mc:Fallback>
          <p:sp>
            <p:nvSpPr>
              <p:cNvPr id="2" name="Title 1">
                <a:extLst>
                  <a:ext uri="{FF2B5EF4-FFF2-40B4-BE49-F238E27FC236}">
                    <a16:creationId xmlns:a16="http://schemas.microsoft.com/office/drawing/2014/main" id="{12FDCB7F-9822-4110-67BC-CA51BACBC78E}"/>
                  </a:ext>
                </a:extLst>
              </p:cNvPr>
              <p:cNvSpPr>
                <a:spLocks noGrp="1" noRot="1" noChangeAspect="1" noMove="1" noResize="1" noEditPoints="1" noAdjustHandles="1" noChangeArrowheads="1" noChangeShapeType="1" noTextEdit="1"/>
              </p:cNvSpPr>
              <p:nvPr>
                <p:ph type="title"/>
              </p:nvPr>
            </p:nvSpPr>
            <p:spPr>
              <a:xfrm>
                <a:off x="1371600" y="2971800"/>
                <a:ext cx="9447051" cy="1143000"/>
              </a:xfrm>
              <a:blipFill>
                <a:blip r:embed="rId2"/>
                <a:stretch>
                  <a:fillRect b="-5556"/>
                </a:stretch>
              </a:blipFill>
            </p:spPr>
            <p:txBody>
              <a:bodyPr/>
              <a:lstStyle/>
              <a:p>
                <a:r>
                  <a:rPr lang="en-US">
                    <a:noFill/>
                  </a:rPr>
                  <a:t> </a:t>
                </a:r>
              </a:p>
            </p:txBody>
          </p:sp>
        </mc:Fallback>
      </mc:AlternateContent>
      <p:sp>
        <p:nvSpPr>
          <p:cNvPr id="3" name="Date Placeholder 2">
            <a:extLst>
              <a:ext uri="{FF2B5EF4-FFF2-40B4-BE49-F238E27FC236}">
                <a16:creationId xmlns:a16="http://schemas.microsoft.com/office/drawing/2014/main" id="{B7B744F9-857A-960E-0FEC-BC74DA19CB56}"/>
              </a:ext>
            </a:extLst>
          </p:cNvPr>
          <p:cNvSpPr>
            <a:spLocks noGrp="1"/>
          </p:cNvSpPr>
          <p:nvPr>
            <p:ph type="dt" sz="half" idx="10"/>
          </p:nvPr>
        </p:nvSpPr>
        <p:spPr/>
        <p:txBody>
          <a:bodyPr/>
          <a:lstStyle/>
          <a:p>
            <a:pPr>
              <a:defRPr/>
            </a:pPr>
            <a:r>
              <a:rPr lang="en-US">
                <a:latin typeface="Helvetica"/>
                <a:cs typeface="Helvetica"/>
              </a:rPr>
              <a:t>21 October 2024</a:t>
            </a:r>
            <a:endParaRPr lang="en-US" dirty="0">
              <a:latin typeface="Helvetica"/>
              <a:cs typeface="Helvetica"/>
            </a:endParaRPr>
          </a:p>
        </p:txBody>
      </p:sp>
      <p:sp>
        <p:nvSpPr>
          <p:cNvPr id="4" name="Footer Placeholder 3">
            <a:extLst>
              <a:ext uri="{FF2B5EF4-FFF2-40B4-BE49-F238E27FC236}">
                <a16:creationId xmlns:a16="http://schemas.microsoft.com/office/drawing/2014/main" id="{9FF3C7AE-D80A-5305-C0B1-C042854C3893}"/>
              </a:ext>
            </a:extLst>
          </p:cNvPr>
          <p:cNvSpPr>
            <a:spLocks noGrp="1"/>
          </p:cNvSpPr>
          <p:nvPr>
            <p:ph type="ftr" sz="quarter" idx="11"/>
          </p:nvPr>
        </p:nvSpPr>
        <p:spPr/>
        <p:txBody>
          <a:bodyPr/>
          <a:lstStyle/>
          <a:p>
            <a:pPr>
              <a:defRPr/>
            </a:pPr>
            <a:r>
              <a:rPr lang="de-DE"/>
              <a:t>Kevin McFarland: Help from CH-land</a:t>
            </a:r>
            <a:endParaRPr lang="en-US" dirty="0"/>
          </a:p>
        </p:txBody>
      </p:sp>
      <p:sp>
        <p:nvSpPr>
          <p:cNvPr id="5" name="Slide Number Placeholder 4">
            <a:extLst>
              <a:ext uri="{FF2B5EF4-FFF2-40B4-BE49-F238E27FC236}">
                <a16:creationId xmlns:a16="http://schemas.microsoft.com/office/drawing/2014/main" id="{08327280-54D0-6CB0-7DB7-A0304C2C348A}"/>
              </a:ext>
            </a:extLst>
          </p:cNvPr>
          <p:cNvSpPr>
            <a:spLocks noGrp="1"/>
          </p:cNvSpPr>
          <p:nvPr>
            <p:ph type="sldNum" sz="quarter" idx="12"/>
          </p:nvPr>
        </p:nvSpPr>
        <p:spPr/>
        <p:txBody>
          <a:bodyPr/>
          <a:lstStyle/>
          <a:p>
            <a:pPr>
              <a:defRPr/>
            </a:pPr>
            <a:fld id="{0C39C72E-2A13-EB4D-AD45-6D4E6ACAED8D}" type="slidenum">
              <a:rPr lang="en-US" smtClean="0"/>
              <a:pPr>
                <a:defRPr/>
              </a:pPr>
              <a:t>62</a:t>
            </a:fld>
            <a:endParaRPr lang="en-US" dirty="0"/>
          </a:p>
        </p:txBody>
      </p:sp>
    </p:spTree>
    <p:extLst>
      <p:ext uri="{BB962C8B-B14F-4D97-AF65-F5344CB8AC3E}">
        <p14:creationId xmlns:p14="http://schemas.microsoft.com/office/powerpoint/2010/main" val="297947213"/>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26ED4-98B3-D6F6-4833-8BF35A1F3581}"/>
              </a:ext>
            </a:extLst>
          </p:cNvPr>
          <p:cNvSpPr>
            <a:spLocks noGrp="1"/>
          </p:cNvSpPr>
          <p:nvPr>
            <p:ph type="title"/>
          </p:nvPr>
        </p:nvSpPr>
        <p:spPr/>
        <p:txBody>
          <a:bodyPr/>
          <a:lstStyle/>
          <a:p>
            <a:r>
              <a:rPr lang="en-US" dirty="0"/>
              <a:t>New 1</a:t>
            </a:r>
            <a:r>
              <a:rPr lang="en-US" dirty="0">
                <a:latin typeface="Symbol" pitchFamily="2" charset="2"/>
              </a:rPr>
              <a:t>p</a:t>
            </a:r>
            <a:r>
              <a:rPr lang="en-US" baseline="30000" dirty="0"/>
              <a:t>+ </a:t>
            </a:r>
            <a:r>
              <a:rPr lang="en-US" dirty="0"/>
              <a:t>Result Uncertainties</a:t>
            </a:r>
          </a:p>
        </p:txBody>
      </p:sp>
      <p:sp>
        <p:nvSpPr>
          <p:cNvPr id="3" name="Content Placeholder 2">
            <a:extLst>
              <a:ext uri="{FF2B5EF4-FFF2-40B4-BE49-F238E27FC236}">
                <a16:creationId xmlns:a16="http://schemas.microsoft.com/office/drawing/2014/main" id="{1646B2E1-839D-537E-AEEA-A6E86016BB34}"/>
              </a:ext>
            </a:extLst>
          </p:cNvPr>
          <p:cNvSpPr>
            <a:spLocks noGrp="1"/>
          </p:cNvSpPr>
          <p:nvPr>
            <p:ph idx="1"/>
          </p:nvPr>
        </p:nvSpPr>
        <p:spPr>
          <a:xfrm>
            <a:off x="381000" y="1472031"/>
            <a:ext cx="10515600" cy="604066"/>
          </a:xfrm>
        </p:spPr>
        <p:txBody>
          <a:bodyPr/>
          <a:lstStyle/>
          <a:p>
            <a:r>
              <a:rPr lang="en-US" dirty="0"/>
              <a:t>Cross Sections versus Q</a:t>
            </a:r>
            <a:r>
              <a:rPr lang="en-US" baseline="30000" dirty="0"/>
              <a:t>2</a:t>
            </a:r>
            <a:endParaRPr lang="en-US" dirty="0"/>
          </a:p>
        </p:txBody>
      </p:sp>
      <p:sp>
        <p:nvSpPr>
          <p:cNvPr id="4" name="Date Placeholder 3">
            <a:extLst>
              <a:ext uri="{FF2B5EF4-FFF2-40B4-BE49-F238E27FC236}">
                <a16:creationId xmlns:a16="http://schemas.microsoft.com/office/drawing/2014/main" id="{005D1C48-1390-C2CF-52E5-CB6B03888A72}"/>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31E3F481-15CF-7B8A-2023-39577CFF384F}"/>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0A086524-C5DE-8DD7-720D-9280AE96BEE7}"/>
              </a:ext>
            </a:extLst>
          </p:cNvPr>
          <p:cNvSpPr>
            <a:spLocks noGrp="1"/>
          </p:cNvSpPr>
          <p:nvPr>
            <p:ph type="sldNum" sz="quarter" idx="12"/>
          </p:nvPr>
        </p:nvSpPr>
        <p:spPr/>
        <p:txBody>
          <a:bodyPr/>
          <a:lstStyle/>
          <a:p>
            <a:fld id="{8132C78B-D409-3F4E-ACA1-20F3BFE0E73C}" type="slidenum">
              <a:rPr lang="en-US" smtClean="0"/>
              <a:t>63</a:t>
            </a:fld>
            <a:endParaRPr lang="en-US"/>
          </a:p>
        </p:txBody>
      </p:sp>
      <p:pic>
        <p:nvPicPr>
          <p:cNvPr id="22" name="Picture 21" descr="A graph of a graph&#10;&#10;Description automatically generated">
            <a:extLst>
              <a:ext uri="{FF2B5EF4-FFF2-40B4-BE49-F238E27FC236}">
                <a16:creationId xmlns:a16="http://schemas.microsoft.com/office/drawing/2014/main" id="{4F62A1B6-229E-3E25-10C6-E905CBE5E7EB}"/>
              </a:ext>
            </a:extLst>
          </p:cNvPr>
          <p:cNvPicPr>
            <a:picLocks noChangeAspect="1"/>
          </p:cNvPicPr>
          <p:nvPr/>
        </p:nvPicPr>
        <p:blipFill>
          <a:blip r:embed="rId2"/>
          <a:stretch>
            <a:fillRect/>
          </a:stretch>
        </p:blipFill>
        <p:spPr>
          <a:xfrm>
            <a:off x="227948" y="2076096"/>
            <a:ext cx="4877452" cy="4178593"/>
          </a:xfrm>
          <a:prstGeom prst="rect">
            <a:avLst/>
          </a:prstGeom>
        </p:spPr>
      </p:pic>
      <p:pic>
        <p:nvPicPr>
          <p:cNvPr id="25" name="Picture 24" descr="A list of colored lines with text&#10;&#10;Description automatically generated with medium confidence">
            <a:extLst>
              <a:ext uri="{FF2B5EF4-FFF2-40B4-BE49-F238E27FC236}">
                <a16:creationId xmlns:a16="http://schemas.microsoft.com/office/drawing/2014/main" id="{BA337FA2-7383-A3E2-08A1-A836547A967A}"/>
              </a:ext>
            </a:extLst>
          </p:cNvPr>
          <p:cNvPicPr>
            <a:picLocks noChangeAspect="1"/>
          </p:cNvPicPr>
          <p:nvPr/>
        </p:nvPicPr>
        <p:blipFill>
          <a:blip r:embed="rId3"/>
          <a:stretch>
            <a:fillRect/>
          </a:stretch>
        </p:blipFill>
        <p:spPr>
          <a:xfrm>
            <a:off x="5105400" y="2249069"/>
            <a:ext cx="1981200" cy="3136900"/>
          </a:xfrm>
          <a:prstGeom prst="rect">
            <a:avLst/>
          </a:prstGeom>
        </p:spPr>
      </p:pic>
    </p:spTree>
    <p:extLst>
      <p:ext uri="{BB962C8B-B14F-4D97-AF65-F5344CB8AC3E}">
        <p14:creationId xmlns:p14="http://schemas.microsoft.com/office/powerpoint/2010/main" val="2726012479"/>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329F7-437F-305A-C1E0-00B44491BFF0}"/>
              </a:ext>
            </a:extLst>
          </p:cNvPr>
          <p:cNvSpPr>
            <a:spLocks noGrp="1"/>
          </p:cNvSpPr>
          <p:nvPr>
            <p:ph type="title"/>
          </p:nvPr>
        </p:nvSpPr>
        <p:spPr>
          <a:xfrm>
            <a:off x="246081" y="188143"/>
            <a:ext cx="10309623" cy="1325563"/>
          </a:xfrm>
        </p:spPr>
        <p:txBody>
          <a:bodyPr>
            <a:normAutofit/>
          </a:bodyPr>
          <a:lstStyle/>
          <a:p>
            <a:r>
              <a:rPr lang="en-US" sz="2800" dirty="0"/>
              <a:t>CC≥1</a:t>
            </a:r>
            <a:r>
              <a:rPr lang="en-US" sz="2800" dirty="0">
                <a:latin typeface="Symbol" pitchFamily="2" charset="2"/>
              </a:rPr>
              <a:t>p</a:t>
            </a:r>
            <a:r>
              <a:rPr lang="en-US" sz="2800" dirty="0"/>
              <a:t> Cross Section Uncertainties vs. Available Energy-</a:t>
            </a:r>
            <a:r>
              <a:rPr lang="en-US" sz="2800" dirty="0" err="1"/>
              <a:t>T</a:t>
            </a:r>
            <a:r>
              <a:rPr lang="en-US" sz="2800" baseline="-25000" dirty="0" err="1">
                <a:latin typeface="Symbol" pitchFamily="2" charset="2"/>
              </a:rPr>
              <a:t>p</a:t>
            </a:r>
            <a:r>
              <a:rPr lang="en-US" sz="2800" dirty="0"/>
              <a:t> and </a:t>
            </a:r>
            <a:r>
              <a:rPr lang="en-US" sz="2800" dirty="0" err="1"/>
              <a:t>p</a:t>
            </a:r>
            <a:r>
              <a:rPr lang="en-US" sz="2800" baseline="-25000" dirty="0" err="1"/>
              <a:t>t</a:t>
            </a:r>
            <a:r>
              <a:rPr lang="en-US" sz="2800" baseline="-25000" dirty="0" err="1">
                <a:latin typeface="Symbol" pitchFamily="2" charset="2"/>
              </a:rPr>
              <a:t>m</a:t>
            </a:r>
            <a:endParaRPr lang="en-US" sz="2800" dirty="0"/>
          </a:p>
        </p:txBody>
      </p:sp>
      <p:sp>
        <p:nvSpPr>
          <p:cNvPr id="3" name="Content Placeholder 2">
            <a:extLst>
              <a:ext uri="{FF2B5EF4-FFF2-40B4-BE49-F238E27FC236}">
                <a16:creationId xmlns:a16="http://schemas.microsoft.com/office/drawing/2014/main" id="{D26FCC69-0156-93B6-1E0A-11299A3F8E7B}"/>
              </a:ext>
            </a:extLst>
          </p:cNvPr>
          <p:cNvSpPr>
            <a:spLocks noGrp="1"/>
          </p:cNvSpPr>
          <p:nvPr>
            <p:ph idx="1"/>
          </p:nvPr>
        </p:nvSpPr>
        <p:spPr>
          <a:xfrm>
            <a:off x="246081" y="1513706"/>
            <a:ext cx="2505892" cy="4248038"/>
          </a:xfrm>
        </p:spPr>
        <p:txBody>
          <a:bodyPr>
            <a:normAutofit fontScale="92500"/>
          </a:bodyPr>
          <a:lstStyle/>
          <a:p>
            <a:r>
              <a:rPr lang="en-US" dirty="0"/>
              <a:t>Fractional Uncertainties larger for this quantity</a:t>
            </a:r>
          </a:p>
          <a:p>
            <a:r>
              <a:rPr lang="en-US" dirty="0"/>
              <a:t>Still there are contributions from several sources, no clear source dominates</a:t>
            </a:r>
          </a:p>
        </p:txBody>
      </p:sp>
      <p:sp>
        <p:nvSpPr>
          <p:cNvPr id="4" name="Date Placeholder 3">
            <a:extLst>
              <a:ext uri="{FF2B5EF4-FFF2-40B4-BE49-F238E27FC236}">
                <a16:creationId xmlns:a16="http://schemas.microsoft.com/office/drawing/2014/main" id="{3ED81856-D219-EB55-D0B2-6C487FB83992}"/>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952F691C-B23C-1666-1E6E-88BBA6D5D3B1}"/>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0175C9AE-1F0B-F2CA-8AE9-6A1DEE559E36}"/>
              </a:ext>
            </a:extLst>
          </p:cNvPr>
          <p:cNvSpPr>
            <a:spLocks noGrp="1"/>
          </p:cNvSpPr>
          <p:nvPr>
            <p:ph type="sldNum" sz="quarter" idx="12"/>
          </p:nvPr>
        </p:nvSpPr>
        <p:spPr/>
        <p:txBody>
          <a:bodyPr/>
          <a:lstStyle/>
          <a:p>
            <a:fld id="{8132C78B-D409-3F4E-ACA1-20F3BFE0E73C}" type="slidenum">
              <a:rPr lang="en-US" smtClean="0"/>
              <a:t>64</a:t>
            </a:fld>
            <a:endParaRPr lang="en-US"/>
          </a:p>
        </p:txBody>
      </p:sp>
      <p:pic>
        <p:nvPicPr>
          <p:cNvPr id="10" name="Picture 9" descr="A graph of energy and energy&#10;&#10;Description automatically generated with medium confidence">
            <a:extLst>
              <a:ext uri="{FF2B5EF4-FFF2-40B4-BE49-F238E27FC236}">
                <a16:creationId xmlns:a16="http://schemas.microsoft.com/office/drawing/2014/main" id="{E4C342E2-70C5-D177-DE45-B1F8978F7FB9}"/>
              </a:ext>
            </a:extLst>
          </p:cNvPr>
          <p:cNvPicPr>
            <a:picLocks noChangeAspect="1"/>
          </p:cNvPicPr>
          <p:nvPr/>
        </p:nvPicPr>
        <p:blipFill>
          <a:blip r:embed="rId2"/>
          <a:stretch>
            <a:fillRect/>
          </a:stretch>
        </p:blipFill>
        <p:spPr>
          <a:xfrm>
            <a:off x="3135086" y="1285827"/>
            <a:ext cx="5290456" cy="5099444"/>
          </a:xfrm>
          <a:prstGeom prst="rect">
            <a:avLst/>
          </a:prstGeom>
        </p:spPr>
      </p:pic>
      <p:pic>
        <p:nvPicPr>
          <p:cNvPr id="7" name="Picture 6" descr="A close-up of a computer code&#10;&#10;Description automatically generated">
            <a:extLst>
              <a:ext uri="{FF2B5EF4-FFF2-40B4-BE49-F238E27FC236}">
                <a16:creationId xmlns:a16="http://schemas.microsoft.com/office/drawing/2014/main" id="{5001A6B3-6399-E280-CCB2-F6015BA8A08C}"/>
              </a:ext>
            </a:extLst>
          </p:cNvPr>
          <p:cNvPicPr>
            <a:picLocks noChangeAspect="1"/>
          </p:cNvPicPr>
          <p:nvPr/>
        </p:nvPicPr>
        <p:blipFill>
          <a:blip r:embed="rId3"/>
          <a:stretch>
            <a:fillRect/>
          </a:stretch>
        </p:blipFill>
        <p:spPr>
          <a:xfrm>
            <a:off x="8425542" y="1737429"/>
            <a:ext cx="2928257" cy="4278732"/>
          </a:xfrm>
          <a:prstGeom prst="rect">
            <a:avLst/>
          </a:prstGeom>
        </p:spPr>
      </p:pic>
    </p:spTree>
    <p:extLst>
      <p:ext uri="{BB962C8B-B14F-4D97-AF65-F5344CB8AC3E}">
        <p14:creationId xmlns:p14="http://schemas.microsoft.com/office/powerpoint/2010/main" val="1194579623"/>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77A9C-A326-C674-4421-7D8BADC2CAD5}"/>
            </a:ext>
          </a:extLst>
        </p:cNvPr>
        <p:cNvGrpSpPr/>
        <p:nvPr/>
      </p:nvGrpSpPr>
      <p:grpSpPr>
        <a:xfrm>
          <a:off x="0" y="0"/>
          <a:ext cx="0" cy="0"/>
          <a:chOff x="0" y="0"/>
          <a:chExt cx="0" cy="0"/>
        </a:xfrm>
      </p:grpSpPr>
      <p:pic>
        <p:nvPicPr>
          <p:cNvPr id="16386" name="Picture 2" descr="Figure">
            <a:extLst>
              <a:ext uri="{FF2B5EF4-FFF2-40B4-BE49-F238E27FC236}">
                <a16:creationId xmlns:a16="http://schemas.microsoft.com/office/drawing/2014/main" id="{293BA627-162E-3960-5B32-1DD057F293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977" b="3508"/>
          <a:stretch/>
        </p:blipFill>
        <p:spPr bwMode="auto">
          <a:xfrm>
            <a:off x="7086599" y="2514601"/>
            <a:ext cx="4426603" cy="4190999"/>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Figure">
            <a:extLst>
              <a:ext uri="{FF2B5EF4-FFF2-40B4-BE49-F238E27FC236}">
                <a16:creationId xmlns:a16="http://schemas.microsoft.com/office/drawing/2014/main" id="{117FB234-5713-7227-7AAF-F47D90F7BC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92" b="3508"/>
          <a:stretch/>
        </p:blipFill>
        <p:spPr bwMode="auto">
          <a:xfrm>
            <a:off x="678797" y="2514601"/>
            <a:ext cx="4333505" cy="4190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8CFBB63-F0C3-E96E-F777-A48C13FC3DA2}"/>
              </a:ext>
            </a:extLst>
          </p:cNvPr>
          <p:cNvSpPr>
            <a:spLocks noGrp="1"/>
          </p:cNvSpPr>
          <p:nvPr>
            <p:ph type="title"/>
          </p:nvPr>
        </p:nvSpPr>
        <p:spPr/>
        <p:txBody>
          <a:bodyPr/>
          <a:lstStyle/>
          <a:p>
            <a:r>
              <a:rPr lang="en-US" dirty="0"/>
              <a:t>MINERvA </a:t>
            </a:r>
            <a:r>
              <a:rPr lang="en-US" sz="4000" dirty="0"/>
              <a:t>CCπ</a:t>
            </a:r>
            <a:r>
              <a:rPr lang="en-US" sz="4000" baseline="30000" dirty="0"/>
              <a:t>+</a:t>
            </a:r>
            <a:r>
              <a:rPr lang="en-US" sz="4000" dirty="0"/>
              <a:t> {</a:t>
            </a:r>
            <a:r>
              <a:rPr lang="en-US" dirty="0"/>
              <a:t>CH, Fe, Pb}</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2D8DF6F-106C-D9A1-18CC-34B4D48BEFFC}"/>
                  </a:ext>
                </a:extLst>
              </p:cNvPr>
              <p:cNvSpPr>
                <a:spLocks noGrp="1"/>
              </p:cNvSpPr>
              <p:nvPr>
                <p:ph idx="1"/>
              </p:nvPr>
            </p:nvSpPr>
            <p:spPr>
              <a:xfrm>
                <a:off x="609600" y="1371601"/>
                <a:ext cx="11201400" cy="1666426"/>
              </a:xfrm>
            </p:spPr>
            <p:txBody>
              <a:bodyPr/>
              <a:lstStyle/>
              <a:p>
                <a:r>
                  <a:rPr lang="en-US" sz="2200" dirty="0"/>
                  <a:t>Result is generally that we see similar shapes in </a:t>
                </a:r>
                <a14:m>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𝑇</m:t>
                        </m:r>
                      </m:e>
                      <m:sub>
                        <m:r>
                          <a:rPr lang="en-US" sz="2200" b="0" i="1" smtClean="0">
                            <a:latin typeface="Cambria Math" panose="02040503050406030204" pitchFamily="18" charset="0"/>
                          </a:rPr>
                          <m:t>𝜋</m:t>
                        </m:r>
                      </m:sub>
                    </m:sSub>
                  </m:oMath>
                </a14:m>
                <a:r>
                  <a:rPr lang="en-US" sz="2200" dirty="0"/>
                  <a:t> and </a:t>
                </a:r>
                <a14:m>
                  <m:oMath xmlns:m="http://schemas.openxmlformats.org/officeDocument/2006/math">
                    <m:sSubSup>
                      <m:sSubSupPr>
                        <m:ctrlPr>
                          <a:rPr lang="en-US" sz="2200" b="0" i="1" smtClean="0">
                            <a:latin typeface="Cambria Math" panose="02040503050406030204" pitchFamily="18" charset="0"/>
                          </a:rPr>
                        </m:ctrlPr>
                      </m:sSubSupPr>
                      <m:e>
                        <m:r>
                          <a:rPr lang="en-US" sz="2200" b="0" i="1" smtClean="0">
                            <a:latin typeface="Cambria Math" panose="02040503050406030204" pitchFamily="18" charset="0"/>
                          </a:rPr>
                          <m:t>𝑝</m:t>
                        </m:r>
                      </m:e>
                      <m:sub>
                        <m:r>
                          <a:rPr lang="en-US" sz="2200" b="0" i="1" smtClean="0">
                            <a:latin typeface="Cambria Math" panose="02040503050406030204" pitchFamily="18" charset="0"/>
                          </a:rPr>
                          <m:t>𝑇</m:t>
                        </m:r>
                      </m:sub>
                      <m:sup>
                        <m:r>
                          <a:rPr lang="en-US" sz="2200" b="0" i="1" smtClean="0">
                            <a:latin typeface="Cambria Math" panose="02040503050406030204" pitchFamily="18" charset="0"/>
                          </a:rPr>
                          <m:t>𝜇</m:t>
                        </m:r>
                      </m:sup>
                    </m:sSubSup>
                  </m:oMath>
                </a14:m>
                <a:r>
                  <a:rPr lang="en-US" sz="2200" dirty="0"/>
                  <a:t> (</a:t>
                </a:r>
                <a14:m>
                  <m:oMath xmlns:m="http://schemas.openxmlformats.org/officeDocument/2006/math">
                    <m:sSup>
                      <m:sSupPr>
                        <m:ctrlPr>
                          <a:rPr lang="en-US" sz="2200" i="1" dirty="0" smtClean="0">
                            <a:latin typeface="Cambria Math" panose="02040503050406030204" pitchFamily="18" charset="0"/>
                          </a:rPr>
                        </m:ctrlPr>
                      </m:sSupPr>
                      <m:e>
                        <m:r>
                          <a:rPr lang="en-US" sz="2200" b="0" i="1" dirty="0" smtClean="0">
                            <a:latin typeface="Cambria Math" panose="02040503050406030204" pitchFamily="18" charset="0"/>
                          </a:rPr>
                          <m:t>𝑄</m:t>
                        </m:r>
                      </m:e>
                      <m:sup>
                        <m:r>
                          <a:rPr lang="en-US" sz="2200" b="0" i="1" dirty="0" smtClean="0">
                            <a:latin typeface="Cambria Math" panose="02040503050406030204" pitchFamily="18" charset="0"/>
                          </a:rPr>
                          <m:t>2</m:t>
                        </m:r>
                      </m:sup>
                    </m:sSup>
                    <m:r>
                      <a:rPr lang="en-US" sz="2200" b="0" i="1" dirty="0" smtClean="0">
                        <a:latin typeface="Cambria Math" panose="02040503050406030204" pitchFamily="18" charset="0"/>
                      </a:rPr>
                      <m:t>≈</m:t>
                    </m:r>
                    <m:sSup>
                      <m:sSupPr>
                        <m:ctrlPr>
                          <a:rPr lang="en-US" sz="2200" b="0" i="1" dirty="0" smtClean="0">
                            <a:latin typeface="Cambria Math" panose="02040503050406030204" pitchFamily="18" charset="0"/>
                          </a:rPr>
                        </m:ctrlPr>
                      </m:sSupPr>
                      <m:e>
                        <m:d>
                          <m:dPr>
                            <m:ctrlPr>
                              <a:rPr lang="en-US" sz="2200" b="0" i="1" dirty="0" smtClean="0">
                                <a:latin typeface="Cambria Math" panose="02040503050406030204" pitchFamily="18" charset="0"/>
                              </a:rPr>
                            </m:ctrlPr>
                          </m:dPr>
                          <m:e>
                            <m:sSubSup>
                              <m:sSubSupPr>
                                <m:ctrlPr>
                                  <a:rPr lang="en-US" sz="2200" i="1">
                                    <a:latin typeface="Cambria Math" panose="02040503050406030204" pitchFamily="18" charset="0"/>
                                  </a:rPr>
                                </m:ctrlPr>
                              </m:sSubSupPr>
                              <m:e>
                                <m:r>
                                  <a:rPr lang="en-US" sz="2200" i="1">
                                    <a:latin typeface="Cambria Math" panose="02040503050406030204" pitchFamily="18" charset="0"/>
                                  </a:rPr>
                                  <m:t>𝑝</m:t>
                                </m:r>
                              </m:e>
                              <m:sub>
                                <m:r>
                                  <a:rPr lang="en-US" sz="2200" i="1">
                                    <a:latin typeface="Cambria Math" panose="02040503050406030204" pitchFamily="18" charset="0"/>
                                  </a:rPr>
                                  <m:t>𝑇</m:t>
                                </m:r>
                              </m:sub>
                              <m:sup>
                                <m:r>
                                  <a:rPr lang="en-US" sz="2200" i="1">
                                    <a:latin typeface="Cambria Math" panose="02040503050406030204" pitchFamily="18" charset="0"/>
                                  </a:rPr>
                                  <m:t>𝜇</m:t>
                                </m:r>
                              </m:sup>
                            </m:sSubSup>
                          </m:e>
                        </m:d>
                      </m:e>
                      <m:sup>
                        <m:r>
                          <a:rPr lang="en-US" sz="2200" b="0" i="1" dirty="0" smtClean="0">
                            <a:latin typeface="Cambria Math" panose="02040503050406030204" pitchFamily="18" charset="0"/>
                          </a:rPr>
                          <m:t>2</m:t>
                        </m:r>
                      </m:sup>
                    </m:sSup>
                    <m:d>
                      <m:dPr>
                        <m:ctrlPr>
                          <a:rPr lang="en-US" sz="2200" b="0" i="1" dirty="0" smtClean="0">
                            <a:latin typeface="Cambria Math" panose="02040503050406030204" pitchFamily="18" charset="0"/>
                          </a:rPr>
                        </m:ctrlPr>
                      </m:dPr>
                      <m:e>
                        <m:r>
                          <a:rPr lang="en-US" sz="2200" b="0" i="1" dirty="0" smtClean="0">
                            <a:latin typeface="Cambria Math" panose="02040503050406030204" pitchFamily="18" charset="0"/>
                          </a:rPr>
                          <m:t>1+</m:t>
                        </m:r>
                        <m:f>
                          <m:fPr>
                            <m:ctrlPr>
                              <a:rPr lang="en-US" sz="2200" b="0" i="1" dirty="0" smtClean="0">
                                <a:latin typeface="Cambria Math" panose="02040503050406030204" pitchFamily="18" charset="0"/>
                              </a:rPr>
                            </m:ctrlPr>
                          </m:fPr>
                          <m:num>
                            <m:r>
                              <a:rPr lang="en-US" sz="2200" b="0" i="1" dirty="0" smtClean="0">
                                <a:latin typeface="Cambria Math" panose="02040503050406030204" pitchFamily="18" charset="0"/>
                              </a:rPr>
                              <m:t>𝜈</m:t>
                            </m:r>
                          </m:num>
                          <m:den>
                            <m:sSub>
                              <m:sSubPr>
                                <m:ctrlPr>
                                  <a:rPr lang="en-US" sz="2200" b="0" i="1" dirty="0" smtClean="0">
                                    <a:latin typeface="Cambria Math" panose="02040503050406030204" pitchFamily="18" charset="0"/>
                                  </a:rPr>
                                </m:ctrlPr>
                              </m:sSubPr>
                              <m:e>
                                <m:r>
                                  <a:rPr lang="en-US" sz="2200" b="0" i="1" dirty="0" smtClean="0">
                                    <a:latin typeface="Cambria Math" panose="02040503050406030204" pitchFamily="18" charset="0"/>
                                  </a:rPr>
                                  <m:t>𝐸</m:t>
                                </m:r>
                              </m:e>
                              <m:sub>
                                <m:r>
                                  <a:rPr lang="en-US" sz="2200" b="0" i="1" dirty="0" smtClean="0">
                                    <a:latin typeface="Cambria Math" panose="02040503050406030204" pitchFamily="18" charset="0"/>
                                  </a:rPr>
                                  <m:t>𝜇</m:t>
                                </m:r>
                              </m:sub>
                            </m:sSub>
                          </m:den>
                        </m:f>
                      </m:e>
                    </m:d>
                  </m:oMath>
                </a14:m>
                <a:r>
                  <a:rPr lang="en-US" sz="2200" dirty="0"/>
                  <a:t>).</a:t>
                </a:r>
              </a:p>
              <a:p>
                <a:r>
                  <a:rPr lang="en-US" sz="2200" dirty="0"/>
                  <a:t>However the overall result rate is different, for some models of </a:t>
                </a:r>
                <a:r>
                  <a:rPr lang="en-US" sz="2400" dirty="0"/>
                  <a:t>π</a:t>
                </a:r>
                <a:r>
                  <a:rPr lang="en-US" sz="2400" baseline="30000" dirty="0"/>
                  <a:t>+ </a:t>
                </a:r>
                <a:r>
                  <a:rPr lang="en-US" sz="2200" dirty="0"/>
                  <a:t>FSI.</a:t>
                </a:r>
              </a:p>
            </p:txBody>
          </p:sp>
        </mc:Choice>
        <mc:Fallback>
          <p:sp>
            <p:nvSpPr>
              <p:cNvPr id="3" name="Content Placeholder 2">
                <a:extLst>
                  <a:ext uri="{FF2B5EF4-FFF2-40B4-BE49-F238E27FC236}">
                    <a16:creationId xmlns:a16="http://schemas.microsoft.com/office/drawing/2014/main" id="{62D8DF6F-106C-D9A1-18CC-34B4D48BEFFC}"/>
                  </a:ext>
                </a:extLst>
              </p:cNvPr>
              <p:cNvSpPr>
                <a:spLocks noGrp="1" noRot="1" noChangeAspect="1" noMove="1" noResize="1" noEditPoints="1" noAdjustHandles="1" noChangeArrowheads="1" noChangeShapeType="1" noTextEdit="1"/>
              </p:cNvSpPr>
              <p:nvPr>
                <p:ph idx="1"/>
              </p:nvPr>
            </p:nvSpPr>
            <p:spPr>
              <a:xfrm>
                <a:off x="609600" y="1371601"/>
                <a:ext cx="11201400" cy="1666426"/>
              </a:xfrm>
              <a:blipFill>
                <a:blip r:embed="rId4"/>
                <a:stretch>
                  <a:fillRect l="-680"/>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9AFEF5AA-E442-0D9F-60D4-59558782DEBC}"/>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01A2FCFB-277E-674F-73EA-B26347959590}"/>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0761BD2F-CC1C-04BD-8E41-70986B3DB64C}"/>
              </a:ext>
            </a:extLst>
          </p:cNvPr>
          <p:cNvSpPr>
            <a:spLocks noGrp="1"/>
          </p:cNvSpPr>
          <p:nvPr>
            <p:ph type="sldNum" sz="quarter" idx="12"/>
          </p:nvPr>
        </p:nvSpPr>
        <p:spPr/>
        <p:txBody>
          <a:bodyPr/>
          <a:lstStyle/>
          <a:p>
            <a:fld id="{FB7A5F6C-6AD6-402F-B829-8C1EAE38D662}" type="slidenum">
              <a:rPr lang="en-US" smtClean="0"/>
              <a:pPr/>
              <a:t>65</a:t>
            </a:fld>
            <a:endParaRPr lang="en-US"/>
          </a:p>
        </p:txBody>
      </p:sp>
      <p:sp>
        <p:nvSpPr>
          <p:cNvPr id="12" name="TextBox 11">
            <a:extLst>
              <a:ext uri="{FF2B5EF4-FFF2-40B4-BE49-F238E27FC236}">
                <a16:creationId xmlns:a16="http://schemas.microsoft.com/office/drawing/2014/main" id="{4E974C59-10A4-0645-AD84-FF09DAE8873B}"/>
              </a:ext>
            </a:extLst>
          </p:cNvPr>
          <p:cNvSpPr txBox="1"/>
          <p:nvPr/>
        </p:nvSpPr>
        <p:spPr>
          <a:xfrm>
            <a:off x="5290820" y="4343400"/>
            <a:ext cx="1643379" cy="923330"/>
          </a:xfrm>
          <a:prstGeom prst="rect">
            <a:avLst/>
          </a:prstGeom>
          <a:noFill/>
        </p:spPr>
        <p:txBody>
          <a:bodyPr wrap="square">
            <a:spAutoFit/>
          </a:bodyPr>
          <a:lstStyle/>
          <a:p>
            <a:r>
              <a:rPr lang="en-US" b="0" i="0" dirty="0">
                <a:effectLst/>
                <a:latin typeface="-apple-system"/>
              </a:rPr>
              <a:t>MINERvA</a:t>
            </a:r>
            <a:r>
              <a:rPr lang="en-US" b="0" i="1" dirty="0">
                <a:effectLst/>
                <a:latin typeface="-apple-system"/>
              </a:rPr>
              <a:t>, </a:t>
            </a:r>
            <a:r>
              <a:rPr lang="en-US" b="0" i="1" dirty="0" err="1">
                <a:effectLst/>
                <a:latin typeface="-apple-system"/>
              </a:rPr>
              <a:t>Phys.Rev.Lett</a:t>
            </a:r>
            <a:r>
              <a:rPr lang="en-US" b="0" i="1" dirty="0">
                <a:effectLst/>
                <a:latin typeface="-apple-system"/>
              </a:rPr>
              <a:t>.</a:t>
            </a:r>
            <a:r>
              <a:rPr lang="en-US" b="0" i="0" dirty="0">
                <a:effectLst/>
                <a:latin typeface="-apple-system"/>
              </a:rPr>
              <a:t> 131 (2023) 1, 1</a:t>
            </a:r>
            <a:endParaRPr lang="en-US" dirty="0">
              <a:solidFill>
                <a:srgbClr val="0070C0"/>
              </a:solidFill>
            </a:endParaRPr>
          </a:p>
        </p:txBody>
      </p:sp>
    </p:spTree>
    <p:extLst>
      <p:ext uri="{BB962C8B-B14F-4D97-AF65-F5344CB8AC3E}">
        <p14:creationId xmlns:p14="http://schemas.microsoft.com/office/powerpoint/2010/main" val="1704688506"/>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6FEB-AC2B-D45F-3229-608F936C97AF}"/>
              </a:ext>
            </a:extLst>
          </p:cNvPr>
          <p:cNvSpPr>
            <a:spLocks noGrp="1"/>
          </p:cNvSpPr>
          <p:nvPr>
            <p:ph type="title"/>
          </p:nvPr>
        </p:nvSpPr>
        <p:spPr/>
        <p:txBody>
          <a:bodyPr/>
          <a:lstStyle/>
          <a:p>
            <a:r>
              <a:rPr lang="en-US" sz="3200" dirty="0"/>
              <a:t>Thoughts about What The Title Might Mean</a:t>
            </a:r>
          </a:p>
        </p:txBody>
      </p:sp>
      <p:sp>
        <p:nvSpPr>
          <p:cNvPr id="3" name="Content Placeholder 2">
            <a:extLst>
              <a:ext uri="{FF2B5EF4-FFF2-40B4-BE49-F238E27FC236}">
                <a16:creationId xmlns:a16="http://schemas.microsoft.com/office/drawing/2014/main" id="{79F67093-F93C-85C8-F559-7E5A8D17D784}"/>
              </a:ext>
            </a:extLst>
          </p:cNvPr>
          <p:cNvSpPr>
            <a:spLocks noGrp="1"/>
          </p:cNvSpPr>
          <p:nvPr>
            <p:ph idx="1"/>
          </p:nvPr>
        </p:nvSpPr>
        <p:spPr/>
        <p:txBody>
          <a:bodyPr/>
          <a:lstStyle/>
          <a:p>
            <a:r>
              <a:rPr lang="en-US" dirty="0"/>
              <a:t>Experiments arguably have bifurcated between two different detector technologies for neutrino interactions.</a:t>
            </a:r>
          </a:p>
          <a:p>
            <a:r>
              <a:rPr lang="en-US" dirty="0"/>
              <a:t>Why liquid argon (not my remit)?</a:t>
            </a:r>
          </a:p>
          <a:p>
            <a:pPr lvl="1"/>
            <a:r>
              <a:rPr lang="en-US" dirty="0"/>
              <a:t>Though slow to read out (even for a large portion </a:t>
            </a:r>
            <a:br>
              <a:rPr lang="en-US" dirty="0"/>
            </a:br>
            <a:r>
              <a:rPr lang="en-US" dirty="0"/>
              <a:t>of the scintillation light!), liquid argon charge imaging</a:t>
            </a:r>
            <a:br>
              <a:rPr lang="en-US" dirty="0"/>
            </a:br>
            <a:r>
              <a:rPr lang="en-US" dirty="0"/>
              <a:t>resolution is better than a ton-scale scintillator detector.</a:t>
            </a:r>
          </a:p>
          <a:p>
            <a:r>
              <a:rPr lang="en-US" dirty="0"/>
              <a:t>It follows that there must be some other advantage(s) </a:t>
            </a:r>
            <a:br>
              <a:rPr lang="en-US" dirty="0"/>
            </a:br>
            <a:r>
              <a:rPr lang="en-US" dirty="0"/>
              <a:t>for plastic scintillator detectors since we keep building them.</a:t>
            </a:r>
          </a:p>
          <a:p>
            <a:endParaRPr lang="en-US" dirty="0"/>
          </a:p>
          <a:p>
            <a:pPr marL="0" indent="0">
              <a:buNone/>
            </a:pPr>
            <a:r>
              <a:rPr lang="en-US" sz="1600" i="1" dirty="0"/>
              <a:t>(I assume the organizers will now rush me off the stage if I have it wrong, but if not, you’ll see the rest of my slides.)</a:t>
            </a:r>
          </a:p>
        </p:txBody>
      </p:sp>
      <p:sp>
        <p:nvSpPr>
          <p:cNvPr id="4" name="Date Placeholder 3">
            <a:extLst>
              <a:ext uri="{FF2B5EF4-FFF2-40B4-BE49-F238E27FC236}">
                <a16:creationId xmlns:a16="http://schemas.microsoft.com/office/drawing/2014/main" id="{B5F3A29B-6B81-D59E-E91E-2AA3A213328C}"/>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2CA0F283-9C18-5343-E354-D53859F769F8}"/>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93B3402A-6682-4FB4-63D1-914F2AE32EFC}"/>
              </a:ext>
            </a:extLst>
          </p:cNvPr>
          <p:cNvSpPr>
            <a:spLocks noGrp="1"/>
          </p:cNvSpPr>
          <p:nvPr>
            <p:ph type="sldNum" sz="quarter" idx="12"/>
          </p:nvPr>
        </p:nvSpPr>
        <p:spPr/>
        <p:txBody>
          <a:bodyPr/>
          <a:lstStyle/>
          <a:p>
            <a:fld id="{FB7A5F6C-6AD6-402F-B829-8C1EAE38D662}" type="slidenum">
              <a:rPr lang="en-US" smtClean="0"/>
              <a:pPr/>
              <a:t>7</a:t>
            </a:fld>
            <a:endParaRPr lang="en-US"/>
          </a:p>
        </p:txBody>
      </p:sp>
      <p:pic>
        <p:nvPicPr>
          <p:cNvPr id="7170" name="Picture 2" descr="figure 7">
            <a:extLst>
              <a:ext uri="{FF2B5EF4-FFF2-40B4-BE49-F238E27FC236}">
                <a16:creationId xmlns:a16="http://schemas.microsoft.com/office/drawing/2014/main" id="{5C7B6C6D-7B4F-A3E5-0922-2CF35F144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2057401"/>
            <a:ext cx="2667000" cy="213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F2B44EE-F076-FB2F-E5B4-4B332727D1DF}"/>
              </a:ext>
            </a:extLst>
          </p:cNvPr>
          <p:cNvSpPr txBox="1"/>
          <p:nvPr/>
        </p:nvSpPr>
        <p:spPr>
          <a:xfrm>
            <a:off x="9601200" y="4201180"/>
            <a:ext cx="2667000" cy="523220"/>
          </a:xfrm>
          <a:prstGeom prst="rect">
            <a:avLst/>
          </a:prstGeom>
          <a:noFill/>
        </p:spPr>
        <p:txBody>
          <a:bodyPr wrap="square" rtlCol="0">
            <a:spAutoFit/>
          </a:bodyPr>
          <a:lstStyle/>
          <a:p>
            <a:r>
              <a:rPr lang="en-US" sz="1400" dirty="0"/>
              <a:t>e.g., DEAP-360 light model, Eur. Phys. J. C 80, 303 (2020)</a:t>
            </a:r>
          </a:p>
        </p:txBody>
      </p:sp>
    </p:spTree>
    <p:extLst>
      <p:ext uri="{BB962C8B-B14F-4D97-AF65-F5344CB8AC3E}">
        <p14:creationId xmlns:p14="http://schemas.microsoft.com/office/powerpoint/2010/main" val="4268961175"/>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FE623-0DD9-4205-E0BC-4AB0FAB53EC0}"/>
              </a:ext>
            </a:extLst>
          </p:cNvPr>
          <p:cNvSpPr>
            <a:spLocks noGrp="1"/>
          </p:cNvSpPr>
          <p:nvPr>
            <p:ph type="title"/>
          </p:nvPr>
        </p:nvSpPr>
        <p:spPr/>
        <p:txBody>
          <a:bodyPr/>
          <a:lstStyle/>
          <a:p>
            <a:r>
              <a:rPr lang="en-US" dirty="0"/>
              <a:t>Signature Advantages of CH-Scintillator</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3042047-A84E-7F94-4CA2-F846EF81ADA8}"/>
                  </a:ext>
                </a:extLst>
              </p:cNvPr>
              <p:cNvSpPr>
                <a:spLocks noGrp="1"/>
              </p:cNvSpPr>
              <p:nvPr>
                <p:ph idx="1"/>
              </p:nvPr>
            </p:nvSpPr>
            <p:spPr/>
            <p:txBody>
              <a:bodyPr/>
              <a:lstStyle/>
              <a:p>
                <a:r>
                  <a:rPr lang="en-US" dirty="0"/>
                  <a:t>Inherently low-background fast readout, which leads to…</a:t>
                </a:r>
              </a:p>
              <a:p>
                <a:pPr lvl="1"/>
                <a:r>
                  <a:rPr lang="en-US" dirty="0"/>
                  <a:t>High-rate capability.</a:t>
                </a:r>
              </a:p>
              <a:p>
                <a:pPr lvl="1"/>
                <a:r>
                  <a:rPr lang="en-US" dirty="0"/>
                  <a:t>Easy separation and correct association of sub-events with </a:t>
                </a:r>
                <a14:m>
                  <m:oMath xmlns:m="http://schemas.openxmlformats.org/officeDocument/2006/math">
                    <m:r>
                      <a:rPr lang="en-US" i="1" smtClean="0">
                        <a:latin typeface="Cambria Math" panose="02040503050406030204" pitchFamily="18" charset="0"/>
                        <a:ea typeface="Cambria Math" panose="02040503050406030204" pitchFamily="18" charset="0"/>
                      </a:rPr>
                      <m:t>𝒪</m:t>
                    </m:r>
                  </m:oMath>
                </a14:m>
                <a:r>
                  <a:rPr lang="en-US" dirty="0"/>
                  <a:t>(ns) resolution for neutrons, stopped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𝐾</m:t>
                        </m:r>
                      </m:e>
                      <m:sup>
                        <m:r>
                          <a:rPr lang="en-US" b="0" i="1" smtClean="0">
                            <a:latin typeface="Cambria Math" panose="02040503050406030204" pitchFamily="18" charset="0"/>
                          </a:rPr>
                          <m:t>+</m:t>
                        </m:r>
                      </m:sup>
                    </m:sSup>
                  </m:oMath>
                </a14:m>
                <a:r>
                  <a:rPr lang="en-US" dirty="0"/>
                  <a:t>, and of course stopped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𝜇</m:t>
                        </m:r>
                      </m:e>
                      <m:sup>
                        <m:r>
                          <a:rPr lang="en-US" b="0" i="1" smtClean="0">
                            <a:latin typeface="Cambria Math" panose="02040503050406030204" pitchFamily="18" charset="0"/>
                          </a:rPr>
                          <m:t>±</m:t>
                        </m:r>
                      </m:sup>
                    </m:sSup>
                  </m:oMath>
                </a14:m>
                <a:endParaRPr lang="en-US" dirty="0"/>
              </a:p>
              <a:p>
                <a:r>
                  <a:rPr lang="en-US" dirty="0"/>
                  <a:t>Malleable and configurable </a:t>
                </a:r>
                <a:r>
                  <a:rPr lang="en-US" sz="1800" dirty="0"/>
                  <a:t>(what’s the word I’m looking for?  oh, right, “plastic”)</a:t>
                </a:r>
              </a:p>
              <a:p>
                <a:pPr lvl="1"/>
                <a:r>
                  <a:rPr lang="en-US" dirty="0"/>
                  <a:t>Easily segmented, up to channel count considerations.</a:t>
                </a:r>
              </a:p>
              <a:p>
                <a:pPr lvl="1"/>
                <a:r>
                  <a:rPr lang="en-US" dirty="0"/>
                  <a:t>Other materials can be incorporated to study how neutrino interactions compare on different nuclei.</a:t>
                </a:r>
              </a:p>
              <a:p>
                <a:pPr lvl="1"/>
                <a:r>
                  <a:rPr lang="en-US" dirty="0"/>
                  <a:t>Can be paired with other detectors </a:t>
                </a:r>
                <a:r>
                  <a:rPr lang="en-US" sz="1800" dirty="0"/>
                  <a:t>(without cryogenic containment in the way)</a:t>
                </a:r>
                <a:r>
                  <a:rPr lang="en-US" dirty="0"/>
                  <a:t> for purposes such as tracking in a magnetic field.</a:t>
                </a:r>
              </a:p>
            </p:txBody>
          </p:sp>
        </mc:Choice>
        <mc:Fallback>
          <p:sp>
            <p:nvSpPr>
              <p:cNvPr id="3" name="Content Placeholder 2">
                <a:extLst>
                  <a:ext uri="{FF2B5EF4-FFF2-40B4-BE49-F238E27FC236}">
                    <a16:creationId xmlns:a16="http://schemas.microsoft.com/office/drawing/2014/main" id="{F3042047-A84E-7F94-4CA2-F846EF81ADA8}"/>
                  </a:ext>
                </a:extLst>
              </p:cNvPr>
              <p:cNvSpPr>
                <a:spLocks noGrp="1" noRot="1" noChangeAspect="1" noMove="1" noResize="1" noEditPoints="1" noAdjustHandles="1" noChangeArrowheads="1" noChangeShapeType="1" noTextEdit="1"/>
              </p:cNvSpPr>
              <p:nvPr>
                <p:ph idx="1"/>
              </p:nvPr>
            </p:nvSpPr>
            <p:spPr>
              <a:blipFill>
                <a:blip r:embed="rId2"/>
                <a:stretch>
                  <a:fillRect l="-1040" t="-1681"/>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D3D39DA0-2914-8580-875D-A224A52293C5}"/>
              </a:ext>
            </a:extLst>
          </p:cNvPr>
          <p:cNvSpPr>
            <a:spLocks noGrp="1"/>
          </p:cNvSpPr>
          <p:nvPr>
            <p:ph type="dt" sz="half" idx="10"/>
          </p:nvPr>
        </p:nvSpPr>
        <p:spPr/>
        <p:txBody>
          <a:bodyPr/>
          <a:lstStyle/>
          <a:p>
            <a:r>
              <a:rPr lang="en-US"/>
              <a:t>21 October 2024</a:t>
            </a:r>
          </a:p>
        </p:txBody>
      </p:sp>
      <p:sp>
        <p:nvSpPr>
          <p:cNvPr id="5" name="Footer Placeholder 4">
            <a:extLst>
              <a:ext uri="{FF2B5EF4-FFF2-40B4-BE49-F238E27FC236}">
                <a16:creationId xmlns:a16="http://schemas.microsoft.com/office/drawing/2014/main" id="{9485FFF5-E6A1-514E-B14E-08394F4AF146}"/>
              </a:ext>
            </a:extLst>
          </p:cNvPr>
          <p:cNvSpPr>
            <a:spLocks noGrp="1"/>
          </p:cNvSpPr>
          <p:nvPr>
            <p:ph type="ftr" sz="quarter" idx="11"/>
          </p:nvPr>
        </p:nvSpPr>
        <p:spPr/>
        <p:txBody>
          <a:bodyPr/>
          <a:lstStyle/>
          <a:p>
            <a:r>
              <a:rPr lang="en-US"/>
              <a:t>Kevin McFarland: Help from CH-land</a:t>
            </a:r>
          </a:p>
        </p:txBody>
      </p:sp>
      <p:sp>
        <p:nvSpPr>
          <p:cNvPr id="6" name="Slide Number Placeholder 5">
            <a:extLst>
              <a:ext uri="{FF2B5EF4-FFF2-40B4-BE49-F238E27FC236}">
                <a16:creationId xmlns:a16="http://schemas.microsoft.com/office/drawing/2014/main" id="{EF4F48B5-BD4A-BD05-6C41-B8EDAAABD717}"/>
              </a:ext>
            </a:extLst>
          </p:cNvPr>
          <p:cNvSpPr>
            <a:spLocks noGrp="1"/>
          </p:cNvSpPr>
          <p:nvPr>
            <p:ph type="sldNum" sz="quarter" idx="12"/>
          </p:nvPr>
        </p:nvSpPr>
        <p:spPr/>
        <p:txBody>
          <a:bodyPr/>
          <a:lstStyle/>
          <a:p>
            <a:fld id="{FB7A5F6C-6AD6-402F-B829-8C1EAE38D662}" type="slidenum">
              <a:rPr lang="en-US" smtClean="0"/>
              <a:pPr/>
              <a:t>8</a:t>
            </a:fld>
            <a:endParaRPr lang="en-US"/>
          </a:p>
        </p:txBody>
      </p:sp>
    </p:spTree>
    <p:extLst>
      <p:ext uri="{BB962C8B-B14F-4D97-AF65-F5344CB8AC3E}">
        <p14:creationId xmlns:p14="http://schemas.microsoft.com/office/powerpoint/2010/main" val="3225696662"/>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D1ED123-E880-EB4D-338E-B5FCBAAB1B59}"/>
              </a:ext>
            </a:extLst>
          </p:cNvPr>
          <p:cNvSpPr>
            <a:spLocks noGrp="1"/>
          </p:cNvSpPr>
          <p:nvPr>
            <p:ph type="title"/>
          </p:nvPr>
        </p:nvSpPr>
        <p:spPr/>
        <p:txBody>
          <a:bodyPr/>
          <a:lstStyle/>
          <a:p>
            <a:r>
              <a:rPr lang="en-US" dirty="0"/>
              <a:t>An Illustration of Both Principles</a:t>
            </a:r>
          </a:p>
        </p:txBody>
      </p:sp>
      <p:sp>
        <p:nvSpPr>
          <p:cNvPr id="7" name="Content Placeholder 6">
            <a:extLst>
              <a:ext uri="{FF2B5EF4-FFF2-40B4-BE49-F238E27FC236}">
                <a16:creationId xmlns:a16="http://schemas.microsoft.com/office/drawing/2014/main" id="{1595668E-4970-B2FF-D9F8-39F84B2C05FC}"/>
              </a:ext>
            </a:extLst>
          </p:cNvPr>
          <p:cNvSpPr>
            <a:spLocks noGrp="1"/>
          </p:cNvSpPr>
          <p:nvPr>
            <p:ph idx="1"/>
          </p:nvPr>
        </p:nvSpPr>
        <p:spPr>
          <a:xfrm>
            <a:off x="609600" y="1447800"/>
            <a:ext cx="10972800" cy="4530725"/>
          </a:xfrm>
        </p:spPr>
        <p:txBody>
          <a:bodyPr/>
          <a:lstStyle/>
          <a:p>
            <a:r>
              <a:rPr lang="en-US" sz="2400" dirty="0"/>
              <a:t>T2K ND280 (upgraded) detector for T2K/HK configurable, fast CH scintillator.</a:t>
            </a:r>
          </a:p>
          <a:p>
            <a:r>
              <a:rPr lang="en-US" sz="2400" dirty="0"/>
              <a:t>The </a:t>
            </a:r>
            <a:r>
              <a:rPr lang="en-US" sz="2400" dirty="0" err="1"/>
              <a:t>SuperFGD</a:t>
            </a:r>
            <a:r>
              <a:rPr lang="en-US" sz="2400" dirty="0"/>
              <a:t> 3D pixelated scintillator is interspersed with gaseous tracking in a magnetic field for charge ID and high resolution </a:t>
            </a:r>
            <a:r>
              <a:rPr lang="en-US" sz="2400" dirty="0" err="1"/>
              <a:t>dE</a:t>
            </a:r>
            <a:r>
              <a:rPr lang="en-US" sz="2400" dirty="0"/>
              <a:t>/dx PID.</a:t>
            </a:r>
          </a:p>
          <a:p>
            <a:r>
              <a:rPr lang="en-US" sz="2400" dirty="0"/>
              <a:t>The </a:t>
            </a:r>
            <a:r>
              <a:rPr lang="en-US" sz="2400" dirty="0" err="1"/>
              <a:t>SuperFGD</a:t>
            </a:r>
            <a:r>
              <a:rPr lang="en-US" sz="2400" dirty="0"/>
              <a:t> also has excellent neutron capability, including time-of-flight momentum reconstruction (more later).</a:t>
            </a:r>
          </a:p>
        </p:txBody>
      </p:sp>
      <p:sp>
        <p:nvSpPr>
          <p:cNvPr id="3" name="Date Placeholder 2">
            <a:extLst>
              <a:ext uri="{FF2B5EF4-FFF2-40B4-BE49-F238E27FC236}">
                <a16:creationId xmlns:a16="http://schemas.microsoft.com/office/drawing/2014/main" id="{6914D67D-2F7C-ECD8-11DA-45B9BA3684EB}"/>
              </a:ext>
            </a:extLst>
          </p:cNvPr>
          <p:cNvSpPr>
            <a:spLocks noGrp="1"/>
          </p:cNvSpPr>
          <p:nvPr>
            <p:ph type="dt" sz="half" idx="10"/>
          </p:nvPr>
        </p:nvSpPr>
        <p:spPr/>
        <p:txBody>
          <a:bodyPr/>
          <a:lstStyle/>
          <a:p>
            <a:r>
              <a:rPr lang="en-US"/>
              <a:t>21 October 2024</a:t>
            </a:r>
          </a:p>
        </p:txBody>
      </p:sp>
      <p:sp>
        <p:nvSpPr>
          <p:cNvPr id="4" name="Footer Placeholder 3">
            <a:extLst>
              <a:ext uri="{FF2B5EF4-FFF2-40B4-BE49-F238E27FC236}">
                <a16:creationId xmlns:a16="http://schemas.microsoft.com/office/drawing/2014/main" id="{4B946A71-B6D0-27E7-6F70-C1B4D35E8087}"/>
              </a:ext>
            </a:extLst>
          </p:cNvPr>
          <p:cNvSpPr>
            <a:spLocks noGrp="1"/>
          </p:cNvSpPr>
          <p:nvPr>
            <p:ph type="ftr" sz="quarter" idx="11"/>
          </p:nvPr>
        </p:nvSpPr>
        <p:spPr/>
        <p:txBody>
          <a:bodyPr/>
          <a:lstStyle/>
          <a:p>
            <a:r>
              <a:rPr lang="en-US"/>
              <a:t>Kevin McFarland: Help from CH-land</a:t>
            </a:r>
          </a:p>
        </p:txBody>
      </p:sp>
      <p:sp>
        <p:nvSpPr>
          <p:cNvPr id="5" name="Slide Number Placeholder 4">
            <a:extLst>
              <a:ext uri="{FF2B5EF4-FFF2-40B4-BE49-F238E27FC236}">
                <a16:creationId xmlns:a16="http://schemas.microsoft.com/office/drawing/2014/main" id="{7EE18251-787B-B1AA-0A38-7238B46C57AC}"/>
              </a:ext>
            </a:extLst>
          </p:cNvPr>
          <p:cNvSpPr>
            <a:spLocks noGrp="1"/>
          </p:cNvSpPr>
          <p:nvPr>
            <p:ph type="sldNum" sz="quarter" idx="12"/>
          </p:nvPr>
        </p:nvSpPr>
        <p:spPr/>
        <p:txBody>
          <a:bodyPr/>
          <a:lstStyle/>
          <a:p>
            <a:fld id="{FF4571A9-B2EC-455C-AC37-BF90257DDDC9}" type="slidenum">
              <a:rPr lang="en-US" smtClean="0"/>
              <a:pPr/>
              <a:t>9</a:t>
            </a:fld>
            <a:endParaRPr lang="en-US"/>
          </a:p>
        </p:txBody>
      </p:sp>
      <p:sp>
        <p:nvSpPr>
          <p:cNvPr id="8" name="TextBox 7">
            <a:extLst>
              <a:ext uri="{FF2B5EF4-FFF2-40B4-BE49-F238E27FC236}">
                <a16:creationId xmlns:a16="http://schemas.microsoft.com/office/drawing/2014/main" id="{B8262D14-BD7C-24A9-9325-F30D66EC52F1}"/>
              </a:ext>
            </a:extLst>
          </p:cNvPr>
          <p:cNvSpPr txBox="1"/>
          <p:nvPr/>
        </p:nvSpPr>
        <p:spPr>
          <a:xfrm>
            <a:off x="7388283" y="6382434"/>
            <a:ext cx="3860799" cy="369332"/>
          </a:xfrm>
          <a:prstGeom prst="rect">
            <a:avLst/>
          </a:prstGeom>
          <a:noFill/>
        </p:spPr>
        <p:txBody>
          <a:bodyPr wrap="square" rtlCol="0">
            <a:spAutoFit/>
          </a:bodyPr>
          <a:lstStyle/>
          <a:p>
            <a:r>
              <a:rPr lang="en-US" dirty="0"/>
              <a:t>(Pictures assembled by C. </a:t>
            </a:r>
            <a:r>
              <a:rPr lang="en-US" dirty="0" err="1"/>
              <a:t>Giganti</a:t>
            </a:r>
            <a:r>
              <a:rPr lang="en-US" dirty="0"/>
              <a:t>.)</a:t>
            </a:r>
          </a:p>
        </p:txBody>
      </p:sp>
      <p:pic>
        <p:nvPicPr>
          <p:cNvPr id="2" name="Picture 1">
            <a:extLst>
              <a:ext uri="{FF2B5EF4-FFF2-40B4-BE49-F238E27FC236}">
                <a16:creationId xmlns:a16="http://schemas.microsoft.com/office/drawing/2014/main" id="{89305491-884E-0D08-BAFF-D9FDC8CC14D8}"/>
              </a:ext>
            </a:extLst>
          </p:cNvPr>
          <p:cNvPicPr>
            <a:picLocks noChangeAspect="1"/>
          </p:cNvPicPr>
          <p:nvPr/>
        </p:nvPicPr>
        <p:blipFill>
          <a:blip r:embed="rId3"/>
          <a:stretch>
            <a:fillRect/>
          </a:stretch>
        </p:blipFill>
        <p:spPr>
          <a:xfrm>
            <a:off x="152400" y="3616326"/>
            <a:ext cx="3582154" cy="2514600"/>
          </a:xfrm>
          <a:prstGeom prst="rect">
            <a:avLst/>
          </a:prstGeom>
        </p:spPr>
      </p:pic>
      <p:pic>
        <p:nvPicPr>
          <p:cNvPr id="9" name="Picture 4">
            <a:extLst>
              <a:ext uri="{FF2B5EF4-FFF2-40B4-BE49-F238E27FC236}">
                <a16:creationId xmlns:a16="http://schemas.microsoft.com/office/drawing/2014/main" id="{9AEE5875-79EB-6532-665C-AD248F8FC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504" y="3526558"/>
            <a:ext cx="3644763" cy="28010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omputer screen shot of a blueprint&#10;&#10;Description automatically generated">
            <a:extLst>
              <a:ext uri="{FF2B5EF4-FFF2-40B4-BE49-F238E27FC236}">
                <a16:creationId xmlns:a16="http://schemas.microsoft.com/office/drawing/2014/main" id="{A4EAD984-F572-89F6-650F-E69BF363F967}"/>
              </a:ext>
            </a:extLst>
          </p:cNvPr>
          <p:cNvPicPr>
            <a:picLocks noChangeAspect="1"/>
          </p:cNvPicPr>
          <p:nvPr/>
        </p:nvPicPr>
        <p:blipFill rotWithShape="1">
          <a:blip r:embed="rId5">
            <a:extLst>
              <a:ext uri="{28A0092B-C50C-407E-A947-70E740481C1C}">
                <a14:useLocalDpi xmlns:a14="http://schemas.microsoft.com/office/drawing/2010/main" val="0"/>
              </a:ext>
            </a:extLst>
          </a:blip>
          <a:srcRect l="13135" r="13573"/>
          <a:stretch/>
        </p:blipFill>
        <p:spPr>
          <a:xfrm>
            <a:off x="7705479" y="3404695"/>
            <a:ext cx="4366933" cy="2937862"/>
          </a:xfrm>
          <a:prstGeom prst="rect">
            <a:avLst/>
          </a:prstGeom>
        </p:spPr>
      </p:pic>
    </p:spTree>
    <p:extLst>
      <p:ext uri="{BB962C8B-B14F-4D97-AF65-F5344CB8AC3E}">
        <p14:creationId xmlns:p14="http://schemas.microsoft.com/office/powerpoint/2010/main" val="2973243070"/>
      </p:ext>
    </p:extLst>
  </p:cSld>
  <p:clrMapOvr>
    <a:masterClrMapping/>
  </p:clrMapOvr>
  <p:transition>
    <p:fade thruBlk="1"/>
  </p:transition>
</p:sld>
</file>

<file path=ppt/theme/theme1.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pitchFamily="34" charset="0"/>
            <a:cs typeface="Arial" pitchFamily="34" charset="0"/>
          </a:defRPr>
        </a:defPPr>
      </a:lstStyle>
    </a:spDef>
    <a:lnDef>
      <a:spPr bwMode="auto">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82CAEB9B-0774-254A-B0E1-26C6BF5DB59D}" vid="{CA94C7DF-C66E-484B-992A-D31B5463143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Watermark</Template>
  <TotalTime>3299</TotalTime>
  <Words>6325</Words>
  <Application>Microsoft Macintosh PowerPoint</Application>
  <PresentationFormat>Widescreen</PresentationFormat>
  <Paragraphs>615</Paragraphs>
  <Slides>65</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65</vt:i4>
      </vt:variant>
    </vt:vector>
  </HeadingPairs>
  <TitlesOfParts>
    <vt:vector size="76" baseType="lpstr">
      <vt:lpstr>-apple-system</vt:lpstr>
      <vt:lpstr>utopia-std-caption</vt:lpstr>
      <vt:lpstr>var(--wp--preset--font-family--rocky-compressed)</vt:lpstr>
      <vt:lpstr>Arial</vt:lpstr>
      <vt:lpstr>Calibri</vt:lpstr>
      <vt:lpstr>Cambria Math</vt:lpstr>
      <vt:lpstr>Helvetica</vt:lpstr>
      <vt:lpstr>Helvetica Neue</vt:lpstr>
      <vt:lpstr>Symbol</vt:lpstr>
      <vt:lpstr>Wingdings</vt:lpstr>
      <vt:lpstr>Watermark</vt:lpstr>
      <vt:lpstr>Neutrino Interaction Measurements with Hydrocarbon-Based Detectors</vt:lpstr>
      <vt:lpstr>“Help from CH-land”?</vt:lpstr>
      <vt:lpstr>“Help from CH-land”?</vt:lpstr>
      <vt:lpstr>“Help from CH-land”?</vt:lpstr>
      <vt:lpstr>“Help from CH-land”?</vt:lpstr>
      <vt:lpstr>“Help from CH-land”?</vt:lpstr>
      <vt:lpstr>Thoughts about What The Title Might Mean</vt:lpstr>
      <vt:lpstr>Signature Advantages of CH-Scintillator</vt:lpstr>
      <vt:lpstr>An Illustration of Both Principles</vt:lpstr>
      <vt:lpstr>Topics for this CH review</vt:lpstr>
      <vt:lpstr>And why those matter for DUNE and HK</vt:lpstr>
      <vt:lpstr>π^+Tagging and Production Cross-Sections</vt:lpstr>
      <vt:lpstr>How do we identify π^+ in CH?</vt:lpstr>
      <vt:lpstr>A few π^+ Results...</vt:lpstr>
      <vt:lpstr>One last MINERvA π^+ result in progress…</vt:lpstr>
      <vt:lpstr>Electron and Muon Flavors</vt:lpstr>
      <vt:lpstr>The ν_e Problem</vt:lpstr>
      <vt:lpstr>MINERvA: Electron Neutrino Flux</vt:lpstr>
      <vt:lpstr>Electron/Photon Separation in νe^-→νe^-</vt:lpstr>
      <vt:lpstr>Antineutrino Cross Section</vt:lpstr>
      <vt:lpstr>Neutrino Cross Section</vt:lpstr>
      <vt:lpstr>MINERvA: Uncertainties on 𝜈e /𝜈𝜇</vt:lpstr>
      <vt:lpstr>MINERvA 𝜈e /𝜈𝜇  Ratios</vt:lpstr>
      <vt:lpstr>Flavor (or color?) commentary</vt:lpstr>
      <vt:lpstr>Multiply Differential Measurements</vt:lpstr>
      <vt:lpstr>MINERvA “3D” CC0π ΣT_p, p_T, p_∥</vt:lpstr>
      <vt:lpstr>Results: CC0π ΣT_p, p_T, p_∥</vt:lpstr>
      <vt:lpstr>Results: CC0π ΣT_p, p_T, p_∥</vt:lpstr>
      <vt:lpstr>Results: CC0π ΣT_p, p_T, p_∥</vt:lpstr>
      <vt:lpstr>Another visualization of CC0π ΣT_p, p_T, p_∥</vt:lpstr>
      <vt:lpstr>Another visualization of CC0π ΣT_p, p_T, p_∥</vt:lpstr>
      <vt:lpstr>Transverse variables, full MINERvA CC0π statistics</vt:lpstr>
      <vt:lpstr>Transverse variables, full MINERvA CC0π statistics</vt:lpstr>
      <vt:lpstr>Different Nuclei</vt:lpstr>
      <vt:lpstr>Is a nucleus a nucleus a nucleus?</vt:lpstr>
      <vt:lpstr>CH Detector and Passive Targets</vt:lpstr>
      <vt:lpstr>T2K CC0π CH vs H2O</vt:lpstr>
      <vt:lpstr>MINERvA CC0π {C, H2O, Fe, Pb}/CH</vt:lpstr>
      <vt:lpstr>MINERvA CC0π {C, H2O, Fe, Pb}/CH</vt:lpstr>
      <vt:lpstr>MINERvA CC0π {C, H2O, Fe, Pb}/CH</vt:lpstr>
      <vt:lpstr>MINERvA CCπ+ {C, H2O, Fe, Pb}/CH</vt:lpstr>
      <vt:lpstr>Neutrons, Nucleons and Nuclei</vt:lpstr>
      <vt:lpstr>Neutron reconstruction</vt:lpstr>
      <vt:lpstr>Why Neutron Reconstruction Matters</vt:lpstr>
      <vt:lpstr>Neutron and Axial Form Factor</vt:lpstr>
      <vt:lpstr>DUNE-ND “Solid Hydrogen” from CHn</vt:lpstr>
      <vt:lpstr>Nucleons vs Nuclei</vt:lpstr>
      <vt:lpstr>Nucleon and Nuclei commentary</vt:lpstr>
      <vt:lpstr>Closing Thoughts</vt:lpstr>
      <vt:lpstr>H and C and Ar… Can’t we just all be friends?</vt:lpstr>
      <vt:lpstr>Brave Brew World?</vt:lpstr>
      <vt:lpstr>Brave Brew World?</vt:lpstr>
      <vt:lpstr>Brave Brew World?</vt:lpstr>
      <vt:lpstr>“Measure Neutrino Interactions”, Schultz said. “Measure Them.”</vt:lpstr>
      <vt:lpstr>Backup</vt:lpstr>
      <vt:lpstr>More on MINERvA’s Electron Neutrinos</vt:lpstr>
      <vt:lpstr>Characterization of Backgrounds</vt:lpstr>
      <vt:lpstr>Characterization of  Backgrounds</vt:lpstr>
      <vt:lpstr>Signal Region after Background Tunes</vt:lpstr>
      <vt:lpstr>Discussion and Uncertainties</vt:lpstr>
      <vt:lpstr>Uncertainties in FHC</vt:lpstr>
      <vt:lpstr>More on MINERvA’s π^+ Results</vt:lpstr>
      <vt:lpstr>New 1p+ Result Uncertainties</vt:lpstr>
      <vt:lpstr>CC≥1p Cross Section Uncertainties vs. Available Energy-Tp and ptm</vt:lpstr>
      <vt:lpstr>MINERvA CCπ+ {CH, Fe, Pb}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Mcfarland, Kevin</dc:creator>
  <cp:lastModifiedBy>Mcfarland, Kevin</cp:lastModifiedBy>
  <cp:revision>48</cp:revision>
  <cp:lastPrinted>2024-10-21T10:46:32Z</cp:lastPrinted>
  <dcterms:created xsi:type="dcterms:W3CDTF">2024-06-18T16:42:12Z</dcterms:created>
  <dcterms:modified xsi:type="dcterms:W3CDTF">2024-10-21T10:47:09Z</dcterms:modified>
</cp:coreProperties>
</file>