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5143500" cx="9144000"/>
  <p:notesSz cx="6858000" cy="9144000"/>
  <p:embeddedFontLst>
    <p:embeddedFont>
      <p:font typeface="Helvetica Neue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02B5EF5-C6F0-4966-AB7C-842645AC0B9E}">
  <a:tblStyle styleId="{102B5EF5-C6F0-4966-AB7C-842645AC0B9E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5B9BD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5B9BD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5B9BD5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5B9BD5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HelveticaNeue-regular.fnt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HelveticaNeue-italic.fntdata"/><Relationship Id="rId10" Type="http://schemas.openxmlformats.org/officeDocument/2006/relationships/slide" Target="slides/slide4.xml"/><Relationship Id="rId32" Type="http://schemas.openxmlformats.org/officeDocument/2006/relationships/font" Target="fonts/HelveticaNeue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font" Target="fonts/HelveticaNeue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05be74d9f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05be74d9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Title 24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Text 20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0754f5379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0754f5379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05be74d9f2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05be74d9f2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05be74d9f2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05be74d9f2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05be74d9f2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05be74d9f2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05be74d9f2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05be74d9f2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05be74d9f2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05be74d9f2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05be74d9f2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05be74d9f2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05be74d9f2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05be74d9f2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05be74d9f2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05be74d9f2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05be74d9f2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05be74d9f2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05be74d9f2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05be74d9f2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05be74d9f2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05be74d9f2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05be74d9f2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05be74d9f2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05be74d9f2_0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05be74d9f2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05be74d9f2_0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05be74d9f2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05be74d9f2_0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05be74d9f2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05be74d9f2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05be74d9f2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05be74d9f2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05be74d9f2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05be74d9f2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05be74d9f2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5be74d9f2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5be74d9f2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05be74d9f2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05be74d9f2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05be74d9f2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05be74d9f2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05be74d9f2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05be74d9f2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5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5.png"/><Relationship Id="rId4" Type="http://schemas.openxmlformats.org/officeDocument/2006/relationships/image" Target="../media/image16.png"/><Relationship Id="rId5" Type="http://schemas.openxmlformats.org/officeDocument/2006/relationships/image" Target="../media/image29.png"/><Relationship Id="rId6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Relationship Id="rId4" Type="http://schemas.openxmlformats.org/officeDocument/2006/relationships/image" Target="../media/image18.png"/><Relationship Id="rId10" Type="http://schemas.openxmlformats.org/officeDocument/2006/relationships/image" Target="../media/image28.png"/><Relationship Id="rId9" Type="http://schemas.openxmlformats.org/officeDocument/2006/relationships/image" Target="../media/image20.png"/><Relationship Id="rId5" Type="http://schemas.openxmlformats.org/officeDocument/2006/relationships/image" Target="../media/image33.png"/><Relationship Id="rId6" Type="http://schemas.openxmlformats.org/officeDocument/2006/relationships/image" Target="../media/image32.png"/><Relationship Id="rId7" Type="http://schemas.openxmlformats.org/officeDocument/2006/relationships/image" Target="../media/image24.png"/><Relationship Id="rId8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5.png"/><Relationship Id="rId6" Type="http://schemas.openxmlformats.org/officeDocument/2006/relationships/image" Target="../media/image31.png"/><Relationship Id="rId7" Type="http://schemas.openxmlformats.org/officeDocument/2006/relationships/image" Target="../media/image26.png"/><Relationship Id="rId8" Type="http://schemas.openxmlformats.org/officeDocument/2006/relationships/image" Target="../media/image3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4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3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9.png"/><Relationship Id="rId4" Type="http://schemas.openxmlformats.org/officeDocument/2006/relationships/image" Target="../media/image37.png"/><Relationship Id="rId5" Type="http://schemas.openxmlformats.org/officeDocument/2006/relationships/image" Target="../media/image36.png"/><Relationship Id="rId6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png"/><Relationship Id="rId4" Type="http://schemas.openxmlformats.org/officeDocument/2006/relationships/image" Target="../media/image38.png"/><Relationship Id="rId5" Type="http://schemas.openxmlformats.org/officeDocument/2006/relationships/image" Target="../media/image47.png"/><Relationship Id="rId6" Type="http://schemas.openxmlformats.org/officeDocument/2006/relationships/image" Target="../media/image44.png"/><Relationship Id="rId7" Type="http://schemas.openxmlformats.org/officeDocument/2006/relationships/image" Target="../media/image43.png"/><Relationship Id="rId8" Type="http://schemas.openxmlformats.org/officeDocument/2006/relationships/image" Target="../media/image4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8.png"/><Relationship Id="rId4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6.png"/><Relationship Id="rId4" Type="http://schemas.openxmlformats.org/officeDocument/2006/relationships/image" Target="../media/image51.png"/><Relationship Id="rId5" Type="http://schemas.openxmlformats.org/officeDocument/2006/relationships/image" Target="../media/image3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4.png"/><Relationship Id="rId4" Type="http://schemas.openxmlformats.org/officeDocument/2006/relationships/image" Target="../media/image50.png"/><Relationship Id="rId5" Type="http://schemas.openxmlformats.org/officeDocument/2006/relationships/image" Target="../media/image4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3.png"/><Relationship Id="rId4" Type="http://schemas.openxmlformats.org/officeDocument/2006/relationships/image" Target="../media/image52.png"/><Relationship Id="rId5" Type="http://schemas.openxmlformats.org/officeDocument/2006/relationships/image" Target="../media/image4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7.png"/><Relationship Id="rId5" Type="http://schemas.openxmlformats.org/officeDocument/2006/relationships/image" Target="../media/image1.png"/><Relationship Id="rId6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0" y="1662175"/>
            <a:ext cx="9144000" cy="8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650"/>
              <a:t>Kaonic Atom Properties and Cascade Models: </a:t>
            </a:r>
            <a:endParaRPr b="1" sz="265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50"/>
              <a:t>Exploring Strong Interactions through First-Principles Calculations and Monte Carlo simulations </a:t>
            </a:r>
            <a:endParaRPr b="1" sz="1650"/>
          </a:p>
        </p:txBody>
      </p:sp>
      <p:sp>
        <p:nvSpPr>
          <p:cNvPr id="55" name="Google Shape;55;p13"/>
          <p:cNvSpPr txBox="1"/>
          <p:nvPr>
            <p:ph type="title"/>
          </p:nvPr>
        </p:nvSpPr>
        <p:spPr>
          <a:xfrm>
            <a:off x="0" y="209500"/>
            <a:ext cx="9144000" cy="4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400"/>
              <a:t>KAMPAI - Kaonic, Antiprotonic, Muonic, Pionic and “onia” exotic Atoms: </a:t>
            </a:r>
            <a:endParaRPr b="1" sz="1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400"/>
              <a:t>Interchanging knowledge and recent results</a:t>
            </a:r>
            <a:endParaRPr b="0" sz="1400"/>
          </a:p>
        </p:txBody>
      </p:sp>
      <p:sp>
        <p:nvSpPr>
          <p:cNvPr id="56" name="Google Shape;56;p13"/>
          <p:cNvSpPr txBox="1"/>
          <p:nvPr>
            <p:ph type="title"/>
          </p:nvPr>
        </p:nvSpPr>
        <p:spPr>
          <a:xfrm>
            <a:off x="0" y="2885500"/>
            <a:ext cx="9144000" cy="5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100" u="sng"/>
              <a:t>Simone Manti</a:t>
            </a:r>
            <a:r>
              <a:rPr b="1" lang="it" sz="2100"/>
              <a:t> on behalf of the SIDDHARTA-2 collaboration</a:t>
            </a:r>
            <a:endParaRPr b="1" sz="2100"/>
          </a:p>
        </p:txBody>
      </p:sp>
      <p:sp>
        <p:nvSpPr>
          <p:cNvPr id="57" name="Google Shape;57;p13"/>
          <p:cNvSpPr txBox="1"/>
          <p:nvPr>
            <p:ph type="title"/>
          </p:nvPr>
        </p:nvSpPr>
        <p:spPr>
          <a:xfrm>
            <a:off x="0" y="4296500"/>
            <a:ext cx="91440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it" sz="2000"/>
              <a:t>Jul </a:t>
            </a:r>
            <a:r>
              <a:rPr lang="it" sz="2000"/>
              <a:t>30</a:t>
            </a:r>
            <a:r>
              <a:rPr b="0" lang="it" sz="2000"/>
              <a:t>–4, 2024, </a:t>
            </a:r>
            <a:r>
              <a:rPr lang="it" sz="2000"/>
              <a:t>ECT* , Trento</a:t>
            </a:r>
            <a:endParaRPr b="0" sz="2000"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651" y="73400"/>
            <a:ext cx="1255525" cy="92235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>
            <p:ph type="title"/>
          </p:nvPr>
        </p:nvSpPr>
        <p:spPr>
          <a:xfrm>
            <a:off x="0" y="117050"/>
            <a:ext cx="9144000" cy="554100"/>
          </a:xfrm>
          <a:prstGeom prst="rect">
            <a:avLst/>
          </a:prstGeom>
        </p:spPr>
        <p:txBody>
          <a:bodyPr anchorCtr="0" anchor="t" bIns="91425" lIns="180000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/>
              <a:t>Putting Bounds on Kaon Mass with Kaonic Neon</a:t>
            </a:r>
            <a:endParaRPr b="1"/>
          </a:p>
        </p:txBody>
      </p:sp>
      <p:pic>
        <p:nvPicPr>
          <p:cNvPr id="143" name="Google Shape;14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075" y="1578425"/>
            <a:ext cx="4529500" cy="241574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145" name="Google Shape;14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4775" y="747350"/>
            <a:ext cx="3890625" cy="198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05899" y="2887884"/>
            <a:ext cx="3528376" cy="1622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type="title"/>
          </p:nvPr>
        </p:nvSpPr>
        <p:spPr>
          <a:xfrm>
            <a:off x="0" y="117050"/>
            <a:ext cx="9144000" cy="554100"/>
          </a:xfrm>
          <a:prstGeom prst="rect">
            <a:avLst/>
          </a:prstGeom>
        </p:spPr>
        <p:txBody>
          <a:bodyPr anchorCtr="0" anchor="t" bIns="91425" lIns="180000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/>
              <a:t>Putting Bounds on Kaon Mass with Kaonic Neon</a:t>
            </a:r>
            <a:endParaRPr b="1" sz="2400"/>
          </a:p>
        </p:txBody>
      </p:sp>
      <p:pic>
        <p:nvPicPr>
          <p:cNvPr id="152" name="Google Shape;152;p23"/>
          <p:cNvPicPr preferRelativeResize="0"/>
          <p:nvPr/>
        </p:nvPicPr>
        <p:blipFill rotWithShape="1">
          <a:blip r:embed="rId3">
            <a:alphaModFix/>
          </a:blip>
          <a:srcRect b="49677" l="50079" r="0" t="0"/>
          <a:stretch/>
        </p:blipFill>
        <p:spPr>
          <a:xfrm>
            <a:off x="90975" y="2944650"/>
            <a:ext cx="2355499" cy="199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 rotWithShape="1">
          <a:blip r:embed="rId3">
            <a:alphaModFix/>
          </a:blip>
          <a:srcRect b="0" l="129" r="49950" t="49677"/>
          <a:stretch/>
        </p:blipFill>
        <p:spPr>
          <a:xfrm>
            <a:off x="2740800" y="2944650"/>
            <a:ext cx="2355499" cy="199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701" y="787575"/>
            <a:ext cx="3826200" cy="2040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48699" y="823550"/>
            <a:ext cx="3742901" cy="2180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60558" y="3086648"/>
            <a:ext cx="3719184" cy="156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/>
          <p:nvPr/>
        </p:nvSpPr>
        <p:spPr>
          <a:xfrm>
            <a:off x="0" y="931300"/>
            <a:ext cx="91440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200" spcFirstLastPara="1" rIns="457200" wrap="square" tIns="0">
            <a:spAutoFit/>
          </a:bodyPr>
          <a:lstStyle/>
          <a:p>
            <a:pPr indent="-368300" lvl="0" marL="457200" rtl="0" algn="l">
              <a:lnSpc>
                <a:spcPct val="4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●"/>
            </a:pPr>
            <a:r>
              <a:rPr b="1" lang="it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Studying Strong Interaction with Kaonic Atom</a:t>
            </a:r>
            <a:endParaRPr b="1"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rtl="0" algn="l">
              <a:lnSpc>
                <a:spcPct val="4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●"/>
            </a:pPr>
            <a:r>
              <a:rPr b="1" lang="it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Kaonic Atom Properties From First Principles</a:t>
            </a:r>
            <a:endParaRPr b="1"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rtl="0" algn="l">
              <a:lnSpc>
                <a:spcPct val="4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●"/>
            </a:pPr>
            <a:r>
              <a:rPr b="1" lang="it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Cascade Models for Fluorescence Yields Calculations</a:t>
            </a:r>
            <a:endParaRPr b="1"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3" name="Google Shape;163;p24"/>
          <p:cNvSpPr txBox="1"/>
          <p:nvPr/>
        </p:nvSpPr>
        <p:spPr>
          <a:xfrm>
            <a:off x="0" y="931300"/>
            <a:ext cx="91440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200" spcFirstLastPara="1" rIns="457200" wrap="square" tIns="0">
            <a:spAutoFit/>
          </a:bodyPr>
          <a:lstStyle/>
          <a:p>
            <a:pPr indent="-368300" lvl="0" marL="457200" rtl="0" algn="l">
              <a:lnSpc>
                <a:spcPct val="4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200"/>
              <a:buFont typeface="Helvetica Neue"/>
              <a:buChar char="●"/>
            </a:pPr>
            <a:r>
              <a:rPr b="1" lang="it" sz="2200">
                <a:solidFill>
                  <a:srgbClr val="CC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Studying Strong Interaction with Kaonic Atom</a:t>
            </a:r>
            <a:endParaRPr b="1" sz="2200">
              <a:solidFill>
                <a:srgbClr val="CCCCC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rtl="0" algn="l">
              <a:lnSpc>
                <a:spcPct val="4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200"/>
              <a:buFont typeface="Helvetica Neue"/>
              <a:buChar char="●"/>
            </a:pPr>
            <a:r>
              <a:rPr b="1" lang="it" sz="2200">
                <a:solidFill>
                  <a:srgbClr val="CC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Kaonic Atom Properties From First Principles</a:t>
            </a:r>
            <a:endParaRPr b="1" sz="2200">
              <a:solidFill>
                <a:srgbClr val="CCCCC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rtl="0" algn="l">
              <a:lnSpc>
                <a:spcPct val="4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●"/>
            </a:pPr>
            <a:r>
              <a:rPr b="1" lang="it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Cascade Models for Fluorescence Yields Calculations</a:t>
            </a:r>
            <a:endParaRPr b="1"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4" name="Google Shape;164;p24"/>
          <p:cNvSpPr txBox="1"/>
          <p:nvPr>
            <p:ph type="title"/>
          </p:nvPr>
        </p:nvSpPr>
        <p:spPr>
          <a:xfrm>
            <a:off x="0" y="117050"/>
            <a:ext cx="9144000" cy="5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/>
              <a:t>Outline</a:t>
            </a:r>
            <a:endParaRPr/>
          </a:p>
        </p:txBody>
      </p:sp>
      <p:sp>
        <p:nvSpPr>
          <p:cNvPr id="165" name="Google Shape;16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/>
          <p:nvPr/>
        </p:nvSpPr>
        <p:spPr>
          <a:xfrm>
            <a:off x="0" y="212725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000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it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Model the cascade of the Kaonic Atom with a Monte Carlo</a:t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1" name="Google Shape;171;p25"/>
          <p:cNvSpPr txBox="1"/>
          <p:nvPr/>
        </p:nvSpPr>
        <p:spPr>
          <a:xfrm>
            <a:off x="0" y="811225"/>
            <a:ext cx="9144000" cy="39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0000" spcFirstLastPara="1" rIns="0" wrap="square" tIns="0">
            <a:spAutoFit/>
          </a:bodyPr>
          <a:lstStyle/>
          <a:p>
            <a:pPr indent="-304800" lvl="0" marL="342900" rtl="0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it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1962 - M. Leon and H. A. Bethe, Phys. Rev. 127, 636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0" marL="342900" rtl="0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it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1980 - E. Borie and M. Leon, Phys. Rev. A 21, 1460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0" marL="342900" rtl="0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it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1989 - G. Reifenröther, E. Klempt, Nucl. Phys. A, 503, 3–4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0" marL="342900" rtl="0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it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1997 - T. P. Terada and R. S. Hayano, Phys. Rev. C 55, 73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0" marL="342900" rtl="0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it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2002 - Jensen T., Markushin V., Eur. Phys. J. D 21, 271–283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0" marL="342900" rtl="0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it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???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1-total-1" id="172" name="Google Shape;172;p25"/>
          <p:cNvPicPr preferRelativeResize="0"/>
          <p:nvPr/>
        </p:nvPicPr>
        <p:blipFill rotWithShape="1">
          <a:blip r:embed="rId3">
            <a:alphaModFix/>
          </a:blip>
          <a:srcRect b="6519" l="14704" r="0" t="9581"/>
          <a:stretch/>
        </p:blipFill>
        <p:spPr>
          <a:xfrm>
            <a:off x="6162091" y="783953"/>
            <a:ext cx="2981917" cy="352104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/>
          <p:nvPr/>
        </p:nvSpPr>
        <p:spPr>
          <a:xfrm>
            <a:off x="0" y="212725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000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it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Building the Cascade: Radiative Rate</a:t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process-1" id="179" name="Google Shape;17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0127" y="954398"/>
            <a:ext cx="2187390" cy="321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ad_rate-1" id="180" name="Google Shape;180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35705" y="684929"/>
            <a:ext cx="2072582" cy="321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ad_rate_H-1" id="181" name="Google Shape;181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76897" y="582025"/>
            <a:ext cx="1823458" cy="4290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adiative_rate" id="182" name="Google Shape;182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01350" y="2028599"/>
            <a:ext cx="3056374" cy="2277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adrate-knitrogen" id="183" name="Google Shape;183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84074" y="2076349"/>
            <a:ext cx="3056374" cy="22396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ule-1" id="184" name="Google Shape;184;p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577524" y="1188360"/>
            <a:ext cx="990122" cy="2681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alytical-1" id="185" name="Google Shape;185;p2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334182" y="1142963"/>
            <a:ext cx="2475627" cy="358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8525" y="1452285"/>
            <a:ext cx="2730603" cy="3277552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/>
          <p:nvPr/>
        </p:nvSpPr>
        <p:spPr>
          <a:xfrm>
            <a:off x="0" y="212725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000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it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Building the Cascade: Auger Effect</a:t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process-1" id="193" name="Google Shape;19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258" y="988347"/>
            <a:ext cx="2463895" cy="2667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ate-1" id="194" name="Google Shape;194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94036" y="857033"/>
            <a:ext cx="3945260" cy="5293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mparison" id="195" name="Google Shape;195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5598" y="1743268"/>
            <a:ext cx="3150893" cy="23100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nergy-1" id="196" name="Google Shape;196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93612" y="2207038"/>
            <a:ext cx="1530032" cy="4267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uger_e-1" id="197" name="Google Shape;197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93612" y="2830460"/>
            <a:ext cx="769806" cy="266704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7"/>
          <p:cNvSpPr txBox="1"/>
          <p:nvPr/>
        </p:nvSpPr>
        <p:spPr>
          <a:xfrm>
            <a:off x="3131714" y="4041743"/>
            <a:ext cx="4933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25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G. R. Burbidge and A. H. de Borde, Phys. Rev. 89, 189 -1953</a:t>
            </a:r>
            <a:endParaRPr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7250" y="1596729"/>
            <a:ext cx="2463901" cy="295742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8"/>
          <p:cNvPicPr preferRelativeResize="0"/>
          <p:nvPr/>
        </p:nvPicPr>
        <p:blipFill rotWithShape="1">
          <a:blip r:embed="rId3">
            <a:alphaModFix/>
          </a:blip>
          <a:srcRect b="8975" l="7084" r="4693" t="0"/>
          <a:stretch/>
        </p:blipFill>
        <p:spPr>
          <a:xfrm>
            <a:off x="3119775" y="1890050"/>
            <a:ext cx="5950051" cy="2737776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8"/>
          <p:cNvSpPr txBox="1"/>
          <p:nvPr/>
        </p:nvSpPr>
        <p:spPr>
          <a:xfrm>
            <a:off x="0" y="212725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000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it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Building the Cascade: Density Dependence</a:t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process-1" id="207" name="Google Shape;207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7708" y="1153184"/>
            <a:ext cx="2463895" cy="2667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ate-1" id="208" name="Google Shape;208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94036" y="988346"/>
            <a:ext cx="3945260" cy="529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7700" y="1596729"/>
            <a:ext cx="2463901" cy="295742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/>
          <p:nvPr/>
        </p:nvSpPr>
        <p:spPr>
          <a:xfrm>
            <a:off x="0" y="212725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000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it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Building the Cascade: Nuclear Absorption</a:t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1-nuclear-1" id="216" name="Google Shape;21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375" y="1142451"/>
            <a:ext cx="2795900" cy="3355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amma_ns-1" id="217" name="Google Shape;217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87019" y="2718070"/>
            <a:ext cx="1840149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ion-1" id="218" name="Google Shape;218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84099" y="1831747"/>
            <a:ext cx="2524219" cy="66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9"/>
          <p:cNvSpPr txBox="1"/>
          <p:nvPr/>
        </p:nvSpPr>
        <p:spPr>
          <a:xfrm>
            <a:off x="7117520" y="5916820"/>
            <a:ext cx="49263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25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C.J. Batty, Nuclear Physics A, 372, 3, - 1981</a:t>
            </a:r>
            <a:endParaRPr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0" name="Google Shape;220;p29"/>
          <p:cNvGraphicFramePr/>
          <p:nvPr/>
        </p:nvGraphicFramePr>
        <p:xfrm>
          <a:off x="2849470" y="318511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{102B5EF5-C6F0-4966-AB7C-842645AC0B9E}</a:tableStyleId>
              </a:tblPr>
              <a:tblGrid>
                <a:gridCol w="694700"/>
                <a:gridCol w="694700"/>
                <a:gridCol w="694700"/>
                <a:gridCol w="694700"/>
                <a:gridCol w="694700"/>
              </a:tblGrid>
              <a:tr h="3391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it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it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Г</a:t>
                      </a:r>
                      <a:r>
                        <a:rPr baseline="-25000" lang="it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1s</a:t>
                      </a:r>
                      <a:endParaRPr baseline="-2500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it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Г</a:t>
                      </a:r>
                      <a:r>
                        <a:rPr baseline="-25000" lang="it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2p</a:t>
                      </a:r>
                      <a:endParaRPr baseline="-2500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it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Г</a:t>
                      </a:r>
                      <a:r>
                        <a:rPr baseline="-25000" lang="it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3d</a:t>
                      </a:r>
                      <a:endParaRPr baseline="-2500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it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Г</a:t>
                      </a:r>
                      <a:r>
                        <a:rPr baseline="-25000" lang="it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4f</a:t>
                      </a:r>
                      <a:endParaRPr baseline="-2500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3391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it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it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[keV]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it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[keV]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it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[eV]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it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[meV]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473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it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it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it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1.7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it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it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0.1-10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342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it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it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it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2.7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it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3.5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it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0.1-10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221" name="Google Shape;221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45603" y="742900"/>
            <a:ext cx="2924175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9"/>
          <p:cNvSpPr txBox="1"/>
          <p:nvPr/>
        </p:nvSpPr>
        <p:spPr>
          <a:xfrm>
            <a:off x="6300023" y="3851300"/>
            <a:ext cx="2632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25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C.J. Batty, Nuclear </a:t>
            </a:r>
            <a:endParaRPr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Physics A, 372, 3, - 1981</a:t>
            </a:r>
            <a:endParaRPr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0"/>
          <p:cNvSpPr txBox="1"/>
          <p:nvPr/>
        </p:nvSpPr>
        <p:spPr>
          <a:xfrm>
            <a:off x="0" y="212725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000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it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Building the Cascade: Two-Level Systems</a:t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9" name="Google Shape;22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9725" y="2410450"/>
            <a:ext cx="3054625" cy="243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0"/>
          <p:cNvPicPr preferRelativeResize="0"/>
          <p:nvPr/>
        </p:nvPicPr>
        <p:blipFill rotWithShape="1">
          <a:blip r:embed="rId4">
            <a:alphaModFix/>
          </a:blip>
          <a:srcRect b="11381" l="26470" r="23594" t="10978"/>
          <a:stretch/>
        </p:blipFill>
        <p:spPr>
          <a:xfrm>
            <a:off x="509350" y="716775"/>
            <a:ext cx="1267500" cy="1577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begin{cases}&#10;\dfrac{dN_2(t)}{dt} = -(\Gamma_{\text{Rad}} + \Gamma_{\text{Auger}})N_2(t) \\&#10;\dfrac{dN_1(t)}{dt} = (\Gamma_{\text{rad}} + \Gamma_{\text{Auger}})N_2(t) \\&#10;\end{cases}&#10;%172b685a-19b7-4426-a5b0-a0e02dfd5088" id="231" name="Google Shape;231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69150" y="1096175"/>
            <a:ext cx="2770400" cy="818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_{21}(t) = \Gamma_{\text{Rad}}\int_0^t N_2(t') dt'&#10;&#10;%d12b8ea2-8731-4dc1-8cdd-07d86cfb520e" id="232" name="Google Shape;232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29188" y="1282800"/>
            <a:ext cx="2056575" cy="445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begin{cases}&#10;r \sim U(0,1) \\&#10;r &lt; \Gamma^\text{Rad} / \Gamma^\text{Tot} \\&#10;\end{cases}&#10;%9be7d8ab-20a3-4e05-ac31-f0c5314be7d9" id="233" name="Google Shape;233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97425" y="1263488"/>
            <a:ext cx="1369625" cy="48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1000" y="2294575"/>
            <a:ext cx="5340678" cy="2544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"/>
          <p:cNvSpPr txBox="1"/>
          <p:nvPr/>
        </p:nvSpPr>
        <p:spPr>
          <a:xfrm>
            <a:off x="0" y="212725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000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it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Cascade for Kaonic Neon</a:t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41" name="Google Shape;2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368" y="595813"/>
            <a:ext cx="7981264" cy="4256674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0" y="931300"/>
            <a:ext cx="91440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200" spcFirstLastPara="1" rIns="457200" wrap="square" tIns="0">
            <a:spAutoFit/>
          </a:bodyPr>
          <a:lstStyle/>
          <a:p>
            <a:pPr indent="-368300" lvl="0" marL="457200" rtl="0" algn="l">
              <a:lnSpc>
                <a:spcPct val="4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●"/>
            </a:pPr>
            <a:r>
              <a:rPr b="1" lang="it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Studying Strong Interaction with Kaonic Atom</a:t>
            </a:r>
            <a:endParaRPr b="1"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rtl="0" algn="l">
              <a:lnSpc>
                <a:spcPct val="4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●"/>
            </a:pPr>
            <a:r>
              <a:rPr b="1" lang="it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Kaonic Atom Properties From First Principles</a:t>
            </a:r>
            <a:endParaRPr b="1"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rtl="0" algn="l">
              <a:lnSpc>
                <a:spcPct val="4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●"/>
            </a:pPr>
            <a:r>
              <a:rPr b="1" lang="it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Cascade Models for Fluorescence Yields Calculations</a:t>
            </a:r>
            <a:endParaRPr b="1"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0" y="931300"/>
            <a:ext cx="91440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200" spcFirstLastPara="1" rIns="457200" wrap="square" tIns="0">
            <a:spAutoFit/>
          </a:bodyPr>
          <a:lstStyle/>
          <a:p>
            <a:pPr indent="-368300" lvl="0" marL="457200" rtl="0" algn="l">
              <a:lnSpc>
                <a:spcPct val="4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●"/>
            </a:pPr>
            <a:r>
              <a:rPr b="1" lang="it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Studying Strong Interaction with Kaonic Atom</a:t>
            </a:r>
            <a:endParaRPr b="1"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rtl="0" algn="l">
              <a:lnSpc>
                <a:spcPct val="4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200"/>
              <a:buFont typeface="Helvetica Neue"/>
              <a:buChar char="●"/>
            </a:pPr>
            <a:r>
              <a:rPr b="1" lang="it" sz="2200">
                <a:solidFill>
                  <a:srgbClr val="CC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Kaonic Atom Properties From First Principles</a:t>
            </a:r>
            <a:endParaRPr b="1" sz="2200">
              <a:solidFill>
                <a:srgbClr val="CCCCC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rtl="0" algn="l">
              <a:lnSpc>
                <a:spcPct val="4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200"/>
              <a:buFont typeface="Helvetica Neue"/>
              <a:buChar char="●"/>
            </a:pPr>
            <a:r>
              <a:rPr b="1" lang="it" sz="2200">
                <a:solidFill>
                  <a:srgbClr val="CC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Cascade Models for Fluorescence Yields Calculations</a:t>
            </a:r>
            <a:endParaRPr b="1" sz="2200">
              <a:solidFill>
                <a:srgbClr val="CCCCC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6" name="Google Shape;66;p14"/>
          <p:cNvSpPr txBox="1"/>
          <p:nvPr>
            <p:ph type="title"/>
          </p:nvPr>
        </p:nvSpPr>
        <p:spPr>
          <a:xfrm>
            <a:off x="0" y="117050"/>
            <a:ext cx="9144000" cy="554100"/>
          </a:xfrm>
          <a:prstGeom prst="rect">
            <a:avLst/>
          </a:prstGeom>
        </p:spPr>
        <p:txBody>
          <a:bodyPr anchorCtr="0" anchor="t" bIns="91425" lIns="180000" spcFirstLastPara="1" rIns="180000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/>
              <a:t>Outline</a:t>
            </a:r>
            <a:endParaRPr b="1"/>
          </a:p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"/>
          <p:cNvSpPr txBox="1"/>
          <p:nvPr/>
        </p:nvSpPr>
        <p:spPr>
          <a:xfrm>
            <a:off x="0" y="212725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000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it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Cascade for Kaonic Neon: Radiative and Auger</a:t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48" name="Google Shape;24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7911" y="898425"/>
            <a:ext cx="4612719" cy="3346651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2"/>
          <p:cNvSpPr txBox="1"/>
          <p:nvPr/>
        </p:nvSpPr>
        <p:spPr>
          <a:xfrm>
            <a:off x="4912220" y="4245075"/>
            <a:ext cx="3524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0000" spcFirstLastPara="1" rIns="0" wrap="square" tIns="0">
            <a:sp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●"/>
            </a:pPr>
            <a:r>
              <a:rPr lang="it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Lower np-1s-transition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●"/>
            </a:pPr>
            <a:r>
              <a:rPr lang="it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Upper circular-transition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0" name="Google Shape;25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370" y="1407500"/>
            <a:ext cx="4365951" cy="232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2"/>
          <p:cNvSpPr txBox="1"/>
          <p:nvPr/>
        </p:nvSpPr>
        <p:spPr>
          <a:xfrm>
            <a:off x="346700" y="4103725"/>
            <a:ext cx="39411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0000" spcFirstLastPara="1" rIns="0" wrap="square" tIns="0">
            <a:sp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●"/>
            </a:pPr>
            <a:r>
              <a:rPr lang="it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Radiative Rate suppressed for  n&gt;9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2" name="Google Shape;252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3"/>
          <p:cNvSpPr txBox="1"/>
          <p:nvPr/>
        </p:nvSpPr>
        <p:spPr>
          <a:xfrm>
            <a:off x="0" y="212725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000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it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Converging the cascade to compare with experimental yields</a:t>
            </a:r>
            <a:endParaRPr b="1"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8" name="Google Shape;25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3965" y="2774350"/>
            <a:ext cx="3599999" cy="21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3965" y="703450"/>
            <a:ext cx="3599999" cy="2124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-nuclear-1" id="260" name="Google Shape;260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4000" y="945500"/>
            <a:ext cx="3102852" cy="3724249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4"/>
          <p:cNvSpPr txBox="1"/>
          <p:nvPr/>
        </p:nvSpPr>
        <p:spPr>
          <a:xfrm>
            <a:off x="0" y="212725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000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it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Cascade for Kaonic Neon: Yields and Spectrum</a:t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7" name="Google Shape;26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450" y="693125"/>
            <a:ext cx="3801102" cy="3263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4302" y="692725"/>
            <a:ext cx="4679998" cy="1931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43802" y="2624098"/>
            <a:ext cx="4157288" cy="2214602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4"/>
          <p:cNvSpPr txBox="1"/>
          <p:nvPr/>
        </p:nvSpPr>
        <p:spPr>
          <a:xfrm>
            <a:off x="346700" y="4103725"/>
            <a:ext cx="3941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0000" spcFirstLastPara="1" rIns="0" wrap="square" tIns="0">
            <a:sp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●"/>
            </a:pPr>
            <a:r>
              <a:rPr lang="it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Comparison after including self-absorption and detector’s efficiency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1" name="Google Shape;271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5"/>
          <p:cNvSpPr txBox="1"/>
          <p:nvPr/>
        </p:nvSpPr>
        <p:spPr>
          <a:xfrm>
            <a:off x="0" y="212725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000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it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Cascade for Kaonic Neon: Connection with the Experiment</a:t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77" name="Google Shape;27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3049" y="639950"/>
            <a:ext cx="2690551" cy="214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4112" y="835192"/>
            <a:ext cx="4397487" cy="3473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9575" y="2967477"/>
            <a:ext cx="4397500" cy="1765347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6"/>
          <p:cNvSpPr txBox="1"/>
          <p:nvPr/>
        </p:nvSpPr>
        <p:spPr>
          <a:xfrm>
            <a:off x="0" y="931300"/>
            <a:ext cx="91440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200" spcFirstLastPara="1" rIns="457200" wrap="square" tIns="0">
            <a:spAutoFit/>
          </a:bodyPr>
          <a:lstStyle/>
          <a:p>
            <a:pPr indent="-368300" lvl="0" marL="457200" rtl="0" algn="l">
              <a:lnSpc>
                <a:spcPct val="4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●"/>
            </a:pPr>
            <a:r>
              <a:rPr b="1" lang="it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Studying Strong Interaction with Kaonic Atom</a:t>
            </a:r>
            <a:endParaRPr b="1"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rtl="0" algn="l">
              <a:lnSpc>
                <a:spcPct val="4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●"/>
            </a:pPr>
            <a:r>
              <a:rPr b="1" lang="it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Kaonic Atom Properties From First Principles</a:t>
            </a:r>
            <a:endParaRPr b="1"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rtl="0" algn="l">
              <a:lnSpc>
                <a:spcPct val="4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●"/>
            </a:pPr>
            <a:r>
              <a:rPr b="1" lang="it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Cascade Models for Fluorescence Yields Calculations</a:t>
            </a:r>
            <a:endParaRPr b="1"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6" name="Google Shape;286;p36"/>
          <p:cNvSpPr txBox="1"/>
          <p:nvPr>
            <p:ph type="title"/>
          </p:nvPr>
        </p:nvSpPr>
        <p:spPr>
          <a:xfrm>
            <a:off x="0" y="117050"/>
            <a:ext cx="9144000" cy="554100"/>
          </a:xfrm>
          <a:prstGeom prst="rect">
            <a:avLst/>
          </a:prstGeom>
        </p:spPr>
        <p:txBody>
          <a:bodyPr anchorCtr="0" anchor="t" bIns="91425" lIns="180000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/>
              <a:t>Conclusion</a:t>
            </a:r>
            <a:endParaRPr b="1"/>
          </a:p>
        </p:txBody>
      </p:sp>
      <p:sp>
        <p:nvSpPr>
          <p:cNvPr id="287" name="Google Shape;287;p36"/>
          <p:cNvSpPr txBox="1"/>
          <p:nvPr/>
        </p:nvSpPr>
        <p:spPr>
          <a:xfrm>
            <a:off x="1955250" y="4339525"/>
            <a:ext cx="5233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 sz="2100">
                <a:solidFill>
                  <a:srgbClr val="000000"/>
                </a:solidFill>
              </a:rPr>
              <a:t>Thank for your attention!</a:t>
            </a:r>
            <a:endParaRPr b="1" i="1" sz="2100">
              <a:solidFill>
                <a:srgbClr val="000000"/>
              </a:solidFill>
            </a:endParaRPr>
          </a:p>
        </p:txBody>
      </p:sp>
      <p:sp>
        <p:nvSpPr>
          <p:cNvPr id="288" name="Google Shape;288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0" y="117050"/>
            <a:ext cx="9144000" cy="523200"/>
          </a:xfrm>
          <a:prstGeom prst="rect">
            <a:avLst/>
          </a:prstGeom>
        </p:spPr>
        <p:txBody>
          <a:bodyPr anchorCtr="0" anchor="t" bIns="91425" lIns="180000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200"/>
              <a:t>Why Kaonic Atoms?</a:t>
            </a:r>
            <a:endParaRPr b="1" sz="2400"/>
          </a:p>
        </p:txBody>
      </p:sp>
      <p:sp>
        <p:nvSpPr>
          <p:cNvPr id="73" name="Google Shape;73;p15"/>
          <p:cNvSpPr/>
          <p:nvPr/>
        </p:nvSpPr>
        <p:spPr>
          <a:xfrm>
            <a:off x="1980750" y="2137350"/>
            <a:ext cx="5182500" cy="868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>
                <a:solidFill>
                  <a:schemeClr val="dk1"/>
                </a:solidFill>
              </a:rPr>
              <a:t>Kaonic Atoms Kaon-Nuclei Interactions (scattering and nuclear interactions)</a:t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514500" y="805050"/>
            <a:ext cx="3795000" cy="653400"/>
          </a:xfrm>
          <a:prstGeom prst="roundRect">
            <a:avLst>
              <a:gd fmla="val 16667" name="adj"/>
            </a:avLst>
          </a:prstGeom>
          <a:solidFill>
            <a:srgbClr val="1F77B4">
              <a:alpha val="50000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/>
              <a:t>Fundamental physics New Physics</a:t>
            </a:r>
            <a:endParaRPr b="1"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800"/>
              <a:t>The modern era of light kaonic atom experiments</a:t>
            </a:r>
            <a:r>
              <a:rPr lang="it" sz="800"/>
              <a:t> </a:t>
            </a:r>
            <a:endParaRPr sz="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/>
              <a:t>Rev.Mod.Phys. 91 (2019) 2, 025006</a:t>
            </a:r>
            <a:endParaRPr sz="800"/>
          </a:p>
        </p:txBody>
      </p:sp>
      <p:sp>
        <p:nvSpPr>
          <p:cNvPr id="75" name="Google Shape;75;p15"/>
          <p:cNvSpPr/>
          <p:nvPr/>
        </p:nvSpPr>
        <p:spPr>
          <a:xfrm>
            <a:off x="4834500" y="805050"/>
            <a:ext cx="3795000" cy="653400"/>
          </a:xfrm>
          <a:prstGeom prst="roundRect">
            <a:avLst>
              <a:gd fmla="val 16667" name="adj"/>
            </a:avLst>
          </a:prstGeom>
          <a:solidFill>
            <a:srgbClr val="FF7F0E">
              <a:alpha val="50000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Part. and Nuclear physics QCD @ low-energy limit Chiral symmetry, Lattice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800"/>
              <a:t>Kaonic Atoms to Investigate Global Symmetry</a:t>
            </a:r>
            <a:endParaRPr b="1" sz="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800"/>
              <a:t>Breaking Symmetry</a:t>
            </a:r>
            <a:r>
              <a:rPr lang="it" sz="800"/>
              <a:t> 12 (2020) 4, 547</a:t>
            </a:r>
            <a:endParaRPr sz="800"/>
          </a:p>
        </p:txBody>
      </p:sp>
      <p:sp>
        <p:nvSpPr>
          <p:cNvPr id="76" name="Google Shape;76;p15"/>
          <p:cNvSpPr/>
          <p:nvPr/>
        </p:nvSpPr>
        <p:spPr>
          <a:xfrm>
            <a:off x="4834500" y="3685050"/>
            <a:ext cx="3795000" cy="653400"/>
          </a:xfrm>
          <a:prstGeom prst="roundRect">
            <a:avLst>
              <a:gd fmla="val 16667" name="adj"/>
            </a:avLst>
          </a:prstGeom>
          <a:solidFill>
            <a:srgbClr val="D62728">
              <a:alpha val="50000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/>
              <a:t>Dark Matter studies</a:t>
            </a:r>
            <a:endParaRPr b="1"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800"/>
              <a:t>On self-gravitating strange dark matter halos around galaxies</a:t>
            </a:r>
            <a:r>
              <a:rPr lang="it" sz="800"/>
              <a:t> </a:t>
            </a:r>
            <a:endParaRPr sz="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/>
              <a:t>Phys.Rev.D 102 (2020) 8, 083015</a:t>
            </a:r>
            <a:endParaRPr sz="800"/>
          </a:p>
        </p:txBody>
      </p:sp>
      <p:sp>
        <p:nvSpPr>
          <p:cNvPr id="77" name="Google Shape;77;p15"/>
          <p:cNvSpPr/>
          <p:nvPr/>
        </p:nvSpPr>
        <p:spPr>
          <a:xfrm>
            <a:off x="514500" y="3685050"/>
            <a:ext cx="3795000" cy="653400"/>
          </a:xfrm>
          <a:prstGeom prst="roundRect">
            <a:avLst>
              <a:gd fmla="val 16667" name="adj"/>
            </a:avLst>
          </a:prstGeom>
          <a:solidFill>
            <a:srgbClr val="2CA02C">
              <a:alpha val="50000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/>
              <a:t>Astrophysics EOS Neutron Stars</a:t>
            </a:r>
            <a:endParaRPr b="1"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800"/>
              <a:t>The equation of state of dense matter: Stiff, soft, or both? </a:t>
            </a:r>
            <a:endParaRPr b="1" sz="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/>
              <a:t>Astron.Nachr. 340 (2019) 1-3, 189</a:t>
            </a:r>
            <a:endParaRPr sz="800"/>
          </a:p>
        </p:txBody>
      </p:sp>
      <p:cxnSp>
        <p:nvCxnSpPr>
          <p:cNvPr id="78" name="Google Shape;78;p15"/>
          <p:cNvCxnSpPr>
            <a:stCxn id="73" idx="2"/>
            <a:endCxn id="77" idx="0"/>
          </p:cNvCxnSpPr>
          <p:nvPr/>
        </p:nvCxnSpPr>
        <p:spPr>
          <a:xfrm flipH="1">
            <a:off x="2412000" y="3006150"/>
            <a:ext cx="2160000" cy="678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79" name="Google Shape;79;p15"/>
          <p:cNvCxnSpPr>
            <a:stCxn id="73" idx="2"/>
            <a:endCxn id="76" idx="0"/>
          </p:cNvCxnSpPr>
          <p:nvPr/>
        </p:nvCxnSpPr>
        <p:spPr>
          <a:xfrm>
            <a:off x="4572000" y="3006150"/>
            <a:ext cx="2160000" cy="678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80" name="Google Shape;80;p15"/>
          <p:cNvCxnSpPr>
            <a:stCxn id="73" idx="0"/>
            <a:endCxn id="74" idx="2"/>
          </p:cNvCxnSpPr>
          <p:nvPr/>
        </p:nvCxnSpPr>
        <p:spPr>
          <a:xfrm rot="10800000">
            <a:off x="2412000" y="1458450"/>
            <a:ext cx="2160000" cy="678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81" name="Google Shape;81;p15"/>
          <p:cNvCxnSpPr>
            <a:stCxn id="73" idx="0"/>
            <a:endCxn id="75" idx="2"/>
          </p:cNvCxnSpPr>
          <p:nvPr/>
        </p:nvCxnSpPr>
        <p:spPr>
          <a:xfrm flipH="1" rot="10800000">
            <a:off x="4572000" y="1458450"/>
            <a:ext cx="2160000" cy="678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82" name="Google Shape;8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0" y="117050"/>
            <a:ext cx="9144000" cy="523200"/>
          </a:xfrm>
          <a:prstGeom prst="rect">
            <a:avLst/>
          </a:prstGeom>
        </p:spPr>
        <p:txBody>
          <a:bodyPr anchorCtr="0" anchor="t" bIns="91425" lIns="180000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200"/>
              <a:t>Formation of a Kaonic Atom</a:t>
            </a:r>
            <a:endParaRPr b="1" sz="2400"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8951" y="1100109"/>
            <a:ext cx="2950250" cy="295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 rotWithShape="1">
          <a:blip r:embed="rId4">
            <a:alphaModFix/>
          </a:blip>
          <a:srcRect b="0" l="14207" r="0" t="0"/>
          <a:stretch/>
        </p:blipFill>
        <p:spPr>
          <a:xfrm>
            <a:off x="114800" y="1163434"/>
            <a:ext cx="2849301" cy="282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6875" y="789029"/>
            <a:ext cx="2849300" cy="34200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_K\sim\sqrt{\frac{\mu}{m_e}}n_e&#10;%2b7caa77-695e-4be0-8874-037de1519da5" id="91" name="Google Shape;9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32675" y="4117825"/>
            <a:ext cx="1478650" cy="5699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0" y="117050"/>
            <a:ext cx="9144000" cy="523200"/>
          </a:xfrm>
          <a:prstGeom prst="rect">
            <a:avLst/>
          </a:prstGeom>
        </p:spPr>
        <p:txBody>
          <a:bodyPr anchorCtr="0" anchor="t" bIns="91425" lIns="180000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200"/>
              <a:t>Emitted X-rays are influenced by the Strong Interaction</a:t>
            </a:r>
            <a:endParaRPr b="1" sz="2400"/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675" y="1056550"/>
            <a:ext cx="2950250" cy="2950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Delta E_{1s} + i \frac{\Gamma_{1s}}{2} = 2 \alpha^3 \mu^2 a_p \left[ 1 - 2 \alpha \mu a_p (\ln \alpha - 1) \right]&#10;%8f383985-0fb9-4744-b7c0-cf65e3c113cc" id="99" name="Google Shape;9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2375" y="4220675"/>
            <a:ext cx="3933274" cy="40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 txBox="1"/>
          <p:nvPr/>
        </p:nvSpPr>
        <p:spPr>
          <a:xfrm>
            <a:off x="809573" y="4285325"/>
            <a:ext cx="2790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chemeClr val="dk1"/>
                </a:solidFill>
              </a:rPr>
              <a:t>Deser-Trueman formula</a:t>
            </a:r>
            <a:endParaRPr b="1" sz="1800">
              <a:solidFill>
                <a:schemeClr val="dk1"/>
              </a:solidFill>
            </a:endParaRPr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43047" y="1096625"/>
            <a:ext cx="2457905" cy="295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26853" y="1314475"/>
            <a:ext cx="2924175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type="title"/>
          </p:nvPr>
        </p:nvSpPr>
        <p:spPr>
          <a:xfrm>
            <a:off x="0" y="117050"/>
            <a:ext cx="9144000" cy="523200"/>
          </a:xfrm>
          <a:prstGeom prst="rect">
            <a:avLst/>
          </a:prstGeom>
        </p:spPr>
        <p:txBody>
          <a:bodyPr anchorCtr="0" anchor="t" bIns="91425" lIns="180000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200"/>
              <a:t>Emitted X-rays are influenced by the Strong Interaction</a:t>
            </a:r>
            <a:endParaRPr b="1" sz="2400"/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200" y="657850"/>
            <a:ext cx="3824076" cy="412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3190" y="2088200"/>
            <a:ext cx="2860269" cy="280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8"/>
          <p:cNvSpPr txBox="1"/>
          <p:nvPr/>
        </p:nvSpPr>
        <p:spPr>
          <a:xfrm>
            <a:off x="4447625" y="718400"/>
            <a:ext cx="46431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dk1"/>
                </a:solidFill>
              </a:rPr>
              <a:t>Friedman, E., A. Gal, and C. J. Batty. "Density-dependent K− nuclear optical potentials from kaonic atoms." </a:t>
            </a:r>
            <a:r>
              <a:rPr i="1" lang="it" sz="1100">
                <a:solidFill>
                  <a:schemeClr val="dk1"/>
                </a:solidFill>
              </a:rPr>
              <a:t>Nuclear Physics A</a:t>
            </a:r>
            <a:r>
              <a:rPr lang="it" sz="1100">
                <a:solidFill>
                  <a:schemeClr val="dk1"/>
                </a:solidFill>
              </a:rPr>
              <a:t> 579.3-4 (1994): 518-538.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dk1"/>
                </a:solidFill>
              </a:rPr>
              <a:t>Óbertová, Jaroslava, E. Friedman, and J. Mareš. "First application of a microscopic K− NN absorption model in calculations of kaonic atoms." </a:t>
            </a:r>
            <a:r>
              <a:rPr i="1" lang="it" sz="1100">
                <a:solidFill>
                  <a:schemeClr val="dk1"/>
                </a:solidFill>
              </a:rPr>
              <a:t>Physical Review C</a:t>
            </a:r>
            <a:r>
              <a:rPr lang="it" sz="1100">
                <a:solidFill>
                  <a:schemeClr val="dk1"/>
                </a:solidFill>
              </a:rPr>
              <a:t> 106.6 (2022): 065201.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12" name="Google Shape;11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/>
        </p:nvSpPr>
        <p:spPr>
          <a:xfrm>
            <a:off x="0" y="931300"/>
            <a:ext cx="91440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200" spcFirstLastPara="1" rIns="457200" wrap="square" tIns="0">
            <a:spAutoFit/>
          </a:bodyPr>
          <a:lstStyle/>
          <a:p>
            <a:pPr indent="-368300" lvl="0" marL="457200" rtl="0" algn="l">
              <a:lnSpc>
                <a:spcPct val="4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200"/>
              <a:buFont typeface="Helvetica Neue"/>
              <a:buChar char="●"/>
            </a:pPr>
            <a:r>
              <a:rPr b="1" lang="it" sz="2200">
                <a:solidFill>
                  <a:srgbClr val="CC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Studying Strong Interaction with Kaonic Atom</a:t>
            </a:r>
            <a:endParaRPr b="1" sz="2200">
              <a:solidFill>
                <a:srgbClr val="CCCCC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rtl="0" algn="l">
              <a:lnSpc>
                <a:spcPct val="4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●"/>
            </a:pPr>
            <a:r>
              <a:rPr b="1" lang="it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Kaonic Atom Properties From First Principles</a:t>
            </a:r>
            <a:endParaRPr b="1"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rtl="0" algn="l">
              <a:lnSpc>
                <a:spcPct val="4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200"/>
              <a:buFont typeface="Helvetica Neue"/>
              <a:buChar char="●"/>
            </a:pPr>
            <a:r>
              <a:rPr b="1" lang="it" sz="2200">
                <a:solidFill>
                  <a:srgbClr val="CC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Cascade Models for Fluorescence Yields Calculations</a:t>
            </a:r>
            <a:endParaRPr b="1" sz="2200">
              <a:solidFill>
                <a:srgbClr val="CCCCC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0" y="931300"/>
            <a:ext cx="91440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200" spcFirstLastPara="1" rIns="457200" wrap="square" tIns="0">
            <a:spAutoFit/>
          </a:bodyPr>
          <a:lstStyle/>
          <a:p>
            <a:pPr indent="-368300" lvl="0" marL="457200" rtl="0" algn="l">
              <a:lnSpc>
                <a:spcPct val="4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●"/>
            </a:pPr>
            <a:r>
              <a:rPr b="1" lang="it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Studying Strong Interaction with Kaonic Atom</a:t>
            </a:r>
            <a:endParaRPr b="1"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rtl="0" algn="l">
              <a:lnSpc>
                <a:spcPct val="4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●"/>
            </a:pPr>
            <a:r>
              <a:rPr b="1" lang="it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Kaonic Atom Properties From First Principles</a:t>
            </a:r>
            <a:endParaRPr b="1"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rtl="0" algn="l">
              <a:lnSpc>
                <a:spcPct val="4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●"/>
            </a:pPr>
            <a:r>
              <a:rPr b="1" lang="it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Cascade Models for Fluorescence Yields Calculations</a:t>
            </a:r>
            <a:endParaRPr b="1"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9" name="Google Shape;119;p19"/>
          <p:cNvSpPr txBox="1"/>
          <p:nvPr>
            <p:ph type="title"/>
          </p:nvPr>
        </p:nvSpPr>
        <p:spPr>
          <a:xfrm>
            <a:off x="0" y="117050"/>
            <a:ext cx="9144000" cy="554100"/>
          </a:xfrm>
          <a:prstGeom prst="rect">
            <a:avLst/>
          </a:prstGeom>
        </p:spPr>
        <p:txBody>
          <a:bodyPr anchorCtr="0" anchor="t" bIns="91425" lIns="180000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/>
              <a:t>Outline</a:t>
            </a:r>
            <a:endParaRPr b="1"/>
          </a:p>
        </p:txBody>
      </p:sp>
      <p:sp>
        <p:nvSpPr>
          <p:cNvPr id="120" name="Google Shape;12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/>
        </p:nvSpPr>
        <p:spPr>
          <a:xfrm>
            <a:off x="0" y="212725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000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2400">
                <a:solidFill>
                  <a:srgbClr val="000000"/>
                </a:solidFill>
              </a:rPr>
              <a:t>The MultiConfigurational Dirac-Fock code (MCDF)</a:t>
            </a:r>
            <a:endParaRPr b="1" sz="2400">
              <a:solidFill>
                <a:srgbClr val="000000"/>
              </a:solidFill>
            </a:endParaRPr>
          </a:p>
        </p:txBody>
      </p:sp>
      <p:pic>
        <p:nvPicPr>
          <p:cNvPr descr="\Psi = \sum_{v=1}^{NCF} W_v \phi^v(1,2,...,N;J,J_z)&#10;%56081dce-984c-41d1-9931-2fb7a62933c9" id="126" name="Google Shape;1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449" y="802263"/>
            <a:ext cx="2202943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text{E}_\text{tot} = \sum_{\nu\mu}W_\nu W_\mu&#10;\braket{\phi^\nu|H|\phi^\mu} / \sum_\nu W_\nu^2&#10;%02df82a6-ccb6-4dbc-9ada-3ed6b8e000b8" id="127" name="Google Shape;12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7637" y="896400"/>
            <a:ext cx="25272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 = \sum_i H_D(i) + \sum_{ij} \bigg[&#10;\frac{1}{r_{ij}} + H_B(i,j)&#10;\bigg]&#10;%b3c71f43-c9b6-44f5-9d5b-259ef34b434e" id="128" name="Google Shape;12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1224" y="802263"/>
            <a:ext cx="2765100" cy="4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 txBox="1"/>
          <p:nvPr/>
        </p:nvSpPr>
        <p:spPr>
          <a:xfrm>
            <a:off x="0" y="1408475"/>
            <a:ext cx="9144000" cy="3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25" spcFirstLastPara="1" rIns="0" wrap="square" tIns="0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it" sz="1600">
                <a:solidFill>
                  <a:srgbClr val="000000"/>
                </a:solidFill>
              </a:rPr>
              <a:t>Written by </a:t>
            </a:r>
            <a:r>
              <a:rPr b="1" lang="it" sz="1600">
                <a:solidFill>
                  <a:srgbClr val="000000"/>
                </a:solidFill>
              </a:rPr>
              <a:t>Indelicato</a:t>
            </a:r>
            <a:r>
              <a:rPr lang="it" sz="1600">
                <a:solidFill>
                  <a:srgbClr val="000000"/>
                </a:solidFill>
              </a:rPr>
              <a:t> and </a:t>
            </a:r>
            <a:r>
              <a:rPr b="1" lang="it" sz="1600">
                <a:solidFill>
                  <a:srgbClr val="000000"/>
                </a:solidFill>
              </a:rPr>
              <a:t>Desclaux</a:t>
            </a:r>
            <a:r>
              <a:rPr lang="it" sz="1600">
                <a:solidFill>
                  <a:srgbClr val="000000"/>
                </a:solidFill>
              </a:rPr>
              <a:t> [Desclaux 9 (1975) 31-45]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it" sz="1600">
                <a:solidFill>
                  <a:srgbClr val="000000"/>
                </a:solidFill>
              </a:rPr>
              <a:t>Solve the </a:t>
            </a:r>
            <a:r>
              <a:rPr b="1" lang="it" sz="1600"/>
              <a:t>M</a:t>
            </a:r>
            <a:r>
              <a:rPr b="1" lang="it" sz="1600">
                <a:solidFill>
                  <a:srgbClr val="000000"/>
                </a:solidFill>
              </a:rPr>
              <a:t>ulticonfiguration Dirac-Fock </a:t>
            </a:r>
            <a:r>
              <a:rPr lang="it" sz="1600">
                <a:solidFill>
                  <a:srgbClr val="000000"/>
                </a:solidFill>
              </a:rPr>
              <a:t>equations (with all orbitals relaxed) including </a:t>
            </a:r>
            <a:endParaRPr sz="16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rgbClr val="000000"/>
                </a:solidFill>
              </a:rPr>
              <a:t>various contributions self-consistently (Coulomb, Breit, vacuum polarization). 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it" sz="1600">
                <a:solidFill>
                  <a:srgbClr val="000000"/>
                </a:solidFill>
              </a:rPr>
              <a:t>Include, besides </a:t>
            </a:r>
            <a:r>
              <a:rPr b="1" lang="it" sz="1600">
                <a:solidFill>
                  <a:srgbClr val="000000"/>
                </a:solidFill>
              </a:rPr>
              <a:t>electrons</a:t>
            </a:r>
            <a:r>
              <a:rPr lang="it" sz="1600">
                <a:solidFill>
                  <a:srgbClr val="000000"/>
                </a:solidFill>
              </a:rPr>
              <a:t>, several </a:t>
            </a:r>
            <a:r>
              <a:rPr b="1" lang="it" sz="1600">
                <a:solidFill>
                  <a:srgbClr val="000000"/>
                </a:solidFill>
              </a:rPr>
              <a:t>exotic </a:t>
            </a:r>
            <a:r>
              <a:rPr lang="it" sz="1600">
                <a:solidFill>
                  <a:srgbClr val="000000"/>
                </a:solidFill>
              </a:rPr>
              <a:t>particles, including bosons 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it" sz="1600">
                <a:solidFill>
                  <a:srgbClr val="000000"/>
                </a:solidFill>
              </a:rPr>
              <a:t>Correct the </a:t>
            </a:r>
            <a:r>
              <a:rPr b="1" lang="it" sz="1600">
                <a:solidFill>
                  <a:srgbClr val="000000"/>
                </a:solidFill>
              </a:rPr>
              <a:t>total energy</a:t>
            </a:r>
            <a:r>
              <a:rPr lang="it" sz="1600">
                <a:solidFill>
                  <a:srgbClr val="000000"/>
                </a:solidFill>
              </a:rPr>
              <a:t> for QED contributions.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it" sz="1600">
                <a:solidFill>
                  <a:srgbClr val="000000"/>
                </a:solidFill>
              </a:rPr>
              <a:t>Compute: 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b="1" lang="it" sz="1600">
                <a:solidFill>
                  <a:srgbClr val="000000"/>
                </a:solidFill>
              </a:rPr>
              <a:t>Total energy </a:t>
            </a:r>
            <a:r>
              <a:rPr lang="it" sz="1600">
                <a:solidFill>
                  <a:srgbClr val="000000"/>
                </a:solidFill>
              </a:rPr>
              <a:t>of a given state either at the single configuration</a:t>
            </a:r>
            <a:endParaRPr sz="1600">
              <a:solidFill>
                <a:srgbClr val="000000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rgbClr val="000000"/>
                </a:solidFill>
              </a:rPr>
              <a:t> or multiconfiguration level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b="1" lang="it" sz="1600">
                <a:solidFill>
                  <a:srgbClr val="000000"/>
                </a:solidFill>
              </a:rPr>
              <a:t>Radiative </a:t>
            </a:r>
            <a:r>
              <a:rPr lang="it" sz="1600">
                <a:solidFill>
                  <a:srgbClr val="000000"/>
                </a:solidFill>
              </a:rPr>
              <a:t>transition probabilities 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b="1" lang="it" sz="1600">
                <a:solidFill>
                  <a:srgbClr val="000000"/>
                </a:solidFill>
              </a:rPr>
              <a:t>Auger</a:t>
            </a:r>
            <a:r>
              <a:rPr lang="it" sz="1600">
                <a:solidFill>
                  <a:srgbClr val="000000"/>
                </a:solidFill>
              </a:rPr>
              <a:t> transition probabilities 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b="1" lang="it" sz="1600">
                <a:solidFill>
                  <a:srgbClr val="000000"/>
                </a:solidFill>
              </a:rPr>
              <a:t>Stark effect </a:t>
            </a:r>
            <a:endParaRPr b="1" sz="1600"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b="1" lang="it" sz="1600">
                <a:solidFill>
                  <a:srgbClr val="000000"/>
                </a:solidFill>
              </a:rPr>
              <a:t>Photoionization</a:t>
            </a:r>
            <a:r>
              <a:rPr lang="it" sz="1600">
                <a:solidFill>
                  <a:srgbClr val="000000"/>
                </a:solidFill>
              </a:rPr>
              <a:t> cross sections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130" name="Google Shape;13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>
            <p:ph type="title"/>
          </p:nvPr>
        </p:nvSpPr>
        <p:spPr>
          <a:xfrm>
            <a:off x="0" y="117050"/>
            <a:ext cx="9144000" cy="554100"/>
          </a:xfrm>
          <a:prstGeom prst="rect">
            <a:avLst/>
          </a:prstGeom>
        </p:spPr>
        <p:txBody>
          <a:bodyPr anchorCtr="0" anchor="t" bIns="91425" lIns="180000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/>
              <a:t>Putting Bounds on Kaon Mass with Kaonic Neon</a:t>
            </a:r>
            <a:endParaRPr b="1"/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25" y="774000"/>
            <a:ext cx="7598748" cy="40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