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3" r:id="rId2"/>
  </p:sldMasterIdLst>
  <p:notesMasterIdLst>
    <p:notesMasterId r:id="rId38"/>
  </p:notesMasterIdLst>
  <p:sldIdLst>
    <p:sldId id="258" r:id="rId3"/>
    <p:sldId id="801" r:id="rId4"/>
    <p:sldId id="754" r:id="rId5"/>
    <p:sldId id="769" r:id="rId6"/>
    <p:sldId id="798" r:id="rId7"/>
    <p:sldId id="770" r:id="rId8"/>
    <p:sldId id="783" r:id="rId9"/>
    <p:sldId id="779" r:id="rId10"/>
    <p:sldId id="782" r:id="rId11"/>
    <p:sldId id="780" r:id="rId12"/>
    <p:sldId id="781" r:id="rId13"/>
    <p:sldId id="775" r:id="rId14"/>
    <p:sldId id="776" r:id="rId15"/>
    <p:sldId id="777" r:id="rId16"/>
    <p:sldId id="800" r:id="rId17"/>
    <p:sldId id="785" r:id="rId18"/>
    <p:sldId id="786" r:id="rId19"/>
    <p:sldId id="787" r:id="rId20"/>
    <p:sldId id="792" r:id="rId21"/>
    <p:sldId id="793" r:id="rId22"/>
    <p:sldId id="797" r:id="rId23"/>
    <p:sldId id="794" r:id="rId24"/>
    <p:sldId id="796" r:id="rId25"/>
    <p:sldId id="795" r:id="rId26"/>
    <p:sldId id="746" r:id="rId27"/>
    <p:sldId id="744" r:id="rId28"/>
    <p:sldId id="747" r:id="rId29"/>
    <p:sldId id="748" r:id="rId30"/>
    <p:sldId id="750" r:id="rId31"/>
    <p:sldId id="752" r:id="rId32"/>
    <p:sldId id="799" r:id="rId33"/>
    <p:sldId id="753" r:id="rId34"/>
    <p:sldId id="742" r:id="rId35"/>
    <p:sldId id="749" r:id="rId36"/>
    <p:sldId id="751" r:id="rId37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1323"/>
    <a:srgbClr val="081F38"/>
    <a:srgbClr val="FF8F14"/>
    <a:srgbClr val="C030A0"/>
    <a:srgbClr val="12325B"/>
    <a:srgbClr val="143663"/>
    <a:srgbClr val="112C4F"/>
    <a:srgbClr val="5E8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28" autoAdjust="0"/>
    <p:restoredTop sz="96646" autoAdjust="0"/>
  </p:normalViewPr>
  <p:slideViewPr>
    <p:cSldViewPr snapToGrid="0" snapToObjects="1">
      <p:cViewPr varScale="1">
        <p:scale>
          <a:sx n="110" d="100"/>
          <a:sy n="110" d="100"/>
        </p:scale>
        <p:origin x="104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1" d="100"/>
          <a:sy n="71" d="100"/>
        </p:scale>
        <p:origin x="21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ullom/Documents/gamma%20metrology%20files/Helmer%20calibration%20lin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 2018 Enacted</c:v>
                </c:pt>
              </c:strCache>
            </c:strRef>
          </c:tx>
          <c:dPt>
            <c:idx val="0"/>
            <c:bubble3D val="0"/>
            <c:spPr>
              <a:solidFill>
                <a:srgbClr val="1133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AA-4047-BFA2-946C1D41F985}"/>
              </c:ext>
            </c:extLst>
          </c:dPt>
          <c:dPt>
            <c:idx val="1"/>
            <c:bubble3D val="0"/>
            <c:spPr>
              <a:pattFill prst="pct75">
                <a:fgClr>
                  <a:srgbClr val="B2471E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6AA-4047-BFA2-946C1D41F985}"/>
              </c:ext>
            </c:extLst>
          </c:dPt>
          <c:dPt>
            <c:idx val="2"/>
            <c:bubble3D val="0"/>
            <c:spPr>
              <a:solidFill>
                <a:srgbClr val="B2471E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AA-4047-BFA2-946C1D41F985}"/>
              </c:ext>
            </c:extLst>
          </c:dPt>
          <c:dPt>
            <c:idx val="3"/>
            <c:bubble3D val="0"/>
            <c:spPr>
              <a:solidFill>
                <a:srgbClr val="5D8B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6AA-4047-BFA2-946C1D41F985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STRS 60%</c:v>
                </c:pt>
                <c:pt idx="1">
                  <c:v>ITS (Hollings MEP) 12%</c:v>
                </c:pt>
                <c:pt idx="2">
                  <c:v>ITS (Manufacturing USA) 1%</c:v>
                </c:pt>
                <c:pt idx="3">
                  <c:v>CRS 27%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724.5</c:v>
                </c:pt>
                <c:pt idx="1">
                  <c:v>140</c:v>
                </c:pt>
                <c:pt idx="2">
                  <c:v>15</c:v>
                </c:pt>
                <c:pt idx="3">
                  <c:v>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6AA-4047-BFA2-946C1D41F98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3725534308211456E-2"/>
          <c:y val="7.1212992278233786E-2"/>
          <c:w val="0.87805468547200827"/>
          <c:h val="0.7765183139713548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Sheet1!$F$14</c:f>
              <c:strCache>
                <c:ptCount val="1"/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Sheet1!$A$2:$A$66</c:f>
              <c:numCache>
                <c:formatCode>General</c:formatCode>
                <c:ptCount val="65"/>
                <c:pt idx="0">
                  <c:v>23.933</c:v>
                </c:pt>
                <c:pt idx="1">
                  <c:v>25.651350000000001</c:v>
                </c:pt>
                <c:pt idx="2">
                  <c:v>26.3446</c:v>
                </c:pt>
                <c:pt idx="3">
                  <c:v>40.58323</c:v>
                </c:pt>
                <c:pt idx="4">
                  <c:v>48.915329999999997</c:v>
                </c:pt>
                <c:pt idx="5">
                  <c:v>53.162199999999999</c:v>
                </c:pt>
                <c:pt idx="6">
                  <c:v>57.191699999999997</c:v>
                </c:pt>
                <c:pt idx="7">
                  <c:v>59.540900000000001</c:v>
                </c:pt>
                <c:pt idx="8">
                  <c:v>63.120440000000002</c:v>
                </c:pt>
                <c:pt idx="9">
                  <c:v>65.722149999999999</c:v>
                </c:pt>
                <c:pt idx="10">
                  <c:v>66.0518</c:v>
                </c:pt>
                <c:pt idx="11">
                  <c:v>67.749700000000004</c:v>
                </c:pt>
                <c:pt idx="12">
                  <c:v>69.673000000000002</c:v>
                </c:pt>
                <c:pt idx="13">
                  <c:v>74.566689999999994</c:v>
                </c:pt>
                <c:pt idx="14">
                  <c:v>78.742199999999997</c:v>
                </c:pt>
                <c:pt idx="15">
                  <c:v>81.750900000000001</c:v>
                </c:pt>
                <c:pt idx="16">
                  <c:v>84.254739999999998</c:v>
                </c:pt>
                <c:pt idx="17">
                  <c:v>84.680239999999998</c:v>
                </c:pt>
                <c:pt idx="18">
                  <c:v>86.787700000000001</c:v>
                </c:pt>
                <c:pt idx="19">
                  <c:v>93.614469999999997</c:v>
                </c:pt>
                <c:pt idx="20">
                  <c:v>96.733999999999995</c:v>
                </c:pt>
                <c:pt idx="21">
                  <c:v>97.430999999999997</c:v>
                </c:pt>
                <c:pt idx="22">
                  <c:v>100.10595000000001</c:v>
                </c:pt>
                <c:pt idx="23">
                  <c:v>103.18012</c:v>
                </c:pt>
                <c:pt idx="24">
                  <c:v>109.77924</c:v>
                </c:pt>
                <c:pt idx="25">
                  <c:v>113.6717</c:v>
                </c:pt>
                <c:pt idx="26">
                  <c:v>116.4179</c:v>
                </c:pt>
                <c:pt idx="27">
                  <c:v>118.18940000000001</c:v>
                </c:pt>
                <c:pt idx="28">
                  <c:v>121.1155</c:v>
                </c:pt>
                <c:pt idx="29">
                  <c:v>121.7817</c:v>
                </c:pt>
                <c:pt idx="30">
                  <c:v>122.06065</c:v>
                </c:pt>
                <c:pt idx="31">
                  <c:v>123.0706</c:v>
                </c:pt>
                <c:pt idx="32">
                  <c:v>130.52293</c:v>
                </c:pt>
                <c:pt idx="33">
                  <c:v>136.0001</c:v>
                </c:pt>
                <c:pt idx="34">
                  <c:v>136.47355999999999</c:v>
                </c:pt>
                <c:pt idx="35">
                  <c:v>140.511</c:v>
                </c:pt>
                <c:pt idx="36">
                  <c:v>145.44329999999999</c:v>
                </c:pt>
                <c:pt idx="37">
                  <c:v>152.42991000000001</c:v>
                </c:pt>
                <c:pt idx="38">
                  <c:v>156.38640000000001</c:v>
                </c:pt>
                <c:pt idx="39">
                  <c:v>160.61199999999999</c:v>
                </c:pt>
                <c:pt idx="40">
                  <c:v>165.85749999999999</c:v>
                </c:pt>
                <c:pt idx="41">
                  <c:v>172.85307</c:v>
                </c:pt>
                <c:pt idx="42">
                  <c:v>176.31399999999999</c:v>
                </c:pt>
                <c:pt idx="43">
                  <c:v>177.21306999999999</c:v>
                </c:pt>
                <c:pt idx="44">
                  <c:v>179.39381</c:v>
                </c:pt>
                <c:pt idx="45">
                  <c:v>197.0341</c:v>
                </c:pt>
                <c:pt idx="46">
                  <c:v>197.95675</c:v>
                </c:pt>
                <c:pt idx="47">
                  <c:v>198.35186999999999</c:v>
                </c:pt>
                <c:pt idx="48">
                  <c:v>198.60599999999999</c:v>
                </c:pt>
                <c:pt idx="49">
                  <c:v>204.11609999999999</c:v>
                </c:pt>
                <c:pt idx="50">
                  <c:v>205.79429999999999</c:v>
                </c:pt>
                <c:pt idx="51">
                  <c:v>215.64519999999999</c:v>
                </c:pt>
                <c:pt idx="52">
                  <c:v>222.10849999999999</c:v>
                </c:pt>
                <c:pt idx="53">
                  <c:v>223.23679999999999</c:v>
                </c:pt>
                <c:pt idx="54">
                  <c:v>229.32069999999999</c:v>
                </c:pt>
                <c:pt idx="55">
                  <c:v>244.69739999999999</c:v>
                </c:pt>
                <c:pt idx="56">
                  <c:v>247.9288</c:v>
                </c:pt>
                <c:pt idx="57">
                  <c:v>261.07711999999998</c:v>
                </c:pt>
                <c:pt idx="58">
                  <c:v>264.07400000000001</c:v>
                </c:pt>
                <c:pt idx="59">
                  <c:v>264.6576</c:v>
                </c:pt>
                <c:pt idx="60">
                  <c:v>276.39890000000003</c:v>
                </c:pt>
                <c:pt idx="61">
                  <c:v>279.1952</c:v>
                </c:pt>
                <c:pt idx="62">
                  <c:v>279.54219999999998</c:v>
                </c:pt>
                <c:pt idx="63">
                  <c:v>295.93869999999998</c:v>
                </c:pt>
                <c:pt idx="64">
                  <c:v>295.95650000000001</c:v>
                </c:pt>
              </c:numCache>
            </c:numRef>
          </c:xVal>
          <c:yVal>
            <c:numRef>
              <c:f>Sheet1!$C$2:$C$66</c:f>
              <c:numCache>
                <c:formatCode>0.0</c:formatCode>
                <c:ptCount val="65"/>
                <c:pt idx="0">
                  <c:v>8.3566623490577872</c:v>
                </c:pt>
                <c:pt idx="1">
                  <c:v>1.1695290891122689</c:v>
                </c:pt>
                <c:pt idx="2">
                  <c:v>7.5916886192995916</c:v>
                </c:pt>
                <c:pt idx="3">
                  <c:v>4.1889223701514151</c:v>
                </c:pt>
                <c:pt idx="4">
                  <c:v>1.0221744389744485</c:v>
                </c:pt>
                <c:pt idx="5">
                  <c:v>11.286214641230048</c:v>
                </c:pt>
                <c:pt idx="6">
                  <c:v>5.2455163948614913</c:v>
                </c:pt>
                <c:pt idx="7">
                  <c:v>1.6795177768559093</c:v>
                </c:pt>
                <c:pt idx="8">
                  <c:v>0.63370914397935119</c:v>
                </c:pt>
                <c:pt idx="9">
                  <c:v>2.2823355596248756</c:v>
                </c:pt>
                <c:pt idx="10">
                  <c:v>12.111706266899615</c:v>
                </c:pt>
                <c:pt idx="11">
                  <c:v>1.4760212960352592</c:v>
                </c:pt>
                <c:pt idx="12">
                  <c:v>1.8658590845808274</c:v>
                </c:pt>
                <c:pt idx="13">
                  <c:v>0.80464883180412061</c:v>
                </c:pt>
                <c:pt idx="14">
                  <c:v>7.6198023423272403</c:v>
                </c:pt>
                <c:pt idx="15">
                  <c:v>6.1161406174121629</c:v>
                </c:pt>
                <c:pt idx="16">
                  <c:v>0.94950147611873248</c:v>
                </c:pt>
                <c:pt idx="17">
                  <c:v>3.0703739148590037</c:v>
                </c:pt>
                <c:pt idx="18">
                  <c:v>3.4567110316323624</c:v>
                </c:pt>
                <c:pt idx="19">
                  <c:v>0.85456874348591627</c:v>
                </c:pt>
                <c:pt idx="20">
                  <c:v>9.3038642049331148</c:v>
                </c:pt>
                <c:pt idx="21">
                  <c:v>2.1553714936724453</c:v>
                </c:pt>
                <c:pt idx="22">
                  <c:v>0.69925913494652403</c:v>
                </c:pt>
                <c:pt idx="23">
                  <c:v>1.6476042090278631</c:v>
                </c:pt>
                <c:pt idx="24">
                  <c:v>0.36436761631798514</c:v>
                </c:pt>
                <c:pt idx="25">
                  <c:v>1.9353981685854966</c:v>
                </c:pt>
                <c:pt idx="26">
                  <c:v>5.1538466163708501</c:v>
                </c:pt>
                <c:pt idx="27">
                  <c:v>1.184539391857476</c:v>
                </c:pt>
                <c:pt idx="28">
                  <c:v>9.0822396803051646</c:v>
                </c:pt>
                <c:pt idx="29">
                  <c:v>2.4634243075930127</c:v>
                </c:pt>
                <c:pt idx="30">
                  <c:v>0.98311781888757765</c:v>
                </c:pt>
                <c:pt idx="31">
                  <c:v>7.3128756989890347</c:v>
                </c:pt>
                <c:pt idx="32">
                  <c:v>0.45968934347397811</c:v>
                </c:pt>
                <c:pt idx="33">
                  <c:v>4.4117614619401015</c:v>
                </c:pt>
                <c:pt idx="34">
                  <c:v>2.1249537273007313</c:v>
                </c:pt>
                <c:pt idx="35">
                  <c:v>7.1168805289265613</c:v>
                </c:pt>
                <c:pt idx="36">
                  <c:v>9.6257441903477154</c:v>
                </c:pt>
                <c:pt idx="37">
                  <c:v>1.7057019846039401</c:v>
                </c:pt>
                <c:pt idx="38">
                  <c:v>1.9183253786774292</c:v>
                </c:pt>
                <c:pt idx="39">
                  <c:v>9.9618957487609894</c:v>
                </c:pt>
                <c:pt idx="40">
                  <c:v>6.6321993277361599</c:v>
                </c:pt>
                <c:pt idx="41">
                  <c:v>1.2149046586213368</c:v>
                </c:pt>
                <c:pt idx="42">
                  <c:v>11.343398709121228</c:v>
                </c:pt>
                <c:pt idx="43">
                  <c:v>0.33857547865967225</c:v>
                </c:pt>
                <c:pt idx="44">
                  <c:v>1.3935820862492412</c:v>
                </c:pt>
                <c:pt idx="45">
                  <c:v>5.0752636218806799</c:v>
                </c:pt>
                <c:pt idx="46">
                  <c:v>0.35361259467030043</c:v>
                </c:pt>
                <c:pt idx="47">
                  <c:v>1.4620482277278255</c:v>
                </c:pt>
                <c:pt idx="48">
                  <c:v>6.0421135313132535</c:v>
                </c:pt>
                <c:pt idx="49">
                  <c:v>8.3285933838633994</c:v>
                </c:pt>
                <c:pt idx="50">
                  <c:v>0.43732989689218804</c:v>
                </c:pt>
                <c:pt idx="51">
                  <c:v>5.1009714104464186</c:v>
                </c:pt>
                <c:pt idx="52">
                  <c:v>1.3506912162299056</c:v>
                </c:pt>
                <c:pt idx="53">
                  <c:v>5.823412627308759</c:v>
                </c:pt>
                <c:pt idx="54">
                  <c:v>2.6164232012199511</c:v>
                </c:pt>
                <c:pt idx="55">
                  <c:v>3.2693440960140978</c:v>
                </c:pt>
                <c:pt idx="56">
                  <c:v>2.8233912316761911</c:v>
                </c:pt>
                <c:pt idx="57">
                  <c:v>0.34472572701889781</c:v>
                </c:pt>
                <c:pt idx="58">
                  <c:v>1.1360451994516687</c:v>
                </c:pt>
                <c:pt idx="59">
                  <c:v>3.4006202731378203</c:v>
                </c:pt>
                <c:pt idx="60">
                  <c:v>4.3415512869262498</c:v>
                </c:pt>
                <c:pt idx="61">
                  <c:v>3.5817234680252383</c:v>
                </c:pt>
                <c:pt idx="62">
                  <c:v>3.5772774200102888</c:v>
                </c:pt>
                <c:pt idx="63">
                  <c:v>5.744432884242582</c:v>
                </c:pt>
                <c:pt idx="64">
                  <c:v>0.50683124040188332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8E0-C147-B46A-1861A78C09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0913247"/>
        <c:axId val="1180859807"/>
      </c:scatterChart>
      <c:valAx>
        <c:axId val="11809132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0859807"/>
        <c:crosses val="autoZero"/>
        <c:crossBetween val="midCat"/>
      </c:valAx>
      <c:valAx>
        <c:axId val="118085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091324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8C5D550-4804-0648-9841-5DE6A0CD0169}" type="datetimeFigureOut">
              <a:rPr lang="en-US" smtClean="0"/>
              <a:t>9/30/24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C6804BF-A41C-8448-874E-9C0B6FDD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79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 everyone, I’m Max from </a:t>
            </a:r>
            <a:r>
              <a:rPr lang="en-US" dirty="0" err="1"/>
              <a:t>nist</a:t>
            </a:r>
            <a:r>
              <a:rPr lang="en-US" dirty="0"/>
              <a:t>, and today I’m going to talk about a kinetic</a:t>
            </a:r>
            <a:r>
              <a:rPr lang="en-US" baseline="0" dirty="0"/>
              <a:t> inductance travelling wave amplifier that we have been developing, that presents interesting characteristics. In fact we pump it in a 3WM fashion and that way we obtain promising noise performances that I will show.</a:t>
            </a:r>
          </a:p>
          <a:p>
            <a:r>
              <a:rPr lang="en-US" baseline="0" dirty="0"/>
              <a:t>Here are some pictures of this KIT, at different scales.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A844-DEE4-C746-B0B9-DA9D9D9B4B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21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3.jp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2.png"/><Relationship Id="rId7" Type="http://schemas.openxmlformats.org/officeDocument/2006/relationships/image" Target="../media/image27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9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10" Type="http://schemas.openxmlformats.org/officeDocument/2006/relationships/image" Target="../media/image12.png"/><Relationship Id="rId4" Type="http://schemas.openxmlformats.org/officeDocument/2006/relationships/image" Target="../media/image44.jpeg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1BAFE4-3996-9B40-A849-0450F4C595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804DA-26DC-094D-81DE-93F10F39F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51A0C-9B64-634D-8A09-BE241A244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3619D-369A-3C40-8401-DAA021E8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A8995-CDE0-A646-B4C0-DF68570AC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2D4CD-0567-AA4B-BE1B-B504FA73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EB62B-FDC5-F542-B36B-F4CCC409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9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342434-9005-9A48-8FA3-73C5FE8D7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14CCD-6008-7C48-8213-7ACB99735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1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04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84F49B-5A7F-2F45-9400-29748B346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D058A46-4497-4846-9950-4FE69B7CB51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1088249"/>
            <a:ext cx="12192000" cy="3897872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Object/Photo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5B0418-EA3E-F444-BA50-493E538C47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38A29F-49C5-8E46-9DD1-3268CB9B3E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2819" y="5213932"/>
            <a:ext cx="9824225" cy="12638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FA929C-C054-5949-B389-B2BE80C5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1027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32" userDrawn="1">
          <p15:clr>
            <a:srgbClr val="FBAE40"/>
          </p15:clr>
        </p15:guide>
        <p15:guide id="3" orient="horz" pos="50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JE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1D03CF-4195-8B4C-8440-C8D5A20017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3C1793-2604-6D47-BBA8-DF58C3476F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74D5C4E-78CC-B44F-A30A-50801BBCF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7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6868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16">
          <p15:clr>
            <a:srgbClr val="FBAE40"/>
          </p15:clr>
        </p15:guide>
        <p15:guide id="3" pos="368">
          <p15:clr>
            <a:srgbClr val="FBAE40"/>
          </p15:clr>
        </p15:guide>
        <p15:guide id="4" pos="7315">
          <p15:clr>
            <a:srgbClr val="FBAE40"/>
          </p15:clr>
        </p15:guide>
        <p15:guide id="5" orient="horz" pos="51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JE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3C90A5-F44E-D742-B74E-CEBB672FE8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57200" y="1325563"/>
            <a:ext cx="11274552" cy="5486400"/>
          </a:xfrm>
          <a:ln>
            <a:noFill/>
          </a:ln>
        </p:spPr>
        <p:txBody>
          <a:bodyPr/>
          <a:lstStyle>
            <a:lvl1pPr marL="239713" indent="-239713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/>
              <a:defRPr/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Font typeface="System Font Regular"/>
              <a:buChar char="–"/>
              <a:defRPr/>
            </a:lvl2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1D03CF-4195-8B4C-8440-C8D5A20017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3C1793-2604-6D47-BBA8-DF58C3476F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74D5C4E-78CC-B44F-A30A-50801BBCF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7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8291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16">
          <p15:clr>
            <a:srgbClr val="FBAE40"/>
          </p15:clr>
        </p15:guide>
        <p15:guide id="3" pos="368">
          <p15:clr>
            <a:srgbClr val="FBAE40"/>
          </p15:clr>
        </p15:guide>
        <p15:guide id="4" pos="7315">
          <p15:clr>
            <a:srgbClr val="FBAE40"/>
          </p15:clr>
        </p15:guide>
        <p15:guide id="5" orient="horz" pos="51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9533BF-1B93-2A43-BA34-0F3A82D7F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17D88D-1B35-A843-BA46-506AB4A8754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9253" y="1622502"/>
            <a:ext cx="10753493" cy="1456996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D91200-3642-8946-A772-E48D2472F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893048A-A103-8740-9E4D-A13D62CF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7">
            <a:extLst>
              <a:ext uri="{FF2B5EF4-FFF2-40B4-BE49-F238E27FC236}">
                <a16:creationId xmlns:a16="http://schemas.microsoft.com/office/drawing/2014/main" id="{CFA31AA8-C387-164B-869F-B0075C511E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2542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17" name="Picture Placeholder 37">
            <a:extLst>
              <a:ext uri="{FF2B5EF4-FFF2-40B4-BE49-F238E27FC236}">
                <a16:creationId xmlns:a16="http://schemas.microsoft.com/office/drawing/2014/main" id="{9B1F4115-3B6A-C147-B3F0-135C7ECD40C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54344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20" name="Picture Placeholder 37">
            <a:extLst>
              <a:ext uri="{FF2B5EF4-FFF2-40B4-BE49-F238E27FC236}">
                <a16:creationId xmlns:a16="http://schemas.microsoft.com/office/drawing/2014/main" id="{5E9C8FEA-E368-2E47-8707-A1899F1C96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09655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2622539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50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A35D9A-EEF1-DD46-987E-6CF872511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7FACD73-4E5D-A345-B9F2-A050263D9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18609" y="1757943"/>
            <a:ext cx="5183188" cy="3684588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02060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3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528B23-895C-5C4C-B680-35A98899E6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3FAAB9C-4676-8C48-8CEF-A4CF6BE5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7">
            <a:extLst>
              <a:ext uri="{FF2B5EF4-FFF2-40B4-BE49-F238E27FC236}">
                <a16:creationId xmlns:a16="http://schemas.microsoft.com/office/drawing/2014/main" id="{F18C6717-9848-804B-B1E2-2105CEE0B19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093699"/>
            <a:ext cx="6337300" cy="575914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358590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63FB6F-295B-4145-AC04-27AECBF663FE}"/>
              </a:ext>
            </a:extLst>
          </p:cNvPr>
          <p:cNvSpPr/>
          <p:nvPr userDrawn="1"/>
        </p:nvSpPr>
        <p:spPr>
          <a:xfrm>
            <a:off x="10173653" y="3561055"/>
            <a:ext cx="1399032" cy="2013995"/>
          </a:xfrm>
          <a:prstGeom prst="rect">
            <a:avLst/>
          </a:prstGeom>
          <a:solidFill>
            <a:srgbClr val="B94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30F6BE-9234-024F-833A-824C3D3A925D}"/>
              </a:ext>
            </a:extLst>
          </p:cNvPr>
          <p:cNvSpPr/>
          <p:nvPr userDrawn="1"/>
        </p:nvSpPr>
        <p:spPr>
          <a:xfrm>
            <a:off x="8586154" y="3561055"/>
            <a:ext cx="1399032" cy="2013995"/>
          </a:xfrm>
          <a:prstGeom prst="rect">
            <a:avLst/>
          </a:prstGeom>
          <a:solidFill>
            <a:srgbClr val="B94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41BF4F-6491-E24D-82FA-6C4C49768707}"/>
              </a:ext>
            </a:extLst>
          </p:cNvPr>
          <p:cNvSpPr/>
          <p:nvPr userDrawn="1"/>
        </p:nvSpPr>
        <p:spPr>
          <a:xfrm>
            <a:off x="6976872" y="3561054"/>
            <a:ext cx="1407759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0C1E6D-6FDE-8C4C-84A7-19639DF2BE58}"/>
              </a:ext>
            </a:extLst>
          </p:cNvPr>
          <p:cNvSpPr/>
          <p:nvPr userDrawn="1"/>
        </p:nvSpPr>
        <p:spPr>
          <a:xfrm>
            <a:off x="5416537" y="3561055"/>
            <a:ext cx="140359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81D280-A245-594C-9C82-B79E20F196D0}"/>
              </a:ext>
            </a:extLst>
          </p:cNvPr>
          <p:cNvSpPr/>
          <p:nvPr userDrawn="1"/>
        </p:nvSpPr>
        <p:spPr>
          <a:xfrm>
            <a:off x="3836549" y="3561054"/>
            <a:ext cx="139903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6EA32C-2240-6F4B-914F-98F7B8238AF2}"/>
              </a:ext>
            </a:extLst>
          </p:cNvPr>
          <p:cNvSpPr/>
          <p:nvPr userDrawn="1"/>
        </p:nvSpPr>
        <p:spPr>
          <a:xfrm>
            <a:off x="651527" y="3561054"/>
            <a:ext cx="139903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A93E19-50A5-9548-8F8C-391BBBDBDB90}"/>
              </a:ext>
            </a:extLst>
          </p:cNvPr>
          <p:cNvSpPr/>
          <p:nvPr userDrawn="1"/>
        </p:nvSpPr>
        <p:spPr>
          <a:xfrm>
            <a:off x="2254237" y="3561055"/>
            <a:ext cx="140359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ED8E57-8E6A-9147-8403-FC7756A82595}"/>
              </a:ext>
            </a:extLst>
          </p:cNvPr>
          <p:cNvSpPr/>
          <p:nvPr userDrawn="1"/>
        </p:nvSpPr>
        <p:spPr>
          <a:xfrm>
            <a:off x="651527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DDE5E9-7903-9D43-B5F6-3F8CE301C9A3}"/>
              </a:ext>
            </a:extLst>
          </p:cNvPr>
          <p:cNvSpPr/>
          <p:nvPr userDrawn="1"/>
        </p:nvSpPr>
        <p:spPr>
          <a:xfrm>
            <a:off x="22490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5D5EB1-B45D-4743-A377-C9944576F172}"/>
              </a:ext>
            </a:extLst>
          </p:cNvPr>
          <p:cNvSpPr/>
          <p:nvPr userDrawn="1"/>
        </p:nvSpPr>
        <p:spPr>
          <a:xfrm>
            <a:off x="3836161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F42BFC-2C0F-7B4C-A926-E9D82CEC7CDF}"/>
              </a:ext>
            </a:extLst>
          </p:cNvPr>
          <p:cNvSpPr/>
          <p:nvPr userDrawn="1"/>
        </p:nvSpPr>
        <p:spPr>
          <a:xfrm>
            <a:off x="5403963" y="2162022"/>
            <a:ext cx="1413590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1E8556-4AB5-444E-83C6-EBC637F23838}"/>
              </a:ext>
            </a:extLst>
          </p:cNvPr>
          <p:cNvSpPr/>
          <p:nvPr userDrawn="1"/>
        </p:nvSpPr>
        <p:spPr>
          <a:xfrm>
            <a:off x="69855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EFCBEB-6BFB-264C-849B-1BCB554A8812}"/>
              </a:ext>
            </a:extLst>
          </p:cNvPr>
          <p:cNvSpPr/>
          <p:nvPr userDrawn="1"/>
        </p:nvSpPr>
        <p:spPr>
          <a:xfrm>
            <a:off x="8586837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9489B2-A7AF-1A48-A34B-C686CA59A72C}"/>
              </a:ext>
            </a:extLst>
          </p:cNvPr>
          <p:cNvSpPr/>
          <p:nvPr userDrawn="1"/>
        </p:nvSpPr>
        <p:spPr>
          <a:xfrm>
            <a:off x="101738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13160A-7C33-214C-A659-A9486E4B61C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53175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619B90C-3B9F-5942-9F93-1B3C12E5D3F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61257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BEF394CA-5C7F-7747-88FB-CC36738A159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48319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26CAF10A-5FF5-A14E-ACBB-55A8215DC5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14361" y="2162022"/>
            <a:ext cx="1393718" cy="13990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Icon/photo</a:t>
            </a:r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ED6402DC-B696-2240-8DA9-ADE6C47F16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90912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0FDABA7F-8C47-4247-9381-D417117873D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98995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6" name="Content Placeholder 5">
            <a:extLst>
              <a:ext uri="{FF2B5EF4-FFF2-40B4-BE49-F238E27FC236}">
                <a16:creationId xmlns:a16="http://schemas.microsoft.com/office/drawing/2014/main" id="{2783E5F4-3A3F-B941-889C-722AE8E5407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5546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B02A2-B4A7-7246-A7D2-D24AEC2B26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5053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F09B16C-9619-E64D-89F0-2025BEB7F2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5705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2F39FD2-65E4-A24B-8EEB-6F38BDAF8B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019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24058022-10D8-9D4C-8782-AD04941366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2577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EBD41ED7-6893-A44E-8684-F19253C5E99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3644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6ABB7D3-8923-3541-8C81-B2A625F395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97955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2B815BA-D993-E647-A23D-45104F3503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78400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07456F10-94CB-9840-86F1-1CBEA905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5277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0A3B4F-B787-E348-81E5-AACFA52907BF}"/>
              </a:ext>
            </a:extLst>
          </p:cNvPr>
          <p:cNvSpPr/>
          <p:nvPr userDrawn="1"/>
        </p:nvSpPr>
        <p:spPr>
          <a:xfrm>
            <a:off x="2424544" y="3931919"/>
            <a:ext cx="9767455" cy="2926081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46EE32B-AE50-8946-9122-6D66A5E8A40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251" y="3987290"/>
            <a:ext cx="2420293" cy="2870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FE6C72-DEEC-FC45-8EAB-DDC32F5FA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45BA4-7F84-2B43-9F1E-687730EE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4669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A68EDA-B380-A44A-B798-696050BAA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10840" y="1561453"/>
            <a:ext cx="8793480" cy="19592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B502A4-0F10-C046-A09B-5907847AD2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910840" y="4377805"/>
            <a:ext cx="8793480" cy="19592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FB21A36-8344-2E4A-BB13-8B1D1EA74D5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251" y="1097786"/>
            <a:ext cx="2420293" cy="2870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70B63-95F5-6D47-AF76-01BD68431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7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FE6C72-DEEC-FC45-8EAB-DDC32F5FA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45BA4-7F84-2B43-9F1E-687730EE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4669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70B63-95F5-6D47-AF76-01BD68431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04CF099-8249-D241-A59F-D5406D5EC2B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311845"/>
            <a:ext cx="6884476" cy="5546154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7A87BBD-D833-9640-B345-369071EC245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84476" y="1311845"/>
            <a:ext cx="5307523" cy="3627530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64BF3-1BC5-854B-A716-FEAD932949A3}"/>
              </a:ext>
            </a:extLst>
          </p:cNvPr>
          <p:cNvSpPr/>
          <p:nvPr userDrawn="1"/>
        </p:nvSpPr>
        <p:spPr>
          <a:xfrm>
            <a:off x="6875332" y="4948518"/>
            <a:ext cx="5316667" cy="1909482"/>
          </a:xfrm>
          <a:prstGeom prst="rect">
            <a:avLst/>
          </a:prstGeom>
          <a:solidFill>
            <a:srgbClr val="5D8B7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6B191"/>
              </a:solidFill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7C07767-73F1-E248-8946-69FB2221E4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2175" y="5267325"/>
            <a:ext cx="4645025" cy="12980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989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89C67D-F551-D24A-8D9C-6ABA80EC5EF8}"/>
              </a:ext>
            </a:extLst>
          </p:cNvPr>
          <p:cNvSpPr/>
          <p:nvPr userDrawn="1"/>
        </p:nvSpPr>
        <p:spPr>
          <a:xfrm>
            <a:off x="1062317" y="4357661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2CD0D8-53A1-E24B-99EE-5AA04A5C89CE}"/>
              </a:ext>
            </a:extLst>
          </p:cNvPr>
          <p:cNvSpPr/>
          <p:nvPr userDrawn="1"/>
        </p:nvSpPr>
        <p:spPr>
          <a:xfrm>
            <a:off x="4587688" y="4357661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5E3B7-9503-9641-A7A8-60F96166A487}"/>
              </a:ext>
            </a:extLst>
          </p:cNvPr>
          <p:cNvSpPr/>
          <p:nvPr userDrawn="1"/>
        </p:nvSpPr>
        <p:spPr>
          <a:xfrm>
            <a:off x="8113059" y="4357661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6EFEDA-983B-6547-95FE-6F3E5EBBC482}"/>
              </a:ext>
            </a:extLst>
          </p:cNvPr>
          <p:cNvSpPr/>
          <p:nvPr userDrawn="1"/>
        </p:nvSpPr>
        <p:spPr>
          <a:xfrm>
            <a:off x="4578723" y="2297447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368F0-D6DE-7A4E-9005-EFE41B503ABE}"/>
              </a:ext>
            </a:extLst>
          </p:cNvPr>
          <p:cNvSpPr/>
          <p:nvPr userDrawn="1"/>
        </p:nvSpPr>
        <p:spPr>
          <a:xfrm>
            <a:off x="8104094" y="2297447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91AB95-9234-5048-BF22-6A90E0A46C17}"/>
              </a:ext>
            </a:extLst>
          </p:cNvPr>
          <p:cNvSpPr/>
          <p:nvPr userDrawn="1"/>
        </p:nvSpPr>
        <p:spPr>
          <a:xfrm>
            <a:off x="1053352" y="2297447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3FCD2-F7B3-0046-9438-D570A76E2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9971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1ED8E38-902A-914B-B497-3A0CE55E3E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5342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FA7EFB9-A3D8-8D47-916A-DAC4CC3760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6186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7F7537F-C63B-EA49-9EDE-5FA37DD19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9971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80406A7-272D-504B-A7C8-AA61CE6719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5342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04869C6-9304-A448-A48C-0A9D2D89A6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6186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991049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087707-6360-8941-90A4-F513F1024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032" y="0"/>
            <a:ext cx="12228755" cy="5753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06198-1EEA-C342-A1A2-40617829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39" y="125292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F299C8-3CCB-9F48-A452-224FD24BD1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93A121-89FF-D74D-B673-3DF25B57E1AE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57EA63F-E258-8B4D-B70A-6AFAEA50ED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17" y="6004119"/>
            <a:ext cx="3973068" cy="52474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06A99C9-9F07-F745-B575-0DBCE5993A5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433822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F0C5EBA-FDE5-C744-8C25-171C6E49ED05}"/>
              </a:ext>
            </a:extLst>
          </p:cNvPr>
          <p:cNvSpPr/>
          <p:nvPr userDrawn="1"/>
        </p:nvSpPr>
        <p:spPr>
          <a:xfrm>
            <a:off x="270017" y="1367572"/>
            <a:ext cx="2713172" cy="258911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3F55F8-F17A-FC46-941E-74A68AF677D2}"/>
              </a:ext>
            </a:extLst>
          </p:cNvPr>
          <p:cNvSpPr/>
          <p:nvPr userDrawn="1"/>
        </p:nvSpPr>
        <p:spPr>
          <a:xfrm>
            <a:off x="3076999" y="1367573"/>
            <a:ext cx="2713172" cy="25891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D92DE6-5EC6-4D49-A3C5-29C00605CB95}"/>
              </a:ext>
            </a:extLst>
          </p:cNvPr>
          <p:cNvSpPr/>
          <p:nvPr userDrawn="1"/>
        </p:nvSpPr>
        <p:spPr>
          <a:xfrm>
            <a:off x="256570" y="4039015"/>
            <a:ext cx="2713172" cy="25891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E47E62-84AE-884D-8677-1D5875DE6DED}"/>
              </a:ext>
            </a:extLst>
          </p:cNvPr>
          <p:cNvSpPr/>
          <p:nvPr userDrawn="1"/>
        </p:nvSpPr>
        <p:spPr>
          <a:xfrm>
            <a:off x="3076999" y="4039015"/>
            <a:ext cx="2713172" cy="258911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4DCE74C-5520-A544-A078-9D485FE536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2488" y="1367571"/>
            <a:ext cx="6025050" cy="5260241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A4AE0-38AE-5842-A062-C165BD8654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73532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FCF57B2-1F6F-564B-AE90-0606F45C49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547" y="1973532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FA9EEA3-2CAF-7046-AF37-6009977247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4582918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6834188-F4F4-DA4C-8407-BA4BAA7EE0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95547" y="4582918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17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5957D3-3144-8D48-A92E-C76664629CF9}"/>
              </a:ext>
            </a:extLst>
          </p:cNvPr>
          <p:cNvSpPr/>
          <p:nvPr userDrawn="1"/>
        </p:nvSpPr>
        <p:spPr>
          <a:xfrm>
            <a:off x="369841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741C95C-42C9-F842-87D4-4B2BC8DA0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32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533C124-7598-6F4B-BCB0-626B6DB9EA8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1F6868-B405-CA44-B412-5D6C4F518A0C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F0E789C-4D79-6649-8389-129C018B25F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45A3A-841E-C04D-A6C3-2A644B41F8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540500-007F-2C4C-9583-7C56C95CB2D0}"/>
              </a:ext>
            </a:extLst>
          </p:cNvPr>
          <p:cNvSpPr/>
          <p:nvPr userDrawn="1"/>
        </p:nvSpPr>
        <p:spPr>
          <a:xfrm>
            <a:off x="369841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139387-C38C-4A48-919B-2E0B84969B6A}"/>
              </a:ext>
            </a:extLst>
          </p:cNvPr>
          <p:cNvSpPr/>
          <p:nvPr userDrawn="1"/>
        </p:nvSpPr>
        <p:spPr>
          <a:xfrm>
            <a:off x="4284504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1B6231-8F23-CC44-B283-DD8E45233D78}"/>
              </a:ext>
            </a:extLst>
          </p:cNvPr>
          <p:cNvSpPr/>
          <p:nvPr userDrawn="1"/>
        </p:nvSpPr>
        <p:spPr>
          <a:xfrm>
            <a:off x="4284504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34F073-3FAB-F44A-A9FC-2DD482EB2FB2}"/>
              </a:ext>
            </a:extLst>
          </p:cNvPr>
          <p:cNvSpPr/>
          <p:nvPr userDrawn="1"/>
        </p:nvSpPr>
        <p:spPr>
          <a:xfrm>
            <a:off x="369841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F16E65-9843-6A40-99CA-BFFEB583C63D}"/>
              </a:ext>
            </a:extLst>
          </p:cNvPr>
          <p:cNvSpPr/>
          <p:nvPr userDrawn="1"/>
        </p:nvSpPr>
        <p:spPr>
          <a:xfrm>
            <a:off x="4284504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BC26D5-E557-9941-B421-8058460DC3F1}"/>
              </a:ext>
            </a:extLst>
          </p:cNvPr>
          <p:cNvSpPr/>
          <p:nvPr userDrawn="1"/>
        </p:nvSpPr>
        <p:spPr>
          <a:xfrm>
            <a:off x="8199167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AD63F-90C7-3C4E-ABB3-8B524AF71F83}"/>
              </a:ext>
            </a:extLst>
          </p:cNvPr>
          <p:cNvSpPr/>
          <p:nvPr userDrawn="1"/>
        </p:nvSpPr>
        <p:spPr>
          <a:xfrm>
            <a:off x="8199167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6AE21E-790E-6F43-9472-E4246AFE3896}"/>
              </a:ext>
            </a:extLst>
          </p:cNvPr>
          <p:cNvSpPr/>
          <p:nvPr userDrawn="1"/>
        </p:nvSpPr>
        <p:spPr>
          <a:xfrm>
            <a:off x="8199167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8F0FB9-C724-214B-8044-872D96427B79}"/>
              </a:ext>
            </a:extLst>
          </p:cNvPr>
          <p:cNvCxnSpPr>
            <a:cxnSpLocks/>
          </p:cNvCxnSpPr>
          <p:nvPr userDrawn="1"/>
        </p:nvCxnSpPr>
        <p:spPr>
          <a:xfrm>
            <a:off x="976628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CA40C7-300F-D740-8383-0D75BFFF1FE6}"/>
              </a:ext>
            </a:extLst>
          </p:cNvPr>
          <p:cNvCxnSpPr>
            <a:cxnSpLocks/>
          </p:cNvCxnSpPr>
          <p:nvPr userDrawn="1"/>
        </p:nvCxnSpPr>
        <p:spPr>
          <a:xfrm>
            <a:off x="4912523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366614-A93D-9D46-B70C-956EE518DC3B}"/>
              </a:ext>
            </a:extLst>
          </p:cNvPr>
          <p:cNvCxnSpPr>
            <a:cxnSpLocks/>
          </p:cNvCxnSpPr>
          <p:nvPr userDrawn="1"/>
        </p:nvCxnSpPr>
        <p:spPr>
          <a:xfrm>
            <a:off x="8808662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7720B87-E4A5-A640-A4FE-D34285F41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863C5-E08E-1149-9A18-BABAC8F04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4AA58-73EE-4948-AD09-E75021E4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8757D5C-F741-9D4C-A776-60B56D9676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746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93CEE1F8-3251-0440-8096-36359A5D876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06156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46" name="Text Placeholder 32">
            <a:extLst>
              <a:ext uri="{FF2B5EF4-FFF2-40B4-BE49-F238E27FC236}">
                <a16:creationId xmlns:a16="http://schemas.microsoft.com/office/drawing/2014/main" id="{A76E73E8-64F1-594C-B190-E221870265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1746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B387609-B795-D844-B647-0F5BA79E9C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761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48" name="Text Placeholder 32">
            <a:extLst>
              <a:ext uri="{FF2B5EF4-FFF2-40B4-BE49-F238E27FC236}">
                <a16:creationId xmlns:a16="http://schemas.microsoft.com/office/drawing/2014/main" id="{DD5E362E-24E5-7D40-96A7-FA2DEC3198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6975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Picture Placeholder 37">
            <a:extLst>
              <a:ext uri="{FF2B5EF4-FFF2-40B4-BE49-F238E27FC236}">
                <a16:creationId xmlns:a16="http://schemas.microsoft.com/office/drawing/2014/main" id="{661F928C-9292-554A-911D-2CF5F07ED9F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931385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0" name="Text Placeholder 32">
            <a:extLst>
              <a:ext uri="{FF2B5EF4-FFF2-40B4-BE49-F238E27FC236}">
                <a16:creationId xmlns:a16="http://schemas.microsoft.com/office/drawing/2014/main" id="{FBDB12C9-B50E-1848-A59A-138150A1E8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6975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3141CCAE-F80A-FD41-9DB6-A01254D132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3688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E6C436-9B4A-504A-BF61-BB90F44028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9902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7" name="Picture Placeholder 37">
            <a:extLst>
              <a:ext uri="{FF2B5EF4-FFF2-40B4-BE49-F238E27FC236}">
                <a16:creationId xmlns:a16="http://schemas.microsoft.com/office/drawing/2014/main" id="{DE52AE46-0B43-6F44-A580-F5BA1C3002F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34312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B149A87B-DFEA-8B43-9E0B-AF43980930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9902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0798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5957D3-3144-8D48-A92E-C76664629CF9}"/>
              </a:ext>
            </a:extLst>
          </p:cNvPr>
          <p:cNvSpPr/>
          <p:nvPr userDrawn="1"/>
        </p:nvSpPr>
        <p:spPr>
          <a:xfrm>
            <a:off x="369841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741C95C-42C9-F842-87D4-4B2BC8DA0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32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1B6231-8F23-CC44-B283-DD8E45233D78}"/>
              </a:ext>
            </a:extLst>
          </p:cNvPr>
          <p:cNvSpPr/>
          <p:nvPr userDrawn="1"/>
        </p:nvSpPr>
        <p:spPr>
          <a:xfrm>
            <a:off x="4284504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AD63F-90C7-3C4E-ABB3-8B524AF71F83}"/>
              </a:ext>
            </a:extLst>
          </p:cNvPr>
          <p:cNvSpPr/>
          <p:nvPr userDrawn="1"/>
        </p:nvSpPr>
        <p:spPr>
          <a:xfrm>
            <a:off x="8199167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8F0FB9-C724-214B-8044-872D96427B79}"/>
              </a:ext>
            </a:extLst>
          </p:cNvPr>
          <p:cNvCxnSpPr>
            <a:cxnSpLocks/>
          </p:cNvCxnSpPr>
          <p:nvPr userDrawn="1"/>
        </p:nvCxnSpPr>
        <p:spPr>
          <a:xfrm>
            <a:off x="976628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CA40C7-300F-D740-8383-0D75BFFF1FE6}"/>
              </a:ext>
            </a:extLst>
          </p:cNvPr>
          <p:cNvCxnSpPr>
            <a:cxnSpLocks/>
          </p:cNvCxnSpPr>
          <p:nvPr userDrawn="1"/>
        </p:nvCxnSpPr>
        <p:spPr>
          <a:xfrm>
            <a:off x="4912523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366614-A93D-9D46-B70C-956EE518DC3B}"/>
              </a:ext>
            </a:extLst>
          </p:cNvPr>
          <p:cNvCxnSpPr>
            <a:cxnSpLocks/>
          </p:cNvCxnSpPr>
          <p:nvPr userDrawn="1"/>
        </p:nvCxnSpPr>
        <p:spPr>
          <a:xfrm>
            <a:off x="8808662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7720B87-E4A5-A640-A4FE-D34285F41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863C5-E08E-1149-9A18-BABAC8F04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4AA58-73EE-4948-AD09-E75021E4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8757D5C-F741-9D4C-A776-60B56D9676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746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B387609-B795-D844-B647-0F5BA79E9C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761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48" name="Text Placeholder 32">
            <a:extLst>
              <a:ext uri="{FF2B5EF4-FFF2-40B4-BE49-F238E27FC236}">
                <a16:creationId xmlns:a16="http://schemas.microsoft.com/office/drawing/2014/main" id="{DD5E362E-24E5-7D40-96A7-FA2DEC3198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6975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Picture Placeholder 37">
            <a:extLst>
              <a:ext uri="{FF2B5EF4-FFF2-40B4-BE49-F238E27FC236}">
                <a16:creationId xmlns:a16="http://schemas.microsoft.com/office/drawing/2014/main" id="{661F928C-9292-554A-911D-2CF5F07ED9F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84504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3141CCAE-F80A-FD41-9DB6-A01254D132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3688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E6C436-9B4A-504A-BF61-BB90F44028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9902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1" name="Picture Placeholder 37">
            <a:extLst>
              <a:ext uri="{FF2B5EF4-FFF2-40B4-BE49-F238E27FC236}">
                <a16:creationId xmlns:a16="http://schemas.microsoft.com/office/drawing/2014/main" id="{97844E18-3BE6-C74E-BB09-B81CC159F77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96747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32" name="Picture Placeholder 37">
            <a:extLst>
              <a:ext uri="{FF2B5EF4-FFF2-40B4-BE49-F238E27FC236}">
                <a16:creationId xmlns:a16="http://schemas.microsoft.com/office/drawing/2014/main" id="{EEDCD707-9F20-FF45-B883-BF8A321D679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60686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3287266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E6EEC3-429B-8A44-983D-A0B899649699}"/>
              </a:ext>
            </a:extLst>
          </p:cNvPr>
          <p:cNvSpPr/>
          <p:nvPr userDrawn="1"/>
        </p:nvSpPr>
        <p:spPr>
          <a:xfrm>
            <a:off x="824753" y="4006449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790314-C2CB-2543-8A25-EF005E1193E7}"/>
              </a:ext>
            </a:extLst>
          </p:cNvPr>
          <p:cNvSpPr/>
          <p:nvPr userDrawn="1"/>
        </p:nvSpPr>
        <p:spPr>
          <a:xfrm>
            <a:off x="824753" y="1537991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F2A552-9800-2843-9545-B643B2DB4F85}"/>
              </a:ext>
            </a:extLst>
          </p:cNvPr>
          <p:cNvSpPr/>
          <p:nvPr userDrawn="1"/>
        </p:nvSpPr>
        <p:spPr>
          <a:xfrm>
            <a:off x="6470159" y="4006449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D2024D-0140-DA45-97C2-9DDF9E1590DD}"/>
              </a:ext>
            </a:extLst>
          </p:cNvPr>
          <p:cNvSpPr/>
          <p:nvPr userDrawn="1"/>
        </p:nvSpPr>
        <p:spPr>
          <a:xfrm>
            <a:off x="6470159" y="1537991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2E909-D766-154D-BEF2-807FD212D4CF}"/>
              </a:ext>
            </a:extLst>
          </p:cNvPr>
          <p:cNvSpPr/>
          <p:nvPr userDrawn="1"/>
        </p:nvSpPr>
        <p:spPr>
          <a:xfrm>
            <a:off x="824754" y="4006449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5D3F60-129E-9142-8BD9-F4C41E6DFAAD}"/>
              </a:ext>
            </a:extLst>
          </p:cNvPr>
          <p:cNvSpPr/>
          <p:nvPr userDrawn="1"/>
        </p:nvSpPr>
        <p:spPr>
          <a:xfrm>
            <a:off x="824754" y="1537991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57F28F-25A6-D147-A0FA-7657391E0C3A}"/>
              </a:ext>
            </a:extLst>
          </p:cNvPr>
          <p:cNvSpPr/>
          <p:nvPr userDrawn="1"/>
        </p:nvSpPr>
        <p:spPr>
          <a:xfrm>
            <a:off x="6470160" y="4006449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DB7B92-72E2-B44D-9709-6CD2329A9F44}"/>
              </a:ext>
            </a:extLst>
          </p:cNvPr>
          <p:cNvSpPr/>
          <p:nvPr userDrawn="1"/>
        </p:nvSpPr>
        <p:spPr>
          <a:xfrm>
            <a:off x="6470160" y="1537991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C150E7-6EE6-0A44-B69D-512C0471E36C}"/>
              </a:ext>
            </a:extLst>
          </p:cNvPr>
          <p:cNvSpPr txBox="1"/>
          <p:nvPr userDrawn="1"/>
        </p:nvSpPr>
        <p:spPr>
          <a:xfrm>
            <a:off x="951202" y="157833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898912-181E-454B-9939-32C6A2A454D3}"/>
              </a:ext>
            </a:extLst>
          </p:cNvPr>
          <p:cNvSpPr txBox="1"/>
          <p:nvPr userDrawn="1"/>
        </p:nvSpPr>
        <p:spPr>
          <a:xfrm>
            <a:off x="6612414" y="157833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2</a:t>
            </a:r>
            <a:endParaRPr lang="en-US" sz="2300" b="1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E4FA57-D13E-3747-91A6-72CF997A240F}"/>
              </a:ext>
            </a:extLst>
          </p:cNvPr>
          <p:cNvSpPr txBox="1"/>
          <p:nvPr userDrawn="1"/>
        </p:nvSpPr>
        <p:spPr>
          <a:xfrm>
            <a:off x="951202" y="4053326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BA8B7-F13E-A84B-AF80-E02975C1DF04}"/>
              </a:ext>
            </a:extLst>
          </p:cNvPr>
          <p:cNvSpPr txBox="1"/>
          <p:nvPr userDrawn="1"/>
        </p:nvSpPr>
        <p:spPr>
          <a:xfrm>
            <a:off x="6612414" y="4053326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CCC8AC-7D89-C045-8EB3-EB1E2B4C8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6E573C-E38E-964F-A717-EFB3D4B958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1D0381-93D9-9B44-9ADE-F6B4945F5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351FF0D-5F37-1B47-9DFF-412BA1B3FD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235660"/>
            <a:ext cx="4856163" cy="1506464"/>
          </a:xfrm>
        </p:spPr>
        <p:txBody>
          <a:bodyPr vert="horz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8B5C75C-2DB5-874D-9398-78CB58F60F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5900" y="1641491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F93B5AA-1E6A-A444-8909-390CABF769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1760" y="2235660"/>
            <a:ext cx="4856163" cy="150646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42BC73F6-4B0F-1F48-B94F-464C263AD3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9460" y="1641491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34FB15A2-BAF7-954C-B4E3-810AA952D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714958"/>
            <a:ext cx="4856163" cy="15510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844C94BE-9D37-5041-8D54-2852848E13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5900" y="4120789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ADF7230-F2ED-A343-9E70-2EA6DA1B18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61760" y="4714958"/>
            <a:ext cx="4856163" cy="15510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B7561818-C1AE-7E43-B51D-3A1DFEA05D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99460" y="4120789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448B1F-8D14-0E4A-A4D0-3CDCE890E9F9}"/>
              </a:ext>
            </a:extLst>
          </p:cNvPr>
          <p:cNvSpPr txBox="1"/>
          <p:nvPr userDrawn="1"/>
        </p:nvSpPr>
        <p:spPr>
          <a:xfrm>
            <a:off x="334537" y="-5575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39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3EC4B84-A98F-0F44-B6DE-12EBBF62B4AB}"/>
              </a:ext>
            </a:extLst>
          </p:cNvPr>
          <p:cNvSpPr/>
          <p:nvPr userDrawn="1"/>
        </p:nvSpPr>
        <p:spPr>
          <a:xfrm>
            <a:off x="5767136" y="3560068"/>
            <a:ext cx="1020264" cy="1020264"/>
          </a:xfrm>
          <a:prstGeom prst="ellipse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0C6F94-E210-4C49-B3C7-4700816740EA}"/>
              </a:ext>
            </a:extLst>
          </p:cNvPr>
          <p:cNvSpPr/>
          <p:nvPr userDrawn="1"/>
        </p:nvSpPr>
        <p:spPr>
          <a:xfrm>
            <a:off x="5767136" y="5041877"/>
            <a:ext cx="1020264" cy="1020264"/>
          </a:xfrm>
          <a:prstGeom prst="ellipse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295090-8F67-B845-B18F-11F4AEAEB572}"/>
              </a:ext>
            </a:extLst>
          </p:cNvPr>
          <p:cNvCxnSpPr/>
          <p:nvPr userDrawn="1"/>
        </p:nvCxnSpPr>
        <p:spPr>
          <a:xfrm>
            <a:off x="5741894" y="4801334"/>
            <a:ext cx="5611906" cy="0"/>
          </a:xfrm>
          <a:prstGeom prst="line">
            <a:avLst/>
          </a:prstGeom>
          <a:ln>
            <a:solidFill>
              <a:srgbClr val="2027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C8AF190-518E-CC44-8D9D-2EC7C01B24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3A9FA-E6B3-DE40-BDFB-918D40F209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B9F768-B26D-6E46-B98E-667D6AF4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6AB05E60-EBBC-2F44-BA0E-BE0C1657DF4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796" y="1344765"/>
            <a:ext cx="4691542" cy="4914863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9811A0-BF24-EE44-818F-427AF0FFA8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32625" y="3634662"/>
            <a:ext cx="4782864" cy="101956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79B51C1-5A11-704A-9126-A7BCD43D65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2625" y="5069058"/>
            <a:ext cx="4782864" cy="101956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FBF497-66E0-6B46-A04D-F4606FEB8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1987" y="1546225"/>
            <a:ext cx="6073501" cy="1762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</p:spTree>
    <p:extLst>
      <p:ext uri="{BB962C8B-B14F-4D97-AF65-F5344CB8AC3E}">
        <p14:creationId xmlns:p14="http://schemas.microsoft.com/office/powerpoint/2010/main" val="167724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7">
            <a:extLst>
              <a:ext uri="{FF2B5EF4-FFF2-40B4-BE49-F238E27FC236}">
                <a16:creationId xmlns:a16="http://schemas.microsoft.com/office/drawing/2014/main" id="{4BFA3B63-745D-FD46-B23D-AE41ECEB8C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093699"/>
            <a:ext cx="6337300" cy="575914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44FA1-D70D-FF4B-B79E-E7CCBFAB3202}"/>
              </a:ext>
            </a:extLst>
          </p:cNvPr>
          <p:cNvSpPr/>
          <p:nvPr userDrawn="1"/>
        </p:nvSpPr>
        <p:spPr>
          <a:xfrm>
            <a:off x="6337300" y="1059718"/>
            <a:ext cx="5854700" cy="5793129"/>
          </a:xfrm>
          <a:prstGeom prst="rect">
            <a:avLst/>
          </a:prstGeom>
          <a:solidFill>
            <a:srgbClr val="15325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6DDC68-D8F5-AF4B-89AB-B29650489B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348BBA-2F0F-4242-8BB9-3C9A726164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D3463DA-2488-474E-A818-B889BD3A4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1B680D7-67E6-E348-95D1-A86A30675A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0670" y="1672640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ECCD6F6-3E81-154F-90A5-626A7FB970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0670" y="3237189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D3109A5-92FC-5344-B194-90F8584B0E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0670" y="4791801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ED8AF2-A6B5-BA4B-97C1-D5E22582614E}"/>
              </a:ext>
            </a:extLst>
          </p:cNvPr>
          <p:cNvSpPr/>
          <p:nvPr userDrawn="1"/>
        </p:nvSpPr>
        <p:spPr>
          <a:xfrm>
            <a:off x="5810537" y="1685983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928F1E-3ECE-204F-8EFA-E9873587C0A6}"/>
              </a:ext>
            </a:extLst>
          </p:cNvPr>
          <p:cNvSpPr/>
          <p:nvPr userDrawn="1"/>
        </p:nvSpPr>
        <p:spPr>
          <a:xfrm>
            <a:off x="5810537" y="3258188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2F1E90-BBE6-8344-BD69-6B6EC5623D8B}"/>
              </a:ext>
            </a:extLst>
          </p:cNvPr>
          <p:cNvSpPr/>
          <p:nvPr userDrawn="1"/>
        </p:nvSpPr>
        <p:spPr>
          <a:xfrm>
            <a:off x="5810537" y="4831198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85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95D86F-0D51-C543-A9F3-1822D886FB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325D5F-6A34-A546-AFAF-5C93905736DD}"/>
              </a:ext>
            </a:extLst>
          </p:cNvPr>
          <p:cNvSpPr/>
          <p:nvPr userDrawn="1"/>
        </p:nvSpPr>
        <p:spPr>
          <a:xfrm>
            <a:off x="1062317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B8DE59-E2FF-0B40-B602-1C3A76CC5EC1}"/>
              </a:ext>
            </a:extLst>
          </p:cNvPr>
          <p:cNvSpPr/>
          <p:nvPr userDrawn="1"/>
        </p:nvSpPr>
        <p:spPr>
          <a:xfrm>
            <a:off x="2751970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2C1E64-3D20-2E4C-876E-4063674422F9}"/>
              </a:ext>
            </a:extLst>
          </p:cNvPr>
          <p:cNvSpPr/>
          <p:nvPr userDrawn="1"/>
        </p:nvSpPr>
        <p:spPr>
          <a:xfrm>
            <a:off x="6277341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58FA1-D623-2B46-B9E3-FF112353B1ED}"/>
              </a:ext>
            </a:extLst>
          </p:cNvPr>
          <p:cNvSpPr/>
          <p:nvPr userDrawn="1"/>
        </p:nvSpPr>
        <p:spPr>
          <a:xfrm>
            <a:off x="4587688" y="2810435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B088D1-2231-C046-ABD2-14C5F2A323D9}"/>
              </a:ext>
            </a:extLst>
          </p:cNvPr>
          <p:cNvSpPr/>
          <p:nvPr userDrawn="1"/>
        </p:nvSpPr>
        <p:spPr>
          <a:xfrm>
            <a:off x="8104094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CA612F-57AB-F642-95E1-3CB7D7F6D7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C41CA43-4C3A-D348-BCD9-F09494DD1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17151F1-D7E5-AF48-B4CD-433E76184C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9971" y="3032825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9CB3F9-A570-A941-93FE-A8B5DA4961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4682" y="3032825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0DD4577-90CA-0144-8FB0-CB529F9A97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9082" y="3032825"/>
            <a:ext cx="2292350" cy="846137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AD0103B-A93B-E543-964C-79D5B20E15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09624" y="48164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D1BB9A9-0045-C345-A842-1E3AAFF1D3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4995" y="48164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25754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2813FCF-E2C5-7E4B-8BFA-4141D8FEB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E87B1E8-154D-B642-B0E3-CB225694EA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0864" y="1187125"/>
            <a:ext cx="6189675" cy="553435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1A4F0-C896-2C45-AF4C-65C24DC83BD6}"/>
              </a:ext>
            </a:extLst>
          </p:cNvPr>
          <p:cNvSpPr/>
          <p:nvPr userDrawn="1"/>
        </p:nvSpPr>
        <p:spPr>
          <a:xfrm>
            <a:off x="7113494" y="1208434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020C7-4327-164A-92D2-59639A9A6FF7}"/>
              </a:ext>
            </a:extLst>
          </p:cNvPr>
          <p:cNvSpPr/>
          <p:nvPr userDrawn="1"/>
        </p:nvSpPr>
        <p:spPr>
          <a:xfrm>
            <a:off x="7109018" y="2611441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E2CA69-0512-5143-9A99-AE6C3AEE82F6}"/>
              </a:ext>
            </a:extLst>
          </p:cNvPr>
          <p:cNvSpPr/>
          <p:nvPr userDrawn="1"/>
        </p:nvSpPr>
        <p:spPr>
          <a:xfrm>
            <a:off x="7113494" y="4021729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5BB34B-7A0F-FB4E-AD3E-E5CF32FEC69D}"/>
              </a:ext>
            </a:extLst>
          </p:cNvPr>
          <p:cNvSpPr/>
          <p:nvPr userDrawn="1"/>
        </p:nvSpPr>
        <p:spPr>
          <a:xfrm>
            <a:off x="7113494" y="5432017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45D82B-1BD0-0D49-A105-472A9A496481}"/>
              </a:ext>
            </a:extLst>
          </p:cNvPr>
          <p:cNvSpPr/>
          <p:nvPr userDrawn="1"/>
        </p:nvSpPr>
        <p:spPr>
          <a:xfrm>
            <a:off x="994856" y="1521903"/>
            <a:ext cx="1811322" cy="177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88C1E-B6B3-D94F-8A35-26CBD90F79F1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B52403-E8F6-1348-8400-5DD896E01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504DCD0-2911-334A-A4CA-90626FEC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0F723-B55C-A641-86F8-DC4E5B51AC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3416" y="1462331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0102017-EDA8-DB45-ACFE-4CE03EBEF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43416" y="2871129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0DD8EC6-C423-694C-A886-EA99136918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43416" y="4248373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1516595-223C-0A4B-9F5B-FC0852AE3A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3416" y="5659484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42C554-F2CB-0743-A9E6-A6F1457B7F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10142" y="1462331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6178F9A6-0A00-1342-8F58-83BFC1D08E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10142" y="2873442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98E5A91-69E0-2447-9397-8BFC914653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10142" y="5661797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896F4BB3-C700-4E4F-9739-32F1CF237C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10142" y="4250686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78695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2813FCF-E2C5-7E4B-8BFA-4141D8FEB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E87B1E8-154D-B642-B0E3-CB225694EA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0864" y="1187125"/>
            <a:ext cx="6189675" cy="553435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1A4F0-C896-2C45-AF4C-65C24DC83BD6}"/>
              </a:ext>
            </a:extLst>
          </p:cNvPr>
          <p:cNvSpPr/>
          <p:nvPr userDrawn="1"/>
        </p:nvSpPr>
        <p:spPr>
          <a:xfrm>
            <a:off x="7113494" y="1208433"/>
            <a:ext cx="4706471" cy="5505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45D82B-1BD0-0D49-A105-472A9A496481}"/>
              </a:ext>
            </a:extLst>
          </p:cNvPr>
          <p:cNvSpPr/>
          <p:nvPr userDrawn="1"/>
        </p:nvSpPr>
        <p:spPr>
          <a:xfrm>
            <a:off x="994856" y="1521903"/>
            <a:ext cx="1811322" cy="177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88C1E-B6B3-D94F-8A35-26CBD90F79F1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B52403-E8F6-1348-8400-5DD896E01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504DCD0-2911-334A-A4CA-90626FEC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58C4A-902E-0740-8B67-826791ADC3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03912" y="1470556"/>
            <a:ext cx="4357864" cy="1577293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55A46A6-EBDD-1648-8270-C28827C030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03912" y="3203588"/>
            <a:ext cx="4357864" cy="1605479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EFD1E58-A36C-7945-83BC-0C23AB550D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03912" y="4975944"/>
            <a:ext cx="4357864" cy="1605479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75658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B12862A-4A85-3245-A857-DDF868D04F06}"/>
              </a:ext>
            </a:extLst>
          </p:cNvPr>
          <p:cNvSpPr/>
          <p:nvPr userDrawn="1"/>
        </p:nvSpPr>
        <p:spPr>
          <a:xfrm>
            <a:off x="7113494" y="1208433"/>
            <a:ext cx="4706471" cy="5505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B21C8A-102D-7E47-B058-9A5C7AB03B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B6E947-52CF-B041-925C-7EBFBF9C06E2}"/>
              </a:ext>
            </a:extLst>
          </p:cNvPr>
          <p:cNvSpPr/>
          <p:nvPr userDrawn="1"/>
        </p:nvSpPr>
        <p:spPr>
          <a:xfrm>
            <a:off x="600865" y="1187125"/>
            <a:ext cx="6189674" cy="552659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BA54BC-3581-9444-8FF4-D1073D55E969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B894B2-364A-114E-88B5-42EBFD3FBB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3637B43-F370-FC4D-AF45-F8A373B2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799C64F-1068-4D49-ACD9-00AC4A42A58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09786" y="1836924"/>
            <a:ext cx="4814293" cy="4220253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028C27C-6BD0-704E-B861-2F5DC627F9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03912" y="1470555"/>
            <a:ext cx="4357864" cy="5043133"/>
          </a:xfrm>
        </p:spPr>
        <p:txBody>
          <a:bodyPr anchor="t"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800"/>
            </a:lvl1pPr>
            <a:lvl2pPr marL="914400" indent="-457200">
              <a:buFont typeface="+mj-lt"/>
              <a:buAutoNum type="arabicPeriod"/>
              <a:defRPr sz="2000"/>
            </a:lvl2pPr>
            <a:lvl3pPr marL="1257300" indent="-342900">
              <a:buFont typeface="+mj-lt"/>
              <a:buAutoNum type="arabicPeriod"/>
              <a:defRPr sz="1800"/>
            </a:lvl3pPr>
            <a:lvl4pPr marL="1714500" indent="-342900">
              <a:buFont typeface="+mj-lt"/>
              <a:buAutoNum type="arabicPeriod"/>
              <a:defRPr sz="1600"/>
            </a:lvl4pPr>
            <a:lvl5pPr marL="2171700" indent="-342900">
              <a:buFont typeface="+mj-lt"/>
              <a:buAutoNum type="arabicPeriod"/>
              <a:defRPr sz="1600"/>
            </a:lvl5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  <a:p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1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52A621-B74F-3A41-A866-D2CD7F26E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" y="0"/>
            <a:ext cx="12195655" cy="5737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3A74CB-75CA-FB48-A8B5-239B7A32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09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795348-E952-2E4A-B6F1-C0FE7ADEFF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E6F119-D7E5-DE4E-A9F5-72940F83BFA5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117FCBB-E158-AB44-BD1F-E332C48A85F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B58202-31F7-CE4A-9978-3C1A0749C2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17" y="6004119"/>
            <a:ext cx="3973068" cy="5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3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EBEA0D-3BA1-F94A-BEC7-88F1A2C863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391AB2-8DEA-704B-9ABF-A90C77E39E9E}"/>
              </a:ext>
            </a:extLst>
          </p:cNvPr>
          <p:cNvSpPr/>
          <p:nvPr userDrawn="1"/>
        </p:nvSpPr>
        <p:spPr>
          <a:xfrm>
            <a:off x="571499" y="4089005"/>
            <a:ext cx="5373755" cy="22804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D0780-F537-DE45-A806-734B3795D7CD}"/>
              </a:ext>
            </a:extLst>
          </p:cNvPr>
          <p:cNvSpPr/>
          <p:nvPr userDrawn="1"/>
        </p:nvSpPr>
        <p:spPr>
          <a:xfrm>
            <a:off x="571499" y="1609344"/>
            <a:ext cx="5373755" cy="228043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CEDEC8-D450-874E-AE08-B5BC3F49CEED}"/>
              </a:ext>
            </a:extLst>
          </p:cNvPr>
          <p:cNvSpPr/>
          <p:nvPr userDrawn="1"/>
        </p:nvSpPr>
        <p:spPr>
          <a:xfrm>
            <a:off x="6170545" y="4089005"/>
            <a:ext cx="5373755" cy="228043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C0E43C-F475-0F4A-A7C8-F7174C77B316}"/>
              </a:ext>
            </a:extLst>
          </p:cNvPr>
          <p:cNvSpPr/>
          <p:nvPr userDrawn="1"/>
        </p:nvSpPr>
        <p:spPr>
          <a:xfrm>
            <a:off x="6170545" y="1609344"/>
            <a:ext cx="5373755" cy="22804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180100-237E-2147-BFE1-6DB26C1437A0}"/>
              </a:ext>
            </a:extLst>
          </p:cNvPr>
          <p:cNvCxnSpPr>
            <a:cxnSpLocks/>
          </p:cNvCxnSpPr>
          <p:nvPr userDrawn="1"/>
        </p:nvCxnSpPr>
        <p:spPr>
          <a:xfrm>
            <a:off x="1973179" y="1793718"/>
            <a:ext cx="0" cy="17903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1AB93F-ED05-8644-A8DE-881181D487CA}"/>
              </a:ext>
            </a:extLst>
          </p:cNvPr>
          <p:cNvCxnSpPr>
            <a:cxnSpLocks/>
          </p:cNvCxnSpPr>
          <p:nvPr userDrawn="1"/>
        </p:nvCxnSpPr>
        <p:spPr>
          <a:xfrm>
            <a:off x="1973179" y="4391326"/>
            <a:ext cx="0" cy="1746716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3EBBA0-E625-E247-B73B-1FEEA01672BF}"/>
              </a:ext>
            </a:extLst>
          </p:cNvPr>
          <p:cNvCxnSpPr>
            <a:cxnSpLocks/>
          </p:cNvCxnSpPr>
          <p:nvPr userDrawn="1"/>
        </p:nvCxnSpPr>
        <p:spPr>
          <a:xfrm>
            <a:off x="7555832" y="1793718"/>
            <a:ext cx="0" cy="1790310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08A41D-35F3-5242-A298-B9C4D9DA8B54}"/>
              </a:ext>
            </a:extLst>
          </p:cNvPr>
          <p:cNvCxnSpPr>
            <a:cxnSpLocks/>
          </p:cNvCxnSpPr>
          <p:nvPr userDrawn="1"/>
        </p:nvCxnSpPr>
        <p:spPr>
          <a:xfrm>
            <a:off x="7555832" y="4391326"/>
            <a:ext cx="0" cy="17467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DE0A090-01F3-394C-AC7C-BC46914380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C8EBF2-3A5C-444B-BC9C-CCDB9EF27E83}"/>
              </a:ext>
            </a:extLst>
          </p:cNvPr>
          <p:cNvCxnSpPr>
            <a:cxnSpLocks/>
          </p:cNvCxnSpPr>
          <p:nvPr userDrawn="1"/>
        </p:nvCxnSpPr>
        <p:spPr>
          <a:xfrm>
            <a:off x="13378563" y="4347732"/>
            <a:ext cx="0" cy="1576087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090F6894-E796-2A40-8783-182AD34A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B29E76-328B-8742-BFE2-823DD5D39D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4088" y="2100263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6FCADA57-C0A0-5D4F-ABFE-24007F82AC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25021" y="2100263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94EAFF9D-7304-1642-8859-35CEFD28D4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4088" y="4617686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274E9F46-68AD-1645-9679-4646530F53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25021" y="4617686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EB58E-3AE5-6948-BD22-A35E713263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97100" y="1855788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5C436DC-5F5F-5C47-BC7E-BA9B97FE5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82892" y="1855788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8013F99-2DD0-7941-97CE-30EED66A3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97100" y="4430023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7179D97-9393-D542-9346-805B6395A0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82892" y="4430023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192472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96AB9A-E2C1-6C44-9C91-87230C4AFA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1788C8-CE24-294D-BFBD-BCA72890847A}"/>
              </a:ext>
            </a:extLst>
          </p:cNvPr>
          <p:cNvSpPr/>
          <p:nvPr userDrawn="1"/>
        </p:nvSpPr>
        <p:spPr>
          <a:xfrm>
            <a:off x="677780" y="1570765"/>
            <a:ext cx="1111590" cy="1216725"/>
          </a:xfrm>
          <a:prstGeom prst="rect">
            <a:avLst/>
          </a:prstGeom>
          <a:solidFill>
            <a:srgbClr val="193968"/>
          </a:solidFill>
          <a:ln>
            <a:solidFill>
              <a:srgbClr val="5D8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18B9EC-0A7A-D140-9F66-FBD45389282D}"/>
              </a:ext>
            </a:extLst>
          </p:cNvPr>
          <p:cNvCxnSpPr/>
          <p:nvPr userDrawn="1"/>
        </p:nvCxnSpPr>
        <p:spPr>
          <a:xfrm>
            <a:off x="1985210" y="2034698"/>
            <a:ext cx="3623629" cy="0"/>
          </a:xfrm>
          <a:prstGeom prst="line">
            <a:avLst/>
          </a:prstGeom>
          <a:ln>
            <a:solidFill>
              <a:srgbClr val="5D8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86A69E0-B20C-4F41-BC2E-3DE7046AF80C}"/>
              </a:ext>
            </a:extLst>
          </p:cNvPr>
          <p:cNvSpPr/>
          <p:nvPr userDrawn="1"/>
        </p:nvSpPr>
        <p:spPr>
          <a:xfrm>
            <a:off x="6422741" y="1570765"/>
            <a:ext cx="1111590" cy="1216725"/>
          </a:xfrm>
          <a:prstGeom prst="rect">
            <a:avLst/>
          </a:prstGeom>
          <a:solidFill>
            <a:srgbClr val="193968"/>
          </a:solidFill>
          <a:ln>
            <a:solidFill>
              <a:srgbClr val="5D8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CF2C8A-240F-CA48-B754-F27FBC61AF5B}"/>
              </a:ext>
            </a:extLst>
          </p:cNvPr>
          <p:cNvCxnSpPr/>
          <p:nvPr userDrawn="1"/>
        </p:nvCxnSpPr>
        <p:spPr>
          <a:xfrm>
            <a:off x="7730171" y="2034698"/>
            <a:ext cx="3623629" cy="0"/>
          </a:xfrm>
          <a:prstGeom prst="line">
            <a:avLst/>
          </a:prstGeom>
          <a:ln>
            <a:solidFill>
              <a:srgbClr val="5D8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DF4D3A0-BFD7-4741-B690-FAD2FE27D0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79635DD-05CD-FE45-80AB-58CA88082A5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7780" y="3770592"/>
            <a:ext cx="5193756" cy="274114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3691464-0491-5A4F-94C2-FB7440B5A6B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98356" y="3770592"/>
            <a:ext cx="5193756" cy="274114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7DA987-E557-C94A-9886-F3C9C9952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B038C65-F794-324B-BD5E-CC8D411B50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7644" y="1741678"/>
            <a:ext cx="965282" cy="89129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F2A2CAF-EFFF-694D-AE7A-5BED27DAA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91111" y="1741678"/>
            <a:ext cx="965282" cy="89129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40BC7C3B-34FA-254D-AD62-1A014093DE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4279" y="2143956"/>
            <a:ext cx="3887257" cy="1398948"/>
          </a:xfrm>
        </p:spPr>
        <p:txBody>
          <a:bodyPr>
            <a:noAutofit/>
          </a:bodyPr>
          <a:lstStyle>
            <a:lvl1pPr marL="0" indent="0" algn="l">
              <a:buNone/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66FD5739-E9A2-A34B-8072-F9B92F4C06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4885" y="2143956"/>
            <a:ext cx="3837227" cy="1398948"/>
          </a:xfrm>
        </p:spPr>
        <p:txBody>
          <a:bodyPr>
            <a:noAutofit/>
          </a:bodyPr>
          <a:lstStyle>
            <a:lvl1pPr marL="0" indent="0" algn="l">
              <a:buNone/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8A1F4E7F-4E0B-2F48-9974-9EEC9B089D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84279" y="1570765"/>
            <a:ext cx="3887257" cy="38243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Title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0748AE88-65A5-7C45-962F-B9D4773001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42527" y="1570765"/>
            <a:ext cx="3837227" cy="38243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3607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3FAEA8-EB98-4C44-97DB-4584FF5EF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228755" cy="687867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96E3922-80F1-674E-82A0-ED8BFD479437}"/>
              </a:ext>
            </a:extLst>
          </p:cNvPr>
          <p:cNvSpPr/>
          <p:nvPr userDrawn="1"/>
        </p:nvSpPr>
        <p:spPr>
          <a:xfrm>
            <a:off x="4254199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112221-1811-C34E-883D-3E87A1E2F20B}"/>
              </a:ext>
            </a:extLst>
          </p:cNvPr>
          <p:cNvSpPr/>
          <p:nvPr userDrawn="1"/>
        </p:nvSpPr>
        <p:spPr>
          <a:xfrm>
            <a:off x="4254199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19D9D0-DC53-7C4D-8B70-66C6E379CE98}"/>
              </a:ext>
            </a:extLst>
          </p:cNvPr>
          <p:cNvSpPr/>
          <p:nvPr userDrawn="1"/>
        </p:nvSpPr>
        <p:spPr>
          <a:xfrm>
            <a:off x="4254199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9AC5F4-932A-7844-BB3D-C9CB97378AEC}"/>
              </a:ext>
            </a:extLst>
          </p:cNvPr>
          <p:cNvSpPr/>
          <p:nvPr userDrawn="1"/>
        </p:nvSpPr>
        <p:spPr>
          <a:xfrm>
            <a:off x="8039266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1FA1A4-2D9E-C443-9EC6-2B139AF14205}"/>
              </a:ext>
            </a:extLst>
          </p:cNvPr>
          <p:cNvSpPr/>
          <p:nvPr userDrawn="1"/>
        </p:nvSpPr>
        <p:spPr>
          <a:xfrm>
            <a:off x="8039266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1073F2A-5716-F747-8DF2-3D58169069D5}"/>
              </a:ext>
            </a:extLst>
          </p:cNvPr>
          <p:cNvSpPr/>
          <p:nvPr userDrawn="1"/>
        </p:nvSpPr>
        <p:spPr>
          <a:xfrm>
            <a:off x="8039266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67735D-AF38-2048-8273-E41AD16C9CC9}"/>
              </a:ext>
            </a:extLst>
          </p:cNvPr>
          <p:cNvSpPr/>
          <p:nvPr userDrawn="1"/>
        </p:nvSpPr>
        <p:spPr>
          <a:xfrm>
            <a:off x="455635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EAE293-5074-4942-AFA0-C9EBA7D80D52}"/>
              </a:ext>
            </a:extLst>
          </p:cNvPr>
          <p:cNvSpPr/>
          <p:nvPr userDrawn="1"/>
        </p:nvSpPr>
        <p:spPr>
          <a:xfrm>
            <a:off x="455635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9C3D3B-E4CB-0345-BC42-57DB04C4E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94" y="1988526"/>
            <a:ext cx="819195" cy="8191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019B94-DB7D-EC4B-9592-9F388ED6C7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03581" y="3718760"/>
            <a:ext cx="781241" cy="7812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F64031-469F-BE40-B03A-BF0D977C543A}"/>
              </a:ext>
            </a:extLst>
          </p:cNvPr>
          <p:cNvSpPr txBox="1"/>
          <p:nvPr userDrawn="1"/>
        </p:nvSpPr>
        <p:spPr>
          <a:xfrm>
            <a:off x="8799238" y="1725157"/>
            <a:ext cx="29389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CAMPUSES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GAITHERSBURG, MD [HQ] BOULDER, CO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C01BF-48F6-504B-8AC7-7001A42ED7E4}"/>
              </a:ext>
            </a:extLst>
          </p:cNvPr>
          <p:cNvSpPr txBox="1"/>
          <p:nvPr userDrawn="1"/>
        </p:nvSpPr>
        <p:spPr>
          <a:xfrm>
            <a:off x="2094043" y="3495549"/>
            <a:ext cx="1650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3,500+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ASSOCIATES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1995C5-3C7C-1F43-B9C5-C398C8E2C4BF}"/>
              </a:ext>
            </a:extLst>
          </p:cNvPr>
          <p:cNvSpPr txBox="1"/>
          <p:nvPr userDrawn="1"/>
        </p:nvSpPr>
        <p:spPr>
          <a:xfrm>
            <a:off x="5683795" y="3403820"/>
            <a:ext cx="1909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COLLABORATIVE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INSTITUTES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53259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D35E20-CBC2-8D4B-AB5F-FDF3B4DD77FA}"/>
              </a:ext>
            </a:extLst>
          </p:cNvPr>
          <p:cNvSpPr txBox="1"/>
          <p:nvPr userDrawn="1"/>
        </p:nvSpPr>
        <p:spPr>
          <a:xfrm>
            <a:off x="5614871" y="1680959"/>
            <a:ext cx="1909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NOBEL PRIZES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1466ED-0794-B742-B10D-198B2E4D7639}"/>
              </a:ext>
            </a:extLst>
          </p:cNvPr>
          <p:cNvSpPr txBox="1"/>
          <p:nvPr userDrawn="1"/>
        </p:nvSpPr>
        <p:spPr>
          <a:xfrm>
            <a:off x="8935437" y="3371504"/>
            <a:ext cx="2493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400+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BUSINESSES USING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NIST FACILITIES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E1F1E8-23EC-504B-B3ED-DA48B06E53B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4400" y="1753654"/>
            <a:ext cx="860897" cy="860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F7B0BF-AD17-A246-BC90-25B221DBBA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00" y="3495549"/>
            <a:ext cx="814711" cy="814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A29517-6825-3940-A765-BE78AB76922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54043" y="3581773"/>
            <a:ext cx="967532" cy="9675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6C1196-B270-EA45-BA25-19D47C24C7E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486498" y="1841361"/>
            <a:ext cx="843319" cy="8433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C4C7714-DD0A-564B-90CA-9E48019D4416}"/>
              </a:ext>
            </a:extLst>
          </p:cNvPr>
          <p:cNvSpPr txBox="1"/>
          <p:nvPr userDrawn="1"/>
        </p:nvSpPr>
        <p:spPr>
          <a:xfrm>
            <a:off x="2000530" y="1624482"/>
            <a:ext cx="2169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3,400+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FEDERAL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EMPLOYEES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324670-24A7-8942-99CC-683B45DC853F}"/>
              </a:ext>
            </a:extLst>
          </p:cNvPr>
          <p:cNvSpPr/>
          <p:nvPr userDrawn="1"/>
        </p:nvSpPr>
        <p:spPr>
          <a:xfrm>
            <a:off x="455635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9BD56D-8D29-FC42-90CE-A2E6DBEE2C86}"/>
              </a:ext>
            </a:extLst>
          </p:cNvPr>
          <p:cNvSpPr/>
          <p:nvPr userDrawn="1"/>
        </p:nvSpPr>
        <p:spPr>
          <a:xfrm>
            <a:off x="1934394" y="5181034"/>
            <a:ext cx="213312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NATIONAL OFFICE COORDINATING 14 MANUFACTURING INSTITUTES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BA4E52-3583-CA4C-8A59-D6C87C7939AC}"/>
              </a:ext>
            </a:extLst>
          </p:cNvPr>
          <p:cNvSpPr/>
          <p:nvPr userDrawn="1"/>
        </p:nvSpPr>
        <p:spPr>
          <a:xfrm>
            <a:off x="5436148" y="4937804"/>
            <a:ext cx="25072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153259"/>
                </a:solidFill>
                <a:cs typeface="Arial" panose="020B0604020202020204" pitchFamily="34" charset="0"/>
              </a:rPr>
              <a:t>51 </a:t>
            </a:r>
          </a:p>
          <a:p>
            <a:pPr lvl="0"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MANUFACTURING EXTENSION PARTNERSHIP CENTERS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9E3CDD-30D1-2B4D-9388-C0A678481C2B}"/>
              </a:ext>
            </a:extLst>
          </p:cNvPr>
          <p:cNvSpPr/>
          <p:nvPr userDrawn="1"/>
        </p:nvSpPr>
        <p:spPr>
          <a:xfrm>
            <a:off x="9130174" y="5242033"/>
            <a:ext cx="25072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U.S. BALDRIGE PERFORMANCE EXCELLENCE PROGRAM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00AFC6-2C5C-4043-AA26-380A47C3777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05" y="5420326"/>
            <a:ext cx="1190544" cy="680132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FA5F9C-E682-0347-92CC-DF3A6E9BDC0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21144" y="5207468"/>
            <a:ext cx="843319" cy="8433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3F042BF-5E82-4144-AB34-25CC7FE9E9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33446" y="5242033"/>
            <a:ext cx="967532" cy="96753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02FFD8D-7CDC-F443-90C2-85489EAA9B01}"/>
              </a:ext>
            </a:extLst>
          </p:cNvPr>
          <p:cNvSpPr txBox="1"/>
          <p:nvPr userDrawn="1"/>
        </p:nvSpPr>
        <p:spPr>
          <a:xfrm>
            <a:off x="1" y="20449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NIST AT A GLANCE</a:t>
            </a:r>
          </a:p>
        </p:txBody>
      </p:sp>
    </p:spTree>
    <p:extLst>
      <p:ext uri="{BB962C8B-B14F-4D97-AF65-F5344CB8AC3E}">
        <p14:creationId xmlns:p14="http://schemas.microsoft.com/office/powerpoint/2010/main" val="2137083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D848734-8942-BF48-9547-1AC96494F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253" y="1957038"/>
            <a:ext cx="10753493" cy="11430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cs typeface="Arial" panose="020B0604020202020204" pitchFamily="34" charset="0"/>
              </a:rPr>
              <a:t>To promote U.S. innovation and industrial competitiveness by advancing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measurement science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,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standards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, and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technology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in ways that enhance economic security and improve our quality of life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7F837-8B7B-0147-BED5-B90764991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7792" y="3790711"/>
            <a:ext cx="3895664" cy="2502513"/>
          </a:xfrm>
          <a:prstGeom prst="rect">
            <a:avLst/>
          </a:prstGeom>
          <a:ln w="3810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65FFDD-46F1-1042-90E6-48D558B413AE}"/>
              </a:ext>
            </a:extLst>
          </p:cNvPr>
          <p:cNvSpPr/>
          <p:nvPr userDrawn="1"/>
        </p:nvSpPr>
        <p:spPr>
          <a:xfrm>
            <a:off x="0" y="3790711"/>
            <a:ext cx="3916875" cy="2490548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0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E986C5-491C-5F4C-A916-7269FE891C55}"/>
              </a:ext>
            </a:extLst>
          </p:cNvPr>
          <p:cNvSpPr/>
          <p:nvPr userDrawn="1"/>
        </p:nvSpPr>
        <p:spPr>
          <a:xfrm>
            <a:off x="8275125" y="3790711"/>
            <a:ext cx="3916875" cy="249054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B49EE5-11BC-5F45-A896-A86F6FB3E5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9C50A8-61CF-0446-843A-65AF899FA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F4F98F9-08D8-D64E-9EEE-7D543E307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NIST Mission</a:t>
            </a:r>
          </a:p>
        </p:txBody>
      </p:sp>
    </p:spTree>
    <p:extLst>
      <p:ext uri="{BB962C8B-B14F-4D97-AF65-F5344CB8AC3E}">
        <p14:creationId xmlns:p14="http://schemas.microsoft.com/office/powerpoint/2010/main" val="7202099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D859F45-DEFE-E946-8485-EFF0A4E34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530511-2018-504F-9953-51006AA102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A9FA9B9B-6A33-B546-84D9-C6A19655ACF4}"/>
              </a:ext>
            </a:extLst>
          </p:cNvPr>
          <p:cNvCxnSpPr>
            <a:cxnSpLocks/>
          </p:cNvCxnSpPr>
          <p:nvPr userDrawn="1"/>
        </p:nvCxnSpPr>
        <p:spPr>
          <a:xfrm rot="5400000" flipH="1" flipV="1">
            <a:off x="6149134" y="-96717"/>
            <a:ext cx="12700" cy="7493522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F87C86-E242-F84E-B196-B7C630917BA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07616" y="1269868"/>
            <a:ext cx="2934918" cy="33855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 eaLnBrk="0" hangingPunct="0">
              <a:spcBef>
                <a:spcPts val="600"/>
              </a:spcBef>
            </a:pPr>
            <a:r>
              <a:rPr lang="en-US" sz="1600" b="1" dirty="0">
                <a:cs typeface="Arial" panose="020B0604020202020204" pitchFamily="34" charset="0"/>
              </a:rPr>
              <a:t>Chief of Staff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DBA01E84-59FC-0E46-879F-CC74470628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48785" y="3623862"/>
            <a:ext cx="265176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200" eaLnBrk="0" hangingPunct="0"/>
            <a:r>
              <a:rPr lang="en-US" sz="1600" b="1" dirty="0">
                <a:cs typeface="Arial" panose="020B0604020202020204" pitchFamily="34" charset="0"/>
              </a:rPr>
              <a:t>Laboratory Programs 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AD404A8F-5B47-B44A-B263-60ACDCCE95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42307" y="3623862"/>
            <a:ext cx="265176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200" eaLnBrk="0" hangingPunct="0"/>
            <a:r>
              <a:rPr lang="en-US" sz="1600" b="1" dirty="0">
                <a:cs typeface="Arial" panose="020B0604020202020204" pitchFamily="34" charset="0"/>
              </a:rPr>
              <a:t>Management Resources</a:t>
            </a:r>
            <a:r>
              <a:rPr lang="en-US" sz="16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64053C10-3C7B-E947-B159-BBD4022E88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61636" y="5570602"/>
            <a:ext cx="203250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Jim Olthoff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Laboratory Programs (Acting)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06B7AB3-EA22-C84C-84CE-DF5F7405228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5961" y="4107562"/>
            <a:ext cx="1351458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30">
            <a:extLst>
              <a:ext uri="{FF2B5EF4-FFF2-40B4-BE49-F238E27FC236}">
                <a16:creationId xmlns:a16="http://schemas.microsoft.com/office/drawing/2014/main" id="{CCBC735A-3392-9B40-B838-67FC46244DE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16328" y="5570602"/>
            <a:ext cx="291253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Phillip Singerman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Innovation and Industry Services</a:t>
            </a:r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id="{A99217C5-CB1A-4244-BBA7-A97558BFA0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94962" y="5570602"/>
            <a:ext cx="22649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Del Brockett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Management Resources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F9CF9D-E86B-B240-985B-F7424D2B2A50}"/>
              </a:ext>
            </a:extLst>
          </p:cNvPr>
          <p:cNvCxnSpPr/>
          <p:nvPr userDrawn="1"/>
        </p:nvCxnSpPr>
        <p:spPr>
          <a:xfrm flipV="1">
            <a:off x="4527521" y="1397167"/>
            <a:ext cx="673943" cy="7388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35A3F3-244A-EB40-90DA-D6815E8BFE57}"/>
              </a:ext>
            </a:extLst>
          </p:cNvPr>
          <p:cNvCxnSpPr>
            <a:cxnSpLocks/>
            <a:stCxn id="19" idx="2"/>
          </p:cNvCxnSpPr>
          <p:nvPr userDrawn="1"/>
        </p:nvCxnSpPr>
        <p:spPr>
          <a:xfrm>
            <a:off x="6155484" y="1589222"/>
            <a:ext cx="0" cy="204099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30">
            <a:extLst>
              <a:ext uri="{FF2B5EF4-FFF2-40B4-BE49-F238E27FC236}">
                <a16:creationId xmlns:a16="http://schemas.microsoft.com/office/drawing/2014/main" id="{94D5E34B-FA1F-7F45-95CE-FD0B3162E4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14675" y="2033444"/>
            <a:ext cx="29125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cs typeface="Arial" panose="020B0604020202020204" pitchFamily="34" charset="0"/>
              </a:rPr>
              <a:t>Walter Copan</a:t>
            </a:r>
          </a:p>
          <a:p>
            <a:r>
              <a:rPr lang="en-US" sz="1400" dirty="0">
                <a:cs typeface="Arial" panose="020B0604020202020204" pitchFamily="34" charset="0"/>
              </a:rPr>
              <a:t>Under Secretary of Commerce for Standards and Technology, and </a:t>
            </a:r>
          </a:p>
          <a:p>
            <a:r>
              <a:rPr lang="en-US" sz="1400" dirty="0">
                <a:cs typeface="Arial" panose="020B0604020202020204" pitchFamily="34" charset="0"/>
              </a:rPr>
              <a:t>NIST Director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90EA71-7C7D-AB4F-A015-1663AE3CA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905" y="4099938"/>
            <a:ext cx="1201145" cy="14782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9D4C47-C1E0-C041-9381-05ECE15FE30C}"/>
              </a:ext>
            </a:extLst>
          </p:cNvPr>
          <p:cNvSpPr txBox="1"/>
          <p:nvPr userDrawn="1"/>
        </p:nvSpPr>
        <p:spPr bwMode="auto">
          <a:xfrm>
            <a:off x="5031335" y="1250668"/>
            <a:ext cx="224829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ea typeface="Calibri" pitchFamily="34" charset="0"/>
                <a:cs typeface="Arial" panose="020B0604020202020204" pitchFamily="34" charset="0"/>
              </a:rPr>
              <a:t>Director</a:t>
            </a:r>
            <a:endParaRPr lang="en-US" sz="1600" u="sng" dirty="0"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2BD89F-DF00-7E47-AD2E-94AAB5B2D4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770" y="1705110"/>
            <a:ext cx="1477447" cy="16107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5FAF1A-1471-324B-9A80-31B0FE67957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675" y="4095192"/>
            <a:ext cx="1186427" cy="1483035"/>
          </a:xfrm>
          <a:prstGeom prst="rect">
            <a:avLst/>
          </a:prstGeom>
        </p:spPr>
      </p:pic>
      <p:sp>
        <p:nvSpPr>
          <p:cNvPr id="22" name="TextBox 4">
            <a:extLst>
              <a:ext uri="{FF2B5EF4-FFF2-40B4-BE49-F238E27FC236}">
                <a16:creationId xmlns:a16="http://schemas.microsoft.com/office/drawing/2014/main" id="{D20CC0A2-3FCA-1048-A373-30A4FDDBD1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36422" y="3643200"/>
            <a:ext cx="357000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 eaLnBrk="0" hangingPunct="0"/>
            <a:r>
              <a:rPr lang="en-US" sz="1600" b="1" dirty="0">
                <a:ea typeface="Calibri" pitchFamily="34" charset="0"/>
                <a:cs typeface="Arial" panose="020B0604020202020204" pitchFamily="34" charset="0"/>
              </a:rPr>
              <a:t>Innovation and Industry Services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8A00F0E-6E4B-0644-BE94-6B236EAD2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Organization Chart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E764644-0B07-6146-B729-DF5E32AB6E2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913" y="1770201"/>
            <a:ext cx="1520898" cy="1520898"/>
          </a:xfrm>
          <a:prstGeom prst="rect">
            <a:avLst/>
          </a:prstGeom>
        </p:spPr>
      </p:pic>
      <p:sp>
        <p:nvSpPr>
          <p:cNvPr id="28" name="TextBox 30">
            <a:extLst>
              <a:ext uri="{FF2B5EF4-FFF2-40B4-BE49-F238E27FC236}">
                <a16:creationId xmlns:a16="http://schemas.microsoft.com/office/drawing/2014/main" id="{857687C3-12EA-574A-B8E6-4E9053BB61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6691" y="2081105"/>
            <a:ext cx="166418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cs typeface="Arial" panose="020B0604020202020204" pitchFamily="34" charset="0"/>
              </a:rPr>
              <a:t>Kevin Kimball</a:t>
            </a:r>
          </a:p>
          <a:p>
            <a:pPr algn="r"/>
            <a:r>
              <a:rPr lang="en-US" sz="1400" dirty="0">
                <a:cs typeface="Arial" panose="020B0604020202020204" pitchFamily="34" charset="0"/>
              </a:rPr>
              <a:t>Chief of Staff </a:t>
            </a:r>
          </a:p>
          <a:p>
            <a:pPr algn="r"/>
            <a:r>
              <a:rPr lang="en-US" sz="1400" dirty="0">
                <a:cs typeface="Arial" panose="020B0604020202020204" pitchFamily="34" charset="0"/>
              </a:rPr>
              <a:t>NIST </a:t>
            </a:r>
          </a:p>
        </p:txBody>
      </p:sp>
    </p:spTree>
    <p:extLst>
      <p:ext uri="{BB962C8B-B14F-4D97-AF65-F5344CB8AC3E}">
        <p14:creationId xmlns:p14="http://schemas.microsoft.com/office/powerpoint/2010/main" val="19954741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3025B2-F8BD-074A-B93B-B3CE52BAB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AB3B5E-F287-6A4D-B452-56C37FB03122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Joint Institute and Center Locations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DD65A3-8D4A-AF45-8715-947087810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4E94E506-F106-C244-B60F-8CA086C08B6A}"/>
              </a:ext>
            </a:extLst>
          </p:cNvPr>
          <p:cNvSpPr txBox="1"/>
          <p:nvPr userDrawn="1"/>
        </p:nvSpPr>
        <p:spPr>
          <a:xfrm>
            <a:off x="3862057" y="2793864"/>
            <a:ext cx="2397140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Construction (CRF)</a:t>
            </a:r>
          </a:p>
          <a:p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$319 Million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D7846AAB-11D3-E841-9894-7B7B61B03641}"/>
              </a:ext>
            </a:extLst>
          </p:cNvPr>
          <p:cNvSpPr txBox="1"/>
          <p:nvPr userDrawn="1"/>
        </p:nvSpPr>
        <p:spPr>
          <a:xfrm>
            <a:off x="6356593" y="3686323"/>
            <a:ext cx="2164091" cy="11930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Laboratory Research (STRS) </a:t>
            </a: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$724.5 Million</a:t>
            </a:r>
            <a:endParaRPr lang="en-US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CA1B31-BBE2-B048-8CD8-C998AB3325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" y="1090623"/>
            <a:ext cx="9348400" cy="5780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FD4393-4391-6045-9F32-78418A08EB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27" y="1416189"/>
            <a:ext cx="8623760" cy="4854477"/>
          </a:xfrm>
          <a:prstGeom prst="rect">
            <a:avLst/>
          </a:prstGeom>
          <a:ln>
            <a:noFill/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61E7DCD-0B06-1446-80C8-3F7BCC7DE0DC}"/>
              </a:ext>
            </a:extLst>
          </p:cNvPr>
          <p:cNvSpPr txBox="1">
            <a:spLocks/>
          </p:cNvSpPr>
          <p:nvPr userDrawn="1"/>
        </p:nvSpPr>
        <p:spPr>
          <a:xfrm>
            <a:off x="3214960" y="316941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71C98AA-677E-F04D-9F63-3038C0AD6B81}"/>
              </a:ext>
            </a:extLst>
          </p:cNvPr>
          <p:cNvSpPr txBox="1">
            <a:spLocks/>
          </p:cNvSpPr>
          <p:nvPr userDrawn="1"/>
        </p:nvSpPr>
        <p:spPr>
          <a:xfrm>
            <a:off x="7187060" y="4277357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F95B416-3E1A-4044-95A2-0CC4233D6A9A}"/>
              </a:ext>
            </a:extLst>
          </p:cNvPr>
          <p:cNvSpPr txBox="1">
            <a:spLocks/>
          </p:cNvSpPr>
          <p:nvPr userDrawn="1"/>
        </p:nvSpPr>
        <p:spPr>
          <a:xfrm>
            <a:off x="542877" y="3142212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CBD3F4E-5A68-9D4D-876D-82B38612D03F}"/>
              </a:ext>
            </a:extLst>
          </p:cNvPr>
          <p:cNvSpPr txBox="1">
            <a:spLocks/>
          </p:cNvSpPr>
          <p:nvPr userDrawn="1"/>
        </p:nvSpPr>
        <p:spPr>
          <a:xfrm>
            <a:off x="2765628" y="587674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ED57899-E7FA-3240-93AA-E9A2CE1D9A65}"/>
              </a:ext>
            </a:extLst>
          </p:cNvPr>
          <p:cNvSpPr txBox="1">
            <a:spLocks/>
          </p:cNvSpPr>
          <p:nvPr userDrawn="1"/>
        </p:nvSpPr>
        <p:spPr>
          <a:xfrm>
            <a:off x="3214960" y="3018945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CDE4BE8-B56C-454A-BD45-E71A377CC810}"/>
              </a:ext>
            </a:extLst>
          </p:cNvPr>
          <p:cNvSpPr txBox="1">
            <a:spLocks/>
          </p:cNvSpPr>
          <p:nvPr userDrawn="1"/>
        </p:nvSpPr>
        <p:spPr>
          <a:xfrm>
            <a:off x="7187060" y="412688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4D6DB6D-AD46-C34E-8525-2FD726B86976}"/>
              </a:ext>
            </a:extLst>
          </p:cNvPr>
          <p:cNvSpPr txBox="1">
            <a:spLocks/>
          </p:cNvSpPr>
          <p:nvPr userDrawn="1"/>
        </p:nvSpPr>
        <p:spPr>
          <a:xfrm>
            <a:off x="542877" y="2991741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94A15A3-6FED-764F-B477-8EE7D0C1D4E7}"/>
              </a:ext>
            </a:extLst>
          </p:cNvPr>
          <p:cNvSpPr txBox="1">
            <a:spLocks/>
          </p:cNvSpPr>
          <p:nvPr userDrawn="1"/>
        </p:nvSpPr>
        <p:spPr>
          <a:xfrm>
            <a:off x="2765628" y="5726275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64D897-B602-6341-86B9-6D9D6EBC8988}"/>
              </a:ext>
            </a:extLst>
          </p:cNvPr>
          <p:cNvGrpSpPr/>
          <p:nvPr userDrawn="1"/>
        </p:nvGrpSpPr>
        <p:grpSpPr>
          <a:xfrm>
            <a:off x="9386496" y="1161625"/>
            <a:ext cx="1827651" cy="504470"/>
            <a:chOff x="9386496" y="1161625"/>
            <a:chExt cx="1827651" cy="504470"/>
          </a:xfrm>
        </p:grpSpPr>
        <p:pic>
          <p:nvPicPr>
            <p:cNvPr id="28" name="Graphic 108">
              <a:extLst>
                <a:ext uri="{FF2B5EF4-FFF2-40B4-BE49-F238E27FC236}">
                  <a16:creationId xmlns:a16="http://schemas.microsoft.com/office/drawing/2014/main" id="{FFA80D8C-CF88-E847-A5F5-2C20CBCF9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9398" y="1161625"/>
              <a:ext cx="374749" cy="50447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B89AE2-4A3A-1943-87C3-2F509488F9DE}"/>
                </a:ext>
              </a:extLst>
            </p:cNvPr>
            <p:cNvSpPr txBox="1"/>
            <p:nvPr/>
          </p:nvSpPr>
          <p:spPr>
            <a:xfrm>
              <a:off x="9386496" y="1194762"/>
              <a:ext cx="13178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NIST Campuses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AE01B7-00AA-EE49-A785-2F052321F0E9}"/>
              </a:ext>
            </a:extLst>
          </p:cNvPr>
          <p:cNvGrpSpPr/>
          <p:nvPr userDrawn="1"/>
        </p:nvGrpSpPr>
        <p:grpSpPr>
          <a:xfrm>
            <a:off x="9386496" y="1784590"/>
            <a:ext cx="2530035" cy="533287"/>
            <a:chOff x="9386496" y="1784590"/>
            <a:chExt cx="2530035" cy="533287"/>
          </a:xfrm>
        </p:grpSpPr>
        <p:pic>
          <p:nvPicPr>
            <p:cNvPr id="31" name="Graphic 102">
              <a:extLst>
                <a:ext uri="{FF2B5EF4-FFF2-40B4-BE49-F238E27FC236}">
                  <a16:creationId xmlns:a16="http://schemas.microsoft.com/office/drawing/2014/main" id="{6AB527EF-9214-3B4A-9B5C-C9AC0E163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16566" y="1784590"/>
              <a:ext cx="399965" cy="53328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E5ED88-0A63-9748-8A21-303852BE35CD}"/>
                </a:ext>
              </a:extLst>
            </p:cNvPr>
            <p:cNvSpPr txBox="1"/>
            <p:nvPr/>
          </p:nvSpPr>
          <p:spPr>
            <a:xfrm>
              <a:off x="9386496" y="1998702"/>
              <a:ext cx="2208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Joint Institutes and Centers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75B130-E9F3-B24B-AAA2-A7A9CAE6239B}"/>
              </a:ext>
            </a:extLst>
          </p:cNvPr>
          <p:cNvGrpSpPr/>
          <p:nvPr userDrawn="1"/>
        </p:nvGrpSpPr>
        <p:grpSpPr>
          <a:xfrm>
            <a:off x="9386496" y="5555020"/>
            <a:ext cx="2496882" cy="533287"/>
            <a:chOff x="9386496" y="5555020"/>
            <a:chExt cx="2496882" cy="533287"/>
          </a:xfrm>
        </p:grpSpPr>
        <p:pic>
          <p:nvPicPr>
            <p:cNvPr id="34" name="Graphic 109">
              <a:extLst>
                <a:ext uri="{FF2B5EF4-FFF2-40B4-BE49-F238E27FC236}">
                  <a16:creationId xmlns:a16="http://schemas.microsoft.com/office/drawing/2014/main" id="{26ADF03A-7FD8-3144-995F-0A3902088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83413" y="5555020"/>
              <a:ext cx="399965" cy="53328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899E5B6-41CC-FE41-B8D1-D556FED1BB68}"/>
                </a:ext>
              </a:extLst>
            </p:cNvPr>
            <p:cNvSpPr txBox="1"/>
            <p:nvPr/>
          </p:nvSpPr>
          <p:spPr>
            <a:xfrm>
              <a:off x="9386496" y="5684416"/>
              <a:ext cx="21300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NIST Centers of Excellence</a:t>
              </a:r>
              <a:endParaRPr lang="en-US" sz="14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38E21D-AD40-9241-A183-9E2879481C76}"/>
              </a:ext>
            </a:extLst>
          </p:cNvPr>
          <p:cNvGrpSpPr/>
          <p:nvPr userDrawn="1"/>
        </p:nvGrpSpPr>
        <p:grpSpPr>
          <a:xfrm>
            <a:off x="7466568" y="2282245"/>
            <a:ext cx="4492860" cy="1198003"/>
            <a:chOff x="7466568" y="2282245"/>
            <a:chExt cx="4492860" cy="1198003"/>
          </a:xfrm>
        </p:grpSpPr>
        <p:pic>
          <p:nvPicPr>
            <p:cNvPr id="37" name="Graphic 111">
              <a:extLst>
                <a:ext uri="{FF2B5EF4-FFF2-40B4-BE49-F238E27FC236}">
                  <a16:creationId xmlns:a16="http://schemas.microsoft.com/office/drawing/2014/main" id="{322A6AC0-BC97-7149-A2CD-4B5ABAD93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6568" y="2946961"/>
              <a:ext cx="399965" cy="533287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AB14AE-47AF-B248-8513-7EDB802AA8B6}"/>
                </a:ext>
              </a:extLst>
            </p:cNvPr>
            <p:cNvSpPr/>
            <p:nvPr/>
          </p:nvSpPr>
          <p:spPr>
            <a:xfrm>
              <a:off x="9386496" y="2282245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National Cybersecurity Center of Excellence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BF3B95F-0E14-1D49-8B67-3F5A78A87FC5}"/>
              </a:ext>
            </a:extLst>
          </p:cNvPr>
          <p:cNvGrpSpPr/>
          <p:nvPr userDrawn="1"/>
        </p:nvGrpSpPr>
        <p:grpSpPr>
          <a:xfrm>
            <a:off x="7704335" y="2660285"/>
            <a:ext cx="4255093" cy="878206"/>
            <a:chOff x="7704335" y="2660285"/>
            <a:chExt cx="4255093" cy="878206"/>
          </a:xfrm>
        </p:grpSpPr>
        <p:pic>
          <p:nvPicPr>
            <p:cNvPr id="40" name="Graphic 110">
              <a:extLst>
                <a:ext uri="{FF2B5EF4-FFF2-40B4-BE49-F238E27FC236}">
                  <a16:creationId xmlns:a16="http://schemas.microsoft.com/office/drawing/2014/main" id="{EC6A9B57-F182-E748-82CB-797BE915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335" y="3005204"/>
              <a:ext cx="399965" cy="533287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74096E1-07A6-DA4D-9C0C-64BD29427BE8}"/>
                </a:ext>
              </a:extLst>
            </p:cNvPr>
            <p:cNvSpPr/>
            <p:nvPr/>
          </p:nvSpPr>
          <p:spPr>
            <a:xfrm>
              <a:off x="9386496" y="2660285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Institute for Bioscience &amp; Biotechnology Research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883EAE-3022-D74A-9358-E49A66646BC8}"/>
              </a:ext>
            </a:extLst>
          </p:cNvPr>
          <p:cNvGrpSpPr/>
          <p:nvPr userDrawn="1"/>
        </p:nvGrpSpPr>
        <p:grpSpPr>
          <a:xfrm>
            <a:off x="7089312" y="3961824"/>
            <a:ext cx="5470059" cy="776400"/>
            <a:chOff x="7089312" y="3961824"/>
            <a:chExt cx="5470059" cy="776400"/>
          </a:xfrm>
        </p:grpSpPr>
        <p:pic>
          <p:nvPicPr>
            <p:cNvPr id="43" name="Graphic 98">
              <a:extLst>
                <a:ext uri="{FF2B5EF4-FFF2-40B4-BE49-F238E27FC236}">
                  <a16:creationId xmlns:a16="http://schemas.microsoft.com/office/drawing/2014/main" id="{F32183B4-75E1-0D4B-85D1-813D73259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9312" y="4204937"/>
              <a:ext cx="399965" cy="533287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8F428BB-59C4-E948-A7EC-789AD0815FDF}"/>
                </a:ext>
              </a:extLst>
            </p:cNvPr>
            <p:cNvSpPr/>
            <p:nvPr/>
          </p:nvSpPr>
          <p:spPr>
            <a:xfrm>
              <a:off x="9386496" y="3961824"/>
              <a:ext cx="3172875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Hollings Marine Laboratory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5A989E-72D3-224F-A927-9A8423CCCF1C}"/>
              </a:ext>
            </a:extLst>
          </p:cNvPr>
          <p:cNvGrpSpPr/>
          <p:nvPr userDrawn="1"/>
        </p:nvGrpSpPr>
        <p:grpSpPr>
          <a:xfrm>
            <a:off x="8233590" y="2664790"/>
            <a:ext cx="4283765" cy="1789138"/>
            <a:chOff x="8233590" y="2664790"/>
            <a:chExt cx="4283765" cy="1789138"/>
          </a:xfrm>
        </p:grpSpPr>
        <p:pic>
          <p:nvPicPr>
            <p:cNvPr id="46" name="Graphic 101">
              <a:extLst>
                <a:ext uri="{FF2B5EF4-FFF2-40B4-BE49-F238E27FC236}">
                  <a16:creationId xmlns:a16="http://schemas.microsoft.com/office/drawing/2014/main" id="{86D49F59-6B42-FC47-8C7D-4C59D28D7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3590" y="2664790"/>
              <a:ext cx="399965" cy="53328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F51B269-1BCC-B047-9A1A-6C6A7B38EAFD}"/>
                </a:ext>
              </a:extLst>
            </p:cNvPr>
            <p:cNvSpPr/>
            <p:nvPr/>
          </p:nvSpPr>
          <p:spPr>
            <a:xfrm>
              <a:off x="9386496" y="4201102"/>
              <a:ext cx="3130859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Brookhaven National Laboratory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18CFB0-2D6B-C747-87C6-28CDADF99101}"/>
              </a:ext>
            </a:extLst>
          </p:cNvPr>
          <p:cNvGrpSpPr/>
          <p:nvPr userDrawn="1"/>
        </p:nvGrpSpPr>
        <p:grpSpPr>
          <a:xfrm>
            <a:off x="841709" y="3218418"/>
            <a:ext cx="11117719" cy="1640575"/>
            <a:chOff x="841709" y="3218418"/>
            <a:chExt cx="11117719" cy="1640575"/>
          </a:xfrm>
        </p:grpSpPr>
        <p:pic>
          <p:nvPicPr>
            <p:cNvPr id="49" name="Graphic 100">
              <a:extLst>
                <a:ext uri="{FF2B5EF4-FFF2-40B4-BE49-F238E27FC236}">
                  <a16:creationId xmlns:a16="http://schemas.microsoft.com/office/drawing/2014/main" id="{79FD4590-4043-4846-86E0-333759AA3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709" y="3218418"/>
              <a:ext cx="399965" cy="53328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B3A04CB-43D0-8948-B5F5-435733DD2ECD}"/>
                </a:ext>
              </a:extLst>
            </p:cNvPr>
            <p:cNvSpPr/>
            <p:nvPr/>
          </p:nvSpPr>
          <p:spPr>
            <a:xfrm>
              <a:off x="9386496" y="4455356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Initiative for Metrology in Biology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4DCFC3-FBD5-0843-A7F9-28B98603E539}"/>
              </a:ext>
            </a:extLst>
          </p:cNvPr>
          <p:cNvGrpSpPr/>
          <p:nvPr userDrawn="1"/>
        </p:nvGrpSpPr>
        <p:grpSpPr>
          <a:xfrm>
            <a:off x="2527888" y="5164217"/>
            <a:ext cx="9431540" cy="548786"/>
            <a:chOff x="2527888" y="5164217"/>
            <a:chExt cx="9431540" cy="548786"/>
          </a:xfrm>
        </p:grpSpPr>
        <p:pic>
          <p:nvPicPr>
            <p:cNvPr id="52" name="Graphic 99">
              <a:extLst>
                <a:ext uri="{FF2B5EF4-FFF2-40B4-BE49-F238E27FC236}">
                  <a16:creationId xmlns:a16="http://schemas.microsoft.com/office/drawing/2014/main" id="{310C905F-EE5A-874A-B26C-BD0A2ABBE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7888" y="5179716"/>
              <a:ext cx="399965" cy="533287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3C17C5A-08F0-2048-A7FE-6E5E456B5A9F}"/>
                </a:ext>
              </a:extLst>
            </p:cNvPr>
            <p:cNvSpPr/>
            <p:nvPr/>
          </p:nvSpPr>
          <p:spPr>
            <a:xfrm>
              <a:off x="9386496" y="5164217"/>
              <a:ext cx="2572932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NIST Kauai HI WWVH 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F30EC7E-635E-8B4B-92C7-AF3FB7225306}"/>
              </a:ext>
            </a:extLst>
          </p:cNvPr>
          <p:cNvGrpSpPr/>
          <p:nvPr userDrawn="1"/>
        </p:nvGrpSpPr>
        <p:grpSpPr>
          <a:xfrm>
            <a:off x="3049881" y="3014089"/>
            <a:ext cx="8909547" cy="944338"/>
            <a:chOff x="3049881" y="3014089"/>
            <a:chExt cx="8909547" cy="944338"/>
          </a:xfrm>
        </p:grpSpPr>
        <p:pic>
          <p:nvPicPr>
            <p:cNvPr id="55" name="Graphic 107">
              <a:extLst>
                <a:ext uri="{FF2B5EF4-FFF2-40B4-BE49-F238E27FC236}">
                  <a16:creationId xmlns:a16="http://schemas.microsoft.com/office/drawing/2014/main" id="{6A62D4F3-3ED0-EA4B-8CF6-8028F94D6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9881" y="3014089"/>
              <a:ext cx="413922" cy="551897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FB9BA38-91CD-0F48-94CD-E839404D2825}"/>
                </a:ext>
              </a:extLst>
            </p:cNvPr>
            <p:cNvSpPr/>
            <p:nvPr/>
          </p:nvSpPr>
          <p:spPr>
            <a:xfrm>
              <a:off x="9386496" y="3682967"/>
              <a:ext cx="2572932" cy="275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JILA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8201A2D-F2E3-194E-AF76-01F55D0DD832}"/>
              </a:ext>
            </a:extLst>
          </p:cNvPr>
          <p:cNvGrpSpPr/>
          <p:nvPr userDrawn="1"/>
        </p:nvGrpSpPr>
        <p:grpSpPr>
          <a:xfrm>
            <a:off x="7548842" y="1442346"/>
            <a:ext cx="4410586" cy="2108649"/>
            <a:chOff x="7548842" y="1442346"/>
            <a:chExt cx="4410586" cy="2108649"/>
          </a:xfrm>
        </p:grpSpPr>
        <p:pic>
          <p:nvPicPr>
            <p:cNvPr id="58" name="Graphic 105">
              <a:extLst>
                <a:ext uri="{FF2B5EF4-FFF2-40B4-BE49-F238E27FC236}">
                  <a16:creationId xmlns:a16="http://schemas.microsoft.com/office/drawing/2014/main" id="{06DC9F4F-E108-0643-8EB3-C2BD92FF8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8842" y="3017708"/>
              <a:ext cx="396156" cy="533287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452F7A-6814-3D4F-9E4B-C5AD7589CB55}"/>
                </a:ext>
              </a:extLst>
            </p:cNvPr>
            <p:cNvSpPr/>
            <p:nvPr/>
          </p:nvSpPr>
          <p:spPr>
            <a:xfrm>
              <a:off x="9386496" y="1442346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Gaithersburg, MD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8765FD6-DFF9-7540-AF2B-57B1816D8312}"/>
              </a:ext>
            </a:extLst>
          </p:cNvPr>
          <p:cNvGrpSpPr/>
          <p:nvPr userDrawn="1"/>
        </p:nvGrpSpPr>
        <p:grpSpPr>
          <a:xfrm>
            <a:off x="3184246" y="1669492"/>
            <a:ext cx="8775182" cy="2078576"/>
            <a:chOff x="3184246" y="1669492"/>
            <a:chExt cx="8775182" cy="2078576"/>
          </a:xfrm>
        </p:grpSpPr>
        <p:pic>
          <p:nvPicPr>
            <p:cNvPr id="61" name="Graphic 106">
              <a:extLst>
                <a:ext uri="{FF2B5EF4-FFF2-40B4-BE49-F238E27FC236}">
                  <a16:creationId xmlns:a16="http://schemas.microsoft.com/office/drawing/2014/main" id="{F7DE8178-4D09-354F-9F62-374A9BCC3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4246" y="3214781"/>
              <a:ext cx="396156" cy="533287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EB87BB0-1B78-0A4E-81FC-A8790506F654}"/>
                </a:ext>
              </a:extLst>
            </p:cNvPr>
            <p:cNvSpPr/>
            <p:nvPr/>
          </p:nvSpPr>
          <p:spPr>
            <a:xfrm>
              <a:off x="9386496" y="1669492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Boulder, CO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86BCBA3-5537-E24E-AE28-676020E08C5A}"/>
              </a:ext>
            </a:extLst>
          </p:cNvPr>
          <p:cNvGrpSpPr/>
          <p:nvPr userDrawn="1"/>
        </p:nvGrpSpPr>
        <p:grpSpPr>
          <a:xfrm>
            <a:off x="3438590" y="2885325"/>
            <a:ext cx="8520838" cy="2779105"/>
            <a:chOff x="3438590" y="2885325"/>
            <a:chExt cx="8520838" cy="2779105"/>
          </a:xfrm>
        </p:grpSpPr>
        <p:pic>
          <p:nvPicPr>
            <p:cNvPr id="64" name="Graphic 46">
              <a:extLst>
                <a:ext uri="{FF2B5EF4-FFF2-40B4-BE49-F238E27FC236}">
                  <a16:creationId xmlns:a16="http://schemas.microsoft.com/office/drawing/2014/main" id="{96F43E18-D0CC-F846-B670-752C0A2C3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8590" y="2885325"/>
              <a:ext cx="399965" cy="533287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0418A9F-94CD-8A4C-9B4E-C0B41C6856E8}"/>
                </a:ext>
              </a:extLst>
            </p:cNvPr>
            <p:cNvSpPr/>
            <p:nvPr/>
          </p:nvSpPr>
          <p:spPr>
            <a:xfrm>
              <a:off x="9386496" y="5411604"/>
              <a:ext cx="2572932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NIST Ft. Collins CO WWV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CE4B1F-2E5A-3D42-B6E0-8A07DC22CBDF}"/>
              </a:ext>
            </a:extLst>
          </p:cNvPr>
          <p:cNvGrpSpPr/>
          <p:nvPr userDrawn="1"/>
        </p:nvGrpSpPr>
        <p:grpSpPr>
          <a:xfrm>
            <a:off x="7761756" y="3061113"/>
            <a:ext cx="4193183" cy="663477"/>
            <a:chOff x="7761756" y="3061113"/>
            <a:chExt cx="4193183" cy="663477"/>
          </a:xfrm>
        </p:grpSpPr>
        <p:pic>
          <p:nvPicPr>
            <p:cNvPr id="67" name="Graphic 112">
              <a:extLst>
                <a:ext uri="{FF2B5EF4-FFF2-40B4-BE49-F238E27FC236}">
                  <a16:creationId xmlns:a16="http://schemas.microsoft.com/office/drawing/2014/main" id="{2FB0E087-3EF0-2142-8389-D7D56EA27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1756" y="3191303"/>
              <a:ext cx="399965" cy="533287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11AED5F-E92D-694C-A0ED-EF87311C3325}"/>
                </a:ext>
              </a:extLst>
            </p:cNvPr>
            <p:cNvSpPr/>
            <p:nvPr/>
          </p:nvSpPr>
          <p:spPr>
            <a:xfrm>
              <a:off x="9386496" y="3061113"/>
              <a:ext cx="2568443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Institute for Quantum </a:t>
              </a:r>
            </a:p>
            <a:p>
              <a:pPr>
                <a:lnSpc>
                  <a:spcPct val="70000"/>
                </a:lnSpc>
              </a:pPr>
              <a:r>
                <a:rPr lang="en-US" sz="1400" dirty="0"/>
                <a:t>Computer Science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DB1608B-4B7E-314F-92AA-4E4DA4BB5783}"/>
                </a:ext>
              </a:extLst>
            </p:cNvPr>
            <p:cNvSpPr/>
            <p:nvPr/>
          </p:nvSpPr>
          <p:spPr>
            <a:xfrm>
              <a:off x="9386496" y="3451251"/>
              <a:ext cx="2568443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Quantum Institute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DB8266B-A9B0-C946-B43E-54DBB4591A50}"/>
              </a:ext>
            </a:extLst>
          </p:cNvPr>
          <p:cNvGrpSpPr/>
          <p:nvPr userDrawn="1"/>
        </p:nvGrpSpPr>
        <p:grpSpPr>
          <a:xfrm>
            <a:off x="9386496" y="4709049"/>
            <a:ext cx="2608583" cy="533287"/>
            <a:chOff x="9386496" y="4709049"/>
            <a:chExt cx="2608583" cy="53328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7719CE1-9699-BA4A-8E79-79DFAE2CDF1F}"/>
                </a:ext>
              </a:extLst>
            </p:cNvPr>
            <p:cNvSpPr txBox="1"/>
            <p:nvPr/>
          </p:nvSpPr>
          <p:spPr>
            <a:xfrm>
              <a:off x="9386496" y="4882079"/>
              <a:ext cx="23172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Atomic Clock Signal Stations </a:t>
              </a:r>
            </a:p>
          </p:txBody>
        </p:sp>
        <p:pic>
          <p:nvPicPr>
            <p:cNvPr id="72" name="Graphic 99">
              <a:extLst>
                <a:ext uri="{FF2B5EF4-FFF2-40B4-BE49-F238E27FC236}">
                  <a16:creationId xmlns:a16="http://schemas.microsoft.com/office/drawing/2014/main" id="{766DB3A3-9241-4043-9456-DFBCC842B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95114" y="4709049"/>
              <a:ext cx="399965" cy="533287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2773CDA-B753-EF49-B37F-85AFB6A2F589}"/>
              </a:ext>
            </a:extLst>
          </p:cNvPr>
          <p:cNvGrpSpPr/>
          <p:nvPr userDrawn="1"/>
        </p:nvGrpSpPr>
        <p:grpSpPr>
          <a:xfrm>
            <a:off x="5781681" y="2707527"/>
            <a:ext cx="6177747" cy="3997818"/>
            <a:chOff x="5781681" y="2707527"/>
            <a:chExt cx="6177747" cy="3997818"/>
          </a:xfrm>
        </p:grpSpPr>
        <p:pic>
          <p:nvPicPr>
            <p:cNvPr id="74" name="Graphic 103">
              <a:extLst>
                <a:ext uri="{FF2B5EF4-FFF2-40B4-BE49-F238E27FC236}">
                  <a16:creationId xmlns:a16="http://schemas.microsoft.com/office/drawing/2014/main" id="{409BCBEA-C8FD-8C40-99FF-2D0AF202F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1681" y="2707527"/>
              <a:ext cx="399965" cy="533287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129ED30-30C9-D649-B389-5AD67D7DC1B7}"/>
                </a:ext>
              </a:extLst>
            </p:cNvPr>
            <p:cNvSpPr/>
            <p:nvPr/>
          </p:nvSpPr>
          <p:spPr>
            <a:xfrm>
              <a:off x="9386496" y="6428281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Advanced Materials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7229DDB-8B16-CE44-9AEF-4E442E221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7707" y="4049318"/>
              <a:ext cx="160723" cy="167711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02B465A-31BA-D543-91A3-B83151C71E2E}"/>
              </a:ext>
            </a:extLst>
          </p:cNvPr>
          <p:cNvGrpSpPr/>
          <p:nvPr userDrawn="1"/>
        </p:nvGrpSpPr>
        <p:grpSpPr>
          <a:xfrm>
            <a:off x="1241674" y="2506049"/>
            <a:ext cx="10717754" cy="3723222"/>
            <a:chOff x="1241674" y="2506049"/>
            <a:chExt cx="10717754" cy="3723222"/>
          </a:xfrm>
        </p:grpSpPr>
        <p:pic>
          <p:nvPicPr>
            <p:cNvPr id="78" name="Graphic 104">
              <a:extLst>
                <a:ext uri="{FF2B5EF4-FFF2-40B4-BE49-F238E27FC236}">
                  <a16:creationId xmlns:a16="http://schemas.microsoft.com/office/drawing/2014/main" id="{355C9EEA-465D-004C-B494-F7B951B3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3705" y="2506049"/>
              <a:ext cx="399965" cy="533287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9642130-B156-F340-BB37-D0FA7C3043DE}"/>
                </a:ext>
              </a:extLst>
            </p:cNvPr>
            <p:cNvSpPr/>
            <p:nvPr/>
          </p:nvSpPr>
          <p:spPr>
            <a:xfrm>
              <a:off x="9386496" y="5952207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Forensic Science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BA46853-2A02-714E-8A91-44341F8C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7346" y="3670176"/>
              <a:ext cx="160723" cy="167711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BF11748D-2A32-914C-BA34-03B6FDA02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5473" y="3090313"/>
              <a:ext cx="160723" cy="167711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82AB8C96-086E-0E46-BD1E-BE94DA254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1674" y="4193501"/>
              <a:ext cx="160723" cy="167711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C883388-A904-CA42-909C-ABBF69E1BA76}"/>
              </a:ext>
            </a:extLst>
          </p:cNvPr>
          <p:cNvGrpSpPr/>
          <p:nvPr userDrawn="1"/>
        </p:nvGrpSpPr>
        <p:grpSpPr>
          <a:xfrm>
            <a:off x="761347" y="1840481"/>
            <a:ext cx="11198081" cy="4631465"/>
            <a:chOff x="761347" y="1840481"/>
            <a:chExt cx="11198081" cy="463146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0C3E210-EF33-6E44-875A-6D8838025B6B}"/>
                </a:ext>
              </a:extLst>
            </p:cNvPr>
            <p:cNvSpPr/>
            <p:nvPr/>
          </p:nvSpPr>
          <p:spPr>
            <a:xfrm>
              <a:off x="9386496" y="6194882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Disaster Resilience</a:t>
              </a:r>
            </a:p>
          </p:txBody>
        </p:sp>
        <p:pic>
          <p:nvPicPr>
            <p:cNvPr id="85" name="Graphic 46">
              <a:extLst>
                <a:ext uri="{FF2B5EF4-FFF2-40B4-BE49-F238E27FC236}">
                  <a16:creationId xmlns:a16="http://schemas.microsoft.com/office/drawing/2014/main" id="{8B7D93D3-290E-7941-AE39-E1014F130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8590" y="3309071"/>
              <a:ext cx="399965" cy="533286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B38E01-4A2B-4944-AF00-2C44CEFD9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0242" y="5179716"/>
              <a:ext cx="160723" cy="16771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48E42E4-7822-6F42-873F-5AAAA74CC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3343" y="4828756"/>
              <a:ext cx="160723" cy="16771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8348315-7DAA-AD4D-9AE1-C0885D14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836949">
              <a:off x="4689253" y="4101112"/>
              <a:ext cx="148134" cy="15457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5DC3D23-5EDB-D340-BF1E-369A99E7A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6118" y="3475220"/>
              <a:ext cx="160723" cy="16771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A079E438-F513-9247-B8EB-C1787BB8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5032" y="5006096"/>
              <a:ext cx="160723" cy="16771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F1F7040-DE88-1840-AA71-749F2530E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5956" y="3035382"/>
              <a:ext cx="160723" cy="16771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7A603C8-8451-654D-B092-F0673B203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0437" y="3324749"/>
              <a:ext cx="160723" cy="167711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3E9F544-C1CF-744D-A78F-3F339E4F4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47" y="2361342"/>
              <a:ext cx="160723" cy="167711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2519AA3-8E6E-BA48-BCAA-13DFFE0BA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41" y="1840481"/>
              <a:ext cx="160723" cy="167711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263E93A-59E2-F94A-BD7E-FCF288842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3011" y="4435240"/>
              <a:ext cx="160723" cy="167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11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3025B2-F8BD-074A-B93B-B3CE52BAB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AB3B5E-F287-6A4D-B452-56C37FB03122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FY 2018 Budget : $1.198 B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DD65A3-8D4A-AF45-8715-947087810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7E082E2-9102-DF43-8359-348B845F8538}"/>
              </a:ext>
            </a:extLst>
          </p:cNvPr>
          <p:cNvGraphicFramePr/>
          <p:nvPr userDrawn="1"/>
        </p:nvGraphicFramePr>
        <p:xfrm>
          <a:off x="1217917" y="1147819"/>
          <a:ext cx="9865893" cy="556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2">
            <a:extLst>
              <a:ext uri="{FF2B5EF4-FFF2-40B4-BE49-F238E27FC236}">
                <a16:creationId xmlns:a16="http://schemas.microsoft.com/office/drawing/2014/main" id="{9E83A0A9-5900-2046-8412-68D4B81A622B}"/>
              </a:ext>
            </a:extLst>
          </p:cNvPr>
          <p:cNvSpPr txBox="1"/>
          <p:nvPr userDrawn="1"/>
        </p:nvSpPr>
        <p:spPr>
          <a:xfrm>
            <a:off x="514860" y="4045149"/>
            <a:ext cx="3278607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 panose="020B0604020202020204" pitchFamily="34" charset="0"/>
              </a:rPr>
              <a:t>ITS (Manufacturing USA)</a:t>
            </a:r>
          </a:p>
          <a:p>
            <a:r>
              <a:rPr lang="en-US" sz="2000" b="1" dirty="0">
                <a:cs typeface="Arial" panose="020B0604020202020204" pitchFamily="34" charset="0"/>
              </a:rPr>
              <a:t>$15 Million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B964FE76-9FAC-D24F-B4B9-E1FF6AD22DD1}"/>
              </a:ext>
            </a:extLst>
          </p:cNvPr>
          <p:cNvSpPr txBox="1"/>
          <p:nvPr userDrawn="1"/>
        </p:nvSpPr>
        <p:spPr>
          <a:xfrm>
            <a:off x="1593747" y="5073601"/>
            <a:ext cx="2401475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 panose="020B0604020202020204" pitchFamily="34" charset="0"/>
              </a:rPr>
              <a:t>ITS (Hollings MEP)</a:t>
            </a:r>
          </a:p>
          <a:p>
            <a:r>
              <a:rPr lang="en-US" sz="2000" b="1" dirty="0">
                <a:cs typeface="Arial" panose="020B0604020202020204" pitchFamily="34" charset="0"/>
              </a:rPr>
              <a:t>$140 Million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4E94E506-F106-C244-B60F-8CA086C08B6A}"/>
              </a:ext>
            </a:extLst>
          </p:cNvPr>
          <p:cNvSpPr txBox="1"/>
          <p:nvPr userDrawn="1"/>
        </p:nvSpPr>
        <p:spPr>
          <a:xfrm>
            <a:off x="3862057" y="2793864"/>
            <a:ext cx="2397140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Construction (CRF)</a:t>
            </a:r>
          </a:p>
          <a:p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$319 Million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D7846AAB-11D3-E841-9894-7B7B61B03641}"/>
              </a:ext>
            </a:extLst>
          </p:cNvPr>
          <p:cNvSpPr txBox="1"/>
          <p:nvPr userDrawn="1"/>
        </p:nvSpPr>
        <p:spPr>
          <a:xfrm>
            <a:off x="6356593" y="3686323"/>
            <a:ext cx="2164091" cy="11930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Laboratory Research (STRS) </a:t>
            </a: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$724.5 Million</a:t>
            </a:r>
            <a:endParaRPr lang="en-US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A011-FD91-B643-88C1-C7750ACB1243}"/>
              </a:ext>
            </a:extLst>
          </p:cNvPr>
          <p:cNvSpPr txBox="1"/>
          <p:nvPr userDrawn="1"/>
        </p:nvSpPr>
        <p:spPr>
          <a:xfrm>
            <a:off x="7438638" y="6264965"/>
            <a:ext cx="2683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FY 2018 Appropriated Budget </a:t>
            </a:r>
          </a:p>
        </p:txBody>
      </p:sp>
    </p:spTree>
    <p:extLst>
      <p:ext uri="{BB962C8B-B14F-4D97-AF65-F5344CB8AC3E}">
        <p14:creationId xmlns:p14="http://schemas.microsoft.com/office/powerpoint/2010/main" val="20685689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F32696-EA7F-5748-9F52-B929B1822A7F}"/>
              </a:ext>
            </a:extLst>
          </p:cNvPr>
          <p:cNvCxnSpPr/>
          <p:nvPr userDrawn="1"/>
        </p:nvCxnSpPr>
        <p:spPr>
          <a:xfrm>
            <a:off x="8866208" y="1085956"/>
            <a:ext cx="0" cy="3208252"/>
          </a:xfrm>
          <a:prstGeom prst="line">
            <a:avLst/>
          </a:prstGeom>
          <a:ln w="15875"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9523CFC-0290-8443-8795-72B3317FFB13}"/>
              </a:ext>
            </a:extLst>
          </p:cNvPr>
          <p:cNvSpPr/>
          <p:nvPr userDrawn="1"/>
        </p:nvSpPr>
        <p:spPr>
          <a:xfrm>
            <a:off x="2424544" y="3931919"/>
            <a:ext cx="9767455" cy="2926081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BB8398-06C0-5842-82EB-B24E68637357}"/>
              </a:ext>
            </a:extLst>
          </p:cNvPr>
          <p:cNvSpPr txBox="1">
            <a:spLocks/>
          </p:cNvSpPr>
          <p:nvPr userDrawn="1"/>
        </p:nvSpPr>
        <p:spPr>
          <a:xfrm>
            <a:off x="1099457" y="-653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Innovation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4" descr="abraham lincoln famous quotes">
            <a:extLst>
              <a:ext uri="{FF2B5EF4-FFF2-40B4-BE49-F238E27FC236}">
                <a16:creationId xmlns:a16="http://schemas.microsoft.com/office/drawing/2014/main" id="{31238FCF-C1CB-EB49-A322-A065675978C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855" y="1074381"/>
            <a:ext cx="2438400" cy="306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D0E114-B668-8D4D-8D0E-846F84DC7DBF}"/>
              </a:ext>
            </a:extLst>
          </p:cNvPr>
          <p:cNvSpPr txBox="1"/>
          <p:nvPr userDrawn="1"/>
        </p:nvSpPr>
        <p:spPr>
          <a:xfrm>
            <a:off x="2567080" y="1461560"/>
            <a:ext cx="5674103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The patent system … added the fuel of interest to the fire of genius in the discovery and production of new and useful things.</a:t>
            </a:r>
          </a:p>
          <a:p>
            <a:r>
              <a:rPr lang="en-US" sz="2000" i="1" dirty="0"/>
              <a:t>	</a:t>
            </a:r>
            <a:r>
              <a:rPr lang="en-US" i="1" dirty="0"/>
              <a:t>Abraham Lincoln – April 6, 1858</a:t>
            </a:r>
          </a:p>
        </p:txBody>
      </p:sp>
      <p:pic>
        <p:nvPicPr>
          <p:cNvPr id="13" name="Picture 6" descr="http://ipwatchdog.com/images/george-washington-150-180.jpg">
            <a:extLst>
              <a:ext uri="{FF2B5EF4-FFF2-40B4-BE49-F238E27FC236}">
                <a16:creationId xmlns:a16="http://schemas.microsoft.com/office/drawing/2014/main" id="{F8724A43-6581-C44B-808F-7B7DCD21A7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55" y="3931920"/>
            <a:ext cx="243840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">
            <a:extLst>
              <a:ext uri="{FF2B5EF4-FFF2-40B4-BE49-F238E27FC236}">
                <a16:creationId xmlns:a16="http://schemas.microsoft.com/office/drawing/2014/main" id="{B40D9F77-AEA1-714D-8708-89767A5AD1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8830" y="1196270"/>
            <a:ext cx="2890866" cy="23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8E38DC-E64E-9F46-B4E2-1E65F0E045F0}"/>
              </a:ext>
            </a:extLst>
          </p:cNvPr>
          <p:cNvSpPr txBox="1"/>
          <p:nvPr userDrawn="1"/>
        </p:nvSpPr>
        <p:spPr>
          <a:xfrm>
            <a:off x="9603840" y="3562586"/>
            <a:ext cx="215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U.S. Patent No. 6469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E14D42-400B-4D41-A83F-A72DB8FC72A9}"/>
              </a:ext>
            </a:extLst>
          </p:cNvPr>
          <p:cNvSpPr/>
          <p:nvPr userDrawn="1"/>
        </p:nvSpPr>
        <p:spPr>
          <a:xfrm>
            <a:off x="2567080" y="4126802"/>
            <a:ext cx="9188246" cy="2611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…Giving effectual encouragement as well to the introduction of </a:t>
            </a:r>
            <a:r>
              <a:rPr lang="en-US" sz="2800" b="1" dirty="0">
                <a:solidFill>
                  <a:schemeClr val="bg1"/>
                </a:solidFill>
                <a:cs typeface="Calibri" panose="020F0502020204030204" pitchFamily="34" charset="0"/>
              </a:rPr>
              <a:t>new and useful inventions </a:t>
            </a: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from abroad as to the exertions of skill and genius in producing them at home, and of facilitating the intercourse between the distant parts of our country… </a:t>
            </a:r>
          </a:p>
          <a:p>
            <a:r>
              <a:rPr lang="en-US" i="1" dirty="0">
                <a:solidFill>
                  <a:schemeClr val="bg1"/>
                </a:solidFill>
                <a:cs typeface="Calibri" panose="020F0502020204030204" pitchFamily="34" charset="0"/>
              </a:rPr>
              <a:t>	</a:t>
            </a:r>
            <a:r>
              <a:rPr lang="en-US" sz="2000" i="1" dirty="0">
                <a:solidFill>
                  <a:schemeClr val="bg1"/>
                </a:solidFill>
                <a:cs typeface="Calibri" panose="020F0502020204030204" pitchFamily="34" charset="0"/>
              </a:rPr>
              <a:t>George Washington, State of the Union Address, January 8, 1790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6CE88B-382A-DC49-B741-74B9B0E0EE6C}"/>
              </a:ext>
            </a:extLst>
          </p:cNvPr>
          <p:cNvCxnSpPr>
            <a:cxnSpLocks/>
          </p:cNvCxnSpPr>
          <p:nvPr userDrawn="1"/>
        </p:nvCxnSpPr>
        <p:spPr>
          <a:xfrm>
            <a:off x="2424545" y="3931920"/>
            <a:ext cx="6876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69367EB-21D8-344D-95BC-FACEB4FCAC4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FEA308-8F49-7F46-A259-495E1DA684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F5B7AFA-1998-0449-A6AE-FF7D4B4ECA59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Innovation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444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06AE-A188-C244-ACBD-83BB32A6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16841-B892-584A-96E6-3D8D12AE2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FA9FA-52CE-4E45-8FAE-80E6111E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3D6CE-66E1-194F-B3BE-92F3C721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5A3A-841E-C04D-A6C3-2A644B41F8FE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DC930C-EE08-2047-91CC-9D9E2E2780E2}"/>
              </a:ext>
            </a:extLst>
          </p:cNvPr>
          <p:cNvGrpSpPr/>
          <p:nvPr userDrawn="1"/>
        </p:nvGrpSpPr>
        <p:grpSpPr>
          <a:xfrm>
            <a:off x="0" y="0"/>
            <a:ext cx="13239208" cy="7167023"/>
            <a:chOff x="-279991" y="0"/>
            <a:chExt cx="13239208" cy="7167023"/>
          </a:xfrm>
        </p:grpSpPr>
        <p:pic>
          <p:nvPicPr>
            <p:cNvPr id="7" name="Picture 2" descr="http://media.washtimes.com.s3.amazonaws.com/media/image/2015/09/08/9_8_2015_2constitution8201.jpg">
              <a:extLst>
                <a:ext uri="{FF2B5EF4-FFF2-40B4-BE49-F238E27FC236}">
                  <a16:creationId xmlns:a16="http://schemas.microsoft.com/office/drawing/2014/main" id="{8FB1141C-E09B-6E4C-931A-807B4A8B19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79991" y="0"/>
              <a:ext cx="1247199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718AA8-D11E-064C-924F-788F1F9D695A}"/>
                </a:ext>
              </a:extLst>
            </p:cNvPr>
            <p:cNvSpPr/>
            <p:nvPr/>
          </p:nvSpPr>
          <p:spPr>
            <a:xfrm>
              <a:off x="-279990" y="0"/>
              <a:ext cx="12471990" cy="6858000"/>
            </a:xfrm>
            <a:prstGeom prst="rect">
              <a:avLst/>
            </a:prstGeom>
            <a:solidFill>
              <a:srgbClr val="202730">
                <a:alpha val="7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36823C-37C1-0045-BBD6-1D97E3534240}"/>
                </a:ext>
              </a:extLst>
            </p:cNvPr>
            <p:cNvGrpSpPr/>
            <p:nvPr/>
          </p:nvGrpSpPr>
          <p:grpSpPr>
            <a:xfrm>
              <a:off x="6375537" y="583343"/>
              <a:ext cx="6583680" cy="6583680"/>
              <a:chOff x="6925234" y="-971550"/>
              <a:chExt cx="6583680" cy="658368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4C33D91-0FD3-764A-8FF9-84DC6C89AF33}"/>
                  </a:ext>
                </a:extLst>
              </p:cNvPr>
              <p:cNvSpPr/>
              <p:nvPr/>
            </p:nvSpPr>
            <p:spPr>
              <a:xfrm>
                <a:off x="6925234" y="-971550"/>
                <a:ext cx="6583680" cy="6583680"/>
              </a:xfrm>
              <a:prstGeom prst="ellipse">
                <a:avLst/>
              </a:prstGeom>
              <a:solidFill>
                <a:srgbClr val="A7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2" descr="http://media.washtimes.com.s3.amazonaws.com/media/image/2015/09/08/9_8_2015_2constitution8201.jpg">
                <a:extLst>
                  <a:ext uri="{FF2B5EF4-FFF2-40B4-BE49-F238E27FC236}">
                    <a16:creationId xmlns:a16="http://schemas.microsoft.com/office/drawing/2014/main" id="{E77330B0-BF73-594A-9D7B-B97CE55420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5"/>
              <a:stretch/>
            </p:blipFill>
            <p:spPr bwMode="auto">
              <a:xfrm>
                <a:off x="7062394" y="-834390"/>
                <a:ext cx="6309360" cy="6309360"/>
              </a:xfrm>
              <a:prstGeom prst="ellipse">
                <a:avLst/>
              </a:prstGeom>
              <a:noFill/>
              <a:ln w="1143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264068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B463C711-6EFA-AB48-9D4D-E1596349AED3}"/>
              </a:ext>
            </a:extLst>
          </p:cNvPr>
          <p:cNvSpPr/>
          <p:nvPr userDrawn="1"/>
        </p:nvSpPr>
        <p:spPr>
          <a:xfrm>
            <a:off x="10173653" y="3561055"/>
            <a:ext cx="1399032" cy="2013995"/>
          </a:xfrm>
          <a:prstGeom prst="rect">
            <a:avLst/>
          </a:prstGeom>
          <a:solidFill>
            <a:srgbClr val="B94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DA246BB-878C-A549-9E10-6187B55155DE}"/>
              </a:ext>
            </a:extLst>
          </p:cNvPr>
          <p:cNvSpPr txBox="1"/>
          <p:nvPr userDrawn="1"/>
        </p:nvSpPr>
        <p:spPr>
          <a:xfrm>
            <a:off x="10173653" y="4198719"/>
            <a:ext cx="1410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NIST Center for Neutron Research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8D1DB51-7206-B549-948D-7F367B1FC1D2}"/>
              </a:ext>
            </a:extLst>
          </p:cNvPr>
          <p:cNvSpPr/>
          <p:nvPr userDrawn="1"/>
        </p:nvSpPr>
        <p:spPr>
          <a:xfrm>
            <a:off x="8586154" y="3561055"/>
            <a:ext cx="1399032" cy="2013995"/>
          </a:xfrm>
          <a:prstGeom prst="rect">
            <a:avLst/>
          </a:prstGeom>
          <a:solidFill>
            <a:srgbClr val="B94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3B9D1F9-8865-4042-BF49-D46857432514}"/>
              </a:ext>
            </a:extLst>
          </p:cNvPr>
          <p:cNvSpPr txBox="1"/>
          <p:nvPr userDrawn="1"/>
        </p:nvSpPr>
        <p:spPr>
          <a:xfrm>
            <a:off x="8507867" y="4198719"/>
            <a:ext cx="15601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Center for Nanoscale Science and Technology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3B4D763-4E78-6146-BC8F-46813D75D13B}"/>
              </a:ext>
            </a:extLst>
          </p:cNvPr>
          <p:cNvSpPr/>
          <p:nvPr userDrawn="1"/>
        </p:nvSpPr>
        <p:spPr>
          <a:xfrm>
            <a:off x="6976872" y="3561054"/>
            <a:ext cx="1450646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3B3B568-EB31-8944-943E-2B76F1466F7B}"/>
              </a:ext>
            </a:extLst>
          </p:cNvPr>
          <p:cNvSpPr txBox="1"/>
          <p:nvPr userDrawn="1"/>
        </p:nvSpPr>
        <p:spPr>
          <a:xfrm>
            <a:off x="6662336" y="4198719"/>
            <a:ext cx="208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Communication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Technology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8B28076-EC80-664B-B32A-28EC5FEFC8C7}"/>
              </a:ext>
            </a:extLst>
          </p:cNvPr>
          <p:cNvSpPr/>
          <p:nvPr userDrawn="1"/>
        </p:nvSpPr>
        <p:spPr>
          <a:xfrm>
            <a:off x="5416537" y="3561055"/>
            <a:ext cx="140359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7E7FA77-5732-EB4C-87F5-7B805FE34A46}"/>
              </a:ext>
            </a:extLst>
          </p:cNvPr>
          <p:cNvSpPr txBox="1"/>
          <p:nvPr userDrawn="1"/>
        </p:nvSpPr>
        <p:spPr>
          <a:xfrm>
            <a:off x="5074836" y="4198719"/>
            <a:ext cx="208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Information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Technology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0355AFD-E12D-6F43-88AA-93386E027ABD}"/>
              </a:ext>
            </a:extLst>
          </p:cNvPr>
          <p:cNvSpPr/>
          <p:nvPr userDrawn="1"/>
        </p:nvSpPr>
        <p:spPr>
          <a:xfrm>
            <a:off x="3836549" y="3561054"/>
            <a:ext cx="139903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9F8F652-0A36-E74D-86A0-730E72C3A84E}"/>
              </a:ext>
            </a:extLst>
          </p:cNvPr>
          <p:cNvSpPr txBox="1"/>
          <p:nvPr userDrawn="1"/>
        </p:nvSpPr>
        <p:spPr>
          <a:xfrm>
            <a:off x="3500036" y="4198719"/>
            <a:ext cx="208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Engineering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59CCEE8-265E-9E4B-B528-4740374ECCAB}"/>
              </a:ext>
            </a:extLst>
          </p:cNvPr>
          <p:cNvSpPr/>
          <p:nvPr userDrawn="1"/>
        </p:nvSpPr>
        <p:spPr>
          <a:xfrm>
            <a:off x="651527" y="3561054"/>
            <a:ext cx="139903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68981B6-0D30-994F-868B-DA4C836ED7A0}"/>
              </a:ext>
            </a:extLst>
          </p:cNvPr>
          <p:cNvSpPr/>
          <p:nvPr userDrawn="1"/>
        </p:nvSpPr>
        <p:spPr>
          <a:xfrm>
            <a:off x="2254237" y="3561055"/>
            <a:ext cx="140359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10">
            <a:extLst>
              <a:ext uri="{FF2B5EF4-FFF2-40B4-BE49-F238E27FC236}">
                <a16:creationId xmlns:a16="http://schemas.microsoft.com/office/drawing/2014/main" id="{5C9C16B3-210C-B043-941B-2BCED4B8A78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6549" y="2348884"/>
            <a:ext cx="1402923" cy="140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>
            <a:extLst>
              <a:ext uri="{FF2B5EF4-FFF2-40B4-BE49-F238E27FC236}">
                <a16:creationId xmlns:a16="http://schemas.microsoft.com/office/drawing/2014/main" id="{5B3B17BB-B428-544F-86C8-F1F68191F57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76872" y="2353774"/>
            <a:ext cx="1453896" cy="13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False color SEM showing electrical testing of a carbon nanotube bundle using the nanoscale-positioning in-situ probe system. ">
            <a:extLst>
              <a:ext uri="{FF2B5EF4-FFF2-40B4-BE49-F238E27FC236}">
                <a16:creationId xmlns:a16="http://schemas.microsoft.com/office/drawing/2014/main" id="{DA375C84-93CF-8D4A-899F-EEA76BAD623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9" b="-886"/>
          <a:stretch/>
        </p:blipFill>
        <p:spPr bwMode="auto">
          <a:xfrm>
            <a:off x="8582008" y="2346319"/>
            <a:ext cx="1399032" cy="1401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>
            <a:extLst>
              <a:ext uri="{FF2B5EF4-FFF2-40B4-BE49-F238E27FC236}">
                <a16:creationId xmlns:a16="http://schemas.microsoft.com/office/drawing/2014/main" id="{92C40D67-1097-D343-B9BE-D85D74FAE4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0173653" y="2348884"/>
            <a:ext cx="1399032" cy="1399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>
            <a:extLst>
              <a:ext uri="{FF2B5EF4-FFF2-40B4-BE49-F238E27FC236}">
                <a16:creationId xmlns:a16="http://schemas.microsoft.com/office/drawing/2014/main" id="{E88D6925-0F2E-0341-A147-41D14A1646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5416970" y="2348884"/>
            <a:ext cx="1399013" cy="13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E6500C4B-36DF-BA4F-9E05-F07444736522}"/>
              </a:ext>
            </a:extLst>
          </p:cNvPr>
          <p:cNvSpPr txBox="1"/>
          <p:nvPr userDrawn="1"/>
        </p:nvSpPr>
        <p:spPr>
          <a:xfrm>
            <a:off x="2072917" y="4198719"/>
            <a:ext cx="1767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Physical Measurement Laboratory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FCD9B73-1D4F-FE4E-AB8E-AA59601D4CBD}"/>
              </a:ext>
            </a:extLst>
          </p:cNvPr>
          <p:cNvSpPr txBox="1"/>
          <p:nvPr userDrawn="1"/>
        </p:nvSpPr>
        <p:spPr>
          <a:xfrm>
            <a:off x="432382" y="4198719"/>
            <a:ext cx="1837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Material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Measurement Laboratory</a:t>
            </a:r>
          </a:p>
        </p:txBody>
      </p:sp>
      <p:pic>
        <p:nvPicPr>
          <p:cNvPr id="71" name="Picture 8">
            <a:extLst>
              <a:ext uri="{FF2B5EF4-FFF2-40B4-BE49-F238E27FC236}">
                <a16:creationId xmlns:a16="http://schemas.microsoft.com/office/drawing/2014/main" id="{9EED324E-25BC-9147-BC52-FF58D33DB5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/>
          <a:stretch>
            <a:fillRect/>
          </a:stretch>
        </p:blipFill>
        <p:spPr bwMode="auto">
          <a:xfrm>
            <a:off x="2259313" y="2348884"/>
            <a:ext cx="1401578" cy="1401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DNA sequencing">
            <a:extLst>
              <a:ext uri="{FF2B5EF4-FFF2-40B4-BE49-F238E27FC236}">
                <a16:creationId xmlns:a16="http://schemas.microsoft.com/office/drawing/2014/main" id="{F88861C1-B7A2-E346-A5D6-F418DE5D89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527" y="2348884"/>
            <a:ext cx="1399032" cy="139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0C30A09-75D8-CE47-858A-E88D0129C47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2E80D1C-9385-AE4C-89FA-77775F6AC94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9883E8DA-BC8F-7C4D-8999-59315899572C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Laboratory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688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69E64F-3518-6443-83D9-B05718EA0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803" y="0"/>
            <a:ext cx="12192000" cy="6085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41454-5D83-B04E-81AF-9FD3FC9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5381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0493E-BF3F-BB45-AA8B-B5CC0BCE52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CAAED3-6E58-C048-8DCC-F1DC236879DA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BD4975-D7DE-A14C-AC0B-CEBA1CDB77E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F07147-0DCE-E846-A4DA-BDE4789366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17" y="6004119"/>
            <a:ext cx="3973068" cy="5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73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8E294D5-A8C2-AD47-B9A0-71D08EA052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5B3A54-C7E7-B542-9D0D-A3CEDD85ED94}"/>
              </a:ext>
            </a:extLst>
          </p:cNvPr>
          <p:cNvSpPr/>
          <p:nvPr userDrawn="1"/>
        </p:nvSpPr>
        <p:spPr>
          <a:xfrm>
            <a:off x="1152691" y="1073426"/>
            <a:ext cx="9880600" cy="5057790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C9AD0-C5DF-884B-8914-04B5744EC10A}"/>
              </a:ext>
            </a:extLst>
          </p:cNvPr>
          <p:cNvSpPr txBox="1"/>
          <p:nvPr userDrawn="1"/>
        </p:nvSpPr>
        <p:spPr>
          <a:xfrm>
            <a:off x="1658685" y="1834991"/>
            <a:ext cx="9098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STAY IN TOUCH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6E2D3A-3375-AE4F-9E05-7D030800E664}"/>
              </a:ext>
            </a:extLst>
          </p:cNvPr>
          <p:cNvSpPr txBox="1"/>
          <p:nvPr userDrawn="1"/>
        </p:nvSpPr>
        <p:spPr>
          <a:xfrm>
            <a:off x="4014631" y="3528737"/>
            <a:ext cx="4387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CONTACT US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127BD9-D6D1-C646-ACAC-966CF54B085B}"/>
              </a:ext>
            </a:extLst>
          </p:cNvPr>
          <p:cNvCxnSpPr>
            <a:cxnSpLocks/>
          </p:cNvCxnSpPr>
          <p:nvPr userDrawn="1"/>
        </p:nvCxnSpPr>
        <p:spPr>
          <a:xfrm>
            <a:off x="1742741" y="3283198"/>
            <a:ext cx="8788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BA8313A-768B-B94C-A24C-8CD9C34E5C51}"/>
              </a:ext>
            </a:extLst>
          </p:cNvPr>
          <p:cNvSpPr txBox="1"/>
          <p:nvPr userDrawn="1"/>
        </p:nvSpPr>
        <p:spPr>
          <a:xfrm>
            <a:off x="7846955" y="4830528"/>
            <a:ext cx="228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@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usnistgov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4D5F27-B59A-4444-88AA-8E14B07BA7CA}"/>
              </a:ext>
            </a:extLst>
          </p:cNvPr>
          <p:cNvSpPr txBox="1"/>
          <p:nvPr userDrawn="1"/>
        </p:nvSpPr>
        <p:spPr>
          <a:xfrm>
            <a:off x="3539369" y="4830527"/>
            <a:ext cx="1669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NIST.gov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CC37E2-5E62-3A4D-AF8E-33213B1779C9}"/>
              </a:ext>
            </a:extLst>
          </p:cNvPr>
          <p:cNvSpPr/>
          <p:nvPr userDrawn="1"/>
        </p:nvSpPr>
        <p:spPr>
          <a:xfrm>
            <a:off x="2598617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01E3661-6280-5246-961F-7B1856B1C693}"/>
              </a:ext>
            </a:extLst>
          </p:cNvPr>
          <p:cNvSpPr/>
          <p:nvPr userDrawn="1"/>
        </p:nvSpPr>
        <p:spPr>
          <a:xfrm>
            <a:off x="6906203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E182D0-1774-8449-A0AD-DF922D7172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814" y="4561416"/>
            <a:ext cx="974555" cy="9075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67E0AB-A1DD-4241-B947-D0EB6EDE8F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705" y="4652443"/>
            <a:ext cx="779059" cy="7255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422337E-F3BC-AF44-8B4F-3C71D0123507}"/>
              </a:ext>
            </a:extLst>
          </p:cNvPr>
          <p:cNvSpPr/>
          <p:nvPr userDrawn="1"/>
        </p:nvSpPr>
        <p:spPr>
          <a:xfrm>
            <a:off x="5983566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93AA7D5-2DB8-5D45-8023-5DDCE4B0D01D}"/>
              </a:ext>
            </a:extLst>
          </p:cNvPr>
          <p:cNvSpPr/>
          <p:nvPr userDrawn="1"/>
        </p:nvSpPr>
        <p:spPr>
          <a:xfrm>
            <a:off x="5077403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BE51CF-2ABA-1149-B4EE-E8D43619FA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694" y="4749713"/>
            <a:ext cx="510664" cy="487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E699CD-AE14-D44F-B6F0-756B9CBE2D2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656" y="4749713"/>
            <a:ext cx="225940" cy="4879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44C22B-3097-5540-BBD9-95E97CCE80F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563" y="346642"/>
            <a:ext cx="3831741" cy="5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56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091F42-D043-2D40-AF98-6BB2A82D0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7B43AF-6FA8-604C-9658-6C886FE656D4}"/>
              </a:ext>
            </a:extLst>
          </p:cNvPr>
          <p:cNvSpPr/>
          <p:nvPr userDrawn="1"/>
        </p:nvSpPr>
        <p:spPr>
          <a:xfrm>
            <a:off x="878529" y="1035902"/>
            <a:ext cx="10475271" cy="4765519"/>
          </a:xfrm>
          <a:prstGeom prst="rect">
            <a:avLst/>
          </a:prstGeom>
          <a:solidFill>
            <a:srgbClr val="061D37">
              <a:alpha val="87843"/>
            </a:srgbClr>
          </a:solidFill>
          <a:ln>
            <a:solidFill>
              <a:srgbClr val="4587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FF144-A874-8D40-9673-63158A6E1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8313" y="2338891"/>
            <a:ext cx="8932127" cy="2355772"/>
          </a:xfrm>
        </p:spPr>
        <p:txBody>
          <a:bodyPr>
            <a:normAutofit/>
          </a:bodyPr>
          <a:lstStyle>
            <a:lvl1pPr algn="ctr">
              <a:defRPr sz="6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051496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BE0BDF-0C95-8B49-84ED-905DED0D6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338"/>
            <a:ext cx="12228755" cy="687867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57BFF6-77BE-8442-93ED-FFDC8E161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11575" y="947513"/>
            <a:ext cx="12290612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E794A8F-6352-2B45-86C5-9179E4BBC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839" y="1682347"/>
            <a:ext cx="10463809" cy="675323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7B5CE-1A1B-9D41-B8D8-6D06D433A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24CD8-9E63-C64D-B6B8-84B3B0642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97E240-8704-184F-B984-A9C3621FC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840" y="268823"/>
            <a:ext cx="3973068" cy="53195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4E5BB74-2191-4A46-A928-051FD2C6A54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42030" y="6336323"/>
            <a:ext cx="3669323" cy="521677"/>
          </a:xfrm>
        </p:spPr>
        <p:txBody>
          <a:bodyPr/>
          <a:lstStyle>
            <a:lvl1pPr marL="0" indent="0" algn="r">
              <a:buNone/>
              <a:defRPr b="0">
                <a:solidFill>
                  <a:srgbClr val="C4DC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641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1ECF7-1DD4-AD73-0477-B0A27C334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07EC23-6E4A-37B8-AB54-105033531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B6FC6-5305-786F-7C33-C849494B8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FC22-4EAA-0740-84D4-9DBB7F0962F3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8F35B-CEE6-3E62-D6DD-9BE1F296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CBC62-FF36-754F-D021-AB2F5789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4FFC-5A80-554A-AB55-A4BB4252C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614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15C2E-C9AE-6619-317C-D0E2AEB9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F5510-7C2B-79D5-39F4-0E24E5577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FBA53-DE7D-A38D-3CD8-E859B8A0D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4726-9C52-7149-AA12-118E143276BA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E06F1-9279-6A3F-8075-E8F0436E0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9F59D-D9A8-979C-BF7F-A29DC338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4FFC-5A80-554A-AB55-A4BB4252C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650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D3BDD-CAC1-5070-6A20-5A5E41F05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07879-A085-BAA1-4E8C-A0422334D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1455E-A670-CE22-5538-B800C4DA5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757E-8F27-364A-AAA7-24F6B6CC334B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E04B0-6C80-C605-9E4C-B8AD61FC1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B7B86-7998-79A6-D0E3-15EB102FC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4FFC-5A80-554A-AB55-A4BB4252C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24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73F7D-612D-5F12-4012-ECDAD382D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D54B0-DE14-76B7-8BFD-2BEFA4472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BFDA3-C385-65FC-C573-C24617BCC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9AFA0-8CD6-A604-2620-B40844C06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3ABE3-28DE-EF40-8EDA-2DEEB3DBA450}" type="datetime1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23179-7BA8-015E-CCF0-868CECFDF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9AE36-766B-2824-CDDF-8117AC8A5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4FFC-5A80-554A-AB55-A4BB4252C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59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2A6FD-FE78-EE8D-0C24-4A72D3632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46EF6-4548-6990-53E0-31AE27525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BC2E4-CCDF-C5D5-4F70-E620A1796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955FB-917A-9E05-1588-209BC074E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6B1750-916E-780E-18D8-2A3874737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C69BD3-7030-BEE4-2B81-1D349A8EE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9F40-52BC-A64F-B759-3057884AF580}" type="datetime1">
              <a:rPr lang="en-US" smtClean="0"/>
              <a:t>9/30/24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EE0A1-169B-AF00-5AF4-75B72FFC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0290EE-A7F3-9F99-6527-12B7D1A5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4FFC-5A80-554A-AB55-A4BB4252C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638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7B8E5-B7DC-7C3E-F69F-DDCF03DE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1546CB-E6E4-5772-3E08-BB01FFBC3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7609D-503E-A145-9E26-450B25FC5193}" type="datetime1">
              <a:rPr lang="en-US" smtClean="0"/>
              <a:t>9/30/24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F54E-D9B7-6E7C-8A3B-6D4CDAACB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4DD8B8-F70B-BFD1-2557-75068676C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4FFC-5A80-554A-AB55-A4BB4252C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400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6DC99-4B45-5B70-C06A-26E4EFC65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CC410-BB9C-F348-9407-CE81C394F3AE}" type="datetime1">
              <a:rPr lang="en-US" smtClean="0"/>
              <a:t>9/30/24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DF5583-A632-18B0-1AEB-8457C0064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F0536-CE58-1278-6622-1ED6B2F1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4FFC-5A80-554A-AB55-A4BB4252C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00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FB257F-E78B-5143-9197-29A7753A1BD4}"/>
              </a:ext>
            </a:extLst>
          </p:cNvPr>
          <p:cNvSpPr/>
          <p:nvPr userDrawn="1"/>
        </p:nvSpPr>
        <p:spPr>
          <a:xfrm>
            <a:off x="-3" y="5598633"/>
            <a:ext cx="12195652" cy="125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69E64F-3518-6443-83D9-B05718EA0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85" y="1963"/>
            <a:ext cx="12198984" cy="6861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41454-5D83-B04E-81AF-9FD3FC9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53810"/>
            <a:ext cx="10515600" cy="1325563"/>
          </a:xfr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C7EFF5-A996-6F4F-B042-6AC5C9AD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F5BCF3-54DD-114C-AC77-41AB67A43060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16FCF6-BD1A-6543-BD0C-0C6F4345E56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44B58A-64BB-1A4E-81E8-E93017BCC3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17" y="6004119"/>
            <a:ext cx="3973068" cy="5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415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7C9C-2AF0-B32C-66B8-07D530014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BF121-E3A0-3405-B07C-98AE1AA9A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148818-1047-C231-40AD-9C266B9FA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A8D50-3AAD-E867-2D0B-014FE689C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CBBFC-29CB-5745-9312-6E272D7077E1}" type="datetime1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2883D3-43E7-2C23-3AAA-D933B34A1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2A3CD-5152-21E5-C430-29744CAA8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4FFC-5A80-554A-AB55-A4BB4252C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303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2EB86-4C33-BABB-3606-D7B4BDC08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6EA8D2-6859-1380-64FC-60AA3CA56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23F65-2F43-36A0-6213-F5EA0FA12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8552C-277A-E159-5545-06A114900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3A6B-B4D7-5E42-95CC-96176D134821}" type="datetime1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C998E-B2E2-0AF5-C600-37899DCF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C4069-E9C7-4773-5555-ABED1692A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4FFC-5A80-554A-AB55-A4BB4252C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122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5079B-628D-BA43-80F1-526F3D56F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71190-9182-2D47-224F-DC3D29E05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0C9FF-9610-083E-343F-1A948CE3E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5D9F-9585-8D48-8F4C-CABC3B73DC6B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52C49-8741-1E9E-FA0D-27F3543F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FFEDD-1437-0D00-1082-4A9387F68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4FFC-5A80-554A-AB55-A4BB4252C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02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D7836F-4607-5105-C9CE-15E9E6FA90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61338-7798-7F4C-4719-A02D75024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3BB44-DB0E-D6F6-413D-EFFBED6B5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E06B-C58C-E446-AFC7-029B00C5C9A6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D29FE-C366-538C-6234-AF0230248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7C135-0557-75CE-B9E2-E9E7AC313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4FFC-5A80-554A-AB55-A4BB4252C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588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342434-9005-9A48-8FA3-73C5FE8D7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14CCD-6008-7C48-8213-7ACB99735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1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1137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874" y="1170432"/>
            <a:ext cx="10166126" cy="1211612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09FAE3-492E-8945-991C-5D2A0F241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63CDE5-653C-2C48-B912-0A4C8B267902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4EC80B-C636-894A-8C22-73424FCA08C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586481-B74D-E246-A8E6-67A65FAC52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17" y="6004119"/>
            <a:ext cx="3973068" cy="5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3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7E5361-F20C-5A49-A77E-5EC477F3C7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59F883E-0FB0-C74A-9872-9131D81B78D9}"/>
              </a:ext>
            </a:extLst>
          </p:cNvPr>
          <p:cNvSpPr/>
          <p:nvPr userDrawn="1"/>
        </p:nvSpPr>
        <p:spPr>
          <a:xfrm>
            <a:off x="0" y="5598633"/>
            <a:ext cx="12192000" cy="125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062A5-3298-E643-BC9D-765202BF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14040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19396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616920-52D1-3E46-95C0-7A90E9052ADC}"/>
              </a:ext>
            </a:extLst>
          </p:cNvPr>
          <p:cNvCxnSpPr>
            <a:cxnSpLocks/>
          </p:cNvCxnSpPr>
          <p:nvPr userDrawn="1"/>
        </p:nvCxnSpPr>
        <p:spPr>
          <a:xfrm>
            <a:off x="-53165" y="5598633"/>
            <a:ext cx="12290612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4BEF4D4-7E5F-3B46-8DBB-0554AC2C96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70" y="6004694"/>
            <a:ext cx="3964361" cy="523594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8E25D7-9AEF-0C40-A131-9FCCE2F2E87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82766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7E5361-F20C-5A49-A77E-5EC477F3C7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A062A5-3298-E643-BC9D-765202BF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14040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19396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A85BF3-4E7C-454B-B1C9-31E74A986E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7E46A3-6E66-5E42-8165-30B15BAF3D1B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8E25D7-9AEF-0C40-A131-9FCCE2F2E87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9184" y="5688429"/>
            <a:ext cx="4157472" cy="1029364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OU</a:t>
            </a:r>
            <a:br>
              <a:rPr lang="en-US" dirty="0"/>
            </a:br>
            <a:r>
              <a:rPr lang="en-US" dirty="0"/>
              <a:t>LOGO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F65A31-2876-1846-B2C3-B0FDF7C220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17" y="6004119"/>
            <a:ext cx="3973068" cy="5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6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13215-FDAA-154F-967B-CE23C3346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15427-2CB9-7249-AAA0-192D17B2B574}"/>
              </a:ext>
            </a:extLst>
          </p:cNvPr>
          <p:cNvSpPr/>
          <p:nvPr userDrawn="1"/>
        </p:nvSpPr>
        <p:spPr>
          <a:xfrm>
            <a:off x="0" y="0"/>
            <a:ext cx="12191999" cy="939540"/>
          </a:xfrm>
          <a:prstGeom prst="rect">
            <a:avLst/>
          </a:prstGeom>
          <a:solidFill>
            <a:srgbClr val="07152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799A77-F852-864D-8D2E-6A3FA2BF0990}"/>
              </a:ext>
            </a:extLst>
          </p:cNvPr>
          <p:cNvCxnSpPr>
            <a:cxnSpLocks/>
          </p:cNvCxnSpPr>
          <p:nvPr userDrawn="1"/>
        </p:nvCxnSpPr>
        <p:spPr>
          <a:xfrm>
            <a:off x="0" y="947513"/>
            <a:ext cx="12192000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FF83749-0CA5-6F47-B5E6-042537604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840" y="268823"/>
            <a:ext cx="3973068" cy="53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1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36F84-A056-024D-8256-6D325175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BA5B2-AEAF-314E-8AAC-F702653A4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515DB-95E6-C443-858B-86A26AE7D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D10BC-EA5B-B342-BB67-E3B44DFF4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EFDFB-58EC-8343-9988-C1A633F1A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EB62B-FDC5-F542-B36B-F4CCC409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92" r:id="rId12"/>
    <p:sldLayoutId id="2147483691" r:id="rId13"/>
    <p:sldLayoutId id="2147483661" r:id="rId14"/>
    <p:sldLayoutId id="2147483662" r:id="rId15"/>
    <p:sldLayoutId id="2147483664" r:id="rId16"/>
    <p:sldLayoutId id="2147483665" r:id="rId17"/>
    <p:sldLayoutId id="2147483689" r:id="rId18"/>
    <p:sldLayoutId id="2147483667" r:id="rId19"/>
    <p:sldLayoutId id="2147483668" r:id="rId20"/>
    <p:sldLayoutId id="2147483669" r:id="rId21"/>
    <p:sldLayoutId id="2147483690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88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706" r:id="rId4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1B466E-FC77-759D-9C7D-B44D85A11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105F3-C8F8-B5EF-8DAE-DE2EF008F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B94CE-8BC9-D903-04C2-0FDC856282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C2BBC9-D3CF-6746-81B7-6A815EDF4ED6}" type="datetime1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A5622-A25D-60ED-374D-B46E8F651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B95B-2309-4C95-15E4-97B7AA0B1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7C4FFC-5A80-554A-AB55-A4BB4252C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0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6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3DC2E92-216B-6C24-35C9-D4C8D5BAFE1C}"/>
              </a:ext>
            </a:extLst>
          </p:cNvPr>
          <p:cNvSpPr txBox="1">
            <a:spLocks/>
          </p:cNvSpPr>
          <p:nvPr/>
        </p:nvSpPr>
        <p:spPr>
          <a:xfrm>
            <a:off x="-125896" y="1473242"/>
            <a:ext cx="1244379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/>
              <a:t>Microcalorimeter Sensors for the Study of Exotic Atoms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65A752-C033-D1CA-5FF8-6BF83C290F04}"/>
              </a:ext>
            </a:extLst>
          </p:cNvPr>
          <p:cNvSpPr txBox="1">
            <a:spLocks/>
          </p:cNvSpPr>
          <p:nvPr/>
        </p:nvSpPr>
        <p:spPr>
          <a:xfrm>
            <a:off x="584648" y="3167840"/>
            <a:ext cx="10515600" cy="7306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660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HelveticaNeueDeskInterface-Regular" charset="-12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bg1"/>
                </a:solidFill>
              </a:rPr>
              <a:t>Joel </a:t>
            </a:r>
            <a:r>
              <a:rPr lang="en-US" sz="3200" dirty="0" err="1">
                <a:solidFill>
                  <a:schemeClr val="bg1"/>
                </a:solidFill>
              </a:rPr>
              <a:t>Ullom</a:t>
            </a:r>
            <a:endParaRPr lang="en-US" sz="3200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Chief, Quantum Sensors Division, NIST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Lecturer, Department of Physics, University of Colorado</a:t>
            </a:r>
          </a:p>
        </p:txBody>
      </p:sp>
      <p:pic>
        <p:nvPicPr>
          <p:cNvPr id="10" name="Picture 2" descr="https://d28htnjz2elwuj.cloudfront.net/wp-content/uploads/2013/11/University_of_Colorado_at_Boulder_logo.jpg">
            <a:extLst>
              <a:ext uri="{FF2B5EF4-FFF2-40B4-BE49-F238E27FC236}">
                <a16:creationId xmlns:a16="http://schemas.microsoft.com/office/drawing/2014/main" id="{C0DDED89-0524-4E08-01A6-07C6E7C5D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7009" y="4959779"/>
            <a:ext cx="1607736" cy="13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13A0DF-EC20-03E5-7F13-B11AA293C8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9300" y="5275720"/>
            <a:ext cx="2642716" cy="714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CF6BF2-0E7C-4E18-B72F-1854699BDFFF}"/>
              </a:ext>
            </a:extLst>
          </p:cNvPr>
          <p:cNvSpPr txBox="1"/>
          <p:nvPr/>
        </p:nvSpPr>
        <p:spPr>
          <a:xfrm>
            <a:off x="10470107" y="6306258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Oct 1,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F36C7-B16D-81F3-D0CD-CBD6D6977AD7}"/>
              </a:ext>
            </a:extLst>
          </p:cNvPr>
          <p:cNvSpPr txBox="1"/>
          <p:nvPr/>
        </p:nvSpPr>
        <p:spPr>
          <a:xfrm>
            <a:off x="1659579" y="6306258"/>
            <a:ext cx="836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joel.ullom@nist.gov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04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D070F93-1BCC-B4A9-920D-AAC0918E3742}"/>
              </a:ext>
            </a:extLst>
          </p:cNvPr>
          <p:cNvSpPr/>
          <p:nvPr/>
        </p:nvSpPr>
        <p:spPr>
          <a:xfrm>
            <a:off x="2530581" y="1215731"/>
            <a:ext cx="2972482" cy="288268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econd_pulse_2.pdf">
            <a:extLst>
              <a:ext uri="{FF2B5EF4-FFF2-40B4-BE49-F238E27FC236}">
                <a16:creationId xmlns:a16="http://schemas.microsoft.com/office/drawing/2014/main" id="{695B36A7-3C18-3DCE-A500-6F5AAE28D8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78" r="47167" b="8672"/>
          <a:stretch/>
        </p:blipFill>
        <p:spPr>
          <a:xfrm>
            <a:off x="2888033" y="1820164"/>
            <a:ext cx="2416724" cy="2080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EF2B3D-AC22-345C-6987-B86D83B5928B}"/>
              </a:ext>
            </a:extLst>
          </p:cNvPr>
          <p:cNvSpPr txBox="1"/>
          <p:nvPr/>
        </p:nvSpPr>
        <p:spPr>
          <a:xfrm>
            <a:off x="2847656" y="1311653"/>
            <a:ext cx="2235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universal thermal sensor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9317928-4495-50BF-35CD-ED440AE5DEA2}"/>
              </a:ext>
            </a:extLst>
          </p:cNvPr>
          <p:cNvSpPr/>
          <p:nvPr/>
        </p:nvSpPr>
        <p:spPr>
          <a:xfrm rot="10800000">
            <a:off x="4826377" y="2394372"/>
            <a:ext cx="402936" cy="1618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A9CF4-D474-EC78-982C-D94AFBE4644B}"/>
              </a:ext>
            </a:extLst>
          </p:cNvPr>
          <p:cNvSpPr txBox="1"/>
          <p:nvPr/>
        </p:nvSpPr>
        <p:spPr>
          <a:xfrm>
            <a:off x="4617311" y="1940980"/>
            <a:ext cx="830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 this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5665E1-13FB-DEE0-D1DC-2148278A7812}"/>
              </a:ext>
            </a:extLst>
          </p:cNvPr>
          <p:cNvSpPr txBox="1"/>
          <p:nvPr/>
        </p:nvSpPr>
        <p:spPr>
          <a:xfrm>
            <a:off x="679584" y="4406186"/>
            <a:ext cx="1100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Temperatures near 0.1 K suppress noise, enabling precise energy and power measurements</a:t>
            </a:r>
          </a:p>
        </p:txBody>
      </p:sp>
      <p:sp>
        <p:nvSpPr>
          <p:cNvPr id="11" name="Rectangle 131">
            <a:extLst>
              <a:ext uri="{FF2B5EF4-FFF2-40B4-BE49-F238E27FC236}">
                <a16:creationId xmlns:a16="http://schemas.microsoft.com/office/drawing/2014/main" id="{87EFAD80-5044-A531-0439-587586E03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02" y="239995"/>
            <a:ext cx="73497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millikelvin temperatures?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9114F1-A7DD-2618-189B-0B154C118857}"/>
              </a:ext>
            </a:extLst>
          </p:cNvPr>
          <p:cNvSpPr txBox="1"/>
          <p:nvPr/>
        </p:nvSpPr>
        <p:spPr>
          <a:xfrm>
            <a:off x="1611484" y="4908037"/>
            <a:ext cx="4708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Phonon noise: P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(4 k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G)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1/2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W/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√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Hz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578255-83FF-9FB0-B9CF-A360A6E49FA1}"/>
              </a:ext>
            </a:extLst>
          </p:cNvPr>
          <p:cNvCxnSpPr/>
          <p:nvPr/>
        </p:nvCxnSpPr>
        <p:spPr>
          <a:xfrm>
            <a:off x="4484330" y="2901436"/>
            <a:ext cx="0" cy="39839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D6C76D4-DCED-B3A9-5776-D8A7BEBAA2B4}"/>
              </a:ext>
            </a:extLst>
          </p:cNvPr>
          <p:cNvSpPr txBox="1"/>
          <p:nvPr/>
        </p:nvSpPr>
        <p:spPr>
          <a:xfrm>
            <a:off x="4541130" y="2837800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440E51-CD6A-261C-33AC-10CFED018427}"/>
              </a:ext>
            </a:extLst>
          </p:cNvPr>
          <p:cNvSpPr/>
          <p:nvPr/>
        </p:nvSpPr>
        <p:spPr>
          <a:xfrm>
            <a:off x="6750098" y="1774880"/>
            <a:ext cx="5126085" cy="211313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E4C2D0-7082-1DFA-BE1E-83A860D97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983" y="2211727"/>
            <a:ext cx="5017064" cy="11945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8E6C05-25D4-C28C-B384-009CF3F517C0}"/>
              </a:ext>
            </a:extLst>
          </p:cNvPr>
          <p:cNvSpPr txBox="1"/>
          <p:nvPr/>
        </p:nvSpPr>
        <p:spPr>
          <a:xfrm>
            <a:off x="7323069" y="3451735"/>
            <a:ext cx="4232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credit: W.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Fullagar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Australian National University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4FDEEC-5FEA-2B85-0AE0-0815A3A87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466" y="5846817"/>
            <a:ext cx="3851878" cy="8922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E9A31E5-BA17-9C19-A642-6D584B6862AE}"/>
              </a:ext>
            </a:extLst>
          </p:cNvPr>
          <p:cNvSpPr txBox="1"/>
          <p:nvPr/>
        </p:nvSpPr>
        <p:spPr>
          <a:xfrm>
            <a:off x="1611484" y="5354654"/>
            <a:ext cx="9947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power entering and leaving the sensor fluctuates, then the energy in the sensor fluctuates:  </a:t>
            </a:r>
          </a:p>
        </p:txBody>
      </p:sp>
      <p:sp>
        <p:nvSpPr>
          <p:cNvPr id="20" name="Left-Right Arrow 19">
            <a:extLst>
              <a:ext uri="{FF2B5EF4-FFF2-40B4-BE49-F238E27FC236}">
                <a16:creationId xmlns:a16="http://schemas.microsoft.com/office/drawing/2014/main" id="{F745FB2C-235B-7497-85A3-721992F9EF9E}"/>
              </a:ext>
            </a:extLst>
          </p:cNvPr>
          <p:cNvSpPr/>
          <p:nvPr/>
        </p:nvSpPr>
        <p:spPr>
          <a:xfrm>
            <a:off x="5055321" y="6064720"/>
            <a:ext cx="791827" cy="302535"/>
          </a:xfrm>
          <a:prstGeom prst="leftRightArrow">
            <a:avLst>
              <a:gd name="adj1" fmla="val 50000"/>
              <a:gd name="adj2" fmla="val 5559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E56D6A-9414-26C4-CCE9-A190BB91F7AE}"/>
              </a:ext>
            </a:extLst>
          </p:cNvPr>
          <p:cNvSpPr txBox="1"/>
          <p:nvPr/>
        </p:nvSpPr>
        <p:spPr>
          <a:xfrm>
            <a:off x="5959245" y="6015933"/>
            <a:ext cx="3115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(2 k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J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44EEF-9E11-E9FF-0A65-5DAFDC06DEB6}"/>
              </a:ext>
            </a:extLst>
          </p:cNvPr>
          <p:cNvSpPr txBox="1"/>
          <p:nvPr/>
        </p:nvSpPr>
        <p:spPr>
          <a:xfrm>
            <a:off x="3913492" y="1717898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070442-0F04-AF68-44CF-74D3E2FCFC79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74569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D070F93-1BCC-B4A9-920D-AAC0918E3742}"/>
              </a:ext>
            </a:extLst>
          </p:cNvPr>
          <p:cNvSpPr/>
          <p:nvPr/>
        </p:nvSpPr>
        <p:spPr>
          <a:xfrm>
            <a:off x="2530581" y="1215731"/>
            <a:ext cx="2972482" cy="288268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econd_pulse_2.pdf">
            <a:extLst>
              <a:ext uri="{FF2B5EF4-FFF2-40B4-BE49-F238E27FC236}">
                <a16:creationId xmlns:a16="http://schemas.microsoft.com/office/drawing/2014/main" id="{695B36A7-3C18-3DCE-A500-6F5AAE28D8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78" r="47167" b="8672"/>
          <a:stretch/>
        </p:blipFill>
        <p:spPr>
          <a:xfrm>
            <a:off x="2888033" y="1820164"/>
            <a:ext cx="2416724" cy="2080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EF2B3D-AC22-345C-6987-B86D83B5928B}"/>
              </a:ext>
            </a:extLst>
          </p:cNvPr>
          <p:cNvSpPr txBox="1"/>
          <p:nvPr/>
        </p:nvSpPr>
        <p:spPr>
          <a:xfrm>
            <a:off x="2847656" y="1311653"/>
            <a:ext cx="2235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universal thermal sensor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9317928-4495-50BF-35CD-ED440AE5DEA2}"/>
              </a:ext>
            </a:extLst>
          </p:cNvPr>
          <p:cNvSpPr/>
          <p:nvPr/>
        </p:nvSpPr>
        <p:spPr>
          <a:xfrm rot="10800000">
            <a:off x="4826377" y="2394372"/>
            <a:ext cx="402936" cy="1618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A9CF4-D474-EC78-982C-D94AFBE4644B}"/>
              </a:ext>
            </a:extLst>
          </p:cNvPr>
          <p:cNvSpPr txBox="1"/>
          <p:nvPr/>
        </p:nvSpPr>
        <p:spPr>
          <a:xfrm>
            <a:off x="4617311" y="1940980"/>
            <a:ext cx="830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 this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5665E1-13FB-DEE0-D1DC-2148278A7812}"/>
              </a:ext>
            </a:extLst>
          </p:cNvPr>
          <p:cNvSpPr txBox="1"/>
          <p:nvPr/>
        </p:nvSpPr>
        <p:spPr>
          <a:xfrm>
            <a:off x="679584" y="4406186"/>
            <a:ext cx="1100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Temperatures near 0.1 K suppress noise, enabling precise energy and power measurements</a:t>
            </a:r>
          </a:p>
        </p:txBody>
      </p:sp>
      <p:sp>
        <p:nvSpPr>
          <p:cNvPr id="11" name="Rectangle 131">
            <a:extLst>
              <a:ext uri="{FF2B5EF4-FFF2-40B4-BE49-F238E27FC236}">
                <a16:creationId xmlns:a16="http://schemas.microsoft.com/office/drawing/2014/main" id="{87EFAD80-5044-A531-0439-587586E03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02" y="239995"/>
            <a:ext cx="73497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millikelvin temperatures?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9114F1-A7DD-2618-189B-0B154C118857}"/>
              </a:ext>
            </a:extLst>
          </p:cNvPr>
          <p:cNvSpPr txBox="1"/>
          <p:nvPr/>
        </p:nvSpPr>
        <p:spPr>
          <a:xfrm>
            <a:off x="1611484" y="4908037"/>
            <a:ext cx="4708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Phonon noise: P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(4 k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G)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1/2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W/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√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Hz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578255-83FF-9FB0-B9CF-A360A6E49FA1}"/>
              </a:ext>
            </a:extLst>
          </p:cNvPr>
          <p:cNvCxnSpPr/>
          <p:nvPr/>
        </p:nvCxnSpPr>
        <p:spPr>
          <a:xfrm>
            <a:off x="4484330" y="2901436"/>
            <a:ext cx="0" cy="39839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D6C76D4-DCED-B3A9-5776-D8A7BEBAA2B4}"/>
              </a:ext>
            </a:extLst>
          </p:cNvPr>
          <p:cNvSpPr txBox="1"/>
          <p:nvPr/>
        </p:nvSpPr>
        <p:spPr>
          <a:xfrm>
            <a:off x="4541130" y="2837800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4FDEEC-5FEA-2B85-0AE0-0815A3A87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466" y="5846817"/>
            <a:ext cx="3851878" cy="8922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E9A31E5-BA17-9C19-A642-6D584B6862AE}"/>
              </a:ext>
            </a:extLst>
          </p:cNvPr>
          <p:cNvSpPr txBox="1"/>
          <p:nvPr/>
        </p:nvSpPr>
        <p:spPr>
          <a:xfrm>
            <a:off x="1611484" y="5354654"/>
            <a:ext cx="9947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power entering and leaving the sensor fluctuates, then the energy in the sensor fluctuates:  </a:t>
            </a:r>
          </a:p>
        </p:txBody>
      </p:sp>
      <p:sp>
        <p:nvSpPr>
          <p:cNvPr id="20" name="Left-Right Arrow 19">
            <a:extLst>
              <a:ext uri="{FF2B5EF4-FFF2-40B4-BE49-F238E27FC236}">
                <a16:creationId xmlns:a16="http://schemas.microsoft.com/office/drawing/2014/main" id="{F745FB2C-235B-7497-85A3-721992F9EF9E}"/>
              </a:ext>
            </a:extLst>
          </p:cNvPr>
          <p:cNvSpPr/>
          <p:nvPr/>
        </p:nvSpPr>
        <p:spPr>
          <a:xfrm>
            <a:off x="5055321" y="6064720"/>
            <a:ext cx="791827" cy="302535"/>
          </a:xfrm>
          <a:prstGeom prst="leftRightArrow">
            <a:avLst>
              <a:gd name="adj1" fmla="val 50000"/>
              <a:gd name="adj2" fmla="val 5559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E56D6A-9414-26C4-CCE9-A190BB91F7AE}"/>
              </a:ext>
            </a:extLst>
          </p:cNvPr>
          <p:cNvSpPr txBox="1"/>
          <p:nvPr/>
        </p:nvSpPr>
        <p:spPr>
          <a:xfrm>
            <a:off x="5959245" y="6015933"/>
            <a:ext cx="3115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(2 k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J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DCA19-DF27-CD4B-5D6C-513825CBC366}"/>
              </a:ext>
            </a:extLst>
          </p:cNvPr>
          <p:cNvSpPr/>
          <p:nvPr/>
        </p:nvSpPr>
        <p:spPr>
          <a:xfrm>
            <a:off x="5811087" y="1577606"/>
            <a:ext cx="6273820" cy="23950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374E44-B0A2-2644-46D9-5D40D8D5BC12}"/>
              </a:ext>
            </a:extLst>
          </p:cNvPr>
          <p:cNvSpPr txBox="1"/>
          <p:nvPr/>
        </p:nvSpPr>
        <p:spPr>
          <a:xfrm>
            <a:off x="5884431" y="1679348"/>
            <a:ext cx="6155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 a 6 keV x-ray: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fJ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 a sensor consisting of a 250 x 250 x 0.25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film of gold at 0.1 K	C = 0.1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/K	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1.0 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does this compare to other x-ray detectors?               for silicon sensor,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125 eV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8402DE5C-894C-BEE7-3B25-413469503637}"/>
              </a:ext>
            </a:extLst>
          </p:cNvPr>
          <p:cNvSpPr/>
          <p:nvPr/>
        </p:nvSpPr>
        <p:spPr>
          <a:xfrm>
            <a:off x="8073082" y="2657073"/>
            <a:ext cx="337751" cy="308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E11F3E4F-4E4D-B1ED-9D0D-FE6989C74B6B}"/>
              </a:ext>
            </a:extLst>
          </p:cNvPr>
          <p:cNvSpPr/>
          <p:nvPr/>
        </p:nvSpPr>
        <p:spPr>
          <a:xfrm>
            <a:off x="10171853" y="2657073"/>
            <a:ext cx="337751" cy="308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87C770-BE26-B04D-517C-7DDC89FE8261}"/>
              </a:ext>
            </a:extLst>
          </p:cNvPr>
          <p:cNvSpPr txBox="1"/>
          <p:nvPr/>
        </p:nvSpPr>
        <p:spPr>
          <a:xfrm>
            <a:off x="3913492" y="1717898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898BC-B287-F069-9AAC-285BCDB7C669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46320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9FC0578E-708F-E3A2-89EE-5D7FF06DEAA3}"/>
              </a:ext>
            </a:extLst>
          </p:cNvPr>
          <p:cNvSpPr/>
          <p:nvPr/>
        </p:nvSpPr>
        <p:spPr>
          <a:xfrm>
            <a:off x="1344547" y="1175245"/>
            <a:ext cx="3230257" cy="288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89A2EC1-132D-23EC-672A-922E246A1B77}"/>
              </a:ext>
            </a:extLst>
          </p:cNvPr>
          <p:cNvSpPr/>
          <p:nvPr/>
        </p:nvSpPr>
        <p:spPr>
          <a:xfrm>
            <a:off x="1184003" y="1081495"/>
            <a:ext cx="5878285" cy="30701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430">
            <a:extLst>
              <a:ext uri="{FF2B5EF4-FFF2-40B4-BE49-F238E27FC236}">
                <a16:creationId xmlns:a16="http://schemas.microsoft.com/office/drawing/2014/main" id="{2C310BFD-FA1D-4782-7922-72500A41257D}"/>
              </a:ext>
            </a:extLst>
          </p:cNvPr>
          <p:cNvGrpSpPr/>
          <p:nvPr/>
        </p:nvGrpSpPr>
        <p:grpSpPr>
          <a:xfrm>
            <a:off x="1408594" y="1720093"/>
            <a:ext cx="2797708" cy="2276856"/>
            <a:chOff x="1049398" y="1307571"/>
            <a:chExt cx="2937593" cy="2276856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2C567895-BDDF-E41A-27CB-0B5FBEFAB3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6960" y="1423457"/>
              <a:ext cx="494781" cy="305342"/>
              <a:chOff x="3507" y="979"/>
              <a:chExt cx="357" cy="292"/>
            </a:xfrm>
          </p:grpSpPr>
          <p:sp>
            <p:nvSpPr>
              <p:cNvPr id="88" name="AutoShape 6">
                <a:extLst>
                  <a:ext uri="{FF2B5EF4-FFF2-40B4-BE49-F238E27FC236}">
                    <a16:creationId xmlns:a16="http://schemas.microsoft.com/office/drawing/2014/main" id="{FD23D3AA-6D78-4BB6-378E-6B06615F5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" y="979"/>
                <a:ext cx="294" cy="190"/>
              </a:xfrm>
              <a:prstGeom prst="roundRect">
                <a:avLst>
                  <a:gd name="adj" fmla="val 523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AutoShape 7">
                <a:extLst>
                  <a:ext uri="{FF2B5EF4-FFF2-40B4-BE49-F238E27FC236}">
                    <a16:creationId xmlns:a16="http://schemas.microsoft.com/office/drawing/2014/main" id="{3EF0E229-10E7-47BB-3D9A-C4E765FDD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" y="981"/>
                <a:ext cx="357" cy="290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-65" charset="0"/>
                    <a:ea typeface="+mn-ea"/>
                    <a:cs typeface="+mn-cs"/>
                  </a:rPr>
                  <a:t>0.06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-65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A6E27A76-E571-32EA-A754-B8A8C7FD3E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775" y="2971273"/>
              <a:ext cx="333375" cy="303402"/>
              <a:chOff x="4315" y="2262"/>
              <a:chExt cx="241" cy="217"/>
            </a:xfrm>
          </p:grpSpPr>
          <p:sp>
            <p:nvSpPr>
              <p:cNvPr id="86" name="AutoShape 9">
                <a:extLst>
                  <a:ext uri="{FF2B5EF4-FFF2-40B4-BE49-F238E27FC236}">
                    <a16:creationId xmlns:a16="http://schemas.microsoft.com/office/drawing/2014/main" id="{91545A5C-E201-DE1F-662D-4DB4E0296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2262"/>
                <a:ext cx="198" cy="190"/>
              </a:xfrm>
              <a:prstGeom prst="roundRect">
                <a:avLst>
                  <a:gd name="adj" fmla="val 523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AutoShape 10">
                <a:extLst>
                  <a:ext uri="{FF2B5EF4-FFF2-40B4-BE49-F238E27FC236}">
                    <a16:creationId xmlns:a16="http://schemas.microsoft.com/office/drawing/2014/main" id="{CED00853-774E-8099-1FD5-E0F6E3BED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2262"/>
                <a:ext cx="241" cy="217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-65" charset="0"/>
                    <a:ea typeface="+mn-ea"/>
                    <a:cs typeface="+mn-cs"/>
                  </a:rPr>
                  <a:t>96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-65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C10EFAD-4956-FA2E-4F91-5AEA14902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92210" y="2960160"/>
              <a:ext cx="494781" cy="303402"/>
              <a:chOff x="4895" y="2254"/>
              <a:chExt cx="357" cy="217"/>
            </a:xfrm>
          </p:grpSpPr>
          <p:sp>
            <p:nvSpPr>
              <p:cNvPr id="84" name="AutoShape 12">
                <a:extLst>
                  <a:ext uri="{FF2B5EF4-FFF2-40B4-BE49-F238E27FC236}">
                    <a16:creationId xmlns:a16="http://schemas.microsoft.com/office/drawing/2014/main" id="{8CDE2E71-9ED7-FA0D-3ED0-B800C246A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5" y="2254"/>
                <a:ext cx="294" cy="190"/>
              </a:xfrm>
              <a:prstGeom prst="roundRect">
                <a:avLst>
                  <a:gd name="adj" fmla="val 523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AutoShape 13">
                <a:extLst>
                  <a:ext uri="{FF2B5EF4-FFF2-40B4-BE49-F238E27FC236}">
                    <a16:creationId xmlns:a16="http://schemas.microsoft.com/office/drawing/2014/main" id="{6A1D8D19-DDDC-E83B-3942-E588487EC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5" y="2254"/>
                <a:ext cx="357" cy="217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-65" charset="0"/>
                    <a:ea typeface="+mn-ea"/>
                    <a:cs typeface="+mn-cs"/>
                  </a:rPr>
                  <a:t>96.2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-65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19562A07-572C-EE89-A78E-5DD4383525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7007" y="3250670"/>
              <a:ext cx="1895828" cy="333757"/>
              <a:chOff x="3804" y="2392"/>
              <a:chExt cx="1368" cy="239"/>
            </a:xfrm>
          </p:grpSpPr>
          <p:sp>
            <p:nvSpPr>
              <p:cNvPr id="82" name="AutoShape 15">
                <a:extLst>
                  <a:ext uri="{FF2B5EF4-FFF2-40B4-BE49-F238E27FC236}">
                    <a16:creationId xmlns:a16="http://schemas.microsoft.com/office/drawing/2014/main" id="{048CCF7C-40C7-2F2D-50CD-28E34C574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4" y="2392"/>
                <a:ext cx="1154" cy="209"/>
              </a:xfrm>
              <a:prstGeom prst="roundRect">
                <a:avLst>
                  <a:gd name="adj" fmla="val 47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AutoShape 16">
                <a:extLst>
                  <a:ext uri="{FF2B5EF4-FFF2-40B4-BE49-F238E27FC236}">
                    <a16:creationId xmlns:a16="http://schemas.microsoft.com/office/drawing/2014/main" id="{53817640-AF50-7C32-E7AF-CE31E057B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4" y="2392"/>
                <a:ext cx="1368" cy="239"/>
              </a:xfrm>
              <a:prstGeom prst="roundRect">
                <a:avLst>
                  <a:gd name="adj" fmla="val 47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temperature (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mK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7">
              <a:extLst>
                <a:ext uri="{FF2B5EF4-FFF2-40B4-BE49-F238E27FC236}">
                  <a16:creationId xmlns:a16="http://schemas.microsoft.com/office/drawing/2014/main" id="{8D2253F6-24AE-5762-666D-8A4A442D39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9398" y="1393787"/>
              <a:ext cx="361155" cy="1548910"/>
              <a:chOff x="3301" y="950"/>
              <a:chExt cx="260" cy="1105"/>
            </a:xfrm>
          </p:grpSpPr>
          <p:sp>
            <p:nvSpPr>
              <p:cNvPr id="80" name="AutoShape 18">
                <a:extLst>
                  <a:ext uri="{FF2B5EF4-FFF2-40B4-BE49-F238E27FC236}">
                    <a16:creationId xmlns:a16="http://schemas.microsoft.com/office/drawing/2014/main" id="{AFC141AB-0167-52CD-4118-A8247E3DD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903" y="1430"/>
                <a:ext cx="1023" cy="228"/>
              </a:xfrm>
              <a:prstGeom prst="roundRect">
                <a:avLst>
                  <a:gd name="adj" fmla="val 435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AutoShape 19">
                <a:extLst>
                  <a:ext uri="{FF2B5EF4-FFF2-40B4-BE49-F238E27FC236}">
                    <a16:creationId xmlns:a16="http://schemas.microsoft.com/office/drawing/2014/main" id="{3BF71ECA-B1BE-81A6-62AB-F74E38D4C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919" y="1339"/>
                <a:ext cx="1031" cy="253"/>
              </a:xfrm>
              <a:prstGeom prst="roundRect">
                <a:avLst>
                  <a:gd name="adj" fmla="val 435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resistance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-65" charset="0"/>
                    <a:ea typeface="+mn-ea"/>
                    <a:cs typeface="+mn-cs"/>
                  </a:rPr>
                  <a:t> (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-65" charset="0"/>
                    <a:ea typeface="+mn-ea"/>
                    <a:cs typeface="+mn-cs"/>
                  </a:rPr>
                  <a:t>Ω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-65" charset="0"/>
                    <a:ea typeface="+mn-ea"/>
                    <a:cs typeface="+mn-cs"/>
                  </a:rPr>
                  <a:t>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-65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20">
              <a:extLst>
                <a:ext uri="{FF2B5EF4-FFF2-40B4-BE49-F238E27FC236}">
                  <a16:creationId xmlns:a16="http://schemas.microsoft.com/office/drawing/2014/main" id="{8DD767DB-F94E-CCB5-FD9D-F2FC7B4516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7023" y="1307571"/>
              <a:ext cx="1620203" cy="1636712"/>
              <a:chOff x="3823" y="1070"/>
              <a:chExt cx="1169" cy="1173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A487757-74B6-5C40-17F0-C2341E8267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27" y="1074"/>
                <a:ext cx="35" cy="1167"/>
                <a:chOff x="3827" y="1074"/>
                <a:chExt cx="35" cy="1167"/>
              </a:xfrm>
            </p:grpSpPr>
            <p:sp>
              <p:nvSpPr>
                <p:cNvPr id="73" name="Line 22">
                  <a:extLst>
                    <a:ext uri="{FF2B5EF4-FFF2-40B4-BE49-F238E27FC236}">
                      <a16:creationId xmlns:a16="http://schemas.microsoft.com/office/drawing/2014/main" id="{830D3AD7-E066-2EB0-72FF-4B8B25C650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7" y="2240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Line 23">
                  <a:extLst>
                    <a:ext uri="{FF2B5EF4-FFF2-40B4-BE49-F238E27FC236}">
                      <a16:creationId xmlns:a16="http://schemas.microsoft.com/office/drawing/2014/main" id="{39C8DCCB-51C4-4961-D31C-0EAA125716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7" y="2048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Line 24">
                  <a:extLst>
                    <a:ext uri="{FF2B5EF4-FFF2-40B4-BE49-F238E27FC236}">
                      <a16:creationId xmlns:a16="http://schemas.microsoft.com/office/drawing/2014/main" id="{87301338-C7AB-1CA4-C6A3-6C679367C2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7" y="1852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Line 25">
                  <a:extLst>
                    <a:ext uri="{FF2B5EF4-FFF2-40B4-BE49-F238E27FC236}">
                      <a16:creationId xmlns:a16="http://schemas.microsoft.com/office/drawing/2014/main" id="{F228B933-9C86-3DBB-B99C-B466FD7F99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7" y="1660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Line 26">
                  <a:extLst>
                    <a:ext uri="{FF2B5EF4-FFF2-40B4-BE49-F238E27FC236}">
                      <a16:creationId xmlns:a16="http://schemas.microsoft.com/office/drawing/2014/main" id="{A5ADF3CF-E61F-0004-F936-52FA16BE01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7" y="1463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Line 27">
                  <a:extLst>
                    <a:ext uri="{FF2B5EF4-FFF2-40B4-BE49-F238E27FC236}">
                      <a16:creationId xmlns:a16="http://schemas.microsoft.com/office/drawing/2014/main" id="{F5C5D68C-4E68-EC07-A766-66B53A1E9B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7" y="1271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Line 28">
                  <a:extLst>
                    <a:ext uri="{FF2B5EF4-FFF2-40B4-BE49-F238E27FC236}">
                      <a16:creationId xmlns:a16="http://schemas.microsoft.com/office/drawing/2014/main" id="{AB6E306D-D766-5CFB-DC06-4A801C2699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7" y="1074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" name="Group 29">
                <a:extLst>
                  <a:ext uri="{FF2B5EF4-FFF2-40B4-BE49-F238E27FC236}">
                    <a16:creationId xmlns:a16="http://schemas.microsoft.com/office/drawing/2014/main" id="{841A70F9-1FE6-9D94-03DE-E8396632CD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41" y="1074"/>
                <a:ext cx="53" cy="1167"/>
                <a:chOff x="4941" y="1074"/>
                <a:chExt cx="53" cy="1167"/>
              </a:xfrm>
            </p:grpSpPr>
            <p:sp>
              <p:nvSpPr>
                <p:cNvPr id="66" name="Line 30">
                  <a:extLst>
                    <a:ext uri="{FF2B5EF4-FFF2-40B4-BE49-F238E27FC236}">
                      <a16:creationId xmlns:a16="http://schemas.microsoft.com/office/drawing/2014/main" id="{5D55F1F9-ABA8-2C31-41B1-29EF19AA24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41" y="2240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Line 31">
                  <a:extLst>
                    <a:ext uri="{FF2B5EF4-FFF2-40B4-BE49-F238E27FC236}">
                      <a16:creationId xmlns:a16="http://schemas.microsoft.com/office/drawing/2014/main" id="{5A28C1D4-08AA-7D22-AB32-1410F6095F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41" y="2048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Line 32">
                  <a:extLst>
                    <a:ext uri="{FF2B5EF4-FFF2-40B4-BE49-F238E27FC236}">
                      <a16:creationId xmlns:a16="http://schemas.microsoft.com/office/drawing/2014/main" id="{2F45F387-1444-E272-6CA1-008EB03B7B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41" y="1852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Line 33">
                  <a:extLst>
                    <a:ext uri="{FF2B5EF4-FFF2-40B4-BE49-F238E27FC236}">
                      <a16:creationId xmlns:a16="http://schemas.microsoft.com/office/drawing/2014/main" id="{1E742508-9226-55AC-0E56-C8B1140755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41" y="1660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Line 34">
                  <a:extLst>
                    <a:ext uri="{FF2B5EF4-FFF2-40B4-BE49-F238E27FC236}">
                      <a16:creationId xmlns:a16="http://schemas.microsoft.com/office/drawing/2014/main" id="{23213D5E-B930-973D-F90B-039970EC86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41" y="1463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Line 35">
                  <a:extLst>
                    <a:ext uri="{FF2B5EF4-FFF2-40B4-BE49-F238E27FC236}">
                      <a16:creationId xmlns:a16="http://schemas.microsoft.com/office/drawing/2014/main" id="{9D3543AB-B91A-5C09-D4D5-93206A0974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41" y="1271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Line 36">
                  <a:extLst>
                    <a:ext uri="{FF2B5EF4-FFF2-40B4-BE49-F238E27FC236}">
                      <a16:creationId xmlns:a16="http://schemas.microsoft.com/office/drawing/2014/main" id="{85BE1FE2-FE7A-D86D-9157-116919041F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41" y="1074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37">
                <a:extLst>
                  <a:ext uri="{FF2B5EF4-FFF2-40B4-BE49-F238E27FC236}">
                    <a16:creationId xmlns:a16="http://schemas.microsoft.com/office/drawing/2014/main" id="{8D5A18C9-B5C7-9FF6-E236-3A188C2E8E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23" y="2192"/>
                <a:ext cx="1167" cy="53"/>
                <a:chOff x="3823" y="2192"/>
                <a:chExt cx="1167" cy="53"/>
              </a:xfrm>
            </p:grpSpPr>
            <p:sp>
              <p:nvSpPr>
                <p:cNvPr id="59" name="Line 38">
                  <a:extLst>
                    <a:ext uri="{FF2B5EF4-FFF2-40B4-BE49-F238E27FC236}">
                      <a16:creationId xmlns:a16="http://schemas.microsoft.com/office/drawing/2014/main" id="{6E1D32B2-3592-F59F-8E4D-C5960E38F8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23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Line 39">
                  <a:extLst>
                    <a:ext uri="{FF2B5EF4-FFF2-40B4-BE49-F238E27FC236}">
                      <a16:creationId xmlns:a16="http://schemas.microsoft.com/office/drawing/2014/main" id="{60D5237A-B304-8F55-0362-22E2C5F351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11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Line 40">
                  <a:extLst>
                    <a:ext uri="{FF2B5EF4-FFF2-40B4-BE49-F238E27FC236}">
                      <a16:creationId xmlns:a16="http://schemas.microsoft.com/office/drawing/2014/main" id="{C27D1C87-346F-B53B-B270-A088D767C2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04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Line 41">
                  <a:extLst>
                    <a:ext uri="{FF2B5EF4-FFF2-40B4-BE49-F238E27FC236}">
                      <a16:creationId xmlns:a16="http://schemas.microsoft.com/office/drawing/2014/main" id="{5D213684-2F45-22F2-BC67-3600CD4A6D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92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Line 42">
                  <a:extLst>
                    <a:ext uri="{FF2B5EF4-FFF2-40B4-BE49-F238E27FC236}">
                      <a16:creationId xmlns:a16="http://schemas.microsoft.com/office/drawing/2014/main" id="{97FF91A4-7C83-30F6-4E9B-CB1B470FE4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9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Line 43">
                  <a:extLst>
                    <a:ext uri="{FF2B5EF4-FFF2-40B4-BE49-F238E27FC236}">
                      <a16:creationId xmlns:a16="http://schemas.microsoft.com/office/drawing/2014/main" id="{192E4689-2CF9-F242-21C5-C3F0EDB226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04" y="2216"/>
                  <a:ext cx="1" cy="29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Line 44">
                  <a:extLst>
                    <a:ext uri="{FF2B5EF4-FFF2-40B4-BE49-F238E27FC236}">
                      <a16:creationId xmlns:a16="http://schemas.microsoft.com/office/drawing/2014/main" id="{47B97FBC-2AEB-3582-174F-1D98BADA87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9" y="2216"/>
                  <a:ext cx="1" cy="29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45">
                <a:extLst>
                  <a:ext uri="{FF2B5EF4-FFF2-40B4-BE49-F238E27FC236}">
                    <a16:creationId xmlns:a16="http://schemas.microsoft.com/office/drawing/2014/main" id="{8D084BCD-6622-C933-1FF0-3702C61A6F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25" y="1076"/>
                <a:ext cx="1167" cy="35"/>
                <a:chOff x="3825" y="1076"/>
                <a:chExt cx="1167" cy="35"/>
              </a:xfrm>
            </p:grpSpPr>
            <p:sp>
              <p:nvSpPr>
                <p:cNvPr id="52" name="Line 46">
                  <a:extLst>
                    <a:ext uri="{FF2B5EF4-FFF2-40B4-BE49-F238E27FC236}">
                      <a16:creationId xmlns:a16="http://schemas.microsoft.com/office/drawing/2014/main" id="{9859BE27-5CBD-0DBD-0E70-DB96A31416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5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Line 47">
                  <a:extLst>
                    <a:ext uri="{FF2B5EF4-FFF2-40B4-BE49-F238E27FC236}">
                      <a16:creationId xmlns:a16="http://schemas.microsoft.com/office/drawing/2014/main" id="{83908A27-9008-B97F-C508-8FED24FCCC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13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Line 48">
                  <a:extLst>
                    <a:ext uri="{FF2B5EF4-FFF2-40B4-BE49-F238E27FC236}">
                      <a16:creationId xmlns:a16="http://schemas.microsoft.com/office/drawing/2014/main" id="{5165B203-23D7-6DA7-EB91-41772C37C7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06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Line 49">
                  <a:extLst>
                    <a:ext uri="{FF2B5EF4-FFF2-40B4-BE49-F238E27FC236}">
                      <a16:creationId xmlns:a16="http://schemas.microsoft.com/office/drawing/2014/main" id="{A7264B0D-6382-9279-23A1-39EB21EACB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94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Line 50">
                  <a:extLst>
                    <a:ext uri="{FF2B5EF4-FFF2-40B4-BE49-F238E27FC236}">
                      <a16:creationId xmlns:a16="http://schemas.microsoft.com/office/drawing/2014/main" id="{67FA494A-AA09-0C13-2893-03D8FB4556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91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Line 51">
                  <a:extLst>
                    <a:ext uri="{FF2B5EF4-FFF2-40B4-BE49-F238E27FC236}">
                      <a16:creationId xmlns:a16="http://schemas.microsoft.com/office/drawing/2014/main" id="{4E1B7717-8524-B94B-ECCF-D8DAA4514F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06" y="1076"/>
                  <a:ext cx="1" cy="16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Line 52">
                  <a:extLst>
                    <a:ext uri="{FF2B5EF4-FFF2-40B4-BE49-F238E27FC236}">
                      <a16:creationId xmlns:a16="http://schemas.microsoft.com/office/drawing/2014/main" id="{AF66CC1A-4C61-AA00-45F4-77708AD007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91" y="1076"/>
                  <a:ext cx="1" cy="16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" name="Line 53">
                <a:extLst>
                  <a:ext uri="{FF2B5EF4-FFF2-40B4-BE49-F238E27FC236}">
                    <a16:creationId xmlns:a16="http://schemas.microsoft.com/office/drawing/2014/main" id="{CD960948-D9A3-5F9C-E8FB-5C47426A17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23" y="1069"/>
                <a:ext cx="1" cy="1176"/>
              </a:xfrm>
              <a:prstGeom prst="line">
                <a:avLst/>
              </a:prstGeom>
              <a:noFill/>
              <a:ln w="126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Line 54">
                <a:extLst>
                  <a:ext uri="{FF2B5EF4-FFF2-40B4-BE49-F238E27FC236}">
                    <a16:creationId xmlns:a16="http://schemas.microsoft.com/office/drawing/2014/main" id="{C5400549-3D85-5625-CD3E-5327EFFF77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89" y="1069"/>
                <a:ext cx="1" cy="1176"/>
              </a:xfrm>
              <a:prstGeom prst="line">
                <a:avLst/>
              </a:prstGeom>
              <a:noFill/>
              <a:ln w="126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Line 55">
                <a:extLst>
                  <a:ext uri="{FF2B5EF4-FFF2-40B4-BE49-F238E27FC236}">
                    <a16:creationId xmlns:a16="http://schemas.microsoft.com/office/drawing/2014/main" id="{3B0C11A1-002B-6B60-3E35-05EA12178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7" y="2240"/>
                <a:ext cx="1158" cy="1"/>
              </a:xfrm>
              <a:prstGeom prst="line">
                <a:avLst/>
              </a:prstGeom>
              <a:noFill/>
              <a:ln w="126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Line 56">
                <a:extLst>
                  <a:ext uri="{FF2B5EF4-FFF2-40B4-BE49-F238E27FC236}">
                    <a16:creationId xmlns:a16="http://schemas.microsoft.com/office/drawing/2014/main" id="{03D3931E-97AF-AD18-18F4-74C1284CB7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7" y="1074"/>
                <a:ext cx="1158" cy="1"/>
              </a:xfrm>
              <a:prstGeom prst="line">
                <a:avLst/>
              </a:prstGeom>
              <a:noFill/>
              <a:ln w="126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val 57">
                <a:extLst>
                  <a:ext uri="{FF2B5EF4-FFF2-40B4-BE49-F238E27FC236}">
                    <a16:creationId xmlns:a16="http://schemas.microsoft.com/office/drawing/2014/main" id="{65684723-AE51-4868-8CA9-4E9EFB8E6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6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Oval 58">
                <a:extLst>
                  <a:ext uri="{FF2B5EF4-FFF2-40B4-BE49-F238E27FC236}">
                    <a16:creationId xmlns:a16="http://schemas.microsoft.com/office/drawing/2014/main" id="{9B6D3860-0CE5-4353-4E26-8BCA9E4E4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9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Oval 59">
                <a:extLst>
                  <a:ext uri="{FF2B5EF4-FFF2-40B4-BE49-F238E27FC236}">
                    <a16:creationId xmlns:a16="http://schemas.microsoft.com/office/drawing/2014/main" id="{9B8C856D-7229-7FBA-C0B7-C77F7725C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7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60">
                <a:extLst>
                  <a:ext uri="{FF2B5EF4-FFF2-40B4-BE49-F238E27FC236}">
                    <a16:creationId xmlns:a16="http://schemas.microsoft.com/office/drawing/2014/main" id="{90148BF1-405A-CF5D-B84C-F8CEB26EB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4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61">
                <a:extLst>
                  <a:ext uri="{FF2B5EF4-FFF2-40B4-BE49-F238E27FC236}">
                    <a16:creationId xmlns:a16="http://schemas.microsoft.com/office/drawing/2014/main" id="{AAAC92DE-9374-F7CC-1ED7-38573CF83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2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Oval 62">
                <a:extLst>
                  <a:ext uri="{FF2B5EF4-FFF2-40B4-BE49-F238E27FC236}">
                    <a16:creationId xmlns:a16="http://schemas.microsoft.com/office/drawing/2014/main" id="{71EEAD7E-096D-646C-130D-C155BDEFB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5" y="2199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val 63">
                <a:extLst>
                  <a:ext uri="{FF2B5EF4-FFF2-40B4-BE49-F238E27FC236}">
                    <a16:creationId xmlns:a16="http://schemas.microsoft.com/office/drawing/2014/main" id="{8B7FF3E6-BA61-0EEB-3E96-D8EEA6EAE8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4" y="2170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64">
                <a:extLst>
                  <a:ext uri="{FF2B5EF4-FFF2-40B4-BE49-F238E27FC236}">
                    <a16:creationId xmlns:a16="http://schemas.microsoft.com/office/drawing/2014/main" id="{EAB13260-500A-63A1-4936-E3B762E6FA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2136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Oval 65">
                <a:extLst>
                  <a:ext uri="{FF2B5EF4-FFF2-40B4-BE49-F238E27FC236}">
                    <a16:creationId xmlns:a16="http://schemas.microsoft.com/office/drawing/2014/main" id="{F547BB87-4758-D33B-7E05-2EB7672D6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6" y="2093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Oval 66">
                <a:extLst>
                  <a:ext uri="{FF2B5EF4-FFF2-40B4-BE49-F238E27FC236}">
                    <a16:creationId xmlns:a16="http://schemas.microsoft.com/office/drawing/2014/main" id="{AB64EFF5-04E0-E7B4-85AE-F47703E2F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4" y="2026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67">
                <a:extLst>
                  <a:ext uri="{FF2B5EF4-FFF2-40B4-BE49-F238E27FC236}">
                    <a16:creationId xmlns:a16="http://schemas.microsoft.com/office/drawing/2014/main" id="{507E2D3F-E890-A619-7EB5-E790A5ED3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964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Oval 68">
                <a:extLst>
                  <a:ext uri="{FF2B5EF4-FFF2-40B4-BE49-F238E27FC236}">
                    <a16:creationId xmlns:a16="http://schemas.microsoft.com/office/drawing/2014/main" id="{4CA0DA92-763D-23BE-73D7-768C89A17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" y="1882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69">
                <a:extLst>
                  <a:ext uri="{FF2B5EF4-FFF2-40B4-BE49-F238E27FC236}">
                    <a16:creationId xmlns:a16="http://schemas.microsoft.com/office/drawing/2014/main" id="{D8BAD88D-BABE-6FC6-6CAB-0DA16031D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" y="1791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70">
                <a:extLst>
                  <a:ext uri="{FF2B5EF4-FFF2-40B4-BE49-F238E27FC236}">
                    <a16:creationId xmlns:a16="http://schemas.microsoft.com/office/drawing/2014/main" id="{F6E9B301-2FF3-A27A-A3D8-F868EA2BC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0" y="1695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71">
                <a:extLst>
                  <a:ext uri="{FF2B5EF4-FFF2-40B4-BE49-F238E27FC236}">
                    <a16:creationId xmlns:a16="http://schemas.microsoft.com/office/drawing/2014/main" id="{4B61C5E1-63B3-14E0-7ED1-CA7DB51CD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0" y="1589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72">
                <a:extLst>
                  <a:ext uri="{FF2B5EF4-FFF2-40B4-BE49-F238E27FC236}">
                    <a16:creationId xmlns:a16="http://schemas.microsoft.com/office/drawing/2014/main" id="{87DE1120-4764-9B63-0446-2F8E2AFA4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" y="1474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73">
                <a:extLst>
                  <a:ext uri="{FF2B5EF4-FFF2-40B4-BE49-F238E27FC236}">
                    <a16:creationId xmlns:a16="http://schemas.microsoft.com/office/drawing/2014/main" id="{DF8C6CA9-B23F-647A-3232-54635DC76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1378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74">
                <a:extLst>
                  <a:ext uri="{FF2B5EF4-FFF2-40B4-BE49-F238E27FC236}">
                    <a16:creationId xmlns:a16="http://schemas.microsoft.com/office/drawing/2014/main" id="{A494E677-5BFB-62C9-A5D7-2D2FB2F2E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1" y="1306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Oval 75">
                <a:extLst>
                  <a:ext uri="{FF2B5EF4-FFF2-40B4-BE49-F238E27FC236}">
                    <a16:creationId xmlns:a16="http://schemas.microsoft.com/office/drawing/2014/main" id="{FFD63EFA-6486-F556-1CAA-B4940D42D6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4" y="1277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val 76">
                <a:extLst>
                  <a:ext uri="{FF2B5EF4-FFF2-40B4-BE49-F238E27FC236}">
                    <a16:creationId xmlns:a16="http://schemas.microsoft.com/office/drawing/2014/main" id="{8DAC0611-5B46-A255-988B-4DF5535B1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2" y="1244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Oval 77">
                <a:extLst>
                  <a:ext uri="{FF2B5EF4-FFF2-40B4-BE49-F238E27FC236}">
                    <a16:creationId xmlns:a16="http://schemas.microsoft.com/office/drawing/2014/main" id="{5412FCF6-7579-4E6E-362D-681976D6A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4" y="1229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Oval 78">
                <a:extLst>
                  <a:ext uri="{FF2B5EF4-FFF2-40B4-BE49-F238E27FC236}">
                    <a16:creationId xmlns:a16="http://schemas.microsoft.com/office/drawing/2014/main" id="{47FD319A-5235-4E2D-DC39-63C2F1920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1201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79">
                <a:extLst>
                  <a:ext uri="{FF2B5EF4-FFF2-40B4-BE49-F238E27FC236}">
                    <a16:creationId xmlns:a16="http://schemas.microsoft.com/office/drawing/2014/main" id="{BA3C3D8F-35AA-60FF-24ED-E8338C822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0" y="1186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80">
                <a:extLst>
                  <a:ext uri="{FF2B5EF4-FFF2-40B4-BE49-F238E27FC236}">
                    <a16:creationId xmlns:a16="http://schemas.microsoft.com/office/drawing/2014/main" id="{DA949D36-6380-1B3C-B0E2-9F516789C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8" y="1157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Oval 81">
                <a:extLst>
                  <a:ext uri="{FF2B5EF4-FFF2-40B4-BE49-F238E27FC236}">
                    <a16:creationId xmlns:a16="http://schemas.microsoft.com/office/drawing/2014/main" id="{4459455A-8AA9-CA0C-B7D8-9A46BDC7E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6" y="1143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val 82">
                <a:extLst>
                  <a:ext uri="{FF2B5EF4-FFF2-40B4-BE49-F238E27FC236}">
                    <a16:creationId xmlns:a16="http://schemas.microsoft.com/office/drawing/2014/main" id="{7914B24A-8FFC-C968-3E35-3A69E0362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9" y="1143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83">
                <a:extLst>
                  <a:ext uri="{FF2B5EF4-FFF2-40B4-BE49-F238E27FC236}">
                    <a16:creationId xmlns:a16="http://schemas.microsoft.com/office/drawing/2014/main" id="{58515215-CC21-08C9-7487-AC254ED8A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1" y="1129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84">
              <a:extLst>
                <a:ext uri="{FF2B5EF4-FFF2-40B4-BE49-F238E27FC236}">
                  <a16:creationId xmlns:a16="http://schemas.microsoft.com/office/drawing/2014/main" id="{87791179-1C8B-58E3-ED61-AFFC1E9CD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1958" y="2745845"/>
              <a:ext cx="494781" cy="303291"/>
              <a:chOff x="3531" y="2136"/>
              <a:chExt cx="357" cy="201"/>
            </a:xfrm>
          </p:grpSpPr>
          <p:sp>
            <p:nvSpPr>
              <p:cNvPr id="15" name="AutoShape 85">
                <a:extLst>
                  <a:ext uri="{FF2B5EF4-FFF2-40B4-BE49-F238E27FC236}">
                    <a16:creationId xmlns:a16="http://schemas.microsoft.com/office/drawing/2014/main" id="{A7E8EE89-01E5-F1E3-D5B2-9ABCA0123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1" y="2136"/>
                <a:ext cx="294" cy="190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AutoShape 86">
                <a:extLst>
                  <a:ext uri="{FF2B5EF4-FFF2-40B4-BE49-F238E27FC236}">
                    <a16:creationId xmlns:a16="http://schemas.microsoft.com/office/drawing/2014/main" id="{74FB425A-D90A-0BC1-37E3-3846D47E7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1" y="2136"/>
                <a:ext cx="357" cy="201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-65" charset="0"/>
                    <a:ea typeface="+mn-ea"/>
                    <a:cs typeface="+mn-cs"/>
                  </a:rPr>
                  <a:t>0.00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-65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87">
              <a:extLst>
                <a:ext uri="{FF2B5EF4-FFF2-40B4-BE49-F238E27FC236}">
                  <a16:creationId xmlns:a16="http://schemas.microsoft.com/office/drawing/2014/main" id="{BC8599A3-7BC7-8AF9-5D28-C064196CE1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1999" y="2964923"/>
              <a:ext cx="494781" cy="303402"/>
              <a:chOff x="3675" y="2258"/>
              <a:chExt cx="357" cy="217"/>
            </a:xfrm>
          </p:grpSpPr>
          <p:sp>
            <p:nvSpPr>
              <p:cNvPr id="13" name="AutoShape 88">
                <a:extLst>
                  <a:ext uri="{FF2B5EF4-FFF2-40B4-BE49-F238E27FC236}">
                    <a16:creationId xmlns:a16="http://schemas.microsoft.com/office/drawing/2014/main" id="{9FAE8DB0-D15B-0314-B0C7-E9031CF47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2258"/>
                <a:ext cx="294" cy="190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AutoShape 89">
                <a:extLst>
                  <a:ext uri="{FF2B5EF4-FFF2-40B4-BE49-F238E27FC236}">
                    <a16:creationId xmlns:a16="http://schemas.microsoft.com/office/drawing/2014/main" id="{5F7255C4-8874-561B-8188-335A83580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2258"/>
                <a:ext cx="357" cy="217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-65" charset="0"/>
                    <a:ea typeface="+mn-ea"/>
                    <a:cs typeface="+mn-cs"/>
                  </a:rPr>
                  <a:t>95.8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-65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404935D3-7B48-470F-DA1B-2B4C66A2631B}"/>
              </a:ext>
            </a:extLst>
          </p:cNvPr>
          <p:cNvSpPr txBox="1"/>
          <p:nvPr/>
        </p:nvSpPr>
        <p:spPr>
          <a:xfrm>
            <a:off x="1531713" y="1255059"/>
            <a:ext cx="3353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superconducting film as thermometer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6356A7F-708D-6674-2DE3-A84D96B39B1A}"/>
              </a:ext>
            </a:extLst>
          </p:cNvPr>
          <p:cNvSpPr txBox="1"/>
          <p:nvPr/>
        </p:nvSpPr>
        <p:spPr>
          <a:xfrm>
            <a:off x="4962877" y="2348202"/>
            <a:ext cx="1970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 thermometer</a:t>
            </a:r>
          </a:p>
        </p:txBody>
      </p:sp>
      <p:sp>
        <p:nvSpPr>
          <p:cNvPr id="93" name="Right Brace 92">
            <a:extLst>
              <a:ext uri="{FF2B5EF4-FFF2-40B4-BE49-F238E27FC236}">
                <a16:creationId xmlns:a16="http://schemas.microsoft.com/office/drawing/2014/main" id="{5C5A0AF4-060F-9F74-36A6-706DBAA2903A}"/>
              </a:ext>
            </a:extLst>
          </p:cNvPr>
          <p:cNvSpPr/>
          <p:nvPr/>
        </p:nvSpPr>
        <p:spPr>
          <a:xfrm>
            <a:off x="4652298" y="1593613"/>
            <a:ext cx="462759" cy="2093584"/>
          </a:xfrm>
          <a:prstGeom prst="rightBrace">
            <a:avLst>
              <a:gd name="adj1" fmla="val 49622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52BF719-CF93-AC6C-BF05-39CB33EF411F}"/>
              </a:ext>
            </a:extLst>
          </p:cNvPr>
          <p:cNvSpPr txBox="1"/>
          <p:nvPr/>
        </p:nvSpPr>
        <p:spPr>
          <a:xfrm>
            <a:off x="2467135" y="4984538"/>
            <a:ext cx="7556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(T/R)(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/dT) = (.1 K / 6e-3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(6e-2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W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1e-4 K) =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ight Arrow 94">
            <a:extLst>
              <a:ext uri="{FF2B5EF4-FFF2-40B4-BE49-F238E27FC236}">
                <a16:creationId xmlns:a16="http://schemas.microsoft.com/office/drawing/2014/main" id="{26BDD2F7-283C-2972-5043-C3D0140E0398}"/>
              </a:ext>
            </a:extLst>
          </p:cNvPr>
          <p:cNvSpPr/>
          <p:nvPr/>
        </p:nvSpPr>
        <p:spPr>
          <a:xfrm rot="9803388">
            <a:off x="2955136" y="3016165"/>
            <a:ext cx="522051" cy="13116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9510FF4-BF7C-6190-824A-928A09DDDFDA}"/>
              </a:ext>
            </a:extLst>
          </p:cNvPr>
          <p:cNvSpPr txBox="1"/>
          <p:nvPr/>
        </p:nvSpPr>
        <p:spPr>
          <a:xfrm>
            <a:off x="3080598" y="2491113"/>
            <a:ext cx="982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working point</a:t>
            </a:r>
          </a:p>
        </p:txBody>
      </p:sp>
      <p:sp>
        <p:nvSpPr>
          <p:cNvPr id="99" name="Rectangle 131">
            <a:extLst>
              <a:ext uri="{FF2B5EF4-FFF2-40B4-BE49-F238E27FC236}">
                <a16:creationId xmlns:a16="http://schemas.microsoft.com/office/drawing/2014/main" id="{C1ECEA55-43A9-94D5-5142-827FD1B18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02" y="239995"/>
            <a:ext cx="100834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Transition-Edge Sensor (TES) thermometer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A821B8A-9FE5-2E9B-8D51-3267E8E222FF}"/>
              </a:ext>
            </a:extLst>
          </p:cNvPr>
          <p:cNvSpPr txBox="1"/>
          <p:nvPr/>
        </p:nvSpPr>
        <p:spPr>
          <a:xfrm>
            <a:off x="2060005" y="4393529"/>
            <a:ext cx="87310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fractional change in resistance is &gt;&gt; fractional change in temperature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F3B2BA-886F-C126-D698-2DF8E1F58A9E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25299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218AF002-552E-49DC-2B1B-86AE7BBBDCF2}"/>
              </a:ext>
            </a:extLst>
          </p:cNvPr>
          <p:cNvSpPr/>
          <p:nvPr/>
        </p:nvSpPr>
        <p:spPr>
          <a:xfrm>
            <a:off x="1344547" y="1175245"/>
            <a:ext cx="3230257" cy="2882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430">
            <a:extLst>
              <a:ext uri="{FF2B5EF4-FFF2-40B4-BE49-F238E27FC236}">
                <a16:creationId xmlns:a16="http://schemas.microsoft.com/office/drawing/2014/main" id="{0E6D175D-43AF-35F6-AE98-8885BD081670}"/>
              </a:ext>
            </a:extLst>
          </p:cNvPr>
          <p:cNvGrpSpPr/>
          <p:nvPr/>
        </p:nvGrpSpPr>
        <p:grpSpPr>
          <a:xfrm>
            <a:off x="1408594" y="1720093"/>
            <a:ext cx="2797708" cy="2276856"/>
            <a:chOff x="1049398" y="1307571"/>
            <a:chExt cx="2937593" cy="2276856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576F93F6-C3C9-582E-FA92-B2F66FDE8D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6960" y="1423457"/>
              <a:ext cx="494781" cy="305342"/>
              <a:chOff x="3507" y="979"/>
              <a:chExt cx="357" cy="292"/>
            </a:xfrm>
          </p:grpSpPr>
          <p:sp>
            <p:nvSpPr>
              <p:cNvPr id="88" name="AutoShape 6">
                <a:extLst>
                  <a:ext uri="{FF2B5EF4-FFF2-40B4-BE49-F238E27FC236}">
                    <a16:creationId xmlns:a16="http://schemas.microsoft.com/office/drawing/2014/main" id="{111C0E29-3B7F-1CE7-710A-CB8CE6D68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" y="979"/>
                <a:ext cx="294" cy="190"/>
              </a:xfrm>
              <a:prstGeom prst="roundRect">
                <a:avLst>
                  <a:gd name="adj" fmla="val 523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AutoShape 7">
                <a:extLst>
                  <a:ext uri="{FF2B5EF4-FFF2-40B4-BE49-F238E27FC236}">
                    <a16:creationId xmlns:a16="http://schemas.microsoft.com/office/drawing/2014/main" id="{B8A2238E-DCC3-7B5C-FC13-9CDDA1E77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" y="981"/>
                <a:ext cx="357" cy="290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-65" charset="0"/>
                    <a:ea typeface="+mn-ea"/>
                    <a:cs typeface="+mn-cs"/>
                  </a:rPr>
                  <a:t>0.06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-65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8423BD95-B330-01DE-56BD-8665EA6847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775" y="2971273"/>
              <a:ext cx="333375" cy="303402"/>
              <a:chOff x="4315" y="2262"/>
              <a:chExt cx="241" cy="217"/>
            </a:xfrm>
          </p:grpSpPr>
          <p:sp>
            <p:nvSpPr>
              <p:cNvPr id="86" name="AutoShape 9">
                <a:extLst>
                  <a:ext uri="{FF2B5EF4-FFF2-40B4-BE49-F238E27FC236}">
                    <a16:creationId xmlns:a16="http://schemas.microsoft.com/office/drawing/2014/main" id="{677AE461-5E88-AB64-DE8A-A6A965FAB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2262"/>
                <a:ext cx="198" cy="190"/>
              </a:xfrm>
              <a:prstGeom prst="roundRect">
                <a:avLst>
                  <a:gd name="adj" fmla="val 523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AutoShape 10">
                <a:extLst>
                  <a:ext uri="{FF2B5EF4-FFF2-40B4-BE49-F238E27FC236}">
                    <a16:creationId xmlns:a16="http://schemas.microsoft.com/office/drawing/2014/main" id="{709F559B-790B-E758-2E46-E7C1186100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2262"/>
                <a:ext cx="241" cy="217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-65" charset="0"/>
                    <a:ea typeface="+mn-ea"/>
                    <a:cs typeface="+mn-cs"/>
                  </a:rPr>
                  <a:t>96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-65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E11ADE9-6E5E-AC9A-3C53-E7786B680B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92210" y="2960160"/>
              <a:ext cx="494781" cy="303402"/>
              <a:chOff x="4895" y="2254"/>
              <a:chExt cx="357" cy="217"/>
            </a:xfrm>
          </p:grpSpPr>
          <p:sp>
            <p:nvSpPr>
              <p:cNvPr id="84" name="AutoShape 12">
                <a:extLst>
                  <a:ext uri="{FF2B5EF4-FFF2-40B4-BE49-F238E27FC236}">
                    <a16:creationId xmlns:a16="http://schemas.microsoft.com/office/drawing/2014/main" id="{60899909-4A50-5124-F915-7EFA2CD42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5" y="2254"/>
                <a:ext cx="294" cy="190"/>
              </a:xfrm>
              <a:prstGeom prst="roundRect">
                <a:avLst>
                  <a:gd name="adj" fmla="val 523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AutoShape 13">
                <a:extLst>
                  <a:ext uri="{FF2B5EF4-FFF2-40B4-BE49-F238E27FC236}">
                    <a16:creationId xmlns:a16="http://schemas.microsoft.com/office/drawing/2014/main" id="{23323DC2-8E56-B305-8B8E-1BA957553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5" y="2254"/>
                <a:ext cx="357" cy="217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-65" charset="0"/>
                    <a:ea typeface="+mn-ea"/>
                    <a:cs typeface="+mn-cs"/>
                  </a:rPr>
                  <a:t>96.2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-65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CF291D29-95BF-52B4-C586-79332F6DB4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7007" y="3250670"/>
              <a:ext cx="1895828" cy="333757"/>
              <a:chOff x="3804" y="2392"/>
              <a:chExt cx="1368" cy="239"/>
            </a:xfrm>
          </p:grpSpPr>
          <p:sp>
            <p:nvSpPr>
              <p:cNvPr id="82" name="AutoShape 15">
                <a:extLst>
                  <a:ext uri="{FF2B5EF4-FFF2-40B4-BE49-F238E27FC236}">
                    <a16:creationId xmlns:a16="http://schemas.microsoft.com/office/drawing/2014/main" id="{F595DD3C-FDA8-84B5-AA8D-4C9A2283B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4" y="2392"/>
                <a:ext cx="1154" cy="209"/>
              </a:xfrm>
              <a:prstGeom prst="roundRect">
                <a:avLst>
                  <a:gd name="adj" fmla="val 47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AutoShape 16">
                <a:extLst>
                  <a:ext uri="{FF2B5EF4-FFF2-40B4-BE49-F238E27FC236}">
                    <a16:creationId xmlns:a16="http://schemas.microsoft.com/office/drawing/2014/main" id="{01EAF560-8245-7E9D-96D9-4665DE591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4" y="2392"/>
                <a:ext cx="1368" cy="239"/>
              </a:xfrm>
              <a:prstGeom prst="roundRect">
                <a:avLst>
                  <a:gd name="adj" fmla="val 47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temperature (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mK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7">
              <a:extLst>
                <a:ext uri="{FF2B5EF4-FFF2-40B4-BE49-F238E27FC236}">
                  <a16:creationId xmlns:a16="http://schemas.microsoft.com/office/drawing/2014/main" id="{9D36DD1C-D724-AE7D-3171-D74EC751EC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9398" y="1393787"/>
              <a:ext cx="361155" cy="1548910"/>
              <a:chOff x="3301" y="950"/>
              <a:chExt cx="260" cy="1105"/>
            </a:xfrm>
          </p:grpSpPr>
          <p:sp>
            <p:nvSpPr>
              <p:cNvPr id="80" name="AutoShape 18">
                <a:extLst>
                  <a:ext uri="{FF2B5EF4-FFF2-40B4-BE49-F238E27FC236}">
                    <a16:creationId xmlns:a16="http://schemas.microsoft.com/office/drawing/2014/main" id="{B0302E1D-394F-AD61-F5F2-B8756A489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903" y="1430"/>
                <a:ext cx="1023" cy="228"/>
              </a:xfrm>
              <a:prstGeom prst="roundRect">
                <a:avLst>
                  <a:gd name="adj" fmla="val 435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AutoShape 19">
                <a:extLst>
                  <a:ext uri="{FF2B5EF4-FFF2-40B4-BE49-F238E27FC236}">
                    <a16:creationId xmlns:a16="http://schemas.microsoft.com/office/drawing/2014/main" id="{B59DFBE7-5AE8-2A36-C2B2-8B040EAC0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919" y="1339"/>
                <a:ext cx="1031" cy="253"/>
              </a:xfrm>
              <a:prstGeom prst="roundRect">
                <a:avLst>
                  <a:gd name="adj" fmla="val 435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resistance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-65" charset="0"/>
                    <a:ea typeface="+mn-ea"/>
                    <a:cs typeface="+mn-cs"/>
                  </a:rPr>
                  <a:t> (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-65" charset="0"/>
                    <a:ea typeface="+mn-ea"/>
                    <a:cs typeface="+mn-cs"/>
                  </a:rPr>
                  <a:t>Ω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-65" charset="0"/>
                    <a:ea typeface="+mn-ea"/>
                    <a:cs typeface="+mn-cs"/>
                  </a:rPr>
                  <a:t>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-65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20">
              <a:extLst>
                <a:ext uri="{FF2B5EF4-FFF2-40B4-BE49-F238E27FC236}">
                  <a16:creationId xmlns:a16="http://schemas.microsoft.com/office/drawing/2014/main" id="{387CBFD3-44CC-3BBE-7893-EEF765ABE1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7023" y="1307571"/>
              <a:ext cx="1620203" cy="1636712"/>
              <a:chOff x="3823" y="1070"/>
              <a:chExt cx="1169" cy="1173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8843DE6-F737-5111-F53E-12D6D10D1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27" y="1074"/>
                <a:ext cx="35" cy="1167"/>
                <a:chOff x="3827" y="1074"/>
                <a:chExt cx="35" cy="1167"/>
              </a:xfrm>
            </p:grpSpPr>
            <p:sp>
              <p:nvSpPr>
                <p:cNvPr id="73" name="Line 22">
                  <a:extLst>
                    <a:ext uri="{FF2B5EF4-FFF2-40B4-BE49-F238E27FC236}">
                      <a16:creationId xmlns:a16="http://schemas.microsoft.com/office/drawing/2014/main" id="{A97A46A2-00B9-BB82-0C49-D71476C039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7" y="2240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Line 23">
                  <a:extLst>
                    <a:ext uri="{FF2B5EF4-FFF2-40B4-BE49-F238E27FC236}">
                      <a16:creationId xmlns:a16="http://schemas.microsoft.com/office/drawing/2014/main" id="{9C9D09C6-E3CC-11D0-A0FA-C6E68AB4FA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7" y="2048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Line 24">
                  <a:extLst>
                    <a:ext uri="{FF2B5EF4-FFF2-40B4-BE49-F238E27FC236}">
                      <a16:creationId xmlns:a16="http://schemas.microsoft.com/office/drawing/2014/main" id="{31495894-C266-79DE-EC4B-6BCC5C0F4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7" y="1852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Line 25">
                  <a:extLst>
                    <a:ext uri="{FF2B5EF4-FFF2-40B4-BE49-F238E27FC236}">
                      <a16:creationId xmlns:a16="http://schemas.microsoft.com/office/drawing/2014/main" id="{D7767560-8B32-FAA5-D267-C706E7BE4C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7" y="1660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Line 26">
                  <a:extLst>
                    <a:ext uri="{FF2B5EF4-FFF2-40B4-BE49-F238E27FC236}">
                      <a16:creationId xmlns:a16="http://schemas.microsoft.com/office/drawing/2014/main" id="{CA7D7B71-17FE-A137-297E-0AEFCBC39B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7" y="1463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Line 27">
                  <a:extLst>
                    <a:ext uri="{FF2B5EF4-FFF2-40B4-BE49-F238E27FC236}">
                      <a16:creationId xmlns:a16="http://schemas.microsoft.com/office/drawing/2014/main" id="{9B8F8E3D-5E09-ED07-1E25-0280000ECD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7" y="1271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Line 28">
                  <a:extLst>
                    <a:ext uri="{FF2B5EF4-FFF2-40B4-BE49-F238E27FC236}">
                      <a16:creationId xmlns:a16="http://schemas.microsoft.com/office/drawing/2014/main" id="{3AAA1191-43D7-008D-2117-1B9FD3196E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7" y="1074"/>
                  <a:ext cx="35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" name="Group 29">
                <a:extLst>
                  <a:ext uri="{FF2B5EF4-FFF2-40B4-BE49-F238E27FC236}">
                    <a16:creationId xmlns:a16="http://schemas.microsoft.com/office/drawing/2014/main" id="{F6D076FC-E09A-933E-5D27-76D13A346F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41" y="1074"/>
                <a:ext cx="53" cy="1167"/>
                <a:chOff x="4941" y="1074"/>
                <a:chExt cx="53" cy="1167"/>
              </a:xfrm>
            </p:grpSpPr>
            <p:sp>
              <p:nvSpPr>
                <p:cNvPr id="66" name="Line 30">
                  <a:extLst>
                    <a:ext uri="{FF2B5EF4-FFF2-40B4-BE49-F238E27FC236}">
                      <a16:creationId xmlns:a16="http://schemas.microsoft.com/office/drawing/2014/main" id="{65823678-676B-EA70-5E7E-C28FDD1BAE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41" y="2240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Line 31">
                  <a:extLst>
                    <a:ext uri="{FF2B5EF4-FFF2-40B4-BE49-F238E27FC236}">
                      <a16:creationId xmlns:a16="http://schemas.microsoft.com/office/drawing/2014/main" id="{56806945-6460-439A-8D4E-DD648F20C5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41" y="2048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Line 32">
                  <a:extLst>
                    <a:ext uri="{FF2B5EF4-FFF2-40B4-BE49-F238E27FC236}">
                      <a16:creationId xmlns:a16="http://schemas.microsoft.com/office/drawing/2014/main" id="{5AD23D06-22B7-28AA-AE6D-4ECFC0E292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41" y="1852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Line 33">
                  <a:extLst>
                    <a:ext uri="{FF2B5EF4-FFF2-40B4-BE49-F238E27FC236}">
                      <a16:creationId xmlns:a16="http://schemas.microsoft.com/office/drawing/2014/main" id="{0348C4CF-94C3-04ED-B511-F1C65B9631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41" y="1660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Line 34">
                  <a:extLst>
                    <a:ext uri="{FF2B5EF4-FFF2-40B4-BE49-F238E27FC236}">
                      <a16:creationId xmlns:a16="http://schemas.microsoft.com/office/drawing/2014/main" id="{CBFCC8F9-14F7-11C8-B28A-B266BDD366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41" y="1463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Line 35">
                  <a:extLst>
                    <a:ext uri="{FF2B5EF4-FFF2-40B4-BE49-F238E27FC236}">
                      <a16:creationId xmlns:a16="http://schemas.microsoft.com/office/drawing/2014/main" id="{000621EE-DC0B-418B-0DD4-7FE4A493F3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41" y="1271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Line 36">
                  <a:extLst>
                    <a:ext uri="{FF2B5EF4-FFF2-40B4-BE49-F238E27FC236}">
                      <a16:creationId xmlns:a16="http://schemas.microsoft.com/office/drawing/2014/main" id="{5CD4E4C4-FC05-7AC6-48FA-BF7CC3C748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941" y="1074"/>
                  <a:ext cx="53" cy="1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37">
                <a:extLst>
                  <a:ext uri="{FF2B5EF4-FFF2-40B4-BE49-F238E27FC236}">
                    <a16:creationId xmlns:a16="http://schemas.microsoft.com/office/drawing/2014/main" id="{2D9FF986-2D7F-25BC-4064-456919DD06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23" y="2192"/>
                <a:ext cx="1167" cy="53"/>
                <a:chOff x="3823" y="2192"/>
                <a:chExt cx="1167" cy="53"/>
              </a:xfrm>
            </p:grpSpPr>
            <p:sp>
              <p:nvSpPr>
                <p:cNvPr id="59" name="Line 38">
                  <a:extLst>
                    <a:ext uri="{FF2B5EF4-FFF2-40B4-BE49-F238E27FC236}">
                      <a16:creationId xmlns:a16="http://schemas.microsoft.com/office/drawing/2014/main" id="{00AE71EC-BAAB-FB17-D8AD-BC7CE22959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23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Line 39">
                  <a:extLst>
                    <a:ext uri="{FF2B5EF4-FFF2-40B4-BE49-F238E27FC236}">
                      <a16:creationId xmlns:a16="http://schemas.microsoft.com/office/drawing/2014/main" id="{709FA915-0B72-4161-5500-B06B9331FE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11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Line 40">
                  <a:extLst>
                    <a:ext uri="{FF2B5EF4-FFF2-40B4-BE49-F238E27FC236}">
                      <a16:creationId xmlns:a16="http://schemas.microsoft.com/office/drawing/2014/main" id="{1449B1BD-8880-43D1-1CB1-C0BCE1BDE2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04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Line 41">
                  <a:extLst>
                    <a:ext uri="{FF2B5EF4-FFF2-40B4-BE49-F238E27FC236}">
                      <a16:creationId xmlns:a16="http://schemas.microsoft.com/office/drawing/2014/main" id="{7FCD11DA-D981-5FCF-D5AC-9657CD9921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92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Line 42">
                  <a:extLst>
                    <a:ext uri="{FF2B5EF4-FFF2-40B4-BE49-F238E27FC236}">
                      <a16:creationId xmlns:a16="http://schemas.microsoft.com/office/drawing/2014/main" id="{96470612-AF33-477B-6F0F-C79EC43425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9" y="2192"/>
                  <a:ext cx="1" cy="53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Line 43">
                  <a:extLst>
                    <a:ext uri="{FF2B5EF4-FFF2-40B4-BE49-F238E27FC236}">
                      <a16:creationId xmlns:a16="http://schemas.microsoft.com/office/drawing/2014/main" id="{8585F97A-F21C-E3AB-95E6-9DF360A76F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04" y="2216"/>
                  <a:ext cx="1" cy="29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Line 44">
                  <a:extLst>
                    <a:ext uri="{FF2B5EF4-FFF2-40B4-BE49-F238E27FC236}">
                      <a16:creationId xmlns:a16="http://schemas.microsoft.com/office/drawing/2014/main" id="{739E5E9B-6B8A-F5C6-460A-33708D3E83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9" y="2216"/>
                  <a:ext cx="1" cy="29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45">
                <a:extLst>
                  <a:ext uri="{FF2B5EF4-FFF2-40B4-BE49-F238E27FC236}">
                    <a16:creationId xmlns:a16="http://schemas.microsoft.com/office/drawing/2014/main" id="{5C00C571-13D5-56E8-AE97-07BE8B39D2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25" y="1076"/>
                <a:ext cx="1167" cy="35"/>
                <a:chOff x="3825" y="1076"/>
                <a:chExt cx="1167" cy="35"/>
              </a:xfrm>
            </p:grpSpPr>
            <p:sp>
              <p:nvSpPr>
                <p:cNvPr id="52" name="Line 46">
                  <a:extLst>
                    <a:ext uri="{FF2B5EF4-FFF2-40B4-BE49-F238E27FC236}">
                      <a16:creationId xmlns:a16="http://schemas.microsoft.com/office/drawing/2014/main" id="{5C4134AB-B929-AC0A-93BE-B80C776469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25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Line 47">
                  <a:extLst>
                    <a:ext uri="{FF2B5EF4-FFF2-40B4-BE49-F238E27FC236}">
                      <a16:creationId xmlns:a16="http://schemas.microsoft.com/office/drawing/2014/main" id="{F7ED74DD-E0FE-4B55-2AC6-7FFB5B7D60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13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Line 48">
                  <a:extLst>
                    <a:ext uri="{FF2B5EF4-FFF2-40B4-BE49-F238E27FC236}">
                      <a16:creationId xmlns:a16="http://schemas.microsoft.com/office/drawing/2014/main" id="{F6D13ABE-CF71-22CE-CD5D-576E1D822B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06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Line 49">
                  <a:extLst>
                    <a:ext uri="{FF2B5EF4-FFF2-40B4-BE49-F238E27FC236}">
                      <a16:creationId xmlns:a16="http://schemas.microsoft.com/office/drawing/2014/main" id="{9C228326-5FB9-BEBE-D6C4-3D901DC569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94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Line 50">
                  <a:extLst>
                    <a:ext uri="{FF2B5EF4-FFF2-40B4-BE49-F238E27FC236}">
                      <a16:creationId xmlns:a16="http://schemas.microsoft.com/office/drawing/2014/main" id="{3911E4D7-4830-AE3D-096A-0CF4C9910A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91" y="1076"/>
                  <a:ext cx="1" cy="35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Line 51">
                  <a:extLst>
                    <a:ext uri="{FF2B5EF4-FFF2-40B4-BE49-F238E27FC236}">
                      <a16:creationId xmlns:a16="http://schemas.microsoft.com/office/drawing/2014/main" id="{70D712F9-4A7D-3AFC-C1B7-076CDFA50A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06" y="1076"/>
                  <a:ext cx="1" cy="16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Line 52">
                  <a:extLst>
                    <a:ext uri="{FF2B5EF4-FFF2-40B4-BE49-F238E27FC236}">
                      <a16:creationId xmlns:a16="http://schemas.microsoft.com/office/drawing/2014/main" id="{CBA8CA0B-9ED4-7A3B-2FF8-FFAF8DED79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91" y="1076"/>
                  <a:ext cx="1" cy="16"/>
                </a:xfrm>
                <a:prstGeom prst="line">
                  <a:avLst/>
                </a:prstGeom>
                <a:noFill/>
                <a:ln w="12600">
                  <a:solidFill>
                    <a:srgbClr val="0000D4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" name="Line 53">
                <a:extLst>
                  <a:ext uri="{FF2B5EF4-FFF2-40B4-BE49-F238E27FC236}">
                    <a16:creationId xmlns:a16="http://schemas.microsoft.com/office/drawing/2014/main" id="{2EBA103F-C2C3-C295-C428-28A36188B2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23" y="1069"/>
                <a:ext cx="1" cy="1176"/>
              </a:xfrm>
              <a:prstGeom prst="line">
                <a:avLst/>
              </a:prstGeom>
              <a:noFill/>
              <a:ln w="126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Line 54">
                <a:extLst>
                  <a:ext uri="{FF2B5EF4-FFF2-40B4-BE49-F238E27FC236}">
                    <a16:creationId xmlns:a16="http://schemas.microsoft.com/office/drawing/2014/main" id="{A7178F13-2D0C-DD6F-0026-E07D36452D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89" y="1069"/>
                <a:ext cx="1" cy="1176"/>
              </a:xfrm>
              <a:prstGeom prst="line">
                <a:avLst/>
              </a:prstGeom>
              <a:noFill/>
              <a:ln w="126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Line 55">
                <a:extLst>
                  <a:ext uri="{FF2B5EF4-FFF2-40B4-BE49-F238E27FC236}">
                    <a16:creationId xmlns:a16="http://schemas.microsoft.com/office/drawing/2014/main" id="{5739E594-8A9C-C4C1-6CE6-7486B8C2B6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7" y="2240"/>
                <a:ext cx="1158" cy="1"/>
              </a:xfrm>
              <a:prstGeom prst="line">
                <a:avLst/>
              </a:prstGeom>
              <a:noFill/>
              <a:ln w="126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Line 56">
                <a:extLst>
                  <a:ext uri="{FF2B5EF4-FFF2-40B4-BE49-F238E27FC236}">
                    <a16:creationId xmlns:a16="http://schemas.microsoft.com/office/drawing/2014/main" id="{EA742D6C-748E-0039-1E8E-C2B4BD2050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7" y="1074"/>
                <a:ext cx="1158" cy="1"/>
              </a:xfrm>
              <a:prstGeom prst="line">
                <a:avLst/>
              </a:prstGeom>
              <a:noFill/>
              <a:ln w="12600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val 57">
                <a:extLst>
                  <a:ext uri="{FF2B5EF4-FFF2-40B4-BE49-F238E27FC236}">
                    <a16:creationId xmlns:a16="http://schemas.microsoft.com/office/drawing/2014/main" id="{80E31CED-54B8-C66B-5090-58AD5A542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6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Oval 58">
                <a:extLst>
                  <a:ext uri="{FF2B5EF4-FFF2-40B4-BE49-F238E27FC236}">
                    <a16:creationId xmlns:a16="http://schemas.microsoft.com/office/drawing/2014/main" id="{865F3D56-FD77-060F-74CC-D6C925AA1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9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Oval 59">
                <a:extLst>
                  <a:ext uri="{FF2B5EF4-FFF2-40B4-BE49-F238E27FC236}">
                    <a16:creationId xmlns:a16="http://schemas.microsoft.com/office/drawing/2014/main" id="{B50E52A7-2228-9342-A571-915C50C61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7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60">
                <a:extLst>
                  <a:ext uri="{FF2B5EF4-FFF2-40B4-BE49-F238E27FC236}">
                    <a16:creationId xmlns:a16="http://schemas.microsoft.com/office/drawing/2014/main" id="{0FF1EE77-1273-2FF2-4D09-A5161EEE8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4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61">
                <a:extLst>
                  <a:ext uri="{FF2B5EF4-FFF2-40B4-BE49-F238E27FC236}">
                    <a16:creationId xmlns:a16="http://schemas.microsoft.com/office/drawing/2014/main" id="{65EB95BE-6BDA-A933-299A-811004C82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2" y="2208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Oval 62">
                <a:extLst>
                  <a:ext uri="{FF2B5EF4-FFF2-40B4-BE49-F238E27FC236}">
                    <a16:creationId xmlns:a16="http://schemas.microsoft.com/office/drawing/2014/main" id="{5E66EA9C-35EB-43A6-4B6A-E24FC30E9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5" y="2199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val 63">
                <a:extLst>
                  <a:ext uri="{FF2B5EF4-FFF2-40B4-BE49-F238E27FC236}">
                    <a16:creationId xmlns:a16="http://schemas.microsoft.com/office/drawing/2014/main" id="{8430A933-9AC0-37F5-B0A9-273AB32A9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4" y="2170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64">
                <a:extLst>
                  <a:ext uri="{FF2B5EF4-FFF2-40B4-BE49-F238E27FC236}">
                    <a16:creationId xmlns:a16="http://schemas.microsoft.com/office/drawing/2014/main" id="{E6C18AA6-F9A4-FF5B-462D-474CFBFE1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2136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Oval 65">
                <a:extLst>
                  <a:ext uri="{FF2B5EF4-FFF2-40B4-BE49-F238E27FC236}">
                    <a16:creationId xmlns:a16="http://schemas.microsoft.com/office/drawing/2014/main" id="{A9C11A5F-1BB3-0FFC-B74E-045281F2B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6" y="2093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Oval 66">
                <a:extLst>
                  <a:ext uri="{FF2B5EF4-FFF2-40B4-BE49-F238E27FC236}">
                    <a16:creationId xmlns:a16="http://schemas.microsoft.com/office/drawing/2014/main" id="{839FD955-86A7-0234-9015-80AB824B3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4" y="2026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67">
                <a:extLst>
                  <a:ext uri="{FF2B5EF4-FFF2-40B4-BE49-F238E27FC236}">
                    <a16:creationId xmlns:a16="http://schemas.microsoft.com/office/drawing/2014/main" id="{A946921C-C52F-2EF6-2533-32546C3EC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964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Oval 68">
                <a:extLst>
                  <a:ext uri="{FF2B5EF4-FFF2-40B4-BE49-F238E27FC236}">
                    <a16:creationId xmlns:a16="http://schemas.microsoft.com/office/drawing/2014/main" id="{3634FFF8-A79C-D3E9-3C8D-DEEB75D04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" y="1882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69">
                <a:extLst>
                  <a:ext uri="{FF2B5EF4-FFF2-40B4-BE49-F238E27FC236}">
                    <a16:creationId xmlns:a16="http://schemas.microsoft.com/office/drawing/2014/main" id="{4DE841D0-EDBB-30BC-23F5-2A20EDC79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" y="1791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70">
                <a:extLst>
                  <a:ext uri="{FF2B5EF4-FFF2-40B4-BE49-F238E27FC236}">
                    <a16:creationId xmlns:a16="http://schemas.microsoft.com/office/drawing/2014/main" id="{380A58E6-1D3E-9DD2-78D5-CD68CB65A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0" y="1695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71">
                <a:extLst>
                  <a:ext uri="{FF2B5EF4-FFF2-40B4-BE49-F238E27FC236}">
                    <a16:creationId xmlns:a16="http://schemas.microsoft.com/office/drawing/2014/main" id="{70048816-50FE-A701-4C2F-1231CFAB5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0" y="1589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72">
                <a:extLst>
                  <a:ext uri="{FF2B5EF4-FFF2-40B4-BE49-F238E27FC236}">
                    <a16:creationId xmlns:a16="http://schemas.microsoft.com/office/drawing/2014/main" id="{A22ABCA1-3825-A857-FF0A-2F50ECC56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" y="1474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73">
                <a:extLst>
                  <a:ext uri="{FF2B5EF4-FFF2-40B4-BE49-F238E27FC236}">
                    <a16:creationId xmlns:a16="http://schemas.microsoft.com/office/drawing/2014/main" id="{F961624A-297B-5D62-07A2-7EDBB8F2C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1378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74">
                <a:extLst>
                  <a:ext uri="{FF2B5EF4-FFF2-40B4-BE49-F238E27FC236}">
                    <a16:creationId xmlns:a16="http://schemas.microsoft.com/office/drawing/2014/main" id="{8B7DEDA0-9E31-436F-2270-0884B6CFD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1" y="1306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Oval 75">
                <a:extLst>
                  <a:ext uri="{FF2B5EF4-FFF2-40B4-BE49-F238E27FC236}">
                    <a16:creationId xmlns:a16="http://schemas.microsoft.com/office/drawing/2014/main" id="{3CC3D669-663E-818E-8B82-64B0BF65B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4" y="1277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val 76">
                <a:extLst>
                  <a:ext uri="{FF2B5EF4-FFF2-40B4-BE49-F238E27FC236}">
                    <a16:creationId xmlns:a16="http://schemas.microsoft.com/office/drawing/2014/main" id="{929C2629-7708-74F7-6945-D24F846BB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2" y="1244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Oval 77">
                <a:extLst>
                  <a:ext uri="{FF2B5EF4-FFF2-40B4-BE49-F238E27FC236}">
                    <a16:creationId xmlns:a16="http://schemas.microsoft.com/office/drawing/2014/main" id="{FEBBB0BF-7934-A550-1AD1-C37753157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4" y="1229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Oval 78">
                <a:extLst>
                  <a:ext uri="{FF2B5EF4-FFF2-40B4-BE49-F238E27FC236}">
                    <a16:creationId xmlns:a16="http://schemas.microsoft.com/office/drawing/2014/main" id="{4390BADD-0B0F-3DFB-0747-52B516BB7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1201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79">
                <a:extLst>
                  <a:ext uri="{FF2B5EF4-FFF2-40B4-BE49-F238E27FC236}">
                    <a16:creationId xmlns:a16="http://schemas.microsoft.com/office/drawing/2014/main" id="{367F6A84-6E7D-C0A8-425A-0CC08E2ACF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0" y="1186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80">
                <a:extLst>
                  <a:ext uri="{FF2B5EF4-FFF2-40B4-BE49-F238E27FC236}">
                    <a16:creationId xmlns:a16="http://schemas.microsoft.com/office/drawing/2014/main" id="{29264E03-9C59-F57A-92D9-BD9703122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8" y="1157"/>
                <a:ext cx="35" cy="36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Oval 81">
                <a:extLst>
                  <a:ext uri="{FF2B5EF4-FFF2-40B4-BE49-F238E27FC236}">
                    <a16:creationId xmlns:a16="http://schemas.microsoft.com/office/drawing/2014/main" id="{0AC85EBB-7CD4-44BC-4F20-67A4BDD9F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6" y="1143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val 82">
                <a:extLst>
                  <a:ext uri="{FF2B5EF4-FFF2-40B4-BE49-F238E27FC236}">
                    <a16:creationId xmlns:a16="http://schemas.microsoft.com/office/drawing/2014/main" id="{38D6FE9E-8A2C-08BE-C791-3A8F3ACC30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9" y="1143"/>
                <a:ext cx="35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83">
                <a:extLst>
                  <a:ext uri="{FF2B5EF4-FFF2-40B4-BE49-F238E27FC236}">
                    <a16:creationId xmlns:a16="http://schemas.microsoft.com/office/drawing/2014/main" id="{866CAB64-A00E-C358-9E7A-D63709B42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1" y="1129"/>
                <a:ext cx="36" cy="35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DD080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84">
              <a:extLst>
                <a:ext uri="{FF2B5EF4-FFF2-40B4-BE49-F238E27FC236}">
                  <a16:creationId xmlns:a16="http://schemas.microsoft.com/office/drawing/2014/main" id="{BDF5224E-0C0E-2C1C-A5BC-74EF8559CE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1958" y="2745845"/>
              <a:ext cx="494781" cy="303291"/>
              <a:chOff x="3531" y="2136"/>
              <a:chExt cx="357" cy="201"/>
            </a:xfrm>
          </p:grpSpPr>
          <p:sp>
            <p:nvSpPr>
              <p:cNvPr id="15" name="AutoShape 85">
                <a:extLst>
                  <a:ext uri="{FF2B5EF4-FFF2-40B4-BE49-F238E27FC236}">
                    <a16:creationId xmlns:a16="http://schemas.microsoft.com/office/drawing/2014/main" id="{715D8FB8-7A7E-6EBF-B2B9-703839E85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1" y="2136"/>
                <a:ext cx="294" cy="190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AutoShape 86">
                <a:extLst>
                  <a:ext uri="{FF2B5EF4-FFF2-40B4-BE49-F238E27FC236}">
                    <a16:creationId xmlns:a16="http://schemas.microsoft.com/office/drawing/2014/main" id="{94A44835-88C5-B857-D252-376DC6C7F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1" y="2136"/>
                <a:ext cx="357" cy="201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-65" charset="0"/>
                    <a:ea typeface="+mn-ea"/>
                    <a:cs typeface="+mn-cs"/>
                  </a:rPr>
                  <a:t>0.00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-65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87">
              <a:extLst>
                <a:ext uri="{FF2B5EF4-FFF2-40B4-BE49-F238E27FC236}">
                  <a16:creationId xmlns:a16="http://schemas.microsoft.com/office/drawing/2014/main" id="{746B06C3-CA86-C44B-A48E-6A55269E0B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1999" y="2964923"/>
              <a:ext cx="494781" cy="303402"/>
              <a:chOff x="3675" y="2258"/>
              <a:chExt cx="357" cy="217"/>
            </a:xfrm>
          </p:grpSpPr>
          <p:sp>
            <p:nvSpPr>
              <p:cNvPr id="13" name="AutoShape 88">
                <a:extLst>
                  <a:ext uri="{FF2B5EF4-FFF2-40B4-BE49-F238E27FC236}">
                    <a16:creationId xmlns:a16="http://schemas.microsoft.com/office/drawing/2014/main" id="{BF18347F-DCBE-50C4-4830-451FC61CC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2258"/>
                <a:ext cx="294" cy="190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AutoShape 89">
                <a:extLst>
                  <a:ext uri="{FF2B5EF4-FFF2-40B4-BE49-F238E27FC236}">
                    <a16:creationId xmlns:a16="http://schemas.microsoft.com/office/drawing/2014/main" id="{6585FFA7-D154-B6B1-271C-45718BACA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2258"/>
                <a:ext cx="357" cy="217"/>
              </a:xfrm>
              <a:prstGeom prst="roundRect">
                <a:avLst>
                  <a:gd name="adj" fmla="val 52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55440" tIns="28440" rIns="55440" bIns="28440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-65" charset="0"/>
                    <a:ea typeface="+mn-ea"/>
                    <a:cs typeface="+mn-cs"/>
                  </a:rPr>
                  <a:t>95.8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-65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06C3983D-EDE9-4B20-08E8-C44C30462B1B}"/>
              </a:ext>
            </a:extLst>
          </p:cNvPr>
          <p:cNvSpPr txBox="1"/>
          <p:nvPr/>
        </p:nvSpPr>
        <p:spPr>
          <a:xfrm>
            <a:off x="1531713" y="1255059"/>
            <a:ext cx="2917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superconductor as thermometer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3C8A061-9726-DB79-3DA5-A41FFFA8FCD1}"/>
              </a:ext>
            </a:extLst>
          </p:cNvPr>
          <p:cNvSpPr txBox="1"/>
          <p:nvPr/>
        </p:nvSpPr>
        <p:spPr>
          <a:xfrm>
            <a:off x="560484" y="4858954"/>
            <a:ext cx="110028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 is voltage-biased using a current source and a parallel shunting resistor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TES is placed is series with a SQUID ammeter that measures its current</a:t>
            </a: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SQUID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Superconducting Quantum Interference Device, a thin-film circuit                                                    that transduces current or magnetic flux to voltage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22826EE-0CC3-75BA-3815-67CCCA2C6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502" y="1175245"/>
            <a:ext cx="3416300" cy="3517900"/>
          </a:xfrm>
          <a:prstGeom prst="rect">
            <a:avLst/>
          </a:prstGeom>
        </p:spPr>
      </p:pic>
      <p:sp>
        <p:nvSpPr>
          <p:cNvPr id="94" name="Rectangle 131">
            <a:extLst>
              <a:ext uri="{FF2B5EF4-FFF2-40B4-BE49-F238E27FC236}">
                <a16:creationId xmlns:a16="http://schemas.microsoft.com/office/drawing/2014/main" id="{98610AD8-4AD5-C24B-F437-B6683B177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02" y="239995"/>
            <a:ext cx="100834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Transition-Edge Sensor (TES) thermometer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F3398E-795F-8E2A-B81C-91B5EDD270FA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93645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9794FFE-DB4A-9C9C-7D88-B013F76CEB27}"/>
              </a:ext>
            </a:extLst>
          </p:cNvPr>
          <p:cNvSpPr txBox="1"/>
          <p:nvPr/>
        </p:nvSpPr>
        <p:spPr>
          <a:xfrm>
            <a:off x="669148" y="4655476"/>
            <a:ext cx="110028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deposited energy causes TES temperature and resistance to increase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a resistance increase under voltage bias causes current and power to decrease (Irwin, APL 1995)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then, the TES cools </a:t>
            </a: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back to its quiescent state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height (and area) of the current pulse reveal the deposited energy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84ADC9-A6EC-6309-59EB-15A9FD4C5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36" y="1139544"/>
            <a:ext cx="3045345" cy="313591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CE2156E-9CDA-2525-A6BD-556034A09E11}"/>
              </a:ext>
            </a:extLst>
          </p:cNvPr>
          <p:cNvGrpSpPr/>
          <p:nvPr/>
        </p:nvGrpSpPr>
        <p:grpSpPr>
          <a:xfrm>
            <a:off x="3946634" y="1139544"/>
            <a:ext cx="3811819" cy="3106723"/>
            <a:chOff x="563487" y="1152810"/>
            <a:chExt cx="3811819" cy="310672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5B494D-AC94-70DD-2A5D-AFA3BC3E429B}"/>
                </a:ext>
              </a:extLst>
            </p:cNvPr>
            <p:cNvSpPr/>
            <p:nvPr/>
          </p:nvSpPr>
          <p:spPr>
            <a:xfrm>
              <a:off x="563487" y="1152810"/>
              <a:ext cx="3811819" cy="3106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Shape 178">
              <a:extLst>
                <a:ext uri="{FF2B5EF4-FFF2-40B4-BE49-F238E27FC236}">
                  <a16:creationId xmlns:a16="http://schemas.microsoft.com/office/drawing/2014/main" id="{8BB37948-9556-4A7A-3BCB-58303E76C6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9248" y="1233838"/>
              <a:ext cx="3626058" cy="2917456"/>
              <a:chOff x="4383350" y="1140100"/>
              <a:chExt cx="4740950" cy="3814476"/>
            </a:xfrm>
          </p:grpSpPr>
          <p:pic>
            <p:nvPicPr>
              <p:cNvPr id="7" name="Shape 179" descr="tes_transition.png">
                <a:extLst>
                  <a:ext uri="{FF2B5EF4-FFF2-40B4-BE49-F238E27FC236}">
                    <a16:creationId xmlns:a16="http://schemas.microsoft.com/office/drawing/2014/main" id="{57447190-E98F-0350-2517-932B6C0D2657}"/>
                  </a:ext>
                </a:extLst>
              </p:cNvPr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83350" y="1140100"/>
                <a:ext cx="4740950" cy="3814476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8" name="Shape 180">
                <a:extLst>
                  <a:ext uri="{FF2B5EF4-FFF2-40B4-BE49-F238E27FC236}">
                    <a16:creationId xmlns:a16="http://schemas.microsoft.com/office/drawing/2014/main" id="{8BF5CAFD-F6B6-1793-CCF8-D6B993E965AB}"/>
                  </a:ext>
                </a:extLst>
              </p:cNvPr>
              <p:cNvCxnSpPr/>
              <p:nvPr/>
            </p:nvCxnSpPr>
            <p:spPr>
              <a:xfrm rot="10800000" flipH="1">
                <a:off x="6741125" y="2175550"/>
                <a:ext cx="370200" cy="1743600"/>
              </a:xfrm>
              <a:prstGeom prst="straightConnector1">
                <a:avLst/>
              </a:pr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  <p:cxnSp>
            <p:nvCxnSpPr>
              <p:cNvPr id="9" name="Shape 181">
                <a:extLst>
                  <a:ext uri="{FF2B5EF4-FFF2-40B4-BE49-F238E27FC236}">
                    <a16:creationId xmlns:a16="http://schemas.microsoft.com/office/drawing/2014/main" id="{31B7156E-3F2F-C2C0-7652-42C4A929FD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41126" y="2782184"/>
                <a:ext cx="209573" cy="1191966"/>
              </a:xfrm>
              <a:prstGeom prst="straightConnector1">
                <a:avLst/>
              </a:prstGeom>
              <a:noFill/>
              <a:ln w="76200" cap="flat" cmpd="sng">
                <a:solidFill>
                  <a:srgbClr val="00D3D3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  <p:sp>
            <p:nvSpPr>
              <p:cNvPr id="10" name="Shape 182">
                <a:extLst>
                  <a:ext uri="{FF2B5EF4-FFF2-40B4-BE49-F238E27FC236}">
                    <a16:creationId xmlns:a16="http://schemas.microsoft.com/office/drawing/2014/main" id="{353AFF60-E47A-9FE9-AFA4-C13C80932269}"/>
                  </a:ext>
                </a:extLst>
              </p:cNvPr>
              <p:cNvSpPr/>
              <p:nvPr/>
            </p:nvSpPr>
            <p:spPr>
              <a:xfrm>
                <a:off x="6651025" y="3919150"/>
                <a:ext cx="143100" cy="146100"/>
              </a:xfrm>
              <a:prstGeom prst="ellipse">
                <a:avLst/>
              </a:prstGeom>
              <a:solidFill>
                <a:srgbClr val="00D3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" name="Rectangle 131">
            <a:extLst>
              <a:ext uri="{FF2B5EF4-FFF2-40B4-BE49-F238E27FC236}">
                <a16:creationId xmlns:a16="http://schemas.microsoft.com/office/drawing/2014/main" id="{D3D16FD7-C78C-E070-7C72-52CD2730B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02" y="239995"/>
            <a:ext cx="805502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 response to deposited energy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939195-CE56-E621-806E-A7B0D53EB546}"/>
              </a:ext>
            </a:extLst>
          </p:cNvPr>
          <p:cNvGrpSpPr/>
          <p:nvPr/>
        </p:nvGrpSpPr>
        <p:grpSpPr>
          <a:xfrm>
            <a:off x="8147050" y="1119305"/>
            <a:ext cx="3648710" cy="3119989"/>
            <a:chOff x="4665962" y="1139544"/>
            <a:chExt cx="3648710" cy="31199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533F56-9C85-1B08-A20F-549E3473363E}"/>
                </a:ext>
              </a:extLst>
            </p:cNvPr>
            <p:cNvSpPr/>
            <p:nvPr/>
          </p:nvSpPr>
          <p:spPr>
            <a:xfrm>
              <a:off x="4665962" y="1152810"/>
              <a:ext cx="3621102" cy="3106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Shape 173" descr="two_pulses.png">
              <a:extLst>
                <a:ext uri="{FF2B5EF4-FFF2-40B4-BE49-F238E27FC236}">
                  <a16:creationId xmlns:a16="http://schemas.microsoft.com/office/drawing/2014/main" id="{9C1148D3-E348-8AAC-38BE-D09E293DAA3B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570" y="1139544"/>
              <a:ext cx="3621102" cy="29898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7E1394-B0D7-A621-F220-B663DEC325D2}"/>
                </a:ext>
              </a:extLst>
            </p:cNvPr>
            <p:cNvSpPr txBox="1"/>
            <p:nvPr/>
          </p:nvSpPr>
          <p:spPr>
            <a:xfrm rot="16200000">
              <a:off x="3935634" y="2345305"/>
              <a:ext cx="18299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(-1) * TES current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5330AF5-9CF3-732E-54ED-D9665667FDEC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60269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06909-6CD7-FF21-28D6-25E75910F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5325FC-2EFB-3A0B-B652-E1BF76FEA588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63A742A-0404-548B-6616-121680BA4C3D}"/>
              </a:ext>
            </a:extLst>
          </p:cNvPr>
          <p:cNvSpPr txBox="1"/>
          <p:nvPr/>
        </p:nvSpPr>
        <p:spPr>
          <a:xfrm>
            <a:off x="669148" y="4655476"/>
            <a:ext cx="110028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MMCs are also microcalorimeters that transduce energy to temperature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Temperature sensing mechanism different from TES: change in paramagnetic or diamagnetic response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MMC response also sensed with SQUID</a:t>
            </a: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Loredana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Gastaldo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 speak about MMCs on Friday</a:t>
            </a:r>
          </a:p>
        </p:txBody>
      </p:sp>
      <p:sp>
        <p:nvSpPr>
          <p:cNvPr id="12" name="Rectangle 131">
            <a:extLst>
              <a:ext uri="{FF2B5EF4-FFF2-40B4-BE49-F238E27FC236}">
                <a16:creationId xmlns:a16="http://schemas.microsoft.com/office/drawing/2014/main" id="{44137FAC-DD83-E30C-7F5D-599CB2B56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02" y="239995"/>
            <a:ext cx="833683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MicroCalorimeter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(MMC)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0D8F12-9CAB-0C85-D692-F6F3BBC77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21" y="1299479"/>
            <a:ext cx="9304790" cy="30354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8EDBFF-7D2D-3FD5-232F-115126C7C40A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18429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31">
            <a:extLst>
              <a:ext uri="{FF2B5EF4-FFF2-40B4-BE49-F238E27FC236}">
                <a16:creationId xmlns:a16="http://schemas.microsoft.com/office/drawing/2014/main" id="{348C1887-92F5-1CF1-FF4B-04D1AAEEE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70" y="258283"/>
            <a:ext cx="593406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Multiplexed TES readout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B9C796-2A88-221F-B2C0-39FD9142AA3E}"/>
              </a:ext>
            </a:extLst>
          </p:cNvPr>
          <p:cNvSpPr txBox="1"/>
          <p:nvPr/>
        </p:nvSpPr>
        <p:spPr>
          <a:xfrm>
            <a:off x="339570" y="1055776"/>
            <a:ext cx="1173034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electrical connections between 300 K and 100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mK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mechanically complex and produce a thermal load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an array with 100s or 1000s of sensors, it is impractical to have a dedicated amplifier chain for each sensor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instead,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sensors are multiplexed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sensor signals are encoded with an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orthogonal basis set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combined, amplified, passed to 300 K, and then demodulated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several possible multiplexing schemes:</a:t>
            </a:r>
          </a:p>
        </p:txBody>
      </p:sp>
      <p:pic>
        <p:nvPicPr>
          <p:cNvPr id="13" name="Picture 2" descr="BasisAll">
            <a:extLst>
              <a:ext uri="{FF2B5EF4-FFF2-40B4-BE49-F238E27FC236}">
                <a16:creationId xmlns:a16="http://schemas.microsoft.com/office/drawing/2014/main" id="{3FACBCBB-B467-EEDE-E5BD-754F15C61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9446" y="3533870"/>
            <a:ext cx="9278424" cy="23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E25E77-675A-D848-06A7-58D6A11975F3}"/>
              </a:ext>
            </a:extLst>
          </p:cNvPr>
          <p:cNvSpPr txBox="1"/>
          <p:nvPr/>
        </p:nvSpPr>
        <p:spPr>
          <a:xfrm>
            <a:off x="160559" y="376677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sensor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48D0B-EABA-4F4A-9BF9-1BAE92B724B5}"/>
              </a:ext>
            </a:extLst>
          </p:cNvPr>
          <p:cNvSpPr txBox="1"/>
          <p:nvPr/>
        </p:nvSpPr>
        <p:spPr>
          <a:xfrm>
            <a:off x="160353" y="419876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sensor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61B715-3D3D-AF45-4CBD-DA17680BAB3E}"/>
              </a:ext>
            </a:extLst>
          </p:cNvPr>
          <p:cNvSpPr txBox="1"/>
          <p:nvPr/>
        </p:nvSpPr>
        <p:spPr>
          <a:xfrm>
            <a:off x="162401" y="4693417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sensor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CD35D2-F4FD-0B71-5A2B-5C5CD043601E}"/>
              </a:ext>
            </a:extLst>
          </p:cNvPr>
          <p:cNvSpPr txBox="1"/>
          <p:nvPr/>
        </p:nvSpPr>
        <p:spPr>
          <a:xfrm>
            <a:off x="160353" y="515508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sensor 4</a:t>
            </a: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ED1F8157-663A-0B22-5A8C-C3C980125FCB}"/>
              </a:ext>
            </a:extLst>
          </p:cNvPr>
          <p:cNvSpPr/>
          <p:nvPr/>
        </p:nvSpPr>
        <p:spPr>
          <a:xfrm rot="5400000">
            <a:off x="11351293" y="4324821"/>
            <a:ext cx="563525" cy="60173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14DCEF-61FE-B485-AA69-5BA5E1E07E87}"/>
              </a:ext>
            </a:extLst>
          </p:cNvPr>
          <p:cNvCxnSpPr>
            <a:cxnSpLocks/>
          </p:cNvCxnSpPr>
          <p:nvPr/>
        </p:nvCxnSpPr>
        <p:spPr>
          <a:xfrm>
            <a:off x="10813307" y="3949112"/>
            <a:ext cx="35718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CD8053-7E31-A52D-E910-21C858E18A34}"/>
              </a:ext>
            </a:extLst>
          </p:cNvPr>
          <p:cNvCxnSpPr>
            <a:cxnSpLocks/>
          </p:cNvCxnSpPr>
          <p:nvPr/>
        </p:nvCxnSpPr>
        <p:spPr>
          <a:xfrm>
            <a:off x="10813307" y="4393432"/>
            <a:ext cx="35718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63ED7E4-1126-295D-F0BB-1142BAFAC829}"/>
              </a:ext>
            </a:extLst>
          </p:cNvPr>
          <p:cNvCxnSpPr>
            <a:cxnSpLocks/>
          </p:cNvCxnSpPr>
          <p:nvPr/>
        </p:nvCxnSpPr>
        <p:spPr>
          <a:xfrm>
            <a:off x="10813307" y="4886183"/>
            <a:ext cx="35718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7F787CA-1CAD-FCC1-C637-30BA44A5E685}"/>
              </a:ext>
            </a:extLst>
          </p:cNvPr>
          <p:cNvCxnSpPr>
            <a:cxnSpLocks/>
          </p:cNvCxnSpPr>
          <p:nvPr/>
        </p:nvCxnSpPr>
        <p:spPr>
          <a:xfrm>
            <a:off x="10826102" y="5343401"/>
            <a:ext cx="35718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DE62717-3FB8-4AE8-2C1C-9256E9AEF5A0}"/>
              </a:ext>
            </a:extLst>
          </p:cNvPr>
          <p:cNvCxnSpPr>
            <a:cxnSpLocks/>
          </p:cNvCxnSpPr>
          <p:nvPr/>
        </p:nvCxnSpPr>
        <p:spPr>
          <a:xfrm flipV="1">
            <a:off x="11170489" y="3942951"/>
            <a:ext cx="0" cy="14004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9FE68EB-4F3C-99DA-A4BF-7FF63A947B50}"/>
              </a:ext>
            </a:extLst>
          </p:cNvPr>
          <p:cNvCxnSpPr>
            <a:cxnSpLocks/>
          </p:cNvCxnSpPr>
          <p:nvPr/>
        </p:nvCxnSpPr>
        <p:spPr>
          <a:xfrm>
            <a:off x="11183284" y="4625686"/>
            <a:ext cx="89175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22A961-B555-7F11-2F32-E85729120499}"/>
              </a:ext>
            </a:extLst>
          </p:cNvPr>
          <p:cNvCxnSpPr>
            <a:cxnSpLocks/>
          </p:cNvCxnSpPr>
          <p:nvPr/>
        </p:nvCxnSpPr>
        <p:spPr>
          <a:xfrm>
            <a:off x="1129469" y="3945459"/>
            <a:ext cx="35718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22E18CB-B7FF-917F-635A-7DAE65F7FD7D}"/>
              </a:ext>
            </a:extLst>
          </p:cNvPr>
          <p:cNvCxnSpPr>
            <a:cxnSpLocks/>
          </p:cNvCxnSpPr>
          <p:nvPr/>
        </p:nvCxnSpPr>
        <p:spPr>
          <a:xfrm>
            <a:off x="1129469" y="4389779"/>
            <a:ext cx="35718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D8BD91-79BA-1844-B16B-9FB656ACB2F0}"/>
              </a:ext>
            </a:extLst>
          </p:cNvPr>
          <p:cNvCxnSpPr>
            <a:cxnSpLocks/>
          </p:cNvCxnSpPr>
          <p:nvPr/>
        </p:nvCxnSpPr>
        <p:spPr>
          <a:xfrm>
            <a:off x="1129469" y="4882530"/>
            <a:ext cx="35718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BE2D63-2347-6EDD-5726-93037F6FEC85}"/>
              </a:ext>
            </a:extLst>
          </p:cNvPr>
          <p:cNvCxnSpPr>
            <a:cxnSpLocks/>
          </p:cNvCxnSpPr>
          <p:nvPr/>
        </p:nvCxnSpPr>
        <p:spPr>
          <a:xfrm>
            <a:off x="1142264" y="5339748"/>
            <a:ext cx="35718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3988677-82A7-791F-1B99-2F5A546A59E7}"/>
              </a:ext>
            </a:extLst>
          </p:cNvPr>
          <p:cNvSpPr txBox="1"/>
          <p:nvPr/>
        </p:nvSpPr>
        <p:spPr>
          <a:xfrm>
            <a:off x="2788894" y="6137788"/>
            <a:ext cx="664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Frequency-division multiplexing at GHz frequencies = state-of-the-art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2C6FE8-FDA5-3AE7-CA30-4301EF9E331F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26668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7E73362-7BF9-0866-D2B3-71AD0DB08175}"/>
              </a:ext>
            </a:extLst>
          </p:cNvPr>
          <p:cNvSpPr/>
          <p:nvPr/>
        </p:nvSpPr>
        <p:spPr>
          <a:xfrm>
            <a:off x="1009879" y="2297161"/>
            <a:ext cx="6888328" cy="3999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EB9C796-2A88-221F-B2C0-39FD9142AA3E}"/>
              </a:ext>
            </a:extLst>
          </p:cNvPr>
          <p:cNvSpPr txBox="1"/>
          <p:nvPr/>
        </p:nvSpPr>
        <p:spPr>
          <a:xfrm>
            <a:off x="339570" y="1099445"/>
            <a:ext cx="11730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Frequency-specific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microresonators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coupled to a common feedline and amplifier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RF-SQUID embedded in each resonator.  Each TES sensor coupled to an RF-SQUID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GHz of bandwidth per amplifier channel, 100s to 1000s of sensors per amplifier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1B0950-7F9B-9865-A712-19983B71205B}"/>
              </a:ext>
            </a:extLst>
          </p:cNvPr>
          <p:cNvSpPr txBox="1"/>
          <p:nvPr/>
        </p:nvSpPr>
        <p:spPr>
          <a:xfrm>
            <a:off x="8077514" y="2434857"/>
            <a:ext cx="35538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microwave resonators terminated in variable inductor (RF-SQUID), which is coupled to TES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in detector resistance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 change in current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 change in termination 	inductance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 change in resonant frequency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 change in transmitted 	amplitude</a:t>
            </a:r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and phase</a:t>
            </a:r>
          </a:p>
          <a:p>
            <a:pPr lvl="1"/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sensor signals encoded as phase shift in response to linearizing flux ramp</a:t>
            </a:r>
          </a:p>
        </p:txBody>
      </p:sp>
      <p:sp>
        <p:nvSpPr>
          <p:cNvPr id="20" name="Rectangle 131">
            <a:extLst>
              <a:ext uri="{FF2B5EF4-FFF2-40B4-BE49-F238E27FC236}">
                <a16:creationId xmlns:a16="http://schemas.microsoft.com/office/drawing/2014/main" id="{DD4C0030-791F-C21B-0266-DD0C16623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70" y="258283"/>
            <a:ext cx="747903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Microwave SQUID multiplexing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6718DEA-69D6-FF48-6BDC-B290513E0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4883" y="2434857"/>
            <a:ext cx="6083629" cy="37760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29D459-5D23-A75C-A452-59769DCF37B2}"/>
              </a:ext>
            </a:extLst>
          </p:cNvPr>
          <p:cNvSpPr txBox="1"/>
          <p:nvPr/>
        </p:nvSpPr>
        <p:spPr>
          <a:xfrm>
            <a:off x="2522003" y="6367146"/>
            <a:ext cx="55555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Irwin and Lehnert, Applied Physics Letters 85, 2107 (2004)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229AE7-565C-9C7A-33BF-2C1166510E6A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74305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7E73362-7BF9-0866-D2B3-71AD0DB08175}"/>
              </a:ext>
            </a:extLst>
          </p:cNvPr>
          <p:cNvSpPr/>
          <p:nvPr/>
        </p:nvSpPr>
        <p:spPr>
          <a:xfrm>
            <a:off x="1556992" y="2435932"/>
            <a:ext cx="6670824" cy="3722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EB9C796-2A88-221F-B2C0-39FD9142AA3E}"/>
              </a:ext>
            </a:extLst>
          </p:cNvPr>
          <p:cNvSpPr txBox="1"/>
          <p:nvPr/>
        </p:nvSpPr>
        <p:spPr>
          <a:xfrm>
            <a:off x="339570" y="1099445"/>
            <a:ext cx="11730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 of microwave resonators coupled to common feedline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Frequencies between 4 and 8 GHz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Resonator widths between 100 kHz and ~10 MHz</a:t>
            </a:r>
          </a:p>
        </p:txBody>
      </p:sp>
      <p:sp>
        <p:nvSpPr>
          <p:cNvPr id="20" name="Rectangle 131">
            <a:extLst>
              <a:ext uri="{FF2B5EF4-FFF2-40B4-BE49-F238E27FC236}">
                <a16:creationId xmlns:a16="http://schemas.microsoft.com/office/drawing/2014/main" id="{DD4C0030-791F-C21B-0266-DD0C16623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70" y="258283"/>
            <a:ext cx="44839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Actual multiplexer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6718DEA-69D6-FF48-6BDC-B290513E0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53658" y="2566542"/>
            <a:ext cx="5648766" cy="3506131"/>
          </a:xfrm>
          <a:prstGeom prst="rect">
            <a:avLst/>
          </a:prstGeom>
        </p:spPr>
      </p:pic>
      <p:pic>
        <p:nvPicPr>
          <p:cNvPr id="2" name="Picture 1" descr="A picture containing grate&#10;&#10;Description automatically generated">
            <a:extLst>
              <a:ext uri="{FF2B5EF4-FFF2-40B4-BE49-F238E27FC236}">
                <a16:creationId xmlns:a16="http://schemas.microsoft.com/office/drawing/2014/main" id="{E4BA8D31-3ADF-0920-5C80-CE63615A3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212" y="2387154"/>
            <a:ext cx="9205369" cy="412985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4492421-46EB-05CE-C046-502889B91346}"/>
              </a:ext>
            </a:extLst>
          </p:cNvPr>
          <p:cNvCxnSpPr>
            <a:cxnSpLocks/>
          </p:cNvCxnSpPr>
          <p:nvPr/>
        </p:nvCxnSpPr>
        <p:spPr>
          <a:xfrm flipH="1" flipV="1">
            <a:off x="2808246" y="2505312"/>
            <a:ext cx="7812966" cy="2812174"/>
          </a:xfrm>
          <a:prstGeom prst="straightConnector1">
            <a:avLst/>
          </a:prstGeom>
          <a:ln w="28575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23CB531-F24E-865E-B869-F0CE5F487F9B}"/>
              </a:ext>
            </a:extLst>
          </p:cNvPr>
          <p:cNvSpPr txBox="1"/>
          <p:nvPr/>
        </p:nvSpPr>
        <p:spPr>
          <a:xfrm rot="1235131">
            <a:off x="6225057" y="3509592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28 mm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3EB0C-701F-4C45-C666-ADA530CBB49F}"/>
              </a:ext>
            </a:extLst>
          </p:cNvPr>
          <p:cNvSpPr txBox="1"/>
          <p:nvPr/>
        </p:nvSpPr>
        <p:spPr>
          <a:xfrm>
            <a:off x="3688767" y="5201100"/>
            <a:ext cx="1723205" cy="71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 dirty="0"/>
              <a:t>TES signals enter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D698B-F4E8-AC13-D407-00A4ABED753F}"/>
              </a:ext>
            </a:extLst>
          </p:cNvPr>
          <p:cNvSpPr txBox="1"/>
          <p:nvPr/>
        </p:nvSpPr>
        <p:spPr>
          <a:xfrm>
            <a:off x="1328266" y="2480971"/>
            <a:ext cx="1479980" cy="626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2400" b="1" dirty="0"/>
              <a:t>feedline 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AF6084-2199-5A41-BA21-74963D408710}"/>
              </a:ext>
            </a:extLst>
          </p:cNvPr>
          <p:cNvSpPr txBox="1"/>
          <p:nvPr/>
        </p:nvSpPr>
        <p:spPr>
          <a:xfrm>
            <a:off x="8753664" y="5313560"/>
            <a:ext cx="1403069" cy="62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2400" b="1" dirty="0"/>
              <a:t>feedline out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3DA7452C-CB12-B53F-D973-FC0FD831DC2B}"/>
              </a:ext>
            </a:extLst>
          </p:cNvPr>
          <p:cNvSpPr/>
          <p:nvPr/>
        </p:nvSpPr>
        <p:spPr>
          <a:xfrm rot="17411487">
            <a:off x="4463919" y="3204477"/>
            <a:ext cx="470565" cy="3609112"/>
          </a:xfrm>
          <a:prstGeom prst="leftBrace">
            <a:avLst>
              <a:gd name="adj1" fmla="val 4914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7A0FED-A4DD-C86B-E379-29494967922D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401956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31">
            <a:extLst>
              <a:ext uri="{FF2B5EF4-FFF2-40B4-BE49-F238E27FC236}">
                <a16:creationId xmlns:a16="http://schemas.microsoft.com/office/drawing/2014/main" id="{348C1887-92F5-1CF1-FF4B-04D1AAEEE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70" y="258283"/>
            <a:ext cx="919341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 cryogenics: no liquid cryogens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F615B4-68A0-9D0E-A582-67B07B6ABF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606" y="2022775"/>
            <a:ext cx="5068824" cy="380161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5718AF-904C-6F8E-801C-06055D4D35B1}"/>
              </a:ext>
            </a:extLst>
          </p:cNvPr>
          <p:cNvSpPr txBox="1"/>
          <p:nvPr/>
        </p:nvSpPr>
        <p:spPr>
          <a:xfrm>
            <a:off x="6318176" y="1108910"/>
            <a:ext cx="5798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 dilution refrigerator (right) on custom stand to mate with electron microscope (left)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F57D7-50CC-5BE1-627D-F50B3C807197}"/>
              </a:ext>
            </a:extLst>
          </p:cNvPr>
          <p:cNvSpPr txBox="1"/>
          <p:nvPr/>
        </p:nvSpPr>
        <p:spPr>
          <a:xfrm>
            <a:off x="6693408" y="5878516"/>
            <a:ext cx="5376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 has abundant cooling power for large sensor arrays</a:t>
            </a:r>
          </a:p>
        </p:txBody>
      </p:sp>
      <p:pic>
        <p:nvPicPr>
          <p:cNvPr id="8" name="Picture 5" descr="Microcal Pictures 064">
            <a:extLst>
              <a:ext uri="{FF2B5EF4-FFF2-40B4-BE49-F238E27FC236}">
                <a16:creationId xmlns:a16="http://schemas.microsoft.com/office/drawing/2014/main" id="{643B6F13-0BC1-5964-567C-CC9715002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73" y="2012487"/>
            <a:ext cx="2927899" cy="390225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CEDD7B4-B873-CC8F-E34C-ED58015B346E}"/>
              </a:ext>
            </a:extLst>
          </p:cNvPr>
          <p:cNvCxnSpPr>
            <a:cxnSpLocks/>
          </p:cNvCxnSpPr>
          <p:nvPr/>
        </p:nvCxnSpPr>
        <p:spPr>
          <a:xfrm>
            <a:off x="526586" y="2002536"/>
            <a:ext cx="0" cy="3902257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1ED392C-7688-C14F-7FD3-C26211E22878}"/>
              </a:ext>
            </a:extLst>
          </p:cNvPr>
          <p:cNvSpPr txBox="1"/>
          <p:nvPr/>
        </p:nvSpPr>
        <p:spPr>
          <a:xfrm>
            <a:off x="14277" y="3668414"/>
            <a:ext cx="58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A26587-078A-8A11-8DCE-04C983310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4370" y="2785889"/>
            <a:ext cx="2756913" cy="272324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59F869-11E2-C5B3-5045-E9163AD6DC9C}"/>
              </a:ext>
            </a:extLst>
          </p:cNvPr>
          <p:cNvSpPr/>
          <p:nvPr/>
        </p:nvSpPr>
        <p:spPr>
          <a:xfrm>
            <a:off x="9025578" y="3251049"/>
            <a:ext cx="484632" cy="24617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3A77B1-0FE8-586F-DBC7-BDEBECCDBFDD}"/>
              </a:ext>
            </a:extLst>
          </p:cNvPr>
          <p:cNvSpPr txBox="1"/>
          <p:nvPr/>
        </p:nvSpPr>
        <p:spPr>
          <a:xfrm>
            <a:off x="-323677" y="1111023"/>
            <a:ext cx="5376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 adiabatic demagnetization refrigerator (NIST-designed)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BF1E7D-1294-2A8B-2441-B2E5BAD45D1E}"/>
              </a:ext>
            </a:extLst>
          </p:cNvPr>
          <p:cNvSpPr txBox="1"/>
          <p:nvPr/>
        </p:nvSpPr>
        <p:spPr>
          <a:xfrm>
            <a:off x="0" y="6038255"/>
            <a:ext cx="5376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modest cooling power but easily brought to photon sources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EF2D9E3-F84F-AFEC-A943-7DC5F7ED7B56}"/>
              </a:ext>
            </a:extLst>
          </p:cNvPr>
          <p:cNvSpPr/>
          <p:nvPr/>
        </p:nvSpPr>
        <p:spPr>
          <a:xfrm rot="6809689">
            <a:off x="4585119" y="5101062"/>
            <a:ext cx="1707502" cy="816137"/>
          </a:xfrm>
          <a:prstGeom prst="arc">
            <a:avLst/>
          </a:prstGeom>
          <a:ln w="25400">
            <a:solidFill>
              <a:schemeClr val="bg1"/>
            </a:solidFill>
            <a:headEnd type="triangle" w="lg" len="lg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19B26E-28D1-0E36-7076-2ADC34A7BB69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197513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73B83-24B4-B281-C5E2-E60E5A1D6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E66A7FB-D373-1C89-188B-C5D4308CF66B}"/>
              </a:ext>
            </a:extLst>
          </p:cNvPr>
          <p:cNvSpPr txBox="1">
            <a:spLocks/>
          </p:cNvSpPr>
          <p:nvPr/>
        </p:nvSpPr>
        <p:spPr>
          <a:xfrm>
            <a:off x="9851544" y="650593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213E5-A719-CC4C-B728-FA972B3F33A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657DD4-007F-A248-1AA9-A08BCA5A3F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2" y="-19666"/>
            <a:ext cx="1221066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DA5213-F2A5-3642-2EB2-6E3B5FD8B465}"/>
              </a:ext>
            </a:extLst>
          </p:cNvPr>
          <p:cNvSpPr txBox="1"/>
          <p:nvPr/>
        </p:nvSpPr>
        <p:spPr>
          <a:xfrm>
            <a:off x="177896" y="19666"/>
            <a:ext cx="1180724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NIST = National Institute of Standards and Technology, branches in Boulder Colorado and Gaithersburg Maryland</a:t>
            </a:r>
          </a:p>
          <a:p>
            <a:endParaRPr lang="en-US" sz="1400" dirty="0"/>
          </a:p>
          <a:p>
            <a:r>
              <a:rPr lang="en-US" sz="2000" dirty="0"/>
              <a:t>US National Metrology Institute, part of Department of Commerce.  Analogous to NPL or PTB.</a:t>
            </a:r>
          </a:p>
          <a:p>
            <a:endParaRPr lang="en-US" sz="1400" dirty="0"/>
          </a:p>
          <a:p>
            <a:r>
              <a:rPr lang="en-US" sz="2000" dirty="0"/>
              <a:t>The Quantum Sensors Division develops measurement technology for x-ray astrophysics, studies of the cosmic microwave background, synchrotron science, nuclear materials accounting, quantum information science, … 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E01CBB-F36B-E1CC-1FBE-C6E777FE5DEE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01868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31">
            <a:extLst>
              <a:ext uri="{FF2B5EF4-FFF2-40B4-BE49-F238E27FC236}">
                <a16:creationId xmlns:a16="http://schemas.microsoft.com/office/drawing/2014/main" id="{87EFAD80-5044-A531-0439-587586E03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02" y="239995"/>
            <a:ext cx="100062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microcalorimeters and exotic atoms?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C1E702-B7B1-65AF-16B0-F1D6A6C4A5D6}"/>
              </a:ext>
            </a:extLst>
          </p:cNvPr>
          <p:cNvSpPr txBox="1"/>
          <p:nvPr/>
        </p:nvSpPr>
        <p:spPr>
          <a:xfrm>
            <a:off x="90632" y="1451244"/>
            <a:ext cx="7151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 of exotic atoms require sub-eV energy uncertainties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photon fluxes are very 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are spatially extended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background radiation present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broadband response sometimes needed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C3799F-7C68-CAB1-5C79-83FB717E9167}"/>
              </a:ext>
            </a:extLst>
          </p:cNvPr>
          <p:cNvSpPr txBox="1"/>
          <p:nvPr/>
        </p:nvSpPr>
        <p:spPr>
          <a:xfrm>
            <a:off x="1464906" y="1116354"/>
            <a:ext cx="1519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7E7FEB-26C7-E207-4819-6F17D24C86C4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73471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C58EF6-54CE-FE21-56D0-6A622CE5D2CC}"/>
              </a:ext>
            </a:extLst>
          </p:cNvPr>
          <p:cNvSpPr txBox="1"/>
          <p:nvPr/>
        </p:nvSpPr>
        <p:spPr>
          <a:xfrm>
            <a:off x="90632" y="1451244"/>
            <a:ext cx="71519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 of exotic atoms require sub-eV energy uncertainties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photon fluxes are very 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are spatially extended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background radiation present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broadband response sometimes needed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31">
            <a:extLst>
              <a:ext uri="{FF2B5EF4-FFF2-40B4-BE49-F238E27FC236}">
                <a16:creationId xmlns:a16="http://schemas.microsoft.com/office/drawing/2014/main" id="{87EFAD80-5044-A531-0439-587586E03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02" y="239995"/>
            <a:ext cx="100062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microcalorimeters and exotic atoms?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60FE4C-FD1C-71E4-F2ED-8E981E3D45F6}"/>
              </a:ext>
            </a:extLst>
          </p:cNvPr>
          <p:cNvGrpSpPr/>
          <p:nvPr/>
        </p:nvGrpSpPr>
        <p:grpSpPr>
          <a:xfrm>
            <a:off x="7568131" y="1220444"/>
            <a:ext cx="4103916" cy="2777220"/>
            <a:chOff x="290802" y="1160298"/>
            <a:chExt cx="4475702" cy="3057663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DA3A944C-762E-7DDA-B059-F5DFF1C04009}"/>
                </a:ext>
              </a:extLst>
            </p:cNvPr>
            <p:cNvSpPr/>
            <p:nvPr/>
          </p:nvSpPr>
          <p:spPr>
            <a:xfrm>
              <a:off x="290802" y="1160298"/>
              <a:ext cx="4475702" cy="30576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133BC30-A210-4AEB-8505-AC2AA017A9B4}"/>
                </a:ext>
              </a:extLst>
            </p:cNvPr>
            <p:cNvGrpSpPr/>
            <p:nvPr/>
          </p:nvGrpSpPr>
          <p:grpSpPr>
            <a:xfrm>
              <a:off x="426293" y="1602551"/>
              <a:ext cx="3849662" cy="2592003"/>
              <a:chOff x="892154" y="2413000"/>
              <a:chExt cx="4484179" cy="3890171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C44DF850-C6E0-6AB4-2207-101C93189F9A}"/>
                  </a:ext>
                </a:extLst>
              </p:cNvPr>
              <p:cNvCxnSpPr/>
              <p:nvPr/>
            </p:nvCxnSpPr>
            <p:spPr>
              <a:xfrm flipV="1">
                <a:off x="1346200" y="2413000"/>
                <a:ext cx="22382" cy="3327401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242BCB02-8CED-7EC1-C674-4A67A5B88057}"/>
                  </a:ext>
                </a:extLst>
              </p:cNvPr>
              <p:cNvCxnSpPr/>
              <p:nvPr/>
            </p:nvCxnSpPr>
            <p:spPr>
              <a:xfrm>
                <a:off x="1346200" y="5731933"/>
                <a:ext cx="4030133" cy="0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1595C8F-684B-4A9B-0789-86B38FA9E86C}"/>
                  </a:ext>
                </a:extLst>
              </p:cNvPr>
              <p:cNvSpPr txBox="1"/>
              <p:nvPr/>
            </p:nvSpPr>
            <p:spPr>
              <a:xfrm>
                <a:off x="2265324" y="5748864"/>
                <a:ext cx="2026752" cy="5543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resolving power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243D86-EA9A-D91C-A688-AAF87B2835EF}"/>
                  </a:ext>
                </a:extLst>
              </p:cNvPr>
              <p:cNvSpPr txBox="1"/>
              <p:nvPr/>
            </p:nvSpPr>
            <p:spPr>
              <a:xfrm rot="16200000">
                <a:off x="-535742" y="3861597"/>
                <a:ext cx="3285999" cy="430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collection efficiency</a:t>
                </a:r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5FA98989-5C7A-9786-3D9B-0E4469AD2959}"/>
                  </a:ext>
                </a:extLst>
              </p:cNvPr>
              <p:cNvSpPr/>
              <p:nvPr/>
            </p:nvSpPr>
            <p:spPr>
              <a:xfrm>
                <a:off x="3740426" y="4252495"/>
                <a:ext cx="1542774" cy="1318571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wavelength dispersive</a:t>
                </a:r>
              </a:p>
              <a:p>
                <a:pPr algn="ctr"/>
                <a:r>
                  <a:rPr lang="en-US" sz="1400" dirty="0"/>
                  <a:t>(crystals, gratings)</a:t>
                </a:r>
              </a:p>
            </p:txBody>
          </p: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EEB2EF1B-6858-14A9-69F0-E6CDD851F3AD}"/>
                  </a:ext>
                </a:extLst>
              </p:cNvPr>
              <p:cNvSpPr/>
              <p:nvPr/>
            </p:nvSpPr>
            <p:spPr>
              <a:xfrm>
                <a:off x="3539435" y="2825291"/>
                <a:ext cx="1405467" cy="1024467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TES</a:t>
                </a:r>
                <a:endParaRPr lang="en-US" dirty="0"/>
              </a:p>
              <a:p>
                <a:pPr algn="ctr"/>
                <a:r>
                  <a:rPr lang="en-US" dirty="0"/>
                  <a:t>arrays</a:t>
                </a:r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07AA87E-BBE5-240A-4FC6-9387331AF60E}"/>
                  </a:ext>
                </a:extLst>
              </p:cNvPr>
              <p:cNvSpPr/>
              <p:nvPr/>
            </p:nvSpPr>
            <p:spPr>
              <a:xfrm>
                <a:off x="1515533" y="2489200"/>
                <a:ext cx="1557187" cy="1007533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energy dispersive       (Si, Ge, …)</a:t>
                </a: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DC1E702-B7B1-65AF-16B0-F1D6A6C4A5D6}"/>
              </a:ext>
            </a:extLst>
          </p:cNvPr>
          <p:cNvSpPr txBox="1"/>
          <p:nvPr/>
        </p:nvSpPr>
        <p:spPr>
          <a:xfrm>
            <a:off x="109397" y="3077703"/>
            <a:ext cx="71519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collection efficiency combined with excellent resolving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energy-dispersive, so broadband response and resolving power is unchanged by extended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radiation resistant than semiconductors (with caveats)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C3799F-7C68-CAB1-5C79-83FB717E9167}"/>
              </a:ext>
            </a:extLst>
          </p:cNvPr>
          <p:cNvSpPr txBox="1"/>
          <p:nvPr/>
        </p:nvSpPr>
        <p:spPr>
          <a:xfrm>
            <a:off x="1464906" y="1116354"/>
            <a:ext cx="1519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B5EFD6-C03D-A192-697D-F3680A85CC8D}"/>
              </a:ext>
            </a:extLst>
          </p:cNvPr>
          <p:cNvSpPr txBox="1"/>
          <p:nvPr/>
        </p:nvSpPr>
        <p:spPr>
          <a:xfrm>
            <a:off x="519953" y="2949690"/>
            <a:ext cx="371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Solution – Microcalorimeter Arrays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9425FBF-5C9F-061F-29EA-E799BCA3B41E}"/>
              </a:ext>
            </a:extLst>
          </p:cNvPr>
          <p:cNvGraphicFramePr>
            <a:graphicFrameLocks noGrp="1"/>
          </p:cNvGraphicFramePr>
          <p:nvPr/>
        </p:nvGraphicFramePr>
        <p:xfrm>
          <a:off x="522304" y="4698763"/>
          <a:ext cx="11079260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852">
                  <a:extLst>
                    <a:ext uri="{9D8B030D-6E8A-4147-A177-3AD203B41FA5}">
                      <a16:colId xmlns:a16="http://schemas.microsoft.com/office/drawing/2014/main" val="2242909329"/>
                    </a:ext>
                  </a:extLst>
                </a:gridCol>
                <a:gridCol w="2215852">
                  <a:extLst>
                    <a:ext uri="{9D8B030D-6E8A-4147-A177-3AD203B41FA5}">
                      <a16:colId xmlns:a16="http://schemas.microsoft.com/office/drawing/2014/main" val="1218667533"/>
                    </a:ext>
                  </a:extLst>
                </a:gridCol>
                <a:gridCol w="2126435">
                  <a:extLst>
                    <a:ext uri="{9D8B030D-6E8A-4147-A177-3AD203B41FA5}">
                      <a16:colId xmlns:a16="http://schemas.microsoft.com/office/drawing/2014/main" val="2964130615"/>
                    </a:ext>
                  </a:extLst>
                </a:gridCol>
                <a:gridCol w="2305269">
                  <a:extLst>
                    <a:ext uri="{9D8B030D-6E8A-4147-A177-3AD203B41FA5}">
                      <a16:colId xmlns:a16="http://schemas.microsoft.com/office/drawing/2014/main" val="3776112451"/>
                    </a:ext>
                  </a:extLst>
                </a:gridCol>
                <a:gridCol w="2215852">
                  <a:extLst>
                    <a:ext uri="{9D8B030D-6E8A-4147-A177-3AD203B41FA5}">
                      <a16:colId xmlns:a16="http://schemas.microsoft.com/office/drawing/2014/main" val="361260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1,000 TESs, 6 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Xtal</a:t>
                      </a:r>
                      <a:r>
                        <a:rPr lang="en-US" dirty="0"/>
                        <a:t>, 6 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1,000 TESs, 100keV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Xtal</a:t>
                      </a:r>
                      <a:r>
                        <a:rPr lang="en-US" dirty="0"/>
                        <a:t>, 100 keV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275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resolving power (E/</a:t>
                      </a:r>
                      <a:r>
                        <a:rPr lang="en-US" dirty="0">
                          <a:latin typeface="Symbol" pitchFamily="2" charset="2"/>
                        </a:rPr>
                        <a:t>D</a:t>
                      </a:r>
                      <a:r>
                        <a:rPr lang="en-US" dirty="0"/>
                        <a:t>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2-4</a:t>
                      </a:r>
                      <a:r>
                        <a:rPr lang="en-US" sz="1400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10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3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 </a:t>
                      </a:r>
                      <a:endParaRPr lang="en-US" sz="1800" dirty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around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10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4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 </a:t>
                      </a:r>
                      <a:r>
                        <a:rPr lang="en-US" sz="1800" dirty="0"/>
                        <a:t> 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2-4</a:t>
                      </a:r>
                      <a:r>
                        <a:rPr lang="en-US" sz="1400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10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3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 </a:t>
                      </a:r>
                      <a:endParaRPr lang="en-US" sz="1800" dirty="0"/>
                    </a:p>
                    <a:p>
                      <a:pPr algn="ctr"/>
                      <a:r>
                        <a:rPr lang="en-US" dirty="0"/>
                        <a:t>(could get better)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1.3</a:t>
                      </a:r>
                      <a:r>
                        <a:rPr lang="en-US" sz="1400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10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3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 </a:t>
                      </a:r>
                      <a:endParaRPr lang="en-US" sz="1800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667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collecting efficiency (</a:t>
                      </a:r>
                      <a:r>
                        <a:rPr lang="en-US" dirty="0" err="1">
                          <a:latin typeface="Symbol" pitchFamily="2" charset="2"/>
                        </a:rPr>
                        <a:t>h</a:t>
                      </a:r>
                      <a:r>
                        <a:rPr lang="en-US" dirty="0" err="1"/>
                        <a:t>d</a:t>
                      </a:r>
                      <a:r>
                        <a:rPr lang="en-US" dirty="0" err="1">
                          <a:latin typeface="Symbol" pitchFamily="2" charset="2"/>
                        </a:rPr>
                        <a:t>W</a:t>
                      </a:r>
                      <a:r>
                        <a:rPr lang="en-US" dirty="0">
                          <a:latin typeface="Symbol" pitchFamily="2" charset="2"/>
                        </a:rPr>
                        <a:t>/4p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r>
                        <a:rPr lang="en-US" sz="1400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10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1.6</a:t>
                      </a:r>
                      <a:r>
                        <a:rPr lang="en-US" sz="1400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10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-4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10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-2</a:t>
                      </a:r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  <a:r>
                        <a:rPr lang="en-US" sz="1400" dirty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10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-8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Zapf Dingbats"/>
                        </a:rPr>
                        <a:t> 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973288"/>
                  </a:ext>
                </a:extLst>
              </a:tr>
            </a:tbl>
          </a:graphicData>
        </a:graphic>
      </p:graphicFrame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EB0CA7-6CA7-5700-322B-7B9A48C70095}"/>
              </a:ext>
            </a:extLst>
          </p:cNvPr>
          <p:cNvCxnSpPr/>
          <p:nvPr/>
        </p:nvCxnSpPr>
        <p:spPr>
          <a:xfrm>
            <a:off x="4627984" y="5253135"/>
            <a:ext cx="6344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27936E-8C0A-B056-59E0-0BDD8783D15A}"/>
              </a:ext>
            </a:extLst>
          </p:cNvPr>
          <p:cNvCxnSpPr/>
          <p:nvPr/>
        </p:nvCxnSpPr>
        <p:spPr>
          <a:xfrm>
            <a:off x="4627983" y="5909388"/>
            <a:ext cx="6344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3DF336D-578D-88DF-92F6-B57319DF9393}"/>
              </a:ext>
            </a:extLst>
          </p:cNvPr>
          <p:cNvCxnSpPr/>
          <p:nvPr/>
        </p:nvCxnSpPr>
        <p:spPr>
          <a:xfrm>
            <a:off x="9091636" y="5256246"/>
            <a:ext cx="634481" cy="0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33E885C-7513-572D-0278-83C438C7E156}"/>
              </a:ext>
            </a:extLst>
          </p:cNvPr>
          <p:cNvCxnSpPr/>
          <p:nvPr/>
        </p:nvCxnSpPr>
        <p:spPr>
          <a:xfrm>
            <a:off x="9091636" y="5906279"/>
            <a:ext cx="634481" cy="0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10AC8C0-F59C-85A8-C281-8647744895CA}"/>
              </a:ext>
            </a:extLst>
          </p:cNvPr>
          <p:cNvSpPr txBox="1"/>
          <p:nvPr/>
        </p:nvSpPr>
        <p:spPr>
          <a:xfrm>
            <a:off x="2793260" y="6509876"/>
            <a:ext cx="2973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ESRF ID26, courtesy of P. </a:t>
            </a:r>
            <a:r>
              <a:rPr lang="en-US" sz="1400" dirty="0" err="1">
                <a:solidFill>
                  <a:schemeClr val="bg1"/>
                </a:solidFill>
              </a:rPr>
              <a:t>Glätzel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69A373-CB5C-E18A-F359-A1790BEE427D}"/>
              </a:ext>
            </a:extLst>
          </p:cNvPr>
          <p:cNvSpPr txBox="1"/>
          <p:nvPr/>
        </p:nvSpPr>
        <p:spPr>
          <a:xfrm>
            <a:off x="6854171" y="6509876"/>
            <a:ext cx="3582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See Paul, PRL 2021 and Beyer J Phys B 2015 </a:t>
            </a:r>
          </a:p>
        </p:txBody>
      </p:sp>
      <p:sp>
        <p:nvSpPr>
          <p:cNvPr id="28" name="Bent Arrow 27">
            <a:extLst>
              <a:ext uri="{FF2B5EF4-FFF2-40B4-BE49-F238E27FC236}">
                <a16:creationId xmlns:a16="http://schemas.microsoft.com/office/drawing/2014/main" id="{15C95153-AE99-115C-767F-9B8655F292DB}"/>
              </a:ext>
            </a:extLst>
          </p:cNvPr>
          <p:cNvSpPr/>
          <p:nvPr/>
        </p:nvSpPr>
        <p:spPr>
          <a:xfrm>
            <a:off x="5766382" y="6399660"/>
            <a:ext cx="301544" cy="295931"/>
          </a:xfrm>
          <a:prstGeom prst="bentArrow">
            <a:avLst>
              <a:gd name="adj1" fmla="val 25301"/>
              <a:gd name="adj2" fmla="val 39305"/>
              <a:gd name="adj3" fmla="val 39305"/>
              <a:gd name="adj4" fmla="val 45105"/>
            </a:avLst>
          </a:prstGeom>
          <a:solidFill>
            <a:schemeClr val="bg1"/>
          </a:solidFill>
          <a:ln>
            <a:noFill/>
          </a:ln>
          <a:scene3d>
            <a:camera prst="orthographicFront">
              <a:rot lat="0" lon="10800000" rev="1620000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Bent Arrow 28">
            <a:extLst>
              <a:ext uri="{FF2B5EF4-FFF2-40B4-BE49-F238E27FC236}">
                <a16:creationId xmlns:a16="http://schemas.microsoft.com/office/drawing/2014/main" id="{FEAF1EA3-47E5-910B-BFD3-4A3A2FC3E3BB}"/>
              </a:ext>
            </a:extLst>
          </p:cNvPr>
          <p:cNvSpPr/>
          <p:nvPr/>
        </p:nvSpPr>
        <p:spPr>
          <a:xfrm>
            <a:off x="10436242" y="6407919"/>
            <a:ext cx="301544" cy="295931"/>
          </a:xfrm>
          <a:prstGeom prst="bentArrow">
            <a:avLst>
              <a:gd name="adj1" fmla="val 25301"/>
              <a:gd name="adj2" fmla="val 39305"/>
              <a:gd name="adj3" fmla="val 39305"/>
              <a:gd name="adj4" fmla="val 45105"/>
            </a:avLst>
          </a:prstGeom>
          <a:solidFill>
            <a:schemeClr val="bg1"/>
          </a:solidFill>
          <a:ln>
            <a:noFill/>
          </a:ln>
          <a:scene3d>
            <a:camera prst="orthographicFront">
              <a:rot lat="0" lon="10800000" rev="1620000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19AC0C-0C61-6D7A-3B8B-99B5DFD897CA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53041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31">
            <a:extLst>
              <a:ext uri="{FF2B5EF4-FFF2-40B4-BE49-F238E27FC236}">
                <a16:creationId xmlns:a16="http://schemas.microsoft.com/office/drawing/2014/main" id="{87EFAD80-5044-A531-0439-587586E03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02" y="239995"/>
            <a:ext cx="835709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Capsule history of HEATES program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E8F199-0DB4-3660-362E-1C9E4A36B0BE}"/>
              </a:ext>
            </a:extLst>
          </p:cNvPr>
          <p:cNvSpPr txBox="1"/>
          <p:nvPr/>
        </p:nvSpPr>
        <p:spPr>
          <a:xfrm>
            <a:off x="343647" y="1071567"/>
            <a:ext cx="11220226" cy="325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Started in 2014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beamtimes to study exotic atoms, 1 at PSI, 7 at JPARC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9th beamtime in 2025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using 2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generation TES instrument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EAE28-79B8-5A95-9AB6-FCB5B4DB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9" t="1362" r="58610" b="563"/>
          <a:stretch/>
        </p:blipFill>
        <p:spPr>
          <a:xfrm>
            <a:off x="8607066" y="1470000"/>
            <a:ext cx="3368351" cy="485909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A51BC5F-88AD-A00A-509B-AE86297FC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977011"/>
              </p:ext>
            </p:extLst>
          </p:nvPr>
        </p:nvGraphicFramePr>
        <p:xfrm>
          <a:off x="209550" y="2522392"/>
          <a:ext cx="8185150" cy="3747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650">
                  <a:extLst>
                    <a:ext uri="{9D8B030D-6E8A-4147-A177-3AD203B41FA5}">
                      <a16:colId xmlns:a16="http://schemas.microsoft.com/office/drawing/2014/main" val="498822009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072278505"/>
                    </a:ext>
                  </a:extLst>
                </a:gridCol>
                <a:gridCol w="1479550">
                  <a:extLst>
                    <a:ext uri="{9D8B030D-6E8A-4147-A177-3AD203B41FA5}">
                      <a16:colId xmlns:a16="http://schemas.microsoft.com/office/drawing/2014/main" val="1512792638"/>
                    </a:ext>
                  </a:extLst>
                </a:gridCol>
                <a:gridCol w="730250">
                  <a:extLst>
                    <a:ext uri="{9D8B030D-6E8A-4147-A177-3AD203B41FA5}">
                      <a16:colId xmlns:a16="http://schemas.microsoft.com/office/drawing/2014/main" val="4014106751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2646939655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737981015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247666764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3011102823"/>
                    </a:ext>
                  </a:extLst>
                </a:gridCol>
                <a:gridCol w="1441450">
                  <a:extLst>
                    <a:ext uri="{9D8B030D-6E8A-4147-A177-3AD203B41FA5}">
                      <a16:colId xmlns:a16="http://schemas.microsoft.com/office/drawing/2014/main" val="21122304"/>
                    </a:ext>
                  </a:extLst>
                </a:gridCol>
              </a:tblGrid>
              <a:tr h="192947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Experiment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Title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 type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Start date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 date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Beamline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 type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1126125158"/>
                  </a:ext>
                </a:extLst>
              </a:tr>
              <a:tr h="29846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pionic</a:t>
                      </a: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pion</a:t>
                      </a:r>
                      <a:endParaRPr lang="en-US" sz="1200" b="0" i="0" u="none" strike="noStrike" dirty="0">
                        <a:solidFill>
                          <a:srgbClr val="3638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10/27/14</a:t>
                      </a:r>
                      <a:endParaRPr lang="en-US" sz="1200" b="0" i="0" u="none" strike="noStrike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11/5/14</a:t>
                      </a:r>
                      <a:endParaRPr lang="en-US" sz="1200" b="0" i="0" u="none" strike="noStrike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</a:t>
                      </a: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M1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10-keV TES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2206514560"/>
                  </a:ext>
                </a:extLst>
              </a:tr>
              <a:tr h="44317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J-PARC E62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 commissioning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kaon</a:t>
                      </a:r>
                      <a:endParaRPr lang="en-US" sz="1200" b="0" i="0" u="none" strike="noStrike" dirty="0">
                        <a:solidFill>
                          <a:srgbClr val="3E418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6/24/16</a:t>
                      </a:r>
                      <a:endParaRPr lang="en-US" sz="1200" b="0" i="0" u="none" strike="noStrike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6/30/16</a:t>
                      </a:r>
                      <a:endParaRPr lang="en-US" sz="1200" b="0" i="0" u="none" strike="noStrike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J-PARC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Hadron K1.8BR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10-keV TES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3439723831"/>
                  </a:ext>
                </a:extLst>
              </a:tr>
              <a:tr h="29846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J-PARC E62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kaonic He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kaon</a:t>
                      </a:r>
                      <a:endParaRPr lang="en-US" sz="1200" b="0" i="0" u="none" strike="noStrike" dirty="0">
                        <a:solidFill>
                          <a:srgbClr val="3E4186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6/2/18</a:t>
                      </a:r>
                      <a:endParaRPr lang="en-US" sz="1200" b="0" i="0" u="none" strike="noStrike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6/30/18</a:t>
                      </a:r>
                      <a:endParaRPr lang="en-US" sz="1200" b="0" i="0" u="none" strike="noStrike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J-PARC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Hadron K1.8BR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10-keV TES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1911740297"/>
                  </a:ext>
                </a:extLst>
              </a:tr>
              <a:tr h="44317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2019A0083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muonic Ne (w/o x-ray tube)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muon</a:t>
                      </a:r>
                      <a:endParaRPr lang="en-US" sz="1200" b="0" i="0" u="none" strike="noStrike" dirty="0">
                        <a:solidFill>
                          <a:srgbClr val="3A3D8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4/19/19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4/23/19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J-PARC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MLF muon D2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10-keV TES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773891202"/>
                  </a:ext>
                </a:extLst>
              </a:tr>
              <a:tr h="29846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2019MS01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muonic Ne &amp; Fe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muon</a:t>
                      </a:r>
                      <a:endParaRPr lang="en-US" sz="1200" b="0" i="0" u="none" strike="noStrike" dirty="0">
                        <a:solidFill>
                          <a:srgbClr val="3A3D8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1/14/20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1/20/20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J-PARC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MLF muon D2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10-keV TES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1049787738"/>
                  </a:ext>
                </a:extLst>
              </a:tr>
              <a:tr h="44317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2019MS01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muonic D2 (dd</a:t>
                      </a:r>
                      <a:r>
                        <a:rPr lang="el-GR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μ* </a:t>
                      </a: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w/gas target) &amp; </a:t>
                      </a:r>
                      <a:r>
                        <a:rPr lang="en-U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muon</a:t>
                      </a:r>
                      <a:endParaRPr lang="en-US" sz="1200" b="0" i="0" u="none" strike="noStrike" dirty="0">
                        <a:solidFill>
                          <a:srgbClr val="3A3D8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3/9/22</a:t>
                      </a:r>
                      <a:endParaRPr lang="en-US" sz="1200" b="0" i="0" u="none" strike="noStrike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3/19/22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J-PARC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MLF muon D2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10-keV TES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2311861377"/>
                  </a:ext>
                </a:extLst>
              </a:tr>
              <a:tr h="58788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2019MS01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muonic molecule dd</a:t>
                      </a:r>
                      <a:r>
                        <a:rPr lang="el-GR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μ* </a:t>
                      </a: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w/solid target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muon</a:t>
                      </a:r>
                      <a:endParaRPr lang="en-US" sz="1200" b="0" i="0" u="none" strike="noStrike" dirty="0">
                        <a:solidFill>
                          <a:srgbClr val="3A3D8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2/5/23</a:t>
                      </a:r>
                      <a:endParaRPr lang="en-US" sz="1200" b="0" i="0" u="none" strike="noStrike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2/11/23</a:t>
                      </a:r>
                      <a:endParaRPr lang="en-US" sz="1200" b="0" i="0" u="none" strike="noStrike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J-PARC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MLF muon D2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5-keV TES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61763712"/>
                  </a:ext>
                </a:extLst>
              </a:tr>
              <a:tr h="29846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2023B0036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muonic </a:t>
                      </a:r>
                      <a:r>
                        <a:rPr lang="en-U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&amp; Si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muon</a:t>
                      </a:r>
                      <a:endParaRPr lang="en-US" sz="1200" b="0" i="0" u="none" strike="noStrike" dirty="0">
                        <a:solidFill>
                          <a:srgbClr val="3A3D8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2/6/24</a:t>
                      </a:r>
                      <a:endParaRPr lang="en-US" sz="1200" b="0" i="0" u="none" strike="noStrike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2/16/24</a:t>
                      </a:r>
                      <a:endParaRPr lang="en-US" sz="1200" b="0" i="0" u="none" strike="noStrike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J-PARC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MLF muon D2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50-keV &amp; 100-keV TES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273928858"/>
                  </a:ext>
                </a:extLst>
              </a:tr>
              <a:tr h="44317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2024B0329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muonic </a:t>
                      </a:r>
                      <a:r>
                        <a:rPr lang="en-U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&amp; Si (next beamtime)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muon</a:t>
                      </a:r>
                      <a:endParaRPr lang="en-US" sz="1200" b="0" i="0" u="none" strike="noStrike" dirty="0">
                        <a:solidFill>
                          <a:srgbClr val="3A3D8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J-PARC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MLF muon H1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50-keV &amp; 100-keV TES</a:t>
                      </a:r>
                      <a:endParaRPr lang="en-US" sz="1200" b="0" i="0" u="none" strike="noStrike" dirty="0">
                        <a:solidFill>
                          <a:srgbClr val="434343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305991183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1B42884-9A7B-714D-650F-13C69CD9A824}"/>
              </a:ext>
            </a:extLst>
          </p:cNvPr>
          <p:cNvSpPr txBox="1"/>
          <p:nvPr/>
        </p:nvSpPr>
        <p:spPr>
          <a:xfrm>
            <a:off x="5873750" y="6345019"/>
            <a:ext cx="2362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Courtesy of Shinji Okada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C6C7D-AA96-5701-19B8-6860C27AC405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693839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31">
            <a:extLst>
              <a:ext uri="{FF2B5EF4-FFF2-40B4-BE49-F238E27FC236}">
                <a16:creationId xmlns:a16="http://schemas.microsoft.com/office/drawing/2014/main" id="{87EFAD80-5044-A531-0439-587586E03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02" y="239995"/>
            <a:ext cx="251017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DD4449-F4D2-7167-65D8-F5D8BDBE4DDE}"/>
              </a:ext>
            </a:extLst>
          </p:cNvPr>
          <p:cNvSpPr txBox="1"/>
          <p:nvPr/>
        </p:nvSpPr>
        <p:spPr>
          <a:xfrm>
            <a:off x="80595" y="1211215"/>
            <a:ext cx="1972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use of superconducting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microcals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hadronic atom spectroscopy.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Measured emission spectrum of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pionic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</a:p>
          <a:p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Okada et al., 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PTEP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2016, 9, (2016)</a:t>
            </a:r>
          </a:p>
          <a:p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9186547-53B4-5B3B-DC76-81599B67F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960" y="3490207"/>
            <a:ext cx="3948403" cy="313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261EC9-CBA2-81F5-C065-4B1B42633CC1}"/>
              </a:ext>
            </a:extLst>
          </p:cNvPr>
          <p:cNvSpPr txBox="1"/>
          <p:nvPr/>
        </p:nvSpPr>
        <p:spPr>
          <a:xfrm>
            <a:off x="10155125" y="3556232"/>
            <a:ext cx="19140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measurement of 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QED vacuum polarization contribution to 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5g</a:t>
            </a:r>
            <a:r>
              <a:rPr lang="en-US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9/2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4f</a:t>
            </a:r>
            <a:r>
              <a:rPr lang="en-US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7/2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transition of muonic Ne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Okamura et al.,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PRL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130 (2023)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33F757-3655-BD71-77E0-25F46A79BF45}"/>
              </a:ext>
            </a:extLst>
          </p:cNvPr>
          <p:cNvSpPr txBox="1"/>
          <p:nvPr/>
        </p:nvSpPr>
        <p:spPr>
          <a:xfrm>
            <a:off x="10636528" y="1270444"/>
            <a:ext cx="1474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Deexcitation dynamics of muonic Fe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Okumura et al.,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127 (2021)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5D21CE-E44D-B521-CB8C-B12317DA1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841" y="1071289"/>
            <a:ext cx="4660687" cy="2210422"/>
          </a:xfrm>
          <a:prstGeom prst="rect">
            <a:avLst/>
          </a:prstGeom>
        </p:spPr>
      </p:pic>
      <p:pic>
        <p:nvPicPr>
          <p:cNvPr id="16" name="Picture 2" descr="Figure 3">
            <a:extLst>
              <a:ext uri="{FF2B5EF4-FFF2-40B4-BE49-F238E27FC236}">
                <a16:creationId xmlns:a16="http://schemas.microsoft.com/office/drawing/2014/main" id="{571AA1C5-132B-B59B-D0EC-FC0AD3861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821" y="3612218"/>
            <a:ext cx="4989675" cy="249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C5B9DA-2D00-B676-E914-3E1D0F5708B8}"/>
              </a:ext>
            </a:extLst>
          </p:cNvPr>
          <p:cNvSpPr txBox="1"/>
          <p:nvPr/>
        </p:nvSpPr>
        <p:spPr>
          <a:xfrm>
            <a:off x="566204" y="6107056"/>
            <a:ext cx="4350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Strong-interaction effects in kaonic He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Hashimoto et al.,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128 (2022)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EF14DB-81BB-152B-487C-FF1D6F193794}"/>
              </a:ext>
            </a:extLst>
          </p:cNvPr>
          <p:cNvGrpSpPr/>
          <p:nvPr/>
        </p:nvGrpSpPr>
        <p:grpSpPr>
          <a:xfrm>
            <a:off x="2035150" y="1041362"/>
            <a:ext cx="3580254" cy="2411221"/>
            <a:chOff x="2142209" y="983002"/>
            <a:chExt cx="3580254" cy="241122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ED7055A-A71B-DD3A-967A-588282848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2209" y="1082823"/>
              <a:ext cx="3542355" cy="19177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DE8FC29-362B-39C9-7380-84FE27C2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270"/>
            <a:stretch/>
          </p:blipFill>
          <p:spPr>
            <a:xfrm>
              <a:off x="2699863" y="3000523"/>
              <a:ext cx="3022600" cy="3937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D5A09DB-687B-F781-1369-0AF06752D0B3}"/>
                </a:ext>
              </a:extLst>
            </p:cNvPr>
            <p:cNvSpPr/>
            <p:nvPr/>
          </p:nvSpPr>
          <p:spPr>
            <a:xfrm>
              <a:off x="2146696" y="3000523"/>
              <a:ext cx="557654" cy="382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0B747DD-D1FA-E3FD-3AAF-84376303F133}"/>
                </a:ext>
              </a:extLst>
            </p:cNvPr>
            <p:cNvSpPr/>
            <p:nvPr/>
          </p:nvSpPr>
          <p:spPr>
            <a:xfrm>
              <a:off x="2153784" y="983002"/>
              <a:ext cx="3520440" cy="877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04F1F8-4090-6E60-22C7-13A3EDB1114E}"/>
                </a:ext>
              </a:extLst>
            </p:cNvPr>
            <p:cNvSpPr/>
            <p:nvPr/>
          </p:nvSpPr>
          <p:spPr>
            <a:xfrm>
              <a:off x="2146696" y="983002"/>
              <a:ext cx="553167" cy="382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7A287AE-C6B4-49F1-D81E-CDF1358F0342}"/>
              </a:ext>
            </a:extLst>
          </p:cNvPr>
          <p:cNvSpPr txBox="1"/>
          <p:nvPr/>
        </p:nvSpPr>
        <p:spPr>
          <a:xfrm>
            <a:off x="117367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572800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4EA3C-4FF0-9FE9-0EC8-01255FDD679E}"/>
              </a:ext>
            </a:extLst>
          </p:cNvPr>
          <p:cNvSpPr txBox="1"/>
          <p:nvPr/>
        </p:nvSpPr>
        <p:spPr>
          <a:xfrm>
            <a:off x="6180729" y="4129724"/>
            <a:ext cx="58058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 demonstration: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96 pixels, 50 – 200 keV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small, portable 2-stage ADR cryostat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Pilot experiment at CERN in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instrument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4x 96-pixel arrays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3He-backed 1-stage ADR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delivery to CERN in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2027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31">
            <a:extLst>
              <a:ext uri="{FF2B5EF4-FFF2-40B4-BE49-F238E27FC236}">
                <a16:creationId xmlns:a16="http://schemas.microsoft.com/office/drawing/2014/main" id="{87EFAD80-5044-A531-0439-587586E03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02" y="239995"/>
            <a:ext cx="44923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work – PAX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31C75-A593-B007-AF1B-1FCD4F79C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562" y="4129724"/>
            <a:ext cx="4206838" cy="2529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A330A-AFD2-944D-B596-6549494FBBCA}"/>
              </a:ext>
            </a:extLst>
          </p:cNvPr>
          <p:cNvSpPr txBox="1"/>
          <p:nvPr/>
        </p:nvSpPr>
        <p:spPr>
          <a:xfrm>
            <a:off x="294638" y="1092620"/>
            <a:ext cx="1040036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Quantum Electrodynamics (QED) in strong field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exotic atoms provide larger electric fields and smaller nuclear effects than HCIs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project PAX led by N. Paul and P. Indelicato: study antiprotonic atoms at CERN ELENA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17D4BD-3FD0-E174-0D1E-584CEB83C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583" y="2049391"/>
            <a:ext cx="7772400" cy="15544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8F64DB-A0F8-FF23-1EB1-94DA6CC30BA7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999330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3788A8-8443-263E-2BC7-9222FFAF4139}"/>
              </a:ext>
            </a:extLst>
          </p:cNvPr>
          <p:cNvSpPr txBox="1">
            <a:spLocks/>
          </p:cNvSpPr>
          <p:nvPr/>
        </p:nvSpPr>
        <p:spPr>
          <a:xfrm>
            <a:off x="282687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Absolute energy calibration important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97FB33-07EE-88F1-AB23-0AD5CD6E3BE1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13D2598-1554-0736-6D9F-20F9C2033462}"/>
              </a:ext>
            </a:extLst>
          </p:cNvPr>
          <p:cNvSpPr txBox="1"/>
          <p:nvPr/>
        </p:nvSpPr>
        <p:spPr>
          <a:xfrm>
            <a:off x="447725" y="1055069"/>
            <a:ext cx="11220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Many exotic atom experiments require an absolute energy measurement to test theoretical predictions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7990E1-1D19-BAAD-D63D-11A48F9DC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727" y="1894798"/>
            <a:ext cx="4295581" cy="26233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70D974-E482-5F63-F724-34963EEC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726" y="4705352"/>
            <a:ext cx="4295582" cy="1866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8148F4-608B-9424-26F1-AAB758405529}"/>
              </a:ext>
            </a:extLst>
          </p:cNvPr>
          <p:cNvSpPr txBox="1"/>
          <p:nvPr/>
        </p:nvSpPr>
        <p:spPr>
          <a:xfrm>
            <a:off x="7016762" y="1475408"/>
            <a:ext cx="472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spectroscopy of muonic neon (Okumura, 2023)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049C16-4BF0-F335-C8B7-EC3AFFF4A036}"/>
              </a:ext>
            </a:extLst>
          </p:cNvPr>
          <p:cNvSpPr txBox="1"/>
          <p:nvPr/>
        </p:nvSpPr>
        <p:spPr>
          <a:xfrm>
            <a:off x="557504" y="4855035"/>
            <a:ext cx="58246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effectLst/>
                <a:latin typeface="Times"/>
              </a:rPr>
              <a:t>“Our results exclude the </a:t>
            </a:r>
            <a:r>
              <a:rPr lang="en-US" i="1" dirty="0">
                <a:solidFill>
                  <a:srgbClr val="FFFF00"/>
                </a:solidFill>
                <a:effectLst/>
                <a:latin typeface="Times"/>
              </a:rPr>
              <a:t>large shifts </a:t>
            </a:r>
            <a:r>
              <a:rPr lang="en-US" i="1" dirty="0">
                <a:solidFill>
                  <a:schemeClr val="bg1"/>
                </a:solidFill>
                <a:effectLst/>
                <a:latin typeface="Times"/>
              </a:rPr>
              <a:t>and widths</a:t>
            </a:r>
            <a:r>
              <a:rPr lang="en-US" dirty="0">
                <a:solidFill>
                  <a:schemeClr val="bg1"/>
                </a:solidFill>
                <a:latin typeface="Times"/>
              </a:rPr>
              <a:t> </a:t>
            </a:r>
            <a:r>
              <a:rPr lang="en-US" i="1" dirty="0">
                <a:solidFill>
                  <a:schemeClr val="bg1"/>
                </a:solidFill>
                <a:effectLst/>
                <a:latin typeface="Times"/>
              </a:rPr>
              <a:t>predicted by a coupled-channel calculation and are</a:t>
            </a:r>
            <a:r>
              <a:rPr lang="en-US" dirty="0">
                <a:solidFill>
                  <a:schemeClr val="bg1"/>
                </a:solidFill>
                <a:latin typeface="Times"/>
              </a:rPr>
              <a:t> </a:t>
            </a:r>
            <a:r>
              <a:rPr lang="en-US" i="1" dirty="0">
                <a:solidFill>
                  <a:schemeClr val="bg1"/>
                </a:solidFill>
                <a:effectLst/>
                <a:latin typeface="Times"/>
              </a:rPr>
              <a:t>compatible with the optical-model-based calculations</a:t>
            </a:r>
            <a:r>
              <a:rPr lang="en-US" i="1" dirty="0">
                <a:solidFill>
                  <a:schemeClr val="bg1"/>
                </a:solidFill>
                <a:latin typeface="Times"/>
              </a:rPr>
              <a:t>.</a:t>
            </a:r>
            <a:r>
              <a:rPr lang="en-US" i="1" dirty="0">
                <a:solidFill>
                  <a:schemeClr val="bg1"/>
                </a:solidFill>
                <a:effectLst/>
                <a:latin typeface="Times"/>
              </a:rPr>
              <a:t>”</a:t>
            </a:r>
            <a:endParaRPr lang="en-US" dirty="0">
              <a:solidFill>
                <a:schemeClr val="bg1"/>
              </a:solidFill>
              <a:effectLst/>
              <a:latin typeface="Time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F45DD7-12A5-3437-4B72-113B00E64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33" y="1988100"/>
            <a:ext cx="5495875" cy="26863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E9A349-D3BE-49A1-8C7D-3B1197F5BFF9}"/>
              </a:ext>
            </a:extLst>
          </p:cNvPr>
          <p:cNvSpPr txBox="1"/>
          <p:nvPr/>
        </p:nvSpPr>
        <p:spPr>
          <a:xfrm>
            <a:off x="1078071" y="1477176"/>
            <a:ext cx="489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spectroscopy of kaonic helium (Hashimoto, 2022)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A0B00D-A5B3-D12C-8083-610E2C04D525}"/>
              </a:ext>
            </a:extLst>
          </p:cNvPr>
          <p:cNvSpPr txBox="1"/>
          <p:nvPr/>
        </p:nvSpPr>
        <p:spPr>
          <a:xfrm>
            <a:off x="8104328" y="4758771"/>
            <a:ext cx="1520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5g</a:t>
            </a:r>
            <a:r>
              <a:rPr lang="en-US" sz="1600" baseline="-25000" dirty="0"/>
              <a:t>9/2</a:t>
            </a:r>
            <a:r>
              <a:rPr lang="en-US" sz="1600" dirty="0"/>
              <a:t> </a:t>
            </a:r>
            <a:r>
              <a:rPr lang="en-US" sz="1600" dirty="0">
                <a:sym typeface="Wingdings" pitchFamily="2" charset="2"/>
              </a:rPr>
              <a:t> 4f</a:t>
            </a:r>
            <a:r>
              <a:rPr lang="en-US" sz="1600" baseline="-25000" dirty="0">
                <a:sym typeface="Wingdings" pitchFamily="2" charset="2"/>
              </a:rPr>
              <a:t>7/2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CCDDDE-3DAF-8D1C-EB54-C4EA03448588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343868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3788A8-8443-263E-2BC7-9222FFAF4139}"/>
              </a:ext>
            </a:extLst>
          </p:cNvPr>
          <p:cNvSpPr txBox="1">
            <a:spLocks/>
          </p:cNvSpPr>
          <p:nvPr/>
        </p:nvSpPr>
        <p:spPr>
          <a:xfrm>
            <a:off x="282687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Absolute energy calibration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97FB33-07EE-88F1-AB23-0AD5CD6E3BE1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13D2598-1554-0736-6D9F-20F9C2033462}"/>
              </a:ext>
            </a:extLst>
          </p:cNvPr>
          <p:cNvSpPr txBox="1"/>
          <p:nvPr/>
        </p:nvSpPr>
        <p:spPr>
          <a:xfrm>
            <a:off x="447725" y="1055069"/>
            <a:ext cx="112202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Many exotic atom experiments require an absolute energy measurement to test theoretical predictions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Microcalorimeters are nonlinear so calibration is an important 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5660E0-4068-2A5E-25CE-168BBFAB271A}"/>
              </a:ext>
            </a:extLst>
          </p:cNvPr>
          <p:cNvGrpSpPr/>
          <p:nvPr/>
        </p:nvGrpSpPr>
        <p:grpSpPr>
          <a:xfrm>
            <a:off x="81230" y="3036297"/>
            <a:ext cx="7257830" cy="7018323"/>
            <a:chOff x="107789" y="3229920"/>
            <a:chExt cx="7257830" cy="7018323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67E74D5-1957-8EA1-7E77-0A746CA69AF6}"/>
                </a:ext>
              </a:extLst>
            </p:cNvPr>
            <p:cNvCxnSpPr>
              <a:cxnSpLocks/>
            </p:cNvCxnSpPr>
            <p:nvPr/>
          </p:nvCxnSpPr>
          <p:spPr>
            <a:xfrm>
              <a:off x="1293344" y="6326659"/>
              <a:ext cx="2792624" cy="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DFD8C99-9A66-1127-A912-2DB3F71B13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3344" y="3274541"/>
              <a:ext cx="0" cy="3052118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C39E29-0063-5BF0-DCF3-C813B51B8B72}"/>
                </a:ext>
              </a:extLst>
            </p:cNvPr>
            <p:cNvSpPr txBox="1"/>
            <p:nvPr/>
          </p:nvSpPr>
          <p:spPr>
            <a:xfrm>
              <a:off x="3232858" y="6351373"/>
              <a:ext cx="8243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Energy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78DC5F-3AC4-0DB2-83FB-FE0618440FF7}"/>
                </a:ext>
              </a:extLst>
            </p:cNvPr>
            <p:cNvSpPr txBox="1"/>
            <p:nvPr/>
          </p:nvSpPr>
          <p:spPr>
            <a:xfrm>
              <a:off x="107789" y="3414586"/>
              <a:ext cx="11278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FFFF00"/>
                  </a:solidFill>
                </a:rPr>
                <a:t>Electrical units (arb)</a:t>
              </a: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D65B347D-D72D-6B73-A1AC-FDADFA0F70F7}"/>
                </a:ext>
              </a:extLst>
            </p:cNvPr>
            <p:cNvSpPr/>
            <p:nvPr/>
          </p:nvSpPr>
          <p:spPr>
            <a:xfrm rot="17077115">
              <a:off x="1121263" y="4003886"/>
              <a:ext cx="6382592" cy="6106121"/>
            </a:xfrm>
            <a:prstGeom prst="arc">
              <a:avLst>
                <a:gd name="adj1" fmla="val 16200000"/>
                <a:gd name="adj2" fmla="val 20088078"/>
              </a:avLst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D66BB09-88AD-D255-8FEA-863BE2E0EA55}"/>
                </a:ext>
              </a:extLst>
            </p:cNvPr>
            <p:cNvSpPr txBox="1"/>
            <p:nvPr/>
          </p:nvSpPr>
          <p:spPr>
            <a:xfrm>
              <a:off x="1803818" y="3229920"/>
              <a:ext cx="18659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8F14"/>
                  </a:solidFill>
                </a:rPr>
                <a:t>nonlinear sensor response curve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23264BF-8EDE-73A3-58C4-25993E3BF841}"/>
              </a:ext>
            </a:extLst>
          </p:cNvPr>
          <p:cNvSpPr txBox="1"/>
          <p:nvPr/>
        </p:nvSpPr>
        <p:spPr>
          <a:xfrm>
            <a:off x="5638804" y="3460128"/>
            <a:ext cx="5672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I(t)</a:t>
            </a:r>
            <a:r>
              <a:rPr lang="en-US" dirty="0">
                <a:solidFill>
                  <a:schemeClr val="bg1"/>
                </a:solidFill>
              </a:rPr>
              <a:t> = </a:t>
            </a:r>
            <a:r>
              <a:rPr lang="en-US" i="1" dirty="0" err="1">
                <a:solidFill>
                  <a:schemeClr val="bg1"/>
                </a:solidFill>
              </a:rPr>
              <a:t>V</a:t>
            </a:r>
            <a:r>
              <a:rPr lang="en-US" baseline="-25000" dirty="0" err="1">
                <a:solidFill>
                  <a:schemeClr val="bg1"/>
                </a:solidFill>
              </a:rPr>
              <a:t>b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i="1" dirty="0">
                <a:solidFill>
                  <a:schemeClr val="bg1"/>
                </a:solidFill>
              </a:rPr>
              <a:t>(R</a:t>
            </a:r>
            <a:r>
              <a:rPr lang="en-US" baseline="-25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+ 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D</a:t>
            </a:r>
            <a:r>
              <a:rPr lang="en-US" i="1" dirty="0">
                <a:solidFill>
                  <a:schemeClr val="bg1"/>
                </a:solidFill>
              </a:rPr>
              <a:t>R(t)) </a:t>
            </a:r>
            <a:r>
              <a:rPr lang="en-US" dirty="0">
                <a:solidFill>
                  <a:schemeClr val="bg1"/>
                </a:solidFill>
              </a:rPr>
              <a:t>where </a:t>
            </a:r>
            <a:r>
              <a:rPr lang="en-US" i="1" dirty="0">
                <a:solidFill>
                  <a:schemeClr val="bg1"/>
                </a:solidFill>
              </a:rPr>
              <a:t>R</a:t>
            </a:r>
            <a:r>
              <a:rPr lang="en-US" dirty="0">
                <a:solidFill>
                  <a:schemeClr val="bg1"/>
                </a:solidFill>
              </a:rPr>
              <a:t> ≡ </a:t>
            </a:r>
            <a:r>
              <a:rPr lang="en-US" i="1" dirty="0">
                <a:solidFill>
                  <a:schemeClr val="bg1"/>
                </a:solidFill>
              </a:rPr>
              <a:t>R(I,T)</a:t>
            </a:r>
            <a:r>
              <a:rPr lang="en-US" dirty="0">
                <a:solidFill>
                  <a:schemeClr val="bg1"/>
                </a:solidFill>
              </a:rPr>
              <a:t>, a surface whose shape does not have a simple form known from theory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B1672F-3386-6DD4-016D-734C949D3976}"/>
              </a:ext>
            </a:extLst>
          </p:cNvPr>
          <p:cNvSpPr txBox="1"/>
          <p:nvPr/>
        </p:nvSpPr>
        <p:spPr>
          <a:xfrm>
            <a:off x="5466033" y="2998463"/>
            <a:ext cx="1234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For TESs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B41E24-A77F-62BF-5F2E-ABFEC5F10E9D}"/>
              </a:ext>
            </a:extLst>
          </p:cNvPr>
          <p:cNvSpPr txBox="1"/>
          <p:nvPr/>
        </p:nvSpPr>
        <p:spPr>
          <a:xfrm>
            <a:off x="5466033" y="4688614"/>
            <a:ext cx="1490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For MMCs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F492B5-27FD-E14C-EFBC-89D53319963C}"/>
              </a:ext>
            </a:extLst>
          </p:cNvPr>
          <p:cNvSpPr txBox="1"/>
          <p:nvPr/>
        </p:nvSpPr>
        <p:spPr>
          <a:xfrm>
            <a:off x="5698910" y="5188228"/>
            <a:ext cx="5426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shape of response curve is better described by theory but not so well as to preclude calibration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DCD2E6-292A-9A81-3484-DE9792E53117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082243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3788A8-8443-263E-2BC7-9222FFAF4139}"/>
              </a:ext>
            </a:extLst>
          </p:cNvPr>
          <p:cNvSpPr txBox="1">
            <a:spLocks/>
          </p:cNvSpPr>
          <p:nvPr/>
        </p:nvSpPr>
        <p:spPr>
          <a:xfrm>
            <a:off x="282687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Absolute energy calibration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97FB33-07EE-88F1-AB23-0AD5CD6E3BE1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13D2598-1554-0736-6D9F-20F9C2033462}"/>
              </a:ext>
            </a:extLst>
          </p:cNvPr>
          <p:cNvSpPr txBox="1"/>
          <p:nvPr/>
        </p:nvSpPr>
        <p:spPr>
          <a:xfrm>
            <a:off x="447725" y="1055069"/>
            <a:ext cx="112202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Many exotic atom experiments require an absolute energy measurement to test theoretical predictions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Microcalorimeters are nonlinear so calibration is an important 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Calibrating microcalorimeters requires narrow spectral features at known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5660E0-4068-2A5E-25CE-168BBFAB271A}"/>
              </a:ext>
            </a:extLst>
          </p:cNvPr>
          <p:cNvGrpSpPr/>
          <p:nvPr/>
        </p:nvGrpSpPr>
        <p:grpSpPr>
          <a:xfrm>
            <a:off x="81230" y="3036297"/>
            <a:ext cx="7257830" cy="7018323"/>
            <a:chOff x="107789" y="3229920"/>
            <a:chExt cx="7257830" cy="7018323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67E74D5-1957-8EA1-7E77-0A746CA69AF6}"/>
                </a:ext>
              </a:extLst>
            </p:cNvPr>
            <p:cNvCxnSpPr>
              <a:cxnSpLocks/>
            </p:cNvCxnSpPr>
            <p:nvPr/>
          </p:nvCxnSpPr>
          <p:spPr>
            <a:xfrm>
              <a:off x="1293344" y="6326659"/>
              <a:ext cx="2792624" cy="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DFD8C99-9A66-1127-A912-2DB3F71B13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3344" y="3274541"/>
              <a:ext cx="0" cy="3052118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C39E29-0063-5BF0-DCF3-C813B51B8B72}"/>
                </a:ext>
              </a:extLst>
            </p:cNvPr>
            <p:cNvSpPr txBox="1"/>
            <p:nvPr/>
          </p:nvSpPr>
          <p:spPr>
            <a:xfrm>
              <a:off x="3232858" y="6351373"/>
              <a:ext cx="8243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Energy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78DC5F-3AC4-0DB2-83FB-FE0618440FF7}"/>
                </a:ext>
              </a:extLst>
            </p:cNvPr>
            <p:cNvSpPr txBox="1"/>
            <p:nvPr/>
          </p:nvSpPr>
          <p:spPr>
            <a:xfrm>
              <a:off x="107789" y="3414586"/>
              <a:ext cx="11278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FFFF00"/>
                  </a:solidFill>
                </a:rPr>
                <a:t>Electrical units (arb)</a:t>
              </a: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D65B347D-D72D-6B73-A1AC-FDADFA0F70F7}"/>
                </a:ext>
              </a:extLst>
            </p:cNvPr>
            <p:cNvSpPr/>
            <p:nvPr/>
          </p:nvSpPr>
          <p:spPr>
            <a:xfrm rot="17077115">
              <a:off x="1121263" y="4003886"/>
              <a:ext cx="6382592" cy="6106121"/>
            </a:xfrm>
            <a:prstGeom prst="arc">
              <a:avLst>
                <a:gd name="adj1" fmla="val 16200000"/>
                <a:gd name="adj2" fmla="val 20088078"/>
              </a:avLst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D66BB09-88AD-D255-8FEA-863BE2E0EA55}"/>
                </a:ext>
              </a:extLst>
            </p:cNvPr>
            <p:cNvSpPr txBox="1"/>
            <p:nvPr/>
          </p:nvSpPr>
          <p:spPr>
            <a:xfrm>
              <a:off x="1803818" y="3229920"/>
              <a:ext cx="18659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8F14"/>
                  </a:solidFill>
                </a:rPr>
                <a:t>nonlinear sensor response curve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23264BF-8EDE-73A3-58C4-25993E3BF841}"/>
              </a:ext>
            </a:extLst>
          </p:cNvPr>
          <p:cNvSpPr txBox="1"/>
          <p:nvPr/>
        </p:nvSpPr>
        <p:spPr>
          <a:xfrm>
            <a:off x="5638804" y="3460128"/>
            <a:ext cx="5672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I(t)</a:t>
            </a:r>
            <a:r>
              <a:rPr lang="en-US" dirty="0">
                <a:solidFill>
                  <a:schemeClr val="bg1"/>
                </a:solidFill>
              </a:rPr>
              <a:t> = </a:t>
            </a:r>
            <a:r>
              <a:rPr lang="en-US" i="1" dirty="0" err="1">
                <a:solidFill>
                  <a:schemeClr val="bg1"/>
                </a:solidFill>
              </a:rPr>
              <a:t>V</a:t>
            </a:r>
            <a:r>
              <a:rPr lang="en-US" baseline="-25000" dirty="0" err="1">
                <a:solidFill>
                  <a:schemeClr val="bg1"/>
                </a:solidFill>
              </a:rPr>
              <a:t>b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i="1" dirty="0">
                <a:solidFill>
                  <a:schemeClr val="bg1"/>
                </a:solidFill>
              </a:rPr>
              <a:t>(R</a:t>
            </a:r>
            <a:r>
              <a:rPr lang="en-US" baseline="-25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+ 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D</a:t>
            </a:r>
            <a:r>
              <a:rPr lang="en-US" i="1" dirty="0">
                <a:solidFill>
                  <a:schemeClr val="bg1"/>
                </a:solidFill>
              </a:rPr>
              <a:t>R(t)) </a:t>
            </a:r>
            <a:r>
              <a:rPr lang="en-US" dirty="0">
                <a:solidFill>
                  <a:schemeClr val="bg1"/>
                </a:solidFill>
              </a:rPr>
              <a:t>where </a:t>
            </a:r>
            <a:r>
              <a:rPr lang="en-US" i="1" dirty="0">
                <a:solidFill>
                  <a:schemeClr val="bg1"/>
                </a:solidFill>
              </a:rPr>
              <a:t>R</a:t>
            </a:r>
            <a:r>
              <a:rPr lang="en-US" dirty="0">
                <a:solidFill>
                  <a:schemeClr val="bg1"/>
                </a:solidFill>
              </a:rPr>
              <a:t> ≡ </a:t>
            </a:r>
            <a:r>
              <a:rPr lang="en-US" i="1" dirty="0">
                <a:solidFill>
                  <a:schemeClr val="bg1"/>
                </a:solidFill>
              </a:rPr>
              <a:t>R(I,T)</a:t>
            </a:r>
            <a:r>
              <a:rPr lang="en-US" dirty="0">
                <a:solidFill>
                  <a:schemeClr val="bg1"/>
                </a:solidFill>
              </a:rPr>
              <a:t>, a surface whose shape does not have a simple form known from theory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B1672F-3386-6DD4-016D-734C949D3976}"/>
              </a:ext>
            </a:extLst>
          </p:cNvPr>
          <p:cNvSpPr txBox="1"/>
          <p:nvPr/>
        </p:nvSpPr>
        <p:spPr>
          <a:xfrm>
            <a:off x="5466033" y="2998463"/>
            <a:ext cx="1234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For TESs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414CEA8-E35D-C331-AFCC-56AB873BEBF9}"/>
              </a:ext>
            </a:extLst>
          </p:cNvPr>
          <p:cNvSpPr/>
          <p:nvPr/>
        </p:nvSpPr>
        <p:spPr>
          <a:xfrm>
            <a:off x="3002219" y="3897073"/>
            <a:ext cx="137160" cy="13716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E0149F2-59CE-2ABB-C21F-E2635D2B6B59}"/>
              </a:ext>
            </a:extLst>
          </p:cNvPr>
          <p:cNvSpPr/>
          <p:nvPr/>
        </p:nvSpPr>
        <p:spPr>
          <a:xfrm>
            <a:off x="2717806" y="4049473"/>
            <a:ext cx="137160" cy="13716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2E3E5D-C123-1D5C-EB03-1727F4493E58}"/>
              </a:ext>
            </a:extLst>
          </p:cNvPr>
          <p:cNvSpPr/>
          <p:nvPr/>
        </p:nvSpPr>
        <p:spPr>
          <a:xfrm>
            <a:off x="1722839" y="4993964"/>
            <a:ext cx="137160" cy="13716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450224-0E5A-3EB3-777F-B99E3FC3C205}"/>
              </a:ext>
            </a:extLst>
          </p:cNvPr>
          <p:cNvSpPr/>
          <p:nvPr/>
        </p:nvSpPr>
        <p:spPr>
          <a:xfrm>
            <a:off x="1519963" y="5344386"/>
            <a:ext cx="137160" cy="13716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107E2D2-3A18-2E99-16C4-2A5ADC4D8394}"/>
              </a:ext>
            </a:extLst>
          </p:cNvPr>
          <p:cNvSpPr/>
          <p:nvPr/>
        </p:nvSpPr>
        <p:spPr>
          <a:xfrm>
            <a:off x="3399235" y="3740792"/>
            <a:ext cx="137160" cy="13716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D5492A-E79D-CCF8-C350-1DFD8D855AE1}"/>
              </a:ext>
            </a:extLst>
          </p:cNvPr>
          <p:cNvSpPr/>
          <p:nvPr/>
        </p:nvSpPr>
        <p:spPr>
          <a:xfrm>
            <a:off x="2118888" y="4516385"/>
            <a:ext cx="137160" cy="13716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1E8007-0304-4FC4-75C7-595D4173FEAD}"/>
              </a:ext>
            </a:extLst>
          </p:cNvPr>
          <p:cNvSpPr txBox="1"/>
          <p:nvPr/>
        </p:nvSpPr>
        <p:spPr>
          <a:xfrm>
            <a:off x="5466033" y="4688614"/>
            <a:ext cx="1490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For MMCs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0169F7-B451-D4BD-39C1-358B747BC15E}"/>
              </a:ext>
            </a:extLst>
          </p:cNvPr>
          <p:cNvSpPr txBox="1"/>
          <p:nvPr/>
        </p:nvSpPr>
        <p:spPr>
          <a:xfrm>
            <a:off x="5698910" y="5188228"/>
            <a:ext cx="5426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shape of response curve is better described by theory but not so well as to preclude calibration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FC6B4B-FDB8-72BE-44B2-5BF5B3011869}"/>
              </a:ext>
            </a:extLst>
          </p:cNvPr>
          <p:cNvSpPr txBox="1"/>
          <p:nvPr/>
        </p:nvSpPr>
        <p:spPr>
          <a:xfrm>
            <a:off x="5635221" y="4144293"/>
            <a:ext cx="5672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Use cubic smoothing spline to describe curve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AC3F32-AB50-85BD-AAF9-1A94FF605EDA}"/>
              </a:ext>
            </a:extLst>
          </p:cNvPr>
          <p:cNvSpPr txBox="1"/>
          <p:nvPr/>
        </p:nvSpPr>
        <p:spPr>
          <a:xfrm>
            <a:off x="5698910" y="5794372"/>
            <a:ext cx="5672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Use natural functional form to describe curve (probably)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0C3B10-2E3B-43C8-38C1-B0DFCB1C4AC5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35568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3788A8-8443-263E-2BC7-9222FFAF4139}"/>
              </a:ext>
            </a:extLst>
          </p:cNvPr>
          <p:cNvSpPr txBox="1">
            <a:spLocks/>
          </p:cNvSpPr>
          <p:nvPr/>
        </p:nvSpPr>
        <p:spPr>
          <a:xfrm>
            <a:off x="282687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Examples of absolute energy determination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97FB33-07EE-88F1-AB23-0AD5CD6E3BE1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13D2598-1554-0736-6D9F-20F9C2033462}"/>
              </a:ext>
            </a:extLst>
          </p:cNvPr>
          <p:cNvSpPr txBox="1"/>
          <p:nvPr/>
        </p:nvSpPr>
        <p:spPr>
          <a:xfrm>
            <a:off x="447725" y="1055069"/>
            <a:ext cx="112202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exotic atom experiments:</a:t>
            </a:r>
          </a:p>
          <a:p>
            <a:pPr marL="742950" lvl="1" indent="-285750">
              <a:buFont typeface="System Font Regular"/>
              <a:buChar char="-"/>
            </a:pPr>
            <a:r>
              <a:rPr lang="en-US" dirty="0">
                <a:solidFill>
                  <a:schemeClr val="bg1"/>
                </a:solidFill>
              </a:rPr>
              <a:t>energy of 6400 eV Fe K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 feature determined with .04 eV uncertainty: </a:t>
            </a:r>
            <a:r>
              <a:rPr lang="en-US" dirty="0">
                <a:solidFill>
                  <a:srgbClr val="FFFF00"/>
                </a:solidFill>
              </a:rPr>
              <a:t>6 ppm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Tatsuno</a:t>
            </a:r>
            <a:r>
              <a:rPr lang="en-US" dirty="0">
                <a:solidFill>
                  <a:schemeClr val="bg1"/>
                </a:solidFill>
              </a:rPr>
              <a:t>, JLTP 2016)</a:t>
            </a:r>
          </a:p>
          <a:p>
            <a:pPr marL="742950" lvl="1" indent="-285750">
              <a:buFont typeface="System Font Regular"/>
              <a:buChar char="-"/>
            </a:pPr>
            <a:r>
              <a:rPr lang="en-US" dirty="0">
                <a:solidFill>
                  <a:schemeClr val="bg1"/>
                </a:solidFill>
              </a:rPr>
              <a:t>energy of 6425 eV </a:t>
            </a:r>
            <a:r>
              <a:rPr lang="en-US" dirty="0" err="1">
                <a:solidFill>
                  <a:schemeClr val="bg1"/>
                </a:solidFill>
                <a:latin typeface="Symbol" pitchFamily="2" charset="2"/>
              </a:rPr>
              <a:t>p</a:t>
            </a:r>
            <a:r>
              <a:rPr lang="en-US" dirty="0" err="1">
                <a:solidFill>
                  <a:schemeClr val="bg1"/>
                </a:solidFill>
              </a:rPr>
              <a:t>C</a:t>
            </a:r>
            <a:r>
              <a:rPr lang="en-US" dirty="0">
                <a:solidFill>
                  <a:schemeClr val="bg1"/>
                </a:solidFill>
              </a:rPr>
              <a:t> features determined with 0.1 eV uncertainty:   </a:t>
            </a:r>
            <a:r>
              <a:rPr lang="en-US" dirty="0">
                <a:solidFill>
                  <a:srgbClr val="FFFF00"/>
                </a:solidFill>
              </a:rPr>
              <a:t>16 ppm </a:t>
            </a:r>
            <a:r>
              <a:rPr lang="en-US" dirty="0">
                <a:solidFill>
                  <a:schemeClr val="bg1"/>
                </a:solidFill>
              </a:rPr>
              <a:t>(Okada, PTEP 2016)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measurements of elemental fundamental parameters:</a:t>
            </a:r>
          </a:p>
          <a:p>
            <a:pPr marL="742950" lvl="1" indent="-285750">
              <a:buFont typeface="System Font Regular"/>
              <a:buChar char="-"/>
            </a:pPr>
            <a:r>
              <a:rPr lang="en-US" dirty="0">
                <a:solidFill>
                  <a:schemeClr val="bg1"/>
                </a:solidFill>
              </a:rPr>
              <a:t>lanthanide features between 4500 and 7000 eV                                                                                                      determined with ~ 0.1 eV uncertainty: </a:t>
            </a:r>
            <a:r>
              <a:rPr lang="en-US" dirty="0">
                <a:solidFill>
                  <a:srgbClr val="FFFF00"/>
                </a:solidFill>
              </a:rPr>
              <a:t>14-22 ppm                                                                                                             </a:t>
            </a:r>
            <a:r>
              <a:rPr lang="en-US" dirty="0">
                <a:solidFill>
                  <a:schemeClr val="bg1"/>
                </a:solidFill>
              </a:rPr>
              <a:t>(Fowler, </a:t>
            </a:r>
            <a:r>
              <a:rPr lang="en-US" dirty="0" err="1">
                <a:solidFill>
                  <a:schemeClr val="bg1"/>
                </a:solidFill>
              </a:rPr>
              <a:t>Metrologia</a:t>
            </a:r>
            <a:r>
              <a:rPr lang="en-US" dirty="0">
                <a:solidFill>
                  <a:schemeClr val="bg1"/>
                </a:solidFill>
              </a:rPr>
              <a:t> 2021)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measurements of nuclear material:</a:t>
            </a:r>
          </a:p>
          <a:p>
            <a:pPr marL="742950" lvl="1" indent="-285750">
              <a:buFont typeface="System Font Regular"/>
              <a:buChar char="-"/>
            </a:pPr>
            <a:r>
              <a:rPr lang="en-US" dirty="0">
                <a:solidFill>
                  <a:schemeClr val="bg1"/>
                </a:solidFill>
              </a:rPr>
              <a:t>energy of 59540 eV </a:t>
            </a:r>
            <a:r>
              <a:rPr lang="en-US" baseline="30000" dirty="0">
                <a:solidFill>
                  <a:schemeClr val="bg1"/>
                </a:solidFill>
              </a:rPr>
              <a:t>241</a:t>
            </a:r>
            <a:r>
              <a:rPr lang="en-US" dirty="0">
                <a:solidFill>
                  <a:schemeClr val="bg1"/>
                </a:solidFill>
              </a:rPr>
              <a:t>Am gamma-ray determined                                                                                                                                            with 0.4 eV uncertainty: </a:t>
            </a:r>
            <a:r>
              <a:rPr lang="en-US" dirty="0">
                <a:solidFill>
                  <a:srgbClr val="FFFF00"/>
                </a:solidFill>
              </a:rPr>
              <a:t>7 ppm </a:t>
            </a:r>
            <a:r>
              <a:rPr lang="en-US" dirty="0">
                <a:solidFill>
                  <a:schemeClr val="bg1"/>
                </a:solidFill>
              </a:rPr>
              <a:t>(Kim, JLTP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40F61-5CDE-5F90-6FED-910BC8B711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8751" y="2118048"/>
            <a:ext cx="4926563" cy="39037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A085E7-2DD5-19CA-4858-F8EE9076ADD0}"/>
              </a:ext>
            </a:extLst>
          </p:cNvPr>
          <p:cNvSpPr txBox="1"/>
          <p:nvPr/>
        </p:nvSpPr>
        <p:spPr>
          <a:xfrm>
            <a:off x="7082370" y="6040463"/>
            <a:ext cx="3715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from Fowler, </a:t>
            </a:r>
            <a:r>
              <a:rPr lang="en-US" dirty="0" err="1">
                <a:solidFill>
                  <a:schemeClr val="bg1"/>
                </a:solidFill>
              </a:rPr>
              <a:t>Metrologia</a:t>
            </a:r>
            <a:r>
              <a:rPr lang="en-US" dirty="0">
                <a:solidFill>
                  <a:schemeClr val="bg1"/>
                </a:solidFill>
              </a:rPr>
              <a:t>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6FD99-ECDC-D5F3-55B1-0A2B25E12077}"/>
              </a:ext>
            </a:extLst>
          </p:cNvPr>
          <p:cNvSpPr txBox="1"/>
          <p:nvPr/>
        </p:nvSpPr>
        <p:spPr>
          <a:xfrm>
            <a:off x="777757" y="5209466"/>
            <a:ext cx="4674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several demonstrations of ~10 ppm absolute energy uncertainty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6294F4-6A98-1073-8920-11285A2E1F56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644189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3788A8-8443-263E-2BC7-9222FFAF4139}"/>
              </a:ext>
            </a:extLst>
          </p:cNvPr>
          <p:cNvSpPr txBox="1">
            <a:spLocks/>
          </p:cNvSpPr>
          <p:nvPr/>
        </p:nvSpPr>
        <p:spPr>
          <a:xfrm>
            <a:off x="282687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Availability of calibration features critical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97FB33-07EE-88F1-AB23-0AD5CD6E3BE1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13D2598-1554-0736-6D9F-20F9C2033462}"/>
              </a:ext>
            </a:extLst>
          </p:cNvPr>
          <p:cNvSpPr txBox="1"/>
          <p:nvPr/>
        </p:nvSpPr>
        <p:spPr>
          <a:xfrm>
            <a:off x="447725" y="1017745"/>
            <a:ext cx="112202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At low energies (&lt;3 keV), few good elemental calibrators because of broad and chemistry-dependent line shapes</a:t>
            </a:r>
          </a:p>
          <a:p>
            <a:pPr marL="742950" lvl="1" indent="-285750">
              <a:buFont typeface="System Font Regular"/>
              <a:buChar char="-"/>
            </a:pPr>
            <a:r>
              <a:rPr lang="en-US" dirty="0">
                <a:solidFill>
                  <a:schemeClr val="bg1"/>
                </a:solidFill>
              </a:rPr>
              <a:t>Alternative #1: laser-based calibration promising (challenges remain for arrays)</a:t>
            </a:r>
          </a:p>
          <a:p>
            <a:pPr marL="742950" lvl="1" indent="-285750">
              <a:buFont typeface="System Font Regular"/>
              <a:buChar char="-"/>
            </a:pPr>
            <a:r>
              <a:rPr lang="en-US" dirty="0">
                <a:solidFill>
                  <a:schemeClr val="bg1"/>
                </a:solidFill>
              </a:rPr>
              <a:t>Alternative #2: HCIs as calibrators (no data yet)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D23C4A-BD9B-3AEC-2E38-6A53DB191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171" y="2343308"/>
            <a:ext cx="3185838" cy="42477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4B7825-5694-156B-3993-7D3A624F0611}"/>
              </a:ext>
            </a:extLst>
          </p:cNvPr>
          <p:cNvSpPr txBox="1"/>
          <p:nvPr/>
        </p:nvSpPr>
        <p:spPr>
          <a:xfrm>
            <a:off x="10678532" y="4008791"/>
            <a:ext cx="14378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mini-</a:t>
            </a:r>
            <a:r>
              <a:rPr lang="en-US" sz="1400" dirty="0" err="1">
                <a:solidFill>
                  <a:schemeClr val="bg1"/>
                </a:solidFill>
              </a:rPr>
              <a:t>ebit</a:t>
            </a:r>
            <a:r>
              <a:rPr lang="en-US" sz="1400" dirty="0">
                <a:solidFill>
                  <a:schemeClr val="bg1"/>
                </a:solidFill>
              </a:rPr>
              <a:t> at NIST Boulder           (built by J. Tan)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402C03-90B3-B59A-F098-1B558DFBFAEB}"/>
              </a:ext>
            </a:extLst>
          </p:cNvPr>
          <p:cNvSpPr txBox="1"/>
          <p:nvPr/>
        </p:nvSpPr>
        <p:spPr>
          <a:xfrm>
            <a:off x="8085463" y="1939257"/>
            <a:ext cx="2093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compact HCI 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52621C-47CB-51C7-3B79-2E3CBBEEBF7F}"/>
              </a:ext>
            </a:extLst>
          </p:cNvPr>
          <p:cNvSpPr txBox="1"/>
          <p:nvPr/>
        </p:nvSpPr>
        <p:spPr>
          <a:xfrm>
            <a:off x="738452" y="1959864"/>
            <a:ext cx="620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X-ray spectrum overlayed with response to 400 nm laser pulses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815B66-7736-F2A9-C265-3A3EC315DCCC}"/>
              </a:ext>
            </a:extLst>
          </p:cNvPr>
          <p:cNvGrpSpPr/>
          <p:nvPr/>
        </p:nvGrpSpPr>
        <p:grpSpPr>
          <a:xfrm>
            <a:off x="1077161" y="2356097"/>
            <a:ext cx="5881548" cy="4247784"/>
            <a:chOff x="813845" y="2343308"/>
            <a:chExt cx="5881548" cy="4247784"/>
          </a:xfrm>
        </p:grpSpPr>
        <p:pic>
          <p:nvPicPr>
            <p:cNvPr id="11" name="Picture 10" descr="A screenshot of a graph&#10;&#10;Description automatically generated">
              <a:extLst>
                <a:ext uri="{FF2B5EF4-FFF2-40B4-BE49-F238E27FC236}">
                  <a16:creationId xmlns:a16="http://schemas.microsoft.com/office/drawing/2014/main" id="{4B416C75-424A-A458-D01C-3420D62A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845" y="2343308"/>
              <a:ext cx="5881548" cy="4247784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C22C6B9-2271-2337-7793-1E861F8A9511}"/>
                </a:ext>
              </a:extLst>
            </p:cNvPr>
            <p:cNvSpPr/>
            <p:nvPr/>
          </p:nvSpPr>
          <p:spPr>
            <a:xfrm>
              <a:off x="1924212" y="2595635"/>
              <a:ext cx="647700" cy="644345"/>
            </a:xfrm>
            <a:prstGeom prst="ellipse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2179E1-3347-FDB4-5F1A-F6DB20340572}"/>
                </a:ext>
              </a:extLst>
            </p:cNvPr>
            <p:cNvSpPr txBox="1"/>
            <p:nvPr/>
          </p:nvSpPr>
          <p:spPr>
            <a:xfrm>
              <a:off x="2797435" y="2516970"/>
              <a:ext cx="7316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Al L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C948ACB-4975-483C-82D6-A820D1F97EF5}"/>
                </a:ext>
              </a:extLst>
            </p:cNvPr>
            <p:cNvCxnSpPr>
              <a:cxnSpLocks/>
              <a:stCxn id="14" idx="1"/>
              <a:endCxn id="13" idx="7"/>
            </p:cNvCxnSpPr>
            <p:nvPr/>
          </p:nvCxnSpPr>
          <p:spPr>
            <a:xfrm flipH="1">
              <a:off x="2477059" y="2655470"/>
              <a:ext cx="320376" cy="345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226B1BE-1005-25CE-88F9-434CE18A7BBD}"/>
                </a:ext>
              </a:extLst>
            </p:cNvPr>
            <p:cNvSpPr/>
            <p:nvPr/>
          </p:nvSpPr>
          <p:spPr>
            <a:xfrm>
              <a:off x="3823867" y="3412647"/>
              <a:ext cx="746760" cy="728165"/>
            </a:xfrm>
            <a:prstGeom prst="ellipse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5636C32-5EEE-992D-5619-CF2B8FF56F14}"/>
                </a:ext>
              </a:extLst>
            </p:cNvPr>
            <p:cNvSpPr txBox="1"/>
            <p:nvPr/>
          </p:nvSpPr>
          <p:spPr>
            <a:xfrm>
              <a:off x="3155337" y="3316996"/>
              <a:ext cx="4597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O K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E7DF7AA-5F71-F381-86C0-F467CBCD203D}"/>
                </a:ext>
              </a:extLst>
            </p:cNvPr>
            <p:cNvCxnSpPr>
              <a:cxnSpLocks/>
              <a:stCxn id="17" idx="3"/>
              <a:endCxn id="16" idx="1"/>
            </p:cNvCxnSpPr>
            <p:nvPr/>
          </p:nvCxnSpPr>
          <p:spPr>
            <a:xfrm>
              <a:off x="3615083" y="3455496"/>
              <a:ext cx="318144" cy="637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A21582A-1FC8-8717-469C-DABEC1D8928D}"/>
                </a:ext>
              </a:extLst>
            </p:cNvPr>
            <p:cNvSpPr/>
            <p:nvPr/>
          </p:nvSpPr>
          <p:spPr>
            <a:xfrm>
              <a:off x="1131732" y="5879054"/>
              <a:ext cx="697068" cy="682139"/>
            </a:xfrm>
            <a:prstGeom prst="ellipse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FDB439-3DF1-0B9B-F1A5-A1346D34C6AE}"/>
                </a:ext>
              </a:extLst>
            </p:cNvPr>
            <p:cNvSpPr txBox="1"/>
            <p:nvPr/>
          </p:nvSpPr>
          <p:spPr>
            <a:xfrm>
              <a:off x="1911544" y="5740554"/>
              <a:ext cx="5223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Al K</a:t>
              </a:r>
              <a:r>
                <a:rPr lang="el-GR" sz="1200" dirty="0">
                  <a:latin typeface="GreekC_IV50" panose="00000400000000000000" pitchFamily="2" charset="0"/>
                  <a:cs typeface="GreekC_IV50" panose="00000400000000000000" pitchFamily="2" charset="0"/>
                </a:rPr>
                <a:t>α</a:t>
              </a:r>
              <a:endParaRPr lang="en-US" sz="12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0FE2730-214E-A358-835D-7448AFC6D6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9282" y="5879054"/>
              <a:ext cx="244930" cy="459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39D2084-975A-D850-63F6-DABF5536145E}"/>
              </a:ext>
            </a:extLst>
          </p:cNvPr>
          <p:cNvSpPr txBox="1"/>
          <p:nvPr/>
        </p:nvSpPr>
        <p:spPr>
          <a:xfrm>
            <a:off x="-78498" y="3901069"/>
            <a:ext cx="1060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Credit: </a:t>
            </a:r>
          </a:p>
          <a:p>
            <a:pPr algn="r"/>
            <a:r>
              <a:rPr lang="en-US" sz="1400" dirty="0" err="1">
                <a:solidFill>
                  <a:schemeClr val="bg1"/>
                </a:solidFill>
              </a:rPr>
              <a:t>Avirup</a:t>
            </a:r>
            <a:r>
              <a:rPr lang="en-US" sz="1400" dirty="0">
                <a:solidFill>
                  <a:schemeClr val="bg1"/>
                </a:solidFill>
              </a:rPr>
              <a:t> Roy Wisconsin/NIST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59508-5185-4F09-4316-7B932A5E03BA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442025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3788A8-8443-263E-2BC7-9222FFAF4139}"/>
              </a:ext>
            </a:extLst>
          </p:cNvPr>
          <p:cNvSpPr txBox="1">
            <a:spLocks/>
          </p:cNvSpPr>
          <p:nvPr/>
        </p:nvSpPr>
        <p:spPr>
          <a:xfrm>
            <a:off x="282687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HEATES Collaboration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97FB33-07EE-88F1-AB23-0AD5CD6E3BE1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D74EC0B-6037-7BDC-ADC1-D1C3765C30D6}"/>
              </a:ext>
            </a:extLst>
          </p:cNvPr>
          <p:cNvSpPr txBox="1"/>
          <p:nvPr/>
        </p:nvSpPr>
        <p:spPr>
          <a:xfrm>
            <a:off x="102737" y="1355887"/>
            <a:ext cx="23766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 Boulder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 Morgan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 Becker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 Fowler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 Gard</a:t>
            </a: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 Nobles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 Weber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DF443-D920-C217-33EA-F54C8997EB6B}"/>
              </a:ext>
            </a:extLst>
          </p:cNvPr>
          <p:cNvSpPr txBox="1"/>
          <p:nvPr/>
        </p:nvSpPr>
        <p:spPr>
          <a:xfrm>
            <a:off x="1849299" y="1373544"/>
            <a:ext cx="29006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NIST QSD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 Bennett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Doriese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Imrek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JAB Mates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GC O’Neil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 Ortiz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DR Schmidt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Swetz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Ullom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B2862-B6F5-113D-47C2-CF11C4CEFEB3}"/>
              </a:ext>
            </a:extLst>
          </p:cNvPr>
          <p:cNvSpPr txBox="1"/>
          <p:nvPr/>
        </p:nvSpPr>
        <p:spPr>
          <a:xfrm>
            <a:off x="3620443" y="4189027"/>
            <a:ext cx="2154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IHEP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 Yan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17A4B-4904-70EA-F5EB-903959182137}"/>
              </a:ext>
            </a:extLst>
          </p:cNvPr>
          <p:cNvSpPr txBox="1"/>
          <p:nvPr/>
        </p:nvSpPr>
        <p:spPr>
          <a:xfrm>
            <a:off x="3634597" y="1372572"/>
            <a:ext cx="21549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RIKEN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 Azuma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Isobe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 Saito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954026-FCCA-6FD0-97A4-D4FE462FD0A9}"/>
              </a:ext>
            </a:extLst>
          </p:cNvPr>
          <p:cNvSpPr txBox="1"/>
          <p:nvPr/>
        </p:nvSpPr>
        <p:spPr>
          <a:xfrm>
            <a:off x="5540051" y="2717965"/>
            <a:ext cx="2253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JAEA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 Hashimoto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F22299-A9B9-D443-EE2E-30D53D280FA2}"/>
              </a:ext>
            </a:extLst>
          </p:cNvPr>
          <p:cNvSpPr txBox="1"/>
          <p:nvPr/>
        </p:nvSpPr>
        <p:spPr>
          <a:xfrm>
            <a:off x="3573679" y="3049218"/>
            <a:ext cx="2253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Rikkyo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 Yamada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E96440-76C5-AECA-F1BE-F964F2543225}"/>
              </a:ext>
            </a:extLst>
          </p:cNvPr>
          <p:cNvSpPr txBox="1"/>
          <p:nvPr/>
        </p:nvSpPr>
        <p:spPr>
          <a:xfrm>
            <a:off x="5465676" y="1395068"/>
            <a:ext cx="2253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Chubu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 Okada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 Toyama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5A7FF1-A46F-AFDF-0856-3C7E238E9284}"/>
              </a:ext>
            </a:extLst>
          </p:cNvPr>
          <p:cNvSpPr txBox="1"/>
          <p:nvPr/>
        </p:nvSpPr>
        <p:spPr>
          <a:xfrm>
            <a:off x="5532056" y="3961012"/>
            <a:ext cx="316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Tokyo Metropolitan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 Okamura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ABAC03-29E4-B78F-E6B5-8DC4B2CC4977}"/>
              </a:ext>
            </a:extLst>
          </p:cNvPr>
          <p:cNvSpPr txBox="1"/>
          <p:nvPr/>
        </p:nvSpPr>
        <p:spPr>
          <a:xfrm>
            <a:off x="7755870" y="1399913"/>
            <a:ext cx="316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LKB CNRS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 Paul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 Indelicato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 Baptista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Senetaire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B8A81-88B3-89FD-7D52-AF703CD82FD2}"/>
              </a:ext>
            </a:extLst>
          </p:cNvPr>
          <p:cNvSpPr txBox="1"/>
          <p:nvPr/>
        </p:nvSpPr>
        <p:spPr>
          <a:xfrm>
            <a:off x="9373741" y="1418449"/>
            <a:ext cx="189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LPNHE/IN2P3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Garroum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ADFE8D-B59E-E169-6885-D5EC45AE6E67}"/>
              </a:ext>
            </a:extLst>
          </p:cNvPr>
          <p:cNvSpPr txBox="1"/>
          <p:nvPr/>
        </p:nvSpPr>
        <p:spPr>
          <a:xfrm>
            <a:off x="9373741" y="2828835"/>
            <a:ext cx="316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Technion-Israel Institute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Ohayon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F39B3-10D3-5226-934A-6A64E4D2EA23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25256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3788A8-8443-263E-2BC7-9222FFAF4139}"/>
              </a:ext>
            </a:extLst>
          </p:cNvPr>
          <p:cNvSpPr txBox="1">
            <a:spLocks/>
          </p:cNvSpPr>
          <p:nvPr/>
        </p:nvSpPr>
        <p:spPr>
          <a:xfrm>
            <a:off x="282687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Availability of calibration features critical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97FB33-07EE-88F1-AB23-0AD5CD6E3BE1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13D2598-1554-0736-6D9F-20F9C2033462}"/>
              </a:ext>
            </a:extLst>
          </p:cNvPr>
          <p:cNvSpPr txBox="1"/>
          <p:nvPr/>
        </p:nvSpPr>
        <p:spPr>
          <a:xfrm>
            <a:off x="250121" y="1044732"/>
            <a:ext cx="1162362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At intermediate energies (~3-10 keV), some excellent elemental calibrators but proceed with caution …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Fowler (</a:t>
            </a:r>
            <a:r>
              <a:rPr lang="en-US" dirty="0" err="1">
                <a:solidFill>
                  <a:schemeClr val="bg1"/>
                </a:solidFill>
              </a:rPr>
              <a:t>Metrologia</a:t>
            </a:r>
            <a:r>
              <a:rPr lang="en-US" dirty="0">
                <a:solidFill>
                  <a:schemeClr val="bg1"/>
                </a:solidFill>
              </a:rPr>
              <a:t> 2021) used 3d transition metals as calibrators to determine absolute energies of lanthanide L lines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Fowler lanthanide results were </a:t>
            </a:r>
            <a:r>
              <a:rPr lang="en-US" dirty="0">
                <a:solidFill>
                  <a:srgbClr val="00B050"/>
                </a:solidFill>
              </a:rPr>
              <a:t>statistically consistent </a:t>
            </a:r>
            <a:r>
              <a:rPr lang="en-US" dirty="0">
                <a:solidFill>
                  <a:schemeClr val="bg1"/>
                </a:solidFill>
              </a:rPr>
              <a:t>with ‘best’ previous measurements (Mooney)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Fowler lanthanide results were </a:t>
            </a:r>
            <a:r>
              <a:rPr lang="en-US" dirty="0">
                <a:solidFill>
                  <a:srgbClr val="FF0000"/>
                </a:solidFill>
              </a:rPr>
              <a:t>statistically inconsistent </a:t>
            </a:r>
            <a:r>
              <a:rPr lang="en-US" dirty="0">
                <a:solidFill>
                  <a:schemeClr val="bg1"/>
                </a:solidFill>
              </a:rPr>
              <a:t>with some specific previous measurements (</a:t>
            </a:r>
            <a:r>
              <a:rPr lang="en-US" dirty="0" err="1">
                <a:solidFill>
                  <a:schemeClr val="bg1"/>
                </a:solidFill>
              </a:rPr>
              <a:t>Mauron</a:t>
            </a:r>
            <a:r>
              <a:rPr lang="en-US" dirty="0">
                <a:solidFill>
                  <a:schemeClr val="bg1"/>
                </a:solidFill>
              </a:rPr>
              <a:t>) and with the aggregate of previous measurements (</a:t>
            </a:r>
            <a:r>
              <a:rPr lang="en-US" dirty="0" err="1">
                <a:solidFill>
                  <a:schemeClr val="bg1"/>
                </a:solidFill>
              </a:rPr>
              <a:t>Deslattes</a:t>
            </a:r>
            <a:r>
              <a:rPr lang="en-US" dirty="0">
                <a:solidFill>
                  <a:schemeClr val="bg1"/>
                </a:solidFill>
              </a:rPr>
              <a:t>, Rev Mod Phys 2003 - SRD128)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Uncertainties likely underestimated in some past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FD7851-5368-77A9-869B-757EDCC69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3077803"/>
            <a:ext cx="7324715" cy="340978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A50E38C-9BDD-F499-6156-109C4969FE29}"/>
              </a:ext>
            </a:extLst>
          </p:cNvPr>
          <p:cNvGrpSpPr/>
          <p:nvPr/>
        </p:nvGrpSpPr>
        <p:grpSpPr>
          <a:xfrm>
            <a:off x="282687" y="3866210"/>
            <a:ext cx="3959112" cy="1695199"/>
            <a:chOff x="282687" y="3820868"/>
            <a:chExt cx="3959112" cy="169519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507EF1-01E8-E650-33E3-214D84001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687" y="3820868"/>
              <a:ext cx="3955464" cy="1695199"/>
            </a:xfrm>
            <a:prstGeom prst="rect">
              <a:avLst/>
            </a:prstGeom>
          </p:spPr>
        </p:pic>
        <p:sp>
          <p:nvSpPr>
            <p:cNvPr id="14" name="Donut 13">
              <a:extLst>
                <a:ext uri="{FF2B5EF4-FFF2-40B4-BE49-F238E27FC236}">
                  <a16:creationId xmlns:a16="http://schemas.microsoft.com/office/drawing/2014/main" id="{09950FB0-D2BA-FC16-4B6B-C8B022B0C705}"/>
                </a:ext>
              </a:extLst>
            </p:cNvPr>
            <p:cNvSpPr/>
            <p:nvPr/>
          </p:nvSpPr>
          <p:spPr>
            <a:xfrm>
              <a:off x="3429000" y="4146437"/>
              <a:ext cx="711200" cy="177913"/>
            </a:xfrm>
            <a:prstGeom prst="donut">
              <a:avLst>
                <a:gd name="adj" fmla="val 825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Donut 14">
              <a:extLst>
                <a:ext uri="{FF2B5EF4-FFF2-40B4-BE49-F238E27FC236}">
                  <a16:creationId xmlns:a16="http://schemas.microsoft.com/office/drawing/2014/main" id="{40A8217F-8650-2B92-96E8-D5BAEEACA8F1}"/>
                </a:ext>
              </a:extLst>
            </p:cNvPr>
            <p:cNvSpPr/>
            <p:nvPr/>
          </p:nvSpPr>
          <p:spPr>
            <a:xfrm>
              <a:off x="3376374" y="4594060"/>
              <a:ext cx="808275" cy="238290"/>
            </a:xfrm>
            <a:prstGeom prst="donut">
              <a:avLst>
                <a:gd name="adj" fmla="val 825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Donut 15">
              <a:extLst>
                <a:ext uri="{FF2B5EF4-FFF2-40B4-BE49-F238E27FC236}">
                  <a16:creationId xmlns:a16="http://schemas.microsoft.com/office/drawing/2014/main" id="{26BF23C9-34AE-29C3-AD85-5BA685DA4981}"/>
                </a:ext>
              </a:extLst>
            </p:cNvPr>
            <p:cNvSpPr/>
            <p:nvPr/>
          </p:nvSpPr>
          <p:spPr>
            <a:xfrm>
              <a:off x="3319223" y="5089985"/>
              <a:ext cx="922576" cy="238290"/>
            </a:xfrm>
            <a:prstGeom prst="donut">
              <a:avLst>
                <a:gd name="adj" fmla="val 825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8C3A4C2-E676-8189-2591-D552C1778C20}"/>
              </a:ext>
            </a:extLst>
          </p:cNvPr>
          <p:cNvSpPr txBox="1"/>
          <p:nvPr/>
        </p:nvSpPr>
        <p:spPr>
          <a:xfrm>
            <a:off x="11551534" y="6458678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7718848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87379-80AC-61E9-5ADC-35645BF2A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439CE64-35A9-0874-4685-AED58143C0FA}"/>
              </a:ext>
            </a:extLst>
          </p:cNvPr>
          <p:cNvSpPr/>
          <p:nvPr/>
        </p:nvSpPr>
        <p:spPr>
          <a:xfrm>
            <a:off x="109067" y="1915297"/>
            <a:ext cx="11917029" cy="41477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E9C06A-79DB-273A-6BF2-D77F64181A5E}"/>
              </a:ext>
            </a:extLst>
          </p:cNvPr>
          <p:cNvSpPr txBox="1">
            <a:spLocks/>
          </p:cNvSpPr>
          <p:nvPr/>
        </p:nvSpPr>
        <p:spPr>
          <a:xfrm>
            <a:off x="282687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Calibration at higher energies may be harder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E64B3F-F044-DB90-4D92-01E213B8123E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B09D386-C895-8703-633D-5863497CDACF}"/>
              </a:ext>
            </a:extLst>
          </p:cNvPr>
          <p:cNvSpPr txBox="1"/>
          <p:nvPr/>
        </p:nvSpPr>
        <p:spPr>
          <a:xfrm>
            <a:off x="109066" y="1044508"/>
            <a:ext cx="120829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At intermediate energies (~3-10 keV), 3d transition metals = excellent calibrators: ~1 ppm uncertainties, 500 eV separation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But, calibration features worse at higher energies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E1DA9E-B842-A14D-F1D0-77308A9A38C6}"/>
              </a:ext>
            </a:extLst>
          </p:cNvPr>
          <p:cNvGrpSpPr/>
          <p:nvPr/>
        </p:nvGrpSpPr>
        <p:grpSpPr>
          <a:xfrm>
            <a:off x="429343" y="2275002"/>
            <a:ext cx="12615325" cy="3677138"/>
            <a:chOff x="429343" y="2275002"/>
            <a:chExt cx="11540502" cy="3677138"/>
          </a:xfrm>
        </p:grpSpPr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83EA49E0-5BD5-C9E2-990B-CF54EEF17DD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92971861"/>
                </p:ext>
              </p:extLst>
            </p:nvPr>
          </p:nvGraphicFramePr>
          <p:xfrm>
            <a:off x="429343" y="2275002"/>
            <a:ext cx="11220226" cy="36771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EEF9C46-A5A0-E9D2-5DD4-84B69943539F}"/>
                </a:ext>
              </a:extLst>
            </p:cNvPr>
            <p:cNvSpPr/>
            <p:nvPr/>
          </p:nvSpPr>
          <p:spPr>
            <a:xfrm>
              <a:off x="9942653" y="2532397"/>
              <a:ext cx="1725298" cy="2919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0717937-D947-CDEB-88D2-850FD70A7346}"/>
                </a:ext>
              </a:extLst>
            </p:cNvPr>
            <p:cNvSpPr/>
            <p:nvPr/>
          </p:nvSpPr>
          <p:spPr>
            <a:xfrm>
              <a:off x="10244547" y="2789792"/>
              <a:ext cx="1725298" cy="2919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1A51B63-2B31-EF64-576E-DBA49A9A30F9}"/>
              </a:ext>
            </a:extLst>
          </p:cNvPr>
          <p:cNvSpPr/>
          <p:nvPr/>
        </p:nvSpPr>
        <p:spPr>
          <a:xfrm>
            <a:off x="11081175" y="1850720"/>
            <a:ext cx="1265198" cy="4525702"/>
          </a:xfrm>
          <a:prstGeom prst="rect">
            <a:avLst/>
          </a:prstGeom>
          <a:gradFill>
            <a:gsLst>
              <a:gs pos="0">
                <a:srgbClr val="081F38"/>
              </a:gs>
              <a:gs pos="100000">
                <a:srgbClr val="0A132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61516D-BE98-9AE7-65C4-686B913ABE68}"/>
              </a:ext>
            </a:extLst>
          </p:cNvPr>
          <p:cNvSpPr txBox="1"/>
          <p:nvPr/>
        </p:nvSpPr>
        <p:spPr>
          <a:xfrm>
            <a:off x="5200042" y="5605424"/>
            <a:ext cx="136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(keV)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51338D-6850-7214-B792-4F524A2A7D2F}"/>
              </a:ext>
            </a:extLst>
          </p:cNvPr>
          <p:cNvSpPr txBox="1"/>
          <p:nvPr/>
        </p:nvSpPr>
        <p:spPr>
          <a:xfrm rot="16200000">
            <a:off x="-400218" y="3598334"/>
            <a:ext cx="2600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Uncertainty (ppm)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0C43D9-6E84-2D74-0FD1-4FB431D6C8AA}"/>
              </a:ext>
            </a:extLst>
          </p:cNvPr>
          <p:cNvSpPr txBox="1"/>
          <p:nvPr/>
        </p:nvSpPr>
        <p:spPr>
          <a:xfrm>
            <a:off x="2280214" y="1974381"/>
            <a:ext cx="737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Recommended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-ray calibrators from Helmer and van der Leun, NIM A 2000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890FDC7E-F75C-80D6-53A1-6877C114D7B9}"/>
              </a:ext>
            </a:extLst>
          </p:cNvPr>
          <p:cNvSpPr/>
          <p:nvPr/>
        </p:nvSpPr>
        <p:spPr>
          <a:xfrm rot="16200000">
            <a:off x="10315508" y="3799931"/>
            <a:ext cx="231494" cy="474562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CFA506BC-257B-66D7-9F2B-4A19E475A34A}"/>
              </a:ext>
            </a:extLst>
          </p:cNvPr>
          <p:cNvSpPr/>
          <p:nvPr/>
        </p:nvSpPr>
        <p:spPr>
          <a:xfrm rot="16200000">
            <a:off x="8713846" y="3802964"/>
            <a:ext cx="237560" cy="474562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9FF88AC1-0FD8-227D-3B46-B35C95407E6E}"/>
              </a:ext>
            </a:extLst>
          </p:cNvPr>
          <p:cNvSpPr/>
          <p:nvPr/>
        </p:nvSpPr>
        <p:spPr>
          <a:xfrm rot="16200000">
            <a:off x="7283886" y="3814114"/>
            <a:ext cx="237561" cy="474563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BB2749-E7CF-E8BD-9AB5-4AD4F3A1153C}"/>
              </a:ext>
            </a:extLst>
          </p:cNvPr>
          <p:cNvSpPr txBox="1"/>
          <p:nvPr/>
        </p:nvSpPr>
        <p:spPr>
          <a:xfrm>
            <a:off x="8117288" y="2799769"/>
            <a:ext cx="1529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sparse regions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6E5C71-CA6B-DF35-785B-921A16FDA73E}"/>
              </a:ext>
            </a:extLst>
          </p:cNvPr>
          <p:cNvCxnSpPr/>
          <p:nvPr/>
        </p:nvCxnSpPr>
        <p:spPr>
          <a:xfrm flipV="1">
            <a:off x="7402666" y="3169101"/>
            <a:ext cx="1000554" cy="6138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D3CD08B-C76D-8621-0100-E003F86DD69C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8831352" y="3169101"/>
            <a:ext cx="50440" cy="6624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E3771C-4AE5-C1C1-9387-DACAD87D8F76}"/>
              </a:ext>
            </a:extLst>
          </p:cNvPr>
          <p:cNvCxnSpPr>
            <a:cxnSpLocks/>
          </p:cNvCxnSpPr>
          <p:nvPr/>
        </p:nvCxnSpPr>
        <p:spPr>
          <a:xfrm flipH="1" flipV="1">
            <a:off x="9335144" y="3144810"/>
            <a:ext cx="1096111" cy="6867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8540F7D-94C6-150C-269B-A14AA21E9858}"/>
              </a:ext>
            </a:extLst>
          </p:cNvPr>
          <p:cNvSpPr txBox="1"/>
          <p:nvPr/>
        </p:nvSpPr>
        <p:spPr>
          <a:xfrm>
            <a:off x="4149059" y="2516186"/>
            <a:ext cx="229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~10 ppm uncertainties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3423DAF-F355-20E3-714D-FBA28BE5CD49}"/>
              </a:ext>
            </a:extLst>
          </p:cNvPr>
          <p:cNvCxnSpPr>
            <a:cxnSpLocks/>
          </p:cNvCxnSpPr>
          <p:nvPr/>
        </p:nvCxnSpPr>
        <p:spPr>
          <a:xfrm flipV="1">
            <a:off x="3773061" y="2799769"/>
            <a:ext cx="375998" cy="591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834FC6B-06C5-5E54-8B64-0DC6141ED88B}"/>
              </a:ext>
            </a:extLst>
          </p:cNvPr>
          <p:cNvCxnSpPr>
            <a:cxnSpLocks/>
          </p:cNvCxnSpPr>
          <p:nvPr/>
        </p:nvCxnSpPr>
        <p:spPr>
          <a:xfrm flipV="1">
            <a:off x="3288853" y="2858873"/>
            <a:ext cx="984485" cy="2004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B87E19C-90D5-B058-533C-61C12369D961}"/>
              </a:ext>
            </a:extLst>
          </p:cNvPr>
          <p:cNvCxnSpPr>
            <a:cxnSpLocks/>
          </p:cNvCxnSpPr>
          <p:nvPr/>
        </p:nvCxnSpPr>
        <p:spPr>
          <a:xfrm flipH="1" flipV="1">
            <a:off x="4372284" y="2885518"/>
            <a:ext cx="153555" cy="5165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A656BCE-9F91-3586-9E87-5928DD87716F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874298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3788A8-8443-263E-2BC7-9222FFAF4139}"/>
              </a:ext>
            </a:extLst>
          </p:cNvPr>
          <p:cNvSpPr txBox="1">
            <a:spLocks/>
          </p:cNvSpPr>
          <p:nvPr/>
        </p:nvSpPr>
        <p:spPr>
          <a:xfrm>
            <a:off x="282687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Trends in microcalorimeter technology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97FB33-07EE-88F1-AB23-0AD5CD6E3BE1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6F9D132-F501-B4D7-B127-5FE721E817ED}"/>
              </a:ext>
            </a:extLst>
          </p:cNvPr>
          <p:cNvSpPr txBox="1"/>
          <p:nvPr/>
        </p:nvSpPr>
        <p:spPr>
          <a:xfrm>
            <a:off x="2940959" y="971620"/>
            <a:ext cx="1910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more sensors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99995-7D6D-29E1-12DE-C32E19E4CBB7}"/>
              </a:ext>
            </a:extLst>
          </p:cNvPr>
          <p:cNvSpPr txBox="1"/>
          <p:nvPr/>
        </p:nvSpPr>
        <p:spPr>
          <a:xfrm>
            <a:off x="8730109" y="990906"/>
            <a:ext cx="1987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faster sensors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353D64-EF37-E0F9-4F75-323323EFAE01}"/>
              </a:ext>
            </a:extLst>
          </p:cNvPr>
          <p:cNvSpPr txBox="1"/>
          <p:nvPr/>
        </p:nvSpPr>
        <p:spPr>
          <a:xfrm>
            <a:off x="949121" y="4619656"/>
            <a:ext cx="5121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better robustness to radiation possible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530D5B-C0FB-7D92-9702-5F9E9F0FC3BB}"/>
              </a:ext>
            </a:extLst>
          </p:cNvPr>
          <p:cNvSpPr txBox="1"/>
          <p:nvPr/>
        </p:nvSpPr>
        <p:spPr>
          <a:xfrm>
            <a:off x="307192" y="5081321"/>
            <a:ext cx="3331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added thermal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on-chip active energy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anticoincidence detectors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E05531-D0F2-D491-1684-3F7EE7B57FC3}"/>
              </a:ext>
            </a:extLst>
          </p:cNvPr>
          <p:cNvSpPr txBox="1"/>
          <p:nvPr/>
        </p:nvSpPr>
        <p:spPr>
          <a:xfrm>
            <a:off x="6592840" y="4619656"/>
            <a:ext cx="4961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better understanding of R(I,T) surface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3508BB-7EA7-78E5-55C2-3E235CF3C28E}"/>
              </a:ext>
            </a:extLst>
          </p:cNvPr>
          <p:cNvSpPr txBox="1"/>
          <p:nvPr/>
        </p:nvSpPr>
        <p:spPr>
          <a:xfrm>
            <a:off x="6400800" y="5060480"/>
            <a:ext cx="6110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promising work to describe TESs using time-dependent Ginzburg-Landau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could this lead to better calibrations?  maybe, but not guaranteed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664F1-10F3-09B0-878B-48DA5AB4B5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0366" y="1421791"/>
            <a:ext cx="2416163" cy="2464126"/>
          </a:xfrm>
          <a:prstGeom prst="rect">
            <a:avLst/>
          </a:prstGeom>
        </p:spPr>
      </p:pic>
      <p:pic>
        <p:nvPicPr>
          <p:cNvPr id="15" name="Google Shape;86;p13">
            <a:extLst>
              <a:ext uri="{FF2B5EF4-FFF2-40B4-BE49-F238E27FC236}">
                <a16:creationId xmlns:a16="http://schemas.microsoft.com/office/drawing/2014/main" id="{BCF96D2B-452A-1426-74C2-197807146266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236" y="1421790"/>
            <a:ext cx="2223381" cy="246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86C55F-3BB4-3E80-E8B4-C6B3F1653181}"/>
              </a:ext>
            </a:extLst>
          </p:cNvPr>
          <p:cNvSpPr txBox="1"/>
          <p:nvPr/>
        </p:nvSpPr>
        <p:spPr>
          <a:xfrm>
            <a:off x="-35042" y="3895161"/>
            <a:ext cx="260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</a:rPr>
              <a:t>microsnout</a:t>
            </a:r>
            <a:r>
              <a:rPr lang="en-US" sz="1400" dirty="0">
                <a:solidFill>
                  <a:schemeClr val="bg1"/>
                </a:solidFill>
              </a:rPr>
              <a:t> module: 250 10 keV TESs or 100 100 keV TESs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84F66C-F1D8-3124-2DCF-C49BE3FAEBE3}"/>
              </a:ext>
            </a:extLst>
          </p:cNvPr>
          <p:cNvSpPr txBox="1"/>
          <p:nvPr/>
        </p:nvSpPr>
        <p:spPr>
          <a:xfrm>
            <a:off x="2419322" y="3885915"/>
            <a:ext cx="260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spectrometer with 2,000 live TESs and capacity for 3,000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D82D04-39B3-F466-13BF-B7C3C4D251DD}"/>
              </a:ext>
            </a:extLst>
          </p:cNvPr>
          <p:cNvSpPr txBox="1"/>
          <p:nvPr/>
        </p:nvSpPr>
        <p:spPr>
          <a:xfrm>
            <a:off x="5204048" y="3679717"/>
            <a:ext cx="14999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denser packaging and 10,000 TES spectrometer</a:t>
            </a:r>
          </a:p>
        </p:txBody>
      </p:sp>
      <p:pic>
        <p:nvPicPr>
          <p:cNvPr id="2" name="Picture 1" descr="Chart, histogram&#10;&#10;Description automatically generated">
            <a:extLst>
              <a:ext uri="{FF2B5EF4-FFF2-40B4-BE49-F238E27FC236}">
                <a16:creationId xmlns:a16="http://schemas.microsoft.com/office/drawing/2014/main" id="{B4A4607A-1235-DF5A-41E0-A2FE550E8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210" y="1469815"/>
            <a:ext cx="3819307" cy="2864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940521-CAF5-E9F4-F830-D815FF7DEE88}"/>
              </a:ext>
            </a:extLst>
          </p:cNvPr>
          <p:cNvSpPr txBox="1"/>
          <p:nvPr/>
        </p:nvSpPr>
        <p:spPr>
          <a:xfrm>
            <a:off x="9036231" y="2271674"/>
            <a:ext cx="17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current 100 keV devices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049430-2D64-5318-007C-8C86E3455904}"/>
              </a:ext>
            </a:extLst>
          </p:cNvPr>
          <p:cNvSpPr txBox="1"/>
          <p:nvPr/>
        </p:nvSpPr>
        <p:spPr>
          <a:xfrm>
            <a:off x="8364821" y="3382700"/>
            <a:ext cx="179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new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8B1C1BA-8EBA-E60D-A7AB-72C22B4A74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729" y="1684376"/>
            <a:ext cx="1756081" cy="20040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86AE00-5297-7D6D-1ED0-9979E84E3D8D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501081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9E27778-C2FF-413C-0806-F0E87599F230}"/>
              </a:ext>
            </a:extLst>
          </p:cNvPr>
          <p:cNvSpPr txBox="1">
            <a:spLocks/>
          </p:cNvSpPr>
          <p:nvPr/>
        </p:nvSpPr>
        <p:spPr>
          <a:xfrm>
            <a:off x="9851544" y="650593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213E5-A719-CC4C-B728-FA972B3F33A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729E5F-EADC-6E1E-9C6A-C28F3A4456BE}"/>
              </a:ext>
            </a:extLst>
          </p:cNvPr>
          <p:cNvSpPr txBox="1"/>
          <p:nvPr/>
        </p:nvSpPr>
        <p:spPr>
          <a:xfrm>
            <a:off x="1511631" y="6177291"/>
            <a:ext cx="836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joel.ullom@nist.gov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78F41E-2B7F-C177-585E-4301AAB4F6E0}"/>
              </a:ext>
            </a:extLst>
          </p:cNvPr>
          <p:cNvSpPr txBox="1"/>
          <p:nvPr/>
        </p:nvSpPr>
        <p:spPr>
          <a:xfrm>
            <a:off x="3109227" y="419099"/>
            <a:ext cx="5610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Possible discussion topics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97711F-79F6-5A59-235E-7428FCDDF974}"/>
              </a:ext>
            </a:extLst>
          </p:cNvPr>
          <p:cNvSpPr txBox="1"/>
          <p:nvPr/>
        </p:nvSpPr>
        <p:spPr>
          <a:xfrm>
            <a:off x="202600" y="1562583"/>
            <a:ext cx="1195038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What sensor developments would be most beneficial to this community?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Ideas for calibration schemes that can work up to 300 keV?</a:t>
            </a:r>
          </a:p>
          <a:p>
            <a:pPr marL="800100" lvl="1" indent="-342900">
              <a:buFont typeface="System Font Regular"/>
              <a:buChar char="-"/>
            </a:pPr>
            <a:r>
              <a:rPr lang="en-US" sz="2400" dirty="0">
                <a:solidFill>
                  <a:schemeClr val="bg1"/>
                </a:solidFill>
              </a:rPr>
              <a:t>laser-driven x-ray source with indium target: multiple In K</a:t>
            </a:r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a</a:t>
            </a:r>
            <a:r>
              <a:rPr lang="en-US" sz="2400" dirty="0">
                <a:solidFill>
                  <a:schemeClr val="bg1"/>
                </a:solidFill>
              </a:rPr>
              <a:t> photons per pixel per pulse?</a:t>
            </a:r>
          </a:p>
          <a:p>
            <a:pPr marL="800100" lvl="1" indent="-342900">
              <a:buFont typeface="System Font Regular"/>
              <a:buChar char="-"/>
            </a:pPr>
            <a:r>
              <a:rPr lang="en-US" sz="2400" dirty="0">
                <a:solidFill>
                  <a:schemeClr val="bg1"/>
                </a:solidFill>
              </a:rPr>
              <a:t>any working, well-calibrated </a:t>
            </a:r>
            <a:r>
              <a:rPr lang="en-US" sz="2400" dirty="0" err="1">
                <a:solidFill>
                  <a:schemeClr val="bg1"/>
                </a:solidFill>
              </a:rPr>
              <a:t>xtal</a:t>
            </a:r>
            <a:r>
              <a:rPr lang="en-US" sz="2400" dirty="0">
                <a:solidFill>
                  <a:schemeClr val="bg1"/>
                </a:solidFill>
              </a:rPr>
              <a:t> spectrometers?</a:t>
            </a:r>
          </a:p>
          <a:p>
            <a:pPr marL="800100" lvl="1" indent="-342900">
              <a:buFont typeface="System Font Regular"/>
              <a:buChar char="-"/>
            </a:pPr>
            <a:r>
              <a:rPr lang="en-US" sz="2400" dirty="0">
                <a:solidFill>
                  <a:schemeClr val="bg1"/>
                </a:solidFill>
              </a:rPr>
              <a:t>… ?</a:t>
            </a:r>
          </a:p>
          <a:p>
            <a:pPr marL="800100" lvl="1" indent="-342900">
              <a:buFont typeface="System Font Regular"/>
              <a:buChar char="-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Are there other exotic atom experiments that could benefit from microcalorimeters?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E4D12-EC72-93EC-F746-FD2DF0420846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792961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B2314-DB8E-108C-C3FC-58365E7B4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82A4098-1A4A-8F12-BBD1-93E758AE7993}"/>
              </a:ext>
            </a:extLst>
          </p:cNvPr>
          <p:cNvSpPr txBox="1">
            <a:spLocks/>
          </p:cNvSpPr>
          <p:nvPr/>
        </p:nvSpPr>
        <p:spPr>
          <a:xfrm>
            <a:off x="282687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Other sources of non-linearity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0A21C7-3924-F1CA-DD47-986D43E30555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E966BB6-F343-7899-C6C9-2A2106B96EA2}"/>
              </a:ext>
            </a:extLst>
          </p:cNvPr>
          <p:cNvSpPr txBox="1"/>
          <p:nvPr/>
        </p:nvSpPr>
        <p:spPr>
          <a:xfrm>
            <a:off x="447725" y="1055069"/>
            <a:ext cx="11220226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There can be other sources of non-linearity besides the sensors: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742950" lvl="1" indent="-285750">
              <a:buFont typeface="System Font Regular"/>
              <a:buChar char="-"/>
            </a:pPr>
            <a:r>
              <a:rPr lang="en-US" dirty="0">
                <a:solidFill>
                  <a:schemeClr val="bg1"/>
                </a:solidFill>
              </a:rPr>
              <a:t>The digitizers</a:t>
            </a:r>
          </a:p>
          <a:p>
            <a:pPr marL="742950" lvl="1" indent="-285750">
              <a:buFont typeface="System Font Regular"/>
              <a:buChar char="-"/>
            </a:pPr>
            <a:endParaRPr lang="en-US" sz="800" dirty="0">
              <a:solidFill>
                <a:schemeClr val="bg1"/>
              </a:solidFill>
            </a:endParaRPr>
          </a:p>
          <a:p>
            <a:pPr marL="742950" lvl="1" indent="-285750">
              <a:buFont typeface="System Font Regular"/>
              <a:buChar char="-"/>
            </a:pPr>
            <a:r>
              <a:rPr lang="en-US" dirty="0">
                <a:solidFill>
                  <a:schemeClr val="bg1"/>
                </a:solidFill>
              </a:rPr>
              <a:t>The details of the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Pixel-level systematic errors can be averaged away using measurements from many pixels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D15F60-93ED-8B2F-2A64-CB9C485C8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39" y="2934211"/>
            <a:ext cx="3442061" cy="2866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6CC7-EE68-1855-A209-63434DC25FE3}"/>
              </a:ext>
            </a:extLst>
          </p:cNvPr>
          <p:cNvSpPr txBox="1"/>
          <p:nvPr/>
        </p:nvSpPr>
        <p:spPr>
          <a:xfrm>
            <a:off x="1567170" y="5781367"/>
            <a:ext cx="1983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From </a:t>
            </a:r>
            <a:r>
              <a:rPr lang="en-US" sz="1400" dirty="0" err="1">
                <a:solidFill>
                  <a:schemeClr val="bg1"/>
                </a:solidFill>
              </a:rPr>
              <a:t>Dolde</a:t>
            </a:r>
            <a:r>
              <a:rPr lang="en-US" sz="1400" dirty="0">
                <a:solidFill>
                  <a:schemeClr val="bg1"/>
                </a:solidFill>
              </a:rPr>
              <a:t>, NIM A 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B097A-801A-225C-1A23-0041B44650AE}"/>
              </a:ext>
            </a:extLst>
          </p:cNvPr>
          <p:cNvSpPr txBox="1"/>
          <p:nvPr/>
        </p:nvSpPr>
        <p:spPr>
          <a:xfrm>
            <a:off x="1212219" y="2461587"/>
            <a:ext cx="2893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Cartoon of ADC non-linearity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A5A490-90E7-50FF-26AD-2245A02B1AF2}"/>
              </a:ext>
            </a:extLst>
          </p:cNvPr>
          <p:cNvGrpSpPr/>
          <p:nvPr/>
        </p:nvGrpSpPr>
        <p:grpSpPr>
          <a:xfrm>
            <a:off x="6398123" y="1957893"/>
            <a:ext cx="4856138" cy="3139321"/>
            <a:chOff x="5942149" y="2032377"/>
            <a:chExt cx="4856138" cy="31393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856703-8559-5EE4-ED47-788EF338E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2149" y="2032377"/>
              <a:ext cx="4856138" cy="313932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A3127F-0C12-5C0A-EFE0-AE4347CA1CCF}"/>
                </a:ext>
              </a:extLst>
            </p:cNvPr>
            <p:cNvSpPr/>
            <p:nvPr/>
          </p:nvSpPr>
          <p:spPr>
            <a:xfrm>
              <a:off x="9386595" y="2211355"/>
              <a:ext cx="1411691" cy="2799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63DB57-79F6-382C-A7AE-89705174EBE3}"/>
              </a:ext>
            </a:extLst>
          </p:cNvPr>
          <p:cNvSpPr txBox="1"/>
          <p:nvPr/>
        </p:nvSpPr>
        <p:spPr>
          <a:xfrm>
            <a:off x="6538084" y="1544812"/>
            <a:ext cx="461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Calculated non-linearity in earlier TDM readout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3B24FE-F64E-5F2F-5C5A-394CC161A9A8}"/>
              </a:ext>
            </a:extLst>
          </p:cNvPr>
          <p:cNvSpPr txBox="1"/>
          <p:nvPr/>
        </p:nvSpPr>
        <p:spPr>
          <a:xfrm>
            <a:off x="9962978" y="2816968"/>
            <a:ext cx="12912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gain-scale errors of ~0.1 eV in certain spectral regions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3F3F8-6414-F84F-26C8-13D14FB12045}"/>
              </a:ext>
            </a:extLst>
          </p:cNvPr>
          <p:cNvSpPr txBox="1"/>
          <p:nvPr/>
        </p:nvSpPr>
        <p:spPr>
          <a:xfrm>
            <a:off x="6552237" y="5341493"/>
            <a:ext cx="4854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Is there an analog in modern </a:t>
            </a:r>
            <a:r>
              <a:rPr lang="en-US" dirty="0" err="1">
                <a:solidFill>
                  <a:srgbClr val="FFFF00"/>
                </a:solidFill>
              </a:rPr>
              <a:t>umux</a:t>
            </a:r>
            <a:r>
              <a:rPr lang="en-US" dirty="0">
                <a:solidFill>
                  <a:srgbClr val="FFFF00"/>
                </a:solidFill>
              </a:rPr>
              <a:t> readout?  TBD</a:t>
            </a:r>
          </a:p>
        </p:txBody>
      </p:sp>
    </p:spTree>
    <p:extLst>
      <p:ext uri="{BB962C8B-B14F-4D97-AF65-F5344CB8AC3E}">
        <p14:creationId xmlns:p14="http://schemas.microsoft.com/office/powerpoint/2010/main" val="168469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3788A8-8443-263E-2BC7-9222FFAF4139}"/>
              </a:ext>
            </a:extLst>
          </p:cNvPr>
          <p:cNvSpPr txBox="1">
            <a:spLocks/>
          </p:cNvSpPr>
          <p:nvPr/>
        </p:nvSpPr>
        <p:spPr>
          <a:xfrm>
            <a:off x="282687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Relevant calibration details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97FB33-07EE-88F1-AB23-0AD5CD6E3BE1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7F2FA95-35BA-A5C8-83C5-56862FD3B406}"/>
              </a:ext>
            </a:extLst>
          </p:cNvPr>
          <p:cNvGraphicFramePr>
            <a:graphicFrameLocks noGrp="1"/>
          </p:cNvGraphicFramePr>
          <p:nvPr/>
        </p:nvGraphicFramePr>
        <p:xfrm>
          <a:off x="1070141" y="1420277"/>
          <a:ext cx="9983586" cy="2901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379">
                  <a:extLst>
                    <a:ext uri="{9D8B030D-6E8A-4147-A177-3AD203B41FA5}">
                      <a16:colId xmlns:a16="http://schemas.microsoft.com/office/drawing/2014/main" val="1866574647"/>
                    </a:ext>
                  </a:extLst>
                </a:gridCol>
                <a:gridCol w="1317253">
                  <a:extLst>
                    <a:ext uri="{9D8B030D-6E8A-4147-A177-3AD203B41FA5}">
                      <a16:colId xmlns:a16="http://schemas.microsoft.com/office/drawing/2014/main" val="3216866726"/>
                    </a:ext>
                  </a:extLst>
                </a:gridCol>
                <a:gridCol w="1487096">
                  <a:extLst>
                    <a:ext uri="{9D8B030D-6E8A-4147-A177-3AD203B41FA5}">
                      <a16:colId xmlns:a16="http://schemas.microsoft.com/office/drawing/2014/main" val="3444423650"/>
                    </a:ext>
                  </a:extLst>
                </a:gridCol>
                <a:gridCol w="1995105">
                  <a:extLst>
                    <a:ext uri="{9D8B030D-6E8A-4147-A177-3AD203B41FA5}">
                      <a16:colId xmlns:a16="http://schemas.microsoft.com/office/drawing/2014/main" val="1065064595"/>
                    </a:ext>
                  </a:extLst>
                </a:gridCol>
                <a:gridCol w="4101753">
                  <a:extLst>
                    <a:ext uri="{9D8B030D-6E8A-4147-A177-3AD203B41FA5}">
                      <a16:colId xmlns:a16="http://schemas.microsoft.com/office/drawing/2014/main" val="26285229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&lt;E&gt; (eV)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ymbol" pitchFamily="2" charset="2"/>
                        </a:rPr>
                        <a:t>D</a:t>
                      </a:r>
                      <a:r>
                        <a:rPr lang="en-US" dirty="0"/>
                        <a:t>E (eV, ppm)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calibrator spacing (eV, % of &lt;E&gt;)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notes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747320"/>
                  </a:ext>
                </a:extLst>
              </a:tr>
              <a:tr h="407258">
                <a:tc>
                  <a:txBody>
                    <a:bodyPr/>
                    <a:lstStyle/>
                    <a:p>
                      <a:r>
                        <a:rPr lang="en-US" dirty="0" err="1"/>
                        <a:t>Tatsuno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0.04, 6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1000, 16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stats and systematics each ~.03 eV, TESs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833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Okada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0.1, 16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1000, 16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systematics ~.05 eV, TESs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15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Fowler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4500-7000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0.1, 14-22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500, 7-11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441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59540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0.4, 7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2000, 3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systematics ~0.3 eV, MMCs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688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249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25619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5DA409F-3D2C-5C81-B8AF-F2B8AD8C4633}"/>
              </a:ext>
            </a:extLst>
          </p:cNvPr>
          <p:cNvSpPr txBox="1"/>
          <p:nvPr/>
        </p:nvSpPr>
        <p:spPr>
          <a:xfrm>
            <a:off x="282687" y="4763145"/>
            <a:ext cx="1110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Tatsuno</a:t>
            </a:r>
            <a:r>
              <a:rPr lang="en-US" dirty="0">
                <a:solidFill>
                  <a:schemeClr val="bg1"/>
                </a:solidFill>
              </a:rPr>
              <a:t>, Okada, and Fowler results similar: same energy range, similar absolute energy uncertainty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Kim at 10x higher energy, energy uncertainty expressed as ppm 2x better than T, O, &amp; F, but maybe that’s explained by calibration features being (fractionally) twice as dense</a:t>
            </a:r>
          </a:p>
        </p:txBody>
      </p:sp>
    </p:spTree>
    <p:extLst>
      <p:ext uri="{BB962C8B-B14F-4D97-AF65-F5344CB8AC3E}">
        <p14:creationId xmlns:p14="http://schemas.microsoft.com/office/powerpoint/2010/main" val="1578290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31">
            <a:extLst>
              <a:ext uri="{FF2B5EF4-FFF2-40B4-BE49-F238E27FC236}">
                <a16:creationId xmlns:a16="http://schemas.microsoft.com/office/drawing/2014/main" id="{3BC36D95-A0B9-CA41-18A6-E7CDA8272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14" y="255304"/>
            <a:ext cx="84929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Superconducting microcalorimeters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hape 236">
            <a:extLst>
              <a:ext uri="{FF2B5EF4-FFF2-40B4-BE49-F238E27FC236}">
                <a16:creationId xmlns:a16="http://schemas.microsoft.com/office/drawing/2014/main" id="{8C0B14C4-54E5-393A-E3CF-4013C2EEB960}"/>
              </a:ext>
            </a:extLst>
          </p:cNvPr>
          <p:cNvSpPr txBox="1"/>
          <p:nvPr/>
        </p:nvSpPr>
        <p:spPr>
          <a:xfrm>
            <a:off x="990070" y="1289174"/>
            <a:ext cx="1493987" cy="60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thin-film sensor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hape 237" descr="13568443945_f212630e47_k.jpg">
            <a:extLst>
              <a:ext uri="{FF2B5EF4-FFF2-40B4-BE49-F238E27FC236}">
                <a16:creationId xmlns:a16="http://schemas.microsoft.com/office/drawing/2014/main" id="{E2296769-DE76-4362-A6B0-7BACF188418B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654" y="3018442"/>
            <a:ext cx="2182276" cy="2677827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Shape 238" descr="11803667444_970466dd90_k.jpg">
            <a:extLst>
              <a:ext uri="{FF2B5EF4-FFF2-40B4-BE49-F238E27FC236}">
                <a16:creationId xmlns:a16="http://schemas.microsoft.com/office/drawing/2014/main" id="{FF7B4CC0-0D5F-B494-CB9F-2ED9C8D6CCDB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6152" y="2778530"/>
            <a:ext cx="2264776" cy="1949027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Shape 239" descr="BNLcryostat.png">
            <a:extLst>
              <a:ext uri="{FF2B5EF4-FFF2-40B4-BE49-F238E27FC236}">
                <a16:creationId xmlns:a16="http://schemas.microsoft.com/office/drawing/2014/main" id="{C3E3987C-EAEB-C90B-9BF9-AEB9C357E4B9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1223" y="2680594"/>
            <a:ext cx="2264775" cy="335352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</p:pic>
      <p:sp>
        <p:nvSpPr>
          <p:cNvPr id="9" name="Shape 242">
            <a:extLst>
              <a:ext uri="{FF2B5EF4-FFF2-40B4-BE49-F238E27FC236}">
                <a16:creationId xmlns:a16="http://schemas.microsoft.com/office/drawing/2014/main" id="{997BB615-8DDF-6001-9130-363B85D5452D}"/>
              </a:ext>
            </a:extLst>
          </p:cNvPr>
          <p:cNvSpPr/>
          <p:nvPr/>
        </p:nvSpPr>
        <p:spPr>
          <a:xfrm rot="1750290">
            <a:off x="6660249" y="3300585"/>
            <a:ext cx="628404" cy="344215"/>
          </a:xfrm>
          <a:prstGeom prst="ellipse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hape 243">
            <a:extLst>
              <a:ext uri="{FF2B5EF4-FFF2-40B4-BE49-F238E27FC236}">
                <a16:creationId xmlns:a16="http://schemas.microsoft.com/office/drawing/2014/main" id="{41A8E753-9479-A610-FD38-688BFAFCB9E5}"/>
              </a:ext>
            </a:extLst>
          </p:cNvPr>
          <p:cNvCxnSpPr>
            <a:cxnSpLocks/>
          </p:cNvCxnSpPr>
          <p:nvPr/>
        </p:nvCxnSpPr>
        <p:spPr>
          <a:xfrm flipH="1" flipV="1">
            <a:off x="2625419" y="3281713"/>
            <a:ext cx="1211381" cy="381958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lg" len="lg"/>
          </a:ln>
        </p:spPr>
      </p:cxnSp>
      <p:cxnSp>
        <p:nvCxnSpPr>
          <p:cNvPr id="11" name="Shape 244">
            <a:extLst>
              <a:ext uri="{FF2B5EF4-FFF2-40B4-BE49-F238E27FC236}">
                <a16:creationId xmlns:a16="http://schemas.microsoft.com/office/drawing/2014/main" id="{F030CF3A-4E83-B95E-B23D-DC22D6A5F65C}"/>
              </a:ext>
            </a:extLst>
          </p:cNvPr>
          <p:cNvCxnSpPr>
            <a:cxnSpLocks/>
          </p:cNvCxnSpPr>
          <p:nvPr/>
        </p:nvCxnSpPr>
        <p:spPr>
          <a:xfrm flipH="1" flipV="1">
            <a:off x="8222187" y="4389815"/>
            <a:ext cx="2337909" cy="874643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Shape 249">
            <a:extLst>
              <a:ext uri="{FF2B5EF4-FFF2-40B4-BE49-F238E27FC236}">
                <a16:creationId xmlns:a16="http://schemas.microsoft.com/office/drawing/2014/main" id="{536A0E07-BBF1-1466-54AC-0863A0333837}"/>
              </a:ext>
            </a:extLst>
          </p:cNvPr>
          <p:cNvCxnSpPr/>
          <p:nvPr/>
        </p:nvCxnSpPr>
        <p:spPr>
          <a:xfrm>
            <a:off x="11457186" y="3612441"/>
            <a:ext cx="13800" cy="180570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3" name="Shape 250">
            <a:extLst>
              <a:ext uri="{FF2B5EF4-FFF2-40B4-BE49-F238E27FC236}">
                <a16:creationId xmlns:a16="http://schemas.microsoft.com/office/drawing/2014/main" id="{BE6016E1-B7BE-F8CE-DB9C-E924C6A74792}"/>
              </a:ext>
            </a:extLst>
          </p:cNvPr>
          <p:cNvSpPr txBox="1"/>
          <p:nvPr/>
        </p:nvSpPr>
        <p:spPr>
          <a:xfrm rot="-5400000">
            <a:off x="10957407" y="4112921"/>
            <a:ext cx="11223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236">
            <a:extLst>
              <a:ext uri="{FF2B5EF4-FFF2-40B4-BE49-F238E27FC236}">
                <a16:creationId xmlns:a16="http://schemas.microsoft.com/office/drawing/2014/main" id="{C43059F1-5911-0504-FBD3-EB2C546613C6}"/>
              </a:ext>
            </a:extLst>
          </p:cNvPr>
          <p:cNvSpPr txBox="1"/>
          <p:nvPr/>
        </p:nvSpPr>
        <p:spPr>
          <a:xfrm>
            <a:off x="3126152" y="1811411"/>
            <a:ext cx="2479678" cy="60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pixelated array of sensors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hape 236">
            <a:extLst>
              <a:ext uri="{FF2B5EF4-FFF2-40B4-BE49-F238E27FC236}">
                <a16:creationId xmlns:a16="http://schemas.microsoft.com/office/drawing/2014/main" id="{5D9F393C-09EA-83FE-879D-FDFB497DC6A1}"/>
              </a:ext>
            </a:extLst>
          </p:cNvPr>
          <p:cNvSpPr txBox="1"/>
          <p:nvPr/>
        </p:nvSpPr>
        <p:spPr>
          <a:xfrm>
            <a:off x="5979891" y="1335037"/>
            <a:ext cx="2264776" cy="60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packaged array and superconducting readout circuitry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 236">
            <a:extLst>
              <a:ext uri="{FF2B5EF4-FFF2-40B4-BE49-F238E27FC236}">
                <a16:creationId xmlns:a16="http://schemas.microsoft.com/office/drawing/2014/main" id="{FAAEDF3C-0D15-2CC4-7E99-3BB1774695A9}"/>
              </a:ext>
            </a:extLst>
          </p:cNvPr>
          <p:cNvSpPr txBox="1"/>
          <p:nvPr/>
        </p:nvSpPr>
        <p:spPr>
          <a:xfrm>
            <a:off x="8898311" y="1031390"/>
            <a:ext cx="2614753" cy="60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complete instrument including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refrigerator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" descr="page1image1811008">
            <a:extLst>
              <a:ext uri="{FF2B5EF4-FFF2-40B4-BE49-F238E27FC236}">
                <a16:creationId xmlns:a16="http://schemas.microsoft.com/office/drawing/2014/main" id="{C8D0E0D6-435E-046B-1822-D1A284EEA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502" y="2256293"/>
            <a:ext cx="2177124" cy="1044473"/>
          </a:xfrm>
          <a:prstGeom prst="rect">
            <a:avLst/>
          </a:prstGeom>
          <a:noFill/>
          <a:ln w="254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hape 243">
            <a:extLst>
              <a:ext uri="{FF2B5EF4-FFF2-40B4-BE49-F238E27FC236}">
                <a16:creationId xmlns:a16="http://schemas.microsoft.com/office/drawing/2014/main" id="{C7FAF426-6E6F-7CEC-EBF8-22B4F66709EB}"/>
              </a:ext>
            </a:extLst>
          </p:cNvPr>
          <p:cNvCxnSpPr>
            <a:cxnSpLocks/>
            <a:stCxn id="9" idx="3"/>
            <a:endCxn id="7" idx="3"/>
          </p:cNvCxnSpPr>
          <p:nvPr/>
        </p:nvCxnSpPr>
        <p:spPr>
          <a:xfrm flipH="1">
            <a:off x="5390928" y="3470662"/>
            <a:ext cx="1330210" cy="282382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" name="Shape 249">
            <a:extLst>
              <a:ext uri="{FF2B5EF4-FFF2-40B4-BE49-F238E27FC236}">
                <a16:creationId xmlns:a16="http://schemas.microsoft.com/office/drawing/2014/main" id="{3B18C7A1-E800-5624-3BF8-7C3EDE2F31BC}"/>
              </a:ext>
            </a:extLst>
          </p:cNvPr>
          <p:cNvCxnSpPr>
            <a:cxnSpLocks/>
          </p:cNvCxnSpPr>
          <p:nvPr/>
        </p:nvCxnSpPr>
        <p:spPr>
          <a:xfrm>
            <a:off x="487314" y="2623444"/>
            <a:ext cx="0" cy="337848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1" name="Shape 250">
            <a:extLst>
              <a:ext uri="{FF2B5EF4-FFF2-40B4-BE49-F238E27FC236}">
                <a16:creationId xmlns:a16="http://schemas.microsoft.com/office/drawing/2014/main" id="{5440F1A9-6F13-8DB3-304C-F23A914E8852}"/>
              </a:ext>
            </a:extLst>
          </p:cNvPr>
          <p:cNvSpPr txBox="1"/>
          <p:nvPr/>
        </p:nvSpPr>
        <p:spPr>
          <a:xfrm rot="-5400000">
            <a:off x="-379792" y="2585952"/>
            <a:ext cx="11223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dirty="0">
                <a:solidFill>
                  <a:schemeClr val="bg1"/>
                </a:solidFill>
                <a:latin typeface="Calibri" panose="020F0502020204030204"/>
              </a:rPr>
              <a:t>3</a:t>
            </a: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  um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5895BA-9DB8-F496-83E7-14066BAEC014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36562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A9B33-5029-81E9-1888-7C5E7FDB0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23AFFB-4A05-96DB-BEA2-F7264948481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31">
            <a:extLst>
              <a:ext uri="{FF2B5EF4-FFF2-40B4-BE49-F238E27FC236}">
                <a16:creationId xmlns:a16="http://schemas.microsoft.com/office/drawing/2014/main" id="{FA5408E3-DA24-2622-4A5A-C0EB90137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14" y="255304"/>
            <a:ext cx="84929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Superconducting microcalorimeters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hape 236">
            <a:extLst>
              <a:ext uri="{FF2B5EF4-FFF2-40B4-BE49-F238E27FC236}">
                <a16:creationId xmlns:a16="http://schemas.microsoft.com/office/drawing/2014/main" id="{64BCA73C-9579-4038-0660-962EC516D078}"/>
              </a:ext>
            </a:extLst>
          </p:cNvPr>
          <p:cNvSpPr txBox="1"/>
          <p:nvPr/>
        </p:nvSpPr>
        <p:spPr>
          <a:xfrm>
            <a:off x="990070" y="1289174"/>
            <a:ext cx="1493987" cy="60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thin-film sensor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hape 237" descr="13568443945_f212630e47_k.jpg">
            <a:extLst>
              <a:ext uri="{FF2B5EF4-FFF2-40B4-BE49-F238E27FC236}">
                <a16:creationId xmlns:a16="http://schemas.microsoft.com/office/drawing/2014/main" id="{19A4126D-4743-208C-9396-5EC2AC909F93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654" y="3018442"/>
            <a:ext cx="2182276" cy="2677827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Shape 238" descr="11803667444_970466dd90_k.jpg">
            <a:extLst>
              <a:ext uri="{FF2B5EF4-FFF2-40B4-BE49-F238E27FC236}">
                <a16:creationId xmlns:a16="http://schemas.microsoft.com/office/drawing/2014/main" id="{DDAB83EB-2038-C2D5-2BEF-BD2FC47ED79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6152" y="2778530"/>
            <a:ext cx="2264776" cy="1949027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Shape 239" descr="BNLcryostat.png">
            <a:extLst>
              <a:ext uri="{FF2B5EF4-FFF2-40B4-BE49-F238E27FC236}">
                <a16:creationId xmlns:a16="http://schemas.microsoft.com/office/drawing/2014/main" id="{6304DCBC-6220-CE7A-0CFD-3536C3AE43B4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1223" y="2680594"/>
            <a:ext cx="2264775" cy="335352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</p:pic>
      <p:sp>
        <p:nvSpPr>
          <p:cNvPr id="9" name="Shape 242">
            <a:extLst>
              <a:ext uri="{FF2B5EF4-FFF2-40B4-BE49-F238E27FC236}">
                <a16:creationId xmlns:a16="http://schemas.microsoft.com/office/drawing/2014/main" id="{17AF8F6E-384C-B4DE-3E05-D628EC179025}"/>
              </a:ext>
            </a:extLst>
          </p:cNvPr>
          <p:cNvSpPr/>
          <p:nvPr/>
        </p:nvSpPr>
        <p:spPr>
          <a:xfrm rot="1750290">
            <a:off x="6660249" y="3300585"/>
            <a:ext cx="628404" cy="344215"/>
          </a:xfrm>
          <a:prstGeom prst="ellipse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hape 243">
            <a:extLst>
              <a:ext uri="{FF2B5EF4-FFF2-40B4-BE49-F238E27FC236}">
                <a16:creationId xmlns:a16="http://schemas.microsoft.com/office/drawing/2014/main" id="{C17C03F9-4181-8727-4349-20AECF3EB84E}"/>
              </a:ext>
            </a:extLst>
          </p:cNvPr>
          <p:cNvCxnSpPr>
            <a:cxnSpLocks/>
          </p:cNvCxnSpPr>
          <p:nvPr/>
        </p:nvCxnSpPr>
        <p:spPr>
          <a:xfrm flipH="1" flipV="1">
            <a:off x="2625419" y="3281713"/>
            <a:ext cx="1211381" cy="381958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lg" len="lg"/>
          </a:ln>
        </p:spPr>
      </p:cxnSp>
      <p:cxnSp>
        <p:nvCxnSpPr>
          <p:cNvPr id="11" name="Shape 244">
            <a:extLst>
              <a:ext uri="{FF2B5EF4-FFF2-40B4-BE49-F238E27FC236}">
                <a16:creationId xmlns:a16="http://schemas.microsoft.com/office/drawing/2014/main" id="{DEF0F687-A212-AA11-F442-ABD532AF3763}"/>
              </a:ext>
            </a:extLst>
          </p:cNvPr>
          <p:cNvCxnSpPr>
            <a:cxnSpLocks/>
          </p:cNvCxnSpPr>
          <p:nvPr/>
        </p:nvCxnSpPr>
        <p:spPr>
          <a:xfrm flipH="1" flipV="1">
            <a:off x="8222187" y="4389815"/>
            <a:ext cx="2337909" cy="874643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Shape 249">
            <a:extLst>
              <a:ext uri="{FF2B5EF4-FFF2-40B4-BE49-F238E27FC236}">
                <a16:creationId xmlns:a16="http://schemas.microsoft.com/office/drawing/2014/main" id="{0476596C-E591-2A71-A2D6-35D6BB949837}"/>
              </a:ext>
            </a:extLst>
          </p:cNvPr>
          <p:cNvCxnSpPr/>
          <p:nvPr/>
        </p:nvCxnSpPr>
        <p:spPr>
          <a:xfrm>
            <a:off x="11457186" y="3612441"/>
            <a:ext cx="13800" cy="180570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3" name="Shape 250">
            <a:extLst>
              <a:ext uri="{FF2B5EF4-FFF2-40B4-BE49-F238E27FC236}">
                <a16:creationId xmlns:a16="http://schemas.microsoft.com/office/drawing/2014/main" id="{AA1D7519-31FB-CB58-95C5-D03AEA7BD96F}"/>
              </a:ext>
            </a:extLst>
          </p:cNvPr>
          <p:cNvSpPr txBox="1"/>
          <p:nvPr/>
        </p:nvSpPr>
        <p:spPr>
          <a:xfrm rot="-5400000">
            <a:off x="10957407" y="4112921"/>
            <a:ext cx="11223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hape 249">
            <a:extLst>
              <a:ext uri="{FF2B5EF4-FFF2-40B4-BE49-F238E27FC236}">
                <a16:creationId xmlns:a16="http://schemas.microsoft.com/office/drawing/2014/main" id="{62AB246B-8E25-0600-EC9F-D1E594070F9A}"/>
              </a:ext>
            </a:extLst>
          </p:cNvPr>
          <p:cNvCxnSpPr>
            <a:cxnSpLocks/>
          </p:cNvCxnSpPr>
          <p:nvPr/>
        </p:nvCxnSpPr>
        <p:spPr>
          <a:xfrm>
            <a:off x="487314" y="2623444"/>
            <a:ext cx="0" cy="337848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5" name="Shape 250">
            <a:extLst>
              <a:ext uri="{FF2B5EF4-FFF2-40B4-BE49-F238E27FC236}">
                <a16:creationId xmlns:a16="http://schemas.microsoft.com/office/drawing/2014/main" id="{A67DFB2F-E079-505D-9882-9C501149ED97}"/>
              </a:ext>
            </a:extLst>
          </p:cNvPr>
          <p:cNvSpPr txBox="1"/>
          <p:nvPr/>
        </p:nvSpPr>
        <p:spPr>
          <a:xfrm rot="-5400000">
            <a:off x="-379792" y="2585952"/>
            <a:ext cx="11223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dirty="0">
                <a:solidFill>
                  <a:schemeClr val="bg1"/>
                </a:solidFill>
                <a:latin typeface="Calibri" panose="020F0502020204030204"/>
              </a:rPr>
              <a:t>3</a:t>
            </a: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  um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236">
            <a:extLst>
              <a:ext uri="{FF2B5EF4-FFF2-40B4-BE49-F238E27FC236}">
                <a16:creationId xmlns:a16="http://schemas.microsoft.com/office/drawing/2014/main" id="{31FA6F9F-C919-F738-3033-D0FCD6ECDAB7}"/>
              </a:ext>
            </a:extLst>
          </p:cNvPr>
          <p:cNvSpPr txBox="1"/>
          <p:nvPr/>
        </p:nvSpPr>
        <p:spPr>
          <a:xfrm>
            <a:off x="3126152" y="1811411"/>
            <a:ext cx="2479678" cy="60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pixelated array of sensors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hape 236">
            <a:extLst>
              <a:ext uri="{FF2B5EF4-FFF2-40B4-BE49-F238E27FC236}">
                <a16:creationId xmlns:a16="http://schemas.microsoft.com/office/drawing/2014/main" id="{3BF388DB-F31D-F6DD-9A08-3DFBE2411747}"/>
              </a:ext>
            </a:extLst>
          </p:cNvPr>
          <p:cNvSpPr txBox="1"/>
          <p:nvPr/>
        </p:nvSpPr>
        <p:spPr>
          <a:xfrm>
            <a:off x="5979891" y="1335037"/>
            <a:ext cx="2264776" cy="60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packaged array and superconducting readout circuitry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 236">
            <a:extLst>
              <a:ext uri="{FF2B5EF4-FFF2-40B4-BE49-F238E27FC236}">
                <a16:creationId xmlns:a16="http://schemas.microsoft.com/office/drawing/2014/main" id="{5DEEE471-D3BB-8504-CE74-4868FBE101EA}"/>
              </a:ext>
            </a:extLst>
          </p:cNvPr>
          <p:cNvSpPr txBox="1"/>
          <p:nvPr/>
        </p:nvSpPr>
        <p:spPr>
          <a:xfrm>
            <a:off x="8898311" y="1031390"/>
            <a:ext cx="2614753" cy="60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complete instrument including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refrigerator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" descr="page1image1811008">
            <a:extLst>
              <a:ext uri="{FF2B5EF4-FFF2-40B4-BE49-F238E27FC236}">
                <a16:creationId xmlns:a16="http://schemas.microsoft.com/office/drawing/2014/main" id="{F13AE4C9-C2B8-9944-F553-665887648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502" y="2256293"/>
            <a:ext cx="2177124" cy="1044473"/>
          </a:xfrm>
          <a:prstGeom prst="rect">
            <a:avLst/>
          </a:prstGeom>
          <a:noFill/>
          <a:ln w="254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hape 243">
            <a:extLst>
              <a:ext uri="{FF2B5EF4-FFF2-40B4-BE49-F238E27FC236}">
                <a16:creationId xmlns:a16="http://schemas.microsoft.com/office/drawing/2014/main" id="{19B80099-B08E-464D-9642-C8CEC43453E8}"/>
              </a:ext>
            </a:extLst>
          </p:cNvPr>
          <p:cNvCxnSpPr>
            <a:cxnSpLocks/>
            <a:stCxn id="9" idx="3"/>
            <a:endCxn id="7" idx="3"/>
          </p:cNvCxnSpPr>
          <p:nvPr/>
        </p:nvCxnSpPr>
        <p:spPr>
          <a:xfrm flipH="1">
            <a:off x="5390928" y="3470662"/>
            <a:ext cx="1330210" cy="282382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5CE07D5-9B18-5CBA-8E36-1E06456B1C95}"/>
              </a:ext>
            </a:extLst>
          </p:cNvPr>
          <p:cNvSpPr txBox="1"/>
          <p:nvPr/>
        </p:nvSpPr>
        <p:spPr>
          <a:xfrm>
            <a:off x="146164" y="5890178"/>
            <a:ext cx="7552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keV sensor: ~0.1 mm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1000 sensors = 100 mm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located 30 mm from source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BEE05D-13C7-9FDC-433E-0FC00FB2AF4C}"/>
              </a:ext>
            </a:extLst>
          </p:cNvPr>
          <p:cNvSpPr txBox="1"/>
          <p:nvPr/>
        </p:nvSpPr>
        <p:spPr>
          <a:xfrm>
            <a:off x="107575" y="6248911"/>
            <a:ext cx="7611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keV sensor: ~1 mm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1000 sensors = 1000 mm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located 30 mm from source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16C69E-1932-C304-7899-3157855D6322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91326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D070F93-1BCC-B4A9-920D-AAC0918E3742}"/>
              </a:ext>
            </a:extLst>
          </p:cNvPr>
          <p:cNvSpPr/>
          <p:nvPr/>
        </p:nvSpPr>
        <p:spPr>
          <a:xfrm>
            <a:off x="2530581" y="1215731"/>
            <a:ext cx="2972482" cy="288268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econd_pulse_2.pdf">
            <a:extLst>
              <a:ext uri="{FF2B5EF4-FFF2-40B4-BE49-F238E27FC236}">
                <a16:creationId xmlns:a16="http://schemas.microsoft.com/office/drawing/2014/main" id="{695B36A7-3C18-3DCE-A500-6F5AAE28D8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78" r="47167" b="8672"/>
          <a:stretch/>
        </p:blipFill>
        <p:spPr>
          <a:xfrm>
            <a:off x="2888033" y="1820164"/>
            <a:ext cx="2416724" cy="2080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EF2B3D-AC22-345C-6987-B86D83B5928B}"/>
              </a:ext>
            </a:extLst>
          </p:cNvPr>
          <p:cNvSpPr txBox="1"/>
          <p:nvPr/>
        </p:nvSpPr>
        <p:spPr>
          <a:xfrm>
            <a:off x="2847656" y="1311653"/>
            <a:ext cx="2235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universal thermal sensor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9317928-4495-50BF-35CD-ED440AE5DEA2}"/>
              </a:ext>
            </a:extLst>
          </p:cNvPr>
          <p:cNvSpPr/>
          <p:nvPr/>
        </p:nvSpPr>
        <p:spPr>
          <a:xfrm rot="10800000">
            <a:off x="4826377" y="2394372"/>
            <a:ext cx="402936" cy="1618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A9CF4-D474-EC78-982C-D94AFBE4644B}"/>
              </a:ext>
            </a:extLst>
          </p:cNvPr>
          <p:cNvSpPr txBox="1"/>
          <p:nvPr/>
        </p:nvSpPr>
        <p:spPr>
          <a:xfrm>
            <a:off x="4617311" y="1940980"/>
            <a:ext cx="830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 this</a:t>
            </a:r>
          </a:p>
        </p:txBody>
      </p:sp>
      <p:sp>
        <p:nvSpPr>
          <p:cNvPr id="11" name="Rectangle 131">
            <a:extLst>
              <a:ext uri="{FF2B5EF4-FFF2-40B4-BE49-F238E27FC236}">
                <a16:creationId xmlns:a16="http://schemas.microsoft.com/office/drawing/2014/main" id="{87EFAD80-5044-A531-0439-587586E03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02" y="239995"/>
            <a:ext cx="678531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 microcalorimeter?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EB09A0-31C1-703C-D9AA-04327DFD6EA0}"/>
              </a:ext>
            </a:extLst>
          </p:cNvPr>
          <p:cNvSpPr txBox="1"/>
          <p:nvPr/>
        </p:nvSpPr>
        <p:spPr>
          <a:xfrm>
            <a:off x="5904658" y="2140732"/>
            <a:ext cx="6014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microcalorimeter: a device that measures deposited energy via a temperature change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A0036A-0C18-FCB5-7B6E-B1F8731E77DA}"/>
              </a:ext>
            </a:extLst>
          </p:cNvPr>
          <p:cNvSpPr txBox="1"/>
          <p:nvPr/>
        </p:nvSpPr>
        <p:spPr>
          <a:xfrm>
            <a:off x="3913492" y="1717898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8126C-FDAD-055B-A65A-199B8F92F59D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0052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D070F93-1BCC-B4A9-920D-AAC0918E3742}"/>
              </a:ext>
            </a:extLst>
          </p:cNvPr>
          <p:cNvSpPr/>
          <p:nvPr/>
        </p:nvSpPr>
        <p:spPr>
          <a:xfrm>
            <a:off x="2530581" y="1215731"/>
            <a:ext cx="2972482" cy="288268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econd_pulse_2.pdf">
            <a:extLst>
              <a:ext uri="{FF2B5EF4-FFF2-40B4-BE49-F238E27FC236}">
                <a16:creationId xmlns:a16="http://schemas.microsoft.com/office/drawing/2014/main" id="{695B36A7-3C18-3DCE-A500-6F5AAE28D8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78" r="47167" b="8672"/>
          <a:stretch/>
        </p:blipFill>
        <p:spPr>
          <a:xfrm>
            <a:off x="2888033" y="1820164"/>
            <a:ext cx="2416724" cy="2080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EF2B3D-AC22-345C-6987-B86D83B5928B}"/>
              </a:ext>
            </a:extLst>
          </p:cNvPr>
          <p:cNvSpPr txBox="1"/>
          <p:nvPr/>
        </p:nvSpPr>
        <p:spPr>
          <a:xfrm>
            <a:off x="2847656" y="1311653"/>
            <a:ext cx="2235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universal thermal sensor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9317928-4495-50BF-35CD-ED440AE5DEA2}"/>
              </a:ext>
            </a:extLst>
          </p:cNvPr>
          <p:cNvSpPr/>
          <p:nvPr/>
        </p:nvSpPr>
        <p:spPr>
          <a:xfrm rot="10800000">
            <a:off x="4826377" y="2394372"/>
            <a:ext cx="402936" cy="1618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A9CF4-D474-EC78-982C-D94AFBE4644B}"/>
              </a:ext>
            </a:extLst>
          </p:cNvPr>
          <p:cNvSpPr txBox="1"/>
          <p:nvPr/>
        </p:nvSpPr>
        <p:spPr>
          <a:xfrm>
            <a:off x="4617311" y="1940980"/>
            <a:ext cx="830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 this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5665E1-13FB-DEE0-D1DC-2148278A7812}"/>
              </a:ext>
            </a:extLst>
          </p:cNvPr>
          <p:cNvSpPr txBox="1"/>
          <p:nvPr/>
        </p:nvSpPr>
        <p:spPr>
          <a:xfrm>
            <a:off x="679584" y="4406186"/>
            <a:ext cx="1100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Temperatures near 0.1 K suppress noise, enabling precise energy and power measurements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137AC9-7788-AE6A-0815-521462CBB68E}"/>
              </a:ext>
            </a:extLst>
          </p:cNvPr>
          <p:cNvSpPr txBox="1"/>
          <p:nvPr/>
        </p:nvSpPr>
        <p:spPr>
          <a:xfrm>
            <a:off x="1626360" y="4929400"/>
            <a:ext cx="4631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Johnson noise: V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(4 k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R)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V/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√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Hz</a:t>
            </a:r>
          </a:p>
        </p:txBody>
      </p:sp>
      <p:sp>
        <p:nvSpPr>
          <p:cNvPr id="12" name="Rectangle 131">
            <a:extLst>
              <a:ext uri="{FF2B5EF4-FFF2-40B4-BE49-F238E27FC236}">
                <a16:creationId xmlns:a16="http://schemas.microsoft.com/office/drawing/2014/main" id="{FE9DD883-CDFD-6344-6D3B-880C3D163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02" y="239995"/>
            <a:ext cx="73497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millikelvin temperatures?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25E0ED-9B75-2A69-8738-BCECF6A31AE5}"/>
              </a:ext>
            </a:extLst>
          </p:cNvPr>
          <p:cNvSpPr txBox="1"/>
          <p:nvPr/>
        </p:nvSpPr>
        <p:spPr>
          <a:xfrm>
            <a:off x="3913492" y="1717898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50A5F3-9115-2DB4-867E-C981E7C8BEF1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00392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D070F93-1BCC-B4A9-920D-AAC0918E3742}"/>
              </a:ext>
            </a:extLst>
          </p:cNvPr>
          <p:cNvSpPr/>
          <p:nvPr/>
        </p:nvSpPr>
        <p:spPr>
          <a:xfrm>
            <a:off x="2530581" y="1215731"/>
            <a:ext cx="2972482" cy="288268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econd_pulse_2.pdf">
            <a:extLst>
              <a:ext uri="{FF2B5EF4-FFF2-40B4-BE49-F238E27FC236}">
                <a16:creationId xmlns:a16="http://schemas.microsoft.com/office/drawing/2014/main" id="{695B36A7-3C18-3DCE-A500-6F5AAE28D8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78" r="47167" b="8672"/>
          <a:stretch/>
        </p:blipFill>
        <p:spPr>
          <a:xfrm>
            <a:off x="2888033" y="1820164"/>
            <a:ext cx="2416724" cy="2080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EF2B3D-AC22-345C-6987-B86D83B5928B}"/>
              </a:ext>
            </a:extLst>
          </p:cNvPr>
          <p:cNvSpPr txBox="1"/>
          <p:nvPr/>
        </p:nvSpPr>
        <p:spPr>
          <a:xfrm>
            <a:off x="2847656" y="1311653"/>
            <a:ext cx="2235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universal thermal sensor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9317928-4495-50BF-35CD-ED440AE5DEA2}"/>
              </a:ext>
            </a:extLst>
          </p:cNvPr>
          <p:cNvSpPr/>
          <p:nvPr/>
        </p:nvSpPr>
        <p:spPr>
          <a:xfrm rot="10800000">
            <a:off x="4826377" y="2394372"/>
            <a:ext cx="402936" cy="1618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A9CF4-D474-EC78-982C-D94AFBE4644B}"/>
              </a:ext>
            </a:extLst>
          </p:cNvPr>
          <p:cNvSpPr txBox="1"/>
          <p:nvPr/>
        </p:nvSpPr>
        <p:spPr>
          <a:xfrm>
            <a:off x="4617311" y="1940980"/>
            <a:ext cx="830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 this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5665E1-13FB-DEE0-D1DC-2148278A7812}"/>
              </a:ext>
            </a:extLst>
          </p:cNvPr>
          <p:cNvSpPr txBox="1"/>
          <p:nvPr/>
        </p:nvSpPr>
        <p:spPr>
          <a:xfrm>
            <a:off x="679584" y="4406186"/>
            <a:ext cx="1100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Temperatures near 0.1 K suppress noise, enabling precise energy and power measurements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137AC9-7788-AE6A-0815-521462CBB68E}"/>
              </a:ext>
            </a:extLst>
          </p:cNvPr>
          <p:cNvSpPr txBox="1"/>
          <p:nvPr/>
        </p:nvSpPr>
        <p:spPr>
          <a:xfrm>
            <a:off x="1626360" y="4929400"/>
            <a:ext cx="4631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Johnson noise: V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(4 k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R)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V/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√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Hz</a:t>
            </a:r>
          </a:p>
        </p:txBody>
      </p:sp>
      <p:sp>
        <p:nvSpPr>
          <p:cNvPr id="11" name="Rectangle 131">
            <a:extLst>
              <a:ext uri="{FF2B5EF4-FFF2-40B4-BE49-F238E27FC236}">
                <a16:creationId xmlns:a16="http://schemas.microsoft.com/office/drawing/2014/main" id="{87EFAD80-5044-A531-0439-587586E03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02" y="239995"/>
            <a:ext cx="73497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millikelvin temperatures?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9114F1-A7DD-2618-189B-0B154C118857}"/>
              </a:ext>
            </a:extLst>
          </p:cNvPr>
          <p:cNvSpPr txBox="1"/>
          <p:nvPr/>
        </p:nvSpPr>
        <p:spPr>
          <a:xfrm>
            <a:off x="1626360" y="5346292"/>
            <a:ext cx="4708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Phonon noise: P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(4 k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G)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1/2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W/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√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Hz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578255-83FF-9FB0-B9CF-A360A6E49FA1}"/>
              </a:ext>
            </a:extLst>
          </p:cNvPr>
          <p:cNvCxnSpPr/>
          <p:nvPr/>
        </p:nvCxnSpPr>
        <p:spPr>
          <a:xfrm>
            <a:off x="4484330" y="2901436"/>
            <a:ext cx="0" cy="39839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D6C76D4-DCED-B3A9-5776-D8A7BEBAA2B4}"/>
              </a:ext>
            </a:extLst>
          </p:cNvPr>
          <p:cNvSpPr txBox="1"/>
          <p:nvPr/>
        </p:nvSpPr>
        <p:spPr>
          <a:xfrm>
            <a:off x="4541130" y="2837800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8683E0-4199-E97E-9412-C52C160E025F}"/>
              </a:ext>
            </a:extLst>
          </p:cNvPr>
          <p:cNvSpPr txBox="1"/>
          <p:nvPr/>
        </p:nvSpPr>
        <p:spPr>
          <a:xfrm>
            <a:off x="3913492" y="1717898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740053-AF00-28E9-22E9-6077BE851239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78689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576853-073D-E0EC-0B5D-520EC65666AC}"/>
              </a:ext>
            </a:extLst>
          </p:cNvPr>
          <p:cNvCxnSpPr/>
          <p:nvPr/>
        </p:nvCxnSpPr>
        <p:spPr>
          <a:xfrm>
            <a:off x="451821" y="978946"/>
            <a:ext cx="112202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D070F93-1BCC-B4A9-920D-AAC0918E3742}"/>
              </a:ext>
            </a:extLst>
          </p:cNvPr>
          <p:cNvSpPr/>
          <p:nvPr/>
        </p:nvSpPr>
        <p:spPr>
          <a:xfrm>
            <a:off x="2530581" y="1215731"/>
            <a:ext cx="2972482" cy="288268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econd_pulse_2.pdf">
            <a:extLst>
              <a:ext uri="{FF2B5EF4-FFF2-40B4-BE49-F238E27FC236}">
                <a16:creationId xmlns:a16="http://schemas.microsoft.com/office/drawing/2014/main" id="{695B36A7-3C18-3DCE-A500-6F5AAE28D8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78" r="47167" b="8672"/>
          <a:stretch/>
        </p:blipFill>
        <p:spPr>
          <a:xfrm>
            <a:off x="2888033" y="1820164"/>
            <a:ext cx="2416724" cy="2080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EF2B3D-AC22-345C-6987-B86D83B5928B}"/>
              </a:ext>
            </a:extLst>
          </p:cNvPr>
          <p:cNvSpPr txBox="1"/>
          <p:nvPr/>
        </p:nvSpPr>
        <p:spPr>
          <a:xfrm>
            <a:off x="2847656" y="1311653"/>
            <a:ext cx="2235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universal thermal sensor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9317928-4495-50BF-35CD-ED440AE5DEA2}"/>
              </a:ext>
            </a:extLst>
          </p:cNvPr>
          <p:cNvSpPr/>
          <p:nvPr/>
        </p:nvSpPr>
        <p:spPr>
          <a:xfrm rot="10800000">
            <a:off x="4826377" y="2394372"/>
            <a:ext cx="402936" cy="1618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A9CF4-D474-EC78-982C-D94AFBE4644B}"/>
              </a:ext>
            </a:extLst>
          </p:cNvPr>
          <p:cNvSpPr txBox="1"/>
          <p:nvPr/>
        </p:nvSpPr>
        <p:spPr>
          <a:xfrm>
            <a:off x="4617311" y="1940980"/>
            <a:ext cx="830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 this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5665E1-13FB-DEE0-D1DC-2148278A7812}"/>
              </a:ext>
            </a:extLst>
          </p:cNvPr>
          <p:cNvSpPr txBox="1"/>
          <p:nvPr/>
        </p:nvSpPr>
        <p:spPr>
          <a:xfrm>
            <a:off x="679584" y="4406186"/>
            <a:ext cx="1100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Temperatures near 0.1 K suppress noise, enabling precise energy and power measurements</a:t>
            </a:r>
          </a:p>
        </p:txBody>
      </p:sp>
      <p:sp>
        <p:nvSpPr>
          <p:cNvPr id="11" name="Rectangle 131">
            <a:extLst>
              <a:ext uri="{FF2B5EF4-FFF2-40B4-BE49-F238E27FC236}">
                <a16:creationId xmlns:a16="http://schemas.microsoft.com/office/drawing/2014/main" id="{87EFAD80-5044-A531-0439-587586E03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02" y="239995"/>
            <a:ext cx="73497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millikelvin temperatures?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9114F1-A7DD-2618-189B-0B154C118857}"/>
              </a:ext>
            </a:extLst>
          </p:cNvPr>
          <p:cNvSpPr txBox="1"/>
          <p:nvPr/>
        </p:nvSpPr>
        <p:spPr>
          <a:xfrm>
            <a:off x="1611484" y="4908037"/>
            <a:ext cx="4708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Phonon noise: P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(4 k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G)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1/2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W/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√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Hz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578255-83FF-9FB0-B9CF-A360A6E49FA1}"/>
              </a:ext>
            </a:extLst>
          </p:cNvPr>
          <p:cNvCxnSpPr/>
          <p:nvPr/>
        </p:nvCxnSpPr>
        <p:spPr>
          <a:xfrm>
            <a:off x="4484330" y="2901436"/>
            <a:ext cx="0" cy="39839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D6C76D4-DCED-B3A9-5776-D8A7BEBAA2B4}"/>
              </a:ext>
            </a:extLst>
          </p:cNvPr>
          <p:cNvSpPr txBox="1"/>
          <p:nvPr/>
        </p:nvSpPr>
        <p:spPr>
          <a:xfrm>
            <a:off x="4541130" y="2837800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9A31E5-BA17-9C19-A642-6D584B6862AE}"/>
              </a:ext>
            </a:extLst>
          </p:cNvPr>
          <p:cNvSpPr txBox="1"/>
          <p:nvPr/>
        </p:nvSpPr>
        <p:spPr>
          <a:xfrm>
            <a:off x="1611484" y="5354654"/>
            <a:ext cx="9947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power entering and leaving the sensor fluctuates, then the energy in the sensor fluctuates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6E5FB4-0931-ADFC-C3A6-FF6F256ED5CC}"/>
              </a:ext>
            </a:extLst>
          </p:cNvPr>
          <p:cNvSpPr txBox="1"/>
          <p:nvPr/>
        </p:nvSpPr>
        <p:spPr>
          <a:xfrm>
            <a:off x="3913492" y="1717898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054868-B5D4-5C2A-B26B-1F859DDF4211}"/>
              </a:ext>
            </a:extLst>
          </p:cNvPr>
          <p:cNvSpPr txBox="1"/>
          <p:nvPr/>
        </p:nvSpPr>
        <p:spPr>
          <a:xfrm>
            <a:off x="11551534" y="6285053"/>
            <a:ext cx="6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15887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54742</TotalTime>
  <Words>2828</Words>
  <Application>Microsoft Macintosh PowerPoint</Application>
  <PresentationFormat>Widescreen</PresentationFormat>
  <Paragraphs>607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American Typewriter</vt:lpstr>
      <vt:lpstr>Aptos</vt:lpstr>
      <vt:lpstr>Aptos Display</vt:lpstr>
      <vt:lpstr>Arial</vt:lpstr>
      <vt:lpstr>Calibri</vt:lpstr>
      <vt:lpstr>Calibri Light</vt:lpstr>
      <vt:lpstr>GreekC_IV50</vt:lpstr>
      <vt:lpstr>Symbol</vt:lpstr>
      <vt:lpstr>System Font Regular</vt:lpstr>
      <vt:lpstr>Times</vt:lpstr>
      <vt:lpstr>Times New Roman</vt:lpstr>
      <vt:lpstr>Wingdings</vt:lpstr>
      <vt:lpstr>Zapf Dingbats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Hanacek, Natasha C. (Fed)</dc:creator>
  <cp:lastModifiedBy>Ullom, Joel N. (Fed)</cp:lastModifiedBy>
  <cp:revision>598</cp:revision>
  <cp:lastPrinted>2023-01-28T00:12:48Z</cp:lastPrinted>
  <dcterms:created xsi:type="dcterms:W3CDTF">2018-11-08T15:06:59Z</dcterms:created>
  <dcterms:modified xsi:type="dcterms:W3CDTF">2024-09-30T20:40:20Z</dcterms:modified>
</cp:coreProperties>
</file>