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3" r:id="rId2"/>
    <p:sldMasterId id="2147483685" r:id="rId3"/>
    <p:sldMasterId id="2147483699" r:id="rId4"/>
  </p:sldMasterIdLst>
  <p:notesMasterIdLst>
    <p:notesMasterId r:id="rId26"/>
  </p:notesMasterIdLst>
  <p:sldIdLst>
    <p:sldId id="267" r:id="rId5"/>
    <p:sldId id="256" r:id="rId6"/>
    <p:sldId id="257" r:id="rId7"/>
    <p:sldId id="461" r:id="rId8"/>
    <p:sldId id="265" r:id="rId9"/>
    <p:sldId id="281" r:id="rId10"/>
    <p:sldId id="280" r:id="rId11"/>
    <p:sldId id="319" r:id="rId12"/>
    <p:sldId id="483" r:id="rId13"/>
    <p:sldId id="473" r:id="rId14"/>
    <p:sldId id="480" r:id="rId15"/>
    <p:sldId id="481" r:id="rId16"/>
    <p:sldId id="264" r:id="rId17"/>
    <p:sldId id="477" r:id="rId18"/>
    <p:sldId id="476" r:id="rId19"/>
    <p:sldId id="282" r:id="rId20"/>
    <p:sldId id="479" r:id="rId21"/>
    <p:sldId id="278" r:id="rId22"/>
    <p:sldId id="273" r:id="rId23"/>
    <p:sldId id="463" r:id="rId24"/>
    <p:sldId id="482" r:id="rId2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228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457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914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22860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2743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3200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3657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3"/>
    <p:restoredTop sz="94626"/>
  </p:normalViewPr>
  <p:slideViewPr>
    <p:cSldViewPr snapToGrid="0">
      <p:cViewPr varScale="1">
        <p:scale>
          <a:sx n="109" d="100"/>
          <a:sy n="109" d="100"/>
        </p:scale>
        <p:origin x="208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8AA9E-85FA-584A-95B5-45AE36D9487A}" type="datetimeFigureOut">
              <a:rPr lang="en-AT" smtClean="0"/>
              <a:t>28.09.24</a:t>
            </a:fld>
            <a:endParaRPr lang="en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2E1C1-6E2E-B642-9832-A4691FCB24D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945699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2A377A-C18A-48F8-98FC-AF8CD18DE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582" y="1122908"/>
            <a:ext cx="9144837" cy="2387576"/>
          </a:xfrm>
        </p:spPr>
        <p:txBody>
          <a:bodyPr anchor="b"/>
          <a:lstStyle>
            <a:lvl1pPr algn="ctr">
              <a:defRPr sz="4219"/>
            </a:lvl1pPr>
          </a:lstStyle>
          <a:p>
            <a:r>
              <a:rPr lang="en-GB"/>
              <a:t>Click to edit Master title style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8267B46-EC02-4F33-8267-11F46B791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582" y="3602013"/>
            <a:ext cx="9144837" cy="1655340"/>
          </a:xfrm>
        </p:spPr>
        <p:txBody>
          <a:bodyPr/>
          <a:lstStyle>
            <a:lvl1pPr marL="0" indent="0" algn="ctr">
              <a:buNone/>
              <a:defRPr sz="1687"/>
            </a:lvl1pPr>
            <a:lvl2pPr marL="321457" indent="0" algn="ctr">
              <a:buNone/>
              <a:defRPr sz="1406"/>
            </a:lvl2pPr>
            <a:lvl3pPr marL="642915" indent="0" algn="ctr">
              <a:buNone/>
              <a:defRPr sz="1266"/>
            </a:lvl3pPr>
            <a:lvl4pPr marL="964372" indent="0" algn="ctr">
              <a:buNone/>
              <a:defRPr sz="1125"/>
            </a:lvl4pPr>
            <a:lvl5pPr marL="1285829" indent="0" algn="ctr">
              <a:buNone/>
              <a:defRPr sz="1125"/>
            </a:lvl5pPr>
            <a:lvl6pPr marL="1607287" indent="0" algn="ctr">
              <a:buNone/>
              <a:defRPr sz="1125"/>
            </a:lvl6pPr>
            <a:lvl7pPr marL="1928744" indent="0" algn="ctr">
              <a:buNone/>
              <a:defRPr sz="1125"/>
            </a:lvl7pPr>
            <a:lvl8pPr marL="2250201" indent="0" algn="ctr">
              <a:buNone/>
              <a:defRPr sz="1125"/>
            </a:lvl8pPr>
            <a:lvl9pPr marL="2571659" indent="0" algn="ctr">
              <a:buNone/>
              <a:defRPr sz="1125"/>
            </a:lvl9pPr>
          </a:lstStyle>
          <a:p>
            <a:r>
              <a:rPr lang="en-GB"/>
              <a:t>Click to edit Master subtitle style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74128E-42C1-4EDC-9596-DAE109013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7194-43E3-AF44-9C54-E659300CB067}" type="datetime1">
              <a:rPr lang="en-US" smtClean="0"/>
              <a:t>9/29/24</a:t>
            </a:fld>
            <a:endParaRPr lang="en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909D6D-344B-4E85-A433-C3F752333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0E145B-E8DB-4854-9C37-A91D45524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4951" y="6356821"/>
            <a:ext cx="2988800" cy="365001"/>
          </a:xfrm>
        </p:spPr>
        <p:txBody>
          <a:bodyPr/>
          <a:lstStyle/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9612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AC24D-E8EC-48E9-97B6-01F426F23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F72521F-F3D1-4BA7-BF90-7073BE62C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AD7254-E1EA-410C-95F3-85C82D553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970A5989-279B-2D48-8A97-3EB03AE53181}" type="datetime1">
              <a:rPr lang="en-US" smtClean="0"/>
              <a:t>9/29/24</a:t>
            </a:fld>
            <a:endParaRPr lang="en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C8892B-4839-47B6-8481-38B98E469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C0FD8C-EE47-4CA1-84C6-56EA9D5A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741866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EE16530-0DF7-40C3-9270-C2AB21B880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155" y="365001"/>
            <a:ext cx="2628596" cy="581211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5E173D0-CD75-4618-8A13-538C23B52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49" y="365001"/>
            <a:ext cx="7779753" cy="581211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52D2AF-4B6D-4F8E-ADE1-256E56B63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2B2B851A-34F5-D544-89D8-AB9BBD8D31FE}" type="datetime1">
              <a:rPr lang="en-US" smtClean="0"/>
              <a:t>9/29/24</a:t>
            </a:fld>
            <a:endParaRPr lang="en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AC29B1-FF05-4804-BAF3-3D4913871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BBF38B-EDF1-4C07-A763-695198BE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740841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2369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0BAB31-9577-4C3E-B4EF-CBA9A66CA0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582" y="1122908"/>
            <a:ext cx="9144837" cy="2387576"/>
          </a:xfrm>
        </p:spPr>
        <p:txBody>
          <a:bodyPr anchor="b"/>
          <a:lstStyle>
            <a:lvl1pPr algn="ctr">
              <a:defRPr sz="4219"/>
            </a:lvl1pPr>
          </a:lstStyle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4C82B70-9CBB-4C98-9B24-B7EB9423F0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582" y="3602013"/>
            <a:ext cx="9144837" cy="1655340"/>
          </a:xfrm>
        </p:spPr>
        <p:txBody>
          <a:bodyPr/>
          <a:lstStyle>
            <a:lvl1pPr marL="0" indent="0" algn="ctr">
              <a:buNone/>
              <a:defRPr sz="1687"/>
            </a:lvl1pPr>
            <a:lvl2pPr marL="321457" indent="0" algn="ctr">
              <a:buNone/>
              <a:defRPr sz="1406"/>
            </a:lvl2pPr>
            <a:lvl3pPr marL="642915" indent="0" algn="ctr">
              <a:buNone/>
              <a:defRPr sz="1266"/>
            </a:lvl3pPr>
            <a:lvl4pPr marL="964372" indent="0" algn="ctr">
              <a:buNone/>
              <a:defRPr sz="1125"/>
            </a:lvl4pPr>
            <a:lvl5pPr marL="1285829" indent="0" algn="ctr">
              <a:buNone/>
              <a:defRPr sz="1125"/>
            </a:lvl5pPr>
            <a:lvl6pPr marL="1607287" indent="0" algn="ctr">
              <a:buNone/>
              <a:defRPr sz="1125"/>
            </a:lvl6pPr>
            <a:lvl7pPr marL="1928744" indent="0" algn="ctr">
              <a:buNone/>
              <a:defRPr sz="1125"/>
            </a:lvl7pPr>
            <a:lvl8pPr marL="2250201" indent="0" algn="ctr">
              <a:buNone/>
              <a:defRPr sz="1125"/>
            </a:lvl8pPr>
            <a:lvl9pPr marL="2571659" indent="0" algn="ctr">
              <a:buNone/>
              <a:defRPr sz="1125"/>
            </a:lvl9pPr>
          </a:lstStyle>
          <a:p>
            <a:r>
              <a:rPr lang="en-GB"/>
              <a:t>Click to edit Master subtitle style</a:t>
            </a:r>
            <a:endParaRPr lang="LID4096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84D542-756F-48DC-AC9D-DB7B98C7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4E9C-7993-FB49-A407-4DE4BE2760DA}" type="datetime1">
              <a:rPr lang="en-US" smtClean="0"/>
              <a:t>9/29/24</a:t>
            </a:fld>
            <a:endParaRPr lang="LID4096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6D22C4-C6D1-43FB-AA6B-866E10F45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E. Widmann ECT* 30 Sep 2024</a:t>
            </a:r>
            <a:endParaRPr lang="LID4096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26DB17-9F8E-4E19-A4F3-0A2D167C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0919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6448B6-009C-4E02-9365-171637808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C89352-F4BE-4E42-9CCE-2B2E4920A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A90D4C-F273-4EC8-83CD-33515B179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1328D-70E0-3643-9F99-C2C4BFCFAAFD}" type="datetime1">
              <a:rPr lang="en-US" smtClean="0"/>
              <a:t>9/29/24</a:t>
            </a:fld>
            <a:endParaRPr lang="LID4096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412F2E-84F5-4CB4-8571-47712A163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E. Widmann ECT* 30 Sep 2024</a:t>
            </a:r>
            <a:endParaRPr lang="LID4096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2ED217-14F3-4C07-AA3F-F93AB8790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77352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7E3831-5B11-413F-80EE-FEFFEAB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52" y="1710036"/>
            <a:ext cx="10515502" cy="2851919"/>
          </a:xfrm>
        </p:spPr>
        <p:txBody>
          <a:bodyPr anchor="b"/>
          <a:lstStyle>
            <a:lvl1pPr>
              <a:defRPr sz="4219"/>
            </a:lvl1pPr>
          </a:lstStyle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3A7F25-BAD0-45B1-8705-2B550D921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552" y="4589859"/>
            <a:ext cx="10515502" cy="1500188"/>
          </a:xfrm>
        </p:spPr>
        <p:txBody>
          <a:bodyPr/>
          <a:lstStyle>
            <a:lvl1pPr marL="0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1pPr>
            <a:lvl2pPr marL="321457" indent="0">
              <a:buNone/>
              <a:defRPr sz="1406">
                <a:solidFill>
                  <a:schemeClr val="tx1">
                    <a:tint val="75000"/>
                  </a:schemeClr>
                </a:solidFill>
              </a:defRPr>
            </a:lvl2pPr>
            <a:lvl3pPr marL="642915" indent="0">
              <a:buNone/>
              <a:defRPr sz="1266">
                <a:solidFill>
                  <a:schemeClr val="tx1">
                    <a:tint val="75000"/>
                  </a:schemeClr>
                </a:solidFill>
              </a:defRPr>
            </a:lvl3pPr>
            <a:lvl4pPr marL="964372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28582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607287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1928744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25020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57165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F23403-39B2-465B-AAD9-9C772B59B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07B7-D400-9F43-8CF0-E616DF109ACE}" type="datetime1">
              <a:rPr lang="en-US" smtClean="0"/>
              <a:t>9/29/24</a:t>
            </a:fld>
            <a:endParaRPr lang="LID4096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0790AF-3DD4-4364-9020-B4742DD5F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E. Widmann ECT* 30 Sep 2024</a:t>
            </a:r>
            <a:endParaRPr lang="LID4096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1400A3-330C-48C7-9249-F1349D9C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87065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14F7F8-5B6D-40F3-BA1C-926B7EA6F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6CAEF3-9D3C-40C7-9D2E-BCB6D827E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50" y="1826122"/>
            <a:ext cx="5203616" cy="43509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C165105-F8E6-4132-9838-EE5E89CD1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9019" y="1826122"/>
            <a:ext cx="5204732" cy="43509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6C89B35-057B-4962-98CE-3764A9ABA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C7B6-E42D-4D4D-BC90-E6ECAC83AB24}" type="datetime1">
              <a:rPr lang="en-US" smtClean="0"/>
              <a:t>9/29/24</a:t>
            </a:fld>
            <a:endParaRPr lang="LID4096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110EB8C-2217-48F1-8A94-9B6AC7EC0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E. Widmann ECT* 30 Sep 2024</a:t>
            </a:r>
            <a:endParaRPr lang="LID4096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35F716-B273-41AF-AAD0-7D2970263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81142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85A19B-9BA1-4FC2-9C7E-14C569842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65" y="365001"/>
            <a:ext cx="10515502" cy="132605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E1116B-BF87-4811-B1D8-845E5EB0E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365" y="1681014"/>
            <a:ext cx="5157854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0B6FB3C-8D67-4964-A91F-D6CFDAD0A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365" y="2504777"/>
            <a:ext cx="5157854" cy="3684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B7177AA-42F0-4B6F-83DF-EEAEE8CFE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459" y="1681014"/>
            <a:ext cx="5182409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32D9C99-3894-4824-95E6-E9FB25273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459" y="2504777"/>
            <a:ext cx="5182409" cy="3684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6758378-D100-483F-8345-9584FBFC6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D8BD-41E5-484E-97FB-88F79D1CEB81}" type="datetime1">
              <a:rPr lang="en-US" smtClean="0"/>
              <a:t>9/29/24</a:t>
            </a:fld>
            <a:endParaRPr lang="LID4096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4C5765A-D079-4C96-9154-6D4D8359A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E. Widmann ECT* 30 Sep 2024</a:t>
            </a:r>
            <a:endParaRPr lang="LID4096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2F54DFC-4B49-4850-BEC7-DBC81BFB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04366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0CE890-C4E2-4A49-A76C-18F190083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99FA380-B56A-4B30-A195-8E93721A4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C909-5B3D-FB41-A10C-D3CC243FB8BE}" type="datetime1">
              <a:rPr lang="en-US" smtClean="0"/>
              <a:t>9/29/24</a:t>
            </a:fld>
            <a:endParaRPr lang="LID4096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87B3A7C-80E6-49E5-9C7C-16177E993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E. Widmann ECT* 30 Sep 2024</a:t>
            </a:r>
            <a:endParaRPr lang="LID4096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C2BA2A-DFBA-4CE6-9D6C-E43D7FC4D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0655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FEEFA96-E38F-40C3-975B-65743D9A6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7B3F-B65A-BE41-A3D5-8AB392933587}" type="datetime1">
              <a:rPr lang="en-US" smtClean="0"/>
              <a:t>9/29/24</a:t>
            </a:fld>
            <a:endParaRPr lang="LID4096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62401CD-29EF-4165-9A62-08CB58C1C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E. Widmann ECT* 30 Sep 2024</a:t>
            </a:r>
            <a:endParaRPr lang="LID4096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99FD97-B63C-44F1-93FD-96493AD54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598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C6839C-17CA-4795-98E6-FF4E25E2C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76" y="1184857"/>
            <a:ext cx="11338662" cy="798841"/>
          </a:xfrm>
        </p:spPr>
        <p:txBody>
          <a:bodyPr>
            <a:normAutofit/>
          </a:bodyPr>
          <a:lstStyle>
            <a:lvl1pPr>
              <a:defRPr sz="3375"/>
            </a:lvl1pPr>
          </a:lstStyle>
          <a:p>
            <a:r>
              <a:rPr lang="en-GB"/>
              <a:t>Click to edit Master title style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0FDD25-F11A-4B1C-87AE-AFFB9F387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676" y="1983698"/>
            <a:ext cx="11338662" cy="4373123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59A241-386E-445B-AC71-4B45ED3D8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25">
                <a:latin typeface="Trebuchet MS" panose="020B0603020202020204" pitchFamily="34" charset="0"/>
              </a:defRPr>
            </a:lvl1pPr>
          </a:lstStyle>
          <a:p>
            <a:fld id="{958DC6C7-3199-FC49-B56A-399017885EC8}" type="datetime1">
              <a:rPr lang="en-US" smtClean="0"/>
              <a:t>9/29/24</a:t>
            </a:fld>
            <a:endParaRPr lang="en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E6BA5C-DCAE-4B7D-AD9B-9B69A7983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2174E6-C293-4CA6-8A71-E15A8D59B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969745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579263-1EEF-4C93-8217-8834BFD93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66" y="457646"/>
            <a:ext cx="3932291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8BCF88-455D-4722-87B6-2BE8DF351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525" y="987847"/>
            <a:ext cx="6171342" cy="4873377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8F637A-9545-406B-89D7-6C3063BF6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366" y="2057177"/>
            <a:ext cx="3932291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C57F7DE-E0F3-426F-A7DF-B7416636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935C-F522-1F46-A166-1E6B7CBA13E2}" type="datetime1">
              <a:rPr lang="en-US" smtClean="0"/>
              <a:t>9/29/24</a:t>
            </a:fld>
            <a:endParaRPr lang="LID4096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976DCEB-4C36-4D58-942C-1C21172F4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E. Widmann ECT* 30 Sep 2024</a:t>
            </a:r>
            <a:endParaRPr lang="LID4096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57DF484-6B88-42D9-8A1B-2FFCC1052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13772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1D9FCB-A200-409A-A80C-04B4F245B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66" y="457646"/>
            <a:ext cx="3932291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869C59C-7322-4D72-BA9E-E31692F6BD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525" y="987847"/>
            <a:ext cx="6171342" cy="4873377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r>
              <a:rPr lang="en-GB"/>
              <a:t>Click icon to add picture</a:t>
            </a:r>
            <a:endParaRPr lang="LID4096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D3A1E8-890E-4F0E-885C-F15809A73F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366" y="2057177"/>
            <a:ext cx="3932291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8D89A8-958C-4099-A443-12CDD4E7A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9BE4-8F50-CD49-8E61-A797B6D1C16B}" type="datetime1">
              <a:rPr lang="en-US" smtClean="0"/>
              <a:t>9/29/24</a:t>
            </a:fld>
            <a:endParaRPr lang="LID4096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0F04839-4D95-4DC7-908F-FB6857E35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E. Widmann ECT* 30 Sep 2024</a:t>
            </a:r>
            <a:endParaRPr lang="LID4096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CC4D337-ED72-4A4A-91D5-B2459B5BE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32719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17FB49-D4D0-4C37-B525-7A4358B91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F68AA9E-2E85-4887-B7E8-A653F821C3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AA9DE6-C997-43E5-8B07-B171D822A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826F-9B24-9A4D-8BE9-7EEDF283B184}" type="datetime1">
              <a:rPr lang="en-US" smtClean="0"/>
              <a:t>9/29/24</a:t>
            </a:fld>
            <a:endParaRPr lang="LID4096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F78797-57D2-470F-BFD6-03181E62A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E. Widmann ECT* 30 Sep 2024</a:t>
            </a:r>
            <a:endParaRPr lang="LID4096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A7B863-53EA-4BFB-8B65-8D8C2EB54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52465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3EBC079-8B55-4DA2-98B3-CCE079DAB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155" y="365001"/>
            <a:ext cx="2628596" cy="581211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3455FF7-3CA4-44E2-BC7B-64F28B496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49" y="365001"/>
            <a:ext cx="7779753" cy="581211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3BFE9A-E968-45D4-B09C-863326315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173C-5677-3942-B0E0-81099DBBD98A}" type="datetime1">
              <a:rPr lang="en-US" smtClean="0"/>
              <a:t>9/29/24</a:t>
            </a:fld>
            <a:endParaRPr lang="LID4096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5D143B-6F2E-4157-8933-0F29F29CC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E. Widmann ECT* 30 Sep 2024</a:t>
            </a:r>
            <a:endParaRPr lang="LID4096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514DC1-4CD3-4BB2-A297-387A8102F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7905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2A377A-C18A-48F8-98FC-AF8CD18DE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582" y="1122908"/>
            <a:ext cx="9144837" cy="2387576"/>
          </a:xfrm>
        </p:spPr>
        <p:txBody>
          <a:bodyPr anchor="b"/>
          <a:lstStyle>
            <a:lvl1pPr algn="ctr">
              <a:defRPr sz="4219"/>
            </a:lvl1pPr>
          </a:lstStyle>
          <a:p>
            <a:r>
              <a:rPr lang="en-GB"/>
              <a:t>Click to edit Master title style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8267B46-EC02-4F33-8267-11F46B791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582" y="3602013"/>
            <a:ext cx="9144837" cy="1655340"/>
          </a:xfrm>
        </p:spPr>
        <p:txBody>
          <a:bodyPr/>
          <a:lstStyle>
            <a:lvl1pPr marL="0" indent="0" algn="ctr">
              <a:buNone/>
              <a:defRPr sz="1687"/>
            </a:lvl1pPr>
            <a:lvl2pPr marL="321457" indent="0" algn="ctr">
              <a:buNone/>
              <a:defRPr sz="1406"/>
            </a:lvl2pPr>
            <a:lvl3pPr marL="642915" indent="0" algn="ctr">
              <a:buNone/>
              <a:defRPr sz="1266"/>
            </a:lvl3pPr>
            <a:lvl4pPr marL="964372" indent="0" algn="ctr">
              <a:buNone/>
              <a:defRPr sz="1125"/>
            </a:lvl4pPr>
            <a:lvl5pPr marL="1285829" indent="0" algn="ctr">
              <a:buNone/>
              <a:defRPr sz="1125"/>
            </a:lvl5pPr>
            <a:lvl6pPr marL="1607287" indent="0" algn="ctr">
              <a:buNone/>
              <a:defRPr sz="1125"/>
            </a:lvl6pPr>
            <a:lvl7pPr marL="1928744" indent="0" algn="ctr">
              <a:buNone/>
              <a:defRPr sz="1125"/>
            </a:lvl7pPr>
            <a:lvl8pPr marL="2250201" indent="0" algn="ctr">
              <a:buNone/>
              <a:defRPr sz="1125"/>
            </a:lvl8pPr>
            <a:lvl9pPr marL="2571659" indent="0" algn="ctr">
              <a:buNone/>
              <a:defRPr sz="1125"/>
            </a:lvl9pPr>
          </a:lstStyle>
          <a:p>
            <a:r>
              <a:rPr lang="en-GB"/>
              <a:t>Click to edit Master subtitle style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74128E-42C1-4EDC-9596-DAE109013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71C62-8822-D441-8553-31231E0E7417}" type="datetime1">
              <a:rPr lang="en-US" smtClean="0"/>
              <a:t>9/29/24</a:t>
            </a:fld>
            <a:endParaRPr lang="en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909D6D-344B-4E85-A433-C3F752333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0E145B-E8DB-4854-9C37-A91D45524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4951" y="6356821"/>
            <a:ext cx="2988800" cy="365001"/>
          </a:xfrm>
        </p:spPr>
        <p:txBody>
          <a:bodyPr/>
          <a:lstStyle/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0865493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C6839C-17CA-4795-98E6-FF4E25E2C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76" y="1184857"/>
            <a:ext cx="11338662" cy="798841"/>
          </a:xfrm>
        </p:spPr>
        <p:txBody>
          <a:bodyPr>
            <a:normAutofit/>
          </a:bodyPr>
          <a:lstStyle>
            <a:lvl1pPr>
              <a:defRPr sz="3797"/>
            </a:lvl1pPr>
          </a:lstStyle>
          <a:p>
            <a:r>
              <a:rPr lang="en-GB"/>
              <a:t>Click to edit Master title style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0FDD25-F11A-4B1C-87AE-AFFB9F387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676" y="1983698"/>
            <a:ext cx="11338662" cy="437312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59A241-386E-445B-AC71-4B45ED3D8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25">
                <a:latin typeface="Trebuchet MS" panose="020B0603020202020204" pitchFamily="34" charset="0"/>
              </a:defRPr>
            </a:lvl1pPr>
          </a:lstStyle>
          <a:p>
            <a:fld id="{9772D0E7-6CC2-234D-B2F2-5FBD7ABBDE8A}" type="datetime1">
              <a:rPr lang="en-US" smtClean="0"/>
              <a:t>9/29/24</a:t>
            </a:fld>
            <a:endParaRPr lang="en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E6BA5C-DCAE-4B7D-AD9B-9B69A7983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2174E6-C293-4CA6-8A71-E15A8D59B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882743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12693-85BF-4508-9809-9A1B07CFA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52" y="1710036"/>
            <a:ext cx="10515502" cy="2851919"/>
          </a:xfrm>
        </p:spPr>
        <p:txBody>
          <a:bodyPr anchor="b"/>
          <a:lstStyle>
            <a:lvl1pPr>
              <a:defRPr sz="4219"/>
            </a:lvl1pPr>
          </a:lstStyle>
          <a:p>
            <a:r>
              <a:rPr lang="en-GB"/>
              <a:t>Click to edit Master title style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65B23A8-C9D2-4315-A316-489336B7E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552" y="4589859"/>
            <a:ext cx="10515502" cy="1500188"/>
          </a:xfrm>
        </p:spPr>
        <p:txBody>
          <a:bodyPr/>
          <a:lstStyle>
            <a:lvl1pPr marL="0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1pPr>
            <a:lvl2pPr marL="321457" indent="0">
              <a:buNone/>
              <a:defRPr sz="1406">
                <a:solidFill>
                  <a:schemeClr val="tx1">
                    <a:tint val="75000"/>
                  </a:schemeClr>
                </a:solidFill>
              </a:defRPr>
            </a:lvl2pPr>
            <a:lvl3pPr marL="642915" indent="0">
              <a:buNone/>
              <a:defRPr sz="1266">
                <a:solidFill>
                  <a:schemeClr val="tx1">
                    <a:tint val="75000"/>
                  </a:schemeClr>
                </a:solidFill>
              </a:defRPr>
            </a:lvl3pPr>
            <a:lvl4pPr marL="964372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28582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607287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1928744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25020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57165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2AC19E-DC16-4392-8C88-920D222562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D70DDB53-8E05-9E4C-940E-D6E2A8349D1B}" type="datetime1">
              <a:rPr lang="en-US" smtClean="0"/>
              <a:t>9/29/24</a:t>
            </a:fld>
            <a:endParaRPr lang="en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237F75-C551-491C-BFCF-1E81B1ADC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D921BE-0D07-49F3-BD02-FA4F4286C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7532290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930184-D2A4-4AFC-8D78-0A666E5D2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76" y="1184857"/>
            <a:ext cx="11338662" cy="752422"/>
          </a:xfrm>
        </p:spPr>
        <p:txBody>
          <a:bodyPr>
            <a:normAutofit/>
          </a:bodyPr>
          <a:lstStyle>
            <a:lvl1pPr>
              <a:defRPr sz="3375"/>
            </a:lvl1pPr>
          </a:lstStyle>
          <a:p>
            <a:r>
              <a:rPr lang="en-GB"/>
              <a:t>Click to edit Master title style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023B8-524D-468D-832A-64028B51E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676" y="1937279"/>
            <a:ext cx="5662190" cy="4239833"/>
          </a:xfrm>
        </p:spPr>
        <p:txBody>
          <a:bodyPr/>
          <a:lstStyle>
            <a:lvl1pPr>
              <a:lnSpc>
                <a:spcPct val="100000"/>
              </a:lnSpc>
              <a:defRPr sz="1969"/>
            </a:lvl1pPr>
            <a:lvl2pPr>
              <a:lnSpc>
                <a:spcPct val="100000"/>
              </a:lnSpc>
              <a:defRPr sz="1687"/>
            </a:lvl2pPr>
            <a:lvl3pPr>
              <a:lnSpc>
                <a:spcPct val="100000"/>
              </a:lnSpc>
              <a:defRPr sz="1406"/>
            </a:lvl3pPr>
            <a:lvl4pPr>
              <a:lnSpc>
                <a:spcPct val="100000"/>
              </a:lnSpc>
              <a:defRPr sz="1266"/>
            </a:lvl4pPr>
            <a:lvl5pPr>
              <a:lnSpc>
                <a:spcPct val="100000"/>
              </a:lnSpc>
              <a:defRPr sz="1266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FF188CB-4F8A-4265-BFD2-5B125C8E2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9019" y="1937279"/>
            <a:ext cx="5462705" cy="4239833"/>
          </a:xfrm>
        </p:spPr>
        <p:txBody>
          <a:bodyPr/>
          <a:lstStyle>
            <a:lvl1pPr>
              <a:lnSpc>
                <a:spcPct val="100000"/>
              </a:lnSpc>
              <a:defRPr sz="1969"/>
            </a:lvl1pPr>
            <a:lvl2pPr>
              <a:lnSpc>
                <a:spcPct val="100000"/>
              </a:lnSpc>
              <a:defRPr sz="1687"/>
            </a:lvl2pPr>
            <a:lvl3pPr>
              <a:lnSpc>
                <a:spcPct val="100000"/>
              </a:lnSpc>
              <a:defRPr sz="1406"/>
            </a:lvl3pPr>
            <a:lvl4pPr>
              <a:lnSpc>
                <a:spcPct val="100000"/>
              </a:lnSpc>
              <a:defRPr sz="1266"/>
            </a:lvl4pPr>
            <a:lvl5pPr>
              <a:lnSpc>
                <a:spcPct val="100000"/>
              </a:lnSpc>
              <a:defRPr sz="1266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8EE2119-0E06-46D8-BFEE-0BA9E0FFE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FF0734CE-A817-F448-A59A-A39F7E7B61AD}" type="datetime1">
              <a:rPr lang="en-US" smtClean="0"/>
              <a:t>9/29/24</a:t>
            </a:fld>
            <a:endParaRPr lang="en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6C8B3B1-8E2F-4999-B835-43EE34F08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143DD7-49D7-48E9-AE74-9838D9915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412759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4D21F3-4C61-43BD-90F7-D290E0936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65" y="365001"/>
            <a:ext cx="10515502" cy="132605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83C5E03-365F-4576-BC2E-116A07F09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365" y="1681014"/>
            <a:ext cx="5157854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7C0318E-C58F-424D-A40E-FA85EC2AB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365" y="2504777"/>
            <a:ext cx="5157854" cy="3684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E52AE8B-A52B-4E2D-8A28-1690C50286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459" y="1681014"/>
            <a:ext cx="5182409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AE14226-7D3A-4810-B497-DF0B1887FE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459" y="2504777"/>
            <a:ext cx="5182409" cy="3684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B635F85-5219-4F77-BDC5-725683B66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8C3D7B03-A184-B649-BEF8-0EF55F5F825B}" type="datetime1">
              <a:rPr lang="en-US" smtClean="0"/>
              <a:t>9/29/24</a:t>
            </a:fld>
            <a:endParaRPr lang="en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EA55DEC-B3AF-42C4-B892-1AE70864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1982F3B-48F4-43CD-894C-A3946F60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6929091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604EB0-9E4D-468D-BEBF-7AF284B5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3BD804-E72E-4F1F-BB7C-87608BC850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EAA7383B-617B-F54D-9044-CFCC7715F8D0}" type="datetime1">
              <a:rPr lang="en-US" smtClean="0"/>
              <a:t>9/29/24</a:t>
            </a:fld>
            <a:endParaRPr lang="en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907284-41BE-4617-9E34-342853AE0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A463B45-DEDD-453E-B5E1-69BB4FABD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126105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12693-85BF-4508-9809-9A1B07CFA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52" y="1710036"/>
            <a:ext cx="10515502" cy="2851919"/>
          </a:xfrm>
        </p:spPr>
        <p:txBody>
          <a:bodyPr anchor="b"/>
          <a:lstStyle>
            <a:lvl1pPr>
              <a:defRPr sz="4219"/>
            </a:lvl1pPr>
          </a:lstStyle>
          <a:p>
            <a:r>
              <a:rPr lang="en-GB"/>
              <a:t>Click to edit Master title style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65B23A8-C9D2-4315-A316-489336B7E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552" y="4589859"/>
            <a:ext cx="10515502" cy="1500188"/>
          </a:xfrm>
        </p:spPr>
        <p:txBody>
          <a:bodyPr/>
          <a:lstStyle>
            <a:lvl1pPr marL="0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1pPr>
            <a:lvl2pPr marL="321457" indent="0">
              <a:buNone/>
              <a:defRPr sz="1406">
                <a:solidFill>
                  <a:schemeClr val="tx1">
                    <a:tint val="75000"/>
                  </a:schemeClr>
                </a:solidFill>
              </a:defRPr>
            </a:lvl2pPr>
            <a:lvl3pPr marL="642915" indent="0">
              <a:buNone/>
              <a:defRPr sz="1266">
                <a:solidFill>
                  <a:schemeClr val="tx1">
                    <a:tint val="75000"/>
                  </a:schemeClr>
                </a:solidFill>
              </a:defRPr>
            </a:lvl3pPr>
            <a:lvl4pPr marL="964372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28582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607287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1928744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25020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57165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2AC19E-DC16-4392-8C88-920D222562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6C5C5D63-6CEB-C74E-AFE5-453E5E135213}" type="datetime1">
              <a:rPr lang="en-US" smtClean="0"/>
              <a:t>9/29/24</a:t>
            </a:fld>
            <a:endParaRPr lang="en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237F75-C551-491C-BFCF-1E81B1ADC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D921BE-0D07-49F3-BD02-FA4F4286C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071171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506B66D-5B69-46B7-A2A6-42A9601DC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9DAB22E0-48C3-194A-8531-227833BE4EC5}" type="datetime1">
              <a:rPr lang="en-US" smtClean="0"/>
              <a:t>9/29/24</a:t>
            </a:fld>
            <a:endParaRPr lang="en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A3EE954-72A0-4BA0-9CA9-A9354105F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A3CD54-0323-41FE-B7F3-BA78C829F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265210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4EFC6-77F3-4B68-AB3E-5117B80F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66" y="457646"/>
            <a:ext cx="3932291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GB"/>
              <a:t>Click to edit Master title style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F82CFB-A1B6-4E3F-958F-89078BF1D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525" y="987847"/>
            <a:ext cx="6171342" cy="4873377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20517E1-525E-4492-9CE0-F9B0D491A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366" y="2057177"/>
            <a:ext cx="3932291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3D19902-0A94-4A28-8BDA-517A41D2E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6129AA3A-0046-AA4E-82F1-3FFA32C21476}" type="datetime1">
              <a:rPr lang="en-US" smtClean="0"/>
              <a:t>9/29/24</a:t>
            </a:fld>
            <a:endParaRPr lang="en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CEDC5FA-EAAE-43C6-9B5F-2D33C19C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A39F7D7-2608-4B89-B6AC-E8B35696B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157393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B8282E-C35A-4D3A-8601-DA399094A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66" y="457646"/>
            <a:ext cx="3932291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GB"/>
              <a:t>Click to edit Master title style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4259BD7-68CC-493F-89E7-7570E755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525" y="987847"/>
            <a:ext cx="6171342" cy="4873377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r>
              <a:rPr lang="en-GB"/>
              <a:t>Click icon to add picture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9FD53A-E368-496E-AFB6-4615CF28A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366" y="2057177"/>
            <a:ext cx="3932291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96A91ED-9A74-4A87-B39D-DD6EFDDA9F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FD6482D9-68FB-5F41-9FB7-60662CD93660}" type="datetime1">
              <a:rPr lang="en-US" smtClean="0"/>
              <a:t>9/29/24</a:t>
            </a:fld>
            <a:endParaRPr lang="en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60F2887-44A4-49F6-8DC8-DBF9501C8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6370CDC-967D-42C9-B03F-24EB26891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0271473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AC24D-E8EC-48E9-97B6-01F426F23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F72521F-F3D1-4BA7-BF90-7073BE62C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AD7254-E1EA-410C-95F3-85C82D553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E0E143E5-DFE9-4B4D-A332-0DCD4F8956BA}" type="datetime1">
              <a:rPr lang="en-US" smtClean="0"/>
              <a:t>9/29/24</a:t>
            </a:fld>
            <a:endParaRPr lang="en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C8892B-4839-47B6-8481-38B98E469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C0FD8C-EE47-4CA1-84C6-56EA9D5A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350046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EE16530-0DF7-40C3-9270-C2AB21B880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155" y="365001"/>
            <a:ext cx="2628596" cy="581211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5E173D0-CD75-4618-8A13-538C23B52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49" y="365001"/>
            <a:ext cx="7779753" cy="581211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52D2AF-4B6D-4F8E-ADE1-256E56B63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3EB83466-3A99-6B4C-ADA1-62F44EBA1E3E}" type="datetime1">
              <a:rPr lang="en-US" smtClean="0"/>
              <a:t>9/29/24</a:t>
            </a:fld>
            <a:endParaRPr lang="en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AC29B1-FF05-4804-BAF3-3D4913871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BBF38B-EDF1-4C07-A763-695198BE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4069361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498453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226218" y="6447506"/>
            <a:ext cx="5298282" cy="310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 sz="2200" i="1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sz="1547"/>
              <a:t>Kern- und Teilchenphysik</a:t>
            </a:r>
          </a:p>
        </p:txBody>
      </p:sp>
      <p:sp>
        <p:nvSpPr>
          <p:cNvPr id="21" name="Shape 21"/>
          <p:cNvSpPr/>
          <p:nvPr/>
        </p:nvSpPr>
        <p:spPr>
          <a:xfrm>
            <a:off x="8965408" y="6445423"/>
            <a:ext cx="2940844" cy="310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algn="r">
              <a:defRPr sz="2200" i="1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sz="1547" dirty="0"/>
              <a:t>E. Widmann </a:t>
            </a:r>
            <a:r>
              <a:rPr lang="en-GB" sz="1547" dirty="0"/>
              <a:t>U Salzburg </a:t>
            </a:r>
            <a:r>
              <a:rPr lang="de-AT" sz="1547" dirty="0"/>
              <a:t>W</a:t>
            </a:r>
            <a:r>
              <a:rPr sz="1547" dirty="0"/>
              <a:t>S 20</a:t>
            </a:r>
            <a:r>
              <a:rPr lang="de-AT" sz="1547" dirty="0"/>
              <a:t>22</a:t>
            </a:r>
            <a:r>
              <a:rPr sz="1547" dirty="0"/>
              <a:t> </a:t>
            </a:r>
          </a:p>
        </p:txBody>
      </p:sp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238125" y="178594"/>
            <a:ext cx="11846719" cy="696516"/>
          </a:xfrm>
          <a:prstGeom prst="rect">
            <a:avLst/>
          </a:prstGeom>
        </p:spPr>
        <p:txBody>
          <a:bodyPr/>
          <a:lstStyle>
            <a:lvl1pPr algn="l">
              <a:defRPr sz="3797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261938" y="1009055"/>
            <a:ext cx="11691937" cy="5375672"/>
          </a:xfrm>
          <a:prstGeom prst="rect">
            <a:avLst/>
          </a:prstGeom>
        </p:spPr>
        <p:txBody>
          <a:bodyPr anchor="t"/>
          <a:lstStyle>
            <a:lvl1pPr marL="491140" indent="-267894">
              <a:spcBef>
                <a:spcPts val="211"/>
              </a:spcBef>
              <a:buSzPct val="125000"/>
              <a:defRPr sz="2531">
                <a:solidFill>
                  <a:srgbClr val="007AAA"/>
                </a:solidFill>
              </a:defRPr>
            </a:lvl1pPr>
            <a:lvl2pPr marL="696526" indent="-223245">
              <a:spcBef>
                <a:spcPts val="211"/>
              </a:spcBef>
              <a:buSzPct val="125000"/>
              <a:defRPr sz="2109"/>
            </a:lvl2pPr>
            <a:lvl3pPr marL="955490" indent="-223245">
              <a:spcBef>
                <a:spcPts val="211"/>
              </a:spcBef>
              <a:buSzPct val="125000"/>
              <a:defRPr sz="2109"/>
            </a:lvl3pPr>
            <a:lvl4pPr marL="1214455" indent="-223245">
              <a:spcBef>
                <a:spcPts val="211"/>
              </a:spcBef>
              <a:buSzPct val="125000"/>
              <a:defRPr sz="2109"/>
            </a:lvl4pPr>
            <a:lvl5pPr marL="1491279" indent="-223245">
              <a:spcBef>
                <a:spcPts val="211"/>
              </a:spcBef>
              <a:buSzPct val="125000"/>
              <a:defRPr sz="2109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01780021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0BAB31-9577-4C3E-B4EF-CBA9A66CA0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582" y="1122908"/>
            <a:ext cx="9144837" cy="2387576"/>
          </a:xfrm>
        </p:spPr>
        <p:txBody>
          <a:bodyPr anchor="b"/>
          <a:lstStyle>
            <a:lvl1pPr algn="ctr">
              <a:defRPr sz="4219"/>
            </a:lvl1pPr>
          </a:lstStyle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4C82B70-9CBB-4C98-9B24-B7EB9423F0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582" y="3602013"/>
            <a:ext cx="9144837" cy="1655340"/>
          </a:xfrm>
        </p:spPr>
        <p:txBody>
          <a:bodyPr/>
          <a:lstStyle>
            <a:lvl1pPr marL="0" indent="0" algn="ctr">
              <a:buNone/>
              <a:defRPr sz="1687"/>
            </a:lvl1pPr>
            <a:lvl2pPr marL="321457" indent="0" algn="ctr">
              <a:buNone/>
              <a:defRPr sz="1406"/>
            </a:lvl2pPr>
            <a:lvl3pPr marL="642915" indent="0" algn="ctr">
              <a:buNone/>
              <a:defRPr sz="1266"/>
            </a:lvl3pPr>
            <a:lvl4pPr marL="964372" indent="0" algn="ctr">
              <a:buNone/>
              <a:defRPr sz="1125"/>
            </a:lvl4pPr>
            <a:lvl5pPr marL="1285829" indent="0" algn="ctr">
              <a:buNone/>
              <a:defRPr sz="1125"/>
            </a:lvl5pPr>
            <a:lvl6pPr marL="1607287" indent="0" algn="ctr">
              <a:buNone/>
              <a:defRPr sz="1125"/>
            </a:lvl6pPr>
            <a:lvl7pPr marL="1928744" indent="0" algn="ctr">
              <a:buNone/>
              <a:defRPr sz="1125"/>
            </a:lvl7pPr>
            <a:lvl8pPr marL="2250201" indent="0" algn="ctr">
              <a:buNone/>
              <a:defRPr sz="1125"/>
            </a:lvl8pPr>
            <a:lvl9pPr marL="2571659" indent="0" algn="ctr">
              <a:buNone/>
              <a:defRPr sz="1125"/>
            </a:lvl9pPr>
          </a:lstStyle>
          <a:p>
            <a:r>
              <a:rPr lang="en-GB"/>
              <a:t>Click to edit Master subtitle style</a:t>
            </a:r>
            <a:endParaRPr lang="LID4096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84D542-756F-48DC-AC9D-DB7B98C7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0ADC-A30F-3243-9DD7-D969F4494B3C}" type="datetime1">
              <a:rPr lang="en-US" smtClean="0"/>
              <a:t>9/29/24</a:t>
            </a:fld>
            <a:endParaRPr lang="LID4096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6D22C4-C6D1-43FB-AA6B-866E10F45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E. Widmann ECT* 30 Sep 2024</a:t>
            </a:r>
            <a:endParaRPr lang="LID4096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26DB17-9F8E-4E19-A4F3-0A2D167C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097790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6448B6-009C-4E02-9365-171637808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C89352-F4BE-4E42-9CCE-2B2E4920A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A90D4C-F273-4EC8-83CD-33515B179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1748F-609A-2F4F-B8A0-DC7AC875CA2A}" type="datetime1">
              <a:rPr lang="en-US" smtClean="0"/>
              <a:t>9/29/24</a:t>
            </a:fld>
            <a:endParaRPr lang="LID4096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412F2E-84F5-4CB4-8571-47712A163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E. Widmann ECT* 30 Sep 2024</a:t>
            </a:r>
            <a:endParaRPr lang="LID4096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2ED217-14F3-4C07-AA3F-F93AB8790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666647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7E3831-5B11-413F-80EE-FEFFEAB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52" y="1710036"/>
            <a:ext cx="10515502" cy="2851919"/>
          </a:xfrm>
        </p:spPr>
        <p:txBody>
          <a:bodyPr anchor="b"/>
          <a:lstStyle>
            <a:lvl1pPr>
              <a:defRPr sz="4219"/>
            </a:lvl1pPr>
          </a:lstStyle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3A7F25-BAD0-45B1-8705-2B550D921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552" y="4589859"/>
            <a:ext cx="10515502" cy="1500188"/>
          </a:xfrm>
        </p:spPr>
        <p:txBody>
          <a:bodyPr/>
          <a:lstStyle>
            <a:lvl1pPr marL="0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1pPr>
            <a:lvl2pPr marL="321457" indent="0">
              <a:buNone/>
              <a:defRPr sz="1406">
                <a:solidFill>
                  <a:schemeClr val="tx1">
                    <a:tint val="75000"/>
                  </a:schemeClr>
                </a:solidFill>
              </a:defRPr>
            </a:lvl2pPr>
            <a:lvl3pPr marL="642915" indent="0">
              <a:buNone/>
              <a:defRPr sz="1266">
                <a:solidFill>
                  <a:schemeClr val="tx1">
                    <a:tint val="75000"/>
                  </a:schemeClr>
                </a:solidFill>
              </a:defRPr>
            </a:lvl3pPr>
            <a:lvl4pPr marL="964372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28582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607287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1928744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25020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57165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F23403-39B2-465B-AAD9-9C772B59B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1EF9-7FCE-A343-B883-1D1A00D0E07E}" type="datetime1">
              <a:rPr lang="en-US" smtClean="0"/>
              <a:t>9/29/24</a:t>
            </a:fld>
            <a:endParaRPr lang="LID4096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0790AF-3DD4-4364-9020-B4742DD5F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E. Widmann ECT* 30 Sep 2024</a:t>
            </a:r>
            <a:endParaRPr lang="LID4096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1400A3-330C-48C7-9249-F1349D9C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6830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930184-D2A4-4AFC-8D78-0A666E5D2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76" y="1184857"/>
            <a:ext cx="11338662" cy="752422"/>
          </a:xfrm>
        </p:spPr>
        <p:txBody>
          <a:bodyPr>
            <a:normAutofit/>
          </a:bodyPr>
          <a:lstStyle>
            <a:lvl1pPr>
              <a:defRPr sz="3375"/>
            </a:lvl1pPr>
          </a:lstStyle>
          <a:p>
            <a:r>
              <a:rPr lang="en-GB"/>
              <a:t>Click to edit Master title style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023B8-524D-468D-832A-64028B51E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676" y="1937279"/>
            <a:ext cx="5662190" cy="4239833"/>
          </a:xfrm>
        </p:spPr>
        <p:txBody>
          <a:bodyPr/>
          <a:lstStyle>
            <a:lvl1pPr>
              <a:lnSpc>
                <a:spcPct val="100000"/>
              </a:lnSpc>
              <a:defRPr sz="2250"/>
            </a:lvl1pPr>
            <a:lvl2pPr>
              <a:lnSpc>
                <a:spcPct val="100000"/>
              </a:lnSpc>
              <a:defRPr sz="1969"/>
            </a:lvl2pPr>
            <a:lvl3pPr>
              <a:lnSpc>
                <a:spcPct val="100000"/>
              </a:lnSpc>
              <a:defRPr sz="1687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FF188CB-4F8A-4265-BFD2-5B125C8E2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9019" y="1937279"/>
            <a:ext cx="5462705" cy="4239833"/>
          </a:xfrm>
        </p:spPr>
        <p:txBody>
          <a:bodyPr/>
          <a:lstStyle>
            <a:lvl1pPr>
              <a:lnSpc>
                <a:spcPct val="100000"/>
              </a:lnSpc>
              <a:defRPr sz="2250"/>
            </a:lvl1pPr>
            <a:lvl2pPr>
              <a:lnSpc>
                <a:spcPct val="100000"/>
              </a:lnSpc>
              <a:defRPr sz="1969"/>
            </a:lvl2pPr>
            <a:lvl3pPr>
              <a:lnSpc>
                <a:spcPct val="100000"/>
              </a:lnSpc>
              <a:defRPr sz="1687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8EE2119-0E06-46D8-BFEE-0BA9E0FFE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872630D5-E0F5-A24B-970E-F252C168AE0A}" type="datetime1">
              <a:rPr lang="en-US" smtClean="0"/>
              <a:t>9/29/24</a:t>
            </a:fld>
            <a:endParaRPr lang="en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6C8B3B1-8E2F-4999-B835-43EE34F08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143DD7-49D7-48E9-AE74-9838D9915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2716218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14F7F8-5B6D-40F3-BA1C-926B7EA6F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6CAEF3-9D3C-40C7-9D2E-BCB6D827E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50" y="1826122"/>
            <a:ext cx="5203616" cy="43509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C165105-F8E6-4132-9838-EE5E89CD1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9019" y="1826122"/>
            <a:ext cx="5204732" cy="43509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6C89B35-057B-4962-98CE-3764A9ABA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50B0-2BFC-B24D-AD9F-3E16765FCB82}" type="datetime1">
              <a:rPr lang="en-US" smtClean="0"/>
              <a:t>9/29/24</a:t>
            </a:fld>
            <a:endParaRPr lang="LID4096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110EB8C-2217-48F1-8A94-9B6AC7EC0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E. Widmann ECT* 30 Sep 2024</a:t>
            </a:r>
            <a:endParaRPr lang="LID4096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35F716-B273-41AF-AAD0-7D2970263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541357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85A19B-9BA1-4FC2-9C7E-14C569842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65" y="365001"/>
            <a:ext cx="10515502" cy="132605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E1116B-BF87-4811-B1D8-845E5EB0E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365" y="1681014"/>
            <a:ext cx="5157854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0B6FB3C-8D67-4964-A91F-D6CFDAD0A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365" y="2504777"/>
            <a:ext cx="5157854" cy="3684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B7177AA-42F0-4B6F-83DF-EEAEE8CFE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459" y="1681014"/>
            <a:ext cx="5182409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32D9C99-3894-4824-95E6-E9FB25273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459" y="2504777"/>
            <a:ext cx="5182409" cy="3684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6758378-D100-483F-8345-9584FBFC6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8B219-8477-B242-B7E2-D0FAA25EBA26}" type="datetime1">
              <a:rPr lang="en-US" smtClean="0"/>
              <a:t>9/29/24</a:t>
            </a:fld>
            <a:endParaRPr lang="LID4096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4C5765A-D079-4C96-9154-6D4D8359A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E. Widmann ECT* 30 Sep 2024</a:t>
            </a:r>
            <a:endParaRPr lang="LID4096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2F54DFC-4B49-4850-BEC7-DBC81BFB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869169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0CE890-C4E2-4A49-A76C-18F190083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99FA380-B56A-4B30-A195-8E93721A4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32308-9169-0245-B5C5-72FCAAA8597C}" type="datetime1">
              <a:rPr lang="en-US" smtClean="0"/>
              <a:t>9/29/24</a:t>
            </a:fld>
            <a:endParaRPr lang="LID4096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87B3A7C-80E6-49E5-9C7C-16177E993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E. Widmann ECT* 30 Sep 2024</a:t>
            </a:r>
            <a:endParaRPr lang="LID4096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C2BA2A-DFBA-4CE6-9D6C-E43D7FC4D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80764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FEEFA96-E38F-40C3-975B-65743D9A6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35B0-6AD7-7B4A-9463-FFBD6644C9CB}" type="datetime1">
              <a:rPr lang="en-US" smtClean="0"/>
              <a:t>9/29/24</a:t>
            </a:fld>
            <a:endParaRPr lang="LID4096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62401CD-29EF-4165-9A62-08CB58C1C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E. Widmann ECT* 30 Sep 2024</a:t>
            </a:r>
            <a:endParaRPr lang="LID4096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99FD97-B63C-44F1-93FD-96493AD54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889807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579263-1EEF-4C93-8217-8834BFD93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66" y="457646"/>
            <a:ext cx="3932291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8BCF88-455D-4722-87B6-2BE8DF351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525" y="987847"/>
            <a:ext cx="6171342" cy="4873377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8F637A-9545-406B-89D7-6C3063BF6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366" y="2057177"/>
            <a:ext cx="3932291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C57F7DE-E0F3-426F-A7DF-B7416636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8DDA-4D96-4E49-8870-171F8FEF10B8}" type="datetime1">
              <a:rPr lang="en-US" smtClean="0"/>
              <a:t>9/29/24</a:t>
            </a:fld>
            <a:endParaRPr lang="LID4096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976DCEB-4C36-4D58-942C-1C21172F4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E. Widmann ECT* 30 Sep 2024</a:t>
            </a:r>
            <a:endParaRPr lang="LID4096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57DF484-6B88-42D9-8A1B-2FFCC1052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057110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1D9FCB-A200-409A-A80C-04B4F245B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66" y="457646"/>
            <a:ext cx="3932291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869C59C-7322-4D72-BA9E-E31692F6BD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525" y="987847"/>
            <a:ext cx="6171342" cy="4873377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r>
              <a:rPr lang="en-GB"/>
              <a:t>Click icon to add picture</a:t>
            </a:r>
            <a:endParaRPr lang="LID4096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D3A1E8-890E-4F0E-885C-F15809A73F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366" y="2057177"/>
            <a:ext cx="3932291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8D89A8-958C-4099-A443-12CDD4E7A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7B03F-E7F4-5243-99F4-1F6C76FF8550}" type="datetime1">
              <a:rPr lang="en-US" smtClean="0"/>
              <a:t>9/29/24</a:t>
            </a:fld>
            <a:endParaRPr lang="LID4096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0F04839-4D95-4DC7-908F-FB6857E35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E. Widmann ECT* 30 Sep 2024</a:t>
            </a:r>
            <a:endParaRPr lang="LID4096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CC4D337-ED72-4A4A-91D5-B2459B5BE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878719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17FB49-D4D0-4C37-B525-7A4358B91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F68AA9E-2E85-4887-B7E8-A653F821C3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AA9DE6-C997-43E5-8B07-B171D822A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CB802-BA24-E642-BCE6-131E789E809A}" type="datetime1">
              <a:rPr lang="en-US" smtClean="0"/>
              <a:t>9/29/24</a:t>
            </a:fld>
            <a:endParaRPr lang="LID4096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F78797-57D2-470F-BFD6-03181E62A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E. Widmann ECT* 30 Sep 2024</a:t>
            </a:r>
            <a:endParaRPr lang="LID4096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A7B863-53EA-4BFB-8B65-8D8C2EB54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654044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3EBC079-8B55-4DA2-98B3-CCE079DAB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155" y="365001"/>
            <a:ext cx="2628596" cy="581211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3455FF7-3CA4-44E2-BC7B-64F28B496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49" y="365001"/>
            <a:ext cx="7779753" cy="581211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3BFE9A-E968-45D4-B09C-863326315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0946-6C1B-734F-B21F-1D9901B85F2B}" type="datetime1">
              <a:rPr lang="en-US" smtClean="0"/>
              <a:t>9/29/24</a:t>
            </a:fld>
            <a:endParaRPr lang="LID4096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5D143B-6F2E-4157-8933-0F29F29CC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E. Widmann ECT* 30 Sep 2024</a:t>
            </a:r>
            <a:endParaRPr lang="LID4096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514DC1-4CD3-4BB2-A297-387A8102F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48902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4D21F3-4C61-43BD-90F7-D290E0936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65" y="365001"/>
            <a:ext cx="10515502" cy="132605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83C5E03-365F-4576-BC2E-116A07F09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365" y="1681014"/>
            <a:ext cx="5157854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7C0318E-C58F-424D-A40E-FA85EC2AB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365" y="2504777"/>
            <a:ext cx="5157854" cy="3684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E52AE8B-A52B-4E2D-8A28-1690C50286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459" y="1681014"/>
            <a:ext cx="5182409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AE14226-7D3A-4810-B497-DF0B1887FE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459" y="2504777"/>
            <a:ext cx="5182409" cy="3684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B635F85-5219-4F77-BDC5-725683B66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D5A4F7A0-420F-014E-93D8-45337CD92E6A}" type="datetime1">
              <a:rPr lang="en-US" smtClean="0"/>
              <a:t>9/29/24</a:t>
            </a:fld>
            <a:endParaRPr lang="en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EA55DEC-B3AF-42C4-B892-1AE70864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1982F3B-48F4-43CD-894C-A3946F60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626575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604EB0-9E4D-468D-BEBF-7AF284B5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3BD804-E72E-4F1F-BB7C-87608BC850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E6FAF255-300E-104B-9D5F-A05AD91FC454}" type="datetime1">
              <a:rPr lang="en-US" smtClean="0"/>
              <a:t>9/29/24</a:t>
            </a:fld>
            <a:endParaRPr lang="en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907284-41BE-4617-9E34-342853AE0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A463B45-DEDD-453E-B5E1-69BB4FABD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13925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506B66D-5B69-46B7-A2A6-42A9601DC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C907FE9B-3B3A-2743-BD38-F889887552B0}" type="datetime1">
              <a:rPr lang="en-US" smtClean="0"/>
              <a:t>9/29/24</a:t>
            </a:fld>
            <a:endParaRPr lang="en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A3EE954-72A0-4BA0-9CA9-A9354105F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A3CD54-0323-41FE-B7F3-BA78C829F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46995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4EFC6-77F3-4B68-AB3E-5117B80F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66" y="457646"/>
            <a:ext cx="3932291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GB"/>
              <a:t>Click to edit Master title style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F82CFB-A1B6-4E3F-958F-89078BF1D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525" y="987847"/>
            <a:ext cx="6171342" cy="4873377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20517E1-525E-4492-9CE0-F9B0D491A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366" y="2057177"/>
            <a:ext cx="3932291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3D19902-0A94-4A28-8BDA-517A41D2E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9411FDC7-E262-7941-8CC5-F3FF6D80BE1C}" type="datetime1">
              <a:rPr lang="en-US" smtClean="0"/>
              <a:t>9/29/24</a:t>
            </a:fld>
            <a:endParaRPr lang="en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CEDC5FA-EAAE-43C6-9B5F-2D33C19C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A39F7D7-2608-4B89-B6AC-E8B35696B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42468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B8282E-C35A-4D3A-8601-DA399094A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66" y="457646"/>
            <a:ext cx="3932291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GB"/>
              <a:t>Click to edit Master title style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4259BD7-68CC-493F-89E7-7570E755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525" y="987847"/>
            <a:ext cx="6171342" cy="4873377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r>
              <a:rPr lang="en-GB"/>
              <a:t>Click icon to add picture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9FD53A-E368-496E-AFB6-4615CF28A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366" y="2057177"/>
            <a:ext cx="3932291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96A91ED-9A74-4A87-B39D-DD6EFDDA9F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9D3C60F5-08D8-5848-B008-576153AEAFB1}" type="datetime1">
              <a:rPr lang="en-US" smtClean="0"/>
              <a:t>9/29/24</a:t>
            </a:fld>
            <a:endParaRPr lang="en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60F2887-44A4-49F6-8DC8-DBF9501C8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6370CDC-967D-42C9-B03F-24EB26891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/>
          <a:lstStyle/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95544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11A61C4-1967-4C51-BEE4-3696C34FF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76" y="1184857"/>
            <a:ext cx="11338662" cy="132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AFD44B-7170-4990-B3C0-DD972A925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676" y="2510915"/>
            <a:ext cx="11338662" cy="3845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7" name="Shape 9">
            <a:extLst>
              <a:ext uri="{FF2B5EF4-FFF2-40B4-BE49-F238E27FC236}">
                <a16:creationId xmlns:a16="http://schemas.microsoft.com/office/drawing/2014/main" id="{5A66F943-4B72-4FE9-B12B-A3FCBC3039E5}"/>
              </a:ext>
            </a:extLst>
          </p:cNvPr>
          <p:cNvSpPr/>
          <p:nvPr/>
        </p:nvSpPr>
        <p:spPr>
          <a:xfrm>
            <a:off x="5191965" y="632220"/>
            <a:ext cx="5619203" cy="253125"/>
          </a:xfrm>
          <a:prstGeom prst="rect">
            <a:avLst/>
          </a:prstGeom>
          <a:solidFill>
            <a:srgbClr val="008C95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35718" tIns="35718" rIns="35718" bIns="35718" numCol="1" anchor="ctr">
            <a:noAutofit/>
          </a:bodyPr>
          <a:lstStyle/>
          <a:p>
            <a:pPr algn="r">
              <a:defRPr sz="1200" cap="all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sz="1125" dirty="0"/>
          </a:p>
        </p:txBody>
      </p:sp>
      <p:pic>
        <p:nvPicPr>
          <p:cNvPr id="8" name="image2.jpg">
            <a:extLst>
              <a:ext uri="{FF2B5EF4-FFF2-40B4-BE49-F238E27FC236}">
                <a16:creationId xmlns:a16="http://schemas.microsoft.com/office/drawing/2014/main" id="{45BAB104-5A90-4E64-8FCA-3EF9A7E9E2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52972" y="387041"/>
            <a:ext cx="759352" cy="75937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Shape 10">
            <a:extLst>
              <a:ext uri="{FF2B5EF4-FFF2-40B4-BE49-F238E27FC236}">
                <a16:creationId xmlns:a16="http://schemas.microsoft.com/office/drawing/2014/main" id="{20856742-818A-4736-AA3A-85CD537EC954}"/>
              </a:ext>
            </a:extLst>
          </p:cNvPr>
          <p:cNvSpPr/>
          <p:nvPr/>
        </p:nvSpPr>
        <p:spPr>
          <a:xfrm>
            <a:off x="8037947" y="623458"/>
            <a:ext cx="3190982" cy="2909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7625" tIns="47625" rIns="47625" bIns="47625" numCol="1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sz="1266" b="1" dirty="0">
                <a:solidFill>
                  <a:srgbClr val="FFFFFF"/>
                </a:solidFill>
              </a:rPr>
              <a:t>SMI – STEFAN MEYER INSTITUTE</a:t>
            </a:r>
          </a:p>
        </p:txBody>
      </p:sp>
      <p:pic>
        <p:nvPicPr>
          <p:cNvPr id="10" name="image3.png">
            <a:extLst>
              <a:ext uri="{FF2B5EF4-FFF2-40B4-BE49-F238E27FC236}">
                <a16:creationId xmlns:a16="http://schemas.microsoft.com/office/drawing/2014/main" id="{0DB1F2C0-21F5-4D21-9665-624E659CC5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9676" y="387041"/>
            <a:ext cx="1752349" cy="75937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1" name="Shape 8">
            <a:extLst>
              <a:ext uri="{FF2B5EF4-FFF2-40B4-BE49-F238E27FC236}">
                <a16:creationId xmlns:a16="http://schemas.microsoft.com/office/drawing/2014/main" id="{7E6EFC85-74A0-4FA0-95A7-808102BB19B5}"/>
              </a:ext>
            </a:extLst>
          </p:cNvPr>
          <p:cNvSpPr/>
          <p:nvPr/>
        </p:nvSpPr>
        <p:spPr>
          <a:xfrm>
            <a:off x="2386131" y="632220"/>
            <a:ext cx="2809602" cy="253125"/>
          </a:xfrm>
          <a:prstGeom prst="rect">
            <a:avLst/>
          </a:prstGeom>
          <a:solidFill>
            <a:srgbClr val="84BD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35718" tIns="35718" rIns="35718" bIns="35718" numCol="1" anchor="ctr">
            <a:no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93941B65-795F-4C14-8C72-1850C4810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7F6CA-EDE4-DA4E-8C08-CB6DA3782693}" type="datetime1">
              <a:rPr lang="en-US" smtClean="0"/>
              <a:t>9/29/24</a:t>
            </a:fld>
            <a:endParaRPr lang="en-AT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E437D973-C1E8-4E65-B682-48AAB2586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C902EC8A-C8EB-45E9-9D9A-CD4604A10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66651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642915" rtl="0" eaLnBrk="1" latinLnBrk="0" hangingPunct="1">
        <a:lnSpc>
          <a:spcPct val="90000"/>
        </a:lnSpc>
        <a:spcBef>
          <a:spcPct val="0"/>
        </a:spcBef>
        <a:buNone/>
        <a:defRPr sz="4219" b="1" kern="1200">
          <a:solidFill>
            <a:schemeClr val="tx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160729" indent="-160729" algn="l" defTabSz="642915" rtl="0" eaLnBrk="1" latinLnBrk="0" hangingPunct="1">
        <a:lnSpc>
          <a:spcPct val="90000"/>
        </a:lnSpc>
        <a:spcBef>
          <a:spcPts val="703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482186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80364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125101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1446558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906C79A-5AB3-4AA9-8AA0-BF39C2001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49" y="365001"/>
            <a:ext cx="10515502" cy="132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LID4096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76C51A-A8DB-4C97-9EED-24C279047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49" y="1826122"/>
            <a:ext cx="10515502" cy="4350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LID4096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6F8613-1A8F-4C71-8837-EAEA98905F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AC1D5-F63F-214C-BAE1-A09D33EFC721}" type="datetime1">
              <a:rPr lang="en-US" smtClean="0"/>
              <a:t>9/29/24</a:t>
            </a:fld>
            <a:endParaRPr lang="LID4096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54D238-B366-4AFD-A944-20BEA8CC9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E. Widmann ECT* 30 Sep 2024</a:t>
            </a:r>
            <a:endParaRPr lang="LID4096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189A04-A993-49F7-AFA3-DB5B5E7E4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738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dt="0"/>
  <p:txStyles>
    <p:titleStyle>
      <a:lvl1pPr algn="l" defTabSz="642915" rtl="0" eaLnBrk="1" latinLnBrk="0" hangingPunct="1">
        <a:lnSpc>
          <a:spcPct val="90000"/>
        </a:lnSpc>
        <a:spcBef>
          <a:spcPct val="0"/>
        </a:spcBef>
        <a:buNone/>
        <a:defRPr sz="30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729" indent="-160729" algn="l" defTabSz="642915" rtl="0" eaLnBrk="1" latinLnBrk="0" hangingPunct="1">
        <a:lnSpc>
          <a:spcPct val="90000"/>
        </a:lnSpc>
        <a:spcBef>
          <a:spcPts val="703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1pPr>
      <a:lvl2pPr marL="482186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11A61C4-1967-4C51-BEE4-3696C34FF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76" y="1184857"/>
            <a:ext cx="11338662" cy="901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AFD44B-7170-4990-B3C0-DD972A925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676" y="2086396"/>
            <a:ext cx="11338662" cy="427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7" name="Shape 9">
            <a:extLst>
              <a:ext uri="{FF2B5EF4-FFF2-40B4-BE49-F238E27FC236}">
                <a16:creationId xmlns:a16="http://schemas.microsoft.com/office/drawing/2014/main" id="{5A66F943-4B72-4FE9-B12B-A3FCBC3039E5}"/>
              </a:ext>
            </a:extLst>
          </p:cNvPr>
          <p:cNvSpPr/>
          <p:nvPr/>
        </p:nvSpPr>
        <p:spPr>
          <a:xfrm>
            <a:off x="5191965" y="632220"/>
            <a:ext cx="5619203" cy="253125"/>
          </a:xfrm>
          <a:prstGeom prst="rect">
            <a:avLst/>
          </a:prstGeom>
          <a:solidFill>
            <a:srgbClr val="008C95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35718" tIns="35718" rIns="35718" bIns="35718" numCol="1" anchor="ctr">
            <a:noAutofit/>
          </a:bodyPr>
          <a:lstStyle/>
          <a:p>
            <a:pPr algn="r">
              <a:defRPr sz="1200" cap="all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sz="1125" dirty="0"/>
          </a:p>
        </p:txBody>
      </p:sp>
      <p:pic>
        <p:nvPicPr>
          <p:cNvPr id="8" name="image2.jpg">
            <a:extLst>
              <a:ext uri="{FF2B5EF4-FFF2-40B4-BE49-F238E27FC236}">
                <a16:creationId xmlns:a16="http://schemas.microsoft.com/office/drawing/2014/main" id="{45BAB104-5A90-4E64-8FCA-3EF9A7E9E2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2972" y="387041"/>
            <a:ext cx="759352" cy="75937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Shape 10">
            <a:extLst>
              <a:ext uri="{FF2B5EF4-FFF2-40B4-BE49-F238E27FC236}">
                <a16:creationId xmlns:a16="http://schemas.microsoft.com/office/drawing/2014/main" id="{20856742-818A-4736-AA3A-85CD537EC954}"/>
              </a:ext>
            </a:extLst>
          </p:cNvPr>
          <p:cNvSpPr/>
          <p:nvPr/>
        </p:nvSpPr>
        <p:spPr>
          <a:xfrm>
            <a:off x="8037947" y="623458"/>
            <a:ext cx="3190982" cy="2909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7625" tIns="47625" rIns="47625" bIns="47625" numCol="1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sz="1266" b="1" dirty="0">
                <a:solidFill>
                  <a:srgbClr val="FFFFFF"/>
                </a:solidFill>
              </a:rPr>
              <a:t>SMI – STEFAN MEYER INSTITUTE</a:t>
            </a:r>
          </a:p>
        </p:txBody>
      </p:sp>
      <p:pic>
        <p:nvPicPr>
          <p:cNvPr id="10" name="image3.png">
            <a:extLst>
              <a:ext uri="{FF2B5EF4-FFF2-40B4-BE49-F238E27FC236}">
                <a16:creationId xmlns:a16="http://schemas.microsoft.com/office/drawing/2014/main" id="{0DB1F2C0-21F5-4D21-9665-624E659CC52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9676" y="387041"/>
            <a:ext cx="1752349" cy="75937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1" name="Shape 8">
            <a:extLst>
              <a:ext uri="{FF2B5EF4-FFF2-40B4-BE49-F238E27FC236}">
                <a16:creationId xmlns:a16="http://schemas.microsoft.com/office/drawing/2014/main" id="{7E6EFC85-74A0-4FA0-95A7-808102BB19B5}"/>
              </a:ext>
            </a:extLst>
          </p:cNvPr>
          <p:cNvSpPr/>
          <p:nvPr/>
        </p:nvSpPr>
        <p:spPr>
          <a:xfrm>
            <a:off x="2386131" y="632220"/>
            <a:ext cx="2809602" cy="253125"/>
          </a:xfrm>
          <a:prstGeom prst="rect">
            <a:avLst/>
          </a:prstGeom>
          <a:solidFill>
            <a:srgbClr val="84BD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35718" tIns="35718" rIns="35718" bIns="35718" numCol="1" anchor="ctr">
            <a:no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93941B65-795F-4C14-8C72-1850C4810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CC116-915B-014A-826F-AA894A9FA3B0}" type="datetime1">
              <a:rPr lang="en-US" smtClean="0"/>
              <a:t>9/29/24</a:t>
            </a:fld>
            <a:endParaRPr lang="en-AT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E437D973-C1E8-4E65-B682-48AAB2586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C902EC8A-C8EB-45E9-9D9A-CD4604A10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B6DB81A1-CC17-734F-A085-7779663DF64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69885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hf hdr="0" dt="0"/>
  <p:txStyles>
    <p:titleStyle>
      <a:lvl1pPr algn="l" defTabSz="642915" rtl="0" eaLnBrk="1" latinLnBrk="0" hangingPunct="1">
        <a:lnSpc>
          <a:spcPct val="90000"/>
        </a:lnSpc>
        <a:spcBef>
          <a:spcPct val="0"/>
        </a:spcBef>
        <a:buNone/>
        <a:defRPr sz="3797" b="1" kern="1200">
          <a:solidFill>
            <a:schemeClr val="tx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160729" indent="-160729" algn="l" defTabSz="642915" rtl="0" eaLnBrk="1" latinLnBrk="0" hangingPunct="1">
        <a:lnSpc>
          <a:spcPct val="90000"/>
        </a:lnSpc>
        <a:spcBef>
          <a:spcPts val="70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482186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80364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125101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1446558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906C79A-5AB3-4AA9-8AA0-BF39C2001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49" y="365001"/>
            <a:ext cx="10515502" cy="132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LID4096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76C51A-A8DB-4C97-9EED-24C279047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49" y="1826122"/>
            <a:ext cx="10515502" cy="4350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LID4096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6F8613-1A8F-4C71-8837-EAEA98905F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E910A-FD6C-D242-A3FE-426B2648798A}" type="datetime1">
              <a:rPr lang="en-US" smtClean="0"/>
              <a:t>9/29/24</a:t>
            </a:fld>
            <a:endParaRPr lang="LID4096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54D238-B366-4AFD-A944-20BEA8CC9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E. Widmann ECT* 30 Sep 2024</a:t>
            </a:r>
            <a:endParaRPr lang="LID4096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189A04-A993-49F7-AFA3-DB5B5E7E4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994AC-0F85-42B1-9E06-528B2552B8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3151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dt="0"/>
  <p:txStyles>
    <p:titleStyle>
      <a:lvl1pPr algn="l" defTabSz="642915" rtl="0" eaLnBrk="1" latinLnBrk="0" hangingPunct="1">
        <a:lnSpc>
          <a:spcPct val="90000"/>
        </a:lnSpc>
        <a:spcBef>
          <a:spcPct val="0"/>
        </a:spcBef>
        <a:buNone/>
        <a:defRPr sz="30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729" indent="-160729" algn="l" defTabSz="642915" rtl="0" eaLnBrk="1" latinLnBrk="0" hangingPunct="1">
        <a:lnSpc>
          <a:spcPct val="90000"/>
        </a:lnSpc>
        <a:spcBef>
          <a:spcPts val="703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1pPr>
      <a:lvl2pPr marL="482186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5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ternity.org/de/gedenkseiten/detail/dr-johann-zmeskal-1955-05-13-bis-2024-07-23-9156.html#kondolenzuch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F1C66F3-C17C-852B-BEB4-B30C25D3B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581" y="1511791"/>
            <a:ext cx="9144837" cy="2387576"/>
          </a:xfrm>
        </p:spPr>
        <p:txBody>
          <a:bodyPr anchor="ctr"/>
          <a:lstStyle/>
          <a:p>
            <a:r>
              <a:rPr lang="en-AT" dirty="0"/>
              <a:t>In Memoriam </a:t>
            </a:r>
            <a:br>
              <a:rPr lang="en-AT" dirty="0"/>
            </a:br>
            <a:r>
              <a:rPr lang="en-AT" dirty="0"/>
              <a:t>Johann “Hannes” Zmeskal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5943EA05-7382-E92C-B54F-4C0FF57DE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582" y="3602012"/>
            <a:ext cx="9144837" cy="2615907"/>
          </a:xfrm>
        </p:spPr>
        <p:txBody>
          <a:bodyPr anchor="ctr">
            <a:normAutofit/>
          </a:bodyPr>
          <a:lstStyle/>
          <a:p>
            <a:r>
              <a:rPr lang="en-AT" sz="2400" dirty="0"/>
              <a:t>Eberhard Widmann</a:t>
            </a:r>
          </a:p>
          <a:p>
            <a:r>
              <a:rPr lang="en-AT" sz="2000" i="1" dirty="0"/>
              <a:t>Stefan Meyer Institute, Vienna</a:t>
            </a:r>
            <a:endParaRPr lang="en-GB" sz="1800" dirty="0"/>
          </a:p>
          <a:p>
            <a:r>
              <a:rPr lang="en-GB" sz="1600" dirty="0"/>
              <a:t>W</a:t>
            </a:r>
            <a:r>
              <a:rPr lang="en-AT" sz="1600" dirty="0"/>
              <a:t>ith contributions from Johann Marton@EXA/LEAP2024</a:t>
            </a:r>
          </a:p>
          <a:p>
            <a:endParaRPr lang="en-AT" sz="2400" dirty="0"/>
          </a:p>
          <a:p>
            <a:r>
              <a:rPr lang="en-AT" sz="1800" dirty="0"/>
              <a:t>ECT* KAMPAI Workshop</a:t>
            </a:r>
          </a:p>
          <a:p>
            <a:r>
              <a:rPr lang="en-AT" sz="1800" dirty="0"/>
              <a:t>Trento, 30 Sep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7FFC88-82D4-5CCE-9263-189F1311CBBB}"/>
              </a:ext>
            </a:extLst>
          </p:cNvPr>
          <p:cNvSpPr txBox="1"/>
          <p:nvPr/>
        </p:nvSpPr>
        <p:spPr>
          <a:xfrm>
            <a:off x="8776986" y="5017591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T" dirty="0"/>
          </a:p>
          <a:p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302141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D2A9F-9AB8-887D-317E-E365A984F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Exotic kaonic bound states: strong interaction at low </a:t>
            </a:r>
            <a:r>
              <a:rPr lang="en-AT" i="1" dirty="0"/>
              <a:t>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355BDDD-0102-C61B-780B-8EC588C7D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677" y="1937325"/>
            <a:ext cx="5662190" cy="456422"/>
          </a:xfrm>
        </p:spPr>
        <p:txBody>
          <a:bodyPr/>
          <a:lstStyle/>
          <a:p>
            <a:r>
              <a:rPr lang="en-GB" dirty="0"/>
              <a:t>K</a:t>
            </a:r>
            <a:r>
              <a:rPr lang="en-AT" dirty="0"/>
              <a:t>aonic atom: X-ray spectroscopy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1A85E-FD11-9C13-F5AB-0F0F258A6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E. Widmann ECT* 30 Sep 2024</a:t>
            </a:r>
            <a:endParaRPr lang="de-A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50744-BD38-884B-EFF3-4D916B19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4863-07A5-44B2-A782-3B0AF55D14EB}" type="slidenum">
              <a:rPr lang="de-AT" smtClean="0"/>
              <a:t>10</a:t>
            </a:fld>
            <a:endParaRPr lang="de-A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8C67AC-E020-7837-E099-8D7E87672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588" y="11283990"/>
            <a:ext cx="3832764" cy="2532874"/>
          </a:xfrm>
          <a:prstGeom prst="rect">
            <a:avLst/>
          </a:prstGeom>
        </p:spPr>
      </p:pic>
      <p:pic>
        <p:nvPicPr>
          <p:cNvPr id="18" name="Content Placeholder 8">
            <a:extLst>
              <a:ext uri="{FF2B5EF4-FFF2-40B4-BE49-F238E27FC236}">
                <a16:creationId xmlns:a16="http://schemas.microsoft.com/office/drawing/2014/main" id="{8510121B-589A-C973-266A-6C96821CA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76" y="2483362"/>
            <a:ext cx="2845106" cy="1732353"/>
          </a:xfrm>
          <a:prstGeom prst="rect">
            <a:avLst/>
          </a:prstGeom>
        </p:spPr>
      </p:pic>
      <p:pic>
        <p:nvPicPr>
          <p:cNvPr id="23" name="Content Placeholder 7">
            <a:extLst>
              <a:ext uri="{FF2B5EF4-FFF2-40B4-BE49-F238E27FC236}">
                <a16:creationId xmlns:a16="http://schemas.microsoft.com/office/drawing/2014/main" id="{8D27F4E8-0516-99D4-371A-398422E103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300037" y="2393126"/>
            <a:ext cx="2845106" cy="20717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650FCA8-CA44-39E8-CD77-6E0A2214F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269" y="4323935"/>
            <a:ext cx="3730369" cy="2193049"/>
          </a:xfrm>
          <a:prstGeom prst="rect">
            <a:avLst/>
          </a:prstGeom>
        </p:spPr>
      </p:pic>
      <p:sp>
        <p:nvSpPr>
          <p:cNvPr id="25" name="Content Placeholder 20">
            <a:extLst>
              <a:ext uri="{FF2B5EF4-FFF2-40B4-BE49-F238E27FC236}">
                <a16:creationId xmlns:a16="http://schemas.microsoft.com/office/drawing/2014/main" id="{37764B29-0704-7CA3-B036-21E1BE4C7132}"/>
              </a:ext>
            </a:extLst>
          </p:cNvPr>
          <p:cNvSpPr txBox="1">
            <a:spLocks/>
          </p:cNvSpPr>
          <p:nvPr/>
        </p:nvSpPr>
        <p:spPr>
          <a:xfrm>
            <a:off x="5779094" y="1975656"/>
            <a:ext cx="5662190" cy="456422"/>
          </a:xfrm>
          <a:prstGeom prst="rect">
            <a:avLst/>
          </a:prstGeom>
        </p:spPr>
        <p:txBody>
          <a:bodyPr vert="horz" lIns="64292" tIns="32146" rIns="64292" bIns="32146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50" dirty="0"/>
              <a:t>K</a:t>
            </a:r>
            <a:r>
              <a:rPr lang="en-AT" sz="2250" dirty="0"/>
              <a:t>aonic nuclear bound states</a:t>
            </a:r>
          </a:p>
        </p:txBody>
      </p:sp>
      <p:pic>
        <p:nvPicPr>
          <p:cNvPr id="27" name="Content Placeholder 8">
            <a:extLst>
              <a:ext uri="{FF2B5EF4-FFF2-40B4-BE49-F238E27FC236}">
                <a16:creationId xmlns:a16="http://schemas.microsoft.com/office/drawing/2014/main" id="{C17FEAAA-E06B-A405-6B29-DF01E8549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76" y="2483362"/>
            <a:ext cx="2845106" cy="17323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C7324B9-ABF3-5C69-2279-F61AD5EE7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51" y="4265191"/>
            <a:ext cx="3090067" cy="2042064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4E6A322B-4097-2114-8D0A-1F5AD4B64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9908" y="3281481"/>
            <a:ext cx="3090067" cy="20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43558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C721B-127C-7106-3E1B-898A5EDA7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X-ray spectrososcopy of kaonic atoms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BAB2D-B882-55CC-6396-816534DAAC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T" dirty="0"/>
              <a:t>DEAR: CCD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2470CFC-2AB8-8585-16BD-EACB0D3E0A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AT" dirty="0"/>
              <a:t>SIDDHARTA: SDD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A75F6C-D76E-E444-DCD0-D41A81B21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70F07-3CDC-BCC8-E068-05A0D215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81A1-CC17-734F-A085-7779663DF64C}" type="slidenum">
              <a:rPr lang="en-AT" smtClean="0"/>
              <a:t>11</a:t>
            </a:fld>
            <a:endParaRPr lang="en-AT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70A244A-363B-831C-1888-ED47C51B8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78" y="2312645"/>
            <a:ext cx="4287218" cy="319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32B989-B78B-916F-5020-C6CDF6A5B5C8}"/>
              </a:ext>
            </a:extLst>
          </p:cNvPr>
          <p:cNvSpPr txBox="1"/>
          <p:nvPr/>
        </p:nvSpPr>
        <p:spPr>
          <a:xfrm>
            <a:off x="391017" y="5547791"/>
            <a:ext cx="4689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>
                <a:latin typeface="+mn-lt"/>
              </a:rPr>
              <a:t>Guaraldo</a:t>
            </a:r>
            <a:r>
              <a:rPr lang="en-GB" sz="1000" dirty="0">
                <a:latin typeface="+mn-lt"/>
              </a:rPr>
              <a:t>, C. et al. (2004). First results on kaonic hydrogen from the DEAR experiment. </a:t>
            </a:r>
          </a:p>
          <a:p>
            <a:r>
              <a:rPr lang="en-GB" sz="1000" dirty="0">
                <a:latin typeface="+mn-lt"/>
              </a:rPr>
              <a:t>European Physical Journal A. 19. 185-188. 10.1140/</a:t>
            </a:r>
            <a:r>
              <a:rPr lang="en-GB" sz="1000" dirty="0" err="1">
                <a:latin typeface="+mn-lt"/>
              </a:rPr>
              <a:t>epjad</a:t>
            </a:r>
            <a:r>
              <a:rPr lang="en-GB" sz="1000" dirty="0">
                <a:latin typeface="+mn-lt"/>
              </a:rPr>
              <a:t>/s2004-03-031-y. </a:t>
            </a:r>
            <a:endParaRPr lang="en-AT" sz="1000" dirty="0">
              <a:latin typeface="+mn-lt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2F136C7-F64C-5E19-E677-E13905D84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863" y="4147049"/>
            <a:ext cx="3468922" cy="199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6F8514B7-998A-C513-975E-499696600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482" y="2296896"/>
            <a:ext cx="3456379" cy="185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7C6A93-B3D9-E15E-9CFB-70C1EED14B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303" y="4342706"/>
            <a:ext cx="3167197" cy="16387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63F746-A419-504C-9481-C7271AE46546}"/>
              </a:ext>
            </a:extLst>
          </p:cNvPr>
          <p:cNvSpPr txBox="1"/>
          <p:nvPr/>
        </p:nvSpPr>
        <p:spPr>
          <a:xfrm>
            <a:off x="910796" y="5904569"/>
            <a:ext cx="2701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+mn-lt"/>
              </a:rPr>
              <a:t>T</a:t>
            </a:r>
            <a:r>
              <a:rPr lang="en-AT" sz="1600" dirty="0">
                <a:latin typeface="+mn-lt"/>
              </a:rPr>
              <a:t>ogether with Carlo Guaraldo </a:t>
            </a:r>
          </a:p>
          <a:p>
            <a:r>
              <a:rPr lang="en-GB" sz="1600" dirty="0">
                <a:latin typeface="+mn-lt"/>
              </a:rPr>
              <a:t>and Catalina </a:t>
            </a:r>
            <a:r>
              <a:rPr lang="en-GB" sz="1600" dirty="0" err="1">
                <a:latin typeface="+mn-lt"/>
              </a:rPr>
              <a:t>Curceanu</a:t>
            </a:r>
            <a:endParaRPr lang="en-AT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9055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14996-B10D-2EDE-FF93-D41A59E5E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E15, E57, E80 @ J-PARC</a:t>
            </a:r>
          </a:p>
        </p:txBody>
      </p:sp>
      <p:pic>
        <p:nvPicPr>
          <p:cNvPr id="8" name="Content Placeholder 7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3AA61DAE-7F10-B749-2FB4-57BEAC0C1B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9676" y="2116988"/>
            <a:ext cx="4538360" cy="3546687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96B09-D120-D51D-1106-4B91FE47B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9FFA2-055D-C466-342C-A2D4C3AE0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81A1-CC17-734F-A085-7779663DF64C}" type="slidenum">
              <a:rPr lang="en-AT" smtClean="0"/>
              <a:t>12</a:t>
            </a:fld>
            <a:endParaRPr lang="en-AT"/>
          </a:p>
        </p:txBody>
      </p:sp>
      <p:pic>
        <p:nvPicPr>
          <p:cNvPr id="16" name="Content Placeholder 15" descr="A close-up of a yellow box&#10;&#10;Description automatically generated">
            <a:extLst>
              <a:ext uri="{FF2B5EF4-FFF2-40B4-BE49-F238E27FC236}">
                <a16:creationId xmlns:a16="http://schemas.microsoft.com/office/drawing/2014/main" id="{A81D1A36-6B9C-D3D0-F9C9-28FCEAF255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56212" y="2312275"/>
            <a:ext cx="6808740" cy="3806393"/>
          </a:xfrm>
          <a:ln>
            <a:solidFill>
              <a:schemeClr val="accent1"/>
            </a:solidFill>
          </a:ln>
        </p:spPr>
      </p:pic>
      <p:pic>
        <p:nvPicPr>
          <p:cNvPr id="14" name="Content Placeholder 9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552C5568-22FD-95A7-B1CD-4E347CA13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355" y="5571307"/>
            <a:ext cx="3461178" cy="121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92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0C9D8-CCD7-DAF5-3E73-E9DD71EBC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76" y="1184857"/>
            <a:ext cx="11338662" cy="798841"/>
          </a:xfrm>
        </p:spPr>
        <p:txBody>
          <a:bodyPr>
            <a:normAutofit/>
          </a:bodyPr>
          <a:lstStyle/>
          <a:p>
            <a:r>
              <a:rPr lang="en-AT" dirty="0"/>
              <a:t>Hannes liked Japan, its culture and sushi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107FE0B-F043-BADE-393E-1C2060891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76596-8A2F-AACA-32C7-B14800A3F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328" y="6356821"/>
            <a:ext cx="4115344" cy="365001"/>
          </a:xfrm>
        </p:spPr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D3F426-6E0B-23D5-0D75-F3F70783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188" y="6356821"/>
            <a:ext cx="2743563" cy="365001"/>
          </a:xfrm>
        </p:spPr>
        <p:txBody>
          <a:bodyPr/>
          <a:lstStyle/>
          <a:p>
            <a:fld id="{B6DB81A1-CC17-734F-A085-7779663DF64C}" type="slidenum">
              <a:rPr lang="en-AT" smtClean="0"/>
              <a:pPr/>
              <a:t>13</a:t>
            </a:fld>
            <a:endParaRPr lang="en-A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2623F0-4633-954F-2873-785ED7A7A2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90" y="2306545"/>
            <a:ext cx="3908323" cy="2931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2AE71C-9D1D-C9DA-AB72-D4C72E274E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9213" y="3771695"/>
            <a:ext cx="3446206" cy="2584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8C2795-AD20-39F6-E7E7-16DD70936C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4286" y="4087376"/>
            <a:ext cx="2777612" cy="20832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4A4D59-211F-EB7F-3181-EFAA8D2093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103" y="1779736"/>
            <a:ext cx="2914587" cy="218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95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1123A8-51BC-6115-308E-673AE89ED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SiPM development: PANDA, ASACUSA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73329-D4B9-859C-6AC5-40ADF5735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AF7CA-C497-8891-09D6-E720EDC7A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81A1-CC17-734F-A085-7779663DF64C}" type="slidenum">
              <a:rPr lang="en-AT" smtClean="0"/>
              <a:t>14</a:t>
            </a:fld>
            <a:endParaRPr lang="en-AT"/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21C72948-93D7-2286-50FF-C2F7D8E9C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-18288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BA1AD7AD-0269-FFB9-8FE5-F84E32373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7213" y="-18288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5818BC1B-2032-5B69-9D6C-1E112A576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4900" y="-18288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18EB9C74-A39E-8732-DDF6-269B93437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885" y="1991503"/>
            <a:ext cx="1552244" cy="16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BA4B603F-B703-7B87-68AD-F99A41BC1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076" y="1917462"/>
            <a:ext cx="3526082" cy="201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909E1E5A-EEBB-D81C-D2FF-B1F3352E6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740" y="3763433"/>
            <a:ext cx="4115344" cy="309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ABC5F-69F6-F582-CFCB-860BD34D5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200" y="4235685"/>
            <a:ext cx="51308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61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F7F8E2-7DF8-4800-B8F8-F2F4A973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PANDA@FAIR</a:t>
            </a:r>
            <a:endParaRPr lang="x-non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106762-C03C-4584-87E8-0B9F3EC0CD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677" y="5156054"/>
            <a:ext cx="5662190" cy="1020974"/>
          </a:xfrm>
        </p:spPr>
        <p:txBody>
          <a:bodyPr>
            <a:normAutofit/>
          </a:bodyPr>
          <a:lstStyle/>
          <a:p>
            <a:r>
              <a:rPr lang="de-AT" dirty="0"/>
              <a:t>Assembly </a:t>
            </a:r>
            <a:r>
              <a:rPr lang="de-AT" dirty="0" err="1"/>
              <a:t>start</a:t>
            </a:r>
            <a:r>
              <a:rPr lang="de-AT" dirty="0"/>
              <a:t> Q3/2021</a:t>
            </a:r>
          </a:p>
          <a:p>
            <a:r>
              <a:rPr lang="de-AT" dirty="0" err="1"/>
              <a:t>Comissioning</a:t>
            </a:r>
            <a:r>
              <a:rPr lang="de-AT" dirty="0"/>
              <a:t> w/</a:t>
            </a:r>
            <a:r>
              <a:rPr lang="de-AT" dirty="0" err="1"/>
              <a:t>beams</a:t>
            </a:r>
            <a:r>
              <a:rPr lang="de-AT" dirty="0"/>
              <a:t> Q4 2023 </a:t>
            </a:r>
            <a:endParaRPr lang="x-non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F5054D2-C4E3-4896-AAF9-63759D3C9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5633" y="1916898"/>
            <a:ext cx="5462705" cy="1661860"/>
          </a:xfrm>
        </p:spPr>
        <p:txBody>
          <a:bodyPr>
            <a:normAutofit/>
          </a:bodyPr>
          <a:lstStyle/>
          <a:p>
            <a:r>
              <a:rPr lang="de-AT" dirty="0"/>
              <a:t>Barrel TOF </a:t>
            </a:r>
            <a:r>
              <a:rPr lang="de-AT" dirty="0" err="1"/>
              <a:t>detector</a:t>
            </a:r>
            <a:r>
              <a:rPr lang="de-AT" dirty="0"/>
              <a:t>: </a:t>
            </a:r>
          </a:p>
          <a:p>
            <a:pPr lvl="1"/>
            <a:r>
              <a:rPr lang="de-AT" dirty="0"/>
              <a:t>Time </a:t>
            </a:r>
            <a:r>
              <a:rPr lang="de-AT" dirty="0" err="1"/>
              <a:t>resolution</a:t>
            </a:r>
            <a:r>
              <a:rPr lang="de-AT" dirty="0"/>
              <a:t> &lt; 100 </a:t>
            </a:r>
            <a:r>
              <a:rPr lang="de-AT" dirty="0" err="1"/>
              <a:t>ps</a:t>
            </a:r>
            <a:endParaRPr lang="de-AT" dirty="0"/>
          </a:p>
          <a:p>
            <a:pPr lvl="1"/>
            <a:r>
              <a:rPr lang="de-AT" dirty="0"/>
              <a:t>TDR </a:t>
            </a:r>
            <a:r>
              <a:rPr lang="de-AT" dirty="0" err="1"/>
              <a:t>written</a:t>
            </a:r>
            <a:r>
              <a:rPr lang="de-AT" dirty="0"/>
              <a:t> at SMI, </a:t>
            </a:r>
            <a:r>
              <a:rPr lang="de-AT" dirty="0" err="1"/>
              <a:t>approved</a:t>
            </a:r>
            <a:endParaRPr lang="de-AT" dirty="0"/>
          </a:p>
          <a:p>
            <a:pPr lvl="1"/>
            <a:r>
              <a:rPr lang="de-AT"/>
              <a:t>Construction </a:t>
            </a:r>
            <a:r>
              <a:rPr lang="de-AT" dirty="0" err="1"/>
              <a:t>funding</a:t>
            </a:r>
            <a:r>
              <a:rPr lang="de-AT" dirty="0"/>
              <a:t> </a:t>
            </a:r>
            <a:r>
              <a:rPr lang="de-AT" dirty="0" err="1"/>
              <a:t>pending</a:t>
            </a:r>
            <a:endParaRPr lang="x-non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492CFE5-5C44-41FB-9DDB-75B1BE128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E. Widmann ECT* 30 Sep 2024</a:t>
            </a:r>
            <a:endParaRPr lang="de-AT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8B97FC-2049-4AE9-AE7E-1DB30C2F4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4863-07A5-44B2-A782-3B0AF55D14EB}" type="slidenum">
              <a:rPr lang="de-AT" smtClean="0"/>
              <a:t>15</a:t>
            </a:fld>
            <a:endParaRPr lang="de-AT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B6137B6-0E3E-4498-99F2-2DD7AAD42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745" y="1926393"/>
            <a:ext cx="3872592" cy="322966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1FBB1DF-D26A-40E1-9E01-2114A5DE0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717" y="3558331"/>
            <a:ext cx="5954742" cy="279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79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D593F-85F8-45F9-AA45-F29119A7E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ASACUSA antihydrogen detector: Hodoscope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ED4EAC3-E30B-4C1A-BBAE-2470C4AE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E. Widmann ECT* 30 Sep 2024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45DE053-ABA4-44CB-900B-635A3BF3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4863-07A5-44B2-A782-3B0AF55D14EB}" type="slidenum">
              <a:rPr lang="de-AT" smtClean="0"/>
              <a:t>16</a:t>
            </a:fld>
            <a:endParaRPr lang="de-AT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7466187-E74F-4788-8EC6-C28362B5EE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879" y="1937279"/>
            <a:ext cx="3116726" cy="235258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672247B-34E8-46E5-AD3C-DDF20B55B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32" y="4482489"/>
            <a:ext cx="1909221" cy="61863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6F0395C-F3F4-48EB-86DB-AC179B5470AA}"/>
              </a:ext>
            </a:extLst>
          </p:cNvPr>
          <p:cNvSpPr txBox="1"/>
          <p:nvPr/>
        </p:nvSpPr>
        <p:spPr>
          <a:xfrm>
            <a:off x="4346219" y="5293749"/>
            <a:ext cx="3807453" cy="871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87" dirty="0" err="1">
                <a:latin typeface="+mn-lt"/>
              </a:rPr>
              <a:t>Fibre</a:t>
            </a:r>
            <a:r>
              <a:rPr lang="de-AT" sz="1687" dirty="0">
                <a:latin typeface="+mn-lt"/>
              </a:rPr>
              <a:t> </a:t>
            </a:r>
            <a:r>
              <a:rPr lang="de-AT" sz="1687" dirty="0" err="1">
                <a:latin typeface="+mn-lt"/>
              </a:rPr>
              <a:t>bundle</a:t>
            </a:r>
            <a:r>
              <a:rPr lang="de-AT" sz="1687" dirty="0">
                <a:latin typeface="+mn-lt"/>
              </a:rPr>
              <a:t> 2x2 of 1x1 mm2 </a:t>
            </a:r>
            <a:r>
              <a:rPr lang="de-AT" sz="1687" dirty="0" err="1">
                <a:latin typeface="+mn-lt"/>
              </a:rPr>
              <a:t>fibres</a:t>
            </a:r>
            <a:endParaRPr lang="de-AT" sz="1687" dirty="0">
              <a:latin typeface="+mn-lt"/>
            </a:endParaRPr>
          </a:p>
          <a:p>
            <a:r>
              <a:rPr lang="de-AT" sz="1687" dirty="0">
                <a:latin typeface="+mn-lt"/>
              </a:rPr>
              <a:t>2 </a:t>
            </a:r>
            <a:r>
              <a:rPr lang="de-AT" sz="1687" dirty="0" err="1">
                <a:latin typeface="+mn-lt"/>
              </a:rPr>
              <a:t>layers</a:t>
            </a:r>
            <a:endParaRPr lang="de-AT" sz="1687" dirty="0">
              <a:latin typeface="+mn-lt"/>
            </a:endParaRPr>
          </a:p>
          <a:p>
            <a:r>
              <a:rPr lang="de-AT" sz="1687" dirty="0">
                <a:latin typeface="+mn-lt"/>
              </a:rPr>
              <a:t>7.7 mm </a:t>
            </a:r>
            <a:r>
              <a:rPr lang="de-AT" sz="1687" dirty="0" err="1">
                <a:latin typeface="+mn-lt"/>
              </a:rPr>
              <a:t>geometrical</a:t>
            </a:r>
            <a:r>
              <a:rPr lang="de-AT" sz="1687" dirty="0">
                <a:latin typeface="+mn-lt"/>
              </a:rPr>
              <a:t> </a:t>
            </a:r>
            <a:r>
              <a:rPr lang="de-AT" sz="1687" dirty="0" err="1">
                <a:latin typeface="+mn-lt"/>
              </a:rPr>
              <a:t>resolution</a:t>
            </a:r>
            <a:r>
              <a:rPr lang="de-AT" sz="1687" dirty="0">
                <a:latin typeface="+mn-lt"/>
              </a:rPr>
              <a:t> in </a:t>
            </a:r>
            <a:r>
              <a:rPr lang="de-AT" sz="1687" i="1" dirty="0">
                <a:latin typeface="+mn-lt"/>
              </a:rPr>
              <a:t>z</a:t>
            </a:r>
            <a:r>
              <a:rPr lang="de-AT" sz="1687" dirty="0">
                <a:latin typeface="+mn-lt"/>
              </a:rPr>
              <a:t> at </a:t>
            </a:r>
            <a:r>
              <a:rPr lang="de-AT" sz="1687" i="1" dirty="0">
                <a:latin typeface="+mn-lt"/>
              </a:rPr>
              <a:t>r</a:t>
            </a:r>
            <a:r>
              <a:rPr lang="de-AT" sz="1687" dirty="0">
                <a:latin typeface="+mn-lt"/>
              </a:rPr>
              <a:t>=0</a:t>
            </a:r>
          </a:p>
        </p:txBody>
      </p:sp>
      <p:pic>
        <p:nvPicPr>
          <p:cNvPr id="4" name="Bild 4">
            <a:extLst>
              <a:ext uri="{FF2B5EF4-FFF2-40B4-BE49-F238E27FC236}">
                <a16:creationId xmlns:a16="http://schemas.microsoft.com/office/drawing/2014/main" id="{9E03379C-4739-F4F1-8609-5E1BB725DD0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139" y="2086303"/>
            <a:ext cx="3266254" cy="3586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4CB8C4-C64B-AA7D-9173-6B08EBE23014}"/>
              </a:ext>
            </a:extLst>
          </p:cNvPr>
          <p:cNvSpPr txBox="1"/>
          <p:nvPr/>
        </p:nvSpPr>
        <p:spPr>
          <a:xfrm>
            <a:off x="8298609" y="3113569"/>
            <a:ext cx="332174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latin typeface="+mn-lt"/>
              </a:rPr>
              <a:t>Achieved suppression </a:t>
            </a:r>
          </a:p>
          <a:p>
            <a:r>
              <a:rPr lang="en-GB" sz="1800" dirty="0">
                <a:latin typeface="+mn-lt"/>
              </a:rPr>
              <a:t>u</a:t>
            </a:r>
            <a:r>
              <a:rPr lang="en-AT" sz="1800" dirty="0">
                <a:latin typeface="+mn-lt"/>
              </a:rPr>
              <a:t>sing machine learing techniques</a:t>
            </a:r>
          </a:p>
          <a:p>
            <a:r>
              <a:rPr lang="en-AT" sz="1800" dirty="0">
                <a:latin typeface="+mn-lt"/>
              </a:rPr>
              <a:t>in analysis</a:t>
            </a:r>
          </a:p>
          <a:p>
            <a:r>
              <a:rPr lang="en-GB" sz="1800" dirty="0" err="1">
                <a:latin typeface="+mn-lt"/>
              </a:rPr>
              <a:t>cosmics</a:t>
            </a:r>
            <a:r>
              <a:rPr lang="en-GB" sz="1800" dirty="0">
                <a:latin typeface="+mn-lt"/>
              </a:rPr>
              <a:t> rejection eff.</a:t>
            </a:r>
            <a:endParaRPr lang="en-AT" sz="1800" dirty="0">
              <a:latin typeface="+mn-lt"/>
            </a:endParaRPr>
          </a:p>
          <a:p>
            <a:r>
              <a:rPr lang="de-AT" sz="1800" dirty="0">
                <a:latin typeface="+mn-lt"/>
              </a:rPr>
              <a:t>	</a:t>
            </a:r>
            <a:r>
              <a:rPr lang="el-GR" sz="1800" dirty="0">
                <a:latin typeface="+mn-lt"/>
              </a:rPr>
              <a:t>ε</a:t>
            </a:r>
            <a:r>
              <a:rPr lang="en-GB" sz="1800" baseline="-25000" dirty="0">
                <a:latin typeface="+mn-lt"/>
              </a:rPr>
              <a:t>c</a:t>
            </a:r>
            <a:r>
              <a:rPr lang="en-GB" sz="1800" dirty="0">
                <a:latin typeface="+mn-lt"/>
              </a:rPr>
              <a:t> = 0.9836 ± 0.0031 </a:t>
            </a:r>
          </a:p>
          <a:p>
            <a:r>
              <a:rPr lang="de-AT" sz="1800" dirty="0">
                <a:latin typeface="+mn-lt"/>
              </a:rPr>
              <a:t>Antiproton </a:t>
            </a:r>
            <a:r>
              <a:rPr lang="de-AT" sz="1800" dirty="0" err="1">
                <a:latin typeface="+mn-lt"/>
              </a:rPr>
              <a:t>detecion</a:t>
            </a:r>
            <a:r>
              <a:rPr lang="de-AT" sz="1800" dirty="0">
                <a:latin typeface="+mn-lt"/>
              </a:rPr>
              <a:t> </a:t>
            </a:r>
            <a:r>
              <a:rPr lang="de-AT" sz="1800" dirty="0" err="1">
                <a:latin typeface="+mn-lt"/>
              </a:rPr>
              <a:t>eff</a:t>
            </a:r>
            <a:r>
              <a:rPr lang="de-AT" sz="1800" dirty="0">
                <a:latin typeface="+mn-lt"/>
              </a:rPr>
              <a:t>.</a:t>
            </a:r>
          </a:p>
          <a:p>
            <a:r>
              <a:rPr lang="de-AT" sz="1800" dirty="0">
                <a:latin typeface="+mn-lt"/>
              </a:rPr>
              <a:t>	</a:t>
            </a:r>
            <a:r>
              <a:rPr lang="el-GR" sz="1800" dirty="0">
                <a:latin typeface="+mn-lt"/>
              </a:rPr>
              <a:t>ε</a:t>
            </a:r>
            <a:r>
              <a:rPr lang="en-GB" sz="1800" baseline="-25000" dirty="0">
                <a:latin typeface="+mn-lt"/>
              </a:rPr>
              <a:t>p</a:t>
            </a:r>
            <a:r>
              <a:rPr lang="en-GB" sz="1800" dirty="0">
                <a:latin typeface="+mn-lt"/>
              </a:rPr>
              <a:t> = 0.8000 ± 0.0111, </a:t>
            </a:r>
          </a:p>
          <a:p>
            <a:r>
              <a:rPr lang="en-GB" sz="1800" dirty="0">
                <a:latin typeface="+mn-lt"/>
              </a:rPr>
              <a:t>false positive rate </a:t>
            </a:r>
          </a:p>
          <a:p>
            <a:r>
              <a:rPr lang="en-GB" sz="1800" dirty="0">
                <a:latin typeface="+mn-lt"/>
              </a:rPr>
              <a:t>	</a:t>
            </a:r>
            <a:r>
              <a:rPr lang="en-GB" sz="1800" dirty="0" err="1">
                <a:latin typeface="+mn-lt"/>
              </a:rPr>
              <a:t>f</a:t>
            </a:r>
            <a:r>
              <a:rPr lang="en-GB" sz="1800" baseline="-25000" dirty="0" err="1">
                <a:latin typeface="+mn-lt"/>
              </a:rPr>
              <a:t>fp</a:t>
            </a:r>
            <a:r>
              <a:rPr lang="en-GB" sz="1800" dirty="0">
                <a:latin typeface="+mn-lt"/>
              </a:rPr>
              <a:t> = 0.0077 ± 0.0015 Hz. </a:t>
            </a:r>
          </a:p>
          <a:p>
            <a:endParaRPr lang="en-AT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6970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EAC9A-6A1F-E873-6A04-3E806976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ASACUSA Cusp trap cold bore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6D875D-5D3C-9239-DADF-F9DD44909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51024" y="1937279"/>
            <a:ext cx="3060700" cy="4239833"/>
          </a:xfrm>
        </p:spPr>
        <p:txBody>
          <a:bodyPr anchor="ctr"/>
          <a:lstStyle/>
          <a:p>
            <a:r>
              <a:rPr lang="en-AT" dirty="0"/>
              <a:t>Reduction of trap electrode temperature by factor 3</a:t>
            </a:r>
          </a:p>
          <a:p>
            <a:r>
              <a:rPr lang="en-GB" dirty="0"/>
              <a:t>Reduction of plasma temperature by </a:t>
            </a:r>
            <a:br>
              <a:rPr lang="en-GB" dirty="0"/>
            </a:br>
            <a:r>
              <a:rPr lang="en-GB" dirty="0"/>
              <a:t>factor &gt; 10</a:t>
            </a:r>
          </a:p>
          <a:p>
            <a:r>
              <a:rPr lang="en-GB" dirty="0"/>
              <a:t>Increase of antihydrogen production rate by OM </a:t>
            </a:r>
            <a:endParaRPr lang="en-A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094B43-B564-F904-2250-6F2DD043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A15F8-2225-5728-3B29-576540947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81A1-CC17-734F-A085-7779663DF64C}" type="slidenum">
              <a:rPr lang="en-AT" smtClean="0"/>
              <a:t>17</a:t>
            </a:fld>
            <a:endParaRPr lang="en-AT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D806D09-E7BB-06C4-0406-8A67616E9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450" y="2082800"/>
            <a:ext cx="3060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 picture containing sewing machine, appliance, device&#10;&#10;Description automatically generated">
            <a:extLst>
              <a:ext uri="{FF2B5EF4-FFF2-40B4-BE49-F238E27FC236}">
                <a16:creationId xmlns:a16="http://schemas.microsoft.com/office/drawing/2014/main" id="{76D78D19-07B9-5EC3-01B6-ABA1027B2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52" y="2527300"/>
            <a:ext cx="30607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08704DCD-1F6C-FC38-1CA6-4A7A2D0C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97367" y="1818159"/>
            <a:ext cx="2219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574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A8318-6F2A-9E3D-E2EA-07CD030CE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ASACUSA hydrogen beam apparatus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BA984B-E7A5-1FFF-E9E4-3ABA7D793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3175D2-2B86-9655-8B96-2EC9C5B7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81A1-CC17-734F-A085-7779663DF64C}" type="slidenum">
              <a:rPr lang="en-AT" smtClean="0"/>
              <a:t>18</a:t>
            </a:fld>
            <a:endParaRPr lang="en-AT"/>
          </a:p>
        </p:txBody>
      </p:sp>
      <p:pic>
        <p:nvPicPr>
          <p:cNvPr id="9" name="Content Placeholder 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D2AB900-55B3-267E-0C90-2BE838D49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599552" y="1983698"/>
            <a:ext cx="7222684" cy="418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39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91B21-9B9C-C005-E04B-C06231556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Conferences &amp; Workshops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1FDD07-4B34-9EC2-5209-18FE11F4B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3CF8A-C580-5DB7-3B94-57C7D829F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81A1-CC17-734F-A085-7779663DF64C}" type="slidenum">
              <a:rPr lang="en-AT" smtClean="0"/>
              <a:t>19</a:t>
            </a:fld>
            <a:endParaRPr lang="en-A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C8A61-9AE6-A588-5D91-5CD61A8D74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73" y="1920348"/>
            <a:ext cx="3257309" cy="2442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4B8710-5536-CEAA-FDC5-866BA85256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352" y="1996836"/>
            <a:ext cx="5444532" cy="4083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268316-6E1A-2D92-63A9-B2DA9B9313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90" y="4419199"/>
            <a:ext cx="3994230" cy="224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26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CAA17-FB05-3742-E7A3-DCBAF3ABB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T" dirty="0">
                <a:solidFill>
                  <a:srgbClr val="0070C0"/>
                </a:solidFill>
              </a:rPr>
              <a:t>Johann (Hannes) Zmeskal </a:t>
            </a:r>
            <a:r>
              <a:rPr lang="en-AT" sz="1800" b="0" dirty="0"/>
              <a:t>May 13, 1955 – July 23, 2024</a:t>
            </a:r>
            <a:endParaRPr lang="en-AT" b="0" dirty="0">
              <a:solidFill>
                <a:srgbClr val="0070C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6D550A-98C8-DD49-691F-EAC50C7559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676" y="1937279"/>
            <a:ext cx="5950786" cy="4239833"/>
          </a:xfrm>
        </p:spPr>
        <p:txBody>
          <a:bodyPr>
            <a:normAutofit fontScale="92500" lnSpcReduction="10000"/>
          </a:bodyPr>
          <a:lstStyle/>
          <a:p>
            <a:r>
              <a:rPr lang="en-AT" dirty="0"/>
              <a:t>Scientific career</a:t>
            </a:r>
          </a:p>
          <a:p>
            <a:r>
              <a:rPr lang="en-GB" dirty="0"/>
              <a:t>W</a:t>
            </a:r>
            <a:r>
              <a:rPr lang="en-AT" dirty="0"/>
              <a:t>orking place(s)</a:t>
            </a:r>
          </a:p>
          <a:p>
            <a:r>
              <a:rPr lang="en-GB" dirty="0"/>
              <a:t>T</a:t>
            </a:r>
            <a:r>
              <a:rPr lang="en-AT" dirty="0"/>
              <a:t>eaching </a:t>
            </a:r>
          </a:p>
          <a:p>
            <a:r>
              <a:rPr lang="en-AT" dirty="0"/>
              <a:t>Coordinator of the SMI workshop (mechanical and electronic), head of the group </a:t>
            </a:r>
            <a:r>
              <a:rPr lang="en-AT" i="1" dirty="0"/>
              <a:t>Advanced Instrumentation </a:t>
            </a:r>
            <a:r>
              <a:rPr lang="en-AT" dirty="0"/>
              <a:t>at SMI</a:t>
            </a:r>
          </a:p>
          <a:p>
            <a:r>
              <a:rPr lang="en-AT" dirty="0"/>
              <a:t>Scientific interest</a:t>
            </a:r>
          </a:p>
          <a:p>
            <a:pPr lvl="1"/>
            <a:r>
              <a:rPr lang="en-GB" i="1" dirty="0"/>
              <a:t>M</a:t>
            </a:r>
            <a:r>
              <a:rPr lang="en-AT" i="1" dirty="0"/>
              <a:t>ain focus: experimental physics (detectors, cryogenics, UHV, …)</a:t>
            </a:r>
          </a:p>
          <a:p>
            <a:pPr lvl="1"/>
            <a:r>
              <a:rPr lang="en-GB" dirty="0"/>
              <a:t>M</a:t>
            </a:r>
            <a:r>
              <a:rPr lang="en-AT" dirty="0"/>
              <a:t>uon Catalized Fusion 𝜇CF</a:t>
            </a:r>
          </a:p>
          <a:p>
            <a:pPr lvl="1"/>
            <a:r>
              <a:rPr lang="en-GB" dirty="0"/>
              <a:t>(P</a:t>
            </a:r>
            <a:r>
              <a:rPr lang="en-AT" dirty="0"/>
              <a:t>ionic and) kaonic atoms</a:t>
            </a:r>
          </a:p>
          <a:p>
            <a:pPr lvl="1"/>
            <a:r>
              <a:rPr lang="en-GB" dirty="0"/>
              <a:t>K</a:t>
            </a:r>
            <a:r>
              <a:rPr lang="en-AT" dirty="0"/>
              <a:t>aonic nuclear bould states</a:t>
            </a:r>
          </a:p>
          <a:p>
            <a:pPr lvl="1"/>
            <a:r>
              <a:rPr lang="en-AT" dirty="0"/>
              <a:t>PANDA</a:t>
            </a:r>
          </a:p>
          <a:p>
            <a:pPr lvl="1"/>
            <a:r>
              <a:rPr lang="en-AT" dirty="0"/>
              <a:t>ASACUSA</a:t>
            </a:r>
          </a:p>
          <a:p>
            <a:endParaRPr lang="en-AT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682569E-21F2-194B-631B-B8842AFB27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74383" y="1936750"/>
            <a:ext cx="4810596" cy="4240213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F4E5296B-BB08-EC5C-E421-2AEB64F80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C4D89F5-D967-6969-DEB9-9578B10AC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81A1-CC17-734F-A085-7779663DF64C}" type="slidenum">
              <a:rPr lang="en-AT" smtClean="0"/>
              <a:t>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593612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0430A-9811-4FC6-947C-80B1A9250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EXA series since 2002</a:t>
            </a:r>
            <a:endParaRPr lang="en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46BB5-ACA7-4474-B152-2B898B840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10751">
              <a:defRPr/>
            </a:pPr>
            <a:r>
              <a:rPr lang="nb-NO">
                <a:solidFill>
                  <a:prstClr val="black">
                    <a:tint val="75000"/>
                  </a:prstClr>
                </a:solidFill>
              </a:rPr>
              <a:t>E. Widmann ECT* 30 Sep 2024</a:t>
            </a:r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5C6CA-918B-4E7B-9C07-139B469F3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10751">
              <a:defRPr/>
            </a:pPr>
            <a:fld id="{AAC84863-07A5-44B2-A782-3B0AF55D14EB}" type="slidenum">
              <a:rPr lang="de-AT">
                <a:solidFill>
                  <a:prstClr val="black">
                    <a:tint val="75000"/>
                  </a:prstClr>
                </a:solidFill>
              </a:rPr>
              <a:pPr defTabSz="410751">
                <a:defRPr/>
              </a:pPr>
              <a:t>20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nhaltsplatzhalter 7">
            <a:extLst>
              <a:ext uri="{FF2B5EF4-FFF2-40B4-BE49-F238E27FC236}">
                <a16:creationId xmlns:a16="http://schemas.microsoft.com/office/drawing/2014/main" id="{E85BB76B-B3BA-6A33-5DA6-01550A855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36724" b="50048"/>
          <a:stretch/>
        </p:blipFill>
        <p:spPr>
          <a:xfrm>
            <a:off x="1933553" y="1869026"/>
            <a:ext cx="3066936" cy="22313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2D21D7-D46A-C4B8-2D9B-F1E76E07B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958" y="1927864"/>
            <a:ext cx="1526136" cy="21660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F9D707-9BF8-A341-5507-DDA6FFCF3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488" y="1925135"/>
            <a:ext cx="1546904" cy="2175275"/>
          </a:xfrm>
          <a:prstGeom prst="rect">
            <a:avLst/>
          </a:prstGeom>
        </p:spPr>
      </p:pic>
      <p:pic>
        <p:nvPicPr>
          <p:cNvPr id="14" name="Inhaltsplatzhalter 7">
            <a:extLst>
              <a:ext uri="{FF2B5EF4-FFF2-40B4-BE49-F238E27FC236}">
                <a16:creationId xmlns:a16="http://schemas.microsoft.com/office/drawing/2014/main" id="{A813675B-54B1-6042-402A-D756B3BD0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25" t="50269" r="470" b="1434"/>
          <a:stretch/>
        </p:blipFill>
        <p:spPr>
          <a:xfrm>
            <a:off x="1953706" y="4292707"/>
            <a:ext cx="3007082" cy="19985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0CDAF6-5905-4E59-BC43-32876FA87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952" y="4227188"/>
            <a:ext cx="1539921" cy="21741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EE90FA-8C29-90D0-820F-B65A242368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404" y="4232182"/>
            <a:ext cx="1539921" cy="2173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FF97D51-409D-FDCE-DAD8-E82A69E534EE}"/>
              </a:ext>
            </a:extLst>
          </p:cNvPr>
          <p:cNvSpPr txBox="1"/>
          <p:nvPr/>
        </p:nvSpPr>
        <p:spPr>
          <a:xfrm>
            <a:off x="6752239" y="5500395"/>
            <a:ext cx="1539921" cy="351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87" dirty="0">
                <a:solidFill>
                  <a:srgbClr val="C00000"/>
                </a:solidFill>
                <a:latin typeface="+mn-lt"/>
              </a:rPr>
              <a:t>2021 (online)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717D80-4A6B-9F75-1905-D025F8856752}"/>
              </a:ext>
            </a:extLst>
          </p:cNvPr>
          <p:cNvSpPr/>
          <p:nvPr/>
        </p:nvSpPr>
        <p:spPr>
          <a:xfrm>
            <a:off x="6961582" y="5108852"/>
            <a:ext cx="395584" cy="26337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2531"/>
          </a:p>
        </p:txBody>
      </p:sp>
      <p:pic>
        <p:nvPicPr>
          <p:cNvPr id="10" name="Picture 9" descr="A close-up of a model of a molecule&#10;&#10;Description automatically generated">
            <a:extLst>
              <a:ext uri="{FF2B5EF4-FFF2-40B4-BE49-F238E27FC236}">
                <a16:creationId xmlns:a16="http://schemas.microsoft.com/office/drawing/2014/main" id="{AC36D71D-A031-0F59-FDCC-689772B98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857" y="4227200"/>
            <a:ext cx="1594953" cy="21785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AutoShape 3" descr="FuPhy2024-4.pdf">
            <a:extLst>
              <a:ext uri="{FF2B5EF4-FFF2-40B4-BE49-F238E27FC236}">
                <a16:creationId xmlns:a16="http://schemas.microsoft.com/office/drawing/2014/main" id="{DBC82B86-0B6F-2266-068C-02D8F50DE5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35026" y="3321847"/>
            <a:ext cx="214306" cy="21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292" tIns="32146" rIns="64292" bIns="32146" numCol="1" anchor="t" anchorCtr="0" compatLnSpc="1">
            <a:prstTxWarp prst="textNoShape">
              <a:avLst/>
            </a:prstTxWarp>
          </a:bodyPr>
          <a:lstStyle/>
          <a:p>
            <a:endParaRPr lang="en-AT" sz="2531"/>
          </a:p>
        </p:txBody>
      </p:sp>
    </p:spTree>
    <p:extLst>
      <p:ext uri="{BB962C8B-B14F-4D97-AF65-F5344CB8AC3E}">
        <p14:creationId xmlns:p14="http://schemas.microsoft.com/office/powerpoint/2010/main" val="3678251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172C9-E60C-C9E3-8A6A-26137A11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76" y="1184857"/>
            <a:ext cx="11338662" cy="752422"/>
          </a:xfrm>
        </p:spPr>
        <p:txBody>
          <a:bodyPr/>
          <a:lstStyle/>
          <a:p>
            <a:r>
              <a:rPr lang="en-AT" dirty="0"/>
              <a:t>Rest in peace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3F5FCDF-6136-DEAC-C74F-1C65AA8F775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95" y="2290320"/>
            <a:ext cx="5182389" cy="38867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08411-421E-14C8-B74B-721E171C5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328" y="6356821"/>
            <a:ext cx="4115344" cy="365001"/>
          </a:xfrm>
        </p:spPr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980D8-1B66-B5F1-6F49-2678069D2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188" y="6356821"/>
            <a:ext cx="2743563" cy="365001"/>
          </a:xfrm>
        </p:spPr>
        <p:txBody>
          <a:bodyPr/>
          <a:lstStyle/>
          <a:p>
            <a:fld id="{B6DB81A1-CC17-734F-A085-7779663DF64C}" type="slidenum">
              <a:rPr lang="en-AT" smtClean="0"/>
              <a:pPr/>
              <a:t>21</a:t>
            </a:fld>
            <a:endParaRPr lang="en-AT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28EBA3B-77ED-8DCB-FA6B-53D2BDD73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9019" y="3429000"/>
            <a:ext cx="5462705" cy="2748112"/>
          </a:xfrm>
        </p:spPr>
        <p:txBody>
          <a:bodyPr/>
          <a:lstStyle/>
          <a:p>
            <a:r>
              <a:rPr lang="en-GB" dirty="0"/>
              <a:t>O</a:t>
            </a:r>
            <a:r>
              <a:rPr lang="en-AT" dirty="0"/>
              <a:t>nline condolence book </a:t>
            </a:r>
            <a:r>
              <a:rPr lang="en-GB" dirty="0">
                <a:hlinkClick r:id="rId3"/>
              </a:rPr>
              <a:t>https://www.viternity.org/de/gedenkseiten/detail/dr-johann-zmeskal-1955-05-13-bis-2024-07-23-9156.html#kondolenzuch</a:t>
            </a:r>
            <a:r>
              <a:rPr lang="en-GB" dirty="0"/>
              <a:t> </a:t>
            </a:r>
            <a:endParaRPr lang="en-AT" dirty="0"/>
          </a:p>
          <a:p>
            <a:r>
              <a:rPr lang="en-GB" dirty="0"/>
              <a:t>O</a:t>
            </a:r>
            <a:r>
              <a:rPr lang="en-AT" dirty="0"/>
              <a:t>bituary in next NPN w/ Catalina, Masa</a:t>
            </a:r>
          </a:p>
          <a:p>
            <a:pPr marL="0" indent="0">
              <a:buNone/>
            </a:pPr>
            <a:endParaRPr lang="en-AT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A2702E-AF30-310C-6AC3-7B22B7AA4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789" y="1211172"/>
            <a:ext cx="543465" cy="54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20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7E0DD-7F13-CBBB-59B0-7B03CD329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76" y="1184857"/>
            <a:ext cx="11338662" cy="798841"/>
          </a:xfrm>
        </p:spPr>
        <p:txBody>
          <a:bodyPr/>
          <a:lstStyle/>
          <a:p>
            <a:r>
              <a:rPr lang="en-AT" dirty="0"/>
              <a:t>Curriculum vitae Hannes Zmeskal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49E8D-A9FD-5A13-8BB6-D10A6B64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676" y="1983698"/>
            <a:ext cx="11338662" cy="4373123"/>
          </a:xfrm>
        </p:spPr>
        <p:txBody>
          <a:bodyPr>
            <a:normAutofit fontScale="77500" lnSpcReduction="20000"/>
          </a:bodyPr>
          <a:lstStyle/>
          <a:p>
            <a:r>
              <a:rPr lang="en-AT" dirty="0"/>
              <a:t>1955 born in Vienna</a:t>
            </a:r>
          </a:p>
          <a:p>
            <a:r>
              <a:rPr lang="en-AT" dirty="0"/>
              <a:t>Study at University Vienna</a:t>
            </a:r>
          </a:p>
          <a:p>
            <a:r>
              <a:rPr lang="en-AT" dirty="0"/>
              <a:t>Dr. phil. 1986</a:t>
            </a:r>
          </a:p>
          <a:p>
            <a:r>
              <a:rPr lang="en-AT" dirty="0"/>
              <a:t>Habilitation 2009</a:t>
            </a:r>
          </a:p>
          <a:p>
            <a:r>
              <a:rPr lang="en-AT" dirty="0"/>
              <a:t>1979 – 1986 researcher at “Kuratorium für das SIN-Projekt”</a:t>
            </a:r>
          </a:p>
          <a:p>
            <a:r>
              <a:rPr lang="en-AT" dirty="0"/>
              <a:t>1986-… permant position at Institute for Medium Energy Physics (IMEP), then SMI</a:t>
            </a:r>
          </a:p>
          <a:p>
            <a:r>
              <a:rPr lang="en-AT" dirty="0"/>
              <a:t>1997-2005 Member of the DEAR Executive Board</a:t>
            </a:r>
          </a:p>
          <a:p>
            <a:r>
              <a:rPr lang="en-AT" dirty="0"/>
              <a:t>2002-2006 Member of the Program Advisory Committee RIKEN/RAL/Japan</a:t>
            </a:r>
          </a:p>
          <a:p>
            <a:r>
              <a:rPr lang="en-GB" dirty="0"/>
              <a:t>S</a:t>
            </a:r>
            <a:r>
              <a:rPr lang="en-AT" dirty="0"/>
              <a:t>ince 2006 Technical Director of SIDDHARTA</a:t>
            </a:r>
          </a:p>
          <a:p>
            <a:r>
              <a:rPr lang="en-AT" dirty="0"/>
              <a:t>Co-Spokesperson of SIDDHARTA2</a:t>
            </a:r>
          </a:p>
          <a:p>
            <a:r>
              <a:rPr lang="en-AT" dirty="0"/>
              <a:t>2004– 2008 Responsible for SMI activities in PANDA-Internal targets, SIDDHARTA in EU project Hadron Physics</a:t>
            </a:r>
          </a:p>
          <a:p>
            <a:r>
              <a:rPr lang="en-AT" dirty="0"/>
              <a:t>2009-2014 Spokesperson in research activity jointGEM in EU project HadronPhysics2</a:t>
            </a:r>
          </a:p>
          <a:p>
            <a:r>
              <a:rPr lang="en-AT" dirty="0"/>
              <a:t>Spokesperson in research activity WP26 project in EU project Strong 2020</a:t>
            </a:r>
          </a:p>
          <a:p>
            <a:r>
              <a:rPr lang="en-AT" dirty="0"/>
              <a:t>2015 Spokesperson of E57 experiment at J-PARC/Japan</a:t>
            </a:r>
          </a:p>
          <a:p>
            <a:r>
              <a:rPr lang="en-AT" dirty="0"/>
              <a:t>PI in several research projects in STRONG2020 and projects of the Austrian Science Fund (FWF)</a:t>
            </a:r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1D316-F772-788F-615E-9F7A8B866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328" y="6356821"/>
            <a:ext cx="4115344" cy="365001"/>
          </a:xfrm>
        </p:spPr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ACB77-77F7-7DE2-F5F4-C3C61438D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188" y="6356821"/>
            <a:ext cx="2743563" cy="365001"/>
          </a:xfrm>
        </p:spPr>
        <p:txBody>
          <a:bodyPr/>
          <a:lstStyle/>
          <a:p>
            <a:fld id="{B6DB81A1-CC17-734F-A085-7779663DF64C}" type="slidenum">
              <a:rPr lang="en-AT" smtClean="0"/>
              <a:pPr/>
              <a:t>3</a:t>
            </a:fld>
            <a:endParaRPr lang="en-A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A3FAAA-841D-33C8-22D4-AEBAEA5298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92873" y="1696735"/>
            <a:ext cx="3336816" cy="250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74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FDDCA-CB3E-4E73-9E06-711BCB633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Historical </a:t>
            </a:r>
            <a:r>
              <a:rPr lang="de-AT" dirty="0" err="1"/>
              <a:t>note</a:t>
            </a:r>
            <a:endParaRPr lang="de-AT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4C7447A-8668-40DE-B891-0CFCE91B8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0573" y="1524478"/>
            <a:ext cx="3471800" cy="4919207"/>
          </a:xfrm>
        </p:spPr>
        <p:txBody>
          <a:bodyPr>
            <a:normAutofit fontScale="77500" lnSpcReduction="20000"/>
          </a:bodyPr>
          <a:lstStyle/>
          <a:p>
            <a:pPr marL="178914" marR="31698" indent="-117994" defTabSz="710420">
              <a:lnSpc>
                <a:spcPct val="120000"/>
              </a:lnSpc>
              <a:spcBef>
                <a:spcPts val="492"/>
              </a:spcBef>
              <a:defRPr sz="2496"/>
            </a:pPr>
            <a:r>
              <a:rPr lang="de-AT" sz="2250" dirty="0"/>
              <a:t>1910 „</a:t>
            </a:r>
            <a:r>
              <a:rPr lang="de-AT" sz="2250" b="1" dirty="0"/>
              <a:t>Institut für Radiumforschung</a:t>
            </a:r>
            <a:r>
              <a:rPr lang="de-AT" sz="2250" dirty="0"/>
              <a:t>“ </a:t>
            </a:r>
          </a:p>
          <a:p>
            <a:pPr marL="357850" marR="31698" lvl="1" indent="-110619" defTabSz="710420">
              <a:lnSpc>
                <a:spcPct val="120000"/>
              </a:lnSpc>
              <a:spcBef>
                <a:spcPts val="492"/>
              </a:spcBef>
              <a:defRPr sz="2340"/>
            </a:pPr>
            <a:r>
              <a:rPr lang="de-AT" sz="1969" dirty="0" err="1"/>
              <a:t>Boltzmanngasse</a:t>
            </a:r>
            <a:r>
              <a:rPr lang="de-AT" sz="1969" dirty="0"/>
              <a:t> 3</a:t>
            </a:r>
          </a:p>
          <a:p>
            <a:pPr marL="318644" marR="31698" lvl="1" indent="-125368" defTabSz="710420">
              <a:lnSpc>
                <a:spcPct val="120000"/>
              </a:lnSpc>
              <a:spcBef>
                <a:spcPts val="492"/>
              </a:spcBef>
              <a:defRPr sz="2340"/>
            </a:pPr>
            <a:r>
              <a:rPr lang="de-AT" sz="1969" dirty="0"/>
              <a:t>Stefan Meyer was </a:t>
            </a:r>
            <a:r>
              <a:rPr lang="de-AT" sz="1969" dirty="0" err="1"/>
              <a:t>first</a:t>
            </a:r>
            <a:r>
              <a:rPr lang="de-AT" sz="1969" dirty="0"/>
              <a:t> </a:t>
            </a:r>
            <a:r>
              <a:rPr lang="de-AT" sz="1969" dirty="0" err="1"/>
              <a:t>director</a:t>
            </a:r>
            <a:r>
              <a:rPr lang="de-AT" sz="1969" dirty="0"/>
              <a:t> </a:t>
            </a:r>
          </a:p>
          <a:p>
            <a:pPr marL="318644" marR="31698" lvl="1" indent="-125368" defTabSz="710420">
              <a:lnSpc>
                <a:spcPct val="120000"/>
              </a:lnSpc>
              <a:spcBef>
                <a:spcPts val="492"/>
              </a:spcBef>
              <a:defRPr sz="2340"/>
            </a:pPr>
            <a:r>
              <a:rPr lang="de-AT" sz="1969" dirty="0"/>
              <a:t>Nobel </a:t>
            </a:r>
            <a:r>
              <a:rPr lang="de-AT" sz="1969" dirty="0" err="1"/>
              <a:t>prizes</a:t>
            </a:r>
            <a:endParaRPr lang="de-AT" sz="1969" dirty="0"/>
          </a:p>
          <a:p>
            <a:pPr marL="420680" marR="31698" lvl="2" indent="-121189" defTabSz="710420">
              <a:lnSpc>
                <a:spcPct val="120000"/>
              </a:lnSpc>
              <a:spcBef>
                <a:spcPts val="492"/>
              </a:spcBef>
              <a:defRPr sz="2027"/>
            </a:pPr>
            <a:r>
              <a:rPr lang="de-AT" sz="1969" dirty="0"/>
              <a:t>V. Hess (</a:t>
            </a:r>
            <a:r>
              <a:rPr lang="de-AT" sz="1969" dirty="0" err="1"/>
              <a:t>physics</a:t>
            </a:r>
            <a:r>
              <a:rPr lang="de-AT" sz="1969" dirty="0"/>
              <a:t>): </a:t>
            </a:r>
            <a:r>
              <a:rPr lang="de-AT" sz="1969" dirty="0" err="1"/>
              <a:t>cosmic</a:t>
            </a:r>
            <a:r>
              <a:rPr lang="de-AT" sz="1969" dirty="0"/>
              <a:t> </a:t>
            </a:r>
            <a:r>
              <a:rPr lang="de-AT" sz="1969" dirty="0" err="1"/>
              <a:t>rays</a:t>
            </a:r>
            <a:endParaRPr lang="de-AT" sz="1969" dirty="0"/>
          </a:p>
          <a:p>
            <a:pPr marL="420680" marR="31698" lvl="2" indent="-121189" defTabSz="710420">
              <a:lnSpc>
                <a:spcPct val="120000"/>
              </a:lnSpc>
              <a:spcBef>
                <a:spcPts val="492"/>
              </a:spcBef>
              <a:defRPr sz="2027"/>
            </a:pPr>
            <a:r>
              <a:rPr lang="de-AT" sz="1969" dirty="0" err="1"/>
              <a:t>G.v</a:t>
            </a:r>
            <a:r>
              <a:rPr lang="de-AT" sz="1969" dirty="0"/>
              <a:t>. Hevesy (</a:t>
            </a:r>
            <a:r>
              <a:rPr lang="de-AT" sz="1969" dirty="0" err="1"/>
              <a:t>chemistry</a:t>
            </a:r>
            <a:r>
              <a:rPr lang="de-AT" sz="1969" dirty="0"/>
              <a:t>): </a:t>
            </a:r>
            <a:r>
              <a:rPr lang="de-AT" sz="1969" dirty="0" err="1"/>
              <a:t>tracer</a:t>
            </a:r>
            <a:r>
              <a:rPr lang="de-AT" sz="1969" dirty="0"/>
              <a:t> </a:t>
            </a:r>
            <a:r>
              <a:rPr lang="de-AT" sz="1969" dirty="0" err="1"/>
              <a:t>method</a:t>
            </a:r>
            <a:endParaRPr lang="de-AT" sz="1969" dirty="0"/>
          </a:p>
          <a:p>
            <a:pPr marL="420680" marR="31698" lvl="2" indent="-121189" defTabSz="710420">
              <a:lnSpc>
                <a:spcPct val="120000"/>
              </a:lnSpc>
              <a:spcBef>
                <a:spcPts val="492"/>
              </a:spcBef>
              <a:defRPr sz="2027"/>
            </a:pPr>
            <a:r>
              <a:rPr lang="de-AT" sz="1969" dirty="0">
                <a:solidFill>
                  <a:srgbClr val="FF0000"/>
                </a:solidFill>
              </a:rPr>
              <a:t>A. Zeilinger, IQOQI (</a:t>
            </a:r>
            <a:r>
              <a:rPr lang="de-AT" sz="1969" dirty="0" err="1">
                <a:solidFill>
                  <a:srgbClr val="FF0000"/>
                </a:solidFill>
              </a:rPr>
              <a:t>physics</a:t>
            </a:r>
            <a:r>
              <a:rPr lang="de-AT" sz="1969" dirty="0">
                <a:solidFill>
                  <a:srgbClr val="FF0000"/>
                </a:solidFill>
              </a:rPr>
              <a:t>): </a:t>
            </a:r>
            <a:r>
              <a:rPr lang="de-AT" sz="1969" dirty="0" err="1">
                <a:solidFill>
                  <a:srgbClr val="FF0000"/>
                </a:solidFill>
              </a:rPr>
              <a:t>quantum</a:t>
            </a:r>
            <a:r>
              <a:rPr lang="de-AT" sz="1969" dirty="0">
                <a:solidFill>
                  <a:srgbClr val="FF0000"/>
                </a:solidFill>
              </a:rPr>
              <a:t> </a:t>
            </a:r>
            <a:r>
              <a:rPr lang="de-AT" sz="1969" dirty="0" err="1">
                <a:solidFill>
                  <a:srgbClr val="FF0000"/>
                </a:solidFill>
              </a:rPr>
              <a:t>physics</a:t>
            </a:r>
            <a:endParaRPr lang="de-AT" sz="1969" dirty="0">
              <a:solidFill>
                <a:srgbClr val="FF0000"/>
              </a:solidFill>
            </a:endParaRPr>
          </a:p>
          <a:p>
            <a:pPr marL="178914" marR="31698" indent="-117994" defTabSz="710420">
              <a:lnSpc>
                <a:spcPct val="120000"/>
              </a:lnSpc>
              <a:spcBef>
                <a:spcPts val="492"/>
              </a:spcBef>
              <a:defRPr sz="2496"/>
            </a:pPr>
            <a:r>
              <a:rPr lang="de-AT" sz="2250" dirty="0"/>
              <a:t>1987 </a:t>
            </a:r>
            <a:r>
              <a:rPr lang="de-AT" sz="2250" dirty="0" err="1"/>
              <a:t>Renamed</a:t>
            </a:r>
            <a:r>
              <a:rPr lang="de-AT" sz="2250" dirty="0"/>
              <a:t> </a:t>
            </a:r>
            <a:r>
              <a:rPr lang="de-AT" sz="2250" dirty="0" err="1"/>
              <a:t>to</a:t>
            </a:r>
            <a:r>
              <a:rPr lang="de-AT" sz="2250" dirty="0"/>
              <a:t> „</a:t>
            </a:r>
            <a:r>
              <a:rPr lang="de-AT" sz="2250" b="1" dirty="0"/>
              <a:t>Institute </a:t>
            </a:r>
            <a:r>
              <a:rPr lang="de-AT" sz="2250" b="1" dirty="0" err="1"/>
              <a:t>for</a:t>
            </a:r>
            <a:r>
              <a:rPr lang="de-AT" sz="2250" b="1" dirty="0"/>
              <a:t> Medium Energy Physics</a:t>
            </a:r>
            <a:r>
              <a:rPr lang="de-AT" sz="2250" dirty="0"/>
              <a:t>“</a:t>
            </a:r>
          </a:p>
          <a:p>
            <a:pPr marL="178914" marR="31698" indent="-117994" defTabSz="710420">
              <a:lnSpc>
                <a:spcPct val="120000"/>
              </a:lnSpc>
              <a:spcBef>
                <a:spcPts val="492"/>
              </a:spcBef>
              <a:defRPr sz="2496"/>
            </a:pPr>
            <a:r>
              <a:rPr lang="de-AT" sz="2250" dirty="0"/>
              <a:t>2004: Institute </a:t>
            </a:r>
            <a:r>
              <a:rPr lang="de-AT" sz="2250" dirty="0" err="1"/>
              <a:t>renamed</a:t>
            </a:r>
            <a:r>
              <a:rPr lang="de-AT" sz="2250" dirty="0"/>
              <a:t> </a:t>
            </a:r>
            <a:r>
              <a:rPr lang="de-AT" sz="2250" dirty="0" err="1"/>
              <a:t>to</a:t>
            </a:r>
            <a:r>
              <a:rPr lang="de-AT" sz="2250" dirty="0"/>
              <a:t> “</a:t>
            </a:r>
            <a:r>
              <a:rPr lang="de-AT" sz="2250" b="1" dirty="0"/>
              <a:t>Stefan Meyer Institute for </a:t>
            </a:r>
            <a:r>
              <a:rPr lang="de-AT" sz="2250" b="1" dirty="0" err="1"/>
              <a:t>Subatomic</a:t>
            </a:r>
            <a:r>
              <a:rPr lang="de-AT" sz="2250" b="1" dirty="0"/>
              <a:t> Physics</a:t>
            </a:r>
            <a:r>
              <a:rPr lang="de-AT" sz="2250" dirty="0"/>
              <a:t>”</a:t>
            </a:r>
          </a:p>
          <a:p>
            <a:pPr marL="178914" marR="31698" indent="-117994" defTabSz="710420">
              <a:lnSpc>
                <a:spcPct val="120000"/>
              </a:lnSpc>
              <a:spcBef>
                <a:spcPts val="492"/>
              </a:spcBef>
              <a:defRPr sz="2496"/>
            </a:pPr>
            <a:r>
              <a:rPr lang="de-AT" sz="2250" b="1" i="1" dirty="0">
                <a:solidFill>
                  <a:srgbClr val="0070C0"/>
                </a:solidFill>
              </a:rPr>
              <a:t>2024: Symposium 20 </a:t>
            </a:r>
            <a:r>
              <a:rPr lang="de-AT" sz="2250" b="1" i="1" dirty="0" err="1">
                <a:solidFill>
                  <a:srgbClr val="0070C0"/>
                </a:solidFill>
              </a:rPr>
              <a:t>years</a:t>
            </a:r>
            <a:r>
              <a:rPr lang="de-AT" sz="2250" b="1" i="1" dirty="0">
                <a:solidFill>
                  <a:srgbClr val="0070C0"/>
                </a:solidFill>
              </a:rPr>
              <a:t> </a:t>
            </a:r>
          </a:p>
          <a:p>
            <a:endParaRPr lang="de-AT" sz="3375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F2598E-91E4-4922-BA1D-DE05E8F91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E. Widmann ECT* 30 Sep 2024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5E6E48-CEF9-4AA3-9B18-0B6F535BE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189" y="6363036"/>
            <a:ext cx="2743563" cy="364989"/>
          </a:xfrm>
        </p:spPr>
        <p:txBody>
          <a:bodyPr/>
          <a:lstStyle/>
          <a:p>
            <a:fld id="{D806A0B9-6571-4089-9448-725767A1BA23}" type="slidenum">
              <a:rPr lang="de-AT" smtClean="0"/>
              <a:t>4</a:t>
            </a:fld>
            <a:endParaRPr lang="de-AT" dirty="0"/>
          </a:p>
        </p:txBody>
      </p:sp>
      <p:pic>
        <p:nvPicPr>
          <p:cNvPr id="10" name="image.png">
            <a:extLst>
              <a:ext uri="{FF2B5EF4-FFF2-40B4-BE49-F238E27FC236}">
                <a16:creationId xmlns:a16="http://schemas.microsoft.com/office/drawing/2014/main" id="{6558A3E9-8421-4390-80CB-EDD17CC6ED4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6217" y="1953092"/>
            <a:ext cx="1384027" cy="1931314"/>
          </a:xfrm>
          <a:prstGeom prst="rect">
            <a:avLst/>
          </a:prstGeom>
        </p:spPr>
      </p:pic>
      <p:pic>
        <p:nvPicPr>
          <p:cNvPr id="11" name="pasted-image.pdf">
            <a:extLst>
              <a:ext uri="{FF2B5EF4-FFF2-40B4-BE49-F238E27FC236}">
                <a16:creationId xmlns:a16="http://schemas.microsoft.com/office/drawing/2014/main" id="{31095EB6-8FFC-4544-ABEE-4EE3587F5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66" y="4698760"/>
            <a:ext cx="1516976" cy="821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asted-image.pdf">
            <a:extLst>
              <a:ext uri="{FF2B5EF4-FFF2-40B4-BE49-F238E27FC236}">
                <a16:creationId xmlns:a16="http://schemas.microsoft.com/office/drawing/2014/main" id="{9CC7FA7E-667A-46BD-9F75-ACB796A6A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5" y="5703770"/>
            <a:ext cx="1928634" cy="71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person with white hair&#10;&#10;Description automatically generated with low confidence">
            <a:extLst>
              <a:ext uri="{FF2B5EF4-FFF2-40B4-BE49-F238E27FC236}">
                <a16:creationId xmlns:a16="http://schemas.microsoft.com/office/drawing/2014/main" id="{BC93066B-ECC7-CF56-210D-A9FC7E85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15" y="5762719"/>
            <a:ext cx="909126" cy="6809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2D7B08-8B33-3F10-7ED0-A8B496F2D8A0}"/>
              </a:ext>
            </a:extLst>
          </p:cNvPr>
          <p:cNvSpPr txBox="1"/>
          <p:nvPr/>
        </p:nvSpPr>
        <p:spPr>
          <a:xfrm>
            <a:off x="2566197" y="5980665"/>
            <a:ext cx="897681" cy="3750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8" tIns="35718" rIns="35718" bIns="35718" numCol="1" spcCol="38100" rtlCol="0" anchor="ctr">
            <a:spAutoFit/>
          </a:bodyPr>
          <a:lstStyle/>
          <a:p>
            <a:pPr defTabSz="321457"/>
            <a:r>
              <a:rPr lang="en-GB" sz="984" i="1" dirty="0">
                <a:solidFill>
                  <a:srgbClr val="0070C0"/>
                </a:solidFill>
                <a:latin typeface="Palatino Linotype" panose="02040502050505030304" pitchFamily="18" charset="0"/>
                <a:ea typeface="Helvetica"/>
                <a:cs typeface="Helvetica"/>
                <a:sym typeface="Helvetica"/>
              </a:rPr>
              <a:t>A. Zeilinger</a:t>
            </a:r>
            <a:br>
              <a:rPr lang="en-GB" sz="984" i="1" dirty="0">
                <a:solidFill>
                  <a:srgbClr val="0070C0"/>
                </a:solidFill>
                <a:latin typeface="Palatino Linotype" panose="02040502050505030304" pitchFamily="18" charset="0"/>
                <a:ea typeface="Helvetica"/>
                <a:cs typeface="Helvetica"/>
                <a:sym typeface="Helvetica"/>
              </a:rPr>
            </a:br>
            <a:r>
              <a:rPr lang="en-GB" sz="984" i="1" dirty="0" err="1">
                <a:solidFill>
                  <a:srgbClr val="0070C0"/>
                </a:solidFill>
                <a:latin typeface="Palatino Linotype" panose="02040502050505030304" pitchFamily="18" charset="0"/>
                <a:ea typeface="Helvetica"/>
                <a:cs typeface="Helvetica"/>
                <a:sym typeface="Helvetica"/>
              </a:rPr>
              <a:t>Nobelpreis</a:t>
            </a:r>
            <a:r>
              <a:rPr lang="en-GB" sz="984" i="1" dirty="0">
                <a:solidFill>
                  <a:srgbClr val="0070C0"/>
                </a:solidFill>
                <a:latin typeface="Palatino Linotype" panose="02040502050505030304" pitchFamily="18" charset="0"/>
                <a:ea typeface="Helvetica"/>
                <a:cs typeface="Helvetica"/>
                <a:sym typeface="Helvetica"/>
              </a:rPr>
              <a:t> 2022</a:t>
            </a:r>
            <a:endParaRPr lang="en-AT" sz="984" i="1" dirty="0">
              <a:solidFill>
                <a:srgbClr val="0070C0"/>
              </a:solidFill>
              <a:latin typeface="Palatino Linotype" panose="02040502050505030304" pitchFamily="18" charset="0"/>
              <a:ea typeface="Helvetica"/>
              <a:cs typeface="Helvetica"/>
              <a:sym typeface="Helvetica"/>
            </a:endParaRPr>
          </a:p>
        </p:txBody>
      </p:sp>
      <p:pic>
        <p:nvPicPr>
          <p:cNvPr id="13" name="herbst-0384(1).jpg">
            <a:extLst>
              <a:ext uri="{FF2B5EF4-FFF2-40B4-BE49-F238E27FC236}">
                <a16:creationId xmlns:a16="http://schemas.microsoft.com/office/drawing/2014/main" id="{18C6093D-DB39-5CEC-CF0F-4ADEF5FAD9B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727" r="12570"/>
          <a:stretch>
            <a:fillRect/>
          </a:stretch>
        </p:blipFill>
        <p:spPr>
          <a:xfrm>
            <a:off x="2295148" y="2205084"/>
            <a:ext cx="2743563" cy="1760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Historic-Site_30-03_korr1.pdf">
            <a:extLst>
              <a:ext uri="{FF2B5EF4-FFF2-40B4-BE49-F238E27FC236}">
                <a16:creationId xmlns:a16="http://schemas.microsoft.com/office/drawing/2014/main" id="{9052036A-BE55-8997-CE8E-52749A440A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9630" y="3861658"/>
            <a:ext cx="3091015" cy="181685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1A757C-991C-D72F-D35E-4568F4063503}"/>
              </a:ext>
            </a:extLst>
          </p:cNvPr>
          <p:cNvSpPr txBox="1"/>
          <p:nvPr/>
        </p:nvSpPr>
        <p:spPr>
          <a:xfrm>
            <a:off x="2431591" y="1825369"/>
            <a:ext cx="1931939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87" b="1" i="1" dirty="0" err="1">
                <a:latin typeface="Palatino Linotype" panose="02040502050505030304" pitchFamily="18" charset="0"/>
              </a:rPr>
              <a:t>Boltzmanngasse</a:t>
            </a:r>
            <a:r>
              <a:rPr lang="en-GB" sz="1687" b="1" i="1" dirty="0">
                <a:latin typeface="Palatino Linotype" panose="02040502050505030304" pitchFamily="18" charset="0"/>
              </a:rPr>
              <a:t> 3</a:t>
            </a:r>
            <a:endParaRPr lang="en-AT" sz="1687" b="1" i="1" dirty="0">
              <a:latin typeface="Palatino Linotype" panose="02040502050505030304" pitchFamily="18" charset="0"/>
            </a:endParaRPr>
          </a:p>
        </p:txBody>
      </p:sp>
      <p:pic>
        <p:nvPicPr>
          <p:cNvPr id="15" name="Content Placeholder 8" descr="A large building with many windows&#10;&#10;Description automatically generated with low confidence">
            <a:extLst>
              <a:ext uri="{FF2B5EF4-FFF2-40B4-BE49-F238E27FC236}">
                <a16:creationId xmlns:a16="http://schemas.microsoft.com/office/drawing/2014/main" id="{95110D7E-CB50-452E-81A3-951035655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351" y="1825369"/>
            <a:ext cx="2618974" cy="18682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D543854-8AF2-4B23-78AB-FB555442A2A8}"/>
                  </a:ext>
                </a:extLst>
              </p:cNvPr>
              <p:cNvSpPr txBox="1"/>
              <p:nvPr/>
            </p:nvSpPr>
            <p:spPr>
              <a:xfrm>
                <a:off x="9275880" y="1395310"/>
                <a:ext cx="1947969" cy="351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87" b="1" i="1" dirty="0">
                    <a:latin typeface="Palatino Linotype" panose="02040502050505030304" pitchFamily="18" charset="0"/>
                  </a:rPr>
                  <a:t>2021 </a:t>
                </a:r>
                <a14:m>
                  <m:oMath xmlns:m="http://schemas.openxmlformats.org/officeDocument/2006/math">
                    <m:r>
                      <a:rPr lang="en-GB" sz="1687" b="1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687" b="1" i="1" dirty="0">
                    <a:latin typeface="Palatino Linotype" panose="02040502050505030304" pitchFamily="18" charset="0"/>
                  </a:rPr>
                  <a:t> </a:t>
                </a:r>
                <a:r>
                  <a:rPr lang="en-GB" sz="1687" b="1" i="1" dirty="0" err="1">
                    <a:latin typeface="Palatino Linotype" panose="02040502050505030304" pitchFamily="18" charset="0"/>
                  </a:rPr>
                  <a:t>Kegelgasse</a:t>
                </a:r>
                <a:endParaRPr lang="en-AT" sz="1687" b="1" i="1" dirty="0">
                  <a:latin typeface="Palatino Linotype" panose="020405020505050303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D543854-8AF2-4B23-78AB-FB555442A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880" y="1395310"/>
                <a:ext cx="1947969" cy="351956"/>
              </a:xfrm>
              <a:prstGeom prst="rect">
                <a:avLst/>
              </a:prstGeom>
              <a:blipFill>
                <a:blip r:embed="rId9"/>
                <a:stretch>
                  <a:fillRect l="-1948" t="-3448" r="-1299" b="-2069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nhaltsplatzhalter 8" descr="Ein Bild, das Gebäude, draußen, Schloss, groß enthält.&#10;&#10;Automatisch generierte Beschreibung">
            <a:extLst>
              <a:ext uri="{FF2B5EF4-FFF2-40B4-BE49-F238E27FC236}">
                <a16:creationId xmlns:a16="http://schemas.microsoft.com/office/drawing/2014/main" id="{7FF8FCC9-A360-0C32-582B-F82EF3D88C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351" y="4170523"/>
            <a:ext cx="2618974" cy="2185206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E10844D-6008-C0CC-DFB6-17616A3BC3EC}"/>
                  </a:ext>
                </a:extLst>
              </p:cNvPr>
              <p:cNvSpPr txBox="1"/>
              <p:nvPr/>
            </p:nvSpPr>
            <p:spPr>
              <a:xfrm>
                <a:off x="9275879" y="3746412"/>
                <a:ext cx="1324402" cy="351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87" b="1" i="1" dirty="0">
                    <a:latin typeface="Palatino Linotype" panose="02040502050505030304" pitchFamily="18" charset="0"/>
                  </a:rPr>
                  <a:t>2023 </a:t>
                </a:r>
                <a14:m>
                  <m:oMath xmlns:m="http://schemas.openxmlformats.org/officeDocument/2006/math">
                    <m:r>
                      <a:rPr lang="en-GB" sz="1687" b="1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687" b="1" i="1" dirty="0">
                    <a:latin typeface="Palatino Linotype" panose="02040502050505030304" pitchFamily="18" charset="0"/>
                  </a:rPr>
                  <a:t> PSK</a:t>
                </a:r>
                <a:endParaRPr lang="en-AT" sz="1687" b="1" i="1" dirty="0">
                  <a:latin typeface="Palatino Linotype" panose="020405020505050303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E10844D-6008-C0CC-DFB6-17616A3BC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879" y="3746412"/>
                <a:ext cx="1324402" cy="351956"/>
              </a:xfrm>
              <a:prstGeom prst="rect">
                <a:avLst/>
              </a:prstGeom>
              <a:blipFill>
                <a:blip r:embed="rId11"/>
                <a:stretch>
                  <a:fillRect l="-2857" t="-7143" r="-1905" b="-21429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473F00EC-1F98-40F0-E8C3-991AA352A427}"/>
              </a:ext>
            </a:extLst>
          </p:cNvPr>
          <p:cNvSpPr txBox="1"/>
          <p:nvPr/>
        </p:nvSpPr>
        <p:spPr>
          <a:xfrm>
            <a:off x="609533" y="3985392"/>
            <a:ext cx="758219" cy="2235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8" tIns="35718" rIns="35718" bIns="35718" numCol="1" spcCol="38100" rtlCol="0" anchor="ctr">
            <a:spAutoFit/>
          </a:bodyPr>
          <a:lstStyle/>
          <a:p>
            <a:pPr defTabSz="321457"/>
            <a:r>
              <a:rPr lang="en-GB" sz="984" i="1" dirty="0">
                <a:solidFill>
                  <a:srgbClr val="0070C0"/>
                </a:solidFill>
                <a:latin typeface="Palatino Linotype" panose="02040502050505030304" pitchFamily="18" charset="0"/>
                <a:ea typeface="Helvetica"/>
                <a:cs typeface="Helvetica"/>
                <a:sym typeface="Helvetica"/>
              </a:rPr>
              <a:t>Stefan Meyer</a:t>
            </a:r>
            <a:endParaRPr lang="en-AT" sz="984" i="1" dirty="0">
              <a:solidFill>
                <a:srgbClr val="0070C0"/>
              </a:solidFill>
              <a:latin typeface="Palatino Linotype" panose="02040502050505030304" pitchFamily="18" charset="0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6993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uiExpand="1" build="p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F564A663-8030-FF35-9BC0-363958585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T" dirty="0"/>
              <a:t>PhD Thesis on muon-catalyzed </a:t>
            </a:r>
            <a:r>
              <a:rPr lang="en-GB" dirty="0"/>
              <a:t>f</a:t>
            </a:r>
            <a:r>
              <a:rPr lang="en-AT" dirty="0"/>
              <a:t>usion, University Vienna 1986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9B7112-EA79-BB29-16C5-67A0C34D8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97B6B-34CF-7044-6AF0-08FEF910A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81A1-CC17-734F-A085-7779663DF64C}" type="slidenum">
              <a:rPr lang="en-AT" smtClean="0"/>
              <a:pPr/>
              <a:t>5</a:t>
            </a:fld>
            <a:endParaRPr lang="en-AT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A0554713-EFA8-423F-3BDD-3CEFFAA040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3221" y="2202685"/>
            <a:ext cx="6844688" cy="3798355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F0DB83F-A4B9-CBA6-64B8-372DDE1CD5C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672" y="2530673"/>
            <a:ext cx="3525107" cy="314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BFE5C4-C0E5-E568-A810-D57FA6D3A54E}"/>
              </a:ext>
            </a:extLst>
          </p:cNvPr>
          <p:cNvSpPr txBox="1"/>
          <p:nvPr/>
        </p:nvSpPr>
        <p:spPr>
          <a:xfrm>
            <a:off x="379676" y="2033921"/>
            <a:ext cx="1936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2000" dirty="0">
                <a:latin typeface="+mn-lt"/>
              </a:rPr>
              <a:t>published in PRA</a:t>
            </a:r>
          </a:p>
        </p:txBody>
      </p:sp>
    </p:spTree>
    <p:extLst>
      <p:ext uri="{BB962C8B-B14F-4D97-AF65-F5344CB8AC3E}">
        <p14:creationId xmlns:p14="http://schemas.microsoft.com/office/powerpoint/2010/main" val="3773541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85DD8-FA21-E63F-DC2E-D5FD050C7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T" dirty="0"/>
              <a:t>Habilitation about kaonic atoms and nuclei (2009)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B43308-D3E3-6811-5773-91A52CB0CE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16A78C-AF96-4F87-ECFE-1DE737E6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27926-B3CA-5590-92A4-897658334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81A1-CC17-734F-A085-7779663DF64C}" type="slidenum">
              <a:rPr lang="en-AT" smtClean="0"/>
              <a:t>6</a:t>
            </a:fld>
            <a:endParaRPr lang="en-AT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F79516D-03BD-CE7C-FA25-C2DA6288E8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54812" y="2546831"/>
            <a:ext cx="8590647" cy="320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33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0A120-09CC-48E2-2EBF-2303D9D46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Teaching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93466D-EBC0-150A-84A7-CDFD8BD718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T" dirty="0"/>
              <a:t>Habilitation at Vienna University</a:t>
            </a:r>
          </a:p>
          <a:p>
            <a:r>
              <a:rPr lang="en-AT" dirty="0"/>
              <a:t>Regular special lectures on detectors for nuclear and particle physics</a:t>
            </a:r>
          </a:p>
          <a:p>
            <a:pPr lvl="1"/>
            <a:r>
              <a:rPr lang="en-GB" dirty="0"/>
              <a:t>I</a:t>
            </a:r>
            <a:r>
              <a:rPr lang="en-AT" dirty="0"/>
              <a:t>ncl. lab demonstrations</a:t>
            </a:r>
          </a:p>
          <a:p>
            <a:r>
              <a:rPr lang="en-AT" dirty="0"/>
              <a:t>Very successful, attracted many Master and consecutively PhD students</a:t>
            </a:r>
          </a:p>
          <a:p>
            <a:pPr lvl="1"/>
            <a:r>
              <a:rPr lang="en-AT" dirty="0"/>
              <a:t>17 Master students</a:t>
            </a:r>
          </a:p>
          <a:p>
            <a:pPr lvl="1"/>
            <a:r>
              <a:rPr lang="en-AT" dirty="0"/>
              <a:t>3 PhD students</a:t>
            </a:r>
          </a:p>
          <a:p>
            <a:pPr lvl="1"/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D739B3-C0CA-559A-E06C-58FE63BD1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2A839-07A4-FF4A-9999-E06248E8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81A1-CC17-734F-A085-7779663DF64C}" type="slidenum">
              <a:rPr lang="en-AT" smtClean="0"/>
              <a:t>7</a:t>
            </a:fld>
            <a:endParaRPr lang="en-AT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BAA16BF-AFFF-48ED-EC33-94D9DAEAECB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971" y="1937279"/>
            <a:ext cx="51054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erson and person standing next to a machine&#10;&#10;Description automatically generated">
            <a:extLst>
              <a:ext uri="{FF2B5EF4-FFF2-40B4-BE49-F238E27FC236}">
                <a16:creationId xmlns:a16="http://schemas.microsoft.com/office/drawing/2014/main" id="{FB62B228-2F26-60E3-2A19-7D44A5643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188" y="4057195"/>
            <a:ext cx="2843048" cy="2132286"/>
          </a:xfrm>
          <a:prstGeom prst="rect">
            <a:avLst/>
          </a:prstGeom>
        </p:spPr>
      </p:pic>
      <p:pic>
        <p:nvPicPr>
          <p:cNvPr id="11" name="Picture 10" descr="A group of people wearing hard hats&#10;&#10;Description automatically generated">
            <a:extLst>
              <a:ext uri="{FF2B5EF4-FFF2-40B4-BE49-F238E27FC236}">
                <a16:creationId xmlns:a16="http://schemas.microsoft.com/office/drawing/2014/main" id="{3A3292CE-EA5C-17AB-B6C7-423E4912A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624" y="4057195"/>
            <a:ext cx="2743564" cy="20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41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B1F9EA-AC45-444A-81D8-DDEB4FB83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Advanced</a:t>
            </a:r>
            <a:r>
              <a:rPr lang="de-AT" dirty="0"/>
              <a:t> </a:t>
            </a:r>
            <a:r>
              <a:rPr lang="de-AT" dirty="0" err="1"/>
              <a:t>instrumentation</a:t>
            </a:r>
            <a:endParaRPr lang="de-AT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D0D651C-9172-4024-8EBA-0B522F0C9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4863-07A5-44B2-A782-3B0AF55D14EB}" type="slidenum">
              <a:rPr lang="de-AT" smtClean="0"/>
              <a:t>8</a:t>
            </a:fld>
            <a:endParaRPr lang="de-AT"/>
          </a:p>
        </p:txBody>
      </p:sp>
      <p:grpSp>
        <p:nvGrpSpPr>
          <p:cNvPr id="27" name="Gruppieren 55">
            <a:extLst>
              <a:ext uri="{FF2B5EF4-FFF2-40B4-BE49-F238E27FC236}">
                <a16:creationId xmlns:a16="http://schemas.microsoft.com/office/drawing/2014/main" id="{AAA3EB9B-71E0-28C9-5179-F8B3F73A2F99}"/>
              </a:ext>
            </a:extLst>
          </p:cNvPr>
          <p:cNvGrpSpPr>
            <a:grpSpLocks noChangeAspect="1"/>
          </p:cNvGrpSpPr>
          <p:nvPr/>
        </p:nvGrpSpPr>
        <p:grpSpPr>
          <a:xfrm>
            <a:off x="172259" y="3260761"/>
            <a:ext cx="1790799" cy="2204362"/>
            <a:chOff x="-15302323" y="8461171"/>
            <a:chExt cx="5617962" cy="6915359"/>
          </a:xfrm>
        </p:grpSpPr>
        <p:pic>
          <p:nvPicPr>
            <p:cNvPr id="28" name="Grafik 33">
              <a:extLst>
                <a:ext uri="{FF2B5EF4-FFF2-40B4-BE49-F238E27FC236}">
                  <a16:creationId xmlns:a16="http://schemas.microsoft.com/office/drawing/2014/main" id="{7BDF2CD3-E6B4-EC57-301D-67A90958D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302323" y="8461171"/>
              <a:ext cx="5142807" cy="6858000"/>
            </a:xfrm>
            <a:prstGeom prst="rect">
              <a:avLst/>
            </a:prstGeom>
          </p:spPr>
        </p:pic>
        <p:sp>
          <p:nvSpPr>
            <p:cNvPr id="29" name="Textfeld 36">
              <a:extLst>
                <a:ext uri="{FF2B5EF4-FFF2-40B4-BE49-F238E27FC236}">
                  <a16:creationId xmlns:a16="http://schemas.microsoft.com/office/drawing/2014/main" id="{C3E27CFD-46C4-FC06-1775-EF9931A2CF3F}"/>
                </a:ext>
              </a:extLst>
            </p:cNvPr>
            <p:cNvSpPr txBox="1"/>
            <p:nvPr/>
          </p:nvSpPr>
          <p:spPr>
            <a:xfrm>
              <a:off x="-13995211" y="9088499"/>
              <a:ext cx="2812117" cy="968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6" b="1" dirty="0">
                  <a:latin typeface="Trebuchet MS"/>
                  <a:cs typeface="Trebuchet MS"/>
                </a:rPr>
                <a:t>CNC </a:t>
              </a:r>
              <a:r>
                <a:rPr lang="de-AT" sz="1406" b="1" dirty="0" err="1">
                  <a:latin typeface="Trebuchet MS"/>
                  <a:cs typeface="Trebuchet MS"/>
                </a:rPr>
                <a:t>mill</a:t>
              </a:r>
              <a:endParaRPr lang="en-US" sz="1406" b="1" dirty="0">
                <a:latin typeface="Trebuchet MS"/>
                <a:cs typeface="Trebuchet MS"/>
              </a:endParaRPr>
            </a:p>
          </p:txBody>
        </p:sp>
        <p:sp>
          <p:nvSpPr>
            <p:cNvPr id="30" name="Textfeld 51">
              <a:extLst>
                <a:ext uri="{FF2B5EF4-FFF2-40B4-BE49-F238E27FC236}">
                  <a16:creationId xmlns:a16="http://schemas.microsoft.com/office/drawing/2014/main" id="{E2EEB2E5-B8A6-792C-72E7-1D0442AA2DEA}"/>
                </a:ext>
              </a:extLst>
            </p:cNvPr>
            <p:cNvSpPr txBox="1"/>
            <p:nvPr/>
          </p:nvSpPr>
          <p:spPr>
            <a:xfrm>
              <a:off x="-14352116" y="14475767"/>
              <a:ext cx="4667755" cy="900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66" b="1" dirty="0">
                  <a:solidFill>
                    <a:schemeClr val="bg1"/>
                  </a:solidFill>
                  <a:latin typeface="Trebuchet MS"/>
                  <a:cs typeface="Trebuchet MS"/>
                </a:rPr>
                <a:t>IQOQI </a:t>
              </a:r>
              <a:r>
                <a:rPr lang="de-AT" sz="1266" b="1" dirty="0" err="1">
                  <a:solidFill>
                    <a:schemeClr val="bg1"/>
                  </a:solidFill>
                  <a:latin typeface="Trebuchet MS"/>
                  <a:cs typeface="Trebuchet MS"/>
                </a:rPr>
                <a:t>equipment</a:t>
              </a:r>
              <a:endParaRPr lang="en-US" sz="1266" b="1" dirty="0">
                <a:solidFill>
                  <a:schemeClr val="bg1"/>
                </a:solidFill>
                <a:latin typeface="Trebuchet MS"/>
                <a:cs typeface="Trebuchet MS"/>
              </a:endParaRPr>
            </a:p>
          </p:txBody>
        </p:sp>
      </p:grpSp>
      <p:grpSp>
        <p:nvGrpSpPr>
          <p:cNvPr id="31" name="Gruppieren 54">
            <a:extLst>
              <a:ext uri="{FF2B5EF4-FFF2-40B4-BE49-F238E27FC236}">
                <a16:creationId xmlns:a16="http://schemas.microsoft.com/office/drawing/2014/main" id="{FE62ECEA-BA68-F932-D040-4D7F69A25DE2}"/>
              </a:ext>
            </a:extLst>
          </p:cNvPr>
          <p:cNvGrpSpPr>
            <a:grpSpLocks noChangeAspect="1"/>
          </p:cNvGrpSpPr>
          <p:nvPr/>
        </p:nvGrpSpPr>
        <p:grpSpPr>
          <a:xfrm>
            <a:off x="1828976" y="3260761"/>
            <a:ext cx="2961953" cy="2249373"/>
            <a:chOff x="-9584781" y="8461170"/>
            <a:chExt cx="9127375" cy="6931530"/>
          </a:xfrm>
        </p:grpSpPr>
        <p:pic>
          <p:nvPicPr>
            <p:cNvPr id="32" name="Grafik 35">
              <a:extLst>
                <a:ext uri="{FF2B5EF4-FFF2-40B4-BE49-F238E27FC236}">
                  <a16:creationId xmlns:a16="http://schemas.microsoft.com/office/drawing/2014/main" id="{C4F936A8-6DBE-1601-21D3-756CCE57E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84781" y="8461170"/>
              <a:ext cx="9127375" cy="6844144"/>
            </a:xfrm>
            <a:prstGeom prst="rect">
              <a:avLst/>
            </a:prstGeom>
          </p:spPr>
        </p:pic>
        <p:sp>
          <p:nvSpPr>
            <p:cNvPr id="33" name="Textfeld 45">
              <a:extLst>
                <a:ext uri="{FF2B5EF4-FFF2-40B4-BE49-F238E27FC236}">
                  <a16:creationId xmlns:a16="http://schemas.microsoft.com/office/drawing/2014/main" id="{CB6AA07D-974F-3A8A-DCCA-18C2D4CAE881}"/>
                </a:ext>
              </a:extLst>
            </p:cNvPr>
            <p:cNvSpPr txBox="1"/>
            <p:nvPr/>
          </p:nvSpPr>
          <p:spPr>
            <a:xfrm>
              <a:off x="-8254930" y="9483492"/>
              <a:ext cx="1902780" cy="951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6" b="1" dirty="0" err="1">
                  <a:latin typeface="Trebuchet MS"/>
                  <a:cs typeface="Trebuchet MS"/>
                </a:rPr>
                <a:t>lathe</a:t>
              </a:r>
              <a:endParaRPr lang="en-US" sz="1406" b="1" dirty="0">
                <a:latin typeface="Trebuchet MS"/>
                <a:cs typeface="Trebuchet MS"/>
              </a:endParaRPr>
            </a:p>
          </p:txBody>
        </p:sp>
        <p:sp>
          <p:nvSpPr>
            <p:cNvPr id="34" name="Textfeld 46">
              <a:extLst>
                <a:ext uri="{FF2B5EF4-FFF2-40B4-BE49-F238E27FC236}">
                  <a16:creationId xmlns:a16="http://schemas.microsoft.com/office/drawing/2014/main" id="{4CDE7F62-B77B-BF16-CD37-C3B86865AAFD}"/>
                </a:ext>
              </a:extLst>
            </p:cNvPr>
            <p:cNvSpPr txBox="1"/>
            <p:nvPr/>
          </p:nvSpPr>
          <p:spPr>
            <a:xfrm>
              <a:off x="-6736197" y="9089899"/>
              <a:ext cx="1621216" cy="951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6" b="1" dirty="0" err="1">
                  <a:latin typeface="Trebuchet MS"/>
                  <a:cs typeface="Trebuchet MS"/>
                </a:rPr>
                <a:t>drill</a:t>
              </a:r>
              <a:endParaRPr lang="en-US" sz="1406" b="1" dirty="0">
                <a:latin typeface="Trebuchet MS"/>
                <a:cs typeface="Trebuchet MS"/>
              </a:endParaRPr>
            </a:p>
          </p:txBody>
        </p:sp>
        <p:sp>
          <p:nvSpPr>
            <p:cNvPr id="35" name="Textfeld 49">
              <a:extLst>
                <a:ext uri="{FF2B5EF4-FFF2-40B4-BE49-F238E27FC236}">
                  <a16:creationId xmlns:a16="http://schemas.microsoft.com/office/drawing/2014/main" id="{86F5CBB1-043F-AB54-66BF-984B36067184}"/>
                </a:ext>
              </a:extLst>
            </p:cNvPr>
            <p:cNvSpPr txBox="1"/>
            <p:nvPr/>
          </p:nvSpPr>
          <p:spPr>
            <a:xfrm>
              <a:off x="-2169229" y="9483492"/>
              <a:ext cx="1542181" cy="951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6" b="1" dirty="0" err="1">
                  <a:latin typeface="Trebuchet MS"/>
                  <a:cs typeface="Trebuchet MS"/>
                </a:rPr>
                <a:t>mill</a:t>
              </a:r>
              <a:endParaRPr lang="en-US" sz="1406" b="1" dirty="0">
                <a:latin typeface="Trebuchet MS"/>
                <a:cs typeface="Trebuchet MS"/>
              </a:endParaRPr>
            </a:p>
          </p:txBody>
        </p:sp>
        <p:sp>
          <p:nvSpPr>
            <p:cNvPr id="36" name="Textfeld 53">
              <a:extLst>
                <a:ext uri="{FF2B5EF4-FFF2-40B4-BE49-F238E27FC236}">
                  <a16:creationId xmlns:a16="http://schemas.microsoft.com/office/drawing/2014/main" id="{0B9BEFEB-4CF9-544F-930A-B66BDA29109C}"/>
                </a:ext>
              </a:extLst>
            </p:cNvPr>
            <p:cNvSpPr txBox="1"/>
            <p:nvPr/>
          </p:nvSpPr>
          <p:spPr>
            <a:xfrm>
              <a:off x="-6473637" y="14507898"/>
              <a:ext cx="4012038" cy="884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66" b="1" dirty="0">
                  <a:solidFill>
                    <a:schemeClr val="bg1"/>
                  </a:solidFill>
                  <a:latin typeface="Trebuchet MS"/>
                  <a:cs typeface="Trebuchet MS"/>
                </a:rPr>
                <a:t>SMI </a:t>
              </a:r>
              <a:r>
                <a:rPr lang="de-AT" sz="1266" b="1" dirty="0" err="1">
                  <a:solidFill>
                    <a:schemeClr val="bg1"/>
                  </a:solidFill>
                  <a:latin typeface="Trebuchet MS"/>
                  <a:cs typeface="Trebuchet MS"/>
                </a:rPr>
                <a:t>equipment</a:t>
              </a:r>
              <a:endParaRPr lang="en-US" sz="1266" b="1" dirty="0">
                <a:solidFill>
                  <a:schemeClr val="bg1"/>
                </a:solidFill>
                <a:latin typeface="Trebuchet MS"/>
                <a:cs typeface="Trebuchet M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68BA6D0-D53E-1832-89E0-D037E250AE7E}"/>
              </a:ext>
            </a:extLst>
          </p:cNvPr>
          <p:cNvSpPr txBox="1"/>
          <p:nvPr/>
        </p:nvSpPr>
        <p:spPr>
          <a:xfrm>
            <a:off x="953077" y="2162137"/>
            <a:ext cx="2185689" cy="3245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2144" tIns="32144" rIns="32144" bIns="32144" numCol="1" spcCol="38100" rtlCol="0" anchor="t">
            <a:spAutoFit/>
          </a:bodyPr>
          <a:lstStyle/>
          <a:p>
            <a:pPr defTabSz="2466285"/>
            <a:r>
              <a:rPr lang="en-GB" sz="1687" dirty="0">
                <a:latin typeface="Palatino Linotype" panose="02040502050505030304" pitchFamily="18" charset="0"/>
                <a:sym typeface="Calibri"/>
              </a:rPr>
              <a:t>Mechanical workshop</a:t>
            </a:r>
            <a:endParaRPr lang="en-AT" sz="1687" dirty="0">
              <a:latin typeface="Palatino Linotype" panose="02040502050505030304" pitchFamily="18" charset="0"/>
              <a:sym typeface="Calibri"/>
            </a:endParaRPr>
          </a:p>
        </p:txBody>
      </p:sp>
      <p:pic>
        <p:nvPicPr>
          <p:cNvPr id="40" name="Grafik 58">
            <a:extLst>
              <a:ext uri="{FF2B5EF4-FFF2-40B4-BE49-F238E27FC236}">
                <a16:creationId xmlns:a16="http://schemas.microsoft.com/office/drawing/2014/main" id="{FE94221C-DF34-0F18-D84A-C3DDCA077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6461" y="2759646"/>
            <a:ext cx="2283877" cy="3234935"/>
          </a:xfrm>
          <a:prstGeom prst="rect">
            <a:avLst/>
          </a:prstGeom>
        </p:spPr>
      </p:pic>
      <p:pic>
        <p:nvPicPr>
          <p:cNvPr id="43" name="Grafik 57">
            <a:extLst>
              <a:ext uri="{FF2B5EF4-FFF2-40B4-BE49-F238E27FC236}">
                <a16:creationId xmlns:a16="http://schemas.microsoft.com/office/drawing/2014/main" id="{E791D7EF-CB1A-1580-B5AB-368B287CC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1159" y="3100650"/>
            <a:ext cx="2038059" cy="2506299"/>
          </a:xfrm>
          <a:prstGeom prst="rect">
            <a:avLst/>
          </a:prstGeom>
        </p:spPr>
      </p:pic>
      <p:pic>
        <p:nvPicPr>
          <p:cNvPr id="44" name="Grafik 59">
            <a:extLst>
              <a:ext uri="{FF2B5EF4-FFF2-40B4-BE49-F238E27FC236}">
                <a16:creationId xmlns:a16="http://schemas.microsoft.com/office/drawing/2014/main" id="{913F3A5C-57B7-C479-DFC0-94D921DC83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963"/>
          <a:stretch/>
        </p:blipFill>
        <p:spPr>
          <a:xfrm>
            <a:off x="5298395" y="2592390"/>
            <a:ext cx="2214143" cy="356944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9478C9C-2B06-19F8-21FB-1C4B8ED361F6}"/>
              </a:ext>
            </a:extLst>
          </p:cNvPr>
          <p:cNvSpPr txBox="1"/>
          <p:nvPr/>
        </p:nvSpPr>
        <p:spPr>
          <a:xfrm>
            <a:off x="5149488" y="2121961"/>
            <a:ext cx="2397286" cy="3245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2144" tIns="32144" rIns="32144" bIns="32144" numCol="1" spcCol="38100" rtlCol="0" anchor="t">
            <a:spAutoFit/>
          </a:bodyPr>
          <a:lstStyle/>
          <a:p>
            <a:pPr defTabSz="2466285"/>
            <a:r>
              <a:rPr lang="en-GB" sz="1687" dirty="0">
                <a:latin typeface="Palatino Linotype" panose="02040502050505030304" pitchFamily="18" charset="0"/>
                <a:sym typeface="Calibri"/>
              </a:rPr>
              <a:t>Additive manufacturing</a:t>
            </a:r>
            <a:endParaRPr lang="en-AT" sz="1687" dirty="0">
              <a:latin typeface="Palatino Linotype" panose="02040502050505030304" pitchFamily="18" charset="0"/>
              <a:sym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DA840F-1111-4C86-9831-151C24C43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72454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51AD9-4F10-E0C7-1830-92331147C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Start of collaboration with Hannes from 2004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AE38F-DD9B-5E13-4617-7A93AA148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Widmann ECT* 30 Sep 2024</a:t>
            </a:r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3A00A-9535-9A6B-C624-C364F923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81A1-CC17-734F-A085-7779663DF64C}" type="slidenum">
              <a:rPr lang="en-AT" smtClean="0"/>
              <a:t>9</a:t>
            </a:fld>
            <a:endParaRPr lang="en-AT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AD4BA4F-0CFB-5D23-8996-C8EA4634F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719" y="2328862"/>
            <a:ext cx="49149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6083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2024-02-28 SMI overview</Template>
  <TotalTime>3147</TotalTime>
  <Words>872</Words>
  <Application>Microsoft Macintosh PowerPoint</Application>
  <PresentationFormat>Widescreen</PresentationFormat>
  <Paragraphs>158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Helvetica Light</vt:lpstr>
      <vt:lpstr>Palatino</vt:lpstr>
      <vt:lpstr>Palatino Linotype</vt:lpstr>
      <vt:lpstr>Trebuchet MS</vt:lpstr>
      <vt:lpstr>Benutzerdefiniertes Design</vt:lpstr>
      <vt:lpstr>1_Benutzerdefiniertes Design</vt:lpstr>
      <vt:lpstr>2_Benutzerdefiniertes Design</vt:lpstr>
      <vt:lpstr>3_Benutzerdefiniertes Design</vt:lpstr>
      <vt:lpstr>In Memoriam  Johann “Hannes” Zmeskal</vt:lpstr>
      <vt:lpstr>Johann (Hannes) Zmeskal May 13, 1955 – July 23, 2024</vt:lpstr>
      <vt:lpstr>Curriculum vitae Hannes Zmeskal</vt:lpstr>
      <vt:lpstr>Historical note</vt:lpstr>
      <vt:lpstr>PhD Thesis on muon-catalyzed fusion, University Vienna 1986 </vt:lpstr>
      <vt:lpstr>Habilitation about kaonic atoms and nuclei (2009)</vt:lpstr>
      <vt:lpstr>Teaching</vt:lpstr>
      <vt:lpstr>Advanced instrumentation</vt:lpstr>
      <vt:lpstr>Start of collaboration with Hannes from 2004</vt:lpstr>
      <vt:lpstr>Exotic kaonic bound states: strong interaction at low E</vt:lpstr>
      <vt:lpstr>X-ray spectrososcopy of kaonic atoms</vt:lpstr>
      <vt:lpstr>E15, E57, E80 @ J-PARC</vt:lpstr>
      <vt:lpstr>Hannes liked Japan, its culture and sushi</vt:lpstr>
      <vt:lpstr>SiPM development: PANDA, ASACUSA</vt:lpstr>
      <vt:lpstr>PANDA@FAIR</vt:lpstr>
      <vt:lpstr>ASACUSA antihydrogen detector: Hodoscope</vt:lpstr>
      <vt:lpstr>ASACUSA Cusp trap cold bore</vt:lpstr>
      <vt:lpstr>ASACUSA hydrogen beam apparatus</vt:lpstr>
      <vt:lpstr>Conferences &amp; Workshops</vt:lpstr>
      <vt:lpstr>EXA series since 2002</vt:lpstr>
      <vt:lpstr>Rest in peace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Hannes Zmeskal</dc:title>
  <dc:creator>Microsoft Office User</dc:creator>
  <cp:lastModifiedBy>Widmann, Eberhard</cp:lastModifiedBy>
  <cp:revision>72</cp:revision>
  <dcterms:created xsi:type="dcterms:W3CDTF">2024-08-06T06:38:25Z</dcterms:created>
  <dcterms:modified xsi:type="dcterms:W3CDTF">2024-09-30T08:36:04Z</dcterms:modified>
</cp:coreProperties>
</file>