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571" r:id="rId2"/>
    <p:sldId id="986" r:id="rId3"/>
    <p:sldId id="958" r:id="rId4"/>
    <p:sldId id="951" r:id="rId5"/>
    <p:sldId id="959" r:id="rId6"/>
    <p:sldId id="980" r:id="rId7"/>
    <p:sldId id="952" r:id="rId8"/>
    <p:sldId id="953" r:id="rId9"/>
    <p:sldId id="954" r:id="rId10"/>
    <p:sldId id="979" r:id="rId11"/>
    <p:sldId id="971" r:id="rId12"/>
    <p:sldId id="868" r:id="rId13"/>
    <p:sldId id="867" r:id="rId14"/>
    <p:sldId id="978" r:id="rId15"/>
    <p:sldId id="972" r:id="rId16"/>
    <p:sldId id="973" r:id="rId17"/>
    <p:sldId id="974" r:id="rId18"/>
    <p:sldId id="899" r:id="rId19"/>
    <p:sldId id="921" r:id="rId20"/>
    <p:sldId id="956" r:id="rId21"/>
    <p:sldId id="981" r:id="rId22"/>
    <p:sldId id="965" r:id="rId23"/>
    <p:sldId id="970" r:id="rId24"/>
    <p:sldId id="960" r:id="rId25"/>
    <p:sldId id="961" r:id="rId26"/>
    <p:sldId id="962" r:id="rId27"/>
    <p:sldId id="920" r:id="rId28"/>
    <p:sldId id="966" r:id="rId29"/>
    <p:sldId id="963" r:id="rId30"/>
    <p:sldId id="967" r:id="rId31"/>
    <p:sldId id="983" r:id="rId32"/>
    <p:sldId id="882" r:id="rId33"/>
    <p:sldId id="942" r:id="rId34"/>
    <p:sldId id="943" r:id="rId35"/>
    <p:sldId id="944" r:id="rId36"/>
    <p:sldId id="945" r:id="rId37"/>
    <p:sldId id="946" r:id="rId38"/>
    <p:sldId id="947" r:id="rId39"/>
    <p:sldId id="852" r:id="rId40"/>
    <p:sldId id="949" r:id="rId41"/>
    <p:sldId id="853" r:id="rId42"/>
    <p:sldId id="854" r:id="rId43"/>
    <p:sldId id="880" r:id="rId44"/>
    <p:sldId id="985" r:id="rId45"/>
    <p:sldId id="948" r:id="rId46"/>
    <p:sldId id="941" r:id="rId47"/>
  </p:sldIdLst>
  <p:sldSz cx="9144000" cy="6858000" type="screen4x3"/>
  <p:notesSz cx="7315200" cy="9601200"/>
  <p:defaultTextStyle>
    <a:defPPr>
      <a:defRPr lang="en-US"/>
    </a:defPPr>
    <a:lvl1pPr algn="l" rtl="0" fontAlgn="base">
      <a:spcBef>
        <a:spcPct val="0"/>
      </a:spcBef>
      <a:spcAft>
        <a:spcPct val="0"/>
      </a:spcAft>
      <a:defRPr b="1" kern="1200" baseline="-250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b="1" kern="1200" baseline="-250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b="1" kern="1200" baseline="-250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b="1" kern="1200" baseline="-250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b="1" kern="1200" baseline="-250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b="1" kern="1200" baseline="-250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b="1" kern="1200" baseline="-250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b="1" kern="1200" baseline="-250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b="1" kern="1200" baseline="-250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2" pos="4080" userDrawn="1">
          <p15:clr>
            <a:srgbClr val="A4A3A4"/>
          </p15:clr>
        </p15:guide>
        <p15:guide id="3" orient="horz" pos="2688"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87C79"/>
    <a:srgbClr val="D87B41"/>
    <a:srgbClr val="0432FF"/>
    <a:srgbClr val="73FDD6"/>
    <a:srgbClr val="00FDFF"/>
    <a:srgbClr val="FFACA9"/>
    <a:srgbClr val="FFD579"/>
    <a:srgbClr val="FF7E79"/>
    <a:srgbClr val="81CA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72585"/>
  </p:normalViewPr>
  <p:slideViewPr>
    <p:cSldViewPr showGuides="1">
      <p:cViewPr varScale="1">
        <p:scale>
          <a:sx n="86" d="100"/>
          <a:sy n="86" d="100"/>
        </p:scale>
        <p:origin x="1840" y="200"/>
      </p:cViewPr>
      <p:guideLst>
        <p:guide pos="4080"/>
        <p:guide orient="horz" pos="2688"/>
      </p:guideLst>
    </p:cSldViewPr>
  </p:slideViewPr>
  <p:outlineViewPr>
    <p:cViewPr>
      <p:scale>
        <a:sx n="33" d="100"/>
        <a:sy n="33" d="100"/>
      </p:scale>
      <p:origin x="0" y="-2536"/>
    </p:cViewPr>
  </p:outlineViewPr>
  <p:notesTextViewPr>
    <p:cViewPr>
      <p:scale>
        <a:sx n="130" d="100"/>
        <a:sy n="130" d="100"/>
      </p:scale>
      <p:origin x="0" y="0"/>
    </p:cViewPr>
  </p:notesTextViewPr>
  <p:sorterViewPr>
    <p:cViewPr>
      <p:scale>
        <a:sx n="38" d="100"/>
        <a:sy n="38" d="100"/>
      </p:scale>
      <p:origin x="0" y="0"/>
    </p:cViewPr>
  </p:sorterViewPr>
  <p:notesViewPr>
    <p:cSldViewPr showGuides="1">
      <p:cViewPr varScale="1">
        <p:scale>
          <a:sx n="69" d="100"/>
          <a:sy n="69" d="100"/>
        </p:scale>
        <p:origin x="-4096" y="-11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9D4C06BA-0F39-2346-857C-31FCA90871EC}"/>
              </a:ext>
            </a:extLst>
          </p:cNvPr>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baseline="0">
                <a:latin typeface="Times New Roman" charset="0"/>
                <a:ea typeface="ＭＳ Ｐゴシック" charset="0"/>
                <a:cs typeface="ＭＳ Ｐゴシック" charset="0"/>
              </a:defRPr>
            </a:lvl1pPr>
          </a:lstStyle>
          <a:p>
            <a:pPr>
              <a:defRPr/>
            </a:pPr>
            <a:endParaRPr lang="zh-CN" altLang="en-US"/>
          </a:p>
        </p:txBody>
      </p:sp>
      <p:sp>
        <p:nvSpPr>
          <p:cNvPr id="88067" name="Rectangle 3">
            <a:extLst>
              <a:ext uri="{FF2B5EF4-FFF2-40B4-BE49-F238E27FC236}">
                <a16:creationId xmlns:a16="http://schemas.microsoft.com/office/drawing/2014/main" id="{5CD10EB7-28DD-0B4E-AE81-9424F1594259}"/>
              </a:ext>
            </a:extLst>
          </p:cNvPr>
          <p:cNvSpPr>
            <a:spLocks noGrp="1" noChangeArrowheads="1"/>
          </p:cNvSpPr>
          <p:nvPr>
            <p:ph type="dt" sz="quarter"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baseline="0">
                <a:latin typeface="Times New Roman" charset="0"/>
                <a:ea typeface="ＭＳ Ｐゴシック" charset="0"/>
                <a:cs typeface="ＭＳ Ｐゴシック" charset="0"/>
              </a:defRPr>
            </a:lvl1pPr>
          </a:lstStyle>
          <a:p>
            <a:pPr>
              <a:defRPr/>
            </a:pPr>
            <a:endParaRPr lang="zh-CN" altLang="en-US"/>
          </a:p>
        </p:txBody>
      </p:sp>
      <p:sp>
        <p:nvSpPr>
          <p:cNvPr id="88068" name="Rectangle 4">
            <a:extLst>
              <a:ext uri="{FF2B5EF4-FFF2-40B4-BE49-F238E27FC236}">
                <a16:creationId xmlns:a16="http://schemas.microsoft.com/office/drawing/2014/main" id="{EDC0B6C7-48CC-CB45-936D-14C9C725183C}"/>
              </a:ext>
            </a:extLst>
          </p:cNvPr>
          <p:cNvSpPr>
            <a:spLocks noGrp="1" noChangeArrowheads="1"/>
          </p:cNvSpPr>
          <p:nvPr>
            <p:ph type="ftr" sz="quarter" idx="2"/>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baseline="0">
                <a:latin typeface="Times New Roman" charset="0"/>
                <a:ea typeface="ＭＳ Ｐゴシック" charset="0"/>
                <a:cs typeface="ＭＳ Ｐゴシック" charset="0"/>
              </a:defRPr>
            </a:lvl1pPr>
          </a:lstStyle>
          <a:p>
            <a:pPr>
              <a:defRPr/>
            </a:pPr>
            <a:endParaRPr lang="zh-CN" altLang="en-US"/>
          </a:p>
        </p:txBody>
      </p:sp>
      <p:sp>
        <p:nvSpPr>
          <p:cNvPr id="88069" name="Rectangle 5">
            <a:extLst>
              <a:ext uri="{FF2B5EF4-FFF2-40B4-BE49-F238E27FC236}">
                <a16:creationId xmlns:a16="http://schemas.microsoft.com/office/drawing/2014/main" id="{22E38EBF-6D2F-F44E-8F25-F2C1918587BF}"/>
              </a:ext>
            </a:extLst>
          </p:cNvPr>
          <p:cNvSpPr>
            <a:spLocks noGrp="1" noChangeArrowheads="1"/>
          </p:cNvSpPr>
          <p:nvPr>
            <p:ph type="sldNum" sz="quarter" idx="3"/>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baseline="0">
                <a:latin typeface="Times New Roman" panose="02020603050405020304" pitchFamily="18" charset="0"/>
              </a:defRPr>
            </a:lvl1pPr>
          </a:lstStyle>
          <a:p>
            <a:fld id="{AF5F9BC5-8239-A24C-8438-05AF1C3E1F8E}" type="slidenum">
              <a:rPr lang="en-US" altLang="zh-CN"/>
              <a:pPr/>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A0EB0E51-CACD-BB48-9A68-8E7D2FB4035F}"/>
              </a:ext>
            </a:extLst>
          </p:cNvPr>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baseline="0">
                <a:latin typeface="Times New Roman" charset="0"/>
                <a:ea typeface="ＭＳ Ｐゴシック" charset="0"/>
                <a:cs typeface="ＭＳ Ｐゴシック" charset="0"/>
              </a:defRPr>
            </a:lvl1pPr>
          </a:lstStyle>
          <a:p>
            <a:pPr>
              <a:defRPr/>
            </a:pPr>
            <a:endParaRPr lang="zh-CN" altLang="en-US"/>
          </a:p>
        </p:txBody>
      </p:sp>
      <p:sp>
        <p:nvSpPr>
          <p:cNvPr id="87043" name="Rectangle 3">
            <a:extLst>
              <a:ext uri="{FF2B5EF4-FFF2-40B4-BE49-F238E27FC236}">
                <a16:creationId xmlns:a16="http://schemas.microsoft.com/office/drawing/2014/main" id="{68E008B4-4637-BD4C-89B9-657164A1F037}"/>
              </a:ext>
            </a:extLst>
          </p:cNvPr>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baseline="0">
                <a:latin typeface="Times New Roman" charset="0"/>
                <a:ea typeface="ＭＳ Ｐゴシック" charset="0"/>
                <a:cs typeface="ＭＳ Ｐゴシック" charset="0"/>
              </a:defRPr>
            </a:lvl1pPr>
          </a:lstStyle>
          <a:p>
            <a:pPr>
              <a:defRPr/>
            </a:pPr>
            <a:endParaRPr lang="zh-CN" altLang="en-US"/>
          </a:p>
        </p:txBody>
      </p:sp>
      <p:sp>
        <p:nvSpPr>
          <p:cNvPr id="15364" name="Rectangle 4">
            <a:extLst>
              <a:ext uri="{FF2B5EF4-FFF2-40B4-BE49-F238E27FC236}">
                <a16:creationId xmlns:a16="http://schemas.microsoft.com/office/drawing/2014/main" id="{9C14153D-28E5-E442-BF31-286627BD88DB}"/>
              </a:ext>
            </a:extLst>
          </p:cNvPr>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5" name="Rectangle 5">
            <a:extLst>
              <a:ext uri="{FF2B5EF4-FFF2-40B4-BE49-F238E27FC236}">
                <a16:creationId xmlns:a16="http://schemas.microsoft.com/office/drawing/2014/main" id="{98587B05-7F90-B84C-BF31-747CE492A643}"/>
              </a:ext>
            </a:extLst>
          </p:cNvPr>
          <p:cNvSpPr>
            <a:spLocks noGrp="1" noChangeArrowheads="1"/>
          </p:cNvSpPr>
          <p:nvPr>
            <p:ph type="body" sz="quarter" idx="3"/>
          </p:nvPr>
        </p:nvSpPr>
        <p:spPr bwMode="auto">
          <a:xfrm>
            <a:off x="990600" y="4572000"/>
            <a:ext cx="5334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7046" name="Rectangle 6">
            <a:extLst>
              <a:ext uri="{FF2B5EF4-FFF2-40B4-BE49-F238E27FC236}">
                <a16:creationId xmlns:a16="http://schemas.microsoft.com/office/drawing/2014/main" id="{59916A14-1565-8E4F-96D7-75BFACCA7C8C}"/>
              </a:ext>
            </a:extLst>
          </p:cNvPr>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baseline="0">
                <a:latin typeface="Times New Roman" charset="0"/>
                <a:ea typeface="ＭＳ Ｐゴシック" charset="0"/>
                <a:cs typeface="ＭＳ Ｐゴシック" charset="0"/>
              </a:defRPr>
            </a:lvl1pPr>
          </a:lstStyle>
          <a:p>
            <a:pPr>
              <a:defRPr/>
            </a:pPr>
            <a:endParaRPr lang="zh-CN" altLang="en-US"/>
          </a:p>
        </p:txBody>
      </p:sp>
      <p:sp>
        <p:nvSpPr>
          <p:cNvPr id="87047" name="Rectangle 7">
            <a:extLst>
              <a:ext uri="{FF2B5EF4-FFF2-40B4-BE49-F238E27FC236}">
                <a16:creationId xmlns:a16="http://schemas.microsoft.com/office/drawing/2014/main" id="{3D81C6A4-A14B-B646-B8E7-A3413A34EC08}"/>
              </a:ext>
            </a:extLst>
          </p:cNvPr>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baseline="0">
                <a:latin typeface="Times New Roman" panose="02020603050405020304" pitchFamily="18" charset="0"/>
              </a:defRPr>
            </a:lvl1pPr>
          </a:lstStyle>
          <a:p>
            <a:fld id="{33249BCD-90CD-EE43-8A7E-296D01BDF284}" type="slidenum">
              <a:rPr lang="en-US" altLang="zh-CN"/>
              <a:pPr/>
              <a:t>‹#›</a:t>
            </a:fld>
            <a:endParaRPr lang="en-US" altLang="zh-CN"/>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011474B7-1924-0044-B94B-C54C6FAD04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6A2E41D2-5023-9241-9659-ADC6BD82707A}" type="slidenum">
              <a:rPr lang="en-US" altLang="zh-CN" sz="1200" b="0" baseline="0">
                <a:latin typeface="Times New Roman" panose="02020603050405020304" pitchFamily="18" charset="0"/>
              </a:rPr>
              <a:pPr eaLnBrk="1" hangingPunct="1"/>
              <a:t>1</a:t>
            </a:fld>
            <a:endParaRPr lang="en-US" altLang="zh-CN" sz="1200" b="0" baseline="0">
              <a:latin typeface="Times New Roman" panose="02020603050405020304" pitchFamily="18" charset="0"/>
            </a:endParaRPr>
          </a:p>
        </p:txBody>
      </p:sp>
      <p:sp>
        <p:nvSpPr>
          <p:cNvPr id="17410" name="Rectangle 2">
            <a:extLst>
              <a:ext uri="{FF2B5EF4-FFF2-40B4-BE49-F238E27FC236}">
                <a16:creationId xmlns:a16="http://schemas.microsoft.com/office/drawing/2014/main" id="{6757C829-B86C-1E4E-8296-E07A167222B9}"/>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D2871CE7-43BE-E94F-8EA3-377CC7C60F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C97FA-58EA-4BDB-7792-FAB592A617C1}"/>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B23D4A5D-CF27-5A4F-04B3-281822F5163F}"/>
              </a:ext>
            </a:extLst>
          </p:cNvPr>
          <p:cNvSpPr>
            <a:spLocks noGrp="1" noRot="1" noChangeAspect="1"/>
          </p:cNvSpPr>
          <p:nvPr>
            <p:ph type="sldImg"/>
          </p:nvPr>
        </p:nvSpPr>
        <p:spPr>
          <a:ln/>
        </p:spPr>
      </p:sp>
      <p:sp>
        <p:nvSpPr>
          <p:cNvPr id="27650" name="Notes Placeholder 2">
            <a:extLst>
              <a:ext uri="{FF2B5EF4-FFF2-40B4-BE49-F238E27FC236}">
                <a16:creationId xmlns:a16="http://schemas.microsoft.com/office/drawing/2014/main" id="{928BE5C3-EDB9-4E0B-336E-EE8468FBC01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ltLang="zh-CN" dirty="0">
              <a:latin typeface="Times New Roman" panose="02020603050405020304" pitchFamily="18" charset="0"/>
              <a:ea typeface="ＭＳ Ｐゴシック" panose="020B0600070205080204" pitchFamily="34" charset="-128"/>
            </a:endParaRPr>
          </a:p>
          <a:p>
            <a:pPr algn="l"/>
            <a:endParaRPr lang="en-US" altLang="zh-CN" dirty="0">
              <a:latin typeface="Times New Roman" panose="02020603050405020304" pitchFamily="18" charset="0"/>
              <a:ea typeface="ＭＳ Ｐゴシック" panose="020B0600070205080204" pitchFamily="34" charset="-128"/>
            </a:endParaRPr>
          </a:p>
          <a:p>
            <a:pPr algn="l"/>
            <a:endParaRPr lang="en-US" altLang="zh-CN" dirty="0">
              <a:latin typeface="Times New Roman" panose="02020603050405020304" pitchFamily="18"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8C1CD194-2B30-D0E5-763C-6A10AE4BA56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5554304-7E1F-AF43-A51C-5D614FF49245}" type="slidenum">
              <a:rPr lang="en-US" altLang="zh-CN" sz="1200" b="0" baseline="0">
                <a:latin typeface="Times New Roman" panose="02020603050405020304" pitchFamily="18" charset="0"/>
              </a:rPr>
              <a:pPr eaLnBrk="1" hangingPunct="1"/>
              <a:t>10</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1832556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C7C66-3FF0-DD52-0157-6887CD3D2638}"/>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4800B5DF-7BC4-ED7F-2952-A4F57B81BA81}"/>
              </a:ext>
            </a:extLst>
          </p:cNvPr>
          <p:cNvSpPr>
            <a:spLocks noGrp="1" noRot="1" noChangeAspect="1"/>
          </p:cNvSpPr>
          <p:nvPr>
            <p:ph type="sldImg"/>
          </p:nvPr>
        </p:nvSpPr>
        <p:spPr>
          <a:ln/>
        </p:spPr>
      </p:sp>
      <p:sp>
        <p:nvSpPr>
          <p:cNvPr id="27650" name="Notes Placeholder 2">
            <a:extLst>
              <a:ext uri="{FF2B5EF4-FFF2-40B4-BE49-F238E27FC236}">
                <a16:creationId xmlns:a16="http://schemas.microsoft.com/office/drawing/2014/main" id="{0B774328-0BB6-348E-3A54-8C455D54FAF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ltLang="zh-CN" dirty="0">
              <a:latin typeface="Times New Roman" panose="02020603050405020304" pitchFamily="18" charset="0"/>
              <a:ea typeface="ＭＳ Ｐゴシック" panose="020B0600070205080204" pitchFamily="34" charset="-128"/>
            </a:endParaRPr>
          </a:p>
          <a:p>
            <a:pPr algn="l"/>
            <a:endParaRPr lang="en-US" altLang="zh-CN" dirty="0">
              <a:latin typeface="Times New Roman" panose="02020603050405020304" pitchFamily="18" charset="0"/>
              <a:ea typeface="ＭＳ Ｐゴシック" panose="020B0600070205080204" pitchFamily="34" charset="-128"/>
            </a:endParaRPr>
          </a:p>
          <a:p>
            <a:pPr algn="l"/>
            <a:endParaRPr lang="en-US" altLang="zh-CN" dirty="0">
              <a:latin typeface="Times New Roman" panose="02020603050405020304" pitchFamily="18"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A1BC7CC0-A815-ED0D-4CBE-F492DD29177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5554304-7E1F-AF43-A51C-5D614FF49245}" type="slidenum">
              <a:rPr lang="en-US" altLang="zh-CN" sz="1200" b="0" baseline="0">
                <a:latin typeface="Times New Roman" panose="02020603050405020304" pitchFamily="18" charset="0"/>
              </a:rPr>
              <a:pPr eaLnBrk="1" hangingPunct="1"/>
              <a:t>11</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1751409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7642F7DA-C29D-4A4A-A458-F29582521C80}"/>
              </a:ext>
            </a:extLst>
          </p:cNvPr>
          <p:cNvSpPr>
            <a:spLocks noGrp="1" noRot="1" noChangeAspect="1"/>
          </p:cNvSpPr>
          <p:nvPr>
            <p:ph type="sldImg"/>
          </p:nvPr>
        </p:nvSpPr>
        <p:spPr>
          <a:ln/>
        </p:spPr>
      </p:sp>
      <p:sp>
        <p:nvSpPr>
          <p:cNvPr id="27650" name="Notes Placeholder 2">
            <a:extLst>
              <a:ext uri="{FF2B5EF4-FFF2-40B4-BE49-F238E27FC236}">
                <a16:creationId xmlns:a16="http://schemas.microsoft.com/office/drawing/2014/main" id="{CC97B603-83C8-FA4D-BCAF-EC6D92F41ED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Times New Roman" panose="02020603050405020304" pitchFamily="18"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116A5523-6A66-2C4A-ADFE-375F9211E9B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5554304-7E1F-AF43-A51C-5D614FF49245}" type="slidenum">
              <a:rPr lang="en-US" altLang="zh-CN" sz="1200" b="0" baseline="0">
                <a:latin typeface="Times New Roman" panose="02020603050405020304" pitchFamily="18" charset="0"/>
              </a:rPr>
              <a:pPr eaLnBrk="1" hangingPunct="1"/>
              <a:t>12</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597683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7642F7DA-C29D-4A4A-A458-F29582521C80}"/>
              </a:ext>
            </a:extLst>
          </p:cNvPr>
          <p:cNvSpPr>
            <a:spLocks noGrp="1" noRot="1" noChangeAspect="1"/>
          </p:cNvSpPr>
          <p:nvPr>
            <p:ph type="sldImg"/>
          </p:nvPr>
        </p:nvSpPr>
        <p:spPr>
          <a:ln/>
        </p:spPr>
      </p:sp>
      <p:sp>
        <p:nvSpPr>
          <p:cNvPr id="27650" name="Notes Placeholder 2">
            <a:extLst>
              <a:ext uri="{FF2B5EF4-FFF2-40B4-BE49-F238E27FC236}">
                <a16:creationId xmlns:a16="http://schemas.microsoft.com/office/drawing/2014/main" id="{CC97B603-83C8-FA4D-BCAF-EC6D92F41ED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Times New Roman" panose="02020603050405020304" pitchFamily="18"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116A5523-6A66-2C4A-ADFE-375F9211E9B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5554304-7E1F-AF43-A51C-5D614FF49245}" type="slidenum">
              <a:rPr lang="en-US" altLang="zh-CN" sz="1200" b="0" baseline="0">
                <a:latin typeface="Times New Roman" panose="02020603050405020304" pitchFamily="18" charset="0"/>
              </a:rPr>
              <a:pPr eaLnBrk="1" hangingPunct="1"/>
              <a:t>13</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3312493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9C9E5-DBF0-ED18-0037-526AE8548D6E}"/>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B4DC8D7A-5407-130C-00C4-B906F0CFC30E}"/>
              </a:ext>
            </a:extLst>
          </p:cNvPr>
          <p:cNvSpPr>
            <a:spLocks noGrp="1" noRot="1" noChangeAspect="1"/>
          </p:cNvSpPr>
          <p:nvPr>
            <p:ph type="sldImg"/>
          </p:nvPr>
        </p:nvSpPr>
        <p:spPr>
          <a:ln/>
        </p:spPr>
      </p:sp>
      <p:sp>
        <p:nvSpPr>
          <p:cNvPr id="27650" name="Notes Placeholder 2">
            <a:extLst>
              <a:ext uri="{FF2B5EF4-FFF2-40B4-BE49-F238E27FC236}">
                <a16:creationId xmlns:a16="http://schemas.microsoft.com/office/drawing/2014/main" id="{09A46C6D-E5CE-0E93-7C4A-A916B55FD15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Times New Roman" panose="02020603050405020304" pitchFamily="18"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9F6D2D2C-733F-3FE7-BAF1-25E20A8C567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5554304-7E1F-AF43-A51C-5D614FF49245}" type="slidenum">
              <a:rPr lang="en-US" altLang="zh-CN" sz="1200" b="0" baseline="0">
                <a:latin typeface="Times New Roman" panose="02020603050405020304" pitchFamily="18" charset="0"/>
              </a:rPr>
              <a:pPr eaLnBrk="1" hangingPunct="1"/>
              <a:t>14</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3460912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ADBD5-710E-AB3C-1A6C-A4D299447A90}"/>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DBAC5ACD-4D9B-3B88-58BE-4B968CCD8CE5}"/>
              </a:ext>
            </a:extLst>
          </p:cNvPr>
          <p:cNvSpPr>
            <a:spLocks noGrp="1" noRot="1" noChangeAspect="1"/>
          </p:cNvSpPr>
          <p:nvPr>
            <p:ph type="sldImg"/>
          </p:nvPr>
        </p:nvSpPr>
        <p:spPr>
          <a:ln/>
        </p:spPr>
      </p:sp>
      <p:sp>
        <p:nvSpPr>
          <p:cNvPr id="27650" name="Notes Placeholder 2">
            <a:extLst>
              <a:ext uri="{FF2B5EF4-FFF2-40B4-BE49-F238E27FC236}">
                <a16:creationId xmlns:a16="http://schemas.microsoft.com/office/drawing/2014/main" id="{73D90D98-7958-CBE4-E9A9-001A0457FBF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Times New Roman" panose="02020603050405020304" pitchFamily="18"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41344937-D976-35E9-6C16-EA5B9D053C4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5554304-7E1F-AF43-A51C-5D614FF49245}" type="slidenum">
              <a:rPr lang="en-US" altLang="zh-CN" sz="1200" b="0" baseline="0">
                <a:latin typeface="Times New Roman" panose="02020603050405020304" pitchFamily="18" charset="0"/>
              </a:rPr>
              <a:pPr eaLnBrk="1" hangingPunct="1"/>
              <a:t>15</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804549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1F71B-73E6-5D90-60FD-F322FF847826}"/>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24F794E3-453B-FF39-6418-C02D410E3ED9}"/>
              </a:ext>
            </a:extLst>
          </p:cNvPr>
          <p:cNvSpPr>
            <a:spLocks noGrp="1" noRot="1" noChangeAspect="1"/>
          </p:cNvSpPr>
          <p:nvPr>
            <p:ph type="sldImg"/>
          </p:nvPr>
        </p:nvSpPr>
        <p:spPr>
          <a:ln/>
        </p:spPr>
      </p:sp>
      <p:sp>
        <p:nvSpPr>
          <p:cNvPr id="27650" name="Notes Placeholder 2">
            <a:extLst>
              <a:ext uri="{FF2B5EF4-FFF2-40B4-BE49-F238E27FC236}">
                <a16:creationId xmlns:a16="http://schemas.microsoft.com/office/drawing/2014/main" id="{BE566D54-296A-D335-5802-31F52087E49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Times New Roman" panose="02020603050405020304" pitchFamily="18"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FD3C3A2D-0132-C1BF-5CC5-B6A22EDB05F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5554304-7E1F-AF43-A51C-5D614FF49245}" type="slidenum">
              <a:rPr lang="en-US" altLang="zh-CN" sz="1200" b="0" baseline="0">
                <a:latin typeface="Times New Roman" panose="02020603050405020304" pitchFamily="18" charset="0"/>
              </a:rPr>
              <a:pPr eaLnBrk="1" hangingPunct="1"/>
              <a:t>16</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3142429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CC2D6-1602-B9EE-8E9A-9CA62A8ED820}"/>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381A90D0-895F-EE74-DF22-E09FA1AECB22}"/>
              </a:ext>
            </a:extLst>
          </p:cNvPr>
          <p:cNvSpPr>
            <a:spLocks noGrp="1" noRot="1" noChangeAspect="1"/>
          </p:cNvSpPr>
          <p:nvPr>
            <p:ph type="sldImg"/>
          </p:nvPr>
        </p:nvSpPr>
        <p:spPr>
          <a:ln/>
        </p:spPr>
      </p:sp>
      <p:sp>
        <p:nvSpPr>
          <p:cNvPr id="27650" name="Notes Placeholder 2">
            <a:extLst>
              <a:ext uri="{FF2B5EF4-FFF2-40B4-BE49-F238E27FC236}">
                <a16:creationId xmlns:a16="http://schemas.microsoft.com/office/drawing/2014/main" id="{CC096373-3BEC-381C-B7A1-665F83C30A7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Times New Roman" panose="02020603050405020304" pitchFamily="18"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C4BAD642-C598-70A2-AB14-DBD343676EF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5554304-7E1F-AF43-A51C-5D614FF49245}" type="slidenum">
              <a:rPr lang="en-US" altLang="zh-CN" sz="1200" b="0" baseline="0">
                <a:latin typeface="Times New Roman" panose="02020603050405020304" pitchFamily="18" charset="0"/>
              </a:rPr>
              <a:pPr eaLnBrk="1" hangingPunct="1"/>
              <a:t>17</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4094036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7642F7DA-C29D-4A4A-A458-F29582521C80}"/>
              </a:ext>
            </a:extLst>
          </p:cNvPr>
          <p:cNvSpPr>
            <a:spLocks noGrp="1" noRot="1" noChangeAspect="1"/>
          </p:cNvSpPr>
          <p:nvPr>
            <p:ph type="sldImg"/>
          </p:nvPr>
        </p:nvSpPr>
        <p:spPr>
          <a:ln/>
        </p:spPr>
      </p:sp>
      <p:sp>
        <p:nvSpPr>
          <p:cNvPr id="27650" name="Notes Placeholder 2">
            <a:extLst>
              <a:ext uri="{FF2B5EF4-FFF2-40B4-BE49-F238E27FC236}">
                <a16:creationId xmlns:a16="http://schemas.microsoft.com/office/drawing/2014/main" id="{CC97B603-83C8-FA4D-BCAF-EC6D92F41ED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Times New Roman" panose="02020603050405020304" pitchFamily="18"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116A5523-6A66-2C4A-ADFE-375F9211E9B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5554304-7E1F-AF43-A51C-5D614FF49245}" type="slidenum">
              <a:rPr lang="en-US" altLang="zh-CN" sz="1200" b="0" baseline="0">
                <a:latin typeface="Times New Roman" panose="02020603050405020304" pitchFamily="18" charset="0"/>
              </a:rPr>
              <a:pPr eaLnBrk="1" hangingPunct="1"/>
              <a:t>18</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2618641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7CA4A-A403-9D40-B8C8-FDB35B72667F}"/>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3C5B29DC-A1B7-9648-AA05-BDC040FD3B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F3FB6A2-42A8-5741-9F37-EDC0D93704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19</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348007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70FAC-495B-1631-9546-9C5E433BEC21}"/>
            </a:ext>
          </a:extLst>
        </p:cNvPr>
        <p:cNvGrpSpPr/>
        <p:nvPr/>
      </p:nvGrpSpPr>
      <p:grpSpPr>
        <a:xfrm>
          <a:off x="0" y="0"/>
          <a:ext cx="0" cy="0"/>
          <a:chOff x="0" y="0"/>
          <a:chExt cx="0" cy="0"/>
        </a:xfrm>
      </p:grpSpPr>
      <p:sp>
        <p:nvSpPr>
          <p:cNvPr id="17409" name="Rectangle 7">
            <a:extLst>
              <a:ext uri="{FF2B5EF4-FFF2-40B4-BE49-F238E27FC236}">
                <a16:creationId xmlns:a16="http://schemas.microsoft.com/office/drawing/2014/main" id="{C00A7352-2FFA-1B40-603A-BD6C340779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6A2E41D2-5023-9241-9659-ADC6BD82707A}" type="slidenum">
              <a:rPr lang="en-US" altLang="zh-CN" sz="1200" b="0" baseline="0">
                <a:latin typeface="Times New Roman" panose="02020603050405020304" pitchFamily="18" charset="0"/>
              </a:rPr>
              <a:pPr eaLnBrk="1" hangingPunct="1"/>
              <a:t>2</a:t>
            </a:fld>
            <a:endParaRPr lang="en-US" altLang="zh-CN" sz="1200" b="0" baseline="0">
              <a:latin typeface="Times New Roman" panose="02020603050405020304" pitchFamily="18" charset="0"/>
            </a:endParaRPr>
          </a:p>
        </p:txBody>
      </p:sp>
      <p:sp>
        <p:nvSpPr>
          <p:cNvPr id="17410" name="Rectangle 2">
            <a:extLst>
              <a:ext uri="{FF2B5EF4-FFF2-40B4-BE49-F238E27FC236}">
                <a16:creationId xmlns:a16="http://schemas.microsoft.com/office/drawing/2014/main" id="{852DD46D-A8DF-8486-7B80-D221A9861FD1}"/>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A7AF4B78-AEDC-2A3E-DA70-4EBD04EE71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77976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5872F-DC2A-D251-13E1-EE9573EA5322}"/>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280A87B-E14A-7A8A-DE7C-C58BA107C4C3}"/>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3B87D4DD-1220-CAD5-05E5-28945298F20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31278678-94C0-A698-1DB5-22A56F0EFA6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20</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685246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14F61-ED3D-10AD-8451-556DD08483D2}"/>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AD35B46E-CB85-2108-B433-C5B5DC8EF663}"/>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6D96248D-68BE-5383-6233-038BA1E4283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9AF3F718-9B09-504D-1C90-259499EC19C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21</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4279480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A1A51-9A52-7915-199F-C46003084C67}"/>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1879B73D-53C0-A14E-0D74-4EC949D4C177}"/>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C0CD51BB-02CB-46A8-8851-12101783317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54C11644-F5C2-7598-89AC-3B1DD2C2306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22</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3955339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38637-B143-E562-6372-3A7E579BA16E}"/>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2210869-2DA3-D2E1-9ED1-5D1DB1F39012}"/>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5E3C66F5-CD2B-23DE-7590-C862C713660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5D2E15CC-BFC1-5F7B-1169-BF16E591686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23</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23784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9ECC2-08D0-701D-45F2-A3F5244806F8}"/>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C774A3EF-94AC-5F93-D454-A5E8F8C725DC}"/>
              </a:ext>
            </a:extLst>
          </p:cNvPr>
          <p:cNvSpPr>
            <a:spLocks noGrp="1" noRot="1" noChangeAspect="1"/>
          </p:cNvSpPr>
          <p:nvPr>
            <p:ph type="sldImg"/>
          </p:nvPr>
        </p:nvSpPr>
        <p:spPr>
          <a:ln/>
        </p:spPr>
      </p:sp>
      <p:sp>
        <p:nvSpPr>
          <p:cNvPr id="27650" name="Notes Placeholder 2">
            <a:extLst>
              <a:ext uri="{FF2B5EF4-FFF2-40B4-BE49-F238E27FC236}">
                <a16:creationId xmlns:a16="http://schemas.microsoft.com/office/drawing/2014/main" id="{C7D6057E-A9E7-317E-B7C4-FE913DECC18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Times New Roman" panose="02020603050405020304" pitchFamily="18"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DC2851FA-96CF-A07A-EBFB-D5F8B0A88CD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5554304-7E1F-AF43-A51C-5D614FF49245}" type="slidenum">
              <a:rPr lang="en-US" altLang="zh-CN" sz="1200" b="0" baseline="0">
                <a:latin typeface="Times New Roman" panose="02020603050405020304" pitchFamily="18" charset="0"/>
              </a:rPr>
              <a:pPr eaLnBrk="1" hangingPunct="1"/>
              <a:t>24</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2484645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348D6-4923-EE79-81C5-A8D92E9168A3}"/>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E2DEF7F5-DD36-A81E-ADA2-ED81BCC7D2EE}"/>
              </a:ext>
            </a:extLst>
          </p:cNvPr>
          <p:cNvSpPr>
            <a:spLocks noGrp="1" noRot="1" noChangeAspect="1"/>
          </p:cNvSpPr>
          <p:nvPr>
            <p:ph type="sldImg"/>
          </p:nvPr>
        </p:nvSpPr>
        <p:spPr>
          <a:ln/>
        </p:spPr>
      </p:sp>
      <p:sp>
        <p:nvSpPr>
          <p:cNvPr id="27650" name="Notes Placeholder 2">
            <a:extLst>
              <a:ext uri="{FF2B5EF4-FFF2-40B4-BE49-F238E27FC236}">
                <a16:creationId xmlns:a16="http://schemas.microsoft.com/office/drawing/2014/main" id="{46BBAA2A-8FE5-EF04-7EDD-CE0C68C9EA4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Times New Roman" panose="02020603050405020304" pitchFamily="18"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DB6D7B2F-10C6-BBC4-2546-43864395317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5554304-7E1F-AF43-A51C-5D614FF49245}" type="slidenum">
              <a:rPr lang="en-US" altLang="zh-CN" sz="1200" b="0" baseline="0">
                <a:latin typeface="Times New Roman" panose="02020603050405020304" pitchFamily="18" charset="0"/>
              </a:rPr>
              <a:pPr eaLnBrk="1" hangingPunct="1"/>
              <a:t>25</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4149762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93C5F-6DA8-CCAE-5AB4-3488F515DA7F}"/>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137C25B0-CA0E-BDA6-23E6-C0E4604182BC}"/>
              </a:ext>
            </a:extLst>
          </p:cNvPr>
          <p:cNvSpPr>
            <a:spLocks noGrp="1" noRot="1" noChangeAspect="1"/>
          </p:cNvSpPr>
          <p:nvPr>
            <p:ph type="sldImg"/>
          </p:nvPr>
        </p:nvSpPr>
        <p:spPr>
          <a:ln/>
        </p:spPr>
      </p:sp>
      <p:sp>
        <p:nvSpPr>
          <p:cNvPr id="27650" name="Notes Placeholder 2">
            <a:extLst>
              <a:ext uri="{FF2B5EF4-FFF2-40B4-BE49-F238E27FC236}">
                <a16:creationId xmlns:a16="http://schemas.microsoft.com/office/drawing/2014/main" id="{B9A5E620-CC36-EDA3-F86B-E86409D2AC0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Times New Roman" panose="02020603050405020304" pitchFamily="18"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F590D19D-C0E1-FA0F-2422-40FBEE878A1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5554304-7E1F-AF43-A51C-5D614FF49245}" type="slidenum">
              <a:rPr lang="en-US" altLang="zh-CN" sz="1200" b="0" baseline="0">
                <a:latin typeface="Times New Roman" panose="02020603050405020304" pitchFamily="18" charset="0"/>
              </a:rPr>
              <a:pPr eaLnBrk="1" hangingPunct="1"/>
              <a:t>26</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1327274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7CA4A-A403-9D40-B8C8-FDB35B72667F}"/>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3C5B29DC-A1B7-9648-AA05-BDC040FD3B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F3FB6A2-42A8-5741-9F37-EDC0D93704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27</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2951397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F8CB4-9265-698F-AE65-A556BC66469E}"/>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C070733-4AD4-7574-5103-A940A8A01ACE}"/>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C0B56DD9-7EFF-F547-7C3C-F7CCD7E7190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2A4C9F28-3CBC-8554-22C1-99877E45DAF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28</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2294425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56CCF-B190-4F0F-0938-C099DBC52833}"/>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A374068B-DA0B-C4F9-1C73-82B913BFFA8A}"/>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CDEA316A-054B-3490-B9F0-C298BB726D0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DFEB43C6-58D5-8E9C-2F4E-02A06528E6B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29</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1297220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4A76F-31BB-1CB3-B066-B8787FCC2A7F}"/>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23FAD498-EBF6-2FF3-D5A7-D9AF7CAE7EDA}"/>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17F89C78-7024-C16F-FD80-1CAB8390428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907BF315-42E3-FE58-2C93-3C33F89CE2A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3</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2096185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0F0F8-E39A-257D-0620-C48F7C380E34}"/>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6EF687EC-6228-9397-A87B-490E53D48D7D}"/>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C432BDC1-0A28-E5CE-2F08-E70B706B712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739020DA-2941-9BAF-DE9F-D4BA245F2AB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30</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1532895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B2260-ABB7-9A8B-DB1E-592A909CF9B0}"/>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AFFE7B8E-F6D1-E8AA-7CF0-2A6F1E7E35B9}"/>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FC0CD24E-9B10-6F43-5226-B0B4A23D6C5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C0FE5098-C7F6-E0B8-4AFD-D136546CA98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31</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1665033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7CA4A-A403-9D40-B8C8-FDB35B72667F}"/>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3C5B29DC-A1B7-9648-AA05-BDC040FD3B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F3FB6A2-42A8-5741-9F37-EDC0D93704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32</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1372969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7CA4A-A403-9D40-B8C8-FDB35B72667F}"/>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3C5B29DC-A1B7-9648-AA05-BDC040FD3B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F3FB6A2-42A8-5741-9F37-EDC0D93704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33</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172163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7CA4A-A403-9D40-B8C8-FDB35B72667F}"/>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3C5B29DC-A1B7-9648-AA05-BDC040FD3B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F3FB6A2-42A8-5741-9F37-EDC0D93704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34</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1799888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7CA4A-A403-9D40-B8C8-FDB35B72667F}"/>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3C5B29DC-A1B7-9648-AA05-BDC040FD3B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F3FB6A2-42A8-5741-9F37-EDC0D93704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35</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2842805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7CA4A-A403-9D40-B8C8-FDB35B72667F}"/>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3C5B29DC-A1B7-9648-AA05-BDC040FD3B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F3FB6A2-42A8-5741-9F37-EDC0D93704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36</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9823201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7CA4A-A403-9D40-B8C8-FDB35B72667F}"/>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3C5B29DC-A1B7-9648-AA05-BDC040FD3B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F3FB6A2-42A8-5741-9F37-EDC0D93704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37</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165340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7CA4A-A403-9D40-B8C8-FDB35B72667F}"/>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3C5B29DC-A1B7-9648-AA05-BDC040FD3B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F3FB6A2-42A8-5741-9F37-EDC0D93704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38</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3630209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7CA4A-A403-9D40-B8C8-FDB35B72667F}"/>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3C5B29DC-A1B7-9648-AA05-BDC040FD3B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F3FB6A2-42A8-5741-9F37-EDC0D93704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39</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92913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7CA4A-A403-9D40-B8C8-FDB35B72667F}"/>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3C5B29DC-A1B7-9648-AA05-BDC040FD3B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F3FB6A2-42A8-5741-9F37-EDC0D93704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4</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24054782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7CA4A-A403-9D40-B8C8-FDB35B72667F}"/>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3C5B29DC-A1B7-9648-AA05-BDC040FD3B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F3FB6A2-42A8-5741-9F37-EDC0D93704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40</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24280614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7CA4A-A403-9D40-B8C8-FDB35B72667F}"/>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3C5B29DC-A1B7-9648-AA05-BDC040FD3B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F3FB6A2-42A8-5741-9F37-EDC0D93704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41</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39239053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7CA4A-A403-9D40-B8C8-FDB35B72667F}"/>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3C5B29DC-A1B7-9648-AA05-BDC040FD3B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F3FB6A2-42A8-5741-9F37-EDC0D93704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42</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27868151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7CA4A-A403-9D40-B8C8-FDB35B72667F}"/>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3C5B29DC-A1B7-9648-AA05-BDC040FD3B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F3FB6A2-42A8-5741-9F37-EDC0D93704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43</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34279646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96CC0-B061-44BA-D4F7-AFA4C056F132}"/>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88E4D836-95BC-76F7-68A0-F3090E3BD4AE}"/>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AA9AF13A-0706-98CE-3260-781DE50086C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07AA8ABA-AC1A-E0DF-714B-2BF80ED67EE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44</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9263941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7CA4A-A403-9D40-B8C8-FDB35B72667F}"/>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3C5B29DC-A1B7-9648-AA05-BDC040FD3B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F3FB6A2-42A8-5741-9F37-EDC0D93704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45</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2541647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7CA4A-A403-9D40-B8C8-FDB35B72667F}"/>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3C5B29DC-A1B7-9648-AA05-BDC040FD3B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F3FB6A2-42A8-5741-9F37-EDC0D93704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77107CDE-0442-2A42-84B3-E16649954DBF}" type="slidenum">
              <a:rPr lang="en-US" altLang="zh-CN" sz="1200" b="0" baseline="0">
                <a:latin typeface="Times New Roman" panose="02020603050405020304" pitchFamily="18" charset="0"/>
              </a:rPr>
              <a:pPr eaLnBrk="1" hangingPunct="1"/>
              <a:t>46</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402570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75B9B-CFEF-F006-B554-4B067D795854}"/>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0C7BFB35-2B43-FD63-B64B-019B04931BA3}"/>
              </a:ext>
            </a:extLst>
          </p:cNvPr>
          <p:cNvSpPr>
            <a:spLocks noGrp="1" noRot="1" noChangeAspect="1"/>
          </p:cNvSpPr>
          <p:nvPr>
            <p:ph type="sldImg"/>
          </p:nvPr>
        </p:nvSpPr>
        <p:spPr>
          <a:ln/>
        </p:spPr>
      </p:sp>
      <p:sp>
        <p:nvSpPr>
          <p:cNvPr id="27650" name="Notes Placeholder 2">
            <a:extLst>
              <a:ext uri="{FF2B5EF4-FFF2-40B4-BE49-F238E27FC236}">
                <a16:creationId xmlns:a16="http://schemas.microsoft.com/office/drawing/2014/main" id="{5D7C9748-E48B-1173-2AA8-88089FAD4D6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ltLang="zh-CN" dirty="0">
              <a:latin typeface="Times New Roman" panose="02020603050405020304" pitchFamily="18" charset="0"/>
              <a:ea typeface="ＭＳ Ｐゴシック" panose="020B0600070205080204" pitchFamily="34" charset="-128"/>
            </a:endParaRPr>
          </a:p>
          <a:p>
            <a:pPr algn="l"/>
            <a:endParaRPr lang="en-US" altLang="zh-CN" dirty="0">
              <a:latin typeface="Times New Roman" panose="02020603050405020304" pitchFamily="18" charset="0"/>
              <a:ea typeface="ＭＳ Ｐゴシック" panose="020B0600070205080204" pitchFamily="34" charset="-128"/>
            </a:endParaRPr>
          </a:p>
          <a:p>
            <a:pPr algn="l"/>
            <a:endParaRPr lang="en-US" altLang="zh-CN" dirty="0">
              <a:latin typeface="Times New Roman" panose="02020603050405020304" pitchFamily="18"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9783CDEF-191C-EEDE-E835-593BA192B15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5554304-7E1F-AF43-A51C-5D614FF49245}" type="slidenum">
              <a:rPr lang="en-US" altLang="zh-CN" sz="1200" b="0" baseline="0">
                <a:latin typeface="Times New Roman" panose="02020603050405020304" pitchFamily="18" charset="0"/>
              </a:rPr>
              <a:pPr eaLnBrk="1" hangingPunct="1"/>
              <a:t>5</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4083125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DBEE1-813F-B04D-7181-60A3550709A0}"/>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6F9BFE67-697A-3F53-96A2-DADCDDA19E8D}"/>
              </a:ext>
            </a:extLst>
          </p:cNvPr>
          <p:cNvSpPr>
            <a:spLocks noGrp="1" noRot="1" noChangeAspect="1"/>
          </p:cNvSpPr>
          <p:nvPr>
            <p:ph type="sldImg"/>
          </p:nvPr>
        </p:nvSpPr>
        <p:spPr>
          <a:ln/>
        </p:spPr>
      </p:sp>
      <p:sp>
        <p:nvSpPr>
          <p:cNvPr id="27650" name="Notes Placeholder 2">
            <a:extLst>
              <a:ext uri="{FF2B5EF4-FFF2-40B4-BE49-F238E27FC236}">
                <a16:creationId xmlns:a16="http://schemas.microsoft.com/office/drawing/2014/main" id="{14602791-E7F8-ABE8-D0A6-693579AD796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ltLang="zh-CN" dirty="0">
              <a:latin typeface="Times New Roman" panose="02020603050405020304" pitchFamily="18" charset="0"/>
              <a:ea typeface="ＭＳ Ｐゴシック" panose="020B0600070205080204" pitchFamily="34" charset="-128"/>
            </a:endParaRPr>
          </a:p>
          <a:p>
            <a:pPr algn="l"/>
            <a:endParaRPr lang="en-US" altLang="zh-CN" dirty="0">
              <a:latin typeface="Times New Roman" panose="02020603050405020304" pitchFamily="18" charset="0"/>
              <a:ea typeface="ＭＳ Ｐゴシック" panose="020B0600070205080204" pitchFamily="34" charset="-128"/>
            </a:endParaRPr>
          </a:p>
          <a:p>
            <a:pPr algn="l"/>
            <a:endParaRPr lang="en-US" altLang="zh-CN" dirty="0">
              <a:latin typeface="Times New Roman" panose="02020603050405020304" pitchFamily="18"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869FA5AF-7D26-E350-90AB-175296CDF3B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5554304-7E1F-AF43-A51C-5D614FF49245}" type="slidenum">
              <a:rPr lang="en-US" altLang="zh-CN" sz="1200" b="0" baseline="0">
                <a:latin typeface="Times New Roman" panose="02020603050405020304" pitchFamily="18" charset="0"/>
              </a:rPr>
              <a:pPr eaLnBrk="1" hangingPunct="1"/>
              <a:t>6</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1474564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5B2DD-9E58-4CCB-D65E-022DD3FE9291}"/>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2BB714D2-820F-98D5-5B3E-CE6B1BCE5085}"/>
              </a:ext>
            </a:extLst>
          </p:cNvPr>
          <p:cNvSpPr>
            <a:spLocks noGrp="1" noRot="1" noChangeAspect="1"/>
          </p:cNvSpPr>
          <p:nvPr>
            <p:ph type="sldImg"/>
          </p:nvPr>
        </p:nvSpPr>
        <p:spPr>
          <a:ln/>
        </p:spPr>
      </p:sp>
      <p:sp>
        <p:nvSpPr>
          <p:cNvPr id="27650" name="Notes Placeholder 2">
            <a:extLst>
              <a:ext uri="{FF2B5EF4-FFF2-40B4-BE49-F238E27FC236}">
                <a16:creationId xmlns:a16="http://schemas.microsoft.com/office/drawing/2014/main" id="{CE46FF3C-A856-65CF-3FDF-FBA54749A4E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ltLang="zh-CN" dirty="0">
              <a:latin typeface="Times New Roman" panose="02020603050405020304" pitchFamily="18" charset="0"/>
              <a:ea typeface="ＭＳ Ｐゴシック" panose="020B0600070205080204" pitchFamily="34" charset="-128"/>
            </a:endParaRPr>
          </a:p>
          <a:p>
            <a:pPr algn="l"/>
            <a:endParaRPr lang="en-US" altLang="zh-CN" dirty="0">
              <a:latin typeface="Times New Roman" panose="02020603050405020304" pitchFamily="18" charset="0"/>
              <a:ea typeface="ＭＳ Ｐゴシック" panose="020B0600070205080204" pitchFamily="34" charset="-128"/>
            </a:endParaRPr>
          </a:p>
          <a:p>
            <a:pPr algn="l"/>
            <a:endParaRPr lang="en-US" altLang="zh-CN" dirty="0">
              <a:latin typeface="Times New Roman" panose="02020603050405020304" pitchFamily="18"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9CFF6040-3EB3-B595-66BD-5D40AFCB39B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5554304-7E1F-AF43-A51C-5D614FF49245}" type="slidenum">
              <a:rPr lang="en-US" altLang="zh-CN" sz="1200" b="0" baseline="0">
                <a:latin typeface="Times New Roman" panose="02020603050405020304" pitchFamily="18" charset="0"/>
              </a:rPr>
              <a:pPr eaLnBrk="1" hangingPunct="1"/>
              <a:t>7</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3340201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6CD06-8EC0-CB82-A3C5-1C2485A47781}"/>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CC9662E9-3BF5-1E5C-9CCE-629FF4E8AB70}"/>
              </a:ext>
            </a:extLst>
          </p:cNvPr>
          <p:cNvSpPr>
            <a:spLocks noGrp="1" noRot="1" noChangeAspect="1"/>
          </p:cNvSpPr>
          <p:nvPr>
            <p:ph type="sldImg"/>
          </p:nvPr>
        </p:nvSpPr>
        <p:spPr>
          <a:ln/>
        </p:spPr>
      </p:sp>
      <p:sp>
        <p:nvSpPr>
          <p:cNvPr id="27650" name="Notes Placeholder 2">
            <a:extLst>
              <a:ext uri="{FF2B5EF4-FFF2-40B4-BE49-F238E27FC236}">
                <a16:creationId xmlns:a16="http://schemas.microsoft.com/office/drawing/2014/main" id="{1BAD1FD8-E220-6B75-3BD7-1220E3536F1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ltLang="zh-CN" dirty="0">
              <a:latin typeface="Times New Roman" panose="02020603050405020304" pitchFamily="18" charset="0"/>
              <a:ea typeface="ＭＳ Ｐゴシック" panose="020B0600070205080204" pitchFamily="34" charset="-128"/>
            </a:endParaRPr>
          </a:p>
          <a:p>
            <a:pPr algn="l"/>
            <a:endParaRPr lang="en-US" altLang="zh-CN" dirty="0">
              <a:latin typeface="Times New Roman" panose="02020603050405020304" pitchFamily="18" charset="0"/>
              <a:ea typeface="ＭＳ Ｐゴシック" panose="020B0600070205080204" pitchFamily="34" charset="-128"/>
            </a:endParaRPr>
          </a:p>
          <a:p>
            <a:pPr algn="l"/>
            <a:endParaRPr lang="en-US" altLang="zh-CN" dirty="0">
              <a:latin typeface="Times New Roman" panose="02020603050405020304" pitchFamily="18"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06F221B8-83D6-CF9E-473C-903CF07D1AB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5554304-7E1F-AF43-A51C-5D614FF49245}" type="slidenum">
              <a:rPr lang="en-US" altLang="zh-CN" sz="1200" b="0" baseline="0">
                <a:latin typeface="Times New Roman" panose="02020603050405020304" pitchFamily="18" charset="0"/>
              </a:rPr>
              <a:pPr eaLnBrk="1" hangingPunct="1"/>
              <a:t>8</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858253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3C77A-4A93-DDFB-96BE-D2BD8D577A72}"/>
            </a:ext>
          </a:extLst>
        </p:cNvPr>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E7B273C5-5945-F050-5FF1-D6BDB1BEBC3D}"/>
              </a:ext>
            </a:extLst>
          </p:cNvPr>
          <p:cNvSpPr>
            <a:spLocks noGrp="1" noRot="1" noChangeAspect="1"/>
          </p:cNvSpPr>
          <p:nvPr>
            <p:ph type="sldImg"/>
          </p:nvPr>
        </p:nvSpPr>
        <p:spPr>
          <a:ln/>
        </p:spPr>
      </p:sp>
      <p:sp>
        <p:nvSpPr>
          <p:cNvPr id="27650" name="Notes Placeholder 2">
            <a:extLst>
              <a:ext uri="{FF2B5EF4-FFF2-40B4-BE49-F238E27FC236}">
                <a16:creationId xmlns:a16="http://schemas.microsoft.com/office/drawing/2014/main" id="{A65AB152-938A-FB81-0667-541101DD882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ltLang="zh-CN" dirty="0">
              <a:latin typeface="Times New Roman" panose="02020603050405020304" pitchFamily="18" charset="0"/>
              <a:ea typeface="ＭＳ Ｐゴシック" panose="020B0600070205080204" pitchFamily="34" charset="-128"/>
            </a:endParaRPr>
          </a:p>
          <a:p>
            <a:pPr algn="l"/>
            <a:endParaRPr lang="en-US" altLang="zh-CN" dirty="0">
              <a:latin typeface="Times New Roman" panose="02020603050405020304" pitchFamily="18" charset="0"/>
              <a:ea typeface="ＭＳ Ｐゴシック" panose="020B0600070205080204" pitchFamily="34" charset="-128"/>
            </a:endParaRPr>
          </a:p>
          <a:p>
            <a:pPr algn="l"/>
            <a:endParaRPr lang="en-US" altLang="zh-CN" dirty="0">
              <a:latin typeface="Times New Roman" panose="02020603050405020304" pitchFamily="18"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14A0D594-E99D-75B7-4C3A-575F564CBC4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5554304-7E1F-AF43-A51C-5D614FF49245}" type="slidenum">
              <a:rPr lang="en-US" altLang="zh-CN" sz="1200" b="0" baseline="0">
                <a:latin typeface="Times New Roman" panose="02020603050405020304" pitchFamily="18" charset="0"/>
              </a:rPr>
              <a:pPr eaLnBrk="1" hangingPunct="1"/>
              <a:t>9</a:t>
            </a:fld>
            <a:endParaRPr lang="en-US" altLang="zh-CN" sz="1200" b="0" baseline="0">
              <a:latin typeface="Times New Roman" panose="02020603050405020304" pitchFamily="18" charset="0"/>
            </a:endParaRPr>
          </a:p>
        </p:txBody>
      </p:sp>
    </p:spTree>
    <p:extLst>
      <p:ext uri="{BB962C8B-B14F-4D97-AF65-F5344CB8AC3E}">
        <p14:creationId xmlns:p14="http://schemas.microsoft.com/office/powerpoint/2010/main" val="744199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1E1DF42-17A5-A04F-A223-B65EE175282D}"/>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a:extLst>
              <a:ext uri="{FF2B5EF4-FFF2-40B4-BE49-F238E27FC236}">
                <a16:creationId xmlns:a16="http://schemas.microsoft.com/office/drawing/2014/main" id="{549EA881-1AA1-6A45-ABE5-287740338D1F}"/>
              </a:ext>
            </a:extLst>
          </p:cNvPr>
          <p:cNvSpPr>
            <a:spLocks noGrp="1" noChangeArrowheads="1"/>
          </p:cNvSpPr>
          <p:nvPr>
            <p:ph type="ftr" sz="quarter" idx="11"/>
          </p:nvPr>
        </p:nvSpPr>
        <p:spPr>
          <a:ln/>
        </p:spPr>
        <p:txBody>
          <a:bodyPr/>
          <a:lstStyle>
            <a:lvl1pPr>
              <a:defRPr/>
            </a:lvl1pPr>
          </a:lstStyle>
          <a:p>
            <a:pPr>
              <a:defRPr/>
            </a:pPr>
            <a:r>
              <a:rPr lang="de-DE"/>
              <a:t>Spin and quantum features of QCD plasma     Aihong Tang.  Trento  Sep. 16-20 2024</a:t>
            </a:r>
            <a:endParaRPr lang="en-US" sz="1400" b="0" dirty="0"/>
          </a:p>
        </p:txBody>
      </p:sp>
      <p:sp>
        <p:nvSpPr>
          <p:cNvPr id="6" name="Rectangle 6">
            <a:extLst>
              <a:ext uri="{FF2B5EF4-FFF2-40B4-BE49-F238E27FC236}">
                <a16:creationId xmlns:a16="http://schemas.microsoft.com/office/drawing/2014/main" id="{B5941DC3-6E2D-474F-A82B-0997D269F0AC}"/>
              </a:ext>
            </a:extLst>
          </p:cNvPr>
          <p:cNvSpPr>
            <a:spLocks noGrp="1" noChangeArrowheads="1"/>
          </p:cNvSpPr>
          <p:nvPr>
            <p:ph type="sldNum" sz="quarter" idx="12"/>
          </p:nvPr>
        </p:nvSpPr>
        <p:spPr>
          <a:ln/>
        </p:spPr>
        <p:txBody>
          <a:bodyPr/>
          <a:lstStyle>
            <a:lvl1pPr>
              <a:defRPr/>
            </a:lvl1pPr>
          </a:lstStyle>
          <a:p>
            <a:fld id="{F6B0B524-517C-7D41-9224-667E00CABC81}"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330200971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561BF8-FE08-DF43-AC46-EC9FDF50504D}"/>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a:extLst>
              <a:ext uri="{FF2B5EF4-FFF2-40B4-BE49-F238E27FC236}">
                <a16:creationId xmlns:a16="http://schemas.microsoft.com/office/drawing/2014/main" id="{04E10533-E442-D84F-A3DD-277C8D8C1CAE}"/>
              </a:ext>
            </a:extLst>
          </p:cNvPr>
          <p:cNvSpPr>
            <a:spLocks noGrp="1" noChangeArrowheads="1"/>
          </p:cNvSpPr>
          <p:nvPr>
            <p:ph type="ftr" sz="quarter" idx="11"/>
          </p:nvPr>
        </p:nvSpPr>
        <p:spPr>
          <a:ln/>
        </p:spPr>
        <p:txBody>
          <a:bodyPr/>
          <a:lstStyle>
            <a:lvl1pPr>
              <a:defRPr/>
            </a:lvl1pPr>
          </a:lstStyle>
          <a:p>
            <a:pPr>
              <a:defRPr/>
            </a:pPr>
            <a:r>
              <a:rPr lang="de-DE"/>
              <a:t>Spin and quantum features of QCD plasma     Aihong Tang.  Trento  Sep. 16-20 2024</a:t>
            </a:r>
            <a:endParaRPr lang="en-US" sz="1400" b="0" dirty="0"/>
          </a:p>
        </p:txBody>
      </p:sp>
      <p:sp>
        <p:nvSpPr>
          <p:cNvPr id="6" name="Rectangle 6">
            <a:extLst>
              <a:ext uri="{FF2B5EF4-FFF2-40B4-BE49-F238E27FC236}">
                <a16:creationId xmlns:a16="http://schemas.microsoft.com/office/drawing/2014/main" id="{7A9A8770-803A-3C41-8321-47FF0C4D492B}"/>
              </a:ext>
            </a:extLst>
          </p:cNvPr>
          <p:cNvSpPr>
            <a:spLocks noGrp="1" noChangeArrowheads="1"/>
          </p:cNvSpPr>
          <p:nvPr>
            <p:ph type="sldNum" sz="quarter" idx="12"/>
          </p:nvPr>
        </p:nvSpPr>
        <p:spPr>
          <a:ln/>
        </p:spPr>
        <p:txBody>
          <a:bodyPr/>
          <a:lstStyle>
            <a:lvl1pPr>
              <a:defRPr/>
            </a:lvl1pPr>
          </a:lstStyle>
          <a:p>
            <a:fld id="{302288E4-1E70-F34D-956F-D5F4B10DF596}"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37400586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522B9A-4D73-074C-8EAE-EFBEA6F1F6D0}"/>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a:extLst>
              <a:ext uri="{FF2B5EF4-FFF2-40B4-BE49-F238E27FC236}">
                <a16:creationId xmlns:a16="http://schemas.microsoft.com/office/drawing/2014/main" id="{E0B1B08A-1558-5646-8839-EE9225EAC22F}"/>
              </a:ext>
            </a:extLst>
          </p:cNvPr>
          <p:cNvSpPr>
            <a:spLocks noGrp="1" noChangeArrowheads="1"/>
          </p:cNvSpPr>
          <p:nvPr>
            <p:ph type="ftr" sz="quarter" idx="11"/>
          </p:nvPr>
        </p:nvSpPr>
        <p:spPr>
          <a:ln/>
        </p:spPr>
        <p:txBody>
          <a:bodyPr/>
          <a:lstStyle>
            <a:lvl1pPr>
              <a:defRPr/>
            </a:lvl1pPr>
          </a:lstStyle>
          <a:p>
            <a:pPr>
              <a:defRPr/>
            </a:pPr>
            <a:r>
              <a:rPr lang="de-DE"/>
              <a:t>Spin and quantum features of QCD plasma     Aihong Tang.  Trento  Sep. 16-20 2024</a:t>
            </a:r>
            <a:endParaRPr lang="en-US" sz="1400" b="0" dirty="0"/>
          </a:p>
        </p:txBody>
      </p:sp>
      <p:sp>
        <p:nvSpPr>
          <p:cNvPr id="6" name="Rectangle 6">
            <a:extLst>
              <a:ext uri="{FF2B5EF4-FFF2-40B4-BE49-F238E27FC236}">
                <a16:creationId xmlns:a16="http://schemas.microsoft.com/office/drawing/2014/main" id="{7CCB2A00-BA5D-D747-B021-DA51EC03D1A3}"/>
              </a:ext>
            </a:extLst>
          </p:cNvPr>
          <p:cNvSpPr>
            <a:spLocks noGrp="1" noChangeArrowheads="1"/>
          </p:cNvSpPr>
          <p:nvPr>
            <p:ph type="sldNum" sz="quarter" idx="12"/>
          </p:nvPr>
        </p:nvSpPr>
        <p:spPr>
          <a:ln/>
        </p:spPr>
        <p:txBody>
          <a:bodyPr/>
          <a:lstStyle>
            <a:lvl1pPr>
              <a:defRPr/>
            </a:lvl1pPr>
          </a:lstStyle>
          <a:p>
            <a:fld id="{2B77BEFC-FDF0-2B4F-8C17-F88B456BC856}"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250374601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096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6F530B6-7A40-FE45-9543-74EEE2D8B265}"/>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a:extLst>
              <a:ext uri="{FF2B5EF4-FFF2-40B4-BE49-F238E27FC236}">
                <a16:creationId xmlns:a16="http://schemas.microsoft.com/office/drawing/2014/main" id="{426A7BF4-5CEA-3941-9288-00DF63859C22}"/>
              </a:ext>
            </a:extLst>
          </p:cNvPr>
          <p:cNvSpPr>
            <a:spLocks noGrp="1" noChangeArrowheads="1"/>
          </p:cNvSpPr>
          <p:nvPr>
            <p:ph type="ftr" sz="quarter" idx="11"/>
          </p:nvPr>
        </p:nvSpPr>
        <p:spPr>
          <a:ln/>
        </p:spPr>
        <p:txBody>
          <a:bodyPr/>
          <a:lstStyle>
            <a:lvl1pPr>
              <a:defRPr/>
            </a:lvl1pPr>
          </a:lstStyle>
          <a:p>
            <a:pPr>
              <a:defRPr/>
            </a:pPr>
            <a:r>
              <a:rPr lang="de-DE"/>
              <a:t>Spin and quantum features of QCD plasma     Aihong Tang.  Trento  Sep. 16-20 2024</a:t>
            </a:r>
            <a:endParaRPr lang="en-US" sz="1400" b="0" dirty="0"/>
          </a:p>
        </p:txBody>
      </p:sp>
      <p:sp>
        <p:nvSpPr>
          <p:cNvPr id="7" name="Rectangle 6">
            <a:extLst>
              <a:ext uri="{FF2B5EF4-FFF2-40B4-BE49-F238E27FC236}">
                <a16:creationId xmlns:a16="http://schemas.microsoft.com/office/drawing/2014/main" id="{B0527D30-8439-6942-B37C-DB8FE1C79FE6}"/>
              </a:ext>
            </a:extLst>
          </p:cNvPr>
          <p:cNvSpPr>
            <a:spLocks noGrp="1" noChangeArrowheads="1"/>
          </p:cNvSpPr>
          <p:nvPr>
            <p:ph type="sldNum" sz="quarter" idx="12"/>
          </p:nvPr>
        </p:nvSpPr>
        <p:spPr>
          <a:ln/>
        </p:spPr>
        <p:txBody>
          <a:bodyPr/>
          <a:lstStyle>
            <a:lvl1pPr>
              <a:defRPr/>
            </a:lvl1pPr>
          </a:lstStyle>
          <a:p>
            <a:fld id="{D08ABA6D-6E25-7A49-9C6C-64594C467B24}"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19278103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87BD80-4BD4-814E-BCC2-25B98E6D3130}"/>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a:extLst>
              <a:ext uri="{FF2B5EF4-FFF2-40B4-BE49-F238E27FC236}">
                <a16:creationId xmlns:a16="http://schemas.microsoft.com/office/drawing/2014/main" id="{49C051C4-3DC4-E94A-934C-E72C8F5F5C75}"/>
              </a:ext>
            </a:extLst>
          </p:cNvPr>
          <p:cNvSpPr>
            <a:spLocks noGrp="1" noChangeArrowheads="1"/>
          </p:cNvSpPr>
          <p:nvPr>
            <p:ph type="ftr" sz="quarter" idx="11"/>
          </p:nvPr>
        </p:nvSpPr>
        <p:spPr>
          <a:ln/>
        </p:spPr>
        <p:txBody>
          <a:bodyPr/>
          <a:lstStyle>
            <a:lvl1pPr>
              <a:defRPr/>
            </a:lvl1pPr>
          </a:lstStyle>
          <a:p>
            <a:pPr>
              <a:defRPr/>
            </a:pPr>
            <a:r>
              <a:rPr lang="de-DE"/>
              <a:t>Spin and quantum features of QCD plasma     Aihong Tang.  Trento  Sep. 16-20 2024</a:t>
            </a:r>
            <a:endParaRPr lang="en-US" sz="1400" b="0" dirty="0"/>
          </a:p>
        </p:txBody>
      </p:sp>
      <p:sp>
        <p:nvSpPr>
          <p:cNvPr id="6" name="Rectangle 6">
            <a:extLst>
              <a:ext uri="{FF2B5EF4-FFF2-40B4-BE49-F238E27FC236}">
                <a16:creationId xmlns:a16="http://schemas.microsoft.com/office/drawing/2014/main" id="{02FA0087-57B2-5945-AF9A-0092D322D1A0}"/>
              </a:ext>
            </a:extLst>
          </p:cNvPr>
          <p:cNvSpPr>
            <a:spLocks noGrp="1" noChangeArrowheads="1"/>
          </p:cNvSpPr>
          <p:nvPr>
            <p:ph type="sldNum" sz="quarter" idx="12"/>
          </p:nvPr>
        </p:nvSpPr>
        <p:spPr>
          <a:ln/>
        </p:spPr>
        <p:txBody>
          <a:bodyPr/>
          <a:lstStyle>
            <a:lvl1pPr>
              <a:defRPr/>
            </a:lvl1pPr>
          </a:lstStyle>
          <a:p>
            <a:fld id="{28369917-7BF2-534E-A6C4-36880B124944}"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18321505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D73001D-5650-C24D-A88C-BDAEBCE739EE}"/>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a:extLst>
              <a:ext uri="{FF2B5EF4-FFF2-40B4-BE49-F238E27FC236}">
                <a16:creationId xmlns:a16="http://schemas.microsoft.com/office/drawing/2014/main" id="{CA54327D-F65F-BB4B-9988-8359C3F3E628}"/>
              </a:ext>
            </a:extLst>
          </p:cNvPr>
          <p:cNvSpPr>
            <a:spLocks noGrp="1" noChangeArrowheads="1"/>
          </p:cNvSpPr>
          <p:nvPr>
            <p:ph type="ftr" sz="quarter" idx="11"/>
          </p:nvPr>
        </p:nvSpPr>
        <p:spPr>
          <a:ln/>
        </p:spPr>
        <p:txBody>
          <a:bodyPr/>
          <a:lstStyle>
            <a:lvl1pPr>
              <a:defRPr/>
            </a:lvl1pPr>
          </a:lstStyle>
          <a:p>
            <a:pPr>
              <a:defRPr/>
            </a:pPr>
            <a:r>
              <a:rPr lang="de-DE"/>
              <a:t>Spin and quantum features of QCD plasma     Aihong Tang.  Trento  Sep. 16-20 2024</a:t>
            </a:r>
            <a:endParaRPr lang="en-US" sz="1400" b="0" dirty="0"/>
          </a:p>
        </p:txBody>
      </p:sp>
      <p:sp>
        <p:nvSpPr>
          <p:cNvPr id="6" name="Rectangle 6">
            <a:extLst>
              <a:ext uri="{FF2B5EF4-FFF2-40B4-BE49-F238E27FC236}">
                <a16:creationId xmlns:a16="http://schemas.microsoft.com/office/drawing/2014/main" id="{92D275F7-2ACA-DE4E-B7F6-BFD59AF3D5A8}"/>
              </a:ext>
            </a:extLst>
          </p:cNvPr>
          <p:cNvSpPr>
            <a:spLocks noGrp="1" noChangeArrowheads="1"/>
          </p:cNvSpPr>
          <p:nvPr>
            <p:ph type="sldNum" sz="quarter" idx="12"/>
          </p:nvPr>
        </p:nvSpPr>
        <p:spPr>
          <a:ln/>
        </p:spPr>
        <p:txBody>
          <a:bodyPr/>
          <a:lstStyle>
            <a:lvl1pPr>
              <a:defRPr/>
            </a:lvl1pPr>
          </a:lstStyle>
          <a:p>
            <a:fld id="{D80385CD-E63B-8944-811D-94C7C7095DC1}"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237201395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3E2EB68-5D68-C645-8F8D-43DD9CDC1844}"/>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a:extLst>
              <a:ext uri="{FF2B5EF4-FFF2-40B4-BE49-F238E27FC236}">
                <a16:creationId xmlns:a16="http://schemas.microsoft.com/office/drawing/2014/main" id="{EFDF3116-708F-C141-A48A-AE44B6D2A140}"/>
              </a:ext>
            </a:extLst>
          </p:cNvPr>
          <p:cNvSpPr>
            <a:spLocks noGrp="1" noChangeArrowheads="1"/>
          </p:cNvSpPr>
          <p:nvPr>
            <p:ph type="ftr" sz="quarter" idx="11"/>
          </p:nvPr>
        </p:nvSpPr>
        <p:spPr>
          <a:ln/>
        </p:spPr>
        <p:txBody>
          <a:bodyPr/>
          <a:lstStyle>
            <a:lvl1pPr>
              <a:defRPr/>
            </a:lvl1pPr>
          </a:lstStyle>
          <a:p>
            <a:pPr>
              <a:defRPr/>
            </a:pPr>
            <a:r>
              <a:rPr lang="de-DE"/>
              <a:t>Spin and quantum features of QCD plasma     Aihong Tang.  Trento  Sep. 16-20 2024</a:t>
            </a:r>
            <a:endParaRPr lang="en-US" sz="1400" b="0" dirty="0"/>
          </a:p>
        </p:txBody>
      </p:sp>
      <p:sp>
        <p:nvSpPr>
          <p:cNvPr id="7" name="Rectangle 6">
            <a:extLst>
              <a:ext uri="{FF2B5EF4-FFF2-40B4-BE49-F238E27FC236}">
                <a16:creationId xmlns:a16="http://schemas.microsoft.com/office/drawing/2014/main" id="{D0DD6891-22F5-D44B-9F1D-71AD68F808B2}"/>
              </a:ext>
            </a:extLst>
          </p:cNvPr>
          <p:cNvSpPr>
            <a:spLocks noGrp="1" noChangeArrowheads="1"/>
          </p:cNvSpPr>
          <p:nvPr>
            <p:ph type="sldNum" sz="quarter" idx="12"/>
          </p:nvPr>
        </p:nvSpPr>
        <p:spPr>
          <a:ln/>
        </p:spPr>
        <p:txBody>
          <a:bodyPr/>
          <a:lstStyle>
            <a:lvl1pPr>
              <a:defRPr/>
            </a:lvl1pPr>
          </a:lstStyle>
          <a:p>
            <a:fld id="{98F4085D-8EA3-0548-B88C-244E69FA7FAF}"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5269077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8ED13D3-7CC2-044B-AC6C-84123DF7B3C8}"/>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a:extLst>
              <a:ext uri="{FF2B5EF4-FFF2-40B4-BE49-F238E27FC236}">
                <a16:creationId xmlns:a16="http://schemas.microsoft.com/office/drawing/2014/main" id="{FD9294C3-C16E-A64B-B228-15426565BA3E}"/>
              </a:ext>
            </a:extLst>
          </p:cNvPr>
          <p:cNvSpPr>
            <a:spLocks noGrp="1" noChangeArrowheads="1"/>
          </p:cNvSpPr>
          <p:nvPr>
            <p:ph type="ftr" sz="quarter" idx="11"/>
          </p:nvPr>
        </p:nvSpPr>
        <p:spPr>
          <a:ln/>
        </p:spPr>
        <p:txBody>
          <a:bodyPr/>
          <a:lstStyle>
            <a:lvl1pPr>
              <a:defRPr/>
            </a:lvl1pPr>
          </a:lstStyle>
          <a:p>
            <a:pPr>
              <a:defRPr/>
            </a:pPr>
            <a:r>
              <a:rPr lang="de-DE"/>
              <a:t>Spin and quantum features of QCD plasma     Aihong Tang.  Trento  Sep. 16-20 2024</a:t>
            </a:r>
            <a:endParaRPr lang="en-US" sz="1400" b="0" dirty="0"/>
          </a:p>
        </p:txBody>
      </p:sp>
      <p:sp>
        <p:nvSpPr>
          <p:cNvPr id="9" name="Rectangle 6">
            <a:extLst>
              <a:ext uri="{FF2B5EF4-FFF2-40B4-BE49-F238E27FC236}">
                <a16:creationId xmlns:a16="http://schemas.microsoft.com/office/drawing/2014/main" id="{0114ACE7-3B43-5849-8B46-92C50298AA2D}"/>
              </a:ext>
            </a:extLst>
          </p:cNvPr>
          <p:cNvSpPr>
            <a:spLocks noGrp="1" noChangeArrowheads="1"/>
          </p:cNvSpPr>
          <p:nvPr>
            <p:ph type="sldNum" sz="quarter" idx="12"/>
          </p:nvPr>
        </p:nvSpPr>
        <p:spPr>
          <a:ln/>
        </p:spPr>
        <p:txBody>
          <a:bodyPr/>
          <a:lstStyle>
            <a:lvl1pPr>
              <a:defRPr/>
            </a:lvl1pPr>
          </a:lstStyle>
          <a:p>
            <a:fld id="{1065F379-5040-0945-A3B2-6AD8E7C9453D}"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20941160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434F5A3-C094-184F-8406-6E592D9FE72F}"/>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a:extLst>
              <a:ext uri="{FF2B5EF4-FFF2-40B4-BE49-F238E27FC236}">
                <a16:creationId xmlns:a16="http://schemas.microsoft.com/office/drawing/2014/main" id="{041B3101-89D7-A146-AA79-858CCD6ABC7E}"/>
              </a:ext>
            </a:extLst>
          </p:cNvPr>
          <p:cNvSpPr>
            <a:spLocks noGrp="1" noChangeArrowheads="1"/>
          </p:cNvSpPr>
          <p:nvPr>
            <p:ph type="ftr" sz="quarter" idx="11"/>
          </p:nvPr>
        </p:nvSpPr>
        <p:spPr>
          <a:ln/>
        </p:spPr>
        <p:txBody>
          <a:bodyPr/>
          <a:lstStyle>
            <a:lvl1pPr>
              <a:defRPr/>
            </a:lvl1pPr>
          </a:lstStyle>
          <a:p>
            <a:pPr>
              <a:defRPr/>
            </a:pPr>
            <a:r>
              <a:rPr lang="de-DE"/>
              <a:t>Spin and quantum features of QCD plasma     Aihong Tang.  Trento  Sep. 16-20 2024</a:t>
            </a:r>
            <a:endParaRPr lang="en-US" sz="1400" b="0" dirty="0"/>
          </a:p>
        </p:txBody>
      </p:sp>
      <p:sp>
        <p:nvSpPr>
          <p:cNvPr id="5" name="Rectangle 6">
            <a:extLst>
              <a:ext uri="{FF2B5EF4-FFF2-40B4-BE49-F238E27FC236}">
                <a16:creationId xmlns:a16="http://schemas.microsoft.com/office/drawing/2014/main" id="{4CB627F4-BD81-5641-B4EE-58BCD79AFC91}"/>
              </a:ext>
            </a:extLst>
          </p:cNvPr>
          <p:cNvSpPr>
            <a:spLocks noGrp="1" noChangeArrowheads="1"/>
          </p:cNvSpPr>
          <p:nvPr>
            <p:ph type="sldNum" sz="quarter" idx="12"/>
          </p:nvPr>
        </p:nvSpPr>
        <p:spPr>
          <a:ln/>
        </p:spPr>
        <p:txBody>
          <a:bodyPr/>
          <a:lstStyle>
            <a:lvl1pPr>
              <a:defRPr/>
            </a:lvl1pPr>
          </a:lstStyle>
          <a:p>
            <a:fld id="{94892C93-A0C1-ED4E-856E-609145A0068B}"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86199877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FCEF44E-64E5-884A-92C8-CD0080FA3508}"/>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a:extLst>
              <a:ext uri="{FF2B5EF4-FFF2-40B4-BE49-F238E27FC236}">
                <a16:creationId xmlns:a16="http://schemas.microsoft.com/office/drawing/2014/main" id="{3C17F142-6E77-C44A-ACBB-AD68AFCA4E61}"/>
              </a:ext>
            </a:extLst>
          </p:cNvPr>
          <p:cNvSpPr>
            <a:spLocks noGrp="1" noChangeArrowheads="1"/>
          </p:cNvSpPr>
          <p:nvPr>
            <p:ph type="ftr" sz="quarter" idx="11"/>
          </p:nvPr>
        </p:nvSpPr>
        <p:spPr>
          <a:ln/>
        </p:spPr>
        <p:txBody>
          <a:bodyPr/>
          <a:lstStyle>
            <a:lvl1pPr>
              <a:defRPr/>
            </a:lvl1pPr>
          </a:lstStyle>
          <a:p>
            <a:pPr>
              <a:defRPr/>
            </a:pPr>
            <a:r>
              <a:rPr lang="de-DE"/>
              <a:t>Spin and quantum features of QCD plasma     Aihong Tang.  Trento  Sep. 16-20 2024</a:t>
            </a:r>
            <a:endParaRPr lang="en-US" sz="1400" b="0" dirty="0"/>
          </a:p>
        </p:txBody>
      </p:sp>
      <p:sp>
        <p:nvSpPr>
          <p:cNvPr id="4" name="Rectangle 6">
            <a:extLst>
              <a:ext uri="{FF2B5EF4-FFF2-40B4-BE49-F238E27FC236}">
                <a16:creationId xmlns:a16="http://schemas.microsoft.com/office/drawing/2014/main" id="{F2DA4022-223A-D342-8A54-428AB4E5C942}"/>
              </a:ext>
            </a:extLst>
          </p:cNvPr>
          <p:cNvSpPr>
            <a:spLocks noGrp="1" noChangeArrowheads="1"/>
          </p:cNvSpPr>
          <p:nvPr>
            <p:ph type="sldNum" sz="quarter" idx="12"/>
          </p:nvPr>
        </p:nvSpPr>
        <p:spPr>
          <a:ln/>
        </p:spPr>
        <p:txBody>
          <a:bodyPr/>
          <a:lstStyle>
            <a:lvl1pPr>
              <a:defRPr/>
            </a:lvl1pPr>
          </a:lstStyle>
          <a:p>
            <a:fld id="{6C7DCF25-2DBF-2048-93A9-DE51C24D2109}"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4099215896"/>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919D248-A458-A348-BE62-30F65875F4C8}"/>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a:extLst>
              <a:ext uri="{FF2B5EF4-FFF2-40B4-BE49-F238E27FC236}">
                <a16:creationId xmlns:a16="http://schemas.microsoft.com/office/drawing/2014/main" id="{502874D5-B6D1-ED49-B825-6EAED99B4D8B}"/>
              </a:ext>
            </a:extLst>
          </p:cNvPr>
          <p:cNvSpPr>
            <a:spLocks noGrp="1" noChangeArrowheads="1"/>
          </p:cNvSpPr>
          <p:nvPr>
            <p:ph type="ftr" sz="quarter" idx="11"/>
          </p:nvPr>
        </p:nvSpPr>
        <p:spPr>
          <a:ln/>
        </p:spPr>
        <p:txBody>
          <a:bodyPr/>
          <a:lstStyle>
            <a:lvl1pPr>
              <a:defRPr/>
            </a:lvl1pPr>
          </a:lstStyle>
          <a:p>
            <a:pPr>
              <a:defRPr/>
            </a:pPr>
            <a:r>
              <a:rPr lang="de-DE"/>
              <a:t>Spin and quantum features of QCD plasma     Aihong Tang.  Trento  Sep. 16-20 2024</a:t>
            </a:r>
            <a:endParaRPr lang="en-US" sz="1400" b="0" dirty="0"/>
          </a:p>
        </p:txBody>
      </p:sp>
      <p:sp>
        <p:nvSpPr>
          <p:cNvPr id="7" name="Rectangle 6">
            <a:extLst>
              <a:ext uri="{FF2B5EF4-FFF2-40B4-BE49-F238E27FC236}">
                <a16:creationId xmlns:a16="http://schemas.microsoft.com/office/drawing/2014/main" id="{D72BDA4F-D8DE-9B43-8672-15155C4E93EC}"/>
              </a:ext>
            </a:extLst>
          </p:cNvPr>
          <p:cNvSpPr>
            <a:spLocks noGrp="1" noChangeArrowheads="1"/>
          </p:cNvSpPr>
          <p:nvPr>
            <p:ph type="sldNum" sz="quarter" idx="12"/>
          </p:nvPr>
        </p:nvSpPr>
        <p:spPr>
          <a:ln/>
        </p:spPr>
        <p:txBody>
          <a:bodyPr/>
          <a:lstStyle>
            <a:lvl1pPr>
              <a:defRPr/>
            </a:lvl1pPr>
          </a:lstStyle>
          <a:p>
            <a:fld id="{3219B7FA-3C76-A442-8FC3-F0AE09997E06}"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218924786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4E29946-350D-0E4F-B049-872C122FE9D5}"/>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a:extLst>
              <a:ext uri="{FF2B5EF4-FFF2-40B4-BE49-F238E27FC236}">
                <a16:creationId xmlns:a16="http://schemas.microsoft.com/office/drawing/2014/main" id="{4A332B9F-0005-F144-B09F-766473D89D6B}"/>
              </a:ext>
            </a:extLst>
          </p:cNvPr>
          <p:cNvSpPr>
            <a:spLocks noGrp="1" noChangeArrowheads="1"/>
          </p:cNvSpPr>
          <p:nvPr>
            <p:ph type="ftr" sz="quarter" idx="11"/>
          </p:nvPr>
        </p:nvSpPr>
        <p:spPr>
          <a:ln/>
        </p:spPr>
        <p:txBody>
          <a:bodyPr/>
          <a:lstStyle>
            <a:lvl1pPr>
              <a:defRPr/>
            </a:lvl1pPr>
          </a:lstStyle>
          <a:p>
            <a:pPr>
              <a:defRPr/>
            </a:pPr>
            <a:r>
              <a:rPr lang="de-DE"/>
              <a:t>Spin and quantum features of QCD plasma     Aihong Tang.  Trento  Sep. 16-20 2024</a:t>
            </a:r>
            <a:endParaRPr lang="en-US" sz="1400" b="0" dirty="0"/>
          </a:p>
        </p:txBody>
      </p:sp>
      <p:sp>
        <p:nvSpPr>
          <p:cNvPr id="7" name="Rectangle 6">
            <a:extLst>
              <a:ext uri="{FF2B5EF4-FFF2-40B4-BE49-F238E27FC236}">
                <a16:creationId xmlns:a16="http://schemas.microsoft.com/office/drawing/2014/main" id="{E189BCD6-A2A4-FE47-9BA4-69A2A7CA8D44}"/>
              </a:ext>
            </a:extLst>
          </p:cNvPr>
          <p:cNvSpPr>
            <a:spLocks noGrp="1" noChangeArrowheads="1"/>
          </p:cNvSpPr>
          <p:nvPr>
            <p:ph type="sldNum" sz="quarter" idx="12"/>
          </p:nvPr>
        </p:nvSpPr>
        <p:spPr>
          <a:ln/>
        </p:spPr>
        <p:txBody>
          <a:bodyPr/>
          <a:lstStyle>
            <a:lvl1pPr>
              <a:defRPr/>
            </a:lvl1pPr>
          </a:lstStyle>
          <a:p>
            <a:fld id="{43E2C706-7471-E944-9495-DC31722CF15C}"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290143889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517861B-F354-6741-9E4B-C24EF59E6DD3}"/>
              </a:ext>
            </a:extLst>
          </p:cNvPr>
          <p:cNvSpPr>
            <a:spLocks noGrp="1" noChangeArrowheads="1"/>
          </p:cNvSpPr>
          <p:nvPr>
            <p:ph type="title"/>
          </p:nvPr>
        </p:nvSpPr>
        <p:spPr bwMode="auto">
          <a:xfrm>
            <a:off x="685800" y="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a:extLst>
              <a:ext uri="{FF2B5EF4-FFF2-40B4-BE49-F238E27FC236}">
                <a16:creationId xmlns:a16="http://schemas.microsoft.com/office/drawing/2014/main" id="{A9AFFD7E-F0B4-1D44-A34E-FF2F82A9B4D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a:extLst>
              <a:ext uri="{FF2B5EF4-FFF2-40B4-BE49-F238E27FC236}">
                <a16:creationId xmlns:a16="http://schemas.microsoft.com/office/drawing/2014/main" id="{B6826920-FC44-174F-9B30-070AB8DCC345}"/>
              </a:ext>
            </a:extLst>
          </p:cNvPr>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baseline="0">
                <a:latin typeface="Times New Roman" charset="0"/>
                <a:ea typeface="ＭＳ Ｐゴシック" charset="0"/>
                <a:cs typeface="ＭＳ Ｐゴシック" charset="0"/>
              </a:defRPr>
            </a:lvl1pPr>
          </a:lstStyle>
          <a:p>
            <a:pPr>
              <a:defRPr/>
            </a:pPr>
            <a:endParaRPr lang="zh-CN" altLang="en-US"/>
          </a:p>
        </p:txBody>
      </p:sp>
      <p:sp>
        <p:nvSpPr>
          <p:cNvPr id="1029" name="Rectangle 5">
            <a:extLst>
              <a:ext uri="{FF2B5EF4-FFF2-40B4-BE49-F238E27FC236}">
                <a16:creationId xmlns:a16="http://schemas.microsoft.com/office/drawing/2014/main" id="{BBCE2E0A-12B3-5740-8426-16293838EED9}"/>
              </a:ext>
            </a:extLst>
          </p:cNvPr>
          <p:cNvSpPr>
            <a:spLocks noGrp="1" noChangeArrowheads="1"/>
          </p:cNvSpPr>
          <p:nvPr>
            <p:ph type="ftr" sz="quarter" idx="3"/>
          </p:nvPr>
        </p:nvSpPr>
        <p:spPr bwMode="auto">
          <a:xfrm>
            <a:off x="2743200" y="64008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aseline="0">
                <a:solidFill>
                  <a:srgbClr val="FF6600"/>
                </a:solidFill>
                <a:latin typeface="Arial" charset="0"/>
                <a:ea typeface="ＭＳ Ｐゴシック" charset="0"/>
                <a:cs typeface="ＭＳ Ｐゴシック" charset="0"/>
              </a:defRPr>
            </a:lvl1pPr>
          </a:lstStyle>
          <a:p>
            <a:pPr>
              <a:defRPr/>
            </a:pPr>
            <a:r>
              <a:rPr lang="de-DE"/>
              <a:t>Spin and quantum features of QCD plasma     Aihong Tang.  Trento  Sep. 16-20 2024</a:t>
            </a:r>
            <a:endParaRPr lang="en-US" sz="1400" b="0" dirty="0"/>
          </a:p>
        </p:txBody>
      </p:sp>
      <p:sp>
        <p:nvSpPr>
          <p:cNvPr id="1030" name="Rectangle 6">
            <a:extLst>
              <a:ext uri="{FF2B5EF4-FFF2-40B4-BE49-F238E27FC236}">
                <a16:creationId xmlns:a16="http://schemas.microsoft.com/office/drawing/2014/main" id="{0088FD72-57CB-CD46-AADA-56C967A7FBEB}"/>
              </a:ext>
            </a:extLst>
          </p:cNvPr>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baseline="0"/>
            </a:lvl1pPr>
          </a:lstStyle>
          <a:p>
            <a:fld id="{A8B42DF2-DA06-7F4B-BCCE-40BD866CBFB2}" type="slidenum">
              <a:rPr lang="en-US" altLang="zh-CN"/>
              <a:pPr/>
              <a:t>‹#›</a:t>
            </a:fld>
            <a:endParaRPr lang="en-US" altLang="zh-CN">
              <a:latin typeface="Times New Roman" panose="02020603050405020304" pitchFamily="18" charset="0"/>
            </a:endParaRPr>
          </a:p>
        </p:txBody>
      </p:sp>
      <p:sp>
        <p:nvSpPr>
          <p:cNvPr id="1031" name="Line 11">
            <a:extLst>
              <a:ext uri="{FF2B5EF4-FFF2-40B4-BE49-F238E27FC236}">
                <a16:creationId xmlns:a16="http://schemas.microsoft.com/office/drawing/2014/main" id="{E4208B55-1CD7-6B4C-837C-18C1CC57EF1F}"/>
              </a:ext>
            </a:extLst>
          </p:cNvPr>
          <p:cNvSpPr>
            <a:spLocks noChangeShapeType="1"/>
          </p:cNvSpPr>
          <p:nvPr userDrawn="1"/>
        </p:nvSpPr>
        <p:spPr bwMode="auto">
          <a:xfrm>
            <a:off x="1143000" y="609600"/>
            <a:ext cx="73152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2" name="Line 14">
            <a:extLst>
              <a:ext uri="{FF2B5EF4-FFF2-40B4-BE49-F238E27FC236}">
                <a16:creationId xmlns:a16="http://schemas.microsoft.com/office/drawing/2014/main" id="{9000A8E8-2846-FA44-9AC9-60F4A34EA0C1}"/>
              </a:ext>
            </a:extLst>
          </p:cNvPr>
          <p:cNvSpPr>
            <a:spLocks noChangeShapeType="1"/>
          </p:cNvSpPr>
          <p:nvPr userDrawn="1"/>
        </p:nvSpPr>
        <p:spPr bwMode="auto">
          <a:xfrm>
            <a:off x="685800" y="6324600"/>
            <a:ext cx="7772400"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hf hdr="0" dt="0"/>
  <p:txStyles>
    <p:titleStyle>
      <a:lvl1pPr algn="ctr" rtl="0" eaLnBrk="0" fontAlgn="base" hangingPunct="0">
        <a:spcBef>
          <a:spcPct val="0"/>
        </a:spcBef>
        <a:spcAft>
          <a:spcPct val="0"/>
        </a:spcAft>
        <a:defRPr sz="2800" b="1">
          <a:solidFill>
            <a:srgbClr val="FF0000"/>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FF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2800" b="1">
          <a:solidFill>
            <a:srgbClr val="FF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2800" b="1">
          <a:solidFill>
            <a:srgbClr val="FF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2800" b="1">
          <a:solidFill>
            <a:srgbClr val="FF0000"/>
          </a:solidFill>
          <a:latin typeface="Arial" charset="0"/>
          <a:ea typeface="ＭＳ Ｐゴシック" charset="-128"/>
          <a:cs typeface="ＭＳ Ｐゴシック" charset="-128"/>
        </a:defRPr>
      </a:lvl5pPr>
      <a:lvl6pPr marL="457200" algn="ctr" rtl="0" fontAlgn="base">
        <a:spcBef>
          <a:spcPct val="0"/>
        </a:spcBef>
        <a:spcAft>
          <a:spcPct val="0"/>
        </a:spcAft>
        <a:defRPr sz="2800" b="1">
          <a:solidFill>
            <a:srgbClr val="FF0000"/>
          </a:solidFill>
          <a:latin typeface="Arial" charset="0"/>
        </a:defRPr>
      </a:lvl6pPr>
      <a:lvl7pPr marL="914400" algn="ctr" rtl="0" fontAlgn="base">
        <a:spcBef>
          <a:spcPct val="0"/>
        </a:spcBef>
        <a:spcAft>
          <a:spcPct val="0"/>
        </a:spcAft>
        <a:defRPr sz="2800" b="1">
          <a:solidFill>
            <a:srgbClr val="FF0000"/>
          </a:solidFill>
          <a:latin typeface="Arial" charset="0"/>
        </a:defRPr>
      </a:lvl7pPr>
      <a:lvl8pPr marL="1371600" algn="ctr" rtl="0" fontAlgn="base">
        <a:spcBef>
          <a:spcPct val="0"/>
        </a:spcBef>
        <a:spcAft>
          <a:spcPct val="0"/>
        </a:spcAft>
        <a:defRPr sz="2800" b="1">
          <a:solidFill>
            <a:srgbClr val="FF0000"/>
          </a:solidFill>
          <a:latin typeface="Arial" charset="0"/>
        </a:defRPr>
      </a:lvl8pPr>
      <a:lvl9pPr marL="1828800" algn="ctr" rtl="0" fontAlgn="base">
        <a:spcBef>
          <a:spcPct val="0"/>
        </a:spcBef>
        <a:spcAft>
          <a:spcPct val="0"/>
        </a:spcAft>
        <a:defRPr sz="2800" b="1">
          <a:solidFill>
            <a:srgbClr val="FF0000"/>
          </a:solidFill>
          <a:latin typeface="Arial"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ea typeface="ＭＳ Ｐゴシック" charset="-128"/>
        </a:defRPr>
      </a:lvl6pPr>
      <a:lvl7pPr marL="2971800" indent="-228600" algn="l" rtl="0" fontAlgn="base">
        <a:spcBef>
          <a:spcPct val="20000"/>
        </a:spcBef>
        <a:spcAft>
          <a:spcPct val="0"/>
        </a:spcAft>
        <a:buChar char="»"/>
        <a:defRPr>
          <a:solidFill>
            <a:schemeClr val="tx1"/>
          </a:solidFill>
          <a:latin typeface="+mn-lt"/>
          <a:ea typeface="ＭＳ Ｐゴシック" charset="-128"/>
        </a:defRPr>
      </a:lvl7pPr>
      <a:lvl8pPr marL="3429000" indent="-228600" algn="l" rtl="0" fontAlgn="base">
        <a:spcBef>
          <a:spcPct val="20000"/>
        </a:spcBef>
        <a:spcAft>
          <a:spcPct val="0"/>
        </a:spcAft>
        <a:buChar char="»"/>
        <a:defRPr>
          <a:solidFill>
            <a:schemeClr val="tx1"/>
          </a:solidFill>
          <a:latin typeface="+mn-lt"/>
          <a:ea typeface="ＭＳ Ｐゴシック" charset="-128"/>
        </a:defRPr>
      </a:lvl8pPr>
      <a:lvl9pPr marL="3886200" indent="-228600" algn="l" rtl="0" fontAlgn="base">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82.png"/><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30.png"/><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30.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32.emf"/><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50.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NUL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wm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oleObject" Target="../embeddings/oleObject4.bin"/><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emf"/><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7.emf"/><Relationship Id="rId5" Type="http://schemas.openxmlformats.org/officeDocument/2006/relationships/oleObject" Target="../embeddings/oleObject5.bin"/><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8.wmf"/></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010.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wmf"/></Relationships>
</file>

<file path=ppt/slides/_rels/slide41.xml.rels><?xml version="1.0" encoding="UTF-8" standalone="yes"?>
<Relationships xmlns="http://schemas.openxmlformats.org/package/2006/relationships"><Relationship Id="rId8" Type="http://schemas.openxmlformats.org/officeDocument/2006/relationships/image" Target="../media/image1070.png"/><Relationship Id="rId3" Type="http://schemas.openxmlformats.org/officeDocument/2006/relationships/image" Target="../media/image94.png"/><Relationship Id="rId7" Type="http://schemas.openxmlformats.org/officeDocument/2006/relationships/image" Target="../media/image1060.png"/><Relationship Id="rId12" Type="http://schemas.openxmlformats.org/officeDocument/2006/relationships/image" Target="../media/image111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50.png"/><Relationship Id="rId11" Type="http://schemas.openxmlformats.org/officeDocument/2006/relationships/image" Target="../media/image1100.png"/><Relationship Id="rId5" Type="http://schemas.openxmlformats.org/officeDocument/2006/relationships/image" Target="../media/image1040.png"/><Relationship Id="rId10" Type="http://schemas.openxmlformats.org/officeDocument/2006/relationships/image" Target="../media/image1090.png"/><Relationship Id="rId4" Type="http://schemas.openxmlformats.org/officeDocument/2006/relationships/image" Target="../media/image1030.png"/><Relationship Id="rId9" Type="http://schemas.openxmlformats.org/officeDocument/2006/relationships/image" Target="../media/image1080.png"/></Relationships>
</file>

<file path=ppt/slides/_rels/slide4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0.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0.png"/><Relationship Id="rId4" Type="http://schemas.openxmlformats.org/officeDocument/2006/relationships/image" Target="../media/image12.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oleObject" Target="../embeddings/oleObject3.bin"/><Relationship Id="rId3" Type="http://schemas.openxmlformats.org/officeDocument/2006/relationships/image" Target="../media/image90.png"/><Relationship Id="rId7" Type="http://schemas.openxmlformats.org/officeDocument/2006/relationships/image" Target="../media/image15.png"/><Relationship Id="rId12" Type="http://schemas.openxmlformats.org/officeDocument/2006/relationships/image" Target="../media/image18.emf"/><Relationship Id="rId2" Type="http://schemas.openxmlformats.org/officeDocument/2006/relationships/notesSlide" Target="../notesSlides/notesSlide8.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oleObject" Target="../embeddings/oleObject2.bin"/><Relationship Id="rId5" Type="http://schemas.openxmlformats.org/officeDocument/2006/relationships/image" Target="../media/image120.png"/><Relationship Id="rId15" Type="http://schemas.openxmlformats.org/officeDocument/2006/relationships/image" Target="../media/image20.png"/><Relationship Id="rId10" Type="http://schemas.openxmlformats.org/officeDocument/2006/relationships/image" Target="../media/image17.emf"/><Relationship Id="rId4" Type="http://schemas.openxmlformats.org/officeDocument/2006/relationships/image" Target="../media/image110.png"/><Relationship Id="rId9" Type="http://schemas.openxmlformats.org/officeDocument/2006/relationships/oleObject" Target="../embeddings/oleObject1.bin"/><Relationship Id="rId14" Type="http://schemas.openxmlformats.org/officeDocument/2006/relationships/image" Target="../media/image19.emf"/></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0.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20.png"/><Relationship Id="rId4"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7D51ED-93EB-5378-B1C8-9B01965E082F}"/>
              </a:ext>
            </a:extLst>
          </p:cNvPr>
          <p:cNvPicPr>
            <a:picLocks noChangeAspect="1"/>
          </p:cNvPicPr>
          <p:nvPr/>
        </p:nvPicPr>
        <p:blipFill rotWithShape="1">
          <a:blip r:embed="rId3"/>
          <a:srcRect l="5335" r="14663"/>
          <a:stretch/>
        </p:blipFill>
        <p:spPr>
          <a:xfrm>
            <a:off x="0" y="0"/>
            <a:ext cx="9144000" cy="6858000"/>
          </a:xfrm>
          <a:prstGeom prst="rect">
            <a:avLst/>
          </a:prstGeom>
        </p:spPr>
      </p:pic>
      <p:sp>
        <p:nvSpPr>
          <p:cNvPr id="16386" name="Slide Number Placeholder 5">
            <a:extLst>
              <a:ext uri="{FF2B5EF4-FFF2-40B4-BE49-F238E27FC236}">
                <a16:creationId xmlns:a16="http://schemas.microsoft.com/office/drawing/2014/main" id="{0F01C0D2-B477-B34C-B704-A8C335109C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3F004BDC-0062-DA44-944D-D50005BBB8FA}" type="slidenum">
              <a:rPr lang="en-US" altLang="zh-CN" sz="1400" b="0" baseline="0"/>
              <a:pPr eaLnBrk="1" hangingPunct="1"/>
              <a:t>1</a:t>
            </a:fld>
            <a:endParaRPr lang="en-US" altLang="zh-CN" sz="1400" b="0" baseline="0" dirty="0">
              <a:latin typeface="Times New Roman" panose="02020603050405020304" pitchFamily="18" charset="0"/>
            </a:endParaRPr>
          </a:p>
        </p:txBody>
      </p:sp>
      <p:sp>
        <p:nvSpPr>
          <p:cNvPr id="16388" name="Rectangle 2">
            <a:extLst>
              <a:ext uri="{FF2B5EF4-FFF2-40B4-BE49-F238E27FC236}">
                <a16:creationId xmlns:a16="http://schemas.microsoft.com/office/drawing/2014/main" id="{4C5CC02E-6D4B-9A4C-8B71-EF4575E5242B}"/>
              </a:ext>
            </a:extLst>
          </p:cNvPr>
          <p:cNvSpPr>
            <a:spLocks noGrp="1" noChangeArrowheads="1"/>
          </p:cNvSpPr>
          <p:nvPr>
            <p:ph type="ctrTitle"/>
          </p:nvPr>
        </p:nvSpPr>
        <p:spPr>
          <a:xfrm>
            <a:off x="342594" y="572185"/>
            <a:ext cx="6477002" cy="1527294"/>
          </a:xfrm>
          <a:effectLst>
            <a:glow rad="228600">
              <a:schemeClr val="accent1">
                <a:satMod val="175000"/>
                <a:alpha val="40000"/>
              </a:schemeClr>
            </a:glo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l" eaLnBrk="1" hangingPunct="1">
              <a:defRPr/>
            </a:pPr>
            <a:r>
              <a:rPr lang="en-US" sz="3200" dirty="0">
                <a:effectLst>
                  <a:glow rad="228600">
                    <a:schemeClr val="bg1">
                      <a:alpha val="81629"/>
                    </a:schemeClr>
                  </a:glow>
                </a:effectLst>
                <a:ea typeface="ＭＳ Ｐゴシック" charset="0"/>
                <a:cs typeface="ＭＳ Ｐゴシック" charset="0"/>
              </a:rPr>
              <a:t>Spin Alignment</a:t>
            </a:r>
            <a:br>
              <a:rPr lang="en-US" sz="3200" dirty="0">
                <a:effectLst>
                  <a:glow rad="228600">
                    <a:schemeClr val="bg1">
                      <a:alpha val="81629"/>
                    </a:schemeClr>
                  </a:glow>
                </a:effectLst>
                <a:ea typeface="ＭＳ Ｐゴシック" charset="0"/>
                <a:cs typeface="ＭＳ Ｐゴシック" charset="0"/>
              </a:rPr>
            </a:br>
            <a:br>
              <a:rPr lang="en-US" sz="3200" dirty="0">
                <a:effectLst>
                  <a:glow rad="228600">
                    <a:schemeClr val="bg1">
                      <a:alpha val="81629"/>
                    </a:schemeClr>
                  </a:glow>
                </a:effectLst>
                <a:ea typeface="ＭＳ Ｐゴシック" charset="0"/>
                <a:cs typeface="ＭＳ Ｐゴシック" charset="0"/>
              </a:rPr>
            </a:br>
            <a:r>
              <a:rPr lang="en-US" sz="3200" dirty="0">
                <a:effectLst>
                  <a:glow rad="228600">
                    <a:schemeClr val="bg1">
                      <a:alpha val="81629"/>
                    </a:schemeClr>
                  </a:glow>
                </a:effectLst>
                <a:ea typeface="ＭＳ Ｐゴシック" charset="0"/>
                <a:cs typeface="ＭＳ Ｐゴシック" charset="0"/>
              </a:rPr>
              <a:t>- Experimental Overview</a:t>
            </a:r>
          </a:p>
        </p:txBody>
      </p:sp>
      <p:sp>
        <p:nvSpPr>
          <p:cNvPr id="3" name="TextBox 2">
            <a:extLst>
              <a:ext uri="{FF2B5EF4-FFF2-40B4-BE49-F238E27FC236}">
                <a16:creationId xmlns:a16="http://schemas.microsoft.com/office/drawing/2014/main" id="{AD07C0F7-D36C-3D85-7D49-CE7B09E6034C}"/>
              </a:ext>
            </a:extLst>
          </p:cNvPr>
          <p:cNvSpPr txBox="1"/>
          <p:nvPr/>
        </p:nvSpPr>
        <p:spPr>
          <a:xfrm>
            <a:off x="342594" y="4582714"/>
            <a:ext cx="1892249" cy="461665"/>
          </a:xfrm>
          <a:prstGeom prst="rect">
            <a:avLst/>
          </a:prstGeom>
          <a:noFill/>
        </p:spPr>
        <p:txBody>
          <a:bodyPr wrap="none" rtlCol="0">
            <a:spAutoFit/>
          </a:bodyPr>
          <a:lstStyle/>
          <a:p>
            <a:r>
              <a:rPr lang="en-US" sz="2400" b="0" baseline="0" dirty="0">
                <a:solidFill>
                  <a:srgbClr val="FFFF00"/>
                </a:solidFill>
              </a:rPr>
              <a:t>Aihong Tang</a:t>
            </a:r>
          </a:p>
        </p:txBody>
      </p:sp>
      <p:pic>
        <p:nvPicPr>
          <p:cNvPr id="5" name="Picture 8">
            <a:extLst>
              <a:ext uri="{FF2B5EF4-FFF2-40B4-BE49-F238E27FC236}">
                <a16:creationId xmlns:a16="http://schemas.microsoft.com/office/drawing/2014/main" id="{7F770540-13ED-CF9D-A5DD-B7054738FB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5611251"/>
            <a:ext cx="1905000" cy="477838"/>
          </a:xfrm>
          <a:prstGeom prst="rect">
            <a:avLst/>
          </a:prstGeom>
          <a:noFill/>
          <a:ln>
            <a:noFill/>
          </a:ln>
          <a:effectLst>
            <a:glow rad="63500">
              <a:schemeClr val="accent1">
                <a:satMod val="175000"/>
                <a:alpha val="40000"/>
              </a:schemeClr>
            </a:glow>
            <a:innerShdw blurRad="89537">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F325F57D-CEAF-1908-95E5-4B30059364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5449326"/>
            <a:ext cx="2057400" cy="801688"/>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black background with blue text&#10;&#10;Description automatically generated with low confidence">
            <a:extLst>
              <a:ext uri="{FF2B5EF4-FFF2-40B4-BE49-F238E27FC236}">
                <a16:creationId xmlns:a16="http://schemas.microsoft.com/office/drawing/2014/main" id="{79BE0439-099A-CBA3-CC40-68DA7FA67F7A}"/>
              </a:ext>
            </a:extLst>
          </p:cNvPr>
          <p:cNvPicPr>
            <a:picLocks noChangeAspect="1"/>
          </p:cNvPicPr>
          <p:nvPr/>
        </p:nvPicPr>
        <p:blipFill>
          <a:blip r:embed="rId6"/>
          <a:stretch>
            <a:fillRect/>
          </a:stretch>
        </p:blipFill>
        <p:spPr>
          <a:xfrm>
            <a:off x="4418991" y="5582458"/>
            <a:ext cx="2134209" cy="535424"/>
          </a:xfrm>
          <a:prstGeom prst="rect">
            <a:avLst/>
          </a:prstGeom>
          <a:effectLst>
            <a:glow rad="63500">
              <a:schemeClr val="accent1">
                <a:satMod val="175000"/>
                <a:alpha val="40000"/>
              </a:schemeClr>
            </a:glow>
          </a:effectLst>
        </p:spPr>
      </p:pic>
      <p:pic>
        <p:nvPicPr>
          <p:cNvPr id="8" name="Picture 7">
            <a:extLst>
              <a:ext uri="{FF2B5EF4-FFF2-40B4-BE49-F238E27FC236}">
                <a16:creationId xmlns:a16="http://schemas.microsoft.com/office/drawing/2014/main" id="{FD3895F7-32FD-93A2-BD95-51F6C6F23B2D}"/>
              </a:ext>
            </a:extLst>
          </p:cNvPr>
          <p:cNvPicPr>
            <a:picLocks noChangeAspect="1"/>
          </p:cNvPicPr>
          <p:nvPr/>
        </p:nvPicPr>
        <p:blipFill>
          <a:blip r:embed="rId7">
            <a:alphaModFix amt="48000"/>
            <a:duotone>
              <a:prstClr val="black"/>
              <a:schemeClr val="accent5">
                <a:tint val="45000"/>
                <a:satMod val="400000"/>
              </a:schemeClr>
            </a:duotone>
          </a:blip>
          <a:srcRect t="17389" b="25232"/>
          <a:stretch/>
        </p:blipFill>
        <p:spPr>
          <a:xfrm>
            <a:off x="413055" y="5582458"/>
            <a:ext cx="1116991" cy="640080"/>
          </a:xfrm>
          <a:prstGeom prst="rect">
            <a:avLst/>
          </a:prstGeom>
        </p:spPr>
      </p:pic>
      <p:sp>
        <p:nvSpPr>
          <p:cNvPr id="9" name="Footer Placeholder 3">
            <a:extLst>
              <a:ext uri="{FF2B5EF4-FFF2-40B4-BE49-F238E27FC236}">
                <a16:creationId xmlns:a16="http://schemas.microsoft.com/office/drawing/2014/main" id="{5FA1E21C-A8CD-6A18-7CCD-0C4F7A8E32C2}"/>
              </a:ext>
            </a:extLst>
          </p:cNvPr>
          <p:cNvSpPr>
            <a:spLocks noGrp="1"/>
          </p:cNvSpPr>
          <p:nvPr>
            <p:ph type="ftr" sz="quarter" idx="11"/>
          </p:nvPr>
        </p:nvSpPr>
        <p:spPr>
          <a:xfrm>
            <a:off x="2743200" y="6400800"/>
            <a:ext cx="3505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dirty="0">
                <a:solidFill>
                  <a:srgbClr val="FF6600"/>
                </a:solidFill>
              </a:rPr>
              <a:t>Spin and </a:t>
            </a:r>
            <a:r>
              <a:rPr lang="de-DE" altLang="zh-CN" sz="1200" baseline="0" dirty="0" err="1">
                <a:solidFill>
                  <a:srgbClr val="FF6600"/>
                </a:solidFill>
              </a:rPr>
              <a:t>quantum</a:t>
            </a:r>
            <a:r>
              <a:rPr lang="de-DE" altLang="zh-CN" sz="1200" baseline="0" dirty="0">
                <a:solidFill>
                  <a:srgbClr val="FF6600"/>
                </a:solidFill>
              </a:rPr>
              <a:t> </a:t>
            </a:r>
            <a:r>
              <a:rPr lang="de-DE" altLang="zh-CN" sz="1200" baseline="0" dirty="0" err="1">
                <a:solidFill>
                  <a:srgbClr val="FF6600"/>
                </a:solidFill>
              </a:rPr>
              <a:t>features</a:t>
            </a:r>
            <a:r>
              <a:rPr lang="de-DE" altLang="zh-CN" sz="1200" baseline="0" dirty="0">
                <a:solidFill>
                  <a:srgbClr val="FF6600"/>
                </a:solidFill>
              </a:rPr>
              <a:t> </a:t>
            </a:r>
            <a:r>
              <a:rPr lang="de-DE" altLang="zh-CN" sz="1200" baseline="0" dirty="0" err="1">
                <a:solidFill>
                  <a:srgbClr val="FF6600"/>
                </a:solidFill>
              </a:rPr>
              <a:t>of</a:t>
            </a:r>
            <a:r>
              <a:rPr lang="de-DE" altLang="zh-CN" sz="1200" baseline="0" dirty="0">
                <a:solidFill>
                  <a:srgbClr val="FF6600"/>
                </a:solidFill>
              </a:rPr>
              <a:t> QCD </a:t>
            </a:r>
            <a:r>
              <a:rPr lang="de-DE" altLang="zh-CN" sz="1200" baseline="0" dirty="0" err="1">
                <a:solidFill>
                  <a:srgbClr val="FF6600"/>
                </a:solidFill>
              </a:rPr>
              <a:t>plasma</a:t>
            </a:r>
            <a:r>
              <a:rPr lang="de-DE" altLang="zh-CN" sz="1200" baseline="0" dirty="0">
                <a:solidFill>
                  <a:srgbClr val="FF6600"/>
                </a:solidFill>
              </a:rPr>
              <a:t>     Aihong Tang.  Trento  Sep. 16-20 2024</a:t>
            </a:r>
            <a:endParaRPr lang="en-US" altLang="zh-CN" sz="1200" baseline="0" dirty="0">
              <a:solidFill>
                <a:srgbClr val="FF6600"/>
              </a:solidFil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0DDFD-406D-2461-FF46-AF929665D934}"/>
            </a:ext>
          </a:extLst>
        </p:cNvPr>
        <p:cNvGrpSpPr/>
        <p:nvPr/>
      </p:nvGrpSpPr>
      <p:grpSpPr>
        <a:xfrm>
          <a:off x="0" y="0"/>
          <a:ext cx="0" cy="0"/>
          <a:chOff x="0" y="0"/>
          <a:chExt cx="0" cy="0"/>
        </a:xfrm>
      </p:grpSpPr>
      <p:sp>
        <p:nvSpPr>
          <p:cNvPr id="26625" name="Rectangle 34">
            <a:extLst>
              <a:ext uri="{FF2B5EF4-FFF2-40B4-BE49-F238E27FC236}">
                <a16:creationId xmlns:a16="http://schemas.microsoft.com/office/drawing/2014/main" id="{26176789-507A-E8B9-0B0D-24CF6EE59066}"/>
              </a:ext>
            </a:extLst>
          </p:cNvPr>
          <p:cNvSpPr txBox="1">
            <a:spLocks noChangeArrowheads="1"/>
          </p:cNvSpPr>
          <p:nvPr/>
        </p:nvSpPr>
        <p:spPr bwMode="auto">
          <a:xfrm>
            <a:off x="3429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Global Spin Alignment</a:t>
            </a:r>
          </a:p>
        </p:txBody>
      </p:sp>
      <p:sp>
        <p:nvSpPr>
          <p:cNvPr id="26626" name="Footer Placeholder 3">
            <a:extLst>
              <a:ext uri="{FF2B5EF4-FFF2-40B4-BE49-F238E27FC236}">
                <a16:creationId xmlns:a16="http://schemas.microsoft.com/office/drawing/2014/main" id="{140E68B3-92DD-5CBE-7BAD-35713DBA99D4}"/>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D9815CD-CD5E-536C-B1D8-645416977EFF}"/>
                  </a:ext>
                </a:extLst>
              </p:cNvPr>
              <p:cNvSpPr txBox="1"/>
              <p:nvPr/>
            </p:nvSpPr>
            <p:spPr>
              <a:xfrm>
                <a:off x="304800" y="5404861"/>
                <a:ext cx="4102878" cy="5651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baseline="0" smtClean="0">
                              <a:latin typeface="Cambria Math" panose="02040503050406030204" pitchFamily="18" charset="0"/>
                            </a:rPr>
                          </m:ctrlPr>
                        </m:fPr>
                        <m:num>
                          <m:r>
                            <a:rPr lang="en-US" b="0" i="1" baseline="0" smtClean="0">
                              <a:latin typeface="Cambria Math" panose="02040503050406030204" pitchFamily="18" charset="0"/>
                            </a:rPr>
                            <m:t>𝑑𝑁</m:t>
                          </m:r>
                        </m:num>
                        <m:den>
                          <m:r>
                            <a:rPr lang="en-US" b="0" i="1" baseline="0" smtClean="0">
                              <a:latin typeface="Cambria Math" panose="02040503050406030204" pitchFamily="18" charset="0"/>
                            </a:rPr>
                            <m:t>𝑑</m:t>
                          </m:r>
                          <m:d>
                            <m:dPr>
                              <m:ctrlPr>
                                <a:rPr lang="en-US" b="0" i="1" baseline="0" smtClean="0">
                                  <a:latin typeface="Cambria Math" panose="02040503050406030204" pitchFamily="18" charset="0"/>
                                </a:rPr>
                              </m:ctrlPr>
                            </m:dPr>
                            <m:e>
                              <m:func>
                                <m:funcPr>
                                  <m:ctrlPr>
                                    <a:rPr lang="en-US" b="0" i="1" baseline="0" smtClean="0">
                                      <a:latin typeface="Cambria Math" panose="02040503050406030204" pitchFamily="18" charset="0"/>
                                    </a:rPr>
                                  </m:ctrlPr>
                                </m:funcPr>
                                <m:fName>
                                  <m:r>
                                    <m:rPr>
                                      <m:sty m:val="p"/>
                                    </m:rPr>
                                    <a:rPr lang="en-US" b="0" i="0" baseline="0" smtClean="0">
                                      <a:latin typeface="Cambria Math" panose="02040503050406030204" pitchFamily="18" charset="0"/>
                                    </a:rPr>
                                    <m:t>cos</m:t>
                                  </m:r>
                                </m:fName>
                                <m:e>
                                  <m:sSup>
                                    <m:sSupPr>
                                      <m:ctrlPr>
                                        <a:rPr lang="en-US" b="0" i="1" baseline="0" smtClean="0">
                                          <a:latin typeface="Cambria Math" panose="02040503050406030204" pitchFamily="18" charset="0"/>
                                        </a:rPr>
                                      </m:ctrlPr>
                                    </m:sSupPr>
                                    <m:e>
                                      <m:r>
                                        <a:rPr lang="en-US" b="0" i="1" baseline="0" smtClean="0">
                                          <a:latin typeface="Cambria Math" panose="02040503050406030204" pitchFamily="18" charset="0"/>
                                          <a:ea typeface="Cambria Math" panose="02040503050406030204" pitchFamily="18" charset="0"/>
                                        </a:rPr>
                                        <m:t>𝜃</m:t>
                                      </m:r>
                                    </m:e>
                                    <m:sup>
                                      <m:r>
                                        <a:rPr lang="en-US" b="0" i="1" baseline="0" smtClean="0">
                                          <a:latin typeface="Cambria Math" panose="02040503050406030204" pitchFamily="18" charset="0"/>
                                        </a:rPr>
                                        <m:t>∗</m:t>
                                      </m:r>
                                    </m:sup>
                                  </m:sSup>
                                </m:e>
                              </m:func>
                            </m:e>
                          </m:d>
                        </m:den>
                      </m:f>
                      <m:r>
                        <a:rPr lang="en-US" b="0" i="1" baseline="0" smtClean="0">
                          <a:latin typeface="Cambria Math" panose="02040503050406030204" pitchFamily="18" charset="0"/>
                          <a:ea typeface="Cambria Math" panose="02040503050406030204" pitchFamily="18" charset="0"/>
                        </a:rPr>
                        <m:t>∼</m:t>
                      </m:r>
                      <m:d>
                        <m:dPr>
                          <m:ctrlPr>
                            <a:rPr lang="en-US" b="0" i="1" baseline="0" smtClean="0">
                              <a:latin typeface="Cambria Math" panose="02040503050406030204" pitchFamily="18" charset="0"/>
                              <a:ea typeface="Cambria Math" panose="02040503050406030204" pitchFamily="18" charset="0"/>
                            </a:rPr>
                          </m:ctrlPr>
                        </m:dPr>
                        <m:e>
                          <m:r>
                            <a:rPr lang="en-US" b="0" i="1" baseline="0" smtClean="0">
                              <a:latin typeface="Cambria Math" panose="02040503050406030204" pitchFamily="18" charset="0"/>
                              <a:ea typeface="Cambria Math" panose="02040503050406030204" pitchFamily="18" charset="0"/>
                            </a:rPr>
                            <m:t>1−</m:t>
                          </m:r>
                          <m:sSub>
                            <m:sSubPr>
                              <m:ctrlPr>
                                <a:rPr lang="en-US" b="0" i="1" baseline="0" smtClean="0">
                                  <a:latin typeface="Cambria Math" panose="02040503050406030204" pitchFamily="18" charset="0"/>
                                  <a:ea typeface="Cambria Math" panose="02040503050406030204" pitchFamily="18" charset="0"/>
                                </a:rPr>
                              </m:ctrlPr>
                            </m:sSubPr>
                            <m:e>
                              <m:r>
                                <a:rPr lang="en-US" b="0" i="1" baseline="0" smtClean="0">
                                  <a:latin typeface="Cambria Math" panose="02040503050406030204" pitchFamily="18" charset="0"/>
                                  <a:ea typeface="Cambria Math" panose="02040503050406030204" pitchFamily="18" charset="0"/>
                                </a:rPr>
                                <m:t>𝜌</m:t>
                              </m:r>
                            </m:e>
                            <m:sub>
                              <m:r>
                                <a:rPr lang="en-US" b="0" i="1" baseline="0" smtClean="0">
                                  <a:latin typeface="Cambria Math" panose="02040503050406030204" pitchFamily="18" charset="0"/>
                                  <a:ea typeface="Cambria Math" panose="02040503050406030204" pitchFamily="18" charset="0"/>
                                </a:rPr>
                                <m:t>00</m:t>
                              </m:r>
                            </m:sub>
                          </m:sSub>
                        </m:e>
                      </m:d>
                      <m:r>
                        <a:rPr lang="en-US" b="0" i="1" baseline="0" smtClean="0">
                          <a:latin typeface="Cambria Math" panose="02040503050406030204" pitchFamily="18" charset="0"/>
                          <a:ea typeface="Cambria Math" panose="02040503050406030204" pitchFamily="18" charset="0"/>
                        </a:rPr>
                        <m:t>+(3</m:t>
                      </m:r>
                      <m:sSub>
                        <m:sSubPr>
                          <m:ctrlPr>
                            <a:rPr lang="en-US" b="0" i="1" baseline="0">
                              <a:latin typeface="Cambria Math" panose="02040503050406030204" pitchFamily="18" charset="0"/>
                              <a:ea typeface="Cambria Math" panose="02040503050406030204" pitchFamily="18" charset="0"/>
                            </a:rPr>
                          </m:ctrlPr>
                        </m:sSubPr>
                        <m:e>
                          <m:r>
                            <a:rPr lang="en-US" b="0" i="1" baseline="0">
                              <a:latin typeface="Cambria Math" panose="02040503050406030204" pitchFamily="18" charset="0"/>
                              <a:ea typeface="Cambria Math" panose="02040503050406030204" pitchFamily="18" charset="0"/>
                            </a:rPr>
                            <m:t>𝜌</m:t>
                          </m:r>
                        </m:e>
                        <m:sub>
                          <m:r>
                            <a:rPr lang="en-US" b="0" i="1" baseline="0">
                              <a:latin typeface="Cambria Math" panose="02040503050406030204" pitchFamily="18" charset="0"/>
                              <a:ea typeface="Cambria Math" panose="02040503050406030204" pitchFamily="18" charset="0"/>
                            </a:rPr>
                            <m:t>00</m:t>
                          </m:r>
                        </m:sub>
                      </m:sSub>
                      <m:r>
                        <a:rPr lang="en-US" b="0" i="1" baseline="0" smtClean="0">
                          <a:latin typeface="Cambria Math" panose="02040503050406030204" pitchFamily="18" charset="0"/>
                          <a:ea typeface="Cambria Math" panose="02040503050406030204" pitchFamily="18" charset="0"/>
                        </a:rPr>
                        <m:t>−1)</m:t>
                      </m:r>
                      <m:sSup>
                        <m:sSupPr>
                          <m:ctrlPr>
                            <a:rPr lang="en-US" b="0" i="1" baseline="0" smtClean="0">
                              <a:latin typeface="Cambria Math" panose="02040503050406030204" pitchFamily="18" charset="0"/>
                              <a:ea typeface="Cambria Math" panose="02040503050406030204" pitchFamily="18" charset="0"/>
                            </a:rPr>
                          </m:ctrlPr>
                        </m:sSupPr>
                        <m:e>
                          <m:r>
                            <m:rPr>
                              <m:sty m:val="p"/>
                            </m:rPr>
                            <a:rPr lang="en-US" b="0" i="0" baseline="0" smtClean="0">
                              <a:latin typeface="Cambria Math" panose="02040503050406030204" pitchFamily="18" charset="0"/>
                              <a:ea typeface="Cambria Math" panose="02040503050406030204" pitchFamily="18" charset="0"/>
                            </a:rPr>
                            <m:t>cos</m:t>
                          </m:r>
                        </m:e>
                        <m:sup>
                          <m:r>
                            <a:rPr lang="en-US" b="0" i="1" baseline="0" smtClean="0">
                              <a:latin typeface="Cambria Math" panose="02040503050406030204" pitchFamily="18" charset="0"/>
                              <a:ea typeface="Cambria Math" panose="02040503050406030204" pitchFamily="18" charset="0"/>
                            </a:rPr>
                            <m:t>2</m:t>
                          </m:r>
                        </m:sup>
                      </m:sSup>
                      <m:sSup>
                        <m:sSupPr>
                          <m:ctrlPr>
                            <a:rPr lang="en-US" b="0" i="1" baseline="0">
                              <a:latin typeface="Cambria Math" panose="02040503050406030204" pitchFamily="18" charset="0"/>
                            </a:rPr>
                          </m:ctrlPr>
                        </m:sSupPr>
                        <m:e>
                          <m:r>
                            <a:rPr lang="en-US" b="0" i="1" baseline="0">
                              <a:latin typeface="Cambria Math" panose="02040503050406030204" pitchFamily="18" charset="0"/>
                              <a:ea typeface="Cambria Math" panose="02040503050406030204" pitchFamily="18" charset="0"/>
                            </a:rPr>
                            <m:t>𝜃</m:t>
                          </m:r>
                        </m:e>
                        <m:sup>
                          <m:r>
                            <a:rPr lang="en-US" b="0" i="1" baseline="0">
                              <a:latin typeface="Cambria Math" panose="02040503050406030204" pitchFamily="18" charset="0"/>
                            </a:rPr>
                            <m:t>∗</m:t>
                          </m:r>
                        </m:sup>
                      </m:sSup>
                    </m:oMath>
                  </m:oMathPara>
                </a14:m>
                <a:endParaRPr lang="en-US" b="0" baseline="0" dirty="0"/>
              </a:p>
            </p:txBody>
          </p:sp>
        </mc:Choice>
        <mc:Fallback xmlns="">
          <p:sp>
            <p:nvSpPr>
              <p:cNvPr id="3" name="TextBox 2">
                <a:extLst>
                  <a:ext uri="{FF2B5EF4-FFF2-40B4-BE49-F238E27FC236}">
                    <a16:creationId xmlns:a16="http://schemas.microsoft.com/office/drawing/2014/main" id="{ED9815CD-CD5E-536C-B1D8-645416977EFF}"/>
                  </a:ext>
                </a:extLst>
              </p:cNvPr>
              <p:cNvSpPr txBox="1">
                <a:spLocks noRot="1" noChangeAspect="1" noMove="1" noResize="1" noEditPoints="1" noAdjustHandles="1" noChangeArrowheads="1" noChangeShapeType="1" noTextEdit="1"/>
              </p:cNvSpPr>
              <p:nvPr/>
            </p:nvSpPr>
            <p:spPr>
              <a:xfrm>
                <a:off x="304800" y="5404861"/>
                <a:ext cx="4102878" cy="565155"/>
              </a:xfrm>
              <a:prstGeom prst="rect">
                <a:avLst/>
              </a:prstGeom>
              <a:blipFill>
                <a:blip r:embed="rId3"/>
                <a:stretch>
                  <a:fillRect l="-2160" t="-2222" r="-617" b="-8889"/>
                </a:stretch>
              </a:blipFill>
            </p:spPr>
            <p:txBody>
              <a:bodyPr/>
              <a:lstStyle/>
              <a:p>
                <a:r>
                  <a:rPr lang="en-US">
                    <a:noFill/>
                  </a:rPr>
                  <a:t> </a:t>
                </a:r>
              </a:p>
            </p:txBody>
          </p:sp>
        </mc:Fallback>
      </mc:AlternateContent>
      <p:sp>
        <p:nvSpPr>
          <p:cNvPr id="18" name="TextBox 53">
            <a:extLst>
              <a:ext uri="{FF2B5EF4-FFF2-40B4-BE49-F238E27FC236}">
                <a16:creationId xmlns:a16="http://schemas.microsoft.com/office/drawing/2014/main" id="{6AED7D97-B707-A52F-8D5A-6E13A3CA79FD}"/>
              </a:ext>
            </a:extLst>
          </p:cNvPr>
          <p:cNvSpPr txBox="1">
            <a:spLocks noChangeArrowheads="1"/>
          </p:cNvSpPr>
          <p:nvPr/>
        </p:nvSpPr>
        <p:spPr bwMode="auto">
          <a:xfrm>
            <a:off x="784125" y="3886200"/>
            <a:ext cx="21114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Strong p-wave decay</a:t>
            </a:r>
            <a:endParaRPr kumimoji="1" lang="zh-CN" altLang="en-US" sz="1600" b="0" baseline="0"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975DDCC-7069-3A1F-E737-AFA6DB886A97}"/>
                  </a:ext>
                </a:extLst>
              </p:cNvPr>
              <p:cNvSpPr txBox="1"/>
              <p:nvPr/>
            </p:nvSpPr>
            <p:spPr>
              <a:xfrm>
                <a:off x="990600" y="4275806"/>
                <a:ext cx="1847044" cy="369332"/>
              </a:xfrm>
              <a:prstGeom prst="rect">
                <a:avLst/>
              </a:prstGeom>
              <a:noFill/>
            </p:spPr>
            <p:txBody>
              <a:bodyPr wrap="none" rtlCol="0">
                <a:spAutoFit/>
              </a:bodyPr>
              <a:lstStyle/>
              <a:p>
                <a14:m>
                  <m:oMath xmlns:m="http://schemas.openxmlformats.org/officeDocument/2006/math">
                    <m:r>
                      <a:rPr lang="en-US" b="0" i="1" baseline="0" smtClean="0">
                        <a:latin typeface="Cambria Math" panose="02040503050406030204" pitchFamily="18" charset="0"/>
                        <a:ea typeface="Cambria Math" panose="02040503050406030204" pitchFamily="18" charset="0"/>
                      </a:rPr>
                      <m:t>𝜙</m:t>
                    </m:r>
                  </m:oMath>
                </a14:m>
                <a:r>
                  <a:rPr lang="en-US" b="0" baseline="0" dirty="0"/>
                  <a:t> </a:t>
                </a:r>
                <a14:m>
                  <m:oMath xmlns:m="http://schemas.openxmlformats.org/officeDocument/2006/math">
                    <m:r>
                      <a:rPr lang="en-US" b="0" i="0" baseline="0" smtClean="0">
                        <a:latin typeface="Cambria Math" panose="02040503050406030204" pitchFamily="18" charset="0"/>
                      </a:rPr>
                      <m:t>(</m:t>
                    </m:r>
                    <m:r>
                      <a:rPr lang="en-US" b="0" i="1" baseline="0" smtClean="0">
                        <a:latin typeface="Cambria Math" panose="02040503050406030204" pitchFamily="18" charset="0"/>
                      </a:rPr>
                      <m:t>𝑠</m:t>
                    </m:r>
                    <m:acc>
                      <m:accPr>
                        <m:chr m:val="̅"/>
                        <m:ctrlPr>
                          <a:rPr lang="en-US" b="0" i="1" baseline="0" smtClean="0">
                            <a:latin typeface="Cambria Math" panose="02040503050406030204" pitchFamily="18" charset="0"/>
                          </a:rPr>
                        </m:ctrlPr>
                      </m:accPr>
                      <m:e>
                        <m:r>
                          <m:rPr>
                            <m:sty m:val="p"/>
                          </m:rPr>
                          <a:rPr lang="en-US" b="0" i="0" baseline="0" smtClean="0">
                            <a:latin typeface="Cambria Math" panose="02040503050406030204" pitchFamily="18" charset="0"/>
                          </a:rPr>
                          <m:t>s</m:t>
                        </m:r>
                      </m:e>
                    </m:acc>
                    <m:r>
                      <a:rPr lang="en-US" b="0" i="0" baseline="0" smtClean="0">
                        <a:latin typeface="Cambria Math" panose="02040503050406030204" pitchFamily="18" charset="0"/>
                      </a:rPr>
                      <m:t>)</m:t>
                    </m:r>
                    <m:r>
                      <a:rPr lang="en-US" b="0" i="1" baseline="0" smtClean="0">
                        <a:latin typeface="Cambria Math" panose="02040503050406030204" pitchFamily="18" charset="0"/>
                      </a:rPr>
                      <m:t> </m:t>
                    </m:r>
                  </m:oMath>
                </a14:m>
                <a:r>
                  <a:rPr lang="en-US" b="0" baseline="0" dirty="0"/>
                  <a:t> ➝ k</a:t>
                </a:r>
                <a:r>
                  <a:rPr lang="en-US" b="0" baseline="30000" dirty="0"/>
                  <a:t>+</a:t>
                </a:r>
                <a:r>
                  <a:rPr lang="en-US" b="0" baseline="0" dirty="0"/>
                  <a:t>+ k</a:t>
                </a:r>
                <a:r>
                  <a:rPr lang="en-US" b="0" baseline="30000" dirty="0"/>
                  <a:t>-</a:t>
                </a:r>
              </a:p>
            </p:txBody>
          </p:sp>
        </mc:Choice>
        <mc:Fallback xmlns="">
          <p:sp>
            <p:nvSpPr>
              <p:cNvPr id="19" name="TextBox 18">
                <a:extLst>
                  <a:ext uri="{FF2B5EF4-FFF2-40B4-BE49-F238E27FC236}">
                    <a16:creationId xmlns:a16="http://schemas.microsoft.com/office/drawing/2014/main" id="{4975DDCC-7069-3A1F-E737-AFA6DB886A97}"/>
                  </a:ext>
                </a:extLst>
              </p:cNvPr>
              <p:cNvSpPr txBox="1">
                <a:spLocks noRot="1" noChangeAspect="1" noMove="1" noResize="1" noEditPoints="1" noAdjustHandles="1" noChangeArrowheads="1" noChangeShapeType="1" noTextEdit="1"/>
              </p:cNvSpPr>
              <p:nvPr/>
            </p:nvSpPr>
            <p:spPr>
              <a:xfrm>
                <a:off x="990600" y="4275806"/>
                <a:ext cx="1847044" cy="369332"/>
              </a:xfrm>
              <a:prstGeom prst="rect">
                <a:avLst/>
              </a:prstGeom>
              <a:blipFill>
                <a:blip r:embed="rId4"/>
                <a:stretch>
                  <a:fillRect l="-1370"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0A397DD-9296-7989-FA8E-FA3A4214724A}"/>
                  </a:ext>
                </a:extLst>
              </p:cNvPr>
              <p:cNvSpPr txBox="1"/>
              <p:nvPr/>
            </p:nvSpPr>
            <p:spPr>
              <a:xfrm>
                <a:off x="886656" y="4633875"/>
                <a:ext cx="1947393" cy="369332"/>
              </a:xfrm>
              <a:prstGeom prst="rect">
                <a:avLst/>
              </a:prstGeom>
              <a:noFill/>
            </p:spPr>
            <p:txBody>
              <a:bodyPr wrap="none" rtlCol="0">
                <a:spAutoFit/>
              </a:bodyPr>
              <a:lstStyle/>
              <a:p>
                <a:r>
                  <a:rPr lang="en-US" b="0" baseline="0" dirty="0"/>
                  <a:t>k</a:t>
                </a:r>
                <a:r>
                  <a:rPr lang="en-US" b="0" baseline="30000" dirty="0"/>
                  <a:t>*0</a:t>
                </a:r>
                <a:r>
                  <a:rPr lang="en-US" b="0" baseline="0" dirty="0"/>
                  <a:t> </a:t>
                </a:r>
                <a14:m>
                  <m:oMath xmlns:m="http://schemas.openxmlformats.org/officeDocument/2006/math">
                    <m:r>
                      <a:rPr lang="en-US" b="0" i="0" baseline="0" smtClean="0">
                        <a:latin typeface="Cambria Math" panose="02040503050406030204" pitchFamily="18" charset="0"/>
                      </a:rPr>
                      <m:t>(</m:t>
                    </m:r>
                    <m:r>
                      <a:rPr lang="en-US" b="0" i="1" baseline="0" smtClean="0">
                        <a:latin typeface="Cambria Math" panose="02040503050406030204" pitchFamily="18" charset="0"/>
                      </a:rPr>
                      <m:t>𝑑</m:t>
                    </m:r>
                    <m:acc>
                      <m:accPr>
                        <m:chr m:val="̅"/>
                        <m:ctrlPr>
                          <a:rPr lang="en-US" b="0" i="1" baseline="0" smtClean="0">
                            <a:latin typeface="Cambria Math" panose="02040503050406030204" pitchFamily="18" charset="0"/>
                          </a:rPr>
                        </m:ctrlPr>
                      </m:accPr>
                      <m:e>
                        <m:r>
                          <m:rPr>
                            <m:sty m:val="p"/>
                          </m:rPr>
                          <a:rPr lang="en-US" b="0" i="0" baseline="0" smtClean="0">
                            <a:latin typeface="Cambria Math" panose="02040503050406030204" pitchFamily="18" charset="0"/>
                          </a:rPr>
                          <m:t>s</m:t>
                        </m:r>
                      </m:e>
                    </m:acc>
                    <m:r>
                      <a:rPr lang="en-US" b="0" i="0" baseline="0" smtClean="0">
                        <a:latin typeface="Cambria Math" panose="02040503050406030204" pitchFamily="18" charset="0"/>
                      </a:rPr>
                      <m:t>)</m:t>
                    </m:r>
                    <m:r>
                      <a:rPr lang="en-US" b="0" i="1" baseline="0" smtClean="0">
                        <a:latin typeface="Cambria Math" panose="02040503050406030204" pitchFamily="18" charset="0"/>
                      </a:rPr>
                      <m:t> </m:t>
                    </m:r>
                  </m:oMath>
                </a14:m>
                <a:r>
                  <a:rPr lang="en-US" b="0" baseline="0" dirty="0"/>
                  <a:t> ➝ k</a:t>
                </a:r>
                <a:r>
                  <a:rPr lang="en-US" b="0" baseline="30000" dirty="0"/>
                  <a:t>+</a:t>
                </a:r>
                <a:r>
                  <a:rPr lang="en-US" b="0" baseline="0" dirty="0"/>
                  <a:t>+ </a:t>
                </a:r>
                <a14:m>
                  <m:oMath xmlns:m="http://schemas.openxmlformats.org/officeDocument/2006/math">
                    <m:r>
                      <a:rPr lang="en-US" b="0" i="1" baseline="0" smtClean="0">
                        <a:latin typeface="Cambria Math" panose="02040503050406030204" pitchFamily="18" charset="0"/>
                        <a:ea typeface="Cambria Math" panose="02040503050406030204" pitchFamily="18" charset="0"/>
                      </a:rPr>
                      <m:t>𝜋</m:t>
                    </m:r>
                  </m:oMath>
                </a14:m>
                <a:r>
                  <a:rPr lang="en-US" b="0" baseline="30000" dirty="0"/>
                  <a:t>-</a:t>
                </a:r>
              </a:p>
            </p:txBody>
          </p:sp>
        </mc:Choice>
        <mc:Fallback xmlns="">
          <p:sp>
            <p:nvSpPr>
              <p:cNvPr id="20" name="TextBox 19">
                <a:extLst>
                  <a:ext uri="{FF2B5EF4-FFF2-40B4-BE49-F238E27FC236}">
                    <a16:creationId xmlns:a16="http://schemas.microsoft.com/office/drawing/2014/main" id="{20A397DD-9296-7989-FA8E-FA3A4214724A}"/>
                  </a:ext>
                </a:extLst>
              </p:cNvPr>
              <p:cNvSpPr txBox="1">
                <a:spLocks noRot="1" noChangeAspect="1" noMove="1" noResize="1" noEditPoints="1" noAdjustHandles="1" noChangeArrowheads="1" noChangeShapeType="1" noTextEdit="1"/>
              </p:cNvSpPr>
              <p:nvPr/>
            </p:nvSpPr>
            <p:spPr>
              <a:xfrm>
                <a:off x="886656" y="4633875"/>
                <a:ext cx="1947393" cy="369332"/>
              </a:xfrm>
              <a:prstGeom prst="rect">
                <a:avLst/>
              </a:prstGeom>
              <a:blipFill>
                <a:blip r:embed="rId5"/>
                <a:stretch>
                  <a:fillRect l="-2581" t="-9677" b="-22581"/>
                </a:stretch>
              </a:blipFill>
            </p:spPr>
            <p:txBody>
              <a:bodyPr/>
              <a:lstStyle/>
              <a:p>
                <a:r>
                  <a:rPr lang="en-US">
                    <a:noFill/>
                  </a:rPr>
                  <a:t> </a:t>
                </a:r>
              </a:p>
            </p:txBody>
          </p:sp>
        </mc:Fallback>
      </mc:AlternateContent>
      <p:pic>
        <p:nvPicPr>
          <p:cNvPr id="24" name="Picture 23" descr="Diagram&#10;&#10;Description automatically generated">
            <a:extLst>
              <a:ext uri="{FF2B5EF4-FFF2-40B4-BE49-F238E27FC236}">
                <a16:creationId xmlns:a16="http://schemas.microsoft.com/office/drawing/2014/main" id="{725B5F94-476A-4B4A-C13D-B21CD45B3E49}"/>
              </a:ext>
            </a:extLst>
          </p:cNvPr>
          <p:cNvPicPr>
            <a:picLocks noChangeAspect="1"/>
          </p:cNvPicPr>
          <p:nvPr/>
        </p:nvPicPr>
        <p:blipFill>
          <a:blip r:embed="rId6"/>
          <a:stretch>
            <a:fillRect/>
          </a:stretch>
        </p:blipFill>
        <p:spPr>
          <a:xfrm>
            <a:off x="535734" y="838200"/>
            <a:ext cx="3910044" cy="2660167"/>
          </a:xfrm>
          <a:prstGeom prst="rect">
            <a:avLst/>
          </a:prstGeom>
        </p:spPr>
      </p:pic>
      <p:sp>
        <p:nvSpPr>
          <p:cNvPr id="13" name="TextBox 53">
            <a:extLst>
              <a:ext uri="{FF2B5EF4-FFF2-40B4-BE49-F238E27FC236}">
                <a16:creationId xmlns:a16="http://schemas.microsoft.com/office/drawing/2014/main" id="{BD9C5F6E-0170-88A1-BAF8-71E934C4E176}"/>
              </a:ext>
            </a:extLst>
          </p:cNvPr>
          <p:cNvSpPr txBox="1">
            <a:spLocks noChangeArrowheads="1"/>
          </p:cNvSpPr>
          <p:nvPr/>
        </p:nvSpPr>
        <p:spPr bwMode="auto">
          <a:xfrm>
            <a:off x="5195631" y="5311506"/>
            <a:ext cx="25699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From quark combination : </a:t>
            </a:r>
            <a:endParaRPr kumimoji="1" lang="zh-CN" altLang="en-US" sz="1600" b="0" baseline="0"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E5BB8B0-428E-7C56-B5E9-5F8B0CC85263}"/>
                  </a:ext>
                </a:extLst>
              </p:cNvPr>
              <p:cNvSpPr txBox="1"/>
              <p:nvPr/>
            </p:nvSpPr>
            <p:spPr>
              <a:xfrm>
                <a:off x="5257800" y="5638800"/>
                <a:ext cx="3310522" cy="570669"/>
              </a:xfrm>
              <a:prstGeom prst="rect">
                <a:avLst/>
              </a:prstGeom>
              <a:noFill/>
            </p:spPr>
            <p:txBody>
              <a:bodyPr wrap="square" lIns="0" tIns="0" rIns="0" bIns="0" rtlCol="0">
                <a:spAutoFit/>
              </a:bodyPr>
              <a:lstStyle/>
              <a:p>
                <a14:m>
                  <m:oMath xmlns:m="http://schemas.openxmlformats.org/officeDocument/2006/math">
                    <m:sSubSup>
                      <m:sSubSupPr>
                        <m:ctrlPr>
                          <a:rPr lang="en-US" sz="2000" b="0" i="1" baseline="0" smtClean="0">
                            <a:latin typeface="Cambria Math" panose="02040503050406030204" pitchFamily="18" charset="0"/>
                          </a:rPr>
                        </m:ctrlPr>
                      </m:sSubSupPr>
                      <m:e>
                        <m:r>
                          <a:rPr lang="en-US" sz="2000" b="0" i="1" baseline="0">
                            <a:latin typeface="Cambria Math" panose="02040503050406030204" pitchFamily="18" charset="0"/>
                            <a:ea typeface="Cambria Math" panose="02040503050406030204" pitchFamily="18" charset="0"/>
                          </a:rPr>
                          <m:t>𝜌</m:t>
                        </m:r>
                      </m:e>
                      <m:sub>
                        <m:r>
                          <a:rPr lang="en-US" sz="2000" b="0" i="1" baseline="0">
                            <a:latin typeface="Cambria Math" panose="02040503050406030204" pitchFamily="18" charset="0"/>
                          </a:rPr>
                          <m:t>00</m:t>
                        </m:r>
                      </m:sub>
                      <m:sup>
                        <m:r>
                          <a:rPr lang="en-US" sz="2000" b="0" i="1" baseline="0">
                            <a:latin typeface="Cambria Math" panose="02040503050406030204" pitchFamily="18" charset="0"/>
                          </a:rPr>
                          <m:t>𝑉</m:t>
                        </m:r>
                      </m:sup>
                    </m:sSubSup>
                    <m:r>
                      <m:rPr>
                        <m:nor/>
                      </m:rPr>
                      <a:rPr lang="en-US" sz="2000" b="0" baseline="0" dirty="0"/>
                      <m:t> = </m:t>
                    </m:r>
                    <m:f>
                      <m:fPr>
                        <m:ctrlPr>
                          <a:rPr lang="en-US" sz="2000" b="0" i="1" baseline="0" dirty="0">
                            <a:latin typeface="Cambria Math" panose="02040503050406030204" pitchFamily="18" charset="0"/>
                          </a:rPr>
                        </m:ctrlPr>
                      </m:fPr>
                      <m:num>
                        <m:r>
                          <a:rPr lang="en-US" sz="2000" b="0" i="1" baseline="0" dirty="0">
                            <a:latin typeface="Cambria Math" panose="02040503050406030204" pitchFamily="18" charset="0"/>
                          </a:rPr>
                          <m:t>1−</m:t>
                        </m:r>
                        <m:d>
                          <m:dPr>
                            <m:begChr m:val="⟨"/>
                            <m:endChr m:val="⟩"/>
                            <m:ctrlPr>
                              <a:rPr lang="en-US" sz="2000" b="0" i="1" baseline="0" dirty="0">
                                <a:latin typeface="Cambria Math" panose="02040503050406030204" pitchFamily="18" charset="0"/>
                                <a:ea typeface="Cambria Math" panose="02040503050406030204" pitchFamily="18" charset="0"/>
                              </a:rPr>
                            </m:ctrlPr>
                          </m:dPr>
                          <m:e>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r>
                                  <a:rPr lang="en-US" sz="2000" b="0" i="1" baseline="0" dirty="0">
                                    <a:latin typeface="Cambria Math" panose="02040503050406030204" pitchFamily="18" charset="0"/>
                                  </a:rPr>
                                  <m:t>𝑞</m:t>
                                </m:r>
                              </m:sub>
                            </m:sSub>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acc>
                                  <m:accPr>
                                    <m:chr m:val="̅"/>
                                    <m:ctrlPr>
                                      <a:rPr lang="en-US" sz="2000" b="0" i="1" baseline="0" dirty="0">
                                        <a:latin typeface="Cambria Math" panose="02040503050406030204" pitchFamily="18" charset="0"/>
                                      </a:rPr>
                                    </m:ctrlPr>
                                  </m:accPr>
                                  <m:e>
                                    <m:r>
                                      <a:rPr lang="en-US" sz="2000" b="0" i="1" baseline="0" dirty="0">
                                        <a:latin typeface="Cambria Math" panose="02040503050406030204" pitchFamily="18" charset="0"/>
                                      </a:rPr>
                                      <m:t>𝑞</m:t>
                                    </m:r>
                                  </m:e>
                                </m:acc>
                              </m:sub>
                            </m:sSub>
                          </m:e>
                        </m:d>
                      </m:num>
                      <m:den>
                        <m:r>
                          <a:rPr lang="en-US" sz="2000" b="0" i="1" baseline="0" dirty="0">
                            <a:latin typeface="Cambria Math" panose="02040503050406030204" pitchFamily="18" charset="0"/>
                          </a:rPr>
                          <m:t>3+</m:t>
                        </m:r>
                        <m:d>
                          <m:dPr>
                            <m:begChr m:val="⟨"/>
                            <m:endChr m:val="⟩"/>
                            <m:ctrlPr>
                              <a:rPr lang="en-US" sz="2000" b="0" i="1" baseline="0" dirty="0">
                                <a:latin typeface="Cambria Math" panose="02040503050406030204" pitchFamily="18" charset="0"/>
                                <a:ea typeface="Cambria Math" panose="02040503050406030204" pitchFamily="18" charset="0"/>
                              </a:rPr>
                            </m:ctrlPr>
                          </m:dPr>
                          <m:e>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r>
                                  <a:rPr lang="en-US" sz="2000" b="0" i="1" baseline="0" dirty="0">
                                    <a:latin typeface="Cambria Math" panose="02040503050406030204" pitchFamily="18" charset="0"/>
                                  </a:rPr>
                                  <m:t>𝑞</m:t>
                                </m:r>
                              </m:sub>
                            </m:sSub>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acc>
                                  <m:accPr>
                                    <m:chr m:val="̅"/>
                                    <m:ctrlPr>
                                      <a:rPr lang="en-US" sz="2000" b="0" i="1" baseline="0" dirty="0">
                                        <a:latin typeface="Cambria Math" panose="02040503050406030204" pitchFamily="18" charset="0"/>
                                      </a:rPr>
                                    </m:ctrlPr>
                                  </m:accPr>
                                  <m:e>
                                    <m:r>
                                      <a:rPr lang="en-US" sz="2000" b="0" i="1" baseline="0" dirty="0">
                                        <a:latin typeface="Cambria Math" panose="02040503050406030204" pitchFamily="18" charset="0"/>
                                      </a:rPr>
                                      <m:t>𝑞</m:t>
                                    </m:r>
                                  </m:e>
                                </m:acc>
                              </m:sub>
                            </m:sSub>
                          </m:e>
                        </m:d>
                      </m:den>
                    </m:f>
                    <m:r>
                      <a:rPr lang="en-US" sz="2000" b="0" i="1" baseline="0" dirty="0" smtClean="0">
                        <a:latin typeface="Cambria Math" panose="02040503050406030204" pitchFamily="18" charset="0"/>
                        <a:ea typeface="Cambria Math" panose="02040503050406030204" pitchFamily="18" charset="0"/>
                      </a:rPr>
                      <m:t>≈</m:t>
                    </m:r>
                    <m:f>
                      <m:fPr>
                        <m:ctrlPr>
                          <a:rPr lang="en-US" sz="2000" b="0" i="1" baseline="0" dirty="0" smtClean="0">
                            <a:latin typeface="Cambria Math" panose="02040503050406030204" pitchFamily="18" charset="0"/>
                            <a:ea typeface="Cambria Math" panose="02040503050406030204" pitchFamily="18" charset="0"/>
                          </a:rPr>
                        </m:ctrlPr>
                      </m:fPr>
                      <m:num>
                        <m:r>
                          <a:rPr lang="en-US" sz="2000" b="0" i="1" baseline="0" dirty="0" smtClean="0">
                            <a:latin typeface="Cambria Math" panose="02040503050406030204" pitchFamily="18" charset="0"/>
                            <a:ea typeface="Cambria Math" panose="02040503050406030204" pitchFamily="18" charset="0"/>
                          </a:rPr>
                          <m:t>1</m:t>
                        </m:r>
                      </m:num>
                      <m:den>
                        <m:r>
                          <a:rPr lang="en-US" sz="2000" b="0" i="1" baseline="0" dirty="0" smtClean="0">
                            <a:latin typeface="Cambria Math" panose="02040503050406030204" pitchFamily="18" charset="0"/>
                            <a:ea typeface="Cambria Math" panose="02040503050406030204" pitchFamily="18" charset="0"/>
                          </a:rPr>
                          <m:t>3</m:t>
                        </m:r>
                      </m:den>
                    </m:f>
                    <m:r>
                      <a:rPr lang="en-US" sz="2000" b="0" i="1" baseline="0" dirty="0" smtClean="0">
                        <a:latin typeface="Cambria Math" panose="02040503050406030204" pitchFamily="18" charset="0"/>
                        <a:ea typeface="Cambria Math" panose="02040503050406030204" pitchFamily="18" charset="0"/>
                      </a:rPr>
                      <m:t>−</m:t>
                    </m:r>
                    <m:f>
                      <m:fPr>
                        <m:ctrlPr>
                          <a:rPr lang="en-US" sz="2000" b="0" i="1" baseline="0" dirty="0" smtClean="0">
                            <a:latin typeface="Cambria Math" panose="02040503050406030204" pitchFamily="18" charset="0"/>
                            <a:ea typeface="Cambria Math" panose="02040503050406030204" pitchFamily="18" charset="0"/>
                          </a:rPr>
                        </m:ctrlPr>
                      </m:fPr>
                      <m:num>
                        <m:r>
                          <a:rPr lang="en-US" sz="2000" b="0" i="1" baseline="0" dirty="0" smtClean="0">
                            <a:latin typeface="Cambria Math" panose="02040503050406030204" pitchFamily="18" charset="0"/>
                            <a:ea typeface="Cambria Math" panose="02040503050406030204" pitchFamily="18" charset="0"/>
                          </a:rPr>
                          <m:t>4</m:t>
                        </m:r>
                      </m:num>
                      <m:den>
                        <m:r>
                          <a:rPr lang="en-US" sz="2000" b="0" i="1" baseline="0" dirty="0" smtClean="0">
                            <a:latin typeface="Cambria Math" panose="02040503050406030204" pitchFamily="18" charset="0"/>
                            <a:ea typeface="Cambria Math" panose="02040503050406030204" pitchFamily="18" charset="0"/>
                          </a:rPr>
                          <m:t>9</m:t>
                        </m:r>
                      </m:den>
                    </m:f>
                  </m:oMath>
                </a14:m>
                <a:r>
                  <a:rPr lang="en-US" sz="2000" b="0" baseline="0" dirty="0">
                    <a:ea typeface="Cambria Math" panose="02040503050406030204" pitchFamily="18" charset="0"/>
                  </a:rPr>
                  <a:t> </a:t>
                </a:r>
                <a14:m>
                  <m:oMath xmlns:m="http://schemas.openxmlformats.org/officeDocument/2006/math">
                    <m:d>
                      <m:dPr>
                        <m:begChr m:val="⟨"/>
                        <m:endChr m:val="⟩"/>
                        <m:ctrlPr>
                          <a:rPr lang="en-US" sz="2000" b="0" i="1" baseline="0" dirty="0">
                            <a:latin typeface="Cambria Math" panose="02040503050406030204" pitchFamily="18" charset="0"/>
                            <a:ea typeface="Cambria Math" panose="02040503050406030204" pitchFamily="18" charset="0"/>
                          </a:rPr>
                        </m:ctrlPr>
                      </m:dPr>
                      <m:e>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r>
                              <a:rPr lang="en-US" sz="2000" b="0" i="1" baseline="0" dirty="0">
                                <a:latin typeface="Cambria Math" panose="02040503050406030204" pitchFamily="18" charset="0"/>
                              </a:rPr>
                              <m:t>𝑞</m:t>
                            </m:r>
                          </m:sub>
                        </m:sSub>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acc>
                              <m:accPr>
                                <m:chr m:val="̅"/>
                                <m:ctrlPr>
                                  <a:rPr lang="en-US" sz="2000" b="0" i="1" baseline="0" dirty="0">
                                    <a:latin typeface="Cambria Math" panose="02040503050406030204" pitchFamily="18" charset="0"/>
                                  </a:rPr>
                                </m:ctrlPr>
                              </m:accPr>
                              <m:e>
                                <m:r>
                                  <a:rPr lang="en-US" sz="2000" b="0" i="1" baseline="0" dirty="0">
                                    <a:latin typeface="Cambria Math" panose="02040503050406030204" pitchFamily="18" charset="0"/>
                                  </a:rPr>
                                  <m:t>𝑞</m:t>
                                </m:r>
                              </m:e>
                            </m:acc>
                          </m:sub>
                        </m:sSub>
                      </m:e>
                    </m:d>
                  </m:oMath>
                </a14:m>
                <a:endParaRPr lang="en-US" baseline="0" dirty="0"/>
              </a:p>
            </p:txBody>
          </p:sp>
        </mc:Choice>
        <mc:Fallback xmlns="">
          <p:sp>
            <p:nvSpPr>
              <p:cNvPr id="14" name="TextBox 13">
                <a:extLst>
                  <a:ext uri="{FF2B5EF4-FFF2-40B4-BE49-F238E27FC236}">
                    <a16:creationId xmlns:a16="http://schemas.microsoft.com/office/drawing/2014/main" id="{EE5BB8B0-428E-7C56-B5E9-5F8B0CC85263}"/>
                  </a:ext>
                </a:extLst>
              </p:cNvPr>
              <p:cNvSpPr txBox="1">
                <a:spLocks noRot="1" noChangeAspect="1" noMove="1" noResize="1" noEditPoints="1" noAdjustHandles="1" noChangeArrowheads="1" noChangeShapeType="1" noTextEdit="1"/>
              </p:cNvSpPr>
              <p:nvPr/>
            </p:nvSpPr>
            <p:spPr>
              <a:xfrm>
                <a:off x="5257800" y="5638800"/>
                <a:ext cx="3310522" cy="570669"/>
              </a:xfrm>
              <a:prstGeom prst="rect">
                <a:avLst/>
              </a:prstGeom>
              <a:blipFill>
                <a:blip r:embed="rId7"/>
                <a:stretch>
                  <a:fillRect l="-2682" b="-652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E5831B3-6FD2-9BAF-89B2-95DB964CD2E6}"/>
              </a:ext>
            </a:extLst>
          </p:cNvPr>
          <p:cNvSpPr txBox="1"/>
          <p:nvPr/>
        </p:nvSpPr>
        <p:spPr>
          <a:xfrm>
            <a:off x="6152047" y="4221434"/>
            <a:ext cx="2416275" cy="276999"/>
          </a:xfrm>
          <a:prstGeom prst="rect">
            <a:avLst/>
          </a:prstGeom>
          <a:noFill/>
        </p:spPr>
        <p:txBody>
          <a:bodyPr wrap="square">
            <a:spAutoFit/>
          </a:bodyPr>
          <a:lstStyle/>
          <a:p>
            <a:r>
              <a:rPr lang="en-US" sz="1200" b="0" baseline="0" dirty="0"/>
              <a:t>ALICE, PRL 125 012301 (2020)</a:t>
            </a:r>
          </a:p>
        </p:txBody>
      </p:sp>
      <p:grpSp>
        <p:nvGrpSpPr>
          <p:cNvPr id="4" name="Group 3">
            <a:extLst>
              <a:ext uri="{FF2B5EF4-FFF2-40B4-BE49-F238E27FC236}">
                <a16:creationId xmlns:a16="http://schemas.microsoft.com/office/drawing/2014/main" id="{BC4B696A-B6B4-2889-8FD2-47084AA55293}"/>
              </a:ext>
            </a:extLst>
          </p:cNvPr>
          <p:cNvGrpSpPr/>
          <p:nvPr/>
        </p:nvGrpSpPr>
        <p:grpSpPr>
          <a:xfrm>
            <a:off x="4445778" y="1116583"/>
            <a:ext cx="4469549" cy="2812565"/>
            <a:chOff x="1701800" y="973723"/>
            <a:chExt cx="5461001" cy="3217277"/>
          </a:xfrm>
        </p:grpSpPr>
        <p:pic>
          <p:nvPicPr>
            <p:cNvPr id="5" name="Picture 4" descr="Chart&#10;&#10;Description automatically generated">
              <a:extLst>
                <a:ext uri="{FF2B5EF4-FFF2-40B4-BE49-F238E27FC236}">
                  <a16:creationId xmlns:a16="http://schemas.microsoft.com/office/drawing/2014/main" id="{282D8A9B-0517-9963-6611-9005D678A15A}"/>
                </a:ext>
              </a:extLst>
            </p:cNvPr>
            <p:cNvPicPr>
              <a:picLocks noChangeAspect="1"/>
            </p:cNvPicPr>
            <p:nvPr/>
          </p:nvPicPr>
          <p:blipFill>
            <a:blip r:embed="rId8"/>
            <a:srcRect r="5607"/>
            <a:stretch/>
          </p:blipFill>
          <p:spPr>
            <a:xfrm>
              <a:off x="1701800" y="973723"/>
              <a:ext cx="5418593" cy="2641602"/>
            </a:xfrm>
            <a:prstGeom prst="rect">
              <a:avLst/>
            </a:prstGeom>
          </p:spPr>
        </p:pic>
        <p:pic>
          <p:nvPicPr>
            <p:cNvPr id="6" name="Picture 5">
              <a:extLst>
                <a:ext uri="{FF2B5EF4-FFF2-40B4-BE49-F238E27FC236}">
                  <a16:creationId xmlns:a16="http://schemas.microsoft.com/office/drawing/2014/main" id="{6789B1FC-3235-A2CA-750D-12D40508AD63}"/>
                </a:ext>
              </a:extLst>
            </p:cNvPr>
            <p:cNvPicPr>
              <a:picLocks noChangeAspect="1"/>
            </p:cNvPicPr>
            <p:nvPr/>
          </p:nvPicPr>
          <p:blipFill>
            <a:blip r:embed="rId9"/>
            <a:stretch>
              <a:fillRect/>
            </a:stretch>
          </p:blipFill>
          <p:spPr>
            <a:xfrm>
              <a:off x="1955800" y="3683000"/>
              <a:ext cx="5207001" cy="508000"/>
            </a:xfrm>
            <a:prstGeom prst="rect">
              <a:avLst/>
            </a:prstGeom>
          </p:spPr>
        </p:pic>
      </p:grpSp>
    </p:spTree>
    <p:extLst>
      <p:ext uri="{BB962C8B-B14F-4D97-AF65-F5344CB8AC3E}">
        <p14:creationId xmlns:p14="http://schemas.microsoft.com/office/powerpoint/2010/main" val="74151623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28E36-3E47-B6AE-EEB9-542C25A0941C}"/>
            </a:ext>
          </a:extLst>
        </p:cNvPr>
        <p:cNvGrpSpPr/>
        <p:nvPr/>
      </p:nvGrpSpPr>
      <p:grpSpPr>
        <a:xfrm>
          <a:off x="0" y="0"/>
          <a:ext cx="0" cy="0"/>
          <a:chOff x="0" y="0"/>
          <a:chExt cx="0" cy="0"/>
        </a:xfrm>
      </p:grpSpPr>
      <p:sp>
        <p:nvSpPr>
          <p:cNvPr id="26625" name="Rectangle 34">
            <a:extLst>
              <a:ext uri="{FF2B5EF4-FFF2-40B4-BE49-F238E27FC236}">
                <a16:creationId xmlns:a16="http://schemas.microsoft.com/office/drawing/2014/main" id="{FEF6F6A7-B472-186F-77E1-8CA37E9B0CF3}"/>
              </a:ext>
            </a:extLst>
          </p:cNvPr>
          <p:cNvSpPr txBox="1">
            <a:spLocks noChangeArrowheads="1"/>
          </p:cNvSpPr>
          <p:nvPr/>
        </p:nvSpPr>
        <p:spPr bwMode="auto">
          <a:xfrm>
            <a:off x="3429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Global Spin Alignment</a:t>
            </a:r>
          </a:p>
        </p:txBody>
      </p:sp>
      <p:sp>
        <p:nvSpPr>
          <p:cNvPr id="26626" name="Footer Placeholder 3">
            <a:extLst>
              <a:ext uri="{FF2B5EF4-FFF2-40B4-BE49-F238E27FC236}">
                <a16:creationId xmlns:a16="http://schemas.microsoft.com/office/drawing/2014/main" id="{0C7B0A5B-3C28-6B2A-49F3-41551D897922}"/>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C933FB0-EC82-C401-CA8C-613EE4AB6D14}"/>
                  </a:ext>
                </a:extLst>
              </p:cNvPr>
              <p:cNvSpPr txBox="1"/>
              <p:nvPr/>
            </p:nvSpPr>
            <p:spPr>
              <a:xfrm>
                <a:off x="304800" y="5404861"/>
                <a:ext cx="4102878" cy="5651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baseline="0" smtClean="0">
                              <a:latin typeface="Cambria Math" panose="02040503050406030204" pitchFamily="18" charset="0"/>
                            </a:rPr>
                          </m:ctrlPr>
                        </m:fPr>
                        <m:num>
                          <m:r>
                            <a:rPr lang="en-US" b="0" i="1" baseline="0" smtClean="0">
                              <a:latin typeface="Cambria Math" panose="02040503050406030204" pitchFamily="18" charset="0"/>
                            </a:rPr>
                            <m:t>𝑑𝑁</m:t>
                          </m:r>
                        </m:num>
                        <m:den>
                          <m:r>
                            <a:rPr lang="en-US" b="0" i="1" baseline="0" smtClean="0">
                              <a:latin typeface="Cambria Math" panose="02040503050406030204" pitchFamily="18" charset="0"/>
                            </a:rPr>
                            <m:t>𝑑</m:t>
                          </m:r>
                          <m:d>
                            <m:dPr>
                              <m:ctrlPr>
                                <a:rPr lang="en-US" b="0" i="1" baseline="0" smtClean="0">
                                  <a:latin typeface="Cambria Math" panose="02040503050406030204" pitchFamily="18" charset="0"/>
                                </a:rPr>
                              </m:ctrlPr>
                            </m:dPr>
                            <m:e>
                              <m:func>
                                <m:funcPr>
                                  <m:ctrlPr>
                                    <a:rPr lang="en-US" b="0" i="1" baseline="0" smtClean="0">
                                      <a:latin typeface="Cambria Math" panose="02040503050406030204" pitchFamily="18" charset="0"/>
                                    </a:rPr>
                                  </m:ctrlPr>
                                </m:funcPr>
                                <m:fName>
                                  <m:r>
                                    <m:rPr>
                                      <m:sty m:val="p"/>
                                    </m:rPr>
                                    <a:rPr lang="en-US" b="0" i="0" baseline="0" smtClean="0">
                                      <a:latin typeface="Cambria Math" panose="02040503050406030204" pitchFamily="18" charset="0"/>
                                    </a:rPr>
                                    <m:t>cos</m:t>
                                  </m:r>
                                </m:fName>
                                <m:e>
                                  <m:sSup>
                                    <m:sSupPr>
                                      <m:ctrlPr>
                                        <a:rPr lang="en-US" b="0" i="1" baseline="0" smtClean="0">
                                          <a:latin typeface="Cambria Math" panose="02040503050406030204" pitchFamily="18" charset="0"/>
                                        </a:rPr>
                                      </m:ctrlPr>
                                    </m:sSupPr>
                                    <m:e>
                                      <m:r>
                                        <a:rPr lang="en-US" b="0" i="1" baseline="0" smtClean="0">
                                          <a:latin typeface="Cambria Math" panose="02040503050406030204" pitchFamily="18" charset="0"/>
                                          <a:ea typeface="Cambria Math" panose="02040503050406030204" pitchFamily="18" charset="0"/>
                                        </a:rPr>
                                        <m:t>𝜃</m:t>
                                      </m:r>
                                    </m:e>
                                    <m:sup>
                                      <m:r>
                                        <a:rPr lang="en-US" b="0" i="1" baseline="0" smtClean="0">
                                          <a:latin typeface="Cambria Math" panose="02040503050406030204" pitchFamily="18" charset="0"/>
                                        </a:rPr>
                                        <m:t>∗</m:t>
                                      </m:r>
                                    </m:sup>
                                  </m:sSup>
                                </m:e>
                              </m:func>
                            </m:e>
                          </m:d>
                        </m:den>
                      </m:f>
                      <m:r>
                        <a:rPr lang="en-US" b="0" i="1" baseline="0" smtClean="0">
                          <a:latin typeface="Cambria Math" panose="02040503050406030204" pitchFamily="18" charset="0"/>
                          <a:ea typeface="Cambria Math" panose="02040503050406030204" pitchFamily="18" charset="0"/>
                        </a:rPr>
                        <m:t>∼</m:t>
                      </m:r>
                      <m:d>
                        <m:dPr>
                          <m:ctrlPr>
                            <a:rPr lang="en-US" b="0" i="1" baseline="0" smtClean="0">
                              <a:latin typeface="Cambria Math" panose="02040503050406030204" pitchFamily="18" charset="0"/>
                              <a:ea typeface="Cambria Math" panose="02040503050406030204" pitchFamily="18" charset="0"/>
                            </a:rPr>
                          </m:ctrlPr>
                        </m:dPr>
                        <m:e>
                          <m:r>
                            <a:rPr lang="en-US" b="0" i="1" baseline="0" smtClean="0">
                              <a:latin typeface="Cambria Math" panose="02040503050406030204" pitchFamily="18" charset="0"/>
                              <a:ea typeface="Cambria Math" panose="02040503050406030204" pitchFamily="18" charset="0"/>
                            </a:rPr>
                            <m:t>1−</m:t>
                          </m:r>
                          <m:sSub>
                            <m:sSubPr>
                              <m:ctrlPr>
                                <a:rPr lang="en-US" b="0" i="1" baseline="0" smtClean="0">
                                  <a:latin typeface="Cambria Math" panose="02040503050406030204" pitchFamily="18" charset="0"/>
                                  <a:ea typeface="Cambria Math" panose="02040503050406030204" pitchFamily="18" charset="0"/>
                                </a:rPr>
                              </m:ctrlPr>
                            </m:sSubPr>
                            <m:e>
                              <m:r>
                                <a:rPr lang="en-US" b="0" i="1" baseline="0" smtClean="0">
                                  <a:latin typeface="Cambria Math" panose="02040503050406030204" pitchFamily="18" charset="0"/>
                                  <a:ea typeface="Cambria Math" panose="02040503050406030204" pitchFamily="18" charset="0"/>
                                </a:rPr>
                                <m:t>𝜌</m:t>
                              </m:r>
                            </m:e>
                            <m:sub>
                              <m:r>
                                <a:rPr lang="en-US" b="0" i="1" baseline="0" smtClean="0">
                                  <a:latin typeface="Cambria Math" panose="02040503050406030204" pitchFamily="18" charset="0"/>
                                  <a:ea typeface="Cambria Math" panose="02040503050406030204" pitchFamily="18" charset="0"/>
                                </a:rPr>
                                <m:t>00</m:t>
                              </m:r>
                            </m:sub>
                          </m:sSub>
                        </m:e>
                      </m:d>
                      <m:r>
                        <a:rPr lang="en-US" b="0" i="1" baseline="0" smtClean="0">
                          <a:latin typeface="Cambria Math" panose="02040503050406030204" pitchFamily="18" charset="0"/>
                          <a:ea typeface="Cambria Math" panose="02040503050406030204" pitchFamily="18" charset="0"/>
                        </a:rPr>
                        <m:t>+(3</m:t>
                      </m:r>
                      <m:sSub>
                        <m:sSubPr>
                          <m:ctrlPr>
                            <a:rPr lang="en-US" b="0" i="1" baseline="0">
                              <a:latin typeface="Cambria Math" panose="02040503050406030204" pitchFamily="18" charset="0"/>
                              <a:ea typeface="Cambria Math" panose="02040503050406030204" pitchFamily="18" charset="0"/>
                            </a:rPr>
                          </m:ctrlPr>
                        </m:sSubPr>
                        <m:e>
                          <m:r>
                            <a:rPr lang="en-US" b="0" i="1" baseline="0">
                              <a:latin typeface="Cambria Math" panose="02040503050406030204" pitchFamily="18" charset="0"/>
                              <a:ea typeface="Cambria Math" panose="02040503050406030204" pitchFamily="18" charset="0"/>
                            </a:rPr>
                            <m:t>𝜌</m:t>
                          </m:r>
                        </m:e>
                        <m:sub>
                          <m:r>
                            <a:rPr lang="en-US" b="0" i="1" baseline="0">
                              <a:latin typeface="Cambria Math" panose="02040503050406030204" pitchFamily="18" charset="0"/>
                              <a:ea typeface="Cambria Math" panose="02040503050406030204" pitchFamily="18" charset="0"/>
                            </a:rPr>
                            <m:t>00</m:t>
                          </m:r>
                        </m:sub>
                      </m:sSub>
                      <m:r>
                        <a:rPr lang="en-US" b="0" i="1" baseline="0" smtClean="0">
                          <a:latin typeface="Cambria Math" panose="02040503050406030204" pitchFamily="18" charset="0"/>
                          <a:ea typeface="Cambria Math" panose="02040503050406030204" pitchFamily="18" charset="0"/>
                        </a:rPr>
                        <m:t>−1)</m:t>
                      </m:r>
                      <m:sSup>
                        <m:sSupPr>
                          <m:ctrlPr>
                            <a:rPr lang="en-US" b="0" i="1" baseline="0" smtClean="0">
                              <a:latin typeface="Cambria Math" panose="02040503050406030204" pitchFamily="18" charset="0"/>
                              <a:ea typeface="Cambria Math" panose="02040503050406030204" pitchFamily="18" charset="0"/>
                            </a:rPr>
                          </m:ctrlPr>
                        </m:sSupPr>
                        <m:e>
                          <m:r>
                            <m:rPr>
                              <m:sty m:val="p"/>
                            </m:rPr>
                            <a:rPr lang="en-US" b="0" i="0" baseline="0" smtClean="0">
                              <a:latin typeface="Cambria Math" panose="02040503050406030204" pitchFamily="18" charset="0"/>
                              <a:ea typeface="Cambria Math" panose="02040503050406030204" pitchFamily="18" charset="0"/>
                            </a:rPr>
                            <m:t>cos</m:t>
                          </m:r>
                        </m:e>
                        <m:sup>
                          <m:r>
                            <a:rPr lang="en-US" b="0" i="1" baseline="0" smtClean="0">
                              <a:latin typeface="Cambria Math" panose="02040503050406030204" pitchFamily="18" charset="0"/>
                              <a:ea typeface="Cambria Math" panose="02040503050406030204" pitchFamily="18" charset="0"/>
                            </a:rPr>
                            <m:t>2</m:t>
                          </m:r>
                        </m:sup>
                      </m:sSup>
                      <m:sSup>
                        <m:sSupPr>
                          <m:ctrlPr>
                            <a:rPr lang="en-US" b="0" i="1" baseline="0">
                              <a:latin typeface="Cambria Math" panose="02040503050406030204" pitchFamily="18" charset="0"/>
                            </a:rPr>
                          </m:ctrlPr>
                        </m:sSupPr>
                        <m:e>
                          <m:r>
                            <a:rPr lang="en-US" b="0" i="1" baseline="0">
                              <a:latin typeface="Cambria Math" panose="02040503050406030204" pitchFamily="18" charset="0"/>
                              <a:ea typeface="Cambria Math" panose="02040503050406030204" pitchFamily="18" charset="0"/>
                            </a:rPr>
                            <m:t>𝜃</m:t>
                          </m:r>
                        </m:e>
                        <m:sup>
                          <m:r>
                            <a:rPr lang="en-US" b="0" i="1" baseline="0">
                              <a:latin typeface="Cambria Math" panose="02040503050406030204" pitchFamily="18" charset="0"/>
                            </a:rPr>
                            <m:t>∗</m:t>
                          </m:r>
                        </m:sup>
                      </m:sSup>
                    </m:oMath>
                  </m:oMathPara>
                </a14:m>
                <a:endParaRPr lang="en-US" b="0" baseline="0" dirty="0"/>
              </a:p>
            </p:txBody>
          </p:sp>
        </mc:Choice>
        <mc:Fallback xmlns="">
          <p:sp>
            <p:nvSpPr>
              <p:cNvPr id="3" name="TextBox 2">
                <a:extLst>
                  <a:ext uri="{FF2B5EF4-FFF2-40B4-BE49-F238E27FC236}">
                    <a16:creationId xmlns:a16="http://schemas.microsoft.com/office/drawing/2014/main" id="{EC933FB0-EC82-C401-CA8C-613EE4AB6D14}"/>
                  </a:ext>
                </a:extLst>
              </p:cNvPr>
              <p:cNvSpPr txBox="1">
                <a:spLocks noRot="1" noChangeAspect="1" noMove="1" noResize="1" noEditPoints="1" noAdjustHandles="1" noChangeArrowheads="1" noChangeShapeType="1" noTextEdit="1"/>
              </p:cNvSpPr>
              <p:nvPr/>
            </p:nvSpPr>
            <p:spPr>
              <a:xfrm>
                <a:off x="304800" y="5404861"/>
                <a:ext cx="4102878" cy="565155"/>
              </a:xfrm>
              <a:prstGeom prst="rect">
                <a:avLst/>
              </a:prstGeom>
              <a:blipFill>
                <a:blip r:embed="rId3"/>
                <a:stretch>
                  <a:fillRect l="-2160" t="-2222" r="-617" b="-8889"/>
                </a:stretch>
              </a:blipFill>
            </p:spPr>
            <p:txBody>
              <a:bodyPr/>
              <a:lstStyle/>
              <a:p>
                <a:r>
                  <a:rPr lang="en-US">
                    <a:noFill/>
                  </a:rPr>
                  <a:t> </a:t>
                </a:r>
              </a:p>
            </p:txBody>
          </p:sp>
        </mc:Fallback>
      </mc:AlternateContent>
      <p:sp>
        <p:nvSpPr>
          <p:cNvPr id="18" name="TextBox 53">
            <a:extLst>
              <a:ext uri="{FF2B5EF4-FFF2-40B4-BE49-F238E27FC236}">
                <a16:creationId xmlns:a16="http://schemas.microsoft.com/office/drawing/2014/main" id="{CECCC750-A9C8-AC58-F5F0-B716F064AAE9}"/>
              </a:ext>
            </a:extLst>
          </p:cNvPr>
          <p:cNvSpPr txBox="1">
            <a:spLocks noChangeArrowheads="1"/>
          </p:cNvSpPr>
          <p:nvPr/>
        </p:nvSpPr>
        <p:spPr bwMode="auto">
          <a:xfrm>
            <a:off x="784125" y="3886200"/>
            <a:ext cx="21114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Strong p-wave decay</a:t>
            </a:r>
            <a:endParaRPr kumimoji="1" lang="zh-CN" altLang="en-US" sz="1600" b="0" baseline="0"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D0332B8-521B-B9D8-C240-F00CCBA8079A}"/>
                  </a:ext>
                </a:extLst>
              </p:cNvPr>
              <p:cNvSpPr txBox="1"/>
              <p:nvPr/>
            </p:nvSpPr>
            <p:spPr>
              <a:xfrm>
                <a:off x="990600" y="4275806"/>
                <a:ext cx="1847044" cy="369332"/>
              </a:xfrm>
              <a:prstGeom prst="rect">
                <a:avLst/>
              </a:prstGeom>
              <a:noFill/>
            </p:spPr>
            <p:txBody>
              <a:bodyPr wrap="none" rtlCol="0">
                <a:spAutoFit/>
              </a:bodyPr>
              <a:lstStyle/>
              <a:p>
                <a14:m>
                  <m:oMath xmlns:m="http://schemas.openxmlformats.org/officeDocument/2006/math">
                    <m:r>
                      <a:rPr lang="en-US" b="0" i="1" baseline="0" smtClean="0">
                        <a:latin typeface="Cambria Math" panose="02040503050406030204" pitchFamily="18" charset="0"/>
                        <a:ea typeface="Cambria Math" panose="02040503050406030204" pitchFamily="18" charset="0"/>
                      </a:rPr>
                      <m:t>𝜙</m:t>
                    </m:r>
                  </m:oMath>
                </a14:m>
                <a:r>
                  <a:rPr lang="en-US" b="0" baseline="0" dirty="0"/>
                  <a:t> </a:t>
                </a:r>
                <a14:m>
                  <m:oMath xmlns:m="http://schemas.openxmlformats.org/officeDocument/2006/math">
                    <m:r>
                      <a:rPr lang="en-US" b="0" i="0" baseline="0" smtClean="0">
                        <a:latin typeface="Cambria Math" panose="02040503050406030204" pitchFamily="18" charset="0"/>
                      </a:rPr>
                      <m:t>(</m:t>
                    </m:r>
                    <m:r>
                      <a:rPr lang="en-US" b="0" i="1" baseline="0" smtClean="0">
                        <a:latin typeface="Cambria Math" panose="02040503050406030204" pitchFamily="18" charset="0"/>
                      </a:rPr>
                      <m:t>𝑠</m:t>
                    </m:r>
                    <m:acc>
                      <m:accPr>
                        <m:chr m:val="̅"/>
                        <m:ctrlPr>
                          <a:rPr lang="en-US" b="0" i="1" baseline="0" smtClean="0">
                            <a:latin typeface="Cambria Math" panose="02040503050406030204" pitchFamily="18" charset="0"/>
                          </a:rPr>
                        </m:ctrlPr>
                      </m:accPr>
                      <m:e>
                        <m:r>
                          <m:rPr>
                            <m:sty m:val="p"/>
                          </m:rPr>
                          <a:rPr lang="en-US" b="0" i="0" baseline="0" smtClean="0">
                            <a:latin typeface="Cambria Math" panose="02040503050406030204" pitchFamily="18" charset="0"/>
                          </a:rPr>
                          <m:t>s</m:t>
                        </m:r>
                      </m:e>
                    </m:acc>
                    <m:r>
                      <a:rPr lang="en-US" b="0" i="0" baseline="0" smtClean="0">
                        <a:latin typeface="Cambria Math" panose="02040503050406030204" pitchFamily="18" charset="0"/>
                      </a:rPr>
                      <m:t>)</m:t>
                    </m:r>
                    <m:r>
                      <a:rPr lang="en-US" b="0" i="1" baseline="0" smtClean="0">
                        <a:latin typeface="Cambria Math" panose="02040503050406030204" pitchFamily="18" charset="0"/>
                      </a:rPr>
                      <m:t> </m:t>
                    </m:r>
                  </m:oMath>
                </a14:m>
                <a:r>
                  <a:rPr lang="en-US" b="0" baseline="0" dirty="0"/>
                  <a:t> ➝ k</a:t>
                </a:r>
                <a:r>
                  <a:rPr lang="en-US" b="0" baseline="30000" dirty="0"/>
                  <a:t>+</a:t>
                </a:r>
                <a:r>
                  <a:rPr lang="en-US" b="0" baseline="0" dirty="0"/>
                  <a:t>+ k</a:t>
                </a:r>
                <a:r>
                  <a:rPr lang="en-US" b="0" baseline="30000" dirty="0"/>
                  <a:t>-</a:t>
                </a:r>
              </a:p>
            </p:txBody>
          </p:sp>
        </mc:Choice>
        <mc:Fallback xmlns="">
          <p:sp>
            <p:nvSpPr>
              <p:cNvPr id="19" name="TextBox 18">
                <a:extLst>
                  <a:ext uri="{FF2B5EF4-FFF2-40B4-BE49-F238E27FC236}">
                    <a16:creationId xmlns:a16="http://schemas.microsoft.com/office/drawing/2014/main" id="{2D0332B8-521B-B9D8-C240-F00CCBA8079A}"/>
                  </a:ext>
                </a:extLst>
              </p:cNvPr>
              <p:cNvSpPr txBox="1">
                <a:spLocks noRot="1" noChangeAspect="1" noMove="1" noResize="1" noEditPoints="1" noAdjustHandles="1" noChangeArrowheads="1" noChangeShapeType="1" noTextEdit="1"/>
              </p:cNvSpPr>
              <p:nvPr/>
            </p:nvSpPr>
            <p:spPr>
              <a:xfrm>
                <a:off x="990600" y="4275806"/>
                <a:ext cx="1847044" cy="369332"/>
              </a:xfrm>
              <a:prstGeom prst="rect">
                <a:avLst/>
              </a:prstGeom>
              <a:blipFill>
                <a:blip r:embed="rId4"/>
                <a:stretch>
                  <a:fillRect l="-1370"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9B9026D-4459-00CB-CE94-63E6D31F561D}"/>
                  </a:ext>
                </a:extLst>
              </p:cNvPr>
              <p:cNvSpPr txBox="1"/>
              <p:nvPr/>
            </p:nvSpPr>
            <p:spPr>
              <a:xfrm>
                <a:off x="886656" y="4633875"/>
                <a:ext cx="1947393" cy="369332"/>
              </a:xfrm>
              <a:prstGeom prst="rect">
                <a:avLst/>
              </a:prstGeom>
              <a:noFill/>
            </p:spPr>
            <p:txBody>
              <a:bodyPr wrap="none" rtlCol="0">
                <a:spAutoFit/>
              </a:bodyPr>
              <a:lstStyle/>
              <a:p>
                <a:r>
                  <a:rPr lang="en-US" b="0" baseline="0" dirty="0"/>
                  <a:t>k</a:t>
                </a:r>
                <a:r>
                  <a:rPr lang="en-US" b="0" baseline="30000" dirty="0"/>
                  <a:t>*0</a:t>
                </a:r>
                <a:r>
                  <a:rPr lang="en-US" b="0" baseline="0" dirty="0"/>
                  <a:t> </a:t>
                </a:r>
                <a14:m>
                  <m:oMath xmlns:m="http://schemas.openxmlformats.org/officeDocument/2006/math">
                    <m:r>
                      <a:rPr lang="en-US" b="0" i="0" baseline="0" smtClean="0">
                        <a:latin typeface="Cambria Math" panose="02040503050406030204" pitchFamily="18" charset="0"/>
                      </a:rPr>
                      <m:t>(</m:t>
                    </m:r>
                    <m:r>
                      <a:rPr lang="en-US" b="0" i="1" baseline="0" smtClean="0">
                        <a:latin typeface="Cambria Math" panose="02040503050406030204" pitchFamily="18" charset="0"/>
                      </a:rPr>
                      <m:t>𝑑</m:t>
                    </m:r>
                    <m:acc>
                      <m:accPr>
                        <m:chr m:val="̅"/>
                        <m:ctrlPr>
                          <a:rPr lang="en-US" b="0" i="1" baseline="0" smtClean="0">
                            <a:latin typeface="Cambria Math" panose="02040503050406030204" pitchFamily="18" charset="0"/>
                          </a:rPr>
                        </m:ctrlPr>
                      </m:accPr>
                      <m:e>
                        <m:r>
                          <m:rPr>
                            <m:sty m:val="p"/>
                          </m:rPr>
                          <a:rPr lang="en-US" b="0" i="0" baseline="0" smtClean="0">
                            <a:latin typeface="Cambria Math" panose="02040503050406030204" pitchFamily="18" charset="0"/>
                          </a:rPr>
                          <m:t>s</m:t>
                        </m:r>
                      </m:e>
                    </m:acc>
                    <m:r>
                      <a:rPr lang="en-US" b="0" i="0" baseline="0" smtClean="0">
                        <a:latin typeface="Cambria Math" panose="02040503050406030204" pitchFamily="18" charset="0"/>
                      </a:rPr>
                      <m:t>)</m:t>
                    </m:r>
                    <m:r>
                      <a:rPr lang="en-US" b="0" i="1" baseline="0" smtClean="0">
                        <a:latin typeface="Cambria Math" panose="02040503050406030204" pitchFamily="18" charset="0"/>
                      </a:rPr>
                      <m:t> </m:t>
                    </m:r>
                  </m:oMath>
                </a14:m>
                <a:r>
                  <a:rPr lang="en-US" b="0" baseline="0" dirty="0"/>
                  <a:t> ➝ k</a:t>
                </a:r>
                <a:r>
                  <a:rPr lang="en-US" b="0" baseline="30000" dirty="0"/>
                  <a:t>+</a:t>
                </a:r>
                <a:r>
                  <a:rPr lang="en-US" b="0" baseline="0" dirty="0"/>
                  <a:t>+ </a:t>
                </a:r>
                <a14:m>
                  <m:oMath xmlns:m="http://schemas.openxmlformats.org/officeDocument/2006/math">
                    <m:r>
                      <a:rPr lang="en-US" b="0" i="1" baseline="0" smtClean="0">
                        <a:latin typeface="Cambria Math" panose="02040503050406030204" pitchFamily="18" charset="0"/>
                        <a:ea typeface="Cambria Math" panose="02040503050406030204" pitchFamily="18" charset="0"/>
                      </a:rPr>
                      <m:t>𝜋</m:t>
                    </m:r>
                  </m:oMath>
                </a14:m>
                <a:r>
                  <a:rPr lang="en-US" b="0" baseline="30000" dirty="0"/>
                  <a:t>-</a:t>
                </a:r>
              </a:p>
            </p:txBody>
          </p:sp>
        </mc:Choice>
        <mc:Fallback xmlns="">
          <p:sp>
            <p:nvSpPr>
              <p:cNvPr id="20" name="TextBox 19">
                <a:extLst>
                  <a:ext uri="{FF2B5EF4-FFF2-40B4-BE49-F238E27FC236}">
                    <a16:creationId xmlns:a16="http://schemas.microsoft.com/office/drawing/2014/main" id="{69B9026D-4459-00CB-CE94-63E6D31F561D}"/>
                  </a:ext>
                </a:extLst>
              </p:cNvPr>
              <p:cNvSpPr txBox="1">
                <a:spLocks noRot="1" noChangeAspect="1" noMove="1" noResize="1" noEditPoints="1" noAdjustHandles="1" noChangeArrowheads="1" noChangeShapeType="1" noTextEdit="1"/>
              </p:cNvSpPr>
              <p:nvPr/>
            </p:nvSpPr>
            <p:spPr>
              <a:xfrm>
                <a:off x="886656" y="4633875"/>
                <a:ext cx="1947393" cy="369332"/>
              </a:xfrm>
              <a:prstGeom prst="rect">
                <a:avLst/>
              </a:prstGeom>
              <a:blipFill>
                <a:blip r:embed="rId5"/>
                <a:stretch>
                  <a:fillRect l="-2581" t="-9677" b="-22581"/>
                </a:stretch>
              </a:blipFill>
            </p:spPr>
            <p:txBody>
              <a:bodyPr/>
              <a:lstStyle/>
              <a:p>
                <a:r>
                  <a:rPr lang="en-US">
                    <a:noFill/>
                  </a:rPr>
                  <a:t> </a:t>
                </a:r>
              </a:p>
            </p:txBody>
          </p:sp>
        </mc:Fallback>
      </mc:AlternateContent>
      <p:pic>
        <p:nvPicPr>
          <p:cNvPr id="24" name="Picture 23" descr="Diagram&#10;&#10;Description automatically generated">
            <a:extLst>
              <a:ext uri="{FF2B5EF4-FFF2-40B4-BE49-F238E27FC236}">
                <a16:creationId xmlns:a16="http://schemas.microsoft.com/office/drawing/2014/main" id="{73A176D0-E344-F92F-EE85-CAB4FCA4A163}"/>
              </a:ext>
            </a:extLst>
          </p:cNvPr>
          <p:cNvPicPr>
            <a:picLocks noChangeAspect="1"/>
          </p:cNvPicPr>
          <p:nvPr/>
        </p:nvPicPr>
        <p:blipFill>
          <a:blip r:embed="rId6"/>
          <a:stretch>
            <a:fillRect/>
          </a:stretch>
        </p:blipFill>
        <p:spPr>
          <a:xfrm>
            <a:off x="535734" y="838200"/>
            <a:ext cx="3910044" cy="2660167"/>
          </a:xfrm>
          <a:prstGeom prst="rect">
            <a:avLst/>
          </a:prstGeom>
        </p:spPr>
      </p:pic>
      <p:sp>
        <p:nvSpPr>
          <p:cNvPr id="13" name="TextBox 53">
            <a:extLst>
              <a:ext uri="{FF2B5EF4-FFF2-40B4-BE49-F238E27FC236}">
                <a16:creationId xmlns:a16="http://schemas.microsoft.com/office/drawing/2014/main" id="{9C278220-0724-2159-0564-4AFE52CAAEAB}"/>
              </a:ext>
            </a:extLst>
          </p:cNvPr>
          <p:cNvSpPr txBox="1">
            <a:spLocks noChangeArrowheads="1"/>
          </p:cNvSpPr>
          <p:nvPr/>
        </p:nvSpPr>
        <p:spPr bwMode="auto">
          <a:xfrm>
            <a:off x="5195631" y="5311506"/>
            <a:ext cx="25699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From quark combination : </a:t>
            </a:r>
            <a:endParaRPr kumimoji="1" lang="zh-CN" altLang="en-US" sz="1600" b="0" baseline="0"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B35D090-F115-3A22-2205-230B7C85F835}"/>
                  </a:ext>
                </a:extLst>
              </p:cNvPr>
              <p:cNvSpPr txBox="1"/>
              <p:nvPr/>
            </p:nvSpPr>
            <p:spPr>
              <a:xfrm>
                <a:off x="5257800" y="5638800"/>
                <a:ext cx="3310522" cy="570669"/>
              </a:xfrm>
              <a:prstGeom prst="rect">
                <a:avLst/>
              </a:prstGeom>
              <a:noFill/>
            </p:spPr>
            <p:txBody>
              <a:bodyPr wrap="square" lIns="0" tIns="0" rIns="0" bIns="0" rtlCol="0">
                <a:spAutoFit/>
              </a:bodyPr>
              <a:lstStyle/>
              <a:p>
                <a14:m>
                  <m:oMath xmlns:m="http://schemas.openxmlformats.org/officeDocument/2006/math">
                    <m:sSubSup>
                      <m:sSubSupPr>
                        <m:ctrlPr>
                          <a:rPr lang="en-US" sz="2000" b="0" i="1" baseline="0" smtClean="0">
                            <a:latin typeface="Cambria Math" panose="02040503050406030204" pitchFamily="18" charset="0"/>
                          </a:rPr>
                        </m:ctrlPr>
                      </m:sSubSupPr>
                      <m:e>
                        <m:r>
                          <a:rPr lang="en-US" sz="2000" b="0" i="1" baseline="0">
                            <a:latin typeface="Cambria Math" panose="02040503050406030204" pitchFamily="18" charset="0"/>
                            <a:ea typeface="Cambria Math" panose="02040503050406030204" pitchFamily="18" charset="0"/>
                          </a:rPr>
                          <m:t>𝜌</m:t>
                        </m:r>
                      </m:e>
                      <m:sub>
                        <m:r>
                          <a:rPr lang="en-US" sz="2000" b="0" i="1" baseline="0">
                            <a:latin typeface="Cambria Math" panose="02040503050406030204" pitchFamily="18" charset="0"/>
                          </a:rPr>
                          <m:t>00</m:t>
                        </m:r>
                      </m:sub>
                      <m:sup>
                        <m:r>
                          <a:rPr lang="en-US" sz="2000" b="0" i="1" baseline="0">
                            <a:latin typeface="Cambria Math" panose="02040503050406030204" pitchFamily="18" charset="0"/>
                          </a:rPr>
                          <m:t>𝑉</m:t>
                        </m:r>
                      </m:sup>
                    </m:sSubSup>
                    <m:r>
                      <m:rPr>
                        <m:nor/>
                      </m:rPr>
                      <a:rPr lang="en-US" sz="2000" b="0" baseline="0" dirty="0"/>
                      <m:t> = </m:t>
                    </m:r>
                    <m:f>
                      <m:fPr>
                        <m:ctrlPr>
                          <a:rPr lang="en-US" sz="2000" b="0" i="1" baseline="0" dirty="0">
                            <a:latin typeface="Cambria Math" panose="02040503050406030204" pitchFamily="18" charset="0"/>
                          </a:rPr>
                        </m:ctrlPr>
                      </m:fPr>
                      <m:num>
                        <m:r>
                          <a:rPr lang="en-US" sz="2000" b="0" i="1" baseline="0" dirty="0">
                            <a:latin typeface="Cambria Math" panose="02040503050406030204" pitchFamily="18" charset="0"/>
                          </a:rPr>
                          <m:t>1−</m:t>
                        </m:r>
                        <m:d>
                          <m:dPr>
                            <m:begChr m:val="⟨"/>
                            <m:endChr m:val="⟩"/>
                            <m:ctrlPr>
                              <a:rPr lang="en-US" sz="2000" b="0" i="1" baseline="0" dirty="0">
                                <a:latin typeface="Cambria Math" panose="02040503050406030204" pitchFamily="18" charset="0"/>
                                <a:ea typeface="Cambria Math" panose="02040503050406030204" pitchFamily="18" charset="0"/>
                              </a:rPr>
                            </m:ctrlPr>
                          </m:dPr>
                          <m:e>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r>
                                  <a:rPr lang="en-US" sz="2000" b="0" i="1" baseline="0" dirty="0">
                                    <a:latin typeface="Cambria Math" panose="02040503050406030204" pitchFamily="18" charset="0"/>
                                  </a:rPr>
                                  <m:t>𝑞</m:t>
                                </m:r>
                              </m:sub>
                            </m:sSub>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acc>
                                  <m:accPr>
                                    <m:chr m:val="̅"/>
                                    <m:ctrlPr>
                                      <a:rPr lang="en-US" sz="2000" b="0" i="1" baseline="0" dirty="0">
                                        <a:latin typeface="Cambria Math" panose="02040503050406030204" pitchFamily="18" charset="0"/>
                                      </a:rPr>
                                    </m:ctrlPr>
                                  </m:accPr>
                                  <m:e>
                                    <m:r>
                                      <a:rPr lang="en-US" sz="2000" b="0" i="1" baseline="0" dirty="0">
                                        <a:latin typeface="Cambria Math" panose="02040503050406030204" pitchFamily="18" charset="0"/>
                                      </a:rPr>
                                      <m:t>𝑞</m:t>
                                    </m:r>
                                  </m:e>
                                </m:acc>
                              </m:sub>
                            </m:sSub>
                          </m:e>
                        </m:d>
                      </m:num>
                      <m:den>
                        <m:r>
                          <a:rPr lang="en-US" sz="2000" b="0" i="1" baseline="0" dirty="0">
                            <a:latin typeface="Cambria Math" panose="02040503050406030204" pitchFamily="18" charset="0"/>
                          </a:rPr>
                          <m:t>3+</m:t>
                        </m:r>
                        <m:d>
                          <m:dPr>
                            <m:begChr m:val="⟨"/>
                            <m:endChr m:val="⟩"/>
                            <m:ctrlPr>
                              <a:rPr lang="en-US" sz="2000" b="0" i="1" baseline="0" dirty="0">
                                <a:latin typeface="Cambria Math" panose="02040503050406030204" pitchFamily="18" charset="0"/>
                                <a:ea typeface="Cambria Math" panose="02040503050406030204" pitchFamily="18" charset="0"/>
                              </a:rPr>
                            </m:ctrlPr>
                          </m:dPr>
                          <m:e>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r>
                                  <a:rPr lang="en-US" sz="2000" b="0" i="1" baseline="0" dirty="0">
                                    <a:latin typeface="Cambria Math" panose="02040503050406030204" pitchFamily="18" charset="0"/>
                                  </a:rPr>
                                  <m:t>𝑞</m:t>
                                </m:r>
                              </m:sub>
                            </m:sSub>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acc>
                                  <m:accPr>
                                    <m:chr m:val="̅"/>
                                    <m:ctrlPr>
                                      <a:rPr lang="en-US" sz="2000" b="0" i="1" baseline="0" dirty="0">
                                        <a:latin typeface="Cambria Math" panose="02040503050406030204" pitchFamily="18" charset="0"/>
                                      </a:rPr>
                                    </m:ctrlPr>
                                  </m:accPr>
                                  <m:e>
                                    <m:r>
                                      <a:rPr lang="en-US" sz="2000" b="0" i="1" baseline="0" dirty="0">
                                        <a:latin typeface="Cambria Math" panose="02040503050406030204" pitchFamily="18" charset="0"/>
                                      </a:rPr>
                                      <m:t>𝑞</m:t>
                                    </m:r>
                                  </m:e>
                                </m:acc>
                              </m:sub>
                            </m:sSub>
                          </m:e>
                        </m:d>
                      </m:den>
                    </m:f>
                    <m:r>
                      <a:rPr lang="en-US" sz="2000" b="0" i="1" baseline="0" dirty="0" smtClean="0">
                        <a:latin typeface="Cambria Math" panose="02040503050406030204" pitchFamily="18" charset="0"/>
                        <a:ea typeface="Cambria Math" panose="02040503050406030204" pitchFamily="18" charset="0"/>
                      </a:rPr>
                      <m:t>≈</m:t>
                    </m:r>
                    <m:f>
                      <m:fPr>
                        <m:ctrlPr>
                          <a:rPr lang="en-US" sz="2000" b="0" i="1" baseline="0" dirty="0" smtClean="0">
                            <a:latin typeface="Cambria Math" panose="02040503050406030204" pitchFamily="18" charset="0"/>
                            <a:ea typeface="Cambria Math" panose="02040503050406030204" pitchFamily="18" charset="0"/>
                          </a:rPr>
                        </m:ctrlPr>
                      </m:fPr>
                      <m:num>
                        <m:r>
                          <a:rPr lang="en-US" sz="2000" b="0" i="1" baseline="0" dirty="0" smtClean="0">
                            <a:latin typeface="Cambria Math" panose="02040503050406030204" pitchFamily="18" charset="0"/>
                            <a:ea typeface="Cambria Math" panose="02040503050406030204" pitchFamily="18" charset="0"/>
                          </a:rPr>
                          <m:t>1</m:t>
                        </m:r>
                      </m:num>
                      <m:den>
                        <m:r>
                          <a:rPr lang="en-US" sz="2000" b="0" i="1" baseline="0" dirty="0" smtClean="0">
                            <a:latin typeface="Cambria Math" panose="02040503050406030204" pitchFamily="18" charset="0"/>
                            <a:ea typeface="Cambria Math" panose="02040503050406030204" pitchFamily="18" charset="0"/>
                          </a:rPr>
                          <m:t>3</m:t>
                        </m:r>
                      </m:den>
                    </m:f>
                    <m:r>
                      <a:rPr lang="en-US" sz="2000" b="0" i="1" baseline="0" dirty="0" smtClean="0">
                        <a:latin typeface="Cambria Math" panose="02040503050406030204" pitchFamily="18" charset="0"/>
                        <a:ea typeface="Cambria Math" panose="02040503050406030204" pitchFamily="18" charset="0"/>
                      </a:rPr>
                      <m:t>−</m:t>
                    </m:r>
                    <m:f>
                      <m:fPr>
                        <m:ctrlPr>
                          <a:rPr lang="en-US" sz="2000" b="0" i="1" baseline="0" dirty="0" smtClean="0">
                            <a:latin typeface="Cambria Math" panose="02040503050406030204" pitchFamily="18" charset="0"/>
                            <a:ea typeface="Cambria Math" panose="02040503050406030204" pitchFamily="18" charset="0"/>
                          </a:rPr>
                        </m:ctrlPr>
                      </m:fPr>
                      <m:num>
                        <m:r>
                          <a:rPr lang="en-US" sz="2000" b="0" i="1" baseline="0" dirty="0" smtClean="0">
                            <a:latin typeface="Cambria Math" panose="02040503050406030204" pitchFamily="18" charset="0"/>
                            <a:ea typeface="Cambria Math" panose="02040503050406030204" pitchFamily="18" charset="0"/>
                          </a:rPr>
                          <m:t>4</m:t>
                        </m:r>
                      </m:num>
                      <m:den>
                        <m:r>
                          <a:rPr lang="en-US" sz="2000" b="0" i="1" baseline="0" dirty="0" smtClean="0">
                            <a:latin typeface="Cambria Math" panose="02040503050406030204" pitchFamily="18" charset="0"/>
                            <a:ea typeface="Cambria Math" panose="02040503050406030204" pitchFamily="18" charset="0"/>
                          </a:rPr>
                          <m:t>9</m:t>
                        </m:r>
                      </m:den>
                    </m:f>
                  </m:oMath>
                </a14:m>
                <a:r>
                  <a:rPr lang="en-US" sz="2000" b="0" baseline="0" dirty="0">
                    <a:ea typeface="Cambria Math" panose="02040503050406030204" pitchFamily="18" charset="0"/>
                  </a:rPr>
                  <a:t> </a:t>
                </a:r>
                <a14:m>
                  <m:oMath xmlns:m="http://schemas.openxmlformats.org/officeDocument/2006/math">
                    <m:d>
                      <m:dPr>
                        <m:begChr m:val="⟨"/>
                        <m:endChr m:val="⟩"/>
                        <m:ctrlPr>
                          <a:rPr lang="en-US" sz="2000" b="0" i="1" baseline="0" dirty="0">
                            <a:latin typeface="Cambria Math" panose="02040503050406030204" pitchFamily="18" charset="0"/>
                            <a:ea typeface="Cambria Math" panose="02040503050406030204" pitchFamily="18" charset="0"/>
                          </a:rPr>
                        </m:ctrlPr>
                      </m:dPr>
                      <m:e>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r>
                              <a:rPr lang="en-US" sz="2000" b="0" i="1" baseline="0" dirty="0">
                                <a:latin typeface="Cambria Math" panose="02040503050406030204" pitchFamily="18" charset="0"/>
                              </a:rPr>
                              <m:t>𝑞</m:t>
                            </m:r>
                          </m:sub>
                        </m:sSub>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acc>
                              <m:accPr>
                                <m:chr m:val="̅"/>
                                <m:ctrlPr>
                                  <a:rPr lang="en-US" sz="2000" b="0" i="1" baseline="0" dirty="0">
                                    <a:latin typeface="Cambria Math" panose="02040503050406030204" pitchFamily="18" charset="0"/>
                                  </a:rPr>
                                </m:ctrlPr>
                              </m:accPr>
                              <m:e>
                                <m:r>
                                  <a:rPr lang="en-US" sz="2000" b="0" i="1" baseline="0" dirty="0">
                                    <a:latin typeface="Cambria Math" panose="02040503050406030204" pitchFamily="18" charset="0"/>
                                  </a:rPr>
                                  <m:t>𝑞</m:t>
                                </m:r>
                              </m:e>
                            </m:acc>
                          </m:sub>
                        </m:sSub>
                      </m:e>
                    </m:d>
                  </m:oMath>
                </a14:m>
                <a:endParaRPr lang="en-US" baseline="0" dirty="0"/>
              </a:p>
            </p:txBody>
          </p:sp>
        </mc:Choice>
        <mc:Fallback xmlns="">
          <p:sp>
            <p:nvSpPr>
              <p:cNvPr id="14" name="TextBox 13">
                <a:extLst>
                  <a:ext uri="{FF2B5EF4-FFF2-40B4-BE49-F238E27FC236}">
                    <a16:creationId xmlns:a16="http://schemas.microsoft.com/office/drawing/2014/main" id="{1B35D090-F115-3A22-2205-230B7C85F835}"/>
                  </a:ext>
                </a:extLst>
              </p:cNvPr>
              <p:cNvSpPr txBox="1">
                <a:spLocks noRot="1" noChangeAspect="1" noMove="1" noResize="1" noEditPoints="1" noAdjustHandles="1" noChangeArrowheads="1" noChangeShapeType="1" noTextEdit="1"/>
              </p:cNvSpPr>
              <p:nvPr/>
            </p:nvSpPr>
            <p:spPr>
              <a:xfrm>
                <a:off x="5257800" y="5638800"/>
                <a:ext cx="3310522" cy="570669"/>
              </a:xfrm>
              <a:prstGeom prst="rect">
                <a:avLst/>
              </a:prstGeom>
              <a:blipFill>
                <a:blip r:embed="rId7"/>
                <a:stretch>
                  <a:fillRect l="-2682" b="-652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0AE4F150-11F9-4336-03E4-6A5975E32B45}"/>
              </a:ext>
            </a:extLst>
          </p:cNvPr>
          <p:cNvSpPr txBox="1"/>
          <p:nvPr/>
        </p:nvSpPr>
        <p:spPr>
          <a:xfrm>
            <a:off x="5638800" y="4724400"/>
            <a:ext cx="2286000" cy="276999"/>
          </a:xfrm>
          <a:prstGeom prst="rect">
            <a:avLst/>
          </a:prstGeom>
          <a:noFill/>
        </p:spPr>
        <p:txBody>
          <a:bodyPr wrap="square">
            <a:spAutoFit/>
          </a:bodyPr>
          <a:lstStyle/>
          <a:p>
            <a:r>
              <a:rPr lang="en-US" sz="1200" b="0" baseline="0" dirty="0"/>
              <a:t>STAR, Nature 614 244 (2023)</a:t>
            </a:r>
          </a:p>
        </p:txBody>
      </p:sp>
      <p:pic>
        <p:nvPicPr>
          <p:cNvPr id="15" name="Picture 14">
            <a:extLst>
              <a:ext uri="{FF2B5EF4-FFF2-40B4-BE49-F238E27FC236}">
                <a16:creationId xmlns:a16="http://schemas.microsoft.com/office/drawing/2014/main" id="{D63FC56A-18B9-D2CF-C027-112B165B2711}"/>
              </a:ext>
            </a:extLst>
          </p:cNvPr>
          <p:cNvPicPr>
            <a:picLocks noChangeAspect="1"/>
          </p:cNvPicPr>
          <p:nvPr/>
        </p:nvPicPr>
        <p:blipFill>
          <a:blip r:embed="rId8"/>
          <a:stretch>
            <a:fillRect/>
          </a:stretch>
        </p:blipFill>
        <p:spPr>
          <a:xfrm>
            <a:off x="4544568" y="987552"/>
            <a:ext cx="3672229" cy="3584448"/>
          </a:xfrm>
          <a:prstGeom prst="rect">
            <a:avLst/>
          </a:prstGeom>
        </p:spPr>
      </p:pic>
    </p:spTree>
    <p:extLst>
      <p:ext uri="{BB962C8B-B14F-4D97-AF65-F5344CB8AC3E}">
        <p14:creationId xmlns:p14="http://schemas.microsoft.com/office/powerpoint/2010/main" val="138236937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4">
            <a:extLst>
              <a:ext uri="{FF2B5EF4-FFF2-40B4-BE49-F238E27FC236}">
                <a16:creationId xmlns:a16="http://schemas.microsoft.com/office/drawing/2014/main" id="{2C63CA96-97F9-1845-83DA-77558F097F96}"/>
              </a:ext>
            </a:extLst>
          </p:cNvPr>
          <p:cNvSpPr txBox="1">
            <a:spLocks noChangeArrowheads="1"/>
          </p:cNvSpPr>
          <p:nvPr/>
        </p:nvSpPr>
        <p:spPr bwMode="auto">
          <a:xfrm>
            <a:off x="3429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Global Spin Alignment : STAR Results</a:t>
            </a:r>
          </a:p>
        </p:txBody>
      </p:sp>
      <p:sp>
        <p:nvSpPr>
          <p:cNvPr id="26626" name="Footer Placeholder 3">
            <a:extLst>
              <a:ext uri="{FF2B5EF4-FFF2-40B4-BE49-F238E27FC236}">
                <a16:creationId xmlns:a16="http://schemas.microsoft.com/office/drawing/2014/main" id="{5DD52624-104C-D043-B785-042DBC159538}"/>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6627" name="Slide Number Placeholder 14">
            <a:extLst>
              <a:ext uri="{FF2B5EF4-FFF2-40B4-BE49-F238E27FC236}">
                <a16:creationId xmlns:a16="http://schemas.microsoft.com/office/drawing/2014/main" id="{7CA7062B-0C2B-BF4F-A0C0-F854B9EF4D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FF6034F7-2971-2342-ABDE-F8F6E614EC0E}" type="slidenum">
              <a:rPr lang="en-US" altLang="zh-CN" sz="1400" b="0" baseline="0"/>
              <a:pPr eaLnBrk="1" hangingPunct="1"/>
              <a:t>12</a:t>
            </a:fld>
            <a:endParaRPr lang="en-US" altLang="zh-CN" sz="1400" b="0" baseline="0">
              <a:latin typeface="Times New Roman" panose="02020603050405020304" pitchFamily="18" charset="0"/>
            </a:endParaRPr>
          </a:p>
        </p:txBody>
      </p:sp>
      <p:sp>
        <p:nvSpPr>
          <p:cNvPr id="10" name="TextBox 9">
            <a:extLst>
              <a:ext uri="{FF2B5EF4-FFF2-40B4-BE49-F238E27FC236}">
                <a16:creationId xmlns:a16="http://schemas.microsoft.com/office/drawing/2014/main" id="{0F7E228D-A4CB-0048-BB99-CD4A3736C7FB}"/>
              </a:ext>
            </a:extLst>
          </p:cNvPr>
          <p:cNvSpPr txBox="1"/>
          <p:nvPr/>
        </p:nvSpPr>
        <p:spPr>
          <a:xfrm>
            <a:off x="5638800" y="4724400"/>
            <a:ext cx="2286000" cy="276999"/>
          </a:xfrm>
          <a:prstGeom prst="rect">
            <a:avLst/>
          </a:prstGeom>
          <a:noFill/>
        </p:spPr>
        <p:txBody>
          <a:bodyPr wrap="square">
            <a:spAutoFit/>
          </a:bodyPr>
          <a:lstStyle/>
          <a:p>
            <a:r>
              <a:rPr lang="en-US" sz="1200" b="0" baseline="0" dirty="0"/>
              <a:t>STAR, Nature 614 244 (2023)</a:t>
            </a:r>
          </a:p>
        </p:txBody>
      </p:sp>
      <p:pic>
        <p:nvPicPr>
          <p:cNvPr id="3" name="Picture 2">
            <a:extLst>
              <a:ext uri="{FF2B5EF4-FFF2-40B4-BE49-F238E27FC236}">
                <a16:creationId xmlns:a16="http://schemas.microsoft.com/office/drawing/2014/main" id="{5CB5935A-0C03-E830-5F6F-01F18C059754}"/>
              </a:ext>
            </a:extLst>
          </p:cNvPr>
          <p:cNvPicPr>
            <a:picLocks noChangeAspect="1"/>
          </p:cNvPicPr>
          <p:nvPr/>
        </p:nvPicPr>
        <p:blipFill>
          <a:blip r:embed="rId3"/>
          <a:stretch>
            <a:fillRect/>
          </a:stretch>
        </p:blipFill>
        <p:spPr>
          <a:xfrm>
            <a:off x="4544568" y="987552"/>
            <a:ext cx="3672229" cy="3584448"/>
          </a:xfrm>
          <a:prstGeom prst="rect">
            <a:avLst/>
          </a:prstGeom>
        </p:spPr>
      </p:pic>
      <p:sp>
        <p:nvSpPr>
          <p:cNvPr id="2" name="TextBox 1">
            <a:extLst>
              <a:ext uri="{FF2B5EF4-FFF2-40B4-BE49-F238E27FC236}">
                <a16:creationId xmlns:a16="http://schemas.microsoft.com/office/drawing/2014/main" id="{55998E04-83EA-DF4A-3969-01576E27BD79}"/>
              </a:ext>
            </a:extLst>
          </p:cNvPr>
          <p:cNvSpPr txBox="1"/>
          <p:nvPr/>
        </p:nvSpPr>
        <p:spPr>
          <a:xfrm>
            <a:off x="520271" y="914400"/>
            <a:ext cx="4194462" cy="3416320"/>
          </a:xfrm>
          <a:prstGeom prst="rect">
            <a:avLst/>
          </a:prstGeom>
          <a:noFill/>
        </p:spPr>
        <p:txBody>
          <a:bodyPr wrap="square">
            <a:spAutoFit/>
          </a:bodyPr>
          <a:lstStyle/>
          <a:p>
            <a:r>
              <a:rPr lang="en-US" sz="1200" b="0" baseline="0" dirty="0"/>
              <a:t>[1]. Liang et., al., Phys. Lett. B 629, (2005);  </a:t>
            </a:r>
          </a:p>
          <a:p>
            <a:r>
              <a:rPr lang="en-US" sz="1200" b="0" baseline="0" dirty="0"/>
              <a:t>     Yang et., al., Phys. Rev. C 97, 034917 (2018); </a:t>
            </a:r>
          </a:p>
          <a:p>
            <a:r>
              <a:rPr lang="en-US" sz="1200" b="0" baseline="0" dirty="0"/>
              <a:t>     Xia et., al., Phys. Lett.  B 817, 136325 (2021); </a:t>
            </a:r>
          </a:p>
          <a:p>
            <a:r>
              <a:rPr lang="en-US" sz="1200" b="0" baseline="0" dirty="0"/>
              <a:t>     </a:t>
            </a:r>
            <a:r>
              <a:rPr lang="en-US" sz="1200" b="0" baseline="0" dirty="0" err="1"/>
              <a:t>Beccattini</a:t>
            </a:r>
            <a:r>
              <a:rPr lang="en-US" sz="1200" b="0" baseline="0" dirty="0"/>
              <a:t> et., al., Phys. Rev. C 88, 034905 (2013) </a:t>
            </a:r>
          </a:p>
          <a:p>
            <a:r>
              <a:rPr lang="en-US" sz="1200" b="0" baseline="0" dirty="0"/>
              <a:t>[2]. Sheng et., al., Phys. Rev. D 101, 096005 (2020); </a:t>
            </a:r>
          </a:p>
          <a:p>
            <a:r>
              <a:rPr lang="en-US" sz="1200" b="0" baseline="0" dirty="0"/>
              <a:t>     Yang et., al., Phys. Rev. C 97, 034917 (2018)  </a:t>
            </a:r>
          </a:p>
          <a:p>
            <a:r>
              <a:rPr lang="en-US" sz="1200" b="0" baseline="0" dirty="0"/>
              <a:t>[3]. Liang et., al., Phys. Lett. B 629, (2005)</a:t>
            </a:r>
          </a:p>
          <a:p>
            <a:r>
              <a:rPr lang="en-US" sz="1200" b="0" baseline="0" dirty="0"/>
              <a:t>[4]. Xia et., al., Phys. Lett. B 817, 136325 (2021);  </a:t>
            </a:r>
          </a:p>
          <a:p>
            <a:r>
              <a:rPr lang="en-US" sz="1200" b="0" baseline="0" dirty="0"/>
              <a:t>      Gao, Phys. Rev. D 104, 076016 (2021) </a:t>
            </a:r>
          </a:p>
          <a:p>
            <a:r>
              <a:rPr lang="en-US" sz="1200" b="0" baseline="0" dirty="0"/>
              <a:t>[5]. Muller et., al., Phys. Rev. D 105, L011901 (2022) </a:t>
            </a:r>
          </a:p>
          <a:p>
            <a:r>
              <a:rPr lang="en-US" sz="1200" b="0" baseline="0" dirty="0"/>
              <a:t>[6]. Sheng et., al., Phys. Rev. D 101, 096005 (2020); </a:t>
            </a:r>
          </a:p>
          <a:p>
            <a:r>
              <a:rPr lang="en-US" sz="1200" b="0" baseline="0" dirty="0"/>
              <a:t>      Phys. Rev. D 102, 056013 (2020); Phys Rev. Lett. 131             </a:t>
            </a:r>
          </a:p>
          <a:p>
            <a:r>
              <a:rPr lang="en-US" sz="1200" b="0" baseline="0" dirty="0"/>
              <a:t>      042304 (2023); Phys. Rev. D 109, 036004 (2024)</a:t>
            </a:r>
          </a:p>
          <a:p>
            <a:r>
              <a:rPr lang="en-US" sz="1200" b="0" baseline="0" dirty="0"/>
              <a:t>[7]  A. Kumar, B. Muller and D.-L Yang, PRD 108 016020      </a:t>
            </a:r>
          </a:p>
          <a:p>
            <a:r>
              <a:rPr lang="en-US" sz="1200" b="0" baseline="0" dirty="0"/>
              <a:t>     (2023)</a:t>
            </a:r>
          </a:p>
          <a:p>
            <a:r>
              <a:rPr lang="en-US" sz="1200" b="0" baseline="0" dirty="0"/>
              <a:t>[8] Sheng, Pu and Wang, Phys. Rev. C 108 054902 (2023)</a:t>
            </a:r>
          </a:p>
          <a:p>
            <a:r>
              <a:rPr lang="en-US" sz="1200" b="0" baseline="0" dirty="0"/>
              <a:t>[9] Sheng et., al., arXiv:2403.07522</a:t>
            </a:r>
          </a:p>
          <a:p>
            <a:r>
              <a:rPr lang="en-US" sz="1200" b="0" baseline="0" dirty="0"/>
              <a:t>[10] </a:t>
            </a:r>
            <a:r>
              <a:rPr lang="en-US" sz="1200" b="0" baseline="0" dirty="0" err="1"/>
              <a:t>Lv</a:t>
            </a:r>
            <a:r>
              <a:rPr lang="en-US" sz="1200" b="0" baseline="0" dirty="0"/>
              <a:t> et. al., Phys. Rev. D 109, 114003 (2024)</a:t>
            </a:r>
          </a:p>
        </p:txBody>
      </p:sp>
      <p:sp>
        <p:nvSpPr>
          <p:cNvPr id="4" name="Text Box 5">
            <a:extLst>
              <a:ext uri="{FF2B5EF4-FFF2-40B4-BE49-F238E27FC236}">
                <a16:creationId xmlns:a16="http://schemas.microsoft.com/office/drawing/2014/main" id="{32B3D278-34D5-63E0-5A2C-E5DD3E87928D}"/>
              </a:ext>
            </a:extLst>
          </p:cNvPr>
          <p:cNvSpPr txBox="1">
            <a:spLocks noChangeArrowheads="1"/>
          </p:cNvSpPr>
          <p:nvPr/>
        </p:nvSpPr>
        <p:spPr bwMode="auto">
          <a:xfrm>
            <a:off x="1066800" y="5833646"/>
            <a:ext cx="7162800" cy="338554"/>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err="1"/>
              <a:t>ϕ</a:t>
            </a:r>
            <a:r>
              <a:rPr kumimoji="1" lang="en-US" altLang="zh-CN" sz="1600" b="0" baseline="0" dirty="0"/>
              <a:t> exhibits surprisingly large global spin alignment while K* displays little.   </a:t>
            </a:r>
            <a:endParaRPr lang="en-US" altLang="zh-CN" sz="1600" b="0" baseline="0" dirty="0"/>
          </a:p>
        </p:txBody>
      </p:sp>
    </p:spTree>
    <p:extLst>
      <p:ext uri="{BB962C8B-B14F-4D97-AF65-F5344CB8AC3E}">
        <p14:creationId xmlns:p14="http://schemas.microsoft.com/office/powerpoint/2010/main" val="230552509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4">
            <a:extLst>
              <a:ext uri="{FF2B5EF4-FFF2-40B4-BE49-F238E27FC236}">
                <a16:creationId xmlns:a16="http://schemas.microsoft.com/office/drawing/2014/main" id="{2C63CA96-97F9-1845-83DA-77558F097F96}"/>
              </a:ext>
            </a:extLst>
          </p:cNvPr>
          <p:cNvSpPr txBox="1">
            <a:spLocks noChangeArrowheads="1"/>
          </p:cNvSpPr>
          <p:nvPr/>
        </p:nvSpPr>
        <p:spPr bwMode="auto">
          <a:xfrm>
            <a:off x="3429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The Large </a:t>
            </a:r>
            <a:r>
              <a:rPr lang="el-GR" baseline="0" dirty="0">
                <a:solidFill>
                  <a:srgbClr val="FF0000"/>
                </a:solidFill>
              </a:rPr>
              <a:t>ρ</a:t>
            </a:r>
            <a:r>
              <a:rPr lang="en-US" dirty="0">
                <a:solidFill>
                  <a:srgbClr val="FF0000"/>
                </a:solidFill>
              </a:rPr>
              <a:t>00</a:t>
            </a:r>
            <a:r>
              <a:rPr lang="en-US" altLang="zh-CN" baseline="0" dirty="0">
                <a:solidFill>
                  <a:srgbClr val="FF0000"/>
                </a:solidFill>
              </a:rPr>
              <a:t> Surprise</a:t>
            </a:r>
          </a:p>
        </p:txBody>
      </p:sp>
      <p:sp>
        <p:nvSpPr>
          <p:cNvPr id="26626" name="Footer Placeholder 3">
            <a:extLst>
              <a:ext uri="{FF2B5EF4-FFF2-40B4-BE49-F238E27FC236}">
                <a16:creationId xmlns:a16="http://schemas.microsoft.com/office/drawing/2014/main" id="{5DD52624-104C-D043-B785-042DBC159538}"/>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6627" name="Slide Number Placeholder 14">
            <a:extLst>
              <a:ext uri="{FF2B5EF4-FFF2-40B4-BE49-F238E27FC236}">
                <a16:creationId xmlns:a16="http://schemas.microsoft.com/office/drawing/2014/main" id="{7CA7062B-0C2B-BF4F-A0C0-F854B9EF4D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FF6034F7-2971-2342-ABDE-F8F6E614EC0E}" type="slidenum">
              <a:rPr lang="en-US" altLang="zh-CN" sz="1400" b="0" baseline="0"/>
              <a:pPr eaLnBrk="1" hangingPunct="1"/>
              <a:t>13</a:t>
            </a:fld>
            <a:endParaRPr lang="en-US" altLang="zh-CN" sz="1400" b="0" baseline="0">
              <a:latin typeface="Times New Roman" panose="02020603050405020304" pitchFamily="18" charset="0"/>
            </a:endParaRPr>
          </a:p>
        </p:txBody>
      </p:sp>
      <p:sp>
        <p:nvSpPr>
          <p:cNvPr id="10" name="TextBox 9">
            <a:extLst>
              <a:ext uri="{FF2B5EF4-FFF2-40B4-BE49-F238E27FC236}">
                <a16:creationId xmlns:a16="http://schemas.microsoft.com/office/drawing/2014/main" id="{0F7E228D-A4CB-0048-BB99-CD4A3736C7FB}"/>
              </a:ext>
            </a:extLst>
          </p:cNvPr>
          <p:cNvSpPr txBox="1"/>
          <p:nvPr/>
        </p:nvSpPr>
        <p:spPr>
          <a:xfrm>
            <a:off x="5638800" y="4724400"/>
            <a:ext cx="2286000" cy="276999"/>
          </a:xfrm>
          <a:prstGeom prst="rect">
            <a:avLst/>
          </a:prstGeom>
          <a:noFill/>
        </p:spPr>
        <p:txBody>
          <a:bodyPr wrap="square">
            <a:spAutoFit/>
          </a:bodyPr>
          <a:lstStyle/>
          <a:p>
            <a:r>
              <a:rPr lang="en-US" sz="1200" b="0" baseline="0" dirty="0"/>
              <a:t>STAR, Nature 614 244 (2023)</a:t>
            </a:r>
          </a:p>
        </p:txBody>
      </p:sp>
      <p:pic>
        <p:nvPicPr>
          <p:cNvPr id="3" name="Picture 2">
            <a:extLst>
              <a:ext uri="{FF2B5EF4-FFF2-40B4-BE49-F238E27FC236}">
                <a16:creationId xmlns:a16="http://schemas.microsoft.com/office/drawing/2014/main" id="{5CB5935A-0C03-E830-5F6F-01F18C059754}"/>
              </a:ext>
            </a:extLst>
          </p:cNvPr>
          <p:cNvPicPr>
            <a:picLocks noChangeAspect="1"/>
          </p:cNvPicPr>
          <p:nvPr/>
        </p:nvPicPr>
        <p:blipFill>
          <a:blip r:embed="rId3"/>
          <a:stretch>
            <a:fillRect/>
          </a:stretch>
        </p:blipFill>
        <p:spPr>
          <a:xfrm>
            <a:off x="4544568" y="987552"/>
            <a:ext cx="3672229" cy="3584448"/>
          </a:xfrm>
          <a:prstGeom prst="rect">
            <a:avLst/>
          </a:prstGeom>
        </p:spPr>
      </p:pic>
      <p:graphicFrame>
        <p:nvGraphicFramePr>
          <p:cNvPr id="2" name="Table 1">
            <a:extLst>
              <a:ext uri="{FF2B5EF4-FFF2-40B4-BE49-F238E27FC236}">
                <a16:creationId xmlns:a16="http://schemas.microsoft.com/office/drawing/2014/main" id="{BD33E01D-0ABC-F3CA-608B-E0CC13038C55}"/>
              </a:ext>
            </a:extLst>
          </p:cNvPr>
          <p:cNvGraphicFramePr>
            <a:graphicFrameLocks noGrp="1"/>
          </p:cNvGraphicFramePr>
          <p:nvPr>
            <p:extLst>
              <p:ext uri="{D42A27DB-BD31-4B8C-83A1-F6EECF244321}">
                <p14:modId xmlns:p14="http://schemas.microsoft.com/office/powerpoint/2010/main" val="1195641783"/>
              </p:ext>
            </p:extLst>
          </p:nvPr>
        </p:nvGraphicFramePr>
        <p:xfrm>
          <a:off x="788214" y="994440"/>
          <a:ext cx="3505200" cy="4720560"/>
        </p:xfrm>
        <a:graphic>
          <a:graphicData uri="http://schemas.openxmlformats.org/drawingml/2006/table">
            <a:tbl>
              <a:tblPr/>
              <a:tblGrid>
                <a:gridCol w="1905000">
                  <a:extLst>
                    <a:ext uri="{9D8B030D-6E8A-4147-A177-3AD203B41FA5}">
                      <a16:colId xmlns:a16="http://schemas.microsoft.com/office/drawing/2014/main" val="3448776544"/>
                    </a:ext>
                  </a:extLst>
                </a:gridCol>
                <a:gridCol w="1600200">
                  <a:extLst>
                    <a:ext uri="{9D8B030D-6E8A-4147-A177-3AD203B41FA5}">
                      <a16:colId xmlns:a16="http://schemas.microsoft.com/office/drawing/2014/main" val="923865967"/>
                    </a:ext>
                  </a:extLst>
                </a:gridCol>
              </a:tblGrid>
              <a:tr h="457198">
                <a:tc>
                  <a:txBody>
                    <a:bodyPr/>
                    <a:lstStyle/>
                    <a:p>
                      <a:r>
                        <a:rPr lang="en-US" sz="1200" dirty="0">
                          <a:solidFill>
                            <a:srgbClr val="000000"/>
                          </a:solidFill>
                          <a:effectLst/>
                          <a:latin typeface="+mn-lt"/>
                        </a:rPr>
                        <a:t>  Physics Mechanisms</a:t>
                      </a:r>
                      <a:endParaRPr lang="en-US" sz="1200" dirty="0">
                        <a:effectLst/>
                        <a:latin typeface="+mn-lt"/>
                      </a:endParaRPr>
                    </a:p>
                  </a:txBody>
                  <a:tcPr marL="19548" marR="19548" marT="19548" marB="19548" anchor="ctr">
                    <a:lnL w="381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n-US" sz="1200" dirty="0">
                          <a:solidFill>
                            <a:srgbClr val="000000"/>
                          </a:solidFill>
                          <a:effectLst/>
                          <a:latin typeface="+mn-lt"/>
                        </a:rPr>
                        <a:t>   </a:t>
                      </a:r>
                      <a:r>
                        <a:rPr lang="el-GR" sz="1200" dirty="0">
                          <a:solidFill>
                            <a:srgbClr val="000000"/>
                          </a:solidFill>
                          <a:effectLst/>
                          <a:latin typeface="+mn-lt"/>
                        </a:rPr>
                        <a:t>(ρ</a:t>
                      </a:r>
                      <a:r>
                        <a:rPr lang="el-GR" sz="1200" baseline="-25000" dirty="0">
                          <a:solidFill>
                            <a:srgbClr val="000000"/>
                          </a:solidFill>
                          <a:effectLst/>
                          <a:latin typeface="+mn-lt"/>
                        </a:rPr>
                        <a:t>00</a:t>
                      </a:r>
                      <a:r>
                        <a:rPr lang="el-GR" sz="1200" dirty="0">
                          <a:solidFill>
                            <a:srgbClr val="000000"/>
                          </a:solidFill>
                          <a:effectLst/>
                          <a:latin typeface="+mn-lt"/>
                        </a:rPr>
                        <a:t>)</a:t>
                      </a:r>
                      <a:endParaRPr lang="el-GR" sz="1200" dirty="0">
                        <a:effectLst/>
                        <a:latin typeface="+mn-lt"/>
                      </a:endParaRPr>
                    </a:p>
                  </a:txBody>
                  <a:tcPr marL="19548" marR="19548" marT="19548" marB="19548" anchor="ctr">
                    <a:lnL w="952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1173607"/>
                  </a:ext>
                </a:extLst>
              </a:tr>
              <a:tr h="609600">
                <a:tc>
                  <a:txBody>
                    <a:bodyPr/>
                    <a:lstStyle/>
                    <a:p>
                      <a:r>
                        <a:rPr lang="en-US" sz="1200" b="1" dirty="0">
                          <a:solidFill>
                            <a:srgbClr val="000000"/>
                          </a:solidFill>
                          <a:effectLst/>
                          <a:latin typeface="+mn-lt"/>
                        </a:rPr>
                        <a:t>  c</a:t>
                      </a:r>
                      <a:r>
                        <a:rPr lang="el-GR" sz="1200" b="1" baseline="-25000" dirty="0">
                          <a:solidFill>
                            <a:srgbClr val="000000"/>
                          </a:solidFill>
                          <a:effectLst/>
                          <a:latin typeface="+mn-lt"/>
                        </a:rPr>
                        <a:t>Λ</a:t>
                      </a:r>
                      <a:r>
                        <a:rPr lang="el-GR" sz="1200" dirty="0">
                          <a:solidFill>
                            <a:srgbClr val="000000"/>
                          </a:solidFill>
                          <a:effectLst/>
                          <a:latin typeface="+mn-lt"/>
                        </a:rPr>
                        <a:t>: </a:t>
                      </a:r>
                      <a:r>
                        <a:rPr lang="en-US" sz="1200" dirty="0">
                          <a:solidFill>
                            <a:srgbClr val="000000"/>
                          </a:solidFill>
                          <a:effectLst/>
                          <a:latin typeface="+mn-lt"/>
                        </a:rPr>
                        <a:t>Quark coalescence</a:t>
                      </a:r>
                      <a:endParaRPr lang="en-US" sz="1200" dirty="0">
                        <a:effectLst/>
                        <a:latin typeface="+mn-lt"/>
                      </a:endParaRPr>
                    </a:p>
                    <a:p>
                      <a:r>
                        <a:rPr lang="en-US" sz="1200" dirty="0">
                          <a:solidFill>
                            <a:srgbClr val="000000"/>
                          </a:solidFill>
                          <a:effectLst/>
                          <a:latin typeface="+mn-lt"/>
                        </a:rPr>
                        <a:t>  vorticity &amp; magnetic field</a:t>
                      </a:r>
                      <a:r>
                        <a:rPr lang="en-US" sz="1200" b="1" baseline="30000" dirty="0">
                          <a:solidFill>
                            <a:srgbClr val="4C4C4C"/>
                          </a:solidFill>
                          <a:effectLst/>
                          <a:latin typeface="+mn-lt"/>
                        </a:rPr>
                        <a:t>[1]</a:t>
                      </a:r>
                      <a:endParaRPr lang="en-US" sz="1200" dirty="0">
                        <a:effectLst/>
                        <a:latin typeface="+mn-lt"/>
                      </a:endParaRPr>
                    </a:p>
                  </a:txBody>
                  <a:tcPr marL="19548" marR="19548" marT="19548" marB="19548" anchor="ctr">
                    <a:lnL w="381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AEA"/>
                    </a:solidFill>
                  </a:tcPr>
                </a:tc>
                <a:tc>
                  <a:txBody>
                    <a:bodyPr/>
                    <a:lstStyle/>
                    <a:p>
                      <a:r>
                        <a:rPr lang="en-US" sz="1200" dirty="0">
                          <a:solidFill>
                            <a:srgbClr val="000000"/>
                          </a:solidFill>
                          <a:effectLst/>
                          <a:latin typeface="+mn-lt"/>
                        </a:rPr>
                        <a:t>   &lt; 1/3 </a:t>
                      </a:r>
                      <a:endParaRPr lang="en-US" sz="1200" dirty="0">
                        <a:effectLst/>
                        <a:latin typeface="+mn-lt"/>
                      </a:endParaRPr>
                    </a:p>
                    <a:p>
                      <a:r>
                        <a:rPr lang="en-US" sz="1200" dirty="0">
                          <a:solidFill>
                            <a:srgbClr val="000000"/>
                          </a:solidFill>
                          <a:effectLst/>
                          <a:latin typeface="+mn-lt"/>
                        </a:rPr>
                        <a:t>   (Negative ~ 10</a:t>
                      </a:r>
                      <a:r>
                        <a:rPr lang="en-US" sz="1200" baseline="30000" dirty="0">
                          <a:solidFill>
                            <a:srgbClr val="000000"/>
                          </a:solidFill>
                          <a:effectLst/>
                          <a:latin typeface="+mn-lt"/>
                        </a:rPr>
                        <a:t>-5</a:t>
                      </a:r>
                      <a:r>
                        <a:rPr lang="en-US" sz="1200" dirty="0">
                          <a:solidFill>
                            <a:srgbClr val="000000"/>
                          </a:solidFill>
                          <a:effectLst/>
                          <a:latin typeface="+mn-lt"/>
                        </a:rPr>
                        <a:t>)</a:t>
                      </a:r>
                      <a:endParaRPr lang="en-US" sz="1200" dirty="0">
                        <a:effectLst/>
                        <a:latin typeface="+mn-lt"/>
                      </a:endParaRPr>
                    </a:p>
                  </a:txBody>
                  <a:tcPr marL="19548" marR="19548" marT="19548" marB="19548" anchor="ctr">
                    <a:lnL w="952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AEA"/>
                    </a:solidFill>
                  </a:tcPr>
                </a:tc>
                <a:extLst>
                  <a:ext uri="{0D108BD9-81ED-4DB2-BD59-A6C34878D82A}">
                    <a16:rowId xmlns:a16="http://schemas.microsoft.com/office/drawing/2014/main" val="4025421561"/>
                  </a:ext>
                </a:extLst>
              </a:tr>
              <a:tr h="533400">
                <a:tc>
                  <a:txBody>
                    <a:bodyPr/>
                    <a:lstStyle/>
                    <a:p>
                      <a:r>
                        <a:rPr lang="en-US" sz="1200" b="1" dirty="0">
                          <a:solidFill>
                            <a:srgbClr val="000000"/>
                          </a:solidFill>
                          <a:effectLst/>
                          <a:latin typeface="+mn-lt"/>
                        </a:rPr>
                        <a:t>  c</a:t>
                      </a:r>
                      <a:r>
                        <a:rPr lang="el-GR" sz="1200" b="1" baseline="-25000" dirty="0">
                          <a:solidFill>
                            <a:srgbClr val="000000"/>
                          </a:solidFill>
                          <a:effectLst/>
                          <a:latin typeface="+mn-lt"/>
                        </a:rPr>
                        <a:t>ε</a:t>
                      </a:r>
                      <a:r>
                        <a:rPr lang="el-GR" sz="1200" dirty="0">
                          <a:solidFill>
                            <a:srgbClr val="000000"/>
                          </a:solidFill>
                          <a:effectLst/>
                          <a:latin typeface="+mn-lt"/>
                        </a:rPr>
                        <a:t>: </a:t>
                      </a:r>
                      <a:r>
                        <a:rPr lang="en-US" sz="1200" dirty="0">
                          <a:solidFill>
                            <a:srgbClr val="000000"/>
                          </a:solidFill>
                          <a:effectLst/>
                          <a:latin typeface="+mn-lt"/>
                        </a:rPr>
                        <a:t>E-comp. of Vorticity </a:t>
                      </a:r>
                    </a:p>
                    <a:p>
                      <a:r>
                        <a:rPr lang="en-US" sz="1200" dirty="0">
                          <a:solidFill>
                            <a:srgbClr val="000000"/>
                          </a:solidFill>
                          <a:effectLst/>
                          <a:latin typeface="+mn-lt"/>
                        </a:rPr>
                        <a:t>  tensor</a:t>
                      </a:r>
                      <a:r>
                        <a:rPr lang="en-US" sz="1200" b="1" baseline="30000" dirty="0">
                          <a:solidFill>
                            <a:srgbClr val="4C4C4C"/>
                          </a:solidFill>
                          <a:effectLst/>
                          <a:latin typeface="+mn-lt"/>
                        </a:rPr>
                        <a:t>[1]</a:t>
                      </a:r>
                      <a:endParaRPr lang="en-US" sz="1200" dirty="0">
                        <a:effectLst/>
                        <a:latin typeface="+mn-lt"/>
                      </a:endParaRPr>
                    </a:p>
                  </a:txBody>
                  <a:tcPr marL="19548" marR="19548" marT="19548" marB="19548" anchor="ctr">
                    <a:lnL w="381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n-US" sz="1200" dirty="0">
                          <a:solidFill>
                            <a:srgbClr val="000000"/>
                          </a:solidFill>
                          <a:effectLst/>
                          <a:latin typeface="+mn-lt"/>
                        </a:rPr>
                        <a:t>   &lt; 1/3 </a:t>
                      </a:r>
                      <a:endParaRPr lang="en-US" sz="1200" dirty="0">
                        <a:effectLst/>
                        <a:latin typeface="+mn-lt"/>
                      </a:endParaRPr>
                    </a:p>
                    <a:p>
                      <a:r>
                        <a:rPr lang="en-US" sz="1200" dirty="0">
                          <a:solidFill>
                            <a:srgbClr val="000000"/>
                          </a:solidFill>
                          <a:effectLst/>
                          <a:latin typeface="+mn-lt"/>
                        </a:rPr>
                        <a:t>   (Negative ~ 10</a:t>
                      </a:r>
                      <a:r>
                        <a:rPr lang="en-US" sz="1200" baseline="30000" dirty="0">
                          <a:solidFill>
                            <a:srgbClr val="000000"/>
                          </a:solidFill>
                          <a:effectLst/>
                          <a:latin typeface="+mn-lt"/>
                        </a:rPr>
                        <a:t>-4</a:t>
                      </a:r>
                      <a:r>
                        <a:rPr lang="en-US" sz="1200" dirty="0">
                          <a:solidFill>
                            <a:srgbClr val="000000"/>
                          </a:solidFill>
                          <a:effectLst/>
                          <a:latin typeface="+mn-lt"/>
                        </a:rPr>
                        <a:t>)</a:t>
                      </a:r>
                      <a:endParaRPr lang="en-US" sz="1200" dirty="0">
                        <a:effectLst/>
                        <a:latin typeface="+mn-lt"/>
                      </a:endParaRPr>
                    </a:p>
                  </a:txBody>
                  <a:tcPr marL="19548" marR="19548" marT="19548" marB="19548" anchor="ctr">
                    <a:lnL w="952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86757"/>
                  </a:ext>
                </a:extLst>
              </a:tr>
              <a:tr h="457200">
                <a:tc>
                  <a:txBody>
                    <a:bodyPr/>
                    <a:lstStyle/>
                    <a:p>
                      <a:r>
                        <a:rPr lang="en-US" sz="1200" b="1" dirty="0">
                          <a:solidFill>
                            <a:srgbClr val="000000"/>
                          </a:solidFill>
                          <a:effectLst/>
                          <a:latin typeface="+mn-lt"/>
                        </a:rPr>
                        <a:t>  </a:t>
                      </a:r>
                      <a:r>
                        <a:rPr lang="en-US" sz="1200" b="1" dirty="0" err="1">
                          <a:solidFill>
                            <a:srgbClr val="000000"/>
                          </a:solidFill>
                          <a:effectLst/>
                          <a:latin typeface="+mn-lt"/>
                        </a:rPr>
                        <a:t>c</a:t>
                      </a:r>
                      <a:r>
                        <a:rPr lang="en-US" sz="1200" b="1" baseline="-25000" dirty="0" err="1">
                          <a:solidFill>
                            <a:srgbClr val="000000"/>
                          </a:solidFill>
                          <a:effectLst/>
                          <a:latin typeface="+mn-lt"/>
                        </a:rPr>
                        <a:t>E</a:t>
                      </a:r>
                      <a:r>
                        <a:rPr lang="en-US" sz="1200" dirty="0">
                          <a:solidFill>
                            <a:srgbClr val="000000"/>
                          </a:solidFill>
                          <a:effectLst/>
                          <a:latin typeface="+mn-lt"/>
                        </a:rPr>
                        <a:t>: Electric field</a:t>
                      </a:r>
                      <a:r>
                        <a:rPr lang="en-US" sz="1200" b="1" baseline="30000" dirty="0">
                          <a:solidFill>
                            <a:srgbClr val="4C4C4C"/>
                          </a:solidFill>
                          <a:effectLst/>
                          <a:latin typeface="+mn-lt"/>
                        </a:rPr>
                        <a:t>[2]</a:t>
                      </a:r>
                      <a:endParaRPr lang="en-US" sz="1200" dirty="0">
                        <a:effectLst/>
                        <a:latin typeface="+mn-lt"/>
                      </a:endParaRPr>
                    </a:p>
                  </a:txBody>
                  <a:tcPr marL="19548" marR="19548" marT="19548" marB="19548" anchor="ctr">
                    <a:lnL w="381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AEA"/>
                    </a:solidFill>
                  </a:tcPr>
                </a:tc>
                <a:tc>
                  <a:txBody>
                    <a:bodyPr/>
                    <a:lstStyle/>
                    <a:p>
                      <a:r>
                        <a:rPr lang="en-US" sz="1200" dirty="0">
                          <a:solidFill>
                            <a:srgbClr val="000000"/>
                          </a:solidFill>
                          <a:effectLst/>
                          <a:latin typeface="+mn-lt"/>
                        </a:rPr>
                        <a:t>   &gt; 1/3 </a:t>
                      </a:r>
                      <a:endParaRPr lang="en-US" sz="1200" dirty="0">
                        <a:effectLst/>
                        <a:latin typeface="+mn-lt"/>
                      </a:endParaRPr>
                    </a:p>
                    <a:p>
                      <a:r>
                        <a:rPr lang="en-US" sz="1200" dirty="0">
                          <a:solidFill>
                            <a:srgbClr val="000000"/>
                          </a:solidFill>
                          <a:effectLst/>
                          <a:latin typeface="+mn-lt"/>
                        </a:rPr>
                        <a:t>   (Positive ~ 10</a:t>
                      </a:r>
                      <a:r>
                        <a:rPr lang="en-US" sz="1200" baseline="30000" dirty="0">
                          <a:solidFill>
                            <a:srgbClr val="000000"/>
                          </a:solidFill>
                          <a:effectLst/>
                          <a:latin typeface="+mn-lt"/>
                        </a:rPr>
                        <a:t>-5</a:t>
                      </a:r>
                      <a:r>
                        <a:rPr lang="en-US" sz="1200" dirty="0">
                          <a:solidFill>
                            <a:srgbClr val="000000"/>
                          </a:solidFill>
                          <a:effectLst/>
                          <a:latin typeface="+mn-lt"/>
                        </a:rPr>
                        <a:t>)</a:t>
                      </a:r>
                      <a:endParaRPr lang="en-US" sz="1200" dirty="0">
                        <a:effectLst/>
                        <a:latin typeface="+mn-lt"/>
                      </a:endParaRPr>
                    </a:p>
                  </a:txBody>
                  <a:tcPr marL="19548" marR="19548" marT="19548" marB="19548" anchor="ctr">
                    <a:lnL w="952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AEA"/>
                    </a:solidFill>
                  </a:tcPr>
                </a:tc>
                <a:extLst>
                  <a:ext uri="{0D108BD9-81ED-4DB2-BD59-A6C34878D82A}">
                    <a16:rowId xmlns:a16="http://schemas.microsoft.com/office/drawing/2014/main" val="662144187"/>
                  </a:ext>
                </a:extLst>
              </a:tr>
              <a:tr h="533400">
                <a:tc>
                  <a:txBody>
                    <a:bodyPr/>
                    <a:lstStyle/>
                    <a:p>
                      <a:r>
                        <a:rPr lang="en-US" sz="1200" dirty="0">
                          <a:solidFill>
                            <a:srgbClr val="000000"/>
                          </a:solidFill>
                          <a:effectLst/>
                          <a:latin typeface="+mn-lt"/>
                        </a:rPr>
                        <a:t>  </a:t>
                      </a:r>
                      <a:r>
                        <a:rPr lang="en-US" sz="1200" b="1" dirty="0" err="1">
                          <a:solidFill>
                            <a:srgbClr val="000000"/>
                          </a:solidFill>
                          <a:effectLst/>
                          <a:latin typeface="+mn-lt"/>
                        </a:rPr>
                        <a:t>c</a:t>
                      </a:r>
                      <a:r>
                        <a:rPr lang="en-US" sz="1200" b="1" baseline="-25000" dirty="0" err="1">
                          <a:solidFill>
                            <a:srgbClr val="000000"/>
                          </a:solidFill>
                          <a:effectLst/>
                          <a:latin typeface="+mn-lt"/>
                        </a:rPr>
                        <a:t>F</a:t>
                      </a:r>
                      <a:r>
                        <a:rPr lang="en-US" sz="1200" dirty="0">
                          <a:solidFill>
                            <a:srgbClr val="000000"/>
                          </a:solidFill>
                          <a:effectLst/>
                          <a:latin typeface="+mn-lt"/>
                        </a:rPr>
                        <a:t>: Fragmentation</a:t>
                      </a:r>
                      <a:r>
                        <a:rPr lang="en-US" sz="1200" b="1" baseline="30000" dirty="0">
                          <a:solidFill>
                            <a:srgbClr val="4C4C4C"/>
                          </a:solidFill>
                          <a:effectLst/>
                          <a:latin typeface="+mn-lt"/>
                        </a:rPr>
                        <a:t>[3]</a:t>
                      </a:r>
                      <a:endParaRPr lang="en-US" sz="1200" dirty="0">
                        <a:effectLst/>
                        <a:latin typeface="+mn-lt"/>
                      </a:endParaRPr>
                    </a:p>
                  </a:txBody>
                  <a:tcPr marL="19548" marR="19548" marT="19548" marB="19548" anchor="ctr">
                    <a:lnL w="381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n-US" sz="1200" dirty="0">
                          <a:solidFill>
                            <a:srgbClr val="000000"/>
                          </a:solidFill>
                          <a:effectLst/>
                          <a:latin typeface="+mn-lt"/>
                        </a:rPr>
                        <a:t>   &gt; or, &lt; 1/3 </a:t>
                      </a:r>
                      <a:endParaRPr lang="en-US" sz="1200" dirty="0">
                        <a:effectLst/>
                        <a:latin typeface="+mn-lt"/>
                      </a:endParaRPr>
                    </a:p>
                    <a:p>
                      <a:r>
                        <a:rPr lang="en-US" sz="1200" dirty="0">
                          <a:solidFill>
                            <a:srgbClr val="000000"/>
                          </a:solidFill>
                          <a:effectLst/>
                          <a:latin typeface="+mn-lt"/>
                        </a:rPr>
                        <a:t>   (~ 10</a:t>
                      </a:r>
                      <a:r>
                        <a:rPr lang="en-US" sz="1200" baseline="30000" dirty="0">
                          <a:solidFill>
                            <a:srgbClr val="000000"/>
                          </a:solidFill>
                          <a:effectLst/>
                          <a:latin typeface="+mn-lt"/>
                        </a:rPr>
                        <a:t>-5</a:t>
                      </a:r>
                      <a:r>
                        <a:rPr lang="en-US" sz="1200" dirty="0">
                          <a:solidFill>
                            <a:srgbClr val="000000"/>
                          </a:solidFill>
                          <a:effectLst/>
                          <a:latin typeface="+mn-lt"/>
                        </a:rPr>
                        <a:t>)</a:t>
                      </a:r>
                      <a:endParaRPr lang="en-US" sz="1200" dirty="0">
                        <a:effectLst/>
                        <a:latin typeface="+mn-lt"/>
                      </a:endParaRPr>
                    </a:p>
                  </a:txBody>
                  <a:tcPr marL="19548" marR="19548" marT="19548" marB="19548" anchor="ctr">
                    <a:lnL w="952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646425"/>
                  </a:ext>
                </a:extLst>
              </a:tr>
              <a:tr h="381000">
                <a:tc>
                  <a:txBody>
                    <a:bodyPr/>
                    <a:lstStyle/>
                    <a:p>
                      <a:r>
                        <a:rPr lang="en-US" sz="1200" dirty="0">
                          <a:solidFill>
                            <a:srgbClr val="000000"/>
                          </a:solidFill>
                          <a:effectLst/>
                          <a:latin typeface="+mn-lt"/>
                        </a:rPr>
                        <a:t>  </a:t>
                      </a:r>
                      <a:r>
                        <a:rPr lang="en-US" sz="1200" b="1" dirty="0" err="1">
                          <a:solidFill>
                            <a:srgbClr val="000000"/>
                          </a:solidFill>
                          <a:effectLst/>
                          <a:latin typeface="+mn-lt"/>
                        </a:rPr>
                        <a:t>c</a:t>
                      </a:r>
                      <a:r>
                        <a:rPr lang="en-US" sz="1200" b="1" baseline="-25000" dirty="0" err="1">
                          <a:solidFill>
                            <a:srgbClr val="000000"/>
                          </a:solidFill>
                          <a:effectLst/>
                          <a:latin typeface="+mn-lt"/>
                        </a:rPr>
                        <a:t>L</a:t>
                      </a:r>
                      <a:r>
                        <a:rPr lang="en-US" sz="1200" dirty="0">
                          <a:solidFill>
                            <a:srgbClr val="000000"/>
                          </a:solidFill>
                          <a:effectLst/>
                          <a:latin typeface="+mn-lt"/>
                        </a:rPr>
                        <a:t>: Local spin     </a:t>
                      </a:r>
                    </a:p>
                    <a:p>
                      <a:r>
                        <a:rPr lang="en-US" sz="1200" dirty="0">
                          <a:solidFill>
                            <a:srgbClr val="000000"/>
                          </a:solidFill>
                          <a:effectLst/>
                          <a:latin typeface="+mn-lt"/>
                        </a:rPr>
                        <a:t>       alignments</a:t>
                      </a:r>
                      <a:r>
                        <a:rPr lang="en-US" sz="1200" b="1" baseline="30000" dirty="0">
                          <a:solidFill>
                            <a:srgbClr val="4C4C4C"/>
                          </a:solidFill>
                          <a:effectLst/>
                          <a:latin typeface="+mn-lt"/>
                        </a:rPr>
                        <a:t>[4]</a:t>
                      </a:r>
                      <a:endParaRPr lang="en-US" sz="1200" dirty="0">
                        <a:effectLst/>
                        <a:latin typeface="+mn-lt"/>
                      </a:endParaRPr>
                    </a:p>
                  </a:txBody>
                  <a:tcPr marL="19548" marR="19548" marT="19548" marB="19548" anchor="ctr">
                    <a:lnL w="381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AEA"/>
                    </a:solidFill>
                  </a:tcPr>
                </a:tc>
                <a:tc>
                  <a:txBody>
                    <a:bodyPr/>
                    <a:lstStyle/>
                    <a:p>
                      <a:r>
                        <a:rPr lang="en-US" sz="1200" dirty="0">
                          <a:solidFill>
                            <a:srgbClr val="000000"/>
                          </a:solidFill>
                          <a:effectLst/>
                          <a:latin typeface="+mn-lt"/>
                        </a:rPr>
                        <a:t>   &lt; 1/3</a:t>
                      </a:r>
                      <a:endParaRPr lang="en-US" sz="1200" dirty="0">
                        <a:effectLst/>
                        <a:latin typeface="+mn-lt"/>
                      </a:endParaRPr>
                    </a:p>
                  </a:txBody>
                  <a:tcPr marL="19548" marR="19548" marT="19548" marB="19548" anchor="ctr">
                    <a:lnL w="952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AEA"/>
                    </a:solidFill>
                  </a:tcPr>
                </a:tc>
                <a:extLst>
                  <a:ext uri="{0D108BD9-81ED-4DB2-BD59-A6C34878D82A}">
                    <a16:rowId xmlns:a16="http://schemas.microsoft.com/office/drawing/2014/main" val="4169969481"/>
                  </a:ext>
                </a:extLst>
              </a:tr>
              <a:tr h="457200">
                <a:tc>
                  <a:txBody>
                    <a:bodyPr/>
                    <a:lstStyle/>
                    <a:p>
                      <a:r>
                        <a:rPr lang="en-US" sz="1200" dirty="0">
                          <a:solidFill>
                            <a:srgbClr val="000000"/>
                          </a:solidFill>
                          <a:effectLst/>
                          <a:latin typeface="+mn-lt"/>
                        </a:rPr>
                        <a:t>  </a:t>
                      </a:r>
                      <a:r>
                        <a:rPr lang="en-US" sz="1200" b="1" dirty="0" err="1">
                          <a:solidFill>
                            <a:srgbClr val="000000"/>
                          </a:solidFill>
                          <a:effectLst/>
                          <a:latin typeface="+mn-lt"/>
                        </a:rPr>
                        <a:t>c</a:t>
                      </a:r>
                      <a:r>
                        <a:rPr lang="en-US" sz="1200" b="1" baseline="-25000" dirty="0" err="1">
                          <a:solidFill>
                            <a:srgbClr val="000000"/>
                          </a:solidFill>
                          <a:effectLst/>
                          <a:latin typeface="+mn-lt"/>
                        </a:rPr>
                        <a:t>A</a:t>
                      </a:r>
                      <a:r>
                        <a:rPr lang="en-US" sz="1200" dirty="0">
                          <a:solidFill>
                            <a:srgbClr val="000000"/>
                          </a:solidFill>
                          <a:effectLst/>
                          <a:latin typeface="+mn-lt"/>
                        </a:rPr>
                        <a:t>: Turbulent color field</a:t>
                      </a:r>
                      <a:r>
                        <a:rPr lang="en-US" sz="1200" b="1" baseline="30000" dirty="0">
                          <a:solidFill>
                            <a:srgbClr val="4C4C4C"/>
                          </a:solidFill>
                          <a:effectLst/>
                          <a:latin typeface="+mn-lt"/>
                        </a:rPr>
                        <a:t>[5]</a:t>
                      </a:r>
                      <a:endParaRPr lang="en-US" sz="1200" dirty="0">
                        <a:effectLst/>
                        <a:latin typeface="+mn-lt"/>
                      </a:endParaRPr>
                    </a:p>
                  </a:txBody>
                  <a:tcPr marL="19548" marR="19548" marT="19548" marB="19548" anchor="ctr">
                    <a:lnL w="381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r>
                        <a:rPr lang="en-US" sz="1200" dirty="0">
                          <a:solidFill>
                            <a:srgbClr val="000000"/>
                          </a:solidFill>
                          <a:effectLst/>
                          <a:latin typeface="+mn-lt"/>
                        </a:rPr>
                        <a:t>   &lt; 1/3</a:t>
                      </a:r>
                      <a:endParaRPr lang="en-US" sz="1200" dirty="0">
                        <a:effectLst/>
                        <a:latin typeface="+mn-lt"/>
                      </a:endParaRPr>
                    </a:p>
                  </a:txBody>
                  <a:tcPr marL="19548" marR="19548" marT="19548" marB="19548" anchor="ctr">
                    <a:lnL w="952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28059224"/>
                  </a:ext>
                </a:extLst>
              </a:tr>
              <a:tr h="633853">
                <a:tc>
                  <a:txBody>
                    <a:bodyPr/>
                    <a:lstStyle/>
                    <a:p>
                      <a:r>
                        <a:rPr lang="en-US" sz="1200" b="1" dirty="0">
                          <a:solidFill>
                            <a:srgbClr val="000000"/>
                          </a:solidFill>
                          <a:effectLst/>
                          <a:latin typeface="+mn-lt"/>
                        </a:rPr>
                        <a:t>  </a:t>
                      </a:r>
                      <a:r>
                        <a:rPr lang="en-US" sz="1200" b="1" dirty="0" err="1">
                          <a:solidFill>
                            <a:srgbClr val="000000"/>
                          </a:solidFill>
                          <a:effectLst/>
                          <a:latin typeface="+mn-lt"/>
                        </a:rPr>
                        <a:t>c</a:t>
                      </a:r>
                      <a:r>
                        <a:rPr kumimoji="1" lang="en-US" altLang="zh-CN" sz="1200" b="0" baseline="-25000" dirty="0" err="1"/>
                        <a:t>ϕ</a:t>
                      </a:r>
                      <a:r>
                        <a:rPr lang="el-GR" sz="1200" dirty="0">
                          <a:solidFill>
                            <a:srgbClr val="000000"/>
                          </a:solidFill>
                          <a:effectLst/>
                          <a:latin typeface="+mn-lt"/>
                        </a:rPr>
                        <a:t>: </a:t>
                      </a:r>
                      <a:r>
                        <a:rPr lang="en-US" sz="1200" dirty="0">
                          <a:solidFill>
                            <a:srgbClr val="000000"/>
                          </a:solidFill>
                          <a:effectLst/>
                          <a:latin typeface="+mn-lt"/>
                        </a:rPr>
                        <a:t>Vector meson strong  </a:t>
                      </a:r>
                    </a:p>
                    <a:p>
                      <a:r>
                        <a:rPr lang="en-US" sz="1200" dirty="0">
                          <a:solidFill>
                            <a:srgbClr val="000000"/>
                          </a:solidFill>
                          <a:effectLst/>
                          <a:latin typeface="+mn-lt"/>
                        </a:rPr>
                        <a:t>  force field</a:t>
                      </a:r>
                      <a:r>
                        <a:rPr lang="en-US" sz="1200" baseline="30000" dirty="0">
                          <a:solidFill>
                            <a:srgbClr val="4C4C4C"/>
                          </a:solidFill>
                          <a:effectLst/>
                          <a:latin typeface="+mn-lt"/>
                        </a:rPr>
                        <a:t>[6]</a:t>
                      </a:r>
                      <a:endParaRPr lang="en-US" sz="1200" dirty="0">
                        <a:effectLst/>
                        <a:latin typeface="+mn-lt"/>
                      </a:endParaRPr>
                    </a:p>
                  </a:txBody>
                  <a:tcPr marL="19548" marR="19548" marT="19548" marB="19548" anchor="ctr">
                    <a:lnL w="381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9DE27"/>
                    </a:solidFill>
                  </a:tcPr>
                </a:tc>
                <a:tc>
                  <a:txBody>
                    <a:bodyPr/>
                    <a:lstStyle/>
                    <a:p>
                      <a:r>
                        <a:rPr lang="en-US" sz="1200" dirty="0">
                          <a:solidFill>
                            <a:srgbClr val="000000"/>
                          </a:solidFill>
                          <a:effectLst/>
                          <a:latin typeface="+mn-lt"/>
                        </a:rPr>
                        <a:t>   &gt; 1/3</a:t>
                      </a:r>
                      <a:endParaRPr lang="en-US" sz="1200" dirty="0">
                        <a:effectLst/>
                        <a:latin typeface="+mn-lt"/>
                      </a:endParaRPr>
                    </a:p>
                    <a:p>
                      <a:r>
                        <a:rPr lang="en-US" sz="1200" dirty="0">
                          <a:solidFill>
                            <a:srgbClr val="000000"/>
                          </a:solidFill>
                          <a:effectLst/>
                          <a:latin typeface="+mn-lt"/>
                        </a:rPr>
                        <a:t>   (Can accommodate  </a:t>
                      </a:r>
                    </a:p>
                    <a:p>
                      <a:r>
                        <a:rPr lang="en-US" sz="1200" dirty="0">
                          <a:solidFill>
                            <a:srgbClr val="000000"/>
                          </a:solidFill>
                          <a:effectLst/>
                          <a:latin typeface="+mn-lt"/>
                        </a:rPr>
                        <a:t>   large positive signal)</a:t>
                      </a:r>
                      <a:endParaRPr lang="en-US" sz="1200" dirty="0">
                        <a:effectLst/>
                        <a:latin typeface="+mn-lt"/>
                      </a:endParaRPr>
                    </a:p>
                  </a:txBody>
                  <a:tcPr marL="19548" marR="19548" marT="19548" marB="19548" anchor="ctr">
                    <a:lnL w="952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9DE27"/>
                    </a:solidFill>
                  </a:tcPr>
                </a:tc>
                <a:extLst>
                  <a:ext uri="{0D108BD9-81ED-4DB2-BD59-A6C34878D82A}">
                    <a16:rowId xmlns:a16="http://schemas.microsoft.com/office/drawing/2014/main" val="2171146203"/>
                  </a:ext>
                </a:extLst>
              </a:tr>
              <a:tr h="633853">
                <a:tc>
                  <a:txBody>
                    <a:bodyPr/>
                    <a:lstStyle/>
                    <a:p>
                      <a:r>
                        <a:rPr lang="en-US" sz="1200" dirty="0">
                          <a:effectLst/>
                          <a:latin typeface="+mn-lt"/>
                        </a:rPr>
                        <a:t>  </a:t>
                      </a:r>
                      <a:r>
                        <a:rPr lang="en-US" sz="1200" b="1" dirty="0">
                          <a:solidFill>
                            <a:srgbClr val="000000"/>
                          </a:solidFill>
                          <a:effectLst/>
                          <a:latin typeface="+mn-lt"/>
                        </a:rPr>
                        <a:t>c</a:t>
                      </a:r>
                      <a:r>
                        <a:rPr kumimoji="1" lang="en-US" sz="1200" b="0" baseline="-25000" dirty="0">
                          <a:solidFill>
                            <a:srgbClr val="000000"/>
                          </a:solidFill>
                          <a:effectLst/>
                          <a:latin typeface="+mn-lt"/>
                        </a:rPr>
                        <a:t>g</a:t>
                      </a:r>
                      <a:r>
                        <a:rPr kumimoji="1" lang="en-US" sz="1200" b="0" baseline="0" dirty="0">
                          <a:solidFill>
                            <a:srgbClr val="000000"/>
                          </a:solidFill>
                          <a:effectLst/>
                          <a:latin typeface="+mn-lt"/>
                        </a:rPr>
                        <a:t>: </a:t>
                      </a:r>
                      <a:r>
                        <a:rPr lang="en-US" sz="1200" dirty="0" err="1">
                          <a:effectLst/>
                          <a:latin typeface="+mn-lt"/>
                        </a:rPr>
                        <a:t>Glasma</a:t>
                      </a:r>
                      <a:r>
                        <a:rPr lang="en-US" sz="1200" dirty="0">
                          <a:effectLst/>
                          <a:latin typeface="+mn-lt"/>
                        </a:rPr>
                        <a:t> fields + effective potential</a:t>
                      </a:r>
                      <a:r>
                        <a:rPr lang="en-US" sz="1200" baseline="30000" dirty="0">
                          <a:solidFill>
                            <a:srgbClr val="4C4C4C"/>
                          </a:solidFill>
                          <a:effectLst/>
                          <a:latin typeface="+mn-lt"/>
                        </a:rPr>
                        <a:t>[7]</a:t>
                      </a:r>
                      <a:endParaRPr lang="en-US" sz="1200" dirty="0">
                        <a:effectLst/>
                        <a:latin typeface="+mn-lt"/>
                      </a:endParaRPr>
                    </a:p>
                  </a:txBody>
                  <a:tcPr marL="19548" marR="19548" marT="19548" marB="19548" anchor="ctr">
                    <a:lnL w="381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9DE27"/>
                    </a:solidFill>
                  </a:tcPr>
                </a:tc>
                <a:tc>
                  <a:txBody>
                    <a:bodyPr/>
                    <a:lstStyle/>
                    <a:p>
                      <a:r>
                        <a:rPr lang="en-US" sz="1200" dirty="0">
                          <a:effectLst/>
                          <a:latin typeface="+mn-lt"/>
                        </a:rPr>
                        <a:t>  could be significant</a:t>
                      </a:r>
                    </a:p>
                  </a:txBody>
                  <a:tcPr marL="19548" marR="19548" marT="19548" marB="19548" anchor="ctr">
                    <a:lnL w="952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9DE27"/>
                    </a:solidFill>
                  </a:tcPr>
                </a:tc>
                <a:extLst>
                  <a:ext uri="{0D108BD9-81ED-4DB2-BD59-A6C34878D82A}">
                    <a16:rowId xmlns:a16="http://schemas.microsoft.com/office/drawing/2014/main" val="546643330"/>
                  </a:ext>
                </a:extLst>
              </a:tr>
            </a:tbl>
          </a:graphicData>
        </a:graphic>
      </p:graphicFrame>
      <p:pic>
        <p:nvPicPr>
          <p:cNvPr id="4" name="Picture 3">
            <a:extLst>
              <a:ext uri="{FF2B5EF4-FFF2-40B4-BE49-F238E27FC236}">
                <a16:creationId xmlns:a16="http://schemas.microsoft.com/office/drawing/2014/main" id="{6C3BD9ED-FB06-4EF8-4C02-A0702B146976}"/>
              </a:ext>
            </a:extLst>
          </p:cNvPr>
          <p:cNvPicPr>
            <a:picLocks noChangeAspect="1"/>
          </p:cNvPicPr>
          <p:nvPr/>
        </p:nvPicPr>
        <p:blipFill>
          <a:blip r:embed="rId4"/>
          <a:stretch>
            <a:fillRect/>
          </a:stretch>
        </p:blipFill>
        <p:spPr>
          <a:xfrm>
            <a:off x="4544568" y="987552"/>
            <a:ext cx="3675887" cy="3588018"/>
          </a:xfrm>
          <a:prstGeom prst="rect">
            <a:avLst/>
          </a:prstGeom>
        </p:spPr>
      </p:pic>
      <p:sp>
        <p:nvSpPr>
          <p:cNvPr id="17" name="Rectangle 16">
            <a:extLst>
              <a:ext uri="{FF2B5EF4-FFF2-40B4-BE49-F238E27FC236}">
                <a16:creationId xmlns:a16="http://schemas.microsoft.com/office/drawing/2014/main" id="{1BDCCB6B-DE95-5977-8C42-969C58C24AED}"/>
              </a:ext>
            </a:extLst>
          </p:cNvPr>
          <p:cNvSpPr/>
          <p:nvPr/>
        </p:nvSpPr>
        <p:spPr bwMode="auto">
          <a:xfrm>
            <a:off x="752900" y="1395010"/>
            <a:ext cx="3540513" cy="2186390"/>
          </a:xfrm>
          <a:prstGeom prst="rect">
            <a:avLst/>
          </a:prstGeom>
          <a:noFill/>
          <a:ln w="63500"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cxnSp>
        <p:nvCxnSpPr>
          <p:cNvPr id="19" name="Straight Connector 18">
            <a:extLst>
              <a:ext uri="{FF2B5EF4-FFF2-40B4-BE49-F238E27FC236}">
                <a16:creationId xmlns:a16="http://schemas.microsoft.com/office/drawing/2014/main" id="{FE6E9E34-28B5-F0AC-3132-490940437E77}"/>
              </a:ext>
            </a:extLst>
          </p:cNvPr>
          <p:cNvCxnSpPr>
            <a:cxnSpLocks/>
          </p:cNvCxnSpPr>
          <p:nvPr/>
        </p:nvCxnSpPr>
        <p:spPr bwMode="auto">
          <a:xfrm>
            <a:off x="5105400" y="2368296"/>
            <a:ext cx="3097988" cy="0"/>
          </a:xfrm>
          <a:prstGeom prst="line">
            <a:avLst/>
          </a:prstGeom>
          <a:solidFill>
            <a:schemeClr val="accent1"/>
          </a:solidFill>
          <a:ln w="50800" cap="flat" cmpd="sng" algn="ctr">
            <a:solidFill>
              <a:schemeClr val="accent1">
                <a:lumMod val="50000"/>
                <a:alpha val="51609"/>
              </a:schemeClr>
            </a:solidFill>
            <a:prstDash val="solid"/>
            <a:round/>
            <a:headEnd type="none" w="med" len="med"/>
            <a:tailEnd type="none" w="med" len="med"/>
          </a:ln>
          <a:effectLst/>
        </p:spPr>
      </p:cxnSp>
      <p:grpSp>
        <p:nvGrpSpPr>
          <p:cNvPr id="9" name="Group 8">
            <a:extLst>
              <a:ext uri="{FF2B5EF4-FFF2-40B4-BE49-F238E27FC236}">
                <a16:creationId xmlns:a16="http://schemas.microsoft.com/office/drawing/2014/main" id="{FCD29D03-275A-A8B0-FDA8-405AF3C05E65}"/>
              </a:ext>
            </a:extLst>
          </p:cNvPr>
          <p:cNvGrpSpPr/>
          <p:nvPr/>
        </p:nvGrpSpPr>
        <p:grpSpPr>
          <a:xfrm>
            <a:off x="752900" y="4249295"/>
            <a:ext cx="5958456" cy="1465705"/>
            <a:chOff x="752900" y="4249295"/>
            <a:chExt cx="5958456" cy="1465705"/>
          </a:xfrm>
        </p:grpSpPr>
        <p:sp>
          <p:nvSpPr>
            <p:cNvPr id="5" name="Rectangle 4">
              <a:extLst>
                <a:ext uri="{FF2B5EF4-FFF2-40B4-BE49-F238E27FC236}">
                  <a16:creationId xmlns:a16="http://schemas.microsoft.com/office/drawing/2014/main" id="{6B44B725-729E-C3E6-742F-D696B32E17EA}"/>
                </a:ext>
              </a:extLst>
            </p:cNvPr>
            <p:cNvSpPr/>
            <p:nvPr/>
          </p:nvSpPr>
          <p:spPr bwMode="auto">
            <a:xfrm>
              <a:off x="752900" y="4419600"/>
              <a:ext cx="3540513" cy="1295400"/>
            </a:xfrm>
            <a:prstGeom prst="rect">
              <a:avLst/>
            </a:prstGeom>
            <a:noFill/>
            <a:ln w="63500" cap="flat" cmpd="sng" algn="ctr">
              <a:solidFill>
                <a:srgbClr val="D87B4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4140D250-78A9-6A76-8A91-17A98DBBF166}"/>
                </a:ext>
              </a:extLst>
            </p:cNvPr>
            <p:cNvSpPr txBox="1"/>
            <p:nvPr/>
          </p:nvSpPr>
          <p:spPr>
            <a:xfrm>
              <a:off x="4270042" y="4249295"/>
              <a:ext cx="561372" cy="1446550"/>
            </a:xfrm>
            <a:prstGeom prst="rect">
              <a:avLst/>
            </a:prstGeom>
            <a:noFill/>
          </p:spPr>
          <p:txBody>
            <a:bodyPr wrap="none" rtlCol="0">
              <a:spAutoFit/>
            </a:bodyPr>
            <a:lstStyle/>
            <a:p>
              <a:r>
                <a:rPr lang="en-US" sz="8800" b="0" baseline="0" dirty="0">
                  <a:solidFill>
                    <a:srgbClr val="D87B41"/>
                  </a:solidFill>
                </a:rPr>
                <a:t>}</a:t>
              </a:r>
            </a:p>
          </p:txBody>
        </p:sp>
        <p:sp>
          <p:nvSpPr>
            <p:cNvPr id="7" name="TextBox 6">
              <a:extLst>
                <a:ext uri="{FF2B5EF4-FFF2-40B4-BE49-F238E27FC236}">
                  <a16:creationId xmlns:a16="http://schemas.microsoft.com/office/drawing/2014/main" id="{16252040-A28A-24F5-0A83-BBAEF082659F}"/>
                </a:ext>
              </a:extLst>
            </p:cNvPr>
            <p:cNvSpPr txBox="1"/>
            <p:nvPr/>
          </p:nvSpPr>
          <p:spPr>
            <a:xfrm>
              <a:off x="4731327" y="4836467"/>
              <a:ext cx="1980029" cy="461665"/>
            </a:xfrm>
            <a:prstGeom prst="rect">
              <a:avLst/>
            </a:prstGeom>
            <a:noFill/>
          </p:spPr>
          <p:txBody>
            <a:bodyPr wrap="none" rtlCol="0">
              <a:spAutoFit/>
            </a:bodyPr>
            <a:lstStyle/>
            <a:p>
              <a:r>
                <a:rPr lang="en-US" sz="2400" baseline="0" dirty="0">
                  <a:solidFill>
                    <a:srgbClr val="D87B41"/>
                  </a:solidFill>
                </a:rPr>
                <a:t>strong force</a:t>
              </a:r>
              <a:endParaRPr lang="en-US" sz="7200" baseline="0" dirty="0">
                <a:solidFill>
                  <a:srgbClr val="D87B41"/>
                </a:solidFill>
              </a:endParaRPr>
            </a:p>
          </p:txBody>
        </p:sp>
      </p:grpSp>
      <p:sp>
        <p:nvSpPr>
          <p:cNvPr id="11" name="Rounded Rectangle 10">
            <a:extLst>
              <a:ext uri="{FF2B5EF4-FFF2-40B4-BE49-F238E27FC236}">
                <a16:creationId xmlns:a16="http://schemas.microsoft.com/office/drawing/2014/main" id="{894A1294-528E-6B75-EB5F-85DA8150221C}"/>
              </a:ext>
            </a:extLst>
          </p:cNvPr>
          <p:cNvSpPr/>
          <p:nvPr/>
        </p:nvSpPr>
        <p:spPr bwMode="auto">
          <a:xfrm>
            <a:off x="790590" y="4463839"/>
            <a:ext cx="3475794" cy="609600"/>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A50A8F0-26E9-4936-76BE-5117DEDB8A7E}"/>
                  </a:ext>
                </a:extLst>
              </p:cNvPr>
              <p:cNvSpPr txBox="1"/>
              <p:nvPr/>
            </p:nvSpPr>
            <p:spPr>
              <a:xfrm>
                <a:off x="2232533" y="576408"/>
                <a:ext cx="4997587" cy="400110"/>
              </a:xfrm>
              <a:prstGeom prst="rect">
                <a:avLst/>
              </a:prstGeom>
              <a:noFill/>
            </p:spPr>
            <p:txBody>
              <a:bodyPr wrap="none" lIns="0" tIns="0" rIns="0" bIns="0" rtlCol="0">
                <a:spAutoFit/>
              </a:bodyPr>
              <a:lstStyle/>
              <a:p>
                <a14:m>
                  <m:oMath xmlns:m="http://schemas.openxmlformats.org/officeDocument/2006/math">
                    <m:sSub>
                      <m:sSubPr>
                        <m:ctrlPr>
                          <a:rPr lang="en-US" i="1" baseline="0" smtClean="0">
                            <a:latin typeface="Cambria Math" panose="02040503050406030204" pitchFamily="18" charset="0"/>
                          </a:rPr>
                        </m:ctrlPr>
                      </m:sSubPr>
                      <m:e>
                        <m:r>
                          <a:rPr lang="en-US" i="1" baseline="0" smtClean="0">
                            <a:latin typeface="Cambria Math" panose="02040503050406030204" pitchFamily="18" charset="0"/>
                            <a:ea typeface="Cambria Math" panose="02040503050406030204" pitchFamily="18" charset="0"/>
                          </a:rPr>
                          <m:t>𝝆</m:t>
                        </m:r>
                      </m:e>
                      <m:sub>
                        <m:r>
                          <a:rPr lang="en-US" b="1" i="1" baseline="0" smtClean="0">
                            <a:latin typeface="Cambria Math" panose="02040503050406030204" pitchFamily="18" charset="0"/>
                          </a:rPr>
                          <m:t>𝟎𝟎</m:t>
                        </m:r>
                      </m:sub>
                    </m:sSub>
                    <m:r>
                      <a:rPr lang="en-US" i="1" baseline="0" smtClean="0">
                        <a:latin typeface="Cambria Math" panose="02040503050406030204" pitchFamily="18" charset="0"/>
                        <a:ea typeface="Cambria Math" panose="02040503050406030204" pitchFamily="18" charset="0"/>
                      </a:rPr>
                      <m:t>≈</m:t>
                    </m:r>
                    <m:f>
                      <m:fPr>
                        <m:ctrlPr>
                          <a:rPr lang="en-US" i="1" baseline="0" smtClean="0">
                            <a:latin typeface="Cambria Math" panose="02040503050406030204" pitchFamily="18" charset="0"/>
                            <a:ea typeface="Cambria Math" panose="02040503050406030204" pitchFamily="18" charset="0"/>
                          </a:rPr>
                        </m:ctrlPr>
                      </m:fPr>
                      <m:num>
                        <m:r>
                          <a:rPr lang="en-US" b="1" i="1" baseline="0" smtClean="0">
                            <a:latin typeface="Cambria Math" panose="02040503050406030204" pitchFamily="18" charset="0"/>
                            <a:ea typeface="Cambria Math" panose="02040503050406030204" pitchFamily="18" charset="0"/>
                          </a:rPr>
                          <m:t>𝟏</m:t>
                        </m:r>
                      </m:num>
                      <m:den>
                        <m:r>
                          <a:rPr lang="en-US" b="1" i="1" baseline="0" smtClean="0">
                            <a:latin typeface="Cambria Math" panose="02040503050406030204" pitchFamily="18" charset="0"/>
                            <a:ea typeface="Cambria Math" panose="02040503050406030204" pitchFamily="18" charset="0"/>
                          </a:rPr>
                          <m:t>𝟑</m:t>
                        </m:r>
                      </m:den>
                    </m:f>
                    <m:r>
                      <a:rPr lang="en-US" b="1" i="1" baseline="0" smtClean="0">
                        <a:latin typeface="Cambria Math" panose="02040503050406030204" pitchFamily="18" charset="0"/>
                        <a:ea typeface="Cambria Math" panose="02040503050406030204" pitchFamily="18" charset="0"/>
                      </a:rPr>
                      <m:t>+</m:t>
                    </m:r>
                    <m:sSub>
                      <m:sSubPr>
                        <m:ctrlPr>
                          <a:rPr lang="en-US" b="1" i="1" baseline="0" smtClean="0">
                            <a:latin typeface="Cambria Math" panose="02040503050406030204" pitchFamily="18" charset="0"/>
                            <a:ea typeface="Cambria Math" panose="02040503050406030204" pitchFamily="18" charset="0"/>
                          </a:rPr>
                        </m:ctrlPr>
                      </m:sSubPr>
                      <m:e>
                        <m:r>
                          <a:rPr lang="en-US" b="1" i="1" baseline="0" smtClean="0">
                            <a:latin typeface="Cambria Math" panose="02040503050406030204" pitchFamily="18" charset="0"/>
                            <a:ea typeface="Cambria Math" panose="02040503050406030204" pitchFamily="18" charset="0"/>
                          </a:rPr>
                          <m:t>𝑪</m:t>
                        </m:r>
                      </m:e>
                      <m:sub>
                        <m:r>
                          <a:rPr lang="en-US" b="1" i="1" baseline="0" smtClean="0">
                            <a:latin typeface="Cambria Math" panose="02040503050406030204" pitchFamily="18" charset="0"/>
                            <a:ea typeface="Cambria Math" panose="02040503050406030204" pitchFamily="18" charset="0"/>
                          </a:rPr>
                          <m:t>𝚲</m:t>
                        </m:r>
                      </m:sub>
                    </m:sSub>
                    <m:r>
                      <a:rPr lang="en-US" b="1" i="1" baseline="0" smtClean="0">
                        <a:latin typeface="Cambria Math" panose="02040503050406030204" pitchFamily="18" charset="0"/>
                        <a:ea typeface="Cambria Math" panose="02040503050406030204" pitchFamily="18" charset="0"/>
                      </a:rPr>
                      <m:t>+</m:t>
                    </m:r>
                    <m:sSub>
                      <m:sSubPr>
                        <m:ctrlPr>
                          <a:rPr lang="en-US" i="1" baseline="0">
                            <a:latin typeface="Cambria Math" panose="02040503050406030204" pitchFamily="18" charset="0"/>
                            <a:ea typeface="Cambria Math" panose="02040503050406030204" pitchFamily="18" charset="0"/>
                          </a:rPr>
                        </m:ctrlPr>
                      </m:sSubPr>
                      <m:e>
                        <m:r>
                          <a:rPr lang="en-US" i="1" baseline="0">
                            <a:latin typeface="Cambria Math" panose="02040503050406030204" pitchFamily="18" charset="0"/>
                            <a:ea typeface="Cambria Math" panose="02040503050406030204" pitchFamily="18" charset="0"/>
                          </a:rPr>
                          <m:t>𝑪</m:t>
                        </m:r>
                      </m:e>
                      <m:sub>
                        <m:r>
                          <a:rPr lang="en-US" i="1" baseline="0" smtClean="0">
                            <a:latin typeface="Cambria Math" panose="02040503050406030204" pitchFamily="18" charset="0"/>
                            <a:ea typeface="Cambria Math" panose="02040503050406030204" pitchFamily="18" charset="0"/>
                          </a:rPr>
                          <m:t>𝜺</m:t>
                        </m:r>
                      </m:sub>
                    </m:sSub>
                    <m:r>
                      <a:rPr lang="en-US" i="1" baseline="0">
                        <a:latin typeface="Cambria Math" panose="02040503050406030204" pitchFamily="18" charset="0"/>
                        <a:ea typeface="Cambria Math" panose="02040503050406030204" pitchFamily="18" charset="0"/>
                      </a:rPr>
                      <m:t>+</m:t>
                    </m:r>
                    <m:sSub>
                      <m:sSubPr>
                        <m:ctrlPr>
                          <a:rPr lang="en-US" i="1" baseline="0">
                            <a:latin typeface="Cambria Math" panose="02040503050406030204" pitchFamily="18" charset="0"/>
                            <a:ea typeface="Cambria Math" panose="02040503050406030204" pitchFamily="18" charset="0"/>
                          </a:rPr>
                        </m:ctrlPr>
                      </m:sSubPr>
                      <m:e>
                        <m:r>
                          <a:rPr lang="en-US" i="1" baseline="0">
                            <a:latin typeface="Cambria Math" panose="02040503050406030204" pitchFamily="18" charset="0"/>
                            <a:ea typeface="Cambria Math" panose="02040503050406030204" pitchFamily="18" charset="0"/>
                          </a:rPr>
                          <m:t>𝑪</m:t>
                        </m:r>
                      </m:e>
                      <m:sub>
                        <m:r>
                          <a:rPr lang="en-US" b="1" i="1" baseline="0" smtClean="0">
                            <a:latin typeface="Cambria Math" panose="02040503050406030204" pitchFamily="18" charset="0"/>
                            <a:ea typeface="Cambria Math" panose="02040503050406030204" pitchFamily="18" charset="0"/>
                          </a:rPr>
                          <m:t>𝑬</m:t>
                        </m:r>
                      </m:sub>
                    </m:sSub>
                    <m:r>
                      <a:rPr lang="en-US" i="1" baseline="0">
                        <a:latin typeface="Cambria Math" panose="02040503050406030204" pitchFamily="18" charset="0"/>
                        <a:ea typeface="Cambria Math" panose="02040503050406030204" pitchFamily="18" charset="0"/>
                      </a:rPr>
                      <m:t>+</m:t>
                    </m:r>
                    <m:sSub>
                      <m:sSubPr>
                        <m:ctrlPr>
                          <a:rPr lang="en-US" i="1" baseline="0">
                            <a:latin typeface="Cambria Math" panose="02040503050406030204" pitchFamily="18" charset="0"/>
                            <a:ea typeface="Cambria Math" panose="02040503050406030204" pitchFamily="18" charset="0"/>
                          </a:rPr>
                        </m:ctrlPr>
                      </m:sSubPr>
                      <m:e>
                        <m:r>
                          <a:rPr lang="en-US" i="1" baseline="0">
                            <a:latin typeface="Cambria Math" panose="02040503050406030204" pitchFamily="18" charset="0"/>
                            <a:ea typeface="Cambria Math" panose="02040503050406030204" pitchFamily="18" charset="0"/>
                          </a:rPr>
                          <m:t>𝑪</m:t>
                        </m:r>
                      </m:e>
                      <m:sub>
                        <m:r>
                          <a:rPr lang="en-US" b="1" i="1" baseline="0" smtClean="0">
                            <a:latin typeface="Cambria Math" panose="02040503050406030204" pitchFamily="18" charset="0"/>
                            <a:ea typeface="Cambria Math" panose="02040503050406030204" pitchFamily="18" charset="0"/>
                          </a:rPr>
                          <m:t>𝑭</m:t>
                        </m:r>
                      </m:sub>
                    </m:sSub>
                  </m:oMath>
                </a14:m>
                <a:r>
                  <a:rPr lang="en-US" baseline="0" dirty="0">
                    <a:ea typeface="Cambria Math" panose="02040503050406030204" pitchFamily="18" charset="0"/>
                  </a:rPr>
                  <a:t> </a:t>
                </a:r>
                <a14:m>
                  <m:oMath xmlns:m="http://schemas.openxmlformats.org/officeDocument/2006/math">
                    <m:r>
                      <a:rPr lang="en-US" i="1" baseline="0">
                        <a:latin typeface="Cambria Math" panose="02040503050406030204" pitchFamily="18" charset="0"/>
                        <a:ea typeface="Cambria Math" panose="02040503050406030204" pitchFamily="18" charset="0"/>
                      </a:rPr>
                      <m:t>+</m:t>
                    </m:r>
                    <m:sSub>
                      <m:sSubPr>
                        <m:ctrlPr>
                          <a:rPr lang="en-US" i="1" baseline="0">
                            <a:latin typeface="Cambria Math" panose="02040503050406030204" pitchFamily="18" charset="0"/>
                            <a:ea typeface="Cambria Math" panose="02040503050406030204" pitchFamily="18" charset="0"/>
                          </a:rPr>
                        </m:ctrlPr>
                      </m:sSubPr>
                      <m:e>
                        <m:r>
                          <a:rPr lang="en-US" i="1" baseline="0">
                            <a:latin typeface="Cambria Math" panose="02040503050406030204" pitchFamily="18" charset="0"/>
                            <a:ea typeface="Cambria Math" panose="02040503050406030204" pitchFamily="18" charset="0"/>
                          </a:rPr>
                          <m:t>𝑪</m:t>
                        </m:r>
                      </m:e>
                      <m:sub>
                        <m:r>
                          <a:rPr lang="en-US" b="1" i="1" baseline="0" smtClean="0">
                            <a:latin typeface="Cambria Math" panose="02040503050406030204" pitchFamily="18" charset="0"/>
                            <a:ea typeface="Cambria Math" panose="02040503050406030204" pitchFamily="18" charset="0"/>
                          </a:rPr>
                          <m:t>𝑳</m:t>
                        </m:r>
                      </m:sub>
                    </m:sSub>
                    <m:r>
                      <a:rPr lang="en-US" i="1" baseline="0">
                        <a:latin typeface="Cambria Math" panose="02040503050406030204" pitchFamily="18" charset="0"/>
                        <a:ea typeface="Cambria Math" panose="02040503050406030204" pitchFamily="18" charset="0"/>
                      </a:rPr>
                      <m:t>+</m:t>
                    </m:r>
                    <m:sSub>
                      <m:sSubPr>
                        <m:ctrlPr>
                          <a:rPr lang="en-US" i="1" baseline="0" smtClean="0">
                            <a:solidFill>
                              <a:srgbClr val="73FDD6"/>
                            </a:solidFill>
                            <a:latin typeface="Cambria Math" panose="02040503050406030204" pitchFamily="18" charset="0"/>
                            <a:ea typeface="Cambria Math" panose="02040503050406030204" pitchFamily="18" charset="0"/>
                          </a:rPr>
                        </m:ctrlPr>
                      </m:sSubPr>
                      <m:e>
                        <m:r>
                          <a:rPr lang="en-US" i="1" baseline="0">
                            <a:solidFill>
                              <a:srgbClr val="73FDD6"/>
                            </a:solidFill>
                            <a:latin typeface="Cambria Math" panose="02040503050406030204" pitchFamily="18" charset="0"/>
                            <a:ea typeface="Cambria Math" panose="02040503050406030204" pitchFamily="18" charset="0"/>
                          </a:rPr>
                          <m:t>𝑪</m:t>
                        </m:r>
                      </m:e>
                      <m:sub>
                        <m:r>
                          <a:rPr lang="en-US" b="1" i="1" baseline="0" smtClean="0">
                            <a:solidFill>
                              <a:srgbClr val="73FDD6"/>
                            </a:solidFill>
                            <a:latin typeface="Cambria Math" panose="02040503050406030204" pitchFamily="18" charset="0"/>
                            <a:ea typeface="Cambria Math" panose="02040503050406030204" pitchFamily="18" charset="0"/>
                          </a:rPr>
                          <m:t>𝑨</m:t>
                        </m:r>
                      </m:sub>
                    </m:sSub>
                  </m:oMath>
                </a14:m>
                <a:r>
                  <a:rPr lang="en-US" baseline="0" dirty="0">
                    <a:solidFill>
                      <a:srgbClr val="73FDD6"/>
                    </a:solidFill>
                    <a:ea typeface="Cambria Math" panose="02040503050406030204" pitchFamily="18" charset="0"/>
                  </a:rPr>
                  <a:t> </a:t>
                </a:r>
                <a14:m>
                  <m:oMath xmlns:m="http://schemas.openxmlformats.org/officeDocument/2006/math">
                    <m:r>
                      <a:rPr lang="en-US" i="1" baseline="0">
                        <a:latin typeface="Cambria Math" panose="02040503050406030204" pitchFamily="18" charset="0"/>
                        <a:ea typeface="Cambria Math" panose="02040503050406030204" pitchFamily="18" charset="0"/>
                      </a:rPr>
                      <m:t>+</m:t>
                    </m:r>
                    <m:sSub>
                      <m:sSubPr>
                        <m:ctrlPr>
                          <a:rPr lang="en-US" i="1" baseline="0" smtClean="0">
                            <a:solidFill>
                              <a:srgbClr val="D87B41"/>
                            </a:solidFill>
                            <a:latin typeface="Cambria Math" panose="02040503050406030204" pitchFamily="18" charset="0"/>
                            <a:ea typeface="Cambria Math" panose="02040503050406030204" pitchFamily="18" charset="0"/>
                          </a:rPr>
                        </m:ctrlPr>
                      </m:sSubPr>
                      <m:e>
                        <m:r>
                          <a:rPr lang="en-US" i="1" baseline="0">
                            <a:solidFill>
                              <a:srgbClr val="D87B41"/>
                            </a:solidFill>
                            <a:latin typeface="Cambria Math" panose="02040503050406030204" pitchFamily="18" charset="0"/>
                            <a:ea typeface="Cambria Math" panose="02040503050406030204" pitchFamily="18" charset="0"/>
                          </a:rPr>
                          <m:t>𝑪</m:t>
                        </m:r>
                      </m:e>
                      <m:sub>
                        <m:r>
                          <a:rPr lang="en-US" i="1" baseline="0" smtClean="0">
                            <a:solidFill>
                              <a:srgbClr val="D87B41"/>
                            </a:solidFill>
                            <a:latin typeface="Cambria Math" panose="02040503050406030204" pitchFamily="18" charset="0"/>
                            <a:ea typeface="Cambria Math" panose="02040503050406030204" pitchFamily="18" charset="0"/>
                          </a:rPr>
                          <m:t>𝝋</m:t>
                        </m:r>
                      </m:sub>
                    </m:sSub>
                    <m:r>
                      <a:rPr lang="en-US" i="1" baseline="0">
                        <a:solidFill>
                          <a:srgbClr val="D87B41"/>
                        </a:solidFill>
                        <a:latin typeface="Cambria Math" panose="02040503050406030204" pitchFamily="18" charset="0"/>
                        <a:ea typeface="Cambria Math" panose="02040503050406030204" pitchFamily="18" charset="0"/>
                      </a:rPr>
                      <m:t>+</m:t>
                    </m:r>
                    <m:sSub>
                      <m:sSubPr>
                        <m:ctrlPr>
                          <a:rPr lang="en-US" i="1" baseline="0">
                            <a:solidFill>
                              <a:srgbClr val="D87B41"/>
                            </a:solidFill>
                            <a:latin typeface="Cambria Math" panose="02040503050406030204" pitchFamily="18" charset="0"/>
                            <a:ea typeface="Cambria Math" panose="02040503050406030204" pitchFamily="18" charset="0"/>
                          </a:rPr>
                        </m:ctrlPr>
                      </m:sSubPr>
                      <m:e>
                        <m:r>
                          <a:rPr lang="en-US" i="1" baseline="0">
                            <a:solidFill>
                              <a:srgbClr val="D87B41"/>
                            </a:solidFill>
                            <a:latin typeface="Cambria Math" panose="02040503050406030204" pitchFamily="18" charset="0"/>
                            <a:ea typeface="Cambria Math" panose="02040503050406030204" pitchFamily="18" charset="0"/>
                          </a:rPr>
                          <m:t>𝑪</m:t>
                        </m:r>
                      </m:e>
                      <m:sub>
                        <m:r>
                          <a:rPr lang="en-US" b="1" i="1" baseline="0" smtClean="0">
                            <a:solidFill>
                              <a:srgbClr val="D87B41"/>
                            </a:solidFill>
                            <a:latin typeface="Cambria Math" panose="02040503050406030204" pitchFamily="18" charset="0"/>
                            <a:ea typeface="Cambria Math" panose="02040503050406030204" pitchFamily="18" charset="0"/>
                          </a:rPr>
                          <m:t>𝒈</m:t>
                        </m:r>
                      </m:sub>
                    </m:sSub>
                  </m:oMath>
                </a14:m>
                <a:endParaRPr lang="en-US" baseline="0" dirty="0"/>
              </a:p>
            </p:txBody>
          </p:sp>
        </mc:Choice>
        <mc:Fallback xmlns="">
          <p:sp>
            <p:nvSpPr>
              <p:cNvPr id="12" name="TextBox 11">
                <a:extLst>
                  <a:ext uri="{FF2B5EF4-FFF2-40B4-BE49-F238E27FC236}">
                    <a16:creationId xmlns:a16="http://schemas.microsoft.com/office/drawing/2014/main" id="{7A50A8F0-26E9-4936-76BE-5117DEDB8A7E}"/>
                  </a:ext>
                </a:extLst>
              </p:cNvPr>
              <p:cNvSpPr txBox="1">
                <a:spLocks noRot="1" noChangeAspect="1" noMove="1" noResize="1" noEditPoints="1" noAdjustHandles="1" noChangeArrowheads="1" noChangeShapeType="1" noTextEdit="1"/>
              </p:cNvSpPr>
              <p:nvPr/>
            </p:nvSpPr>
            <p:spPr>
              <a:xfrm>
                <a:off x="2232533" y="576408"/>
                <a:ext cx="4997587" cy="400110"/>
              </a:xfrm>
              <a:prstGeom prst="rect">
                <a:avLst/>
              </a:prstGeom>
              <a:blipFill>
                <a:blip r:embed="rId5"/>
                <a:stretch>
                  <a:fillRect l="-1772" b="-15625"/>
                </a:stretch>
              </a:blipFill>
            </p:spPr>
            <p:txBody>
              <a:bodyPr/>
              <a:lstStyle/>
              <a:p>
                <a:r>
                  <a:rPr lang="en-US">
                    <a:noFill/>
                  </a:rPr>
                  <a:t> </a:t>
                </a:r>
              </a:p>
            </p:txBody>
          </p:sp>
        </mc:Fallback>
      </mc:AlternateContent>
      <p:sp>
        <p:nvSpPr>
          <p:cNvPr id="13" name="Text Box 5">
            <a:extLst>
              <a:ext uri="{FF2B5EF4-FFF2-40B4-BE49-F238E27FC236}">
                <a16:creationId xmlns:a16="http://schemas.microsoft.com/office/drawing/2014/main" id="{5C8A207C-F106-2149-A9E6-9A0599B0292B}"/>
              </a:ext>
            </a:extLst>
          </p:cNvPr>
          <p:cNvSpPr txBox="1">
            <a:spLocks noChangeArrowheads="1"/>
          </p:cNvSpPr>
          <p:nvPr/>
        </p:nvSpPr>
        <p:spPr bwMode="auto">
          <a:xfrm>
            <a:off x="1066800" y="5833646"/>
            <a:ext cx="7162800" cy="338554"/>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err="1"/>
              <a:t>ϕ</a:t>
            </a:r>
            <a:r>
              <a:rPr kumimoji="1" lang="en-US" altLang="zh-CN" sz="1600" b="0" baseline="0" dirty="0"/>
              <a:t> exhibits surprisingly large global spin alignment while K* displays little.   </a:t>
            </a:r>
            <a:endParaRPr lang="en-US" altLang="zh-CN" sz="1600" b="0" baseline="0" dirty="0"/>
          </a:p>
        </p:txBody>
      </p:sp>
      <p:grpSp>
        <p:nvGrpSpPr>
          <p:cNvPr id="8" name="Group 7">
            <a:extLst>
              <a:ext uri="{FF2B5EF4-FFF2-40B4-BE49-F238E27FC236}">
                <a16:creationId xmlns:a16="http://schemas.microsoft.com/office/drawing/2014/main" id="{6E977592-8B70-1953-2F24-AED158783E72}"/>
              </a:ext>
            </a:extLst>
          </p:cNvPr>
          <p:cNvGrpSpPr/>
          <p:nvPr/>
        </p:nvGrpSpPr>
        <p:grpSpPr>
          <a:xfrm>
            <a:off x="4583723" y="5187688"/>
            <a:ext cx="5062419" cy="586635"/>
            <a:chOff x="4583723" y="5187688"/>
            <a:chExt cx="5062419" cy="586635"/>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0E4D5F3-9351-1F67-7940-A7454DC8770F}"/>
                    </a:ext>
                  </a:extLst>
                </p:cNvPr>
                <p:cNvSpPr txBox="1"/>
                <p:nvPr/>
              </p:nvSpPr>
              <p:spPr>
                <a:xfrm>
                  <a:off x="4583723" y="5233400"/>
                  <a:ext cx="1447800" cy="530979"/>
                </a:xfrm>
                <a:prstGeom prst="rect">
                  <a:avLst/>
                </a:prstGeom>
                <a:noFill/>
              </p:spPr>
              <p:txBody>
                <a:bodyPr wrap="square" rtlCol="0">
                  <a:spAutoFit/>
                </a:bodyPr>
                <a:lstStyle/>
                <a:p>
                  <a14:m>
                    <m:oMath xmlns:m="http://schemas.openxmlformats.org/officeDocument/2006/math">
                      <m:sSub>
                        <m:sSubPr>
                          <m:ctrlPr>
                            <a:rPr lang="en-US" sz="1400" b="0" i="1" baseline="0" smtClean="0">
                              <a:solidFill>
                                <a:srgbClr val="D87C79"/>
                              </a:solidFill>
                              <a:latin typeface="Cambria Math" panose="02040503050406030204" pitchFamily="18" charset="0"/>
                            </a:rPr>
                          </m:ctrlPr>
                        </m:sSubPr>
                        <m:e>
                          <m:r>
                            <a:rPr lang="en-US" sz="1400" b="0" i="1" baseline="0">
                              <a:solidFill>
                                <a:srgbClr val="D87C79"/>
                              </a:solidFill>
                              <a:latin typeface="Cambria Math" panose="02040503050406030204" pitchFamily="18" charset="0"/>
                            </a:rPr>
                            <m:t>𝐶</m:t>
                          </m:r>
                        </m:e>
                        <m:sub>
                          <m:r>
                            <a:rPr lang="en-US" sz="1400" b="0" i="1" baseline="0" smtClean="0">
                              <a:solidFill>
                                <a:srgbClr val="D87C79"/>
                              </a:solidFill>
                              <a:latin typeface="Cambria Math" panose="02040503050406030204" pitchFamily="18" charset="0"/>
                            </a:rPr>
                            <m:t>𝟇</m:t>
                          </m:r>
                        </m:sub>
                      </m:sSub>
                    </m:oMath>
                  </a14:m>
                  <a:r>
                    <a:rPr lang="en-US" sz="1400" b="0" baseline="0" dirty="0">
                      <a:solidFill>
                        <a:srgbClr val="D87C79"/>
                      </a:solidFill>
                    </a:rPr>
                    <a:t>=</a:t>
                  </a:r>
                  <a14:m>
                    <m:oMath xmlns:m="http://schemas.openxmlformats.org/officeDocument/2006/math">
                      <m:f>
                        <m:fPr>
                          <m:ctrlPr>
                            <a:rPr lang="en-US" sz="1400" b="0" i="1" baseline="0" dirty="0" smtClean="0">
                              <a:solidFill>
                                <a:srgbClr val="D87C79"/>
                              </a:solidFill>
                              <a:latin typeface="Cambria Math" panose="02040503050406030204" pitchFamily="18" charset="0"/>
                            </a:rPr>
                          </m:ctrlPr>
                        </m:fPr>
                        <m:num>
                          <m:sSubSup>
                            <m:sSubSupPr>
                              <m:ctrlPr>
                                <a:rPr lang="en-US" sz="1400" b="0" i="1" baseline="0" smtClean="0">
                                  <a:solidFill>
                                    <a:srgbClr val="D87C79"/>
                                  </a:solidFill>
                                  <a:latin typeface="Cambria Math" panose="02040503050406030204" pitchFamily="18" charset="0"/>
                                </a:rPr>
                              </m:ctrlPr>
                            </m:sSubSupPr>
                            <m:e>
                              <m:r>
                                <a:rPr lang="en-US" sz="1400" b="0" i="1" baseline="0">
                                  <a:solidFill>
                                    <a:srgbClr val="D87C79"/>
                                  </a:solidFill>
                                  <a:latin typeface="Cambria Math" panose="02040503050406030204" pitchFamily="18" charset="0"/>
                                </a:rPr>
                                <m:t>𝐺</m:t>
                              </m:r>
                            </m:e>
                            <m:sub>
                              <m:r>
                                <a:rPr lang="en-US" sz="1400" b="0" i="1" baseline="0">
                                  <a:solidFill>
                                    <a:srgbClr val="D87C79"/>
                                  </a:solidFill>
                                  <a:latin typeface="Cambria Math" panose="02040503050406030204" pitchFamily="18" charset="0"/>
                                </a:rPr>
                                <m:t>𝑠</m:t>
                              </m:r>
                            </m:sub>
                            <m:sup>
                              <m:r>
                                <a:rPr lang="en-US" sz="1400" b="0" i="1" baseline="0">
                                  <a:solidFill>
                                    <a:srgbClr val="D87C79"/>
                                  </a:solidFill>
                                  <a:latin typeface="Cambria Math" panose="02040503050406030204" pitchFamily="18" charset="0"/>
                                </a:rPr>
                                <m:t>(</m:t>
                              </m:r>
                              <m:r>
                                <a:rPr lang="en-US" sz="1400" b="0" i="1" baseline="0">
                                  <a:solidFill>
                                    <a:srgbClr val="D87C79"/>
                                  </a:solidFill>
                                  <a:latin typeface="Cambria Math" panose="02040503050406030204" pitchFamily="18" charset="0"/>
                                </a:rPr>
                                <m:t>𝑦</m:t>
                              </m:r>
                              <m:r>
                                <a:rPr lang="en-US" sz="1400" b="0" i="1" baseline="0">
                                  <a:solidFill>
                                    <a:srgbClr val="D87C79"/>
                                  </a:solidFill>
                                  <a:latin typeface="Cambria Math" panose="02040503050406030204" pitchFamily="18" charset="0"/>
                                </a:rPr>
                                <m:t>)</m:t>
                              </m:r>
                            </m:sup>
                          </m:sSubSup>
                        </m:num>
                        <m:den>
                          <m:r>
                            <a:rPr lang="en-US" sz="1400" b="0" i="1" baseline="0" dirty="0" smtClean="0">
                              <a:solidFill>
                                <a:srgbClr val="D87C79"/>
                              </a:solidFill>
                              <a:latin typeface="Cambria Math" panose="02040503050406030204" pitchFamily="18" charset="0"/>
                            </a:rPr>
                            <m:t>27</m:t>
                          </m:r>
                          <m:sSubSup>
                            <m:sSubSupPr>
                              <m:ctrlPr>
                                <a:rPr lang="en-US" sz="1400" b="0" i="1" baseline="0" dirty="0" smtClean="0">
                                  <a:solidFill>
                                    <a:srgbClr val="D87C79"/>
                                  </a:solidFill>
                                  <a:latin typeface="Cambria Math" panose="02040503050406030204" pitchFamily="18" charset="0"/>
                                </a:rPr>
                              </m:ctrlPr>
                            </m:sSubSupPr>
                            <m:e>
                              <m:r>
                                <a:rPr lang="en-US" sz="1400" b="0" i="1" baseline="0" dirty="0" smtClean="0">
                                  <a:solidFill>
                                    <a:srgbClr val="D87C79"/>
                                  </a:solidFill>
                                  <a:latin typeface="Cambria Math" panose="02040503050406030204" pitchFamily="18" charset="0"/>
                                </a:rPr>
                                <m:t>𝑚</m:t>
                              </m:r>
                            </m:e>
                            <m:sub>
                              <m:r>
                                <a:rPr lang="en-US" sz="1400" b="0" i="1" baseline="0" dirty="0" smtClean="0">
                                  <a:solidFill>
                                    <a:srgbClr val="D87C79"/>
                                  </a:solidFill>
                                  <a:latin typeface="Cambria Math" panose="02040503050406030204" pitchFamily="18" charset="0"/>
                                </a:rPr>
                                <m:t>𝑠</m:t>
                              </m:r>
                            </m:sub>
                            <m:sup>
                              <m:r>
                                <a:rPr lang="en-US" sz="1400" b="0" i="1" baseline="0" dirty="0" smtClean="0">
                                  <a:solidFill>
                                    <a:srgbClr val="D87C79"/>
                                  </a:solidFill>
                                  <a:latin typeface="Cambria Math" panose="02040503050406030204" pitchFamily="18" charset="0"/>
                                </a:rPr>
                                <m:t>2</m:t>
                              </m:r>
                            </m:sup>
                          </m:sSubSup>
                          <m:sSubSup>
                            <m:sSubSupPr>
                              <m:ctrlPr>
                                <a:rPr lang="en-US" sz="1400" b="0" i="1" baseline="0" dirty="0" smtClean="0">
                                  <a:solidFill>
                                    <a:srgbClr val="D87C79"/>
                                  </a:solidFill>
                                  <a:latin typeface="Cambria Math" panose="02040503050406030204" pitchFamily="18" charset="0"/>
                                </a:rPr>
                              </m:ctrlPr>
                            </m:sSubSupPr>
                            <m:e>
                              <m:r>
                                <a:rPr lang="en-US" sz="1400" b="0" i="1" baseline="0" dirty="0" smtClean="0">
                                  <a:solidFill>
                                    <a:srgbClr val="D87C79"/>
                                  </a:solidFill>
                                  <a:latin typeface="Cambria Math" panose="02040503050406030204" pitchFamily="18" charset="0"/>
                                </a:rPr>
                                <m:t>𝑇</m:t>
                              </m:r>
                            </m:e>
                            <m:sub>
                              <m:r>
                                <a:rPr lang="en-US" sz="1400" b="0" i="1" baseline="0" dirty="0" smtClean="0">
                                  <a:solidFill>
                                    <a:srgbClr val="D87C79"/>
                                  </a:solidFill>
                                  <a:latin typeface="Cambria Math" panose="02040503050406030204" pitchFamily="18" charset="0"/>
                                </a:rPr>
                                <m:t>𝑒𝑓𝑓</m:t>
                              </m:r>
                            </m:sub>
                            <m:sup>
                              <m:r>
                                <a:rPr lang="en-US" sz="1400" b="0" i="1" baseline="0" dirty="0" smtClean="0">
                                  <a:solidFill>
                                    <a:srgbClr val="D87C79"/>
                                  </a:solidFill>
                                  <a:latin typeface="Cambria Math" panose="02040503050406030204" pitchFamily="18" charset="0"/>
                                </a:rPr>
                                <m:t>2</m:t>
                              </m:r>
                            </m:sup>
                          </m:sSubSup>
                        </m:den>
                      </m:f>
                      <m:r>
                        <a:rPr lang="en-US" sz="1400" b="0" i="1" baseline="0" dirty="0" smtClean="0">
                          <a:solidFill>
                            <a:srgbClr val="D87C79"/>
                          </a:solidFill>
                          <a:latin typeface="Cambria Math" panose="02040503050406030204" pitchFamily="18" charset="0"/>
                        </a:rPr>
                        <m:t>,</m:t>
                      </m:r>
                    </m:oMath>
                  </a14:m>
                  <a:endParaRPr lang="en-US" sz="1400" b="0" baseline="0" dirty="0"/>
                </a:p>
              </p:txBody>
            </p:sp>
          </mc:Choice>
          <mc:Fallback xmlns="">
            <p:sp>
              <p:nvSpPr>
                <p:cNvPr id="14" name="TextBox 13">
                  <a:extLst>
                    <a:ext uri="{FF2B5EF4-FFF2-40B4-BE49-F238E27FC236}">
                      <a16:creationId xmlns:a16="http://schemas.microsoft.com/office/drawing/2014/main" id="{40E4D5F3-9351-1F67-7940-A7454DC8770F}"/>
                    </a:ext>
                  </a:extLst>
                </p:cNvPr>
                <p:cNvSpPr txBox="1">
                  <a:spLocks noRot="1" noChangeAspect="1" noMove="1" noResize="1" noEditPoints="1" noAdjustHandles="1" noChangeArrowheads="1" noChangeShapeType="1" noTextEdit="1"/>
                </p:cNvSpPr>
                <p:nvPr/>
              </p:nvSpPr>
              <p:spPr>
                <a:xfrm>
                  <a:off x="4583723" y="5233400"/>
                  <a:ext cx="1447800" cy="53097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D6D5936-DC68-6A31-C9F7-D5A18FDE418B}"/>
                    </a:ext>
                  </a:extLst>
                </p:cNvPr>
                <p:cNvSpPr txBox="1"/>
                <p:nvPr/>
              </p:nvSpPr>
              <p:spPr>
                <a:xfrm>
                  <a:off x="5319765" y="5187688"/>
                  <a:ext cx="4326377" cy="5866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400" b="0" i="1" baseline="0" smtClean="0">
                                <a:solidFill>
                                  <a:srgbClr val="FF0000"/>
                                </a:solidFill>
                                <a:latin typeface="Cambria Math" panose="02040503050406030204" pitchFamily="18" charset="0"/>
                              </a:rPr>
                            </m:ctrlPr>
                          </m:sSubSupPr>
                          <m:e>
                            <m:r>
                              <a:rPr lang="en-US" sz="1400" b="0" i="1" baseline="0" smtClean="0">
                                <a:solidFill>
                                  <a:srgbClr val="FF0000"/>
                                </a:solidFill>
                                <a:latin typeface="Cambria Math" panose="02040503050406030204" pitchFamily="18" charset="0"/>
                              </a:rPr>
                              <m:t>𝐺</m:t>
                            </m:r>
                          </m:e>
                          <m:sub>
                            <m:r>
                              <a:rPr lang="en-US" sz="1400" b="0" i="1" baseline="0" smtClean="0">
                                <a:solidFill>
                                  <a:srgbClr val="FF0000"/>
                                </a:solidFill>
                                <a:latin typeface="Cambria Math" panose="02040503050406030204" pitchFamily="18" charset="0"/>
                              </a:rPr>
                              <m:t>𝑠</m:t>
                            </m:r>
                          </m:sub>
                          <m:sup>
                            <m:r>
                              <a:rPr lang="en-US" sz="1400" b="0" i="1" baseline="0" smtClean="0">
                                <a:solidFill>
                                  <a:srgbClr val="FF0000"/>
                                </a:solidFill>
                                <a:latin typeface="Cambria Math" panose="02040503050406030204" pitchFamily="18" charset="0"/>
                              </a:rPr>
                              <m:t>(</m:t>
                            </m:r>
                            <m:r>
                              <a:rPr lang="en-US" sz="1400" b="0" i="1" baseline="0" smtClean="0">
                                <a:solidFill>
                                  <a:srgbClr val="FF0000"/>
                                </a:solidFill>
                                <a:latin typeface="Cambria Math" panose="02040503050406030204" pitchFamily="18" charset="0"/>
                              </a:rPr>
                              <m:t>𝑦</m:t>
                            </m:r>
                            <m:r>
                              <a:rPr lang="en-US" sz="1400" b="0" i="1" baseline="0" smtClean="0">
                                <a:solidFill>
                                  <a:srgbClr val="FF0000"/>
                                </a:solidFill>
                                <a:latin typeface="Cambria Math" panose="02040503050406030204" pitchFamily="18" charset="0"/>
                              </a:rPr>
                              <m:t>)</m:t>
                            </m:r>
                          </m:sup>
                        </m:sSubSup>
                        <m:r>
                          <a:rPr lang="en-US" sz="1400" b="0" i="0" baseline="0" smtClean="0">
                            <a:solidFill>
                              <a:srgbClr val="FF0000"/>
                            </a:solidFill>
                            <a:latin typeface="Cambria Math" panose="02040503050406030204" pitchFamily="18" charset="0"/>
                          </a:rPr>
                          <m:t>=</m:t>
                        </m:r>
                        <m:sSubSup>
                          <m:sSubSupPr>
                            <m:ctrlPr>
                              <a:rPr lang="en-US" sz="1400" b="0" i="1" baseline="0" dirty="0">
                                <a:solidFill>
                                  <a:srgbClr val="FF0000"/>
                                </a:solidFill>
                                <a:latin typeface="Cambria Math" panose="02040503050406030204" pitchFamily="18" charset="0"/>
                              </a:rPr>
                            </m:ctrlPr>
                          </m:sSubSupPr>
                          <m:e>
                            <m:r>
                              <a:rPr lang="en-US" sz="1400" b="0" i="1" baseline="0" dirty="0">
                                <a:solidFill>
                                  <a:srgbClr val="FF0000"/>
                                </a:solidFill>
                                <a:latin typeface="Cambria Math" panose="02040503050406030204" pitchFamily="18" charset="0"/>
                              </a:rPr>
                              <m:t>𝑔</m:t>
                            </m:r>
                          </m:e>
                          <m:sub>
                            <m:r>
                              <a:rPr lang="en-US" sz="1400" b="0" i="1" baseline="0" dirty="0">
                                <a:solidFill>
                                  <a:srgbClr val="FF0000"/>
                                </a:solidFill>
                                <a:latin typeface="Cambria Math" panose="02040503050406030204" pitchFamily="18" charset="0"/>
                              </a:rPr>
                              <m:t>𝟇</m:t>
                            </m:r>
                          </m:sub>
                          <m:sup>
                            <m:r>
                              <a:rPr lang="en-US" sz="1400" b="0" i="1" baseline="0" dirty="0">
                                <a:solidFill>
                                  <a:srgbClr val="FF0000"/>
                                </a:solidFill>
                                <a:latin typeface="Cambria Math" panose="02040503050406030204" pitchFamily="18" charset="0"/>
                              </a:rPr>
                              <m:t>2</m:t>
                            </m:r>
                          </m:sup>
                        </m:sSubSup>
                        <m:d>
                          <m:dPr>
                            <m:begChr m:val="["/>
                            <m:endChr m:val="]"/>
                            <m:ctrlPr>
                              <a:rPr lang="en-US" sz="1400" b="0" i="1" baseline="0" dirty="0" smtClean="0">
                                <a:solidFill>
                                  <a:srgbClr val="FF0000"/>
                                </a:solidFill>
                                <a:latin typeface="Cambria Math" panose="02040503050406030204" pitchFamily="18" charset="0"/>
                              </a:rPr>
                            </m:ctrlPr>
                          </m:dPr>
                          <m:e>
                            <m:r>
                              <a:rPr lang="en-US" sz="1400" b="0" i="1" baseline="0" dirty="0">
                                <a:solidFill>
                                  <a:srgbClr val="FF0000"/>
                                </a:solidFill>
                                <a:latin typeface="Cambria Math" panose="02040503050406030204" pitchFamily="18" charset="0"/>
                              </a:rPr>
                              <m:t>3</m:t>
                            </m:r>
                            <m:d>
                              <m:dPr>
                                <m:begChr m:val="⟨"/>
                                <m:endChr m:val="⟩"/>
                                <m:ctrlPr>
                                  <a:rPr lang="en-US" sz="1400" b="0" i="1" baseline="0" dirty="0">
                                    <a:solidFill>
                                      <a:srgbClr val="FF0000"/>
                                    </a:solidFill>
                                    <a:latin typeface="Cambria Math" panose="02040503050406030204" pitchFamily="18" charset="0"/>
                                  </a:rPr>
                                </m:ctrlPr>
                              </m:dPr>
                              <m:e>
                                <m:sSubSup>
                                  <m:sSubSupPr>
                                    <m:ctrlPr>
                                      <a:rPr lang="en-US" sz="1400" b="0" i="1" baseline="0" dirty="0">
                                        <a:solidFill>
                                          <a:srgbClr val="FF0000"/>
                                        </a:solidFill>
                                        <a:latin typeface="Cambria Math" panose="02040503050406030204" pitchFamily="18" charset="0"/>
                                      </a:rPr>
                                    </m:ctrlPr>
                                  </m:sSubSupPr>
                                  <m:e>
                                    <m:r>
                                      <a:rPr lang="en-US" sz="1400" b="0" i="1" baseline="0" dirty="0">
                                        <a:solidFill>
                                          <a:srgbClr val="FF0000"/>
                                        </a:solidFill>
                                        <a:latin typeface="Cambria Math" panose="02040503050406030204" pitchFamily="18" charset="0"/>
                                      </a:rPr>
                                      <m:t>𝐵</m:t>
                                    </m:r>
                                  </m:e>
                                  <m:sub>
                                    <m:r>
                                      <a:rPr lang="en-US" sz="1400" b="0" i="1" baseline="0" dirty="0">
                                        <a:solidFill>
                                          <a:srgbClr val="FF0000"/>
                                        </a:solidFill>
                                        <a:latin typeface="Cambria Math" panose="02040503050406030204" pitchFamily="18" charset="0"/>
                                      </a:rPr>
                                      <m:t>𝟇</m:t>
                                    </m:r>
                                    <m:r>
                                      <a:rPr lang="en-US" sz="1400" b="0" i="1" baseline="0" dirty="0">
                                        <a:solidFill>
                                          <a:srgbClr val="FF0000"/>
                                        </a:solidFill>
                                        <a:latin typeface="Cambria Math" panose="02040503050406030204" pitchFamily="18" charset="0"/>
                                      </a:rPr>
                                      <m:t>,</m:t>
                                    </m:r>
                                    <m:r>
                                      <a:rPr lang="en-US" sz="1400" b="0" i="1" baseline="0" dirty="0">
                                        <a:solidFill>
                                          <a:srgbClr val="FF0000"/>
                                        </a:solidFill>
                                        <a:latin typeface="Cambria Math" panose="02040503050406030204" pitchFamily="18" charset="0"/>
                                      </a:rPr>
                                      <m:t>𝑦</m:t>
                                    </m:r>
                                  </m:sub>
                                  <m:sup>
                                    <m:r>
                                      <a:rPr lang="en-US" sz="1400" b="0" i="1" baseline="0" dirty="0">
                                        <a:solidFill>
                                          <a:srgbClr val="FF0000"/>
                                        </a:solidFill>
                                        <a:latin typeface="Cambria Math" panose="02040503050406030204" pitchFamily="18" charset="0"/>
                                      </a:rPr>
                                      <m:t>2</m:t>
                                    </m:r>
                                  </m:sup>
                                </m:sSubSup>
                              </m:e>
                            </m:d>
                            <m:r>
                              <a:rPr lang="en-US" sz="1400" b="0" i="1" baseline="0" dirty="0" smtClean="0">
                                <a:solidFill>
                                  <a:srgbClr val="FF0000"/>
                                </a:solidFill>
                                <a:latin typeface="Cambria Math" panose="02040503050406030204" pitchFamily="18" charset="0"/>
                              </a:rPr>
                              <m:t>−</m:t>
                            </m:r>
                            <m:f>
                              <m:fPr>
                                <m:ctrlPr>
                                  <a:rPr lang="en-US" sz="1400" b="0" i="1" baseline="0" dirty="0">
                                    <a:solidFill>
                                      <a:srgbClr val="FF0000"/>
                                    </a:solidFill>
                                    <a:latin typeface="Cambria Math" panose="02040503050406030204" pitchFamily="18" charset="0"/>
                                  </a:rPr>
                                </m:ctrlPr>
                              </m:fPr>
                              <m:num>
                                <m:sSub>
                                  <m:sSubPr>
                                    <m:ctrlPr>
                                      <a:rPr lang="en-US" sz="1400" b="0" i="1" baseline="0" dirty="0">
                                        <a:solidFill>
                                          <a:srgbClr val="FF0000"/>
                                        </a:solidFill>
                                        <a:latin typeface="Cambria Math" panose="02040503050406030204" pitchFamily="18" charset="0"/>
                                      </a:rPr>
                                    </m:ctrlPr>
                                  </m:sSubPr>
                                  <m:e>
                                    <m:d>
                                      <m:dPr>
                                        <m:begChr m:val="⟨"/>
                                        <m:endChr m:val="⟩"/>
                                        <m:ctrlPr>
                                          <a:rPr lang="en-US" sz="1400" b="0" i="1" baseline="0" dirty="0">
                                            <a:solidFill>
                                              <a:srgbClr val="FF0000"/>
                                            </a:solidFill>
                                            <a:latin typeface="Cambria Math" panose="02040503050406030204" pitchFamily="18" charset="0"/>
                                          </a:rPr>
                                        </m:ctrlPr>
                                      </m:dPr>
                                      <m:e>
                                        <m:sSup>
                                          <m:sSupPr>
                                            <m:ctrlPr>
                                              <a:rPr lang="en-US" sz="1400" b="0" i="1" baseline="0" dirty="0">
                                                <a:solidFill>
                                                  <a:srgbClr val="FF0000"/>
                                                </a:solidFill>
                                                <a:latin typeface="Cambria Math" panose="02040503050406030204" pitchFamily="18" charset="0"/>
                                              </a:rPr>
                                            </m:ctrlPr>
                                          </m:sSupPr>
                                          <m:e>
                                            <m:r>
                                              <a:rPr lang="en-US" sz="1400" b="0" i="1" baseline="0" dirty="0">
                                                <a:solidFill>
                                                  <a:srgbClr val="FF0000"/>
                                                </a:solidFill>
                                                <a:latin typeface="Cambria Math" panose="02040503050406030204" pitchFamily="18" charset="0"/>
                                              </a:rPr>
                                              <m:t>𝑃</m:t>
                                            </m:r>
                                          </m:e>
                                          <m:sup>
                                            <m:r>
                                              <a:rPr lang="en-US" sz="1400" b="0" i="1" baseline="0" dirty="0">
                                                <a:solidFill>
                                                  <a:srgbClr val="FF0000"/>
                                                </a:solidFill>
                                                <a:latin typeface="Cambria Math" panose="02040503050406030204" pitchFamily="18" charset="0"/>
                                              </a:rPr>
                                              <m:t>2</m:t>
                                            </m:r>
                                          </m:sup>
                                        </m:sSup>
                                      </m:e>
                                    </m:d>
                                  </m:e>
                                  <m:sub>
                                    <m:r>
                                      <a:rPr lang="en-US" sz="1400" b="0" i="1" baseline="0" dirty="0">
                                        <a:solidFill>
                                          <a:srgbClr val="FF0000"/>
                                        </a:solidFill>
                                        <a:latin typeface="Cambria Math" panose="02040503050406030204" pitchFamily="18" charset="0"/>
                                      </a:rPr>
                                      <m:t>𝟇</m:t>
                                    </m:r>
                                  </m:sub>
                                </m:sSub>
                              </m:num>
                              <m:den>
                                <m:sSubSup>
                                  <m:sSubSupPr>
                                    <m:ctrlPr>
                                      <a:rPr lang="en-US" sz="1400" b="0" i="1" baseline="0" dirty="0">
                                        <a:solidFill>
                                          <a:srgbClr val="FF0000"/>
                                        </a:solidFill>
                                        <a:latin typeface="Cambria Math" panose="02040503050406030204" pitchFamily="18" charset="0"/>
                                      </a:rPr>
                                    </m:ctrlPr>
                                  </m:sSubSupPr>
                                  <m:e>
                                    <m:r>
                                      <a:rPr lang="en-US" sz="1400" b="0" i="1" baseline="0" dirty="0">
                                        <a:solidFill>
                                          <a:srgbClr val="FF0000"/>
                                        </a:solidFill>
                                        <a:latin typeface="Cambria Math" panose="02040503050406030204" pitchFamily="18" charset="0"/>
                                      </a:rPr>
                                      <m:t>𝑚</m:t>
                                    </m:r>
                                  </m:e>
                                  <m:sub>
                                    <m:r>
                                      <a:rPr lang="en-US" sz="1400" b="0" i="1" baseline="0" dirty="0">
                                        <a:solidFill>
                                          <a:srgbClr val="FF0000"/>
                                        </a:solidFill>
                                        <a:latin typeface="Cambria Math" panose="02040503050406030204" pitchFamily="18" charset="0"/>
                                      </a:rPr>
                                      <m:t>𝑠</m:t>
                                    </m:r>
                                  </m:sub>
                                  <m:sup>
                                    <m:r>
                                      <a:rPr lang="en-US" sz="1400" b="0" i="1" baseline="0" dirty="0">
                                        <a:solidFill>
                                          <a:srgbClr val="FF0000"/>
                                        </a:solidFill>
                                        <a:latin typeface="Cambria Math" panose="02040503050406030204" pitchFamily="18" charset="0"/>
                                      </a:rPr>
                                      <m:t>2</m:t>
                                    </m:r>
                                  </m:sup>
                                </m:sSubSup>
                              </m:den>
                            </m:f>
                            <m:d>
                              <m:dPr>
                                <m:begChr m:val="⟨"/>
                                <m:endChr m:val="⟩"/>
                                <m:ctrlPr>
                                  <a:rPr lang="en-US" sz="1400" b="0" i="1" baseline="0" dirty="0">
                                    <a:solidFill>
                                      <a:srgbClr val="FF0000"/>
                                    </a:solidFill>
                                    <a:latin typeface="Cambria Math" panose="02040503050406030204" pitchFamily="18" charset="0"/>
                                  </a:rPr>
                                </m:ctrlPr>
                              </m:dPr>
                              <m:e>
                                <m:sSubSup>
                                  <m:sSubSupPr>
                                    <m:ctrlPr>
                                      <a:rPr lang="en-US" sz="1400" b="0" i="1" baseline="0" dirty="0">
                                        <a:solidFill>
                                          <a:srgbClr val="FF0000"/>
                                        </a:solidFill>
                                        <a:latin typeface="Cambria Math" panose="02040503050406030204" pitchFamily="18" charset="0"/>
                                      </a:rPr>
                                    </m:ctrlPr>
                                  </m:sSubSupPr>
                                  <m:e>
                                    <m:r>
                                      <a:rPr lang="en-US" sz="1400" b="0" i="1" baseline="0" dirty="0">
                                        <a:solidFill>
                                          <a:srgbClr val="FF0000"/>
                                        </a:solidFill>
                                        <a:latin typeface="Cambria Math" panose="02040503050406030204" pitchFamily="18" charset="0"/>
                                      </a:rPr>
                                      <m:t>𝐸</m:t>
                                    </m:r>
                                  </m:e>
                                  <m:sub>
                                    <m:r>
                                      <a:rPr lang="en-US" sz="1400" b="0" i="1" baseline="0" dirty="0">
                                        <a:solidFill>
                                          <a:srgbClr val="FF0000"/>
                                        </a:solidFill>
                                        <a:latin typeface="Cambria Math" panose="02040503050406030204" pitchFamily="18" charset="0"/>
                                      </a:rPr>
                                      <m:t>𝟇</m:t>
                                    </m:r>
                                    <m:r>
                                      <a:rPr lang="en-US" sz="1400" b="0" i="1" baseline="0" dirty="0">
                                        <a:solidFill>
                                          <a:srgbClr val="FF0000"/>
                                        </a:solidFill>
                                        <a:latin typeface="Cambria Math" panose="02040503050406030204" pitchFamily="18" charset="0"/>
                                      </a:rPr>
                                      <m:t>,</m:t>
                                    </m:r>
                                    <m:r>
                                      <a:rPr lang="en-US" sz="1400" b="0" i="1" baseline="0" dirty="0">
                                        <a:solidFill>
                                          <a:srgbClr val="FF0000"/>
                                        </a:solidFill>
                                        <a:latin typeface="Cambria Math" panose="02040503050406030204" pitchFamily="18" charset="0"/>
                                      </a:rPr>
                                      <m:t>𝑧</m:t>
                                    </m:r>
                                  </m:sub>
                                  <m:sup>
                                    <m:r>
                                      <a:rPr lang="en-US" sz="1400" b="0" i="1" baseline="0" dirty="0">
                                        <a:solidFill>
                                          <a:srgbClr val="FF0000"/>
                                        </a:solidFill>
                                        <a:latin typeface="Cambria Math" panose="02040503050406030204" pitchFamily="18" charset="0"/>
                                      </a:rPr>
                                      <m:t>2</m:t>
                                    </m:r>
                                  </m:sup>
                                </m:sSubSup>
                                <m:r>
                                  <a:rPr lang="en-US" sz="1400" b="0" i="1" baseline="0" dirty="0">
                                    <a:solidFill>
                                      <a:srgbClr val="FF0000"/>
                                    </a:solidFill>
                                    <a:latin typeface="Cambria Math" panose="02040503050406030204" pitchFamily="18" charset="0"/>
                                  </a:rPr>
                                  <m:t>+</m:t>
                                </m:r>
                                <m:sSubSup>
                                  <m:sSubSupPr>
                                    <m:ctrlPr>
                                      <a:rPr lang="en-US" sz="1400" b="0" i="1" baseline="0" dirty="0">
                                        <a:solidFill>
                                          <a:srgbClr val="FF0000"/>
                                        </a:solidFill>
                                        <a:latin typeface="Cambria Math" panose="02040503050406030204" pitchFamily="18" charset="0"/>
                                      </a:rPr>
                                    </m:ctrlPr>
                                  </m:sSubSupPr>
                                  <m:e>
                                    <m:r>
                                      <a:rPr lang="en-US" sz="1400" b="0" i="1" baseline="0" dirty="0">
                                        <a:solidFill>
                                          <a:srgbClr val="FF0000"/>
                                        </a:solidFill>
                                        <a:latin typeface="Cambria Math" panose="02040503050406030204" pitchFamily="18" charset="0"/>
                                      </a:rPr>
                                      <m:t>𝐸</m:t>
                                    </m:r>
                                  </m:e>
                                  <m:sub>
                                    <m:r>
                                      <a:rPr lang="en-US" sz="1400" b="0" i="1" baseline="0" dirty="0">
                                        <a:solidFill>
                                          <a:srgbClr val="FF0000"/>
                                        </a:solidFill>
                                        <a:latin typeface="Cambria Math" panose="02040503050406030204" pitchFamily="18" charset="0"/>
                                      </a:rPr>
                                      <m:t>𝟇</m:t>
                                    </m:r>
                                    <m:r>
                                      <a:rPr lang="en-US" sz="1400" b="0" i="1" baseline="0" dirty="0">
                                        <a:solidFill>
                                          <a:srgbClr val="FF0000"/>
                                        </a:solidFill>
                                        <a:latin typeface="Cambria Math" panose="02040503050406030204" pitchFamily="18" charset="0"/>
                                      </a:rPr>
                                      <m:t>,</m:t>
                                    </m:r>
                                    <m:r>
                                      <a:rPr lang="en-US" sz="1400" b="0" i="1" baseline="0" dirty="0">
                                        <a:solidFill>
                                          <a:srgbClr val="FF0000"/>
                                        </a:solidFill>
                                        <a:latin typeface="Cambria Math" panose="02040503050406030204" pitchFamily="18" charset="0"/>
                                      </a:rPr>
                                      <m:t>𝑥</m:t>
                                    </m:r>
                                  </m:sub>
                                  <m:sup>
                                    <m:r>
                                      <a:rPr lang="en-US" sz="1400" b="0" i="1" baseline="0" dirty="0">
                                        <a:solidFill>
                                          <a:srgbClr val="FF0000"/>
                                        </a:solidFill>
                                        <a:latin typeface="Cambria Math" panose="02040503050406030204" pitchFamily="18" charset="0"/>
                                      </a:rPr>
                                      <m:t>2</m:t>
                                    </m:r>
                                  </m:sup>
                                </m:sSubSup>
                              </m:e>
                            </m:d>
                          </m:e>
                        </m:d>
                      </m:oMath>
                    </m:oMathPara>
                  </a14:m>
                  <a:endParaRPr lang="en-US" sz="1400" b="0" baseline="0" dirty="0"/>
                </a:p>
              </p:txBody>
            </p:sp>
          </mc:Choice>
          <mc:Fallback xmlns="">
            <p:sp>
              <p:nvSpPr>
                <p:cNvPr id="15" name="TextBox 14">
                  <a:extLst>
                    <a:ext uri="{FF2B5EF4-FFF2-40B4-BE49-F238E27FC236}">
                      <a16:creationId xmlns:a16="http://schemas.microsoft.com/office/drawing/2014/main" id="{1D6D5936-DC68-6A31-C9F7-D5A18FDE418B}"/>
                    </a:ext>
                  </a:extLst>
                </p:cNvPr>
                <p:cNvSpPr txBox="1">
                  <a:spLocks noRot="1" noChangeAspect="1" noMove="1" noResize="1" noEditPoints="1" noAdjustHandles="1" noChangeArrowheads="1" noChangeShapeType="1" noTextEdit="1"/>
                </p:cNvSpPr>
                <p:nvPr/>
              </p:nvSpPr>
              <p:spPr>
                <a:xfrm>
                  <a:off x="5319765" y="5187688"/>
                  <a:ext cx="4326377" cy="586635"/>
                </a:xfrm>
                <a:prstGeom prst="rect">
                  <a:avLst/>
                </a:prstGeom>
                <a:blipFill>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399116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0"/>
                            </p:stCondLst>
                            <p:childTnLst>
                              <p:par>
                                <p:cTn id="23" presetID="22" presetClass="entr" presetSubtype="4"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par>
                          <p:cTn id="26" fill="hold">
                            <p:stCondLst>
                              <p:cond delay="500"/>
                            </p:stCondLst>
                            <p:childTnLst>
                              <p:par>
                                <p:cTn id="27" presetID="1" presetClass="entr" presetSubtype="0" fill="hold" nodeType="afterEffect">
                                  <p:stCondLst>
                                    <p:cond delay="20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AC7AD-3A57-7148-5A93-7E5C41F7C40C}"/>
            </a:ext>
          </a:extLst>
        </p:cNvPr>
        <p:cNvGrpSpPr/>
        <p:nvPr/>
      </p:nvGrpSpPr>
      <p:grpSpPr>
        <a:xfrm>
          <a:off x="0" y="0"/>
          <a:ext cx="0" cy="0"/>
          <a:chOff x="0" y="0"/>
          <a:chExt cx="0" cy="0"/>
        </a:xfrm>
      </p:grpSpPr>
      <p:sp>
        <p:nvSpPr>
          <p:cNvPr id="26625" name="Rectangle 34">
            <a:extLst>
              <a:ext uri="{FF2B5EF4-FFF2-40B4-BE49-F238E27FC236}">
                <a16:creationId xmlns:a16="http://schemas.microsoft.com/office/drawing/2014/main" id="{34F4862D-5CFE-92A4-7051-E3777D81ACC7}"/>
              </a:ext>
            </a:extLst>
          </p:cNvPr>
          <p:cNvSpPr txBox="1">
            <a:spLocks noChangeArrowheads="1"/>
          </p:cNvSpPr>
          <p:nvPr/>
        </p:nvSpPr>
        <p:spPr bwMode="auto">
          <a:xfrm>
            <a:off x="3429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The Large </a:t>
            </a:r>
            <a:r>
              <a:rPr lang="el-GR" baseline="0" dirty="0">
                <a:solidFill>
                  <a:srgbClr val="FF0000"/>
                </a:solidFill>
              </a:rPr>
              <a:t>ρ</a:t>
            </a:r>
            <a:r>
              <a:rPr lang="en-US" dirty="0">
                <a:solidFill>
                  <a:srgbClr val="FF0000"/>
                </a:solidFill>
              </a:rPr>
              <a:t>00</a:t>
            </a:r>
            <a:r>
              <a:rPr lang="en-US" altLang="zh-CN" baseline="0" dirty="0">
                <a:solidFill>
                  <a:srgbClr val="FF0000"/>
                </a:solidFill>
              </a:rPr>
              <a:t> Surprise</a:t>
            </a:r>
          </a:p>
        </p:txBody>
      </p:sp>
      <p:sp>
        <p:nvSpPr>
          <p:cNvPr id="26626" name="Footer Placeholder 3">
            <a:extLst>
              <a:ext uri="{FF2B5EF4-FFF2-40B4-BE49-F238E27FC236}">
                <a16:creationId xmlns:a16="http://schemas.microsoft.com/office/drawing/2014/main" id="{0749E94F-37F2-0DA4-49E2-ECB260BFE0BF}"/>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6627" name="Slide Number Placeholder 14">
            <a:extLst>
              <a:ext uri="{FF2B5EF4-FFF2-40B4-BE49-F238E27FC236}">
                <a16:creationId xmlns:a16="http://schemas.microsoft.com/office/drawing/2014/main" id="{E71AF5C7-6E9F-9A79-987A-B27A445140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FF6034F7-2971-2342-ABDE-F8F6E614EC0E}" type="slidenum">
              <a:rPr lang="en-US" altLang="zh-CN" sz="1400" b="0" baseline="0"/>
              <a:pPr eaLnBrk="1" hangingPunct="1"/>
              <a:t>14</a:t>
            </a:fld>
            <a:endParaRPr lang="en-US" altLang="zh-CN" sz="1400" b="0" baseline="0">
              <a:latin typeface="Times New Roman" panose="02020603050405020304" pitchFamily="18" charset="0"/>
            </a:endParaRPr>
          </a:p>
        </p:txBody>
      </p:sp>
      <p:pic>
        <p:nvPicPr>
          <p:cNvPr id="3" name="Picture 2">
            <a:extLst>
              <a:ext uri="{FF2B5EF4-FFF2-40B4-BE49-F238E27FC236}">
                <a16:creationId xmlns:a16="http://schemas.microsoft.com/office/drawing/2014/main" id="{F5893283-52A9-3EC3-F516-559C80E1DB94}"/>
              </a:ext>
            </a:extLst>
          </p:cNvPr>
          <p:cNvPicPr>
            <a:picLocks noChangeAspect="1"/>
          </p:cNvPicPr>
          <p:nvPr/>
        </p:nvPicPr>
        <p:blipFill>
          <a:blip r:embed="rId3"/>
          <a:stretch>
            <a:fillRect/>
          </a:stretch>
        </p:blipFill>
        <p:spPr>
          <a:xfrm>
            <a:off x="4544568" y="987552"/>
            <a:ext cx="3672229" cy="3584448"/>
          </a:xfrm>
          <a:prstGeom prst="rect">
            <a:avLst/>
          </a:prstGeom>
        </p:spPr>
      </p:pic>
      <p:graphicFrame>
        <p:nvGraphicFramePr>
          <p:cNvPr id="2" name="Table 1">
            <a:extLst>
              <a:ext uri="{FF2B5EF4-FFF2-40B4-BE49-F238E27FC236}">
                <a16:creationId xmlns:a16="http://schemas.microsoft.com/office/drawing/2014/main" id="{2B0A24C9-DCE3-38D8-DD71-56E925CECEC8}"/>
              </a:ext>
            </a:extLst>
          </p:cNvPr>
          <p:cNvGraphicFramePr>
            <a:graphicFrameLocks noGrp="1"/>
          </p:cNvGraphicFramePr>
          <p:nvPr/>
        </p:nvGraphicFramePr>
        <p:xfrm>
          <a:off x="788214" y="994440"/>
          <a:ext cx="3505200" cy="4720560"/>
        </p:xfrm>
        <a:graphic>
          <a:graphicData uri="http://schemas.openxmlformats.org/drawingml/2006/table">
            <a:tbl>
              <a:tblPr/>
              <a:tblGrid>
                <a:gridCol w="1905000">
                  <a:extLst>
                    <a:ext uri="{9D8B030D-6E8A-4147-A177-3AD203B41FA5}">
                      <a16:colId xmlns:a16="http://schemas.microsoft.com/office/drawing/2014/main" val="3448776544"/>
                    </a:ext>
                  </a:extLst>
                </a:gridCol>
                <a:gridCol w="1600200">
                  <a:extLst>
                    <a:ext uri="{9D8B030D-6E8A-4147-A177-3AD203B41FA5}">
                      <a16:colId xmlns:a16="http://schemas.microsoft.com/office/drawing/2014/main" val="923865967"/>
                    </a:ext>
                  </a:extLst>
                </a:gridCol>
              </a:tblGrid>
              <a:tr h="457198">
                <a:tc>
                  <a:txBody>
                    <a:bodyPr/>
                    <a:lstStyle/>
                    <a:p>
                      <a:r>
                        <a:rPr lang="en-US" sz="1200" dirty="0">
                          <a:solidFill>
                            <a:srgbClr val="000000"/>
                          </a:solidFill>
                          <a:effectLst/>
                          <a:latin typeface="+mn-lt"/>
                        </a:rPr>
                        <a:t>  Physics Mechanisms</a:t>
                      </a:r>
                      <a:endParaRPr lang="en-US" sz="1200" dirty="0">
                        <a:effectLst/>
                        <a:latin typeface="+mn-lt"/>
                      </a:endParaRPr>
                    </a:p>
                  </a:txBody>
                  <a:tcPr marL="19548" marR="19548" marT="19548" marB="19548" anchor="ctr">
                    <a:lnL w="381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n-US" sz="1200" dirty="0">
                          <a:solidFill>
                            <a:srgbClr val="000000"/>
                          </a:solidFill>
                          <a:effectLst/>
                          <a:latin typeface="+mn-lt"/>
                        </a:rPr>
                        <a:t>   </a:t>
                      </a:r>
                      <a:r>
                        <a:rPr lang="el-GR" sz="1200" dirty="0">
                          <a:solidFill>
                            <a:srgbClr val="000000"/>
                          </a:solidFill>
                          <a:effectLst/>
                          <a:latin typeface="+mn-lt"/>
                        </a:rPr>
                        <a:t>(ρ</a:t>
                      </a:r>
                      <a:r>
                        <a:rPr lang="el-GR" sz="1200" baseline="-25000" dirty="0">
                          <a:solidFill>
                            <a:srgbClr val="000000"/>
                          </a:solidFill>
                          <a:effectLst/>
                          <a:latin typeface="+mn-lt"/>
                        </a:rPr>
                        <a:t>00</a:t>
                      </a:r>
                      <a:r>
                        <a:rPr lang="el-GR" sz="1200" dirty="0">
                          <a:solidFill>
                            <a:srgbClr val="000000"/>
                          </a:solidFill>
                          <a:effectLst/>
                          <a:latin typeface="+mn-lt"/>
                        </a:rPr>
                        <a:t>)</a:t>
                      </a:r>
                      <a:endParaRPr lang="el-GR" sz="1200" dirty="0">
                        <a:effectLst/>
                        <a:latin typeface="+mn-lt"/>
                      </a:endParaRPr>
                    </a:p>
                  </a:txBody>
                  <a:tcPr marL="19548" marR="19548" marT="19548" marB="19548" anchor="ctr">
                    <a:lnL w="952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1173607"/>
                  </a:ext>
                </a:extLst>
              </a:tr>
              <a:tr h="609600">
                <a:tc>
                  <a:txBody>
                    <a:bodyPr/>
                    <a:lstStyle/>
                    <a:p>
                      <a:r>
                        <a:rPr lang="en-US" sz="1200" b="1" dirty="0">
                          <a:solidFill>
                            <a:srgbClr val="000000"/>
                          </a:solidFill>
                          <a:effectLst/>
                          <a:latin typeface="+mn-lt"/>
                        </a:rPr>
                        <a:t>  c</a:t>
                      </a:r>
                      <a:r>
                        <a:rPr lang="el-GR" sz="1200" b="1" baseline="-25000" dirty="0">
                          <a:solidFill>
                            <a:srgbClr val="000000"/>
                          </a:solidFill>
                          <a:effectLst/>
                          <a:latin typeface="+mn-lt"/>
                        </a:rPr>
                        <a:t>Λ</a:t>
                      </a:r>
                      <a:r>
                        <a:rPr lang="el-GR" sz="1200" dirty="0">
                          <a:solidFill>
                            <a:srgbClr val="000000"/>
                          </a:solidFill>
                          <a:effectLst/>
                          <a:latin typeface="+mn-lt"/>
                        </a:rPr>
                        <a:t>: </a:t>
                      </a:r>
                      <a:r>
                        <a:rPr lang="en-US" sz="1200" dirty="0">
                          <a:solidFill>
                            <a:srgbClr val="000000"/>
                          </a:solidFill>
                          <a:effectLst/>
                          <a:latin typeface="+mn-lt"/>
                        </a:rPr>
                        <a:t>Quark coalescence</a:t>
                      </a:r>
                      <a:endParaRPr lang="en-US" sz="1200" dirty="0">
                        <a:effectLst/>
                        <a:latin typeface="+mn-lt"/>
                      </a:endParaRPr>
                    </a:p>
                    <a:p>
                      <a:r>
                        <a:rPr lang="en-US" sz="1200" dirty="0">
                          <a:solidFill>
                            <a:srgbClr val="000000"/>
                          </a:solidFill>
                          <a:effectLst/>
                          <a:latin typeface="+mn-lt"/>
                        </a:rPr>
                        <a:t>  vorticity &amp; magnetic field</a:t>
                      </a:r>
                      <a:r>
                        <a:rPr lang="en-US" sz="1200" b="1" baseline="30000" dirty="0">
                          <a:solidFill>
                            <a:srgbClr val="4C4C4C"/>
                          </a:solidFill>
                          <a:effectLst/>
                          <a:latin typeface="+mn-lt"/>
                        </a:rPr>
                        <a:t>[1]</a:t>
                      </a:r>
                      <a:endParaRPr lang="en-US" sz="1200" dirty="0">
                        <a:effectLst/>
                        <a:latin typeface="+mn-lt"/>
                      </a:endParaRPr>
                    </a:p>
                  </a:txBody>
                  <a:tcPr marL="19548" marR="19548" marT="19548" marB="19548" anchor="ctr">
                    <a:lnL w="381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AEA"/>
                    </a:solidFill>
                  </a:tcPr>
                </a:tc>
                <a:tc>
                  <a:txBody>
                    <a:bodyPr/>
                    <a:lstStyle/>
                    <a:p>
                      <a:r>
                        <a:rPr lang="en-US" sz="1200" dirty="0">
                          <a:solidFill>
                            <a:srgbClr val="000000"/>
                          </a:solidFill>
                          <a:effectLst/>
                          <a:latin typeface="+mn-lt"/>
                        </a:rPr>
                        <a:t>   &lt; 1/3 </a:t>
                      </a:r>
                      <a:endParaRPr lang="en-US" sz="1200" dirty="0">
                        <a:effectLst/>
                        <a:latin typeface="+mn-lt"/>
                      </a:endParaRPr>
                    </a:p>
                    <a:p>
                      <a:r>
                        <a:rPr lang="en-US" sz="1200" dirty="0">
                          <a:solidFill>
                            <a:srgbClr val="000000"/>
                          </a:solidFill>
                          <a:effectLst/>
                          <a:latin typeface="+mn-lt"/>
                        </a:rPr>
                        <a:t>   (Negative ~ 10</a:t>
                      </a:r>
                      <a:r>
                        <a:rPr lang="en-US" sz="1200" baseline="30000" dirty="0">
                          <a:solidFill>
                            <a:srgbClr val="000000"/>
                          </a:solidFill>
                          <a:effectLst/>
                          <a:latin typeface="+mn-lt"/>
                        </a:rPr>
                        <a:t>-5</a:t>
                      </a:r>
                      <a:r>
                        <a:rPr lang="en-US" sz="1200" dirty="0">
                          <a:solidFill>
                            <a:srgbClr val="000000"/>
                          </a:solidFill>
                          <a:effectLst/>
                          <a:latin typeface="+mn-lt"/>
                        </a:rPr>
                        <a:t>)</a:t>
                      </a:r>
                      <a:endParaRPr lang="en-US" sz="1200" dirty="0">
                        <a:effectLst/>
                        <a:latin typeface="+mn-lt"/>
                      </a:endParaRPr>
                    </a:p>
                  </a:txBody>
                  <a:tcPr marL="19548" marR="19548" marT="19548" marB="19548" anchor="ctr">
                    <a:lnL w="952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AEA"/>
                    </a:solidFill>
                  </a:tcPr>
                </a:tc>
                <a:extLst>
                  <a:ext uri="{0D108BD9-81ED-4DB2-BD59-A6C34878D82A}">
                    <a16:rowId xmlns:a16="http://schemas.microsoft.com/office/drawing/2014/main" val="4025421561"/>
                  </a:ext>
                </a:extLst>
              </a:tr>
              <a:tr h="533400">
                <a:tc>
                  <a:txBody>
                    <a:bodyPr/>
                    <a:lstStyle/>
                    <a:p>
                      <a:r>
                        <a:rPr lang="en-US" sz="1200" b="1" dirty="0">
                          <a:solidFill>
                            <a:srgbClr val="000000"/>
                          </a:solidFill>
                          <a:effectLst/>
                          <a:latin typeface="+mn-lt"/>
                        </a:rPr>
                        <a:t>  c</a:t>
                      </a:r>
                      <a:r>
                        <a:rPr lang="el-GR" sz="1200" b="1" baseline="-25000" dirty="0">
                          <a:solidFill>
                            <a:srgbClr val="000000"/>
                          </a:solidFill>
                          <a:effectLst/>
                          <a:latin typeface="+mn-lt"/>
                        </a:rPr>
                        <a:t>ε</a:t>
                      </a:r>
                      <a:r>
                        <a:rPr lang="el-GR" sz="1200" dirty="0">
                          <a:solidFill>
                            <a:srgbClr val="000000"/>
                          </a:solidFill>
                          <a:effectLst/>
                          <a:latin typeface="+mn-lt"/>
                        </a:rPr>
                        <a:t>: </a:t>
                      </a:r>
                      <a:r>
                        <a:rPr lang="en-US" sz="1200" dirty="0">
                          <a:solidFill>
                            <a:srgbClr val="000000"/>
                          </a:solidFill>
                          <a:effectLst/>
                          <a:latin typeface="+mn-lt"/>
                        </a:rPr>
                        <a:t>E-comp. of Vorticity </a:t>
                      </a:r>
                    </a:p>
                    <a:p>
                      <a:r>
                        <a:rPr lang="en-US" sz="1200" dirty="0">
                          <a:solidFill>
                            <a:srgbClr val="000000"/>
                          </a:solidFill>
                          <a:effectLst/>
                          <a:latin typeface="+mn-lt"/>
                        </a:rPr>
                        <a:t>  tensor</a:t>
                      </a:r>
                      <a:r>
                        <a:rPr lang="en-US" sz="1200" b="1" baseline="30000" dirty="0">
                          <a:solidFill>
                            <a:srgbClr val="4C4C4C"/>
                          </a:solidFill>
                          <a:effectLst/>
                          <a:latin typeface="+mn-lt"/>
                        </a:rPr>
                        <a:t>[1]</a:t>
                      </a:r>
                      <a:endParaRPr lang="en-US" sz="1200" dirty="0">
                        <a:effectLst/>
                        <a:latin typeface="+mn-lt"/>
                      </a:endParaRPr>
                    </a:p>
                  </a:txBody>
                  <a:tcPr marL="19548" marR="19548" marT="19548" marB="19548" anchor="ctr">
                    <a:lnL w="381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n-US" sz="1200" dirty="0">
                          <a:solidFill>
                            <a:srgbClr val="000000"/>
                          </a:solidFill>
                          <a:effectLst/>
                          <a:latin typeface="+mn-lt"/>
                        </a:rPr>
                        <a:t>   &lt; 1/3 </a:t>
                      </a:r>
                      <a:endParaRPr lang="en-US" sz="1200" dirty="0">
                        <a:effectLst/>
                        <a:latin typeface="+mn-lt"/>
                      </a:endParaRPr>
                    </a:p>
                    <a:p>
                      <a:r>
                        <a:rPr lang="en-US" sz="1200" dirty="0">
                          <a:solidFill>
                            <a:srgbClr val="000000"/>
                          </a:solidFill>
                          <a:effectLst/>
                          <a:latin typeface="+mn-lt"/>
                        </a:rPr>
                        <a:t>   (Negative ~ 10</a:t>
                      </a:r>
                      <a:r>
                        <a:rPr lang="en-US" sz="1200" baseline="30000" dirty="0">
                          <a:solidFill>
                            <a:srgbClr val="000000"/>
                          </a:solidFill>
                          <a:effectLst/>
                          <a:latin typeface="+mn-lt"/>
                        </a:rPr>
                        <a:t>-4</a:t>
                      </a:r>
                      <a:r>
                        <a:rPr lang="en-US" sz="1200" dirty="0">
                          <a:solidFill>
                            <a:srgbClr val="000000"/>
                          </a:solidFill>
                          <a:effectLst/>
                          <a:latin typeface="+mn-lt"/>
                        </a:rPr>
                        <a:t>)</a:t>
                      </a:r>
                      <a:endParaRPr lang="en-US" sz="1200" dirty="0">
                        <a:effectLst/>
                        <a:latin typeface="+mn-lt"/>
                      </a:endParaRPr>
                    </a:p>
                  </a:txBody>
                  <a:tcPr marL="19548" marR="19548" marT="19548" marB="19548" anchor="ctr">
                    <a:lnL w="952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86757"/>
                  </a:ext>
                </a:extLst>
              </a:tr>
              <a:tr h="457200">
                <a:tc>
                  <a:txBody>
                    <a:bodyPr/>
                    <a:lstStyle/>
                    <a:p>
                      <a:r>
                        <a:rPr lang="en-US" sz="1200" b="1" dirty="0">
                          <a:solidFill>
                            <a:srgbClr val="000000"/>
                          </a:solidFill>
                          <a:effectLst/>
                          <a:latin typeface="+mn-lt"/>
                        </a:rPr>
                        <a:t>  </a:t>
                      </a:r>
                      <a:r>
                        <a:rPr lang="en-US" sz="1200" b="1" dirty="0" err="1">
                          <a:solidFill>
                            <a:srgbClr val="000000"/>
                          </a:solidFill>
                          <a:effectLst/>
                          <a:latin typeface="+mn-lt"/>
                        </a:rPr>
                        <a:t>c</a:t>
                      </a:r>
                      <a:r>
                        <a:rPr lang="en-US" sz="1200" b="1" baseline="-25000" dirty="0" err="1">
                          <a:solidFill>
                            <a:srgbClr val="000000"/>
                          </a:solidFill>
                          <a:effectLst/>
                          <a:latin typeface="+mn-lt"/>
                        </a:rPr>
                        <a:t>E</a:t>
                      </a:r>
                      <a:r>
                        <a:rPr lang="en-US" sz="1200" dirty="0">
                          <a:solidFill>
                            <a:srgbClr val="000000"/>
                          </a:solidFill>
                          <a:effectLst/>
                          <a:latin typeface="+mn-lt"/>
                        </a:rPr>
                        <a:t>: Electric field</a:t>
                      </a:r>
                      <a:r>
                        <a:rPr lang="en-US" sz="1200" b="1" baseline="30000" dirty="0">
                          <a:solidFill>
                            <a:srgbClr val="4C4C4C"/>
                          </a:solidFill>
                          <a:effectLst/>
                          <a:latin typeface="+mn-lt"/>
                        </a:rPr>
                        <a:t>[2]</a:t>
                      </a:r>
                      <a:endParaRPr lang="en-US" sz="1200" dirty="0">
                        <a:effectLst/>
                        <a:latin typeface="+mn-lt"/>
                      </a:endParaRPr>
                    </a:p>
                  </a:txBody>
                  <a:tcPr marL="19548" marR="19548" marT="19548" marB="19548" anchor="ctr">
                    <a:lnL w="381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AEA"/>
                    </a:solidFill>
                  </a:tcPr>
                </a:tc>
                <a:tc>
                  <a:txBody>
                    <a:bodyPr/>
                    <a:lstStyle/>
                    <a:p>
                      <a:r>
                        <a:rPr lang="en-US" sz="1200" dirty="0">
                          <a:solidFill>
                            <a:srgbClr val="000000"/>
                          </a:solidFill>
                          <a:effectLst/>
                          <a:latin typeface="+mn-lt"/>
                        </a:rPr>
                        <a:t>   &gt; 1/3 </a:t>
                      </a:r>
                      <a:endParaRPr lang="en-US" sz="1200" dirty="0">
                        <a:effectLst/>
                        <a:latin typeface="+mn-lt"/>
                      </a:endParaRPr>
                    </a:p>
                    <a:p>
                      <a:r>
                        <a:rPr lang="en-US" sz="1200" dirty="0">
                          <a:solidFill>
                            <a:srgbClr val="000000"/>
                          </a:solidFill>
                          <a:effectLst/>
                          <a:latin typeface="+mn-lt"/>
                        </a:rPr>
                        <a:t>   (Positive ~ 10</a:t>
                      </a:r>
                      <a:r>
                        <a:rPr lang="en-US" sz="1200" baseline="30000" dirty="0">
                          <a:solidFill>
                            <a:srgbClr val="000000"/>
                          </a:solidFill>
                          <a:effectLst/>
                          <a:latin typeface="+mn-lt"/>
                        </a:rPr>
                        <a:t>-5</a:t>
                      </a:r>
                      <a:r>
                        <a:rPr lang="en-US" sz="1200" dirty="0">
                          <a:solidFill>
                            <a:srgbClr val="000000"/>
                          </a:solidFill>
                          <a:effectLst/>
                          <a:latin typeface="+mn-lt"/>
                        </a:rPr>
                        <a:t>)</a:t>
                      </a:r>
                      <a:endParaRPr lang="en-US" sz="1200" dirty="0">
                        <a:effectLst/>
                        <a:latin typeface="+mn-lt"/>
                      </a:endParaRPr>
                    </a:p>
                  </a:txBody>
                  <a:tcPr marL="19548" marR="19548" marT="19548" marB="19548" anchor="ctr">
                    <a:lnL w="952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AEA"/>
                    </a:solidFill>
                  </a:tcPr>
                </a:tc>
                <a:extLst>
                  <a:ext uri="{0D108BD9-81ED-4DB2-BD59-A6C34878D82A}">
                    <a16:rowId xmlns:a16="http://schemas.microsoft.com/office/drawing/2014/main" val="662144187"/>
                  </a:ext>
                </a:extLst>
              </a:tr>
              <a:tr h="533400">
                <a:tc>
                  <a:txBody>
                    <a:bodyPr/>
                    <a:lstStyle/>
                    <a:p>
                      <a:r>
                        <a:rPr lang="en-US" sz="1200" dirty="0">
                          <a:solidFill>
                            <a:srgbClr val="000000"/>
                          </a:solidFill>
                          <a:effectLst/>
                          <a:latin typeface="+mn-lt"/>
                        </a:rPr>
                        <a:t>  </a:t>
                      </a:r>
                      <a:r>
                        <a:rPr lang="en-US" sz="1200" b="1" dirty="0" err="1">
                          <a:solidFill>
                            <a:srgbClr val="000000"/>
                          </a:solidFill>
                          <a:effectLst/>
                          <a:latin typeface="+mn-lt"/>
                        </a:rPr>
                        <a:t>c</a:t>
                      </a:r>
                      <a:r>
                        <a:rPr lang="en-US" sz="1200" b="1" baseline="-25000" dirty="0" err="1">
                          <a:solidFill>
                            <a:srgbClr val="000000"/>
                          </a:solidFill>
                          <a:effectLst/>
                          <a:latin typeface="+mn-lt"/>
                        </a:rPr>
                        <a:t>F</a:t>
                      </a:r>
                      <a:r>
                        <a:rPr lang="en-US" sz="1200" dirty="0">
                          <a:solidFill>
                            <a:srgbClr val="000000"/>
                          </a:solidFill>
                          <a:effectLst/>
                          <a:latin typeface="+mn-lt"/>
                        </a:rPr>
                        <a:t>: Fragmentation</a:t>
                      </a:r>
                      <a:r>
                        <a:rPr lang="en-US" sz="1200" b="1" baseline="30000" dirty="0">
                          <a:solidFill>
                            <a:srgbClr val="4C4C4C"/>
                          </a:solidFill>
                          <a:effectLst/>
                          <a:latin typeface="+mn-lt"/>
                        </a:rPr>
                        <a:t>[3]</a:t>
                      </a:r>
                      <a:endParaRPr lang="en-US" sz="1200" dirty="0">
                        <a:effectLst/>
                        <a:latin typeface="+mn-lt"/>
                      </a:endParaRPr>
                    </a:p>
                  </a:txBody>
                  <a:tcPr marL="19548" marR="19548" marT="19548" marB="19548" anchor="ctr">
                    <a:lnL w="381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n-US" sz="1200" dirty="0">
                          <a:solidFill>
                            <a:srgbClr val="000000"/>
                          </a:solidFill>
                          <a:effectLst/>
                          <a:latin typeface="+mn-lt"/>
                        </a:rPr>
                        <a:t>   &gt; or, &lt; 1/3 </a:t>
                      </a:r>
                      <a:endParaRPr lang="en-US" sz="1200" dirty="0">
                        <a:effectLst/>
                        <a:latin typeface="+mn-lt"/>
                      </a:endParaRPr>
                    </a:p>
                    <a:p>
                      <a:r>
                        <a:rPr lang="en-US" sz="1200" dirty="0">
                          <a:solidFill>
                            <a:srgbClr val="000000"/>
                          </a:solidFill>
                          <a:effectLst/>
                          <a:latin typeface="+mn-lt"/>
                        </a:rPr>
                        <a:t>   (~ 10</a:t>
                      </a:r>
                      <a:r>
                        <a:rPr lang="en-US" sz="1200" baseline="30000" dirty="0">
                          <a:solidFill>
                            <a:srgbClr val="000000"/>
                          </a:solidFill>
                          <a:effectLst/>
                          <a:latin typeface="+mn-lt"/>
                        </a:rPr>
                        <a:t>-5</a:t>
                      </a:r>
                      <a:r>
                        <a:rPr lang="en-US" sz="1200" dirty="0">
                          <a:solidFill>
                            <a:srgbClr val="000000"/>
                          </a:solidFill>
                          <a:effectLst/>
                          <a:latin typeface="+mn-lt"/>
                        </a:rPr>
                        <a:t>)</a:t>
                      </a:r>
                      <a:endParaRPr lang="en-US" sz="1200" dirty="0">
                        <a:effectLst/>
                        <a:latin typeface="+mn-lt"/>
                      </a:endParaRPr>
                    </a:p>
                  </a:txBody>
                  <a:tcPr marL="19548" marR="19548" marT="19548" marB="19548" anchor="ctr">
                    <a:lnL w="952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646425"/>
                  </a:ext>
                </a:extLst>
              </a:tr>
              <a:tr h="381000">
                <a:tc>
                  <a:txBody>
                    <a:bodyPr/>
                    <a:lstStyle/>
                    <a:p>
                      <a:r>
                        <a:rPr lang="en-US" sz="1200" dirty="0">
                          <a:solidFill>
                            <a:srgbClr val="000000"/>
                          </a:solidFill>
                          <a:effectLst/>
                          <a:latin typeface="+mn-lt"/>
                        </a:rPr>
                        <a:t>  </a:t>
                      </a:r>
                      <a:r>
                        <a:rPr lang="en-US" sz="1200" b="1" dirty="0" err="1">
                          <a:solidFill>
                            <a:srgbClr val="000000"/>
                          </a:solidFill>
                          <a:effectLst/>
                          <a:latin typeface="+mn-lt"/>
                        </a:rPr>
                        <a:t>c</a:t>
                      </a:r>
                      <a:r>
                        <a:rPr lang="en-US" sz="1200" b="1" baseline="-25000" dirty="0" err="1">
                          <a:solidFill>
                            <a:srgbClr val="000000"/>
                          </a:solidFill>
                          <a:effectLst/>
                          <a:latin typeface="+mn-lt"/>
                        </a:rPr>
                        <a:t>L</a:t>
                      </a:r>
                      <a:r>
                        <a:rPr lang="en-US" sz="1200" dirty="0">
                          <a:solidFill>
                            <a:srgbClr val="000000"/>
                          </a:solidFill>
                          <a:effectLst/>
                          <a:latin typeface="+mn-lt"/>
                        </a:rPr>
                        <a:t>: Local spin     </a:t>
                      </a:r>
                    </a:p>
                    <a:p>
                      <a:r>
                        <a:rPr lang="en-US" sz="1200" dirty="0">
                          <a:solidFill>
                            <a:srgbClr val="000000"/>
                          </a:solidFill>
                          <a:effectLst/>
                          <a:latin typeface="+mn-lt"/>
                        </a:rPr>
                        <a:t>       alignments</a:t>
                      </a:r>
                      <a:r>
                        <a:rPr lang="en-US" sz="1200" b="1" baseline="30000" dirty="0">
                          <a:solidFill>
                            <a:srgbClr val="4C4C4C"/>
                          </a:solidFill>
                          <a:effectLst/>
                          <a:latin typeface="+mn-lt"/>
                        </a:rPr>
                        <a:t>[4]</a:t>
                      </a:r>
                      <a:endParaRPr lang="en-US" sz="1200" dirty="0">
                        <a:effectLst/>
                        <a:latin typeface="+mn-lt"/>
                      </a:endParaRPr>
                    </a:p>
                  </a:txBody>
                  <a:tcPr marL="19548" marR="19548" marT="19548" marB="19548" anchor="ctr">
                    <a:lnL w="381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AEA"/>
                    </a:solidFill>
                  </a:tcPr>
                </a:tc>
                <a:tc>
                  <a:txBody>
                    <a:bodyPr/>
                    <a:lstStyle/>
                    <a:p>
                      <a:r>
                        <a:rPr lang="en-US" sz="1200" dirty="0">
                          <a:solidFill>
                            <a:srgbClr val="000000"/>
                          </a:solidFill>
                          <a:effectLst/>
                          <a:latin typeface="+mn-lt"/>
                        </a:rPr>
                        <a:t>   &lt; 1/3</a:t>
                      </a:r>
                      <a:endParaRPr lang="en-US" sz="1200" dirty="0">
                        <a:effectLst/>
                        <a:latin typeface="+mn-lt"/>
                      </a:endParaRPr>
                    </a:p>
                  </a:txBody>
                  <a:tcPr marL="19548" marR="19548" marT="19548" marB="19548" anchor="ctr">
                    <a:lnL w="952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8EAEA"/>
                    </a:solidFill>
                  </a:tcPr>
                </a:tc>
                <a:extLst>
                  <a:ext uri="{0D108BD9-81ED-4DB2-BD59-A6C34878D82A}">
                    <a16:rowId xmlns:a16="http://schemas.microsoft.com/office/drawing/2014/main" val="4169969481"/>
                  </a:ext>
                </a:extLst>
              </a:tr>
              <a:tr h="457200">
                <a:tc>
                  <a:txBody>
                    <a:bodyPr/>
                    <a:lstStyle/>
                    <a:p>
                      <a:r>
                        <a:rPr lang="en-US" sz="1200" dirty="0">
                          <a:solidFill>
                            <a:srgbClr val="000000"/>
                          </a:solidFill>
                          <a:effectLst/>
                          <a:latin typeface="+mn-lt"/>
                        </a:rPr>
                        <a:t>  </a:t>
                      </a:r>
                      <a:r>
                        <a:rPr lang="en-US" sz="1200" b="1" dirty="0" err="1">
                          <a:solidFill>
                            <a:srgbClr val="000000"/>
                          </a:solidFill>
                          <a:effectLst/>
                          <a:latin typeface="+mn-lt"/>
                        </a:rPr>
                        <a:t>c</a:t>
                      </a:r>
                      <a:r>
                        <a:rPr lang="en-US" sz="1200" b="1" baseline="-25000" dirty="0" err="1">
                          <a:solidFill>
                            <a:srgbClr val="000000"/>
                          </a:solidFill>
                          <a:effectLst/>
                          <a:latin typeface="+mn-lt"/>
                        </a:rPr>
                        <a:t>A</a:t>
                      </a:r>
                      <a:r>
                        <a:rPr lang="en-US" sz="1200" dirty="0">
                          <a:solidFill>
                            <a:srgbClr val="000000"/>
                          </a:solidFill>
                          <a:effectLst/>
                          <a:latin typeface="+mn-lt"/>
                        </a:rPr>
                        <a:t>: Turbulent color field</a:t>
                      </a:r>
                      <a:r>
                        <a:rPr lang="en-US" sz="1200" b="1" baseline="30000" dirty="0">
                          <a:solidFill>
                            <a:srgbClr val="4C4C4C"/>
                          </a:solidFill>
                          <a:effectLst/>
                          <a:latin typeface="+mn-lt"/>
                        </a:rPr>
                        <a:t>[5]</a:t>
                      </a:r>
                      <a:endParaRPr lang="en-US" sz="1200" dirty="0">
                        <a:effectLst/>
                        <a:latin typeface="+mn-lt"/>
                      </a:endParaRPr>
                    </a:p>
                  </a:txBody>
                  <a:tcPr marL="19548" marR="19548" marT="19548" marB="19548" anchor="ctr">
                    <a:lnL w="381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r>
                        <a:rPr lang="en-US" sz="1200" dirty="0">
                          <a:solidFill>
                            <a:srgbClr val="000000"/>
                          </a:solidFill>
                          <a:effectLst/>
                          <a:latin typeface="+mn-lt"/>
                        </a:rPr>
                        <a:t>   &lt; 1/3</a:t>
                      </a:r>
                      <a:endParaRPr lang="en-US" sz="1200" dirty="0">
                        <a:effectLst/>
                        <a:latin typeface="+mn-lt"/>
                      </a:endParaRPr>
                    </a:p>
                  </a:txBody>
                  <a:tcPr marL="19548" marR="19548" marT="19548" marB="19548" anchor="ctr">
                    <a:lnL w="952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28059224"/>
                  </a:ext>
                </a:extLst>
              </a:tr>
              <a:tr h="633853">
                <a:tc>
                  <a:txBody>
                    <a:bodyPr/>
                    <a:lstStyle/>
                    <a:p>
                      <a:r>
                        <a:rPr lang="en-US" sz="1200" b="1" dirty="0">
                          <a:solidFill>
                            <a:srgbClr val="000000"/>
                          </a:solidFill>
                          <a:effectLst/>
                          <a:latin typeface="+mn-lt"/>
                        </a:rPr>
                        <a:t>  </a:t>
                      </a:r>
                      <a:r>
                        <a:rPr lang="en-US" sz="1200" b="1" dirty="0" err="1">
                          <a:solidFill>
                            <a:srgbClr val="000000"/>
                          </a:solidFill>
                          <a:effectLst/>
                          <a:latin typeface="+mn-lt"/>
                        </a:rPr>
                        <a:t>c</a:t>
                      </a:r>
                      <a:r>
                        <a:rPr kumimoji="1" lang="en-US" altLang="zh-CN" sz="1200" b="0" baseline="-25000" dirty="0" err="1"/>
                        <a:t>ϕ</a:t>
                      </a:r>
                      <a:r>
                        <a:rPr lang="el-GR" sz="1200" dirty="0">
                          <a:solidFill>
                            <a:srgbClr val="000000"/>
                          </a:solidFill>
                          <a:effectLst/>
                          <a:latin typeface="+mn-lt"/>
                        </a:rPr>
                        <a:t>: </a:t>
                      </a:r>
                      <a:r>
                        <a:rPr lang="en-US" sz="1200" dirty="0">
                          <a:solidFill>
                            <a:srgbClr val="000000"/>
                          </a:solidFill>
                          <a:effectLst/>
                          <a:latin typeface="+mn-lt"/>
                        </a:rPr>
                        <a:t>Vector meson strong  </a:t>
                      </a:r>
                    </a:p>
                    <a:p>
                      <a:r>
                        <a:rPr lang="en-US" sz="1200" dirty="0">
                          <a:solidFill>
                            <a:srgbClr val="000000"/>
                          </a:solidFill>
                          <a:effectLst/>
                          <a:latin typeface="+mn-lt"/>
                        </a:rPr>
                        <a:t>  force field</a:t>
                      </a:r>
                      <a:r>
                        <a:rPr lang="en-US" sz="1200" baseline="30000" dirty="0">
                          <a:solidFill>
                            <a:srgbClr val="4C4C4C"/>
                          </a:solidFill>
                          <a:effectLst/>
                          <a:latin typeface="+mn-lt"/>
                        </a:rPr>
                        <a:t>[6]</a:t>
                      </a:r>
                      <a:endParaRPr lang="en-US" sz="1200" dirty="0">
                        <a:effectLst/>
                        <a:latin typeface="+mn-lt"/>
                      </a:endParaRPr>
                    </a:p>
                  </a:txBody>
                  <a:tcPr marL="19548" marR="19548" marT="19548" marB="19548" anchor="ctr">
                    <a:lnL w="381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9DE27"/>
                    </a:solidFill>
                  </a:tcPr>
                </a:tc>
                <a:tc>
                  <a:txBody>
                    <a:bodyPr/>
                    <a:lstStyle/>
                    <a:p>
                      <a:r>
                        <a:rPr lang="en-US" sz="1200" dirty="0">
                          <a:solidFill>
                            <a:srgbClr val="000000"/>
                          </a:solidFill>
                          <a:effectLst/>
                          <a:latin typeface="+mn-lt"/>
                        </a:rPr>
                        <a:t>   &gt; 1/3</a:t>
                      </a:r>
                      <a:endParaRPr lang="en-US" sz="1200" dirty="0">
                        <a:effectLst/>
                        <a:latin typeface="+mn-lt"/>
                      </a:endParaRPr>
                    </a:p>
                    <a:p>
                      <a:r>
                        <a:rPr lang="en-US" sz="1200" dirty="0">
                          <a:solidFill>
                            <a:srgbClr val="000000"/>
                          </a:solidFill>
                          <a:effectLst/>
                          <a:latin typeface="+mn-lt"/>
                        </a:rPr>
                        <a:t>   (Can accommodate  </a:t>
                      </a:r>
                    </a:p>
                    <a:p>
                      <a:r>
                        <a:rPr lang="en-US" sz="1200" dirty="0">
                          <a:solidFill>
                            <a:srgbClr val="000000"/>
                          </a:solidFill>
                          <a:effectLst/>
                          <a:latin typeface="+mn-lt"/>
                        </a:rPr>
                        <a:t>   large positive signal)</a:t>
                      </a:r>
                      <a:endParaRPr lang="en-US" sz="1200" dirty="0">
                        <a:effectLst/>
                        <a:latin typeface="+mn-lt"/>
                      </a:endParaRPr>
                    </a:p>
                  </a:txBody>
                  <a:tcPr marL="19548" marR="19548" marT="19548" marB="19548" anchor="ctr">
                    <a:lnL w="952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9DE27"/>
                    </a:solidFill>
                  </a:tcPr>
                </a:tc>
                <a:extLst>
                  <a:ext uri="{0D108BD9-81ED-4DB2-BD59-A6C34878D82A}">
                    <a16:rowId xmlns:a16="http://schemas.microsoft.com/office/drawing/2014/main" val="2171146203"/>
                  </a:ext>
                </a:extLst>
              </a:tr>
              <a:tr h="633853">
                <a:tc>
                  <a:txBody>
                    <a:bodyPr/>
                    <a:lstStyle/>
                    <a:p>
                      <a:r>
                        <a:rPr lang="en-US" sz="1200" dirty="0">
                          <a:effectLst/>
                          <a:latin typeface="+mn-lt"/>
                        </a:rPr>
                        <a:t>  </a:t>
                      </a:r>
                      <a:r>
                        <a:rPr lang="en-US" sz="1200" b="1" dirty="0">
                          <a:solidFill>
                            <a:srgbClr val="000000"/>
                          </a:solidFill>
                          <a:effectLst/>
                          <a:latin typeface="+mn-lt"/>
                        </a:rPr>
                        <a:t>c</a:t>
                      </a:r>
                      <a:r>
                        <a:rPr kumimoji="1" lang="en-US" sz="1200" b="0" baseline="-25000" dirty="0">
                          <a:solidFill>
                            <a:srgbClr val="000000"/>
                          </a:solidFill>
                          <a:effectLst/>
                          <a:latin typeface="+mn-lt"/>
                        </a:rPr>
                        <a:t>g</a:t>
                      </a:r>
                      <a:r>
                        <a:rPr kumimoji="1" lang="en-US" sz="1200" b="0" baseline="0" dirty="0">
                          <a:solidFill>
                            <a:srgbClr val="000000"/>
                          </a:solidFill>
                          <a:effectLst/>
                          <a:latin typeface="+mn-lt"/>
                        </a:rPr>
                        <a:t>: </a:t>
                      </a:r>
                      <a:r>
                        <a:rPr lang="en-US" sz="1200" dirty="0" err="1">
                          <a:effectLst/>
                          <a:latin typeface="+mn-lt"/>
                        </a:rPr>
                        <a:t>Glasma</a:t>
                      </a:r>
                      <a:r>
                        <a:rPr lang="en-US" sz="1200" dirty="0">
                          <a:effectLst/>
                          <a:latin typeface="+mn-lt"/>
                        </a:rPr>
                        <a:t> fields + effective potential</a:t>
                      </a:r>
                      <a:r>
                        <a:rPr lang="en-US" sz="1200" baseline="30000" dirty="0">
                          <a:solidFill>
                            <a:srgbClr val="4C4C4C"/>
                          </a:solidFill>
                          <a:effectLst/>
                          <a:latin typeface="+mn-lt"/>
                        </a:rPr>
                        <a:t>[7]</a:t>
                      </a:r>
                      <a:endParaRPr lang="en-US" sz="1200" dirty="0">
                        <a:effectLst/>
                        <a:latin typeface="+mn-lt"/>
                      </a:endParaRPr>
                    </a:p>
                  </a:txBody>
                  <a:tcPr marL="19548" marR="19548" marT="19548" marB="19548" anchor="ctr">
                    <a:lnL w="381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9DE27"/>
                    </a:solidFill>
                  </a:tcPr>
                </a:tc>
                <a:tc>
                  <a:txBody>
                    <a:bodyPr/>
                    <a:lstStyle/>
                    <a:p>
                      <a:r>
                        <a:rPr lang="en-US" sz="1200" dirty="0">
                          <a:effectLst/>
                          <a:latin typeface="+mn-lt"/>
                        </a:rPr>
                        <a:t>  could be significant</a:t>
                      </a:r>
                    </a:p>
                  </a:txBody>
                  <a:tcPr marL="19548" marR="19548" marT="19548" marB="19548" anchor="ctr">
                    <a:lnL w="9525"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9DE27"/>
                    </a:solidFill>
                  </a:tcPr>
                </a:tc>
                <a:extLst>
                  <a:ext uri="{0D108BD9-81ED-4DB2-BD59-A6C34878D82A}">
                    <a16:rowId xmlns:a16="http://schemas.microsoft.com/office/drawing/2014/main" val="546643330"/>
                  </a:ext>
                </a:extLst>
              </a:tr>
            </a:tbl>
          </a:graphicData>
        </a:graphic>
      </p:graphicFrame>
      <p:sp>
        <p:nvSpPr>
          <p:cNvPr id="17" name="Rectangle 16">
            <a:extLst>
              <a:ext uri="{FF2B5EF4-FFF2-40B4-BE49-F238E27FC236}">
                <a16:creationId xmlns:a16="http://schemas.microsoft.com/office/drawing/2014/main" id="{71CDA7CA-E94D-3A92-AFE3-201C5628E4F9}"/>
              </a:ext>
            </a:extLst>
          </p:cNvPr>
          <p:cNvSpPr/>
          <p:nvPr/>
        </p:nvSpPr>
        <p:spPr bwMode="auto">
          <a:xfrm>
            <a:off x="752900" y="1395010"/>
            <a:ext cx="3540513" cy="2186390"/>
          </a:xfrm>
          <a:prstGeom prst="rect">
            <a:avLst/>
          </a:prstGeom>
          <a:noFill/>
          <a:ln w="63500" cap="flat" cmpd="sng" algn="ctr">
            <a:solidFill>
              <a:schemeClr val="accent5">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pic>
        <p:nvPicPr>
          <p:cNvPr id="4" name="Picture 3">
            <a:extLst>
              <a:ext uri="{FF2B5EF4-FFF2-40B4-BE49-F238E27FC236}">
                <a16:creationId xmlns:a16="http://schemas.microsoft.com/office/drawing/2014/main" id="{03F9CD11-6268-0545-90F1-EFCA602EA132}"/>
              </a:ext>
            </a:extLst>
          </p:cNvPr>
          <p:cNvPicPr>
            <a:picLocks noChangeAspect="1"/>
          </p:cNvPicPr>
          <p:nvPr/>
        </p:nvPicPr>
        <p:blipFill>
          <a:blip r:embed="rId4"/>
          <a:stretch>
            <a:fillRect/>
          </a:stretch>
        </p:blipFill>
        <p:spPr>
          <a:xfrm>
            <a:off x="4544568" y="987552"/>
            <a:ext cx="3675887" cy="3588018"/>
          </a:xfrm>
          <a:prstGeom prst="rect">
            <a:avLst/>
          </a:prstGeom>
        </p:spPr>
      </p:pic>
      <p:grpSp>
        <p:nvGrpSpPr>
          <p:cNvPr id="9" name="Group 8">
            <a:extLst>
              <a:ext uri="{FF2B5EF4-FFF2-40B4-BE49-F238E27FC236}">
                <a16:creationId xmlns:a16="http://schemas.microsoft.com/office/drawing/2014/main" id="{1CE6CCBF-0C17-8FE1-6852-428B6173D774}"/>
              </a:ext>
            </a:extLst>
          </p:cNvPr>
          <p:cNvGrpSpPr/>
          <p:nvPr/>
        </p:nvGrpSpPr>
        <p:grpSpPr>
          <a:xfrm>
            <a:off x="752900" y="4249295"/>
            <a:ext cx="5958456" cy="1465705"/>
            <a:chOff x="752900" y="4249295"/>
            <a:chExt cx="5958456" cy="1465705"/>
          </a:xfrm>
        </p:grpSpPr>
        <p:sp>
          <p:nvSpPr>
            <p:cNvPr id="5" name="Rectangle 4">
              <a:extLst>
                <a:ext uri="{FF2B5EF4-FFF2-40B4-BE49-F238E27FC236}">
                  <a16:creationId xmlns:a16="http://schemas.microsoft.com/office/drawing/2014/main" id="{C4A4B2A3-983B-3A3F-1368-78792A0CCF99}"/>
                </a:ext>
              </a:extLst>
            </p:cNvPr>
            <p:cNvSpPr/>
            <p:nvPr/>
          </p:nvSpPr>
          <p:spPr bwMode="auto">
            <a:xfrm>
              <a:off x="752900" y="4419600"/>
              <a:ext cx="3540513" cy="1295400"/>
            </a:xfrm>
            <a:prstGeom prst="rect">
              <a:avLst/>
            </a:prstGeom>
            <a:noFill/>
            <a:ln w="63500" cap="flat" cmpd="sng" algn="ctr">
              <a:solidFill>
                <a:srgbClr val="D87B4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95035848-D1C8-7FD2-B243-99D7930EB7F6}"/>
                </a:ext>
              </a:extLst>
            </p:cNvPr>
            <p:cNvSpPr txBox="1"/>
            <p:nvPr/>
          </p:nvSpPr>
          <p:spPr>
            <a:xfrm>
              <a:off x="4270042" y="4249295"/>
              <a:ext cx="561372" cy="1446550"/>
            </a:xfrm>
            <a:prstGeom prst="rect">
              <a:avLst/>
            </a:prstGeom>
            <a:noFill/>
          </p:spPr>
          <p:txBody>
            <a:bodyPr wrap="none" rtlCol="0">
              <a:spAutoFit/>
            </a:bodyPr>
            <a:lstStyle/>
            <a:p>
              <a:r>
                <a:rPr lang="en-US" sz="8800" b="0" baseline="0" dirty="0">
                  <a:solidFill>
                    <a:srgbClr val="D87B41"/>
                  </a:solidFill>
                </a:rPr>
                <a:t>}</a:t>
              </a:r>
            </a:p>
          </p:txBody>
        </p:sp>
        <p:sp>
          <p:nvSpPr>
            <p:cNvPr id="7" name="TextBox 6">
              <a:extLst>
                <a:ext uri="{FF2B5EF4-FFF2-40B4-BE49-F238E27FC236}">
                  <a16:creationId xmlns:a16="http://schemas.microsoft.com/office/drawing/2014/main" id="{CDA204A5-CF04-E016-5706-89B4F5A83DA3}"/>
                </a:ext>
              </a:extLst>
            </p:cNvPr>
            <p:cNvSpPr txBox="1"/>
            <p:nvPr/>
          </p:nvSpPr>
          <p:spPr>
            <a:xfrm>
              <a:off x="4731327" y="4836467"/>
              <a:ext cx="1980029" cy="461665"/>
            </a:xfrm>
            <a:prstGeom prst="rect">
              <a:avLst/>
            </a:prstGeom>
            <a:noFill/>
          </p:spPr>
          <p:txBody>
            <a:bodyPr wrap="none" rtlCol="0">
              <a:spAutoFit/>
            </a:bodyPr>
            <a:lstStyle/>
            <a:p>
              <a:r>
                <a:rPr lang="en-US" sz="2400" baseline="0" dirty="0">
                  <a:solidFill>
                    <a:srgbClr val="D87B41"/>
                  </a:solidFill>
                </a:rPr>
                <a:t>strong force</a:t>
              </a:r>
              <a:endParaRPr lang="en-US" sz="7200" baseline="0" dirty="0">
                <a:solidFill>
                  <a:srgbClr val="D87B41"/>
                </a:solidFill>
              </a:endParaRPr>
            </a:p>
          </p:txBody>
        </p:sp>
      </p:grpSp>
      <p:sp>
        <p:nvSpPr>
          <p:cNvPr id="11" name="Rounded Rectangle 10">
            <a:extLst>
              <a:ext uri="{FF2B5EF4-FFF2-40B4-BE49-F238E27FC236}">
                <a16:creationId xmlns:a16="http://schemas.microsoft.com/office/drawing/2014/main" id="{814C97B4-6B37-BE2B-254F-18BFC52D0281}"/>
              </a:ext>
            </a:extLst>
          </p:cNvPr>
          <p:cNvSpPr/>
          <p:nvPr/>
        </p:nvSpPr>
        <p:spPr bwMode="auto">
          <a:xfrm>
            <a:off x="790590" y="4463839"/>
            <a:ext cx="3475794" cy="609600"/>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C36155C-000C-36BD-8946-5403DF69C430}"/>
                  </a:ext>
                </a:extLst>
              </p:cNvPr>
              <p:cNvSpPr txBox="1"/>
              <p:nvPr/>
            </p:nvSpPr>
            <p:spPr>
              <a:xfrm>
                <a:off x="2232533" y="576408"/>
                <a:ext cx="4997587" cy="400110"/>
              </a:xfrm>
              <a:prstGeom prst="rect">
                <a:avLst/>
              </a:prstGeom>
              <a:noFill/>
            </p:spPr>
            <p:txBody>
              <a:bodyPr wrap="none" lIns="0" tIns="0" rIns="0" bIns="0" rtlCol="0">
                <a:spAutoFit/>
              </a:bodyPr>
              <a:lstStyle/>
              <a:p>
                <a14:m>
                  <m:oMath xmlns:m="http://schemas.openxmlformats.org/officeDocument/2006/math">
                    <m:sSub>
                      <m:sSubPr>
                        <m:ctrlPr>
                          <a:rPr lang="en-US" i="1" baseline="0" smtClean="0">
                            <a:latin typeface="Cambria Math" panose="02040503050406030204" pitchFamily="18" charset="0"/>
                          </a:rPr>
                        </m:ctrlPr>
                      </m:sSubPr>
                      <m:e>
                        <m:r>
                          <a:rPr lang="en-US" i="1" baseline="0" smtClean="0">
                            <a:latin typeface="Cambria Math" panose="02040503050406030204" pitchFamily="18" charset="0"/>
                            <a:ea typeface="Cambria Math" panose="02040503050406030204" pitchFamily="18" charset="0"/>
                          </a:rPr>
                          <m:t>𝝆</m:t>
                        </m:r>
                      </m:e>
                      <m:sub>
                        <m:r>
                          <a:rPr lang="en-US" b="1" i="1" baseline="0" smtClean="0">
                            <a:latin typeface="Cambria Math" panose="02040503050406030204" pitchFamily="18" charset="0"/>
                          </a:rPr>
                          <m:t>𝟎𝟎</m:t>
                        </m:r>
                      </m:sub>
                    </m:sSub>
                    <m:r>
                      <a:rPr lang="en-US" i="1" baseline="0" smtClean="0">
                        <a:latin typeface="Cambria Math" panose="02040503050406030204" pitchFamily="18" charset="0"/>
                        <a:ea typeface="Cambria Math" panose="02040503050406030204" pitchFamily="18" charset="0"/>
                      </a:rPr>
                      <m:t>≈</m:t>
                    </m:r>
                    <m:f>
                      <m:fPr>
                        <m:ctrlPr>
                          <a:rPr lang="en-US" i="1" baseline="0" smtClean="0">
                            <a:latin typeface="Cambria Math" panose="02040503050406030204" pitchFamily="18" charset="0"/>
                            <a:ea typeface="Cambria Math" panose="02040503050406030204" pitchFamily="18" charset="0"/>
                          </a:rPr>
                        </m:ctrlPr>
                      </m:fPr>
                      <m:num>
                        <m:r>
                          <a:rPr lang="en-US" b="1" i="1" baseline="0" smtClean="0">
                            <a:latin typeface="Cambria Math" panose="02040503050406030204" pitchFamily="18" charset="0"/>
                            <a:ea typeface="Cambria Math" panose="02040503050406030204" pitchFamily="18" charset="0"/>
                          </a:rPr>
                          <m:t>𝟏</m:t>
                        </m:r>
                      </m:num>
                      <m:den>
                        <m:r>
                          <a:rPr lang="en-US" b="1" i="1" baseline="0" smtClean="0">
                            <a:latin typeface="Cambria Math" panose="02040503050406030204" pitchFamily="18" charset="0"/>
                            <a:ea typeface="Cambria Math" panose="02040503050406030204" pitchFamily="18" charset="0"/>
                          </a:rPr>
                          <m:t>𝟑</m:t>
                        </m:r>
                      </m:den>
                    </m:f>
                    <m:r>
                      <a:rPr lang="en-US" b="1" i="1" baseline="0" smtClean="0">
                        <a:latin typeface="Cambria Math" panose="02040503050406030204" pitchFamily="18" charset="0"/>
                        <a:ea typeface="Cambria Math" panose="02040503050406030204" pitchFamily="18" charset="0"/>
                      </a:rPr>
                      <m:t>+</m:t>
                    </m:r>
                    <m:sSub>
                      <m:sSubPr>
                        <m:ctrlPr>
                          <a:rPr lang="en-US" b="1" i="1" baseline="0" smtClean="0">
                            <a:latin typeface="Cambria Math" panose="02040503050406030204" pitchFamily="18" charset="0"/>
                            <a:ea typeface="Cambria Math" panose="02040503050406030204" pitchFamily="18" charset="0"/>
                          </a:rPr>
                        </m:ctrlPr>
                      </m:sSubPr>
                      <m:e>
                        <m:r>
                          <a:rPr lang="en-US" b="1" i="1" baseline="0" smtClean="0">
                            <a:latin typeface="Cambria Math" panose="02040503050406030204" pitchFamily="18" charset="0"/>
                            <a:ea typeface="Cambria Math" panose="02040503050406030204" pitchFamily="18" charset="0"/>
                          </a:rPr>
                          <m:t>𝑪</m:t>
                        </m:r>
                      </m:e>
                      <m:sub>
                        <m:r>
                          <a:rPr lang="en-US" b="1" i="1" baseline="0" smtClean="0">
                            <a:latin typeface="Cambria Math" panose="02040503050406030204" pitchFamily="18" charset="0"/>
                            <a:ea typeface="Cambria Math" panose="02040503050406030204" pitchFamily="18" charset="0"/>
                          </a:rPr>
                          <m:t>𝚲</m:t>
                        </m:r>
                      </m:sub>
                    </m:sSub>
                    <m:r>
                      <a:rPr lang="en-US" b="1" i="1" baseline="0" smtClean="0">
                        <a:latin typeface="Cambria Math" panose="02040503050406030204" pitchFamily="18" charset="0"/>
                        <a:ea typeface="Cambria Math" panose="02040503050406030204" pitchFamily="18" charset="0"/>
                      </a:rPr>
                      <m:t>+</m:t>
                    </m:r>
                    <m:sSub>
                      <m:sSubPr>
                        <m:ctrlPr>
                          <a:rPr lang="en-US" i="1" baseline="0">
                            <a:latin typeface="Cambria Math" panose="02040503050406030204" pitchFamily="18" charset="0"/>
                            <a:ea typeface="Cambria Math" panose="02040503050406030204" pitchFamily="18" charset="0"/>
                          </a:rPr>
                        </m:ctrlPr>
                      </m:sSubPr>
                      <m:e>
                        <m:r>
                          <a:rPr lang="en-US" i="1" baseline="0">
                            <a:latin typeface="Cambria Math" panose="02040503050406030204" pitchFamily="18" charset="0"/>
                            <a:ea typeface="Cambria Math" panose="02040503050406030204" pitchFamily="18" charset="0"/>
                          </a:rPr>
                          <m:t>𝑪</m:t>
                        </m:r>
                      </m:e>
                      <m:sub>
                        <m:r>
                          <a:rPr lang="en-US" i="1" baseline="0" smtClean="0">
                            <a:latin typeface="Cambria Math" panose="02040503050406030204" pitchFamily="18" charset="0"/>
                            <a:ea typeface="Cambria Math" panose="02040503050406030204" pitchFamily="18" charset="0"/>
                          </a:rPr>
                          <m:t>𝜺</m:t>
                        </m:r>
                      </m:sub>
                    </m:sSub>
                    <m:r>
                      <a:rPr lang="en-US" i="1" baseline="0">
                        <a:latin typeface="Cambria Math" panose="02040503050406030204" pitchFamily="18" charset="0"/>
                        <a:ea typeface="Cambria Math" panose="02040503050406030204" pitchFamily="18" charset="0"/>
                      </a:rPr>
                      <m:t>+</m:t>
                    </m:r>
                    <m:sSub>
                      <m:sSubPr>
                        <m:ctrlPr>
                          <a:rPr lang="en-US" i="1" baseline="0">
                            <a:latin typeface="Cambria Math" panose="02040503050406030204" pitchFamily="18" charset="0"/>
                            <a:ea typeface="Cambria Math" panose="02040503050406030204" pitchFamily="18" charset="0"/>
                          </a:rPr>
                        </m:ctrlPr>
                      </m:sSubPr>
                      <m:e>
                        <m:r>
                          <a:rPr lang="en-US" i="1" baseline="0">
                            <a:latin typeface="Cambria Math" panose="02040503050406030204" pitchFamily="18" charset="0"/>
                            <a:ea typeface="Cambria Math" panose="02040503050406030204" pitchFamily="18" charset="0"/>
                          </a:rPr>
                          <m:t>𝑪</m:t>
                        </m:r>
                      </m:e>
                      <m:sub>
                        <m:r>
                          <a:rPr lang="en-US" b="1" i="1" baseline="0" smtClean="0">
                            <a:latin typeface="Cambria Math" panose="02040503050406030204" pitchFamily="18" charset="0"/>
                            <a:ea typeface="Cambria Math" panose="02040503050406030204" pitchFamily="18" charset="0"/>
                          </a:rPr>
                          <m:t>𝑬</m:t>
                        </m:r>
                      </m:sub>
                    </m:sSub>
                    <m:r>
                      <a:rPr lang="en-US" i="1" baseline="0">
                        <a:latin typeface="Cambria Math" panose="02040503050406030204" pitchFamily="18" charset="0"/>
                        <a:ea typeface="Cambria Math" panose="02040503050406030204" pitchFamily="18" charset="0"/>
                      </a:rPr>
                      <m:t>+</m:t>
                    </m:r>
                    <m:sSub>
                      <m:sSubPr>
                        <m:ctrlPr>
                          <a:rPr lang="en-US" i="1" baseline="0">
                            <a:latin typeface="Cambria Math" panose="02040503050406030204" pitchFamily="18" charset="0"/>
                            <a:ea typeface="Cambria Math" panose="02040503050406030204" pitchFamily="18" charset="0"/>
                          </a:rPr>
                        </m:ctrlPr>
                      </m:sSubPr>
                      <m:e>
                        <m:r>
                          <a:rPr lang="en-US" i="1" baseline="0">
                            <a:latin typeface="Cambria Math" panose="02040503050406030204" pitchFamily="18" charset="0"/>
                            <a:ea typeface="Cambria Math" panose="02040503050406030204" pitchFamily="18" charset="0"/>
                          </a:rPr>
                          <m:t>𝑪</m:t>
                        </m:r>
                      </m:e>
                      <m:sub>
                        <m:r>
                          <a:rPr lang="en-US" b="1" i="1" baseline="0" smtClean="0">
                            <a:latin typeface="Cambria Math" panose="02040503050406030204" pitchFamily="18" charset="0"/>
                            <a:ea typeface="Cambria Math" panose="02040503050406030204" pitchFamily="18" charset="0"/>
                          </a:rPr>
                          <m:t>𝑭</m:t>
                        </m:r>
                      </m:sub>
                    </m:sSub>
                  </m:oMath>
                </a14:m>
                <a:r>
                  <a:rPr lang="en-US" baseline="0" dirty="0">
                    <a:ea typeface="Cambria Math" panose="02040503050406030204" pitchFamily="18" charset="0"/>
                  </a:rPr>
                  <a:t> </a:t>
                </a:r>
                <a14:m>
                  <m:oMath xmlns:m="http://schemas.openxmlformats.org/officeDocument/2006/math">
                    <m:r>
                      <a:rPr lang="en-US" i="1" baseline="0">
                        <a:latin typeface="Cambria Math" panose="02040503050406030204" pitchFamily="18" charset="0"/>
                        <a:ea typeface="Cambria Math" panose="02040503050406030204" pitchFamily="18" charset="0"/>
                      </a:rPr>
                      <m:t>+</m:t>
                    </m:r>
                    <m:sSub>
                      <m:sSubPr>
                        <m:ctrlPr>
                          <a:rPr lang="en-US" i="1" baseline="0">
                            <a:latin typeface="Cambria Math" panose="02040503050406030204" pitchFamily="18" charset="0"/>
                            <a:ea typeface="Cambria Math" panose="02040503050406030204" pitchFamily="18" charset="0"/>
                          </a:rPr>
                        </m:ctrlPr>
                      </m:sSubPr>
                      <m:e>
                        <m:r>
                          <a:rPr lang="en-US" i="1" baseline="0">
                            <a:latin typeface="Cambria Math" panose="02040503050406030204" pitchFamily="18" charset="0"/>
                            <a:ea typeface="Cambria Math" panose="02040503050406030204" pitchFamily="18" charset="0"/>
                          </a:rPr>
                          <m:t>𝑪</m:t>
                        </m:r>
                      </m:e>
                      <m:sub>
                        <m:r>
                          <a:rPr lang="en-US" b="1" i="1" baseline="0" smtClean="0">
                            <a:latin typeface="Cambria Math" panose="02040503050406030204" pitchFamily="18" charset="0"/>
                            <a:ea typeface="Cambria Math" panose="02040503050406030204" pitchFamily="18" charset="0"/>
                          </a:rPr>
                          <m:t>𝑳</m:t>
                        </m:r>
                      </m:sub>
                    </m:sSub>
                    <m:r>
                      <a:rPr lang="en-US" i="1" baseline="0">
                        <a:latin typeface="Cambria Math" panose="02040503050406030204" pitchFamily="18" charset="0"/>
                        <a:ea typeface="Cambria Math" panose="02040503050406030204" pitchFamily="18" charset="0"/>
                      </a:rPr>
                      <m:t>+</m:t>
                    </m:r>
                    <m:sSub>
                      <m:sSubPr>
                        <m:ctrlPr>
                          <a:rPr lang="en-US" i="1" baseline="0" smtClean="0">
                            <a:solidFill>
                              <a:srgbClr val="73FDD6"/>
                            </a:solidFill>
                            <a:latin typeface="Cambria Math" panose="02040503050406030204" pitchFamily="18" charset="0"/>
                            <a:ea typeface="Cambria Math" panose="02040503050406030204" pitchFamily="18" charset="0"/>
                          </a:rPr>
                        </m:ctrlPr>
                      </m:sSubPr>
                      <m:e>
                        <m:r>
                          <a:rPr lang="en-US" i="1" baseline="0">
                            <a:solidFill>
                              <a:srgbClr val="73FDD6"/>
                            </a:solidFill>
                            <a:latin typeface="Cambria Math" panose="02040503050406030204" pitchFamily="18" charset="0"/>
                            <a:ea typeface="Cambria Math" panose="02040503050406030204" pitchFamily="18" charset="0"/>
                          </a:rPr>
                          <m:t>𝑪</m:t>
                        </m:r>
                      </m:e>
                      <m:sub>
                        <m:r>
                          <a:rPr lang="en-US" b="1" i="1" baseline="0" smtClean="0">
                            <a:solidFill>
                              <a:srgbClr val="73FDD6"/>
                            </a:solidFill>
                            <a:latin typeface="Cambria Math" panose="02040503050406030204" pitchFamily="18" charset="0"/>
                            <a:ea typeface="Cambria Math" panose="02040503050406030204" pitchFamily="18" charset="0"/>
                          </a:rPr>
                          <m:t>𝑨</m:t>
                        </m:r>
                      </m:sub>
                    </m:sSub>
                  </m:oMath>
                </a14:m>
                <a:r>
                  <a:rPr lang="en-US" baseline="0" dirty="0">
                    <a:solidFill>
                      <a:srgbClr val="73FDD6"/>
                    </a:solidFill>
                    <a:ea typeface="Cambria Math" panose="02040503050406030204" pitchFamily="18" charset="0"/>
                  </a:rPr>
                  <a:t> </a:t>
                </a:r>
                <a14:m>
                  <m:oMath xmlns:m="http://schemas.openxmlformats.org/officeDocument/2006/math">
                    <m:r>
                      <a:rPr lang="en-US" i="1" baseline="0">
                        <a:latin typeface="Cambria Math" panose="02040503050406030204" pitchFamily="18" charset="0"/>
                        <a:ea typeface="Cambria Math" panose="02040503050406030204" pitchFamily="18" charset="0"/>
                      </a:rPr>
                      <m:t>+</m:t>
                    </m:r>
                    <m:sSub>
                      <m:sSubPr>
                        <m:ctrlPr>
                          <a:rPr lang="en-US" i="1" baseline="0" smtClean="0">
                            <a:solidFill>
                              <a:srgbClr val="D87B41"/>
                            </a:solidFill>
                            <a:latin typeface="Cambria Math" panose="02040503050406030204" pitchFamily="18" charset="0"/>
                            <a:ea typeface="Cambria Math" panose="02040503050406030204" pitchFamily="18" charset="0"/>
                          </a:rPr>
                        </m:ctrlPr>
                      </m:sSubPr>
                      <m:e>
                        <m:r>
                          <a:rPr lang="en-US" i="1" baseline="0">
                            <a:solidFill>
                              <a:srgbClr val="D87B41"/>
                            </a:solidFill>
                            <a:latin typeface="Cambria Math" panose="02040503050406030204" pitchFamily="18" charset="0"/>
                            <a:ea typeface="Cambria Math" panose="02040503050406030204" pitchFamily="18" charset="0"/>
                          </a:rPr>
                          <m:t>𝑪</m:t>
                        </m:r>
                      </m:e>
                      <m:sub>
                        <m:r>
                          <a:rPr lang="en-US" i="1" baseline="0" smtClean="0">
                            <a:solidFill>
                              <a:srgbClr val="D87B41"/>
                            </a:solidFill>
                            <a:latin typeface="Cambria Math" panose="02040503050406030204" pitchFamily="18" charset="0"/>
                            <a:ea typeface="Cambria Math" panose="02040503050406030204" pitchFamily="18" charset="0"/>
                          </a:rPr>
                          <m:t>𝝋</m:t>
                        </m:r>
                      </m:sub>
                    </m:sSub>
                    <m:r>
                      <a:rPr lang="en-US" i="1" baseline="0">
                        <a:solidFill>
                          <a:srgbClr val="D87B41"/>
                        </a:solidFill>
                        <a:latin typeface="Cambria Math" panose="02040503050406030204" pitchFamily="18" charset="0"/>
                        <a:ea typeface="Cambria Math" panose="02040503050406030204" pitchFamily="18" charset="0"/>
                      </a:rPr>
                      <m:t>+</m:t>
                    </m:r>
                    <m:sSub>
                      <m:sSubPr>
                        <m:ctrlPr>
                          <a:rPr lang="en-US" i="1" baseline="0">
                            <a:solidFill>
                              <a:srgbClr val="D87B41"/>
                            </a:solidFill>
                            <a:latin typeface="Cambria Math" panose="02040503050406030204" pitchFamily="18" charset="0"/>
                            <a:ea typeface="Cambria Math" panose="02040503050406030204" pitchFamily="18" charset="0"/>
                          </a:rPr>
                        </m:ctrlPr>
                      </m:sSubPr>
                      <m:e>
                        <m:r>
                          <a:rPr lang="en-US" i="1" baseline="0">
                            <a:solidFill>
                              <a:srgbClr val="D87B41"/>
                            </a:solidFill>
                            <a:latin typeface="Cambria Math" panose="02040503050406030204" pitchFamily="18" charset="0"/>
                            <a:ea typeface="Cambria Math" panose="02040503050406030204" pitchFamily="18" charset="0"/>
                          </a:rPr>
                          <m:t>𝑪</m:t>
                        </m:r>
                      </m:e>
                      <m:sub>
                        <m:r>
                          <a:rPr lang="en-US" b="1" i="1" baseline="0" smtClean="0">
                            <a:solidFill>
                              <a:srgbClr val="D87B41"/>
                            </a:solidFill>
                            <a:latin typeface="Cambria Math" panose="02040503050406030204" pitchFamily="18" charset="0"/>
                            <a:ea typeface="Cambria Math" panose="02040503050406030204" pitchFamily="18" charset="0"/>
                          </a:rPr>
                          <m:t>𝒈</m:t>
                        </m:r>
                      </m:sub>
                    </m:sSub>
                  </m:oMath>
                </a14:m>
                <a:endParaRPr lang="en-US" baseline="0" dirty="0"/>
              </a:p>
            </p:txBody>
          </p:sp>
        </mc:Choice>
        <mc:Fallback xmlns="">
          <p:sp>
            <p:nvSpPr>
              <p:cNvPr id="12" name="TextBox 11">
                <a:extLst>
                  <a:ext uri="{FF2B5EF4-FFF2-40B4-BE49-F238E27FC236}">
                    <a16:creationId xmlns:a16="http://schemas.microsoft.com/office/drawing/2014/main" id="{4C36155C-000C-36BD-8946-5403DF69C430}"/>
                  </a:ext>
                </a:extLst>
              </p:cNvPr>
              <p:cNvSpPr txBox="1">
                <a:spLocks noRot="1" noChangeAspect="1" noMove="1" noResize="1" noEditPoints="1" noAdjustHandles="1" noChangeArrowheads="1" noChangeShapeType="1" noTextEdit="1"/>
              </p:cNvSpPr>
              <p:nvPr/>
            </p:nvSpPr>
            <p:spPr>
              <a:xfrm>
                <a:off x="2232533" y="576408"/>
                <a:ext cx="4997587" cy="400110"/>
              </a:xfrm>
              <a:prstGeom prst="rect">
                <a:avLst/>
              </a:prstGeom>
              <a:blipFill>
                <a:blip r:embed="rId5"/>
                <a:stretch>
                  <a:fillRect l="-1772" b="-15625"/>
                </a:stretch>
              </a:blipFill>
            </p:spPr>
            <p:txBody>
              <a:bodyPr/>
              <a:lstStyle/>
              <a:p>
                <a:r>
                  <a:rPr lang="en-US">
                    <a:noFill/>
                  </a:rPr>
                  <a:t> </a:t>
                </a:r>
              </a:p>
            </p:txBody>
          </p:sp>
        </mc:Fallback>
      </mc:AlternateContent>
      <p:sp>
        <p:nvSpPr>
          <p:cNvPr id="13" name="Text Box 5">
            <a:extLst>
              <a:ext uri="{FF2B5EF4-FFF2-40B4-BE49-F238E27FC236}">
                <a16:creationId xmlns:a16="http://schemas.microsoft.com/office/drawing/2014/main" id="{F00C3854-6292-9A11-6222-28643F28083D}"/>
              </a:ext>
            </a:extLst>
          </p:cNvPr>
          <p:cNvSpPr txBox="1">
            <a:spLocks noChangeArrowheads="1"/>
          </p:cNvSpPr>
          <p:nvPr/>
        </p:nvSpPr>
        <p:spPr bwMode="auto">
          <a:xfrm>
            <a:off x="1066800" y="5833646"/>
            <a:ext cx="7162800" cy="338554"/>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err="1"/>
              <a:t>ϕ</a:t>
            </a:r>
            <a:r>
              <a:rPr kumimoji="1" lang="en-US" altLang="zh-CN" sz="1600" b="0" baseline="0" dirty="0"/>
              <a:t> exhibits surprisingly large global spin alignment while K* displays little.   </a:t>
            </a:r>
            <a:endParaRPr lang="en-US" altLang="zh-CN" sz="1600" b="0" baseline="0" dirty="0"/>
          </a:p>
        </p:txBody>
      </p:sp>
      <p:grpSp>
        <p:nvGrpSpPr>
          <p:cNvPr id="22" name="Group 21">
            <a:extLst>
              <a:ext uri="{FF2B5EF4-FFF2-40B4-BE49-F238E27FC236}">
                <a16:creationId xmlns:a16="http://schemas.microsoft.com/office/drawing/2014/main" id="{E5D5A773-D01C-CB69-5258-2A35A00D901E}"/>
              </a:ext>
            </a:extLst>
          </p:cNvPr>
          <p:cNvGrpSpPr/>
          <p:nvPr/>
        </p:nvGrpSpPr>
        <p:grpSpPr>
          <a:xfrm>
            <a:off x="4330324" y="1481328"/>
            <a:ext cx="3537942" cy="2422836"/>
            <a:chOff x="4330324" y="1481328"/>
            <a:chExt cx="3537942" cy="2422836"/>
          </a:xfrm>
        </p:grpSpPr>
        <p:grpSp>
          <p:nvGrpSpPr>
            <p:cNvPr id="20" name="Group 19">
              <a:extLst>
                <a:ext uri="{FF2B5EF4-FFF2-40B4-BE49-F238E27FC236}">
                  <a16:creationId xmlns:a16="http://schemas.microsoft.com/office/drawing/2014/main" id="{AA631D2A-22AB-F95B-56A6-3A3A7A75AA42}"/>
                </a:ext>
              </a:extLst>
            </p:cNvPr>
            <p:cNvGrpSpPr/>
            <p:nvPr/>
          </p:nvGrpSpPr>
          <p:grpSpPr>
            <a:xfrm>
              <a:off x="4330324" y="1481328"/>
              <a:ext cx="3537942" cy="2422836"/>
              <a:chOff x="4330324" y="1481328"/>
              <a:chExt cx="3537942" cy="2422836"/>
            </a:xfrm>
          </p:grpSpPr>
          <p:pic>
            <p:nvPicPr>
              <p:cNvPr id="15" name="Picture 14" descr="A diagram of a graph&#10;&#10;Description automatically generated">
                <a:extLst>
                  <a:ext uri="{FF2B5EF4-FFF2-40B4-BE49-F238E27FC236}">
                    <a16:creationId xmlns:a16="http://schemas.microsoft.com/office/drawing/2014/main" id="{F2E1FB8D-3A7C-6C95-CC11-980335DA1CC1}"/>
                  </a:ext>
                </a:extLst>
              </p:cNvPr>
              <p:cNvPicPr preferRelativeResize="0">
                <a:picLocks/>
              </p:cNvPicPr>
              <p:nvPr/>
            </p:nvPicPr>
            <p:blipFill>
              <a:blip r:embed="rId6">
                <a:alphaModFix/>
              </a:blip>
              <a:stretch>
                <a:fillRect/>
              </a:stretch>
            </p:blipFill>
            <p:spPr>
              <a:xfrm>
                <a:off x="4648199" y="1481328"/>
                <a:ext cx="2267712" cy="1984248"/>
              </a:xfrm>
              <a:prstGeom prst="rect">
                <a:avLst/>
              </a:prstGeom>
            </p:spPr>
          </p:pic>
          <p:sp>
            <p:nvSpPr>
              <p:cNvPr id="8" name="TextBox 7">
                <a:extLst>
                  <a:ext uri="{FF2B5EF4-FFF2-40B4-BE49-F238E27FC236}">
                    <a16:creationId xmlns:a16="http://schemas.microsoft.com/office/drawing/2014/main" id="{E7625002-9279-C73D-6128-0F08771399B0}"/>
                  </a:ext>
                </a:extLst>
              </p:cNvPr>
              <p:cNvSpPr txBox="1"/>
              <p:nvPr/>
            </p:nvSpPr>
            <p:spPr>
              <a:xfrm>
                <a:off x="4745736" y="3442499"/>
                <a:ext cx="3122530" cy="461665"/>
              </a:xfrm>
              <a:prstGeom prst="rect">
                <a:avLst/>
              </a:prstGeom>
              <a:solidFill>
                <a:schemeClr val="bg1"/>
              </a:solidFill>
            </p:spPr>
            <p:txBody>
              <a:bodyPr wrap="square" rtlCol="0">
                <a:spAutoFit/>
              </a:bodyPr>
              <a:lstStyle/>
              <a:p>
                <a:r>
                  <a:rPr kumimoji="1" lang="en-US" altLang="zh-CN" sz="1200" b="0" baseline="0" dirty="0">
                    <a:solidFill>
                      <a:srgbClr val="FF0000"/>
                    </a:solidFill>
                  </a:rPr>
                  <a:t>Large </a:t>
                </a:r>
                <a:r>
                  <a:rPr kumimoji="1" lang="en-US" altLang="zh-CN" sz="1200" b="0" baseline="0" dirty="0" err="1">
                    <a:solidFill>
                      <a:srgbClr val="FF0000"/>
                    </a:solidFill>
                  </a:rPr>
                  <a:t>ϕ</a:t>
                </a:r>
                <a:r>
                  <a:rPr kumimoji="1" lang="en-US" altLang="zh-CN" sz="1200" b="0" baseline="0" dirty="0">
                    <a:solidFill>
                      <a:srgbClr val="FF0000"/>
                    </a:solidFill>
                  </a:rPr>
                  <a:t> global spin alignment corroborated with BES-II data. </a:t>
                </a:r>
                <a:endParaRPr lang="en-US" altLang="zh-CN" sz="1200" b="0" baseline="0" dirty="0">
                  <a:solidFill>
                    <a:srgbClr val="FF0000"/>
                  </a:solidFill>
                </a:endParaRPr>
              </a:p>
            </p:txBody>
          </p:sp>
          <p:sp>
            <p:nvSpPr>
              <p:cNvPr id="16" name="TextBox 15">
                <a:extLst>
                  <a:ext uri="{FF2B5EF4-FFF2-40B4-BE49-F238E27FC236}">
                    <a16:creationId xmlns:a16="http://schemas.microsoft.com/office/drawing/2014/main" id="{CC1419E8-C359-94AC-9560-0F036286DE1A}"/>
                  </a:ext>
                </a:extLst>
              </p:cNvPr>
              <p:cNvSpPr txBox="1"/>
              <p:nvPr/>
            </p:nvSpPr>
            <p:spPr>
              <a:xfrm>
                <a:off x="4330324" y="2470205"/>
                <a:ext cx="317876" cy="276999"/>
              </a:xfrm>
              <a:prstGeom prst="rect">
                <a:avLst/>
              </a:prstGeom>
              <a:solidFill>
                <a:schemeClr val="bg1"/>
              </a:solidFill>
            </p:spPr>
            <p:txBody>
              <a:bodyPr wrap="square" rtlCol="0">
                <a:spAutoFit/>
              </a:bodyPr>
              <a:lstStyle/>
              <a:p>
                <a:endParaRPr lang="en-US" altLang="zh-CN" sz="1200" b="0" baseline="0" dirty="0"/>
              </a:p>
            </p:txBody>
          </p:sp>
          <p:pic>
            <p:nvPicPr>
              <p:cNvPr id="18" name="Picture 17" descr="A black text on a white background&#10;&#10;Description automatically generated">
                <a:extLst>
                  <a:ext uri="{FF2B5EF4-FFF2-40B4-BE49-F238E27FC236}">
                    <a16:creationId xmlns:a16="http://schemas.microsoft.com/office/drawing/2014/main" id="{AD7661C7-55E2-BD24-FB76-60B218475B8E}"/>
                  </a:ext>
                </a:extLst>
              </p:cNvPr>
              <p:cNvPicPr>
                <a:picLocks noChangeAspect="1"/>
              </p:cNvPicPr>
              <p:nvPr/>
            </p:nvPicPr>
            <p:blipFill>
              <a:blip r:embed="rId7"/>
              <a:stretch>
                <a:fillRect/>
              </a:stretch>
            </p:blipFill>
            <p:spPr>
              <a:xfrm>
                <a:off x="6477000" y="3230451"/>
                <a:ext cx="1302842" cy="274749"/>
              </a:xfrm>
              <a:prstGeom prst="rect">
                <a:avLst/>
              </a:prstGeom>
            </p:spPr>
          </p:pic>
        </p:grpSp>
        <p:sp>
          <p:nvSpPr>
            <p:cNvPr id="21" name="TextBox 20">
              <a:extLst>
                <a:ext uri="{FF2B5EF4-FFF2-40B4-BE49-F238E27FC236}">
                  <a16:creationId xmlns:a16="http://schemas.microsoft.com/office/drawing/2014/main" id="{60C642F6-00DD-8499-DEAF-918FD652EA4F}"/>
                </a:ext>
              </a:extLst>
            </p:cNvPr>
            <p:cNvSpPr txBox="1"/>
            <p:nvPr/>
          </p:nvSpPr>
          <p:spPr>
            <a:xfrm>
              <a:off x="6915911" y="1502836"/>
              <a:ext cx="317876" cy="276999"/>
            </a:xfrm>
            <a:prstGeom prst="rect">
              <a:avLst/>
            </a:prstGeom>
            <a:solidFill>
              <a:schemeClr val="bg1"/>
            </a:solidFill>
          </p:spPr>
          <p:txBody>
            <a:bodyPr wrap="square" rtlCol="0">
              <a:spAutoFit/>
            </a:bodyPr>
            <a:lstStyle/>
            <a:p>
              <a:endParaRPr lang="en-US" altLang="zh-CN" sz="1200" b="0" baseline="0" dirty="0"/>
            </a:p>
          </p:txBody>
        </p:sp>
      </p:grpSp>
    </p:spTree>
    <p:extLst>
      <p:ext uri="{BB962C8B-B14F-4D97-AF65-F5344CB8AC3E}">
        <p14:creationId xmlns:p14="http://schemas.microsoft.com/office/powerpoint/2010/main" val="164377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E019D-CD4B-12EB-3001-1D3DC80C508C}"/>
            </a:ext>
          </a:extLst>
        </p:cNvPr>
        <p:cNvGrpSpPr/>
        <p:nvPr/>
      </p:nvGrpSpPr>
      <p:grpSpPr>
        <a:xfrm>
          <a:off x="0" y="0"/>
          <a:ext cx="0" cy="0"/>
          <a:chOff x="0" y="0"/>
          <a:chExt cx="0" cy="0"/>
        </a:xfrm>
      </p:grpSpPr>
      <p:sp>
        <p:nvSpPr>
          <p:cNvPr id="26625" name="Rectangle 34">
            <a:extLst>
              <a:ext uri="{FF2B5EF4-FFF2-40B4-BE49-F238E27FC236}">
                <a16:creationId xmlns:a16="http://schemas.microsoft.com/office/drawing/2014/main" id="{0486166B-6F55-4D89-52BA-D5A1C37102DD}"/>
              </a:ext>
            </a:extLst>
          </p:cNvPr>
          <p:cNvSpPr txBox="1">
            <a:spLocks noChangeArrowheads="1"/>
          </p:cNvSpPr>
          <p:nvPr/>
        </p:nvSpPr>
        <p:spPr bwMode="auto">
          <a:xfrm>
            <a:off x="3429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The Large </a:t>
            </a:r>
            <a:r>
              <a:rPr lang="el-GR" baseline="0" dirty="0">
                <a:solidFill>
                  <a:srgbClr val="FF0000"/>
                </a:solidFill>
              </a:rPr>
              <a:t>ρ</a:t>
            </a:r>
            <a:r>
              <a:rPr lang="en-US" dirty="0">
                <a:solidFill>
                  <a:srgbClr val="FF0000"/>
                </a:solidFill>
              </a:rPr>
              <a:t>00</a:t>
            </a:r>
            <a:r>
              <a:rPr lang="en-US" altLang="zh-CN" baseline="0" dirty="0">
                <a:solidFill>
                  <a:srgbClr val="FF0000"/>
                </a:solidFill>
              </a:rPr>
              <a:t> Surprise</a:t>
            </a:r>
          </a:p>
        </p:txBody>
      </p:sp>
      <p:sp>
        <p:nvSpPr>
          <p:cNvPr id="26626" name="Footer Placeholder 3">
            <a:extLst>
              <a:ext uri="{FF2B5EF4-FFF2-40B4-BE49-F238E27FC236}">
                <a16:creationId xmlns:a16="http://schemas.microsoft.com/office/drawing/2014/main" id="{9795BE10-FDF5-4FFB-1134-0C95A9D85403}"/>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6627" name="Slide Number Placeholder 14">
            <a:extLst>
              <a:ext uri="{FF2B5EF4-FFF2-40B4-BE49-F238E27FC236}">
                <a16:creationId xmlns:a16="http://schemas.microsoft.com/office/drawing/2014/main" id="{D2674544-4541-522E-6778-271E0E73CA8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FF6034F7-2971-2342-ABDE-F8F6E614EC0E}" type="slidenum">
              <a:rPr lang="en-US" altLang="zh-CN" sz="1400" b="0" baseline="0"/>
              <a:pPr eaLnBrk="1" hangingPunct="1"/>
              <a:t>15</a:t>
            </a:fld>
            <a:endParaRPr lang="en-US" altLang="zh-CN" sz="1400" b="0" baseline="0">
              <a:latin typeface="Times New Roman" panose="02020603050405020304" pitchFamily="18" charset="0"/>
            </a:endParaRPr>
          </a:p>
        </p:txBody>
      </p:sp>
      <p:sp>
        <p:nvSpPr>
          <p:cNvPr id="8" name="TextBox 7">
            <a:extLst>
              <a:ext uri="{FF2B5EF4-FFF2-40B4-BE49-F238E27FC236}">
                <a16:creationId xmlns:a16="http://schemas.microsoft.com/office/drawing/2014/main" id="{E096B6D8-BB84-0364-6F3E-E3AA25F8C436}"/>
              </a:ext>
            </a:extLst>
          </p:cNvPr>
          <p:cNvSpPr txBox="1"/>
          <p:nvPr/>
        </p:nvSpPr>
        <p:spPr>
          <a:xfrm>
            <a:off x="1981200" y="1614496"/>
            <a:ext cx="184731" cy="369332"/>
          </a:xfrm>
          <a:prstGeom prst="rect">
            <a:avLst/>
          </a:prstGeom>
          <a:noFill/>
        </p:spPr>
        <p:txBody>
          <a:bodyPr wrap="none" rtlCol="0">
            <a:spAutoFit/>
          </a:bodyPr>
          <a:lstStyle/>
          <a:p>
            <a:endParaRPr lang="en-US" baseline="0" dirty="0"/>
          </a:p>
        </p:txBody>
      </p:sp>
      <mc:AlternateContent xmlns:mc="http://schemas.openxmlformats.org/markup-compatibility/2006" xmlns:a14="http://schemas.microsoft.com/office/drawing/2010/main">
        <mc:Choice Requires="a14">
          <p:sp>
            <p:nvSpPr>
              <p:cNvPr id="14" name="TextBox 3">
                <a:extLst>
                  <a:ext uri="{FF2B5EF4-FFF2-40B4-BE49-F238E27FC236}">
                    <a16:creationId xmlns:a16="http://schemas.microsoft.com/office/drawing/2014/main" id="{6D2996AB-37A6-07A8-3929-4BE4556F6025}"/>
                  </a:ext>
                </a:extLst>
              </p:cNvPr>
              <p:cNvSpPr txBox="1">
                <a:spLocks noChangeArrowheads="1"/>
              </p:cNvSpPr>
              <p:nvPr/>
            </p:nvSpPr>
            <p:spPr bwMode="auto">
              <a:xfrm>
                <a:off x="342900" y="1032253"/>
                <a:ext cx="8539389" cy="14773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800" b="0" baseline="0" dirty="0"/>
                  <a:t>Like electric charges in motion can generate an EM field, </a:t>
                </a:r>
                <a14:m>
                  <m:oMath xmlns:m="http://schemas.openxmlformats.org/officeDocument/2006/math">
                    <m:r>
                      <a:rPr kumimoji="1" lang="en-US" altLang="zh-CN" sz="1800" b="0" i="1" baseline="0" smtClean="0">
                        <a:latin typeface="Cambria Math" panose="02040503050406030204" pitchFamily="18" charset="0"/>
                      </a:rPr>
                      <m:t>𝑠</m:t>
                    </m:r>
                  </m:oMath>
                </a14:m>
                <a:r>
                  <a:rPr kumimoji="1" lang="en-US" altLang="zh-CN" sz="1800" b="0" baseline="0" dirty="0"/>
                  <a:t> and </a:t>
                </a:r>
                <a14:m>
                  <m:oMath xmlns:m="http://schemas.openxmlformats.org/officeDocument/2006/math">
                    <m:bar>
                      <m:barPr>
                        <m:pos m:val="top"/>
                        <m:ctrlPr>
                          <a:rPr kumimoji="1" lang="en-US" altLang="zh-CN" sz="1800" b="0" i="1" baseline="0" dirty="0" smtClean="0">
                            <a:latin typeface="Cambria Math" panose="02040503050406030204" pitchFamily="18" charset="0"/>
                          </a:rPr>
                        </m:ctrlPr>
                      </m:barPr>
                      <m:e>
                        <m:r>
                          <a:rPr kumimoji="1" lang="en-US" altLang="zh-CN" sz="1800" b="0" i="1" baseline="0" dirty="0" smtClean="0">
                            <a:latin typeface="Cambria Math" panose="02040503050406030204" pitchFamily="18" charset="0"/>
                          </a:rPr>
                          <m:t>𝑠</m:t>
                        </m:r>
                      </m:e>
                    </m:bar>
                  </m:oMath>
                </a14:m>
                <a:r>
                  <a:rPr kumimoji="1" lang="en-US" altLang="zh-CN" sz="1800" b="0" baseline="0" dirty="0"/>
                  <a:t> quarks in motion</a:t>
                </a:r>
              </a:p>
              <a:p>
                <a:pPr eaLnBrk="1" hangingPunct="1"/>
                <a:r>
                  <a:rPr kumimoji="1" lang="en-US" altLang="zh-CN" sz="1800" b="0" baseline="0" dirty="0"/>
                  <a:t>can generate an effective </a:t>
                </a:r>
                <a:r>
                  <a:rPr kumimoji="1" lang="en-US" altLang="zh-CN" sz="1800" b="0" baseline="0" dirty="0" err="1"/>
                  <a:t>ϕ</a:t>
                </a:r>
                <a:r>
                  <a:rPr kumimoji="1" lang="en-US" altLang="zh-CN" sz="1800" b="0" baseline="0" dirty="0"/>
                  <a:t>-meson field.</a:t>
                </a:r>
              </a:p>
              <a:p>
                <a:pPr eaLnBrk="1" hangingPunct="1"/>
                <a:endParaRPr kumimoji="1" lang="en-US" altLang="zh-CN" sz="1800" b="0" baseline="0" dirty="0"/>
              </a:p>
              <a:p>
                <a:pPr eaLnBrk="1" hangingPunct="1"/>
                <a:r>
                  <a:rPr kumimoji="1" lang="en-US" altLang="zh-CN" sz="1800" b="0" baseline="0" dirty="0"/>
                  <a:t>The </a:t>
                </a:r>
                <a:r>
                  <a:rPr kumimoji="1" lang="en-US" altLang="zh-CN" sz="1800" b="0" baseline="0" dirty="0" err="1"/>
                  <a:t>ϕ</a:t>
                </a:r>
                <a:r>
                  <a:rPr kumimoji="1" lang="en-US" altLang="zh-CN" sz="1800" b="0" baseline="0" dirty="0"/>
                  <a:t>-meson field can polarize </a:t>
                </a:r>
                <a14:m>
                  <m:oMath xmlns:m="http://schemas.openxmlformats.org/officeDocument/2006/math">
                    <m:r>
                      <a:rPr kumimoji="1" lang="en-US" altLang="zh-CN" sz="1800" b="0" i="1" baseline="0">
                        <a:latin typeface="Cambria Math" panose="02040503050406030204" pitchFamily="18" charset="0"/>
                      </a:rPr>
                      <m:t>𝑠</m:t>
                    </m:r>
                  </m:oMath>
                </a14:m>
                <a:r>
                  <a:rPr kumimoji="1" lang="en-US" altLang="zh-CN" sz="1800" b="0" baseline="0" dirty="0"/>
                  <a:t> and </a:t>
                </a:r>
                <a14:m>
                  <m:oMath xmlns:m="http://schemas.openxmlformats.org/officeDocument/2006/math">
                    <m:bar>
                      <m:barPr>
                        <m:pos m:val="top"/>
                        <m:ctrlPr>
                          <a:rPr kumimoji="1" lang="en-US" altLang="zh-CN" sz="1800" b="0" i="1" baseline="0" dirty="0">
                            <a:latin typeface="Cambria Math" panose="02040503050406030204" pitchFamily="18" charset="0"/>
                          </a:rPr>
                        </m:ctrlPr>
                      </m:barPr>
                      <m:e>
                        <m:r>
                          <a:rPr kumimoji="1" lang="en-US" altLang="zh-CN" sz="1800" b="0" i="1" baseline="0" dirty="0">
                            <a:latin typeface="Cambria Math" panose="02040503050406030204" pitchFamily="18" charset="0"/>
                          </a:rPr>
                          <m:t>𝑠</m:t>
                        </m:r>
                      </m:e>
                    </m:bar>
                  </m:oMath>
                </a14:m>
                <a:r>
                  <a:rPr kumimoji="1" lang="en-US" altLang="zh-CN" sz="1800" b="0" baseline="0" dirty="0"/>
                  <a:t> quarks with a large magnitude due to </a:t>
                </a:r>
              </a:p>
              <a:p>
                <a:pPr eaLnBrk="1" hangingPunct="1"/>
                <a:r>
                  <a:rPr kumimoji="1" lang="en-US" altLang="zh-CN" sz="1800" b="0" baseline="0" dirty="0"/>
                  <a:t>strong interaction, in analogy to how EM field polarize (anti)quarks.</a:t>
                </a:r>
                <a:endParaRPr kumimoji="1" lang="zh-CN" altLang="en-US" sz="1800" b="0" baseline="0" dirty="0"/>
              </a:p>
            </p:txBody>
          </p:sp>
        </mc:Choice>
        <mc:Fallback xmlns="">
          <p:sp>
            <p:nvSpPr>
              <p:cNvPr id="14" name="TextBox 3">
                <a:extLst>
                  <a:ext uri="{FF2B5EF4-FFF2-40B4-BE49-F238E27FC236}">
                    <a16:creationId xmlns:a16="http://schemas.microsoft.com/office/drawing/2014/main" id="{6D2996AB-37A6-07A8-3929-4BE4556F6025}"/>
                  </a:ext>
                </a:extLst>
              </p:cNvPr>
              <p:cNvSpPr txBox="1">
                <a:spLocks noRot="1" noChangeAspect="1" noMove="1" noResize="1" noEditPoints="1" noAdjustHandles="1" noChangeArrowheads="1" noChangeShapeType="1" noTextEdit="1"/>
              </p:cNvSpPr>
              <p:nvPr/>
            </p:nvSpPr>
            <p:spPr bwMode="auto">
              <a:xfrm>
                <a:off x="342900" y="1032253"/>
                <a:ext cx="8539389" cy="1477328"/>
              </a:xfrm>
              <a:prstGeom prst="rect">
                <a:avLst/>
              </a:prstGeom>
              <a:blipFill>
                <a:blip r:embed="rId3"/>
                <a:stretch>
                  <a:fillRect l="-445" t="-1709" b="-59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C44FED4-0556-D0F5-2792-EBB9A062FB85}"/>
                  </a:ext>
                </a:extLst>
              </p:cNvPr>
              <p:cNvSpPr txBox="1"/>
              <p:nvPr/>
            </p:nvSpPr>
            <p:spPr>
              <a:xfrm>
                <a:off x="342900" y="2707427"/>
                <a:ext cx="5083058" cy="143039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baseline="0" smtClean="0">
                              <a:latin typeface="Cambria Math" panose="02040503050406030204" pitchFamily="18" charset="0"/>
                            </a:rPr>
                          </m:ctrlPr>
                        </m:sSubSupPr>
                        <m:e>
                          <m:r>
                            <a:rPr lang="en-US" i="1" baseline="0" smtClean="0">
                              <a:latin typeface="Cambria Math" panose="02040503050406030204" pitchFamily="18" charset="0"/>
                            </a:rPr>
                            <m:t>𝘗</m:t>
                          </m:r>
                        </m:e>
                        <m:sub>
                          <m:r>
                            <a:rPr lang="en-US" b="1" i="1" baseline="0" smtClean="0">
                              <a:latin typeface="Cambria Math" panose="02040503050406030204" pitchFamily="18" charset="0"/>
                            </a:rPr>
                            <m:t>𝒔</m:t>
                          </m:r>
                          <m:r>
                            <a:rPr lang="en-US" b="1" i="1" baseline="0" smtClean="0">
                              <a:latin typeface="Cambria Math" panose="02040503050406030204" pitchFamily="18" charset="0"/>
                            </a:rPr>
                            <m:t>/</m:t>
                          </m:r>
                          <m:bar>
                            <m:barPr>
                              <m:pos m:val="top"/>
                              <m:ctrlPr>
                                <a:rPr kumimoji="1" lang="en-US" altLang="zh-CN" b="0" i="1" baseline="0" dirty="0">
                                  <a:latin typeface="Cambria Math" panose="02040503050406030204" pitchFamily="18" charset="0"/>
                                </a:rPr>
                              </m:ctrlPr>
                            </m:barPr>
                            <m:e>
                              <m:r>
                                <a:rPr kumimoji="1" lang="en-US" altLang="zh-CN" b="0" i="1" baseline="0" dirty="0">
                                  <a:latin typeface="Cambria Math" panose="02040503050406030204" pitchFamily="18" charset="0"/>
                                </a:rPr>
                                <m:t>𝑠</m:t>
                              </m:r>
                            </m:e>
                          </m:bar>
                        </m:sub>
                        <m:sup>
                          <m:r>
                            <a:rPr lang="en-US" b="1" i="1" baseline="0" smtClean="0">
                              <a:latin typeface="Cambria Math" panose="02040503050406030204" pitchFamily="18" charset="0"/>
                            </a:rPr>
                            <m:t>𝒚</m:t>
                          </m:r>
                        </m:sup>
                      </m:sSubSup>
                      <m:r>
                        <a:rPr lang="en-US" b="1" i="0" baseline="0" smtClean="0">
                          <a:latin typeface="Cambria Math" panose="02040503050406030204" pitchFamily="18" charset="0"/>
                        </a:rPr>
                        <m:t> </m:t>
                      </m:r>
                      <m:d>
                        <m:dPr>
                          <m:ctrlPr>
                            <a:rPr lang="en-US" b="0" i="1" baseline="0" smtClean="0">
                              <a:latin typeface="Cambria Math" panose="02040503050406030204" pitchFamily="18" charset="0"/>
                            </a:rPr>
                          </m:ctrlPr>
                        </m:dPr>
                        <m:e>
                          <m:r>
                            <m:rPr>
                              <m:sty m:val="p"/>
                            </m:rPr>
                            <a:rPr lang="en-US" b="0" i="0" baseline="0" smtClean="0">
                              <a:latin typeface="Cambria Math" panose="02040503050406030204" pitchFamily="18" charset="0"/>
                            </a:rPr>
                            <m:t>t</m:t>
                          </m:r>
                          <m:r>
                            <a:rPr lang="en-US" b="0" i="0" baseline="0" smtClean="0">
                              <a:latin typeface="Cambria Math" panose="02040503050406030204" pitchFamily="18" charset="0"/>
                            </a:rPr>
                            <m:t>,</m:t>
                          </m:r>
                          <m:r>
                            <a:rPr lang="en-US" b="0" i="1" baseline="0" smtClean="0">
                              <a:latin typeface="Cambria Math" panose="02040503050406030204" pitchFamily="18" charset="0"/>
                            </a:rPr>
                            <m:t>𝐱</m:t>
                          </m:r>
                          <m:r>
                            <a:rPr lang="en-US" b="0" i="0" baseline="0" smtClean="0">
                              <a:latin typeface="Cambria Math" panose="02040503050406030204" pitchFamily="18" charset="0"/>
                            </a:rPr>
                            <m:t>,</m:t>
                          </m:r>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𝗣</m:t>
                              </m:r>
                            </m:e>
                            <m:sub>
                              <m:r>
                                <a:rPr lang="en-US" b="1" i="1" baseline="0" smtClean="0">
                                  <a:latin typeface="Cambria Math" panose="02040503050406030204" pitchFamily="18" charset="0"/>
                                </a:rPr>
                                <m:t>𝒔</m:t>
                              </m:r>
                              <m:r>
                                <a:rPr lang="en-US" i="1" baseline="0">
                                  <a:latin typeface="Cambria Math" panose="02040503050406030204" pitchFamily="18" charset="0"/>
                                </a:rPr>
                                <m:t>/</m:t>
                              </m:r>
                              <m:bar>
                                <m:barPr>
                                  <m:pos m:val="top"/>
                                  <m:ctrlPr>
                                    <a:rPr kumimoji="1" lang="en-US" altLang="zh-CN" b="0" i="1" baseline="0" dirty="0">
                                      <a:latin typeface="Cambria Math" panose="02040503050406030204" pitchFamily="18" charset="0"/>
                                    </a:rPr>
                                  </m:ctrlPr>
                                </m:barPr>
                                <m:e>
                                  <m:r>
                                    <a:rPr kumimoji="1" lang="en-US" altLang="zh-CN" b="0" i="1" baseline="0" dirty="0">
                                      <a:latin typeface="Cambria Math" panose="02040503050406030204" pitchFamily="18" charset="0"/>
                                    </a:rPr>
                                    <m:t>𝑠</m:t>
                                  </m:r>
                                </m:e>
                              </m:bar>
                            </m:sub>
                          </m:sSub>
                        </m:e>
                      </m:d>
                      <m:r>
                        <a:rPr lang="en-US" b="0" i="0" baseline="0" smtClean="0">
                          <a:latin typeface="Cambria Math" panose="02040503050406030204" pitchFamily="18" charset="0"/>
                        </a:rPr>
                        <m:t>= </m:t>
                      </m:r>
                      <m:r>
                        <a:rPr lang="en-US" b="0" i="1" baseline="0" smtClean="0">
                          <a:latin typeface="Cambria Math" panose="02040503050406030204" pitchFamily="18" charset="0"/>
                        </a:rPr>
                        <m:t>  </m:t>
                      </m:r>
                      <m:f>
                        <m:fPr>
                          <m:ctrlPr>
                            <a:rPr lang="en-US" b="0" i="1" baseline="0" smtClean="0">
                              <a:latin typeface="Cambria Math" panose="02040503050406030204" pitchFamily="18" charset="0"/>
                            </a:rPr>
                          </m:ctrlPr>
                        </m:fPr>
                        <m:num>
                          <m:r>
                            <a:rPr lang="en-US" b="0" i="1" baseline="0" smtClean="0">
                              <a:latin typeface="Cambria Math" panose="02040503050406030204" pitchFamily="18" charset="0"/>
                            </a:rPr>
                            <m:t>1</m:t>
                          </m:r>
                        </m:num>
                        <m:den>
                          <m:r>
                            <a:rPr lang="en-US" b="0" i="1" baseline="0" smtClean="0">
                              <a:latin typeface="Cambria Math" panose="02040503050406030204" pitchFamily="18" charset="0"/>
                            </a:rPr>
                            <m:t>2</m:t>
                          </m:r>
                        </m:den>
                      </m:f>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𝜔</m:t>
                          </m:r>
                        </m:e>
                        <m:sub>
                          <m:r>
                            <a:rPr lang="en-US" b="0" i="1" baseline="0" smtClean="0">
                              <a:latin typeface="Cambria Math" panose="02040503050406030204" pitchFamily="18" charset="0"/>
                            </a:rPr>
                            <m:t>𝑦</m:t>
                          </m:r>
                        </m:sub>
                      </m:sSub>
                      <m:r>
                        <a:rPr lang="en-US" b="0" i="1" baseline="0" smtClean="0">
                          <a:latin typeface="Cambria Math" panose="02040503050406030204" pitchFamily="18" charset="0"/>
                        </a:rPr>
                        <m:t>   +  </m:t>
                      </m:r>
                      <m:f>
                        <m:fPr>
                          <m:ctrlPr>
                            <a:rPr lang="en-US" b="0" i="1" baseline="0">
                              <a:latin typeface="Cambria Math" panose="02040503050406030204" pitchFamily="18" charset="0"/>
                            </a:rPr>
                          </m:ctrlPr>
                        </m:fPr>
                        <m:num>
                          <m:r>
                            <a:rPr lang="en-US" b="0" i="1" baseline="0">
                              <a:latin typeface="Cambria Math" panose="02040503050406030204" pitchFamily="18" charset="0"/>
                            </a:rPr>
                            <m:t>1</m:t>
                          </m:r>
                        </m:num>
                        <m:den>
                          <m:r>
                            <a:rPr lang="en-US" b="0" i="1" baseline="0" smtClean="0">
                              <a:latin typeface="Cambria Math" panose="02040503050406030204" pitchFamily="18" charset="0"/>
                            </a:rPr>
                            <m:t> </m:t>
                          </m:r>
                          <m:r>
                            <a:rPr lang="en-US" b="0" i="1" baseline="0">
                              <a:latin typeface="Cambria Math" panose="02040503050406030204" pitchFamily="18" charset="0"/>
                            </a:rPr>
                            <m:t>2</m:t>
                          </m:r>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𝑚</m:t>
                              </m:r>
                            </m:e>
                            <m:sub>
                              <m:r>
                                <a:rPr lang="en-US" b="0" i="1" baseline="0" smtClean="0">
                                  <a:latin typeface="Cambria Math" panose="02040503050406030204" pitchFamily="18" charset="0"/>
                                </a:rPr>
                                <m:t>𝑠</m:t>
                              </m:r>
                            </m:sub>
                          </m:sSub>
                        </m:den>
                      </m:f>
                      <m:acc>
                        <m:accPr>
                          <m:chr m:val="̂"/>
                          <m:ctrlPr>
                            <a:rPr lang="en-US" b="0" i="1" baseline="0" smtClean="0">
                              <a:latin typeface="Cambria Math" panose="02040503050406030204" pitchFamily="18" charset="0"/>
                            </a:rPr>
                          </m:ctrlPr>
                        </m:accPr>
                        <m:e>
                          <m:r>
                            <a:rPr lang="en-US" b="0" i="1" baseline="0" smtClean="0">
                              <a:latin typeface="Cambria Math" panose="02040503050406030204" pitchFamily="18" charset="0"/>
                            </a:rPr>
                            <m:t>𝐲</m:t>
                          </m:r>
                        </m:e>
                      </m:acc>
                      <m:r>
                        <a:rPr lang="en-US" b="1" i="1" baseline="0" smtClean="0">
                          <a:latin typeface="Cambria Math" panose="02040503050406030204" pitchFamily="18" charset="0"/>
                        </a:rPr>
                        <m:t>⋅</m:t>
                      </m:r>
                      <m:d>
                        <m:dPr>
                          <m:ctrlPr>
                            <a:rPr lang="en-US" b="1" i="1" baseline="0" smtClean="0">
                              <a:latin typeface="Cambria Math" panose="02040503050406030204" pitchFamily="18" charset="0"/>
                            </a:rPr>
                          </m:ctrlPr>
                        </m:dPr>
                        <m:e>
                          <m:r>
                            <a:rPr lang="en-US" b="1" i="1" baseline="0" smtClean="0">
                              <a:latin typeface="Cambria Math" panose="02040503050406030204" pitchFamily="18" charset="0"/>
                            </a:rPr>
                            <m:t>𝜀</m:t>
                          </m:r>
                          <m:r>
                            <a:rPr lang="en-US" b="1" i="1" baseline="0" smtClean="0">
                              <a:latin typeface="Cambria Math" panose="02040503050406030204" pitchFamily="18" charset="0"/>
                            </a:rPr>
                            <m:t>×</m:t>
                          </m:r>
                          <m:sSub>
                            <m:sSubPr>
                              <m:ctrlPr>
                                <a:rPr lang="en-US" b="0" i="1" baseline="0">
                                  <a:latin typeface="Cambria Math" panose="02040503050406030204" pitchFamily="18" charset="0"/>
                                </a:rPr>
                              </m:ctrlPr>
                            </m:sSubPr>
                            <m:e>
                              <m:r>
                                <a:rPr lang="en-US" b="0" i="1" baseline="0">
                                  <a:latin typeface="Cambria Math" panose="02040503050406030204" pitchFamily="18" charset="0"/>
                                </a:rPr>
                                <m:t>𝗣</m:t>
                              </m:r>
                            </m:e>
                            <m:sub>
                              <m:r>
                                <a:rPr lang="en-US" i="1" baseline="0">
                                  <a:latin typeface="Cambria Math" panose="02040503050406030204" pitchFamily="18" charset="0"/>
                                </a:rPr>
                                <m:t>𝒔</m:t>
                              </m:r>
                              <m:r>
                                <a:rPr lang="en-US" i="1" baseline="0">
                                  <a:latin typeface="Cambria Math" panose="02040503050406030204" pitchFamily="18" charset="0"/>
                                </a:rPr>
                                <m:t>/</m:t>
                              </m:r>
                              <m:bar>
                                <m:barPr>
                                  <m:pos m:val="top"/>
                                  <m:ctrlPr>
                                    <a:rPr kumimoji="1" lang="en-US" altLang="zh-CN" b="0" i="1" baseline="0" dirty="0">
                                      <a:latin typeface="Cambria Math" panose="02040503050406030204" pitchFamily="18" charset="0"/>
                                    </a:rPr>
                                  </m:ctrlPr>
                                </m:barPr>
                                <m:e>
                                  <m:r>
                                    <a:rPr kumimoji="1" lang="en-US" altLang="zh-CN" b="0" i="1" baseline="0" dirty="0">
                                      <a:latin typeface="Cambria Math" panose="02040503050406030204" pitchFamily="18" charset="0"/>
                                    </a:rPr>
                                    <m:t>𝑠</m:t>
                                  </m:r>
                                </m:e>
                              </m:bar>
                            </m:sub>
                          </m:sSub>
                        </m:e>
                      </m:d>
                    </m:oMath>
                  </m:oMathPara>
                </a14:m>
                <a:endParaRPr kumimoji="1" lang="en-US" altLang="zh-CN" b="1" i="1" baseline="0" dirty="0">
                  <a:latin typeface="Cambria Math" panose="02040503050406030204" pitchFamily="18" charset="0"/>
                </a:endParaRPr>
              </a:p>
              <a:p>
                <a:r>
                  <a:rPr kumimoji="1" lang="en-US" altLang="zh-CN" b="1" baseline="0" dirty="0"/>
                  <a:t>                          </a:t>
                </a:r>
                <a14:m>
                  <m:oMath xmlns:m="http://schemas.openxmlformats.org/officeDocument/2006/math">
                    <m:r>
                      <a:rPr lang="en-US" b="1" i="1" baseline="0" smtClean="0">
                        <a:latin typeface="Cambria Math" panose="02040503050406030204" pitchFamily="18" charset="0"/>
                      </a:rPr>
                      <m:t>±</m:t>
                    </m:r>
                    <m:f>
                      <m:fPr>
                        <m:ctrlPr>
                          <a:rPr lang="en-US" b="0" i="1" baseline="0">
                            <a:latin typeface="Cambria Math" panose="02040503050406030204" pitchFamily="18" charset="0"/>
                          </a:rPr>
                        </m:ctrlPr>
                      </m:fPr>
                      <m:num>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𝑄</m:t>
                            </m:r>
                          </m:e>
                          <m:sub>
                            <m:r>
                              <a:rPr lang="en-US" b="0" i="1" baseline="0" smtClean="0">
                                <a:latin typeface="Cambria Math" panose="02040503050406030204" pitchFamily="18" charset="0"/>
                              </a:rPr>
                              <m:t>𝑠</m:t>
                            </m:r>
                          </m:sub>
                        </m:sSub>
                      </m:num>
                      <m:den>
                        <m:r>
                          <a:rPr lang="en-US" b="0" i="1" baseline="0">
                            <a:latin typeface="Cambria Math" panose="02040503050406030204" pitchFamily="18" charset="0"/>
                          </a:rPr>
                          <m:t>2</m:t>
                        </m:r>
                        <m:sSub>
                          <m:sSubPr>
                            <m:ctrlPr>
                              <a:rPr lang="en-US" b="0" i="1" baseline="0">
                                <a:latin typeface="Cambria Math" panose="02040503050406030204" pitchFamily="18" charset="0"/>
                              </a:rPr>
                            </m:ctrlPr>
                          </m:sSubPr>
                          <m:e>
                            <m:r>
                              <a:rPr lang="en-US" b="0" i="1" baseline="0">
                                <a:latin typeface="Cambria Math" panose="02040503050406030204" pitchFamily="18" charset="0"/>
                              </a:rPr>
                              <m:t>𝑚</m:t>
                            </m:r>
                          </m:e>
                          <m:sub>
                            <m:r>
                              <a:rPr lang="en-US" b="0" i="1" baseline="0">
                                <a:latin typeface="Cambria Math" panose="02040503050406030204" pitchFamily="18" charset="0"/>
                              </a:rPr>
                              <m:t>𝑠</m:t>
                            </m:r>
                          </m:sub>
                        </m:sSub>
                        <m:r>
                          <a:rPr lang="en-US" b="0" i="1" baseline="0" smtClean="0">
                            <a:latin typeface="Cambria Math" panose="02040503050406030204" pitchFamily="18" charset="0"/>
                          </a:rPr>
                          <m:t>𝑇</m:t>
                        </m:r>
                      </m:den>
                    </m:f>
                    <m:sSub>
                      <m:sSubPr>
                        <m:ctrlPr>
                          <a:rPr lang="en-US" b="0" i="1" baseline="0">
                            <a:latin typeface="Cambria Math" panose="02040503050406030204" pitchFamily="18" charset="0"/>
                          </a:rPr>
                        </m:ctrlPr>
                      </m:sSubPr>
                      <m:e>
                        <m:r>
                          <a:rPr lang="en-US" b="0" i="1" baseline="0" smtClean="0">
                            <a:latin typeface="Cambria Math" panose="02040503050406030204" pitchFamily="18" charset="0"/>
                          </a:rPr>
                          <m:t>𝐵</m:t>
                        </m:r>
                      </m:e>
                      <m:sub>
                        <m:r>
                          <a:rPr lang="en-US" b="0" i="1" baseline="0" smtClean="0">
                            <a:latin typeface="Cambria Math" panose="02040503050406030204" pitchFamily="18" charset="0"/>
                          </a:rPr>
                          <m:t>𝑦</m:t>
                        </m:r>
                      </m:sub>
                    </m:sSub>
                  </m:oMath>
                </a14:m>
                <a:r>
                  <a:rPr lang="en-US" baseline="0" dirty="0"/>
                  <a:t>    </a:t>
                </a:r>
                <a14:m>
                  <m:oMath xmlns:m="http://schemas.openxmlformats.org/officeDocument/2006/math">
                    <m:r>
                      <a:rPr lang="en-US" i="1" baseline="0">
                        <a:latin typeface="Cambria Math" panose="02040503050406030204" pitchFamily="18" charset="0"/>
                      </a:rPr>
                      <m:t>±</m:t>
                    </m:r>
                    <m:r>
                      <a:rPr lang="en-US" b="1" i="1" baseline="0" smtClean="0">
                        <a:latin typeface="Cambria Math" panose="02040503050406030204" pitchFamily="18" charset="0"/>
                      </a:rPr>
                      <m:t>  </m:t>
                    </m:r>
                    <m:f>
                      <m:fPr>
                        <m:ctrlPr>
                          <a:rPr lang="en-US" b="0" i="1" baseline="0">
                            <a:latin typeface="Cambria Math" panose="02040503050406030204" pitchFamily="18" charset="0"/>
                          </a:rPr>
                        </m:ctrlPr>
                      </m:fPr>
                      <m:num>
                        <m:sSub>
                          <m:sSubPr>
                            <m:ctrlPr>
                              <a:rPr lang="en-US" b="0" i="1" baseline="0">
                                <a:latin typeface="Cambria Math" panose="02040503050406030204" pitchFamily="18" charset="0"/>
                              </a:rPr>
                            </m:ctrlPr>
                          </m:sSubPr>
                          <m:e>
                            <m:r>
                              <a:rPr lang="en-US" b="0" i="1" baseline="0">
                                <a:latin typeface="Cambria Math" panose="02040503050406030204" pitchFamily="18" charset="0"/>
                              </a:rPr>
                              <m:t>𝑄</m:t>
                            </m:r>
                          </m:e>
                          <m:sub>
                            <m:r>
                              <a:rPr lang="en-US" b="0" i="1" baseline="0">
                                <a:latin typeface="Cambria Math" panose="02040503050406030204" pitchFamily="18" charset="0"/>
                              </a:rPr>
                              <m:t>𝑠</m:t>
                            </m:r>
                          </m:sub>
                        </m:sSub>
                      </m:num>
                      <m:den>
                        <m:r>
                          <a:rPr lang="en-US" b="0" i="1" baseline="0">
                            <a:latin typeface="Cambria Math" panose="02040503050406030204" pitchFamily="18" charset="0"/>
                          </a:rPr>
                          <m:t>2</m:t>
                        </m:r>
                        <m:sSubSup>
                          <m:sSubSupPr>
                            <m:ctrlPr>
                              <a:rPr lang="en-US" b="0" i="1" baseline="0" smtClean="0">
                                <a:latin typeface="Cambria Math" panose="02040503050406030204" pitchFamily="18" charset="0"/>
                              </a:rPr>
                            </m:ctrlPr>
                          </m:sSubSupPr>
                          <m:e>
                            <m:r>
                              <a:rPr lang="en-US" b="0" i="1" baseline="0" smtClean="0">
                                <a:latin typeface="Cambria Math" panose="02040503050406030204" pitchFamily="18" charset="0"/>
                              </a:rPr>
                              <m:t>𝑚</m:t>
                            </m:r>
                          </m:e>
                          <m:sub>
                            <m:r>
                              <a:rPr lang="en-US" b="0" i="1" baseline="0" smtClean="0">
                                <a:latin typeface="Cambria Math" panose="02040503050406030204" pitchFamily="18" charset="0"/>
                              </a:rPr>
                              <m:t>𝑠</m:t>
                            </m:r>
                          </m:sub>
                          <m:sup>
                            <m:r>
                              <a:rPr lang="en-US" b="0" i="1" baseline="0" smtClean="0">
                                <a:latin typeface="Cambria Math" panose="02040503050406030204" pitchFamily="18" charset="0"/>
                              </a:rPr>
                              <m:t>2</m:t>
                            </m:r>
                          </m:sup>
                        </m:sSubSup>
                        <m:r>
                          <a:rPr lang="en-US" b="0" i="1" baseline="0">
                            <a:latin typeface="Cambria Math" panose="02040503050406030204" pitchFamily="18" charset="0"/>
                          </a:rPr>
                          <m:t>𝑇</m:t>
                        </m:r>
                      </m:den>
                    </m:f>
                    <m:acc>
                      <m:accPr>
                        <m:chr m:val="̂"/>
                        <m:ctrlPr>
                          <a:rPr lang="en-US" b="0" i="1" baseline="0">
                            <a:latin typeface="Cambria Math" panose="02040503050406030204" pitchFamily="18" charset="0"/>
                          </a:rPr>
                        </m:ctrlPr>
                      </m:accPr>
                      <m:e>
                        <m:r>
                          <a:rPr lang="en-US" b="0" i="1" baseline="0">
                            <a:latin typeface="Cambria Math" panose="02040503050406030204" pitchFamily="18" charset="0"/>
                          </a:rPr>
                          <m:t>𝐲</m:t>
                        </m:r>
                      </m:e>
                    </m:acc>
                    <m:r>
                      <a:rPr lang="en-US" i="1" baseline="0">
                        <a:latin typeface="Cambria Math" panose="02040503050406030204" pitchFamily="18" charset="0"/>
                      </a:rPr>
                      <m:t>⋅</m:t>
                    </m:r>
                    <m:d>
                      <m:dPr>
                        <m:ctrlPr>
                          <a:rPr lang="en-US" i="1" baseline="0">
                            <a:latin typeface="Cambria Math" panose="02040503050406030204" pitchFamily="18" charset="0"/>
                          </a:rPr>
                        </m:ctrlPr>
                      </m:dPr>
                      <m:e>
                        <m:r>
                          <a:rPr lang="en-US" b="1" i="1" baseline="0" smtClean="0">
                            <a:latin typeface="Cambria Math" panose="02040503050406030204" pitchFamily="18" charset="0"/>
                          </a:rPr>
                          <m:t>𝑬</m:t>
                        </m:r>
                        <m:r>
                          <a:rPr lang="en-US" i="1" baseline="0">
                            <a:latin typeface="Cambria Math" panose="02040503050406030204" pitchFamily="18" charset="0"/>
                          </a:rPr>
                          <m:t>×</m:t>
                        </m:r>
                        <m:sSub>
                          <m:sSubPr>
                            <m:ctrlPr>
                              <a:rPr lang="en-US" b="0" i="1" baseline="0">
                                <a:latin typeface="Cambria Math" panose="02040503050406030204" pitchFamily="18" charset="0"/>
                              </a:rPr>
                            </m:ctrlPr>
                          </m:sSubPr>
                          <m:e>
                            <m:r>
                              <a:rPr lang="en-US" b="0" i="1" baseline="0">
                                <a:latin typeface="Cambria Math" panose="02040503050406030204" pitchFamily="18" charset="0"/>
                              </a:rPr>
                              <m:t>𝗣</m:t>
                            </m:r>
                          </m:e>
                          <m:sub>
                            <m:r>
                              <a:rPr lang="en-US" i="1" baseline="0">
                                <a:latin typeface="Cambria Math" panose="02040503050406030204" pitchFamily="18" charset="0"/>
                              </a:rPr>
                              <m:t>𝒔</m:t>
                            </m:r>
                            <m:r>
                              <a:rPr lang="en-US" i="1" baseline="0">
                                <a:latin typeface="Cambria Math" panose="02040503050406030204" pitchFamily="18" charset="0"/>
                              </a:rPr>
                              <m:t>/</m:t>
                            </m:r>
                            <m:bar>
                              <m:barPr>
                                <m:pos m:val="top"/>
                                <m:ctrlPr>
                                  <a:rPr kumimoji="1" lang="en-US" altLang="zh-CN" b="0" i="1" baseline="0" dirty="0">
                                    <a:latin typeface="Cambria Math" panose="02040503050406030204" pitchFamily="18" charset="0"/>
                                  </a:rPr>
                                </m:ctrlPr>
                              </m:barPr>
                              <m:e>
                                <m:r>
                                  <a:rPr kumimoji="1" lang="en-US" altLang="zh-CN" b="0" i="1" baseline="0" dirty="0">
                                    <a:latin typeface="Cambria Math" panose="02040503050406030204" pitchFamily="18" charset="0"/>
                                  </a:rPr>
                                  <m:t>𝑠</m:t>
                                </m:r>
                              </m:e>
                            </m:bar>
                          </m:sub>
                        </m:sSub>
                      </m:e>
                    </m:d>
                  </m:oMath>
                </a14:m>
                <a:endParaRPr kumimoji="1" lang="en-US" altLang="zh-CN" b="0" baseline="0" dirty="0"/>
              </a:p>
              <a:p>
                <a14:m>
                  <m:oMath xmlns:m="http://schemas.openxmlformats.org/officeDocument/2006/math">
                    <m:r>
                      <a:rPr lang="en-US" b="1" i="1" baseline="0" smtClean="0">
                        <a:latin typeface="Cambria Math" panose="02040503050406030204" pitchFamily="18" charset="0"/>
                      </a:rPr>
                      <m:t>                                 </m:t>
                    </m:r>
                    <m:r>
                      <a:rPr lang="en-US" i="1" baseline="0">
                        <a:latin typeface="Cambria Math" panose="02040503050406030204" pitchFamily="18" charset="0"/>
                      </a:rPr>
                      <m:t>±</m:t>
                    </m:r>
                    <m:f>
                      <m:fPr>
                        <m:ctrlPr>
                          <a:rPr lang="en-US" b="0" i="1" baseline="0">
                            <a:latin typeface="Cambria Math" panose="02040503050406030204" pitchFamily="18" charset="0"/>
                          </a:rPr>
                        </m:ctrlPr>
                      </m:fPr>
                      <m:num>
                        <m:sSub>
                          <m:sSubPr>
                            <m:ctrlPr>
                              <a:rPr lang="en-US" b="0" i="1" baseline="0">
                                <a:latin typeface="Cambria Math" panose="02040503050406030204" pitchFamily="18" charset="0"/>
                              </a:rPr>
                            </m:ctrlPr>
                          </m:sSubPr>
                          <m:e>
                            <m:r>
                              <a:rPr lang="en-US" b="0" i="1" baseline="0" smtClean="0">
                                <a:latin typeface="Cambria Math" panose="02040503050406030204" pitchFamily="18" charset="0"/>
                              </a:rPr>
                              <m:t>𝑔</m:t>
                            </m:r>
                          </m:e>
                          <m:sub>
                            <m:r>
                              <a:rPr lang="en-US" b="0" i="1" baseline="0" smtClean="0">
                                <a:latin typeface="Cambria Math" panose="02040503050406030204" pitchFamily="18" charset="0"/>
                              </a:rPr>
                              <m:t>𝜙</m:t>
                            </m:r>
                          </m:sub>
                        </m:sSub>
                      </m:num>
                      <m:den>
                        <m:r>
                          <a:rPr lang="en-US" b="0" i="1" baseline="0">
                            <a:latin typeface="Cambria Math" panose="02040503050406030204" pitchFamily="18" charset="0"/>
                          </a:rPr>
                          <m:t>2</m:t>
                        </m:r>
                        <m:sSub>
                          <m:sSubPr>
                            <m:ctrlPr>
                              <a:rPr lang="en-US" b="0" i="1" baseline="0">
                                <a:latin typeface="Cambria Math" panose="02040503050406030204" pitchFamily="18" charset="0"/>
                              </a:rPr>
                            </m:ctrlPr>
                          </m:sSubPr>
                          <m:e>
                            <m:r>
                              <a:rPr lang="en-US" b="0" i="1" baseline="0">
                                <a:latin typeface="Cambria Math" panose="02040503050406030204" pitchFamily="18" charset="0"/>
                              </a:rPr>
                              <m:t>𝑚</m:t>
                            </m:r>
                          </m:e>
                          <m:sub>
                            <m:r>
                              <a:rPr lang="en-US" b="0" i="1" baseline="0">
                                <a:latin typeface="Cambria Math" panose="02040503050406030204" pitchFamily="18" charset="0"/>
                              </a:rPr>
                              <m:t>𝑠</m:t>
                            </m:r>
                          </m:sub>
                        </m:sSub>
                        <m:r>
                          <a:rPr lang="en-US" b="0" i="1" baseline="0">
                            <a:latin typeface="Cambria Math" panose="02040503050406030204" pitchFamily="18" charset="0"/>
                          </a:rPr>
                          <m:t>𝑇</m:t>
                        </m:r>
                      </m:den>
                    </m:f>
                    <m:sSub>
                      <m:sSubPr>
                        <m:ctrlPr>
                          <a:rPr lang="en-US" b="0" i="1" baseline="0">
                            <a:latin typeface="Cambria Math" panose="02040503050406030204" pitchFamily="18" charset="0"/>
                          </a:rPr>
                        </m:ctrlPr>
                      </m:sSubPr>
                      <m:e>
                        <m:r>
                          <a:rPr lang="en-US" b="0" i="1" baseline="0">
                            <a:latin typeface="Cambria Math" panose="02040503050406030204" pitchFamily="18" charset="0"/>
                          </a:rPr>
                          <m:t>𝐵</m:t>
                        </m:r>
                      </m:e>
                      <m:sub>
                        <m:r>
                          <a:rPr lang="en-US" b="0" i="1" baseline="0">
                            <a:latin typeface="Cambria Math" panose="02040503050406030204" pitchFamily="18" charset="0"/>
                          </a:rPr>
                          <m:t>𝜙</m:t>
                        </m:r>
                        <m:r>
                          <a:rPr lang="en-US" b="0" i="1" baseline="0">
                            <a:latin typeface="Cambria Math" panose="02040503050406030204" pitchFamily="18" charset="0"/>
                          </a:rPr>
                          <m:t>,</m:t>
                        </m:r>
                        <m:r>
                          <a:rPr lang="en-US" b="0" i="1" baseline="0">
                            <a:latin typeface="Cambria Math" panose="02040503050406030204" pitchFamily="18" charset="0"/>
                          </a:rPr>
                          <m:t>𝑦</m:t>
                        </m:r>
                      </m:sub>
                    </m:sSub>
                  </m:oMath>
                </a14:m>
                <a:r>
                  <a:rPr lang="en-US" baseline="0" dirty="0"/>
                  <a:t> </a:t>
                </a:r>
                <a14:m>
                  <m:oMath xmlns:m="http://schemas.openxmlformats.org/officeDocument/2006/math">
                    <m:r>
                      <a:rPr lang="en-US" i="1" baseline="0">
                        <a:latin typeface="Cambria Math" panose="02040503050406030204" pitchFamily="18" charset="0"/>
                      </a:rPr>
                      <m:t>±</m:t>
                    </m:r>
                    <m:r>
                      <a:rPr lang="en-US" b="1" i="1" baseline="0" smtClean="0">
                        <a:latin typeface="Cambria Math" panose="02040503050406030204" pitchFamily="18" charset="0"/>
                      </a:rPr>
                      <m:t>  </m:t>
                    </m:r>
                    <m:f>
                      <m:fPr>
                        <m:ctrlPr>
                          <a:rPr lang="en-US" b="0" i="1" baseline="0">
                            <a:latin typeface="Cambria Math" panose="02040503050406030204" pitchFamily="18" charset="0"/>
                          </a:rPr>
                        </m:ctrlPr>
                      </m:fPr>
                      <m:num>
                        <m:sSub>
                          <m:sSubPr>
                            <m:ctrlPr>
                              <a:rPr lang="en-US" b="0" i="1" baseline="0">
                                <a:latin typeface="Cambria Math" panose="02040503050406030204" pitchFamily="18" charset="0"/>
                              </a:rPr>
                            </m:ctrlPr>
                          </m:sSubPr>
                          <m:e>
                            <m:r>
                              <a:rPr lang="en-US" b="0" i="1" baseline="0" smtClean="0">
                                <a:latin typeface="Cambria Math" panose="02040503050406030204" pitchFamily="18" charset="0"/>
                              </a:rPr>
                              <m:t>𝑔</m:t>
                            </m:r>
                          </m:e>
                          <m:sub>
                            <m:r>
                              <a:rPr lang="en-US" b="0" i="1" baseline="0" smtClean="0">
                                <a:latin typeface="Cambria Math" panose="02040503050406030204" pitchFamily="18" charset="0"/>
                              </a:rPr>
                              <m:t>𝜙</m:t>
                            </m:r>
                          </m:sub>
                        </m:sSub>
                      </m:num>
                      <m:den>
                        <m:r>
                          <a:rPr lang="en-US" b="0" i="1" baseline="0">
                            <a:latin typeface="Cambria Math" panose="02040503050406030204" pitchFamily="18" charset="0"/>
                          </a:rPr>
                          <m:t>2</m:t>
                        </m:r>
                        <m:sSubSup>
                          <m:sSubSupPr>
                            <m:ctrlPr>
                              <a:rPr lang="en-US" b="0" i="1" baseline="0">
                                <a:latin typeface="Cambria Math" panose="02040503050406030204" pitchFamily="18" charset="0"/>
                              </a:rPr>
                            </m:ctrlPr>
                          </m:sSubSupPr>
                          <m:e>
                            <m:r>
                              <a:rPr lang="en-US" b="0" i="1" baseline="0">
                                <a:latin typeface="Cambria Math" panose="02040503050406030204" pitchFamily="18" charset="0"/>
                              </a:rPr>
                              <m:t>𝑚</m:t>
                            </m:r>
                          </m:e>
                          <m:sub>
                            <m:r>
                              <a:rPr lang="en-US" b="0" i="1" baseline="0">
                                <a:latin typeface="Cambria Math" panose="02040503050406030204" pitchFamily="18" charset="0"/>
                              </a:rPr>
                              <m:t>𝑠</m:t>
                            </m:r>
                          </m:sub>
                          <m:sup>
                            <m:r>
                              <a:rPr lang="en-US" b="0" i="1" baseline="0">
                                <a:latin typeface="Cambria Math" panose="02040503050406030204" pitchFamily="18" charset="0"/>
                              </a:rPr>
                              <m:t>2</m:t>
                            </m:r>
                          </m:sup>
                        </m:sSubSup>
                        <m:r>
                          <a:rPr lang="en-US" b="0" i="1" baseline="0">
                            <a:latin typeface="Cambria Math" panose="02040503050406030204" pitchFamily="18" charset="0"/>
                          </a:rPr>
                          <m:t>𝑇</m:t>
                        </m:r>
                      </m:den>
                    </m:f>
                    <m:acc>
                      <m:accPr>
                        <m:chr m:val="̂"/>
                        <m:ctrlPr>
                          <a:rPr lang="en-US" b="0" i="1" baseline="0">
                            <a:latin typeface="Cambria Math" panose="02040503050406030204" pitchFamily="18" charset="0"/>
                          </a:rPr>
                        </m:ctrlPr>
                      </m:accPr>
                      <m:e>
                        <m:r>
                          <a:rPr lang="en-US" b="0" i="1" baseline="0">
                            <a:latin typeface="Cambria Math" panose="02040503050406030204" pitchFamily="18" charset="0"/>
                          </a:rPr>
                          <m:t>𝐲</m:t>
                        </m:r>
                      </m:e>
                    </m:acc>
                    <m:r>
                      <a:rPr lang="en-US" i="1" baseline="0">
                        <a:latin typeface="Cambria Math" panose="02040503050406030204" pitchFamily="18" charset="0"/>
                      </a:rPr>
                      <m:t>⋅</m:t>
                    </m:r>
                    <m:d>
                      <m:dPr>
                        <m:ctrlPr>
                          <a:rPr lang="en-US" i="1" baseline="0">
                            <a:latin typeface="Cambria Math" panose="02040503050406030204" pitchFamily="18" charset="0"/>
                          </a:rPr>
                        </m:ctrlPr>
                      </m:dPr>
                      <m:e>
                        <m:sSub>
                          <m:sSubPr>
                            <m:ctrlPr>
                              <a:rPr lang="en-US" b="0" i="1" baseline="0">
                                <a:latin typeface="Cambria Math" panose="02040503050406030204" pitchFamily="18" charset="0"/>
                              </a:rPr>
                            </m:ctrlPr>
                          </m:sSubPr>
                          <m:e>
                            <m:r>
                              <a:rPr lang="en-US" b="0" i="1" baseline="0">
                                <a:latin typeface="Cambria Math" panose="02040503050406030204" pitchFamily="18" charset="0"/>
                              </a:rPr>
                              <m:t>𝜠</m:t>
                            </m:r>
                          </m:e>
                          <m:sub>
                            <m:r>
                              <a:rPr lang="en-US" b="0" i="1" baseline="0">
                                <a:latin typeface="Cambria Math" panose="02040503050406030204" pitchFamily="18" charset="0"/>
                              </a:rPr>
                              <m:t>𝜙</m:t>
                            </m:r>
                          </m:sub>
                        </m:sSub>
                        <m:r>
                          <a:rPr lang="en-US" i="1" baseline="0">
                            <a:latin typeface="Cambria Math" panose="02040503050406030204" pitchFamily="18" charset="0"/>
                          </a:rPr>
                          <m:t>×</m:t>
                        </m:r>
                        <m:sSub>
                          <m:sSubPr>
                            <m:ctrlPr>
                              <a:rPr lang="en-US" b="0" i="1" baseline="0">
                                <a:latin typeface="Cambria Math" panose="02040503050406030204" pitchFamily="18" charset="0"/>
                              </a:rPr>
                            </m:ctrlPr>
                          </m:sSubPr>
                          <m:e>
                            <m:r>
                              <a:rPr lang="en-US" b="0" i="1" baseline="0">
                                <a:latin typeface="Cambria Math" panose="02040503050406030204" pitchFamily="18" charset="0"/>
                              </a:rPr>
                              <m:t>𝗣</m:t>
                            </m:r>
                          </m:e>
                          <m:sub>
                            <m:r>
                              <a:rPr lang="en-US" i="1" baseline="0">
                                <a:latin typeface="Cambria Math" panose="02040503050406030204" pitchFamily="18" charset="0"/>
                              </a:rPr>
                              <m:t>𝒔</m:t>
                            </m:r>
                            <m:r>
                              <a:rPr lang="en-US" i="1" baseline="0">
                                <a:latin typeface="Cambria Math" panose="02040503050406030204" pitchFamily="18" charset="0"/>
                              </a:rPr>
                              <m:t>/</m:t>
                            </m:r>
                            <m:bar>
                              <m:barPr>
                                <m:pos m:val="top"/>
                                <m:ctrlPr>
                                  <a:rPr kumimoji="1" lang="en-US" altLang="zh-CN" b="0" i="1" baseline="0" dirty="0">
                                    <a:latin typeface="Cambria Math" panose="02040503050406030204" pitchFamily="18" charset="0"/>
                                  </a:rPr>
                                </m:ctrlPr>
                              </m:barPr>
                              <m:e>
                                <m:r>
                                  <a:rPr kumimoji="1" lang="en-US" altLang="zh-CN" b="0" i="1" baseline="0" dirty="0">
                                    <a:latin typeface="Cambria Math" panose="02040503050406030204" pitchFamily="18" charset="0"/>
                                  </a:rPr>
                                  <m:t>𝑠</m:t>
                                </m:r>
                              </m:e>
                            </m:bar>
                          </m:sub>
                        </m:sSub>
                      </m:e>
                    </m:d>
                  </m:oMath>
                </a14:m>
                <a:r>
                  <a:rPr lang="en-US" baseline="0" dirty="0"/>
                  <a:t> </a:t>
                </a:r>
              </a:p>
            </p:txBody>
          </p:sp>
        </mc:Choice>
        <mc:Fallback xmlns="">
          <p:sp>
            <p:nvSpPr>
              <p:cNvPr id="15" name="TextBox 14">
                <a:extLst>
                  <a:ext uri="{FF2B5EF4-FFF2-40B4-BE49-F238E27FC236}">
                    <a16:creationId xmlns:a16="http://schemas.microsoft.com/office/drawing/2014/main" id="{DC44FED4-0556-D0F5-2792-EBB9A062FB85}"/>
                  </a:ext>
                </a:extLst>
              </p:cNvPr>
              <p:cNvSpPr txBox="1">
                <a:spLocks noRot="1" noChangeAspect="1" noMove="1" noResize="1" noEditPoints="1" noAdjustHandles="1" noChangeArrowheads="1" noChangeShapeType="1" noTextEdit="1"/>
              </p:cNvSpPr>
              <p:nvPr/>
            </p:nvSpPr>
            <p:spPr>
              <a:xfrm>
                <a:off x="342900" y="2707427"/>
                <a:ext cx="5083058" cy="1430392"/>
              </a:xfrm>
              <a:prstGeom prst="rect">
                <a:avLst/>
              </a:prstGeom>
              <a:blipFill>
                <a:blip r:embed="rId4"/>
                <a:stretch>
                  <a:fillRect l="-2239" t="-1770" b="-1770"/>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B69620E6-2882-C408-4623-2BBED6E909BC}"/>
              </a:ext>
            </a:extLst>
          </p:cNvPr>
          <p:cNvSpPr/>
          <p:nvPr/>
        </p:nvSpPr>
        <p:spPr bwMode="auto">
          <a:xfrm>
            <a:off x="3439025" y="3701159"/>
            <a:ext cx="1915243" cy="424054"/>
          </a:xfrm>
          <a:prstGeom prst="rect">
            <a:avLst/>
          </a:prstGeom>
          <a:noFill/>
          <a:ln w="47625" cap="flat" cmpd="sng" algn="ctr">
            <a:solidFill>
              <a:schemeClr val="accent1">
                <a:lumMod val="75000"/>
                <a:alpha val="63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18" name="TextBox 3">
            <a:extLst>
              <a:ext uri="{FF2B5EF4-FFF2-40B4-BE49-F238E27FC236}">
                <a16:creationId xmlns:a16="http://schemas.microsoft.com/office/drawing/2014/main" id="{58668152-F10C-3C14-DBCB-C501BEAC5A16}"/>
              </a:ext>
            </a:extLst>
          </p:cNvPr>
          <p:cNvSpPr txBox="1">
            <a:spLocks noChangeArrowheads="1"/>
          </p:cNvSpPr>
          <p:nvPr/>
        </p:nvSpPr>
        <p:spPr bwMode="auto">
          <a:xfrm>
            <a:off x="3145297" y="4497826"/>
            <a:ext cx="33393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800" b="0" baseline="0" dirty="0">
                <a:solidFill>
                  <a:schemeClr val="accent1">
                    <a:lumMod val="50000"/>
                  </a:schemeClr>
                </a:solidFill>
              </a:rPr>
              <a:t>Quark version of the spin-orbit </a:t>
            </a:r>
          </a:p>
          <a:p>
            <a:pPr eaLnBrk="1" hangingPunct="1"/>
            <a:r>
              <a:rPr kumimoji="1" lang="en-US" altLang="zh-CN" sz="1800" b="0" baseline="0" dirty="0">
                <a:solidFill>
                  <a:schemeClr val="accent1">
                    <a:lumMod val="50000"/>
                  </a:schemeClr>
                </a:solidFill>
              </a:rPr>
              <a:t>force. Not accessible via P</a:t>
            </a:r>
            <a:r>
              <a:rPr lang="el-GR" sz="1800" b="0" dirty="0">
                <a:solidFill>
                  <a:schemeClr val="accent1">
                    <a:lumMod val="50000"/>
                  </a:schemeClr>
                </a:solidFill>
              </a:rPr>
              <a:t>Λ</a:t>
            </a:r>
            <a:r>
              <a:rPr lang="en-US" sz="1800" b="0" baseline="0" dirty="0">
                <a:solidFill>
                  <a:schemeClr val="accent1">
                    <a:lumMod val="50000"/>
                  </a:schemeClr>
                </a:solidFill>
              </a:rPr>
              <a:t>.</a:t>
            </a:r>
            <a:endParaRPr kumimoji="1" lang="en-US" altLang="zh-CN" sz="1800" b="0" dirty="0">
              <a:solidFill>
                <a:schemeClr val="accent1">
                  <a:lumMod val="50000"/>
                </a:schemeClr>
              </a:solidFill>
            </a:endParaRPr>
          </a:p>
        </p:txBody>
      </p:sp>
      <p:sp>
        <p:nvSpPr>
          <p:cNvPr id="20" name="Text Box 5">
            <a:extLst>
              <a:ext uri="{FF2B5EF4-FFF2-40B4-BE49-F238E27FC236}">
                <a16:creationId xmlns:a16="http://schemas.microsoft.com/office/drawing/2014/main" id="{18CB2886-6F62-B85A-9192-741808711D96}"/>
              </a:ext>
            </a:extLst>
          </p:cNvPr>
          <p:cNvSpPr txBox="1">
            <a:spLocks noChangeArrowheads="1"/>
          </p:cNvSpPr>
          <p:nvPr/>
        </p:nvSpPr>
        <p:spPr bwMode="auto">
          <a:xfrm>
            <a:off x="1609848" y="5611309"/>
            <a:ext cx="5924303" cy="584775"/>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1600" b="0" baseline="0" dirty="0"/>
              <a:t>The first time the strong force field is experimentally supported as a key mechanism that leads to global spin alignment. </a:t>
            </a:r>
          </a:p>
        </p:txBody>
      </p:sp>
      <p:sp>
        <p:nvSpPr>
          <p:cNvPr id="21" name="TextBox 20">
            <a:extLst>
              <a:ext uri="{FF2B5EF4-FFF2-40B4-BE49-F238E27FC236}">
                <a16:creationId xmlns:a16="http://schemas.microsoft.com/office/drawing/2014/main" id="{DD9A8205-8668-5ED7-96B9-7597300BCCF9}"/>
              </a:ext>
            </a:extLst>
          </p:cNvPr>
          <p:cNvSpPr txBox="1"/>
          <p:nvPr/>
        </p:nvSpPr>
        <p:spPr>
          <a:xfrm>
            <a:off x="6035969" y="2819006"/>
            <a:ext cx="1303562" cy="369332"/>
          </a:xfrm>
          <a:prstGeom prst="rect">
            <a:avLst/>
          </a:prstGeom>
          <a:noFill/>
        </p:spPr>
        <p:txBody>
          <a:bodyPr wrap="square" rtlCol="0">
            <a:spAutoFit/>
          </a:bodyPr>
          <a:lstStyle/>
          <a:p>
            <a:r>
              <a:rPr lang="en-US" baseline="0" dirty="0"/>
              <a:t>⟸ </a:t>
            </a:r>
            <a:r>
              <a:rPr lang="en-US" b="0" baseline="0" dirty="0"/>
              <a:t>vorticity</a:t>
            </a:r>
            <a:endParaRPr lang="en-US" baseline="0" dirty="0"/>
          </a:p>
        </p:txBody>
      </p:sp>
      <p:sp>
        <p:nvSpPr>
          <p:cNvPr id="22" name="TextBox 21">
            <a:extLst>
              <a:ext uri="{FF2B5EF4-FFF2-40B4-BE49-F238E27FC236}">
                <a16:creationId xmlns:a16="http://schemas.microsoft.com/office/drawing/2014/main" id="{F6D22E47-13AC-1744-DEB3-568770DE0CCA}"/>
              </a:ext>
            </a:extLst>
          </p:cNvPr>
          <p:cNvSpPr txBox="1"/>
          <p:nvPr/>
        </p:nvSpPr>
        <p:spPr>
          <a:xfrm>
            <a:off x="6035969" y="3274092"/>
            <a:ext cx="1994234" cy="369332"/>
          </a:xfrm>
          <a:prstGeom prst="rect">
            <a:avLst/>
          </a:prstGeom>
          <a:noFill/>
        </p:spPr>
        <p:txBody>
          <a:bodyPr wrap="square">
            <a:spAutoFit/>
          </a:bodyPr>
          <a:lstStyle/>
          <a:p>
            <a:r>
              <a:rPr lang="en-US" baseline="0" dirty="0"/>
              <a:t>⟸ </a:t>
            </a:r>
            <a:r>
              <a:rPr lang="en-US" b="0" baseline="0" dirty="0"/>
              <a:t>EM field</a:t>
            </a:r>
            <a:endParaRPr lang="en-US" baseline="0" dirty="0"/>
          </a:p>
        </p:txBody>
      </p:sp>
      <p:sp>
        <p:nvSpPr>
          <p:cNvPr id="23" name="TextBox 22">
            <a:extLst>
              <a:ext uri="{FF2B5EF4-FFF2-40B4-BE49-F238E27FC236}">
                <a16:creationId xmlns:a16="http://schemas.microsoft.com/office/drawing/2014/main" id="{3D83D792-57A1-DC68-40A7-962CF73281ED}"/>
              </a:ext>
            </a:extLst>
          </p:cNvPr>
          <p:cNvSpPr txBox="1"/>
          <p:nvPr/>
        </p:nvSpPr>
        <p:spPr>
          <a:xfrm>
            <a:off x="6035969" y="3730927"/>
            <a:ext cx="2252000" cy="369332"/>
          </a:xfrm>
          <a:prstGeom prst="rect">
            <a:avLst/>
          </a:prstGeom>
          <a:noFill/>
        </p:spPr>
        <p:txBody>
          <a:bodyPr wrap="square">
            <a:spAutoFit/>
          </a:bodyPr>
          <a:lstStyle/>
          <a:p>
            <a:r>
              <a:rPr lang="en-US" baseline="0" dirty="0"/>
              <a:t>⟸ </a:t>
            </a:r>
            <a:r>
              <a:rPr lang="en-US" b="0" baseline="0" dirty="0">
                <a:solidFill>
                  <a:srgbClr val="D87B41"/>
                </a:solidFill>
              </a:rPr>
              <a:t>strong force field</a:t>
            </a:r>
            <a:endParaRPr lang="en-US" baseline="0" dirty="0">
              <a:solidFill>
                <a:srgbClr val="D87B41"/>
              </a:solidFill>
            </a:endParaRPr>
          </a:p>
        </p:txBody>
      </p:sp>
      <p:sp>
        <p:nvSpPr>
          <p:cNvPr id="24" name="Up Arrow 23">
            <a:extLst>
              <a:ext uri="{FF2B5EF4-FFF2-40B4-BE49-F238E27FC236}">
                <a16:creationId xmlns:a16="http://schemas.microsoft.com/office/drawing/2014/main" id="{1F168B82-EBF1-C32C-20AD-22540E7031E8}"/>
              </a:ext>
            </a:extLst>
          </p:cNvPr>
          <p:cNvSpPr/>
          <p:nvPr/>
        </p:nvSpPr>
        <p:spPr bwMode="auto">
          <a:xfrm>
            <a:off x="4138881" y="4182948"/>
            <a:ext cx="257766" cy="319174"/>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5" name="Rectangle 24">
            <a:extLst>
              <a:ext uri="{FF2B5EF4-FFF2-40B4-BE49-F238E27FC236}">
                <a16:creationId xmlns:a16="http://schemas.microsoft.com/office/drawing/2014/main" id="{764FCEAF-3CA6-22E9-12D6-04C658502782}"/>
              </a:ext>
            </a:extLst>
          </p:cNvPr>
          <p:cNvSpPr/>
          <p:nvPr/>
        </p:nvSpPr>
        <p:spPr bwMode="auto">
          <a:xfrm>
            <a:off x="2651760" y="2821495"/>
            <a:ext cx="271945" cy="424246"/>
          </a:xfrm>
          <a:prstGeom prst="rect">
            <a:avLst/>
          </a:prstGeom>
          <a:solidFill>
            <a:srgbClr val="FFACA9">
              <a:alpha val="3512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dirty="0">
              <a:ln>
                <a:noFill/>
              </a:ln>
              <a:solidFill>
                <a:schemeClr val="tx1"/>
              </a:solidFill>
              <a:effectLst/>
              <a:latin typeface="Arial" charset="0"/>
            </a:endParaRPr>
          </a:p>
        </p:txBody>
      </p:sp>
      <p:sp>
        <p:nvSpPr>
          <p:cNvPr id="26" name="Rectangle 25">
            <a:extLst>
              <a:ext uri="{FF2B5EF4-FFF2-40B4-BE49-F238E27FC236}">
                <a16:creationId xmlns:a16="http://schemas.microsoft.com/office/drawing/2014/main" id="{4AD4EA60-C6E2-2D9C-BE0E-5691F5549A8E}"/>
              </a:ext>
            </a:extLst>
          </p:cNvPr>
          <p:cNvSpPr/>
          <p:nvPr/>
        </p:nvSpPr>
        <p:spPr bwMode="auto">
          <a:xfrm>
            <a:off x="2651760" y="3322052"/>
            <a:ext cx="271945" cy="331566"/>
          </a:xfrm>
          <a:prstGeom prst="rect">
            <a:avLst/>
          </a:prstGeom>
          <a:solidFill>
            <a:srgbClr val="FFACA9">
              <a:alpha val="3512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dirty="0">
              <a:ln>
                <a:noFill/>
              </a:ln>
              <a:solidFill>
                <a:schemeClr val="tx1"/>
              </a:solidFill>
              <a:effectLst/>
              <a:latin typeface="Arial" charset="0"/>
            </a:endParaRPr>
          </a:p>
        </p:txBody>
      </p:sp>
      <p:sp>
        <p:nvSpPr>
          <p:cNvPr id="27" name="Rectangle 26">
            <a:extLst>
              <a:ext uri="{FF2B5EF4-FFF2-40B4-BE49-F238E27FC236}">
                <a16:creationId xmlns:a16="http://schemas.microsoft.com/office/drawing/2014/main" id="{284E5CAD-7258-8041-68AF-7A53F85DB9DF}"/>
              </a:ext>
            </a:extLst>
          </p:cNvPr>
          <p:cNvSpPr/>
          <p:nvPr/>
        </p:nvSpPr>
        <p:spPr bwMode="auto">
          <a:xfrm>
            <a:off x="2651759" y="3730927"/>
            <a:ext cx="493537" cy="424246"/>
          </a:xfrm>
          <a:prstGeom prst="rect">
            <a:avLst/>
          </a:prstGeom>
          <a:solidFill>
            <a:srgbClr val="FFACA9">
              <a:alpha val="3512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dirty="0">
              <a:ln>
                <a:noFill/>
              </a:ln>
              <a:solidFill>
                <a:schemeClr val="tx1"/>
              </a:solidFill>
              <a:effectLst/>
              <a:latin typeface="Arial" charset="0"/>
            </a:endParaRPr>
          </a:p>
        </p:txBody>
      </p:sp>
      <p:sp>
        <p:nvSpPr>
          <p:cNvPr id="28" name="Rectangle 27">
            <a:extLst>
              <a:ext uri="{FF2B5EF4-FFF2-40B4-BE49-F238E27FC236}">
                <a16:creationId xmlns:a16="http://schemas.microsoft.com/office/drawing/2014/main" id="{954A7104-6769-8C8B-D1E2-50361991EF15}"/>
              </a:ext>
            </a:extLst>
          </p:cNvPr>
          <p:cNvSpPr/>
          <p:nvPr/>
        </p:nvSpPr>
        <p:spPr bwMode="auto">
          <a:xfrm>
            <a:off x="369352" y="4608868"/>
            <a:ext cx="271945" cy="424246"/>
          </a:xfrm>
          <a:prstGeom prst="rect">
            <a:avLst/>
          </a:prstGeom>
          <a:solidFill>
            <a:srgbClr val="FFACA9">
              <a:alpha val="3512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dirty="0">
              <a:ln>
                <a:noFill/>
              </a:ln>
              <a:solidFill>
                <a:schemeClr val="tx1"/>
              </a:solidFill>
              <a:effectLst/>
              <a:latin typeface="Arial" charset="0"/>
            </a:endParaRPr>
          </a:p>
        </p:txBody>
      </p:sp>
      <p:sp>
        <p:nvSpPr>
          <p:cNvPr id="29" name="Rectangle 28">
            <a:extLst>
              <a:ext uri="{FF2B5EF4-FFF2-40B4-BE49-F238E27FC236}">
                <a16:creationId xmlns:a16="http://schemas.microsoft.com/office/drawing/2014/main" id="{639F1CA1-3587-3CB8-A79A-B3F7171530E4}"/>
              </a:ext>
            </a:extLst>
          </p:cNvPr>
          <p:cNvSpPr/>
          <p:nvPr/>
        </p:nvSpPr>
        <p:spPr bwMode="auto">
          <a:xfrm>
            <a:off x="4361502" y="2846460"/>
            <a:ext cx="118872" cy="300359"/>
          </a:xfrm>
          <a:prstGeom prst="rect">
            <a:avLst/>
          </a:prstGeom>
          <a:solidFill>
            <a:srgbClr val="92D050">
              <a:alpha val="3512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dirty="0">
              <a:ln>
                <a:noFill/>
              </a:ln>
              <a:solidFill>
                <a:schemeClr val="tx1"/>
              </a:solidFill>
              <a:effectLst/>
              <a:latin typeface="Arial" charset="0"/>
            </a:endParaRPr>
          </a:p>
        </p:txBody>
      </p:sp>
      <p:sp>
        <p:nvSpPr>
          <p:cNvPr id="30" name="Rectangle 29">
            <a:extLst>
              <a:ext uri="{FF2B5EF4-FFF2-40B4-BE49-F238E27FC236}">
                <a16:creationId xmlns:a16="http://schemas.microsoft.com/office/drawing/2014/main" id="{AE06A916-590E-5E0D-A982-FC30BA108D52}"/>
              </a:ext>
            </a:extLst>
          </p:cNvPr>
          <p:cNvSpPr/>
          <p:nvPr/>
        </p:nvSpPr>
        <p:spPr bwMode="auto">
          <a:xfrm>
            <a:off x="4361502" y="3319563"/>
            <a:ext cx="164592" cy="323861"/>
          </a:xfrm>
          <a:prstGeom prst="rect">
            <a:avLst/>
          </a:prstGeom>
          <a:solidFill>
            <a:srgbClr val="92D050">
              <a:alpha val="3512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dirty="0">
              <a:ln>
                <a:noFill/>
              </a:ln>
              <a:solidFill>
                <a:schemeClr val="tx1"/>
              </a:solidFill>
              <a:effectLst/>
              <a:latin typeface="Arial" charset="0"/>
            </a:endParaRPr>
          </a:p>
        </p:txBody>
      </p:sp>
      <p:sp>
        <p:nvSpPr>
          <p:cNvPr id="31" name="Rectangle 30">
            <a:extLst>
              <a:ext uri="{FF2B5EF4-FFF2-40B4-BE49-F238E27FC236}">
                <a16:creationId xmlns:a16="http://schemas.microsoft.com/office/drawing/2014/main" id="{2B034891-4F7F-F48A-5598-5C3072864659}"/>
              </a:ext>
            </a:extLst>
          </p:cNvPr>
          <p:cNvSpPr/>
          <p:nvPr/>
        </p:nvSpPr>
        <p:spPr bwMode="auto">
          <a:xfrm>
            <a:off x="4361502" y="3752187"/>
            <a:ext cx="301752" cy="305245"/>
          </a:xfrm>
          <a:prstGeom prst="rect">
            <a:avLst/>
          </a:prstGeom>
          <a:solidFill>
            <a:srgbClr val="92D050">
              <a:alpha val="3512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dirty="0">
              <a:ln>
                <a:noFill/>
              </a:ln>
              <a:solidFill>
                <a:schemeClr val="tx1"/>
              </a:solidFill>
              <a:effectLst/>
              <a:latin typeface="Arial" charset="0"/>
            </a:endParaRPr>
          </a:p>
        </p:txBody>
      </p:sp>
      <p:sp>
        <p:nvSpPr>
          <p:cNvPr id="32" name="Rectangle 31">
            <a:extLst>
              <a:ext uri="{FF2B5EF4-FFF2-40B4-BE49-F238E27FC236}">
                <a16:creationId xmlns:a16="http://schemas.microsoft.com/office/drawing/2014/main" id="{754600BB-8C85-4840-91C7-90C3487BC02A}"/>
              </a:ext>
            </a:extLst>
          </p:cNvPr>
          <p:cNvSpPr/>
          <p:nvPr/>
        </p:nvSpPr>
        <p:spPr bwMode="auto">
          <a:xfrm>
            <a:off x="369352" y="5214554"/>
            <a:ext cx="271945" cy="424246"/>
          </a:xfrm>
          <a:prstGeom prst="rect">
            <a:avLst/>
          </a:prstGeom>
          <a:solidFill>
            <a:srgbClr val="92D050">
              <a:alpha val="3512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dirty="0">
              <a:ln>
                <a:noFill/>
              </a:ln>
              <a:solidFill>
                <a:schemeClr val="tx1"/>
              </a:solidFill>
              <a:effectLst/>
              <a:latin typeface="Arial" charset="0"/>
            </a:endParaRPr>
          </a:p>
        </p:txBody>
      </p:sp>
      <p:sp>
        <p:nvSpPr>
          <p:cNvPr id="33" name="TextBox 32">
            <a:extLst>
              <a:ext uri="{FF2B5EF4-FFF2-40B4-BE49-F238E27FC236}">
                <a16:creationId xmlns:a16="http://schemas.microsoft.com/office/drawing/2014/main" id="{D2A2E72C-8FE6-05FB-DDB9-4A3AFC2FD06D}"/>
              </a:ext>
            </a:extLst>
          </p:cNvPr>
          <p:cNvSpPr txBox="1"/>
          <p:nvPr/>
        </p:nvSpPr>
        <p:spPr>
          <a:xfrm>
            <a:off x="641297" y="4682491"/>
            <a:ext cx="1830950" cy="276999"/>
          </a:xfrm>
          <a:prstGeom prst="rect">
            <a:avLst/>
          </a:prstGeom>
          <a:noFill/>
        </p:spPr>
        <p:txBody>
          <a:bodyPr wrap="none" rtlCol="0">
            <a:spAutoFit/>
          </a:bodyPr>
          <a:lstStyle/>
          <a:p>
            <a:r>
              <a:rPr lang="en-US" sz="1200" b="0" baseline="0" dirty="0"/>
              <a:t>“magnetic” components </a:t>
            </a:r>
          </a:p>
        </p:txBody>
      </p:sp>
      <p:sp>
        <p:nvSpPr>
          <p:cNvPr id="34" name="TextBox 33">
            <a:extLst>
              <a:ext uri="{FF2B5EF4-FFF2-40B4-BE49-F238E27FC236}">
                <a16:creationId xmlns:a16="http://schemas.microsoft.com/office/drawing/2014/main" id="{B455A5F2-E8AB-D0B1-9B63-EBCA341EBDF6}"/>
              </a:ext>
            </a:extLst>
          </p:cNvPr>
          <p:cNvSpPr txBox="1"/>
          <p:nvPr/>
        </p:nvSpPr>
        <p:spPr>
          <a:xfrm>
            <a:off x="641297" y="5255953"/>
            <a:ext cx="1694695" cy="276999"/>
          </a:xfrm>
          <a:prstGeom prst="rect">
            <a:avLst/>
          </a:prstGeom>
          <a:noFill/>
        </p:spPr>
        <p:txBody>
          <a:bodyPr wrap="none" rtlCol="0">
            <a:spAutoFit/>
          </a:bodyPr>
          <a:lstStyle/>
          <a:p>
            <a:r>
              <a:rPr lang="en-US" sz="1200" b="0" baseline="0" dirty="0"/>
              <a:t>“electric” components </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F211BCF-7349-1744-33C9-39DAE03EE1BA}"/>
                  </a:ext>
                </a:extLst>
              </p:cNvPr>
              <p:cNvSpPr txBox="1"/>
              <p:nvPr/>
            </p:nvSpPr>
            <p:spPr>
              <a:xfrm>
                <a:off x="2232533" y="576408"/>
                <a:ext cx="4997587" cy="400110"/>
              </a:xfrm>
              <a:prstGeom prst="rect">
                <a:avLst/>
              </a:prstGeom>
              <a:noFill/>
            </p:spPr>
            <p:txBody>
              <a:bodyPr wrap="none" lIns="0" tIns="0" rIns="0" bIns="0" rtlCol="0">
                <a:spAutoFit/>
              </a:bodyPr>
              <a:lstStyle/>
              <a:p>
                <a14:m>
                  <m:oMath xmlns:m="http://schemas.openxmlformats.org/officeDocument/2006/math">
                    <m:sSub>
                      <m:sSubPr>
                        <m:ctrlPr>
                          <a:rPr lang="en-US" i="1" baseline="0" smtClean="0">
                            <a:latin typeface="Cambria Math" panose="02040503050406030204" pitchFamily="18" charset="0"/>
                          </a:rPr>
                        </m:ctrlPr>
                      </m:sSubPr>
                      <m:e>
                        <m:r>
                          <a:rPr lang="en-US" i="1" baseline="0" smtClean="0">
                            <a:latin typeface="Cambria Math" panose="02040503050406030204" pitchFamily="18" charset="0"/>
                            <a:ea typeface="Cambria Math" panose="02040503050406030204" pitchFamily="18" charset="0"/>
                          </a:rPr>
                          <m:t>𝝆</m:t>
                        </m:r>
                      </m:e>
                      <m:sub>
                        <m:r>
                          <a:rPr lang="en-US" b="1" i="1" baseline="0" smtClean="0">
                            <a:latin typeface="Cambria Math" panose="02040503050406030204" pitchFamily="18" charset="0"/>
                          </a:rPr>
                          <m:t>𝟎𝟎</m:t>
                        </m:r>
                      </m:sub>
                    </m:sSub>
                    <m:r>
                      <a:rPr lang="en-US" i="1" baseline="0" smtClean="0">
                        <a:latin typeface="Cambria Math" panose="02040503050406030204" pitchFamily="18" charset="0"/>
                        <a:ea typeface="Cambria Math" panose="02040503050406030204" pitchFamily="18" charset="0"/>
                      </a:rPr>
                      <m:t>≈</m:t>
                    </m:r>
                    <m:f>
                      <m:fPr>
                        <m:ctrlPr>
                          <a:rPr lang="en-US" i="1" baseline="0" smtClean="0">
                            <a:latin typeface="Cambria Math" panose="02040503050406030204" pitchFamily="18" charset="0"/>
                            <a:ea typeface="Cambria Math" panose="02040503050406030204" pitchFamily="18" charset="0"/>
                          </a:rPr>
                        </m:ctrlPr>
                      </m:fPr>
                      <m:num>
                        <m:r>
                          <a:rPr lang="en-US" b="1" i="1" baseline="0" smtClean="0">
                            <a:latin typeface="Cambria Math" panose="02040503050406030204" pitchFamily="18" charset="0"/>
                            <a:ea typeface="Cambria Math" panose="02040503050406030204" pitchFamily="18" charset="0"/>
                          </a:rPr>
                          <m:t>𝟏</m:t>
                        </m:r>
                      </m:num>
                      <m:den>
                        <m:r>
                          <a:rPr lang="en-US" b="1" i="1" baseline="0" smtClean="0">
                            <a:latin typeface="Cambria Math" panose="02040503050406030204" pitchFamily="18" charset="0"/>
                            <a:ea typeface="Cambria Math" panose="02040503050406030204" pitchFamily="18" charset="0"/>
                          </a:rPr>
                          <m:t>𝟑</m:t>
                        </m:r>
                      </m:den>
                    </m:f>
                    <m:r>
                      <a:rPr lang="en-US" b="1" i="1" baseline="0" smtClean="0">
                        <a:latin typeface="Cambria Math" panose="02040503050406030204" pitchFamily="18" charset="0"/>
                        <a:ea typeface="Cambria Math" panose="02040503050406030204" pitchFamily="18" charset="0"/>
                      </a:rPr>
                      <m:t>+</m:t>
                    </m:r>
                    <m:sSub>
                      <m:sSubPr>
                        <m:ctrlPr>
                          <a:rPr lang="en-US" b="1" i="1" baseline="0" smtClean="0">
                            <a:latin typeface="Cambria Math" panose="02040503050406030204" pitchFamily="18" charset="0"/>
                            <a:ea typeface="Cambria Math" panose="02040503050406030204" pitchFamily="18" charset="0"/>
                          </a:rPr>
                        </m:ctrlPr>
                      </m:sSubPr>
                      <m:e>
                        <m:r>
                          <a:rPr lang="en-US" b="1" i="1" baseline="0" smtClean="0">
                            <a:latin typeface="Cambria Math" panose="02040503050406030204" pitchFamily="18" charset="0"/>
                            <a:ea typeface="Cambria Math" panose="02040503050406030204" pitchFamily="18" charset="0"/>
                          </a:rPr>
                          <m:t>𝑪</m:t>
                        </m:r>
                      </m:e>
                      <m:sub>
                        <m:r>
                          <a:rPr lang="en-US" b="1" i="1" baseline="0" smtClean="0">
                            <a:latin typeface="Cambria Math" panose="02040503050406030204" pitchFamily="18" charset="0"/>
                            <a:ea typeface="Cambria Math" panose="02040503050406030204" pitchFamily="18" charset="0"/>
                          </a:rPr>
                          <m:t>𝚲</m:t>
                        </m:r>
                      </m:sub>
                    </m:sSub>
                    <m:r>
                      <a:rPr lang="en-US" b="1" i="1" baseline="0" smtClean="0">
                        <a:latin typeface="Cambria Math" panose="02040503050406030204" pitchFamily="18" charset="0"/>
                        <a:ea typeface="Cambria Math" panose="02040503050406030204" pitchFamily="18" charset="0"/>
                      </a:rPr>
                      <m:t>+</m:t>
                    </m:r>
                    <m:sSub>
                      <m:sSubPr>
                        <m:ctrlPr>
                          <a:rPr lang="en-US" i="1" baseline="0">
                            <a:latin typeface="Cambria Math" panose="02040503050406030204" pitchFamily="18" charset="0"/>
                            <a:ea typeface="Cambria Math" panose="02040503050406030204" pitchFamily="18" charset="0"/>
                          </a:rPr>
                        </m:ctrlPr>
                      </m:sSubPr>
                      <m:e>
                        <m:r>
                          <a:rPr lang="en-US" i="1" baseline="0">
                            <a:latin typeface="Cambria Math" panose="02040503050406030204" pitchFamily="18" charset="0"/>
                            <a:ea typeface="Cambria Math" panose="02040503050406030204" pitchFamily="18" charset="0"/>
                          </a:rPr>
                          <m:t>𝑪</m:t>
                        </m:r>
                      </m:e>
                      <m:sub>
                        <m:r>
                          <a:rPr lang="en-US" i="1" baseline="0" smtClean="0">
                            <a:latin typeface="Cambria Math" panose="02040503050406030204" pitchFamily="18" charset="0"/>
                            <a:ea typeface="Cambria Math" panose="02040503050406030204" pitchFamily="18" charset="0"/>
                          </a:rPr>
                          <m:t>𝜺</m:t>
                        </m:r>
                      </m:sub>
                    </m:sSub>
                    <m:r>
                      <a:rPr lang="en-US" i="1" baseline="0">
                        <a:latin typeface="Cambria Math" panose="02040503050406030204" pitchFamily="18" charset="0"/>
                        <a:ea typeface="Cambria Math" panose="02040503050406030204" pitchFamily="18" charset="0"/>
                      </a:rPr>
                      <m:t>+</m:t>
                    </m:r>
                    <m:sSub>
                      <m:sSubPr>
                        <m:ctrlPr>
                          <a:rPr lang="en-US" i="1" baseline="0">
                            <a:latin typeface="Cambria Math" panose="02040503050406030204" pitchFamily="18" charset="0"/>
                            <a:ea typeface="Cambria Math" panose="02040503050406030204" pitchFamily="18" charset="0"/>
                          </a:rPr>
                        </m:ctrlPr>
                      </m:sSubPr>
                      <m:e>
                        <m:r>
                          <a:rPr lang="en-US" i="1" baseline="0">
                            <a:latin typeface="Cambria Math" panose="02040503050406030204" pitchFamily="18" charset="0"/>
                            <a:ea typeface="Cambria Math" panose="02040503050406030204" pitchFamily="18" charset="0"/>
                          </a:rPr>
                          <m:t>𝑪</m:t>
                        </m:r>
                      </m:e>
                      <m:sub>
                        <m:r>
                          <a:rPr lang="en-US" b="1" i="1" baseline="0" smtClean="0">
                            <a:latin typeface="Cambria Math" panose="02040503050406030204" pitchFamily="18" charset="0"/>
                            <a:ea typeface="Cambria Math" panose="02040503050406030204" pitchFamily="18" charset="0"/>
                          </a:rPr>
                          <m:t>𝑬</m:t>
                        </m:r>
                      </m:sub>
                    </m:sSub>
                    <m:r>
                      <a:rPr lang="en-US" i="1" baseline="0">
                        <a:latin typeface="Cambria Math" panose="02040503050406030204" pitchFamily="18" charset="0"/>
                        <a:ea typeface="Cambria Math" panose="02040503050406030204" pitchFamily="18" charset="0"/>
                      </a:rPr>
                      <m:t>+</m:t>
                    </m:r>
                    <m:sSub>
                      <m:sSubPr>
                        <m:ctrlPr>
                          <a:rPr lang="en-US" i="1" baseline="0">
                            <a:latin typeface="Cambria Math" panose="02040503050406030204" pitchFamily="18" charset="0"/>
                            <a:ea typeface="Cambria Math" panose="02040503050406030204" pitchFamily="18" charset="0"/>
                          </a:rPr>
                        </m:ctrlPr>
                      </m:sSubPr>
                      <m:e>
                        <m:r>
                          <a:rPr lang="en-US" i="1" baseline="0">
                            <a:latin typeface="Cambria Math" panose="02040503050406030204" pitchFamily="18" charset="0"/>
                            <a:ea typeface="Cambria Math" panose="02040503050406030204" pitchFamily="18" charset="0"/>
                          </a:rPr>
                          <m:t>𝑪</m:t>
                        </m:r>
                      </m:e>
                      <m:sub>
                        <m:r>
                          <a:rPr lang="en-US" b="1" i="1" baseline="0" smtClean="0">
                            <a:latin typeface="Cambria Math" panose="02040503050406030204" pitchFamily="18" charset="0"/>
                            <a:ea typeface="Cambria Math" panose="02040503050406030204" pitchFamily="18" charset="0"/>
                          </a:rPr>
                          <m:t>𝑭</m:t>
                        </m:r>
                      </m:sub>
                    </m:sSub>
                  </m:oMath>
                </a14:m>
                <a:r>
                  <a:rPr lang="en-US" baseline="0" dirty="0">
                    <a:ea typeface="Cambria Math" panose="02040503050406030204" pitchFamily="18" charset="0"/>
                  </a:rPr>
                  <a:t> </a:t>
                </a:r>
                <a14:m>
                  <m:oMath xmlns:m="http://schemas.openxmlformats.org/officeDocument/2006/math">
                    <m:r>
                      <a:rPr lang="en-US" i="1" baseline="0">
                        <a:latin typeface="Cambria Math" panose="02040503050406030204" pitchFamily="18" charset="0"/>
                        <a:ea typeface="Cambria Math" panose="02040503050406030204" pitchFamily="18" charset="0"/>
                      </a:rPr>
                      <m:t>+</m:t>
                    </m:r>
                    <m:sSub>
                      <m:sSubPr>
                        <m:ctrlPr>
                          <a:rPr lang="en-US" i="1" baseline="0">
                            <a:latin typeface="Cambria Math" panose="02040503050406030204" pitchFamily="18" charset="0"/>
                            <a:ea typeface="Cambria Math" panose="02040503050406030204" pitchFamily="18" charset="0"/>
                          </a:rPr>
                        </m:ctrlPr>
                      </m:sSubPr>
                      <m:e>
                        <m:r>
                          <a:rPr lang="en-US" i="1" baseline="0">
                            <a:latin typeface="Cambria Math" panose="02040503050406030204" pitchFamily="18" charset="0"/>
                            <a:ea typeface="Cambria Math" panose="02040503050406030204" pitchFamily="18" charset="0"/>
                          </a:rPr>
                          <m:t>𝑪</m:t>
                        </m:r>
                      </m:e>
                      <m:sub>
                        <m:r>
                          <a:rPr lang="en-US" b="1" i="1" baseline="0" smtClean="0">
                            <a:latin typeface="Cambria Math" panose="02040503050406030204" pitchFamily="18" charset="0"/>
                            <a:ea typeface="Cambria Math" panose="02040503050406030204" pitchFamily="18" charset="0"/>
                          </a:rPr>
                          <m:t>𝑳</m:t>
                        </m:r>
                      </m:sub>
                    </m:sSub>
                    <m:r>
                      <a:rPr lang="en-US" i="1" baseline="0">
                        <a:latin typeface="Cambria Math" panose="02040503050406030204" pitchFamily="18" charset="0"/>
                        <a:ea typeface="Cambria Math" panose="02040503050406030204" pitchFamily="18" charset="0"/>
                      </a:rPr>
                      <m:t>+</m:t>
                    </m:r>
                    <m:sSub>
                      <m:sSubPr>
                        <m:ctrlPr>
                          <a:rPr lang="en-US" i="1" baseline="0" smtClean="0">
                            <a:solidFill>
                              <a:srgbClr val="73FDD6"/>
                            </a:solidFill>
                            <a:latin typeface="Cambria Math" panose="02040503050406030204" pitchFamily="18" charset="0"/>
                            <a:ea typeface="Cambria Math" panose="02040503050406030204" pitchFamily="18" charset="0"/>
                          </a:rPr>
                        </m:ctrlPr>
                      </m:sSubPr>
                      <m:e>
                        <m:r>
                          <a:rPr lang="en-US" i="1" baseline="0">
                            <a:solidFill>
                              <a:srgbClr val="73FDD6"/>
                            </a:solidFill>
                            <a:latin typeface="Cambria Math" panose="02040503050406030204" pitchFamily="18" charset="0"/>
                            <a:ea typeface="Cambria Math" panose="02040503050406030204" pitchFamily="18" charset="0"/>
                          </a:rPr>
                          <m:t>𝑪</m:t>
                        </m:r>
                      </m:e>
                      <m:sub>
                        <m:r>
                          <a:rPr lang="en-US" b="1" i="1" baseline="0" smtClean="0">
                            <a:solidFill>
                              <a:srgbClr val="73FDD6"/>
                            </a:solidFill>
                            <a:latin typeface="Cambria Math" panose="02040503050406030204" pitchFamily="18" charset="0"/>
                            <a:ea typeface="Cambria Math" panose="02040503050406030204" pitchFamily="18" charset="0"/>
                          </a:rPr>
                          <m:t>𝑨</m:t>
                        </m:r>
                      </m:sub>
                    </m:sSub>
                  </m:oMath>
                </a14:m>
                <a:r>
                  <a:rPr lang="en-US" baseline="0" dirty="0">
                    <a:solidFill>
                      <a:srgbClr val="73FDD6"/>
                    </a:solidFill>
                    <a:ea typeface="Cambria Math" panose="02040503050406030204" pitchFamily="18" charset="0"/>
                  </a:rPr>
                  <a:t> </a:t>
                </a:r>
                <a14:m>
                  <m:oMath xmlns:m="http://schemas.openxmlformats.org/officeDocument/2006/math">
                    <m:r>
                      <a:rPr lang="en-US" i="1" baseline="0">
                        <a:latin typeface="Cambria Math" panose="02040503050406030204" pitchFamily="18" charset="0"/>
                        <a:ea typeface="Cambria Math" panose="02040503050406030204" pitchFamily="18" charset="0"/>
                      </a:rPr>
                      <m:t>+</m:t>
                    </m:r>
                    <m:sSub>
                      <m:sSubPr>
                        <m:ctrlPr>
                          <a:rPr lang="en-US" i="1" baseline="0" smtClean="0">
                            <a:solidFill>
                              <a:srgbClr val="D87B41"/>
                            </a:solidFill>
                            <a:latin typeface="Cambria Math" panose="02040503050406030204" pitchFamily="18" charset="0"/>
                            <a:ea typeface="Cambria Math" panose="02040503050406030204" pitchFamily="18" charset="0"/>
                          </a:rPr>
                        </m:ctrlPr>
                      </m:sSubPr>
                      <m:e>
                        <m:r>
                          <a:rPr lang="en-US" i="1" baseline="0">
                            <a:solidFill>
                              <a:srgbClr val="D87B41"/>
                            </a:solidFill>
                            <a:latin typeface="Cambria Math" panose="02040503050406030204" pitchFamily="18" charset="0"/>
                            <a:ea typeface="Cambria Math" panose="02040503050406030204" pitchFamily="18" charset="0"/>
                          </a:rPr>
                          <m:t>𝑪</m:t>
                        </m:r>
                      </m:e>
                      <m:sub>
                        <m:r>
                          <a:rPr lang="en-US" i="1" baseline="0" smtClean="0">
                            <a:solidFill>
                              <a:srgbClr val="D87B41"/>
                            </a:solidFill>
                            <a:latin typeface="Cambria Math" panose="02040503050406030204" pitchFamily="18" charset="0"/>
                            <a:ea typeface="Cambria Math" panose="02040503050406030204" pitchFamily="18" charset="0"/>
                          </a:rPr>
                          <m:t>𝝋</m:t>
                        </m:r>
                      </m:sub>
                    </m:sSub>
                    <m:r>
                      <a:rPr lang="en-US" i="1" baseline="0">
                        <a:solidFill>
                          <a:srgbClr val="D87B41"/>
                        </a:solidFill>
                        <a:latin typeface="Cambria Math" panose="02040503050406030204" pitchFamily="18" charset="0"/>
                        <a:ea typeface="Cambria Math" panose="02040503050406030204" pitchFamily="18" charset="0"/>
                      </a:rPr>
                      <m:t>+</m:t>
                    </m:r>
                    <m:sSub>
                      <m:sSubPr>
                        <m:ctrlPr>
                          <a:rPr lang="en-US" i="1" baseline="0">
                            <a:solidFill>
                              <a:srgbClr val="D87B41"/>
                            </a:solidFill>
                            <a:latin typeface="Cambria Math" panose="02040503050406030204" pitchFamily="18" charset="0"/>
                            <a:ea typeface="Cambria Math" panose="02040503050406030204" pitchFamily="18" charset="0"/>
                          </a:rPr>
                        </m:ctrlPr>
                      </m:sSubPr>
                      <m:e>
                        <m:r>
                          <a:rPr lang="en-US" i="1" baseline="0">
                            <a:solidFill>
                              <a:srgbClr val="D87B41"/>
                            </a:solidFill>
                            <a:latin typeface="Cambria Math" panose="02040503050406030204" pitchFamily="18" charset="0"/>
                            <a:ea typeface="Cambria Math" panose="02040503050406030204" pitchFamily="18" charset="0"/>
                          </a:rPr>
                          <m:t>𝑪</m:t>
                        </m:r>
                      </m:e>
                      <m:sub>
                        <m:r>
                          <a:rPr lang="en-US" b="1" i="1" baseline="0" smtClean="0">
                            <a:solidFill>
                              <a:srgbClr val="D87B41"/>
                            </a:solidFill>
                            <a:latin typeface="Cambria Math" panose="02040503050406030204" pitchFamily="18" charset="0"/>
                            <a:ea typeface="Cambria Math" panose="02040503050406030204" pitchFamily="18" charset="0"/>
                          </a:rPr>
                          <m:t>𝒈</m:t>
                        </m:r>
                      </m:sub>
                    </m:sSub>
                  </m:oMath>
                </a14:m>
                <a:endParaRPr lang="en-US" baseline="0" dirty="0"/>
              </a:p>
            </p:txBody>
          </p:sp>
        </mc:Choice>
        <mc:Fallback xmlns="">
          <p:sp>
            <p:nvSpPr>
              <p:cNvPr id="35" name="TextBox 34">
                <a:extLst>
                  <a:ext uri="{FF2B5EF4-FFF2-40B4-BE49-F238E27FC236}">
                    <a16:creationId xmlns:a16="http://schemas.microsoft.com/office/drawing/2014/main" id="{4F211BCF-7349-1744-33C9-39DAE03EE1BA}"/>
                  </a:ext>
                </a:extLst>
              </p:cNvPr>
              <p:cNvSpPr txBox="1">
                <a:spLocks noRot="1" noChangeAspect="1" noMove="1" noResize="1" noEditPoints="1" noAdjustHandles="1" noChangeArrowheads="1" noChangeShapeType="1" noTextEdit="1"/>
              </p:cNvSpPr>
              <p:nvPr/>
            </p:nvSpPr>
            <p:spPr>
              <a:xfrm>
                <a:off x="2232533" y="576408"/>
                <a:ext cx="4997587" cy="400110"/>
              </a:xfrm>
              <a:prstGeom prst="rect">
                <a:avLst/>
              </a:prstGeom>
              <a:blipFill>
                <a:blip r:embed="rId5"/>
                <a:stretch>
                  <a:fillRect l="-1772" b="-15625"/>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4045FB0C-FB47-65F1-6935-12A525DAC1C0}"/>
              </a:ext>
            </a:extLst>
          </p:cNvPr>
          <p:cNvSpPr txBox="1"/>
          <p:nvPr/>
        </p:nvSpPr>
        <p:spPr>
          <a:xfrm>
            <a:off x="5587738" y="5222514"/>
            <a:ext cx="3581400" cy="276999"/>
          </a:xfrm>
          <a:prstGeom prst="rect">
            <a:avLst/>
          </a:prstGeom>
          <a:noFill/>
        </p:spPr>
        <p:txBody>
          <a:bodyPr wrap="square">
            <a:spAutoFit/>
          </a:bodyPr>
          <a:lstStyle/>
          <a:p>
            <a:r>
              <a:rPr lang="en-US" sz="1200" b="0" baseline="0" dirty="0"/>
              <a:t>Sheng et., al., Phys. Rev. D 101, 096005 (2020)</a:t>
            </a:r>
          </a:p>
        </p:txBody>
      </p:sp>
    </p:spTree>
    <p:extLst>
      <p:ext uri="{BB962C8B-B14F-4D97-AF65-F5344CB8AC3E}">
        <p14:creationId xmlns:p14="http://schemas.microsoft.com/office/powerpoint/2010/main" val="268864237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3ED66-CAF6-BC21-AAE7-4F9A21ABB05F}"/>
            </a:ext>
          </a:extLst>
        </p:cNvPr>
        <p:cNvGrpSpPr/>
        <p:nvPr/>
      </p:nvGrpSpPr>
      <p:grpSpPr>
        <a:xfrm>
          <a:off x="0" y="0"/>
          <a:ext cx="0" cy="0"/>
          <a:chOff x="0" y="0"/>
          <a:chExt cx="0" cy="0"/>
        </a:xfrm>
      </p:grpSpPr>
      <p:sp>
        <p:nvSpPr>
          <p:cNvPr id="26625" name="Rectangle 34">
            <a:extLst>
              <a:ext uri="{FF2B5EF4-FFF2-40B4-BE49-F238E27FC236}">
                <a16:creationId xmlns:a16="http://schemas.microsoft.com/office/drawing/2014/main" id="{B29D283F-FB8B-181A-B38F-BDD44629880B}"/>
              </a:ext>
            </a:extLst>
          </p:cNvPr>
          <p:cNvSpPr txBox="1">
            <a:spLocks noChangeArrowheads="1"/>
          </p:cNvSpPr>
          <p:nvPr/>
        </p:nvSpPr>
        <p:spPr bwMode="auto">
          <a:xfrm>
            <a:off x="3429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kumimoji="1" lang="en-US" altLang="zh-CN" baseline="0" dirty="0" err="1">
                <a:solidFill>
                  <a:srgbClr val="FF0000"/>
                </a:solidFill>
              </a:rPr>
              <a:t>ϕ</a:t>
            </a:r>
            <a:r>
              <a:rPr kumimoji="1" lang="en-US" altLang="zh-CN" baseline="0" dirty="0">
                <a:solidFill>
                  <a:srgbClr val="FF0000"/>
                </a:solidFill>
              </a:rPr>
              <a:t>-meson Vector</a:t>
            </a:r>
            <a:r>
              <a:rPr lang="en-US" altLang="zh-CN" baseline="0" dirty="0">
                <a:solidFill>
                  <a:srgbClr val="FF0000"/>
                </a:solidFill>
              </a:rPr>
              <a:t> Field</a:t>
            </a:r>
          </a:p>
          <a:p>
            <a:pPr algn="ctr"/>
            <a:endParaRPr lang="en-US" altLang="zh-CN" baseline="0" dirty="0">
              <a:solidFill>
                <a:srgbClr val="FF0000"/>
              </a:solidFill>
            </a:endParaRPr>
          </a:p>
        </p:txBody>
      </p:sp>
      <p:sp>
        <p:nvSpPr>
          <p:cNvPr id="26626" name="Footer Placeholder 3">
            <a:extLst>
              <a:ext uri="{FF2B5EF4-FFF2-40B4-BE49-F238E27FC236}">
                <a16:creationId xmlns:a16="http://schemas.microsoft.com/office/drawing/2014/main" id="{E1B582A1-C225-4DA7-C4D2-436ADEF0117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6627" name="Slide Number Placeholder 14">
            <a:extLst>
              <a:ext uri="{FF2B5EF4-FFF2-40B4-BE49-F238E27FC236}">
                <a16:creationId xmlns:a16="http://schemas.microsoft.com/office/drawing/2014/main" id="{D02B301E-B28C-E9DC-47E9-ECB62B41848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FF6034F7-2971-2342-ABDE-F8F6E614EC0E}" type="slidenum">
              <a:rPr lang="en-US" altLang="zh-CN" sz="1400" b="0" baseline="0"/>
              <a:pPr eaLnBrk="1" hangingPunct="1"/>
              <a:t>16</a:t>
            </a:fld>
            <a:endParaRPr lang="en-US" altLang="zh-CN" sz="1400" b="0" baseline="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 Box 5">
                <a:extLst>
                  <a:ext uri="{FF2B5EF4-FFF2-40B4-BE49-F238E27FC236}">
                    <a16:creationId xmlns:a16="http://schemas.microsoft.com/office/drawing/2014/main" id="{8347D0A4-4303-12ED-D815-D4446A1B8BFE}"/>
                  </a:ext>
                </a:extLst>
              </p:cNvPr>
              <p:cNvSpPr txBox="1">
                <a:spLocks noChangeArrowheads="1"/>
              </p:cNvSpPr>
              <p:nvPr/>
            </p:nvSpPr>
            <p:spPr bwMode="auto">
              <a:xfrm>
                <a:off x="1905000" y="4849299"/>
                <a:ext cx="3035300" cy="356701"/>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1600" b="0" baseline="0" dirty="0"/>
                  <a:t>Similar idea to explain </a:t>
                </a:r>
                <a14:m>
                  <m:oMath xmlns:m="http://schemas.openxmlformats.org/officeDocument/2006/math">
                    <m:sSub>
                      <m:sSubPr>
                        <m:ctrlPr>
                          <a:rPr lang="en-US" altLang="zh-CN" sz="1600" b="0" i="1" baseline="0" smtClean="0">
                            <a:latin typeface="Cambria Math" panose="02040503050406030204" pitchFamily="18" charset="0"/>
                          </a:rPr>
                        </m:ctrlPr>
                      </m:sSubPr>
                      <m:e>
                        <m:r>
                          <a:rPr lang="en-US" altLang="zh-CN" sz="1600" b="0" i="1" baseline="0" smtClean="0">
                            <a:latin typeface="Cambria Math" panose="02040503050406030204" pitchFamily="18" charset="0"/>
                          </a:rPr>
                          <m:t>𝑃</m:t>
                        </m:r>
                      </m:e>
                      <m:sub>
                        <m:r>
                          <m:rPr>
                            <m:sty m:val="p"/>
                          </m:rPr>
                          <a:rPr lang="en-US" altLang="zh-CN" sz="1600" b="0" i="0" baseline="0" smtClean="0">
                            <a:latin typeface="Cambria Math" panose="02040503050406030204" pitchFamily="18" charset="0"/>
                          </a:rPr>
                          <m:t>Λ</m:t>
                        </m:r>
                      </m:sub>
                    </m:sSub>
                    <m:r>
                      <a:rPr lang="en-US" altLang="zh-CN" sz="1600" b="0" i="1" baseline="0" smtClean="0">
                        <a:latin typeface="Cambria Math" panose="02040503050406030204" pitchFamily="18" charset="0"/>
                      </a:rPr>
                      <m:t>− </m:t>
                    </m:r>
                    <m:sSub>
                      <m:sSubPr>
                        <m:ctrlPr>
                          <a:rPr lang="en-US" altLang="zh-CN" sz="1600" b="0" i="1" baseline="0" smtClean="0">
                            <a:latin typeface="Cambria Math" panose="02040503050406030204" pitchFamily="18" charset="0"/>
                          </a:rPr>
                        </m:ctrlPr>
                      </m:sSubPr>
                      <m:e>
                        <m:r>
                          <a:rPr lang="en-US" altLang="zh-CN" sz="1600" b="0" i="1" baseline="0" smtClean="0">
                            <a:latin typeface="Cambria Math" panose="02040503050406030204" pitchFamily="18" charset="0"/>
                          </a:rPr>
                          <m:t>𝑃</m:t>
                        </m:r>
                      </m:e>
                      <m:sub>
                        <m:bar>
                          <m:barPr>
                            <m:pos m:val="top"/>
                            <m:ctrlPr>
                              <a:rPr lang="en-US" altLang="zh-CN" sz="1600" b="0" i="1" baseline="0" smtClean="0">
                                <a:latin typeface="Cambria Math" panose="02040503050406030204" pitchFamily="18" charset="0"/>
                              </a:rPr>
                            </m:ctrlPr>
                          </m:barPr>
                          <m:e>
                            <m:r>
                              <m:rPr>
                                <m:sty m:val="p"/>
                              </m:rPr>
                              <a:rPr lang="en-US" altLang="zh-CN" sz="1600" b="0" i="0" baseline="0" smtClean="0">
                                <a:latin typeface="Cambria Math" panose="02040503050406030204" pitchFamily="18" charset="0"/>
                              </a:rPr>
                              <m:t>Λ</m:t>
                            </m:r>
                          </m:e>
                        </m:bar>
                      </m:sub>
                    </m:sSub>
                  </m:oMath>
                </a14:m>
                <a:endParaRPr lang="en-US" altLang="zh-CN" sz="1600" b="0" baseline="0" dirty="0"/>
              </a:p>
            </p:txBody>
          </p:sp>
        </mc:Choice>
        <mc:Fallback xmlns="">
          <p:sp>
            <p:nvSpPr>
              <p:cNvPr id="2" name="Text Box 5">
                <a:extLst>
                  <a:ext uri="{FF2B5EF4-FFF2-40B4-BE49-F238E27FC236}">
                    <a16:creationId xmlns:a16="http://schemas.microsoft.com/office/drawing/2014/main" id="{8347D0A4-4303-12ED-D815-D4446A1B8BFE}"/>
                  </a:ext>
                </a:extLst>
              </p:cNvPr>
              <p:cNvSpPr txBox="1">
                <a:spLocks noRot="1" noChangeAspect="1" noMove="1" noResize="1" noEditPoints="1" noAdjustHandles="1" noChangeArrowheads="1" noChangeShapeType="1" noTextEdit="1"/>
              </p:cNvSpPr>
              <p:nvPr/>
            </p:nvSpPr>
            <p:spPr bwMode="auto">
              <a:xfrm>
                <a:off x="1905000" y="4849299"/>
                <a:ext cx="3035300" cy="356701"/>
              </a:xfrm>
              <a:prstGeom prst="rect">
                <a:avLst/>
              </a:prstGeom>
              <a:blipFill>
                <a:blip r:embed="rId3"/>
                <a:stretch>
                  <a:fillRect l="-830" t="-6667" b="-13333"/>
                </a:stretch>
              </a:blipFill>
              <a:ln w="9525">
                <a:solidFill>
                  <a:srgbClr val="FF0000"/>
                </a:solidFill>
                <a:miter lim="800000"/>
                <a:headEnd/>
                <a:tailEnd/>
              </a:ln>
            </p:spPr>
            <p:txBody>
              <a:bodyPr/>
              <a:lstStyle/>
              <a:p>
                <a:r>
                  <a:rPr lang="en-US">
                    <a:noFill/>
                  </a:rPr>
                  <a:t> </a:t>
                </a:r>
              </a:p>
            </p:txBody>
          </p:sp>
        </mc:Fallback>
      </mc:AlternateContent>
      <p:pic>
        <p:nvPicPr>
          <p:cNvPr id="3" name="Picture 2" descr="Graphical user interface, text, application, email&#10;&#10;Description automatically generated">
            <a:extLst>
              <a:ext uri="{FF2B5EF4-FFF2-40B4-BE49-F238E27FC236}">
                <a16:creationId xmlns:a16="http://schemas.microsoft.com/office/drawing/2014/main" id="{4983B534-0C53-70E6-F102-E246773498E9}"/>
              </a:ext>
            </a:extLst>
          </p:cNvPr>
          <p:cNvPicPr>
            <a:picLocks noChangeAspect="1"/>
          </p:cNvPicPr>
          <p:nvPr/>
        </p:nvPicPr>
        <p:blipFill>
          <a:blip r:embed="rId4"/>
          <a:stretch>
            <a:fillRect/>
          </a:stretch>
        </p:blipFill>
        <p:spPr>
          <a:xfrm>
            <a:off x="158754" y="1206577"/>
            <a:ext cx="5626100" cy="3149600"/>
          </a:xfrm>
          <a:prstGeom prst="rect">
            <a:avLst/>
          </a:prstGeom>
        </p:spPr>
      </p:pic>
      <p:pic>
        <p:nvPicPr>
          <p:cNvPr id="4" name="Picture 3" descr="Graphical user interface, chart&#10;&#10;Description automatically generated">
            <a:extLst>
              <a:ext uri="{FF2B5EF4-FFF2-40B4-BE49-F238E27FC236}">
                <a16:creationId xmlns:a16="http://schemas.microsoft.com/office/drawing/2014/main" id="{47C1AF6C-19FE-CFB3-80CC-BFC419B5C6B4}"/>
              </a:ext>
            </a:extLst>
          </p:cNvPr>
          <p:cNvPicPr>
            <a:picLocks noChangeAspect="1"/>
          </p:cNvPicPr>
          <p:nvPr/>
        </p:nvPicPr>
        <p:blipFill>
          <a:blip r:embed="rId5"/>
          <a:stretch>
            <a:fillRect/>
          </a:stretch>
        </p:blipFill>
        <p:spPr>
          <a:xfrm>
            <a:off x="5988050" y="1375859"/>
            <a:ext cx="3035300" cy="4089400"/>
          </a:xfrm>
          <a:prstGeom prst="rect">
            <a:avLst/>
          </a:prstGeom>
        </p:spPr>
      </p:pic>
    </p:spTree>
    <p:extLst>
      <p:ext uri="{BB962C8B-B14F-4D97-AF65-F5344CB8AC3E}">
        <p14:creationId xmlns:p14="http://schemas.microsoft.com/office/powerpoint/2010/main" val="274336200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9C99E-2170-2E6F-74A6-BA4BF7C50CD4}"/>
            </a:ext>
          </a:extLst>
        </p:cNvPr>
        <p:cNvGrpSpPr/>
        <p:nvPr/>
      </p:nvGrpSpPr>
      <p:grpSpPr>
        <a:xfrm>
          <a:off x="0" y="0"/>
          <a:ext cx="0" cy="0"/>
          <a:chOff x="0" y="0"/>
          <a:chExt cx="0" cy="0"/>
        </a:xfrm>
      </p:grpSpPr>
      <p:sp>
        <p:nvSpPr>
          <p:cNvPr id="26625" name="Rectangle 34">
            <a:extLst>
              <a:ext uri="{FF2B5EF4-FFF2-40B4-BE49-F238E27FC236}">
                <a16:creationId xmlns:a16="http://schemas.microsoft.com/office/drawing/2014/main" id="{528EA97B-E1DB-36D1-326E-10BF07FF24AB}"/>
              </a:ext>
            </a:extLst>
          </p:cNvPr>
          <p:cNvSpPr txBox="1">
            <a:spLocks noChangeArrowheads="1"/>
          </p:cNvSpPr>
          <p:nvPr/>
        </p:nvSpPr>
        <p:spPr bwMode="auto">
          <a:xfrm>
            <a:off x="3429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kumimoji="1" lang="en-US" altLang="zh-CN" baseline="0" dirty="0">
                <a:solidFill>
                  <a:srgbClr val="FF0000"/>
                </a:solidFill>
              </a:rPr>
              <a:t>What About K*</a:t>
            </a:r>
            <a:r>
              <a:rPr kumimoji="1" lang="en-US" altLang="zh-CN" baseline="30000" dirty="0">
                <a:solidFill>
                  <a:srgbClr val="FF0000"/>
                </a:solidFill>
              </a:rPr>
              <a:t>0</a:t>
            </a:r>
            <a:r>
              <a:rPr kumimoji="1" lang="en-US" altLang="zh-CN" baseline="0" dirty="0">
                <a:solidFill>
                  <a:srgbClr val="FF0000"/>
                </a:solidFill>
              </a:rPr>
              <a:t> meson ?</a:t>
            </a:r>
            <a:endParaRPr lang="en-US" altLang="zh-CN" baseline="0" dirty="0">
              <a:solidFill>
                <a:srgbClr val="FF0000"/>
              </a:solidFill>
            </a:endParaRPr>
          </a:p>
          <a:p>
            <a:pPr algn="ctr"/>
            <a:endParaRPr lang="en-US" altLang="zh-CN" baseline="0" dirty="0">
              <a:solidFill>
                <a:srgbClr val="FF0000"/>
              </a:solidFill>
            </a:endParaRPr>
          </a:p>
          <a:p>
            <a:pPr algn="ctr"/>
            <a:endParaRPr lang="en-US" altLang="zh-CN" baseline="0" dirty="0">
              <a:solidFill>
                <a:srgbClr val="FF0000"/>
              </a:solidFill>
            </a:endParaRPr>
          </a:p>
        </p:txBody>
      </p:sp>
      <p:sp>
        <p:nvSpPr>
          <p:cNvPr id="26626" name="Footer Placeholder 3">
            <a:extLst>
              <a:ext uri="{FF2B5EF4-FFF2-40B4-BE49-F238E27FC236}">
                <a16:creationId xmlns:a16="http://schemas.microsoft.com/office/drawing/2014/main" id="{CD3777BF-A590-7A6C-E21D-99B506112F42}"/>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6627" name="Slide Number Placeholder 14">
            <a:extLst>
              <a:ext uri="{FF2B5EF4-FFF2-40B4-BE49-F238E27FC236}">
                <a16:creationId xmlns:a16="http://schemas.microsoft.com/office/drawing/2014/main" id="{0359428E-468C-3603-CD1C-8FCA3044DC7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FF6034F7-2971-2342-ABDE-F8F6E614EC0E}" type="slidenum">
              <a:rPr lang="en-US" altLang="zh-CN" sz="1400" b="0" baseline="0"/>
              <a:pPr eaLnBrk="1" hangingPunct="1"/>
              <a:t>17</a:t>
            </a:fld>
            <a:endParaRPr lang="en-US" altLang="zh-CN" sz="1400" b="0" baseline="0">
              <a:latin typeface="Times New Roman" panose="02020603050405020304" pitchFamily="18" charset="0"/>
            </a:endParaRPr>
          </a:p>
        </p:txBody>
      </p:sp>
      <p:pic>
        <p:nvPicPr>
          <p:cNvPr id="5" name="Picture 4" descr="Text&#10;&#10;Description automatically generated with medium confidence">
            <a:extLst>
              <a:ext uri="{FF2B5EF4-FFF2-40B4-BE49-F238E27FC236}">
                <a16:creationId xmlns:a16="http://schemas.microsoft.com/office/drawing/2014/main" id="{C06CBBE7-8288-C90B-5830-3835A513BBDC}"/>
              </a:ext>
            </a:extLst>
          </p:cNvPr>
          <p:cNvPicPr>
            <a:picLocks noChangeAspect="1"/>
          </p:cNvPicPr>
          <p:nvPr/>
        </p:nvPicPr>
        <p:blipFill rotWithShape="1">
          <a:blip r:embed="rId3"/>
          <a:srcRect b="43438"/>
          <a:stretch/>
        </p:blipFill>
        <p:spPr>
          <a:xfrm>
            <a:off x="1981200" y="2133600"/>
            <a:ext cx="4767674" cy="2758440"/>
          </a:xfrm>
          <a:prstGeom prst="rect">
            <a:avLst/>
          </a:prstGeom>
        </p:spPr>
      </p:pic>
      <p:sp>
        <p:nvSpPr>
          <p:cNvPr id="6" name="TextBox 5">
            <a:extLst>
              <a:ext uri="{FF2B5EF4-FFF2-40B4-BE49-F238E27FC236}">
                <a16:creationId xmlns:a16="http://schemas.microsoft.com/office/drawing/2014/main" id="{5FF227F2-340B-FDF9-655E-1F25EC42223A}"/>
              </a:ext>
            </a:extLst>
          </p:cNvPr>
          <p:cNvSpPr txBox="1"/>
          <p:nvPr/>
        </p:nvSpPr>
        <p:spPr>
          <a:xfrm>
            <a:off x="5715000" y="903437"/>
            <a:ext cx="3790703" cy="276999"/>
          </a:xfrm>
          <a:prstGeom prst="rect">
            <a:avLst/>
          </a:prstGeom>
          <a:noFill/>
        </p:spPr>
        <p:txBody>
          <a:bodyPr wrap="square">
            <a:spAutoFit/>
          </a:bodyPr>
          <a:lstStyle/>
          <a:p>
            <a:r>
              <a:rPr lang="en-US" sz="1200" b="0" baseline="0" dirty="0"/>
              <a:t>Sheng et., al., Phys. Rev. D 102, 056013 (2020)</a:t>
            </a:r>
          </a:p>
        </p:txBody>
      </p:sp>
      <mc:AlternateContent xmlns:mc="http://schemas.openxmlformats.org/markup-compatibility/2006" xmlns:a14="http://schemas.microsoft.com/office/drawing/2010/main">
        <mc:Choice Requires="a14">
          <p:sp>
            <p:nvSpPr>
              <p:cNvPr id="7" name="Text Box 5">
                <a:extLst>
                  <a:ext uri="{FF2B5EF4-FFF2-40B4-BE49-F238E27FC236}">
                    <a16:creationId xmlns:a16="http://schemas.microsoft.com/office/drawing/2014/main" id="{6129D26E-3E04-A4AE-33A4-A7EE6220A93A}"/>
                  </a:ext>
                </a:extLst>
              </p:cNvPr>
              <p:cNvSpPr txBox="1">
                <a:spLocks noChangeArrowheads="1"/>
              </p:cNvSpPr>
              <p:nvPr/>
            </p:nvSpPr>
            <p:spPr bwMode="auto">
              <a:xfrm>
                <a:off x="1905000" y="5352743"/>
                <a:ext cx="5257800" cy="358753"/>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1600" b="0" baseline="0" dirty="0"/>
                  <a:t>Little field correlation for K</a:t>
                </a:r>
                <a:r>
                  <a:rPr lang="en-US" altLang="zh-CN" sz="1600" b="0" baseline="30000" dirty="0"/>
                  <a:t>*0</a:t>
                </a:r>
                <a:r>
                  <a:rPr lang="en-US" altLang="zh-CN" sz="1600" b="0" baseline="0" dirty="0"/>
                  <a:t>, causing </a:t>
                </a:r>
                <a14:m>
                  <m:oMath xmlns:m="http://schemas.openxmlformats.org/officeDocument/2006/math">
                    <m:d>
                      <m:dPr>
                        <m:begChr m:val="⟨"/>
                        <m:endChr m:val="⟩"/>
                        <m:ctrlPr>
                          <a:rPr lang="en-US" sz="1600" i="1" smtClean="0">
                            <a:solidFill>
                              <a:schemeClr val="tx1"/>
                            </a:solidFill>
                            <a:latin typeface="Cambria Math" panose="02040503050406030204" pitchFamily="18" charset="0"/>
                          </a:rPr>
                        </m:ctrlPr>
                      </m:dPr>
                      <m:e>
                        <m:sSub>
                          <m:sSubPr>
                            <m:ctrlPr>
                              <a:rPr lang="en-US" sz="1600" i="1" baseline="0">
                                <a:solidFill>
                                  <a:schemeClr val="tx1"/>
                                </a:solidFill>
                                <a:latin typeface="Cambria Math" panose="02040503050406030204" pitchFamily="18" charset="0"/>
                              </a:rPr>
                            </m:ctrlPr>
                          </m:sSubPr>
                          <m:e>
                            <m:r>
                              <a:rPr lang="en-US" sz="1600" b="0" i="1" baseline="0">
                                <a:solidFill>
                                  <a:schemeClr val="tx1"/>
                                </a:solidFill>
                                <a:latin typeface="Cambria Math" panose="02040503050406030204" pitchFamily="18" charset="0"/>
                              </a:rPr>
                              <m:t>𝑃</m:t>
                            </m:r>
                          </m:e>
                          <m:sub>
                            <m:bar>
                              <m:barPr>
                                <m:pos m:val="top"/>
                                <m:ctrlPr>
                                  <a:rPr lang="en-US" sz="1600" i="1" baseline="0">
                                    <a:solidFill>
                                      <a:schemeClr val="tx1"/>
                                    </a:solidFill>
                                    <a:latin typeface="Cambria Math" panose="02040503050406030204" pitchFamily="18" charset="0"/>
                                  </a:rPr>
                                </m:ctrlPr>
                              </m:barPr>
                              <m:e>
                                <m:r>
                                  <a:rPr lang="en-US" sz="1600" b="0" i="1" baseline="0">
                                    <a:solidFill>
                                      <a:schemeClr val="tx1"/>
                                    </a:solidFill>
                                    <a:latin typeface="Cambria Math" panose="02040503050406030204" pitchFamily="18" charset="0"/>
                                  </a:rPr>
                                  <m:t>𝑞</m:t>
                                </m:r>
                              </m:e>
                            </m:bar>
                          </m:sub>
                        </m:sSub>
                        <m:sSub>
                          <m:sSubPr>
                            <m:ctrlPr>
                              <a:rPr lang="en-US" sz="1600" i="1" baseline="0">
                                <a:solidFill>
                                  <a:schemeClr val="tx1"/>
                                </a:solidFill>
                                <a:latin typeface="Cambria Math" panose="02040503050406030204" pitchFamily="18" charset="0"/>
                              </a:rPr>
                            </m:ctrlPr>
                          </m:sSubPr>
                          <m:e>
                            <m:r>
                              <a:rPr lang="en-US" sz="1600" b="0" i="1" baseline="0">
                                <a:solidFill>
                                  <a:schemeClr val="tx1"/>
                                </a:solidFill>
                                <a:latin typeface="Cambria Math" panose="02040503050406030204" pitchFamily="18" charset="0"/>
                              </a:rPr>
                              <m:t>𝑃</m:t>
                            </m:r>
                          </m:e>
                          <m:sub>
                            <m:r>
                              <a:rPr lang="en-US" sz="1600" b="0" i="1" baseline="0">
                                <a:solidFill>
                                  <a:schemeClr val="tx1"/>
                                </a:solidFill>
                                <a:latin typeface="Cambria Math" panose="02040503050406030204" pitchFamily="18" charset="0"/>
                              </a:rPr>
                              <m:t>𝑞</m:t>
                            </m:r>
                          </m:sub>
                        </m:sSub>
                      </m:e>
                    </m:d>
                  </m:oMath>
                </a14:m>
                <a:r>
                  <a:rPr lang="en-US" altLang="zh-CN" sz="1600" b="0" baseline="0" dirty="0">
                    <a:solidFill>
                      <a:schemeClr val="tx1"/>
                    </a:solidFill>
                  </a:rPr>
                  <a:t> to diminish. </a:t>
                </a:r>
                <a:endParaRPr lang="en-US" altLang="zh-CN" sz="1600" b="0" baseline="0" dirty="0"/>
              </a:p>
            </p:txBody>
          </p:sp>
        </mc:Choice>
        <mc:Fallback xmlns="">
          <p:sp>
            <p:nvSpPr>
              <p:cNvPr id="7" name="Text Box 5">
                <a:extLst>
                  <a:ext uri="{FF2B5EF4-FFF2-40B4-BE49-F238E27FC236}">
                    <a16:creationId xmlns:a16="http://schemas.microsoft.com/office/drawing/2014/main" id="{6129D26E-3E04-A4AE-33A4-A7EE6220A93A}"/>
                  </a:ext>
                </a:extLst>
              </p:cNvPr>
              <p:cNvSpPr txBox="1">
                <a:spLocks noRot="1" noChangeAspect="1" noMove="1" noResize="1" noEditPoints="1" noAdjustHandles="1" noChangeArrowheads="1" noChangeShapeType="1" noTextEdit="1"/>
              </p:cNvSpPr>
              <p:nvPr/>
            </p:nvSpPr>
            <p:spPr bwMode="auto">
              <a:xfrm>
                <a:off x="1905000" y="5352743"/>
                <a:ext cx="5257800" cy="358753"/>
              </a:xfrm>
              <a:prstGeom prst="rect">
                <a:avLst/>
              </a:prstGeom>
              <a:blipFill>
                <a:blip r:embed="rId4"/>
                <a:stretch>
                  <a:fillRect l="-481" t="-3226" b="-9677"/>
                </a:stretch>
              </a:blipFill>
              <a:ln w="9525">
                <a:solidFill>
                  <a:srgbClr val="FF0000"/>
                </a:solidFill>
                <a:miter lim="800000"/>
                <a:headEnd/>
                <a:tailEnd/>
              </a:ln>
            </p:spPr>
            <p:txBody>
              <a:bodyPr/>
              <a:lstStyle/>
              <a:p>
                <a:r>
                  <a:rPr lang="en-US">
                    <a:noFill/>
                  </a:rPr>
                  <a:t> </a:t>
                </a:r>
              </a:p>
            </p:txBody>
          </p:sp>
        </mc:Fallback>
      </mc:AlternateContent>
      <p:pic>
        <p:nvPicPr>
          <p:cNvPr id="8" name="Picture 7">
            <a:extLst>
              <a:ext uri="{FF2B5EF4-FFF2-40B4-BE49-F238E27FC236}">
                <a16:creationId xmlns:a16="http://schemas.microsoft.com/office/drawing/2014/main" id="{C07BE715-9CB8-18DF-9941-C7AED6AD8DC2}"/>
              </a:ext>
            </a:extLst>
          </p:cNvPr>
          <p:cNvPicPr>
            <a:picLocks noChangeAspect="1"/>
          </p:cNvPicPr>
          <p:nvPr/>
        </p:nvPicPr>
        <p:blipFill>
          <a:blip r:embed="rId5"/>
          <a:stretch>
            <a:fillRect/>
          </a:stretch>
        </p:blipFill>
        <p:spPr>
          <a:xfrm>
            <a:off x="76199" y="730999"/>
            <a:ext cx="4217019" cy="992240"/>
          </a:xfrm>
          <a:prstGeom prst="rect">
            <a:avLst/>
          </a:prstGeom>
        </p:spPr>
      </p:pic>
      <p:sp>
        <p:nvSpPr>
          <p:cNvPr id="9" name="TextBox 8">
            <a:extLst>
              <a:ext uri="{FF2B5EF4-FFF2-40B4-BE49-F238E27FC236}">
                <a16:creationId xmlns:a16="http://schemas.microsoft.com/office/drawing/2014/main" id="{F7DE072F-5934-BE5A-B5D9-9F10AFA6DDDD}"/>
              </a:ext>
            </a:extLst>
          </p:cNvPr>
          <p:cNvSpPr txBox="1"/>
          <p:nvPr/>
        </p:nvSpPr>
        <p:spPr>
          <a:xfrm>
            <a:off x="4293219" y="2971800"/>
            <a:ext cx="65" cy="276999"/>
          </a:xfrm>
          <a:prstGeom prst="rect">
            <a:avLst/>
          </a:prstGeom>
          <a:noFill/>
        </p:spPr>
        <p:txBody>
          <a:bodyPr wrap="none" lIns="0" tIns="0" rIns="0" bIns="0" rtlCol="0">
            <a:spAutoFit/>
          </a:bodyPr>
          <a:lstStyle/>
          <a:p>
            <a:endParaRPr lang="en-US" baseline="0" dirty="0"/>
          </a:p>
        </p:txBody>
      </p:sp>
      <p:sp>
        <p:nvSpPr>
          <p:cNvPr id="10" name="TextBox 9">
            <a:extLst>
              <a:ext uri="{FF2B5EF4-FFF2-40B4-BE49-F238E27FC236}">
                <a16:creationId xmlns:a16="http://schemas.microsoft.com/office/drawing/2014/main" id="{692BB11F-C43B-46B0-9DDC-11F4943EAAD2}"/>
              </a:ext>
            </a:extLst>
          </p:cNvPr>
          <p:cNvSpPr txBox="1"/>
          <p:nvPr/>
        </p:nvSpPr>
        <p:spPr>
          <a:xfrm>
            <a:off x="4293219" y="2971800"/>
            <a:ext cx="65" cy="276999"/>
          </a:xfrm>
          <a:prstGeom prst="rect">
            <a:avLst/>
          </a:prstGeom>
          <a:noFill/>
        </p:spPr>
        <p:txBody>
          <a:bodyPr wrap="none" lIns="0" tIns="0" rIns="0" bIns="0" rtlCol="0">
            <a:spAutoFit/>
          </a:bodyPr>
          <a:lstStyle/>
          <a:p>
            <a:endParaRPr lang="en-US" baseline="0" dirty="0"/>
          </a:p>
        </p:txBody>
      </p:sp>
    </p:spTree>
    <p:extLst>
      <p:ext uri="{BB962C8B-B14F-4D97-AF65-F5344CB8AC3E}">
        <p14:creationId xmlns:p14="http://schemas.microsoft.com/office/powerpoint/2010/main" val="91491181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4">
            <a:extLst>
              <a:ext uri="{FF2B5EF4-FFF2-40B4-BE49-F238E27FC236}">
                <a16:creationId xmlns:a16="http://schemas.microsoft.com/office/drawing/2014/main" id="{2C63CA96-97F9-1845-83DA-77558F097F96}"/>
              </a:ext>
            </a:extLst>
          </p:cNvPr>
          <p:cNvSpPr txBox="1">
            <a:spLocks noChangeArrowheads="1"/>
          </p:cNvSpPr>
          <p:nvPr/>
        </p:nvSpPr>
        <p:spPr bwMode="auto">
          <a:xfrm>
            <a:off x="3429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Fluctuation Matters</a:t>
            </a:r>
          </a:p>
        </p:txBody>
      </p:sp>
      <p:sp>
        <p:nvSpPr>
          <p:cNvPr id="26626" name="Footer Placeholder 3">
            <a:extLst>
              <a:ext uri="{FF2B5EF4-FFF2-40B4-BE49-F238E27FC236}">
                <a16:creationId xmlns:a16="http://schemas.microsoft.com/office/drawing/2014/main" id="{5DD52624-104C-D043-B785-042DBC159538}"/>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6627" name="Slide Number Placeholder 14">
            <a:extLst>
              <a:ext uri="{FF2B5EF4-FFF2-40B4-BE49-F238E27FC236}">
                <a16:creationId xmlns:a16="http://schemas.microsoft.com/office/drawing/2014/main" id="{7CA7062B-0C2B-BF4F-A0C0-F854B9EF4D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FF6034F7-2971-2342-ABDE-F8F6E614EC0E}" type="slidenum">
              <a:rPr lang="en-US" altLang="zh-CN" sz="1400" b="0" baseline="0"/>
              <a:pPr eaLnBrk="1" hangingPunct="1"/>
              <a:t>18</a:t>
            </a:fld>
            <a:endParaRPr lang="en-US" altLang="zh-CN" sz="1400" b="0" baseline="0">
              <a:latin typeface="Times New Roman" panose="02020603050405020304" pitchFamily="18" charset="0"/>
            </a:endParaRPr>
          </a:p>
        </p:txBody>
      </p:sp>
      <p:sp>
        <p:nvSpPr>
          <p:cNvPr id="10" name="TextBox 9">
            <a:extLst>
              <a:ext uri="{FF2B5EF4-FFF2-40B4-BE49-F238E27FC236}">
                <a16:creationId xmlns:a16="http://schemas.microsoft.com/office/drawing/2014/main" id="{0F7E228D-A4CB-0048-BB99-CD4A3736C7FB}"/>
              </a:ext>
            </a:extLst>
          </p:cNvPr>
          <p:cNvSpPr txBox="1"/>
          <p:nvPr/>
        </p:nvSpPr>
        <p:spPr>
          <a:xfrm>
            <a:off x="5638800" y="4724400"/>
            <a:ext cx="2286000" cy="276999"/>
          </a:xfrm>
          <a:prstGeom prst="rect">
            <a:avLst/>
          </a:prstGeom>
          <a:noFill/>
        </p:spPr>
        <p:txBody>
          <a:bodyPr wrap="square">
            <a:spAutoFit/>
          </a:bodyPr>
          <a:lstStyle/>
          <a:p>
            <a:r>
              <a:rPr lang="en-US" sz="1200" b="0" baseline="0" dirty="0"/>
              <a:t>STAR, Nature 614 244 (2023)</a:t>
            </a:r>
          </a:p>
        </p:txBody>
      </p:sp>
      <p:pic>
        <p:nvPicPr>
          <p:cNvPr id="3" name="Picture 2">
            <a:extLst>
              <a:ext uri="{FF2B5EF4-FFF2-40B4-BE49-F238E27FC236}">
                <a16:creationId xmlns:a16="http://schemas.microsoft.com/office/drawing/2014/main" id="{5CB5935A-0C03-E830-5F6F-01F18C059754}"/>
              </a:ext>
            </a:extLst>
          </p:cNvPr>
          <p:cNvPicPr>
            <a:picLocks noChangeAspect="1"/>
          </p:cNvPicPr>
          <p:nvPr/>
        </p:nvPicPr>
        <p:blipFill>
          <a:blip r:embed="rId3"/>
          <a:stretch>
            <a:fillRect/>
          </a:stretch>
        </p:blipFill>
        <p:spPr>
          <a:xfrm>
            <a:off x="4544568" y="987552"/>
            <a:ext cx="3672229" cy="3584448"/>
          </a:xfrm>
          <a:prstGeom prst="rect">
            <a:avLst/>
          </a:prstGeom>
        </p:spPr>
      </p:pic>
      <p:pic>
        <p:nvPicPr>
          <p:cNvPr id="4" name="Picture 3">
            <a:extLst>
              <a:ext uri="{FF2B5EF4-FFF2-40B4-BE49-F238E27FC236}">
                <a16:creationId xmlns:a16="http://schemas.microsoft.com/office/drawing/2014/main" id="{6C3BD9ED-FB06-4EF8-4C02-A0702B146976}"/>
              </a:ext>
            </a:extLst>
          </p:cNvPr>
          <p:cNvPicPr>
            <a:picLocks noChangeAspect="1"/>
          </p:cNvPicPr>
          <p:nvPr/>
        </p:nvPicPr>
        <p:blipFill>
          <a:blip r:embed="rId4"/>
          <a:stretch>
            <a:fillRect/>
          </a:stretch>
        </p:blipFill>
        <p:spPr>
          <a:xfrm>
            <a:off x="4544568" y="987552"/>
            <a:ext cx="3675887" cy="3588018"/>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5DC50C1-B641-8194-76A4-7B48FA6D5C08}"/>
                  </a:ext>
                </a:extLst>
              </p:cNvPr>
              <p:cNvSpPr txBox="1"/>
              <p:nvPr/>
            </p:nvSpPr>
            <p:spPr>
              <a:xfrm>
                <a:off x="1407668" y="2807318"/>
                <a:ext cx="1981200" cy="316882"/>
              </a:xfrm>
              <a:prstGeom prst="rect">
                <a:avLst/>
              </a:prstGeom>
              <a:noFill/>
            </p:spPr>
            <p:txBody>
              <a:bodyPr wrap="square" lIns="0" tIns="0" rIns="0" bIns="0" rtlCol="0">
                <a:spAutoFit/>
              </a:bodyPr>
              <a:lstStyle/>
              <a:p>
                <a14:m>
                  <m:oMath xmlns:m="http://schemas.openxmlformats.org/officeDocument/2006/math">
                    <m:d>
                      <m:dPr>
                        <m:begChr m:val="⟨"/>
                        <m:endChr m:val="⟩"/>
                        <m:ctrlPr>
                          <a:rPr lang="en-US" b="0" i="1" baseline="0" dirty="0" smtClean="0">
                            <a:latin typeface="Cambria Math" panose="02040503050406030204" pitchFamily="18" charset="0"/>
                            <a:ea typeface="Cambria Math" panose="02040503050406030204" pitchFamily="18" charset="0"/>
                          </a:rPr>
                        </m:ctrlPr>
                      </m:dPr>
                      <m:e>
                        <m:sSub>
                          <m:sSubPr>
                            <m:ctrlPr>
                              <a:rPr lang="en-US" b="0" i="1" baseline="0" dirty="0">
                                <a:latin typeface="Cambria Math" panose="02040503050406030204" pitchFamily="18" charset="0"/>
                              </a:rPr>
                            </m:ctrlPr>
                          </m:sSubPr>
                          <m:e>
                            <m:r>
                              <a:rPr lang="en-US" b="0" i="1" baseline="0" dirty="0">
                                <a:latin typeface="Cambria Math" panose="02040503050406030204" pitchFamily="18" charset="0"/>
                              </a:rPr>
                              <m:t>𝑃</m:t>
                            </m:r>
                          </m:e>
                          <m:sub>
                            <m:r>
                              <a:rPr lang="en-US" b="0" i="1" baseline="0" dirty="0">
                                <a:latin typeface="Cambria Math" panose="02040503050406030204" pitchFamily="18" charset="0"/>
                              </a:rPr>
                              <m:t>𝑞</m:t>
                            </m:r>
                          </m:sub>
                        </m:sSub>
                        <m:sSub>
                          <m:sSubPr>
                            <m:ctrlPr>
                              <a:rPr lang="en-US" b="0" i="1" baseline="0" dirty="0">
                                <a:latin typeface="Cambria Math" panose="02040503050406030204" pitchFamily="18" charset="0"/>
                              </a:rPr>
                            </m:ctrlPr>
                          </m:sSubPr>
                          <m:e>
                            <m:r>
                              <a:rPr lang="en-US" b="0" i="1" baseline="0" dirty="0">
                                <a:latin typeface="Cambria Math" panose="02040503050406030204" pitchFamily="18" charset="0"/>
                              </a:rPr>
                              <m:t>𝑃</m:t>
                            </m:r>
                          </m:e>
                          <m:sub>
                            <m:acc>
                              <m:accPr>
                                <m:chr m:val="̅"/>
                                <m:ctrlPr>
                                  <a:rPr lang="en-US" b="0" i="1" baseline="0" dirty="0">
                                    <a:latin typeface="Cambria Math" panose="02040503050406030204" pitchFamily="18" charset="0"/>
                                  </a:rPr>
                                </m:ctrlPr>
                              </m:accPr>
                              <m:e>
                                <m:r>
                                  <a:rPr lang="en-US" b="0" i="1" baseline="0" dirty="0">
                                    <a:latin typeface="Cambria Math" panose="02040503050406030204" pitchFamily="18" charset="0"/>
                                  </a:rPr>
                                  <m:t>𝑞</m:t>
                                </m:r>
                              </m:e>
                            </m:acc>
                          </m:sub>
                        </m:sSub>
                      </m:e>
                    </m:d>
                  </m:oMath>
                </a14:m>
                <a:r>
                  <a:rPr lang="en-US" baseline="0" dirty="0"/>
                  <a:t> </a:t>
                </a:r>
                <a14:m>
                  <m:oMath xmlns:m="http://schemas.openxmlformats.org/officeDocument/2006/math">
                    <m:r>
                      <a:rPr lang="en-US" i="1" baseline="0" dirty="0" smtClean="0">
                        <a:latin typeface="Cambria Math" panose="02040503050406030204" pitchFamily="18" charset="0"/>
                        <a:ea typeface="Cambria Math" panose="02040503050406030204" pitchFamily="18" charset="0"/>
                      </a:rPr>
                      <m:t>≠</m:t>
                    </m:r>
                  </m:oMath>
                </a14:m>
                <a:r>
                  <a:rPr lang="en-US" b="0" baseline="0" dirty="0">
                    <a:ea typeface="Cambria Math" panose="02040503050406030204" pitchFamily="18" charset="0"/>
                  </a:rPr>
                  <a:t> </a:t>
                </a:r>
                <a14:m>
                  <m:oMath xmlns:m="http://schemas.openxmlformats.org/officeDocument/2006/math">
                    <m:d>
                      <m:dPr>
                        <m:begChr m:val="⟨"/>
                        <m:endChr m:val="⟩"/>
                        <m:ctrlPr>
                          <a:rPr lang="en-US" b="0" i="1" baseline="0" dirty="0">
                            <a:latin typeface="Cambria Math" panose="02040503050406030204" pitchFamily="18" charset="0"/>
                            <a:ea typeface="Cambria Math" panose="02040503050406030204" pitchFamily="18" charset="0"/>
                          </a:rPr>
                        </m:ctrlPr>
                      </m:dPr>
                      <m:e>
                        <m:sSub>
                          <m:sSubPr>
                            <m:ctrlPr>
                              <a:rPr lang="en-US" b="0" i="1" baseline="0" dirty="0">
                                <a:latin typeface="Cambria Math" panose="02040503050406030204" pitchFamily="18" charset="0"/>
                              </a:rPr>
                            </m:ctrlPr>
                          </m:sSubPr>
                          <m:e>
                            <m:r>
                              <a:rPr lang="en-US" b="0" i="1" baseline="0" dirty="0">
                                <a:latin typeface="Cambria Math" panose="02040503050406030204" pitchFamily="18" charset="0"/>
                              </a:rPr>
                              <m:t>𝑃</m:t>
                            </m:r>
                          </m:e>
                          <m:sub>
                            <m:r>
                              <a:rPr lang="en-US" b="0" i="1" baseline="0" dirty="0">
                                <a:latin typeface="Cambria Math" panose="02040503050406030204" pitchFamily="18" charset="0"/>
                              </a:rPr>
                              <m:t>𝑞</m:t>
                            </m:r>
                          </m:sub>
                        </m:sSub>
                      </m:e>
                    </m:d>
                  </m:oMath>
                </a14:m>
                <a:r>
                  <a:rPr lang="en-US" baseline="0" dirty="0"/>
                  <a:t> </a:t>
                </a:r>
                <a14:m>
                  <m:oMath xmlns:m="http://schemas.openxmlformats.org/officeDocument/2006/math">
                    <m:d>
                      <m:dPr>
                        <m:begChr m:val="⟨"/>
                        <m:endChr m:val="⟩"/>
                        <m:ctrlPr>
                          <a:rPr lang="en-US" b="0" i="1" baseline="0" dirty="0">
                            <a:latin typeface="Cambria Math" panose="02040503050406030204" pitchFamily="18" charset="0"/>
                            <a:ea typeface="Cambria Math" panose="02040503050406030204" pitchFamily="18" charset="0"/>
                          </a:rPr>
                        </m:ctrlPr>
                      </m:dPr>
                      <m:e>
                        <m:sSub>
                          <m:sSubPr>
                            <m:ctrlPr>
                              <a:rPr lang="en-US" b="0" i="1" baseline="0" dirty="0">
                                <a:latin typeface="Cambria Math" panose="02040503050406030204" pitchFamily="18" charset="0"/>
                              </a:rPr>
                            </m:ctrlPr>
                          </m:sSubPr>
                          <m:e>
                            <m:r>
                              <a:rPr lang="en-US" b="0" i="1" baseline="0" dirty="0">
                                <a:latin typeface="Cambria Math" panose="02040503050406030204" pitchFamily="18" charset="0"/>
                              </a:rPr>
                              <m:t>𝑃</m:t>
                            </m:r>
                          </m:e>
                          <m:sub>
                            <m:acc>
                              <m:accPr>
                                <m:chr m:val="̅"/>
                                <m:ctrlPr>
                                  <a:rPr lang="en-US" b="0" i="1" baseline="0" dirty="0">
                                    <a:latin typeface="Cambria Math" panose="02040503050406030204" pitchFamily="18" charset="0"/>
                                  </a:rPr>
                                </m:ctrlPr>
                              </m:accPr>
                              <m:e>
                                <m:r>
                                  <a:rPr lang="en-US" b="0" i="1" baseline="0" dirty="0">
                                    <a:latin typeface="Cambria Math" panose="02040503050406030204" pitchFamily="18" charset="0"/>
                                  </a:rPr>
                                  <m:t>𝑞</m:t>
                                </m:r>
                              </m:e>
                            </m:acc>
                          </m:sub>
                        </m:sSub>
                      </m:e>
                    </m:d>
                  </m:oMath>
                </a14:m>
                <a:r>
                  <a:rPr lang="en-US" baseline="0" dirty="0"/>
                  <a:t> </a:t>
                </a:r>
              </a:p>
            </p:txBody>
          </p:sp>
        </mc:Choice>
        <mc:Fallback xmlns="">
          <p:sp>
            <p:nvSpPr>
              <p:cNvPr id="14" name="TextBox 13">
                <a:extLst>
                  <a:ext uri="{FF2B5EF4-FFF2-40B4-BE49-F238E27FC236}">
                    <a16:creationId xmlns:a16="http://schemas.microsoft.com/office/drawing/2014/main" id="{55DC50C1-B641-8194-76A4-7B48FA6D5C08}"/>
                  </a:ext>
                </a:extLst>
              </p:cNvPr>
              <p:cNvSpPr txBox="1">
                <a:spLocks noRot="1" noChangeAspect="1" noMove="1" noResize="1" noEditPoints="1" noAdjustHandles="1" noChangeArrowheads="1" noChangeShapeType="1" noTextEdit="1"/>
              </p:cNvSpPr>
              <p:nvPr/>
            </p:nvSpPr>
            <p:spPr>
              <a:xfrm>
                <a:off x="1407668" y="2807318"/>
                <a:ext cx="1981200" cy="316882"/>
              </a:xfrm>
              <a:prstGeom prst="rect">
                <a:avLst/>
              </a:prstGeom>
              <a:blipFill>
                <a:blip r:embed="rId5"/>
                <a:stretch>
                  <a:fillRect b="-1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A5C8E7A-13E7-06AF-4A11-42EB64CE3EA6}"/>
                  </a:ext>
                </a:extLst>
              </p:cNvPr>
              <p:cNvSpPr txBox="1"/>
              <p:nvPr/>
            </p:nvSpPr>
            <p:spPr>
              <a:xfrm>
                <a:off x="1367489" y="1449468"/>
                <a:ext cx="2364686" cy="7973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baseline="0" smtClean="0">
                              <a:latin typeface="Cambria Math" panose="02040503050406030204" pitchFamily="18" charset="0"/>
                            </a:rPr>
                          </m:ctrlPr>
                        </m:sSubSupPr>
                        <m:e>
                          <m:r>
                            <a:rPr lang="en-US" b="0" i="1" baseline="0">
                              <a:latin typeface="Cambria Math" panose="02040503050406030204" pitchFamily="18" charset="0"/>
                              <a:ea typeface="Cambria Math" panose="02040503050406030204" pitchFamily="18" charset="0"/>
                            </a:rPr>
                            <m:t>𝜌</m:t>
                          </m:r>
                        </m:e>
                        <m:sub>
                          <m:r>
                            <a:rPr lang="en-US" b="0" i="1" baseline="0">
                              <a:latin typeface="Cambria Math" panose="02040503050406030204" pitchFamily="18" charset="0"/>
                            </a:rPr>
                            <m:t>00</m:t>
                          </m:r>
                        </m:sub>
                        <m:sup>
                          <m:r>
                            <a:rPr lang="en-US" b="0" i="1" baseline="0">
                              <a:latin typeface="Cambria Math" panose="02040503050406030204" pitchFamily="18" charset="0"/>
                            </a:rPr>
                            <m:t>𝑉</m:t>
                          </m:r>
                        </m:sup>
                      </m:sSubSup>
                      <m:r>
                        <m:rPr>
                          <m:nor/>
                        </m:rPr>
                        <a:rPr lang="en-US" b="0" baseline="0" dirty="0"/>
                        <m:t> −</m:t>
                      </m:r>
                      <m:r>
                        <m:rPr>
                          <m:nor/>
                        </m:rPr>
                        <a:rPr lang="en-US" b="0" i="0" baseline="0" dirty="0" smtClean="0"/>
                        <m:t> </m:t>
                      </m:r>
                      <m:f>
                        <m:fPr>
                          <m:ctrlPr>
                            <a:rPr lang="en-US" b="0" i="1" baseline="0" dirty="0">
                              <a:latin typeface="Cambria Math" panose="02040503050406030204" pitchFamily="18" charset="0"/>
                            </a:rPr>
                          </m:ctrlPr>
                        </m:fPr>
                        <m:num>
                          <m:r>
                            <a:rPr lang="en-US" b="0" i="1" baseline="0" dirty="0">
                              <a:latin typeface="Cambria Math" panose="02040503050406030204" pitchFamily="18" charset="0"/>
                            </a:rPr>
                            <m:t>1</m:t>
                          </m:r>
                        </m:num>
                        <m:den>
                          <m:r>
                            <a:rPr lang="en-US" b="0" i="1" baseline="0" dirty="0">
                              <a:latin typeface="Cambria Math" panose="02040503050406030204" pitchFamily="18" charset="0"/>
                            </a:rPr>
                            <m:t>3</m:t>
                          </m:r>
                        </m:den>
                      </m:f>
                      <m:r>
                        <a:rPr lang="en-US" b="0" i="1" baseline="0" dirty="0" smtClean="0">
                          <a:latin typeface="Cambria Math" panose="02040503050406030204" pitchFamily="18" charset="0"/>
                        </a:rPr>
                        <m:t>   </m:t>
                      </m:r>
                      <m:r>
                        <a:rPr lang="en-US" b="0" i="1" baseline="0" dirty="0">
                          <a:latin typeface="Cambria Math" panose="02040503050406030204" pitchFamily="18" charset="0"/>
                          <a:ea typeface="Cambria Math" panose="02040503050406030204" pitchFamily="18" charset="0"/>
                        </a:rPr>
                        <m:t>≫  </m:t>
                      </m:r>
                      <m:sSubSup>
                        <m:sSubSupPr>
                          <m:ctrlPr>
                            <a:rPr lang="en-US" b="0" i="1" baseline="0" dirty="0">
                              <a:latin typeface="Cambria Math" panose="02040503050406030204" pitchFamily="18" charset="0"/>
                              <a:ea typeface="Cambria Math" panose="02040503050406030204" pitchFamily="18" charset="0"/>
                            </a:rPr>
                          </m:ctrlPr>
                        </m:sSubSupPr>
                        <m:e>
                          <m:r>
                            <a:rPr lang="en-US" b="0" i="1" baseline="0" dirty="0">
                              <a:latin typeface="Cambria Math" panose="02040503050406030204" pitchFamily="18" charset="0"/>
                              <a:ea typeface="Cambria Math" panose="02040503050406030204" pitchFamily="18" charset="0"/>
                            </a:rPr>
                            <m:t>𝑃</m:t>
                          </m:r>
                        </m:e>
                        <m:sub>
                          <m:r>
                            <m:rPr>
                              <m:sty m:val="p"/>
                            </m:rPr>
                            <a:rPr lang="el-GR" b="0" i="1" baseline="0" dirty="0">
                              <a:latin typeface="Cambria Math" panose="02040503050406030204" pitchFamily="18" charset="0"/>
                              <a:ea typeface="Cambria Math" panose="02040503050406030204" pitchFamily="18" charset="0"/>
                            </a:rPr>
                            <m:t>Λ</m:t>
                          </m:r>
                        </m:sub>
                        <m:sup>
                          <m:r>
                            <a:rPr lang="en-US" b="0" i="1" baseline="0" dirty="0">
                              <a:latin typeface="Cambria Math" panose="02040503050406030204" pitchFamily="18" charset="0"/>
                              <a:ea typeface="Cambria Math" panose="02040503050406030204" pitchFamily="18" charset="0"/>
                            </a:rPr>
                            <m:t>2</m:t>
                          </m:r>
                        </m:sup>
                      </m:sSubSup>
                      <m:r>
                        <a:rPr lang="en-US" b="0" i="1" baseline="0" dirty="0">
                          <a:latin typeface="Cambria Math" panose="02040503050406030204" pitchFamily="18" charset="0"/>
                          <a:ea typeface="Cambria Math" panose="02040503050406030204" pitchFamily="18" charset="0"/>
                        </a:rPr>
                        <m:t> ≈</m:t>
                      </m:r>
                      <m:r>
                        <m:rPr>
                          <m:nor/>
                        </m:rPr>
                        <a:rPr lang="en-US" b="0" baseline="0" dirty="0">
                          <a:ea typeface="Cambria Math" panose="02040503050406030204" pitchFamily="18" charset="0"/>
                        </a:rPr>
                        <m:t> </m:t>
                      </m:r>
                      <m:sSubSup>
                        <m:sSubSupPr>
                          <m:ctrlPr>
                            <a:rPr lang="en-US" b="0" i="1" baseline="0" dirty="0">
                              <a:latin typeface="Cambria Math" panose="02040503050406030204" pitchFamily="18" charset="0"/>
                              <a:ea typeface="Cambria Math" panose="02040503050406030204" pitchFamily="18" charset="0"/>
                            </a:rPr>
                          </m:ctrlPr>
                        </m:sSubSupPr>
                        <m:e>
                          <m:r>
                            <a:rPr lang="en-US" b="0" i="1" baseline="0" dirty="0">
                              <a:latin typeface="Cambria Math" panose="02040503050406030204" pitchFamily="18" charset="0"/>
                              <a:ea typeface="Cambria Math" panose="02040503050406030204" pitchFamily="18" charset="0"/>
                            </a:rPr>
                            <m:t>𝑃</m:t>
                          </m:r>
                        </m:e>
                        <m:sub>
                          <m:r>
                            <a:rPr lang="en-US" b="0" i="1" baseline="0" dirty="0">
                              <a:latin typeface="Cambria Math" panose="02040503050406030204" pitchFamily="18" charset="0"/>
                              <a:ea typeface="Cambria Math" panose="02040503050406030204" pitchFamily="18" charset="0"/>
                            </a:rPr>
                            <m:t>𝑞</m:t>
                          </m:r>
                        </m:sub>
                        <m:sup>
                          <m:r>
                            <a:rPr lang="en-US" b="0" i="1" baseline="0" dirty="0">
                              <a:latin typeface="Cambria Math" panose="02040503050406030204" pitchFamily="18" charset="0"/>
                              <a:ea typeface="Cambria Math" panose="02040503050406030204" pitchFamily="18" charset="0"/>
                            </a:rPr>
                            <m:t>2</m:t>
                          </m:r>
                        </m:sup>
                      </m:sSubSup>
                    </m:oMath>
                  </m:oMathPara>
                </a14:m>
                <a:endParaRPr lang="en-US" baseline="0" dirty="0"/>
              </a:p>
              <a:p>
                <a:endParaRPr lang="en-US" baseline="0" dirty="0"/>
              </a:p>
            </p:txBody>
          </p:sp>
        </mc:Choice>
        <mc:Fallback xmlns="">
          <p:sp>
            <p:nvSpPr>
              <p:cNvPr id="15" name="TextBox 14">
                <a:extLst>
                  <a:ext uri="{FF2B5EF4-FFF2-40B4-BE49-F238E27FC236}">
                    <a16:creationId xmlns:a16="http://schemas.microsoft.com/office/drawing/2014/main" id="{9A5C8E7A-13E7-06AF-4A11-42EB64CE3EA6}"/>
                  </a:ext>
                </a:extLst>
              </p:cNvPr>
              <p:cNvSpPr txBox="1">
                <a:spLocks noRot="1" noChangeAspect="1" noMove="1" noResize="1" noEditPoints="1" noAdjustHandles="1" noChangeArrowheads="1" noChangeShapeType="1" noTextEdit="1"/>
              </p:cNvSpPr>
              <p:nvPr/>
            </p:nvSpPr>
            <p:spPr>
              <a:xfrm>
                <a:off x="1367489" y="1449468"/>
                <a:ext cx="2364686" cy="797398"/>
              </a:xfrm>
              <a:prstGeom prst="rect">
                <a:avLst/>
              </a:prstGeom>
              <a:blipFill>
                <a:blip r:embed="rId6"/>
                <a:stretch>
                  <a:fillRect l="-1070" t="-4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03D8A27-B19C-B181-D115-E43AAD62FB39}"/>
                  </a:ext>
                </a:extLst>
              </p:cNvPr>
              <p:cNvSpPr txBox="1"/>
              <p:nvPr/>
            </p:nvSpPr>
            <p:spPr>
              <a:xfrm>
                <a:off x="1407668" y="2082153"/>
                <a:ext cx="1945340"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baseline="0">
                              <a:latin typeface="Cambria Math" panose="02040503050406030204" pitchFamily="18" charset="0"/>
                            </a:rPr>
                          </m:ctrlPr>
                        </m:sSubSupPr>
                        <m:e>
                          <m:r>
                            <a:rPr lang="en-US" b="0" i="1" baseline="0">
                              <a:latin typeface="Cambria Math" panose="02040503050406030204" pitchFamily="18" charset="0"/>
                              <a:ea typeface="Cambria Math" panose="02040503050406030204" pitchFamily="18" charset="0"/>
                            </a:rPr>
                            <m:t>𝜌</m:t>
                          </m:r>
                        </m:e>
                        <m:sub>
                          <m:r>
                            <a:rPr lang="en-US" b="0" i="1" baseline="0">
                              <a:latin typeface="Cambria Math" panose="02040503050406030204" pitchFamily="18" charset="0"/>
                            </a:rPr>
                            <m:t>00</m:t>
                          </m:r>
                        </m:sub>
                        <m:sup>
                          <m:r>
                            <a:rPr lang="en-US" b="0" i="1" baseline="0">
                              <a:latin typeface="Cambria Math" panose="02040503050406030204" pitchFamily="18" charset="0"/>
                            </a:rPr>
                            <m:t>𝑉</m:t>
                          </m:r>
                        </m:sup>
                      </m:sSubSup>
                      <m:r>
                        <m:rPr>
                          <m:nor/>
                        </m:rPr>
                        <a:rPr lang="en-US" b="0" baseline="0" dirty="0"/>
                        <m:t> − </m:t>
                      </m:r>
                      <m:f>
                        <m:fPr>
                          <m:ctrlPr>
                            <a:rPr lang="en-US" b="0" i="1" baseline="0" dirty="0">
                              <a:latin typeface="Cambria Math" panose="02040503050406030204" pitchFamily="18" charset="0"/>
                            </a:rPr>
                          </m:ctrlPr>
                        </m:fPr>
                        <m:num>
                          <m:r>
                            <a:rPr lang="en-US" b="0" i="1" baseline="0" dirty="0">
                              <a:latin typeface="Cambria Math" panose="02040503050406030204" pitchFamily="18" charset="0"/>
                            </a:rPr>
                            <m:t>1</m:t>
                          </m:r>
                        </m:num>
                        <m:den>
                          <m:r>
                            <a:rPr lang="en-US" b="0" i="1" baseline="0" dirty="0">
                              <a:latin typeface="Cambria Math" panose="02040503050406030204" pitchFamily="18" charset="0"/>
                            </a:rPr>
                            <m:t>3</m:t>
                          </m:r>
                        </m:den>
                      </m:f>
                      <m:r>
                        <a:rPr lang="en-US" b="0" i="1" baseline="0" dirty="0">
                          <a:latin typeface="Cambria Math" panose="02040503050406030204" pitchFamily="18" charset="0"/>
                        </a:rPr>
                        <m:t>   </m:t>
                      </m:r>
                      <m:r>
                        <a:rPr lang="en-US" b="0" i="1" baseline="0" dirty="0">
                          <a:latin typeface="Cambria Math" panose="02040503050406030204" pitchFamily="18" charset="0"/>
                          <a:ea typeface="Cambria Math" panose="02040503050406030204" pitchFamily="18" charset="0"/>
                        </a:rPr>
                        <m:t>~   </m:t>
                      </m:r>
                      <m:d>
                        <m:dPr>
                          <m:begChr m:val="⟨"/>
                          <m:endChr m:val="⟩"/>
                          <m:ctrlPr>
                            <a:rPr lang="en-US" b="0" i="1" baseline="0" dirty="0">
                              <a:latin typeface="Cambria Math" panose="02040503050406030204" pitchFamily="18" charset="0"/>
                              <a:ea typeface="Cambria Math" panose="02040503050406030204" pitchFamily="18" charset="0"/>
                            </a:rPr>
                          </m:ctrlPr>
                        </m:dPr>
                        <m:e>
                          <m:sSub>
                            <m:sSubPr>
                              <m:ctrlPr>
                                <a:rPr lang="en-US" b="0" i="1" baseline="0" dirty="0">
                                  <a:latin typeface="Cambria Math" panose="02040503050406030204" pitchFamily="18" charset="0"/>
                                </a:rPr>
                              </m:ctrlPr>
                            </m:sSubPr>
                            <m:e>
                              <m:r>
                                <a:rPr lang="en-US" b="0" i="1" baseline="0" dirty="0">
                                  <a:latin typeface="Cambria Math" panose="02040503050406030204" pitchFamily="18" charset="0"/>
                                </a:rPr>
                                <m:t>𝑃</m:t>
                              </m:r>
                            </m:e>
                            <m:sub>
                              <m:r>
                                <a:rPr lang="en-US" b="0" i="1" baseline="0" dirty="0">
                                  <a:latin typeface="Cambria Math" panose="02040503050406030204" pitchFamily="18" charset="0"/>
                                </a:rPr>
                                <m:t>𝑞</m:t>
                              </m:r>
                            </m:sub>
                          </m:sSub>
                          <m:sSub>
                            <m:sSubPr>
                              <m:ctrlPr>
                                <a:rPr lang="en-US" b="0" i="1" baseline="0" dirty="0">
                                  <a:latin typeface="Cambria Math" panose="02040503050406030204" pitchFamily="18" charset="0"/>
                                </a:rPr>
                              </m:ctrlPr>
                            </m:sSubPr>
                            <m:e>
                              <m:r>
                                <a:rPr lang="en-US" b="0" i="1" baseline="0" dirty="0">
                                  <a:latin typeface="Cambria Math" panose="02040503050406030204" pitchFamily="18" charset="0"/>
                                </a:rPr>
                                <m:t>𝑃</m:t>
                              </m:r>
                            </m:e>
                            <m:sub>
                              <m:acc>
                                <m:accPr>
                                  <m:chr m:val="̅"/>
                                  <m:ctrlPr>
                                    <a:rPr lang="en-US" b="0" i="1" baseline="0" dirty="0">
                                      <a:latin typeface="Cambria Math" panose="02040503050406030204" pitchFamily="18" charset="0"/>
                                    </a:rPr>
                                  </m:ctrlPr>
                                </m:accPr>
                                <m:e>
                                  <m:r>
                                    <a:rPr lang="en-US" b="0" i="1" baseline="0" dirty="0">
                                      <a:latin typeface="Cambria Math" panose="02040503050406030204" pitchFamily="18" charset="0"/>
                                    </a:rPr>
                                    <m:t>𝑞</m:t>
                                  </m:r>
                                </m:e>
                              </m:acc>
                            </m:sub>
                          </m:sSub>
                        </m:e>
                      </m:d>
                    </m:oMath>
                  </m:oMathPara>
                </a14:m>
                <a:endParaRPr lang="en-US" baseline="0" dirty="0"/>
              </a:p>
            </p:txBody>
          </p:sp>
        </mc:Choice>
        <mc:Fallback xmlns="">
          <p:sp>
            <p:nvSpPr>
              <p:cNvPr id="16" name="TextBox 15">
                <a:extLst>
                  <a:ext uri="{FF2B5EF4-FFF2-40B4-BE49-F238E27FC236}">
                    <a16:creationId xmlns:a16="http://schemas.microsoft.com/office/drawing/2014/main" id="{003D8A27-B19C-B181-D115-E43AAD62FB39}"/>
                  </a:ext>
                </a:extLst>
              </p:cNvPr>
              <p:cNvSpPr txBox="1">
                <a:spLocks noRot="1" noChangeAspect="1" noMove="1" noResize="1" noEditPoints="1" noAdjustHandles="1" noChangeArrowheads="1" noChangeShapeType="1" noTextEdit="1"/>
              </p:cNvSpPr>
              <p:nvPr/>
            </p:nvSpPr>
            <p:spPr>
              <a:xfrm>
                <a:off x="1407668" y="2082153"/>
                <a:ext cx="1945340" cy="520399"/>
              </a:xfrm>
              <a:prstGeom prst="rect">
                <a:avLst/>
              </a:prstGeom>
              <a:blipFill>
                <a:blip r:embed="rId8"/>
                <a:stretch>
                  <a:fillRect l="-1948" t="-7317" b="-14634"/>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1928ABC6-F052-D467-2955-7211551A043F}"/>
              </a:ext>
            </a:extLst>
          </p:cNvPr>
          <p:cNvSpPr txBox="1"/>
          <p:nvPr/>
        </p:nvSpPr>
        <p:spPr>
          <a:xfrm>
            <a:off x="867110" y="940214"/>
            <a:ext cx="2172390" cy="369332"/>
          </a:xfrm>
          <a:prstGeom prst="rect">
            <a:avLst/>
          </a:prstGeom>
          <a:noFill/>
        </p:spPr>
        <p:txBody>
          <a:bodyPr wrap="none" rtlCol="0">
            <a:spAutoFit/>
          </a:bodyPr>
          <a:lstStyle/>
          <a:p>
            <a:r>
              <a:rPr lang="en-US" b="0" baseline="0" dirty="0"/>
              <a:t>What do we learn ?</a:t>
            </a:r>
          </a:p>
        </p:txBody>
      </p:sp>
      <p:grpSp>
        <p:nvGrpSpPr>
          <p:cNvPr id="21" name="Group 20">
            <a:extLst>
              <a:ext uri="{FF2B5EF4-FFF2-40B4-BE49-F238E27FC236}">
                <a16:creationId xmlns:a16="http://schemas.microsoft.com/office/drawing/2014/main" id="{FFCD29E0-A84B-77BE-D556-905364949E09}"/>
              </a:ext>
            </a:extLst>
          </p:cNvPr>
          <p:cNvGrpSpPr/>
          <p:nvPr/>
        </p:nvGrpSpPr>
        <p:grpSpPr>
          <a:xfrm>
            <a:off x="1095313" y="3429000"/>
            <a:ext cx="2853475" cy="2395210"/>
            <a:chOff x="956525" y="4016557"/>
            <a:chExt cx="2853475" cy="2395210"/>
          </a:xfrm>
        </p:grpSpPr>
        <p:pic>
          <p:nvPicPr>
            <p:cNvPr id="22" name="Picture 21">
              <a:extLst>
                <a:ext uri="{FF2B5EF4-FFF2-40B4-BE49-F238E27FC236}">
                  <a16:creationId xmlns:a16="http://schemas.microsoft.com/office/drawing/2014/main" id="{17C9AEC2-C7FE-6247-0D1F-6BA3B33BD6DE}"/>
                </a:ext>
              </a:extLst>
            </p:cNvPr>
            <p:cNvPicPr>
              <a:picLocks noChangeAspect="1"/>
            </p:cNvPicPr>
            <p:nvPr/>
          </p:nvPicPr>
          <p:blipFill>
            <a:blip r:embed="rId9"/>
            <a:stretch>
              <a:fillRect/>
            </a:stretch>
          </p:blipFill>
          <p:spPr>
            <a:xfrm>
              <a:off x="956525" y="4016557"/>
              <a:ext cx="2853475" cy="2169584"/>
            </a:xfrm>
            <a:prstGeom prst="rect">
              <a:avLst/>
            </a:prstGeom>
          </p:spPr>
        </p:pic>
        <p:sp>
          <p:nvSpPr>
            <p:cNvPr id="23" name="文本框 18">
              <a:extLst>
                <a:ext uri="{FF2B5EF4-FFF2-40B4-BE49-F238E27FC236}">
                  <a16:creationId xmlns:a16="http://schemas.microsoft.com/office/drawing/2014/main" id="{7D2DCEE6-604A-3A0A-FC76-90E210F5E88E}"/>
                </a:ext>
              </a:extLst>
            </p:cNvPr>
            <p:cNvSpPr txBox="1"/>
            <p:nvPr/>
          </p:nvSpPr>
          <p:spPr>
            <a:xfrm>
              <a:off x="1100836" y="6150157"/>
              <a:ext cx="2552446" cy="261610"/>
            </a:xfrm>
            <a:prstGeom prst="rect">
              <a:avLst/>
            </a:prstGeom>
            <a:noFill/>
          </p:spPr>
          <p:txBody>
            <a:bodyPr wrap="square" rtlCol="0" anchor="t">
              <a:spAutoFit/>
            </a:bodyPr>
            <a:lstStyle/>
            <a:p>
              <a:r>
                <a:rPr lang="en-US" altLang="zh-CN" sz="1100" b="0" baseline="0" dirty="0">
                  <a:solidFill>
                    <a:schemeClr val="bg2"/>
                  </a:solidFill>
                  <a:latin typeface="+mn-lt"/>
                  <a:cs typeface="Calibri Light" panose="020F0302020204030204" charset="0"/>
                </a:rPr>
                <a:t>A. </a:t>
              </a:r>
              <a:r>
                <a:rPr lang="en-US" altLang="zh-CN" sz="1100" b="0" baseline="0" dirty="0" err="1">
                  <a:solidFill>
                    <a:schemeClr val="bg2"/>
                  </a:solidFill>
                  <a:latin typeface="+mn-lt"/>
                  <a:cs typeface="Calibri Light" panose="020F0302020204030204" charset="0"/>
                </a:rPr>
                <a:t>Ipp</a:t>
              </a:r>
              <a:r>
                <a:rPr lang="en-US" altLang="zh-CN" sz="1100" b="0" baseline="0" dirty="0">
                  <a:solidFill>
                    <a:schemeClr val="bg2"/>
                  </a:solidFill>
                  <a:latin typeface="+mn-lt"/>
                  <a:cs typeface="Calibri Light" panose="020F0302020204030204" charset="0"/>
                </a:rPr>
                <a:t> and D. Muller. EPA 56 243 (2020)</a:t>
              </a:r>
            </a:p>
          </p:txBody>
        </p:sp>
      </p:grpSp>
      <p:sp>
        <p:nvSpPr>
          <p:cNvPr id="24" name="Text Box 5">
            <a:extLst>
              <a:ext uri="{FF2B5EF4-FFF2-40B4-BE49-F238E27FC236}">
                <a16:creationId xmlns:a16="http://schemas.microsoft.com/office/drawing/2014/main" id="{7793A414-F027-5F39-0630-95F546B5366F}"/>
              </a:ext>
            </a:extLst>
          </p:cNvPr>
          <p:cNvSpPr txBox="1">
            <a:spLocks noChangeArrowheads="1"/>
          </p:cNvSpPr>
          <p:nvPr/>
        </p:nvSpPr>
        <p:spPr bwMode="auto">
          <a:xfrm>
            <a:off x="4229100" y="4950478"/>
            <a:ext cx="4648200" cy="1323439"/>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Global spin alignment measures local field fluctuations, while hyperon polarization measures the mean.</a:t>
            </a:r>
          </a:p>
          <a:p>
            <a:pPr eaLnBrk="1" hangingPunct="1"/>
            <a:endParaRPr kumimoji="1" lang="en-US" altLang="zh-CN" sz="1600" b="0" baseline="0" dirty="0"/>
          </a:p>
          <a:p>
            <a:pPr eaLnBrk="1" hangingPunct="1"/>
            <a:r>
              <a:rPr kumimoji="1" lang="en-US" altLang="zh-CN" sz="1600" b="0" baseline="0" dirty="0"/>
              <a:t>What does it predict on the rapidity dependence ?</a:t>
            </a:r>
            <a:endParaRPr lang="en-US" altLang="zh-CN" sz="1600" b="0" baseline="0" dirty="0"/>
          </a:p>
        </p:txBody>
      </p:sp>
    </p:spTree>
    <p:extLst>
      <p:ext uri="{BB962C8B-B14F-4D97-AF65-F5344CB8AC3E}">
        <p14:creationId xmlns:p14="http://schemas.microsoft.com/office/powerpoint/2010/main" val="78260650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4">
            <a:extLst>
              <a:ext uri="{FF2B5EF4-FFF2-40B4-BE49-F238E27FC236}">
                <a16:creationId xmlns:a16="http://schemas.microsoft.com/office/drawing/2014/main" id="{985A3073-42B9-A448-A819-D27EA1F97A42}"/>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The Rapidity Dependence</a:t>
            </a:r>
          </a:p>
        </p:txBody>
      </p:sp>
      <p:sp>
        <p:nvSpPr>
          <p:cNvPr id="20482" name="Footer Placeholder 3">
            <a:extLst>
              <a:ext uri="{FF2B5EF4-FFF2-40B4-BE49-F238E27FC236}">
                <a16:creationId xmlns:a16="http://schemas.microsoft.com/office/drawing/2014/main" id="{026F098F-4583-B240-8F89-2197EC56AC9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dirty="0">
                <a:solidFill>
                  <a:srgbClr val="FF6600"/>
                </a:solidFill>
              </a:rPr>
              <a:t>Spin and </a:t>
            </a:r>
            <a:r>
              <a:rPr lang="de-DE" altLang="zh-CN" sz="1200" baseline="0" dirty="0" err="1">
                <a:solidFill>
                  <a:srgbClr val="FF6600"/>
                </a:solidFill>
              </a:rPr>
              <a:t>quantum</a:t>
            </a:r>
            <a:r>
              <a:rPr lang="de-DE" altLang="zh-CN" sz="1200" baseline="0" dirty="0">
                <a:solidFill>
                  <a:srgbClr val="FF6600"/>
                </a:solidFill>
              </a:rPr>
              <a:t> </a:t>
            </a:r>
            <a:r>
              <a:rPr lang="de-DE" altLang="zh-CN" sz="1200" baseline="0" dirty="0" err="1">
                <a:solidFill>
                  <a:srgbClr val="FF6600"/>
                </a:solidFill>
              </a:rPr>
              <a:t>features</a:t>
            </a:r>
            <a:r>
              <a:rPr lang="de-DE" altLang="zh-CN" sz="1200" baseline="0" dirty="0">
                <a:solidFill>
                  <a:srgbClr val="FF6600"/>
                </a:solidFill>
              </a:rPr>
              <a:t> </a:t>
            </a:r>
            <a:r>
              <a:rPr lang="de-DE" altLang="zh-CN" sz="1200" baseline="0" dirty="0" err="1">
                <a:solidFill>
                  <a:srgbClr val="FF6600"/>
                </a:solidFill>
              </a:rPr>
              <a:t>of</a:t>
            </a:r>
            <a:r>
              <a:rPr lang="de-DE" altLang="zh-CN" sz="1200" baseline="0" dirty="0">
                <a:solidFill>
                  <a:srgbClr val="FF6600"/>
                </a:solidFill>
              </a:rPr>
              <a:t> QCD </a:t>
            </a:r>
            <a:r>
              <a:rPr lang="de-DE" altLang="zh-CN" sz="1200" baseline="0" dirty="0" err="1">
                <a:solidFill>
                  <a:srgbClr val="FF6600"/>
                </a:solidFill>
              </a:rPr>
              <a:t>plasma</a:t>
            </a:r>
            <a:r>
              <a:rPr lang="de-DE" altLang="zh-CN" sz="1200" baseline="0" dirty="0">
                <a:solidFill>
                  <a:srgbClr val="FF6600"/>
                </a:solidFill>
              </a:rPr>
              <a:t>     Aihong Tang.  Trento  Sep. 16-20 2024</a:t>
            </a:r>
            <a:endParaRPr lang="en-US" altLang="zh-CN" sz="1200" baseline="0" dirty="0">
              <a:solidFill>
                <a:srgbClr val="FF6600"/>
              </a:solidFill>
            </a:endParaRPr>
          </a:p>
        </p:txBody>
      </p:sp>
      <p:sp>
        <p:nvSpPr>
          <p:cNvPr id="20483" name="Slide Number Placeholder 14">
            <a:extLst>
              <a:ext uri="{FF2B5EF4-FFF2-40B4-BE49-F238E27FC236}">
                <a16:creationId xmlns:a16="http://schemas.microsoft.com/office/drawing/2014/main" id="{18D05781-6C67-6141-803C-21E15F508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19</a:t>
            </a:fld>
            <a:endParaRPr lang="en-US" altLang="zh-CN" sz="1400" b="0" baseline="0" dirty="0">
              <a:latin typeface="Times New Roman" panose="02020603050405020304" pitchFamily="18" charset="0"/>
            </a:endParaRPr>
          </a:p>
        </p:txBody>
      </p:sp>
      <p:pic>
        <p:nvPicPr>
          <p:cNvPr id="5" name="Picture 4" descr="A graph of a reaction plane&#10;&#10;Description automatically generated">
            <a:extLst>
              <a:ext uri="{FF2B5EF4-FFF2-40B4-BE49-F238E27FC236}">
                <a16:creationId xmlns:a16="http://schemas.microsoft.com/office/drawing/2014/main" id="{E2449A9D-6FC4-E5A5-6A82-F8DA317A725E}"/>
              </a:ext>
            </a:extLst>
          </p:cNvPr>
          <p:cNvPicPr>
            <a:picLocks noChangeAspect="1"/>
          </p:cNvPicPr>
          <p:nvPr/>
        </p:nvPicPr>
        <p:blipFill>
          <a:blip r:embed="rId3"/>
          <a:stretch>
            <a:fillRect/>
          </a:stretch>
        </p:blipFill>
        <p:spPr>
          <a:xfrm>
            <a:off x="4618703" y="1006573"/>
            <a:ext cx="3720857" cy="3486546"/>
          </a:xfrm>
          <a:prstGeom prst="rect">
            <a:avLst/>
          </a:prstGeom>
        </p:spPr>
      </p:pic>
      <p:sp>
        <p:nvSpPr>
          <p:cNvPr id="8" name="TextBox 7">
            <a:extLst>
              <a:ext uri="{FF2B5EF4-FFF2-40B4-BE49-F238E27FC236}">
                <a16:creationId xmlns:a16="http://schemas.microsoft.com/office/drawing/2014/main" id="{4C485D92-4BC0-2C42-F93F-E273A8C54C7C}"/>
              </a:ext>
            </a:extLst>
          </p:cNvPr>
          <p:cNvSpPr txBox="1"/>
          <p:nvPr/>
        </p:nvSpPr>
        <p:spPr>
          <a:xfrm>
            <a:off x="533400" y="5127135"/>
            <a:ext cx="3807453" cy="430887"/>
          </a:xfrm>
          <a:prstGeom prst="rect">
            <a:avLst/>
          </a:prstGeom>
          <a:noFill/>
        </p:spPr>
        <p:txBody>
          <a:bodyPr wrap="none" rtlCol="0">
            <a:spAutoFit/>
          </a:bodyPr>
          <a:lstStyle/>
          <a:p>
            <a:r>
              <a:rPr lang="en-US" sz="1100" b="0" baseline="0" dirty="0">
                <a:solidFill>
                  <a:schemeClr val="bg2">
                    <a:lumMod val="75000"/>
                  </a:schemeClr>
                </a:solidFill>
              </a:rPr>
              <a:t>G. Wilks for STAR, SQM 2024 </a:t>
            </a:r>
          </a:p>
          <a:p>
            <a:r>
              <a:rPr lang="en-US" sz="1100" b="0" baseline="0" dirty="0">
                <a:solidFill>
                  <a:schemeClr val="bg2">
                    <a:lumMod val="75000"/>
                  </a:schemeClr>
                </a:solidFill>
              </a:rPr>
              <a:t>Theory curve : X.L. Sheng, et al., PRC 108 054902 (2023)</a:t>
            </a:r>
          </a:p>
        </p:txBody>
      </p:sp>
      <p:sp>
        <p:nvSpPr>
          <p:cNvPr id="9" name="TextBox 8">
            <a:extLst>
              <a:ext uri="{FF2B5EF4-FFF2-40B4-BE49-F238E27FC236}">
                <a16:creationId xmlns:a16="http://schemas.microsoft.com/office/drawing/2014/main" id="{96BB50CD-D79F-9BA4-68BF-0734DBB36F42}"/>
              </a:ext>
            </a:extLst>
          </p:cNvPr>
          <p:cNvSpPr txBox="1"/>
          <p:nvPr/>
        </p:nvSpPr>
        <p:spPr>
          <a:xfrm>
            <a:off x="6351934" y="5231516"/>
            <a:ext cx="2202847" cy="430887"/>
          </a:xfrm>
          <a:prstGeom prst="rect">
            <a:avLst/>
          </a:prstGeom>
          <a:noFill/>
        </p:spPr>
        <p:txBody>
          <a:bodyPr wrap="none" rtlCol="0">
            <a:spAutoFit/>
          </a:bodyPr>
          <a:lstStyle/>
          <a:p>
            <a:r>
              <a:rPr lang="en-US" sz="1100" b="0" baseline="0" dirty="0">
                <a:solidFill>
                  <a:schemeClr val="bg2">
                    <a:lumMod val="75000"/>
                  </a:schemeClr>
                </a:solidFill>
              </a:rPr>
              <a:t>L. </a:t>
            </a:r>
            <a:r>
              <a:rPr lang="en-US" sz="1100" b="0" baseline="0" dirty="0" err="1">
                <a:solidFill>
                  <a:schemeClr val="bg2">
                    <a:lumMod val="75000"/>
                  </a:schemeClr>
                </a:solidFill>
              </a:rPr>
              <a:t>Micheletti</a:t>
            </a:r>
            <a:r>
              <a:rPr lang="en-US" sz="1100" b="0" baseline="0" dirty="0">
                <a:solidFill>
                  <a:schemeClr val="bg2">
                    <a:lumMod val="75000"/>
                  </a:schemeClr>
                </a:solidFill>
              </a:rPr>
              <a:t> for ALICE, QM2023</a:t>
            </a:r>
          </a:p>
          <a:p>
            <a:r>
              <a:rPr lang="en-US" sz="1100" b="0" baseline="0" dirty="0">
                <a:solidFill>
                  <a:schemeClr val="bg2">
                    <a:lumMod val="75000"/>
                  </a:schemeClr>
                </a:solidFill>
              </a:rPr>
              <a:t> </a:t>
            </a:r>
          </a:p>
        </p:txBody>
      </p:sp>
      <p:sp>
        <p:nvSpPr>
          <p:cNvPr id="10" name="Text Box 5">
            <a:extLst>
              <a:ext uri="{FF2B5EF4-FFF2-40B4-BE49-F238E27FC236}">
                <a16:creationId xmlns:a16="http://schemas.microsoft.com/office/drawing/2014/main" id="{4BE29E70-DC64-36E9-9AB8-A9787BB263D6}"/>
              </a:ext>
            </a:extLst>
          </p:cNvPr>
          <p:cNvSpPr txBox="1">
            <a:spLocks noChangeArrowheads="1"/>
          </p:cNvSpPr>
          <p:nvPr/>
        </p:nvSpPr>
        <p:spPr bwMode="auto">
          <a:xfrm>
            <a:off x="1676400" y="5725294"/>
            <a:ext cx="5638800" cy="584775"/>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Strong rapidity dependence at both RHIC and LHC.</a:t>
            </a:r>
          </a:p>
          <a:p>
            <a:pPr eaLnBrk="1" hangingPunct="1"/>
            <a:r>
              <a:rPr kumimoji="1" lang="en-US" altLang="zh-CN" sz="1600" b="0" baseline="0" dirty="0"/>
              <a:t>Trend consistent with prediction invoking strong force field.</a:t>
            </a:r>
            <a:endParaRPr lang="en-US" altLang="zh-CN" sz="1600" b="0" dirty="0"/>
          </a:p>
        </p:txBody>
      </p:sp>
      <p:grpSp>
        <p:nvGrpSpPr>
          <p:cNvPr id="3" name="Group 2">
            <a:extLst>
              <a:ext uri="{FF2B5EF4-FFF2-40B4-BE49-F238E27FC236}">
                <a16:creationId xmlns:a16="http://schemas.microsoft.com/office/drawing/2014/main" id="{BD63CCA0-A0ED-05CB-29F8-DED8576AE818}"/>
              </a:ext>
            </a:extLst>
          </p:cNvPr>
          <p:cNvGrpSpPr/>
          <p:nvPr/>
        </p:nvGrpSpPr>
        <p:grpSpPr>
          <a:xfrm>
            <a:off x="6248400" y="4660352"/>
            <a:ext cx="2221769" cy="619723"/>
            <a:chOff x="0" y="5355129"/>
            <a:chExt cx="2201407" cy="832661"/>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DFAECA6-4D33-0211-7E2F-6459FB7A0330}"/>
                    </a:ext>
                  </a:extLst>
                </p:cNvPr>
                <p:cNvSpPr txBox="1"/>
                <p:nvPr/>
              </p:nvSpPr>
              <p:spPr>
                <a:xfrm>
                  <a:off x="0" y="5355129"/>
                  <a:ext cx="2033356" cy="504505"/>
                </a:xfrm>
                <a:prstGeom prst="rect">
                  <a:avLst/>
                </a:prstGeom>
                <a:noFill/>
              </p:spPr>
              <p:txBody>
                <a:bodyPr wrap="none" rtlCol="0">
                  <a:spAutoFit/>
                </a:bodyPr>
                <a:lstStyle/>
                <a:p>
                  <a:r>
                    <a:rPr lang="en-US" b="0" baseline="0" dirty="0"/>
                    <a:t>D</a:t>
                  </a:r>
                  <a:r>
                    <a:rPr lang="en-US" b="0" baseline="30000" dirty="0"/>
                    <a:t>*+</a:t>
                  </a:r>
                  <a:r>
                    <a:rPr lang="en-US" b="0" baseline="0" dirty="0"/>
                    <a:t> </a:t>
                  </a:r>
                  <a14:m>
                    <m:oMath xmlns:m="http://schemas.openxmlformats.org/officeDocument/2006/math">
                      <m:r>
                        <a:rPr lang="en-US" b="0" i="0" baseline="0" smtClean="0">
                          <a:latin typeface="Cambria Math" panose="02040503050406030204" pitchFamily="18" charset="0"/>
                        </a:rPr>
                        <m:t>(</m:t>
                      </m:r>
                      <m:r>
                        <m:rPr>
                          <m:sty m:val="p"/>
                        </m:rPr>
                        <a:rPr lang="en-US" b="0" i="0" baseline="0" smtClean="0">
                          <a:latin typeface="Cambria Math" panose="02040503050406030204" pitchFamily="18" charset="0"/>
                        </a:rPr>
                        <m:t>c</m:t>
                      </m:r>
                      <m:acc>
                        <m:accPr>
                          <m:chr m:val="̅"/>
                          <m:ctrlPr>
                            <a:rPr lang="en-US" b="0" i="1" baseline="0" smtClean="0">
                              <a:latin typeface="Cambria Math" panose="02040503050406030204" pitchFamily="18" charset="0"/>
                            </a:rPr>
                          </m:ctrlPr>
                        </m:accPr>
                        <m:e>
                          <m:r>
                            <m:rPr>
                              <m:sty m:val="p"/>
                            </m:rPr>
                            <a:rPr lang="en-US" b="0" i="0" baseline="0" smtClean="0">
                              <a:latin typeface="Cambria Math" panose="02040503050406030204" pitchFamily="18" charset="0"/>
                            </a:rPr>
                            <m:t>d</m:t>
                          </m:r>
                        </m:e>
                      </m:acc>
                      <m:r>
                        <a:rPr lang="en-US" b="0" i="0" baseline="0" smtClean="0">
                          <a:latin typeface="Cambria Math" panose="02040503050406030204" pitchFamily="18" charset="0"/>
                        </a:rPr>
                        <m:t>)</m:t>
                      </m:r>
                      <m:r>
                        <a:rPr lang="en-US" b="0" i="1" baseline="0" smtClean="0">
                          <a:latin typeface="Cambria Math" panose="02040503050406030204" pitchFamily="18" charset="0"/>
                        </a:rPr>
                        <m:t> </m:t>
                      </m:r>
                    </m:oMath>
                  </a14:m>
                  <a:r>
                    <a:rPr lang="en-US" b="0" baseline="0" dirty="0"/>
                    <a:t>➝ D</a:t>
                  </a:r>
                  <a:r>
                    <a:rPr lang="en-US" b="0" baseline="30000" dirty="0"/>
                    <a:t>0 </a:t>
                  </a:r>
                  <a:r>
                    <a:rPr lang="en-US" b="0" baseline="0" dirty="0"/>
                    <a:t>+ 𝜋</a:t>
                  </a:r>
                  <a:r>
                    <a:rPr lang="en-US" b="0" baseline="30000" dirty="0"/>
                    <a:t>+</a:t>
                  </a:r>
                </a:p>
              </p:txBody>
            </p:sp>
          </mc:Choice>
          <mc:Fallback xmlns="">
            <p:sp>
              <p:nvSpPr>
                <p:cNvPr id="22" name="TextBox 21">
                  <a:extLst>
                    <a:ext uri="{FF2B5EF4-FFF2-40B4-BE49-F238E27FC236}">
                      <a16:creationId xmlns:a16="http://schemas.microsoft.com/office/drawing/2014/main" id="{9A3A32A5-E4B9-9C5F-F235-D6F2539DC58D}"/>
                    </a:ext>
                  </a:extLst>
                </p:cNvPr>
                <p:cNvSpPr txBox="1">
                  <a:spLocks noRot="1" noChangeAspect="1" noMove="1" noResize="1" noEditPoints="1" noAdjustHandles="1" noChangeArrowheads="1" noChangeShapeType="1" noTextEdit="1"/>
                </p:cNvSpPr>
                <p:nvPr/>
              </p:nvSpPr>
              <p:spPr>
                <a:xfrm>
                  <a:off x="0" y="5355129"/>
                  <a:ext cx="2033356" cy="504505"/>
                </a:xfrm>
                <a:prstGeom prst="rect">
                  <a:avLst/>
                </a:prstGeom>
                <a:blipFill>
                  <a:blip r:embed="rId5"/>
                  <a:stretch>
                    <a:fillRect l="-2469" t="-10000" b="-3000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81CA83C-54D0-51C9-41D3-FF522A4B120A}"/>
                </a:ext>
              </a:extLst>
            </p:cNvPr>
            <p:cNvSpPr txBox="1"/>
            <p:nvPr/>
          </p:nvSpPr>
          <p:spPr>
            <a:xfrm>
              <a:off x="1176629" y="5691555"/>
              <a:ext cx="1024778" cy="496235"/>
            </a:xfrm>
            <a:prstGeom prst="rect">
              <a:avLst/>
            </a:prstGeom>
            <a:noFill/>
          </p:spPr>
          <p:txBody>
            <a:bodyPr wrap="none" rtlCol="0">
              <a:spAutoFit/>
            </a:bodyPr>
            <a:lstStyle/>
            <a:p>
              <a:r>
                <a:rPr lang="en-US" b="0" baseline="0" dirty="0"/>
                <a:t>↳ k</a:t>
              </a:r>
              <a:r>
                <a:rPr lang="en-US" b="0" baseline="30000" dirty="0"/>
                <a:t>-</a:t>
              </a:r>
              <a:r>
                <a:rPr lang="en-US" b="0" baseline="0" dirty="0"/>
                <a:t> + 𝜋</a:t>
              </a:r>
              <a:r>
                <a:rPr lang="en-US" b="0" baseline="30000" dirty="0"/>
                <a:t>+</a:t>
              </a:r>
            </a:p>
          </p:txBody>
        </p:sp>
      </p:grpSp>
      <p:pic>
        <p:nvPicPr>
          <p:cNvPr id="11" name="Picture 10" descr="A graph of a graph with numbers and symbols&#10;&#10;Description automatically generated with medium confidence">
            <a:extLst>
              <a:ext uri="{FF2B5EF4-FFF2-40B4-BE49-F238E27FC236}">
                <a16:creationId xmlns:a16="http://schemas.microsoft.com/office/drawing/2014/main" id="{965967A8-E0DD-DB9E-B166-D55DC6552453}"/>
              </a:ext>
            </a:extLst>
          </p:cNvPr>
          <p:cNvPicPr>
            <a:picLocks noChangeAspect="1"/>
          </p:cNvPicPr>
          <p:nvPr/>
        </p:nvPicPr>
        <p:blipFill>
          <a:blip r:embed="rId6"/>
          <a:stretch>
            <a:fillRect/>
          </a:stretch>
        </p:blipFill>
        <p:spPr>
          <a:xfrm>
            <a:off x="1" y="1044409"/>
            <a:ext cx="4263312" cy="3621523"/>
          </a:xfrm>
          <a:prstGeom prst="rect">
            <a:avLst/>
          </a:prstGeom>
        </p:spPr>
      </p:pic>
    </p:spTree>
    <p:extLst>
      <p:ext uri="{BB962C8B-B14F-4D97-AF65-F5344CB8AC3E}">
        <p14:creationId xmlns:p14="http://schemas.microsoft.com/office/powerpoint/2010/main" val="296913436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4CEFA-4927-A860-1AA6-9206EDBBD9B2}"/>
            </a:ext>
          </a:extLst>
        </p:cNvPr>
        <p:cNvGrpSpPr/>
        <p:nvPr/>
      </p:nvGrpSpPr>
      <p:grpSpPr>
        <a:xfrm>
          <a:off x="0" y="0"/>
          <a:ext cx="0" cy="0"/>
          <a:chOff x="0" y="0"/>
          <a:chExt cx="0" cy="0"/>
        </a:xfrm>
      </p:grpSpPr>
      <p:pic>
        <p:nvPicPr>
          <p:cNvPr id="11" name="Picture 10" descr="A statue in front of a mountain&#10;&#10;Description automatically generated">
            <a:extLst>
              <a:ext uri="{FF2B5EF4-FFF2-40B4-BE49-F238E27FC236}">
                <a16:creationId xmlns:a16="http://schemas.microsoft.com/office/drawing/2014/main" id="{83C788F3-776B-0458-5BE0-2CB4894F5FE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8264606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21A50-B5DE-0ABF-2658-2FA95CA950DC}"/>
            </a:ext>
          </a:extLst>
        </p:cNvPr>
        <p:cNvGrpSpPr/>
        <p:nvPr/>
      </p:nvGrpSpPr>
      <p:grpSpPr>
        <a:xfrm>
          <a:off x="0" y="0"/>
          <a:ext cx="0" cy="0"/>
          <a:chOff x="0" y="0"/>
          <a:chExt cx="0" cy="0"/>
        </a:xfrm>
      </p:grpSpPr>
      <p:sp>
        <p:nvSpPr>
          <p:cNvPr id="20481" name="Rectangle 34">
            <a:extLst>
              <a:ext uri="{FF2B5EF4-FFF2-40B4-BE49-F238E27FC236}">
                <a16:creationId xmlns:a16="http://schemas.microsoft.com/office/drawing/2014/main" id="{6A47CF88-C20D-0440-C9D9-66B3F0B59898}"/>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The Rapidity Dependence</a:t>
            </a:r>
          </a:p>
        </p:txBody>
      </p:sp>
      <p:sp>
        <p:nvSpPr>
          <p:cNvPr id="20482" name="Footer Placeholder 3">
            <a:extLst>
              <a:ext uri="{FF2B5EF4-FFF2-40B4-BE49-F238E27FC236}">
                <a16:creationId xmlns:a16="http://schemas.microsoft.com/office/drawing/2014/main" id="{174B4B24-2EF5-D20B-EA88-68DECD20D80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6A5280E3-93FA-1537-7DF2-C8DD1BC5573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20</a:t>
            </a:fld>
            <a:endParaRPr lang="en-US" altLang="zh-CN" sz="1400" b="0" baseline="0" dirty="0">
              <a:latin typeface="Times New Roman" panose="02020603050405020304" pitchFamily="18" charset="0"/>
            </a:endParaRPr>
          </a:p>
        </p:txBody>
      </p:sp>
      <p:sp>
        <p:nvSpPr>
          <p:cNvPr id="8" name="TextBox 7">
            <a:extLst>
              <a:ext uri="{FF2B5EF4-FFF2-40B4-BE49-F238E27FC236}">
                <a16:creationId xmlns:a16="http://schemas.microsoft.com/office/drawing/2014/main" id="{BC4C0870-2275-D317-3C3A-404E9F1957A9}"/>
              </a:ext>
            </a:extLst>
          </p:cNvPr>
          <p:cNvSpPr txBox="1"/>
          <p:nvPr/>
        </p:nvSpPr>
        <p:spPr>
          <a:xfrm>
            <a:off x="533400" y="5127135"/>
            <a:ext cx="3807453" cy="430887"/>
          </a:xfrm>
          <a:prstGeom prst="rect">
            <a:avLst/>
          </a:prstGeom>
          <a:noFill/>
        </p:spPr>
        <p:txBody>
          <a:bodyPr wrap="none" rtlCol="0">
            <a:spAutoFit/>
          </a:bodyPr>
          <a:lstStyle/>
          <a:p>
            <a:r>
              <a:rPr lang="en-US" sz="1100" b="0" baseline="0" dirty="0">
                <a:solidFill>
                  <a:schemeClr val="bg2">
                    <a:lumMod val="75000"/>
                  </a:schemeClr>
                </a:solidFill>
              </a:rPr>
              <a:t>G. Wilks for STAR, SQM 2024 </a:t>
            </a:r>
          </a:p>
          <a:p>
            <a:r>
              <a:rPr lang="en-US" sz="1100" b="0" baseline="0" dirty="0">
                <a:solidFill>
                  <a:schemeClr val="bg2">
                    <a:lumMod val="75000"/>
                  </a:schemeClr>
                </a:solidFill>
              </a:rPr>
              <a:t>Theory curve : X.L. Sheng, et al., PRC 108 054902 (2023)</a:t>
            </a:r>
          </a:p>
        </p:txBody>
      </p:sp>
      <p:sp>
        <p:nvSpPr>
          <p:cNvPr id="10" name="Text Box 5">
            <a:extLst>
              <a:ext uri="{FF2B5EF4-FFF2-40B4-BE49-F238E27FC236}">
                <a16:creationId xmlns:a16="http://schemas.microsoft.com/office/drawing/2014/main" id="{60EDC6B9-37D6-CFDB-F6F6-BFBA120C775E}"/>
              </a:ext>
            </a:extLst>
          </p:cNvPr>
          <p:cNvSpPr txBox="1">
            <a:spLocks noChangeArrowheads="1"/>
          </p:cNvSpPr>
          <p:nvPr/>
        </p:nvSpPr>
        <p:spPr bwMode="auto">
          <a:xfrm>
            <a:off x="1676400" y="5725294"/>
            <a:ext cx="5638800" cy="584775"/>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Strong rapidity dependence at both RHIC and LHC.</a:t>
            </a:r>
          </a:p>
          <a:p>
            <a:pPr eaLnBrk="1" hangingPunct="1"/>
            <a:r>
              <a:rPr kumimoji="1" lang="en-US" altLang="zh-CN" sz="1600" b="0" baseline="0" dirty="0"/>
              <a:t>Trend consistent with prediction invoking strong force field.</a:t>
            </a:r>
            <a:endParaRPr lang="en-US" altLang="zh-CN" sz="1600" b="0" dirty="0"/>
          </a:p>
        </p:txBody>
      </p:sp>
      <p:pic>
        <p:nvPicPr>
          <p:cNvPr id="11" name="Picture 10" descr="A graph of a graph with numbers and symbols&#10;&#10;Description automatically generated with medium confidence">
            <a:extLst>
              <a:ext uri="{FF2B5EF4-FFF2-40B4-BE49-F238E27FC236}">
                <a16:creationId xmlns:a16="http://schemas.microsoft.com/office/drawing/2014/main" id="{A34EFB5E-1818-5B6E-0718-D9F1F2D1B80E}"/>
              </a:ext>
            </a:extLst>
          </p:cNvPr>
          <p:cNvPicPr>
            <a:picLocks noChangeAspect="1"/>
          </p:cNvPicPr>
          <p:nvPr/>
        </p:nvPicPr>
        <p:blipFill>
          <a:blip r:embed="rId3"/>
          <a:stretch>
            <a:fillRect/>
          </a:stretch>
        </p:blipFill>
        <p:spPr>
          <a:xfrm>
            <a:off x="1" y="1044409"/>
            <a:ext cx="4263312" cy="3621523"/>
          </a:xfrm>
          <a:prstGeom prst="rect">
            <a:avLst/>
          </a:prstGeom>
        </p:spPr>
      </p:pic>
      <p:pic>
        <p:nvPicPr>
          <p:cNvPr id="7" name="Picture 6" descr="A graph of a function&#10;&#10;Description automatically generated with medium confidence">
            <a:extLst>
              <a:ext uri="{FF2B5EF4-FFF2-40B4-BE49-F238E27FC236}">
                <a16:creationId xmlns:a16="http://schemas.microsoft.com/office/drawing/2014/main" id="{49FF30AA-B39B-FEF3-1CF9-602509CA6C33}"/>
              </a:ext>
            </a:extLst>
          </p:cNvPr>
          <p:cNvPicPr>
            <a:picLocks noChangeAspect="1"/>
          </p:cNvPicPr>
          <p:nvPr/>
        </p:nvPicPr>
        <p:blipFill>
          <a:blip r:embed="rId4"/>
          <a:stretch>
            <a:fillRect/>
          </a:stretch>
        </p:blipFill>
        <p:spPr>
          <a:xfrm>
            <a:off x="4343400" y="1014649"/>
            <a:ext cx="4774203" cy="3023951"/>
          </a:xfrm>
          <a:prstGeom prst="rect">
            <a:avLst/>
          </a:prstGeom>
        </p:spPr>
      </p:pic>
      <p:sp>
        <p:nvSpPr>
          <p:cNvPr id="13" name="TextBox 53">
            <a:extLst>
              <a:ext uri="{FF2B5EF4-FFF2-40B4-BE49-F238E27FC236}">
                <a16:creationId xmlns:a16="http://schemas.microsoft.com/office/drawing/2014/main" id="{2540ECF5-74B3-4F84-4D5D-905A6529AC7A}"/>
              </a:ext>
            </a:extLst>
          </p:cNvPr>
          <p:cNvSpPr txBox="1">
            <a:spLocks noChangeArrowheads="1"/>
          </p:cNvSpPr>
          <p:nvPr/>
        </p:nvSpPr>
        <p:spPr bwMode="auto">
          <a:xfrm>
            <a:off x="4953000" y="4093467"/>
            <a:ext cx="4164603"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400" b="0" baseline="0" dirty="0"/>
              <a:t>Relative motion to bulk induce asymmetry of fluctuation in rest frame (more severe at forward rapidity),  leading to ρ</a:t>
            </a:r>
            <a:r>
              <a:rPr kumimoji="1" lang="en-US" altLang="zh-CN" sz="1400" b="0" baseline="30000" dirty="0"/>
              <a:t>z</a:t>
            </a:r>
            <a:r>
              <a:rPr kumimoji="1" lang="en-US" altLang="zh-CN" sz="1400" b="0" dirty="0"/>
              <a:t>00</a:t>
            </a:r>
            <a:r>
              <a:rPr kumimoji="1" lang="en-US" altLang="zh-CN" sz="1400" b="0" baseline="0" dirty="0"/>
              <a:t> &lt; 1/3.</a:t>
            </a:r>
          </a:p>
          <a:p>
            <a:pPr eaLnBrk="1" hangingPunct="1"/>
            <a:endParaRPr kumimoji="1" lang="en-US" altLang="zh-CN" sz="1400" b="0" baseline="0" dirty="0"/>
          </a:p>
          <a:p>
            <a:pPr eaLnBrk="1" hangingPunct="1"/>
            <a:r>
              <a:rPr kumimoji="1" lang="en-US" altLang="zh-CN" sz="1400" b="0" baseline="0" dirty="0"/>
              <a:t>        ρ</a:t>
            </a:r>
            <a:r>
              <a:rPr kumimoji="1" lang="en-US" altLang="zh-CN" sz="1400" b="0" baseline="30000" dirty="0"/>
              <a:t>z</a:t>
            </a:r>
            <a:r>
              <a:rPr kumimoji="1" lang="en-US" altLang="zh-CN" sz="1400" b="0" dirty="0"/>
              <a:t>00</a:t>
            </a:r>
            <a:r>
              <a:rPr kumimoji="1" lang="en-US" altLang="zh-CN" sz="1400" b="0" baseline="0" dirty="0"/>
              <a:t> &lt; 1/3     </a:t>
            </a:r>
            <a:r>
              <a:rPr lang="en-US" sz="1800" b="0" i="0" baseline="0" dirty="0">
                <a:solidFill>
                  <a:srgbClr val="000000"/>
                </a:solidFill>
                <a:effectLst/>
                <a:latin typeface="Lucida Sans Unicode" panose="020B0602030504020204" pitchFamily="34" charset="0"/>
              </a:rPr>
              <a:t>⇒</a:t>
            </a:r>
            <a:r>
              <a:rPr lang="en-US" sz="1100" b="0" i="0" baseline="0" dirty="0">
                <a:solidFill>
                  <a:srgbClr val="000000"/>
                </a:solidFill>
                <a:effectLst/>
                <a:latin typeface="Lucida Sans Unicode" panose="020B0602030504020204" pitchFamily="34" charset="0"/>
              </a:rPr>
              <a:t>      </a:t>
            </a:r>
            <a:r>
              <a:rPr kumimoji="1" lang="en-US" altLang="zh-CN" sz="1400" b="0" baseline="0" dirty="0"/>
              <a:t>ρ</a:t>
            </a:r>
            <a:r>
              <a:rPr kumimoji="1" lang="en-US" altLang="zh-CN" sz="1400" b="0" baseline="30000" dirty="0"/>
              <a:t>x</a:t>
            </a:r>
            <a:r>
              <a:rPr kumimoji="1" lang="en-US" altLang="zh-CN" sz="1400" b="0" dirty="0"/>
              <a:t>00</a:t>
            </a:r>
            <a:r>
              <a:rPr kumimoji="1" lang="en-US" altLang="zh-CN" sz="1400" b="0" baseline="0" dirty="0"/>
              <a:t> = ρ</a:t>
            </a:r>
            <a:r>
              <a:rPr kumimoji="1" lang="en-US" altLang="zh-CN" sz="1400" b="0" baseline="30000" dirty="0"/>
              <a:t>y</a:t>
            </a:r>
            <a:r>
              <a:rPr kumimoji="1" lang="en-US" altLang="zh-CN" sz="1400" b="0" dirty="0"/>
              <a:t>00</a:t>
            </a:r>
            <a:r>
              <a:rPr kumimoji="1" lang="en-US" altLang="zh-CN" sz="1400" b="0" baseline="0" dirty="0"/>
              <a:t> &gt; 1/3 </a:t>
            </a:r>
          </a:p>
        </p:txBody>
      </p:sp>
      <p:sp>
        <p:nvSpPr>
          <p:cNvPr id="32" name="Freeform 31">
            <a:extLst>
              <a:ext uri="{FF2B5EF4-FFF2-40B4-BE49-F238E27FC236}">
                <a16:creationId xmlns:a16="http://schemas.microsoft.com/office/drawing/2014/main" id="{B3CE4488-E96E-B690-E231-27E1106D0857}"/>
              </a:ext>
            </a:extLst>
          </p:cNvPr>
          <p:cNvSpPr/>
          <p:nvPr/>
        </p:nvSpPr>
        <p:spPr bwMode="auto">
          <a:xfrm>
            <a:off x="1166810" y="2776843"/>
            <a:ext cx="4929190" cy="1631700"/>
          </a:xfrm>
          <a:custGeom>
            <a:avLst/>
            <a:gdLst>
              <a:gd name="connsiteX0" fmla="*/ 0 w 4719484"/>
              <a:gd name="connsiteY0" fmla="*/ 1347020 h 1799073"/>
              <a:gd name="connsiteX1" fmla="*/ 2320413 w 4719484"/>
              <a:gd name="connsiteY1" fmla="*/ 1720645 h 1799073"/>
              <a:gd name="connsiteX2" fmla="*/ 4719484 w 4719484"/>
              <a:gd name="connsiteY2" fmla="*/ 0 h 1799073"/>
              <a:gd name="connsiteX3" fmla="*/ 4719484 w 4719484"/>
              <a:gd name="connsiteY3" fmla="*/ 0 h 1799073"/>
            </a:gdLst>
            <a:ahLst/>
            <a:cxnLst>
              <a:cxn ang="0">
                <a:pos x="connsiteX0" y="connsiteY0"/>
              </a:cxn>
              <a:cxn ang="0">
                <a:pos x="connsiteX1" y="connsiteY1"/>
              </a:cxn>
              <a:cxn ang="0">
                <a:pos x="connsiteX2" y="connsiteY2"/>
              </a:cxn>
              <a:cxn ang="0">
                <a:pos x="connsiteX3" y="connsiteY3"/>
              </a:cxn>
            </a:cxnLst>
            <a:rect l="l" t="t" r="r" b="b"/>
            <a:pathLst>
              <a:path w="4719484" h="1799073">
                <a:moveTo>
                  <a:pt x="0" y="1347020"/>
                </a:moveTo>
                <a:cubicBezTo>
                  <a:pt x="766916" y="1646084"/>
                  <a:pt x="1533832" y="1945148"/>
                  <a:pt x="2320413" y="1720645"/>
                </a:cubicBezTo>
                <a:cubicBezTo>
                  <a:pt x="3106994" y="1496142"/>
                  <a:pt x="4719484" y="0"/>
                  <a:pt x="4719484" y="0"/>
                </a:cubicBezTo>
                <a:lnTo>
                  <a:pt x="4719484" y="0"/>
                </a:lnTo>
              </a:path>
            </a:pathLst>
          </a:custGeom>
          <a:noFill/>
          <a:ln w="19050" cap="flat" cmpd="sng" algn="ctr">
            <a:solidFill>
              <a:schemeClr val="accent2"/>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34" name="Freeform 33">
            <a:extLst>
              <a:ext uri="{FF2B5EF4-FFF2-40B4-BE49-F238E27FC236}">
                <a16:creationId xmlns:a16="http://schemas.microsoft.com/office/drawing/2014/main" id="{9F51D0DA-8167-E1FD-BF74-4B2ECADE1CAF}"/>
              </a:ext>
            </a:extLst>
          </p:cNvPr>
          <p:cNvSpPr/>
          <p:nvPr/>
        </p:nvSpPr>
        <p:spPr bwMode="auto">
          <a:xfrm rot="1357906">
            <a:off x="4012882" y="1514149"/>
            <a:ext cx="1673416" cy="484040"/>
          </a:xfrm>
          <a:custGeom>
            <a:avLst/>
            <a:gdLst>
              <a:gd name="connsiteX0" fmla="*/ 0 w 4719484"/>
              <a:gd name="connsiteY0" fmla="*/ 1347020 h 1799073"/>
              <a:gd name="connsiteX1" fmla="*/ 2320413 w 4719484"/>
              <a:gd name="connsiteY1" fmla="*/ 1720645 h 1799073"/>
              <a:gd name="connsiteX2" fmla="*/ 4719484 w 4719484"/>
              <a:gd name="connsiteY2" fmla="*/ 0 h 1799073"/>
              <a:gd name="connsiteX3" fmla="*/ 4719484 w 4719484"/>
              <a:gd name="connsiteY3" fmla="*/ 0 h 1799073"/>
            </a:gdLst>
            <a:ahLst/>
            <a:cxnLst>
              <a:cxn ang="0">
                <a:pos x="connsiteX0" y="connsiteY0"/>
              </a:cxn>
              <a:cxn ang="0">
                <a:pos x="connsiteX1" y="connsiteY1"/>
              </a:cxn>
              <a:cxn ang="0">
                <a:pos x="connsiteX2" y="connsiteY2"/>
              </a:cxn>
              <a:cxn ang="0">
                <a:pos x="connsiteX3" y="connsiteY3"/>
              </a:cxn>
            </a:cxnLst>
            <a:rect l="l" t="t" r="r" b="b"/>
            <a:pathLst>
              <a:path w="4719484" h="1799073">
                <a:moveTo>
                  <a:pt x="0" y="1347020"/>
                </a:moveTo>
                <a:cubicBezTo>
                  <a:pt x="766916" y="1646084"/>
                  <a:pt x="1533832" y="1945148"/>
                  <a:pt x="2320413" y="1720645"/>
                </a:cubicBezTo>
                <a:cubicBezTo>
                  <a:pt x="3106994" y="1496142"/>
                  <a:pt x="4719484" y="0"/>
                  <a:pt x="4719484" y="0"/>
                </a:cubicBezTo>
                <a:lnTo>
                  <a:pt x="4719484" y="0"/>
                </a:lnTo>
              </a:path>
            </a:pathLst>
          </a:custGeom>
          <a:noFill/>
          <a:ln w="19050" cap="flat" cmpd="sng" algn="ctr">
            <a:solidFill>
              <a:srgbClr val="FFC000"/>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35" name="TextBox 34">
            <a:extLst>
              <a:ext uri="{FF2B5EF4-FFF2-40B4-BE49-F238E27FC236}">
                <a16:creationId xmlns:a16="http://schemas.microsoft.com/office/drawing/2014/main" id="{6BA06AED-C4F2-1454-8D5D-12F529B1E506}"/>
              </a:ext>
            </a:extLst>
          </p:cNvPr>
          <p:cNvSpPr txBox="1"/>
          <p:nvPr/>
        </p:nvSpPr>
        <p:spPr>
          <a:xfrm>
            <a:off x="5317073" y="5396767"/>
            <a:ext cx="3776996" cy="261610"/>
          </a:xfrm>
          <a:prstGeom prst="rect">
            <a:avLst/>
          </a:prstGeom>
          <a:noFill/>
        </p:spPr>
        <p:txBody>
          <a:bodyPr wrap="none" rtlCol="0">
            <a:spAutoFit/>
          </a:bodyPr>
          <a:lstStyle/>
          <a:p>
            <a:r>
              <a:rPr lang="en-US" sz="1100" b="0" baseline="0" dirty="0">
                <a:solidFill>
                  <a:schemeClr val="bg2">
                    <a:lumMod val="75000"/>
                  </a:schemeClr>
                </a:solidFill>
              </a:rPr>
              <a:t>X.L. Sheng, S. Pu and Q. Wang, PRC 108 054902 (2023)</a:t>
            </a:r>
          </a:p>
        </p:txBody>
      </p:sp>
    </p:spTree>
    <p:extLst>
      <p:ext uri="{BB962C8B-B14F-4D97-AF65-F5344CB8AC3E}">
        <p14:creationId xmlns:p14="http://schemas.microsoft.com/office/powerpoint/2010/main" val="3578383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500"/>
                                        <p:tgtEl>
                                          <p:spTgt spid="3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right)">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E8D51-5AFD-6F31-17A7-35F6B8E6042E}"/>
            </a:ext>
          </a:extLst>
        </p:cNvPr>
        <p:cNvGrpSpPr/>
        <p:nvPr/>
      </p:nvGrpSpPr>
      <p:grpSpPr>
        <a:xfrm>
          <a:off x="0" y="0"/>
          <a:ext cx="0" cy="0"/>
          <a:chOff x="0" y="0"/>
          <a:chExt cx="0" cy="0"/>
        </a:xfrm>
      </p:grpSpPr>
      <p:sp>
        <p:nvSpPr>
          <p:cNvPr id="20481" name="Rectangle 34">
            <a:extLst>
              <a:ext uri="{FF2B5EF4-FFF2-40B4-BE49-F238E27FC236}">
                <a16:creationId xmlns:a16="http://schemas.microsoft.com/office/drawing/2014/main" id="{5C0DB1BC-85FC-9938-DDC3-D0978A3A979F}"/>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What about J/</a:t>
            </a:r>
            <a:r>
              <a:rPr lang="el-GR" i="0" baseline="0" dirty="0">
                <a:solidFill>
                  <a:srgbClr val="FF0000"/>
                </a:solidFill>
                <a:effectLst/>
                <a:latin typeface="Arial" panose="020B0604020202020204" pitchFamily="34" charset="0"/>
              </a:rPr>
              <a:t>ψ</a:t>
            </a:r>
            <a:r>
              <a:rPr lang="en-US" altLang="zh-CN" baseline="0" dirty="0">
                <a:solidFill>
                  <a:srgbClr val="FF0000"/>
                </a:solidFill>
              </a:rPr>
              <a:t> ?</a:t>
            </a:r>
          </a:p>
        </p:txBody>
      </p:sp>
      <p:sp>
        <p:nvSpPr>
          <p:cNvPr id="20482" name="Footer Placeholder 3">
            <a:extLst>
              <a:ext uri="{FF2B5EF4-FFF2-40B4-BE49-F238E27FC236}">
                <a16:creationId xmlns:a16="http://schemas.microsoft.com/office/drawing/2014/main" id="{E9B1DF17-A995-729B-4232-FC3B272EC758}"/>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79605930-D657-C73E-7D3F-B00359433FC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21</a:t>
            </a:fld>
            <a:endParaRPr lang="en-US" altLang="zh-CN" sz="1400" b="0" baseline="0" dirty="0">
              <a:latin typeface="Times New Roman" panose="02020603050405020304" pitchFamily="18" charset="0"/>
            </a:endParaRPr>
          </a:p>
        </p:txBody>
      </p:sp>
      <p:sp>
        <p:nvSpPr>
          <p:cNvPr id="2" name="TextBox 1">
            <a:extLst>
              <a:ext uri="{FF2B5EF4-FFF2-40B4-BE49-F238E27FC236}">
                <a16:creationId xmlns:a16="http://schemas.microsoft.com/office/drawing/2014/main" id="{A0667820-38B5-17A6-A8D1-B4768E2EC08F}"/>
              </a:ext>
            </a:extLst>
          </p:cNvPr>
          <p:cNvSpPr txBox="1"/>
          <p:nvPr/>
        </p:nvSpPr>
        <p:spPr>
          <a:xfrm>
            <a:off x="1600200" y="5225851"/>
            <a:ext cx="6324600" cy="307777"/>
          </a:xfrm>
          <a:prstGeom prst="rect">
            <a:avLst/>
          </a:prstGeom>
          <a:noFill/>
        </p:spPr>
        <p:txBody>
          <a:bodyPr wrap="square" rtlCol="0">
            <a:spAutoFit/>
          </a:bodyPr>
          <a:lstStyle/>
          <a:p>
            <a:r>
              <a:rPr kumimoji="1" lang="en-US" altLang="zh-CN" sz="1400" b="0" baseline="0" dirty="0"/>
              <a:t>Forward J/</a:t>
            </a:r>
            <a:r>
              <a:rPr lang="el-GR" sz="1400" b="0" i="0" baseline="0" dirty="0">
                <a:solidFill>
                  <a:srgbClr val="000000"/>
                </a:solidFill>
                <a:effectLst/>
                <a:latin typeface="Arial" panose="020B0604020202020204" pitchFamily="34" charset="0"/>
              </a:rPr>
              <a:t>ψ</a:t>
            </a:r>
            <a:r>
              <a:rPr lang="en-US" sz="1400" b="0" i="0" baseline="0" dirty="0">
                <a:solidFill>
                  <a:srgbClr val="000000"/>
                </a:solidFill>
                <a:effectLst/>
                <a:latin typeface="Arial" panose="020B0604020202020204" pitchFamily="34" charset="0"/>
              </a:rPr>
              <a:t>  </a:t>
            </a:r>
            <a:r>
              <a:rPr lang="el-GR" sz="1400" b="0" i="0" baseline="0" dirty="0">
                <a:solidFill>
                  <a:srgbClr val="000000"/>
                </a:solidFill>
                <a:effectLst/>
                <a:latin typeface="Arial" panose="020B0604020202020204" pitchFamily="34" charset="0"/>
              </a:rPr>
              <a:t>ρ</a:t>
            </a:r>
            <a:r>
              <a:rPr lang="en-US" sz="1400" b="0" i="0" dirty="0">
                <a:solidFill>
                  <a:srgbClr val="000000"/>
                </a:solidFill>
                <a:effectLst/>
                <a:latin typeface="Arial" panose="020B0604020202020204" pitchFamily="34" charset="0"/>
              </a:rPr>
              <a:t>00 </a:t>
            </a:r>
            <a:r>
              <a:rPr lang="en-US" sz="1400" b="0" i="0" baseline="0" dirty="0">
                <a:solidFill>
                  <a:srgbClr val="000000"/>
                </a:solidFill>
                <a:effectLst/>
                <a:latin typeface="Arial" panose="020B0604020202020204" pitchFamily="34" charset="0"/>
              </a:rPr>
              <a:t> at LHC and  </a:t>
            </a:r>
            <a:r>
              <a:rPr kumimoji="1" lang="en-US" sz="1400" b="0" i="0" baseline="0" dirty="0">
                <a:solidFill>
                  <a:srgbClr val="000000"/>
                </a:solidFill>
                <a:effectLst/>
                <a:latin typeface="Arial" panose="020B0604020202020204" pitchFamily="34" charset="0"/>
              </a:rPr>
              <a:t>m</a:t>
            </a:r>
            <a:r>
              <a:rPr kumimoji="1" lang="en-US" altLang="zh-CN" sz="1400" b="0" baseline="0" dirty="0"/>
              <a:t>idrapidity J/</a:t>
            </a:r>
            <a:r>
              <a:rPr lang="el-GR" sz="1400" b="0" i="0" baseline="0" dirty="0">
                <a:solidFill>
                  <a:srgbClr val="000000"/>
                </a:solidFill>
                <a:effectLst/>
                <a:latin typeface="Arial" panose="020B0604020202020204" pitchFamily="34" charset="0"/>
              </a:rPr>
              <a:t>ψ</a:t>
            </a:r>
            <a:r>
              <a:rPr lang="en-US" sz="1400" b="0" i="0" baseline="0" dirty="0">
                <a:solidFill>
                  <a:srgbClr val="000000"/>
                </a:solidFill>
                <a:effectLst/>
                <a:latin typeface="Arial" panose="020B0604020202020204" pitchFamily="34" charset="0"/>
              </a:rPr>
              <a:t>  </a:t>
            </a:r>
            <a:r>
              <a:rPr lang="el-GR" sz="1400" b="0" i="0" baseline="0" dirty="0">
                <a:solidFill>
                  <a:srgbClr val="000000"/>
                </a:solidFill>
                <a:effectLst/>
                <a:latin typeface="Arial" panose="020B0604020202020204" pitchFamily="34" charset="0"/>
              </a:rPr>
              <a:t>ρ</a:t>
            </a:r>
            <a:r>
              <a:rPr lang="en-US" sz="1400" b="0" i="0" dirty="0">
                <a:solidFill>
                  <a:srgbClr val="000000"/>
                </a:solidFill>
                <a:effectLst/>
                <a:latin typeface="Arial" panose="020B0604020202020204" pitchFamily="34" charset="0"/>
              </a:rPr>
              <a:t>00 </a:t>
            </a:r>
            <a:r>
              <a:rPr lang="en-US" sz="1400" b="0" i="0" baseline="0" dirty="0">
                <a:solidFill>
                  <a:srgbClr val="000000"/>
                </a:solidFill>
                <a:effectLst/>
                <a:latin typeface="Arial" panose="020B0604020202020204" pitchFamily="34" charset="0"/>
              </a:rPr>
              <a:t> &lt; 1/3 at RHIC, both &lt; 1/3.</a:t>
            </a:r>
            <a:endParaRPr lang="en-US" altLang="zh-CN" sz="1400" b="0" dirty="0"/>
          </a:p>
        </p:txBody>
      </p:sp>
      <p:sp>
        <p:nvSpPr>
          <p:cNvPr id="3" name="TextBox 2">
            <a:extLst>
              <a:ext uri="{FF2B5EF4-FFF2-40B4-BE49-F238E27FC236}">
                <a16:creationId xmlns:a16="http://schemas.microsoft.com/office/drawing/2014/main" id="{C6C2398B-7C6A-0CAF-AE61-F6ED606F6D23}"/>
              </a:ext>
            </a:extLst>
          </p:cNvPr>
          <p:cNvSpPr txBox="1"/>
          <p:nvPr/>
        </p:nvSpPr>
        <p:spPr>
          <a:xfrm>
            <a:off x="6728097" y="4531816"/>
            <a:ext cx="2073003" cy="430887"/>
          </a:xfrm>
          <a:prstGeom prst="rect">
            <a:avLst/>
          </a:prstGeom>
          <a:noFill/>
        </p:spPr>
        <p:txBody>
          <a:bodyPr wrap="none" rtlCol="0">
            <a:spAutoFit/>
          </a:bodyPr>
          <a:lstStyle/>
          <a:p>
            <a:r>
              <a:rPr lang="en-US" sz="1100" b="0" baseline="0" dirty="0">
                <a:solidFill>
                  <a:schemeClr val="bg2">
                    <a:lumMod val="75000"/>
                  </a:schemeClr>
                </a:solidFill>
              </a:rPr>
              <a:t>D. Shen for STAR, SPIN 2023</a:t>
            </a:r>
          </a:p>
          <a:p>
            <a:r>
              <a:rPr lang="en-US" sz="1100" b="0" baseline="0" dirty="0">
                <a:solidFill>
                  <a:schemeClr val="bg2">
                    <a:lumMod val="75000"/>
                  </a:schemeClr>
                </a:solidFill>
              </a:rPr>
              <a:t>X. Bai for ALICE, SPIN 2023</a:t>
            </a:r>
          </a:p>
        </p:txBody>
      </p:sp>
      <p:sp>
        <p:nvSpPr>
          <p:cNvPr id="4" name="TextBox 3">
            <a:extLst>
              <a:ext uri="{FF2B5EF4-FFF2-40B4-BE49-F238E27FC236}">
                <a16:creationId xmlns:a16="http://schemas.microsoft.com/office/drawing/2014/main" id="{BF33CFB7-0611-E92D-3A1A-3D80D53F406A}"/>
              </a:ext>
            </a:extLst>
          </p:cNvPr>
          <p:cNvSpPr txBox="1"/>
          <p:nvPr/>
        </p:nvSpPr>
        <p:spPr>
          <a:xfrm>
            <a:off x="540287" y="815988"/>
            <a:ext cx="8063426" cy="369332"/>
          </a:xfrm>
          <a:prstGeom prst="rect">
            <a:avLst/>
          </a:prstGeom>
          <a:noFill/>
        </p:spPr>
        <p:txBody>
          <a:bodyPr wrap="none" rtlCol="0">
            <a:spAutoFit/>
          </a:bodyPr>
          <a:lstStyle/>
          <a:p>
            <a:r>
              <a:rPr lang="en-US" b="0" baseline="0" dirty="0"/>
              <a:t>Naïve expectation from fluctuating strong force field : </a:t>
            </a:r>
            <a:r>
              <a:rPr lang="el-GR" sz="1800" b="0" i="0" baseline="0" dirty="0">
                <a:solidFill>
                  <a:srgbClr val="000000"/>
                </a:solidFill>
                <a:effectLst/>
                <a:latin typeface="Arial" panose="020B0604020202020204" pitchFamily="34" charset="0"/>
              </a:rPr>
              <a:t>ρ</a:t>
            </a:r>
            <a:r>
              <a:rPr lang="en-US" sz="1800" b="0" i="0" dirty="0">
                <a:solidFill>
                  <a:srgbClr val="000000"/>
                </a:solidFill>
                <a:effectLst/>
                <a:latin typeface="Arial" panose="020B0604020202020204" pitchFamily="34" charset="0"/>
              </a:rPr>
              <a:t>00 </a:t>
            </a:r>
            <a:r>
              <a:rPr lang="en-US" sz="1800" b="0" i="0" baseline="0" dirty="0">
                <a:solidFill>
                  <a:srgbClr val="000000"/>
                </a:solidFill>
                <a:effectLst/>
                <a:latin typeface="Arial" panose="020B0604020202020204" pitchFamily="34" charset="0"/>
              </a:rPr>
              <a:t> &gt; 1/3 at midrapidity </a:t>
            </a:r>
            <a:endParaRPr lang="en-US" b="0" baseline="0" dirty="0"/>
          </a:p>
        </p:txBody>
      </p:sp>
      <p:sp>
        <p:nvSpPr>
          <p:cNvPr id="5" name="Text Box 5">
            <a:extLst>
              <a:ext uri="{FF2B5EF4-FFF2-40B4-BE49-F238E27FC236}">
                <a16:creationId xmlns:a16="http://schemas.microsoft.com/office/drawing/2014/main" id="{D2312FE8-1302-295C-8D5F-A942EBEDF18B}"/>
              </a:ext>
            </a:extLst>
          </p:cNvPr>
          <p:cNvSpPr txBox="1">
            <a:spLocks noChangeArrowheads="1"/>
          </p:cNvSpPr>
          <p:nvPr/>
        </p:nvSpPr>
        <p:spPr bwMode="auto">
          <a:xfrm>
            <a:off x="2955445" y="5736945"/>
            <a:ext cx="3183691" cy="338554"/>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How do we understand J/</a:t>
            </a:r>
            <a:r>
              <a:rPr lang="el-GR" sz="1600" b="0" i="0" baseline="0" dirty="0">
                <a:solidFill>
                  <a:srgbClr val="000000"/>
                </a:solidFill>
                <a:effectLst/>
                <a:latin typeface="Arial" panose="020B0604020202020204" pitchFamily="34" charset="0"/>
              </a:rPr>
              <a:t>ψ</a:t>
            </a:r>
            <a:r>
              <a:rPr lang="en-US" sz="1600" b="0" i="0" baseline="0" dirty="0">
                <a:solidFill>
                  <a:srgbClr val="000000"/>
                </a:solidFill>
                <a:effectLst/>
                <a:latin typeface="Arial" panose="020B0604020202020204" pitchFamily="34" charset="0"/>
              </a:rPr>
              <a:t> </a:t>
            </a:r>
            <a:r>
              <a:rPr lang="el-GR" sz="1600" b="0" i="0" baseline="0" dirty="0">
                <a:solidFill>
                  <a:srgbClr val="000000"/>
                </a:solidFill>
                <a:effectLst/>
                <a:latin typeface="Arial" panose="020B0604020202020204" pitchFamily="34" charset="0"/>
              </a:rPr>
              <a:t>ρ</a:t>
            </a:r>
            <a:r>
              <a:rPr lang="en-US" sz="1600" b="0" i="0" dirty="0">
                <a:solidFill>
                  <a:srgbClr val="000000"/>
                </a:solidFill>
                <a:effectLst/>
                <a:latin typeface="Arial" panose="020B0604020202020204" pitchFamily="34" charset="0"/>
              </a:rPr>
              <a:t>00 </a:t>
            </a:r>
            <a:r>
              <a:rPr lang="en-US" sz="1600" b="0" i="0" baseline="0" dirty="0">
                <a:solidFill>
                  <a:srgbClr val="000000"/>
                </a:solidFill>
                <a:effectLst/>
                <a:latin typeface="Arial" panose="020B0604020202020204" pitchFamily="34" charset="0"/>
              </a:rPr>
              <a:t>? </a:t>
            </a:r>
            <a:endParaRPr lang="en-US" altLang="zh-CN" sz="1600" b="0" dirty="0"/>
          </a:p>
        </p:txBody>
      </p:sp>
      <p:pic>
        <p:nvPicPr>
          <p:cNvPr id="6" name="Picture 5" descr="A graph of a number of events&#10;&#10;Description automatically generated with medium confidence">
            <a:extLst>
              <a:ext uri="{FF2B5EF4-FFF2-40B4-BE49-F238E27FC236}">
                <a16:creationId xmlns:a16="http://schemas.microsoft.com/office/drawing/2014/main" id="{1E80DE1B-FAD5-AAAD-8BDC-148D421A5238}"/>
              </a:ext>
            </a:extLst>
          </p:cNvPr>
          <p:cNvPicPr>
            <a:picLocks noChangeAspect="1"/>
          </p:cNvPicPr>
          <p:nvPr/>
        </p:nvPicPr>
        <p:blipFill>
          <a:blip r:embed="rId3"/>
          <a:stretch>
            <a:fillRect/>
          </a:stretch>
        </p:blipFill>
        <p:spPr>
          <a:xfrm>
            <a:off x="1933177" y="1325950"/>
            <a:ext cx="4620023" cy="3712158"/>
          </a:xfrm>
          <a:prstGeom prst="rect">
            <a:avLst/>
          </a:prstGeom>
        </p:spPr>
      </p:pic>
    </p:spTree>
    <p:extLst>
      <p:ext uri="{BB962C8B-B14F-4D97-AF65-F5344CB8AC3E}">
        <p14:creationId xmlns:p14="http://schemas.microsoft.com/office/powerpoint/2010/main" val="81984077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7104E-6080-D4B9-3DBB-B9CE8002BDFD}"/>
            </a:ext>
          </a:extLst>
        </p:cNvPr>
        <p:cNvGrpSpPr/>
        <p:nvPr/>
      </p:nvGrpSpPr>
      <p:grpSpPr>
        <a:xfrm>
          <a:off x="0" y="0"/>
          <a:ext cx="0" cy="0"/>
          <a:chOff x="0" y="0"/>
          <a:chExt cx="0" cy="0"/>
        </a:xfrm>
      </p:grpSpPr>
      <p:sp>
        <p:nvSpPr>
          <p:cNvPr id="20481" name="Rectangle 34">
            <a:extLst>
              <a:ext uri="{FF2B5EF4-FFF2-40B4-BE49-F238E27FC236}">
                <a16:creationId xmlns:a16="http://schemas.microsoft.com/office/drawing/2014/main" id="{098AD7D8-3920-8CC3-5C64-EB1B1FBB0C47}"/>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Any Hint on Vortical Structure ?</a:t>
            </a:r>
          </a:p>
        </p:txBody>
      </p:sp>
      <p:sp>
        <p:nvSpPr>
          <p:cNvPr id="20482" name="Footer Placeholder 3">
            <a:extLst>
              <a:ext uri="{FF2B5EF4-FFF2-40B4-BE49-F238E27FC236}">
                <a16:creationId xmlns:a16="http://schemas.microsoft.com/office/drawing/2014/main" id="{5BC4A32D-36C2-95DE-BD49-EAE180FE1E53}"/>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054E645F-91B3-74F4-4527-20CEFF2FA3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22</a:t>
            </a:fld>
            <a:endParaRPr lang="en-US" altLang="zh-CN" sz="1400" b="0" baseline="0" dirty="0">
              <a:latin typeface="Times New Roman" panose="02020603050405020304" pitchFamily="18" charset="0"/>
            </a:endParaRPr>
          </a:p>
        </p:txBody>
      </p:sp>
      <p:grpSp>
        <p:nvGrpSpPr>
          <p:cNvPr id="20480" name="Group 20479">
            <a:extLst>
              <a:ext uri="{FF2B5EF4-FFF2-40B4-BE49-F238E27FC236}">
                <a16:creationId xmlns:a16="http://schemas.microsoft.com/office/drawing/2014/main" id="{B48817FF-C171-D918-22A8-D3F601FC6AFA}"/>
              </a:ext>
            </a:extLst>
          </p:cNvPr>
          <p:cNvGrpSpPr/>
          <p:nvPr/>
        </p:nvGrpSpPr>
        <p:grpSpPr>
          <a:xfrm>
            <a:off x="1100998" y="3619829"/>
            <a:ext cx="6760130" cy="1979966"/>
            <a:chOff x="246955" y="737969"/>
            <a:chExt cx="8592245" cy="2425612"/>
          </a:xfrm>
        </p:grpSpPr>
        <p:pic>
          <p:nvPicPr>
            <p:cNvPr id="20484" name="Picture 20483">
              <a:extLst>
                <a:ext uri="{FF2B5EF4-FFF2-40B4-BE49-F238E27FC236}">
                  <a16:creationId xmlns:a16="http://schemas.microsoft.com/office/drawing/2014/main" id="{8A48712C-A1B8-025B-608F-9BB2D8E2E2CF}"/>
                </a:ext>
              </a:extLst>
            </p:cNvPr>
            <p:cNvPicPr>
              <a:picLocks noChangeAspect="1"/>
            </p:cNvPicPr>
            <p:nvPr/>
          </p:nvPicPr>
          <p:blipFill rotWithShape="1">
            <a:blip r:embed="rId3"/>
            <a:srcRect l="54340" r="-423"/>
            <a:stretch/>
          </p:blipFill>
          <p:spPr>
            <a:xfrm>
              <a:off x="6695906" y="814377"/>
              <a:ext cx="2143294" cy="2307018"/>
            </a:xfrm>
            <a:prstGeom prst="rect">
              <a:avLst/>
            </a:prstGeom>
          </p:spPr>
        </p:pic>
        <p:pic>
          <p:nvPicPr>
            <p:cNvPr id="20485" name="Picture 1088" descr="AllEvol">
              <a:extLst>
                <a:ext uri="{FF2B5EF4-FFF2-40B4-BE49-F238E27FC236}">
                  <a16:creationId xmlns:a16="http://schemas.microsoft.com/office/drawing/2014/main" id="{651CB64F-85FE-7CC8-52C6-3D60940736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 r="76750"/>
            <a:stretch/>
          </p:blipFill>
          <p:spPr bwMode="auto">
            <a:xfrm>
              <a:off x="246955" y="1298828"/>
              <a:ext cx="1822967" cy="164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6" name="Group 20485">
              <a:extLst>
                <a:ext uri="{FF2B5EF4-FFF2-40B4-BE49-F238E27FC236}">
                  <a16:creationId xmlns:a16="http://schemas.microsoft.com/office/drawing/2014/main" id="{8F3E2242-EEBD-2BFA-3306-F2C6E2344B34}"/>
                </a:ext>
              </a:extLst>
            </p:cNvPr>
            <p:cNvGrpSpPr>
              <a:grpSpLocks noChangeAspect="1"/>
            </p:cNvGrpSpPr>
            <p:nvPr/>
          </p:nvGrpSpPr>
          <p:grpSpPr>
            <a:xfrm>
              <a:off x="2233629" y="805955"/>
              <a:ext cx="1822967" cy="2357626"/>
              <a:chOff x="2514600" y="2413000"/>
              <a:chExt cx="1321777" cy="1709442"/>
            </a:xfrm>
          </p:grpSpPr>
          <p:pic>
            <p:nvPicPr>
              <p:cNvPr id="20513" name="Picture 1088" descr="AllEvol">
                <a:extLst>
                  <a:ext uri="{FF2B5EF4-FFF2-40B4-BE49-F238E27FC236}">
                    <a16:creationId xmlns:a16="http://schemas.microsoft.com/office/drawing/2014/main" id="{4543E47E-4F73-7EDD-6078-F8DB09A64D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530" r="47936"/>
              <a:stretch/>
            </p:blipFill>
            <p:spPr bwMode="auto">
              <a:xfrm>
                <a:off x="2514600" y="2608281"/>
                <a:ext cx="1321777" cy="140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514" name="Straight Arrow Connector 20513">
                <a:extLst>
                  <a:ext uri="{FF2B5EF4-FFF2-40B4-BE49-F238E27FC236}">
                    <a16:creationId xmlns:a16="http://schemas.microsoft.com/office/drawing/2014/main" id="{58557BAE-7951-70C3-3300-3A20ED244788}"/>
                  </a:ext>
                </a:extLst>
              </p:cNvPr>
              <p:cNvCxnSpPr>
                <a:cxnSpLocks/>
              </p:cNvCxnSpPr>
              <p:nvPr/>
            </p:nvCxnSpPr>
            <p:spPr bwMode="auto">
              <a:xfrm flipV="1">
                <a:off x="3184546" y="2413000"/>
                <a:ext cx="0" cy="836217"/>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cxnSp>
            <p:nvCxnSpPr>
              <p:cNvPr id="20515" name="Straight Arrow Connector 20514">
                <a:extLst>
                  <a:ext uri="{FF2B5EF4-FFF2-40B4-BE49-F238E27FC236}">
                    <a16:creationId xmlns:a16="http://schemas.microsoft.com/office/drawing/2014/main" id="{6E25FA69-485A-6C8C-4D3D-D73B5C6D0312}"/>
                  </a:ext>
                </a:extLst>
              </p:cNvPr>
              <p:cNvCxnSpPr>
                <a:cxnSpLocks/>
              </p:cNvCxnSpPr>
              <p:nvPr/>
            </p:nvCxnSpPr>
            <p:spPr bwMode="auto">
              <a:xfrm>
                <a:off x="3184546" y="3312353"/>
                <a:ext cx="0" cy="810089"/>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cxnSp>
            <p:nvCxnSpPr>
              <p:cNvPr id="20516" name="Straight Arrow Connector 20515">
                <a:extLst>
                  <a:ext uri="{FF2B5EF4-FFF2-40B4-BE49-F238E27FC236}">
                    <a16:creationId xmlns:a16="http://schemas.microsoft.com/office/drawing/2014/main" id="{626B69EE-8CD4-3E09-DA34-A53FE6966F7E}"/>
                  </a:ext>
                </a:extLst>
              </p:cNvPr>
              <p:cNvCxnSpPr>
                <a:cxnSpLocks/>
              </p:cNvCxnSpPr>
              <p:nvPr/>
            </p:nvCxnSpPr>
            <p:spPr bwMode="auto">
              <a:xfrm flipV="1">
                <a:off x="3456432" y="2608281"/>
                <a:ext cx="0" cy="640936"/>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cxnSp>
            <p:nvCxnSpPr>
              <p:cNvPr id="20517" name="Straight Arrow Connector 20516">
                <a:extLst>
                  <a:ext uri="{FF2B5EF4-FFF2-40B4-BE49-F238E27FC236}">
                    <a16:creationId xmlns:a16="http://schemas.microsoft.com/office/drawing/2014/main" id="{9351AA15-4EDF-7151-823A-856806363457}"/>
                  </a:ext>
                </a:extLst>
              </p:cNvPr>
              <p:cNvCxnSpPr>
                <a:cxnSpLocks/>
              </p:cNvCxnSpPr>
              <p:nvPr/>
            </p:nvCxnSpPr>
            <p:spPr bwMode="auto">
              <a:xfrm flipV="1">
                <a:off x="2895600" y="2590800"/>
                <a:ext cx="0" cy="658417"/>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cxnSp>
            <p:nvCxnSpPr>
              <p:cNvPr id="20518" name="Straight Arrow Connector 20517">
                <a:extLst>
                  <a:ext uri="{FF2B5EF4-FFF2-40B4-BE49-F238E27FC236}">
                    <a16:creationId xmlns:a16="http://schemas.microsoft.com/office/drawing/2014/main" id="{2582E4EB-2A99-A606-3291-596C976E4504}"/>
                  </a:ext>
                </a:extLst>
              </p:cNvPr>
              <p:cNvCxnSpPr>
                <a:cxnSpLocks/>
              </p:cNvCxnSpPr>
              <p:nvPr/>
            </p:nvCxnSpPr>
            <p:spPr bwMode="auto">
              <a:xfrm flipV="1">
                <a:off x="3712464" y="2776349"/>
                <a:ext cx="0" cy="472868"/>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cxnSp>
            <p:nvCxnSpPr>
              <p:cNvPr id="20519" name="Straight Arrow Connector 20518">
                <a:extLst>
                  <a:ext uri="{FF2B5EF4-FFF2-40B4-BE49-F238E27FC236}">
                    <a16:creationId xmlns:a16="http://schemas.microsoft.com/office/drawing/2014/main" id="{35C40ED4-5DE1-6FF6-34DC-B4ED76781349}"/>
                  </a:ext>
                </a:extLst>
              </p:cNvPr>
              <p:cNvCxnSpPr>
                <a:cxnSpLocks/>
              </p:cNvCxnSpPr>
              <p:nvPr/>
            </p:nvCxnSpPr>
            <p:spPr bwMode="auto">
              <a:xfrm flipV="1">
                <a:off x="2667000" y="2776349"/>
                <a:ext cx="0" cy="456946"/>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cxnSp>
            <p:nvCxnSpPr>
              <p:cNvPr id="20520" name="Straight Arrow Connector 20519">
                <a:extLst>
                  <a:ext uri="{FF2B5EF4-FFF2-40B4-BE49-F238E27FC236}">
                    <a16:creationId xmlns:a16="http://schemas.microsoft.com/office/drawing/2014/main" id="{38AFB8EE-1123-D17B-1A62-02DEC1FE2CE6}"/>
                  </a:ext>
                </a:extLst>
              </p:cNvPr>
              <p:cNvCxnSpPr>
                <a:cxnSpLocks/>
              </p:cNvCxnSpPr>
              <p:nvPr/>
            </p:nvCxnSpPr>
            <p:spPr bwMode="auto">
              <a:xfrm>
                <a:off x="3456432" y="3312353"/>
                <a:ext cx="0" cy="657765"/>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cxnSp>
            <p:nvCxnSpPr>
              <p:cNvPr id="20521" name="Straight Arrow Connector 20520">
                <a:extLst>
                  <a:ext uri="{FF2B5EF4-FFF2-40B4-BE49-F238E27FC236}">
                    <a16:creationId xmlns:a16="http://schemas.microsoft.com/office/drawing/2014/main" id="{2F631677-1B25-8427-0162-4DA0E7505DAC}"/>
                  </a:ext>
                </a:extLst>
              </p:cNvPr>
              <p:cNvCxnSpPr>
                <a:cxnSpLocks/>
              </p:cNvCxnSpPr>
              <p:nvPr/>
            </p:nvCxnSpPr>
            <p:spPr bwMode="auto">
              <a:xfrm>
                <a:off x="2895600" y="3312353"/>
                <a:ext cx="0" cy="662490"/>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cxnSp>
            <p:nvCxnSpPr>
              <p:cNvPr id="20522" name="Straight Arrow Connector 20521">
                <a:extLst>
                  <a:ext uri="{FF2B5EF4-FFF2-40B4-BE49-F238E27FC236}">
                    <a16:creationId xmlns:a16="http://schemas.microsoft.com/office/drawing/2014/main" id="{CDA0DC10-1C65-A332-C621-3DA56E881246}"/>
                  </a:ext>
                </a:extLst>
              </p:cNvPr>
              <p:cNvCxnSpPr>
                <a:cxnSpLocks/>
              </p:cNvCxnSpPr>
              <p:nvPr/>
            </p:nvCxnSpPr>
            <p:spPr bwMode="auto">
              <a:xfrm>
                <a:off x="2667000" y="3312353"/>
                <a:ext cx="0" cy="424305"/>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cxnSp>
            <p:nvCxnSpPr>
              <p:cNvPr id="20523" name="Straight Arrow Connector 20522">
                <a:extLst>
                  <a:ext uri="{FF2B5EF4-FFF2-40B4-BE49-F238E27FC236}">
                    <a16:creationId xmlns:a16="http://schemas.microsoft.com/office/drawing/2014/main" id="{69EE1C5D-6427-7C81-2BF5-AA46A513FE3C}"/>
                  </a:ext>
                </a:extLst>
              </p:cNvPr>
              <p:cNvCxnSpPr>
                <a:cxnSpLocks/>
              </p:cNvCxnSpPr>
              <p:nvPr/>
            </p:nvCxnSpPr>
            <p:spPr bwMode="auto">
              <a:xfrm>
                <a:off x="3712464" y="3328275"/>
                <a:ext cx="0" cy="408383"/>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sp>
            <p:nvSpPr>
              <p:cNvPr id="20524" name="Arc 20523">
                <a:extLst>
                  <a:ext uri="{FF2B5EF4-FFF2-40B4-BE49-F238E27FC236}">
                    <a16:creationId xmlns:a16="http://schemas.microsoft.com/office/drawing/2014/main" id="{5965EDC1-19AF-B3E8-5C76-49D1A7C3F67C}"/>
                  </a:ext>
                </a:extLst>
              </p:cNvPr>
              <p:cNvSpPr/>
              <p:nvPr/>
            </p:nvSpPr>
            <p:spPr bwMode="auto">
              <a:xfrm rot="9068767">
                <a:off x="3266995" y="2769845"/>
                <a:ext cx="392523" cy="376974"/>
              </a:xfrm>
              <a:prstGeom prst="arc">
                <a:avLst>
                  <a:gd name="adj1" fmla="val 16200000"/>
                  <a:gd name="adj2" fmla="val 10372486"/>
                </a:avLst>
              </a:prstGeom>
              <a:noFill/>
              <a:ln w="34925" cap="flat" cmpd="sng" algn="ctr">
                <a:solidFill>
                  <a:schemeClr val="tx1"/>
                </a:solidFill>
                <a:prstDash val="solid"/>
                <a:round/>
                <a:headEnd type="none" w="med" len="sm"/>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25" name="Arc 20524">
                <a:extLst>
                  <a:ext uri="{FF2B5EF4-FFF2-40B4-BE49-F238E27FC236}">
                    <a16:creationId xmlns:a16="http://schemas.microsoft.com/office/drawing/2014/main" id="{2812E891-27B8-969F-4D8C-631903175825}"/>
                  </a:ext>
                </a:extLst>
              </p:cNvPr>
              <p:cNvSpPr/>
              <p:nvPr/>
            </p:nvSpPr>
            <p:spPr bwMode="auto">
              <a:xfrm rot="7959518">
                <a:off x="3281901" y="3445144"/>
                <a:ext cx="362713" cy="380646"/>
              </a:xfrm>
              <a:prstGeom prst="arc">
                <a:avLst>
                  <a:gd name="adj1" fmla="val 16200000"/>
                  <a:gd name="adj2" fmla="val 10372486"/>
                </a:avLst>
              </a:prstGeom>
              <a:noFill/>
              <a:ln w="34925" cap="flat" cmpd="sng" algn="ctr">
                <a:solidFill>
                  <a:schemeClr val="tx1"/>
                </a:solidFill>
                <a:prstDash val="solid"/>
                <a:round/>
                <a:headEnd type="triangle" w="med" len="sm"/>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26" name="Arc 20525">
                <a:extLst>
                  <a:ext uri="{FF2B5EF4-FFF2-40B4-BE49-F238E27FC236}">
                    <a16:creationId xmlns:a16="http://schemas.microsoft.com/office/drawing/2014/main" id="{A3C23EBF-D6DD-CC87-B4C5-7D8DA013CAC3}"/>
                  </a:ext>
                </a:extLst>
              </p:cNvPr>
              <p:cNvSpPr/>
              <p:nvPr/>
            </p:nvSpPr>
            <p:spPr bwMode="auto">
              <a:xfrm rot="17899129">
                <a:off x="2695261" y="2771955"/>
                <a:ext cx="392523" cy="376974"/>
              </a:xfrm>
              <a:prstGeom prst="arc">
                <a:avLst>
                  <a:gd name="adj1" fmla="val 16200000"/>
                  <a:gd name="adj2" fmla="val 10372486"/>
                </a:avLst>
              </a:prstGeom>
              <a:noFill/>
              <a:ln w="34925" cap="flat" cmpd="sng" algn="ctr">
                <a:solidFill>
                  <a:schemeClr val="tx1"/>
                </a:solidFill>
                <a:prstDash val="solid"/>
                <a:round/>
                <a:headEnd type="triangle" w="med" len="sm"/>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27" name="Arc 20526">
                <a:extLst>
                  <a:ext uri="{FF2B5EF4-FFF2-40B4-BE49-F238E27FC236}">
                    <a16:creationId xmlns:a16="http://schemas.microsoft.com/office/drawing/2014/main" id="{11905507-116B-2C3B-2155-457C30E4B157}"/>
                  </a:ext>
                </a:extLst>
              </p:cNvPr>
              <p:cNvSpPr/>
              <p:nvPr/>
            </p:nvSpPr>
            <p:spPr bwMode="auto">
              <a:xfrm rot="19393413">
                <a:off x="2685484" y="3446884"/>
                <a:ext cx="392523" cy="376974"/>
              </a:xfrm>
              <a:prstGeom prst="arc">
                <a:avLst>
                  <a:gd name="adj1" fmla="val 16200000"/>
                  <a:gd name="adj2" fmla="val 10372486"/>
                </a:avLst>
              </a:prstGeom>
              <a:noFill/>
              <a:ln w="34925" cap="flat" cmpd="sng" algn="ctr">
                <a:solidFill>
                  <a:schemeClr val="tx1"/>
                </a:solidFill>
                <a:prstDash val="solid"/>
                <a:round/>
                <a:headEnd type="none" w="med" len="sm"/>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grpSp>
        <p:grpSp>
          <p:nvGrpSpPr>
            <p:cNvPr id="20487" name="Group 20486">
              <a:extLst>
                <a:ext uri="{FF2B5EF4-FFF2-40B4-BE49-F238E27FC236}">
                  <a16:creationId xmlns:a16="http://schemas.microsoft.com/office/drawing/2014/main" id="{F148D780-6AA5-E74A-0AC5-CBE4FCD1E11A}"/>
                </a:ext>
              </a:extLst>
            </p:cNvPr>
            <p:cNvGrpSpPr/>
            <p:nvPr/>
          </p:nvGrpSpPr>
          <p:grpSpPr>
            <a:xfrm>
              <a:off x="4310989" y="928469"/>
              <a:ext cx="2032345" cy="1943918"/>
              <a:chOff x="4320683" y="2209800"/>
              <a:chExt cx="2032345" cy="1943918"/>
            </a:xfrm>
          </p:grpSpPr>
          <p:grpSp>
            <p:nvGrpSpPr>
              <p:cNvPr id="20489" name="Group 20488">
                <a:extLst>
                  <a:ext uri="{FF2B5EF4-FFF2-40B4-BE49-F238E27FC236}">
                    <a16:creationId xmlns:a16="http://schemas.microsoft.com/office/drawing/2014/main" id="{FEE2F5FC-62E3-1322-993C-CF10C92D264E}"/>
                  </a:ext>
                </a:extLst>
              </p:cNvPr>
              <p:cNvGrpSpPr/>
              <p:nvPr/>
            </p:nvGrpSpPr>
            <p:grpSpPr>
              <a:xfrm rot="562720">
                <a:off x="4529879" y="2466751"/>
                <a:ext cx="756663" cy="1415524"/>
                <a:chOff x="2743199" y="2934223"/>
                <a:chExt cx="756663" cy="1415524"/>
              </a:xfrm>
            </p:grpSpPr>
            <p:sp>
              <p:nvSpPr>
                <p:cNvPr id="20505" name="Donut 20504">
                  <a:extLst>
                    <a:ext uri="{FF2B5EF4-FFF2-40B4-BE49-F238E27FC236}">
                      <a16:creationId xmlns:a16="http://schemas.microsoft.com/office/drawing/2014/main" id="{1A2CA77D-A019-DAC6-51B9-66EC3744E029}"/>
                    </a:ext>
                  </a:extLst>
                </p:cNvPr>
                <p:cNvSpPr/>
                <p:nvPr/>
              </p:nvSpPr>
              <p:spPr bwMode="auto">
                <a:xfrm>
                  <a:off x="2895600" y="2971800"/>
                  <a:ext cx="533400" cy="1295400"/>
                </a:xfrm>
                <a:prstGeom prst="donut">
                  <a:avLst/>
                </a:prstGeom>
                <a:solidFill>
                  <a:srgbClr val="81CAE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dirty="0">
                    <a:ln>
                      <a:noFill/>
                    </a:ln>
                    <a:solidFill>
                      <a:schemeClr val="tx1"/>
                    </a:solidFill>
                    <a:effectLst/>
                    <a:latin typeface="Arial" charset="0"/>
                  </a:endParaRPr>
                </a:p>
              </p:txBody>
            </p:sp>
            <p:sp>
              <p:nvSpPr>
                <p:cNvPr id="20506" name="Arc 20505">
                  <a:extLst>
                    <a:ext uri="{FF2B5EF4-FFF2-40B4-BE49-F238E27FC236}">
                      <a16:creationId xmlns:a16="http://schemas.microsoft.com/office/drawing/2014/main" id="{76A4CEF3-BFEE-3669-66CD-7F09982A5610}"/>
                    </a:ext>
                  </a:extLst>
                </p:cNvPr>
                <p:cNvSpPr/>
                <p:nvPr/>
              </p:nvSpPr>
              <p:spPr bwMode="auto">
                <a:xfrm>
                  <a:off x="2743199" y="3292848"/>
                  <a:ext cx="342861" cy="264602"/>
                </a:xfrm>
                <a:prstGeom prst="arc">
                  <a:avLst>
                    <a:gd name="adj1" fmla="val 14901382"/>
                    <a:gd name="adj2" fmla="val 2519233"/>
                  </a:avLst>
                </a:prstGeom>
                <a:noFill/>
                <a:ln w="9525"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07" name="Arc 20506">
                  <a:extLst>
                    <a:ext uri="{FF2B5EF4-FFF2-40B4-BE49-F238E27FC236}">
                      <a16:creationId xmlns:a16="http://schemas.microsoft.com/office/drawing/2014/main" id="{181EA843-6F50-C28D-4C5C-D6163BBB8D3C}"/>
                    </a:ext>
                  </a:extLst>
                </p:cNvPr>
                <p:cNvSpPr/>
                <p:nvPr/>
              </p:nvSpPr>
              <p:spPr bwMode="auto">
                <a:xfrm>
                  <a:off x="2855747" y="2934223"/>
                  <a:ext cx="346367" cy="241300"/>
                </a:xfrm>
                <a:prstGeom prst="arc">
                  <a:avLst>
                    <a:gd name="adj1" fmla="val 16322824"/>
                    <a:gd name="adj2" fmla="val 2851107"/>
                  </a:avLst>
                </a:prstGeom>
                <a:noFill/>
                <a:ln w="9525"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08" name="Arc 20507">
                  <a:extLst>
                    <a:ext uri="{FF2B5EF4-FFF2-40B4-BE49-F238E27FC236}">
                      <a16:creationId xmlns:a16="http://schemas.microsoft.com/office/drawing/2014/main" id="{37360D23-FAAB-278E-A8B7-79274A3B724E}"/>
                    </a:ext>
                  </a:extLst>
                </p:cNvPr>
                <p:cNvSpPr/>
                <p:nvPr/>
              </p:nvSpPr>
              <p:spPr bwMode="auto">
                <a:xfrm rot="3101519">
                  <a:off x="3198950" y="3120311"/>
                  <a:ext cx="269560" cy="224091"/>
                </a:xfrm>
                <a:prstGeom prst="arc">
                  <a:avLst>
                    <a:gd name="adj1" fmla="val 17885381"/>
                    <a:gd name="adj2" fmla="val 5691170"/>
                  </a:avLst>
                </a:prstGeom>
                <a:noFill/>
                <a:ln w="9525"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09" name="Arc 20508">
                  <a:extLst>
                    <a:ext uri="{FF2B5EF4-FFF2-40B4-BE49-F238E27FC236}">
                      <a16:creationId xmlns:a16="http://schemas.microsoft.com/office/drawing/2014/main" id="{0EC986AF-421A-23A6-EE9B-AC55455B1C36}"/>
                    </a:ext>
                  </a:extLst>
                </p:cNvPr>
                <p:cNvSpPr/>
                <p:nvPr/>
              </p:nvSpPr>
              <p:spPr bwMode="auto">
                <a:xfrm rot="3527716">
                  <a:off x="2810207" y="3628952"/>
                  <a:ext cx="241778" cy="252878"/>
                </a:xfrm>
                <a:prstGeom prst="arc">
                  <a:avLst>
                    <a:gd name="adj1" fmla="val 16354860"/>
                    <a:gd name="adj2" fmla="val 3692034"/>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10" name="Arc 20509">
                  <a:extLst>
                    <a:ext uri="{FF2B5EF4-FFF2-40B4-BE49-F238E27FC236}">
                      <a16:creationId xmlns:a16="http://schemas.microsoft.com/office/drawing/2014/main" id="{BDE011DB-5AC9-1C31-8D97-688C8E92FADF}"/>
                    </a:ext>
                  </a:extLst>
                </p:cNvPr>
                <p:cNvSpPr/>
                <p:nvPr/>
              </p:nvSpPr>
              <p:spPr bwMode="auto">
                <a:xfrm rot="2736674">
                  <a:off x="2860065" y="4018327"/>
                  <a:ext cx="326906" cy="335933"/>
                </a:xfrm>
                <a:prstGeom prst="arc">
                  <a:avLst>
                    <a:gd name="adj1" fmla="val 16515457"/>
                    <a:gd name="adj2" fmla="val 1670078"/>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11" name="Arc 20510">
                  <a:extLst>
                    <a:ext uri="{FF2B5EF4-FFF2-40B4-BE49-F238E27FC236}">
                      <a16:creationId xmlns:a16="http://schemas.microsoft.com/office/drawing/2014/main" id="{6C0D1A96-EA66-56C0-6BDF-F61F682A30A0}"/>
                    </a:ext>
                  </a:extLst>
                </p:cNvPr>
                <p:cNvSpPr/>
                <p:nvPr/>
              </p:nvSpPr>
              <p:spPr bwMode="auto">
                <a:xfrm rot="517938">
                  <a:off x="3156643" y="3924168"/>
                  <a:ext cx="272357" cy="246618"/>
                </a:xfrm>
                <a:prstGeom prst="arc">
                  <a:avLst>
                    <a:gd name="adj1" fmla="val 13880412"/>
                    <a:gd name="adj2" fmla="val 1303376"/>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12" name="Arc 20511">
                  <a:extLst>
                    <a:ext uri="{FF2B5EF4-FFF2-40B4-BE49-F238E27FC236}">
                      <a16:creationId xmlns:a16="http://schemas.microsoft.com/office/drawing/2014/main" id="{F9F3F78D-7BBF-2966-C3DA-721EA039DB7E}"/>
                    </a:ext>
                  </a:extLst>
                </p:cNvPr>
                <p:cNvSpPr/>
                <p:nvPr/>
              </p:nvSpPr>
              <p:spPr bwMode="auto">
                <a:xfrm rot="7137818">
                  <a:off x="3252526" y="3459133"/>
                  <a:ext cx="271851" cy="222821"/>
                </a:xfrm>
                <a:prstGeom prst="arc">
                  <a:avLst>
                    <a:gd name="adj1" fmla="val 12685160"/>
                    <a:gd name="adj2" fmla="val 1444489"/>
                  </a:avLst>
                </a:prstGeom>
                <a:noFill/>
                <a:ln w="9525"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grpSp>
          <p:grpSp>
            <p:nvGrpSpPr>
              <p:cNvPr id="20490" name="Group 20489">
                <a:extLst>
                  <a:ext uri="{FF2B5EF4-FFF2-40B4-BE49-F238E27FC236}">
                    <a16:creationId xmlns:a16="http://schemas.microsoft.com/office/drawing/2014/main" id="{F990435F-4DB7-6BD9-4784-F03CB2D97770}"/>
                  </a:ext>
                </a:extLst>
              </p:cNvPr>
              <p:cNvGrpSpPr/>
              <p:nvPr/>
            </p:nvGrpSpPr>
            <p:grpSpPr>
              <a:xfrm rot="556235">
                <a:off x="5436874" y="2642331"/>
                <a:ext cx="748211" cy="1337830"/>
                <a:chOff x="4575758" y="2934223"/>
                <a:chExt cx="748211" cy="1337830"/>
              </a:xfrm>
            </p:grpSpPr>
            <p:sp>
              <p:nvSpPr>
                <p:cNvPr id="20497" name="Donut 20496">
                  <a:extLst>
                    <a:ext uri="{FF2B5EF4-FFF2-40B4-BE49-F238E27FC236}">
                      <a16:creationId xmlns:a16="http://schemas.microsoft.com/office/drawing/2014/main" id="{5D843AE4-3DC3-0161-A3FE-39AFDDFDCAE4}"/>
                    </a:ext>
                  </a:extLst>
                </p:cNvPr>
                <p:cNvSpPr/>
                <p:nvPr/>
              </p:nvSpPr>
              <p:spPr bwMode="auto">
                <a:xfrm>
                  <a:off x="4728159" y="2971800"/>
                  <a:ext cx="533400" cy="1295400"/>
                </a:xfrm>
                <a:prstGeom prst="donut">
                  <a:avLst/>
                </a:prstGeom>
                <a:solidFill>
                  <a:srgbClr val="81CAE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dirty="0">
                    <a:ln>
                      <a:noFill/>
                    </a:ln>
                    <a:solidFill>
                      <a:schemeClr val="tx1"/>
                    </a:solidFill>
                    <a:effectLst/>
                    <a:latin typeface="Arial" charset="0"/>
                  </a:endParaRPr>
                </a:p>
              </p:txBody>
            </p:sp>
            <p:sp>
              <p:nvSpPr>
                <p:cNvPr id="20498" name="Arc 20497">
                  <a:extLst>
                    <a:ext uri="{FF2B5EF4-FFF2-40B4-BE49-F238E27FC236}">
                      <a16:creationId xmlns:a16="http://schemas.microsoft.com/office/drawing/2014/main" id="{60D7CFD0-6E0D-C75B-B9FF-F28A0302C0AE}"/>
                    </a:ext>
                  </a:extLst>
                </p:cNvPr>
                <p:cNvSpPr/>
                <p:nvPr/>
              </p:nvSpPr>
              <p:spPr bwMode="auto">
                <a:xfrm>
                  <a:off x="4575758" y="3292848"/>
                  <a:ext cx="342861" cy="264602"/>
                </a:xfrm>
                <a:prstGeom prst="arc">
                  <a:avLst>
                    <a:gd name="adj1" fmla="val 14901382"/>
                    <a:gd name="adj2" fmla="val 2519233"/>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499" name="Arc 20498">
                  <a:extLst>
                    <a:ext uri="{FF2B5EF4-FFF2-40B4-BE49-F238E27FC236}">
                      <a16:creationId xmlns:a16="http://schemas.microsoft.com/office/drawing/2014/main" id="{1B6F3D16-1228-CC1F-5C72-3CA7EB67744F}"/>
                    </a:ext>
                  </a:extLst>
                </p:cNvPr>
                <p:cNvSpPr/>
                <p:nvPr/>
              </p:nvSpPr>
              <p:spPr bwMode="auto">
                <a:xfrm>
                  <a:off x="4688306" y="2934223"/>
                  <a:ext cx="346367" cy="241300"/>
                </a:xfrm>
                <a:prstGeom prst="arc">
                  <a:avLst>
                    <a:gd name="adj1" fmla="val 16322824"/>
                    <a:gd name="adj2" fmla="val 2851107"/>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00" name="Arc 20499">
                  <a:extLst>
                    <a:ext uri="{FF2B5EF4-FFF2-40B4-BE49-F238E27FC236}">
                      <a16:creationId xmlns:a16="http://schemas.microsoft.com/office/drawing/2014/main" id="{EE770849-02B6-8AED-5BFC-026DB537211C}"/>
                    </a:ext>
                  </a:extLst>
                </p:cNvPr>
                <p:cNvSpPr/>
                <p:nvPr/>
              </p:nvSpPr>
              <p:spPr bwMode="auto">
                <a:xfrm rot="3101519">
                  <a:off x="5031509" y="3120311"/>
                  <a:ext cx="269560" cy="224091"/>
                </a:xfrm>
                <a:prstGeom prst="arc">
                  <a:avLst>
                    <a:gd name="adj1" fmla="val 17885381"/>
                    <a:gd name="adj2" fmla="val 5691170"/>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01" name="Arc 20500">
                  <a:extLst>
                    <a:ext uri="{FF2B5EF4-FFF2-40B4-BE49-F238E27FC236}">
                      <a16:creationId xmlns:a16="http://schemas.microsoft.com/office/drawing/2014/main" id="{490193AA-39DC-F8C2-88D3-DEEFCB605149}"/>
                    </a:ext>
                  </a:extLst>
                </p:cNvPr>
                <p:cNvSpPr/>
                <p:nvPr/>
              </p:nvSpPr>
              <p:spPr bwMode="auto">
                <a:xfrm rot="3527716">
                  <a:off x="4642766" y="3628952"/>
                  <a:ext cx="241778" cy="252878"/>
                </a:xfrm>
                <a:prstGeom prst="arc">
                  <a:avLst>
                    <a:gd name="adj1" fmla="val 16354860"/>
                    <a:gd name="adj2" fmla="val 3692034"/>
                  </a:avLst>
                </a:prstGeom>
                <a:noFill/>
                <a:ln w="9525"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02" name="Arc 20501">
                  <a:extLst>
                    <a:ext uri="{FF2B5EF4-FFF2-40B4-BE49-F238E27FC236}">
                      <a16:creationId xmlns:a16="http://schemas.microsoft.com/office/drawing/2014/main" id="{04DE82F1-5B38-D43B-49BF-7F3BF0E811AA}"/>
                    </a:ext>
                  </a:extLst>
                </p:cNvPr>
                <p:cNvSpPr/>
                <p:nvPr/>
              </p:nvSpPr>
              <p:spPr bwMode="auto">
                <a:xfrm rot="1787789">
                  <a:off x="4824364" y="4007701"/>
                  <a:ext cx="170484" cy="264352"/>
                </a:xfrm>
                <a:prstGeom prst="arc">
                  <a:avLst>
                    <a:gd name="adj1" fmla="val 16515457"/>
                    <a:gd name="adj2" fmla="val 9232623"/>
                  </a:avLst>
                </a:prstGeom>
                <a:noFill/>
                <a:ln w="9525"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03" name="Arc 20502">
                  <a:extLst>
                    <a:ext uri="{FF2B5EF4-FFF2-40B4-BE49-F238E27FC236}">
                      <a16:creationId xmlns:a16="http://schemas.microsoft.com/office/drawing/2014/main" id="{F936FCBB-E4BB-F633-C230-BE58362F0726}"/>
                    </a:ext>
                  </a:extLst>
                </p:cNvPr>
                <p:cNvSpPr/>
                <p:nvPr/>
              </p:nvSpPr>
              <p:spPr bwMode="auto">
                <a:xfrm rot="517938">
                  <a:off x="4989202" y="3924168"/>
                  <a:ext cx="272357" cy="246618"/>
                </a:xfrm>
                <a:prstGeom prst="arc">
                  <a:avLst>
                    <a:gd name="adj1" fmla="val 13880412"/>
                    <a:gd name="adj2" fmla="val 1303376"/>
                  </a:avLst>
                </a:prstGeom>
                <a:noFill/>
                <a:ln w="9525"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04" name="Arc 20503">
                  <a:extLst>
                    <a:ext uri="{FF2B5EF4-FFF2-40B4-BE49-F238E27FC236}">
                      <a16:creationId xmlns:a16="http://schemas.microsoft.com/office/drawing/2014/main" id="{439C4E07-9A5D-6DB0-E741-355ACBCA545C}"/>
                    </a:ext>
                  </a:extLst>
                </p:cNvPr>
                <p:cNvSpPr/>
                <p:nvPr/>
              </p:nvSpPr>
              <p:spPr bwMode="auto">
                <a:xfrm rot="7137818">
                  <a:off x="5076633" y="3407962"/>
                  <a:ext cx="271851" cy="222821"/>
                </a:xfrm>
                <a:prstGeom prst="arc">
                  <a:avLst>
                    <a:gd name="adj1" fmla="val 15025990"/>
                    <a:gd name="adj2" fmla="val 3408217"/>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grpSp>
          <p:cxnSp>
            <p:nvCxnSpPr>
              <p:cNvPr id="20491" name="Straight Arrow Connector 20490">
                <a:extLst>
                  <a:ext uri="{FF2B5EF4-FFF2-40B4-BE49-F238E27FC236}">
                    <a16:creationId xmlns:a16="http://schemas.microsoft.com/office/drawing/2014/main" id="{959F96D9-E9AD-BE54-5069-A251F1E10BD6}"/>
                  </a:ext>
                </a:extLst>
              </p:cNvPr>
              <p:cNvCxnSpPr>
                <a:cxnSpLocks/>
              </p:cNvCxnSpPr>
              <p:nvPr/>
            </p:nvCxnSpPr>
            <p:spPr bwMode="auto">
              <a:xfrm flipV="1">
                <a:off x="5383395" y="2209800"/>
                <a:ext cx="264" cy="1943918"/>
              </a:xfrm>
              <a:prstGeom prst="straightConnector1">
                <a:avLst/>
              </a:prstGeom>
              <a:solidFill>
                <a:schemeClr val="accent1"/>
              </a:solidFill>
              <a:ln w="34925" cap="flat" cmpd="sng" algn="ctr">
                <a:solidFill>
                  <a:schemeClr val="tx1"/>
                </a:solidFill>
                <a:prstDash val="solid"/>
                <a:round/>
                <a:headEnd type="none" w="med" len="med"/>
                <a:tailEnd type="triangle"/>
              </a:ln>
              <a:effectLst/>
            </p:spPr>
          </p:cxnSp>
          <p:cxnSp>
            <p:nvCxnSpPr>
              <p:cNvPr id="20492" name="Straight Arrow Connector 20491">
                <a:extLst>
                  <a:ext uri="{FF2B5EF4-FFF2-40B4-BE49-F238E27FC236}">
                    <a16:creationId xmlns:a16="http://schemas.microsoft.com/office/drawing/2014/main" id="{0DC55651-E9D6-4992-1F8F-5BA9A7593B72}"/>
                  </a:ext>
                </a:extLst>
              </p:cNvPr>
              <p:cNvCxnSpPr>
                <a:cxnSpLocks/>
              </p:cNvCxnSpPr>
              <p:nvPr/>
            </p:nvCxnSpPr>
            <p:spPr bwMode="auto">
              <a:xfrm flipH="1" flipV="1">
                <a:off x="5851702" y="3355848"/>
                <a:ext cx="501326" cy="118290"/>
              </a:xfrm>
              <a:prstGeom prst="straightConnector1">
                <a:avLst/>
              </a:prstGeom>
              <a:solidFill>
                <a:schemeClr val="accent1"/>
              </a:solidFill>
              <a:ln w="34925" cap="flat" cmpd="sng" algn="ctr">
                <a:solidFill>
                  <a:schemeClr val="tx1"/>
                </a:solidFill>
                <a:prstDash val="solid"/>
                <a:round/>
                <a:headEnd type="triangle" w="med" len="med"/>
                <a:tailEnd type="none"/>
              </a:ln>
              <a:effectLst/>
            </p:spPr>
          </p:cxnSp>
          <p:cxnSp>
            <p:nvCxnSpPr>
              <p:cNvPr id="20493" name="Straight Arrow Connector 20492">
                <a:extLst>
                  <a:ext uri="{FF2B5EF4-FFF2-40B4-BE49-F238E27FC236}">
                    <a16:creationId xmlns:a16="http://schemas.microsoft.com/office/drawing/2014/main" id="{0C0FFF4A-0BC4-5414-5884-8FD5602291D5}"/>
                  </a:ext>
                </a:extLst>
              </p:cNvPr>
              <p:cNvCxnSpPr>
                <a:cxnSpLocks/>
              </p:cNvCxnSpPr>
              <p:nvPr/>
            </p:nvCxnSpPr>
            <p:spPr bwMode="auto">
              <a:xfrm flipH="1" flipV="1">
                <a:off x="4830819" y="3124200"/>
                <a:ext cx="122181" cy="30713"/>
              </a:xfrm>
              <a:prstGeom prst="straightConnector1">
                <a:avLst/>
              </a:prstGeom>
              <a:solidFill>
                <a:schemeClr val="accent1"/>
              </a:solidFill>
              <a:ln w="34925" cap="flat" cmpd="sng" algn="ctr">
                <a:solidFill>
                  <a:schemeClr val="tx1"/>
                </a:solidFill>
                <a:prstDash val="sysDot"/>
                <a:round/>
                <a:headEnd type="none" w="med" len="med"/>
                <a:tailEnd type="none"/>
              </a:ln>
              <a:effectLst/>
            </p:spPr>
          </p:cxnSp>
          <p:cxnSp>
            <p:nvCxnSpPr>
              <p:cNvPr id="20494" name="Straight Arrow Connector 20493">
                <a:extLst>
                  <a:ext uri="{FF2B5EF4-FFF2-40B4-BE49-F238E27FC236}">
                    <a16:creationId xmlns:a16="http://schemas.microsoft.com/office/drawing/2014/main" id="{13C235E4-2B35-6961-AE15-A66D8EB43BB0}"/>
                  </a:ext>
                </a:extLst>
              </p:cNvPr>
              <p:cNvCxnSpPr>
                <a:cxnSpLocks/>
              </p:cNvCxnSpPr>
              <p:nvPr/>
            </p:nvCxnSpPr>
            <p:spPr bwMode="auto">
              <a:xfrm flipH="1" flipV="1">
                <a:off x="4979878" y="3158972"/>
                <a:ext cx="582722" cy="133746"/>
              </a:xfrm>
              <a:prstGeom prst="straightConnector1">
                <a:avLst/>
              </a:prstGeom>
              <a:solidFill>
                <a:schemeClr val="accent1"/>
              </a:solidFill>
              <a:ln w="34925" cap="flat" cmpd="sng" algn="ctr">
                <a:solidFill>
                  <a:schemeClr val="tx1"/>
                </a:solidFill>
                <a:prstDash val="solid"/>
                <a:round/>
                <a:headEnd type="none" w="med" len="med"/>
                <a:tailEnd type="none"/>
              </a:ln>
              <a:effectLst/>
            </p:spPr>
          </p:cxnSp>
          <p:cxnSp>
            <p:nvCxnSpPr>
              <p:cNvPr id="20495" name="Straight Arrow Connector 20494">
                <a:extLst>
                  <a:ext uri="{FF2B5EF4-FFF2-40B4-BE49-F238E27FC236}">
                    <a16:creationId xmlns:a16="http://schemas.microsoft.com/office/drawing/2014/main" id="{F161D581-139E-E108-B053-E591E7B2A016}"/>
                  </a:ext>
                </a:extLst>
              </p:cNvPr>
              <p:cNvCxnSpPr>
                <a:cxnSpLocks/>
              </p:cNvCxnSpPr>
              <p:nvPr/>
            </p:nvCxnSpPr>
            <p:spPr bwMode="auto">
              <a:xfrm flipH="1" flipV="1">
                <a:off x="5725092" y="3320409"/>
                <a:ext cx="145852" cy="38427"/>
              </a:xfrm>
              <a:prstGeom prst="straightConnector1">
                <a:avLst/>
              </a:prstGeom>
              <a:solidFill>
                <a:schemeClr val="accent1"/>
              </a:solidFill>
              <a:ln w="34925" cap="flat" cmpd="sng" algn="ctr">
                <a:solidFill>
                  <a:schemeClr val="tx1"/>
                </a:solidFill>
                <a:prstDash val="solid"/>
                <a:round/>
                <a:headEnd type="none" w="med" len="med"/>
                <a:tailEnd type="none"/>
              </a:ln>
              <a:effectLst/>
            </p:spPr>
          </p:cxnSp>
          <p:cxnSp>
            <p:nvCxnSpPr>
              <p:cNvPr id="20496" name="Straight Arrow Connector 20495">
                <a:extLst>
                  <a:ext uri="{FF2B5EF4-FFF2-40B4-BE49-F238E27FC236}">
                    <a16:creationId xmlns:a16="http://schemas.microsoft.com/office/drawing/2014/main" id="{270E5193-61E8-FC47-D99F-19A042AF999A}"/>
                  </a:ext>
                </a:extLst>
              </p:cNvPr>
              <p:cNvCxnSpPr>
                <a:cxnSpLocks/>
              </p:cNvCxnSpPr>
              <p:nvPr/>
            </p:nvCxnSpPr>
            <p:spPr bwMode="auto">
              <a:xfrm flipH="1" flipV="1">
                <a:off x="4320683" y="3017520"/>
                <a:ext cx="327517" cy="69858"/>
              </a:xfrm>
              <a:prstGeom prst="straightConnector1">
                <a:avLst/>
              </a:prstGeom>
              <a:solidFill>
                <a:schemeClr val="accent1"/>
              </a:solidFill>
              <a:ln w="34925" cap="flat" cmpd="sng" algn="ctr">
                <a:solidFill>
                  <a:schemeClr val="tx1"/>
                </a:solidFill>
                <a:prstDash val="sysDot"/>
                <a:round/>
                <a:headEnd type="none" w="med" len="med"/>
                <a:tailEnd type="none"/>
              </a:ln>
              <a:effectLst/>
            </p:spPr>
          </p:cxnSp>
        </p:grpSp>
        <p:sp>
          <p:nvSpPr>
            <p:cNvPr id="20488" name="Rectangle 20487">
              <a:extLst>
                <a:ext uri="{FF2B5EF4-FFF2-40B4-BE49-F238E27FC236}">
                  <a16:creationId xmlns:a16="http://schemas.microsoft.com/office/drawing/2014/main" id="{1C5C650B-4AB7-AD75-E552-B888CE257A15}"/>
                </a:ext>
              </a:extLst>
            </p:cNvPr>
            <p:cNvSpPr/>
            <p:nvPr/>
          </p:nvSpPr>
          <p:spPr bwMode="auto">
            <a:xfrm>
              <a:off x="6695906" y="737969"/>
              <a:ext cx="354623"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grpSp>
      <p:sp>
        <p:nvSpPr>
          <p:cNvPr id="20542" name="TextBox 20541">
            <a:extLst>
              <a:ext uri="{FF2B5EF4-FFF2-40B4-BE49-F238E27FC236}">
                <a16:creationId xmlns:a16="http://schemas.microsoft.com/office/drawing/2014/main" id="{0A67B5F9-FDB0-D22E-8993-76B4F0481DA5}"/>
              </a:ext>
            </a:extLst>
          </p:cNvPr>
          <p:cNvSpPr txBox="1"/>
          <p:nvPr/>
        </p:nvSpPr>
        <p:spPr>
          <a:xfrm>
            <a:off x="5019229" y="5486400"/>
            <a:ext cx="3173063" cy="461665"/>
          </a:xfrm>
          <a:prstGeom prst="rect">
            <a:avLst/>
          </a:prstGeom>
          <a:noFill/>
        </p:spPr>
        <p:txBody>
          <a:bodyPr wrap="square">
            <a:spAutoFit/>
          </a:bodyPr>
          <a:lstStyle/>
          <a:p>
            <a:r>
              <a:rPr lang="en-US" sz="1200" b="0" baseline="0" dirty="0"/>
              <a:t>Xia et. al., PRC 98 024905 (2018)</a:t>
            </a:r>
          </a:p>
          <a:p>
            <a:r>
              <a:rPr lang="en-US" sz="1200" b="0" baseline="0" dirty="0"/>
              <a:t>Xia et. al., Phys. Lett. B 817 136325 (2021)</a:t>
            </a:r>
          </a:p>
        </p:txBody>
      </p:sp>
      <p:grpSp>
        <p:nvGrpSpPr>
          <p:cNvPr id="20543" name="Group 20542">
            <a:extLst>
              <a:ext uri="{FF2B5EF4-FFF2-40B4-BE49-F238E27FC236}">
                <a16:creationId xmlns:a16="http://schemas.microsoft.com/office/drawing/2014/main" id="{6B699233-5C84-5BBE-8B1A-EAF9FF96F8FA}"/>
              </a:ext>
            </a:extLst>
          </p:cNvPr>
          <p:cNvGrpSpPr/>
          <p:nvPr/>
        </p:nvGrpSpPr>
        <p:grpSpPr>
          <a:xfrm>
            <a:off x="1394713" y="914400"/>
            <a:ext cx="6855147" cy="2634838"/>
            <a:chOff x="1394713" y="3212215"/>
            <a:chExt cx="6855147" cy="2634838"/>
          </a:xfrm>
        </p:grpSpPr>
        <p:grpSp>
          <p:nvGrpSpPr>
            <p:cNvPr id="20544" name="Group 20543">
              <a:extLst>
                <a:ext uri="{FF2B5EF4-FFF2-40B4-BE49-F238E27FC236}">
                  <a16:creationId xmlns:a16="http://schemas.microsoft.com/office/drawing/2014/main" id="{8094DD5B-1574-9EC8-2826-EE12D411C0C6}"/>
                </a:ext>
              </a:extLst>
            </p:cNvPr>
            <p:cNvGrpSpPr/>
            <p:nvPr/>
          </p:nvGrpSpPr>
          <p:grpSpPr>
            <a:xfrm>
              <a:off x="1394713" y="3212215"/>
              <a:ext cx="6354574" cy="2267215"/>
              <a:chOff x="3798161" y="3625386"/>
              <a:chExt cx="6354574" cy="2267215"/>
            </a:xfrm>
          </p:grpSpPr>
          <p:pic>
            <p:nvPicPr>
              <p:cNvPr id="20546" name="Espaço Reservado para Conteúdo 5" descr="Diagrama&#10;&#10;Descrição gerada automaticamente">
                <a:extLst>
                  <a:ext uri="{FF2B5EF4-FFF2-40B4-BE49-F238E27FC236}">
                    <a16:creationId xmlns:a16="http://schemas.microsoft.com/office/drawing/2014/main" id="{003793AA-EB6A-87EC-E424-CD70A7A49449}"/>
                  </a:ext>
                </a:extLst>
              </p:cNvPr>
              <p:cNvPicPr>
                <a:picLocks noChangeAspect="1"/>
              </p:cNvPicPr>
              <p:nvPr/>
            </p:nvPicPr>
            <p:blipFill>
              <a:blip r:embed="rId5"/>
              <a:stretch>
                <a:fillRect/>
              </a:stretch>
            </p:blipFill>
            <p:spPr>
              <a:xfrm>
                <a:off x="6548004" y="3672686"/>
                <a:ext cx="3604731" cy="1904939"/>
              </a:xfrm>
              <a:prstGeom prst="rect">
                <a:avLst/>
              </a:prstGeom>
              <a:effectLst/>
            </p:spPr>
          </p:pic>
          <p:pic>
            <p:nvPicPr>
              <p:cNvPr id="20547" name="Picture 20546">
                <a:extLst>
                  <a:ext uri="{FF2B5EF4-FFF2-40B4-BE49-F238E27FC236}">
                    <a16:creationId xmlns:a16="http://schemas.microsoft.com/office/drawing/2014/main" id="{44245B6A-E91E-BED3-1850-A1CE1E283DEC}"/>
                  </a:ext>
                </a:extLst>
              </p:cNvPr>
              <p:cNvPicPr>
                <a:picLocks noChangeAspect="1"/>
              </p:cNvPicPr>
              <p:nvPr/>
            </p:nvPicPr>
            <p:blipFill>
              <a:blip r:embed="rId6"/>
              <a:stretch>
                <a:fillRect/>
              </a:stretch>
            </p:blipFill>
            <p:spPr>
              <a:xfrm>
                <a:off x="3798161" y="3625386"/>
                <a:ext cx="2573867" cy="2267215"/>
              </a:xfrm>
              <a:prstGeom prst="rect">
                <a:avLst/>
              </a:prstGeom>
              <a:effectLst/>
            </p:spPr>
          </p:pic>
          <p:sp>
            <p:nvSpPr>
              <p:cNvPr id="20548" name="Circular Arrow 20547">
                <a:extLst>
                  <a:ext uri="{FF2B5EF4-FFF2-40B4-BE49-F238E27FC236}">
                    <a16:creationId xmlns:a16="http://schemas.microsoft.com/office/drawing/2014/main" id="{019BAD4C-EC7B-3207-9015-DFABE9D89D64}"/>
                  </a:ext>
                </a:extLst>
              </p:cNvPr>
              <p:cNvSpPr>
                <a:spLocks noChangeAspect="1"/>
              </p:cNvSpPr>
              <p:nvPr/>
            </p:nvSpPr>
            <p:spPr>
              <a:xfrm rot="7531479">
                <a:off x="4601703" y="4765022"/>
                <a:ext cx="342076" cy="342076"/>
              </a:xfrm>
              <a:prstGeom prst="circularArrow">
                <a:avLst>
                  <a:gd name="adj1" fmla="val 12500"/>
                  <a:gd name="adj2" fmla="val 1142319"/>
                  <a:gd name="adj3" fmla="val 20457681"/>
                  <a:gd name="adj4" fmla="val 6900205"/>
                  <a:gd name="adj5" fmla="val 12985"/>
                </a:avLst>
              </a:prstGeom>
              <a:solidFill>
                <a:srgbClr val="FFFF00"/>
              </a:solid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549" name="Circular Arrow 20548">
                <a:extLst>
                  <a:ext uri="{FF2B5EF4-FFF2-40B4-BE49-F238E27FC236}">
                    <a16:creationId xmlns:a16="http://schemas.microsoft.com/office/drawing/2014/main" id="{B6F7A7E9-8386-8F74-2885-628B87079945}"/>
                  </a:ext>
                </a:extLst>
              </p:cNvPr>
              <p:cNvSpPr>
                <a:spLocks noChangeAspect="1"/>
              </p:cNvSpPr>
              <p:nvPr/>
            </p:nvSpPr>
            <p:spPr>
              <a:xfrm rot="14154552" flipV="1">
                <a:off x="4603369" y="4265877"/>
                <a:ext cx="342076" cy="342076"/>
              </a:xfrm>
              <a:prstGeom prst="circularArrow">
                <a:avLst>
                  <a:gd name="adj1" fmla="val 12500"/>
                  <a:gd name="adj2" fmla="val 1142319"/>
                  <a:gd name="adj3" fmla="val 20457681"/>
                  <a:gd name="adj4" fmla="val 6900205"/>
                  <a:gd name="adj5" fmla="val 12985"/>
                </a:avLst>
              </a:prstGeom>
              <a:solidFill>
                <a:srgbClr val="FFFF00"/>
              </a:solidFill>
              <a:ln>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545" name="文本框 18">
              <a:extLst>
                <a:ext uri="{FF2B5EF4-FFF2-40B4-BE49-F238E27FC236}">
                  <a16:creationId xmlns:a16="http://schemas.microsoft.com/office/drawing/2014/main" id="{102BC2EA-3749-231D-B0DF-1D7F07AA8CE7}"/>
                </a:ext>
              </a:extLst>
            </p:cNvPr>
            <p:cNvSpPr txBox="1"/>
            <p:nvPr/>
          </p:nvSpPr>
          <p:spPr>
            <a:xfrm>
              <a:off x="4563602" y="5077612"/>
              <a:ext cx="3686258" cy="769441"/>
            </a:xfrm>
            <a:prstGeom prst="rect">
              <a:avLst/>
            </a:prstGeom>
            <a:noFill/>
          </p:spPr>
          <p:txBody>
            <a:bodyPr wrap="square" rtlCol="0" anchor="t">
              <a:spAutoFit/>
            </a:bodyPr>
            <a:lstStyle/>
            <a:p>
              <a:r>
                <a:rPr lang="en-US" altLang="zh-CN" sz="1100" b="0" baseline="0" dirty="0">
                  <a:solidFill>
                    <a:schemeClr val="bg2"/>
                  </a:solidFill>
                  <a:latin typeface="+mn-lt"/>
                  <a:cs typeface="Calibri Light" panose="020F0302020204030204" charset="0"/>
                </a:rPr>
                <a:t>B. Bets, M. </a:t>
              </a:r>
              <a:r>
                <a:rPr lang="en-US" altLang="zh-CN" sz="1100" b="0" baseline="0" dirty="0" err="1">
                  <a:solidFill>
                    <a:schemeClr val="bg2"/>
                  </a:solidFill>
                  <a:latin typeface="+mn-lt"/>
                  <a:cs typeface="Calibri Light" panose="020F0302020204030204" charset="0"/>
                </a:rPr>
                <a:t>Gyulassy</a:t>
              </a:r>
              <a:r>
                <a:rPr lang="en-US" altLang="zh-CN" sz="1100" b="0" baseline="0" dirty="0">
                  <a:solidFill>
                    <a:schemeClr val="bg2"/>
                  </a:solidFill>
                  <a:latin typeface="+mn-lt"/>
                  <a:cs typeface="Calibri Light" panose="020F0302020204030204" charset="0"/>
                </a:rPr>
                <a:t> and G. </a:t>
              </a:r>
              <a:r>
                <a:rPr lang="en-US" altLang="zh-CN" sz="1100" b="0" baseline="0" dirty="0" err="1">
                  <a:solidFill>
                    <a:schemeClr val="bg2"/>
                  </a:solidFill>
                  <a:latin typeface="+mn-lt"/>
                  <a:cs typeface="Calibri Light" panose="020F0302020204030204" charset="0"/>
                </a:rPr>
                <a:t>Torrieri</a:t>
              </a:r>
              <a:r>
                <a:rPr lang="en-US" altLang="zh-CN" sz="1100" b="0" baseline="0" dirty="0">
                  <a:solidFill>
                    <a:schemeClr val="bg2"/>
                  </a:solidFill>
                  <a:latin typeface="+mn-lt"/>
                  <a:cs typeface="Calibri Light" panose="020F0302020204030204" charset="0"/>
                </a:rPr>
                <a:t>, PRC 76 044901 (2007)</a:t>
              </a:r>
            </a:p>
            <a:p>
              <a:r>
                <a:rPr lang="en-US" altLang="zh-CN" sz="1100" b="0" baseline="0" dirty="0">
                  <a:solidFill>
                    <a:schemeClr val="bg2"/>
                  </a:solidFill>
                  <a:latin typeface="+mn-lt"/>
                  <a:cs typeface="Calibri Light" panose="020F0302020204030204" charset="0"/>
                </a:rPr>
                <a:t>Y. Tachibana and T. Hirano, NPA 904 1023c (2013)</a:t>
              </a:r>
            </a:p>
            <a:p>
              <a:r>
                <a:rPr lang="en-US" altLang="zh-CN" sz="1100" b="0" baseline="0" dirty="0">
                  <a:solidFill>
                    <a:schemeClr val="bg2"/>
                  </a:solidFill>
                  <a:latin typeface="+mn-lt"/>
                  <a:cs typeface="Calibri Light" panose="020F0302020204030204" charset="0"/>
                </a:rPr>
                <a:t>W.M. </a:t>
              </a:r>
              <a:r>
                <a:rPr lang="en-US" altLang="zh-CN" sz="1100" b="0" baseline="0" dirty="0" err="1">
                  <a:solidFill>
                    <a:schemeClr val="bg2"/>
                  </a:solidFill>
                  <a:latin typeface="+mn-lt"/>
                  <a:cs typeface="Calibri Light" panose="020F0302020204030204" charset="0"/>
                </a:rPr>
                <a:t>Serenone</a:t>
              </a:r>
              <a:r>
                <a:rPr lang="en-US" altLang="zh-CN" sz="1100" b="0" baseline="0" dirty="0">
                  <a:solidFill>
                    <a:schemeClr val="bg2"/>
                  </a:solidFill>
                  <a:latin typeface="+mn-lt"/>
                  <a:cs typeface="Calibri Light" panose="020F0302020204030204" charset="0"/>
                </a:rPr>
                <a:t> et al, PLB 820 136500 (2021)</a:t>
              </a:r>
            </a:p>
            <a:p>
              <a:endParaRPr lang="en-US" altLang="zh-CN" sz="1100" b="0" baseline="0" dirty="0">
                <a:solidFill>
                  <a:schemeClr val="bg2"/>
                </a:solidFill>
                <a:latin typeface="+mn-lt"/>
                <a:cs typeface="Calibri Light" panose="020F0302020204030204" charset="0"/>
              </a:endParaRPr>
            </a:p>
          </p:txBody>
        </p:sp>
      </p:grpSp>
      <p:sp>
        <p:nvSpPr>
          <p:cNvPr id="20550" name="Text Box 5">
            <a:extLst>
              <a:ext uri="{FF2B5EF4-FFF2-40B4-BE49-F238E27FC236}">
                <a16:creationId xmlns:a16="http://schemas.microsoft.com/office/drawing/2014/main" id="{9A02BC9F-6059-AA78-EACA-CC23A91E43B4}"/>
              </a:ext>
            </a:extLst>
          </p:cNvPr>
          <p:cNvSpPr txBox="1">
            <a:spLocks noChangeArrowheads="1"/>
          </p:cNvSpPr>
          <p:nvPr/>
        </p:nvSpPr>
        <p:spPr bwMode="auto">
          <a:xfrm>
            <a:off x="2130708" y="5946738"/>
            <a:ext cx="5126154" cy="338554"/>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1600" b="0" baseline="0" dirty="0">
                <a:solidFill>
                  <a:srgbClr val="000000"/>
                </a:solidFill>
              </a:rPr>
              <a:t>Local ring and toroidal vorticity : unique fluid structures</a:t>
            </a:r>
          </a:p>
        </p:txBody>
      </p:sp>
    </p:spTree>
    <p:extLst>
      <p:ext uri="{BB962C8B-B14F-4D97-AF65-F5344CB8AC3E}">
        <p14:creationId xmlns:p14="http://schemas.microsoft.com/office/powerpoint/2010/main" val="160233101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36A4D-2F22-EB34-4C18-89794A2D30E4}"/>
            </a:ext>
          </a:extLst>
        </p:cNvPr>
        <p:cNvGrpSpPr/>
        <p:nvPr/>
      </p:nvGrpSpPr>
      <p:grpSpPr>
        <a:xfrm>
          <a:off x="0" y="0"/>
          <a:ext cx="0" cy="0"/>
          <a:chOff x="0" y="0"/>
          <a:chExt cx="0" cy="0"/>
        </a:xfrm>
      </p:grpSpPr>
      <p:sp>
        <p:nvSpPr>
          <p:cNvPr id="20481" name="Rectangle 34">
            <a:extLst>
              <a:ext uri="{FF2B5EF4-FFF2-40B4-BE49-F238E27FC236}">
                <a16:creationId xmlns:a16="http://schemas.microsoft.com/office/drawing/2014/main" id="{3E8F9D48-2469-44E6-3F70-C495B334D9E9}"/>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Centrality Dependence</a:t>
            </a:r>
          </a:p>
        </p:txBody>
      </p:sp>
      <p:sp>
        <p:nvSpPr>
          <p:cNvPr id="20482" name="Footer Placeholder 3">
            <a:extLst>
              <a:ext uri="{FF2B5EF4-FFF2-40B4-BE49-F238E27FC236}">
                <a16:creationId xmlns:a16="http://schemas.microsoft.com/office/drawing/2014/main" id="{5D1C0329-6C71-65AD-11C0-D5A58A455EB0}"/>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A788E495-2C9A-923D-D0A0-DEE431F801B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23</a:t>
            </a:fld>
            <a:endParaRPr lang="en-US" altLang="zh-CN" sz="1400" b="0" baseline="0" dirty="0">
              <a:latin typeface="Times New Roman" panose="02020603050405020304" pitchFamily="18" charset="0"/>
            </a:endParaRPr>
          </a:p>
        </p:txBody>
      </p:sp>
      <p:sp>
        <p:nvSpPr>
          <p:cNvPr id="6" name="Text Box 5">
            <a:extLst>
              <a:ext uri="{FF2B5EF4-FFF2-40B4-BE49-F238E27FC236}">
                <a16:creationId xmlns:a16="http://schemas.microsoft.com/office/drawing/2014/main" id="{EFD5C1CF-51A3-92DD-5856-0C7480890E7F}"/>
              </a:ext>
            </a:extLst>
          </p:cNvPr>
          <p:cNvSpPr txBox="1">
            <a:spLocks noChangeArrowheads="1"/>
          </p:cNvSpPr>
          <p:nvPr/>
        </p:nvSpPr>
        <p:spPr bwMode="auto">
          <a:xfrm>
            <a:off x="2266747" y="5909846"/>
            <a:ext cx="4724398" cy="338554"/>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Local ring vorticity from fluid nature in the system ?</a:t>
            </a:r>
            <a:endParaRPr lang="en-US" altLang="zh-CN" sz="1600" b="0" baseline="0" dirty="0"/>
          </a:p>
        </p:txBody>
      </p:sp>
      <p:grpSp>
        <p:nvGrpSpPr>
          <p:cNvPr id="8" name="Group 9">
            <a:extLst>
              <a:ext uri="{FF2B5EF4-FFF2-40B4-BE49-F238E27FC236}">
                <a16:creationId xmlns:a16="http://schemas.microsoft.com/office/drawing/2014/main" id="{21BA0390-8051-21AE-99F5-F9CD80973A34}"/>
              </a:ext>
            </a:extLst>
          </p:cNvPr>
          <p:cNvGrpSpPr>
            <a:grpSpLocks noChangeAspect="1"/>
          </p:cNvGrpSpPr>
          <p:nvPr/>
        </p:nvGrpSpPr>
        <p:grpSpPr bwMode="auto">
          <a:xfrm>
            <a:off x="1250670" y="3129776"/>
            <a:ext cx="428625" cy="381000"/>
            <a:chOff x="6172200" y="4953000"/>
            <a:chExt cx="685800" cy="609600"/>
          </a:xfrm>
        </p:grpSpPr>
        <p:sp>
          <p:nvSpPr>
            <p:cNvPr id="9" name="Oval 2">
              <a:extLst>
                <a:ext uri="{FF2B5EF4-FFF2-40B4-BE49-F238E27FC236}">
                  <a16:creationId xmlns:a16="http://schemas.microsoft.com/office/drawing/2014/main" id="{6C8577F0-2BD4-2568-3EE1-643293621CDC}"/>
                </a:ext>
              </a:extLst>
            </p:cNvPr>
            <p:cNvSpPr>
              <a:spLocks noChangeArrowheads="1"/>
            </p:cNvSpPr>
            <p:nvPr/>
          </p:nvSpPr>
          <p:spPr bwMode="auto">
            <a:xfrm>
              <a:off x="6172200" y="4953000"/>
              <a:ext cx="609600" cy="609600"/>
            </a:xfrm>
            <a:prstGeom prst="ellipse">
              <a:avLst/>
            </a:prstGeom>
            <a:solidFill>
              <a:schemeClr val="accent1">
                <a:alpha val="50195"/>
              </a:schemeClr>
            </a:solidFill>
            <a:ln w="9525">
              <a:solidFill>
                <a:schemeClr val="tx1"/>
              </a:solidFill>
              <a:round/>
              <a:headEnd/>
              <a:tailEnd/>
            </a:ln>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endParaRPr lang="zh-CN" altLang="en-US" sz="1800"/>
            </a:p>
          </p:txBody>
        </p:sp>
        <p:sp>
          <p:nvSpPr>
            <p:cNvPr id="10" name="Oval 10">
              <a:extLst>
                <a:ext uri="{FF2B5EF4-FFF2-40B4-BE49-F238E27FC236}">
                  <a16:creationId xmlns:a16="http://schemas.microsoft.com/office/drawing/2014/main" id="{597F99B6-F681-D2B4-D751-98D29361B905}"/>
                </a:ext>
              </a:extLst>
            </p:cNvPr>
            <p:cNvSpPr>
              <a:spLocks noChangeArrowheads="1"/>
            </p:cNvSpPr>
            <p:nvPr/>
          </p:nvSpPr>
          <p:spPr bwMode="auto">
            <a:xfrm>
              <a:off x="6248400" y="4953000"/>
              <a:ext cx="609600" cy="609600"/>
            </a:xfrm>
            <a:prstGeom prst="ellipse">
              <a:avLst/>
            </a:prstGeom>
            <a:solidFill>
              <a:schemeClr val="accent1">
                <a:alpha val="50195"/>
              </a:schemeClr>
            </a:solidFill>
            <a:ln w="9525">
              <a:solidFill>
                <a:schemeClr val="tx1"/>
              </a:solidFill>
              <a:round/>
              <a:headEnd/>
              <a:tailEnd/>
            </a:ln>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endParaRPr lang="zh-CN" altLang="en-US" sz="1800"/>
            </a:p>
          </p:txBody>
        </p:sp>
      </p:grpSp>
      <p:grpSp>
        <p:nvGrpSpPr>
          <p:cNvPr id="11" name="Group 8">
            <a:extLst>
              <a:ext uri="{FF2B5EF4-FFF2-40B4-BE49-F238E27FC236}">
                <a16:creationId xmlns:a16="http://schemas.microsoft.com/office/drawing/2014/main" id="{27614469-03C8-E212-E233-5B4C756FAAAB}"/>
              </a:ext>
            </a:extLst>
          </p:cNvPr>
          <p:cNvGrpSpPr>
            <a:grpSpLocks noChangeAspect="1"/>
          </p:cNvGrpSpPr>
          <p:nvPr/>
        </p:nvGrpSpPr>
        <p:grpSpPr bwMode="auto">
          <a:xfrm>
            <a:off x="2469870" y="3124200"/>
            <a:ext cx="714375" cy="381000"/>
            <a:chOff x="2209800" y="4953000"/>
            <a:chExt cx="1143000" cy="609600"/>
          </a:xfrm>
        </p:grpSpPr>
        <p:sp>
          <p:nvSpPr>
            <p:cNvPr id="12" name="Oval 11">
              <a:extLst>
                <a:ext uri="{FF2B5EF4-FFF2-40B4-BE49-F238E27FC236}">
                  <a16:creationId xmlns:a16="http://schemas.microsoft.com/office/drawing/2014/main" id="{C4B80D82-DE21-7719-A151-5E901E43475C}"/>
                </a:ext>
              </a:extLst>
            </p:cNvPr>
            <p:cNvSpPr>
              <a:spLocks noChangeArrowheads="1"/>
            </p:cNvSpPr>
            <p:nvPr/>
          </p:nvSpPr>
          <p:spPr bwMode="auto">
            <a:xfrm>
              <a:off x="2209800" y="4953000"/>
              <a:ext cx="609600" cy="609600"/>
            </a:xfrm>
            <a:prstGeom prst="ellipse">
              <a:avLst/>
            </a:prstGeom>
            <a:solidFill>
              <a:schemeClr val="accent1">
                <a:alpha val="50195"/>
              </a:schemeClr>
            </a:solidFill>
            <a:ln w="9525">
              <a:solidFill>
                <a:schemeClr val="tx1"/>
              </a:solidFill>
              <a:round/>
              <a:headEnd/>
              <a:tailEnd/>
            </a:ln>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endParaRPr lang="zh-CN" altLang="en-US" sz="1800"/>
            </a:p>
          </p:txBody>
        </p:sp>
        <p:sp>
          <p:nvSpPr>
            <p:cNvPr id="13" name="Oval 12">
              <a:extLst>
                <a:ext uri="{FF2B5EF4-FFF2-40B4-BE49-F238E27FC236}">
                  <a16:creationId xmlns:a16="http://schemas.microsoft.com/office/drawing/2014/main" id="{13239AE4-BF75-12FB-27F8-566DAA752FF5}"/>
                </a:ext>
              </a:extLst>
            </p:cNvPr>
            <p:cNvSpPr>
              <a:spLocks noChangeArrowheads="1"/>
            </p:cNvSpPr>
            <p:nvPr/>
          </p:nvSpPr>
          <p:spPr bwMode="auto">
            <a:xfrm>
              <a:off x="2743200" y="4953000"/>
              <a:ext cx="609600" cy="609600"/>
            </a:xfrm>
            <a:prstGeom prst="ellipse">
              <a:avLst/>
            </a:prstGeom>
            <a:solidFill>
              <a:schemeClr val="accent1">
                <a:alpha val="50195"/>
              </a:schemeClr>
            </a:solidFill>
            <a:ln w="9525">
              <a:solidFill>
                <a:schemeClr val="tx1"/>
              </a:solidFill>
              <a:round/>
              <a:headEnd/>
              <a:tailEnd/>
            </a:ln>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endParaRPr lang="zh-CN" altLang="en-US" sz="1800"/>
            </a:p>
          </p:txBody>
        </p:sp>
      </p:grpSp>
      <p:sp>
        <p:nvSpPr>
          <p:cNvPr id="14" name="TextBox 13">
            <a:extLst>
              <a:ext uri="{FF2B5EF4-FFF2-40B4-BE49-F238E27FC236}">
                <a16:creationId xmlns:a16="http://schemas.microsoft.com/office/drawing/2014/main" id="{C1F9C2DE-C74D-D8D6-2417-9C8933143232}"/>
              </a:ext>
            </a:extLst>
          </p:cNvPr>
          <p:cNvSpPr txBox="1"/>
          <p:nvPr/>
        </p:nvSpPr>
        <p:spPr>
          <a:xfrm>
            <a:off x="5819887" y="3084870"/>
            <a:ext cx="2257313" cy="276999"/>
          </a:xfrm>
          <a:prstGeom prst="rect">
            <a:avLst/>
          </a:prstGeom>
          <a:noFill/>
        </p:spPr>
        <p:txBody>
          <a:bodyPr wrap="square">
            <a:spAutoFit/>
          </a:bodyPr>
          <a:lstStyle/>
          <a:p>
            <a:r>
              <a:rPr lang="en-US" sz="1200" b="0" baseline="0" dirty="0"/>
              <a:t>STAR, Nature 614 244 (2023)</a:t>
            </a:r>
          </a:p>
        </p:txBody>
      </p:sp>
      <p:grpSp>
        <p:nvGrpSpPr>
          <p:cNvPr id="63" name="Group 62">
            <a:extLst>
              <a:ext uri="{FF2B5EF4-FFF2-40B4-BE49-F238E27FC236}">
                <a16:creationId xmlns:a16="http://schemas.microsoft.com/office/drawing/2014/main" id="{982AEE9D-60B0-3901-AF4C-A8A99B38E30F}"/>
              </a:ext>
            </a:extLst>
          </p:cNvPr>
          <p:cNvGrpSpPr/>
          <p:nvPr/>
        </p:nvGrpSpPr>
        <p:grpSpPr>
          <a:xfrm>
            <a:off x="870071" y="990600"/>
            <a:ext cx="7069985" cy="2133600"/>
            <a:chOff x="430362" y="990600"/>
            <a:chExt cx="7069985" cy="2133600"/>
          </a:xfrm>
        </p:grpSpPr>
        <p:pic>
          <p:nvPicPr>
            <p:cNvPr id="2" name="Picture 1">
              <a:extLst>
                <a:ext uri="{FF2B5EF4-FFF2-40B4-BE49-F238E27FC236}">
                  <a16:creationId xmlns:a16="http://schemas.microsoft.com/office/drawing/2014/main" id="{1F91EFE2-D118-A6A3-D225-384677AB6F72}"/>
                </a:ext>
              </a:extLst>
            </p:cNvPr>
            <p:cNvPicPr>
              <a:picLocks noChangeAspect="1"/>
            </p:cNvPicPr>
            <p:nvPr/>
          </p:nvPicPr>
          <p:blipFill>
            <a:blip r:embed="rId3"/>
            <a:srcRect t="1" b="51020"/>
            <a:stretch/>
          </p:blipFill>
          <p:spPr>
            <a:xfrm>
              <a:off x="582361" y="990600"/>
              <a:ext cx="6917986" cy="1828800"/>
            </a:xfrm>
            <a:prstGeom prst="rect">
              <a:avLst/>
            </a:prstGeom>
          </p:spPr>
        </p:pic>
        <p:sp>
          <p:nvSpPr>
            <p:cNvPr id="4" name="TextBox 3">
              <a:extLst>
                <a:ext uri="{FF2B5EF4-FFF2-40B4-BE49-F238E27FC236}">
                  <a16:creationId xmlns:a16="http://schemas.microsoft.com/office/drawing/2014/main" id="{01A0E55A-5348-1F2C-BBC0-7E9A93663546}"/>
                </a:ext>
              </a:extLst>
            </p:cNvPr>
            <p:cNvSpPr txBox="1"/>
            <p:nvPr/>
          </p:nvSpPr>
          <p:spPr>
            <a:xfrm rot="16200000">
              <a:off x="-39778" y="1979930"/>
              <a:ext cx="1309611" cy="369332"/>
            </a:xfrm>
            <a:prstGeom prst="rect">
              <a:avLst/>
            </a:prstGeom>
            <a:solidFill>
              <a:schemeClr val="bg1"/>
            </a:solidFill>
          </p:spPr>
          <p:txBody>
            <a:bodyPr wrap="square" rtlCol="0">
              <a:spAutoFit/>
            </a:bodyPr>
            <a:lstStyle/>
            <a:p>
              <a:r>
                <a:rPr lang="en-US" b="0" i="0" baseline="0" dirty="0">
                  <a:solidFill>
                    <a:schemeClr val="accent4"/>
                  </a:solidFill>
                  <a:effectLst/>
                  <a:latin typeface="Arial" panose="020B0604020202020204" pitchFamily="34" charset="0"/>
                </a:rPr>
                <a:t>            </a:t>
              </a:r>
              <a:r>
                <a:rPr lang="el-GR" b="0" i="0" baseline="0" dirty="0">
                  <a:solidFill>
                    <a:schemeClr val="accent4"/>
                  </a:solidFill>
                  <a:effectLst/>
                  <a:latin typeface="Arial" panose="020B0604020202020204" pitchFamily="34" charset="0"/>
                </a:rPr>
                <a:t>ρ</a:t>
              </a:r>
              <a:r>
                <a:rPr lang="en-US" b="0" dirty="0">
                  <a:solidFill>
                    <a:schemeClr val="accent4"/>
                  </a:solidFill>
                </a:rPr>
                <a:t>00</a:t>
              </a:r>
              <a:r>
                <a:rPr kumimoji="1" lang="en-US" altLang="zh-CN" baseline="0" dirty="0">
                  <a:solidFill>
                    <a:schemeClr val="accent4"/>
                  </a:solidFill>
                </a:rPr>
                <a:t> </a:t>
              </a:r>
              <a:endParaRPr lang="en-US" baseline="0" dirty="0">
                <a:solidFill>
                  <a:schemeClr val="accent4"/>
                </a:solidFill>
              </a:endParaRPr>
            </a:p>
          </p:txBody>
        </p:sp>
        <p:pic>
          <p:nvPicPr>
            <p:cNvPr id="60" name="Picture 59">
              <a:extLst>
                <a:ext uri="{FF2B5EF4-FFF2-40B4-BE49-F238E27FC236}">
                  <a16:creationId xmlns:a16="http://schemas.microsoft.com/office/drawing/2014/main" id="{8F2712C3-6E6E-6C42-72A4-AFC36E215DAE}"/>
                </a:ext>
              </a:extLst>
            </p:cNvPr>
            <p:cNvPicPr>
              <a:picLocks noChangeAspect="1"/>
            </p:cNvPicPr>
            <p:nvPr/>
          </p:nvPicPr>
          <p:blipFill>
            <a:blip r:embed="rId3"/>
            <a:srcRect t="89389" b="-1633"/>
            <a:stretch/>
          </p:blipFill>
          <p:spPr>
            <a:xfrm>
              <a:off x="582361" y="2667000"/>
              <a:ext cx="6917986" cy="457200"/>
            </a:xfrm>
            <a:prstGeom prst="rect">
              <a:avLst/>
            </a:prstGeom>
          </p:spPr>
        </p:pic>
      </p:grpSp>
      <p:grpSp>
        <p:nvGrpSpPr>
          <p:cNvPr id="20480" name="Group 20479">
            <a:extLst>
              <a:ext uri="{FF2B5EF4-FFF2-40B4-BE49-F238E27FC236}">
                <a16:creationId xmlns:a16="http://schemas.microsoft.com/office/drawing/2014/main" id="{9F5843A4-146F-4B95-6A7E-C608F5BE956B}"/>
              </a:ext>
            </a:extLst>
          </p:cNvPr>
          <p:cNvGrpSpPr/>
          <p:nvPr/>
        </p:nvGrpSpPr>
        <p:grpSpPr>
          <a:xfrm>
            <a:off x="1100998" y="3619829"/>
            <a:ext cx="6760130" cy="1979966"/>
            <a:chOff x="246955" y="737969"/>
            <a:chExt cx="8592245" cy="2425612"/>
          </a:xfrm>
        </p:grpSpPr>
        <p:pic>
          <p:nvPicPr>
            <p:cNvPr id="20484" name="Picture 20483">
              <a:extLst>
                <a:ext uri="{FF2B5EF4-FFF2-40B4-BE49-F238E27FC236}">
                  <a16:creationId xmlns:a16="http://schemas.microsoft.com/office/drawing/2014/main" id="{BE49776C-EF6A-9FAE-BC4A-5E569BE47833}"/>
                </a:ext>
              </a:extLst>
            </p:cNvPr>
            <p:cNvPicPr>
              <a:picLocks noChangeAspect="1"/>
            </p:cNvPicPr>
            <p:nvPr/>
          </p:nvPicPr>
          <p:blipFill rotWithShape="1">
            <a:blip r:embed="rId4"/>
            <a:srcRect l="54340" r="-423"/>
            <a:stretch/>
          </p:blipFill>
          <p:spPr>
            <a:xfrm>
              <a:off x="6695906" y="814377"/>
              <a:ext cx="2143294" cy="2307018"/>
            </a:xfrm>
            <a:prstGeom prst="rect">
              <a:avLst/>
            </a:prstGeom>
          </p:spPr>
        </p:pic>
        <p:pic>
          <p:nvPicPr>
            <p:cNvPr id="20485" name="Picture 1088" descr="AllEvol">
              <a:extLst>
                <a:ext uri="{FF2B5EF4-FFF2-40B4-BE49-F238E27FC236}">
                  <a16:creationId xmlns:a16="http://schemas.microsoft.com/office/drawing/2014/main" id="{C6B1DCD8-6EDB-D1F3-2367-3733ACA2AA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 r="76750"/>
            <a:stretch/>
          </p:blipFill>
          <p:spPr bwMode="auto">
            <a:xfrm>
              <a:off x="246955" y="1298828"/>
              <a:ext cx="1822967" cy="164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6" name="Group 20485">
              <a:extLst>
                <a:ext uri="{FF2B5EF4-FFF2-40B4-BE49-F238E27FC236}">
                  <a16:creationId xmlns:a16="http://schemas.microsoft.com/office/drawing/2014/main" id="{36E2FD60-1269-65B4-AEA0-24D6722AAC90}"/>
                </a:ext>
              </a:extLst>
            </p:cNvPr>
            <p:cNvGrpSpPr>
              <a:grpSpLocks noChangeAspect="1"/>
            </p:cNvGrpSpPr>
            <p:nvPr/>
          </p:nvGrpSpPr>
          <p:grpSpPr>
            <a:xfrm>
              <a:off x="2233629" y="805955"/>
              <a:ext cx="1822967" cy="2357626"/>
              <a:chOff x="2514600" y="2413000"/>
              <a:chExt cx="1321777" cy="1709442"/>
            </a:xfrm>
          </p:grpSpPr>
          <p:pic>
            <p:nvPicPr>
              <p:cNvPr id="20513" name="Picture 1088" descr="AllEvol">
                <a:extLst>
                  <a:ext uri="{FF2B5EF4-FFF2-40B4-BE49-F238E27FC236}">
                    <a16:creationId xmlns:a16="http://schemas.microsoft.com/office/drawing/2014/main" id="{E3953286-6110-1ED7-28D1-E6405FD20B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530" r="47936"/>
              <a:stretch/>
            </p:blipFill>
            <p:spPr bwMode="auto">
              <a:xfrm>
                <a:off x="2514600" y="2608281"/>
                <a:ext cx="1321777" cy="140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514" name="Straight Arrow Connector 20513">
                <a:extLst>
                  <a:ext uri="{FF2B5EF4-FFF2-40B4-BE49-F238E27FC236}">
                    <a16:creationId xmlns:a16="http://schemas.microsoft.com/office/drawing/2014/main" id="{51BCD4BC-ECBD-19BB-D0D1-51F860D935A1}"/>
                  </a:ext>
                </a:extLst>
              </p:cNvPr>
              <p:cNvCxnSpPr>
                <a:cxnSpLocks/>
              </p:cNvCxnSpPr>
              <p:nvPr/>
            </p:nvCxnSpPr>
            <p:spPr bwMode="auto">
              <a:xfrm flipV="1">
                <a:off x="3184546" y="2413000"/>
                <a:ext cx="0" cy="836217"/>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cxnSp>
            <p:nvCxnSpPr>
              <p:cNvPr id="20515" name="Straight Arrow Connector 20514">
                <a:extLst>
                  <a:ext uri="{FF2B5EF4-FFF2-40B4-BE49-F238E27FC236}">
                    <a16:creationId xmlns:a16="http://schemas.microsoft.com/office/drawing/2014/main" id="{34C33953-37FF-6B19-A26F-0DC5A3B8AB27}"/>
                  </a:ext>
                </a:extLst>
              </p:cNvPr>
              <p:cNvCxnSpPr>
                <a:cxnSpLocks/>
              </p:cNvCxnSpPr>
              <p:nvPr/>
            </p:nvCxnSpPr>
            <p:spPr bwMode="auto">
              <a:xfrm>
                <a:off x="3184546" y="3312353"/>
                <a:ext cx="0" cy="810089"/>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cxnSp>
            <p:nvCxnSpPr>
              <p:cNvPr id="20516" name="Straight Arrow Connector 20515">
                <a:extLst>
                  <a:ext uri="{FF2B5EF4-FFF2-40B4-BE49-F238E27FC236}">
                    <a16:creationId xmlns:a16="http://schemas.microsoft.com/office/drawing/2014/main" id="{F8D574D9-59BC-4DF5-1779-4E366B3F481D}"/>
                  </a:ext>
                </a:extLst>
              </p:cNvPr>
              <p:cNvCxnSpPr>
                <a:cxnSpLocks/>
              </p:cNvCxnSpPr>
              <p:nvPr/>
            </p:nvCxnSpPr>
            <p:spPr bwMode="auto">
              <a:xfrm flipV="1">
                <a:off x="3456432" y="2608281"/>
                <a:ext cx="0" cy="640936"/>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cxnSp>
            <p:nvCxnSpPr>
              <p:cNvPr id="20517" name="Straight Arrow Connector 20516">
                <a:extLst>
                  <a:ext uri="{FF2B5EF4-FFF2-40B4-BE49-F238E27FC236}">
                    <a16:creationId xmlns:a16="http://schemas.microsoft.com/office/drawing/2014/main" id="{879DBB1B-54D9-B3EC-59D9-5BD095FAD97A}"/>
                  </a:ext>
                </a:extLst>
              </p:cNvPr>
              <p:cNvCxnSpPr>
                <a:cxnSpLocks/>
              </p:cNvCxnSpPr>
              <p:nvPr/>
            </p:nvCxnSpPr>
            <p:spPr bwMode="auto">
              <a:xfrm flipV="1">
                <a:off x="2895600" y="2590800"/>
                <a:ext cx="0" cy="658417"/>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cxnSp>
            <p:nvCxnSpPr>
              <p:cNvPr id="20518" name="Straight Arrow Connector 20517">
                <a:extLst>
                  <a:ext uri="{FF2B5EF4-FFF2-40B4-BE49-F238E27FC236}">
                    <a16:creationId xmlns:a16="http://schemas.microsoft.com/office/drawing/2014/main" id="{F7DDDED1-4731-8B5F-7ED8-690DD67BF11A}"/>
                  </a:ext>
                </a:extLst>
              </p:cNvPr>
              <p:cNvCxnSpPr>
                <a:cxnSpLocks/>
              </p:cNvCxnSpPr>
              <p:nvPr/>
            </p:nvCxnSpPr>
            <p:spPr bwMode="auto">
              <a:xfrm flipV="1">
                <a:off x="3712464" y="2776349"/>
                <a:ext cx="0" cy="472868"/>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cxnSp>
            <p:nvCxnSpPr>
              <p:cNvPr id="20519" name="Straight Arrow Connector 20518">
                <a:extLst>
                  <a:ext uri="{FF2B5EF4-FFF2-40B4-BE49-F238E27FC236}">
                    <a16:creationId xmlns:a16="http://schemas.microsoft.com/office/drawing/2014/main" id="{A65E38D3-182C-07BB-C405-4D601DD4B95E}"/>
                  </a:ext>
                </a:extLst>
              </p:cNvPr>
              <p:cNvCxnSpPr>
                <a:cxnSpLocks/>
              </p:cNvCxnSpPr>
              <p:nvPr/>
            </p:nvCxnSpPr>
            <p:spPr bwMode="auto">
              <a:xfrm flipV="1">
                <a:off x="2667000" y="2776349"/>
                <a:ext cx="0" cy="456946"/>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cxnSp>
            <p:nvCxnSpPr>
              <p:cNvPr id="20520" name="Straight Arrow Connector 20519">
                <a:extLst>
                  <a:ext uri="{FF2B5EF4-FFF2-40B4-BE49-F238E27FC236}">
                    <a16:creationId xmlns:a16="http://schemas.microsoft.com/office/drawing/2014/main" id="{60AE8621-6051-4C16-5792-771D54C80A54}"/>
                  </a:ext>
                </a:extLst>
              </p:cNvPr>
              <p:cNvCxnSpPr>
                <a:cxnSpLocks/>
              </p:cNvCxnSpPr>
              <p:nvPr/>
            </p:nvCxnSpPr>
            <p:spPr bwMode="auto">
              <a:xfrm>
                <a:off x="3456432" y="3312353"/>
                <a:ext cx="0" cy="657765"/>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cxnSp>
            <p:nvCxnSpPr>
              <p:cNvPr id="20521" name="Straight Arrow Connector 20520">
                <a:extLst>
                  <a:ext uri="{FF2B5EF4-FFF2-40B4-BE49-F238E27FC236}">
                    <a16:creationId xmlns:a16="http://schemas.microsoft.com/office/drawing/2014/main" id="{F9676B70-71C3-2319-CBD4-6D79276A3E34}"/>
                  </a:ext>
                </a:extLst>
              </p:cNvPr>
              <p:cNvCxnSpPr>
                <a:cxnSpLocks/>
              </p:cNvCxnSpPr>
              <p:nvPr/>
            </p:nvCxnSpPr>
            <p:spPr bwMode="auto">
              <a:xfrm>
                <a:off x="2895600" y="3312353"/>
                <a:ext cx="0" cy="662490"/>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cxnSp>
            <p:nvCxnSpPr>
              <p:cNvPr id="20522" name="Straight Arrow Connector 20521">
                <a:extLst>
                  <a:ext uri="{FF2B5EF4-FFF2-40B4-BE49-F238E27FC236}">
                    <a16:creationId xmlns:a16="http://schemas.microsoft.com/office/drawing/2014/main" id="{2B15E962-6740-D4F7-1D5E-D9594B8D35C5}"/>
                  </a:ext>
                </a:extLst>
              </p:cNvPr>
              <p:cNvCxnSpPr>
                <a:cxnSpLocks/>
              </p:cNvCxnSpPr>
              <p:nvPr/>
            </p:nvCxnSpPr>
            <p:spPr bwMode="auto">
              <a:xfrm>
                <a:off x="2667000" y="3312353"/>
                <a:ext cx="0" cy="424305"/>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cxnSp>
            <p:nvCxnSpPr>
              <p:cNvPr id="20523" name="Straight Arrow Connector 20522">
                <a:extLst>
                  <a:ext uri="{FF2B5EF4-FFF2-40B4-BE49-F238E27FC236}">
                    <a16:creationId xmlns:a16="http://schemas.microsoft.com/office/drawing/2014/main" id="{1B99675F-5C4F-9C26-AC6E-33D030BCCC47}"/>
                  </a:ext>
                </a:extLst>
              </p:cNvPr>
              <p:cNvCxnSpPr>
                <a:cxnSpLocks/>
              </p:cNvCxnSpPr>
              <p:nvPr/>
            </p:nvCxnSpPr>
            <p:spPr bwMode="auto">
              <a:xfrm>
                <a:off x="3712464" y="3328275"/>
                <a:ext cx="0" cy="408383"/>
              </a:xfrm>
              <a:prstGeom prst="straightConnector1">
                <a:avLst/>
              </a:prstGeom>
              <a:solidFill>
                <a:schemeClr val="accent1"/>
              </a:solidFill>
              <a:ln w="41275" cap="flat" cmpd="sng" algn="ctr">
                <a:solidFill>
                  <a:schemeClr val="bg1">
                    <a:lumMod val="65000"/>
                  </a:schemeClr>
                </a:solidFill>
                <a:prstDash val="solid"/>
                <a:round/>
                <a:headEnd type="none" w="med" len="med"/>
                <a:tailEnd type="triangle"/>
              </a:ln>
              <a:effectLst/>
            </p:spPr>
          </p:cxnSp>
          <p:sp>
            <p:nvSpPr>
              <p:cNvPr id="20524" name="Arc 20523">
                <a:extLst>
                  <a:ext uri="{FF2B5EF4-FFF2-40B4-BE49-F238E27FC236}">
                    <a16:creationId xmlns:a16="http://schemas.microsoft.com/office/drawing/2014/main" id="{34152E6B-56AC-68CC-6C8F-FA3A05D3C445}"/>
                  </a:ext>
                </a:extLst>
              </p:cNvPr>
              <p:cNvSpPr/>
              <p:nvPr/>
            </p:nvSpPr>
            <p:spPr bwMode="auto">
              <a:xfrm rot="9068767">
                <a:off x="3266995" y="2769845"/>
                <a:ext cx="392523" cy="376974"/>
              </a:xfrm>
              <a:prstGeom prst="arc">
                <a:avLst>
                  <a:gd name="adj1" fmla="val 16200000"/>
                  <a:gd name="adj2" fmla="val 10372486"/>
                </a:avLst>
              </a:prstGeom>
              <a:noFill/>
              <a:ln w="34925" cap="flat" cmpd="sng" algn="ctr">
                <a:solidFill>
                  <a:schemeClr val="tx1"/>
                </a:solidFill>
                <a:prstDash val="solid"/>
                <a:round/>
                <a:headEnd type="none" w="med" len="sm"/>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25" name="Arc 20524">
                <a:extLst>
                  <a:ext uri="{FF2B5EF4-FFF2-40B4-BE49-F238E27FC236}">
                    <a16:creationId xmlns:a16="http://schemas.microsoft.com/office/drawing/2014/main" id="{CDE2A13D-37EF-EDDB-E396-A21C306F09B8}"/>
                  </a:ext>
                </a:extLst>
              </p:cNvPr>
              <p:cNvSpPr/>
              <p:nvPr/>
            </p:nvSpPr>
            <p:spPr bwMode="auto">
              <a:xfrm rot="7959518">
                <a:off x="3281901" y="3445144"/>
                <a:ext cx="362713" cy="380646"/>
              </a:xfrm>
              <a:prstGeom prst="arc">
                <a:avLst>
                  <a:gd name="adj1" fmla="val 16200000"/>
                  <a:gd name="adj2" fmla="val 10372486"/>
                </a:avLst>
              </a:prstGeom>
              <a:noFill/>
              <a:ln w="34925" cap="flat" cmpd="sng" algn="ctr">
                <a:solidFill>
                  <a:schemeClr val="tx1"/>
                </a:solidFill>
                <a:prstDash val="solid"/>
                <a:round/>
                <a:headEnd type="triangle" w="med" len="sm"/>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26" name="Arc 20525">
                <a:extLst>
                  <a:ext uri="{FF2B5EF4-FFF2-40B4-BE49-F238E27FC236}">
                    <a16:creationId xmlns:a16="http://schemas.microsoft.com/office/drawing/2014/main" id="{CEB40299-15E6-E2F8-9271-0C0296CE74FF}"/>
                  </a:ext>
                </a:extLst>
              </p:cNvPr>
              <p:cNvSpPr/>
              <p:nvPr/>
            </p:nvSpPr>
            <p:spPr bwMode="auto">
              <a:xfrm rot="17899129">
                <a:off x="2695261" y="2771955"/>
                <a:ext cx="392523" cy="376974"/>
              </a:xfrm>
              <a:prstGeom prst="arc">
                <a:avLst>
                  <a:gd name="adj1" fmla="val 16200000"/>
                  <a:gd name="adj2" fmla="val 10372486"/>
                </a:avLst>
              </a:prstGeom>
              <a:noFill/>
              <a:ln w="34925" cap="flat" cmpd="sng" algn="ctr">
                <a:solidFill>
                  <a:schemeClr val="tx1"/>
                </a:solidFill>
                <a:prstDash val="solid"/>
                <a:round/>
                <a:headEnd type="triangle" w="med" len="sm"/>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27" name="Arc 20526">
                <a:extLst>
                  <a:ext uri="{FF2B5EF4-FFF2-40B4-BE49-F238E27FC236}">
                    <a16:creationId xmlns:a16="http://schemas.microsoft.com/office/drawing/2014/main" id="{F3646D03-2D21-FD97-9CC1-E74E1D1656B7}"/>
                  </a:ext>
                </a:extLst>
              </p:cNvPr>
              <p:cNvSpPr/>
              <p:nvPr/>
            </p:nvSpPr>
            <p:spPr bwMode="auto">
              <a:xfrm rot="19393413">
                <a:off x="2685484" y="3446884"/>
                <a:ext cx="392523" cy="376974"/>
              </a:xfrm>
              <a:prstGeom prst="arc">
                <a:avLst>
                  <a:gd name="adj1" fmla="val 16200000"/>
                  <a:gd name="adj2" fmla="val 10372486"/>
                </a:avLst>
              </a:prstGeom>
              <a:noFill/>
              <a:ln w="34925" cap="flat" cmpd="sng" algn="ctr">
                <a:solidFill>
                  <a:schemeClr val="tx1"/>
                </a:solidFill>
                <a:prstDash val="solid"/>
                <a:round/>
                <a:headEnd type="none" w="med" len="sm"/>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grpSp>
        <p:grpSp>
          <p:nvGrpSpPr>
            <p:cNvPr id="20487" name="Group 20486">
              <a:extLst>
                <a:ext uri="{FF2B5EF4-FFF2-40B4-BE49-F238E27FC236}">
                  <a16:creationId xmlns:a16="http://schemas.microsoft.com/office/drawing/2014/main" id="{AD1055CA-6F01-8722-A76F-146EBCBC499E}"/>
                </a:ext>
              </a:extLst>
            </p:cNvPr>
            <p:cNvGrpSpPr/>
            <p:nvPr/>
          </p:nvGrpSpPr>
          <p:grpSpPr>
            <a:xfrm>
              <a:off x="4310989" y="928469"/>
              <a:ext cx="2032345" cy="1943918"/>
              <a:chOff x="4320683" y="2209800"/>
              <a:chExt cx="2032345" cy="1943918"/>
            </a:xfrm>
          </p:grpSpPr>
          <p:grpSp>
            <p:nvGrpSpPr>
              <p:cNvPr id="20489" name="Group 20488">
                <a:extLst>
                  <a:ext uri="{FF2B5EF4-FFF2-40B4-BE49-F238E27FC236}">
                    <a16:creationId xmlns:a16="http://schemas.microsoft.com/office/drawing/2014/main" id="{04BE07A1-EB4F-A15F-53B5-B1C98994203A}"/>
                  </a:ext>
                </a:extLst>
              </p:cNvPr>
              <p:cNvGrpSpPr/>
              <p:nvPr/>
            </p:nvGrpSpPr>
            <p:grpSpPr>
              <a:xfrm rot="562720">
                <a:off x="4529879" y="2466751"/>
                <a:ext cx="756663" cy="1415524"/>
                <a:chOff x="2743199" y="2934223"/>
                <a:chExt cx="756663" cy="1415524"/>
              </a:xfrm>
            </p:grpSpPr>
            <p:sp>
              <p:nvSpPr>
                <p:cNvPr id="20505" name="Donut 20504">
                  <a:extLst>
                    <a:ext uri="{FF2B5EF4-FFF2-40B4-BE49-F238E27FC236}">
                      <a16:creationId xmlns:a16="http://schemas.microsoft.com/office/drawing/2014/main" id="{6FB31030-679F-CA5F-221E-55A6542B9A27}"/>
                    </a:ext>
                  </a:extLst>
                </p:cNvPr>
                <p:cNvSpPr/>
                <p:nvPr/>
              </p:nvSpPr>
              <p:spPr bwMode="auto">
                <a:xfrm>
                  <a:off x="2895600" y="2971800"/>
                  <a:ext cx="533400" cy="1295400"/>
                </a:xfrm>
                <a:prstGeom prst="donut">
                  <a:avLst/>
                </a:prstGeom>
                <a:solidFill>
                  <a:srgbClr val="81CAE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dirty="0">
                    <a:ln>
                      <a:noFill/>
                    </a:ln>
                    <a:solidFill>
                      <a:schemeClr val="tx1"/>
                    </a:solidFill>
                    <a:effectLst/>
                    <a:latin typeface="Arial" charset="0"/>
                  </a:endParaRPr>
                </a:p>
              </p:txBody>
            </p:sp>
            <p:sp>
              <p:nvSpPr>
                <p:cNvPr id="20506" name="Arc 20505">
                  <a:extLst>
                    <a:ext uri="{FF2B5EF4-FFF2-40B4-BE49-F238E27FC236}">
                      <a16:creationId xmlns:a16="http://schemas.microsoft.com/office/drawing/2014/main" id="{10CF55B8-D775-07F6-B9AF-98E5BC9F491B}"/>
                    </a:ext>
                  </a:extLst>
                </p:cNvPr>
                <p:cNvSpPr/>
                <p:nvPr/>
              </p:nvSpPr>
              <p:spPr bwMode="auto">
                <a:xfrm>
                  <a:off x="2743199" y="3292848"/>
                  <a:ext cx="342861" cy="264602"/>
                </a:xfrm>
                <a:prstGeom prst="arc">
                  <a:avLst>
                    <a:gd name="adj1" fmla="val 14901382"/>
                    <a:gd name="adj2" fmla="val 2519233"/>
                  </a:avLst>
                </a:prstGeom>
                <a:noFill/>
                <a:ln w="9525"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07" name="Arc 20506">
                  <a:extLst>
                    <a:ext uri="{FF2B5EF4-FFF2-40B4-BE49-F238E27FC236}">
                      <a16:creationId xmlns:a16="http://schemas.microsoft.com/office/drawing/2014/main" id="{0900141F-BE54-912E-1369-843F2FB8E166}"/>
                    </a:ext>
                  </a:extLst>
                </p:cNvPr>
                <p:cNvSpPr/>
                <p:nvPr/>
              </p:nvSpPr>
              <p:spPr bwMode="auto">
                <a:xfrm>
                  <a:off x="2855747" y="2934223"/>
                  <a:ext cx="346367" cy="241300"/>
                </a:xfrm>
                <a:prstGeom prst="arc">
                  <a:avLst>
                    <a:gd name="adj1" fmla="val 16322824"/>
                    <a:gd name="adj2" fmla="val 2851107"/>
                  </a:avLst>
                </a:prstGeom>
                <a:noFill/>
                <a:ln w="9525"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08" name="Arc 20507">
                  <a:extLst>
                    <a:ext uri="{FF2B5EF4-FFF2-40B4-BE49-F238E27FC236}">
                      <a16:creationId xmlns:a16="http://schemas.microsoft.com/office/drawing/2014/main" id="{34794312-DA51-92DB-8349-9596AA0653EB}"/>
                    </a:ext>
                  </a:extLst>
                </p:cNvPr>
                <p:cNvSpPr/>
                <p:nvPr/>
              </p:nvSpPr>
              <p:spPr bwMode="auto">
                <a:xfrm rot="3101519">
                  <a:off x="3198950" y="3120311"/>
                  <a:ext cx="269560" cy="224091"/>
                </a:xfrm>
                <a:prstGeom prst="arc">
                  <a:avLst>
                    <a:gd name="adj1" fmla="val 17885381"/>
                    <a:gd name="adj2" fmla="val 5691170"/>
                  </a:avLst>
                </a:prstGeom>
                <a:noFill/>
                <a:ln w="9525"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09" name="Arc 20508">
                  <a:extLst>
                    <a:ext uri="{FF2B5EF4-FFF2-40B4-BE49-F238E27FC236}">
                      <a16:creationId xmlns:a16="http://schemas.microsoft.com/office/drawing/2014/main" id="{696D5B55-6A2E-B3BD-22B7-14FE52FE7422}"/>
                    </a:ext>
                  </a:extLst>
                </p:cNvPr>
                <p:cNvSpPr/>
                <p:nvPr/>
              </p:nvSpPr>
              <p:spPr bwMode="auto">
                <a:xfrm rot="3527716">
                  <a:off x="2810207" y="3628952"/>
                  <a:ext cx="241778" cy="252878"/>
                </a:xfrm>
                <a:prstGeom prst="arc">
                  <a:avLst>
                    <a:gd name="adj1" fmla="val 16354860"/>
                    <a:gd name="adj2" fmla="val 3692034"/>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10" name="Arc 20509">
                  <a:extLst>
                    <a:ext uri="{FF2B5EF4-FFF2-40B4-BE49-F238E27FC236}">
                      <a16:creationId xmlns:a16="http://schemas.microsoft.com/office/drawing/2014/main" id="{DD2EE778-9703-C91B-7AC8-58AA52DAFB0D}"/>
                    </a:ext>
                  </a:extLst>
                </p:cNvPr>
                <p:cNvSpPr/>
                <p:nvPr/>
              </p:nvSpPr>
              <p:spPr bwMode="auto">
                <a:xfrm rot="2736674">
                  <a:off x="2860065" y="4018327"/>
                  <a:ext cx="326906" cy="335933"/>
                </a:xfrm>
                <a:prstGeom prst="arc">
                  <a:avLst>
                    <a:gd name="adj1" fmla="val 16515457"/>
                    <a:gd name="adj2" fmla="val 1670078"/>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11" name="Arc 20510">
                  <a:extLst>
                    <a:ext uri="{FF2B5EF4-FFF2-40B4-BE49-F238E27FC236}">
                      <a16:creationId xmlns:a16="http://schemas.microsoft.com/office/drawing/2014/main" id="{C19150B6-66B4-61EB-E0A9-D6F82C263F27}"/>
                    </a:ext>
                  </a:extLst>
                </p:cNvPr>
                <p:cNvSpPr/>
                <p:nvPr/>
              </p:nvSpPr>
              <p:spPr bwMode="auto">
                <a:xfrm rot="517938">
                  <a:off x="3156643" y="3924168"/>
                  <a:ext cx="272357" cy="246618"/>
                </a:xfrm>
                <a:prstGeom prst="arc">
                  <a:avLst>
                    <a:gd name="adj1" fmla="val 13880412"/>
                    <a:gd name="adj2" fmla="val 1303376"/>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12" name="Arc 20511">
                  <a:extLst>
                    <a:ext uri="{FF2B5EF4-FFF2-40B4-BE49-F238E27FC236}">
                      <a16:creationId xmlns:a16="http://schemas.microsoft.com/office/drawing/2014/main" id="{9F5E48C8-FC5F-E6DA-8BC8-B016A21112EE}"/>
                    </a:ext>
                  </a:extLst>
                </p:cNvPr>
                <p:cNvSpPr/>
                <p:nvPr/>
              </p:nvSpPr>
              <p:spPr bwMode="auto">
                <a:xfrm rot="7137818">
                  <a:off x="3252526" y="3459133"/>
                  <a:ext cx="271851" cy="222821"/>
                </a:xfrm>
                <a:prstGeom prst="arc">
                  <a:avLst>
                    <a:gd name="adj1" fmla="val 12685160"/>
                    <a:gd name="adj2" fmla="val 1444489"/>
                  </a:avLst>
                </a:prstGeom>
                <a:noFill/>
                <a:ln w="9525"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grpSp>
          <p:grpSp>
            <p:nvGrpSpPr>
              <p:cNvPr id="20490" name="Group 20489">
                <a:extLst>
                  <a:ext uri="{FF2B5EF4-FFF2-40B4-BE49-F238E27FC236}">
                    <a16:creationId xmlns:a16="http://schemas.microsoft.com/office/drawing/2014/main" id="{A4EAA32E-55D3-BB2E-2A39-206FAE88CB5C}"/>
                  </a:ext>
                </a:extLst>
              </p:cNvPr>
              <p:cNvGrpSpPr/>
              <p:nvPr/>
            </p:nvGrpSpPr>
            <p:grpSpPr>
              <a:xfrm rot="556235">
                <a:off x="5436874" y="2642331"/>
                <a:ext cx="748211" cy="1337830"/>
                <a:chOff x="4575758" y="2934223"/>
                <a:chExt cx="748211" cy="1337830"/>
              </a:xfrm>
            </p:grpSpPr>
            <p:sp>
              <p:nvSpPr>
                <p:cNvPr id="20497" name="Donut 20496">
                  <a:extLst>
                    <a:ext uri="{FF2B5EF4-FFF2-40B4-BE49-F238E27FC236}">
                      <a16:creationId xmlns:a16="http://schemas.microsoft.com/office/drawing/2014/main" id="{0739E0C7-63C4-AAFB-262C-78F052CC8AFA}"/>
                    </a:ext>
                  </a:extLst>
                </p:cNvPr>
                <p:cNvSpPr/>
                <p:nvPr/>
              </p:nvSpPr>
              <p:spPr bwMode="auto">
                <a:xfrm>
                  <a:off x="4728159" y="2971800"/>
                  <a:ext cx="533400" cy="1295400"/>
                </a:xfrm>
                <a:prstGeom prst="donut">
                  <a:avLst/>
                </a:prstGeom>
                <a:solidFill>
                  <a:srgbClr val="81CAE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dirty="0">
                    <a:ln>
                      <a:noFill/>
                    </a:ln>
                    <a:solidFill>
                      <a:schemeClr val="tx1"/>
                    </a:solidFill>
                    <a:effectLst/>
                    <a:latin typeface="Arial" charset="0"/>
                  </a:endParaRPr>
                </a:p>
              </p:txBody>
            </p:sp>
            <p:sp>
              <p:nvSpPr>
                <p:cNvPr id="20498" name="Arc 20497">
                  <a:extLst>
                    <a:ext uri="{FF2B5EF4-FFF2-40B4-BE49-F238E27FC236}">
                      <a16:creationId xmlns:a16="http://schemas.microsoft.com/office/drawing/2014/main" id="{5D68EC47-36EC-A465-FCB7-1896E8125808}"/>
                    </a:ext>
                  </a:extLst>
                </p:cNvPr>
                <p:cNvSpPr/>
                <p:nvPr/>
              </p:nvSpPr>
              <p:spPr bwMode="auto">
                <a:xfrm>
                  <a:off x="4575758" y="3292848"/>
                  <a:ext cx="342861" cy="264602"/>
                </a:xfrm>
                <a:prstGeom prst="arc">
                  <a:avLst>
                    <a:gd name="adj1" fmla="val 14901382"/>
                    <a:gd name="adj2" fmla="val 2519233"/>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499" name="Arc 20498">
                  <a:extLst>
                    <a:ext uri="{FF2B5EF4-FFF2-40B4-BE49-F238E27FC236}">
                      <a16:creationId xmlns:a16="http://schemas.microsoft.com/office/drawing/2014/main" id="{F147BD39-A8AD-5E8F-E2C3-4647A80ECE16}"/>
                    </a:ext>
                  </a:extLst>
                </p:cNvPr>
                <p:cNvSpPr/>
                <p:nvPr/>
              </p:nvSpPr>
              <p:spPr bwMode="auto">
                <a:xfrm>
                  <a:off x="4688306" y="2934223"/>
                  <a:ext cx="346367" cy="241300"/>
                </a:xfrm>
                <a:prstGeom prst="arc">
                  <a:avLst>
                    <a:gd name="adj1" fmla="val 16322824"/>
                    <a:gd name="adj2" fmla="val 2851107"/>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00" name="Arc 20499">
                  <a:extLst>
                    <a:ext uri="{FF2B5EF4-FFF2-40B4-BE49-F238E27FC236}">
                      <a16:creationId xmlns:a16="http://schemas.microsoft.com/office/drawing/2014/main" id="{622DB2AE-4ACA-A73F-A963-3F48666CA4C4}"/>
                    </a:ext>
                  </a:extLst>
                </p:cNvPr>
                <p:cNvSpPr/>
                <p:nvPr/>
              </p:nvSpPr>
              <p:spPr bwMode="auto">
                <a:xfrm rot="3101519">
                  <a:off x="5031509" y="3120311"/>
                  <a:ext cx="269560" cy="224091"/>
                </a:xfrm>
                <a:prstGeom prst="arc">
                  <a:avLst>
                    <a:gd name="adj1" fmla="val 17885381"/>
                    <a:gd name="adj2" fmla="val 5691170"/>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01" name="Arc 20500">
                  <a:extLst>
                    <a:ext uri="{FF2B5EF4-FFF2-40B4-BE49-F238E27FC236}">
                      <a16:creationId xmlns:a16="http://schemas.microsoft.com/office/drawing/2014/main" id="{E9C88A49-30C8-4018-74EA-9CE18C95E324}"/>
                    </a:ext>
                  </a:extLst>
                </p:cNvPr>
                <p:cNvSpPr/>
                <p:nvPr/>
              </p:nvSpPr>
              <p:spPr bwMode="auto">
                <a:xfrm rot="3527716">
                  <a:off x="4642766" y="3628952"/>
                  <a:ext cx="241778" cy="252878"/>
                </a:xfrm>
                <a:prstGeom prst="arc">
                  <a:avLst>
                    <a:gd name="adj1" fmla="val 16354860"/>
                    <a:gd name="adj2" fmla="val 3692034"/>
                  </a:avLst>
                </a:prstGeom>
                <a:noFill/>
                <a:ln w="9525"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02" name="Arc 20501">
                  <a:extLst>
                    <a:ext uri="{FF2B5EF4-FFF2-40B4-BE49-F238E27FC236}">
                      <a16:creationId xmlns:a16="http://schemas.microsoft.com/office/drawing/2014/main" id="{5C4CAFBF-5AA2-6C03-B789-01244BF5A72D}"/>
                    </a:ext>
                  </a:extLst>
                </p:cNvPr>
                <p:cNvSpPr/>
                <p:nvPr/>
              </p:nvSpPr>
              <p:spPr bwMode="auto">
                <a:xfrm rot="1787789">
                  <a:off x="4824364" y="4007701"/>
                  <a:ext cx="170484" cy="264352"/>
                </a:xfrm>
                <a:prstGeom prst="arc">
                  <a:avLst>
                    <a:gd name="adj1" fmla="val 16515457"/>
                    <a:gd name="adj2" fmla="val 9232623"/>
                  </a:avLst>
                </a:prstGeom>
                <a:noFill/>
                <a:ln w="9525"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03" name="Arc 20502">
                  <a:extLst>
                    <a:ext uri="{FF2B5EF4-FFF2-40B4-BE49-F238E27FC236}">
                      <a16:creationId xmlns:a16="http://schemas.microsoft.com/office/drawing/2014/main" id="{60CCD285-ECB1-E504-3782-D0A7ABDCF0D6}"/>
                    </a:ext>
                  </a:extLst>
                </p:cNvPr>
                <p:cNvSpPr/>
                <p:nvPr/>
              </p:nvSpPr>
              <p:spPr bwMode="auto">
                <a:xfrm rot="517938">
                  <a:off x="4989202" y="3924168"/>
                  <a:ext cx="272357" cy="246618"/>
                </a:xfrm>
                <a:prstGeom prst="arc">
                  <a:avLst>
                    <a:gd name="adj1" fmla="val 13880412"/>
                    <a:gd name="adj2" fmla="val 1303376"/>
                  </a:avLst>
                </a:prstGeom>
                <a:noFill/>
                <a:ln w="9525" cap="flat" cmpd="sng" algn="ctr">
                  <a:solidFill>
                    <a:schemeClr val="tx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04" name="Arc 20503">
                  <a:extLst>
                    <a:ext uri="{FF2B5EF4-FFF2-40B4-BE49-F238E27FC236}">
                      <a16:creationId xmlns:a16="http://schemas.microsoft.com/office/drawing/2014/main" id="{9B97E05A-0D8D-6BE3-DFC1-9245FA4ECB62}"/>
                    </a:ext>
                  </a:extLst>
                </p:cNvPr>
                <p:cNvSpPr/>
                <p:nvPr/>
              </p:nvSpPr>
              <p:spPr bwMode="auto">
                <a:xfrm rot="7137818">
                  <a:off x="5076633" y="3407962"/>
                  <a:ext cx="271851" cy="222821"/>
                </a:xfrm>
                <a:prstGeom prst="arc">
                  <a:avLst>
                    <a:gd name="adj1" fmla="val 15025990"/>
                    <a:gd name="adj2" fmla="val 3408217"/>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grpSp>
          <p:cxnSp>
            <p:nvCxnSpPr>
              <p:cNvPr id="20491" name="Straight Arrow Connector 20490">
                <a:extLst>
                  <a:ext uri="{FF2B5EF4-FFF2-40B4-BE49-F238E27FC236}">
                    <a16:creationId xmlns:a16="http://schemas.microsoft.com/office/drawing/2014/main" id="{0D428153-C605-DE5F-ED53-612689FEC2A4}"/>
                  </a:ext>
                </a:extLst>
              </p:cNvPr>
              <p:cNvCxnSpPr>
                <a:cxnSpLocks/>
              </p:cNvCxnSpPr>
              <p:nvPr/>
            </p:nvCxnSpPr>
            <p:spPr bwMode="auto">
              <a:xfrm flipV="1">
                <a:off x="5383395" y="2209800"/>
                <a:ext cx="264" cy="1943918"/>
              </a:xfrm>
              <a:prstGeom prst="straightConnector1">
                <a:avLst/>
              </a:prstGeom>
              <a:solidFill>
                <a:schemeClr val="accent1"/>
              </a:solidFill>
              <a:ln w="34925" cap="flat" cmpd="sng" algn="ctr">
                <a:solidFill>
                  <a:schemeClr val="tx1"/>
                </a:solidFill>
                <a:prstDash val="solid"/>
                <a:round/>
                <a:headEnd type="none" w="med" len="med"/>
                <a:tailEnd type="triangle"/>
              </a:ln>
              <a:effectLst/>
            </p:spPr>
          </p:cxnSp>
          <p:cxnSp>
            <p:nvCxnSpPr>
              <p:cNvPr id="20492" name="Straight Arrow Connector 20491">
                <a:extLst>
                  <a:ext uri="{FF2B5EF4-FFF2-40B4-BE49-F238E27FC236}">
                    <a16:creationId xmlns:a16="http://schemas.microsoft.com/office/drawing/2014/main" id="{1E07BE67-F698-F346-C0AF-A2B44E479C15}"/>
                  </a:ext>
                </a:extLst>
              </p:cNvPr>
              <p:cNvCxnSpPr>
                <a:cxnSpLocks/>
              </p:cNvCxnSpPr>
              <p:nvPr/>
            </p:nvCxnSpPr>
            <p:spPr bwMode="auto">
              <a:xfrm flipH="1" flipV="1">
                <a:off x="5851702" y="3355848"/>
                <a:ext cx="501326" cy="118290"/>
              </a:xfrm>
              <a:prstGeom prst="straightConnector1">
                <a:avLst/>
              </a:prstGeom>
              <a:solidFill>
                <a:schemeClr val="accent1"/>
              </a:solidFill>
              <a:ln w="34925" cap="flat" cmpd="sng" algn="ctr">
                <a:solidFill>
                  <a:schemeClr val="tx1"/>
                </a:solidFill>
                <a:prstDash val="solid"/>
                <a:round/>
                <a:headEnd type="triangle" w="med" len="med"/>
                <a:tailEnd type="none"/>
              </a:ln>
              <a:effectLst/>
            </p:spPr>
          </p:cxnSp>
          <p:cxnSp>
            <p:nvCxnSpPr>
              <p:cNvPr id="20493" name="Straight Arrow Connector 20492">
                <a:extLst>
                  <a:ext uri="{FF2B5EF4-FFF2-40B4-BE49-F238E27FC236}">
                    <a16:creationId xmlns:a16="http://schemas.microsoft.com/office/drawing/2014/main" id="{346A851D-8A1A-2016-D418-FAE601E96BE9}"/>
                  </a:ext>
                </a:extLst>
              </p:cNvPr>
              <p:cNvCxnSpPr>
                <a:cxnSpLocks/>
              </p:cNvCxnSpPr>
              <p:nvPr/>
            </p:nvCxnSpPr>
            <p:spPr bwMode="auto">
              <a:xfrm flipH="1" flipV="1">
                <a:off x="4830819" y="3124200"/>
                <a:ext cx="122181" cy="30713"/>
              </a:xfrm>
              <a:prstGeom prst="straightConnector1">
                <a:avLst/>
              </a:prstGeom>
              <a:solidFill>
                <a:schemeClr val="accent1"/>
              </a:solidFill>
              <a:ln w="34925" cap="flat" cmpd="sng" algn="ctr">
                <a:solidFill>
                  <a:schemeClr val="tx1"/>
                </a:solidFill>
                <a:prstDash val="sysDot"/>
                <a:round/>
                <a:headEnd type="none" w="med" len="med"/>
                <a:tailEnd type="none"/>
              </a:ln>
              <a:effectLst/>
            </p:spPr>
          </p:cxnSp>
          <p:cxnSp>
            <p:nvCxnSpPr>
              <p:cNvPr id="20494" name="Straight Arrow Connector 20493">
                <a:extLst>
                  <a:ext uri="{FF2B5EF4-FFF2-40B4-BE49-F238E27FC236}">
                    <a16:creationId xmlns:a16="http://schemas.microsoft.com/office/drawing/2014/main" id="{ED12E8C7-7945-17E6-5EF0-FB03F22EF108}"/>
                  </a:ext>
                </a:extLst>
              </p:cNvPr>
              <p:cNvCxnSpPr>
                <a:cxnSpLocks/>
              </p:cNvCxnSpPr>
              <p:nvPr/>
            </p:nvCxnSpPr>
            <p:spPr bwMode="auto">
              <a:xfrm flipH="1" flipV="1">
                <a:off x="4979878" y="3158972"/>
                <a:ext cx="582722" cy="133746"/>
              </a:xfrm>
              <a:prstGeom prst="straightConnector1">
                <a:avLst/>
              </a:prstGeom>
              <a:solidFill>
                <a:schemeClr val="accent1"/>
              </a:solidFill>
              <a:ln w="34925" cap="flat" cmpd="sng" algn="ctr">
                <a:solidFill>
                  <a:schemeClr val="tx1"/>
                </a:solidFill>
                <a:prstDash val="solid"/>
                <a:round/>
                <a:headEnd type="none" w="med" len="med"/>
                <a:tailEnd type="none"/>
              </a:ln>
              <a:effectLst/>
            </p:spPr>
          </p:cxnSp>
          <p:cxnSp>
            <p:nvCxnSpPr>
              <p:cNvPr id="20495" name="Straight Arrow Connector 20494">
                <a:extLst>
                  <a:ext uri="{FF2B5EF4-FFF2-40B4-BE49-F238E27FC236}">
                    <a16:creationId xmlns:a16="http://schemas.microsoft.com/office/drawing/2014/main" id="{B8DE4DC5-8A74-8806-3455-08C3B80BB6DB}"/>
                  </a:ext>
                </a:extLst>
              </p:cNvPr>
              <p:cNvCxnSpPr>
                <a:cxnSpLocks/>
              </p:cNvCxnSpPr>
              <p:nvPr/>
            </p:nvCxnSpPr>
            <p:spPr bwMode="auto">
              <a:xfrm flipH="1" flipV="1">
                <a:off x="5725092" y="3320409"/>
                <a:ext cx="145852" cy="38427"/>
              </a:xfrm>
              <a:prstGeom prst="straightConnector1">
                <a:avLst/>
              </a:prstGeom>
              <a:solidFill>
                <a:schemeClr val="accent1"/>
              </a:solidFill>
              <a:ln w="34925" cap="flat" cmpd="sng" algn="ctr">
                <a:solidFill>
                  <a:schemeClr val="tx1"/>
                </a:solidFill>
                <a:prstDash val="solid"/>
                <a:round/>
                <a:headEnd type="none" w="med" len="med"/>
                <a:tailEnd type="none"/>
              </a:ln>
              <a:effectLst/>
            </p:spPr>
          </p:cxnSp>
          <p:cxnSp>
            <p:nvCxnSpPr>
              <p:cNvPr id="20496" name="Straight Arrow Connector 20495">
                <a:extLst>
                  <a:ext uri="{FF2B5EF4-FFF2-40B4-BE49-F238E27FC236}">
                    <a16:creationId xmlns:a16="http://schemas.microsoft.com/office/drawing/2014/main" id="{40A00953-3481-73DC-CB83-DFE5C9236814}"/>
                  </a:ext>
                </a:extLst>
              </p:cNvPr>
              <p:cNvCxnSpPr>
                <a:cxnSpLocks/>
              </p:cNvCxnSpPr>
              <p:nvPr/>
            </p:nvCxnSpPr>
            <p:spPr bwMode="auto">
              <a:xfrm flipH="1" flipV="1">
                <a:off x="4320683" y="3017520"/>
                <a:ext cx="327517" cy="69858"/>
              </a:xfrm>
              <a:prstGeom prst="straightConnector1">
                <a:avLst/>
              </a:prstGeom>
              <a:solidFill>
                <a:schemeClr val="accent1"/>
              </a:solidFill>
              <a:ln w="34925" cap="flat" cmpd="sng" algn="ctr">
                <a:solidFill>
                  <a:schemeClr val="tx1"/>
                </a:solidFill>
                <a:prstDash val="sysDot"/>
                <a:round/>
                <a:headEnd type="none" w="med" len="med"/>
                <a:tailEnd type="none"/>
              </a:ln>
              <a:effectLst/>
            </p:spPr>
          </p:cxnSp>
        </p:grpSp>
        <p:sp>
          <p:nvSpPr>
            <p:cNvPr id="20488" name="Rectangle 20487">
              <a:extLst>
                <a:ext uri="{FF2B5EF4-FFF2-40B4-BE49-F238E27FC236}">
                  <a16:creationId xmlns:a16="http://schemas.microsoft.com/office/drawing/2014/main" id="{F55CD34D-4083-B24F-8311-37431EF855D0}"/>
                </a:ext>
              </a:extLst>
            </p:cNvPr>
            <p:cNvSpPr/>
            <p:nvPr/>
          </p:nvSpPr>
          <p:spPr bwMode="auto">
            <a:xfrm>
              <a:off x="6695906" y="737969"/>
              <a:ext cx="354623"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grpSp>
      <p:sp>
        <p:nvSpPr>
          <p:cNvPr id="20528" name="Oval 20527">
            <a:extLst>
              <a:ext uri="{FF2B5EF4-FFF2-40B4-BE49-F238E27FC236}">
                <a16:creationId xmlns:a16="http://schemas.microsoft.com/office/drawing/2014/main" id="{C09A94BF-C52A-2A54-9A5C-464269E6CC40}"/>
              </a:ext>
            </a:extLst>
          </p:cNvPr>
          <p:cNvSpPr/>
          <p:nvPr/>
        </p:nvSpPr>
        <p:spPr bwMode="auto">
          <a:xfrm>
            <a:off x="2981499" y="1513114"/>
            <a:ext cx="419100" cy="762000"/>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29" name="Oval 20528">
            <a:extLst>
              <a:ext uri="{FF2B5EF4-FFF2-40B4-BE49-F238E27FC236}">
                <a16:creationId xmlns:a16="http://schemas.microsoft.com/office/drawing/2014/main" id="{1433D6C9-DCBB-F7FF-51D0-5A1AC8FD8311}"/>
              </a:ext>
            </a:extLst>
          </p:cNvPr>
          <p:cNvSpPr/>
          <p:nvPr/>
        </p:nvSpPr>
        <p:spPr bwMode="auto">
          <a:xfrm>
            <a:off x="4570069" y="1722714"/>
            <a:ext cx="419100" cy="762000"/>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20530" name="Oval 20529">
            <a:extLst>
              <a:ext uri="{FF2B5EF4-FFF2-40B4-BE49-F238E27FC236}">
                <a16:creationId xmlns:a16="http://schemas.microsoft.com/office/drawing/2014/main" id="{BA9F8539-5E01-A272-C2AD-E106A145C5D8}"/>
              </a:ext>
            </a:extLst>
          </p:cNvPr>
          <p:cNvSpPr/>
          <p:nvPr/>
        </p:nvSpPr>
        <p:spPr bwMode="auto">
          <a:xfrm>
            <a:off x="6241370" y="1937253"/>
            <a:ext cx="419100" cy="762000"/>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cxnSp>
        <p:nvCxnSpPr>
          <p:cNvPr id="20532" name="Straight Arrow Connector 20531">
            <a:extLst>
              <a:ext uri="{FF2B5EF4-FFF2-40B4-BE49-F238E27FC236}">
                <a16:creationId xmlns:a16="http://schemas.microsoft.com/office/drawing/2014/main" id="{FD8E7E14-6D5F-ABE4-0908-FD3EE561520B}"/>
              </a:ext>
            </a:extLst>
          </p:cNvPr>
          <p:cNvCxnSpPr>
            <a:cxnSpLocks/>
          </p:cNvCxnSpPr>
          <p:nvPr/>
        </p:nvCxnSpPr>
        <p:spPr bwMode="auto">
          <a:xfrm flipH="1" flipV="1">
            <a:off x="3308632" y="2271541"/>
            <a:ext cx="3173063" cy="1454298"/>
          </a:xfrm>
          <a:prstGeom prst="straightConnector1">
            <a:avLst/>
          </a:prstGeom>
          <a:solidFill>
            <a:schemeClr val="accent1"/>
          </a:solidFill>
          <a:ln w="9525" cap="flat" cmpd="sng" algn="ctr">
            <a:solidFill>
              <a:schemeClr val="accent2"/>
            </a:solidFill>
            <a:prstDash val="solid"/>
            <a:round/>
            <a:headEnd type="none" w="med" len="med"/>
            <a:tailEnd type="triangle"/>
          </a:ln>
          <a:effectLst/>
        </p:spPr>
      </p:cxnSp>
      <p:cxnSp>
        <p:nvCxnSpPr>
          <p:cNvPr id="20534" name="Straight Arrow Connector 20533">
            <a:extLst>
              <a:ext uri="{FF2B5EF4-FFF2-40B4-BE49-F238E27FC236}">
                <a16:creationId xmlns:a16="http://schemas.microsoft.com/office/drawing/2014/main" id="{ABD68564-233A-4DD6-4A4C-B9F97643A854}"/>
              </a:ext>
            </a:extLst>
          </p:cNvPr>
          <p:cNvCxnSpPr>
            <a:cxnSpLocks/>
          </p:cNvCxnSpPr>
          <p:nvPr/>
        </p:nvCxnSpPr>
        <p:spPr bwMode="auto">
          <a:xfrm flipH="1" flipV="1">
            <a:off x="4987254" y="2469241"/>
            <a:ext cx="1482615" cy="1189296"/>
          </a:xfrm>
          <a:prstGeom prst="straightConnector1">
            <a:avLst/>
          </a:prstGeom>
          <a:solidFill>
            <a:schemeClr val="accent1"/>
          </a:solidFill>
          <a:ln w="9525" cap="flat" cmpd="sng" algn="ctr">
            <a:solidFill>
              <a:schemeClr val="accent2"/>
            </a:solidFill>
            <a:prstDash val="solid"/>
            <a:round/>
            <a:headEnd type="none" w="med" len="med"/>
            <a:tailEnd type="triangle"/>
          </a:ln>
          <a:effectLst/>
        </p:spPr>
      </p:cxnSp>
      <p:cxnSp>
        <p:nvCxnSpPr>
          <p:cNvPr id="20536" name="Straight Arrow Connector 20535">
            <a:extLst>
              <a:ext uri="{FF2B5EF4-FFF2-40B4-BE49-F238E27FC236}">
                <a16:creationId xmlns:a16="http://schemas.microsoft.com/office/drawing/2014/main" id="{BA2027E7-A332-259C-8003-CFEAC8AE175B}"/>
              </a:ext>
            </a:extLst>
          </p:cNvPr>
          <p:cNvCxnSpPr>
            <a:cxnSpLocks/>
          </p:cNvCxnSpPr>
          <p:nvPr/>
        </p:nvCxnSpPr>
        <p:spPr bwMode="auto">
          <a:xfrm flipH="1" flipV="1">
            <a:off x="6450920" y="2734578"/>
            <a:ext cx="80509" cy="955679"/>
          </a:xfrm>
          <a:prstGeom prst="straightConnector1">
            <a:avLst/>
          </a:prstGeom>
          <a:solidFill>
            <a:schemeClr val="accent1"/>
          </a:solidFill>
          <a:ln w="9525" cap="flat" cmpd="sng" algn="ctr">
            <a:solidFill>
              <a:schemeClr val="accent2"/>
            </a:solidFill>
            <a:prstDash val="solid"/>
            <a:round/>
            <a:headEnd type="none" w="med" len="med"/>
            <a:tailEnd type="triangle"/>
          </a:ln>
          <a:effectLst/>
        </p:spPr>
      </p:cxnSp>
      <p:sp>
        <p:nvSpPr>
          <p:cNvPr id="3" name="TextBox 2">
            <a:extLst>
              <a:ext uri="{FF2B5EF4-FFF2-40B4-BE49-F238E27FC236}">
                <a16:creationId xmlns:a16="http://schemas.microsoft.com/office/drawing/2014/main" id="{A92F92EF-4CE9-D26A-5BD3-08C19A3BC5C6}"/>
              </a:ext>
            </a:extLst>
          </p:cNvPr>
          <p:cNvSpPr txBox="1"/>
          <p:nvPr/>
        </p:nvSpPr>
        <p:spPr>
          <a:xfrm>
            <a:off x="5019229" y="5486400"/>
            <a:ext cx="3173063" cy="461665"/>
          </a:xfrm>
          <a:prstGeom prst="rect">
            <a:avLst/>
          </a:prstGeom>
          <a:noFill/>
        </p:spPr>
        <p:txBody>
          <a:bodyPr wrap="square">
            <a:spAutoFit/>
          </a:bodyPr>
          <a:lstStyle/>
          <a:p>
            <a:r>
              <a:rPr lang="en-US" sz="1200" b="0" baseline="0" dirty="0"/>
              <a:t>Xia et. al., PRC 98 024905 (2018)</a:t>
            </a:r>
          </a:p>
          <a:p>
            <a:r>
              <a:rPr lang="en-US" sz="1200" b="0" baseline="0" dirty="0"/>
              <a:t>Xia et. al., Phys. Lett. B 817 136325 (2021)</a:t>
            </a:r>
          </a:p>
        </p:txBody>
      </p:sp>
    </p:spTree>
    <p:extLst>
      <p:ext uri="{BB962C8B-B14F-4D97-AF65-F5344CB8AC3E}">
        <p14:creationId xmlns:p14="http://schemas.microsoft.com/office/powerpoint/2010/main" val="380005591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B5B2A-0EA2-C1F1-AB9D-D26F6517647E}"/>
            </a:ext>
          </a:extLst>
        </p:cNvPr>
        <p:cNvGrpSpPr/>
        <p:nvPr/>
      </p:nvGrpSpPr>
      <p:grpSpPr>
        <a:xfrm>
          <a:off x="0" y="0"/>
          <a:ext cx="0" cy="0"/>
          <a:chOff x="0" y="0"/>
          <a:chExt cx="0" cy="0"/>
        </a:xfrm>
      </p:grpSpPr>
      <p:sp>
        <p:nvSpPr>
          <p:cNvPr id="26625" name="Rectangle 34">
            <a:extLst>
              <a:ext uri="{FF2B5EF4-FFF2-40B4-BE49-F238E27FC236}">
                <a16:creationId xmlns:a16="http://schemas.microsoft.com/office/drawing/2014/main" id="{FBBEE8DB-EE67-9130-8187-A3521B4C361C}"/>
              </a:ext>
            </a:extLst>
          </p:cNvPr>
          <p:cNvSpPr txBox="1">
            <a:spLocks noChangeArrowheads="1"/>
          </p:cNvSpPr>
          <p:nvPr/>
        </p:nvSpPr>
        <p:spPr bwMode="auto">
          <a:xfrm>
            <a:off x="3429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Spin-Spin Correlation : Vortical Structure</a:t>
            </a:r>
          </a:p>
        </p:txBody>
      </p:sp>
      <p:sp>
        <p:nvSpPr>
          <p:cNvPr id="26626" name="Footer Placeholder 3">
            <a:extLst>
              <a:ext uri="{FF2B5EF4-FFF2-40B4-BE49-F238E27FC236}">
                <a16:creationId xmlns:a16="http://schemas.microsoft.com/office/drawing/2014/main" id="{6CC77205-AA40-BC5A-CEF3-1CC0BC85284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6627" name="Slide Number Placeholder 14">
            <a:extLst>
              <a:ext uri="{FF2B5EF4-FFF2-40B4-BE49-F238E27FC236}">
                <a16:creationId xmlns:a16="http://schemas.microsoft.com/office/drawing/2014/main" id="{92F52BD3-3013-3B6A-1DD5-F873155059C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FF6034F7-2971-2342-ABDE-F8F6E614EC0E}" type="slidenum">
              <a:rPr lang="en-US" altLang="zh-CN" sz="1400" b="0" baseline="0"/>
              <a:pPr eaLnBrk="1" hangingPunct="1"/>
              <a:t>24</a:t>
            </a:fld>
            <a:endParaRPr lang="en-US" altLang="zh-CN" sz="1400" b="0" baseline="0">
              <a:latin typeface="Times New Roman" panose="02020603050405020304" pitchFamily="18" charset="0"/>
            </a:endParaRPr>
          </a:p>
        </p:txBody>
      </p:sp>
      <p:pic>
        <p:nvPicPr>
          <p:cNvPr id="5" name="Picture 4" descr="A diagram of a graph&#10;&#10;Description automatically generated">
            <a:extLst>
              <a:ext uri="{FF2B5EF4-FFF2-40B4-BE49-F238E27FC236}">
                <a16:creationId xmlns:a16="http://schemas.microsoft.com/office/drawing/2014/main" id="{2D94E352-58BE-2E09-D3FF-208540A2D866}"/>
              </a:ext>
            </a:extLst>
          </p:cNvPr>
          <p:cNvPicPr>
            <a:picLocks noChangeAspect="1"/>
          </p:cNvPicPr>
          <p:nvPr/>
        </p:nvPicPr>
        <p:blipFill>
          <a:blip r:embed="rId3"/>
          <a:stretch>
            <a:fillRect/>
          </a:stretch>
        </p:blipFill>
        <p:spPr>
          <a:xfrm>
            <a:off x="304800" y="841177"/>
            <a:ext cx="4093633" cy="3349336"/>
          </a:xfrm>
          <a:prstGeom prst="rect">
            <a:avLst/>
          </a:prstGeom>
        </p:spPr>
      </p:pic>
      <p:sp>
        <p:nvSpPr>
          <p:cNvPr id="7" name="TextBox 53">
            <a:extLst>
              <a:ext uri="{FF2B5EF4-FFF2-40B4-BE49-F238E27FC236}">
                <a16:creationId xmlns:a16="http://schemas.microsoft.com/office/drawing/2014/main" id="{A7FA9935-CC83-038C-C76C-E102ACA854A8}"/>
              </a:ext>
            </a:extLst>
          </p:cNvPr>
          <p:cNvSpPr txBox="1">
            <a:spLocks noChangeArrowheads="1"/>
          </p:cNvSpPr>
          <p:nvPr/>
        </p:nvSpPr>
        <p:spPr bwMode="auto">
          <a:xfrm>
            <a:off x="723900" y="4987879"/>
            <a:ext cx="41646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400" b="0" baseline="0" dirty="0"/>
              <a:t>Vortical structure induced spin-spin correlation</a:t>
            </a:r>
          </a:p>
        </p:txBody>
      </p:sp>
      <p:sp>
        <p:nvSpPr>
          <p:cNvPr id="8" name="TextBox 53">
            <a:extLst>
              <a:ext uri="{FF2B5EF4-FFF2-40B4-BE49-F238E27FC236}">
                <a16:creationId xmlns:a16="http://schemas.microsoft.com/office/drawing/2014/main" id="{832CF347-0161-A203-51E9-EC68F591E162}"/>
              </a:ext>
            </a:extLst>
          </p:cNvPr>
          <p:cNvSpPr txBox="1">
            <a:spLocks noChangeArrowheads="1"/>
          </p:cNvSpPr>
          <p:nvPr/>
        </p:nvSpPr>
        <p:spPr bwMode="auto">
          <a:xfrm>
            <a:off x="5656695" y="5946824"/>
            <a:ext cx="2971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400" b="0" baseline="0" dirty="0"/>
              <a:t>Pang </a:t>
            </a:r>
            <a:r>
              <a:rPr kumimoji="1" lang="en-US" altLang="zh-CN" sz="1400" b="0" baseline="0" dirty="0" err="1"/>
              <a:t>et.al</a:t>
            </a:r>
            <a:r>
              <a:rPr kumimoji="1" lang="en-US" altLang="zh-CN" sz="1400" b="0" baseline="0" dirty="0"/>
              <a:t>., PRL 117 192301 (2016)</a:t>
            </a:r>
          </a:p>
        </p:txBody>
      </p:sp>
      <p:pic>
        <p:nvPicPr>
          <p:cNvPr id="11" name="Picture 10" descr="A graph of different colored lines&#10;&#10;Description automatically generated with medium confidence">
            <a:extLst>
              <a:ext uri="{FF2B5EF4-FFF2-40B4-BE49-F238E27FC236}">
                <a16:creationId xmlns:a16="http://schemas.microsoft.com/office/drawing/2014/main" id="{2F770F62-8A81-EC83-C7F5-566FDA8188A4}"/>
              </a:ext>
            </a:extLst>
          </p:cNvPr>
          <p:cNvPicPr>
            <a:picLocks noChangeAspect="1"/>
          </p:cNvPicPr>
          <p:nvPr/>
        </p:nvPicPr>
        <p:blipFill>
          <a:blip r:embed="rId4"/>
          <a:stretch>
            <a:fillRect/>
          </a:stretch>
        </p:blipFill>
        <p:spPr>
          <a:xfrm>
            <a:off x="4888503" y="987054"/>
            <a:ext cx="3718221" cy="4786819"/>
          </a:xfrm>
          <a:prstGeom prst="rect">
            <a:avLst/>
          </a:prstGeom>
        </p:spPr>
      </p:pic>
    </p:spTree>
    <p:extLst>
      <p:ext uri="{BB962C8B-B14F-4D97-AF65-F5344CB8AC3E}">
        <p14:creationId xmlns:p14="http://schemas.microsoft.com/office/powerpoint/2010/main" val="258741100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4C65A-83E2-01FD-AA20-64AFF2B8622B}"/>
            </a:ext>
          </a:extLst>
        </p:cNvPr>
        <p:cNvGrpSpPr/>
        <p:nvPr/>
      </p:nvGrpSpPr>
      <p:grpSpPr>
        <a:xfrm>
          <a:off x="0" y="0"/>
          <a:ext cx="0" cy="0"/>
          <a:chOff x="0" y="0"/>
          <a:chExt cx="0" cy="0"/>
        </a:xfrm>
      </p:grpSpPr>
      <p:sp>
        <p:nvSpPr>
          <p:cNvPr id="26625" name="Rectangle 34">
            <a:extLst>
              <a:ext uri="{FF2B5EF4-FFF2-40B4-BE49-F238E27FC236}">
                <a16:creationId xmlns:a16="http://schemas.microsoft.com/office/drawing/2014/main" id="{E38E6D3E-9A02-0393-B25C-470D63511FA9}"/>
              </a:ext>
            </a:extLst>
          </p:cNvPr>
          <p:cNvSpPr txBox="1">
            <a:spLocks noChangeArrowheads="1"/>
          </p:cNvSpPr>
          <p:nvPr/>
        </p:nvSpPr>
        <p:spPr bwMode="auto">
          <a:xfrm>
            <a:off x="3429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Spin-Spin Correlation : Strong Force</a:t>
            </a:r>
          </a:p>
        </p:txBody>
      </p:sp>
      <p:sp>
        <p:nvSpPr>
          <p:cNvPr id="26626" name="Footer Placeholder 3">
            <a:extLst>
              <a:ext uri="{FF2B5EF4-FFF2-40B4-BE49-F238E27FC236}">
                <a16:creationId xmlns:a16="http://schemas.microsoft.com/office/drawing/2014/main" id="{86473AB1-8438-8CFC-C78F-23E627378392}"/>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6627" name="Slide Number Placeholder 14">
            <a:extLst>
              <a:ext uri="{FF2B5EF4-FFF2-40B4-BE49-F238E27FC236}">
                <a16:creationId xmlns:a16="http://schemas.microsoft.com/office/drawing/2014/main" id="{30307CCF-144B-1CD0-AF35-9B08424137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FF6034F7-2971-2342-ABDE-F8F6E614EC0E}" type="slidenum">
              <a:rPr lang="en-US" altLang="zh-CN" sz="1400" b="0" baseline="0"/>
              <a:pPr eaLnBrk="1" hangingPunct="1"/>
              <a:t>25</a:t>
            </a:fld>
            <a:endParaRPr lang="en-US" altLang="zh-CN" sz="1400" b="0" baseline="0">
              <a:latin typeface="Times New Roman" panose="02020603050405020304" pitchFamily="18" charset="0"/>
            </a:endParaRPr>
          </a:p>
        </p:txBody>
      </p:sp>
      <p:sp>
        <p:nvSpPr>
          <p:cNvPr id="7" name="TextBox 53">
            <a:extLst>
              <a:ext uri="{FF2B5EF4-FFF2-40B4-BE49-F238E27FC236}">
                <a16:creationId xmlns:a16="http://schemas.microsoft.com/office/drawing/2014/main" id="{E512F4BE-E56E-1381-0DEB-0B59BA5A0DBF}"/>
              </a:ext>
            </a:extLst>
          </p:cNvPr>
          <p:cNvSpPr txBox="1">
            <a:spLocks noChangeArrowheads="1"/>
          </p:cNvSpPr>
          <p:nvPr/>
        </p:nvSpPr>
        <p:spPr bwMode="auto">
          <a:xfrm>
            <a:off x="533400" y="4111823"/>
            <a:ext cx="41646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400" b="0" baseline="0" dirty="0"/>
              <a:t>Strong force induced hyperon spin correlation</a:t>
            </a:r>
          </a:p>
        </p:txBody>
      </p:sp>
      <p:pic>
        <p:nvPicPr>
          <p:cNvPr id="3" name="Picture 2" descr="A green and yellow glowing background&#10;&#10;Description automatically generated with medium confidence">
            <a:extLst>
              <a:ext uri="{FF2B5EF4-FFF2-40B4-BE49-F238E27FC236}">
                <a16:creationId xmlns:a16="http://schemas.microsoft.com/office/drawing/2014/main" id="{F783D11E-4689-4696-81FD-B058425C4D6D}"/>
              </a:ext>
            </a:extLst>
          </p:cNvPr>
          <p:cNvPicPr>
            <a:picLocks noChangeAspect="1"/>
          </p:cNvPicPr>
          <p:nvPr/>
        </p:nvPicPr>
        <p:blipFill>
          <a:blip r:embed="rId3"/>
          <a:stretch>
            <a:fillRect/>
          </a:stretch>
        </p:blipFill>
        <p:spPr>
          <a:xfrm>
            <a:off x="652899" y="856178"/>
            <a:ext cx="3298100" cy="2997200"/>
          </a:xfrm>
          <a:prstGeom prst="rect">
            <a:avLst/>
          </a:prstGeom>
        </p:spPr>
      </p:pic>
      <p:sp>
        <p:nvSpPr>
          <p:cNvPr id="6" name="TextBox 5">
            <a:extLst>
              <a:ext uri="{FF2B5EF4-FFF2-40B4-BE49-F238E27FC236}">
                <a16:creationId xmlns:a16="http://schemas.microsoft.com/office/drawing/2014/main" id="{373589A8-B84A-176D-7966-C6992DFDEBD7}"/>
              </a:ext>
            </a:extLst>
          </p:cNvPr>
          <p:cNvSpPr txBox="1"/>
          <p:nvPr/>
        </p:nvSpPr>
        <p:spPr>
          <a:xfrm>
            <a:off x="5416931" y="4822556"/>
            <a:ext cx="3469775" cy="1446550"/>
          </a:xfrm>
          <a:prstGeom prst="rect">
            <a:avLst/>
          </a:prstGeom>
          <a:noFill/>
        </p:spPr>
        <p:txBody>
          <a:bodyPr wrap="square">
            <a:spAutoFit/>
          </a:bodyPr>
          <a:lstStyle/>
          <a:p>
            <a:r>
              <a:rPr lang="en-US" sz="1100" b="0" baseline="0" dirty="0" err="1"/>
              <a:t>Lyuboshitz</a:t>
            </a:r>
            <a:r>
              <a:rPr lang="en-US" sz="1100" b="0" baseline="0" dirty="0"/>
              <a:t> and </a:t>
            </a:r>
            <a:r>
              <a:rPr lang="en-US" sz="1100" b="0" baseline="0" dirty="0" err="1"/>
              <a:t>Lyuboshitz</a:t>
            </a:r>
            <a:r>
              <a:rPr lang="en-US" sz="1100" b="0" baseline="0" dirty="0"/>
              <a:t>, Phys. Of Atomic Nuclei, 273 805 (2010)</a:t>
            </a:r>
          </a:p>
          <a:p>
            <a:r>
              <a:rPr lang="en-US" sz="1100" b="0" baseline="0" dirty="0"/>
              <a:t>Chen et. al., </a:t>
            </a:r>
            <a:r>
              <a:rPr lang="en-US" sz="1100" b="0" baseline="0" dirty="0" err="1"/>
              <a:t>Phys.Rev</a:t>
            </a:r>
            <a:r>
              <a:rPr lang="en-US" sz="1100" b="0" baseline="0" dirty="0"/>
              <a:t>. D 95, 034009 (2016)</a:t>
            </a:r>
          </a:p>
          <a:p>
            <a:r>
              <a:rPr lang="en-US" sz="1100" b="0" baseline="0" dirty="0" err="1"/>
              <a:t>Lv</a:t>
            </a:r>
            <a:r>
              <a:rPr lang="en-US" sz="1100" b="0" baseline="0" dirty="0"/>
              <a:t> et. al., Phys. Rev. D 109, 114003 (2024)</a:t>
            </a:r>
          </a:p>
          <a:p>
            <a:endParaRPr lang="en-US" sz="1100" b="0" baseline="0" dirty="0"/>
          </a:p>
          <a:p>
            <a:r>
              <a:rPr lang="en-US" sz="1100" b="0" baseline="0" dirty="0"/>
              <a:t>Chen, Goldstein, Jaffe and JI, NPB 445 380 (1995)</a:t>
            </a:r>
          </a:p>
          <a:p>
            <a:r>
              <a:rPr lang="en-US" sz="1100" b="0" baseline="0" dirty="0"/>
              <a:t>Zhang and Wei, arXiv:2301.04096</a:t>
            </a:r>
          </a:p>
          <a:p>
            <a:r>
              <a:rPr lang="en-US" sz="1100" b="0" baseline="0" dirty="0"/>
              <a:t>Shen, Chen and Tang, arXiv:2407.21291</a:t>
            </a:r>
            <a:endParaRPr lang="en-US" sz="1100" dirty="0"/>
          </a:p>
        </p:txBody>
      </p:sp>
      <p:pic>
        <p:nvPicPr>
          <p:cNvPr id="10" name="Picture 9" descr="A math symbols with arrows&#10;&#10;Description automatically generated with medium confidence">
            <a:extLst>
              <a:ext uri="{FF2B5EF4-FFF2-40B4-BE49-F238E27FC236}">
                <a16:creationId xmlns:a16="http://schemas.microsoft.com/office/drawing/2014/main" id="{F8172DE3-D77A-FC5E-C31C-F28B154C02F5}"/>
              </a:ext>
            </a:extLst>
          </p:cNvPr>
          <p:cNvPicPr>
            <a:picLocks noChangeAspect="1"/>
          </p:cNvPicPr>
          <p:nvPr/>
        </p:nvPicPr>
        <p:blipFill>
          <a:blip r:embed="rId4"/>
          <a:stretch>
            <a:fillRect/>
          </a:stretch>
        </p:blipFill>
        <p:spPr>
          <a:xfrm>
            <a:off x="4572000" y="1007701"/>
            <a:ext cx="2330450" cy="563251"/>
          </a:xfrm>
          <a:prstGeom prst="rect">
            <a:avLst/>
          </a:prstGeom>
        </p:spPr>
      </p:pic>
      <p:pic>
        <p:nvPicPr>
          <p:cNvPr id="12" name="Picture 11">
            <a:extLst>
              <a:ext uri="{FF2B5EF4-FFF2-40B4-BE49-F238E27FC236}">
                <a16:creationId xmlns:a16="http://schemas.microsoft.com/office/drawing/2014/main" id="{14CE479D-0510-9307-6E2D-D0B57A95A9F9}"/>
              </a:ext>
            </a:extLst>
          </p:cNvPr>
          <p:cNvPicPr>
            <a:picLocks noChangeAspect="1"/>
          </p:cNvPicPr>
          <p:nvPr/>
        </p:nvPicPr>
        <p:blipFill>
          <a:blip r:embed="rId5"/>
          <a:stretch>
            <a:fillRect/>
          </a:stretch>
        </p:blipFill>
        <p:spPr>
          <a:xfrm>
            <a:off x="4572000" y="1588770"/>
            <a:ext cx="2057400" cy="240030"/>
          </a:xfrm>
          <a:prstGeom prst="rect">
            <a:avLst/>
          </a:prstGeom>
        </p:spPr>
      </p:pic>
      <p:sp>
        <p:nvSpPr>
          <p:cNvPr id="13" name="TextBox 12">
            <a:extLst>
              <a:ext uri="{FF2B5EF4-FFF2-40B4-BE49-F238E27FC236}">
                <a16:creationId xmlns:a16="http://schemas.microsoft.com/office/drawing/2014/main" id="{5559D61E-986A-FE57-667A-40E7691D7781}"/>
              </a:ext>
            </a:extLst>
          </p:cNvPr>
          <p:cNvSpPr txBox="1"/>
          <p:nvPr/>
        </p:nvSpPr>
        <p:spPr>
          <a:xfrm>
            <a:off x="4572000" y="1551846"/>
            <a:ext cx="4800600" cy="523220"/>
          </a:xfrm>
          <a:prstGeom prst="rect">
            <a:avLst/>
          </a:prstGeom>
          <a:noFill/>
        </p:spPr>
        <p:txBody>
          <a:bodyPr wrap="square">
            <a:spAutoFit/>
          </a:bodyPr>
          <a:lstStyle/>
          <a:p>
            <a:r>
              <a:rPr lang="en-US" sz="1400" b="0" baseline="0" dirty="0"/>
              <a:t>                                          :  fraction of particle pair </a:t>
            </a:r>
          </a:p>
          <a:p>
            <a:r>
              <a:rPr lang="en-US" sz="1400" b="0" baseline="0" dirty="0"/>
              <a:t>in the spin state | m</a:t>
            </a:r>
            <a:r>
              <a:rPr lang="en-US" sz="1400" b="0" dirty="0"/>
              <a:t>1</a:t>
            </a:r>
            <a:r>
              <a:rPr lang="en-US" sz="1400" b="0" baseline="0" dirty="0"/>
              <a:t>m</a:t>
            </a:r>
            <a:r>
              <a:rPr lang="en-US" sz="1400" b="0" dirty="0"/>
              <a:t>2</a:t>
            </a:r>
            <a:r>
              <a:rPr lang="en-US" sz="1400" b="0" i="0" dirty="0">
                <a:effectLst/>
                <a:latin typeface="Lucida Sans Unicode" panose="020B0602030504020204" pitchFamily="34" charset="0"/>
              </a:rPr>
              <a:t> </a:t>
            </a:r>
            <a:r>
              <a:rPr lang="en-US" sz="1400" b="0" i="0" baseline="0" dirty="0">
                <a:effectLst/>
                <a:latin typeface="Lucida Sans Unicode" panose="020B0602030504020204" pitchFamily="34" charset="0"/>
              </a:rPr>
              <a:t>⟩ </a:t>
            </a:r>
            <a:endParaRPr lang="en-US" sz="1400" baseline="0" dirty="0"/>
          </a:p>
        </p:txBody>
      </p:sp>
      <p:sp>
        <p:nvSpPr>
          <p:cNvPr id="14" name="TextBox 13">
            <a:extLst>
              <a:ext uri="{FF2B5EF4-FFF2-40B4-BE49-F238E27FC236}">
                <a16:creationId xmlns:a16="http://schemas.microsoft.com/office/drawing/2014/main" id="{0F5EF917-0070-AB7C-0CED-1216268837ED}"/>
              </a:ext>
            </a:extLst>
          </p:cNvPr>
          <p:cNvSpPr txBox="1"/>
          <p:nvPr/>
        </p:nvSpPr>
        <p:spPr>
          <a:xfrm>
            <a:off x="4572000" y="794287"/>
            <a:ext cx="2204450" cy="307777"/>
          </a:xfrm>
          <a:prstGeom prst="rect">
            <a:avLst/>
          </a:prstGeom>
          <a:noFill/>
        </p:spPr>
        <p:txBody>
          <a:bodyPr wrap="none" rtlCol="0">
            <a:spAutoFit/>
          </a:bodyPr>
          <a:lstStyle/>
          <a:p>
            <a:r>
              <a:rPr lang="en-US" sz="1400" b="0" baseline="0" dirty="0"/>
              <a:t>Spin correlation function :</a:t>
            </a:r>
          </a:p>
        </p:txBody>
      </p:sp>
      <p:pic>
        <p:nvPicPr>
          <p:cNvPr id="16" name="Picture 15" descr="A close up of a text&#10;&#10;Description automatically generated">
            <a:extLst>
              <a:ext uri="{FF2B5EF4-FFF2-40B4-BE49-F238E27FC236}">
                <a16:creationId xmlns:a16="http://schemas.microsoft.com/office/drawing/2014/main" id="{039658E0-7BF9-E807-99B2-BF0AC28A6F42}"/>
              </a:ext>
            </a:extLst>
          </p:cNvPr>
          <p:cNvPicPr>
            <a:picLocks noChangeAspect="1"/>
          </p:cNvPicPr>
          <p:nvPr/>
        </p:nvPicPr>
        <p:blipFill>
          <a:blip r:embed="rId6"/>
          <a:stretch>
            <a:fillRect/>
          </a:stretch>
        </p:blipFill>
        <p:spPr>
          <a:xfrm>
            <a:off x="4572000" y="2433805"/>
            <a:ext cx="1447800" cy="385595"/>
          </a:xfrm>
          <a:prstGeom prst="rect">
            <a:avLst/>
          </a:prstGeom>
        </p:spPr>
      </p:pic>
      <p:sp>
        <p:nvSpPr>
          <p:cNvPr id="19" name="TextBox 18">
            <a:extLst>
              <a:ext uri="{FF2B5EF4-FFF2-40B4-BE49-F238E27FC236}">
                <a16:creationId xmlns:a16="http://schemas.microsoft.com/office/drawing/2014/main" id="{4B8A04D8-FEE2-3372-5B42-7A0B02E45CDC}"/>
              </a:ext>
            </a:extLst>
          </p:cNvPr>
          <p:cNvSpPr txBox="1"/>
          <p:nvPr/>
        </p:nvSpPr>
        <p:spPr>
          <a:xfrm>
            <a:off x="4495800" y="2081707"/>
            <a:ext cx="4800600" cy="307777"/>
          </a:xfrm>
          <a:prstGeom prst="rect">
            <a:avLst/>
          </a:prstGeom>
          <a:noFill/>
        </p:spPr>
        <p:txBody>
          <a:bodyPr wrap="square">
            <a:spAutoFit/>
          </a:bodyPr>
          <a:lstStyle/>
          <a:p>
            <a:r>
              <a:rPr lang="en-US" sz="1400" b="0" baseline="0" dirty="0"/>
              <a:t>In heavy ion collisions with finite global polarization,</a:t>
            </a:r>
            <a:endParaRPr lang="en-US" sz="1400" dirty="0"/>
          </a:p>
        </p:txBody>
      </p:sp>
      <p:pic>
        <p:nvPicPr>
          <p:cNvPr id="23" name="Picture 22" descr="A black text on a white background&#10;&#10;Description automatically generated">
            <a:extLst>
              <a:ext uri="{FF2B5EF4-FFF2-40B4-BE49-F238E27FC236}">
                <a16:creationId xmlns:a16="http://schemas.microsoft.com/office/drawing/2014/main" id="{980EE24B-1C31-CCFD-7AAF-8A5F85E78732}"/>
              </a:ext>
            </a:extLst>
          </p:cNvPr>
          <p:cNvPicPr>
            <a:picLocks noChangeAspect="1"/>
          </p:cNvPicPr>
          <p:nvPr/>
        </p:nvPicPr>
        <p:blipFill>
          <a:blip r:embed="rId7"/>
          <a:stretch>
            <a:fillRect/>
          </a:stretch>
        </p:blipFill>
        <p:spPr>
          <a:xfrm>
            <a:off x="4495800" y="3117398"/>
            <a:ext cx="2722336" cy="540202"/>
          </a:xfrm>
          <a:prstGeom prst="rect">
            <a:avLst/>
          </a:prstGeom>
        </p:spPr>
      </p:pic>
      <p:sp>
        <p:nvSpPr>
          <p:cNvPr id="25" name="TextBox 24">
            <a:extLst>
              <a:ext uri="{FF2B5EF4-FFF2-40B4-BE49-F238E27FC236}">
                <a16:creationId xmlns:a16="http://schemas.microsoft.com/office/drawing/2014/main" id="{674EDF30-51B1-90B6-DF8F-AF8EC5A829D3}"/>
              </a:ext>
            </a:extLst>
          </p:cNvPr>
          <p:cNvSpPr txBox="1"/>
          <p:nvPr/>
        </p:nvSpPr>
        <p:spPr>
          <a:xfrm>
            <a:off x="4502150" y="2819180"/>
            <a:ext cx="2051050" cy="307777"/>
          </a:xfrm>
          <a:prstGeom prst="rect">
            <a:avLst/>
          </a:prstGeom>
          <a:noFill/>
        </p:spPr>
        <p:txBody>
          <a:bodyPr wrap="square">
            <a:spAutoFit/>
          </a:bodyPr>
          <a:lstStyle/>
          <a:p>
            <a:r>
              <a:rPr lang="en-US" sz="1400" b="0" baseline="0" dirty="0"/>
              <a:t>It can be shown that</a:t>
            </a:r>
            <a:endParaRPr lang="en-US" sz="1400" dirty="0"/>
          </a:p>
        </p:txBody>
      </p:sp>
      <p:pic>
        <p:nvPicPr>
          <p:cNvPr id="27" name="Picture 26" descr="A black text on a white background&#10;&#10;Description automatically generated">
            <a:extLst>
              <a:ext uri="{FF2B5EF4-FFF2-40B4-BE49-F238E27FC236}">
                <a16:creationId xmlns:a16="http://schemas.microsoft.com/office/drawing/2014/main" id="{5DC11D87-2657-0919-FAFF-5E8091AD5DD4}"/>
              </a:ext>
            </a:extLst>
          </p:cNvPr>
          <p:cNvPicPr>
            <a:picLocks noChangeAspect="1"/>
          </p:cNvPicPr>
          <p:nvPr/>
        </p:nvPicPr>
        <p:blipFill>
          <a:blip r:embed="rId8"/>
          <a:stretch>
            <a:fillRect/>
          </a:stretch>
        </p:blipFill>
        <p:spPr>
          <a:xfrm>
            <a:off x="4502150" y="4056076"/>
            <a:ext cx="4164603" cy="592124"/>
          </a:xfrm>
          <a:prstGeom prst="rect">
            <a:avLst/>
          </a:prstGeom>
        </p:spPr>
      </p:pic>
      <p:sp>
        <p:nvSpPr>
          <p:cNvPr id="29" name="TextBox 28">
            <a:extLst>
              <a:ext uri="{FF2B5EF4-FFF2-40B4-BE49-F238E27FC236}">
                <a16:creationId xmlns:a16="http://schemas.microsoft.com/office/drawing/2014/main" id="{C944E010-8E27-064E-71A9-BA7413B28150}"/>
              </a:ext>
            </a:extLst>
          </p:cNvPr>
          <p:cNvSpPr txBox="1"/>
          <p:nvPr/>
        </p:nvSpPr>
        <p:spPr>
          <a:xfrm>
            <a:off x="4502150" y="3699959"/>
            <a:ext cx="4293596" cy="307777"/>
          </a:xfrm>
          <a:prstGeom prst="rect">
            <a:avLst/>
          </a:prstGeom>
          <a:noFill/>
        </p:spPr>
        <p:txBody>
          <a:bodyPr wrap="square">
            <a:spAutoFit/>
          </a:bodyPr>
          <a:lstStyle/>
          <a:p>
            <a:r>
              <a:rPr lang="en-US" sz="1400" b="0" baseline="0" dirty="0"/>
              <a:t>In practice with the consideration of EP resolution</a:t>
            </a:r>
            <a:endParaRPr lang="en-US" sz="1400" dirty="0"/>
          </a:p>
        </p:txBody>
      </p:sp>
      <p:sp>
        <p:nvSpPr>
          <p:cNvPr id="30" name="Text Box 5">
            <a:extLst>
              <a:ext uri="{FF2B5EF4-FFF2-40B4-BE49-F238E27FC236}">
                <a16:creationId xmlns:a16="http://schemas.microsoft.com/office/drawing/2014/main" id="{6AA795AD-FF4F-87CE-3760-BD71D82DA00D}"/>
              </a:ext>
            </a:extLst>
          </p:cNvPr>
          <p:cNvSpPr txBox="1">
            <a:spLocks noChangeArrowheads="1"/>
          </p:cNvSpPr>
          <p:nvPr/>
        </p:nvSpPr>
        <p:spPr bwMode="auto">
          <a:xfrm>
            <a:off x="816050" y="5436701"/>
            <a:ext cx="2971799" cy="338554"/>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New clue to strong interaction.</a:t>
            </a:r>
            <a:endParaRPr lang="en-US" altLang="zh-CN" sz="1600" b="0" dirty="0"/>
          </a:p>
        </p:txBody>
      </p:sp>
      <p:sp>
        <p:nvSpPr>
          <p:cNvPr id="31" name="TextBox 30">
            <a:extLst>
              <a:ext uri="{FF2B5EF4-FFF2-40B4-BE49-F238E27FC236}">
                <a16:creationId xmlns:a16="http://schemas.microsoft.com/office/drawing/2014/main" id="{73F5A096-A498-ED62-3022-D30F8C7C1613}"/>
              </a:ext>
            </a:extLst>
          </p:cNvPr>
          <p:cNvSpPr txBox="1"/>
          <p:nvPr/>
        </p:nvSpPr>
        <p:spPr>
          <a:xfrm>
            <a:off x="816049" y="4562442"/>
            <a:ext cx="2971800" cy="374461"/>
          </a:xfrm>
          <a:prstGeom prst="rect">
            <a:avLst/>
          </a:prstGeom>
          <a:noFill/>
        </p:spPr>
        <p:txBody>
          <a:bodyPr wrap="square">
            <a:spAutoFit/>
          </a:bodyPr>
          <a:lstStyle/>
          <a:p>
            <a:r>
              <a:rPr lang="en-US" sz="1100" b="0" baseline="0" dirty="0" err="1"/>
              <a:t>Lv</a:t>
            </a:r>
            <a:r>
              <a:rPr lang="en-US" sz="1100" b="0" baseline="0" dirty="0"/>
              <a:t> et. al., Phys. Rev. D 109, 114003 (2024)</a:t>
            </a:r>
          </a:p>
          <a:p>
            <a:endParaRPr lang="en-US" sz="1100" dirty="0"/>
          </a:p>
        </p:txBody>
      </p:sp>
    </p:spTree>
    <p:extLst>
      <p:ext uri="{BB962C8B-B14F-4D97-AF65-F5344CB8AC3E}">
        <p14:creationId xmlns:p14="http://schemas.microsoft.com/office/powerpoint/2010/main" val="60712993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55847-D156-269E-EFCF-987FC409944E}"/>
            </a:ext>
          </a:extLst>
        </p:cNvPr>
        <p:cNvGrpSpPr/>
        <p:nvPr/>
      </p:nvGrpSpPr>
      <p:grpSpPr>
        <a:xfrm>
          <a:off x="0" y="0"/>
          <a:ext cx="0" cy="0"/>
          <a:chOff x="0" y="0"/>
          <a:chExt cx="0" cy="0"/>
        </a:xfrm>
      </p:grpSpPr>
      <p:sp>
        <p:nvSpPr>
          <p:cNvPr id="26625" name="Rectangle 34">
            <a:extLst>
              <a:ext uri="{FF2B5EF4-FFF2-40B4-BE49-F238E27FC236}">
                <a16:creationId xmlns:a16="http://schemas.microsoft.com/office/drawing/2014/main" id="{80CF4ACE-6F59-8124-543F-A702AF67FD4D}"/>
              </a:ext>
            </a:extLst>
          </p:cNvPr>
          <p:cNvSpPr txBox="1">
            <a:spLocks noChangeArrowheads="1"/>
          </p:cNvSpPr>
          <p:nvPr/>
        </p:nvSpPr>
        <p:spPr bwMode="auto">
          <a:xfrm>
            <a:off x="3429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Spin-Spin Correlation in pp</a:t>
            </a:r>
          </a:p>
        </p:txBody>
      </p:sp>
      <p:sp>
        <p:nvSpPr>
          <p:cNvPr id="26626" name="Footer Placeholder 3">
            <a:extLst>
              <a:ext uri="{FF2B5EF4-FFF2-40B4-BE49-F238E27FC236}">
                <a16:creationId xmlns:a16="http://schemas.microsoft.com/office/drawing/2014/main" id="{528A58CF-EBB1-4BBF-19CD-D2A8DEB458C7}"/>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6627" name="Slide Number Placeholder 14">
            <a:extLst>
              <a:ext uri="{FF2B5EF4-FFF2-40B4-BE49-F238E27FC236}">
                <a16:creationId xmlns:a16="http://schemas.microsoft.com/office/drawing/2014/main" id="{1C4E29EF-A612-74DF-6220-962598C6349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FF6034F7-2971-2342-ABDE-F8F6E614EC0E}" type="slidenum">
              <a:rPr lang="en-US" altLang="zh-CN" sz="1400" b="0" baseline="0"/>
              <a:pPr eaLnBrk="1" hangingPunct="1"/>
              <a:t>26</a:t>
            </a:fld>
            <a:endParaRPr lang="en-US" altLang="zh-CN" sz="1400" b="0" baseline="0">
              <a:latin typeface="Times New Roman" panose="02020603050405020304" pitchFamily="18" charset="0"/>
            </a:endParaRPr>
          </a:p>
        </p:txBody>
      </p:sp>
      <p:pic>
        <p:nvPicPr>
          <p:cNvPr id="4" name="Picture 3" descr="A graph of a graph with text and numbers&#10;&#10;Description automatically generated with medium confidence">
            <a:extLst>
              <a:ext uri="{FF2B5EF4-FFF2-40B4-BE49-F238E27FC236}">
                <a16:creationId xmlns:a16="http://schemas.microsoft.com/office/drawing/2014/main" id="{6F180A84-1045-523D-6D8C-918F798E3B2B}"/>
              </a:ext>
            </a:extLst>
          </p:cNvPr>
          <p:cNvPicPr>
            <a:picLocks noChangeAspect="1"/>
          </p:cNvPicPr>
          <p:nvPr/>
        </p:nvPicPr>
        <p:blipFill>
          <a:blip r:embed="rId3"/>
          <a:stretch>
            <a:fillRect/>
          </a:stretch>
        </p:blipFill>
        <p:spPr>
          <a:xfrm>
            <a:off x="613140" y="998499"/>
            <a:ext cx="3595007" cy="4223505"/>
          </a:xfrm>
          <a:prstGeom prst="rect">
            <a:avLst/>
          </a:prstGeom>
        </p:spPr>
      </p:pic>
      <p:pic>
        <p:nvPicPr>
          <p:cNvPr id="8" name="Picture 7" descr="A black and white text&#10;&#10;Description automatically generated">
            <a:extLst>
              <a:ext uri="{FF2B5EF4-FFF2-40B4-BE49-F238E27FC236}">
                <a16:creationId xmlns:a16="http://schemas.microsoft.com/office/drawing/2014/main" id="{F00FEDA6-947D-F1F8-42DA-BA4C9EAF2BFE}"/>
              </a:ext>
            </a:extLst>
          </p:cNvPr>
          <p:cNvPicPr>
            <a:picLocks noChangeAspect="1"/>
          </p:cNvPicPr>
          <p:nvPr/>
        </p:nvPicPr>
        <p:blipFill>
          <a:blip r:embed="rId4"/>
          <a:stretch>
            <a:fillRect/>
          </a:stretch>
        </p:blipFill>
        <p:spPr>
          <a:xfrm>
            <a:off x="753835" y="5407824"/>
            <a:ext cx="2076427" cy="383340"/>
          </a:xfrm>
          <a:prstGeom prst="rect">
            <a:avLst/>
          </a:prstGeom>
        </p:spPr>
      </p:pic>
      <p:sp>
        <p:nvSpPr>
          <p:cNvPr id="9" name="Text Box 5">
            <a:extLst>
              <a:ext uri="{FF2B5EF4-FFF2-40B4-BE49-F238E27FC236}">
                <a16:creationId xmlns:a16="http://schemas.microsoft.com/office/drawing/2014/main" id="{59219B1F-6D0F-F34B-D761-ADA4DC827967}"/>
              </a:ext>
            </a:extLst>
          </p:cNvPr>
          <p:cNvSpPr txBox="1">
            <a:spLocks noChangeArrowheads="1"/>
          </p:cNvSpPr>
          <p:nvPr/>
        </p:nvSpPr>
        <p:spPr bwMode="auto">
          <a:xfrm>
            <a:off x="4669154" y="3429000"/>
            <a:ext cx="3562349" cy="1077218"/>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Within uncertainty no signal is seen when integrated over phase space.</a:t>
            </a:r>
          </a:p>
          <a:p>
            <a:pPr eaLnBrk="1" hangingPunct="1"/>
            <a:endParaRPr kumimoji="1" lang="en-US" altLang="zh-CN" sz="1600" b="0" baseline="0" dirty="0"/>
          </a:p>
          <a:p>
            <a:pPr eaLnBrk="1" hangingPunct="1"/>
            <a:r>
              <a:rPr kumimoji="1" lang="en-US" altLang="zh-CN" sz="1600" b="0" baseline="0" dirty="0"/>
              <a:t>Desirable to study it differentially.</a:t>
            </a:r>
            <a:endParaRPr lang="en-US" altLang="zh-CN" sz="1600" b="0" dirty="0"/>
          </a:p>
        </p:txBody>
      </p:sp>
      <p:sp>
        <p:nvSpPr>
          <p:cNvPr id="15" name="TextBox 14">
            <a:extLst>
              <a:ext uri="{FF2B5EF4-FFF2-40B4-BE49-F238E27FC236}">
                <a16:creationId xmlns:a16="http://schemas.microsoft.com/office/drawing/2014/main" id="{619D917A-986C-C488-28AC-08C9C14581CF}"/>
              </a:ext>
            </a:extLst>
          </p:cNvPr>
          <p:cNvSpPr txBox="1"/>
          <p:nvPr/>
        </p:nvSpPr>
        <p:spPr>
          <a:xfrm>
            <a:off x="1794398" y="6057900"/>
            <a:ext cx="2174375" cy="261610"/>
          </a:xfrm>
          <a:prstGeom prst="rect">
            <a:avLst/>
          </a:prstGeom>
          <a:noFill/>
        </p:spPr>
        <p:txBody>
          <a:bodyPr wrap="square">
            <a:spAutoFit/>
          </a:bodyPr>
          <a:lstStyle/>
          <a:p>
            <a:r>
              <a:rPr lang="en-US" sz="1100" b="0" baseline="0" dirty="0"/>
              <a:t>Jan Vanek for STAR, DIS 2024</a:t>
            </a:r>
            <a:endParaRPr lang="en-US" sz="1100" dirty="0"/>
          </a:p>
        </p:txBody>
      </p:sp>
      <p:sp>
        <p:nvSpPr>
          <p:cNvPr id="18" name="TextBox 53">
            <a:extLst>
              <a:ext uri="{FF2B5EF4-FFF2-40B4-BE49-F238E27FC236}">
                <a16:creationId xmlns:a16="http://schemas.microsoft.com/office/drawing/2014/main" id="{3D638BFF-96F5-EEC7-2FE2-C772FD169724}"/>
              </a:ext>
            </a:extLst>
          </p:cNvPr>
          <p:cNvSpPr txBox="1">
            <a:spLocks noChangeArrowheads="1"/>
          </p:cNvSpPr>
          <p:nvPr/>
        </p:nvSpPr>
        <p:spPr bwMode="auto">
          <a:xfrm>
            <a:off x="4669154" y="1429550"/>
            <a:ext cx="416460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400" b="0" baseline="0" dirty="0"/>
              <a:t>Correlation induced by </a:t>
            </a:r>
          </a:p>
          <a:p>
            <a:pPr eaLnBrk="1" hangingPunct="1"/>
            <a:r>
              <a:rPr kumimoji="1" lang="en-US" altLang="zh-CN" sz="1400" b="0" baseline="0" dirty="0" err="1"/>
              <a:t>parton</a:t>
            </a:r>
            <a:r>
              <a:rPr kumimoji="1" lang="en-US" altLang="zh-CN" sz="1400" b="0" baseline="0" dirty="0"/>
              <a:t> spin correlation and/or entanglement ? </a:t>
            </a:r>
          </a:p>
          <a:p>
            <a:pPr eaLnBrk="1" hangingPunct="1"/>
            <a:r>
              <a:rPr kumimoji="1" lang="en-US" altLang="zh-CN" sz="1400" b="0" baseline="0" dirty="0"/>
              <a:t>fragmentation and hadronization ?</a:t>
            </a:r>
          </a:p>
        </p:txBody>
      </p:sp>
    </p:spTree>
    <p:extLst>
      <p:ext uri="{BB962C8B-B14F-4D97-AF65-F5344CB8AC3E}">
        <p14:creationId xmlns:p14="http://schemas.microsoft.com/office/powerpoint/2010/main" val="99635201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4">
            <a:extLst>
              <a:ext uri="{FF2B5EF4-FFF2-40B4-BE49-F238E27FC236}">
                <a16:creationId xmlns:a16="http://schemas.microsoft.com/office/drawing/2014/main" id="{985A3073-42B9-A448-A819-D27EA1F97A42}"/>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K</a:t>
            </a:r>
            <a:r>
              <a:rPr lang="en-US" altLang="zh-CN" baseline="30000" dirty="0">
                <a:solidFill>
                  <a:srgbClr val="FF0000"/>
                </a:solidFill>
              </a:rPr>
              <a:t>*0</a:t>
            </a:r>
            <a:r>
              <a:rPr lang="en-US" altLang="zh-CN" baseline="0" dirty="0">
                <a:solidFill>
                  <a:srgbClr val="FF0000"/>
                </a:solidFill>
              </a:rPr>
              <a:t> in Isobar</a:t>
            </a:r>
            <a:endParaRPr lang="en-US" altLang="zh-CN" baseline="30000" dirty="0">
              <a:solidFill>
                <a:srgbClr val="FF0000"/>
              </a:solidFill>
            </a:endParaRPr>
          </a:p>
        </p:txBody>
      </p:sp>
      <p:sp>
        <p:nvSpPr>
          <p:cNvPr id="20482" name="Footer Placeholder 3">
            <a:extLst>
              <a:ext uri="{FF2B5EF4-FFF2-40B4-BE49-F238E27FC236}">
                <a16:creationId xmlns:a16="http://schemas.microsoft.com/office/drawing/2014/main" id="{026F098F-4583-B240-8F89-2197EC56AC9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18D05781-6C67-6141-803C-21E15F508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27</a:t>
            </a:fld>
            <a:endParaRPr lang="en-US" altLang="zh-CN" sz="1400" b="0" baseline="0" dirty="0">
              <a:latin typeface="Times New Roman" panose="02020603050405020304" pitchFamily="18" charset="0"/>
            </a:endParaRPr>
          </a:p>
        </p:txBody>
      </p:sp>
      <p:sp>
        <p:nvSpPr>
          <p:cNvPr id="4" name="Text Box 5">
            <a:extLst>
              <a:ext uri="{FF2B5EF4-FFF2-40B4-BE49-F238E27FC236}">
                <a16:creationId xmlns:a16="http://schemas.microsoft.com/office/drawing/2014/main" id="{9FDC3D9A-BBE3-05DD-64D9-F43565CBAF59}"/>
              </a:ext>
            </a:extLst>
          </p:cNvPr>
          <p:cNvSpPr txBox="1">
            <a:spLocks noChangeArrowheads="1"/>
          </p:cNvSpPr>
          <p:nvPr/>
        </p:nvSpPr>
        <p:spPr bwMode="auto">
          <a:xfrm>
            <a:off x="2841145" y="5597506"/>
            <a:ext cx="3978755" cy="584775"/>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K</a:t>
            </a:r>
            <a:r>
              <a:rPr kumimoji="1" lang="en-US" altLang="zh-CN" sz="1600" b="0" baseline="30000" dirty="0"/>
              <a:t>*0</a:t>
            </a:r>
            <a:r>
              <a:rPr kumimoji="1" lang="en-US" altLang="zh-CN" sz="1600" b="0" baseline="0" dirty="0"/>
              <a:t> </a:t>
            </a:r>
            <a:r>
              <a:rPr lang="el-GR" sz="1600" b="0" i="0" baseline="0" dirty="0">
                <a:solidFill>
                  <a:schemeClr val="accent4"/>
                </a:solidFill>
                <a:effectLst/>
                <a:latin typeface="Arial" panose="020B0604020202020204" pitchFamily="34" charset="0"/>
              </a:rPr>
              <a:t>ρ</a:t>
            </a:r>
            <a:r>
              <a:rPr lang="en-US" sz="1600" b="0" dirty="0">
                <a:solidFill>
                  <a:schemeClr val="accent4"/>
                </a:solidFill>
              </a:rPr>
              <a:t>00</a:t>
            </a:r>
            <a:r>
              <a:rPr lang="en-US" sz="1600" b="0" baseline="0" dirty="0">
                <a:solidFill>
                  <a:schemeClr val="accent4"/>
                </a:solidFill>
              </a:rPr>
              <a:t> &gt; 1/3 at small </a:t>
            </a:r>
            <a:r>
              <a:rPr lang="en-US" sz="1600" b="0" baseline="0" dirty="0" err="1">
                <a:solidFill>
                  <a:schemeClr val="accent4"/>
                </a:solidFill>
              </a:rPr>
              <a:t>Npart</a:t>
            </a:r>
            <a:r>
              <a:rPr lang="en-US" sz="1600" b="0" baseline="0" dirty="0">
                <a:solidFill>
                  <a:schemeClr val="accent4"/>
                </a:solidFill>
              </a:rPr>
              <a:t> in isobar. </a:t>
            </a:r>
          </a:p>
          <a:p>
            <a:pPr eaLnBrk="1" hangingPunct="1"/>
            <a:r>
              <a:rPr lang="en-US" sz="1600" b="0" baseline="0" dirty="0">
                <a:solidFill>
                  <a:schemeClr val="accent4"/>
                </a:solidFill>
              </a:rPr>
              <a:t>comparable to </a:t>
            </a:r>
            <a:r>
              <a:rPr lang="en-US" sz="1600" b="0" baseline="0" dirty="0" err="1">
                <a:solidFill>
                  <a:schemeClr val="accent4"/>
                </a:solidFill>
              </a:rPr>
              <a:t>AuAu</a:t>
            </a:r>
            <a:r>
              <a:rPr lang="en-US" sz="1600" b="0" baseline="0" dirty="0">
                <a:solidFill>
                  <a:schemeClr val="accent4"/>
                </a:solidFill>
              </a:rPr>
              <a:t> at similar </a:t>
            </a:r>
            <a:r>
              <a:rPr lang="en-US" sz="1600" b="0" baseline="0" dirty="0" err="1">
                <a:solidFill>
                  <a:schemeClr val="accent4"/>
                </a:solidFill>
              </a:rPr>
              <a:t>Npart</a:t>
            </a:r>
            <a:r>
              <a:rPr lang="en-US" sz="1600" b="0" dirty="0">
                <a:solidFill>
                  <a:schemeClr val="accent4"/>
                </a:solidFill>
              </a:rPr>
              <a:t> </a:t>
            </a:r>
            <a:r>
              <a:rPr kumimoji="1" lang="en-US" altLang="zh-CN" sz="1600" b="0" baseline="0" dirty="0"/>
              <a:t> </a:t>
            </a:r>
            <a:endParaRPr lang="en-US" altLang="zh-CN" sz="1600" b="0" dirty="0"/>
          </a:p>
        </p:txBody>
      </p:sp>
      <p:sp>
        <p:nvSpPr>
          <p:cNvPr id="18" name="TextBox 17">
            <a:extLst>
              <a:ext uri="{FF2B5EF4-FFF2-40B4-BE49-F238E27FC236}">
                <a16:creationId xmlns:a16="http://schemas.microsoft.com/office/drawing/2014/main" id="{4115A45F-E438-3191-E743-58EFFA656F98}"/>
              </a:ext>
            </a:extLst>
          </p:cNvPr>
          <p:cNvSpPr txBox="1"/>
          <p:nvPr/>
        </p:nvSpPr>
        <p:spPr>
          <a:xfrm>
            <a:off x="5638800" y="5117377"/>
            <a:ext cx="1600200" cy="261610"/>
          </a:xfrm>
          <a:prstGeom prst="rect">
            <a:avLst/>
          </a:prstGeom>
          <a:noFill/>
        </p:spPr>
        <p:txBody>
          <a:bodyPr wrap="square">
            <a:spAutoFit/>
          </a:bodyPr>
          <a:lstStyle/>
          <a:p>
            <a:r>
              <a:rPr lang="en-US" sz="1100" b="0" baseline="0" dirty="0">
                <a:solidFill>
                  <a:schemeClr val="tx1">
                    <a:lumMod val="50000"/>
                    <a:lumOff val="50000"/>
                  </a:schemeClr>
                </a:solidFill>
              </a:rPr>
              <a:t>STAR, QM 2022</a:t>
            </a:r>
          </a:p>
        </p:txBody>
      </p:sp>
      <p:pic>
        <p:nvPicPr>
          <p:cNvPr id="5" name="Picture 4" descr="A graph of numbers and lines&#10;&#10;Description automatically generated">
            <a:extLst>
              <a:ext uri="{FF2B5EF4-FFF2-40B4-BE49-F238E27FC236}">
                <a16:creationId xmlns:a16="http://schemas.microsoft.com/office/drawing/2014/main" id="{DE315B5D-DCA4-02DB-3A93-90050AFA0E3A}"/>
              </a:ext>
            </a:extLst>
          </p:cNvPr>
          <p:cNvPicPr>
            <a:picLocks noChangeAspect="1"/>
          </p:cNvPicPr>
          <p:nvPr/>
        </p:nvPicPr>
        <p:blipFill>
          <a:blip r:embed="rId3"/>
          <a:stretch>
            <a:fillRect/>
          </a:stretch>
        </p:blipFill>
        <p:spPr>
          <a:xfrm>
            <a:off x="1828800" y="931887"/>
            <a:ext cx="5683921" cy="418549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B356A41-597F-DD76-CA19-AB48FCB59D7B}"/>
                  </a:ext>
                </a:extLst>
              </p:cNvPr>
              <p:cNvSpPr txBox="1"/>
              <p:nvPr/>
            </p:nvSpPr>
            <p:spPr>
              <a:xfrm>
                <a:off x="6951103" y="621268"/>
                <a:ext cx="1947393" cy="369332"/>
              </a:xfrm>
              <a:prstGeom prst="rect">
                <a:avLst/>
              </a:prstGeom>
              <a:noFill/>
            </p:spPr>
            <p:txBody>
              <a:bodyPr wrap="none" rtlCol="0">
                <a:spAutoFit/>
              </a:bodyPr>
              <a:lstStyle/>
              <a:p>
                <a:r>
                  <a:rPr lang="en-US" b="0" baseline="0" dirty="0"/>
                  <a:t>k</a:t>
                </a:r>
                <a:r>
                  <a:rPr lang="en-US" b="0" baseline="30000" dirty="0"/>
                  <a:t>*0</a:t>
                </a:r>
                <a:r>
                  <a:rPr lang="en-US" b="0" baseline="0" dirty="0"/>
                  <a:t> </a:t>
                </a:r>
                <a14:m>
                  <m:oMath xmlns:m="http://schemas.openxmlformats.org/officeDocument/2006/math">
                    <m:r>
                      <a:rPr lang="en-US" b="0" i="0" baseline="0" smtClean="0">
                        <a:latin typeface="Cambria Math" panose="02040503050406030204" pitchFamily="18" charset="0"/>
                      </a:rPr>
                      <m:t>(</m:t>
                    </m:r>
                    <m:r>
                      <a:rPr lang="en-US" b="0" i="1" baseline="0" smtClean="0">
                        <a:latin typeface="Cambria Math" panose="02040503050406030204" pitchFamily="18" charset="0"/>
                      </a:rPr>
                      <m:t>𝑑</m:t>
                    </m:r>
                    <m:acc>
                      <m:accPr>
                        <m:chr m:val="̅"/>
                        <m:ctrlPr>
                          <a:rPr lang="en-US" b="0" i="1" baseline="0" smtClean="0">
                            <a:latin typeface="Cambria Math" panose="02040503050406030204" pitchFamily="18" charset="0"/>
                          </a:rPr>
                        </m:ctrlPr>
                      </m:accPr>
                      <m:e>
                        <m:r>
                          <m:rPr>
                            <m:sty m:val="p"/>
                          </m:rPr>
                          <a:rPr lang="en-US" b="0" i="0" baseline="0" smtClean="0">
                            <a:latin typeface="Cambria Math" panose="02040503050406030204" pitchFamily="18" charset="0"/>
                          </a:rPr>
                          <m:t>s</m:t>
                        </m:r>
                      </m:e>
                    </m:acc>
                    <m:r>
                      <a:rPr lang="en-US" b="0" i="0" baseline="0" smtClean="0">
                        <a:latin typeface="Cambria Math" panose="02040503050406030204" pitchFamily="18" charset="0"/>
                      </a:rPr>
                      <m:t>)</m:t>
                    </m:r>
                    <m:r>
                      <a:rPr lang="en-US" b="0" i="1" baseline="0" smtClean="0">
                        <a:latin typeface="Cambria Math" panose="02040503050406030204" pitchFamily="18" charset="0"/>
                      </a:rPr>
                      <m:t> </m:t>
                    </m:r>
                  </m:oMath>
                </a14:m>
                <a:r>
                  <a:rPr lang="en-US" b="0" baseline="0" dirty="0"/>
                  <a:t> ➝ k</a:t>
                </a:r>
                <a:r>
                  <a:rPr lang="en-US" b="0" baseline="30000" dirty="0"/>
                  <a:t>+</a:t>
                </a:r>
                <a:r>
                  <a:rPr lang="en-US" b="0" baseline="0" dirty="0"/>
                  <a:t>+ </a:t>
                </a:r>
                <a14:m>
                  <m:oMath xmlns:m="http://schemas.openxmlformats.org/officeDocument/2006/math">
                    <m:r>
                      <a:rPr lang="en-US" b="0" i="1" baseline="0" smtClean="0">
                        <a:latin typeface="Cambria Math" panose="02040503050406030204" pitchFamily="18" charset="0"/>
                        <a:ea typeface="Cambria Math" panose="02040503050406030204" pitchFamily="18" charset="0"/>
                      </a:rPr>
                      <m:t>𝜋</m:t>
                    </m:r>
                  </m:oMath>
                </a14:m>
                <a:r>
                  <a:rPr lang="en-US" b="0" baseline="30000" dirty="0"/>
                  <a:t>-</a:t>
                </a:r>
              </a:p>
            </p:txBody>
          </p:sp>
        </mc:Choice>
        <mc:Fallback xmlns="">
          <p:sp>
            <p:nvSpPr>
              <p:cNvPr id="8" name="TextBox 7">
                <a:extLst>
                  <a:ext uri="{FF2B5EF4-FFF2-40B4-BE49-F238E27FC236}">
                    <a16:creationId xmlns:a16="http://schemas.microsoft.com/office/drawing/2014/main" id="{5B356A41-597F-DD76-CA19-AB48FCB59D7B}"/>
                  </a:ext>
                </a:extLst>
              </p:cNvPr>
              <p:cNvSpPr txBox="1">
                <a:spLocks noRot="1" noChangeAspect="1" noMove="1" noResize="1" noEditPoints="1" noAdjustHandles="1" noChangeArrowheads="1" noChangeShapeType="1" noTextEdit="1"/>
              </p:cNvSpPr>
              <p:nvPr/>
            </p:nvSpPr>
            <p:spPr>
              <a:xfrm>
                <a:off x="6951103" y="621268"/>
                <a:ext cx="1947393" cy="369332"/>
              </a:xfrm>
              <a:prstGeom prst="rect">
                <a:avLst/>
              </a:prstGeom>
              <a:blipFill>
                <a:blip r:embed="rId4"/>
                <a:stretch>
                  <a:fillRect l="-2597" t="-9677" b="-22581"/>
                </a:stretch>
              </a:blipFill>
            </p:spPr>
            <p:txBody>
              <a:bodyPr/>
              <a:lstStyle/>
              <a:p>
                <a:r>
                  <a:rPr lang="en-US">
                    <a:noFill/>
                  </a:rPr>
                  <a:t> </a:t>
                </a:r>
              </a:p>
            </p:txBody>
          </p:sp>
        </mc:Fallback>
      </mc:AlternateContent>
    </p:spTree>
    <p:extLst>
      <p:ext uri="{BB962C8B-B14F-4D97-AF65-F5344CB8AC3E}">
        <p14:creationId xmlns:p14="http://schemas.microsoft.com/office/powerpoint/2010/main" val="275784243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053FA-D913-2D0E-E506-6A25F9D4745D}"/>
            </a:ext>
          </a:extLst>
        </p:cNvPr>
        <p:cNvGrpSpPr/>
        <p:nvPr/>
      </p:nvGrpSpPr>
      <p:grpSpPr>
        <a:xfrm>
          <a:off x="0" y="0"/>
          <a:ext cx="0" cy="0"/>
          <a:chOff x="0" y="0"/>
          <a:chExt cx="0" cy="0"/>
        </a:xfrm>
      </p:grpSpPr>
      <p:sp>
        <p:nvSpPr>
          <p:cNvPr id="20481" name="Rectangle 34">
            <a:extLst>
              <a:ext uri="{FF2B5EF4-FFF2-40B4-BE49-F238E27FC236}">
                <a16:creationId xmlns:a16="http://schemas.microsoft.com/office/drawing/2014/main" id="{C5154751-D9F3-C541-C6B4-57614ECFD849}"/>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D</a:t>
            </a:r>
            <a:r>
              <a:rPr lang="en-US" altLang="zh-CN" baseline="30000" dirty="0">
                <a:solidFill>
                  <a:srgbClr val="FF0000"/>
                </a:solidFill>
              </a:rPr>
              <a:t>*+</a:t>
            </a:r>
            <a:r>
              <a:rPr lang="en-US" altLang="zh-CN" baseline="0" dirty="0">
                <a:solidFill>
                  <a:srgbClr val="FF0000"/>
                </a:solidFill>
              </a:rPr>
              <a:t> </a:t>
            </a:r>
            <a:r>
              <a:rPr lang="el-GR" baseline="0" dirty="0">
                <a:solidFill>
                  <a:srgbClr val="FF0000"/>
                </a:solidFill>
              </a:rPr>
              <a:t>ρ</a:t>
            </a:r>
            <a:r>
              <a:rPr lang="en-US" dirty="0">
                <a:solidFill>
                  <a:srgbClr val="FF0000"/>
                </a:solidFill>
              </a:rPr>
              <a:t>00</a:t>
            </a:r>
            <a:r>
              <a:rPr lang="en-US" altLang="zh-CN" baseline="0" dirty="0">
                <a:solidFill>
                  <a:srgbClr val="FF0000"/>
                </a:solidFill>
              </a:rPr>
              <a:t> </a:t>
            </a:r>
            <a:endParaRPr lang="en-US" altLang="zh-CN" baseline="30000" dirty="0">
              <a:solidFill>
                <a:srgbClr val="FF0000"/>
              </a:solidFill>
            </a:endParaRPr>
          </a:p>
        </p:txBody>
      </p:sp>
      <p:sp>
        <p:nvSpPr>
          <p:cNvPr id="20482" name="Footer Placeholder 3">
            <a:extLst>
              <a:ext uri="{FF2B5EF4-FFF2-40B4-BE49-F238E27FC236}">
                <a16:creationId xmlns:a16="http://schemas.microsoft.com/office/drawing/2014/main" id="{B4FB6753-331D-01E5-E5A8-A2A6742A3EE1}"/>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7FC3F322-62B7-F35D-3D21-2CA1535380D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28</a:t>
            </a:fld>
            <a:endParaRPr lang="en-US" altLang="zh-CN" sz="1400" b="0" baseline="0" dirty="0">
              <a:latin typeface="Times New Roman" panose="02020603050405020304" pitchFamily="18" charset="0"/>
            </a:endParaRPr>
          </a:p>
        </p:txBody>
      </p:sp>
      <p:pic>
        <p:nvPicPr>
          <p:cNvPr id="2" name="Picture 1" descr="A graph of a graph with numbers and lines&#10;&#10;Description automatically generated with medium confidence">
            <a:extLst>
              <a:ext uri="{FF2B5EF4-FFF2-40B4-BE49-F238E27FC236}">
                <a16:creationId xmlns:a16="http://schemas.microsoft.com/office/drawing/2014/main" id="{4380091A-71DC-2610-FC68-CAADA56E01D6}"/>
              </a:ext>
            </a:extLst>
          </p:cNvPr>
          <p:cNvPicPr>
            <a:picLocks noChangeAspect="1"/>
          </p:cNvPicPr>
          <p:nvPr/>
        </p:nvPicPr>
        <p:blipFill>
          <a:blip r:embed="rId3"/>
          <a:stretch>
            <a:fillRect/>
          </a:stretch>
        </p:blipFill>
        <p:spPr>
          <a:xfrm>
            <a:off x="228600" y="691662"/>
            <a:ext cx="4383609" cy="5256451"/>
          </a:xfrm>
          <a:prstGeom prst="rect">
            <a:avLst/>
          </a:prstGeom>
        </p:spPr>
      </p:pic>
      <p:sp>
        <p:nvSpPr>
          <p:cNvPr id="3" name="TextBox 2">
            <a:extLst>
              <a:ext uri="{FF2B5EF4-FFF2-40B4-BE49-F238E27FC236}">
                <a16:creationId xmlns:a16="http://schemas.microsoft.com/office/drawing/2014/main" id="{C3056EC1-6704-87E9-06DA-AAA729B7917C}"/>
              </a:ext>
            </a:extLst>
          </p:cNvPr>
          <p:cNvSpPr txBox="1"/>
          <p:nvPr/>
        </p:nvSpPr>
        <p:spPr>
          <a:xfrm>
            <a:off x="4814011" y="5373469"/>
            <a:ext cx="3866132" cy="646331"/>
          </a:xfrm>
          <a:prstGeom prst="rect">
            <a:avLst/>
          </a:prstGeom>
          <a:noFill/>
        </p:spPr>
        <p:txBody>
          <a:bodyPr wrap="square" rtlCol="0">
            <a:spAutoFit/>
          </a:bodyPr>
          <a:lstStyle/>
          <a:p>
            <a:r>
              <a:rPr lang="en-US" b="0" baseline="0" dirty="0"/>
              <a:t>However, quantitative agreement could be very challenging.</a:t>
            </a:r>
          </a:p>
        </p:txBody>
      </p:sp>
      <p:grpSp>
        <p:nvGrpSpPr>
          <p:cNvPr id="6" name="Group 5">
            <a:extLst>
              <a:ext uri="{FF2B5EF4-FFF2-40B4-BE49-F238E27FC236}">
                <a16:creationId xmlns:a16="http://schemas.microsoft.com/office/drawing/2014/main" id="{8ED3D32D-C22A-8228-ED8C-4B32DFEE1E6A}"/>
              </a:ext>
            </a:extLst>
          </p:cNvPr>
          <p:cNvGrpSpPr/>
          <p:nvPr/>
        </p:nvGrpSpPr>
        <p:grpSpPr>
          <a:xfrm>
            <a:off x="5842179" y="756938"/>
            <a:ext cx="2221769" cy="619723"/>
            <a:chOff x="0" y="5355129"/>
            <a:chExt cx="2201407" cy="832661"/>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473149E-3BBB-1E40-EC8F-A153222A2D1B}"/>
                    </a:ext>
                  </a:extLst>
                </p:cNvPr>
                <p:cNvSpPr txBox="1"/>
                <p:nvPr/>
              </p:nvSpPr>
              <p:spPr>
                <a:xfrm>
                  <a:off x="0" y="5355129"/>
                  <a:ext cx="2033356" cy="504505"/>
                </a:xfrm>
                <a:prstGeom prst="rect">
                  <a:avLst/>
                </a:prstGeom>
                <a:noFill/>
              </p:spPr>
              <p:txBody>
                <a:bodyPr wrap="none" rtlCol="0">
                  <a:spAutoFit/>
                </a:bodyPr>
                <a:lstStyle/>
                <a:p>
                  <a:r>
                    <a:rPr lang="en-US" b="0" baseline="0" dirty="0"/>
                    <a:t>D</a:t>
                  </a:r>
                  <a:r>
                    <a:rPr lang="en-US" b="0" baseline="30000" dirty="0"/>
                    <a:t>*+</a:t>
                  </a:r>
                  <a:r>
                    <a:rPr lang="en-US" b="0" baseline="0" dirty="0"/>
                    <a:t> </a:t>
                  </a:r>
                  <a14:m>
                    <m:oMath xmlns:m="http://schemas.openxmlformats.org/officeDocument/2006/math">
                      <m:r>
                        <a:rPr lang="en-US" b="0" i="0" baseline="0" smtClean="0">
                          <a:latin typeface="Cambria Math" panose="02040503050406030204" pitchFamily="18" charset="0"/>
                        </a:rPr>
                        <m:t>(</m:t>
                      </m:r>
                      <m:r>
                        <m:rPr>
                          <m:sty m:val="p"/>
                        </m:rPr>
                        <a:rPr lang="en-US" b="0" i="0" baseline="0" smtClean="0">
                          <a:latin typeface="Cambria Math" panose="02040503050406030204" pitchFamily="18" charset="0"/>
                        </a:rPr>
                        <m:t>c</m:t>
                      </m:r>
                      <m:acc>
                        <m:accPr>
                          <m:chr m:val="̅"/>
                          <m:ctrlPr>
                            <a:rPr lang="en-US" b="0" i="1" baseline="0" smtClean="0">
                              <a:latin typeface="Cambria Math" panose="02040503050406030204" pitchFamily="18" charset="0"/>
                            </a:rPr>
                          </m:ctrlPr>
                        </m:accPr>
                        <m:e>
                          <m:r>
                            <m:rPr>
                              <m:sty m:val="p"/>
                            </m:rPr>
                            <a:rPr lang="en-US" b="0" i="0" baseline="0" smtClean="0">
                              <a:latin typeface="Cambria Math" panose="02040503050406030204" pitchFamily="18" charset="0"/>
                            </a:rPr>
                            <m:t>d</m:t>
                          </m:r>
                        </m:e>
                      </m:acc>
                      <m:r>
                        <a:rPr lang="en-US" b="0" i="0" baseline="0" smtClean="0">
                          <a:latin typeface="Cambria Math" panose="02040503050406030204" pitchFamily="18" charset="0"/>
                        </a:rPr>
                        <m:t>)</m:t>
                      </m:r>
                      <m:r>
                        <a:rPr lang="en-US" b="0" i="1" baseline="0" smtClean="0">
                          <a:latin typeface="Cambria Math" panose="02040503050406030204" pitchFamily="18" charset="0"/>
                        </a:rPr>
                        <m:t> </m:t>
                      </m:r>
                    </m:oMath>
                  </a14:m>
                  <a:r>
                    <a:rPr lang="en-US" b="0" baseline="0" dirty="0"/>
                    <a:t>➝ D</a:t>
                  </a:r>
                  <a:r>
                    <a:rPr lang="en-US" b="0" baseline="30000" dirty="0"/>
                    <a:t>0 </a:t>
                  </a:r>
                  <a:r>
                    <a:rPr lang="en-US" b="0" baseline="0" dirty="0"/>
                    <a:t>+ 𝜋</a:t>
                  </a:r>
                  <a:r>
                    <a:rPr lang="en-US" b="0" baseline="30000" dirty="0"/>
                    <a:t>+</a:t>
                  </a:r>
                </a:p>
              </p:txBody>
            </p:sp>
          </mc:Choice>
          <mc:Fallback xmlns="">
            <p:sp>
              <p:nvSpPr>
                <p:cNvPr id="22" name="TextBox 21">
                  <a:extLst>
                    <a:ext uri="{FF2B5EF4-FFF2-40B4-BE49-F238E27FC236}">
                      <a16:creationId xmlns:a16="http://schemas.microsoft.com/office/drawing/2014/main" id="{9A3A32A5-E4B9-9C5F-F235-D6F2539DC58D}"/>
                    </a:ext>
                  </a:extLst>
                </p:cNvPr>
                <p:cNvSpPr txBox="1">
                  <a:spLocks noRot="1" noChangeAspect="1" noMove="1" noResize="1" noEditPoints="1" noAdjustHandles="1" noChangeArrowheads="1" noChangeShapeType="1" noTextEdit="1"/>
                </p:cNvSpPr>
                <p:nvPr/>
              </p:nvSpPr>
              <p:spPr>
                <a:xfrm>
                  <a:off x="0" y="5355129"/>
                  <a:ext cx="2033356" cy="504505"/>
                </a:xfrm>
                <a:prstGeom prst="rect">
                  <a:avLst/>
                </a:prstGeom>
                <a:blipFill>
                  <a:blip r:embed="rId5"/>
                  <a:stretch>
                    <a:fillRect l="-2469" t="-10000" b="-3000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D0011F0B-044E-F6A9-347B-B0079C10DBAE}"/>
                </a:ext>
              </a:extLst>
            </p:cNvPr>
            <p:cNvSpPr txBox="1"/>
            <p:nvPr/>
          </p:nvSpPr>
          <p:spPr>
            <a:xfrm>
              <a:off x="1176629" y="5691555"/>
              <a:ext cx="1024778" cy="496235"/>
            </a:xfrm>
            <a:prstGeom prst="rect">
              <a:avLst/>
            </a:prstGeom>
            <a:noFill/>
          </p:spPr>
          <p:txBody>
            <a:bodyPr wrap="none" rtlCol="0">
              <a:spAutoFit/>
            </a:bodyPr>
            <a:lstStyle/>
            <a:p>
              <a:r>
                <a:rPr lang="en-US" b="0" baseline="0" dirty="0"/>
                <a:t>↳ k</a:t>
              </a:r>
              <a:r>
                <a:rPr lang="en-US" b="0" baseline="30000" dirty="0"/>
                <a:t>-</a:t>
              </a:r>
              <a:r>
                <a:rPr lang="en-US" b="0" baseline="0" dirty="0"/>
                <a:t> + 𝜋</a:t>
              </a:r>
              <a:r>
                <a:rPr lang="en-US" b="0" baseline="30000" dirty="0"/>
                <a:t>+</a:t>
              </a:r>
            </a:p>
          </p:txBody>
        </p:sp>
      </p:grpSp>
      <p:sp>
        <p:nvSpPr>
          <p:cNvPr id="9" name="TextBox 8">
            <a:extLst>
              <a:ext uri="{FF2B5EF4-FFF2-40B4-BE49-F238E27FC236}">
                <a16:creationId xmlns:a16="http://schemas.microsoft.com/office/drawing/2014/main" id="{46684EBE-FA64-488D-83B0-78151ABED5C7}"/>
              </a:ext>
            </a:extLst>
          </p:cNvPr>
          <p:cNvSpPr txBox="1"/>
          <p:nvPr/>
        </p:nvSpPr>
        <p:spPr>
          <a:xfrm>
            <a:off x="4834457" y="1608785"/>
            <a:ext cx="3389797" cy="923330"/>
          </a:xfrm>
          <a:prstGeom prst="rect">
            <a:avLst/>
          </a:prstGeom>
          <a:noFill/>
        </p:spPr>
        <p:txBody>
          <a:bodyPr wrap="square" rtlCol="0">
            <a:spAutoFit/>
          </a:bodyPr>
          <a:lstStyle/>
          <a:p>
            <a:r>
              <a:rPr lang="en-US" b="0" baseline="0" dirty="0">
                <a:solidFill>
                  <a:srgbClr val="0432FF"/>
                </a:solidFill>
              </a:rPr>
              <a:t>Expectation :</a:t>
            </a:r>
            <a:endParaRPr lang="en-US" b="0" baseline="0" dirty="0"/>
          </a:p>
          <a:p>
            <a:r>
              <a:rPr lang="en-US" b="0" baseline="0" dirty="0"/>
              <a:t>from Recombination :   &lt; 1/3</a:t>
            </a:r>
          </a:p>
          <a:p>
            <a:r>
              <a:rPr lang="en-US" b="0" baseline="0" dirty="0"/>
              <a:t>from Fragmentation :    &gt; 1/3</a:t>
            </a:r>
          </a:p>
        </p:txBody>
      </p:sp>
      <p:sp>
        <p:nvSpPr>
          <p:cNvPr id="10" name="TextBox 9">
            <a:extLst>
              <a:ext uri="{FF2B5EF4-FFF2-40B4-BE49-F238E27FC236}">
                <a16:creationId xmlns:a16="http://schemas.microsoft.com/office/drawing/2014/main" id="{582EC689-B3DB-FDFA-E5FA-F34689208E95}"/>
              </a:ext>
            </a:extLst>
          </p:cNvPr>
          <p:cNvSpPr txBox="1"/>
          <p:nvPr/>
        </p:nvSpPr>
        <p:spPr>
          <a:xfrm>
            <a:off x="4800600" y="2743200"/>
            <a:ext cx="4343400" cy="2246769"/>
          </a:xfrm>
          <a:prstGeom prst="rect">
            <a:avLst/>
          </a:prstGeom>
          <a:noFill/>
        </p:spPr>
        <p:txBody>
          <a:bodyPr wrap="square" rtlCol="0">
            <a:spAutoFit/>
          </a:bodyPr>
          <a:lstStyle/>
          <a:p>
            <a:r>
              <a:rPr lang="en-US" b="0" baseline="0" dirty="0">
                <a:solidFill>
                  <a:srgbClr val="0432FF"/>
                </a:solidFill>
              </a:rPr>
              <a:t>Observation :</a:t>
            </a:r>
            <a:endParaRPr lang="en-US" b="0" baseline="0" dirty="0"/>
          </a:p>
          <a:p>
            <a:r>
              <a:rPr lang="en-US" b="0" baseline="0" dirty="0"/>
              <a:t>Low </a:t>
            </a:r>
            <a:r>
              <a:rPr lang="en-US" b="0" baseline="0" dirty="0" err="1"/>
              <a:t>p</a:t>
            </a:r>
            <a:r>
              <a:rPr lang="en-US" b="0" dirty="0" err="1"/>
              <a:t>t</a:t>
            </a:r>
            <a:r>
              <a:rPr lang="en-US" b="0" baseline="0" dirty="0"/>
              <a:t> &lt; 1/3</a:t>
            </a:r>
          </a:p>
          <a:p>
            <a:r>
              <a:rPr lang="en-US" b="0" baseline="0" dirty="0"/>
              <a:t>High </a:t>
            </a:r>
            <a:r>
              <a:rPr lang="en-US" b="0" baseline="0" dirty="0" err="1"/>
              <a:t>p</a:t>
            </a:r>
            <a:r>
              <a:rPr lang="en-US" b="0" dirty="0" err="1"/>
              <a:t>t</a:t>
            </a:r>
            <a:r>
              <a:rPr lang="en-US" b="0" baseline="0" dirty="0"/>
              <a:t> &gt; 1/3</a:t>
            </a:r>
          </a:p>
          <a:p>
            <a:endParaRPr lang="en-US" b="0" baseline="0" dirty="0"/>
          </a:p>
          <a:p>
            <a:r>
              <a:rPr lang="en-US" b="0" baseline="0" dirty="0"/>
              <a:t> --- Qualitatively agree with expectation that recombination is relevant at low while fragmentation is relevant at high pt.</a:t>
            </a:r>
          </a:p>
          <a:p>
            <a:endParaRPr lang="en-US" sz="1400" b="0" baseline="0" dirty="0"/>
          </a:p>
        </p:txBody>
      </p:sp>
      <p:sp>
        <p:nvSpPr>
          <p:cNvPr id="11" name="TextBox 10">
            <a:extLst>
              <a:ext uri="{FF2B5EF4-FFF2-40B4-BE49-F238E27FC236}">
                <a16:creationId xmlns:a16="http://schemas.microsoft.com/office/drawing/2014/main" id="{45F03042-FDB1-D9F2-E229-A0DCA2D2CF7B}"/>
              </a:ext>
            </a:extLst>
          </p:cNvPr>
          <p:cNvSpPr txBox="1"/>
          <p:nvPr/>
        </p:nvSpPr>
        <p:spPr>
          <a:xfrm>
            <a:off x="2455573" y="5943600"/>
            <a:ext cx="1931939" cy="430887"/>
          </a:xfrm>
          <a:prstGeom prst="rect">
            <a:avLst/>
          </a:prstGeom>
          <a:noFill/>
        </p:spPr>
        <p:txBody>
          <a:bodyPr wrap="none" rtlCol="0">
            <a:spAutoFit/>
          </a:bodyPr>
          <a:lstStyle/>
          <a:p>
            <a:r>
              <a:rPr lang="en-US" sz="1100" b="0" baseline="0" dirty="0">
                <a:solidFill>
                  <a:schemeClr val="bg2">
                    <a:lumMod val="75000"/>
                  </a:schemeClr>
                </a:solidFill>
              </a:rPr>
              <a:t>X. Bai for ALICE, SPIN2023</a:t>
            </a:r>
          </a:p>
          <a:p>
            <a:r>
              <a:rPr lang="en-US" sz="1100" b="0" baseline="0" dirty="0">
                <a:solidFill>
                  <a:schemeClr val="bg2">
                    <a:lumMod val="75000"/>
                  </a:schemeClr>
                </a:solidFill>
              </a:rPr>
              <a:t> </a:t>
            </a:r>
          </a:p>
        </p:txBody>
      </p:sp>
    </p:spTree>
    <p:extLst>
      <p:ext uri="{BB962C8B-B14F-4D97-AF65-F5344CB8AC3E}">
        <p14:creationId xmlns:p14="http://schemas.microsoft.com/office/powerpoint/2010/main" val="13717268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3A255-EFA4-790C-DD09-6293BCA46103}"/>
            </a:ext>
          </a:extLst>
        </p:cNvPr>
        <p:cNvGrpSpPr/>
        <p:nvPr/>
      </p:nvGrpSpPr>
      <p:grpSpPr>
        <a:xfrm>
          <a:off x="0" y="0"/>
          <a:ext cx="0" cy="0"/>
          <a:chOff x="0" y="0"/>
          <a:chExt cx="0" cy="0"/>
        </a:xfrm>
      </p:grpSpPr>
      <p:sp>
        <p:nvSpPr>
          <p:cNvPr id="20481" name="Rectangle 34">
            <a:extLst>
              <a:ext uri="{FF2B5EF4-FFF2-40B4-BE49-F238E27FC236}">
                <a16:creationId xmlns:a16="http://schemas.microsoft.com/office/drawing/2014/main" id="{47C5D18A-AD0E-9396-4F10-038A3677A62E}"/>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l-GR" b="0" i="0" baseline="0" dirty="0">
                <a:solidFill>
                  <a:srgbClr val="FF0000"/>
                </a:solidFill>
                <a:effectLst/>
                <a:latin typeface="Arial" panose="020B0604020202020204" pitchFamily="34" charset="0"/>
              </a:rPr>
              <a:t>ρ</a:t>
            </a:r>
            <a:r>
              <a:rPr lang="en-US" altLang="zh-CN" dirty="0">
                <a:solidFill>
                  <a:srgbClr val="FF0000"/>
                </a:solidFill>
              </a:rPr>
              <a:t>00</a:t>
            </a:r>
            <a:r>
              <a:rPr lang="en-US" altLang="zh-CN" baseline="0" dirty="0">
                <a:solidFill>
                  <a:srgbClr val="FF0000"/>
                </a:solidFill>
              </a:rPr>
              <a:t> and CME</a:t>
            </a:r>
          </a:p>
        </p:txBody>
      </p:sp>
      <p:sp>
        <p:nvSpPr>
          <p:cNvPr id="20482" name="Footer Placeholder 3">
            <a:extLst>
              <a:ext uri="{FF2B5EF4-FFF2-40B4-BE49-F238E27FC236}">
                <a16:creationId xmlns:a16="http://schemas.microsoft.com/office/drawing/2014/main" id="{4DF19202-7D09-EB88-6FE4-2AB0521DC4A9}"/>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0EE52C23-7BD3-FAC0-7D50-E28140C3DBA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29</a:t>
            </a:fld>
            <a:endParaRPr lang="en-US" altLang="zh-CN" sz="1400" b="0" baseline="0" dirty="0">
              <a:latin typeface="Times New Roman" panose="02020603050405020304" pitchFamily="18" charset="0"/>
            </a:endParaRPr>
          </a:p>
        </p:txBody>
      </p:sp>
      <p:sp>
        <p:nvSpPr>
          <p:cNvPr id="2" name="Text Box 5">
            <a:extLst>
              <a:ext uri="{FF2B5EF4-FFF2-40B4-BE49-F238E27FC236}">
                <a16:creationId xmlns:a16="http://schemas.microsoft.com/office/drawing/2014/main" id="{4DE94B7E-1CE3-611E-98E0-078EAA60BD4B}"/>
              </a:ext>
            </a:extLst>
          </p:cNvPr>
          <p:cNvSpPr txBox="1">
            <a:spLocks noChangeArrowheads="1"/>
          </p:cNvSpPr>
          <p:nvPr/>
        </p:nvSpPr>
        <p:spPr bwMode="auto">
          <a:xfrm>
            <a:off x="1597818" y="5806304"/>
            <a:ext cx="5948363" cy="338554"/>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 How to properly account for </a:t>
            </a:r>
            <a:r>
              <a:rPr kumimoji="1" lang="en-US" altLang="zh-CN" sz="1600" b="0" baseline="0" dirty="0" err="1"/>
              <a:t>ρ</a:t>
            </a:r>
            <a:r>
              <a:rPr kumimoji="1" lang="en-US" altLang="zh-CN" sz="1600" b="0" baseline="0" dirty="0"/>
              <a:t>-meson ρ</a:t>
            </a:r>
            <a:r>
              <a:rPr kumimoji="1" lang="en-US" altLang="zh-CN" sz="1600" b="0" dirty="0"/>
              <a:t>00 </a:t>
            </a:r>
            <a:r>
              <a:rPr kumimoji="1" lang="en-US" altLang="zh-CN" sz="1600" b="0" baseline="0" dirty="0"/>
              <a:t>in CME analyses ?</a:t>
            </a:r>
            <a:endParaRPr kumimoji="1" lang="en-US" altLang="zh-CN" sz="1600" b="0" baseline="0" dirty="0">
              <a:solidFill>
                <a:srgbClr val="000000"/>
              </a:solidFill>
            </a:endParaRPr>
          </a:p>
        </p:txBody>
      </p:sp>
      <p:grpSp>
        <p:nvGrpSpPr>
          <p:cNvPr id="5" name="Group 4">
            <a:extLst>
              <a:ext uri="{FF2B5EF4-FFF2-40B4-BE49-F238E27FC236}">
                <a16:creationId xmlns:a16="http://schemas.microsoft.com/office/drawing/2014/main" id="{93281995-8867-2EE4-E2BC-1465DBC8AC1D}"/>
              </a:ext>
            </a:extLst>
          </p:cNvPr>
          <p:cNvGrpSpPr/>
          <p:nvPr/>
        </p:nvGrpSpPr>
        <p:grpSpPr>
          <a:xfrm>
            <a:off x="2147287" y="960531"/>
            <a:ext cx="5015513" cy="4165654"/>
            <a:chOff x="5813823" y="3667828"/>
            <a:chExt cx="2796777" cy="2605018"/>
          </a:xfrm>
        </p:grpSpPr>
        <p:pic>
          <p:nvPicPr>
            <p:cNvPr id="6" name="Picture 5" descr="A graph of a function&#10;&#10;Description automatically generated">
              <a:extLst>
                <a:ext uri="{FF2B5EF4-FFF2-40B4-BE49-F238E27FC236}">
                  <a16:creationId xmlns:a16="http://schemas.microsoft.com/office/drawing/2014/main" id="{D4792476-3C11-0B30-2993-977E4530BFD6}"/>
                </a:ext>
              </a:extLst>
            </p:cNvPr>
            <p:cNvPicPr>
              <a:picLocks noChangeAspect="1"/>
            </p:cNvPicPr>
            <p:nvPr/>
          </p:nvPicPr>
          <p:blipFill>
            <a:blip r:embed="rId3"/>
            <a:stretch>
              <a:fillRect/>
            </a:stretch>
          </p:blipFill>
          <p:spPr>
            <a:xfrm>
              <a:off x="5813823" y="3667828"/>
              <a:ext cx="2471599" cy="2362200"/>
            </a:xfrm>
            <a:prstGeom prst="rect">
              <a:avLst/>
            </a:prstGeom>
          </p:spPr>
        </p:pic>
        <p:sp>
          <p:nvSpPr>
            <p:cNvPr id="7" name="文本框 18">
              <a:extLst>
                <a:ext uri="{FF2B5EF4-FFF2-40B4-BE49-F238E27FC236}">
                  <a16:creationId xmlns:a16="http://schemas.microsoft.com/office/drawing/2014/main" id="{C54F666E-D590-57CE-7791-B1B2953E309D}"/>
                </a:ext>
              </a:extLst>
            </p:cNvPr>
            <p:cNvSpPr txBox="1"/>
            <p:nvPr/>
          </p:nvSpPr>
          <p:spPr>
            <a:xfrm>
              <a:off x="6019800" y="5905973"/>
              <a:ext cx="2590800" cy="366873"/>
            </a:xfrm>
            <a:prstGeom prst="rect">
              <a:avLst/>
            </a:prstGeom>
            <a:noFill/>
          </p:spPr>
          <p:txBody>
            <a:bodyPr wrap="square" rtlCol="0" anchor="t">
              <a:spAutoFit/>
            </a:bodyPr>
            <a:lstStyle/>
            <a:p>
              <a:r>
                <a:rPr lang="en-US" altLang="zh-CN" sz="1100" b="0" baseline="0" dirty="0">
                  <a:solidFill>
                    <a:schemeClr val="bg2"/>
                  </a:solidFill>
                  <a:latin typeface="+mn-lt"/>
                  <a:cs typeface="Calibri Light" panose="020F0302020204030204" charset="0"/>
                </a:rPr>
                <a:t>A. Tang, Chin Phys. C 44 054101 (2020)</a:t>
              </a:r>
            </a:p>
            <a:p>
              <a:r>
                <a:rPr lang="en-US" altLang="zh-CN" sz="1100" b="0" baseline="0" dirty="0">
                  <a:solidFill>
                    <a:schemeClr val="bg2"/>
                  </a:solidFill>
                  <a:latin typeface="+mn-lt"/>
                  <a:cs typeface="Calibri Light" panose="020F0302020204030204" charset="0"/>
                </a:rPr>
                <a:t>D. Shen et al., PLB 839 137777 (2023)</a:t>
              </a:r>
            </a:p>
          </p:txBody>
        </p:sp>
      </p:grpSp>
      <p:sp>
        <p:nvSpPr>
          <p:cNvPr id="8" name="TextBox 7">
            <a:extLst>
              <a:ext uri="{FF2B5EF4-FFF2-40B4-BE49-F238E27FC236}">
                <a16:creationId xmlns:a16="http://schemas.microsoft.com/office/drawing/2014/main" id="{4EDE2758-9C8D-2B52-1B28-40170B1FF459}"/>
              </a:ext>
            </a:extLst>
          </p:cNvPr>
          <p:cNvSpPr txBox="1"/>
          <p:nvPr/>
        </p:nvSpPr>
        <p:spPr>
          <a:xfrm>
            <a:off x="725376" y="5219440"/>
            <a:ext cx="7540847" cy="584775"/>
          </a:xfrm>
          <a:prstGeom prst="rect">
            <a:avLst/>
          </a:prstGeom>
          <a:noFill/>
        </p:spPr>
        <p:txBody>
          <a:bodyPr wrap="none" rtlCol="0">
            <a:spAutoFit/>
          </a:bodyPr>
          <a:lstStyle/>
          <a:p>
            <a:r>
              <a:rPr lang="en-US" altLang="zh-CN" sz="1600" b="0" baseline="0" dirty="0">
                <a:solidFill>
                  <a:srgbClr val="000000"/>
                </a:solidFill>
              </a:rPr>
              <a:t> </a:t>
            </a:r>
            <a:r>
              <a:rPr kumimoji="1" lang="en-US" altLang="zh-CN" sz="1600" b="0" baseline="0" dirty="0"/>
              <a:t>ρ</a:t>
            </a:r>
            <a:r>
              <a:rPr kumimoji="1" lang="en-US" altLang="zh-CN" sz="1600" b="0" dirty="0"/>
              <a:t>00 </a:t>
            </a:r>
            <a:r>
              <a:rPr lang="en-US" altLang="zh-CN" sz="1600" b="0" baseline="0" dirty="0">
                <a:solidFill>
                  <a:srgbClr val="000000"/>
                </a:solidFill>
              </a:rPr>
              <a:t> being larger(smaller) than 1/3 </a:t>
            </a:r>
            <a:r>
              <a:rPr kumimoji="1" lang="en-US" altLang="zh-CN" sz="1600" b="0" baseline="0" dirty="0"/>
              <a:t>means positive(negative) contribution to CME </a:t>
            </a:r>
          </a:p>
          <a:p>
            <a:r>
              <a:rPr kumimoji="1" lang="en-US" altLang="zh-CN" sz="1600" b="0" baseline="0" dirty="0"/>
              <a:t>observables</a:t>
            </a:r>
            <a:endParaRPr lang="en-US" baseline="0" dirty="0"/>
          </a:p>
        </p:txBody>
      </p:sp>
    </p:spTree>
    <p:extLst>
      <p:ext uri="{BB962C8B-B14F-4D97-AF65-F5344CB8AC3E}">
        <p14:creationId xmlns:p14="http://schemas.microsoft.com/office/powerpoint/2010/main" val="6391905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DDFB-0AFD-276B-7E79-25530BFCFD27}"/>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C5C70324-D20A-B1E3-6468-77316D9F1CD7}"/>
              </a:ext>
            </a:extLst>
          </p:cNvPr>
          <p:cNvPicPr>
            <a:picLocks noChangeAspect="1"/>
          </p:cNvPicPr>
          <p:nvPr/>
        </p:nvPicPr>
        <p:blipFill rotWithShape="1">
          <a:blip r:embed="rId3"/>
          <a:srcRect l="16706" t="8131" r="19765" b="12700"/>
          <a:stretch/>
        </p:blipFill>
        <p:spPr>
          <a:xfrm>
            <a:off x="2130552" y="1133856"/>
            <a:ext cx="4937760" cy="4754880"/>
          </a:xfrm>
          <a:prstGeom prst="rect">
            <a:avLst/>
          </a:prstGeom>
        </p:spPr>
      </p:pic>
      <p:sp>
        <p:nvSpPr>
          <p:cNvPr id="20481" name="Rectangle 34">
            <a:extLst>
              <a:ext uri="{FF2B5EF4-FFF2-40B4-BE49-F238E27FC236}">
                <a16:creationId xmlns:a16="http://schemas.microsoft.com/office/drawing/2014/main" id="{03CEACC2-6619-6E57-651F-314D06685062}"/>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Strongly Interacting Matter under Rotation</a:t>
            </a:r>
          </a:p>
        </p:txBody>
      </p:sp>
      <p:sp>
        <p:nvSpPr>
          <p:cNvPr id="20483" name="Slide Number Placeholder 14">
            <a:extLst>
              <a:ext uri="{FF2B5EF4-FFF2-40B4-BE49-F238E27FC236}">
                <a16:creationId xmlns:a16="http://schemas.microsoft.com/office/drawing/2014/main" id="{103E127E-9B89-BE1E-AFFB-EB6FDCF89A2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3</a:t>
            </a:fld>
            <a:endParaRPr lang="en-US" altLang="zh-CN" sz="1400" b="0" baseline="0" dirty="0">
              <a:latin typeface="Times New Roman" panose="02020603050405020304" pitchFamily="18" charset="0"/>
            </a:endParaRPr>
          </a:p>
        </p:txBody>
      </p:sp>
      <p:pic>
        <p:nvPicPr>
          <p:cNvPr id="17" name="Picture 16">
            <a:extLst>
              <a:ext uri="{FF2B5EF4-FFF2-40B4-BE49-F238E27FC236}">
                <a16:creationId xmlns:a16="http://schemas.microsoft.com/office/drawing/2014/main" id="{5F7F4F3C-A1E9-C4F2-1C94-00F526D3709D}"/>
              </a:ext>
            </a:extLst>
          </p:cNvPr>
          <p:cNvPicPr>
            <a:picLocks noChangeAspect="1"/>
          </p:cNvPicPr>
          <p:nvPr/>
        </p:nvPicPr>
        <p:blipFill rotWithShape="1">
          <a:blip r:embed="rId4"/>
          <a:srcRect l="16664" t="8171" r="19806" b="12658"/>
          <a:stretch/>
        </p:blipFill>
        <p:spPr>
          <a:xfrm>
            <a:off x="2130425" y="1137920"/>
            <a:ext cx="4937760" cy="4754880"/>
          </a:xfrm>
          <a:prstGeom prst="rect">
            <a:avLst/>
          </a:prstGeom>
        </p:spPr>
      </p:pic>
      <p:grpSp>
        <p:nvGrpSpPr>
          <p:cNvPr id="23" name="Group 22">
            <a:extLst>
              <a:ext uri="{FF2B5EF4-FFF2-40B4-BE49-F238E27FC236}">
                <a16:creationId xmlns:a16="http://schemas.microsoft.com/office/drawing/2014/main" id="{4086BA72-5718-13F6-E7C0-09A6C5CA83A9}"/>
              </a:ext>
            </a:extLst>
          </p:cNvPr>
          <p:cNvGrpSpPr/>
          <p:nvPr/>
        </p:nvGrpSpPr>
        <p:grpSpPr>
          <a:xfrm>
            <a:off x="6629400" y="5392581"/>
            <a:ext cx="2438400" cy="822992"/>
            <a:chOff x="6629400" y="5392581"/>
            <a:chExt cx="2438400" cy="822992"/>
          </a:xfrm>
        </p:grpSpPr>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3D1E7D1-0225-9DC7-8B1A-7E5617709FAD}"/>
                    </a:ext>
                  </a:extLst>
                </p:cNvPr>
                <p:cNvSpPr txBox="1"/>
                <p:nvPr/>
              </p:nvSpPr>
              <p:spPr>
                <a:xfrm>
                  <a:off x="6629400" y="5846241"/>
                  <a:ext cx="2438400"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baseline="0" smtClean="0">
                            <a:latin typeface="Cambria Math" panose="02040503050406030204" pitchFamily="18" charset="0"/>
                          </a:rPr>
                          <m:t>𝐿</m:t>
                        </m:r>
                        <m:r>
                          <a:rPr lang="en-US" sz="2400" b="0" i="1" baseline="0" smtClean="0">
                            <a:latin typeface="Cambria Math" panose="02040503050406030204" pitchFamily="18" charset="0"/>
                          </a:rPr>
                          <m:t> ~ </m:t>
                        </m:r>
                        <m:sSup>
                          <m:sSupPr>
                            <m:ctrlPr>
                              <a:rPr lang="en-US" sz="2400" b="0" i="1" baseline="0" smtClean="0">
                                <a:latin typeface="Cambria Math" panose="02040503050406030204" pitchFamily="18" charset="0"/>
                                <a:ea typeface="Cambria Math" panose="02040503050406030204" pitchFamily="18" charset="0"/>
                              </a:rPr>
                            </m:ctrlPr>
                          </m:sSupPr>
                          <m:e>
                            <m:r>
                              <a:rPr lang="en-US" sz="2400" b="0" i="1" baseline="0" smtClean="0">
                                <a:latin typeface="Cambria Math" panose="02040503050406030204" pitchFamily="18" charset="0"/>
                                <a:ea typeface="Cambria Math" panose="02040503050406030204" pitchFamily="18" charset="0"/>
                              </a:rPr>
                              <m:t>10</m:t>
                            </m:r>
                          </m:e>
                          <m:sup>
                            <m:r>
                              <a:rPr lang="en-US" sz="2400" b="0" i="1" baseline="0" smtClean="0">
                                <a:latin typeface="Cambria Math" panose="02040503050406030204" pitchFamily="18" charset="0"/>
                                <a:ea typeface="Cambria Math" panose="02040503050406030204" pitchFamily="18" charset="0"/>
                              </a:rPr>
                              <m:t>3</m:t>
                            </m:r>
                          </m:sup>
                        </m:sSup>
                        <m:r>
                          <a:rPr lang="en-US" sz="2400" b="0" i="1" baseline="0" smtClean="0">
                            <a:latin typeface="Cambria Math" panose="02040503050406030204" pitchFamily="18" charset="0"/>
                            <a:ea typeface="Cambria Math" panose="02040503050406030204" pitchFamily="18" charset="0"/>
                          </a:rPr>
                          <m:t>−</m:t>
                        </m:r>
                        <m:sSup>
                          <m:sSupPr>
                            <m:ctrlPr>
                              <a:rPr lang="en-US" sz="2400" b="0" i="1" baseline="0">
                                <a:latin typeface="Cambria Math" panose="02040503050406030204" pitchFamily="18" charset="0"/>
                                <a:ea typeface="Cambria Math" panose="02040503050406030204" pitchFamily="18" charset="0"/>
                              </a:rPr>
                            </m:ctrlPr>
                          </m:sSupPr>
                          <m:e>
                            <m:r>
                              <a:rPr lang="en-US" sz="2400" b="0" i="1" baseline="0">
                                <a:latin typeface="Cambria Math" panose="02040503050406030204" pitchFamily="18" charset="0"/>
                                <a:ea typeface="Cambria Math" panose="02040503050406030204" pitchFamily="18" charset="0"/>
                              </a:rPr>
                              <m:t>10</m:t>
                            </m:r>
                          </m:e>
                          <m:sup>
                            <m:r>
                              <a:rPr lang="en-US" sz="2400" b="0" i="1" baseline="0" smtClean="0">
                                <a:latin typeface="Cambria Math" panose="02040503050406030204" pitchFamily="18" charset="0"/>
                                <a:ea typeface="Cambria Math" panose="02040503050406030204" pitchFamily="18" charset="0"/>
                              </a:rPr>
                              <m:t>7</m:t>
                            </m:r>
                          </m:sup>
                        </m:sSup>
                        <m:r>
                          <a:rPr lang="en-US" sz="2400" b="0" i="1" baseline="0" smtClean="0">
                            <a:latin typeface="Cambria Math" panose="02040503050406030204" pitchFamily="18" charset="0"/>
                            <a:ea typeface="Cambria Math" panose="02040503050406030204" pitchFamily="18" charset="0"/>
                          </a:rPr>
                          <m:t>ℏ</m:t>
                        </m:r>
                      </m:oMath>
                    </m:oMathPara>
                  </a14:m>
                  <a:endParaRPr lang="en-US" sz="2400" b="0" baseline="0" dirty="0"/>
                </a:p>
              </p:txBody>
            </p:sp>
          </mc:Choice>
          <mc:Fallback xmlns="">
            <p:sp>
              <p:nvSpPr>
                <p:cNvPr id="21" name="TextBox 20">
                  <a:extLst>
                    <a:ext uri="{FF2B5EF4-FFF2-40B4-BE49-F238E27FC236}">
                      <a16:creationId xmlns:a16="http://schemas.microsoft.com/office/drawing/2014/main" id="{53D1E7D1-0225-9DC7-8B1A-7E5617709FAD}"/>
                    </a:ext>
                  </a:extLst>
                </p:cNvPr>
                <p:cNvSpPr txBox="1">
                  <a:spLocks noRot="1" noChangeAspect="1" noMove="1" noResize="1" noEditPoints="1" noAdjustHandles="1" noChangeArrowheads="1" noChangeShapeType="1" noTextEdit="1"/>
                </p:cNvSpPr>
                <p:nvPr/>
              </p:nvSpPr>
              <p:spPr>
                <a:xfrm>
                  <a:off x="6629400" y="5846241"/>
                  <a:ext cx="2438400" cy="369332"/>
                </a:xfrm>
                <a:prstGeom prst="rect">
                  <a:avLst/>
                </a:prstGeom>
                <a:blipFill>
                  <a:blip r:embed="rId5"/>
                  <a:stretch>
                    <a:fillRect t="-6667" b="-4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6755B94-89F0-5C5F-43FD-A9FF9158E4F4}"/>
                    </a:ext>
                  </a:extLst>
                </p:cNvPr>
                <p:cNvSpPr txBox="1"/>
                <p:nvPr/>
              </p:nvSpPr>
              <p:spPr>
                <a:xfrm>
                  <a:off x="6781800" y="5392581"/>
                  <a:ext cx="2133600" cy="369332"/>
                </a:xfrm>
                <a:prstGeom prst="rect">
                  <a:avLst/>
                </a:prstGeom>
                <a:noFill/>
              </p:spPr>
              <p:txBody>
                <a:bodyPr wrap="square" lIns="0" tIns="0" rIns="0" bIns="0" rtlCol="0">
                  <a:spAutoFit/>
                </a:bodyPr>
                <a:lstStyle/>
                <a:p>
                  <a:r>
                    <a:rPr lang="en-US" sz="2400" b="0" baseline="0" dirty="0"/>
                    <a:t>B</a:t>
                  </a:r>
                  <a14:m>
                    <m:oMath xmlns:m="http://schemas.openxmlformats.org/officeDocument/2006/math">
                      <m:r>
                        <a:rPr lang="en-US" sz="2400" b="0" i="1" baseline="0" smtClean="0">
                          <a:latin typeface="Cambria Math" panose="02040503050406030204" pitchFamily="18" charset="0"/>
                        </a:rPr>
                        <m:t> </m:t>
                      </m:r>
                      <m:r>
                        <a:rPr lang="en-US" sz="2400" b="0" i="1" baseline="0" smtClean="0">
                          <a:latin typeface="Cambria Math" panose="02040503050406030204" pitchFamily="18" charset="0"/>
                          <a:ea typeface="Cambria Math" panose="02040503050406030204" pitchFamily="18" charset="0"/>
                        </a:rPr>
                        <m:t>~ </m:t>
                      </m:r>
                      <m:sSup>
                        <m:sSupPr>
                          <m:ctrlPr>
                            <a:rPr lang="en-US" sz="2400" b="0" i="1" baseline="0" smtClean="0">
                              <a:latin typeface="Cambria Math" panose="02040503050406030204" pitchFamily="18" charset="0"/>
                              <a:ea typeface="Cambria Math" panose="02040503050406030204" pitchFamily="18" charset="0"/>
                            </a:rPr>
                          </m:ctrlPr>
                        </m:sSupPr>
                        <m:e>
                          <m:r>
                            <a:rPr lang="en-US" sz="2400" b="0" i="1" baseline="0" smtClean="0">
                              <a:latin typeface="Cambria Math" panose="02040503050406030204" pitchFamily="18" charset="0"/>
                              <a:ea typeface="Cambria Math" panose="02040503050406030204" pitchFamily="18" charset="0"/>
                            </a:rPr>
                            <m:t>10</m:t>
                          </m:r>
                        </m:e>
                        <m:sup>
                          <m:r>
                            <a:rPr lang="en-US" sz="2400" b="0" i="1" baseline="0" smtClean="0">
                              <a:latin typeface="Cambria Math" panose="02040503050406030204" pitchFamily="18" charset="0"/>
                              <a:ea typeface="Cambria Math" panose="02040503050406030204" pitchFamily="18" charset="0"/>
                            </a:rPr>
                            <m:t>18</m:t>
                          </m:r>
                        </m:sup>
                      </m:sSup>
                      <m:r>
                        <a:rPr lang="en-US" sz="2400" b="0" i="0" baseline="0" smtClean="0">
                          <a:latin typeface="Cambria Math" panose="02040503050406030204" pitchFamily="18" charset="0"/>
                          <a:ea typeface="Cambria Math" panose="02040503050406030204" pitchFamily="18" charset="0"/>
                        </a:rPr>
                        <m:t> </m:t>
                      </m:r>
                      <m:r>
                        <m:rPr>
                          <m:sty m:val="p"/>
                        </m:rPr>
                        <a:rPr lang="en-US" sz="2400" b="0" i="0" baseline="0" smtClean="0">
                          <a:latin typeface="Cambria Math" panose="02040503050406030204" pitchFamily="18" charset="0"/>
                          <a:ea typeface="Cambria Math" panose="02040503050406030204" pitchFamily="18" charset="0"/>
                        </a:rPr>
                        <m:t>Gauss</m:t>
                      </m:r>
                    </m:oMath>
                  </a14:m>
                  <a:endParaRPr lang="en-US" sz="2400" b="0" baseline="0" dirty="0"/>
                </a:p>
              </p:txBody>
            </p:sp>
          </mc:Choice>
          <mc:Fallback xmlns="">
            <p:sp>
              <p:nvSpPr>
                <p:cNvPr id="22" name="TextBox 21">
                  <a:extLst>
                    <a:ext uri="{FF2B5EF4-FFF2-40B4-BE49-F238E27FC236}">
                      <a16:creationId xmlns:a16="http://schemas.microsoft.com/office/drawing/2014/main" id="{76755B94-89F0-5C5F-43FD-A9FF9158E4F4}"/>
                    </a:ext>
                  </a:extLst>
                </p:cNvPr>
                <p:cNvSpPr txBox="1">
                  <a:spLocks noRot="1" noChangeAspect="1" noMove="1" noResize="1" noEditPoints="1" noAdjustHandles="1" noChangeArrowheads="1" noChangeShapeType="1" noTextEdit="1"/>
                </p:cNvSpPr>
                <p:nvPr/>
              </p:nvSpPr>
              <p:spPr>
                <a:xfrm>
                  <a:off x="6781800" y="5392581"/>
                  <a:ext cx="2133600" cy="369332"/>
                </a:xfrm>
                <a:prstGeom prst="rect">
                  <a:avLst/>
                </a:prstGeom>
                <a:blipFill>
                  <a:blip r:embed="rId6"/>
                  <a:stretch>
                    <a:fillRect l="-8876" t="-23333" b="-46667"/>
                  </a:stretch>
                </a:blipFill>
              </p:spPr>
              <p:txBody>
                <a:bodyPr/>
                <a:lstStyle/>
                <a:p>
                  <a:r>
                    <a:rPr lang="en-US">
                      <a:noFill/>
                    </a:rPr>
                    <a:t> </a:t>
                  </a:r>
                </a:p>
              </p:txBody>
            </p:sp>
          </mc:Fallback>
        </mc:AlternateContent>
      </p:grpSp>
      <p:sp>
        <p:nvSpPr>
          <p:cNvPr id="2" name="Footer Placeholder 3">
            <a:extLst>
              <a:ext uri="{FF2B5EF4-FFF2-40B4-BE49-F238E27FC236}">
                <a16:creationId xmlns:a16="http://schemas.microsoft.com/office/drawing/2014/main" id="{809F0A1E-2659-2918-3B14-61D0F14C1C49}"/>
              </a:ext>
            </a:extLst>
          </p:cNvPr>
          <p:cNvSpPr>
            <a:spLocks noGrp="1"/>
          </p:cNvSpPr>
          <p:nvPr>
            <p:ph type="ftr" sz="quarter" idx="11"/>
          </p:nvPr>
        </p:nvSpPr>
        <p:spPr>
          <a:xfrm>
            <a:off x="2743200" y="6400800"/>
            <a:ext cx="3505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dirty="0">
                <a:solidFill>
                  <a:srgbClr val="FF6600"/>
                </a:solidFill>
              </a:rPr>
              <a:t>Spin and </a:t>
            </a:r>
            <a:r>
              <a:rPr lang="de-DE" altLang="zh-CN" sz="1200" baseline="0" dirty="0" err="1">
                <a:solidFill>
                  <a:srgbClr val="FF6600"/>
                </a:solidFill>
              </a:rPr>
              <a:t>quantum</a:t>
            </a:r>
            <a:r>
              <a:rPr lang="de-DE" altLang="zh-CN" sz="1200" baseline="0" dirty="0">
                <a:solidFill>
                  <a:srgbClr val="FF6600"/>
                </a:solidFill>
              </a:rPr>
              <a:t> </a:t>
            </a:r>
            <a:r>
              <a:rPr lang="de-DE" altLang="zh-CN" sz="1200" baseline="0" dirty="0" err="1">
                <a:solidFill>
                  <a:srgbClr val="FF6600"/>
                </a:solidFill>
              </a:rPr>
              <a:t>features</a:t>
            </a:r>
            <a:r>
              <a:rPr lang="de-DE" altLang="zh-CN" sz="1200" baseline="0" dirty="0">
                <a:solidFill>
                  <a:srgbClr val="FF6600"/>
                </a:solidFill>
              </a:rPr>
              <a:t> </a:t>
            </a:r>
            <a:r>
              <a:rPr lang="de-DE" altLang="zh-CN" sz="1200" baseline="0" dirty="0" err="1">
                <a:solidFill>
                  <a:srgbClr val="FF6600"/>
                </a:solidFill>
              </a:rPr>
              <a:t>of</a:t>
            </a:r>
            <a:r>
              <a:rPr lang="de-DE" altLang="zh-CN" sz="1200" baseline="0" dirty="0">
                <a:solidFill>
                  <a:srgbClr val="FF6600"/>
                </a:solidFill>
              </a:rPr>
              <a:t> QCD </a:t>
            </a:r>
            <a:r>
              <a:rPr lang="de-DE" altLang="zh-CN" sz="1200" baseline="0" dirty="0" err="1">
                <a:solidFill>
                  <a:srgbClr val="FF6600"/>
                </a:solidFill>
              </a:rPr>
              <a:t>plasma</a:t>
            </a:r>
            <a:r>
              <a:rPr lang="de-DE" altLang="zh-CN" sz="1200" baseline="0" dirty="0">
                <a:solidFill>
                  <a:srgbClr val="FF6600"/>
                </a:solidFill>
              </a:rPr>
              <a:t>     Aihong Tang.  Trento  Sep. 16-20 2024</a:t>
            </a:r>
            <a:endParaRPr lang="en-US" altLang="zh-CN" sz="1200" baseline="0" dirty="0">
              <a:solidFill>
                <a:srgbClr val="FF6600"/>
              </a:solidFill>
            </a:endParaRPr>
          </a:p>
        </p:txBody>
      </p:sp>
    </p:spTree>
    <p:extLst>
      <p:ext uri="{BB962C8B-B14F-4D97-AF65-F5344CB8AC3E}">
        <p14:creationId xmlns:p14="http://schemas.microsoft.com/office/powerpoint/2010/main" val="26764933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BF1A4-8DA7-E9CD-9461-E2FF080CB6A3}"/>
            </a:ext>
          </a:extLst>
        </p:cNvPr>
        <p:cNvGrpSpPr/>
        <p:nvPr/>
      </p:nvGrpSpPr>
      <p:grpSpPr>
        <a:xfrm>
          <a:off x="0" y="0"/>
          <a:ext cx="0" cy="0"/>
          <a:chOff x="0" y="0"/>
          <a:chExt cx="0" cy="0"/>
        </a:xfrm>
      </p:grpSpPr>
      <p:sp>
        <p:nvSpPr>
          <p:cNvPr id="20481" name="Rectangle 34">
            <a:extLst>
              <a:ext uri="{FF2B5EF4-FFF2-40B4-BE49-F238E27FC236}">
                <a16:creationId xmlns:a16="http://schemas.microsoft.com/office/drawing/2014/main" id="{A369BF71-57DF-F16D-D299-A2E379825189}"/>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l-GR" b="0" i="0" baseline="0" dirty="0">
                <a:solidFill>
                  <a:srgbClr val="FF0000"/>
                </a:solidFill>
                <a:effectLst/>
                <a:latin typeface="Arial" panose="020B0604020202020204" pitchFamily="34" charset="0"/>
              </a:rPr>
              <a:t>ρ</a:t>
            </a:r>
            <a:r>
              <a:rPr lang="en-US" altLang="zh-CN" dirty="0">
                <a:solidFill>
                  <a:srgbClr val="FF0000"/>
                </a:solidFill>
              </a:rPr>
              <a:t>1-1</a:t>
            </a:r>
            <a:r>
              <a:rPr lang="en-US" altLang="zh-CN" baseline="0" dirty="0">
                <a:solidFill>
                  <a:srgbClr val="FF0000"/>
                </a:solidFill>
              </a:rPr>
              <a:t> and CME</a:t>
            </a:r>
          </a:p>
        </p:txBody>
      </p:sp>
      <p:sp>
        <p:nvSpPr>
          <p:cNvPr id="20482" name="Footer Placeholder 3">
            <a:extLst>
              <a:ext uri="{FF2B5EF4-FFF2-40B4-BE49-F238E27FC236}">
                <a16:creationId xmlns:a16="http://schemas.microsoft.com/office/drawing/2014/main" id="{DDDAAA27-09EC-03FC-825E-394C112F212E}"/>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C1DFAD79-00F2-8962-FC5F-198DBDCA0BE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30</a:t>
            </a:fld>
            <a:endParaRPr lang="en-US" altLang="zh-CN" sz="1400" b="0" baseline="0" dirty="0">
              <a:latin typeface="Times New Roman" panose="02020603050405020304" pitchFamily="18" charset="0"/>
            </a:endParaRPr>
          </a:p>
        </p:txBody>
      </p:sp>
      <p:sp>
        <p:nvSpPr>
          <p:cNvPr id="2" name="Text Box 5">
            <a:extLst>
              <a:ext uri="{FF2B5EF4-FFF2-40B4-BE49-F238E27FC236}">
                <a16:creationId xmlns:a16="http://schemas.microsoft.com/office/drawing/2014/main" id="{ADFF2560-B704-0C99-101A-A7C598F13012}"/>
              </a:ext>
            </a:extLst>
          </p:cNvPr>
          <p:cNvSpPr txBox="1">
            <a:spLocks noChangeArrowheads="1"/>
          </p:cNvSpPr>
          <p:nvPr/>
        </p:nvSpPr>
        <p:spPr bwMode="auto">
          <a:xfrm>
            <a:off x="1597818" y="5806304"/>
            <a:ext cx="5948363" cy="338554"/>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 How to properly account for </a:t>
            </a:r>
            <a:r>
              <a:rPr kumimoji="1" lang="en-US" altLang="zh-CN" sz="1600" b="0" baseline="0" dirty="0" err="1"/>
              <a:t>ρ</a:t>
            </a:r>
            <a:r>
              <a:rPr kumimoji="1" lang="en-US" altLang="zh-CN" sz="1600" b="0" baseline="0" dirty="0"/>
              <a:t>-meson ρ</a:t>
            </a:r>
            <a:r>
              <a:rPr kumimoji="1" lang="en-US" altLang="zh-CN" sz="1600" b="0" dirty="0"/>
              <a:t>00 </a:t>
            </a:r>
            <a:r>
              <a:rPr kumimoji="1" lang="en-US" altLang="zh-CN" sz="1600" b="0" baseline="0" dirty="0"/>
              <a:t>in CME analyses ?</a:t>
            </a:r>
            <a:endParaRPr kumimoji="1" lang="en-US" altLang="zh-CN" sz="1600" b="0" baseline="0" dirty="0">
              <a:solidFill>
                <a:srgbClr val="000000"/>
              </a:solidFill>
            </a:endParaRPr>
          </a:p>
        </p:txBody>
      </p:sp>
      <p:pic>
        <p:nvPicPr>
          <p:cNvPr id="4" name="Picture 3" descr="A graph of a toy model&#10;&#10;Description automatically generated">
            <a:extLst>
              <a:ext uri="{FF2B5EF4-FFF2-40B4-BE49-F238E27FC236}">
                <a16:creationId xmlns:a16="http://schemas.microsoft.com/office/drawing/2014/main" id="{B5E3D486-2597-793C-F605-D079E295DBB1}"/>
              </a:ext>
            </a:extLst>
          </p:cNvPr>
          <p:cNvPicPr>
            <a:picLocks noChangeAspect="1"/>
          </p:cNvPicPr>
          <p:nvPr/>
        </p:nvPicPr>
        <p:blipFill>
          <a:blip r:embed="rId3"/>
          <a:stretch>
            <a:fillRect/>
          </a:stretch>
        </p:blipFill>
        <p:spPr>
          <a:xfrm>
            <a:off x="2148840" y="900081"/>
            <a:ext cx="4480560" cy="3857329"/>
          </a:xfrm>
          <a:prstGeom prst="rect">
            <a:avLst/>
          </a:prstGeom>
        </p:spPr>
      </p:pic>
      <p:sp>
        <p:nvSpPr>
          <p:cNvPr id="5" name="文本框 18">
            <a:extLst>
              <a:ext uri="{FF2B5EF4-FFF2-40B4-BE49-F238E27FC236}">
                <a16:creationId xmlns:a16="http://schemas.microsoft.com/office/drawing/2014/main" id="{25A038E5-0E20-5232-5467-62C6EE82321A}"/>
              </a:ext>
            </a:extLst>
          </p:cNvPr>
          <p:cNvSpPr txBox="1"/>
          <p:nvPr/>
        </p:nvSpPr>
        <p:spPr>
          <a:xfrm>
            <a:off x="3026193" y="4495800"/>
            <a:ext cx="3504043" cy="261610"/>
          </a:xfrm>
          <a:prstGeom prst="rect">
            <a:avLst/>
          </a:prstGeom>
          <a:noFill/>
        </p:spPr>
        <p:txBody>
          <a:bodyPr wrap="square" rtlCol="0" anchor="t">
            <a:spAutoFit/>
          </a:bodyPr>
          <a:lstStyle/>
          <a:p>
            <a:r>
              <a:rPr lang="en-US" altLang="zh-CN" sz="1100" b="0" baseline="0" dirty="0">
                <a:solidFill>
                  <a:schemeClr val="bg2"/>
                </a:solidFill>
                <a:latin typeface="+mn-lt"/>
                <a:cs typeface="Calibri Light" panose="020F0302020204030204" charset="0"/>
              </a:rPr>
              <a:t>Z. Wang et al., arXiv:2409.04675</a:t>
            </a:r>
          </a:p>
        </p:txBody>
      </p:sp>
      <p:sp>
        <p:nvSpPr>
          <p:cNvPr id="6" name="TextBox 5">
            <a:extLst>
              <a:ext uri="{FF2B5EF4-FFF2-40B4-BE49-F238E27FC236}">
                <a16:creationId xmlns:a16="http://schemas.microsoft.com/office/drawing/2014/main" id="{6CA45A6B-AD5E-BFEC-0709-25258C1EE45F}"/>
              </a:ext>
            </a:extLst>
          </p:cNvPr>
          <p:cNvSpPr txBox="1"/>
          <p:nvPr/>
        </p:nvSpPr>
        <p:spPr>
          <a:xfrm>
            <a:off x="2703796" y="5211808"/>
            <a:ext cx="3736407" cy="338554"/>
          </a:xfrm>
          <a:prstGeom prst="rect">
            <a:avLst/>
          </a:prstGeom>
          <a:noFill/>
        </p:spPr>
        <p:txBody>
          <a:bodyPr wrap="none" rtlCol="0">
            <a:spAutoFit/>
          </a:bodyPr>
          <a:lstStyle/>
          <a:p>
            <a:r>
              <a:rPr lang="en-US" altLang="zh-CN" sz="1600" b="0" baseline="0" dirty="0">
                <a:solidFill>
                  <a:srgbClr val="000000"/>
                </a:solidFill>
              </a:rPr>
              <a:t> </a:t>
            </a:r>
            <a:r>
              <a:rPr kumimoji="1" lang="en-US" altLang="zh-CN" sz="1600" b="0" baseline="0" dirty="0"/>
              <a:t>ρ</a:t>
            </a:r>
            <a:r>
              <a:rPr kumimoji="1" lang="en-US" altLang="zh-CN" sz="1600" b="0" dirty="0"/>
              <a:t>1-1 </a:t>
            </a:r>
            <a:r>
              <a:rPr lang="en-US" altLang="zh-CN" sz="1600" b="0" baseline="0" dirty="0"/>
              <a:t> affects </a:t>
            </a:r>
            <a:r>
              <a:rPr lang="el-GR" sz="1600" b="0" i="0" baseline="0" dirty="0">
                <a:effectLst/>
                <a:latin typeface="Lucida Sans Unicode" panose="020B0602030504020204" pitchFamily="34" charset="0"/>
              </a:rPr>
              <a:t>Δ</a:t>
            </a:r>
            <a:r>
              <a:rPr lang="en-US" sz="1600" b="0" baseline="0" dirty="0" err="1"/>
              <a:t>γ</a:t>
            </a:r>
            <a:r>
              <a:rPr lang="en-US" altLang="zh-CN" sz="1600" b="0" baseline="0" dirty="0"/>
              <a:t> in opposite way to </a:t>
            </a:r>
            <a:r>
              <a:rPr lang="en-US" altLang="zh-CN" sz="1600" b="0" baseline="0" dirty="0">
                <a:solidFill>
                  <a:srgbClr val="000000"/>
                </a:solidFill>
              </a:rPr>
              <a:t> </a:t>
            </a:r>
            <a:r>
              <a:rPr kumimoji="1" lang="en-US" altLang="zh-CN" sz="1600" b="0" baseline="0" dirty="0"/>
              <a:t>ρ</a:t>
            </a:r>
            <a:r>
              <a:rPr kumimoji="1" lang="en-US" altLang="zh-CN" sz="1600" b="0" dirty="0"/>
              <a:t>00 </a:t>
            </a:r>
            <a:r>
              <a:rPr lang="en-US" altLang="zh-CN" sz="1600" b="0" baseline="0" dirty="0"/>
              <a:t> </a:t>
            </a:r>
            <a:endParaRPr lang="en-US" sz="1600" baseline="0" dirty="0"/>
          </a:p>
        </p:txBody>
      </p:sp>
    </p:spTree>
    <p:extLst>
      <p:ext uri="{BB962C8B-B14F-4D97-AF65-F5344CB8AC3E}">
        <p14:creationId xmlns:p14="http://schemas.microsoft.com/office/powerpoint/2010/main" val="78637138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64E86-FA85-A2E7-B0E7-E3EE66595378}"/>
            </a:ext>
          </a:extLst>
        </p:cNvPr>
        <p:cNvGrpSpPr/>
        <p:nvPr/>
      </p:nvGrpSpPr>
      <p:grpSpPr>
        <a:xfrm>
          <a:off x="0" y="0"/>
          <a:ext cx="0" cy="0"/>
          <a:chOff x="0" y="0"/>
          <a:chExt cx="0" cy="0"/>
        </a:xfrm>
      </p:grpSpPr>
      <p:sp>
        <p:nvSpPr>
          <p:cNvPr id="20481" name="Rectangle 34">
            <a:extLst>
              <a:ext uri="{FF2B5EF4-FFF2-40B4-BE49-F238E27FC236}">
                <a16:creationId xmlns:a16="http://schemas.microsoft.com/office/drawing/2014/main" id="{277FDB0D-90C1-FA9B-F692-31B8A79D2677}"/>
              </a:ext>
            </a:extLst>
          </p:cNvPr>
          <p:cNvSpPr txBox="1">
            <a:spLocks noChangeArrowheads="1"/>
          </p:cNvSpPr>
          <p:nvPr/>
        </p:nvSpPr>
        <p:spPr bwMode="auto">
          <a:xfrm>
            <a:off x="342900" y="25146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b="0" i="0" baseline="0" dirty="0">
                <a:effectLst/>
                <a:latin typeface="Arial" panose="020B0604020202020204" pitchFamily="34" charset="0"/>
              </a:rPr>
              <a:t>Spin is aligned, let’s add some magnetism to the mix …</a:t>
            </a:r>
            <a:endParaRPr lang="en-US" altLang="zh-CN" b="0" baseline="0" dirty="0"/>
          </a:p>
        </p:txBody>
      </p:sp>
      <p:sp>
        <p:nvSpPr>
          <p:cNvPr id="20482" name="Footer Placeholder 3">
            <a:extLst>
              <a:ext uri="{FF2B5EF4-FFF2-40B4-BE49-F238E27FC236}">
                <a16:creationId xmlns:a16="http://schemas.microsoft.com/office/drawing/2014/main" id="{F2892ECA-45DF-302C-FC87-8661905E34D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A242EEDC-C181-36D0-E68B-4D896991BBE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31</a:t>
            </a:fld>
            <a:endParaRPr lang="en-US" altLang="zh-CN" sz="1400" b="0" baseline="0" dirty="0">
              <a:latin typeface="Times New Roman" panose="02020603050405020304" pitchFamily="18" charset="0"/>
            </a:endParaRPr>
          </a:p>
        </p:txBody>
      </p:sp>
    </p:spTree>
    <p:extLst>
      <p:ext uri="{BB962C8B-B14F-4D97-AF65-F5344CB8AC3E}">
        <p14:creationId xmlns:p14="http://schemas.microsoft.com/office/powerpoint/2010/main" val="129925767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4">
            <a:extLst>
              <a:ext uri="{FF2B5EF4-FFF2-40B4-BE49-F238E27FC236}">
                <a16:creationId xmlns:a16="http://schemas.microsoft.com/office/drawing/2014/main" id="{985A3073-42B9-A448-A819-D27EA1F97A42}"/>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The Strongest EM Field, But Do We “See” It ?</a:t>
            </a:r>
          </a:p>
        </p:txBody>
      </p:sp>
      <p:sp>
        <p:nvSpPr>
          <p:cNvPr id="20482" name="Footer Placeholder 3">
            <a:extLst>
              <a:ext uri="{FF2B5EF4-FFF2-40B4-BE49-F238E27FC236}">
                <a16:creationId xmlns:a16="http://schemas.microsoft.com/office/drawing/2014/main" id="{026F098F-4583-B240-8F89-2197EC56AC9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18D05781-6C67-6141-803C-21E15F508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32</a:t>
            </a:fld>
            <a:endParaRPr lang="en-US" altLang="zh-CN" sz="1400" b="0" baseline="0" dirty="0">
              <a:latin typeface="Times New Roman" panose="02020603050405020304" pitchFamily="18" charset="0"/>
            </a:endParaRPr>
          </a:p>
        </p:txBody>
      </p:sp>
      <p:sp>
        <p:nvSpPr>
          <p:cNvPr id="2" name="Text Box 5">
            <a:extLst>
              <a:ext uri="{FF2B5EF4-FFF2-40B4-BE49-F238E27FC236}">
                <a16:creationId xmlns:a16="http://schemas.microsoft.com/office/drawing/2014/main" id="{013BA490-C8AB-DB9E-8A72-9ADFF34D1F06}"/>
              </a:ext>
            </a:extLst>
          </p:cNvPr>
          <p:cNvSpPr txBox="1">
            <a:spLocks noChangeArrowheads="1"/>
          </p:cNvSpPr>
          <p:nvPr/>
        </p:nvSpPr>
        <p:spPr bwMode="auto">
          <a:xfrm>
            <a:off x="120114" y="5867400"/>
            <a:ext cx="8947686" cy="400110"/>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2000" b="0" baseline="0" dirty="0">
                <a:solidFill>
                  <a:srgbClr val="000000"/>
                </a:solidFill>
              </a:rPr>
              <a:t>Despite wide expectation of its existence, its imprint in QGP has been elusive.</a:t>
            </a:r>
          </a:p>
        </p:txBody>
      </p:sp>
      <p:grpSp>
        <p:nvGrpSpPr>
          <p:cNvPr id="17" name="Group 16">
            <a:extLst>
              <a:ext uri="{FF2B5EF4-FFF2-40B4-BE49-F238E27FC236}">
                <a16:creationId xmlns:a16="http://schemas.microsoft.com/office/drawing/2014/main" id="{09D3360E-9545-A395-7CBD-56D57F0FCCF5}"/>
              </a:ext>
            </a:extLst>
          </p:cNvPr>
          <p:cNvGrpSpPr/>
          <p:nvPr/>
        </p:nvGrpSpPr>
        <p:grpSpPr>
          <a:xfrm>
            <a:off x="330200" y="781462"/>
            <a:ext cx="8559800" cy="2074139"/>
            <a:chOff x="355600" y="4191000"/>
            <a:chExt cx="8559800" cy="2074139"/>
          </a:xfrm>
        </p:grpSpPr>
        <p:pic>
          <p:nvPicPr>
            <p:cNvPr id="6" name="Picture 5" descr="A picture containing lightning, cloud, sky, thunderstorm&#10;&#10;Description automatically generated">
              <a:extLst>
                <a:ext uri="{FF2B5EF4-FFF2-40B4-BE49-F238E27FC236}">
                  <a16:creationId xmlns:a16="http://schemas.microsoft.com/office/drawing/2014/main" id="{AE513DDD-42DE-64DC-02BA-CD3BFD5B47FF}"/>
                </a:ext>
              </a:extLst>
            </p:cNvPr>
            <p:cNvPicPr>
              <a:picLocks noChangeAspect="1"/>
            </p:cNvPicPr>
            <p:nvPr/>
          </p:nvPicPr>
          <p:blipFill>
            <a:blip r:embed="rId3"/>
            <a:stretch>
              <a:fillRect/>
            </a:stretch>
          </p:blipFill>
          <p:spPr>
            <a:xfrm>
              <a:off x="2260600" y="4191000"/>
              <a:ext cx="2182472" cy="1447800"/>
            </a:xfrm>
            <a:prstGeom prst="rect">
              <a:avLst/>
            </a:prstGeom>
          </p:spPr>
        </p:pic>
        <p:pic>
          <p:nvPicPr>
            <p:cNvPr id="8" name="Picture 7">
              <a:extLst>
                <a:ext uri="{FF2B5EF4-FFF2-40B4-BE49-F238E27FC236}">
                  <a16:creationId xmlns:a16="http://schemas.microsoft.com/office/drawing/2014/main" id="{4C66A675-D346-2E1F-85F8-3C5B7E61C6C8}"/>
                </a:ext>
              </a:extLst>
            </p:cNvPr>
            <p:cNvPicPr>
              <a:picLocks noChangeAspect="1"/>
            </p:cNvPicPr>
            <p:nvPr/>
          </p:nvPicPr>
          <p:blipFill>
            <a:blip r:embed="rId4"/>
            <a:stretch>
              <a:fillRect/>
            </a:stretch>
          </p:blipFill>
          <p:spPr>
            <a:xfrm>
              <a:off x="355600" y="4193185"/>
              <a:ext cx="1447800" cy="1447800"/>
            </a:xfrm>
            <a:prstGeom prst="rect">
              <a:avLst/>
            </a:prstGeom>
          </p:spPr>
        </p:pic>
        <p:pic>
          <p:nvPicPr>
            <p:cNvPr id="10" name="Picture 9">
              <a:extLst>
                <a:ext uri="{FF2B5EF4-FFF2-40B4-BE49-F238E27FC236}">
                  <a16:creationId xmlns:a16="http://schemas.microsoft.com/office/drawing/2014/main" id="{97BF9E4E-0DEF-C989-D9AC-09C4AE4E910F}"/>
                </a:ext>
              </a:extLst>
            </p:cNvPr>
            <p:cNvPicPr>
              <a:picLocks noChangeAspect="1"/>
            </p:cNvPicPr>
            <p:nvPr/>
          </p:nvPicPr>
          <p:blipFill>
            <a:blip r:embed="rId5"/>
            <a:stretch>
              <a:fillRect/>
            </a:stretch>
          </p:blipFill>
          <p:spPr>
            <a:xfrm>
              <a:off x="4927600" y="4191000"/>
              <a:ext cx="1535187" cy="1447800"/>
            </a:xfrm>
            <a:prstGeom prst="rect">
              <a:avLst/>
            </a:prstGeom>
          </p:spPr>
        </p:pic>
        <p:sp>
          <p:nvSpPr>
            <p:cNvPr id="13" name="TextBox 12">
              <a:extLst>
                <a:ext uri="{FF2B5EF4-FFF2-40B4-BE49-F238E27FC236}">
                  <a16:creationId xmlns:a16="http://schemas.microsoft.com/office/drawing/2014/main" id="{0A1DAD27-20B2-BBCD-AA18-FB6BC0AF4B91}"/>
                </a:ext>
              </a:extLst>
            </p:cNvPr>
            <p:cNvSpPr txBox="1"/>
            <p:nvPr/>
          </p:nvSpPr>
          <p:spPr>
            <a:xfrm>
              <a:off x="426536" y="5680364"/>
              <a:ext cx="1298753" cy="584775"/>
            </a:xfrm>
            <a:prstGeom prst="rect">
              <a:avLst/>
            </a:prstGeom>
            <a:noFill/>
          </p:spPr>
          <p:txBody>
            <a:bodyPr wrap="none" rtlCol="0">
              <a:spAutoFit/>
            </a:bodyPr>
            <a:lstStyle/>
            <a:p>
              <a:pPr algn="ctr"/>
              <a:r>
                <a:rPr lang="en-US" sz="1600" b="0" baseline="0" dirty="0"/>
                <a:t>Earth</a:t>
              </a:r>
            </a:p>
            <a:p>
              <a:pPr algn="ctr"/>
              <a:r>
                <a:rPr lang="en-US" sz="1600" b="0" baseline="0" dirty="0"/>
                <a:t>~ 0.5 Gauss</a:t>
              </a:r>
            </a:p>
          </p:txBody>
        </p:sp>
        <p:sp>
          <p:nvSpPr>
            <p:cNvPr id="14" name="TextBox 13">
              <a:extLst>
                <a:ext uri="{FF2B5EF4-FFF2-40B4-BE49-F238E27FC236}">
                  <a16:creationId xmlns:a16="http://schemas.microsoft.com/office/drawing/2014/main" id="{92759CD8-DC3A-84BC-DF56-593298EADAB6}"/>
                </a:ext>
              </a:extLst>
            </p:cNvPr>
            <p:cNvSpPr txBox="1"/>
            <p:nvPr/>
          </p:nvSpPr>
          <p:spPr>
            <a:xfrm>
              <a:off x="2438400" y="5680364"/>
              <a:ext cx="1803699" cy="584775"/>
            </a:xfrm>
            <a:prstGeom prst="rect">
              <a:avLst/>
            </a:prstGeom>
            <a:noFill/>
          </p:spPr>
          <p:txBody>
            <a:bodyPr wrap="none" rtlCol="0">
              <a:spAutoFit/>
            </a:bodyPr>
            <a:lstStyle/>
            <a:p>
              <a:pPr algn="ctr"/>
              <a:r>
                <a:rPr lang="en-US" sz="1600" b="0" baseline="0" dirty="0"/>
                <a:t>Lightning</a:t>
              </a:r>
            </a:p>
            <a:p>
              <a:pPr algn="ctr"/>
              <a:r>
                <a:rPr lang="en-US" sz="1600" b="0" baseline="0" dirty="0"/>
                <a:t>~ 10</a:t>
              </a:r>
              <a:r>
                <a:rPr lang="en-US" sz="1600" b="0" baseline="30000" dirty="0"/>
                <a:t>3</a:t>
              </a:r>
              <a:r>
                <a:rPr lang="en-US" sz="1600" b="0" baseline="0" dirty="0"/>
                <a:t> - 10</a:t>
              </a:r>
              <a:r>
                <a:rPr lang="en-US" sz="1600" b="0" baseline="30000" dirty="0"/>
                <a:t>4</a:t>
              </a:r>
              <a:r>
                <a:rPr lang="en-US" sz="1600" b="0" baseline="0" dirty="0"/>
                <a:t> Gauss</a:t>
              </a:r>
            </a:p>
          </p:txBody>
        </p:sp>
        <p:sp>
          <p:nvSpPr>
            <p:cNvPr id="15" name="TextBox 14">
              <a:extLst>
                <a:ext uri="{FF2B5EF4-FFF2-40B4-BE49-F238E27FC236}">
                  <a16:creationId xmlns:a16="http://schemas.microsoft.com/office/drawing/2014/main" id="{4A683FDC-502B-4860-BC53-221770A77953}"/>
                </a:ext>
              </a:extLst>
            </p:cNvPr>
            <p:cNvSpPr txBox="1"/>
            <p:nvPr/>
          </p:nvSpPr>
          <p:spPr>
            <a:xfrm>
              <a:off x="4495800" y="5680364"/>
              <a:ext cx="2411238" cy="584775"/>
            </a:xfrm>
            <a:prstGeom prst="rect">
              <a:avLst/>
            </a:prstGeom>
            <a:noFill/>
          </p:spPr>
          <p:txBody>
            <a:bodyPr wrap="none" rtlCol="0">
              <a:spAutoFit/>
            </a:bodyPr>
            <a:lstStyle/>
            <a:p>
              <a:pPr algn="ctr"/>
              <a:r>
                <a:rPr lang="en-US" sz="1600" b="0" baseline="0" dirty="0"/>
                <a:t>Neutron Star (Magnetar)</a:t>
              </a:r>
            </a:p>
            <a:p>
              <a:pPr algn="ctr"/>
              <a:r>
                <a:rPr lang="en-US" sz="1600" b="0" baseline="0" dirty="0"/>
                <a:t>~ 10</a:t>
              </a:r>
              <a:r>
                <a:rPr lang="en-US" sz="1600" b="0" baseline="30000" dirty="0"/>
                <a:t>14</a:t>
              </a:r>
              <a:r>
                <a:rPr lang="en-US" sz="1600" b="0" baseline="0" dirty="0"/>
                <a:t> Gauss</a:t>
              </a:r>
            </a:p>
          </p:txBody>
        </p:sp>
        <p:sp>
          <p:nvSpPr>
            <p:cNvPr id="16" name="TextBox 15">
              <a:extLst>
                <a:ext uri="{FF2B5EF4-FFF2-40B4-BE49-F238E27FC236}">
                  <a16:creationId xmlns:a16="http://schemas.microsoft.com/office/drawing/2014/main" id="{8CDFA1C8-2156-5FD9-281A-4D3A7EC6754C}"/>
                </a:ext>
              </a:extLst>
            </p:cNvPr>
            <p:cNvSpPr txBox="1"/>
            <p:nvPr/>
          </p:nvSpPr>
          <p:spPr>
            <a:xfrm>
              <a:off x="6933767" y="5628061"/>
              <a:ext cx="1981633" cy="584775"/>
            </a:xfrm>
            <a:prstGeom prst="rect">
              <a:avLst/>
            </a:prstGeom>
            <a:noFill/>
          </p:spPr>
          <p:txBody>
            <a:bodyPr wrap="none" rtlCol="0">
              <a:spAutoFit/>
            </a:bodyPr>
            <a:lstStyle/>
            <a:p>
              <a:pPr algn="ctr"/>
              <a:r>
                <a:rPr lang="en-US" sz="1600" b="0" baseline="0" dirty="0"/>
                <a:t>Heavy ion collisions</a:t>
              </a:r>
            </a:p>
            <a:p>
              <a:pPr algn="ctr"/>
              <a:r>
                <a:rPr lang="en-US" sz="1600" b="0" baseline="0" dirty="0"/>
                <a:t>~ 10</a:t>
              </a:r>
              <a:r>
                <a:rPr lang="en-US" sz="1600" b="0" baseline="30000" dirty="0"/>
                <a:t>18</a:t>
              </a:r>
              <a:r>
                <a:rPr lang="en-US" sz="1600" b="0" baseline="0" dirty="0"/>
                <a:t> Gauss</a:t>
              </a:r>
            </a:p>
          </p:txBody>
        </p:sp>
      </p:grpSp>
      <p:grpSp>
        <p:nvGrpSpPr>
          <p:cNvPr id="11" name="Group 10">
            <a:extLst>
              <a:ext uri="{FF2B5EF4-FFF2-40B4-BE49-F238E27FC236}">
                <a16:creationId xmlns:a16="http://schemas.microsoft.com/office/drawing/2014/main" id="{CB8C156A-2E61-A3FF-E158-B7ED0B8AABA7}"/>
              </a:ext>
            </a:extLst>
          </p:cNvPr>
          <p:cNvGrpSpPr/>
          <p:nvPr/>
        </p:nvGrpSpPr>
        <p:grpSpPr>
          <a:xfrm>
            <a:off x="3918783" y="2994524"/>
            <a:ext cx="4539417" cy="2796676"/>
            <a:chOff x="448524" y="3353877"/>
            <a:chExt cx="4539417" cy="2796676"/>
          </a:xfrm>
        </p:grpSpPr>
        <p:graphicFrame>
          <p:nvGraphicFramePr>
            <p:cNvPr id="4" name="对象 4">
              <a:extLst>
                <a:ext uri="{FF2B5EF4-FFF2-40B4-BE49-F238E27FC236}">
                  <a16:creationId xmlns:a16="http://schemas.microsoft.com/office/drawing/2014/main" id="{B0782DF6-C4BF-E147-6238-6B949CC7A13A}"/>
                </a:ext>
              </a:extLst>
            </p:cNvPr>
            <p:cNvGraphicFramePr>
              <a:graphicFrameLocks noChangeAspect="1"/>
            </p:cNvGraphicFramePr>
            <p:nvPr>
              <p:extLst>
                <p:ext uri="{D42A27DB-BD31-4B8C-83A1-F6EECF244321}">
                  <p14:modId xmlns:p14="http://schemas.microsoft.com/office/powerpoint/2010/main" val="2700505952"/>
                </p:ext>
              </p:extLst>
            </p:nvPr>
          </p:nvGraphicFramePr>
          <p:xfrm>
            <a:off x="448524" y="3353877"/>
            <a:ext cx="4234617" cy="2553064"/>
          </p:xfrm>
          <a:graphic>
            <a:graphicData uri="http://schemas.openxmlformats.org/presentationml/2006/ole">
              <mc:AlternateContent xmlns:mc="http://schemas.openxmlformats.org/markup-compatibility/2006">
                <mc:Choice xmlns:v="urn:schemas-microsoft-com:vml" Requires="v">
                  <p:oleObj r:id="rId6" imgW="7124700" imgH="4295775" progId="Paint.Picture">
                    <p:embed/>
                  </p:oleObj>
                </mc:Choice>
                <mc:Fallback>
                  <p:oleObj r:id="rId6" imgW="7124700" imgH="4295775" progId="Paint.Picture">
                    <p:embed/>
                    <p:pic>
                      <p:nvPicPr>
                        <p:cNvPr id="4" name="对象 4">
                          <a:extLst>
                            <a:ext uri="{FF2B5EF4-FFF2-40B4-BE49-F238E27FC236}">
                              <a16:creationId xmlns:a16="http://schemas.microsoft.com/office/drawing/2014/main" id="{D2A2CBD3-C688-34BF-3782-051AD46925FC}"/>
                            </a:ext>
                          </a:extLst>
                        </p:cNvPr>
                        <p:cNvPicPr/>
                        <p:nvPr/>
                      </p:nvPicPr>
                      <p:blipFill>
                        <a:blip r:embed="rId7"/>
                        <a:stretch>
                          <a:fillRect/>
                        </a:stretch>
                      </p:blipFill>
                      <p:spPr>
                        <a:xfrm>
                          <a:off x="448524" y="3353877"/>
                          <a:ext cx="4234617" cy="2553064"/>
                        </a:xfrm>
                        <a:prstGeom prst="rect">
                          <a:avLst/>
                        </a:prstGeom>
                      </p:spPr>
                    </p:pic>
                  </p:oleObj>
                </mc:Fallback>
              </mc:AlternateContent>
            </a:graphicData>
          </a:graphic>
        </p:graphicFrame>
        <p:sp>
          <p:nvSpPr>
            <p:cNvPr id="7" name="文本框 18">
              <a:extLst>
                <a:ext uri="{FF2B5EF4-FFF2-40B4-BE49-F238E27FC236}">
                  <a16:creationId xmlns:a16="http://schemas.microsoft.com/office/drawing/2014/main" id="{2C15222C-2626-6791-AB79-ACA5EDB22EBC}"/>
                </a:ext>
              </a:extLst>
            </p:cNvPr>
            <p:cNvSpPr txBox="1"/>
            <p:nvPr/>
          </p:nvSpPr>
          <p:spPr>
            <a:xfrm>
              <a:off x="753324" y="5873554"/>
              <a:ext cx="4234617" cy="276999"/>
            </a:xfrm>
            <a:prstGeom prst="rect">
              <a:avLst/>
            </a:prstGeom>
            <a:noFill/>
          </p:spPr>
          <p:txBody>
            <a:bodyPr wrap="square" rtlCol="0" anchor="t">
              <a:spAutoFit/>
            </a:bodyPr>
            <a:lstStyle/>
            <a:p>
              <a:r>
                <a:rPr lang="zh-CN" altLang="en-US" sz="1200" b="0" baseline="0" dirty="0">
                  <a:solidFill>
                    <a:schemeClr val="bg2"/>
                  </a:solidFill>
                  <a:latin typeface="+mn-lt"/>
                  <a:cs typeface="Calibri Light" panose="020F0302020204030204" charset="0"/>
                </a:rPr>
                <a:t>Gürsoy, Kharzeev &amp; Rajagopal, Phys. Rev. C 89, 054905 (2014)</a:t>
              </a:r>
              <a:r>
                <a:rPr lang="en-US" altLang="zh-CN" sz="1200" b="0" baseline="0" dirty="0">
                  <a:solidFill>
                    <a:schemeClr val="bg2"/>
                  </a:solidFill>
                  <a:latin typeface="+mn-lt"/>
                  <a:cs typeface="Calibri Light" panose="020F0302020204030204" charset="0"/>
                </a:rPr>
                <a:t> …</a:t>
              </a:r>
            </a:p>
          </p:txBody>
        </p:sp>
      </p:grpSp>
      <p:sp>
        <p:nvSpPr>
          <p:cNvPr id="20" name="TextBox 19">
            <a:extLst>
              <a:ext uri="{FF2B5EF4-FFF2-40B4-BE49-F238E27FC236}">
                <a16:creationId xmlns:a16="http://schemas.microsoft.com/office/drawing/2014/main" id="{933D06C5-1029-8C20-EC3A-93A009D35408}"/>
              </a:ext>
            </a:extLst>
          </p:cNvPr>
          <p:cNvSpPr txBox="1"/>
          <p:nvPr/>
        </p:nvSpPr>
        <p:spPr>
          <a:xfrm>
            <a:off x="7302439" y="2996406"/>
            <a:ext cx="936475" cy="1569660"/>
          </a:xfrm>
          <a:prstGeom prst="rect">
            <a:avLst/>
          </a:prstGeom>
          <a:noFill/>
        </p:spPr>
        <p:txBody>
          <a:bodyPr wrap="none" rtlCol="0">
            <a:spAutoFit/>
          </a:bodyPr>
          <a:lstStyle/>
          <a:p>
            <a:r>
              <a:rPr lang="en-US" sz="9600" baseline="0" dirty="0">
                <a:solidFill>
                  <a:srgbClr val="FF7E79"/>
                </a:solidFill>
              </a:rPr>
              <a:t>?</a:t>
            </a:r>
          </a:p>
        </p:txBody>
      </p:sp>
      <p:grpSp>
        <p:nvGrpSpPr>
          <p:cNvPr id="26" name="Group 25">
            <a:extLst>
              <a:ext uri="{FF2B5EF4-FFF2-40B4-BE49-F238E27FC236}">
                <a16:creationId xmlns:a16="http://schemas.microsoft.com/office/drawing/2014/main" id="{2A0C73F9-5F3E-6DCF-6041-C6C8CB8C7151}"/>
              </a:ext>
            </a:extLst>
          </p:cNvPr>
          <p:cNvGrpSpPr/>
          <p:nvPr/>
        </p:nvGrpSpPr>
        <p:grpSpPr>
          <a:xfrm>
            <a:off x="838200" y="3200400"/>
            <a:ext cx="3505200" cy="2632791"/>
            <a:chOff x="838200" y="3200400"/>
            <a:chExt cx="3505200" cy="2632791"/>
          </a:xfrm>
        </p:grpSpPr>
        <p:grpSp>
          <p:nvGrpSpPr>
            <p:cNvPr id="22" name="Group 21">
              <a:extLst>
                <a:ext uri="{FF2B5EF4-FFF2-40B4-BE49-F238E27FC236}">
                  <a16:creationId xmlns:a16="http://schemas.microsoft.com/office/drawing/2014/main" id="{00B39B6D-2EF3-3156-0DC6-7615B35A3744}"/>
                </a:ext>
              </a:extLst>
            </p:cNvPr>
            <p:cNvGrpSpPr/>
            <p:nvPr/>
          </p:nvGrpSpPr>
          <p:grpSpPr>
            <a:xfrm>
              <a:off x="838200" y="3200400"/>
              <a:ext cx="2639742" cy="2632791"/>
              <a:chOff x="685800" y="3200400"/>
              <a:chExt cx="2639742" cy="2632791"/>
            </a:xfrm>
          </p:grpSpPr>
          <p:pic>
            <p:nvPicPr>
              <p:cNvPr id="5" name="Picture 4" descr="A graph of a star&#10;&#10;Description automatically generated">
                <a:extLst>
                  <a:ext uri="{FF2B5EF4-FFF2-40B4-BE49-F238E27FC236}">
                    <a16:creationId xmlns:a16="http://schemas.microsoft.com/office/drawing/2014/main" id="{6D9D4B42-089A-9634-62E3-11CE711354FE}"/>
                  </a:ext>
                </a:extLst>
              </p:cNvPr>
              <p:cNvPicPr>
                <a:picLocks noChangeAspect="1"/>
              </p:cNvPicPr>
              <p:nvPr/>
            </p:nvPicPr>
            <p:blipFill>
              <a:blip r:embed="rId8"/>
              <a:stretch>
                <a:fillRect/>
              </a:stretch>
            </p:blipFill>
            <p:spPr>
              <a:xfrm>
                <a:off x="685800" y="3200400"/>
                <a:ext cx="2487342" cy="1772028"/>
              </a:xfrm>
              <a:prstGeom prst="rect">
                <a:avLst/>
              </a:prstGeom>
              <a:ln w="25400">
                <a:solidFill>
                  <a:srgbClr val="0432FF"/>
                </a:solidFill>
              </a:ln>
            </p:spPr>
          </p:pic>
          <p:sp>
            <p:nvSpPr>
              <p:cNvPr id="18" name="文本框 18">
                <a:extLst>
                  <a:ext uri="{FF2B5EF4-FFF2-40B4-BE49-F238E27FC236}">
                    <a16:creationId xmlns:a16="http://schemas.microsoft.com/office/drawing/2014/main" id="{38C8786A-4F43-3834-64D1-D7D97A7003F5}"/>
                  </a:ext>
                </a:extLst>
              </p:cNvPr>
              <p:cNvSpPr txBox="1"/>
              <p:nvPr/>
            </p:nvSpPr>
            <p:spPr>
              <a:xfrm>
                <a:off x="838200" y="5016615"/>
                <a:ext cx="2487342" cy="276999"/>
              </a:xfrm>
              <a:prstGeom prst="rect">
                <a:avLst/>
              </a:prstGeom>
              <a:noFill/>
            </p:spPr>
            <p:txBody>
              <a:bodyPr wrap="square" rtlCol="0" anchor="t">
                <a:spAutoFit/>
              </a:bodyPr>
              <a:lstStyle/>
              <a:p>
                <a:r>
                  <a:rPr lang="en-US" altLang="zh-CN" sz="1200" b="0" baseline="0" dirty="0">
                    <a:solidFill>
                      <a:schemeClr val="bg2"/>
                    </a:solidFill>
                    <a:latin typeface="+mn-lt"/>
                    <a:cs typeface="Calibri Light" panose="020F0302020204030204" charset="0"/>
                  </a:rPr>
                  <a:t>STAR, PRL 127, 052302 (2021)</a:t>
                </a:r>
              </a:p>
            </p:txBody>
          </p:sp>
          <p:sp>
            <p:nvSpPr>
              <p:cNvPr id="21" name="TextBox 20">
                <a:extLst>
                  <a:ext uri="{FF2B5EF4-FFF2-40B4-BE49-F238E27FC236}">
                    <a16:creationId xmlns:a16="http://schemas.microsoft.com/office/drawing/2014/main" id="{3C26CA21-5E8A-3376-D8C3-DA597DB2BA0E}"/>
                  </a:ext>
                </a:extLst>
              </p:cNvPr>
              <p:cNvSpPr txBox="1"/>
              <p:nvPr/>
            </p:nvSpPr>
            <p:spPr>
              <a:xfrm>
                <a:off x="855063" y="5309971"/>
                <a:ext cx="1961884" cy="523220"/>
              </a:xfrm>
              <a:prstGeom prst="rect">
                <a:avLst/>
              </a:prstGeom>
              <a:noFill/>
            </p:spPr>
            <p:txBody>
              <a:bodyPr wrap="none" rtlCol="0">
                <a:spAutoFit/>
              </a:bodyPr>
              <a:lstStyle/>
              <a:p>
                <a:r>
                  <a:rPr lang="en-US" sz="1400" b="0" baseline="0" dirty="0"/>
                  <a:t>Vacuum birefringence </a:t>
                </a:r>
              </a:p>
              <a:p>
                <a:r>
                  <a:rPr lang="en-US" sz="1400" b="0" baseline="0" dirty="0"/>
                  <a:t>  vacuum +  strong B </a:t>
                </a:r>
              </a:p>
            </p:txBody>
          </p:sp>
        </p:grpSp>
        <p:cxnSp>
          <p:nvCxnSpPr>
            <p:cNvPr id="24" name="Straight Arrow Connector 23">
              <a:extLst>
                <a:ext uri="{FF2B5EF4-FFF2-40B4-BE49-F238E27FC236}">
                  <a16:creationId xmlns:a16="http://schemas.microsoft.com/office/drawing/2014/main" id="{6DE8359A-B33B-573F-705C-041D50C8D7E1}"/>
                </a:ext>
              </a:extLst>
            </p:cNvPr>
            <p:cNvCxnSpPr>
              <a:cxnSpLocks/>
            </p:cNvCxnSpPr>
            <p:nvPr/>
          </p:nvCxnSpPr>
          <p:spPr bwMode="auto">
            <a:xfrm>
              <a:off x="3325542" y="3429000"/>
              <a:ext cx="1017858" cy="0"/>
            </a:xfrm>
            <a:prstGeom prst="straightConnector1">
              <a:avLst/>
            </a:prstGeom>
            <a:solidFill>
              <a:schemeClr val="accent1"/>
            </a:solidFill>
            <a:ln w="25400" cap="flat" cmpd="sng" algn="ctr">
              <a:solidFill>
                <a:srgbClr val="0432FF"/>
              </a:solidFill>
              <a:prstDash val="solid"/>
              <a:round/>
              <a:headEnd type="none" w="med" len="med"/>
              <a:tailEnd type="triangle"/>
            </a:ln>
            <a:effectLst/>
          </p:spPr>
        </p:cxnSp>
      </p:grpSp>
      <p:pic>
        <p:nvPicPr>
          <p:cNvPr id="3" name="Picture 2">
            <a:extLst>
              <a:ext uri="{FF2B5EF4-FFF2-40B4-BE49-F238E27FC236}">
                <a16:creationId xmlns:a16="http://schemas.microsoft.com/office/drawing/2014/main" id="{27802326-6568-AA77-8BF2-A37D6B3A5CB2}"/>
              </a:ext>
            </a:extLst>
          </p:cNvPr>
          <p:cNvPicPr>
            <a:picLocks noChangeAspect="1"/>
          </p:cNvPicPr>
          <p:nvPr/>
        </p:nvPicPr>
        <p:blipFill rotWithShape="1">
          <a:blip r:embed="rId9"/>
          <a:srcRect r="11404"/>
          <a:stretch/>
        </p:blipFill>
        <p:spPr>
          <a:xfrm>
            <a:off x="6858000" y="789031"/>
            <a:ext cx="2026918" cy="1447799"/>
          </a:xfrm>
          <a:prstGeom prst="rect">
            <a:avLst/>
          </a:prstGeom>
        </p:spPr>
      </p:pic>
    </p:spTree>
    <p:extLst>
      <p:ext uri="{BB962C8B-B14F-4D97-AF65-F5344CB8AC3E}">
        <p14:creationId xmlns:p14="http://schemas.microsoft.com/office/powerpoint/2010/main" val="2531962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4">
            <a:extLst>
              <a:ext uri="{FF2B5EF4-FFF2-40B4-BE49-F238E27FC236}">
                <a16:creationId xmlns:a16="http://schemas.microsoft.com/office/drawing/2014/main" id="{985A3073-42B9-A448-A819-D27EA1F97A42}"/>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EM Field and Phase Diagram</a:t>
            </a:r>
          </a:p>
        </p:txBody>
      </p:sp>
      <p:sp>
        <p:nvSpPr>
          <p:cNvPr id="20482" name="Footer Placeholder 3">
            <a:extLst>
              <a:ext uri="{FF2B5EF4-FFF2-40B4-BE49-F238E27FC236}">
                <a16:creationId xmlns:a16="http://schemas.microsoft.com/office/drawing/2014/main" id="{026F098F-4583-B240-8F89-2197EC56AC9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18D05781-6C67-6141-803C-21E15F508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33</a:t>
            </a:fld>
            <a:endParaRPr lang="en-US" altLang="zh-CN" sz="1400" b="0" baseline="0" dirty="0">
              <a:latin typeface="Times New Roman" panose="02020603050405020304" pitchFamily="18" charset="0"/>
            </a:endParaRPr>
          </a:p>
        </p:txBody>
      </p:sp>
      <p:sp>
        <p:nvSpPr>
          <p:cNvPr id="2" name="Text Box 5">
            <a:extLst>
              <a:ext uri="{FF2B5EF4-FFF2-40B4-BE49-F238E27FC236}">
                <a16:creationId xmlns:a16="http://schemas.microsoft.com/office/drawing/2014/main" id="{D421CCCD-48A7-2A87-EBF7-B58D5815622C}"/>
              </a:ext>
            </a:extLst>
          </p:cNvPr>
          <p:cNvSpPr txBox="1">
            <a:spLocks noChangeArrowheads="1"/>
          </p:cNvSpPr>
          <p:nvPr/>
        </p:nvSpPr>
        <p:spPr bwMode="auto">
          <a:xfrm>
            <a:off x="1676400" y="5791200"/>
            <a:ext cx="6019800" cy="338554"/>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1600" b="0" baseline="0" dirty="0"/>
              <a:t>Rich structure of QCD phase diagram under strong EM field.</a:t>
            </a:r>
          </a:p>
        </p:txBody>
      </p:sp>
      <p:pic>
        <p:nvPicPr>
          <p:cNvPr id="4" name="Picture 3" descr="A diagram of a broken chiral transition&#10;&#10;Description automatically generated">
            <a:extLst>
              <a:ext uri="{FF2B5EF4-FFF2-40B4-BE49-F238E27FC236}">
                <a16:creationId xmlns:a16="http://schemas.microsoft.com/office/drawing/2014/main" id="{C91E90A6-DA33-D4DE-62CD-B9977556AEA5}"/>
              </a:ext>
            </a:extLst>
          </p:cNvPr>
          <p:cNvPicPr>
            <a:picLocks noChangeAspect="1"/>
          </p:cNvPicPr>
          <p:nvPr/>
        </p:nvPicPr>
        <p:blipFill>
          <a:blip r:embed="rId3"/>
          <a:stretch>
            <a:fillRect/>
          </a:stretch>
        </p:blipFill>
        <p:spPr>
          <a:xfrm>
            <a:off x="2238375" y="728246"/>
            <a:ext cx="5124450" cy="4322665"/>
          </a:xfrm>
          <a:prstGeom prst="rect">
            <a:avLst/>
          </a:prstGeom>
        </p:spPr>
      </p:pic>
      <p:sp>
        <p:nvSpPr>
          <p:cNvPr id="5" name="TextBox 4">
            <a:extLst>
              <a:ext uri="{FF2B5EF4-FFF2-40B4-BE49-F238E27FC236}">
                <a16:creationId xmlns:a16="http://schemas.microsoft.com/office/drawing/2014/main" id="{21A1874A-EABB-C5CB-80D2-AA4704B7F908}"/>
              </a:ext>
            </a:extLst>
          </p:cNvPr>
          <p:cNvSpPr txBox="1"/>
          <p:nvPr/>
        </p:nvSpPr>
        <p:spPr>
          <a:xfrm>
            <a:off x="4955252" y="5289321"/>
            <a:ext cx="3883948" cy="461665"/>
          </a:xfrm>
          <a:prstGeom prst="rect">
            <a:avLst/>
          </a:prstGeom>
          <a:noFill/>
        </p:spPr>
        <p:txBody>
          <a:bodyPr wrap="none" rtlCol="0">
            <a:spAutoFit/>
          </a:bodyPr>
          <a:lstStyle/>
          <a:p>
            <a:r>
              <a:rPr lang="en-US" sz="1200" b="0" baseline="0" dirty="0" err="1">
                <a:solidFill>
                  <a:schemeClr val="bg2"/>
                </a:solidFill>
                <a:effectLst/>
                <a:latin typeface="+mn-lt"/>
              </a:rPr>
              <a:t>Mizher</a:t>
            </a:r>
            <a:r>
              <a:rPr lang="en-US" sz="1200" b="0" baseline="0" dirty="0">
                <a:solidFill>
                  <a:schemeClr val="bg2"/>
                </a:solidFill>
                <a:effectLst/>
                <a:latin typeface="+mn-lt"/>
              </a:rPr>
              <a:t>, </a:t>
            </a:r>
            <a:r>
              <a:rPr lang="en-US" sz="1200" b="0" baseline="0" dirty="0" err="1">
                <a:solidFill>
                  <a:schemeClr val="bg2"/>
                </a:solidFill>
                <a:effectLst/>
                <a:latin typeface="+mn-lt"/>
              </a:rPr>
              <a:t>Chernodub</a:t>
            </a:r>
            <a:r>
              <a:rPr lang="en-US" sz="1200" b="0" baseline="0" dirty="0">
                <a:solidFill>
                  <a:schemeClr val="bg2"/>
                </a:solidFill>
                <a:effectLst/>
                <a:latin typeface="+mn-lt"/>
              </a:rPr>
              <a:t> and Fraga, PRD 82 105016 (2010)</a:t>
            </a:r>
          </a:p>
          <a:p>
            <a:r>
              <a:rPr lang="en-US" sz="1200" b="0" baseline="0" dirty="0">
                <a:solidFill>
                  <a:schemeClr val="bg2"/>
                </a:solidFill>
                <a:latin typeface="+mn-lt"/>
              </a:rPr>
              <a:t>E. Fraga and A. </a:t>
            </a:r>
            <a:r>
              <a:rPr lang="en-US" sz="1200" b="0" baseline="0" dirty="0" err="1">
                <a:solidFill>
                  <a:schemeClr val="bg2"/>
                </a:solidFill>
                <a:latin typeface="+mn-lt"/>
              </a:rPr>
              <a:t>Mizher</a:t>
            </a:r>
            <a:r>
              <a:rPr lang="en-US" sz="1200" b="0" baseline="0" dirty="0">
                <a:solidFill>
                  <a:schemeClr val="bg2"/>
                </a:solidFill>
                <a:latin typeface="+mn-lt"/>
              </a:rPr>
              <a:t>, PRD 78 025016 (2008)</a:t>
            </a:r>
            <a:endParaRPr lang="en-US" sz="1200" b="0" baseline="0" dirty="0">
              <a:solidFill>
                <a:schemeClr val="bg2"/>
              </a:solidFill>
              <a:effectLst/>
              <a:latin typeface="+mn-lt"/>
            </a:endParaRPr>
          </a:p>
        </p:txBody>
      </p:sp>
    </p:spTree>
    <p:extLst>
      <p:ext uri="{BB962C8B-B14F-4D97-AF65-F5344CB8AC3E}">
        <p14:creationId xmlns:p14="http://schemas.microsoft.com/office/powerpoint/2010/main" val="228380791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4">
            <a:extLst>
              <a:ext uri="{FF2B5EF4-FFF2-40B4-BE49-F238E27FC236}">
                <a16:creationId xmlns:a16="http://schemas.microsoft.com/office/drawing/2014/main" id="{985A3073-42B9-A448-A819-D27EA1F97A42}"/>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EM Field and CME</a:t>
            </a:r>
          </a:p>
        </p:txBody>
      </p:sp>
      <p:sp>
        <p:nvSpPr>
          <p:cNvPr id="20482" name="Footer Placeholder 3">
            <a:extLst>
              <a:ext uri="{FF2B5EF4-FFF2-40B4-BE49-F238E27FC236}">
                <a16:creationId xmlns:a16="http://schemas.microsoft.com/office/drawing/2014/main" id="{026F098F-4583-B240-8F89-2197EC56AC9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18D05781-6C67-6141-803C-21E15F508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34</a:t>
            </a:fld>
            <a:endParaRPr lang="en-US" altLang="zh-CN" sz="1400" b="0" baseline="0" dirty="0">
              <a:latin typeface="Times New Roman" panose="02020603050405020304" pitchFamily="18" charset="0"/>
            </a:endParaRPr>
          </a:p>
        </p:txBody>
      </p:sp>
      <p:grpSp>
        <p:nvGrpSpPr>
          <p:cNvPr id="3" name="Group 2">
            <a:extLst>
              <a:ext uri="{FF2B5EF4-FFF2-40B4-BE49-F238E27FC236}">
                <a16:creationId xmlns:a16="http://schemas.microsoft.com/office/drawing/2014/main" id="{F27AC886-5B7C-F87E-E24F-608A841C4CE0}"/>
              </a:ext>
            </a:extLst>
          </p:cNvPr>
          <p:cNvGrpSpPr/>
          <p:nvPr/>
        </p:nvGrpSpPr>
        <p:grpSpPr>
          <a:xfrm>
            <a:off x="533400" y="914400"/>
            <a:ext cx="3220206" cy="2273715"/>
            <a:chOff x="533400" y="914400"/>
            <a:chExt cx="3220206" cy="2273715"/>
          </a:xfrm>
        </p:grpSpPr>
        <p:pic>
          <p:nvPicPr>
            <p:cNvPr id="6" name="page2image12340480.png" descr="page2image12340480.png">
              <a:extLst>
                <a:ext uri="{FF2B5EF4-FFF2-40B4-BE49-F238E27FC236}">
                  <a16:creationId xmlns:a16="http://schemas.microsoft.com/office/drawing/2014/main" id="{F3EBFCAA-91B5-4047-E4D6-8FCE36C3290C}"/>
                </a:ext>
              </a:extLst>
            </p:cNvPr>
            <p:cNvPicPr>
              <a:picLocks noChangeAspect="1"/>
            </p:cNvPicPr>
            <p:nvPr/>
          </p:nvPicPr>
          <p:blipFill>
            <a:blip r:embed="rId3"/>
            <a:stretch>
              <a:fillRect/>
            </a:stretch>
          </p:blipFill>
          <p:spPr>
            <a:xfrm>
              <a:off x="533400" y="914400"/>
              <a:ext cx="2895600" cy="1776036"/>
            </a:xfrm>
            <a:prstGeom prst="rect">
              <a:avLst/>
            </a:prstGeom>
            <a:ln w="12700">
              <a:miter lim="400000"/>
            </a:ln>
          </p:spPr>
        </p:pic>
        <p:sp>
          <p:nvSpPr>
            <p:cNvPr id="7" name="TextBox 6">
              <a:extLst>
                <a:ext uri="{FF2B5EF4-FFF2-40B4-BE49-F238E27FC236}">
                  <a16:creationId xmlns:a16="http://schemas.microsoft.com/office/drawing/2014/main" id="{531F161F-41AA-42DC-9B5B-1F405627EC7C}"/>
                </a:ext>
              </a:extLst>
            </p:cNvPr>
            <p:cNvSpPr txBox="1"/>
            <p:nvPr/>
          </p:nvSpPr>
          <p:spPr>
            <a:xfrm>
              <a:off x="685800" y="2880338"/>
              <a:ext cx="3067806" cy="307777"/>
            </a:xfrm>
            <a:prstGeom prst="rect">
              <a:avLst/>
            </a:prstGeom>
            <a:noFill/>
          </p:spPr>
          <p:txBody>
            <a:bodyPr wrap="square" rtlCol="0">
              <a:spAutoFit/>
            </a:bodyPr>
            <a:lstStyle/>
            <a:p>
              <a:r>
                <a:rPr lang="en-US" sz="1400" b="0" baseline="0" dirty="0"/>
                <a:t>QCD vacuum topology (finite </a:t>
              </a:r>
              <a:r>
                <a:rPr lang="el-GR" sz="1400" b="0" i="0" baseline="0" dirty="0">
                  <a:solidFill>
                    <a:srgbClr val="000000"/>
                  </a:solidFill>
                  <a:effectLst/>
                  <a:latin typeface="Arial" panose="020B0604020202020204" pitchFamily="34" charset="0"/>
                </a:rPr>
                <a:t>μ</a:t>
              </a:r>
              <a:r>
                <a:rPr lang="en-US" sz="1400" b="0" i="0" dirty="0">
                  <a:solidFill>
                    <a:srgbClr val="000000"/>
                  </a:solidFill>
                  <a:effectLst/>
                  <a:latin typeface="Arial" panose="020B0604020202020204" pitchFamily="34" charset="0"/>
                </a:rPr>
                <a:t>5</a:t>
              </a:r>
              <a:r>
                <a:rPr lang="en-US" sz="1400" b="0" i="0" baseline="0" dirty="0">
                  <a:solidFill>
                    <a:srgbClr val="000000"/>
                  </a:solidFill>
                  <a:effectLst/>
                  <a:latin typeface="Arial" panose="020B0604020202020204" pitchFamily="34" charset="0"/>
                </a:rPr>
                <a:t>)</a:t>
              </a:r>
              <a:endParaRPr lang="en-US" sz="1400" b="0" baseline="0" dirty="0"/>
            </a:p>
          </p:txBody>
        </p:sp>
      </p:grpSp>
      <p:grpSp>
        <p:nvGrpSpPr>
          <p:cNvPr id="8" name="Group 7">
            <a:extLst>
              <a:ext uri="{FF2B5EF4-FFF2-40B4-BE49-F238E27FC236}">
                <a16:creationId xmlns:a16="http://schemas.microsoft.com/office/drawing/2014/main" id="{77DBC1AA-E4CF-2D50-005A-39FCE6FC4DB4}"/>
              </a:ext>
            </a:extLst>
          </p:cNvPr>
          <p:cNvGrpSpPr/>
          <p:nvPr/>
        </p:nvGrpSpPr>
        <p:grpSpPr>
          <a:xfrm>
            <a:off x="3973246" y="914400"/>
            <a:ext cx="5019657" cy="2794428"/>
            <a:chOff x="3973246" y="914400"/>
            <a:chExt cx="5019657" cy="2794428"/>
          </a:xfrm>
        </p:grpSpPr>
        <p:pic>
          <p:nvPicPr>
            <p:cNvPr id="9" name="Screenshot 2023-08-17 at 2.56.13 PM.png" descr="Screenshot 2023-08-17 at 2.56.13 PM.png">
              <a:extLst>
                <a:ext uri="{FF2B5EF4-FFF2-40B4-BE49-F238E27FC236}">
                  <a16:creationId xmlns:a16="http://schemas.microsoft.com/office/drawing/2014/main" id="{EB3BE4FB-7440-21A6-558B-28A33ECD0A0B}"/>
                </a:ext>
              </a:extLst>
            </p:cNvPr>
            <p:cNvPicPr>
              <a:picLocks noChangeAspect="1"/>
            </p:cNvPicPr>
            <p:nvPr/>
          </p:nvPicPr>
          <p:blipFill>
            <a:blip r:embed="rId4"/>
            <a:stretch>
              <a:fillRect/>
            </a:stretch>
          </p:blipFill>
          <p:spPr>
            <a:xfrm>
              <a:off x="3973246" y="914400"/>
              <a:ext cx="4702708" cy="1821049"/>
            </a:xfrm>
            <a:prstGeom prst="rect">
              <a:avLst/>
            </a:prstGeom>
            <a:ln w="12700">
              <a:miter lim="400000"/>
            </a:ln>
          </p:spPr>
        </p:pic>
        <p:sp>
          <p:nvSpPr>
            <p:cNvPr id="10" name="TextBox 9">
              <a:extLst>
                <a:ext uri="{FF2B5EF4-FFF2-40B4-BE49-F238E27FC236}">
                  <a16:creationId xmlns:a16="http://schemas.microsoft.com/office/drawing/2014/main" id="{B467BDFD-1AAC-B0A9-5432-65072A039FE1}"/>
                </a:ext>
              </a:extLst>
            </p:cNvPr>
            <p:cNvSpPr txBox="1"/>
            <p:nvPr/>
          </p:nvSpPr>
          <p:spPr>
            <a:xfrm>
              <a:off x="5486400" y="2880338"/>
              <a:ext cx="2054794" cy="307777"/>
            </a:xfrm>
            <a:prstGeom prst="rect">
              <a:avLst/>
            </a:prstGeom>
            <a:noFill/>
          </p:spPr>
          <p:txBody>
            <a:bodyPr wrap="square" rtlCol="0">
              <a:spAutoFit/>
            </a:bodyPr>
            <a:lstStyle/>
            <a:p>
              <a:r>
                <a:rPr lang="en-US" sz="1400" b="0" baseline="0" dirty="0"/>
                <a:t>Chiral Magnetic Effect</a:t>
              </a:r>
            </a:p>
          </p:txBody>
        </p:sp>
        <p:graphicFrame>
          <p:nvGraphicFramePr>
            <p:cNvPr id="11" name="Object 3">
              <a:extLst>
                <a:ext uri="{FF2B5EF4-FFF2-40B4-BE49-F238E27FC236}">
                  <a16:creationId xmlns:a16="http://schemas.microsoft.com/office/drawing/2014/main" id="{E9DE2791-F34B-C8A9-CE4D-69FDC1E04FDA}"/>
                </a:ext>
              </a:extLst>
            </p:cNvPr>
            <p:cNvGraphicFramePr>
              <a:graphicFrameLocks noChangeAspect="1"/>
            </p:cNvGraphicFramePr>
            <p:nvPr>
              <p:extLst>
                <p:ext uri="{D42A27DB-BD31-4B8C-83A1-F6EECF244321}">
                  <p14:modId xmlns:p14="http://schemas.microsoft.com/office/powerpoint/2010/main" val="478906489"/>
                </p:ext>
              </p:extLst>
            </p:nvPr>
          </p:nvGraphicFramePr>
          <p:xfrm>
            <a:off x="7771097" y="2916108"/>
            <a:ext cx="1221806" cy="792720"/>
          </p:xfrm>
          <a:graphic>
            <a:graphicData uri="http://schemas.openxmlformats.org/presentationml/2006/ole">
              <mc:AlternateContent xmlns:mc="http://schemas.openxmlformats.org/markup-compatibility/2006">
                <mc:Choice xmlns:v="urn:schemas-microsoft-com:vml" Requires="v">
                  <p:oleObj name="Equation" r:id="rId5" imgW="939800" imgH="609600" progId="Equation.DSMT4">
                    <p:embed/>
                  </p:oleObj>
                </mc:Choice>
                <mc:Fallback>
                  <p:oleObj name="Equation" r:id="rId5" imgW="939800" imgH="609600" progId="Equation.DSMT4">
                    <p:embed/>
                    <p:pic>
                      <p:nvPicPr>
                        <p:cNvPr id="11" name="Object 3">
                          <a:extLst>
                            <a:ext uri="{FF2B5EF4-FFF2-40B4-BE49-F238E27FC236}">
                              <a16:creationId xmlns:a16="http://schemas.microsoft.com/office/drawing/2014/main" id="{A05BD733-DBF6-52A3-DE68-4D5F8E1927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1097" y="2916108"/>
                          <a:ext cx="1221806" cy="792720"/>
                        </a:xfrm>
                        <a:prstGeom prst="rect">
                          <a:avLst/>
                        </a:prstGeom>
                        <a:noFill/>
                        <a:ln>
                          <a:noFill/>
                        </a:ln>
                        <a:effectLst/>
                      </p:spPr>
                    </p:pic>
                  </p:oleObj>
                </mc:Fallback>
              </mc:AlternateContent>
            </a:graphicData>
          </a:graphic>
        </p:graphicFrame>
      </p:grpSp>
      <p:grpSp>
        <p:nvGrpSpPr>
          <p:cNvPr id="12" name="Group 11">
            <a:extLst>
              <a:ext uri="{FF2B5EF4-FFF2-40B4-BE49-F238E27FC236}">
                <a16:creationId xmlns:a16="http://schemas.microsoft.com/office/drawing/2014/main" id="{EA40FF2D-A5A4-5FF6-C84E-0BCE425F05BD}"/>
              </a:ext>
            </a:extLst>
          </p:cNvPr>
          <p:cNvGrpSpPr/>
          <p:nvPr/>
        </p:nvGrpSpPr>
        <p:grpSpPr>
          <a:xfrm>
            <a:off x="747997" y="3150576"/>
            <a:ext cx="4508500" cy="3276600"/>
            <a:chOff x="1602806" y="3124200"/>
            <a:chExt cx="4508500" cy="3276600"/>
          </a:xfrm>
        </p:grpSpPr>
        <p:grpSp>
          <p:nvGrpSpPr>
            <p:cNvPr id="13" name="Group 12">
              <a:extLst>
                <a:ext uri="{FF2B5EF4-FFF2-40B4-BE49-F238E27FC236}">
                  <a16:creationId xmlns:a16="http://schemas.microsoft.com/office/drawing/2014/main" id="{F0293E11-9C0D-2ED1-541C-C39539022AEC}"/>
                </a:ext>
              </a:extLst>
            </p:cNvPr>
            <p:cNvGrpSpPr/>
            <p:nvPr/>
          </p:nvGrpSpPr>
          <p:grpSpPr>
            <a:xfrm>
              <a:off x="1602806" y="3124200"/>
              <a:ext cx="4508500" cy="3276600"/>
              <a:chOff x="4419600" y="1778000"/>
              <a:chExt cx="4508500" cy="3276600"/>
            </a:xfrm>
          </p:grpSpPr>
          <p:pic>
            <p:nvPicPr>
              <p:cNvPr id="15" name="Picture 1" descr="EllipticFlowCartoon.pdf">
                <a:extLst>
                  <a:ext uri="{FF2B5EF4-FFF2-40B4-BE49-F238E27FC236}">
                    <a16:creationId xmlns:a16="http://schemas.microsoft.com/office/drawing/2014/main" id="{30EBCE0F-4A10-4C43-9630-720D4D9AC05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1778000"/>
                <a:ext cx="45085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2">
                <a:extLst>
                  <a:ext uri="{FF2B5EF4-FFF2-40B4-BE49-F238E27FC236}">
                    <a16:creationId xmlns:a16="http://schemas.microsoft.com/office/drawing/2014/main" id="{4E18BF9D-6F3A-1425-C761-0B0E18569075}"/>
                  </a:ext>
                </a:extLst>
              </p:cNvPr>
              <p:cNvGrpSpPr>
                <a:grpSpLocks/>
              </p:cNvGrpSpPr>
              <p:nvPr/>
            </p:nvGrpSpPr>
            <p:grpSpPr bwMode="auto">
              <a:xfrm>
                <a:off x="6629400" y="3683000"/>
                <a:ext cx="338138" cy="400050"/>
                <a:chOff x="4724398" y="3551238"/>
                <a:chExt cx="338140" cy="400543"/>
              </a:xfrm>
            </p:grpSpPr>
            <p:sp>
              <p:nvSpPr>
                <p:cNvPr id="26" name="TextBox 9">
                  <a:extLst>
                    <a:ext uri="{FF2B5EF4-FFF2-40B4-BE49-F238E27FC236}">
                      <a16:creationId xmlns:a16="http://schemas.microsoft.com/office/drawing/2014/main" id="{53F91ED6-8BA5-60F5-C071-A86BEC694AAB}"/>
                    </a:ext>
                  </a:extLst>
                </p:cNvPr>
                <p:cNvSpPr txBox="1">
                  <a:spLocks noChangeArrowheads="1"/>
                </p:cNvSpPr>
                <p:nvPr/>
              </p:nvSpPr>
              <p:spPr bwMode="auto">
                <a:xfrm>
                  <a:off x="4724398" y="3551238"/>
                  <a:ext cx="338140" cy="400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charset="0"/>
                      <a:ea typeface="ＭＳ Ｐゴシック" charset="0"/>
                      <a:cs typeface="ＭＳ Ｐゴシック" charset="0"/>
                    </a:defRPr>
                  </a:lvl1pPr>
                  <a:lvl2pPr marL="742950" indent="-285750" eaLnBrk="0" hangingPunct="0">
                    <a:defRPr sz="2400" b="1" baseline="-25000">
                      <a:solidFill>
                        <a:schemeClr val="tx1"/>
                      </a:solidFill>
                      <a:latin typeface="Arial" charset="0"/>
                      <a:ea typeface="ＭＳ Ｐゴシック" charset="0"/>
                    </a:defRPr>
                  </a:lvl2pPr>
                  <a:lvl3pPr marL="1143000" indent="-228600" eaLnBrk="0" hangingPunct="0">
                    <a:defRPr sz="2400" b="1" baseline="-25000">
                      <a:solidFill>
                        <a:schemeClr val="tx1"/>
                      </a:solidFill>
                      <a:latin typeface="Arial" charset="0"/>
                      <a:ea typeface="ＭＳ Ｐゴシック" charset="0"/>
                    </a:defRPr>
                  </a:lvl3pPr>
                  <a:lvl4pPr marL="1600200" indent="-228600" eaLnBrk="0" hangingPunct="0">
                    <a:defRPr sz="2400" b="1" baseline="-25000">
                      <a:solidFill>
                        <a:schemeClr val="tx1"/>
                      </a:solidFill>
                      <a:latin typeface="Arial" charset="0"/>
                      <a:ea typeface="ＭＳ Ｐゴシック" charset="0"/>
                    </a:defRPr>
                  </a:lvl4pPr>
                  <a:lvl5pPr marL="2057400" indent="-228600" eaLnBrk="0" hangingPunct="0">
                    <a:defRPr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Arial" charset="0"/>
                      <a:ea typeface="ＭＳ Ｐゴシック" charset="0"/>
                    </a:defRPr>
                  </a:lvl9pPr>
                </a:lstStyle>
                <a:p>
                  <a:pPr eaLnBrk="1" hangingPunct="1">
                    <a:defRPr/>
                  </a:pPr>
                  <a:r>
                    <a:rPr lang="en-US" sz="2000" baseline="0" dirty="0">
                      <a:solidFill>
                        <a:srgbClr val="FF0000"/>
                      </a:solidFill>
                      <a:effectLst>
                        <a:glow rad="101600">
                          <a:schemeClr val="bg1">
                            <a:alpha val="75000"/>
                          </a:schemeClr>
                        </a:glow>
                      </a:effectLst>
                    </a:rPr>
                    <a:t>+</a:t>
                  </a:r>
                </a:p>
              </p:txBody>
            </p:sp>
            <p:sp>
              <p:nvSpPr>
                <p:cNvPr id="27" name="Donut 26">
                  <a:extLst>
                    <a:ext uri="{FF2B5EF4-FFF2-40B4-BE49-F238E27FC236}">
                      <a16:creationId xmlns:a16="http://schemas.microsoft.com/office/drawing/2014/main" id="{F0B333C8-0EAB-4941-A60F-80CCC6F16349}"/>
                    </a:ext>
                  </a:extLst>
                </p:cNvPr>
                <p:cNvSpPr/>
                <p:nvPr/>
              </p:nvSpPr>
              <p:spPr bwMode="auto">
                <a:xfrm>
                  <a:off x="4770968" y="3648724"/>
                  <a:ext cx="228601" cy="228881"/>
                </a:xfrm>
                <a:prstGeom prst="donut">
                  <a:avLst>
                    <a:gd name="adj" fmla="val 6731"/>
                  </a:avLst>
                </a:prstGeom>
                <a:solidFill>
                  <a:srgbClr val="FF0000"/>
                </a:solidFill>
                <a:ln w="9525" cap="flat" cmpd="sng" algn="ctr">
                  <a:solidFill>
                    <a:srgbClr val="FF0000"/>
                  </a:solidFill>
                  <a:prstDash val="solid"/>
                  <a:round/>
                  <a:headEnd type="none" w="med" len="med"/>
                  <a:tailEnd type="none" w="med" len="med"/>
                </a:ln>
                <a:effectLst>
                  <a:glow rad="25400">
                    <a:schemeClr val="bg1">
                      <a:alpha val="49000"/>
                    </a:schemeClr>
                  </a:glow>
                </a:effectLst>
              </p:spPr>
              <p:txBody>
                <a:bodyPr/>
                <a:lstStyle>
                  <a:lvl1pPr eaLnBrk="0" hangingPunct="0">
                    <a:defRPr sz="2400" b="1" baseline="-25000">
                      <a:solidFill>
                        <a:schemeClr val="tx1"/>
                      </a:solidFill>
                      <a:latin typeface="Arial" charset="0"/>
                      <a:ea typeface="ＭＳ Ｐゴシック" charset="0"/>
                      <a:cs typeface="ＭＳ Ｐゴシック" charset="0"/>
                    </a:defRPr>
                  </a:lvl1pPr>
                  <a:lvl2pPr marL="742950" indent="-285750" eaLnBrk="0" hangingPunct="0">
                    <a:defRPr sz="2400" b="1" baseline="-25000">
                      <a:solidFill>
                        <a:schemeClr val="tx1"/>
                      </a:solidFill>
                      <a:latin typeface="Arial" charset="0"/>
                      <a:ea typeface="ＭＳ Ｐゴシック" charset="0"/>
                    </a:defRPr>
                  </a:lvl2pPr>
                  <a:lvl3pPr marL="1143000" indent="-228600" eaLnBrk="0" hangingPunct="0">
                    <a:defRPr sz="2400" b="1" baseline="-25000">
                      <a:solidFill>
                        <a:schemeClr val="tx1"/>
                      </a:solidFill>
                      <a:latin typeface="Arial" charset="0"/>
                      <a:ea typeface="ＭＳ Ｐゴシック" charset="0"/>
                    </a:defRPr>
                  </a:lvl3pPr>
                  <a:lvl4pPr marL="1600200" indent="-228600" eaLnBrk="0" hangingPunct="0">
                    <a:defRPr sz="2400" b="1" baseline="-25000">
                      <a:solidFill>
                        <a:schemeClr val="tx1"/>
                      </a:solidFill>
                      <a:latin typeface="Arial" charset="0"/>
                      <a:ea typeface="ＭＳ Ｐゴシック" charset="0"/>
                    </a:defRPr>
                  </a:lvl4pPr>
                  <a:lvl5pPr marL="2057400" indent="-228600" eaLnBrk="0" hangingPunct="0">
                    <a:defRPr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Arial" charset="0"/>
                      <a:ea typeface="ＭＳ Ｐゴシック" charset="0"/>
                    </a:defRPr>
                  </a:lvl9pPr>
                </a:lstStyle>
                <a:p>
                  <a:pPr eaLnBrk="1" hangingPunct="1">
                    <a:defRPr/>
                  </a:pPr>
                  <a:endParaRPr lang="zh-CN" altLang="en-US" sz="1800"/>
                </a:p>
              </p:txBody>
            </p:sp>
          </p:grpSp>
          <p:grpSp>
            <p:nvGrpSpPr>
              <p:cNvPr id="17" name="Group 16">
                <a:extLst>
                  <a:ext uri="{FF2B5EF4-FFF2-40B4-BE49-F238E27FC236}">
                    <a16:creationId xmlns:a16="http://schemas.microsoft.com/office/drawing/2014/main" id="{1E5843EF-4375-7B57-52A3-91866B724042}"/>
                  </a:ext>
                </a:extLst>
              </p:cNvPr>
              <p:cNvGrpSpPr/>
              <p:nvPr/>
            </p:nvGrpSpPr>
            <p:grpSpPr>
              <a:xfrm>
                <a:off x="6400800" y="2616200"/>
                <a:ext cx="300038" cy="387350"/>
                <a:chOff x="5141912" y="2695575"/>
                <a:chExt cx="300038" cy="387350"/>
              </a:xfrm>
              <a:effectLst>
                <a:glow rad="50800">
                  <a:schemeClr val="bg1">
                    <a:alpha val="49000"/>
                  </a:schemeClr>
                </a:glow>
              </a:effectLst>
            </p:grpSpPr>
            <p:sp>
              <p:nvSpPr>
                <p:cNvPr id="24" name="TextBox 14">
                  <a:extLst>
                    <a:ext uri="{FF2B5EF4-FFF2-40B4-BE49-F238E27FC236}">
                      <a16:creationId xmlns:a16="http://schemas.microsoft.com/office/drawing/2014/main" id="{B45145FD-097E-F7AE-EA5C-892B5EE20843}"/>
                    </a:ext>
                  </a:extLst>
                </p:cNvPr>
                <p:cNvSpPr txBox="1">
                  <a:spLocks noChangeArrowheads="1"/>
                </p:cNvSpPr>
                <p:nvPr/>
              </p:nvSpPr>
              <p:spPr bwMode="auto">
                <a:xfrm>
                  <a:off x="5141912" y="2695575"/>
                  <a:ext cx="300038" cy="338554"/>
                </a:xfrm>
                <a:prstGeom prst="rect">
                  <a:avLst/>
                </a:prstGeom>
                <a:noFill/>
                <a:ln>
                  <a:noFill/>
                </a:ln>
                <a:effectLst>
                  <a:glow rad="25400">
                    <a:schemeClr val="bg1">
                      <a:alpha val="49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charset="0"/>
                      <a:ea typeface="ＭＳ Ｐゴシック" charset="0"/>
                      <a:cs typeface="ＭＳ Ｐゴシック" charset="0"/>
                    </a:defRPr>
                  </a:lvl1pPr>
                  <a:lvl2pPr marL="742950" indent="-285750" eaLnBrk="0" hangingPunct="0">
                    <a:defRPr sz="2400" b="1" baseline="-25000">
                      <a:solidFill>
                        <a:schemeClr val="tx1"/>
                      </a:solidFill>
                      <a:latin typeface="Arial" charset="0"/>
                      <a:ea typeface="ＭＳ Ｐゴシック" charset="0"/>
                    </a:defRPr>
                  </a:lvl2pPr>
                  <a:lvl3pPr marL="1143000" indent="-228600" eaLnBrk="0" hangingPunct="0">
                    <a:defRPr sz="2400" b="1" baseline="-25000">
                      <a:solidFill>
                        <a:schemeClr val="tx1"/>
                      </a:solidFill>
                      <a:latin typeface="Arial" charset="0"/>
                      <a:ea typeface="ＭＳ Ｐゴシック" charset="0"/>
                    </a:defRPr>
                  </a:lvl3pPr>
                  <a:lvl4pPr marL="1600200" indent="-228600" eaLnBrk="0" hangingPunct="0">
                    <a:defRPr sz="2400" b="1" baseline="-25000">
                      <a:solidFill>
                        <a:schemeClr val="tx1"/>
                      </a:solidFill>
                      <a:latin typeface="Arial" charset="0"/>
                      <a:ea typeface="ＭＳ Ｐゴシック" charset="0"/>
                    </a:defRPr>
                  </a:lvl4pPr>
                  <a:lvl5pPr marL="2057400" indent="-228600" eaLnBrk="0" hangingPunct="0">
                    <a:defRPr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Arial" charset="0"/>
                      <a:ea typeface="ＭＳ Ｐゴシック" charset="0"/>
                    </a:defRPr>
                  </a:lvl9pPr>
                </a:lstStyle>
                <a:p>
                  <a:pPr eaLnBrk="1" hangingPunct="1">
                    <a:defRPr/>
                  </a:pPr>
                  <a:r>
                    <a:rPr lang="en-US" sz="1600" baseline="0" dirty="0">
                      <a:solidFill>
                        <a:srgbClr val="0000FF"/>
                      </a:solidFill>
                    </a:rPr>
                    <a:t>_</a:t>
                  </a:r>
                </a:p>
              </p:txBody>
            </p:sp>
            <p:sp>
              <p:nvSpPr>
                <p:cNvPr id="25" name="Donut 24">
                  <a:extLst>
                    <a:ext uri="{FF2B5EF4-FFF2-40B4-BE49-F238E27FC236}">
                      <a16:creationId xmlns:a16="http://schemas.microsoft.com/office/drawing/2014/main" id="{DBD3146F-4823-0CF3-402A-CBF3E5FCE07B}"/>
                    </a:ext>
                  </a:extLst>
                </p:cNvPr>
                <p:cNvSpPr/>
                <p:nvPr/>
              </p:nvSpPr>
              <p:spPr bwMode="auto">
                <a:xfrm>
                  <a:off x="5178425" y="2867025"/>
                  <a:ext cx="219075" cy="215900"/>
                </a:xfrm>
                <a:prstGeom prst="donut">
                  <a:avLst>
                    <a:gd name="adj" fmla="val 6731"/>
                  </a:avLst>
                </a:prstGeom>
                <a:solidFill>
                  <a:srgbClr val="0000FF"/>
                </a:solidFill>
                <a:ln w="9525" cap="flat" cmpd="sng" algn="ctr">
                  <a:solidFill>
                    <a:srgbClr val="0000FF"/>
                  </a:solidFill>
                  <a:prstDash val="solid"/>
                  <a:round/>
                  <a:headEnd type="none" w="med" len="med"/>
                  <a:tailEnd type="none" w="med" len="med"/>
                </a:ln>
                <a:effectLst/>
              </p:spPr>
              <p:txBody>
                <a:bodyPr/>
                <a:lstStyle/>
                <a:p>
                  <a:pPr>
                    <a:defRPr/>
                  </a:pPr>
                  <a:endParaRPr lang="en-US">
                    <a:latin typeface="Arial" charset="0"/>
                    <a:ea typeface="ＭＳ Ｐゴシック" charset="0"/>
                    <a:cs typeface="ＭＳ Ｐゴシック" charset="0"/>
                  </a:endParaRPr>
                </a:p>
              </p:txBody>
            </p:sp>
          </p:grpSp>
          <p:grpSp>
            <p:nvGrpSpPr>
              <p:cNvPr id="18" name="Group 17">
                <a:extLst>
                  <a:ext uri="{FF2B5EF4-FFF2-40B4-BE49-F238E27FC236}">
                    <a16:creationId xmlns:a16="http://schemas.microsoft.com/office/drawing/2014/main" id="{480D6CB6-3582-B7B8-683B-429A16E0146D}"/>
                  </a:ext>
                </a:extLst>
              </p:cNvPr>
              <p:cNvGrpSpPr>
                <a:grpSpLocks/>
              </p:cNvGrpSpPr>
              <p:nvPr/>
            </p:nvGrpSpPr>
            <p:grpSpPr bwMode="auto">
              <a:xfrm>
                <a:off x="6362700" y="3695700"/>
                <a:ext cx="338138" cy="400050"/>
                <a:chOff x="4724398" y="3551238"/>
                <a:chExt cx="338140" cy="400543"/>
              </a:xfrm>
            </p:grpSpPr>
            <p:sp>
              <p:nvSpPr>
                <p:cNvPr id="22" name="TextBox 9">
                  <a:extLst>
                    <a:ext uri="{FF2B5EF4-FFF2-40B4-BE49-F238E27FC236}">
                      <a16:creationId xmlns:a16="http://schemas.microsoft.com/office/drawing/2014/main" id="{8FA5AA91-C931-0216-1A0E-805744146890}"/>
                    </a:ext>
                  </a:extLst>
                </p:cNvPr>
                <p:cNvSpPr txBox="1">
                  <a:spLocks noChangeArrowheads="1"/>
                </p:cNvSpPr>
                <p:nvPr/>
              </p:nvSpPr>
              <p:spPr bwMode="auto">
                <a:xfrm>
                  <a:off x="4724398" y="3551238"/>
                  <a:ext cx="338140" cy="400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charset="0"/>
                      <a:ea typeface="ＭＳ Ｐゴシック" charset="0"/>
                      <a:cs typeface="ＭＳ Ｐゴシック" charset="0"/>
                    </a:defRPr>
                  </a:lvl1pPr>
                  <a:lvl2pPr marL="742950" indent="-285750" eaLnBrk="0" hangingPunct="0">
                    <a:defRPr sz="2400" b="1" baseline="-25000">
                      <a:solidFill>
                        <a:schemeClr val="tx1"/>
                      </a:solidFill>
                      <a:latin typeface="Arial" charset="0"/>
                      <a:ea typeface="ＭＳ Ｐゴシック" charset="0"/>
                    </a:defRPr>
                  </a:lvl2pPr>
                  <a:lvl3pPr marL="1143000" indent="-228600" eaLnBrk="0" hangingPunct="0">
                    <a:defRPr sz="2400" b="1" baseline="-25000">
                      <a:solidFill>
                        <a:schemeClr val="tx1"/>
                      </a:solidFill>
                      <a:latin typeface="Arial" charset="0"/>
                      <a:ea typeface="ＭＳ Ｐゴシック" charset="0"/>
                    </a:defRPr>
                  </a:lvl3pPr>
                  <a:lvl4pPr marL="1600200" indent="-228600" eaLnBrk="0" hangingPunct="0">
                    <a:defRPr sz="2400" b="1" baseline="-25000">
                      <a:solidFill>
                        <a:schemeClr val="tx1"/>
                      </a:solidFill>
                      <a:latin typeface="Arial" charset="0"/>
                      <a:ea typeface="ＭＳ Ｐゴシック" charset="0"/>
                    </a:defRPr>
                  </a:lvl4pPr>
                  <a:lvl5pPr marL="2057400" indent="-228600" eaLnBrk="0" hangingPunct="0">
                    <a:defRPr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Arial" charset="0"/>
                      <a:ea typeface="ＭＳ Ｐゴシック" charset="0"/>
                    </a:defRPr>
                  </a:lvl9pPr>
                </a:lstStyle>
                <a:p>
                  <a:pPr eaLnBrk="1" hangingPunct="1">
                    <a:defRPr/>
                  </a:pPr>
                  <a:r>
                    <a:rPr lang="en-US" sz="2000" baseline="0" dirty="0">
                      <a:solidFill>
                        <a:srgbClr val="FF0000"/>
                      </a:solidFill>
                      <a:effectLst>
                        <a:glow rad="101600">
                          <a:schemeClr val="bg1">
                            <a:alpha val="75000"/>
                          </a:schemeClr>
                        </a:glow>
                      </a:effectLst>
                    </a:rPr>
                    <a:t>+</a:t>
                  </a:r>
                </a:p>
              </p:txBody>
            </p:sp>
            <p:sp>
              <p:nvSpPr>
                <p:cNvPr id="23" name="Donut 22">
                  <a:extLst>
                    <a:ext uri="{FF2B5EF4-FFF2-40B4-BE49-F238E27FC236}">
                      <a16:creationId xmlns:a16="http://schemas.microsoft.com/office/drawing/2014/main" id="{DE16ECFE-EB22-EA9E-53BE-81C748E459D2}"/>
                    </a:ext>
                  </a:extLst>
                </p:cNvPr>
                <p:cNvSpPr/>
                <p:nvPr/>
              </p:nvSpPr>
              <p:spPr bwMode="auto">
                <a:xfrm>
                  <a:off x="4770968" y="3648724"/>
                  <a:ext cx="228601" cy="228881"/>
                </a:xfrm>
                <a:prstGeom prst="donut">
                  <a:avLst>
                    <a:gd name="adj" fmla="val 6731"/>
                  </a:avLst>
                </a:prstGeom>
                <a:solidFill>
                  <a:srgbClr val="FF0000"/>
                </a:solidFill>
                <a:ln w="9525" cap="flat" cmpd="sng" algn="ctr">
                  <a:solidFill>
                    <a:srgbClr val="FF0000"/>
                  </a:solidFill>
                  <a:prstDash val="solid"/>
                  <a:round/>
                  <a:headEnd type="none" w="med" len="med"/>
                  <a:tailEnd type="none" w="med" len="med"/>
                </a:ln>
                <a:effectLst>
                  <a:glow rad="25400">
                    <a:schemeClr val="bg1">
                      <a:alpha val="49000"/>
                    </a:schemeClr>
                  </a:glow>
                </a:effectLst>
              </p:spPr>
              <p:txBody>
                <a:bodyPr/>
                <a:lstStyle>
                  <a:lvl1pPr eaLnBrk="0" hangingPunct="0">
                    <a:defRPr sz="2400" b="1" baseline="-25000">
                      <a:solidFill>
                        <a:schemeClr val="tx1"/>
                      </a:solidFill>
                      <a:latin typeface="Arial" charset="0"/>
                      <a:ea typeface="ＭＳ Ｐゴシック" charset="0"/>
                      <a:cs typeface="ＭＳ Ｐゴシック" charset="0"/>
                    </a:defRPr>
                  </a:lvl1pPr>
                  <a:lvl2pPr marL="742950" indent="-285750" eaLnBrk="0" hangingPunct="0">
                    <a:defRPr sz="2400" b="1" baseline="-25000">
                      <a:solidFill>
                        <a:schemeClr val="tx1"/>
                      </a:solidFill>
                      <a:latin typeface="Arial" charset="0"/>
                      <a:ea typeface="ＭＳ Ｐゴシック" charset="0"/>
                    </a:defRPr>
                  </a:lvl2pPr>
                  <a:lvl3pPr marL="1143000" indent="-228600" eaLnBrk="0" hangingPunct="0">
                    <a:defRPr sz="2400" b="1" baseline="-25000">
                      <a:solidFill>
                        <a:schemeClr val="tx1"/>
                      </a:solidFill>
                      <a:latin typeface="Arial" charset="0"/>
                      <a:ea typeface="ＭＳ Ｐゴシック" charset="0"/>
                    </a:defRPr>
                  </a:lvl3pPr>
                  <a:lvl4pPr marL="1600200" indent="-228600" eaLnBrk="0" hangingPunct="0">
                    <a:defRPr sz="2400" b="1" baseline="-25000">
                      <a:solidFill>
                        <a:schemeClr val="tx1"/>
                      </a:solidFill>
                      <a:latin typeface="Arial" charset="0"/>
                      <a:ea typeface="ＭＳ Ｐゴシック" charset="0"/>
                    </a:defRPr>
                  </a:lvl4pPr>
                  <a:lvl5pPr marL="2057400" indent="-228600" eaLnBrk="0" hangingPunct="0">
                    <a:defRPr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Arial" charset="0"/>
                      <a:ea typeface="ＭＳ Ｐゴシック" charset="0"/>
                    </a:defRPr>
                  </a:lvl9pPr>
                </a:lstStyle>
                <a:p>
                  <a:pPr eaLnBrk="1" hangingPunct="1">
                    <a:defRPr/>
                  </a:pPr>
                  <a:endParaRPr lang="zh-CN" altLang="en-US" sz="1800"/>
                </a:p>
              </p:txBody>
            </p:sp>
          </p:grpSp>
          <p:grpSp>
            <p:nvGrpSpPr>
              <p:cNvPr id="19" name="Group 18">
                <a:extLst>
                  <a:ext uri="{FF2B5EF4-FFF2-40B4-BE49-F238E27FC236}">
                    <a16:creationId xmlns:a16="http://schemas.microsoft.com/office/drawing/2014/main" id="{BD804633-09C8-8451-F3F1-8100DDA84DA8}"/>
                  </a:ext>
                </a:extLst>
              </p:cNvPr>
              <p:cNvGrpSpPr/>
              <p:nvPr/>
            </p:nvGrpSpPr>
            <p:grpSpPr>
              <a:xfrm>
                <a:off x="6629400" y="2616200"/>
                <a:ext cx="300038" cy="387350"/>
                <a:chOff x="5141912" y="2695575"/>
                <a:chExt cx="300038" cy="387350"/>
              </a:xfrm>
              <a:effectLst>
                <a:glow rad="50800">
                  <a:schemeClr val="bg1">
                    <a:alpha val="49000"/>
                  </a:schemeClr>
                </a:glow>
              </a:effectLst>
            </p:grpSpPr>
            <p:sp>
              <p:nvSpPr>
                <p:cNvPr id="20" name="TextBox 14">
                  <a:extLst>
                    <a:ext uri="{FF2B5EF4-FFF2-40B4-BE49-F238E27FC236}">
                      <a16:creationId xmlns:a16="http://schemas.microsoft.com/office/drawing/2014/main" id="{052D22F1-FE55-46E8-D285-6D67842BC0BA}"/>
                    </a:ext>
                  </a:extLst>
                </p:cNvPr>
                <p:cNvSpPr txBox="1">
                  <a:spLocks noChangeArrowheads="1"/>
                </p:cNvSpPr>
                <p:nvPr/>
              </p:nvSpPr>
              <p:spPr bwMode="auto">
                <a:xfrm>
                  <a:off x="5141912" y="2695575"/>
                  <a:ext cx="300038" cy="338554"/>
                </a:xfrm>
                <a:prstGeom prst="rect">
                  <a:avLst/>
                </a:prstGeom>
                <a:noFill/>
                <a:ln>
                  <a:noFill/>
                </a:ln>
                <a:effectLst>
                  <a:glow rad="25400">
                    <a:schemeClr val="bg1">
                      <a:alpha val="49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charset="0"/>
                      <a:ea typeface="ＭＳ Ｐゴシック" charset="0"/>
                      <a:cs typeface="ＭＳ Ｐゴシック" charset="0"/>
                    </a:defRPr>
                  </a:lvl1pPr>
                  <a:lvl2pPr marL="742950" indent="-285750" eaLnBrk="0" hangingPunct="0">
                    <a:defRPr sz="2400" b="1" baseline="-25000">
                      <a:solidFill>
                        <a:schemeClr val="tx1"/>
                      </a:solidFill>
                      <a:latin typeface="Arial" charset="0"/>
                      <a:ea typeface="ＭＳ Ｐゴシック" charset="0"/>
                    </a:defRPr>
                  </a:lvl2pPr>
                  <a:lvl3pPr marL="1143000" indent="-228600" eaLnBrk="0" hangingPunct="0">
                    <a:defRPr sz="2400" b="1" baseline="-25000">
                      <a:solidFill>
                        <a:schemeClr val="tx1"/>
                      </a:solidFill>
                      <a:latin typeface="Arial" charset="0"/>
                      <a:ea typeface="ＭＳ Ｐゴシック" charset="0"/>
                    </a:defRPr>
                  </a:lvl3pPr>
                  <a:lvl4pPr marL="1600200" indent="-228600" eaLnBrk="0" hangingPunct="0">
                    <a:defRPr sz="2400" b="1" baseline="-25000">
                      <a:solidFill>
                        <a:schemeClr val="tx1"/>
                      </a:solidFill>
                      <a:latin typeface="Arial" charset="0"/>
                      <a:ea typeface="ＭＳ Ｐゴシック" charset="0"/>
                    </a:defRPr>
                  </a:lvl4pPr>
                  <a:lvl5pPr marL="2057400" indent="-228600" eaLnBrk="0" hangingPunct="0">
                    <a:defRPr sz="2400" b="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1" baseline="-25000">
                      <a:solidFill>
                        <a:schemeClr val="tx1"/>
                      </a:solidFill>
                      <a:latin typeface="Arial" charset="0"/>
                      <a:ea typeface="ＭＳ Ｐゴシック" charset="0"/>
                    </a:defRPr>
                  </a:lvl9pPr>
                </a:lstStyle>
                <a:p>
                  <a:pPr eaLnBrk="1" hangingPunct="1">
                    <a:defRPr/>
                  </a:pPr>
                  <a:r>
                    <a:rPr lang="en-US" sz="1600" baseline="0" dirty="0">
                      <a:solidFill>
                        <a:srgbClr val="0000FF"/>
                      </a:solidFill>
                    </a:rPr>
                    <a:t>_</a:t>
                  </a:r>
                </a:p>
              </p:txBody>
            </p:sp>
            <p:sp>
              <p:nvSpPr>
                <p:cNvPr id="21" name="Donut 20">
                  <a:extLst>
                    <a:ext uri="{FF2B5EF4-FFF2-40B4-BE49-F238E27FC236}">
                      <a16:creationId xmlns:a16="http://schemas.microsoft.com/office/drawing/2014/main" id="{D4A06365-DEBD-E669-E752-8F67DA854482}"/>
                    </a:ext>
                  </a:extLst>
                </p:cNvPr>
                <p:cNvSpPr/>
                <p:nvPr/>
              </p:nvSpPr>
              <p:spPr bwMode="auto">
                <a:xfrm>
                  <a:off x="5178425" y="2867025"/>
                  <a:ext cx="219075" cy="215900"/>
                </a:xfrm>
                <a:prstGeom prst="donut">
                  <a:avLst>
                    <a:gd name="adj" fmla="val 6731"/>
                  </a:avLst>
                </a:prstGeom>
                <a:solidFill>
                  <a:srgbClr val="0000FF"/>
                </a:solidFill>
                <a:ln w="9525" cap="flat" cmpd="sng" algn="ctr">
                  <a:solidFill>
                    <a:srgbClr val="0000FF"/>
                  </a:solidFill>
                  <a:prstDash val="solid"/>
                  <a:round/>
                  <a:headEnd type="none" w="med" len="med"/>
                  <a:tailEnd type="none" w="med" len="med"/>
                </a:ln>
                <a:effectLst/>
              </p:spPr>
              <p:txBody>
                <a:bodyPr/>
                <a:lstStyle/>
                <a:p>
                  <a:pPr>
                    <a:defRPr/>
                  </a:pPr>
                  <a:endParaRPr lang="en-US">
                    <a:latin typeface="Arial" charset="0"/>
                    <a:ea typeface="ＭＳ Ｐゴシック" charset="0"/>
                    <a:cs typeface="ＭＳ Ｐゴシック" charset="0"/>
                  </a:endParaRPr>
                </a:p>
              </p:txBody>
            </p:sp>
          </p:grpSp>
        </p:grpSp>
        <p:sp>
          <p:nvSpPr>
            <p:cNvPr id="14" name="TextBox 13">
              <a:extLst>
                <a:ext uri="{FF2B5EF4-FFF2-40B4-BE49-F238E27FC236}">
                  <a16:creationId xmlns:a16="http://schemas.microsoft.com/office/drawing/2014/main" id="{0C00F473-22BB-7A96-51FF-8A44FC793BAF}"/>
                </a:ext>
              </a:extLst>
            </p:cNvPr>
            <p:cNvSpPr txBox="1"/>
            <p:nvPr/>
          </p:nvSpPr>
          <p:spPr>
            <a:xfrm>
              <a:off x="2786572" y="5943600"/>
              <a:ext cx="2318828" cy="307777"/>
            </a:xfrm>
            <a:prstGeom prst="rect">
              <a:avLst/>
            </a:prstGeom>
            <a:noFill/>
          </p:spPr>
          <p:txBody>
            <a:bodyPr wrap="square" rtlCol="0">
              <a:spAutoFit/>
            </a:bodyPr>
            <a:lstStyle/>
            <a:p>
              <a:r>
                <a:rPr lang="en-US" sz="1400" b="0" baseline="0" dirty="0"/>
                <a:t>Chiral Separation Along B</a:t>
              </a:r>
            </a:p>
          </p:txBody>
        </p:sp>
      </p:grpSp>
      <p:sp>
        <p:nvSpPr>
          <p:cNvPr id="28" name="Text Box 5">
            <a:extLst>
              <a:ext uri="{FF2B5EF4-FFF2-40B4-BE49-F238E27FC236}">
                <a16:creationId xmlns:a16="http://schemas.microsoft.com/office/drawing/2014/main" id="{59B86456-DB4D-504F-32E1-DDEA61FA537A}"/>
              </a:ext>
            </a:extLst>
          </p:cNvPr>
          <p:cNvSpPr txBox="1">
            <a:spLocks noChangeArrowheads="1"/>
          </p:cNvSpPr>
          <p:nvPr/>
        </p:nvSpPr>
        <p:spPr bwMode="auto">
          <a:xfrm>
            <a:off x="5327559" y="4809466"/>
            <a:ext cx="3217011" cy="584775"/>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1600" b="0" baseline="0" dirty="0"/>
              <a:t>Chiral Magnetic Effect with strong magnetic field.</a:t>
            </a:r>
          </a:p>
        </p:txBody>
      </p:sp>
    </p:spTree>
    <p:extLst>
      <p:ext uri="{BB962C8B-B14F-4D97-AF65-F5344CB8AC3E}">
        <p14:creationId xmlns:p14="http://schemas.microsoft.com/office/powerpoint/2010/main" val="3124166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4">
            <a:extLst>
              <a:ext uri="{FF2B5EF4-FFF2-40B4-BE49-F238E27FC236}">
                <a16:creationId xmlns:a16="http://schemas.microsoft.com/office/drawing/2014/main" id="{985A3073-42B9-A448-A819-D27EA1F97A42}"/>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Probe E Field in Cu + Au Collisions</a:t>
            </a:r>
          </a:p>
        </p:txBody>
      </p:sp>
      <p:sp>
        <p:nvSpPr>
          <p:cNvPr id="20482" name="Footer Placeholder 3">
            <a:extLst>
              <a:ext uri="{FF2B5EF4-FFF2-40B4-BE49-F238E27FC236}">
                <a16:creationId xmlns:a16="http://schemas.microsoft.com/office/drawing/2014/main" id="{026F098F-4583-B240-8F89-2197EC56AC9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18D05781-6C67-6141-803C-21E15F508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35</a:t>
            </a:fld>
            <a:endParaRPr lang="en-US" altLang="zh-CN" sz="1400" b="0" baseline="0" dirty="0">
              <a:latin typeface="Times New Roman" panose="02020603050405020304" pitchFamily="18" charset="0"/>
            </a:endParaRPr>
          </a:p>
        </p:txBody>
      </p:sp>
      <p:sp>
        <p:nvSpPr>
          <p:cNvPr id="2" name="Text Box 5">
            <a:extLst>
              <a:ext uri="{FF2B5EF4-FFF2-40B4-BE49-F238E27FC236}">
                <a16:creationId xmlns:a16="http://schemas.microsoft.com/office/drawing/2014/main" id="{A2A069EA-36CE-37A8-6F4D-1BD30BE4D560}"/>
              </a:ext>
            </a:extLst>
          </p:cNvPr>
          <p:cNvSpPr txBox="1">
            <a:spLocks noChangeArrowheads="1"/>
          </p:cNvSpPr>
          <p:nvPr/>
        </p:nvSpPr>
        <p:spPr bwMode="auto">
          <a:xfrm>
            <a:off x="1295400" y="5880572"/>
            <a:ext cx="6885622" cy="400110"/>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2000" b="0" baseline="0" dirty="0">
                <a:solidFill>
                  <a:srgbClr val="000000"/>
                </a:solidFill>
              </a:rPr>
              <a:t>Study electric conductivity of medium via </a:t>
            </a:r>
            <a:r>
              <a:rPr lang="en-US" altLang="zh-CN" sz="2000" b="0" baseline="0" dirty="0" err="1">
                <a:solidFill>
                  <a:srgbClr val="000000"/>
                </a:solidFill>
              </a:rPr>
              <a:t>Cu+Au</a:t>
            </a:r>
            <a:r>
              <a:rPr lang="en-US" altLang="zh-CN" sz="2000" b="0" baseline="0" dirty="0">
                <a:solidFill>
                  <a:srgbClr val="000000"/>
                </a:solidFill>
              </a:rPr>
              <a:t> collisions</a:t>
            </a:r>
          </a:p>
        </p:txBody>
      </p:sp>
      <p:sp>
        <p:nvSpPr>
          <p:cNvPr id="4" name="文本框 18">
            <a:extLst>
              <a:ext uri="{FF2B5EF4-FFF2-40B4-BE49-F238E27FC236}">
                <a16:creationId xmlns:a16="http://schemas.microsoft.com/office/drawing/2014/main" id="{61BE2CD5-B32A-D9D1-4F90-0D28A38C263D}"/>
              </a:ext>
            </a:extLst>
          </p:cNvPr>
          <p:cNvSpPr txBox="1"/>
          <p:nvPr/>
        </p:nvSpPr>
        <p:spPr>
          <a:xfrm>
            <a:off x="4038600" y="5220022"/>
            <a:ext cx="4682488" cy="646331"/>
          </a:xfrm>
          <a:prstGeom prst="rect">
            <a:avLst/>
          </a:prstGeom>
          <a:noFill/>
        </p:spPr>
        <p:txBody>
          <a:bodyPr wrap="square" rtlCol="0" anchor="t">
            <a:spAutoFit/>
          </a:bodyPr>
          <a:lstStyle/>
          <a:p>
            <a:r>
              <a:rPr lang="en-US" altLang="zh-CN" sz="1200" b="0" baseline="0" dirty="0">
                <a:solidFill>
                  <a:schemeClr val="bg2"/>
                </a:solidFill>
                <a:latin typeface="+mn-lt"/>
                <a:cs typeface="Calibri Light" panose="020F0302020204030204" charset="0"/>
              </a:rPr>
              <a:t>Hirono, </a:t>
            </a:r>
            <a:r>
              <a:rPr lang="en-US" altLang="zh-CN" sz="1200" b="0" baseline="0" dirty="0" err="1">
                <a:solidFill>
                  <a:schemeClr val="bg2"/>
                </a:solidFill>
                <a:latin typeface="+mn-lt"/>
                <a:cs typeface="Calibri Light" panose="020F0302020204030204" charset="0"/>
              </a:rPr>
              <a:t>Hongo</a:t>
            </a:r>
            <a:r>
              <a:rPr lang="en-US" altLang="zh-CN" sz="1200" b="0" baseline="0" dirty="0">
                <a:solidFill>
                  <a:schemeClr val="bg2"/>
                </a:solidFill>
                <a:latin typeface="+mn-lt"/>
                <a:cs typeface="Calibri Light" panose="020F0302020204030204" charset="0"/>
              </a:rPr>
              <a:t> and Hirano,</a:t>
            </a:r>
            <a:r>
              <a:rPr lang="zh-CN" altLang="en-US" sz="1200" b="0" baseline="0" dirty="0">
                <a:solidFill>
                  <a:schemeClr val="bg2"/>
                </a:solidFill>
                <a:latin typeface="+mn-lt"/>
                <a:cs typeface="Calibri Light" panose="020F0302020204030204" charset="0"/>
              </a:rPr>
              <a:t> Phys. Rev. C </a:t>
            </a:r>
            <a:r>
              <a:rPr lang="en-US" altLang="zh-CN" sz="1200" b="0" baseline="0" dirty="0">
                <a:solidFill>
                  <a:schemeClr val="bg2"/>
                </a:solidFill>
                <a:latin typeface="+mn-lt"/>
                <a:cs typeface="Calibri Light" panose="020F0302020204030204" charset="0"/>
              </a:rPr>
              <a:t>90</a:t>
            </a:r>
            <a:r>
              <a:rPr lang="zh-CN" altLang="en-US" sz="1200" b="0" baseline="0" dirty="0">
                <a:solidFill>
                  <a:schemeClr val="bg2"/>
                </a:solidFill>
                <a:latin typeface="+mn-lt"/>
                <a:cs typeface="Calibri Light" panose="020F0302020204030204" charset="0"/>
              </a:rPr>
              <a:t>, 0</a:t>
            </a:r>
            <a:r>
              <a:rPr lang="en-US" altLang="zh-CN" sz="1200" b="0" baseline="0" dirty="0">
                <a:solidFill>
                  <a:schemeClr val="bg2"/>
                </a:solidFill>
                <a:latin typeface="+mn-lt"/>
                <a:cs typeface="Calibri Light" panose="020F0302020204030204" charset="0"/>
              </a:rPr>
              <a:t>21903</a:t>
            </a:r>
            <a:r>
              <a:rPr lang="zh-CN" altLang="en-US" sz="1200" b="0" baseline="0" dirty="0">
                <a:solidFill>
                  <a:schemeClr val="bg2"/>
                </a:solidFill>
                <a:latin typeface="+mn-lt"/>
                <a:cs typeface="Calibri Light" panose="020F0302020204030204" charset="0"/>
              </a:rPr>
              <a:t> (2014)</a:t>
            </a:r>
            <a:endParaRPr lang="en-US" altLang="zh-CN" sz="1200" b="0" baseline="0" dirty="0">
              <a:solidFill>
                <a:schemeClr val="bg2"/>
              </a:solidFill>
              <a:latin typeface="+mn-lt"/>
              <a:cs typeface="Calibri Light" panose="020F0302020204030204" charset="0"/>
            </a:endParaRPr>
          </a:p>
          <a:p>
            <a:r>
              <a:rPr lang="en-US" altLang="zh-CN" sz="1200" b="0" baseline="0" dirty="0">
                <a:solidFill>
                  <a:schemeClr val="bg2"/>
                </a:solidFill>
                <a:latin typeface="+mn-lt"/>
                <a:cs typeface="Calibri Light" panose="020F0302020204030204" charset="0"/>
              </a:rPr>
              <a:t>…</a:t>
            </a:r>
          </a:p>
          <a:p>
            <a:endParaRPr lang="zh-CN" altLang="en-US" sz="1200" b="0" baseline="0" dirty="0">
              <a:solidFill>
                <a:schemeClr val="bg2"/>
              </a:solidFill>
              <a:latin typeface="+mn-lt"/>
              <a:cs typeface="Calibri Light" panose="020F0302020204030204" charset="0"/>
            </a:endParaRPr>
          </a:p>
        </p:txBody>
      </p:sp>
      <p:pic>
        <p:nvPicPr>
          <p:cNvPr id="5" name="Picture 4" descr="A picture containing text, screenshot, circle, diagram&#10;&#10;Description automatically generated">
            <a:extLst>
              <a:ext uri="{FF2B5EF4-FFF2-40B4-BE49-F238E27FC236}">
                <a16:creationId xmlns:a16="http://schemas.microsoft.com/office/drawing/2014/main" id="{A2382D27-5B31-6570-220D-9B71A9B1D9FB}"/>
              </a:ext>
            </a:extLst>
          </p:cNvPr>
          <p:cNvPicPr>
            <a:picLocks noChangeAspect="1"/>
          </p:cNvPicPr>
          <p:nvPr/>
        </p:nvPicPr>
        <p:blipFill>
          <a:blip r:embed="rId3"/>
          <a:stretch>
            <a:fillRect/>
          </a:stretch>
        </p:blipFill>
        <p:spPr>
          <a:xfrm>
            <a:off x="228600" y="922704"/>
            <a:ext cx="3078126" cy="2695101"/>
          </a:xfrm>
          <a:prstGeom prst="rect">
            <a:avLst/>
          </a:prstGeom>
        </p:spPr>
      </p:pic>
      <p:sp>
        <p:nvSpPr>
          <p:cNvPr id="29" name="TextBox 28">
            <a:extLst>
              <a:ext uri="{FF2B5EF4-FFF2-40B4-BE49-F238E27FC236}">
                <a16:creationId xmlns:a16="http://schemas.microsoft.com/office/drawing/2014/main" id="{165CF5F4-D623-7924-CC05-CA0DD3E17C91}"/>
              </a:ext>
            </a:extLst>
          </p:cNvPr>
          <p:cNvSpPr txBox="1"/>
          <p:nvPr/>
        </p:nvSpPr>
        <p:spPr>
          <a:xfrm>
            <a:off x="3826700" y="922704"/>
            <a:ext cx="4588676" cy="1077218"/>
          </a:xfrm>
          <a:prstGeom prst="rect">
            <a:avLst/>
          </a:prstGeom>
          <a:noFill/>
        </p:spPr>
        <p:txBody>
          <a:bodyPr wrap="square" rtlCol="0">
            <a:spAutoFit/>
          </a:bodyPr>
          <a:lstStyle/>
          <a:p>
            <a:r>
              <a:rPr lang="en-US" sz="1600" b="0" baseline="0" dirty="0"/>
              <a:t>Asymmetric collisions (</a:t>
            </a:r>
            <a:r>
              <a:rPr lang="en-US" sz="1600" b="0" baseline="0" dirty="0" err="1"/>
              <a:t>Cu+Au</a:t>
            </a:r>
            <a:r>
              <a:rPr lang="en-US" sz="1600" b="0" baseline="0" dirty="0"/>
              <a:t>) create in-plane E fields.</a:t>
            </a:r>
          </a:p>
          <a:p>
            <a:endParaRPr lang="en-US" sz="1600" b="0" baseline="0" dirty="0"/>
          </a:p>
          <a:p>
            <a:r>
              <a:rPr lang="en-US" sz="1600" b="0" baseline="0" dirty="0"/>
              <a:t>Charge-dependence of v</a:t>
            </a:r>
            <a:r>
              <a:rPr lang="en-US" sz="1600" b="0" dirty="0"/>
              <a:t>1</a:t>
            </a:r>
          </a:p>
        </p:txBody>
      </p:sp>
      <p:pic>
        <p:nvPicPr>
          <p:cNvPr id="30" name="Picture 29" descr="A picture containing font, typography, text, white&#10;&#10;Description automatically generated">
            <a:extLst>
              <a:ext uri="{FF2B5EF4-FFF2-40B4-BE49-F238E27FC236}">
                <a16:creationId xmlns:a16="http://schemas.microsoft.com/office/drawing/2014/main" id="{A1093C98-ABE8-A59F-5041-BD72DB6401A6}"/>
              </a:ext>
            </a:extLst>
          </p:cNvPr>
          <p:cNvPicPr>
            <a:picLocks noChangeAspect="1"/>
          </p:cNvPicPr>
          <p:nvPr/>
        </p:nvPicPr>
        <p:blipFill>
          <a:blip r:embed="rId4"/>
          <a:stretch>
            <a:fillRect/>
          </a:stretch>
        </p:blipFill>
        <p:spPr>
          <a:xfrm>
            <a:off x="5895022" y="2123033"/>
            <a:ext cx="2438400" cy="613229"/>
          </a:xfrm>
          <a:prstGeom prst="rect">
            <a:avLst/>
          </a:prstGeom>
        </p:spPr>
      </p:pic>
      <p:pic>
        <p:nvPicPr>
          <p:cNvPr id="31" name="Picture 30" descr="A black text on a white background&#10;&#10;Description automatically generated with low confidence">
            <a:extLst>
              <a:ext uri="{FF2B5EF4-FFF2-40B4-BE49-F238E27FC236}">
                <a16:creationId xmlns:a16="http://schemas.microsoft.com/office/drawing/2014/main" id="{B4DD3E1E-5B6C-1A6B-2A91-7EBDEF2006B4}"/>
              </a:ext>
            </a:extLst>
          </p:cNvPr>
          <p:cNvPicPr>
            <a:picLocks noChangeAspect="1"/>
          </p:cNvPicPr>
          <p:nvPr/>
        </p:nvPicPr>
        <p:blipFill>
          <a:blip r:embed="rId5"/>
          <a:stretch>
            <a:fillRect/>
          </a:stretch>
        </p:blipFill>
        <p:spPr>
          <a:xfrm>
            <a:off x="2265044" y="3953965"/>
            <a:ext cx="4114800" cy="1015200"/>
          </a:xfrm>
          <a:prstGeom prst="rect">
            <a:avLst/>
          </a:prstGeom>
        </p:spPr>
      </p:pic>
    </p:spTree>
    <p:extLst>
      <p:ext uri="{BB962C8B-B14F-4D97-AF65-F5344CB8AC3E}">
        <p14:creationId xmlns:p14="http://schemas.microsoft.com/office/powerpoint/2010/main" val="184389371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4">
            <a:extLst>
              <a:ext uri="{FF2B5EF4-FFF2-40B4-BE49-F238E27FC236}">
                <a16:creationId xmlns:a16="http://schemas.microsoft.com/office/drawing/2014/main" id="{985A3073-42B9-A448-A819-D27EA1F97A42}"/>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Evidence of the Coulomb Field</a:t>
            </a:r>
          </a:p>
        </p:txBody>
      </p:sp>
      <p:sp>
        <p:nvSpPr>
          <p:cNvPr id="20482" name="Footer Placeholder 3">
            <a:extLst>
              <a:ext uri="{FF2B5EF4-FFF2-40B4-BE49-F238E27FC236}">
                <a16:creationId xmlns:a16="http://schemas.microsoft.com/office/drawing/2014/main" id="{026F098F-4583-B240-8F89-2197EC56AC9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18D05781-6C67-6141-803C-21E15F508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36</a:t>
            </a:fld>
            <a:endParaRPr lang="en-US" altLang="zh-CN" sz="1400" b="0" baseline="0" dirty="0">
              <a:latin typeface="Times New Roman" panose="02020603050405020304" pitchFamily="18" charset="0"/>
            </a:endParaRPr>
          </a:p>
        </p:txBody>
      </p:sp>
      <p:sp>
        <p:nvSpPr>
          <p:cNvPr id="3" name="Text Box 5">
            <a:extLst>
              <a:ext uri="{FF2B5EF4-FFF2-40B4-BE49-F238E27FC236}">
                <a16:creationId xmlns:a16="http://schemas.microsoft.com/office/drawing/2014/main" id="{D16DF421-8DE8-CF11-ABC0-0DA852852DD0}"/>
              </a:ext>
            </a:extLst>
          </p:cNvPr>
          <p:cNvSpPr txBox="1">
            <a:spLocks noChangeArrowheads="1"/>
          </p:cNvSpPr>
          <p:nvPr/>
        </p:nvSpPr>
        <p:spPr bwMode="auto">
          <a:xfrm>
            <a:off x="1295400" y="5880572"/>
            <a:ext cx="6885622" cy="400110"/>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2000" b="0" baseline="0" dirty="0">
                <a:solidFill>
                  <a:srgbClr val="000000"/>
                </a:solidFill>
              </a:rPr>
              <a:t>Study electric conductivity of medium via </a:t>
            </a:r>
            <a:r>
              <a:rPr lang="en-US" altLang="zh-CN" sz="2000" b="0" baseline="0" dirty="0" err="1">
                <a:solidFill>
                  <a:srgbClr val="000000"/>
                </a:solidFill>
              </a:rPr>
              <a:t>Cu+Au</a:t>
            </a:r>
            <a:r>
              <a:rPr lang="en-US" altLang="zh-CN" sz="2000" b="0" baseline="0" dirty="0">
                <a:solidFill>
                  <a:srgbClr val="000000"/>
                </a:solidFill>
              </a:rPr>
              <a:t> collisions</a:t>
            </a:r>
          </a:p>
        </p:txBody>
      </p:sp>
      <p:pic>
        <p:nvPicPr>
          <p:cNvPr id="6" name="Picture 5" descr="A picture containing text, screenshot, diagram, line&#10;&#10;Description automatically generated">
            <a:extLst>
              <a:ext uri="{FF2B5EF4-FFF2-40B4-BE49-F238E27FC236}">
                <a16:creationId xmlns:a16="http://schemas.microsoft.com/office/drawing/2014/main" id="{EA677C99-124F-4C77-68EE-774C4E1F4745}"/>
              </a:ext>
            </a:extLst>
          </p:cNvPr>
          <p:cNvPicPr>
            <a:picLocks noChangeAspect="1"/>
          </p:cNvPicPr>
          <p:nvPr/>
        </p:nvPicPr>
        <p:blipFill>
          <a:blip r:embed="rId3"/>
          <a:stretch>
            <a:fillRect/>
          </a:stretch>
        </p:blipFill>
        <p:spPr>
          <a:xfrm>
            <a:off x="0" y="743110"/>
            <a:ext cx="4038600" cy="5003453"/>
          </a:xfrm>
          <a:prstGeom prst="rect">
            <a:avLst/>
          </a:prstGeom>
        </p:spPr>
      </p:pic>
      <p:sp>
        <p:nvSpPr>
          <p:cNvPr id="7" name="文本框 18">
            <a:extLst>
              <a:ext uri="{FF2B5EF4-FFF2-40B4-BE49-F238E27FC236}">
                <a16:creationId xmlns:a16="http://schemas.microsoft.com/office/drawing/2014/main" id="{EA352DE4-DA7A-6359-2DC2-1693AEB9A5BD}"/>
              </a:ext>
            </a:extLst>
          </p:cNvPr>
          <p:cNvSpPr txBox="1"/>
          <p:nvPr/>
        </p:nvSpPr>
        <p:spPr>
          <a:xfrm>
            <a:off x="3124200" y="5529623"/>
            <a:ext cx="2396488" cy="276999"/>
          </a:xfrm>
          <a:prstGeom prst="rect">
            <a:avLst/>
          </a:prstGeom>
          <a:noFill/>
        </p:spPr>
        <p:txBody>
          <a:bodyPr wrap="square" rtlCol="0" anchor="t">
            <a:spAutoFit/>
          </a:bodyPr>
          <a:lstStyle/>
          <a:p>
            <a:r>
              <a:rPr lang="en-US" altLang="zh-CN" sz="1200" b="0" baseline="0" dirty="0">
                <a:solidFill>
                  <a:schemeClr val="bg2"/>
                </a:solidFill>
                <a:latin typeface="+mn-lt"/>
                <a:cs typeface="Calibri Light" panose="020F0302020204030204" charset="0"/>
              </a:rPr>
              <a:t>STAR, PRL 118 012301 (2017) </a:t>
            </a:r>
          </a:p>
        </p:txBody>
      </p:sp>
      <p:sp>
        <p:nvSpPr>
          <p:cNvPr id="8" name="TextBox 7">
            <a:extLst>
              <a:ext uri="{FF2B5EF4-FFF2-40B4-BE49-F238E27FC236}">
                <a16:creationId xmlns:a16="http://schemas.microsoft.com/office/drawing/2014/main" id="{83494FEC-BF93-31A1-EA15-BCA168065EC1}"/>
              </a:ext>
            </a:extLst>
          </p:cNvPr>
          <p:cNvSpPr txBox="1"/>
          <p:nvPr/>
        </p:nvSpPr>
        <p:spPr>
          <a:xfrm>
            <a:off x="4335144" y="1143000"/>
            <a:ext cx="4588676" cy="2123658"/>
          </a:xfrm>
          <a:prstGeom prst="rect">
            <a:avLst/>
          </a:prstGeom>
          <a:noFill/>
        </p:spPr>
        <p:txBody>
          <a:bodyPr wrap="square" rtlCol="0">
            <a:spAutoFit/>
          </a:bodyPr>
          <a:lstStyle/>
          <a:p>
            <a:r>
              <a:rPr lang="en-US" sz="1600" b="0" baseline="0" dirty="0"/>
              <a:t>Qualitatively agrees with expectation from strong E field</a:t>
            </a:r>
          </a:p>
          <a:p>
            <a:endParaRPr lang="en-US" sz="1600" b="0" baseline="0" dirty="0"/>
          </a:p>
          <a:p>
            <a:r>
              <a:rPr lang="en-US" sz="1600" b="0" baseline="0" dirty="0"/>
              <a:t>10 times smaller than PHSD which uses a lower value of </a:t>
            </a:r>
            <a:r>
              <a:rPr lang="el-GR" sz="1600" b="0" i="0" baseline="0" dirty="0">
                <a:solidFill>
                  <a:srgbClr val="000000"/>
                </a:solidFill>
                <a:effectLst/>
                <a:latin typeface="Arial" panose="020B0604020202020204" pitchFamily="34" charset="0"/>
              </a:rPr>
              <a:t>σ</a:t>
            </a:r>
            <a:r>
              <a:rPr lang="en-US" sz="1600" b="0" baseline="0" dirty="0">
                <a:solidFill>
                  <a:srgbClr val="000000"/>
                </a:solidFill>
              </a:rPr>
              <a:t>. Probably due to that </a:t>
            </a:r>
            <a:r>
              <a:rPr lang="en-US" sz="1600" b="0" i="0" baseline="0" dirty="0">
                <a:solidFill>
                  <a:srgbClr val="000000"/>
                </a:solidFill>
                <a:effectLst/>
                <a:latin typeface="Arial" panose="020B0604020202020204" pitchFamily="34" charset="0"/>
              </a:rPr>
              <a:t>(anti)quarks not all created </a:t>
            </a:r>
            <a:r>
              <a:rPr lang="en-US" sz="1600" b="0" baseline="0" dirty="0">
                <a:solidFill>
                  <a:srgbClr val="000000"/>
                </a:solidFill>
              </a:rPr>
              <a:t>when EF is strong ( &lt; 1 </a:t>
            </a:r>
            <a:r>
              <a:rPr lang="en-US" sz="1600" b="0" baseline="0" dirty="0" err="1">
                <a:solidFill>
                  <a:srgbClr val="000000"/>
                </a:solidFill>
              </a:rPr>
              <a:t>fm</a:t>
            </a:r>
            <a:r>
              <a:rPr lang="en-US" sz="1600" b="0" baseline="0" dirty="0">
                <a:solidFill>
                  <a:srgbClr val="000000"/>
                </a:solidFill>
              </a:rPr>
              <a:t>).</a:t>
            </a:r>
            <a:endParaRPr lang="en-US" sz="1600" b="0" i="0" baseline="0" dirty="0">
              <a:solidFill>
                <a:srgbClr val="000000"/>
              </a:solidFill>
              <a:effectLst/>
              <a:latin typeface="Arial" panose="020B0604020202020204" pitchFamily="34" charset="0"/>
            </a:endParaRPr>
          </a:p>
          <a:p>
            <a:r>
              <a:rPr lang="en-US" sz="1600" b="0" baseline="0" dirty="0">
                <a:solidFill>
                  <a:srgbClr val="000000"/>
                </a:solidFill>
              </a:rPr>
              <a:t> </a:t>
            </a:r>
          </a:p>
          <a:p>
            <a:endParaRPr lang="en-US" b="0" baseline="0" dirty="0">
              <a:solidFill>
                <a:srgbClr val="000000"/>
              </a:solidFill>
            </a:endParaRPr>
          </a:p>
        </p:txBody>
      </p:sp>
    </p:spTree>
    <p:extLst>
      <p:ext uri="{BB962C8B-B14F-4D97-AF65-F5344CB8AC3E}">
        <p14:creationId xmlns:p14="http://schemas.microsoft.com/office/powerpoint/2010/main" val="80899983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4">
            <a:extLst>
              <a:ext uri="{FF2B5EF4-FFF2-40B4-BE49-F238E27FC236}">
                <a16:creationId xmlns:a16="http://schemas.microsoft.com/office/drawing/2014/main" id="{985A3073-42B9-A448-A819-D27EA1F97A42}"/>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l-GR" i="0" baseline="0" dirty="0">
                <a:solidFill>
                  <a:srgbClr val="FF0000"/>
                </a:solidFill>
                <a:effectLst/>
                <a:latin typeface="Arial" panose="020B0604020202020204" pitchFamily="34" charset="0"/>
              </a:rPr>
              <a:t>Λ</a:t>
            </a:r>
            <a:r>
              <a:rPr lang="en-US" i="0" baseline="0" dirty="0">
                <a:solidFill>
                  <a:srgbClr val="FF0000"/>
                </a:solidFill>
                <a:effectLst/>
                <a:latin typeface="Arial" panose="020B0604020202020204" pitchFamily="34" charset="0"/>
              </a:rPr>
              <a:t>  and anti</a:t>
            </a:r>
            <a:r>
              <a:rPr lang="en-US" baseline="0" dirty="0">
                <a:solidFill>
                  <a:srgbClr val="FF0000"/>
                </a:solidFill>
              </a:rPr>
              <a:t>-</a:t>
            </a:r>
            <a:r>
              <a:rPr lang="el-GR" i="0" baseline="0" dirty="0">
                <a:solidFill>
                  <a:srgbClr val="FF0000"/>
                </a:solidFill>
                <a:effectLst/>
                <a:latin typeface="Arial" panose="020B0604020202020204" pitchFamily="34" charset="0"/>
              </a:rPr>
              <a:t>Λ</a:t>
            </a:r>
            <a:r>
              <a:rPr lang="en-US" i="0" baseline="0" dirty="0">
                <a:solidFill>
                  <a:srgbClr val="FF0000"/>
                </a:solidFill>
                <a:effectLst/>
                <a:latin typeface="Arial" panose="020B0604020202020204" pitchFamily="34" charset="0"/>
              </a:rPr>
              <a:t> Polarization</a:t>
            </a:r>
            <a:endParaRPr lang="en-US" altLang="zh-CN" baseline="0" dirty="0">
              <a:solidFill>
                <a:srgbClr val="FF0000"/>
              </a:solidFill>
            </a:endParaRPr>
          </a:p>
          <a:p>
            <a:pPr algn="ctr"/>
            <a:endParaRPr lang="en-US" altLang="zh-CN" baseline="0" dirty="0">
              <a:solidFill>
                <a:srgbClr val="FF0000"/>
              </a:solidFill>
            </a:endParaRPr>
          </a:p>
        </p:txBody>
      </p:sp>
      <p:sp>
        <p:nvSpPr>
          <p:cNvPr id="20482" name="Footer Placeholder 3">
            <a:extLst>
              <a:ext uri="{FF2B5EF4-FFF2-40B4-BE49-F238E27FC236}">
                <a16:creationId xmlns:a16="http://schemas.microsoft.com/office/drawing/2014/main" id="{026F098F-4583-B240-8F89-2197EC56AC9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18D05781-6C67-6141-803C-21E15F508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37</a:t>
            </a:fld>
            <a:endParaRPr lang="en-US" altLang="zh-CN" sz="1400" b="0" baseline="0" dirty="0">
              <a:latin typeface="Times New Roman" panose="02020603050405020304" pitchFamily="18" charset="0"/>
            </a:endParaRPr>
          </a:p>
        </p:txBody>
      </p:sp>
      <p:sp>
        <p:nvSpPr>
          <p:cNvPr id="2" name="Text Box 5">
            <a:extLst>
              <a:ext uri="{FF2B5EF4-FFF2-40B4-BE49-F238E27FC236}">
                <a16:creationId xmlns:a16="http://schemas.microsoft.com/office/drawing/2014/main" id="{E16267F2-5292-9369-60DB-5E5F5640B8C2}"/>
              </a:ext>
            </a:extLst>
          </p:cNvPr>
          <p:cNvSpPr txBox="1">
            <a:spLocks noChangeArrowheads="1"/>
          </p:cNvSpPr>
          <p:nvPr/>
        </p:nvSpPr>
        <p:spPr bwMode="auto">
          <a:xfrm>
            <a:off x="1943100" y="5916864"/>
            <a:ext cx="5257800" cy="400110"/>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2000" b="0" baseline="0" dirty="0">
                <a:solidFill>
                  <a:srgbClr val="000000"/>
                </a:solidFill>
              </a:rPr>
              <a:t>Challenging to see the B effect at later stage</a:t>
            </a:r>
          </a:p>
        </p:txBody>
      </p:sp>
      <p:grpSp>
        <p:nvGrpSpPr>
          <p:cNvPr id="4" name="Group 3">
            <a:extLst>
              <a:ext uri="{FF2B5EF4-FFF2-40B4-BE49-F238E27FC236}">
                <a16:creationId xmlns:a16="http://schemas.microsoft.com/office/drawing/2014/main" id="{BE134EA5-C84B-08B6-B728-F0947C140D69}"/>
              </a:ext>
            </a:extLst>
          </p:cNvPr>
          <p:cNvGrpSpPr/>
          <p:nvPr/>
        </p:nvGrpSpPr>
        <p:grpSpPr>
          <a:xfrm>
            <a:off x="152400" y="729718"/>
            <a:ext cx="4831715" cy="5130800"/>
            <a:chOff x="152400" y="729718"/>
            <a:chExt cx="4831715" cy="5130800"/>
          </a:xfrm>
        </p:grpSpPr>
        <p:pic>
          <p:nvPicPr>
            <p:cNvPr id="5" name="Picture 4" descr="C:/Users/Gang Wang/AppData/Roaming/JisuOffice/ETemp/1504_25015840/fImage741586918467.png">
              <a:extLst>
                <a:ext uri="{FF2B5EF4-FFF2-40B4-BE49-F238E27FC236}">
                  <a16:creationId xmlns:a16="http://schemas.microsoft.com/office/drawing/2014/main" id="{18562216-7129-F821-88E0-1E768A55E46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152400" y="729718"/>
              <a:ext cx="4831715" cy="5130800"/>
            </a:xfrm>
            <a:prstGeom prst="rect">
              <a:avLst/>
            </a:prstGeom>
            <a:noFill/>
          </p:spPr>
        </p:pic>
        <p:sp>
          <p:nvSpPr>
            <p:cNvPr id="9" name="TextBox 8">
              <a:extLst>
                <a:ext uri="{FF2B5EF4-FFF2-40B4-BE49-F238E27FC236}">
                  <a16:creationId xmlns:a16="http://schemas.microsoft.com/office/drawing/2014/main" id="{1D4B8BB4-CB4F-B406-2655-5BAF59323A96}"/>
                </a:ext>
              </a:extLst>
            </p:cNvPr>
            <p:cNvSpPr txBox="1"/>
            <p:nvPr/>
          </p:nvSpPr>
          <p:spPr>
            <a:xfrm>
              <a:off x="3040182" y="1905000"/>
              <a:ext cx="1760418" cy="276999"/>
            </a:xfrm>
            <a:prstGeom prst="rect">
              <a:avLst/>
            </a:prstGeom>
            <a:solidFill>
              <a:schemeClr val="bg1"/>
            </a:solidFill>
          </p:spPr>
          <p:txBody>
            <a:bodyPr wrap="none" rtlCol="0">
              <a:spAutoFit/>
            </a:bodyPr>
            <a:lstStyle/>
            <a:p>
              <a:r>
                <a:rPr lang="en-US" sz="1200" b="0" baseline="0" dirty="0">
                  <a:solidFill>
                    <a:schemeClr val="tx2">
                      <a:lumMod val="75000"/>
                      <a:lumOff val="25000"/>
                    </a:schemeClr>
                  </a:solidFill>
                </a:rPr>
                <a:t>PRC 98 014910 (2018)</a:t>
              </a:r>
            </a:p>
          </p:txBody>
        </p:sp>
        <p:sp>
          <p:nvSpPr>
            <p:cNvPr id="10" name="TextBox 9">
              <a:extLst>
                <a:ext uri="{FF2B5EF4-FFF2-40B4-BE49-F238E27FC236}">
                  <a16:creationId xmlns:a16="http://schemas.microsoft.com/office/drawing/2014/main" id="{F3AA73FE-BCE9-5D02-6282-F59C4072F3A4}"/>
                </a:ext>
              </a:extLst>
            </p:cNvPr>
            <p:cNvSpPr txBox="1"/>
            <p:nvPr/>
          </p:nvSpPr>
          <p:spPr>
            <a:xfrm>
              <a:off x="3040182" y="2161401"/>
              <a:ext cx="1760418" cy="276999"/>
            </a:xfrm>
            <a:prstGeom prst="rect">
              <a:avLst/>
            </a:prstGeom>
            <a:solidFill>
              <a:schemeClr val="bg1"/>
            </a:solidFill>
          </p:spPr>
          <p:txBody>
            <a:bodyPr wrap="none" rtlCol="0">
              <a:spAutoFit/>
            </a:bodyPr>
            <a:lstStyle/>
            <a:p>
              <a:r>
                <a:rPr lang="en-US" sz="1200" b="0" baseline="0" dirty="0">
                  <a:solidFill>
                    <a:schemeClr val="tx2">
                      <a:lumMod val="65000"/>
                      <a:lumOff val="35000"/>
                    </a:schemeClr>
                  </a:solidFill>
                </a:rPr>
                <a:t>PRC 98 014910 (2018)</a:t>
              </a:r>
            </a:p>
          </p:txBody>
        </p:sp>
      </p:grpSp>
      <p:pic>
        <p:nvPicPr>
          <p:cNvPr id="11" name="对象 4" descr="C:/Users/Gang Wang/AppData/Roaming/JisuOffice/ETemp/1504_25015840/image35.wmf">
            <a:extLst>
              <a:ext uri="{FF2B5EF4-FFF2-40B4-BE49-F238E27FC236}">
                <a16:creationId xmlns:a16="http://schemas.microsoft.com/office/drawing/2014/main" id="{2293B867-F440-74D5-59A6-7F16EEBE0D58}"/>
              </a:ext>
            </a:extLst>
          </p:cNvPr>
          <p:cNvPicPr/>
          <p:nvPr/>
        </p:nvPicPr>
        <p:blipFill rotWithShape="1">
          <a:blip r:embed="rId4">
            <a:extLst>
              <a:ext uri="{28A0092B-C50C-407E-A947-70E740481C1C}">
                <a14:useLocalDpi xmlns:a14="http://schemas.microsoft.com/office/drawing/2010/main" val="0"/>
              </a:ext>
            </a:extLst>
          </a:blip>
          <a:srcRect/>
          <a:stretch>
            <a:fillRect/>
          </a:stretch>
        </p:blipFill>
        <p:spPr>
          <a:xfrm>
            <a:off x="6114747" y="1619486"/>
            <a:ext cx="2082800" cy="1625600"/>
          </a:xfrm>
          <a:prstGeom prst="rect">
            <a:avLst/>
          </a:prstGeom>
          <a:noFill/>
        </p:spPr>
      </p:pic>
    </p:spTree>
    <p:extLst>
      <p:ext uri="{BB962C8B-B14F-4D97-AF65-F5344CB8AC3E}">
        <p14:creationId xmlns:p14="http://schemas.microsoft.com/office/powerpoint/2010/main" val="353252800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4">
            <a:extLst>
              <a:ext uri="{FF2B5EF4-FFF2-40B4-BE49-F238E27FC236}">
                <a16:creationId xmlns:a16="http://schemas.microsoft.com/office/drawing/2014/main" id="{985A3073-42B9-A448-A819-D27EA1F97A42}"/>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l-GR" i="0" baseline="0" dirty="0">
                <a:solidFill>
                  <a:srgbClr val="FF0000"/>
                </a:solidFill>
                <a:effectLst/>
                <a:latin typeface="Arial" panose="020B0604020202020204" pitchFamily="34" charset="0"/>
              </a:rPr>
              <a:t>Λ</a:t>
            </a:r>
            <a:r>
              <a:rPr lang="en-US" i="0" baseline="0" dirty="0">
                <a:solidFill>
                  <a:srgbClr val="FF0000"/>
                </a:solidFill>
                <a:effectLst/>
                <a:latin typeface="Arial" panose="020B0604020202020204" pitchFamily="34" charset="0"/>
              </a:rPr>
              <a:t>  and anti</a:t>
            </a:r>
            <a:r>
              <a:rPr lang="en-US" baseline="0" dirty="0">
                <a:solidFill>
                  <a:srgbClr val="FF0000"/>
                </a:solidFill>
              </a:rPr>
              <a:t>-</a:t>
            </a:r>
            <a:r>
              <a:rPr lang="el-GR" i="0" baseline="0" dirty="0">
                <a:solidFill>
                  <a:srgbClr val="FF0000"/>
                </a:solidFill>
                <a:effectLst/>
                <a:latin typeface="Arial" panose="020B0604020202020204" pitchFamily="34" charset="0"/>
              </a:rPr>
              <a:t>Λ</a:t>
            </a:r>
            <a:r>
              <a:rPr lang="en-US" i="0" baseline="0" dirty="0">
                <a:solidFill>
                  <a:srgbClr val="FF0000"/>
                </a:solidFill>
                <a:effectLst/>
                <a:latin typeface="Arial" panose="020B0604020202020204" pitchFamily="34" charset="0"/>
              </a:rPr>
              <a:t> Polarization</a:t>
            </a:r>
            <a:endParaRPr lang="en-US" altLang="zh-CN" baseline="0" dirty="0">
              <a:solidFill>
                <a:srgbClr val="FF0000"/>
              </a:solidFill>
            </a:endParaRPr>
          </a:p>
          <a:p>
            <a:pPr algn="ctr"/>
            <a:endParaRPr lang="en-US" altLang="zh-CN" baseline="0" dirty="0">
              <a:solidFill>
                <a:srgbClr val="FF0000"/>
              </a:solidFill>
            </a:endParaRPr>
          </a:p>
        </p:txBody>
      </p:sp>
      <p:sp>
        <p:nvSpPr>
          <p:cNvPr id="20482" name="Footer Placeholder 3">
            <a:extLst>
              <a:ext uri="{FF2B5EF4-FFF2-40B4-BE49-F238E27FC236}">
                <a16:creationId xmlns:a16="http://schemas.microsoft.com/office/drawing/2014/main" id="{026F098F-4583-B240-8F89-2197EC56AC9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18D05781-6C67-6141-803C-21E15F508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38</a:t>
            </a:fld>
            <a:endParaRPr lang="en-US" altLang="zh-CN" sz="1400" b="0" baseline="0" dirty="0">
              <a:latin typeface="Times New Roman" panose="02020603050405020304" pitchFamily="18" charset="0"/>
            </a:endParaRPr>
          </a:p>
        </p:txBody>
      </p:sp>
      <p:sp>
        <p:nvSpPr>
          <p:cNvPr id="3" name="Text Box 5">
            <a:extLst>
              <a:ext uri="{FF2B5EF4-FFF2-40B4-BE49-F238E27FC236}">
                <a16:creationId xmlns:a16="http://schemas.microsoft.com/office/drawing/2014/main" id="{69B31526-7083-93A9-3BFA-771C3BA54CC1}"/>
              </a:ext>
            </a:extLst>
          </p:cNvPr>
          <p:cNvSpPr txBox="1">
            <a:spLocks noChangeArrowheads="1"/>
          </p:cNvSpPr>
          <p:nvPr/>
        </p:nvSpPr>
        <p:spPr bwMode="auto">
          <a:xfrm>
            <a:off x="1943100" y="5916864"/>
            <a:ext cx="5257800" cy="400110"/>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2000" b="0" baseline="0" dirty="0">
                <a:solidFill>
                  <a:srgbClr val="000000"/>
                </a:solidFill>
              </a:rPr>
              <a:t>Challenging to see the B effect at later stage</a:t>
            </a:r>
          </a:p>
        </p:txBody>
      </p:sp>
      <p:pic>
        <p:nvPicPr>
          <p:cNvPr id="6" name="Picture 5" descr="A graph of a graph with numbers and lines&#10;&#10;Description automatically generated">
            <a:extLst>
              <a:ext uri="{FF2B5EF4-FFF2-40B4-BE49-F238E27FC236}">
                <a16:creationId xmlns:a16="http://schemas.microsoft.com/office/drawing/2014/main" id="{87A89A81-AFE3-B260-41FA-35A812CFA301}"/>
              </a:ext>
            </a:extLst>
          </p:cNvPr>
          <p:cNvPicPr>
            <a:picLocks noChangeAspect="1"/>
          </p:cNvPicPr>
          <p:nvPr/>
        </p:nvPicPr>
        <p:blipFill>
          <a:blip r:embed="rId3"/>
          <a:stretch>
            <a:fillRect/>
          </a:stretch>
        </p:blipFill>
        <p:spPr>
          <a:xfrm>
            <a:off x="685800" y="982399"/>
            <a:ext cx="4368800" cy="3778001"/>
          </a:xfrm>
          <a:prstGeom prst="rect">
            <a:avLst/>
          </a:prstGeom>
        </p:spPr>
      </p:pic>
      <p:sp>
        <p:nvSpPr>
          <p:cNvPr id="7" name="文本框 18">
            <a:extLst>
              <a:ext uri="{FF2B5EF4-FFF2-40B4-BE49-F238E27FC236}">
                <a16:creationId xmlns:a16="http://schemas.microsoft.com/office/drawing/2014/main" id="{5035B11D-ABAE-EC46-C177-41EF7B912AA4}"/>
              </a:ext>
            </a:extLst>
          </p:cNvPr>
          <p:cNvSpPr txBox="1"/>
          <p:nvPr/>
        </p:nvSpPr>
        <p:spPr>
          <a:xfrm>
            <a:off x="1544956" y="4663814"/>
            <a:ext cx="2396488" cy="276999"/>
          </a:xfrm>
          <a:prstGeom prst="rect">
            <a:avLst/>
          </a:prstGeom>
          <a:noFill/>
        </p:spPr>
        <p:txBody>
          <a:bodyPr wrap="square" rtlCol="0" anchor="t">
            <a:spAutoFit/>
          </a:bodyPr>
          <a:lstStyle/>
          <a:p>
            <a:r>
              <a:rPr lang="en-US" altLang="zh-CN" sz="1200" b="0" baseline="0" dirty="0">
                <a:solidFill>
                  <a:schemeClr val="bg2"/>
                </a:solidFill>
                <a:latin typeface="+mn-lt"/>
                <a:cs typeface="Calibri Light" panose="020F0302020204030204" charset="0"/>
              </a:rPr>
              <a:t>STAR, PRC 108 014910 (2023)</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D1227FB-A14A-3CD5-C683-DAA058023037}"/>
                  </a:ext>
                </a:extLst>
              </p:cNvPr>
              <p:cNvSpPr txBox="1"/>
              <p:nvPr/>
            </p:nvSpPr>
            <p:spPr>
              <a:xfrm>
                <a:off x="5791200" y="2107649"/>
                <a:ext cx="2971800" cy="78136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baseline="0" smtClean="0">
                              <a:latin typeface="Cambria Math" panose="02040503050406030204" pitchFamily="18" charset="0"/>
                            </a:rPr>
                          </m:ctrlPr>
                        </m:sSubPr>
                        <m:e>
                          <m:r>
                            <a:rPr lang="en-US" sz="2400" b="0" i="1" baseline="0" smtClean="0">
                              <a:latin typeface="Cambria Math" panose="02040503050406030204" pitchFamily="18" charset="0"/>
                            </a:rPr>
                            <m:t>𝑃</m:t>
                          </m:r>
                        </m:e>
                        <m:sub>
                          <m:acc>
                            <m:accPr>
                              <m:chr m:val="̅"/>
                              <m:ctrlPr>
                                <a:rPr lang="en-US" sz="2400" b="0" i="1" baseline="0" smtClean="0">
                                  <a:latin typeface="Cambria Math" panose="02040503050406030204" pitchFamily="18" charset="0"/>
                                </a:rPr>
                              </m:ctrlPr>
                            </m:accPr>
                            <m:e>
                              <m:r>
                                <a:rPr lang="en-US" sz="2400" b="0" i="1" baseline="0" smtClean="0">
                                  <a:latin typeface="Cambria Math" panose="02040503050406030204" pitchFamily="18" charset="0"/>
                                  <a:ea typeface="Cambria Math" panose="02040503050406030204" pitchFamily="18" charset="0"/>
                                </a:rPr>
                                <m:t>𝛬</m:t>
                              </m:r>
                            </m:e>
                          </m:acc>
                        </m:sub>
                      </m:sSub>
                      <m:r>
                        <a:rPr lang="en-US" sz="2400" b="0" i="1" baseline="0" smtClean="0">
                          <a:latin typeface="Cambria Math" panose="02040503050406030204" pitchFamily="18" charset="0"/>
                        </a:rPr>
                        <m:t>−</m:t>
                      </m:r>
                      <m:sSub>
                        <m:sSubPr>
                          <m:ctrlPr>
                            <a:rPr lang="en-US" sz="2400" b="0" i="1" baseline="0" smtClean="0">
                              <a:latin typeface="Cambria Math" panose="02040503050406030204" pitchFamily="18" charset="0"/>
                            </a:rPr>
                          </m:ctrlPr>
                        </m:sSubPr>
                        <m:e>
                          <m:r>
                            <a:rPr lang="en-US" sz="2400" b="0" i="1" baseline="0" smtClean="0">
                              <a:latin typeface="Cambria Math" panose="02040503050406030204" pitchFamily="18" charset="0"/>
                            </a:rPr>
                            <m:t>𝑃</m:t>
                          </m:r>
                        </m:e>
                        <m:sub>
                          <m:r>
                            <a:rPr lang="en-US" sz="2400" b="0" i="1" baseline="0" smtClean="0">
                              <a:latin typeface="Cambria Math" panose="02040503050406030204" pitchFamily="18" charset="0"/>
                              <a:ea typeface="Cambria Math" panose="02040503050406030204" pitchFamily="18" charset="0"/>
                            </a:rPr>
                            <m:t>𝛬</m:t>
                          </m:r>
                        </m:sub>
                      </m:sSub>
                      <m:r>
                        <a:rPr lang="en-US" sz="2400" b="0" i="1" baseline="0" smtClean="0">
                          <a:latin typeface="Cambria Math" panose="02040503050406030204" pitchFamily="18" charset="0"/>
                        </a:rPr>
                        <m:t>=−2</m:t>
                      </m:r>
                      <m:f>
                        <m:fPr>
                          <m:ctrlPr>
                            <a:rPr lang="en-US" sz="2400" b="0" i="1" baseline="0" smtClean="0">
                              <a:latin typeface="Cambria Math" panose="02040503050406030204" pitchFamily="18" charset="0"/>
                            </a:rPr>
                          </m:ctrlPr>
                        </m:fPr>
                        <m:num>
                          <m:sSub>
                            <m:sSubPr>
                              <m:ctrlPr>
                                <a:rPr lang="en-US" sz="2400" b="0" i="1" baseline="0" smtClean="0">
                                  <a:latin typeface="Cambria Math" panose="02040503050406030204" pitchFamily="18" charset="0"/>
                                </a:rPr>
                              </m:ctrlPr>
                            </m:sSubPr>
                            <m:e>
                              <m:r>
                                <a:rPr lang="en-US" sz="2400" b="0" i="1" baseline="0" smtClean="0">
                                  <a:latin typeface="Cambria Math" panose="02040503050406030204" pitchFamily="18" charset="0"/>
                                  <a:ea typeface="Cambria Math" panose="02040503050406030204" pitchFamily="18" charset="0"/>
                                </a:rPr>
                                <m:t>𝜇</m:t>
                              </m:r>
                            </m:e>
                            <m:sub>
                              <m:r>
                                <a:rPr lang="en-US" sz="2400" b="0" i="1" baseline="0" smtClean="0">
                                  <a:latin typeface="Cambria Math" panose="02040503050406030204" pitchFamily="18" charset="0"/>
                                  <a:ea typeface="Cambria Math" panose="02040503050406030204" pitchFamily="18" charset="0"/>
                                </a:rPr>
                                <m:t>𝛬</m:t>
                              </m:r>
                            </m:sub>
                          </m:sSub>
                          <m:r>
                            <a:rPr lang="en-US" sz="2400" b="0" i="1" baseline="0" smtClean="0">
                              <a:latin typeface="Cambria Math" panose="02040503050406030204" pitchFamily="18" charset="0"/>
                            </a:rPr>
                            <m:t>𝐵</m:t>
                          </m:r>
                        </m:num>
                        <m:den>
                          <m:r>
                            <a:rPr lang="en-US" sz="2400" b="0" i="1" baseline="0" smtClean="0">
                              <a:latin typeface="Cambria Math" panose="02040503050406030204" pitchFamily="18" charset="0"/>
                            </a:rPr>
                            <m:t>𝑇</m:t>
                          </m:r>
                        </m:den>
                      </m:f>
                    </m:oMath>
                  </m:oMathPara>
                </a14:m>
                <a:endParaRPr lang="en-US" b="0" baseline="0" dirty="0"/>
              </a:p>
            </p:txBody>
          </p:sp>
        </mc:Choice>
        <mc:Fallback xmlns="">
          <p:sp>
            <p:nvSpPr>
              <p:cNvPr id="8" name="TextBox 7">
                <a:extLst>
                  <a:ext uri="{FF2B5EF4-FFF2-40B4-BE49-F238E27FC236}">
                    <a16:creationId xmlns:a16="http://schemas.microsoft.com/office/drawing/2014/main" id="{8D1227FB-A14A-3CD5-C683-DAA058023037}"/>
                  </a:ext>
                </a:extLst>
              </p:cNvPr>
              <p:cNvSpPr txBox="1">
                <a:spLocks noRot="1" noChangeAspect="1" noMove="1" noResize="1" noEditPoints="1" noAdjustHandles="1" noChangeArrowheads="1" noChangeShapeType="1" noTextEdit="1"/>
              </p:cNvSpPr>
              <p:nvPr/>
            </p:nvSpPr>
            <p:spPr>
              <a:xfrm>
                <a:off x="5791200" y="2107649"/>
                <a:ext cx="2971800" cy="781368"/>
              </a:xfrm>
              <a:prstGeom prst="rect">
                <a:avLst/>
              </a:prstGeom>
              <a:blipFill>
                <a:blip r:embed="rId4"/>
                <a:stretch>
                  <a:fillRect b="-6452"/>
                </a:stretch>
              </a:blipFill>
            </p:spPr>
            <p:txBody>
              <a:bodyPr/>
              <a:lstStyle/>
              <a:p>
                <a:r>
                  <a:rPr lang="en-US">
                    <a:noFill/>
                  </a:rPr>
                  <a:t> </a:t>
                </a:r>
              </a:p>
            </p:txBody>
          </p:sp>
        </mc:Fallback>
      </mc:AlternateContent>
    </p:spTree>
    <p:extLst>
      <p:ext uri="{BB962C8B-B14F-4D97-AF65-F5344CB8AC3E}">
        <p14:creationId xmlns:p14="http://schemas.microsoft.com/office/powerpoint/2010/main" val="309359802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D9A0B33-4A17-26B4-5FC9-95B19D42C21B}"/>
              </a:ext>
            </a:extLst>
          </p:cNvPr>
          <p:cNvPicPr>
            <a:picLocks noChangeAspect="1"/>
          </p:cNvPicPr>
          <p:nvPr/>
        </p:nvPicPr>
        <p:blipFill>
          <a:blip r:embed="rId3"/>
          <a:stretch>
            <a:fillRect/>
          </a:stretch>
        </p:blipFill>
        <p:spPr>
          <a:xfrm>
            <a:off x="477286" y="1324899"/>
            <a:ext cx="4206658" cy="3892631"/>
          </a:xfrm>
          <a:prstGeom prst="rect">
            <a:avLst/>
          </a:prstGeom>
        </p:spPr>
      </p:pic>
      <p:sp>
        <p:nvSpPr>
          <p:cNvPr id="20482" name="Footer Placeholder 3">
            <a:extLst>
              <a:ext uri="{FF2B5EF4-FFF2-40B4-BE49-F238E27FC236}">
                <a16:creationId xmlns:a16="http://schemas.microsoft.com/office/drawing/2014/main" id="{026F098F-4583-B240-8F89-2197EC56AC9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18D05781-6C67-6141-803C-21E15F508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39</a:t>
            </a:fld>
            <a:endParaRPr lang="en-US" altLang="zh-CN" sz="1400" b="0" baseline="0" dirty="0">
              <a:latin typeface="Times New Roman" panose="02020603050405020304" pitchFamily="18" charset="0"/>
            </a:endParaRPr>
          </a:p>
        </p:txBody>
      </p:sp>
      <p:sp>
        <p:nvSpPr>
          <p:cNvPr id="6" name="Rectangle 34">
            <a:extLst>
              <a:ext uri="{FF2B5EF4-FFF2-40B4-BE49-F238E27FC236}">
                <a16:creationId xmlns:a16="http://schemas.microsoft.com/office/drawing/2014/main" id="{628756C8-CABF-19B1-9F97-EAFF2622F248}"/>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baseline="0" dirty="0">
                <a:solidFill>
                  <a:srgbClr val="FF0000"/>
                </a:solidFill>
              </a:rPr>
              <a:t>EM field : Hall, Faraday and Coulomb Effect</a:t>
            </a:r>
            <a:r>
              <a:rPr lang="en-US" i="0" baseline="0" dirty="0">
                <a:solidFill>
                  <a:srgbClr val="FF0000"/>
                </a:solidFill>
                <a:effectLst/>
                <a:latin typeface="Arial" panose="020B0604020202020204" pitchFamily="34" charset="0"/>
              </a:rPr>
              <a:t> </a:t>
            </a:r>
            <a:endParaRPr lang="en-US" altLang="zh-CN" baseline="0" dirty="0">
              <a:solidFill>
                <a:srgbClr val="FF0000"/>
              </a:solidFill>
            </a:endParaRPr>
          </a:p>
        </p:txBody>
      </p:sp>
      <p:sp>
        <p:nvSpPr>
          <p:cNvPr id="4" name="文本框 18">
            <a:extLst>
              <a:ext uri="{FF2B5EF4-FFF2-40B4-BE49-F238E27FC236}">
                <a16:creationId xmlns:a16="http://schemas.microsoft.com/office/drawing/2014/main" id="{428C05EF-B8B0-7885-D251-57CC277885D4}"/>
              </a:ext>
            </a:extLst>
          </p:cNvPr>
          <p:cNvSpPr txBox="1"/>
          <p:nvPr/>
        </p:nvSpPr>
        <p:spPr>
          <a:xfrm>
            <a:off x="4914165" y="4376406"/>
            <a:ext cx="4116269" cy="1015663"/>
          </a:xfrm>
          <a:prstGeom prst="rect">
            <a:avLst/>
          </a:prstGeom>
          <a:noFill/>
        </p:spPr>
        <p:txBody>
          <a:bodyPr wrap="square" rtlCol="0" anchor="t">
            <a:spAutoFit/>
          </a:bodyPr>
          <a:lstStyle/>
          <a:p>
            <a:r>
              <a:rPr lang="en-US" altLang="zh-CN" sz="1200" b="0" baseline="0" dirty="0" err="1">
                <a:solidFill>
                  <a:schemeClr val="bg2"/>
                </a:solidFill>
                <a:latin typeface="+mn-lt"/>
                <a:cs typeface="Calibri Light" panose="020F0302020204030204" charset="0"/>
              </a:rPr>
              <a:t>Gursoy</a:t>
            </a:r>
            <a:r>
              <a:rPr lang="en-US" altLang="zh-CN" sz="1200" b="0" baseline="0" dirty="0">
                <a:solidFill>
                  <a:schemeClr val="bg2"/>
                </a:solidFill>
                <a:latin typeface="+mn-lt"/>
                <a:cs typeface="Calibri Light" panose="020F0302020204030204" charset="0"/>
              </a:rPr>
              <a:t>, </a:t>
            </a:r>
            <a:r>
              <a:rPr lang="en-US" altLang="zh-CN" sz="1200" b="0" baseline="0" dirty="0" err="1">
                <a:solidFill>
                  <a:schemeClr val="bg2"/>
                </a:solidFill>
                <a:latin typeface="+mn-lt"/>
                <a:cs typeface="Calibri Light" panose="020F0302020204030204" charset="0"/>
              </a:rPr>
              <a:t>Kharzeev</a:t>
            </a:r>
            <a:r>
              <a:rPr lang="en-US" altLang="zh-CN" sz="1200" b="0" baseline="0" dirty="0">
                <a:solidFill>
                  <a:schemeClr val="bg2"/>
                </a:solidFill>
                <a:latin typeface="+mn-lt"/>
                <a:cs typeface="Calibri Light" panose="020F0302020204030204" charset="0"/>
              </a:rPr>
              <a:t> and Rajagopal, PRC 89 054905 (2014)</a:t>
            </a:r>
          </a:p>
          <a:p>
            <a:r>
              <a:rPr lang="en-US" altLang="zh-CN" sz="1200" b="0" baseline="0" dirty="0">
                <a:solidFill>
                  <a:schemeClr val="bg2"/>
                </a:solidFill>
                <a:latin typeface="+mn-lt"/>
                <a:cs typeface="Calibri Light" panose="020F0302020204030204" charset="0"/>
              </a:rPr>
              <a:t>S.K. Das et al., PLB 768 260 (2017)</a:t>
            </a:r>
          </a:p>
          <a:p>
            <a:r>
              <a:rPr lang="en-US" altLang="zh-CN" sz="1200" b="0" baseline="0" dirty="0" err="1">
                <a:solidFill>
                  <a:schemeClr val="bg2"/>
                </a:solidFill>
                <a:latin typeface="+mn-lt"/>
                <a:cs typeface="Calibri Light" panose="020F0302020204030204" charset="0"/>
              </a:rPr>
              <a:t>Umut</a:t>
            </a:r>
            <a:r>
              <a:rPr lang="en-US" altLang="zh-CN" sz="1200" b="0" baseline="0" dirty="0">
                <a:solidFill>
                  <a:schemeClr val="bg2"/>
                </a:solidFill>
                <a:latin typeface="+mn-lt"/>
                <a:cs typeface="Calibri Light" panose="020F0302020204030204" charset="0"/>
              </a:rPr>
              <a:t> </a:t>
            </a:r>
            <a:r>
              <a:rPr lang="en-US" altLang="zh-CN" sz="1200" b="0" baseline="0" dirty="0" err="1">
                <a:solidFill>
                  <a:schemeClr val="bg2"/>
                </a:solidFill>
                <a:latin typeface="+mn-lt"/>
                <a:cs typeface="Calibri Light" panose="020F0302020204030204" charset="0"/>
              </a:rPr>
              <a:t>Gursoy</a:t>
            </a:r>
            <a:r>
              <a:rPr lang="en-US" altLang="zh-CN" sz="1200" b="0" baseline="0" dirty="0">
                <a:solidFill>
                  <a:schemeClr val="bg2"/>
                </a:solidFill>
                <a:latin typeface="+mn-lt"/>
                <a:cs typeface="Calibri Light" panose="020F0302020204030204" charset="0"/>
              </a:rPr>
              <a:t>, et al., PRC 98 055201 (2018)</a:t>
            </a:r>
          </a:p>
          <a:p>
            <a:r>
              <a:rPr lang="en-US" altLang="zh-CN" sz="1200" b="0" baseline="0" dirty="0">
                <a:solidFill>
                  <a:schemeClr val="bg2"/>
                </a:solidFill>
                <a:latin typeface="+mn-lt"/>
                <a:cs typeface="Calibri Light" panose="020F0302020204030204" charset="0"/>
              </a:rPr>
              <a:t>K. Nakamura et. al., PRC 107 034912 (2023)</a:t>
            </a:r>
          </a:p>
          <a:p>
            <a:r>
              <a:rPr lang="en-US" altLang="zh-CN" sz="1200" b="0" baseline="0" dirty="0">
                <a:solidFill>
                  <a:schemeClr val="bg2"/>
                </a:solidFill>
                <a:latin typeface="+mn-lt"/>
                <a:cs typeface="Calibri Light" panose="020F0302020204030204" charset="0"/>
              </a:rPr>
              <a:t>K. Nakamura et. Al., PRC 107 014901 (2023)</a:t>
            </a:r>
          </a:p>
        </p:txBody>
      </p:sp>
      <p:sp>
        <p:nvSpPr>
          <p:cNvPr id="5" name="TextBox 4">
            <a:extLst>
              <a:ext uri="{FF2B5EF4-FFF2-40B4-BE49-F238E27FC236}">
                <a16:creationId xmlns:a16="http://schemas.microsoft.com/office/drawing/2014/main" id="{F03FC095-B839-B28A-F224-3A45894EB751}"/>
              </a:ext>
            </a:extLst>
          </p:cNvPr>
          <p:cNvSpPr txBox="1"/>
          <p:nvPr/>
        </p:nvSpPr>
        <p:spPr>
          <a:xfrm>
            <a:off x="4800600" y="1294163"/>
            <a:ext cx="4343400" cy="2554545"/>
          </a:xfrm>
          <a:prstGeom prst="rect">
            <a:avLst/>
          </a:prstGeom>
          <a:noFill/>
        </p:spPr>
        <p:txBody>
          <a:bodyPr wrap="square" rtlCol="0">
            <a:spAutoFit/>
          </a:bodyPr>
          <a:lstStyle/>
          <a:p>
            <a:r>
              <a:rPr lang="en-US" sz="1600" b="0" baseline="0" dirty="0">
                <a:solidFill>
                  <a:schemeClr val="accent1">
                    <a:lumMod val="75000"/>
                  </a:schemeClr>
                </a:solidFill>
              </a:rPr>
              <a:t>Hall</a:t>
            </a:r>
            <a:r>
              <a:rPr lang="en-US" sz="1600" b="0" baseline="0" dirty="0"/>
              <a:t> effect (Lorentz force) and </a:t>
            </a:r>
            <a:r>
              <a:rPr lang="en-US" sz="1600" b="0" baseline="0" dirty="0">
                <a:solidFill>
                  <a:schemeClr val="accent2">
                    <a:lumMod val="60000"/>
                    <a:lumOff val="40000"/>
                  </a:schemeClr>
                </a:solidFill>
              </a:rPr>
              <a:t>Faraday + Coulomb</a:t>
            </a:r>
            <a:r>
              <a:rPr lang="en-US" sz="1600" b="0" baseline="0" dirty="0"/>
              <a:t> effect compete each other.</a:t>
            </a:r>
          </a:p>
          <a:p>
            <a:endParaRPr lang="en-US" sz="1600" b="0" baseline="0" dirty="0"/>
          </a:p>
          <a:p>
            <a:r>
              <a:rPr lang="en-US" sz="1600" b="0" baseline="0" dirty="0">
                <a:solidFill>
                  <a:schemeClr val="accent1">
                    <a:lumMod val="75000"/>
                  </a:schemeClr>
                </a:solidFill>
              </a:rPr>
              <a:t>Hall</a:t>
            </a:r>
            <a:r>
              <a:rPr lang="en-US" sz="1600" b="0" baseline="0" dirty="0"/>
              <a:t> effect is more relevant for heavy quarks at early stage.</a:t>
            </a:r>
          </a:p>
          <a:p>
            <a:endParaRPr lang="en-US" sz="1600" b="0" baseline="0" dirty="0"/>
          </a:p>
          <a:p>
            <a:r>
              <a:rPr lang="en-US" sz="1600" b="0" baseline="0" dirty="0"/>
              <a:t>Calculations indicate </a:t>
            </a:r>
            <a:r>
              <a:rPr lang="en-US" sz="1600" b="0" baseline="0" dirty="0">
                <a:solidFill>
                  <a:schemeClr val="accent2">
                    <a:lumMod val="60000"/>
                    <a:lumOff val="40000"/>
                  </a:schemeClr>
                </a:solidFill>
              </a:rPr>
              <a:t>Faraday + Coulomb </a:t>
            </a:r>
            <a:r>
              <a:rPr lang="en-US" sz="1600" b="0" baseline="0" dirty="0"/>
              <a:t>effect dominate over Hall effect for light hadrons.</a:t>
            </a:r>
          </a:p>
          <a:p>
            <a:endParaRPr lang="en-US" sz="1600" b="0" baseline="0" dirty="0"/>
          </a:p>
        </p:txBody>
      </p:sp>
      <p:sp>
        <p:nvSpPr>
          <p:cNvPr id="8" name="Arc 7">
            <a:extLst>
              <a:ext uri="{FF2B5EF4-FFF2-40B4-BE49-F238E27FC236}">
                <a16:creationId xmlns:a16="http://schemas.microsoft.com/office/drawing/2014/main" id="{F11ACA07-8DD0-1A4C-4AE7-419E018A691E}"/>
              </a:ext>
            </a:extLst>
          </p:cNvPr>
          <p:cNvSpPr/>
          <p:nvPr/>
        </p:nvSpPr>
        <p:spPr bwMode="auto">
          <a:xfrm rot="20809453">
            <a:off x="1387148" y="2379644"/>
            <a:ext cx="1447800" cy="1371600"/>
          </a:xfrm>
          <a:prstGeom prst="arc">
            <a:avLst>
              <a:gd name="adj1" fmla="val 16200000"/>
              <a:gd name="adj2" fmla="val 21460780"/>
            </a:avLst>
          </a:prstGeom>
          <a:noFill/>
          <a:ln w="25400" cap="flat" cmpd="sng" algn="ctr">
            <a:solidFill>
              <a:schemeClr val="accent2">
                <a:lumMod val="60000"/>
                <a:lumOff val="40000"/>
              </a:schemeClr>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dirty="0">
              <a:ln>
                <a:noFill/>
              </a:ln>
              <a:solidFill>
                <a:schemeClr val="tx1"/>
              </a:solidFill>
              <a:effectLst/>
              <a:latin typeface="Arial" charset="0"/>
            </a:endParaRPr>
          </a:p>
        </p:txBody>
      </p:sp>
      <p:sp>
        <p:nvSpPr>
          <p:cNvPr id="9" name="Arc 8">
            <a:extLst>
              <a:ext uri="{FF2B5EF4-FFF2-40B4-BE49-F238E27FC236}">
                <a16:creationId xmlns:a16="http://schemas.microsoft.com/office/drawing/2014/main" id="{8851EF2A-8C57-CC9D-973E-F1909251BD5C}"/>
              </a:ext>
            </a:extLst>
          </p:cNvPr>
          <p:cNvSpPr/>
          <p:nvPr/>
        </p:nvSpPr>
        <p:spPr bwMode="auto">
          <a:xfrm rot="9643661">
            <a:off x="2299884" y="2732334"/>
            <a:ext cx="1447800" cy="1371600"/>
          </a:xfrm>
          <a:prstGeom prst="arc">
            <a:avLst>
              <a:gd name="adj1" fmla="val 16200000"/>
              <a:gd name="adj2" fmla="val 21460780"/>
            </a:avLst>
          </a:prstGeom>
          <a:noFill/>
          <a:ln w="25400" cap="flat" cmpd="sng" algn="ctr">
            <a:solidFill>
              <a:schemeClr val="accent2">
                <a:lumMod val="60000"/>
                <a:lumOff val="40000"/>
              </a:schemeClr>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dirty="0">
              <a:ln>
                <a:noFill/>
              </a:ln>
              <a:solidFill>
                <a:schemeClr val="tx1"/>
              </a:solidFill>
              <a:effectLst/>
              <a:latin typeface="Arial" charset="0"/>
            </a:endParaRPr>
          </a:p>
        </p:txBody>
      </p:sp>
      <p:sp>
        <p:nvSpPr>
          <p:cNvPr id="10" name="Arc 9">
            <a:extLst>
              <a:ext uri="{FF2B5EF4-FFF2-40B4-BE49-F238E27FC236}">
                <a16:creationId xmlns:a16="http://schemas.microsoft.com/office/drawing/2014/main" id="{A6F5676C-F56C-9D34-ED88-B8C27537F5FF}"/>
              </a:ext>
            </a:extLst>
          </p:cNvPr>
          <p:cNvSpPr/>
          <p:nvPr/>
        </p:nvSpPr>
        <p:spPr bwMode="auto">
          <a:xfrm rot="15979594">
            <a:off x="2787252" y="2128865"/>
            <a:ext cx="1447800" cy="1371600"/>
          </a:xfrm>
          <a:prstGeom prst="arc">
            <a:avLst>
              <a:gd name="adj1" fmla="val 16200000"/>
              <a:gd name="adj2" fmla="val 21460780"/>
            </a:avLst>
          </a:prstGeom>
          <a:noFill/>
          <a:ln w="25400" cap="flat" cmpd="sng" algn="ctr">
            <a:solidFill>
              <a:schemeClr val="accent1">
                <a:lumMod val="75000"/>
              </a:schemeClr>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dirty="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8ECF9E3D-A295-D2A5-8EEC-0889C4E7EC78}"/>
              </a:ext>
            </a:extLst>
          </p:cNvPr>
          <p:cNvSpPr txBox="1"/>
          <p:nvPr/>
        </p:nvSpPr>
        <p:spPr>
          <a:xfrm>
            <a:off x="694012" y="2057400"/>
            <a:ext cx="1744388" cy="461665"/>
          </a:xfrm>
          <a:prstGeom prst="rect">
            <a:avLst/>
          </a:prstGeom>
          <a:noFill/>
        </p:spPr>
        <p:txBody>
          <a:bodyPr wrap="none" rtlCol="0">
            <a:spAutoFit/>
          </a:bodyPr>
          <a:lstStyle/>
          <a:p>
            <a:r>
              <a:rPr lang="en-US" sz="1200" b="0" baseline="0" dirty="0">
                <a:solidFill>
                  <a:schemeClr val="accent2">
                    <a:lumMod val="75000"/>
                  </a:schemeClr>
                </a:solidFill>
              </a:rPr>
              <a:t>Faraday induction and </a:t>
            </a:r>
          </a:p>
          <a:p>
            <a:r>
              <a:rPr lang="en-US" sz="1200" b="0" baseline="0" dirty="0">
                <a:solidFill>
                  <a:schemeClr val="accent2">
                    <a:lumMod val="75000"/>
                  </a:schemeClr>
                </a:solidFill>
              </a:rPr>
              <a:t>Coulomb effect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61307FE-1A4F-5849-84A2-98DC52CCF618}"/>
                  </a:ext>
                </a:extLst>
              </p:cNvPr>
              <p:cNvSpPr txBox="1"/>
              <p:nvPr/>
            </p:nvSpPr>
            <p:spPr>
              <a:xfrm>
                <a:off x="3511151" y="3514129"/>
                <a:ext cx="397545" cy="2416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1" i="1" baseline="0" smtClean="0">
                          <a:latin typeface="Cambria Math" panose="02040503050406030204" pitchFamily="18" charset="0"/>
                          <a:ea typeface="Cambria Math" panose="02040503050406030204" pitchFamily="18" charset="0"/>
                        </a:rPr>
                        <m:t>⦿ </m:t>
                      </m:r>
                      <m:acc>
                        <m:accPr>
                          <m:chr m:val="⃗"/>
                          <m:ctrlPr>
                            <a:rPr lang="en-US" sz="1400" b="1" i="1" baseline="0" smtClean="0">
                              <a:latin typeface="Cambria Math" panose="02040503050406030204" pitchFamily="18" charset="0"/>
                              <a:ea typeface="Cambria Math" panose="02040503050406030204" pitchFamily="18" charset="0"/>
                            </a:rPr>
                          </m:ctrlPr>
                        </m:accPr>
                        <m:e>
                          <m:r>
                            <a:rPr lang="en-US" sz="1400" b="1" i="1" baseline="0" smtClean="0">
                              <a:latin typeface="Cambria Math" panose="02040503050406030204" pitchFamily="18" charset="0"/>
                              <a:ea typeface="Cambria Math" panose="02040503050406030204" pitchFamily="18" charset="0"/>
                            </a:rPr>
                            <m:t>𝑩</m:t>
                          </m:r>
                        </m:e>
                      </m:acc>
                    </m:oMath>
                  </m:oMathPara>
                </a14:m>
                <a:endParaRPr lang="en-US" sz="1400" baseline="0" dirty="0"/>
              </a:p>
            </p:txBody>
          </p:sp>
        </mc:Choice>
        <mc:Fallback xmlns="">
          <p:sp>
            <p:nvSpPr>
              <p:cNvPr id="19" name="TextBox 18">
                <a:extLst>
                  <a:ext uri="{FF2B5EF4-FFF2-40B4-BE49-F238E27FC236}">
                    <a16:creationId xmlns:a16="http://schemas.microsoft.com/office/drawing/2014/main" id="{B61307FE-1A4F-5849-84A2-98DC52CCF618}"/>
                  </a:ext>
                </a:extLst>
              </p:cNvPr>
              <p:cNvSpPr txBox="1">
                <a:spLocks noRot="1" noChangeAspect="1" noMove="1" noResize="1" noEditPoints="1" noAdjustHandles="1" noChangeArrowheads="1" noChangeShapeType="1" noTextEdit="1"/>
              </p:cNvSpPr>
              <p:nvPr/>
            </p:nvSpPr>
            <p:spPr>
              <a:xfrm>
                <a:off x="3511151" y="3514129"/>
                <a:ext cx="397545" cy="241605"/>
              </a:xfrm>
              <a:prstGeom prst="rect">
                <a:avLst/>
              </a:prstGeom>
              <a:blipFill>
                <a:blip r:embed="rId4"/>
                <a:stretch>
                  <a:fillRect l="-12500" r="-9375" b="-35000"/>
                </a:stretch>
              </a:blipFill>
            </p:spPr>
            <p:txBody>
              <a:bodyPr/>
              <a:lstStyle/>
              <a:p>
                <a:r>
                  <a:rPr lang="en-US">
                    <a:noFill/>
                  </a:rPr>
                  <a:t> </a:t>
                </a:r>
              </a:p>
            </p:txBody>
          </p:sp>
        </mc:Fallback>
      </mc:AlternateContent>
      <p:sp>
        <p:nvSpPr>
          <p:cNvPr id="21" name="Arc 20">
            <a:extLst>
              <a:ext uri="{FF2B5EF4-FFF2-40B4-BE49-F238E27FC236}">
                <a16:creationId xmlns:a16="http://schemas.microsoft.com/office/drawing/2014/main" id="{7ADAE264-C2B9-6C1C-1C9B-04162F422D37}"/>
              </a:ext>
            </a:extLst>
          </p:cNvPr>
          <p:cNvSpPr/>
          <p:nvPr/>
        </p:nvSpPr>
        <p:spPr bwMode="auto">
          <a:xfrm rot="5400000">
            <a:off x="923724" y="3008987"/>
            <a:ext cx="1447800" cy="1371600"/>
          </a:xfrm>
          <a:prstGeom prst="arc">
            <a:avLst>
              <a:gd name="adj1" fmla="val 16200000"/>
              <a:gd name="adj2" fmla="val 21460780"/>
            </a:avLst>
          </a:prstGeom>
          <a:noFill/>
          <a:ln w="25400" cap="flat" cmpd="sng" algn="ctr">
            <a:solidFill>
              <a:schemeClr val="accent1">
                <a:lumMod val="75000"/>
              </a:schemeClr>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dirty="0">
              <a:ln>
                <a:noFill/>
              </a:ln>
              <a:solidFill>
                <a:schemeClr val="tx1"/>
              </a:solidFill>
              <a:effectLst/>
              <a:latin typeface="Arial" charset="0"/>
            </a:endParaRPr>
          </a:p>
        </p:txBody>
      </p:sp>
      <p:sp>
        <p:nvSpPr>
          <p:cNvPr id="22" name="TextBox 21">
            <a:extLst>
              <a:ext uri="{FF2B5EF4-FFF2-40B4-BE49-F238E27FC236}">
                <a16:creationId xmlns:a16="http://schemas.microsoft.com/office/drawing/2014/main" id="{4C3CCC88-11CB-FDB8-CC75-27F105CF042E}"/>
              </a:ext>
            </a:extLst>
          </p:cNvPr>
          <p:cNvSpPr txBox="1"/>
          <p:nvPr/>
        </p:nvSpPr>
        <p:spPr>
          <a:xfrm>
            <a:off x="3203850" y="2170059"/>
            <a:ext cx="864789" cy="276999"/>
          </a:xfrm>
          <a:prstGeom prst="rect">
            <a:avLst/>
          </a:prstGeom>
          <a:noFill/>
        </p:spPr>
        <p:txBody>
          <a:bodyPr wrap="none" rtlCol="0">
            <a:spAutoFit/>
          </a:bodyPr>
          <a:lstStyle/>
          <a:p>
            <a:r>
              <a:rPr lang="en-US" sz="1200" b="0" baseline="0" dirty="0">
                <a:solidFill>
                  <a:schemeClr val="accent1">
                    <a:lumMod val="75000"/>
                  </a:schemeClr>
                </a:solidFill>
              </a:rPr>
              <a:t>Hall effect</a:t>
            </a:r>
          </a:p>
        </p:txBody>
      </p:sp>
    </p:spTree>
    <p:extLst>
      <p:ext uri="{BB962C8B-B14F-4D97-AF65-F5344CB8AC3E}">
        <p14:creationId xmlns:p14="http://schemas.microsoft.com/office/powerpoint/2010/main" val="40435375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300"/>
                                        <p:tgtEl>
                                          <p:spTgt spid="8"/>
                                        </p:tgtEl>
                                      </p:cBhvr>
                                    </p:animEffect>
                                  </p:childTnLst>
                                </p:cTn>
                              </p:par>
                            </p:childTnLst>
                          </p:cTn>
                        </p:par>
                        <p:par>
                          <p:cTn id="19" fill="hold">
                            <p:stCondLst>
                              <p:cond delay="3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300"/>
                                        <p:tgtEl>
                                          <p:spTgt spid="9"/>
                                        </p:tgtEl>
                                      </p:cBhvr>
                                    </p:animEffect>
                                  </p:childTnLst>
                                </p:cTn>
                              </p:par>
                            </p:childTnLst>
                          </p:cTn>
                        </p:par>
                        <p:par>
                          <p:cTn id="23" fill="hold">
                            <p:stCondLst>
                              <p:cond delay="600"/>
                            </p:stCondLst>
                            <p:childTnLst>
                              <p:par>
                                <p:cTn id="24" presetID="1"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21"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5990B89-9615-AFC0-330B-987AD430B895}"/>
              </a:ext>
            </a:extLst>
          </p:cNvPr>
          <p:cNvPicPr>
            <a:picLocks noChangeAspect="1"/>
          </p:cNvPicPr>
          <p:nvPr/>
        </p:nvPicPr>
        <p:blipFill rotWithShape="1">
          <a:blip r:embed="rId3"/>
          <a:srcRect l="16706" t="8131" r="19765" b="12700"/>
          <a:stretch/>
        </p:blipFill>
        <p:spPr>
          <a:xfrm>
            <a:off x="2130552" y="1133856"/>
            <a:ext cx="4937760" cy="4754880"/>
          </a:xfrm>
          <a:prstGeom prst="rect">
            <a:avLst/>
          </a:prstGeom>
        </p:spPr>
      </p:pic>
      <p:sp>
        <p:nvSpPr>
          <p:cNvPr id="20481" name="Rectangle 34">
            <a:extLst>
              <a:ext uri="{FF2B5EF4-FFF2-40B4-BE49-F238E27FC236}">
                <a16:creationId xmlns:a16="http://schemas.microsoft.com/office/drawing/2014/main" id="{985A3073-42B9-A448-A819-D27EA1F97A42}"/>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Strongly Interacting Matter under Rotation</a:t>
            </a:r>
          </a:p>
        </p:txBody>
      </p:sp>
      <p:sp>
        <p:nvSpPr>
          <p:cNvPr id="20483" name="Slide Number Placeholder 14">
            <a:extLst>
              <a:ext uri="{FF2B5EF4-FFF2-40B4-BE49-F238E27FC236}">
                <a16:creationId xmlns:a16="http://schemas.microsoft.com/office/drawing/2014/main" id="{18D05781-6C67-6141-803C-21E15F508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4</a:t>
            </a:fld>
            <a:endParaRPr lang="en-US" altLang="zh-CN" sz="1400" b="0" baseline="0" dirty="0">
              <a:latin typeface="Times New Roman" panose="02020603050405020304" pitchFamily="18" charset="0"/>
            </a:endParaRPr>
          </a:p>
        </p:txBody>
      </p:sp>
      <p:sp>
        <p:nvSpPr>
          <p:cNvPr id="2" name="Footer Placeholder 3">
            <a:extLst>
              <a:ext uri="{FF2B5EF4-FFF2-40B4-BE49-F238E27FC236}">
                <a16:creationId xmlns:a16="http://schemas.microsoft.com/office/drawing/2014/main" id="{ADC40188-E0AE-1C04-6CB6-E31B41672450}"/>
              </a:ext>
            </a:extLst>
          </p:cNvPr>
          <p:cNvSpPr>
            <a:spLocks noGrp="1"/>
          </p:cNvSpPr>
          <p:nvPr>
            <p:ph type="ftr" sz="quarter" idx="11"/>
          </p:nvPr>
        </p:nvSpPr>
        <p:spPr>
          <a:xfrm>
            <a:off x="2743200" y="6400800"/>
            <a:ext cx="3505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dirty="0">
                <a:solidFill>
                  <a:srgbClr val="FF6600"/>
                </a:solidFill>
              </a:rPr>
              <a:t>Spin and </a:t>
            </a:r>
            <a:r>
              <a:rPr lang="de-DE" altLang="zh-CN" sz="1200" baseline="0" dirty="0" err="1">
                <a:solidFill>
                  <a:srgbClr val="FF6600"/>
                </a:solidFill>
              </a:rPr>
              <a:t>quantum</a:t>
            </a:r>
            <a:r>
              <a:rPr lang="de-DE" altLang="zh-CN" sz="1200" baseline="0" dirty="0">
                <a:solidFill>
                  <a:srgbClr val="FF6600"/>
                </a:solidFill>
              </a:rPr>
              <a:t> </a:t>
            </a:r>
            <a:r>
              <a:rPr lang="de-DE" altLang="zh-CN" sz="1200" baseline="0" dirty="0" err="1">
                <a:solidFill>
                  <a:srgbClr val="FF6600"/>
                </a:solidFill>
              </a:rPr>
              <a:t>features</a:t>
            </a:r>
            <a:r>
              <a:rPr lang="de-DE" altLang="zh-CN" sz="1200" baseline="0" dirty="0">
                <a:solidFill>
                  <a:srgbClr val="FF6600"/>
                </a:solidFill>
              </a:rPr>
              <a:t> </a:t>
            </a:r>
            <a:r>
              <a:rPr lang="de-DE" altLang="zh-CN" sz="1200" baseline="0" dirty="0" err="1">
                <a:solidFill>
                  <a:srgbClr val="FF6600"/>
                </a:solidFill>
              </a:rPr>
              <a:t>of</a:t>
            </a:r>
            <a:r>
              <a:rPr lang="de-DE" altLang="zh-CN" sz="1200" baseline="0" dirty="0">
                <a:solidFill>
                  <a:srgbClr val="FF6600"/>
                </a:solidFill>
              </a:rPr>
              <a:t> QCD </a:t>
            </a:r>
            <a:r>
              <a:rPr lang="de-DE" altLang="zh-CN" sz="1200" baseline="0" dirty="0" err="1">
                <a:solidFill>
                  <a:srgbClr val="FF6600"/>
                </a:solidFill>
              </a:rPr>
              <a:t>plasma</a:t>
            </a:r>
            <a:r>
              <a:rPr lang="de-DE" altLang="zh-CN" sz="1200" baseline="0" dirty="0">
                <a:solidFill>
                  <a:srgbClr val="FF6600"/>
                </a:solidFill>
              </a:rPr>
              <a:t>     Aihong Tang.  Trento  Sep. 16-20 2024</a:t>
            </a:r>
            <a:endParaRPr lang="en-US" altLang="zh-CN" sz="1200" baseline="0" dirty="0">
              <a:solidFill>
                <a:srgbClr val="FF6600"/>
              </a:solidFill>
            </a:endParaRPr>
          </a:p>
        </p:txBody>
      </p:sp>
    </p:spTree>
    <p:extLst>
      <p:ext uri="{BB962C8B-B14F-4D97-AF65-F5344CB8AC3E}">
        <p14:creationId xmlns:p14="http://schemas.microsoft.com/office/powerpoint/2010/main" val="2747640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19"/>
                                        </p:tgtEl>
                                      </p:cBhvr>
                                      <p:by x="54000" y="54000"/>
                                    </p:animScale>
                                  </p:childTnLst>
                                </p:cTn>
                              </p:par>
                              <p:par>
                                <p:cTn id="7" presetID="0" presetClass="path" presetSubtype="0" accel="50000" decel="50000" fill="hold" nodeType="withEffect">
                                  <p:stCondLst>
                                    <p:cond delay="0"/>
                                  </p:stCondLst>
                                  <p:childTnLst>
                                    <p:animMotion origin="layout" path="M 0.00538 -0.01181 L -0.17795 -0.18959 " pathEditMode="relative" rAng="0" ptsTypes="AA">
                                      <p:cBhvr>
                                        <p:cTn id="8" dur="1000" fill="hold"/>
                                        <p:tgtEl>
                                          <p:spTgt spid="19"/>
                                        </p:tgtEl>
                                        <p:attrNameLst>
                                          <p:attrName>ppt_x</p:attrName>
                                          <p:attrName>ppt_y</p:attrName>
                                        </p:attrNameLst>
                                      </p:cBhvr>
                                      <p:rCtr x="-9167" y="-8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3">
            <a:extLst>
              <a:ext uri="{FF2B5EF4-FFF2-40B4-BE49-F238E27FC236}">
                <a16:creationId xmlns:a16="http://schemas.microsoft.com/office/drawing/2014/main" id="{026F098F-4583-B240-8F89-2197EC56AC9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18D05781-6C67-6141-803C-21E15F508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40</a:t>
            </a:fld>
            <a:endParaRPr lang="en-US" altLang="zh-CN" sz="1400" b="0" baseline="0" dirty="0">
              <a:latin typeface="Times New Roman" panose="02020603050405020304" pitchFamily="18" charset="0"/>
            </a:endParaRPr>
          </a:p>
        </p:txBody>
      </p:sp>
      <p:sp>
        <p:nvSpPr>
          <p:cNvPr id="6" name="Rectangle 34">
            <a:extLst>
              <a:ext uri="{FF2B5EF4-FFF2-40B4-BE49-F238E27FC236}">
                <a16:creationId xmlns:a16="http://schemas.microsoft.com/office/drawing/2014/main" id="{628756C8-CABF-19B1-9F97-EAFF2622F248}"/>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baseline="0" dirty="0">
                <a:solidFill>
                  <a:srgbClr val="FF0000"/>
                </a:solidFill>
              </a:rPr>
              <a:t>Transported Quarks</a:t>
            </a:r>
            <a:endParaRPr lang="en-US" altLang="zh-CN" baseline="0" dirty="0">
              <a:solidFill>
                <a:srgbClr val="FF0000"/>
              </a:solidFill>
            </a:endParaRPr>
          </a:p>
        </p:txBody>
      </p:sp>
      <p:graphicFrame>
        <p:nvGraphicFramePr>
          <p:cNvPr id="2" name="对象 6">
            <a:extLst>
              <a:ext uri="{FF2B5EF4-FFF2-40B4-BE49-F238E27FC236}">
                <a16:creationId xmlns:a16="http://schemas.microsoft.com/office/drawing/2014/main" id="{C76BEB9E-10AB-C3C2-CFC0-CE0EAFE793B7}"/>
              </a:ext>
            </a:extLst>
          </p:cNvPr>
          <p:cNvGraphicFramePr>
            <a:graphicFrameLocks noChangeAspect="1"/>
          </p:cNvGraphicFramePr>
          <p:nvPr>
            <p:extLst>
              <p:ext uri="{D42A27DB-BD31-4B8C-83A1-F6EECF244321}">
                <p14:modId xmlns:p14="http://schemas.microsoft.com/office/powerpoint/2010/main" val="367844768"/>
              </p:ext>
            </p:extLst>
          </p:nvPr>
        </p:nvGraphicFramePr>
        <p:xfrm>
          <a:off x="228600" y="882316"/>
          <a:ext cx="4101235" cy="2546684"/>
        </p:xfrm>
        <a:graphic>
          <a:graphicData uri="http://schemas.openxmlformats.org/presentationml/2006/ole">
            <mc:AlternateContent xmlns:mc="http://schemas.openxmlformats.org/markup-compatibility/2006">
              <mc:Choice xmlns:v="urn:schemas-microsoft-com:vml" Requires="v">
                <p:oleObj r:id="rId3" imgW="5353050" imgH="3324225" progId="Paint.Picture">
                  <p:embed/>
                </p:oleObj>
              </mc:Choice>
              <mc:Fallback>
                <p:oleObj r:id="rId3" imgW="5353050" imgH="3324225" progId="Paint.Picture">
                  <p:embed/>
                  <p:pic>
                    <p:nvPicPr>
                      <p:cNvPr id="4" name="对象 6">
                        <a:extLst>
                          <a:ext uri="{FF2B5EF4-FFF2-40B4-BE49-F238E27FC236}">
                            <a16:creationId xmlns:a16="http://schemas.microsoft.com/office/drawing/2014/main" id="{A34B8BD3-D0B0-4647-A389-C3AF0833FC15}"/>
                          </a:ext>
                        </a:extLst>
                      </p:cNvPr>
                      <p:cNvPicPr/>
                      <p:nvPr/>
                    </p:nvPicPr>
                    <p:blipFill>
                      <a:blip r:embed="rId4"/>
                      <a:stretch>
                        <a:fillRect/>
                      </a:stretch>
                    </p:blipFill>
                    <p:spPr>
                      <a:xfrm>
                        <a:off x="228600" y="882316"/>
                        <a:ext cx="4101235" cy="2546684"/>
                      </a:xfrm>
                      <a:prstGeom prst="rect">
                        <a:avLst/>
                      </a:prstGeom>
                    </p:spPr>
                  </p:pic>
                </p:oleObj>
              </mc:Fallback>
            </mc:AlternateContent>
          </a:graphicData>
        </a:graphic>
      </p:graphicFrame>
      <p:sp>
        <p:nvSpPr>
          <p:cNvPr id="3" name="文本框 18">
            <a:extLst>
              <a:ext uri="{FF2B5EF4-FFF2-40B4-BE49-F238E27FC236}">
                <a16:creationId xmlns:a16="http://schemas.microsoft.com/office/drawing/2014/main" id="{DAD52D75-5858-7CD9-33F4-BCCE28207615}"/>
              </a:ext>
            </a:extLst>
          </p:cNvPr>
          <p:cNvSpPr txBox="1"/>
          <p:nvPr/>
        </p:nvSpPr>
        <p:spPr>
          <a:xfrm>
            <a:off x="228600" y="4370879"/>
            <a:ext cx="4116269" cy="830997"/>
          </a:xfrm>
          <a:prstGeom prst="rect">
            <a:avLst/>
          </a:prstGeom>
          <a:noFill/>
        </p:spPr>
        <p:txBody>
          <a:bodyPr wrap="square" rtlCol="0" anchor="t">
            <a:spAutoFit/>
          </a:bodyPr>
          <a:lstStyle/>
          <a:p>
            <a:r>
              <a:rPr lang="en-US" altLang="zh-CN" sz="1200" b="0" baseline="0" dirty="0">
                <a:solidFill>
                  <a:schemeClr val="bg2"/>
                </a:solidFill>
                <a:latin typeface="+mn-lt"/>
                <a:cs typeface="Calibri Light" panose="020F0302020204030204" charset="0"/>
              </a:rPr>
              <a:t>Dunlop, Lisa and Sorensen, PRC 84 044914 (2011)</a:t>
            </a:r>
          </a:p>
          <a:p>
            <a:r>
              <a:rPr lang="en-US" altLang="zh-CN" sz="1200" b="0" baseline="0" dirty="0">
                <a:solidFill>
                  <a:schemeClr val="bg2"/>
                </a:solidFill>
                <a:latin typeface="+mn-lt"/>
                <a:cs typeface="Calibri Light" panose="020F0302020204030204" charset="0"/>
              </a:rPr>
              <a:t>Guo, Liu and Tang, PRC 86 044901 (2012)</a:t>
            </a:r>
          </a:p>
          <a:p>
            <a:r>
              <a:rPr lang="en-US" altLang="zh-CN" sz="1200" b="0" baseline="0" dirty="0">
                <a:solidFill>
                  <a:schemeClr val="bg2"/>
                </a:solidFill>
                <a:latin typeface="+mn-lt"/>
                <a:cs typeface="Calibri Light" panose="020F0302020204030204" charset="0"/>
              </a:rPr>
              <a:t>Nayak, Shi, Xu and Lin, PRC 100 054903 (2019)</a:t>
            </a:r>
          </a:p>
          <a:p>
            <a:r>
              <a:rPr lang="en-US" altLang="zh-CN" sz="1200" b="0" baseline="0" dirty="0">
                <a:solidFill>
                  <a:schemeClr val="bg2"/>
                </a:solidFill>
                <a:latin typeface="+mn-lt"/>
                <a:cs typeface="Calibri Light" panose="020F0302020204030204" charset="0"/>
              </a:rPr>
              <a:t>P. </a:t>
            </a:r>
            <a:r>
              <a:rPr lang="en-US" altLang="zh-CN" sz="1200" b="0" baseline="0" dirty="0" err="1">
                <a:solidFill>
                  <a:schemeClr val="bg2"/>
                </a:solidFill>
                <a:latin typeface="+mn-lt"/>
                <a:cs typeface="Calibri Light" panose="020F0302020204030204" charset="0"/>
              </a:rPr>
              <a:t>Bozek</a:t>
            </a:r>
            <a:r>
              <a:rPr lang="en-US" altLang="zh-CN" sz="1200" b="0" baseline="0" dirty="0">
                <a:solidFill>
                  <a:schemeClr val="bg2"/>
                </a:solidFill>
                <a:latin typeface="+mn-lt"/>
                <a:cs typeface="Calibri Light" panose="020F0302020204030204" charset="0"/>
              </a:rPr>
              <a:t>, PRC 106 L061901 (2022)</a:t>
            </a:r>
          </a:p>
        </p:txBody>
      </p:sp>
      <p:pic>
        <p:nvPicPr>
          <p:cNvPr id="7" name="Picture 6" descr="A picture containing text, font, handwriting, screenshot&#10;&#10;Description automatically generated">
            <a:extLst>
              <a:ext uri="{FF2B5EF4-FFF2-40B4-BE49-F238E27FC236}">
                <a16:creationId xmlns:a16="http://schemas.microsoft.com/office/drawing/2014/main" id="{B820D352-7EFD-362C-BABF-66192611657C}"/>
              </a:ext>
            </a:extLst>
          </p:cNvPr>
          <p:cNvPicPr>
            <a:picLocks noChangeAspect="1"/>
          </p:cNvPicPr>
          <p:nvPr/>
        </p:nvPicPr>
        <p:blipFill>
          <a:blip r:embed="rId5"/>
          <a:stretch>
            <a:fillRect/>
          </a:stretch>
        </p:blipFill>
        <p:spPr>
          <a:xfrm>
            <a:off x="5116592" y="895211"/>
            <a:ext cx="3485809" cy="2818313"/>
          </a:xfrm>
          <a:prstGeom prst="rect">
            <a:avLst/>
          </a:prstGeom>
        </p:spPr>
      </p:pic>
      <p:sp>
        <p:nvSpPr>
          <p:cNvPr id="12" name="Text Box 5">
            <a:extLst>
              <a:ext uri="{FF2B5EF4-FFF2-40B4-BE49-F238E27FC236}">
                <a16:creationId xmlns:a16="http://schemas.microsoft.com/office/drawing/2014/main" id="{20D88B61-1F88-7644-70C5-B725209A9C48}"/>
              </a:ext>
            </a:extLst>
          </p:cNvPr>
          <p:cNvSpPr txBox="1">
            <a:spLocks noChangeArrowheads="1"/>
          </p:cNvSpPr>
          <p:nvPr/>
        </p:nvSpPr>
        <p:spPr bwMode="auto">
          <a:xfrm>
            <a:off x="4572000" y="4399014"/>
            <a:ext cx="4458657" cy="1015663"/>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2000" b="0" baseline="0" dirty="0">
                <a:solidFill>
                  <a:srgbClr val="000000"/>
                </a:solidFill>
              </a:rPr>
              <a:t>Transported quarks carry information from incident nucleons, causing v</a:t>
            </a:r>
            <a:r>
              <a:rPr lang="en-US" altLang="zh-CN" sz="2000" b="0" dirty="0">
                <a:solidFill>
                  <a:srgbClr val="000000"/>
                </a:solidFill>
              </a:rPr>
              <a:t>1</a:t>
            </a:r>
            <a:r>
              <a:rPr lang="en-US" altLang="zh-CN" sz="2000" b="0" baseline="0" dirty="0">
                <a:solidFill>
                  <a:srgbClr val="000000"/>
                </a:solidFill>
              </a:rPr>
              <a:t> splitting.</a:t>
            </a:r>
          </a:p>
        </p:txBody>
      </p:sp>
    </p:spTree>
    <p:extLst>
      <p:ext uri="{BB962C8B-B14F-4D97-AF65-F5344CB8AC3E}">
        <p14:creationId xmlns:p14="http://schemas.microsoft.com/office/powerpoint/2010/main" val="351102164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3">
            <a:extLst>
              <a:ext uri="{FF2B5EF4-FFF2-40B4-BE49-F238E27FC236}">
                <a16:creationId xmlns:a16="http://schemas.microsoft.com/office/drawing/2014/main" id="{026F098F-4583-B240-8F89-2197EC56AC9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18D05781-6C67-6141-803C-21E15F508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41</a:t>
            </a:fld>
            <a:endParaRPr lang="en-US" altLang="zh-CN" sz="1400" b="0" baseline="0" dirty="0">
              <a:latin typeface="Times New Roman" panose="02020603050405020304" pitchFamily="18" charset="0"/>
            </a:endParaRPr>
          </a:p>
        </p:txBody>
      </p:sp>
      <p:sp>
        <p:nvSpPr>
          <p:cNvPr id="6" name="Rectangle 34">
            <a:extLst>
              <a:ext uri="{FF2B5EF4-FFF2-40B4-BE49-F238E27FC236}">
                <a16:creationId xmlns:a16="http://schemas.microsoft.com/office/drawing/2014/main" id="{628756C8-CABF-19B1-9F97-EAFF2622F248}"/>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Interplay between Effects</a:t>
            </a:r>
          </a:p>
        </p:txBody>
      </p:sp>
      <p:pic>
        <p:nvPicPr>
          <p:cNvPr id="4" name="Picture 3" descr="A picture containing text, line, diagram, plot&#10;&#10;Description automatically generated">
            <a:extLst>
              <a:ext uri="{FF2B5EF4-FFF2-40B4-BE49-F238E27FC236}">
                <a16:creationId xmlns:a16="http://schemas.microsoft.com/office/drawing/2014/main" id="{F05DB6A0-1E74-51A8-F9C2-2B397D15CAEB}"/>
              </a:ext>
            </a:extLst>
          </p:cNvPr>
          <p:cNvPicPr>
            <a:picLocks noChangeAspect="1"/>
          </p:cNvPicPr>
          <p:nvPr/>
        </p:nvPicPr>
        <p:blipFill>
          <a:blip r:embed="rId3"/>
          <a:stretch>
            <a:fillRect/>
          </a:stretch>
        </p:blipFill>
        <p:spPr>
          <a:xfrm>
            <a:off x="226725" y="1371600"/>
            <a:ext cx="8579818" cy="2710934"/>
          </a:xfrm>
          <a:prstGeom prst="rect">
            <a:avLst/>
          </a:prstGeom>
        </p:spPr>
      </p:pic>
      <p:sp>
        <p:nvSpPr>
          <p:cNvPr id="9" name="TextBox 8">
            <a:extLst>
              <a:ext uri="{FF2B5EF4-FFF2-40B4-BE49-F238E27FC236}">
                <a16:creationId xmlns:a16="http://schemas.microsoft.com/office/drawing/2014/main" id="{03EA0255-4CBE-78CC-77F1-C6BA541319E7}"/>
              </a:ext>
            </a:extLst>
          </p:cNvPr>
          <p:cNvSpPr txBox="1"/>
          <p:nvPr/>
        </p:nvSpPr>
        <p:spPr>
          <a:xfrm>
            <a:off x="4025176" y="4426059"/>
            <a:ext cx="5025222" cy="1569660"/>
          </a:xfrm>
          <a:prstGeom prst="rect">
            <a:avLst/>
          </a:prstGeom>
          <a:noFill/>
        </p:spPr>
        <p:txBody>
          <a:bodyPr wrap="none" rtlCol="0">
            <a:spAutoFit/>
          </a:bodyPr>
          <a:lstStyle/>
          <a:p>
            <a:r>
              <a:rPr lang="en-US" sz="1600" b="0" baseline="0" dirty="0"/>
              <a:t>v</a:t>
            </a:r>
            <a:r>
              <a:rPr lang="en-US" sz="1600" b="0" dirty="0"/>
              <a:t>1</a:t>
            </a:r>
            <a:r>
              <a:rPr lang="en-US" sz="1600" b="0" baseline="0" dirty="0"/>
              <a:t> slope difference between protons and antiprotons: </a:t>
            </a:r>
          </a:p>
          <a:p>
            <a:r>
              <a:rPr lang="en-US" sz="1600" b="0" baseline="0" dirty="0"/>
              <a:t>sign change as a function of centrality.</a:t>
            </a:r>
          </a:p>
          <a:p>
            <a:endParaRPr lang="en-US" sz="1600" b="0" baseline="0" dirty="0"/>
          </a:p>
          <a:p>
            <a:r>
              <a:rPr lang="en-US" sz="1600" b="0" baseline="0" dirty="0"/>
              <a:t>Similar pattern expected for kaons.</a:t>
            </a:r>
          </a:p>
          <a:p>
            <a:endParaRPr lang="en-US" sz="1600" b="0" baseline="0" dirty="0"/>
          </a:p>
          <a:p>
            <a:r>
              <a:rPr lang="en-US" sz="1600" b="0" baseline="0" dirty="0"/>
              <a:t>No sign change expected for </a:t>
            </a:r>
            <a:r>
              <a:rPr lang="en-US" sz="1600" b="0" baseline="0" dirty="0" err="1"/>
              <a:t>pions</a:t>
            </a:r>
            <a:r>
              <a:rPr lang="en-US" sz="1600" b="0" baseline="0" dirty="0"/>
              <a:t>.</a:t>
            </a:r>
          </a:p>
        </p:txBody>
      </p:sp>
      <p:sp>
        <p:nvSpPr>
          <p:cNvPr id="10" name="TextBox 9">
            <a:extLst>
              <a:ext uri="{FF2B5EF4-FFF2-40B4-BE49-F238E27FC236}">
                <a16:creationId xmlns:a16="http://schemas.microsoft.com/office/drawing/2014/main" id="{18A84B26-91C3-14A3-E74F-C0BAACB4B9CB}"/>
              </a:ext>
            </a:extLst>
          </p:cNvPr>
          <p:cNvSpPr txBox="1"/>
          <p:nvPr/>
        </p:nvSpPr>
        <p:spPr>
          <a:xfrm>
            <a:off x="3810000" y="1792068"/>
            <a:ext cx="2018501" cy="276999"/>
          </a:xfrm>
          <a:prstGeom prst="rect">
            <a:avLst/>
          </a:prstGeom>
          <a:noFill/>
        </p:spPr>
        <p:txBody>
          <a:bodyPr wrap="none" rtlCol="0">
            <a:spAutoFit/>
          </a:bodyPr>
          <a:lstStyle/>
          <a:p>
            <a:r>
              <a:rPr lang="en-US" sz="1200" b="0" baseline="0" dirty="0"/>
              <a:t>Faraday + Coulomb &gt; Hall </a:t>
            </a:r>
          </a:p>
        </p:txBody>
      </p:sp>
      <p:sp>
        <p:nvSpPr>
          <p:cNvPr id="13" name="TextBox 12">
            <a:extLst>
              <a:ext uri="{FF2B5EF4-FFF2-40B4-BE49-F238E27FC236}">
                <a16:creationId xmlns:a16="http://schemas.microsoft.com/office/drawing/2014/main" id="{4CD800D3-EF4C-20DF-B26A-85D157AD6A1D}"/>
              </a:ext>
            </a:extLst>
          </p:cNvPr>
          <p:cNvSpPr txBox="1"/>
          <p:nvPr/>
        </p:nvSpPr>
        <p:spPr>
          <a:xfrm>
            <a:off x="1134200" y="762000"/>
            <a:ext cx="7388561" cy="369332"/>
          </a:xfrm>
          <a:prstGeom prst="rect">
            <a:avLst/>
          </a:prstGeom>
          <a:noFill/>
        </p:spPr>
        <p:txBody>
          <a:bodyPr wrap="none" rtlCol="0">
            <a:spAutoFit/>
          </a:bodyPr>
          <a:lstStyle/>
          <a:p>
            <a:r>
              <a:rPr lang="en-US" b="0" baseline="0" dirty="0"/>
              <a:t>d(v</a:t>
            </a:r>
            <a:r>
              <a:rPr lang="en-US" b="0" dirty="0"/>
              <a:t>1</a:t>
            </a:r>
            <a:r>
              <a:rPr lang="en-US" b="0" baseline="30000" dirty="0"/>
              <a:t>+</a:t>
            </a:r>
            <a:r>
              <a:rPr lang="en-US" b="0" baseline="0" dirty="0"/>
              <a:t>-v</a:t>
            </a:r>
            <a:r>
              <a:rPr lang="en-US" b="0" dirty="0"/>
              <a:t>1</a:t>
            </a:r>
            <a:r>
              <a:rPr lang="en-US" b="0" baseline="30000" dirty="0"/>
              <a:t>-</a:t>
            </a:r>
            <a:r>
              <a:rPr lang="en-US" b="0" baseline="0" dirty="0"/>
              <a:t>)/</a:t>
            </a:r>
            <a:r>
              <a:rPr lang="en-US" b="0" baseline="0" dirty="0" err="1"/>
              <a:t>dy</a:t>
            </a:r>
            <a:r>
              <a:rPr lang="en-US" b="0" baseline="0" dirty="0"/>
              <a:t>  :   Hall ⇧     transported quark ⇧     </a:t>
            </a:r>
            <a:r>
              <a:rPr lang="en-US" b="0" baseline="0" dirty="0">
                <a:solidFill>
                  <a:schemeClr val="accent2">
                    <a:lumMod val="75000"/>
                  </a:schemeClr>
                </a:solidFill>
              </a:rPr>
              <a:t>Faraday ⇩    Coulomb ⇩</a:t>
            </a:r>
          </a:p>
        </p:txBody>
      </p:sp>
      <p:sp>
        <p:nvSpPr>
          <p:cNvPr id="7" name="TextBox 6">
            <a:extLst>
              <a:ext uri="{FF2B5EF4-FFF2-40B4-BE49-F238E27FC236}">
                <a16:creationId xmlns:a16="http://schemas.microsoft.com/office/drawing/2014/main" id="{785ADED8-A66F-5A41-EE43-DEC881B269DB}"/>
              </a:ext>
            </a:extLst>
          </p:cNvPr>
          <p:cNvSpPr txBox="1"/>
          <p:nvPr/>
        </p:nvSpPr>
        <p:spPr>
          <a:xfrm>
            <a:off x="2509302" y="1066800"/>
            <a:ext cx="1225015" cy="276999"/>
          </a:xfrm>
          <a:prstGeom prst="rect">
            <a:avLst/>
          </a:prstGeom>
          <a:noFill/>
        </p:spPr>
        <p:txBody>
          <a:bodyPr wrap="none" rtlCol="0">
            <a:spAutoFit/>
          </a:bodyPr>
          <a:lstStyle/>
          <a:p>
            <a:r>
              <a:rPr lang="en-US" sz="1200" b="0" baseline="0" dirty="0"/>
              <a:t>(Heavy quarks)</a:t>
            </a:r>
          </a:p>
        </p:txBody>
      </p:sp>
      <p:sp>
        <p:nvSpPr>
          <p:cNvPr id="8" name="TextBox 7">
            <a:extLst>
              <a:ext uri="{FF2B5EF4-FFF2-40B4-BE49-F238E27FC236}">
                <a16:creationId xmlns:a16="http://schemas.microsoft.com/office/drawing/2014/main" id="{273142C2-7685-75AE-8A2B-0B6D65501B5A}"/>
              </a:ext>
            </a:extLst>
          </p:cNvPr>
          <p:cNvSpPr txBox="1"/>
          <p:nvPr/>
        </p:nvSpPr>
        <p:spPr>
          <a:xfrm>
            <a:off x="3955422" y="1066800"/>
            <a:ext cx="1122423" cy="276999"/>
          </a:xfrm>
          <a:prstGeom prst="rect">
            <a:avLst/>
          </a:prstGeom>
          <a:noFill/>
        </p:spPr>
        <p:txBody>
          <a:bodyPr wrap="none" rtlCol="0">
            <a:spAutoFit/>
          </a:bodyPr>
          <a:lstStyle/>
          <a:p>
            <a:r>
              <a:rPr lang="en-US" sz="1200" b="0" baseline="0" dirty="0"/>
              <a:t>(Light quarks)</a:t>
            </a:r>
          </a:p>
        </p:txBody>
      </p:sp>
      <p:sp>
        <p:nvSpPr>
          <p:cNvPr id="2" name="TextBox 1">
            <a:extLst>
              <a:ext uri="{FF2B5EF4-FFF2-40B4-BE49-F238E27FC236}">
                <a16:creationId xmlns:a16="http://schemas.microsoft.com/office/drawing/2014/main" id="{57B3522B-682F-81A6-359C-6CD1010E564B}"/>
              </a:ext>
            </a:extLst>
          </p:cNvPr>
          <p:cNvSpPr txBox="1"/>
          <p:nvPr/>
        </p:nvSpPr>
        <p:spPr>
          <a:xfrm>
            <a:off x="287219" y="4038600"/>
            <a:ext cx="2222083" cy="307777"/>
          </a:xfrm>
          <a:prstGeom prst="rect">
            <a:avLst/>
          </a:prstGeom>
          <a:noFill/>
        </p:spPr>
        <p:txBody>
          <a:bodyPr wrap="none" rtlCol="0">
            <a:spAutoFit/>
          </a:bodyPr>
          <a:lstStyle/>
          <a:p>
            <a:r>
              <a:rPr lang="en-US" sz="1400" b="0" baseline="0" dirty="0"/>
              <a:t>Transported quark effect :</a:t>
            </a:r>
          </a:p>
        </p:txBody>
      </p:sp>
      <p:grpSp>
        <p:nvGrpSpPr>
          <p:cNvPr id="3" name="Group 2">
            <a:extLst>
              <a:ext uri="{FF2B5EF4-FFF2-40B4-BE49-F238E27FC236}">
                <a16:creationId xmlns:a16="http://schemas.microsoft.com/office/drawing/2014/main" id="{733E2849-A071-FA0D-68F9-E5D3F13C305D}"/>
              </a:ext>
            </a:extLst>
          </p:cNvPr>
          <p:cNvGrpSpPr/>
          <p:nvPr/>
        </p:nvGrpSpPr>
        <p:grpSpPr>
          <a:xfrm>
            <a:off x="152400" y="4454290"/>
            <a:ext cx="3016960" cy="1794110"/>
            <a:chOff x="3876901" y="4468467"/>
            <a:chExt cx="3016960" cy="1794110"/>
          </a:xfrm>
        </p:grpSpPr>
        <p:grpSp>
          <p:nvGrpSpPr>
            <p:cNvPr id="5" name="Group 4">
              <a:extLst>
                <a:ext uri="{FF2B5EF4-FFF2-40B4-BE49-F238E27FC236}">
                  <a16:creationId xmlns:a16="http://schemas.microsoft.com/office/drawing/2014/main" id="{5478C42E-DE6B-E81E-6A74-6ED1ADCFF8EF}"/>
                </a:ext>
              </a:extLst>
            </p:cNvPr>
            <p:cNvGrpSpPr/>
            <p:nvPr/>
          </p:nvGrpSpPr>
          <p:grpSpPr>
            <a:xfrm>
              <a:off x="3876901" y="4468467"/>
              <a:ext cx="2932148" cy="1763332"/>
              <a:chOff x="3876901" y="4468467"/>
              <a:chExt cx="2932148" cy="1763332"/>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B43A00A-940E-3658-163C-F1017180C440}"/>
                      </a:ext>
                    </a:extLst>
                  </p:cNvPr>
                  <p:cNvSpPr txBox="1"/>
                  <p:nvPr/>
                </p:nvSpPr>
                <p:spPr>
                  <a:xfrm>
                    <a:off x="3932267" y="4468467"/>
                    <a:ext cx="70974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baseline="0" smtClean="0">
                              <a:latin typeface="Cambria Math" panose="02040503050406030204" pitchFamily="18" charset="0"/>
                            </a:rPr>
                            <m:t>𝑝</m:t>
                          </m:r>
                          <m:r>
                            <a:rPr lang="en-US" sz="1600" b="0" i="1" baseline="0" smtClean="0">
                              <a:latin typeface="Cambria Math" panose="02040503050406030204" pitchFamily="18" charset="0"/>
                            </a:rPr>
                            <m:t> :</m:t>
                          </m:r>
                          <m:r>
                            <a:rPr lang="en-US" sz="1600" b="0" i="1" baseline="0" smtClean="0">
                              <a:latin typeface="Cambria Math" panose="02040503050406030204" pitchFamily="18" charset="0"/>
                            </a:rPr>
                            <m:t>𝑢𝑢𝑑</m:t>
                          </m:r>
                        </m:oMath>
                      </m:oMathPara>
                    </a14:m>
                    <a:endParaRPr lang="en-US" sz="1600" b="0" baseline="0" dirty="0"/>
                  </a:p>
                </p:txBody>
              </p:sp>
            </mc:Choice>
            <mc:Fallback xmlns="">
              <p:sp>
                <p:nvSpPr>
                  <p:cNvPr id="18" name="TextBox 17">
                    <a:extLst>
                      <a:ext uri="{FF2B5EF4-FFF2-40B4-BE49-F238E27FC236}">
                        <a16:creationId xmlns:a16="http://schemas.microsoft.com/office/drawing/2014/main" id="{CB43A00A-940E-3658-163C-F1017180C440}"/>
                      </a:ext>
                    </a:extLst>
                  </p:cNvPr>
                  <p:cNvSpPr txBox="1">
                    <a:spLocks noRot="1" noChangeAspect="1" noMove="1" noResize="1" noEditPoints="1" noAdjustHandles="1" noChangeArrowheads="1" noChangeShapeType="1" noTextEdit="1"/>
                  </p:cNvSpPr>
                  <p:nvPr/>
                </p:nvSpPr>
                <p:spPr>
                  <a:xfrm>
                    <a:off x="3932267" y="4468467"/>
                    <a:ext cx="709745" cy="246221"/>
                  </a:xfrm>
                  <a:prstGeom prst="rect">
                    <a:avLst/>
                  </a:prstGeom>
                  <a:blipFill>
                    <a:blip r:embed="rId4"/>
                    <a:stretch>
                      <a:fillRect l="-7018" r="-3509" b="-238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FE1703C-1171-D11D-526F-46D4DC70C746}"/>
                      </a:ext>
                    </a:extLst>
                  </p:cNvPr>
                  <p:cNvSpPr txBox="1"/>
                  <p:nvPr/>
                </p:nvSpPr>
                <p:spPr>
                  <a:xfrm>
                    <a:off x="3932267" y="4729957"/>
                    <a:ext cx="720134" cy="2516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b="0" i="1" baseline="0" smtClean="0">
                                  <a:latin typeface="Cambria Math" panose="02040503050406030204" pitchFamily="18" charset="0"/>
                                </a:rPr>
                              </m:ctrlPr>
                            </m:accPr>
                            <m:e>
                              <m:r>
                                <a:rPr lang="en-US" sz="1600" b="0" i="1" baseline="0" smtClean="0">
                                  <a:latin typeface="Cambria Math" panose="02040503050406030204" pitchFamily="18" charset="0"/>
                                </a:rPr>
                                <m:t>𝑝</m:t>
                              </m:r>
                            </m:e>
                          </m:acc>
                          <m:r>
                            <a:rPr lang="en-US" sz="1600" b="0" i="1" baseline="0" smtClean="0">
                              <a:latin typeface="Cambria Math" panose="02040503050406030204" pitchFamily="18" charset="0"/>
                            </a:rPr>
                            <m:t> :</m:t>
                          </m:r>
                          <m:acc>
                            <m:accPr>
                              <m:chr m:val="̅"/>
                              <m:ctrlPr>
                                <a:rPr lang="en-US" sz="1600" b="0" i="1" baseline="0">
                                  <a:latin typeface="Cambria Math" panose="02040503050406030204" pitchFamily="18" charset="0"/>
                                </a:rPr>
                              </m:ctrlPr>
                            </m:accPr>
                            <m:e>
                              <m:r>
                                <a:rPr lang="en-US" sz="1600" b="0" i="1" baseline="0">
                                  <a:latin typeface="Cambria Math" panose="02040503050406030204" pitchFamily="18" charset="0"/>
                                </a:rPr>
                                <m:t>𝑢</m:t>
                              </m:r>
                            </m:e>
                          </m:acc>
                          <m:acc>
                            <m:accPr>
                              <m:chr m:val="̅"/>
                              <m:ctrlPr>
                                <a:rPr lang="en-US" sz="1600" b="0" i="1" baseline="0">
                                  <a:latin typeface="Cambria Math" panose="02040503050406030204" pitchFamily="18" charset="0"/>
                                </a:rPr>
                              </m:ctrlPr>
                            </m:accPr>
                            <m:e>
                              <m:r>
                                <a:rPr lang="en-US" sz="1600" b="0" i="1" baseline="0">
                                  <a:latin typeface="Cambria Math" panose="02040503050406030204" pitchFamily="18" charset="0"/>
                                </a:rPr>
                                <m:t>𝑢</m:t>
                              </m:r>
                            </m:e>
                          </m:acc>
                          <m:acc>
                            <m:accPr>
                              <m:chr m:val="̅"/>
                              <m:ctrlPr>
                                <a:rPr lang="en-US" sz="1600" b="0" i="1" baseline="0" smtClean="0">
                                  <a:latin typeface="Cambria Math" panose="02040503050406030204" pitchFamily="18" charset="0"/>
                                </a:rPr>
                              </m:ctrlPr>
                            </m:accPr>
                            <m:e>
                              <m:r>
                                <a:rPr lang="en-US" sz="1600" b="0" i="1" baseline="0" smtClean="0">
                                  <a:latin typeface="Cambria Math" panose="02040503050406030204" pitchFamily="18" charset="0"/>
                                </a:rPr>
                                <m:t>𝑑</m:t>
                              </m:r>
                            </m:e>
                          </m:acc>
                        </m:oMath>
                      </m:oMathPara>
                    </a14:m>
                    <a:endParaRPr lang="en-US" b="0" baseline="0" dirty="0"/>
                  </a:p>
                </p:txBody>
              </p:sp>
            </mc:Choice>
            <mc:Fallback xmlns="">
              <p:sp>
                <p:nvSpPr>
                  <p:cNvPr id="19" name="TextBox 18">
                    <a:extLst>
                      <a:ext uri="{FF2B5EF4-FFF2-40B4-BE49-F238E27FC236}">
                        <a16:creationId xmlns:a16="http://schemas.microsoft.com/office/drawing/2014/main" id="{BFE1703C-1171-D11D-526F-46D4DC70C746}"/>
                      </a:ext>
                    </a:extLst>
                  </p:cNvPr>
                  <p:cNvSpPr txBox="1">
                    <a:spLocks noRot="1" noChangeAspect="1" noMove="1" noResize="1" noEditPoints="1" noAdjustHandles="1" noChangeArrowheads="1" noChangeShapeType="1" noTextEdit="1"/>
                  </p:cNvSpPr>
                  <p:nvPr/>
                </p:nvSpPr>
                <p:spPr>
                  <a:xfrm>
                    <a:off x="3932267" y="4729957"/>
                    <a:ext cx="720134" cy="251672"/>
                  </a:xfrm>
                  <a:prstGeom prst="rect">
                    <a:avLst/>
                  </a:prstGeom>
                  <a:blipFill>
                    <a:blip r:embed="rId5"/>
                    <a:stretch>
                      <a:fillRect l="-7018" r="-5263"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DC4EEC5-7A27-C63A-95A7-F8521639A751}"/>
                      </a:ext>
                    </a:extLst>
                  </p:cNvPr>
                  <p:cNvSpPr txBox="1"/>
                  <p:nvPr/>
                </p:nvSpPr>
                <p:spPr>
                  <a:xfrm>
                    <a:off x="4999067" y="4593886"/>
                    <a:ext cx="1808059" cy="2935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baseline="0" smtClean="0">
                                  <a:latin typeface="Cambria Math" panose="02040503050406030204" pitchFamily="18" charset="0"/>
                                </a:rPr>
                              </m:ctrlPr>
                            </m:sSubSupPr>
                            <m:e>
                              <m:r>
                                <a:rPr lang="en-US" sz="1600" b="0" i="1" baseline="0" smtClean="0">
                                  <a:latin typeface="Cambria Math" panose="02040503050406030204" pitchFamily="18" charset="0"/>
                                </a:rPr>
                                <m:t>𝑣</m:t>
                              </m:r>
                            </m:e>
                            <m:sub>
                              <m:r>
                                <a:rPr lang="en-US" sz="1600" b="0" i="1" baseline="0" smtClean="0">
                                  <a:latin typeface="Cambria Math" panose="02040503050406030204" pitchFamily="18" charset="0"/>
                                </a:rPr>
                                <m:t>1</m:t>
                              </m:r>
                            </m:sub>
                            <m:sup>
                              <m:r>
                                <a:rPr lang="en-US" sz="1600" b="0" i="1" baseline="0" smtClean="0">
                                  <a:latin typeface="Cambria Math" panose="02040503050406030204" pitchFamily="18" charset="0"/>
                                </a:rPr>
                                <m:t>𝑝</m:t>
                              </m:r>
                            </m:sup>
                          </m:sSubSup>
                          <m:r>
                            <a:rPr lang="en-US" sz="1600" b="0" i="1" baseline="0" smtClean="0">
                              <a:latin typeface="Cambria Math" panose="02040503050406030204" pitchFamily="18" charset="0"/>
                            </a:rPr>
                            <m:t>  </m:t>
                          </m:r>
                          <m:r>
                            <a:rPr lang="en-US" sz="1600" b="0" i="1" baseline="0" smtClean="0">
                              <a:latin typeface="Cambria Math" panose="02040503050406030204" pitchFamily="18" charset="0"/>
                              <a:ea typeface="Cambria Math" panose="02040503050406030204" pitchFamily="18" charset="0"/>
                            </a:rPr>
                            <m:t>&gt;</m:t>
                          </m:r>
                          <m:sSubSup>
                            <m:sSubSupPr>
                              <m:ctrlPr>
                                <a:rPr lang="en-US" sz="1600" b="0" i="1" baseline="0">
                                  <a:latin typeface="Cambria Math" panose="02040503050406030204" pitchFamily="18" charset="0"/>
                                </a:rPr>
                              </m:ctrlPr>
                            </m:sSubSupPr>
                            <m:e>
                              <m:r>
                                <a:rPr lang="en-US" sz="1600" b="0" i="1" baseline="0" smtClean="0">
                                  <a:latin typeface="Cambria Math" panose="02040503050406030204" pitchFamily="18" charset="0"/>
                                </a:rPr>
                                <m:t> </m:t>
                              </m:r>
                              <m:r>
                                <a:rPr lang="en-US" sz="1600" b="0" i="1" baseline="0">
                                  <a:latin typeface="Cambria Math" panose="02040503050406030204" pitchFamily="18" charset="0"/>
                                </a:rPr>
                                <m:t>𝑣</m:t>
                              </m:r>
                            </m:e>
                            <m:sub>
                              <m:r>
                                <a:rPr lang="en-US" sz="1600" b="0" i="1" baseline="0">
                                  <a:latin typeface="Cambria Math" panose="02040503050406030204" pitchFamily="18" charset="0"/>
                                </a:rPr>
                                <m:t>1</m:t>
                              </m:r>
                            </m:sub>
                            <m:sup>
                              <m:acc>
                                <m:accPr>
                                  <m:chr m:val="̅"/>
                                  <m:ctrlPr>
                                    <a:rPr lang="en-US" sz="1600" b="0" i="1" baseline="0" smtClean="0">
                                      <a:latin typeface="Cambria Math" panose="02040503050406030204" pitchFamily="18" charset="0"/>
                                    </a:rPr>
                                  </m:ctrlPr>
                                </m:accPr>
                                <m:e>
                                  <m:r>
                                    <a:rPr lang="en-US" sz="1600" b="0" i="1" baseline="0" smtClean="0">
                                      <a:latin typeface="Cambria Math" panose="02040503050406030204" pitchFamily="18" charset="0"/>
                                    </a:rPr>
                                    <m:t>𝑝</m:t>
                                  </m:r>
                                </m:e>
                              </m:acc>
                            </m:sup>
                          </m:sSubSup>
                          <m:r>
                            <a:rPr lang="en-US" sz="1600" b="0" i="1" baseline="0" smtClean="0">
                              <a:latin typeface="Cambria Math" panose="02040503050406030204" pitchFamily="18" charset="0"/>
                            </a:rPr>
                            <m:t>   </m:t>
                          </m:r>
                          <m:r>
                            <m:rPr>
                              <m:sty m:val="p"/>
                            </m:rPr>
                            <a:rPr lang="en-US" sz="1600" b="0" i="0" baseline="0" smtClean="0">
                              <a:latin typeface="Cambria Math" panose="02040503050406030204" pitchFamily="18" charset="0"/>
                            </a:rPr>
                            <m:t>at</m:t>
                          </m:r>
                          <m:r>
                            <a:rPr lang="en-US" sz="1600" b="0" i="1" baseline="0" smtClean="0">
                              <a:latin typeface="Cambria Math" panose="02040503050406030204" pitchFamily="18" charset="0"/>
                            </a:rPr>
                            <m:t>  </m:t>
                          </m:r>
                          <m:r>
                            <a:rPr lang="en-US" sz="1600" b="0" i="1" baseline="0" smtClean="0">
                              <a:latin typeface="Cambria Math" panose="02040503050406030204" pitchFamily="18" charset="0"/>
                              <a:ea typeface="Cambria Math" panose="02040503050406030204" pitchFamily="18" charset="0"/>
                            </a:rPr>
                            <m:t>𝜂</m:t>
                          </m:r>
                          <m:r>
                            <a:rPr lang="en-US" sz="1600" b="0" i="1" baseline="0" smtClean="0">
                              <a:latin typeface="Cambria Math" panose="02040503050406030204" pitchFamily="18" charset="0"/>
                              <a:ea typeface="Cambria Math" panose="02040503050406030204" pitchFamily="18" charset="0"/>
                            </a:rPr>
                            <m:t>&gt;0</m:t>
                          </m:r>
                        </m:oMath>
                      </m:oMathPara>
                    </a14:m>
                    <a:endParaRPr lang="en-US" b="0" baseline="0" dirty="0"/>
                  </a:p>
                </p:txBody>
              </p:sp>
            </mc:Choice>
            <mc:Fallback xmlns="">
              <p:sp>
                <p:nvSpPr>
                  <p:cNvPr id="20" name="TextBox 19">
                    <a:extLst>
                      <a:ext uri="{FF2B5EF4-FFF2-40B4-BE49-F238E27FC236}">
                        <a16:creationId xmlns:a16="http://schemas.microsoft.com/office/drawing/2014/main" id="{3DC4EEC5-7A27-C63A-95A7-F8521639A751}"/>
                      </a:ext>
                    </a:extLst>
                  </p:cNvPr>
                  <p:cNvSpPr txBox="1">
                    <a:spLocks noRot="1" noChangeAspect="1" noMove="1" noResize="1" noEditPoints="1" noAdjustHandles="1" noChangeArrowheads="1" noChangeShapeType="1" noTextEdit="1"/>
                  </p:cNvSpPr>
                  <p:nvPr/>
                </p:nvSpPr>
                <p:spPr>
                  <a:xfrm>
                    <a:off x="4999067" y="4593886"/>
                    <a:ext cx="1808059" cy="293542"/>
                  </a:xfrm>
                  <a:prstGeom prst="rect">
                    <a:avLst/>
                  </a:prstGeom>
                  <a:blipFill>
                    <a:blip r:embed="rId6"/>
                    <a:stretch>
                      <a:fillRect l="-1399" r="-2098" b="-29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CDA271E-1616-08B6-DCE9-0C20F6709599}"/>
                      </a:ext>
                    </a:extLst>
                  </p:cNvPr>
                  <p:cNvSpPr txBox="1"/>
                  <p:nvPr/>
                </p:nvSpPr>
                <p:spPr>
                  <a:xfrm>
                    <a:off x="3922230" y="5080238"/>
                    <a:ext cx="63831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baseline="0" smtClean="0">
                                  <a:latin typeface="Cambria Math" panose="02040503050406030204" pitchFamily="18" charset="0"/>
                                </a:rPr>
                              </m:ctrlPr>
                            </m:sSupPr>
                            <m:e>
                              <m:r>
                                <a:rPr lang="en-US" sz="1600" b="0" i="1" baseline="0" smtClean="0">
                                  <a:latin typeface="Cambria Math" panose="02040503050406030204" pitchFamily="18" charset="0"/>
                                </a:rPr>
                                <m:t>𝐾</m:t>
                              </m:r>
                            </m:e>
                            <m:sup>
                              <m:r>
                                <a:rPr lang="en-US" sz="1600" b="0" i="1" baseline="0" smtClean="0">
                                  <a:latin typeface="Cambria Math" panose="02040503050406030204" pitchFamily="18" charset="0"/>
                                </a:rPr>
                                <m:t>+</m:t>
                              </m:r>
                            </m:sup>
                          </m:sSup>
                          <m:r>
                            <a:rPr lang="en-US" sz="1600" b="0" i="1" baseline="0" smtClean="0">
                              <a:latin typeface="Cambria Math" panose="02040503050406030204" pitchFamily="18" charset="0"/>
                            </a:rPr>
                            <m:t>:</m:t>
                          </m:r>
                          <m:r>
                            <a:rPr lang="en-US" sz="1600" b="0" i="1" baseline="0" smtClean="0">
                              <a:latin typeface="Cambria Math" panose="02040503050406030204" pitchFamily="18" charset="0"/>
                            </a:rPr>
                            <m:t>𝑢</m:t>
                          </m:r>
                          <m:acc>
                            <m:accPr>
                              <m:chr m:val="̅"/>
                              <m:ctrlPr>
                                <a:rPr lang="en-US" sz="1600" b="0" i="1" baseline="0" smtClean="0">
                                  <a:latin typeface="Cambria Math" panose="02040503050406030204" pitchFamily="18" charset="0"/>
                                </a:rPr>
                              </m:ctrlPr>
                            </m:accPr>
                            <m:e>
                              <m:r>
                                <a:rPr lang="en-US" sz="1600" b="0" i="1" baseline="0" smtClean="0">
                                  <a:latin typeface="Cambria Math" panose="02040503050406030204" pitchFamily="18" charset="0"/>
                                </a:rPr>
                                <m:t>𝑠</m:t>
                              </m:r>
                            </m:e>
                          </m:acc>
                        </m:oMath>
                      </m:oMathPara>
                    </a14:m>
                    <a:endParaRPr lang="en-US" b="0" baseline="0" dirty="0"/>
                  </a:p>
                </p:txBody>
              </p:sp>
            </mc:Choice>
            <mc:Fallback xmlns="">
              <p:sp>
                <p:nvSpPr>
                  <p:cNvPr id="21" name="TextBox 20">
                    <a:extLst>
                      <a:ext uri="{FF2B5EF4-FFF2-40B4-BE49-F238E27FC236}">
                        <a16:creationId xmlns:a16="http://schemas.microsoft.com/office/drawing/2014/main" id="{3CDA271E-1616-08B6-DCE9-0C20F6709599}"/>
                      </a:ext>
                    </a:extLst>
                  </p:cNvPr>
                  <p:cNvSpPr txBox="1">
                    <a:spLocks noRot="1" noChangeAspect="1" noMove="1" noResize="1" noEditPoints="1" noAdjustHandles="1" noChangeArrowheads="1" noChangeShapeType="1" noTextEdit="1"/>
                  </p:cNvSpPr>
                  <p:nvPr/>
                </p:nvSpPr>
                <p:spPr>
                  <a:xfrm>
                    <a:off x="3922230" y="5080238"/>
                    <a:ext cx="638315" cy="246221"/>
                  </a:xfrm>
                  <a:prstGeom prst="rect">
                    <a:avLst/>
                  </a:prstGeom>
                  <a:blipFill>
                    <a:blip r:embed="rId7"/>
                    <a:stretch>
                      <a:fillRect l="-5882" r="-3922"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887FF5C-CE34-3F04-858A-D8C6773BF9F7}"/>
                      </a:ext>
                    </a:extLst>
                  </p:cNvPr>
                  <p:cNvSpPr txBox="1"/>
                  <p:nvPr/>
                </p:nvSpPr>
                <p:spPr>
                  <a:xfrm>
                    <a:off x="3876901" y="5330556"/>
                    <a:ext cx="719877"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baseline="0" smtClean="0">
                                  <a:latin typeface="Cambria Math" panose="02040503050406030204" pitchFamily="18" charset="0"/>
                                </a:rPr>
                              </m:ctrlPr>
                            </m:sSupPr>
                            <m:e>
                              <m:r>
                                <a:rPr lang="en-US" sz="1600" b="0" i="1" baseline="0" smtClean="0">
                                  <a:latin typeface="Cambria Math" panose="02040503050406030204" pitchFamily="18" charset="0"/>
                                </a:rPr>
                                <m:t>𝐾</m:t>
                              </m:r>
                            </m:e>
                            <m:sup>
                              <m:r>
                                <a:rPr lang="en-US" sz="1600" b="0" i="1" baseline="0" smtClean="0">
                                  <a:latin typeface="Cambria Math" panose="02040503050406030204" pitchFamily="18" charset="0"/>
                                </a:rPr>
                                <m:t>−</m:t>
                              </m:r>
                            </m:sup>
                          </m:sSup>
                          <m:r>
                            <a:rPr lang="en-US" sz="1600" b="0" i="1" baseline="0" smtClean="0">
                              <a:latin typeface="Cambria Math" panose="02040503050406030204" pitchFamily="18" charset="0"/>
                            </a:rPr>
                            <m:t>:</m:t>
                          </m:r>
                          <m:acc>
                            <m:accPr>
                              <m:chr m:val="̅"/>
                              <m:ctrlPr>
                                <a:rPr lang="en-US" sz="1600" b="0" i="1" baseline="0" smtClean="0">
                                  <a:latin typeface="Cambria Math" panose="02040503050406030204" pitchFamily="18" charset="0"/>
                                </a:rPr>
                              </m:ctrlPr>
                            </m:accPr>
                            <m:e>
                              <m:r>
                                <a:rPr lang="en-US" sz="1600" b="0" i="1" baseline="0" smtClean="0">
                                  <a:latin typeface="Cambria Math" panose="02040503050406030204" pitchFamily="18" charset="0"/>
                                </a:rPr>
                                <m:t>𝑢</m:t>
                              </m:r>
                            </m:e>
                          </m:acc>
                          <m:r>
                            <a:rPr lang="en-US" sz="1600" b="0" i="1" baseline="0" smtClean="0">
                              <a:latin typeface="Cambria Math" panose="02040503050406030204" pitchFamily="18" charset="0"/>
                            </a:rPr>
                            <m:t>𝑠</m:t>
                          </m:r>
                        </m:oMath>
                      </m:oMathPara>
                    </a14:m>
                    <a:endParaRPr lang="en-US" b="0" baseline="0" dirty="0"/>
                  </a:p>
                </p:txBody>
              </p:sp>
            </mc:Choice>
            <mc:Fallback xmlns="">
              <p:sp>
                <p:nvSpPr>
                  <p:cNvPr id="22" name="TextBox 21">
                    <a:extLst>
                      <a:ext uri="{FF2B5EF4-FFF2-40B4-BE49-F238E27FC236}">
                        <a16:creationId xmlns:a16="http://schemas.microsoft.com/office/drawing/2014/main" id="{E887FF5C-CE34-3F04-858A-D8C6773BF9F7}"/>
                      </a:ext>
                    </a:extLst>
                  </p:cNvPr>
                  <p:cNvSpPr txBox="1">
                    <a:spLocks noRot="1" noChangeAspect="1" noMove="1" noResize="1" noEditPoints="1" noAdjustHandles="1" noChangeArrowheads="1" noChangeShapeType="1" noTextEdit="1"/>
                  </p:cNvSpPr>
                  <p:nvPr/>
                </p:nvSpPr>
                <p:spPr>
                  <a:xfrm>
                    <a:off x="3876901" y="5330556"/>
                    <a:ext cx="719877" cy="246221"/>
                  </a:xfrm>
                  <a:prstGeom prst="rect">
                    <a:avLst/>
                  </a:prstGeom>
                  <a:blipFill>
                    <a:blip r:embed="rId8"/>
                    <a:stretch>
                      <a:fillRect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05041CC-53BB-47FA-C1FC-C2276355E3F2}"/>
                      </a:ext>
                    </a:extLst>
                  </p:cNvPr>
                  <p:cNvSpPr txBox="1"/>
                  <p:nvPr/>
                </p:nvSpPr>
                <p:spPr>
                  <a:xfrm>
                    <a:off x="4999066" y="5191462"/>
                    <a:ext cx="1809983" cy="2817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baseline="0" smtClean="0">
                                  <a:latin typeface="Cambria Math" panose="02040503050406030204" pitchFamily="18" charset="0"/>
                                </a:rPr>
                              </m:ctrlPr>
                            </m:sSubSupPr>
                            <m:e>
                              <m:r>
                                <a:rPr lang="en-US" sz="1600" b="0" i="1" baseline="0" smtClean="0">
                                  <a:latin typeface="Cambria Math" panose="02040503050406030204" pitchFamily="18" charset="0"/>
                                </a:rPr>
                                <m:t>𝑣</m:t>
                              </m:r>
                            </m:e>
                            <m:sub>
                              <m:r>
                                <a:rPr lang="en-US" sz="1600" b="0" i="1" baseline="0" smtClean="0">
                                  <a:latin typeface="Cambria Math" panose="02040503050406030204" pitchFamily="18" charset="0"/>
                                </a:rPr>
                                <m:t>1</m:t>
                              </m:r>
                            </m:sub>
                            <m:sup>
                              <m:sSup>
                                <m:sSupPr>
                                  <m:ctrlPr>
                                    <a:rPr lang="en-US" sz="1600" b="0" i="1" baseline="0" smtClean="0">
                                      <a:latin typeface="Cambria Math" panose="02040503050406030204" pitchFamily="18" charset="0"/>
                                    </a:rPr>
                                  </m:ctrlPr>
                                </m:sSupPr>
                                <m:e>
                                  <m:r>
                                    <a:rPr lang="en-US" sz="1600" b="0" i="1" baseline="0" smtClean="0">
                                      <a:latin typeface="Cambria Math" panose="02040503050406030204" pitchFamily="18" charset="0"/>
                                    </a:rPr>
                                    <m:t>𝐾</m:t>
                                  </m:r>
                                </m:e>
                                <m:sup>
                                  <m:r>
                                    <a:rPr lang="en-US" sz="1600" b="0" i="1" baseline="0" smtClean="0">
                                      <a:latin typeface="Cambria Math" panose="02040503050406030204" pitchFamily="18" charset="0"/>
                                    </a:rPr>
                                    <m:t>+</m:t>
                                  </m:r>
                                </m:sup>
                              </m:sSup>
                            </m:sup>
                          </m:sSubSup>
                          <m:r>
                            <a:rPr lang="en-US" sz="1600" b="0" i="1" baseline="0" smtClean="0">
                              <a:latin typeface="Cambria Math" panose="02040503050406030204" pitchFamily="18" charset="0"/>
                              <a:ea typeface="Cambria Math" panose="02040503050406030204" pitchFamily="18" charset="0"/>
                            </a:rPr>
                            <m:t>&gt;</m:t>
                          </m:r>
                          <m:sSubSup>
                            <m:sSubSupPr>
                              <m:ctrlPr>
                                <a:rPr lang="en-US" sz="1600" b="0" i="1" baseline="0">
                                  <a:latin typeface="Cambria Math" panose="02040503050406030204" pitchFamily="18" charset="0"/>
                                </a:rPr>
                              </m:ctrlPr>
                            </m:sSubSupPr>
                            <m:e>
                              <m:r>
                                <a:rPr lang="en-US" sz="1600" b="0" i="1" baseline="0">
                                  <a:latin typeface="Cambria Math" panose="02040503050406030204" pitchFamily="18" charset="0"/>
                                </a:rPr>
                                <m:t>𝑣</m:t>
                              </m:r>
                            </m:e>
                            <m:sub>
                              <m:r>
                                <a:rPr lang="en-US" sz="1600" b="0" i="1" baseline="0">
                                  <a:latin typeface="Cambria Math" panose="02040503050406030204" pitchFamily="18" charset="0"/>
                                </a:rPr>
                                <m:t>1</m:t>
                              </m:r>
                            </m:sub>
                            <m:sup>
                              <m:sSup>
                                <m:sSupPr>
                                  <m:ctrlPr>
                                    <a:rPr lang="en-US" sz="1600" b="0" i="1" baseline="0">
                                      <a:latin typeface="Cambria Math" panose="02040503050406030204" pitchFamily="18" charset="0"/>
                                    </a:rPr>
                                  </m:ctrlPr>
                                </m:sSupPr>
                                <m:e>
                                  <m:r>
                                    <a:rPr lang="en-US" sz="1600" b="0" i="1" baseline="0">
                                      <a:latin typeface="Cambria Math" panose="02040503050406030204" pitchFamily="18" charset="0"/>
                                    </a:rPr>
                                    <m:t>𝐾</m:t>
                                  </m:r>
                                </m:e>
                                <m:sup>
                                  <m:r>
                                    <a:rPr lang="en-US" sz="1600" b="0" i="1" baseline="0" smtClean="0">
                                      <a:latin typeface="Cambria Math" panose="02040503050406030204" pitchFamily="18" charset="0"/>
                                    </a:rPr>
                                    <m:t>−</m:t>
                                  </m:r>
                                </m:sup>
                              </m:sSup>
                            </m:sup>
                          </m:sSubSup>
                          <m:r>
                            <a:rPr lang="en-US" sz="1600" b="0" i="1" baseline="0" smtClean="0">
                              <a:latin typeface="Cambria Math" panose="02040503050406030204" pitchFamily="18" charset="0"/>
                            </a:rPr>
                            <m:t> </m:t>
                          </m:r>
                          <m:r>
                            <m:rPr>
                              <m:sty m:val="p"/>
                            </m:rPr>
                            <a:rPr lang="en-US" sz="1600" b="0" i="0" baseline="0" smtClean="0">
                              <a:latin typeface="Cambria Math" panose="02040503050406030204" pitchFamily="18" charset="0"/>
                            </a:rPr>
                            <m:t>at</m:t>
                          </m:r>
                          <m:r>
                            <a:rPr lang="en-US" sz="1600" b="0" i="1" baseline="0" smtClean="0">
                              <a:latin typeface="Cambria Math" panose="02040503050406030204" pitchFamily="18" charset="0"/>
                            </a:rPr>
                            <m:t>  </m:t>
                          </m:r>
                          <m:r>
                            <a:rPr lang="en-US" sz="1600" b="0" i="1" baseline="0" smtClean="0">
                              <a:latin typeface="Cambria Math" panose="02040503050406030204" pitchFamily="18" charset="0"/>
                              <a:ea typeface="Cambria Math" panose="02040503050406030204" pitchFamily="18" charset="0"/>
                            </a:rPr>
                            <m:t>𝜂</m:t>
                          </m:r>
                          <m:r>
                            <a:rPr lang="en-US" sz="1600" b="0" i="1" baseline="0" smtClean="0">
                              <a:latin typeface="Cambria Math" panose="02040503050406030204" pitchFamily="18" charset="0"/>
                              <a:ea typeface="Cambria Math" panose="02040503050406030204" pitchFamily="18" charset="0"/>
                            </a:rPr>
                            <m:t>&gt;0</m:t>
                          </m:r>
                        </m:oMath>
                      </m:oMathPara>
                    </a14:m>
                    <a:endParaRPr lang="en-US" b="0" baseline="0" dirty="0"/>
                  </a:p>
                </p:txBody>
              </p:sp>
            </mc:Choice>
            <mc:Fallback xmlns="">
              <p:sp>
                <p:nvSpPr>
                  <p:cNvPr id="23" name="TextBox 22">
                    <a:extLst>
                      <a:ext uri="{FF2B5EF4-FFF2-40B4-BE49-F238E27FC236}">
                        <a16:creationId xmlns:a16="http://schemas.microsoft.com/office/drawing/2014/main" id="{505041CC-53BB-47FA-C1FC-C2276355E3F2}"/>
                      </a:ext>
                    </a:extLst>
                  </p:cNvPr>
                  <p:cNvSpPr txBox="1">
                    <a:spLocks noRot="1" noChangeAspect="1" noMove="1" noResize="1" noEditPoints="1" noAdjustHandles="1" noChangeArrowheads="1" noChangeShapeType="1" noTextEdit="1"/>
                  </p:cNvSpPr>
                  <p:nvPr/>
                </p:nvSpPr>
                <p:spPr>
                  <a:xfrm>
                    <a:off x="4999066" y="5191462"/>
                    <a:ext cx="1809983" cy="281744"/>
                  </a:xfrm>
                  <a:prstGeom prst="rect">
                    <a:avLst/>
                  </a:prstGeom>
                  <a:blipFill>
                    <a:blip r:embed="rId9"/>
                    <a:stretch>
                      <a:fillRect l="-1399" r="-2098" b="-29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CFAF1E8-4FAC-787B-E2C8-016609BB0F9B}"/>
                      </a:ext>
                    </a:extLst>
                  </p:cNvPr>
                  <p:cNvSpPr txBox="1"/>
                  <p:nvPr/>
                </p:nvSpPr>
                <p:spPr>
                  <a:xfrm>
                    <a:off x="3898810" y="5735807"/>
                    <a:ext cx="644535" cy="2516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baseline="0" smtClean="0">
                                  <a:latin typeface="Cambria Math" panose="02040503050406030204" pitchFamily="18" charset="0"/>
                                </a:rPr>
                              </m:ctrlPr>
                            </m:sSupPr>
                            <m:e>
                              <m:r>
                                <a:rPr lang="en-US" sz="1600" b="0" i="1" baseline="0" smtClean="0">
                                  <a:latin typeface="Cambria Math" panose="02040503050406030204" pitchFamily="18" charset="0"/>
                                  <a:ea typeface="Cambria Math" panose="02040503050406030204" pitchFamily="18" charset="0"/>
                                </a:rPr>
                                <m:t>𝜋</m:t>
                              </m:r>
                            </m:e>
                            <m:sup>
                              <m:r>
                                <a:rPr lang="en-US" sz="1600" b="0" i="1" baseline="0" smtClean="0">
                                  <a:latin typeface="Cambria Math" panose="02040503050406030204" pitchFamily="18" charset="0"/>
                                </a:rPr>
                                <m:t>+</m:t>
                              </m:r>
                            </m:sup>
                          </m:sSup>
                          <m:r>
                            <a:rPr lang="en-US" sz="1600" b="0" i="1" baseline="0" smtClean="0">
                              <a:latin typeface="Cambria Math" panose="02040503050406030204" pitchFamily="18" charset="0"/>
                            </a:rPr>
                            <m:t>:</m:t>
                          </m:r>
                          <m:r>
                            <a:rPr lang="en-US" sz="1600" b="0" i="1" baseline="0" smtClean="0">
                              <a:latin typeface="Cambria Math" panose="02040503050406030204" pitchFamily="18" charset="0"/>
                            </a:rPr>
                            <m:t>𝑢</m:t>
                          </m:r>
                          <m:acc>
                            <m:accPr>
                              <m:chr m:val="̅"/>
                              <m:ctrlPr>
                                <a:rPr lang="en-US" sz="1600" b="0" i="1" baseline="0" smtClean="0">
                                  <a:latin typeface="Cambria Math" panose="02040503050406030204" pitchFamily="18" charset="0"/>
                                </a:rPr>
                              </m:ctrlPr>
                            </m:accPr>
                            <m:e>
                              <m:r>
                                <a:rPr lang="en-US" sz="1600" b="0" i="1" baseline="0" smtClean="0">
                                  <a:latin typeface="Cambria Math" panose="02040503050406030204" pitchFamily="18" charset="0"/>
                                </a:rPr>
                                <m:t>𝑑</m:t>
                              </m:r>
                            </m:e>
                          </m:acc>
                        </m:oMath>
                      </m:oMathPara>
                    </a14:m>
                    <a:endParaRPr lang="en-US" b="0" baseline="0" dirty="0"/>
                  </a:p>
                </p:txBody>
              </p:sp>
            </mc:Choice>
            <mc:Fallback xmlns="">
              <p:sp>
                <p:nvSpPr>
                  <p:cNvPr id="24" name="TextBox 23">
                    <a:extLst>
                      <a:ext uri="{FF2B5EF4-FFF2-40B4-BE49-F238E27FC236}">
                        <a16:creationId xmlns:a16="http://schemas.microsoft.com/office/drawing/2014/main" id="{ECFAF1E8-4FAC-787B-E2C8-016609BB0F9B}"/>
                      </a:ext>
                    </a:extLst>
                  </p:cNvPr>
                  <p:cNvSpPr txBox="1">
                    <a:spLocks noRot="1" noChangeAspect="1" noMove="1" noResize="1" noEditPoints="1" noAdjustHandles="1" noChangeArrowheads="1" noChangeShapeType="1" noTextEdit="1"/>
                  </p:cNvSpPr>
                  <p:nvPr/>
                </p:nvSpPr>
                <p:spPr>
                  <a:xfrm>
                    <a:off x="3898810" y="5735807"/>
                    <a:ext cx="644535" cy="251672"/>
                  </a:xfrm>
                  <a:prstGeom prst="rect">
                    <a:avLst/>
                  </a:prstGeom>
                  <a:blipFill>
                    <a:blip r:embed="rId10"/>
                    <a:stretch>
                      <a:fillRect l="-1923" r="-5769"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92AA03B-7292-A26C-578B-400B471217E8}"/>
                      </a:ext>
                    </a:extLst>
                  </p:cNvPr>
                  <p:cNvSpPr txBox="1"/>
                  <p:nvPr/>
                </p:nvSpPr>
                <p:spPr>
                  <a:xfrm>
                    <a:off x="3898810" y="5985578"/>
                    <a:ext cx="64453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b="0" i="1" baseline="0" smtClean="0">
                                  <a:latin typeface="Cambria Math" panose="02040503050406030204" pitchFamily="18" charset="0"/>
                                </a:rPr>
                              </m:ctrlPr>
                            </m:sSupPr>
                            <m:e>
                              <m:r>
                                <a:rPr lang="en-US" sz="1600" b="0" i="1" baseline="0" smtClean="0">
                                  <a:latin typeface="Cambria Math" panose="02040503050406030204" pitchFamily="18" charset="0"/>
                                  <a:ea typeface="Cambria Math" panose="02040503050406030204" pitchFamily="18" charset="0"/>
                                </a:rPr>
                                <m:t>𝜋</m:t>
                              </m:r>
                            </m:e>
                            <m:sup>
                              <m:r>
                                <a:rPr lang="en-US" sz="1600" b="0" i="1" baseline="0" smtClean="0">
                                  <a:latin typeface="Cambria Math" panose="02040503050406030204" pitchFamily="18" charset="0"/>
                                </a:rPr>
                                <m:t>−</m:t>
                              </m:r>
                            </m:sup>
                          </m:sSup>
                          <m:r>
                            <a:rPr lang="en-US" sz="1600" b="0" i="1" baseline="0" smtClean="0">
                              <a:latin typeface="Cambria Math" panose="02040503050406030204" pitchFamily="18" charset="0"/>
                            </a:rPr>
                            <m:t>:</m:t>
                          </m:r>
                          <m:acc>
                            <m:accPr>
                              <m:chr m:val="̅"/>
                              <m:ctrlPr>
                                <a:rPr lang="en-US" sz="1600" b="0" i="1" baseline="0" smtClean="0">
                                  <a:latin typeface="Cambria Math" panose="02040503050406030204" pitchFamily="18" charset="0"/>
                                </a:rPr>
                              </m:ctrlPr>
                            </m:accPr>
                            <m:e>
                              <m:r>
                                <a:rPr lang="en-US" sz="1600" b="0" i="1" baseline="0" smtClean="0">
                                  <a:latin typeface="Cambria Math" panose="02040503050406030204" pitchFamily="18" charset="0"/>
                                </a:rPr>
                                <m:t>𝑢</m:t>
                              </m:r>
                            </m:e>
                          </m:acc>
                          <m:r>
                            <a:rPr lang="en-US" sz="1600" b="0" i="1" baseline="0" smtClean="0">
                              <a:latin typeface="Cambria Math" panose="02040503050406030204" pitchFamily="18" charset="0"/>
                            </a:rPr>
                            <m:t>𝑑</m:t>
                          </m:r>
                        </m:oMath>
                      </m:oMathPara>
                    </a14:m>
                    <a:endParaRPr lang="en-US" b="0" baseline="0" dirty="0"/>
                  </a:p>
                </p:txBody>
              </p:sp>
            </mc:Choice>
            <mc:Fallback xmlns="">
              <p:sp>
                <p:nvSpPr>
                  <p:cNvPr id="25" name="TextBox 24">
                    <a:extLst>
                      <a:ext uri="{FF2B5EF4-FFF2-40B4-BE49-F238E27FC236}">
                        <a16:creationId xmlns:a16="http://schemas.microsoft.com/office/drawing/2014/main" id="{292AA03B-7292-A26C-578B-400B471217E8}"/>
                      </a:ext>
                    </a:extLst>
                  </p:cNvPr>
                  <p:cNvSpPr txBox="1">
                    <a:spLocks noRot="1" noChangeAspect="1" noMove="1" noResize="1" noEditPoints="1" noAdjustHandles="1" noChangeArrowheads="1" noChangeShapeType="1" noTextEdit="1"/>
                  </p:cNvSpPr>
                  <p:nvPr/>
                </p:nvSpPr>
                <p:spPr>
                  <a:xfrm>
                    <a:off x="3898810" y="5985578"/>
                    <a:ext cx="644535" cy="246221"/>
                  </a:xfrm>
                  <a:prstGeom prst="rect">
                    <a:avLst/>
                  </a:prstGeom>
                  <a:blipFill>
                    <a:blip r:embed="rId11"/>
                    <a:stretch>
                      <a:fillRect l="-1923" r="-5769"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4F8069B-1C87-4F74-E8DA-D7324E4EDB8D}"/>
                      </a:ext>
                    </a:extLst>
                  </p:cNvPr>
                  <p:cNvSpPr txBox="1"/>
                  <p:nvPr/>
                </p:nvSpPr>
                <p:spPr>
                  <a:xfrm>
                    <a:off x="4999066" y="5734025"/>
                    <a:ext cx="1791260" cy="2829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600" b="0" i="1" baseline="0" smtClean="0">
                                  <a:latin typeface="Cambria Math" panose="02040503050406030204" pitchFamily="18" charset="0"/>
                                </a:rPr>
                              </m:ctrlPr>
                            </m:sSubSupPr>
                            <m:e>
                              <m:r>
                                <a:rPr lang="en-US" sz="1600" b="0" i="1" baseline="0" smtClean="0">
                                  <a:latin typeface="Cambria Math" panose="02040503050406030204" pitchFamily="18" charset="0"/>
                                </a:rPr>
                                <m:t>𝑣</m:t>
                              </m:r>
                            </m:e>
                            <m:sub>
                              <m:r>
                                <a:rPr lang="en-US" sz="1600" b="0" i="1" baseline="0" smtClean="0">
                                  <a:latin typeface="Cambria Math" panose="02040503050406030204" pitchFamily="18" charset="0"/>
                                </a:rPr>
                                <m:t>1</m:t>
                              </m:r>
                            </m:sub>
                            <m:sup>
                              <m:sSup>
                                <m:sSupPr>
                                  <m:ctrlPr>
                                    <a:rPr lang="en-US" sz="1600" b="0" i="1" baseline="0" smtClean="0">
                                      <a:latin typeface="Cambria Math" panose="02040503050406030204" pitchFamily="18" charset="0"/>
                                    </a:rPr>
                                  </m:ctrlPr>
                                </m:sSupPr>
                                <m:e>
                                  <m:r>
                                    <a:rPr lang="en-US" sz="1600" b="0" i="1" baseline="0" smtClean="0">
                                      <a:latin typeface="Cambria Math" panose="02040503050406030204" pitchFamily="18" charset="0"/>
                                      <a:ea typeface="Cambria Math" panose="02040503050406030204" pitchFamily="18" charset="0"/>
                                    </a:rPr>
                                    <m:t>𝜋</m:t>
                                  </m:r>
                                </m:e>
                                <m:sup>
                                  <m:r>
                                    <a:rPr lang="en-US" sz="1600" b="0" i="1" baseline="0" smtClean="0">
                                      <a:latin typeface="Cambria Math" panose="02040503050406030204" pitchFamily="18" charset="0"/>
                                    </a:rPr>
                                    <m:t>+</m:t>
                                  </m:r>
                                </m:sup>
                              </m:sSup>
                            </m:sup>
                          </m:sSubSup>
                          <m:r>
                            <a:rPr lang="en-US" sz="1600" b="0" i="1" baseline="0" smtClean="0">
                              <a:latin typeface="Cambria Math" panose="02040503050406030204" pitchFamily="18" charset="0"/>
                            </a:rPr>
                            <m:t>&lt;</m:t>
                          </m:r>
                          <m:sSubSup>
                            <m:sSubSupPr>
                              <m:ctrlPr>
                                <a:rPr lang="en-US" sz="1600" b="0" i="1" baseline="0">
                                  <a:latin typeface="Cambria Math" panose="02040503050406030204" pitchFamily="18" charset="0"/>
                                </a:rPr>
                              </m:ctrlPr>
                            </m:sSubSupPr>
                            <m:e>
                              <m:r>
                                <a:rPr lang="en-US" sz="1600" b="0" i="1" baseline="0">
                                  <a:latin typeface="Cambria Math" panose="02040503050406030204" pitchFamily="18" charset="0"/>
                                </a:rPr>
                                <m:t>𝑣</m:t>
                              </m:r>
                            </m:e>
                            <m:sub>
                              <m:r>
                                <a:rPr lang="en-US" sz="1600" b="0" i="1" baseline="0">
                                  <a:latin typeface="Cambria Math" panose="02040503050406030204" pitchFamily="18" charset="0"/>
                                </a:rPr>
                                <m:t>1</m:t>
                              </m:r>
                            </m:sub>
                            <m:sup>
                              <m:sSup>
                                <m:sSupPr>
                                  <m:ctrlPr>
                                    <a:rPr lang="en-US" sz="1600" b="0" i="1" baseline="0">
                                      <a:latin typeface="Cambria Math" panose="02040503050406030204" pitchFamily="18" charset="0"/>
                                    </a:rPr>
                                  </m:ctrlPr>
                                </m:sSupPr>
                                <m:e>
                                  <m:r>
                                    <a:rPr lang="en-US" sz="1600" b="0" i="1" baseline="0" smtClean="0">
                                      <a:latin typeface="Cambria Math" panose="02040503050406030204" pitchFamily="18" charset="0"/>
                                      <a:ea typeface="Cambria Math" panose="02040503050406030204" pitchFamily="18" charset="0"/>
                                    </a:rPr>
                                    <m:t>𝜋</m:t>
                                  </m:r>
                                </m:e>
                                <m:sup>
                                  <m:r>
                                    <a:rPr lang="en-US" sz="1600" b="0" i="1" baseline="0" smtClean="0">
                                      <a:latin typeface="Cambria Math" panose="02040503050406030204" pitchFamily="18" charset="0"/>
                                    </a:rPr>
                                    <m:t>−</m:t>
                                  </m:r>
                                </m:sup>
                              </m:sSup>
                            </m:sup>
                          </m:sSubSup>
                          <m:r>
                            <a:rPr lang="en-US" sz="1600" b="0" i="1" baseline="0" smtClean="0">
                              <a:latin typeface="Cambria Math" panose="02040503050406030204" pitchFamily="18" charset="0"/>
                            </a:rPr>
                            <m:t> </m:t>
                          </m:r>
                          <m:r>
                            <m:rPr>
                              <m:sty m:val="p"/>
                            </m:rPr>
                            <a:rPr lang="en-US" sz="1600" b="0" i="0" baseline="0" smtClean="0">
                              <a:latin typeface="Cambria Math" panose="02040503050406030204" pitchFamily="18" charset="0"/>
                            </a:rPr>
                            <m:t>at</m:t>
                          </m:r>
                          <m:r>
                            <a:rPr lang="en-US" sz="1600" b="0" i="1" baseline="0" smtClean="0">
                              <a:latin typeface="Cambria Math" panose="02040503050406030204" pitchFamily="18" charset="0"/>
                            </a:rPr>
                            <m:t>  </m:t>
                          </m:r>
                          <m:r>
                            <a:rPr lang="en-US" sz="1600" b="0" i="1" baseline="0" smtClean="0">
                              <a:latin typeface="Cambria Math" panose="02040503050406030204" pitchFamily="18" charset="0"/>
                              <a:ea typeface="Cambria Math" panose="02040503050406030204" pitchFamily="18" charset="0"/>
                            </a:rPr>
                            <m:t>𝜂</m:t>
                          </m:r>
                          <m:r>
                            <a:rPr lang="en-US" sz="1600" b="0" i="1" baseline="0" smtClean="0">
                              <a:latin typeface="Cambria Math" panose="02040503050406030204" pitchFamily="18" charset="0"/>
                              <a:ea typeface="Cambria Math" panose="02040503050406030204" pitchFamily="18" charset="0"/>
                            </a:rPr>
                            <m:t>&gt;0</m:t>
                          </m:r>
                        </m:oMath>
                      </m:oMathPara>
                    </a14:m>
                    <a:endParaRPr lang="en-US" b="0" baseline="0" dirty="0"/>
                  </a:p>
                </p:txBody>
              </p:sp>
            </mc:Choice>
            <mc:Fallback xmlns="">
              <p:sp>
                <p:nvSpPr>
                  <p:cNvPr id="26" name="TextBox 25">
                    <a:extLst>
                      <a:ext uri="{FF2B5EF4-FFF2-40B4-BE49-F238E27FC236}">
                        <a16:creationId xmlns:a16="http://schemas.microsoft.com/office/drawing/2014/main" id="{44F8069B-1C87-4F74-E8DA-D7324E4EDB8D}"/>
                      </a:ext>
                    </a:extLst>
                  </p:cNvPr>
                  <p:cNvSpPr txBox="1">
                    <a:spLocks noRot="1" noChangeAspect="1" noMove="1" noResize="1" noEditPoints="1" noAdjustHandles="1" noChangeArrowheads="1" noChangeShapeType="1" noTextEdit="1"/>
                  </p:cNvSpPr>
                  <p:nvPr/>
                </p:nvSpPr>
                <p:spPr>
                  <a:xfrm>
                    <a:off x="4999066" y="5734025"/>
                    <a:ext cx="1791260" cy="282963"/>
                  </a:xfrm>
                  <a:prstGeom prst="rect">
                    <a:avLst/>
                  </a:prstGeom>
                  <a:blipFill>
                    <a:blip r:embed="rId12"/>
                    <a:stretch>
                      <a:fillRect l="-1408" r="-2113" b="-34783"/>
                    </a:stretch>
                  </a:blipFill>
                </p:spPr>
                <p:txBody>
                  <a:bodyPr/>
                  <a:lstStyle/>
                  <a:p>
                    <a:r>
                      <a:rPr lang="en-US">
                        <a:noFill/>
                      </a:rPr>
                      <a:t> </a:t>
                    </a:r>
                  </a:p>
                </p:txBody>
              </p:sp>
            </mc:Fallback>
          </mc:AlternateContent>
        </p:grpSp>
        <p:sp>
          <p:nvSpPr>
            <p:cNvPr id="11" name="Rectangle 10">
              <a:extLst>
                <a:ext uri="{FF2B5EF4-FFF2-40B4-BE49-F238E27FC236}">
                  <a16:creationId xmlns:a16="http://schemas.microsoft.com/office/drawing/2014/main" id="{F051BB47-D7FE-3713-BC70-2E757CBFCF9C}"/>
                </a:ext>
              </a:extLst>
            </p:cNvPr>
            <p:cNvSpPr/>
            <p:nvPr/>
          </p:nvSpPr>
          <p:spPr bwMode="auto">
            <a:xfrm>
              <a:off x="4221077" y="4508127"/>
              <a:ext cx="420935" cy="171517"/>
            </a:xfrm>
            <a:prstGeom prst="rect">
              <a:avLst/>
            </a:prstGeom>
            <a:no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14" name="Rectangle 13">
              <a:extLst>
                <a:ext uri="{FF2B5EF4-FFF2-40B4-BE49-F238E27FC236}">
                  <a16:creationId xmlns:a16="http://schemas.microsoft.com/office/drawing/2014/main" id="{9C1D0C7E-BCE3-25C9-7197-EC46A0835029}"/>
                </a:ext>
              </a:extLst>
            </p:cNvPr>
            <p:cNvSpPr/>
            <p:nvPr/>
          </p:nvSpPr>
          <p:spPr bwMode="auto">
            <a:xfrm>
              <a:off x="4308022" y="5134066"/>
              <a:ext cx="113434" cy="171517"/>
            </a:xfrm>
            <a:prstGeom prst="rect">
              <a:avLst/>
            </a:prstGeom>
            <a:no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56884206-9334-6A60-560D-2E314BEE9E5E}"/>
                </a:ext>
              </a:extLst>
            </p:cNvPr>
            <p:cNvSpPr/>
            <p:nvPr/>
          </p:nvSpPr>
          <p:spPr bwMode="auto">
            <a:xfrm>
              <a:off x="4261428" y="5786663"/>
              <a:ext cx="113434" cy="171517"/>
            </a:xfrm>
            <a:prstGeom prst="rect">
              <a:avLst/>
            </a:prstGeom>
            <a:no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D51C2E96-EDE1-23E8-F1F2-127DA3AFF76E}"/>
                </a:ext>
              </a:extLst>
            </p:cNvPr>
            <p:cNvSpPr/>
            <p:nvPr/>
          </p:nvSpPr>
          <p:spPr bwMode="auto">
            <a:xfrm>
              <a:off x="4385778" y="6019964"/>
              <a:ext cx="113434" cy="171517"/>
            </a:xfrm>
            <a:prstGeom prst="rect">
              <a:avLst/>
            </a:prstGeom>
            <a:no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061F0E7A-305A-A9E0-5E33-D809DE0159CD}"/>
                </a:ext>
              </a:extLst>
            </p:cNvPr>
            <p:cNvSpPr txBox="1"/>
            <p:nvPr/>
          </p:nvSpPr>
          <p:spPr>
            <a:xfrm>
              <a:off x="4928708" y="5985578"/>
              <a:ext cx="1965153" cy="276999"/>
            </a:xfrm>
            <a:prstGeom prst="rect">
              <a:avLst/>
            </a:prstGeom>
            <a:noFill/>
          </p:spPr>
          <p:txBody>
            <a:bodyPr wrap="none" rtlCol="0">
              <a:spAutoFit/>
            </a:bodyPr>
            <a:lstStyle/>
            <a:p>
              <a:r>
                <a:rPr lang="en-US" sz="1200" b="0" baseline="0" dirty="0"/>
                <a:t>(#d &gt; #u, Au neutron rich)</a:t>
              </a:r>
            </a:p>
          </p:txBody>
        </p:sp>
      </p:grpSp>
      <p:sp>
        <p:nvSpPr>
          <p:cNvPr id="27" name="Rectangle 26">
            <a:extLst>
              <a:ext uri="{FF2B5EF4-FFF2-40B4-BE49-F238E27FC236}">
                <a16:creationId xmlns:a16="http://schemas.microsoft.com/office/drawing/2014/main" id="{F2135865-DC44-09B7-179F-F5612A14669D}"/>
              </a:ext>
            </a:extLst>
          </p:cNvPr>
          <p:cNvSpPr/>
          <p:nvPr/>
        </p:nvSpPr>
        <p:spPr bwMode="auto">
          <a:xfrm>
            <a:off x="352170" y="4106729"/>
            <a:ext cx="1476630" cy="171517"/>
          </a:xfrm>
          <a:prstGeom prst="rect">
            <a:avLst/>
          </a:prstGeom>
          <a:no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25000">
              <a:ln>
                <a:noFill/>
              </a:ln>
              <a:solidFill>
                <a:schemeClr val="tx1"/>
              </a:solidFill>
              <a:effectLst/>
              <a:latin typeface="Arial" charset="0"/>
            </a:endParaRPr>
          </a:p>
        </p:txBody>
      </p:sp>
      <p:sp>
        <p:nvSpPr>
          <p:cNvPr id="12" name="TextBox 11">
            <a:extLst>
              <a:ext uri="{FF2B5EF4-FFF2-40B4-BE49-F238E27FC236}">
                <a16:creationId xmlns:a16="http://schemas.microsoft.com/office/drawing/2014/main" id="{402C1D03-70A6-27A4-3701-6D3DBA00B9FA}"/>
              </a:ext>
            </a:extLst>
          </p:cNvPr>
          <p:cNvSpPr txBox="1"/>
          <p:nvPr/>
        </p:nvSpPr>
        <p:spPr>
          <a:xfrm>
            <a:off x="990600" y="3699816"/>
            <a:ext cx="1922321" cy="307777"/>
          </a:xfrm>
          <a:prstGeom prst="rect">
            <a:avLst/>
          </a:prstGeom>
          <a:noFill/>
        </p:spPr>
        <p:txBody>
          <a:bodyPr wrap="none" rtlCol="0">
            <a:spAutoFit/>
          </a:bodyPr>
          <a:lstStyle/>
          <a:p>
            <a:r>
              <a:rPr lang="en-US" sz="1400" baseline="0" dirty="0"/>
              <a:t>For proton and kaon</a:t>
            </a:r>
          </a:p>
        </p:txBody>
      </p:sp>
    </p:spTree>
    <p:extLst>
      <p:ext uri="{BB962C8B-B14F-4D97-AF65-F5344CB8AC3E}">
        <p14:creationId xmlns:p14="http://schemas.microsoft.com/office/powerpoint/2010/main" val="10597969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3">
            <a:extLst>
              <a:ext uri="{FF2B5EF4-FFF2-40B4-BE49-F238E27FC236}">
                <a16:creationId xmlns:a16="http://schemas.microsoft.com/office/drawing/2014/main" id="{026F098F-4583-B240-8F89-2197EC56AC9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dirty="0">
              <a:solidFill>
                <a:srgbClr val="FF6600"/>
              </a:solidFill>
            </a:endParaRPr>
          </a:p>
        </p:txBody>
      </p:sp>
      <p:sp>
        <p:nvSpPr>
          <p:cNvPr id="20483" name="Slide Number Placeholder 14">
            <a:extLst>
              <a:ext uri="{FF2B5EF4-FFF2-40B4-BE49-F238E27FC236}">
                <a16:creationId xmlns:a16="http://schemas.microsoft.com/office/drawing/2014/main" id="{18D05781-6C67-6141-803C-21E15F508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42</a:t>
            </a:fld>
            <a:endParaRPr lang="en-US" altLang="zh-CN" sz="1400" b="0" baseline="0" dirty="0">
              <a:latin typeface="Times New Roman" panose="02020603050405020304" pitchFamily="18" charset="0"/>
            </a:endParaRPr>
          </a:p>
        </p:txBody>
      </p:sp>
      <p:sp>
        <p:nvSpPr>
          <p:cNvPr id="6" name="Rectangle 34">
            <a:extLst>
              <a:ext uri="{FF2B5EF4-FFF2-40B4-BE49-F238E27FC236}">
                <a16:creationId xmlns:a16="http://schemas.microsoft.com/office/drawing/2014/main" id="{628756C8-CABF-19B1-9F97-EAFF2622F248}"/>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Sign Change in </a:t>
            </a:r>
            <a:r>
              <a:rPr lang="en-US" spc="-1" baseline="0" dirty="0" err="1">
                <a:solidFill>
                  <a:srgbClr val="FF0000"/>
                </a:solidFill>
                <a:effectLst/>
                <a:latin typeface="+mn-lt"/>
                <a:ea typeface="Arial" panose="020B0604020202020204"/>
                <a:cs typeface="Arial" panose="020B0604020202020204" pitchFamily="34" charset="0"/>
                <a:sym typeface="+mn-ea"/>
              </a:rPr>
              <a:t>Δ</a:t>
            </a:r>
            <a:r>
              <a:rPr lang="en-US" spc="-1" baseline="0" dirty="0">
                <a:solidFill>
                  <a:srgbClr val="FF0000"/>
                </a:solidFill>
                <a:effectLst/>
                <a:latin typeface="+mn-lt"/>
                <a:ea typeface="Arial" panose="020B0604020202020204"/>
                <a:cs typeface="Arial" panose="020B0604020202020204" pitchFamily="34" charset="0"/>
                <a:sym typeface="+mn-ea"/>
              </a:rPr>
              <a:t>(dv</a:t>
            </a:r>
            <a:r>
              <a:rPr lang="en-US" spc="-1" dirty="0">
                <a:solidFill>
                  <a:srgbClr val="FF0000"/>
                </a:solidFill>
                <a:effectLst/>
                <a:latin typeface="+mn-lt"/>
                <a:ea typeface="Arial" panose="020B0604020202020204"/>
                <a:cs typeface="Arial" panose="020B0604020202020204" pitchFamily="34" charset="0"/>
                <a:sym typeface="+mn-ea"/>
              </a:rPr>
              <a:t>1</a:t>
            </a:r>
            <a:r>
              <a:rPr lang="en-US" spc="-1" baseline="0" dirty="0">
                <a:solidFill>
                  <a:srgbClr val="FF0000"/>
                </a:solidFill>
                <a:effectLst/>
                <a:latin typeface="+mn-lt"/>
                <a:ea typeface="Arial" panose="020B0604020202020204"/>
                <a:cs typeface="Arial" panose="020B0604020202020204" pitchFamily="34" charset="0"/>
                <a:sym typeface="+mn-ea"/>
              </a:rPr>
              <a:t>/</a:t>
            </a:r>
            <a:r>
              <a:rPr lang="en-US" spc="-1" baseline="0" dirty="0" err="1">
                <a:solidFill>
                  <a:srgbClr val="FF0000"/>
                </a:solidFill>
                <a:effectLst/>
                <a:latin typeface="+mn-lt"/>
                <a:ea typeface="Arial" panose="020B0604020202020204"/>
                <a:cs typeface="Arial" panose="020B0604020202020204" pitchFamily="34" charset="0"/>
                <a:sym typeface="+mn-ea"/>
              </a:rPr>
              <a:t>dy</a:t>
            </a:r>
            <a:r>
              <a:rPr lang="en-US" spc="-1" baseline="0" dirty="0">
                <a:solidFill>
                  <a:srgbClr val="FF0000"/>
                </a:solidFill>
                <a:effectLst/>
                <a:latin typeface="+mn-lt"/>
                <a:ea typeface="Arial" panose="020B0604020202020204"/>
                <a:cs typeface="Arial" panose="020B0604020202020204" pitchFamily="34" charset="0"/>
                <a:sym typeface="+mn-ea"/>
              </a:rPr>
              <a:t>)</a:t>
            </a:r>
            <a:r>
              <a:rPr lang="en-US" altLang="zh-CN" baseline="0" dirty="0">
                <a:solidFill>
                  <a:srgbClr val="FF0000"/>
                </a:solidFill>
                <a:latin typeface="+mn-lt"/>
              </a:rPr>
              <a:t> </a:t>
            </a:r>
          </a:p>
        </p:txBody>
      </p:sp>
      <p:sp>
        <p:nvSpPr>
          <p:cNvPr id="3" name="TextBox 2">
            <a:extLst>
              <a:ext uri="{FF2B5EF4-FFF2-40B4-BE49-F238E27FC236}">
                <a16:creationId xmlns:a16="http://schemas.microsoft.com/office/drawing/2014/main" id="{66DE3C4C-A20B-605E-B459-284E951A8E76}"/>
              </a:ext>
            </a:extLst>
          </p:cNvPr>
          <p:cNvSpPr txBox="1"/>
          <p:nvPr/>
        </p:nvSpPr>
        <p:spPr>
          <a:xfrm>
            <a:off x="176096" y="4645318"/>
            <a:ext cx="8967904" cy="1323439"/>
          </a:xfrm>
          <a:prstGeom prst="rect">
            <a:avLst/>
          </a:prstGeom>
          <a:noFill/>
        </p:spPr>
        <p:txBody>
          <a:bodyPr wrap="none" rtlCol="0">
            <a:spAutoFit/>
          </a:bodyPr>
          <a:lstStyle/>
          <a:p>
            <a:r>
              <a:rPr lang="en-US" sz="1600" b="0" baseline="0" dirty="0"/>
              <a:t>Sign change </a:t>
            </a:r>
            <a:r>
              <a:rPr lang="en-US" sz="1600" b="0" baseline="0" dirty="0">
                <a:latin typeface="+mn-lt"/>
              </a:rPr>
              <a:t>in </a:t>
            </a:r>
            <a:r>
              <a:rPr lang="en-US" sz="1600" b="0" spc="-1" baseline="0" dirty="0" err="1">
                <a:effectLst/>
                <a:latin typeface="+mn-lt"/>
                <a:ea typeface="Arial" panose="020B0604020202020204"/>
                <a:cs typeface="Arial" panose="020B0604020202020204" pitchFamily="34" charset="0"/>
                <a:sym typeface="+mn-ea"/>
              </a:rPr>
              <a:t>Δ</a:t>
            </a:r>
            <a:r>
              <a:rPr lang="en-US" sz="1600" b="0" spc="-1" baseline="0" dirty="0">
                <a:effectLst/>
                <a:latin typeface="+mn-lt"/>
                <a:ea typeface="Arial" panose="020B0604020202020204"/>
                <a:cs typeface="Arial" panose="020B0604020202020204" pitchFamily="34" charset="0"/>
                <a:sym typeface="+mn-ea"/>
              </a:rPr>
              <a:t>(dv1/</a:t>
            </a:r>
            <a:r>
              <a:rPr lang="en-US" sz="1600" b="0" spc="-1" baseline="0" dirty="0" err="1">
                <a:effectLst/>
                <a:latin typeface="+mn-lt"/>
                <a:ea typeface="Arial" panose="020B0604020202020204"/>
                <a:cs typeface="Arial" panose="020B0604020202020204" pitchFamily="34" charset="0"/>
                <a:sym typeface="+mn-ea"/>
              </a:rPr>
              <a:t>dy</a:t>
            </a:r>
            <a:r>
              <a:rPr lang="en-US" sz="1600" b="0" spc="-1" baseline="0" dirty="0">
                <a:effectLst/>
                <a:latin typeface="+mn-lt"/>
                <a:ea typeface="Arial" panose="020B0604020202020204"/>
                <a:cs typeface="Arial" panose="020B0604020202020204" pitchFamily="34" charset="0"/>
                <a:sym typeface="+mn-ea"/>
              </a:rPr>
              <a:t>) occurs for both protons and kaons.</a:t>
            </a:r>
          </a:p>
          <a:p>
            <a:r>
              <a:rPr lang="en-US" sz="1600" b="0" spc="-1" baseline="0" dirty="0">
                <a:latin typeface="+mn-lt"/>
                <a:ea typeface="Arial" panose="020B0604020202020204"/>
                <a:cs typeface="Arial" panose="020B0604020202020204" pitchFamily="34" charset="0"/>
                <a:sym typeface="+mn-ea"/>
              </a:rPr>
              <a:t>The magnitudes follow the expected ordering between protons and kaons.</a:t>
            </a:r>
          </a:p>
          <a:p>
            <a:r>
              <a:rPr lang="en-US" sz="1600" b="0" spc="-1" baseline="0" dirty="0">
                <a:effectLst/>
                <a:latin typeface="+mn-lt"/>
                <a:ea typeface="Arial" panose="020B0604020202020204"/>
                <a:cs typeface="Arial" panose="020B0604020202020204" pitchFamily="34" charset="0"/>
                <a:sym typeface="+mn-ea"/>
              </a:rPr>
              <a:t>Pion results are either consistent with zero or negative, as expected.  </a:t>
            </a:r>
            <a:r>
              <a:rPr lang="en-US" sz="1600" b="0" baseline="0" dirty="0">
                <a:latin typeface="+mn-lt"/>
              </a:rPr>
              <a:t> </a:t>
            </a:r>
          </a:p>
          <a:p>
            <a:r>
              <a:rPr lang="en-US" sz="1600" b="0" baseline="0" dirty="0">
                <a:solidFill>
                  <a:srgbClr val="0070C0"/>
                </a:solidFill>
                <a:latin typeface="+mn-lt"/>
              </a:rPr>
              <a:t>The electric conductivity of QGP used in </a:t>
            </a:r>
            <a:r>
              <a:rPr lang="en-US" sz="1600" b="0" baseline="0" dirty="0" err="1">
                <a:solidFill>
                  <a:srgbClr val="0070C0"/>
                </a:solidFill>
                <a:latin typeface="+mn-lt"/>
              </a:rPr>
              <a:t>iEBY</a:t>
            </a:r>
            <a:r>
              <a:rPr lang="en-US" sz="1600" b="0" baseline="0" dirty="0">
                <a:solidFill>
                  <a:srgbClr val="0070C0"/>
                </a:solidFill>
                <a:latin typeface="+mn-lt"/>
              </a:rPr>
              <a:t>-VISHNU+EM model lies within a plausible interval. </a:t>
            </a:r>
          </a:p>
          <a:p>
            <a:r>
              <a:rPr lang="en-US" sz="1600" b="0" baseline="0" dirty="0">
                <a:solidFill>
                  <a:srgbClr val="0070C0"/>
                </a:solidFill>
                <a:latin typeface="+mn-lt"/>
              </a:rPr>
              <a:t>(</a:t>
            </a:r>
            <a:r>
              <a:rPr lang="el-GR" sz="1600" b="0" i="0" baseline="0" dirty="0">
                <a:solidFill>
                  <a:srgbClr val="0070C0"/>
                </a:solidFill>
                <a:effectLst/>
                <a:latin typeface="Arial" panose="020B0604020202020204" pitchFamily="34" charset="0"/>
              </a:rPr>
              <a:t>σ</a:t>
            </a:r>
            <a:r>
              <a:rPr lang="en-US" sz="1600" b="0" i="0" baseline="0" dirty="0">
                <a:solidFill>
                  <a:srgbClr val="0070C0"/>
                </a:solidFill>
                <a:effectLst/>
                <a:latin typeface="Arial" panose="020B0604020202020204" pitchFamily="34" charset="0"/>
              </a:rPr>
              <a:t>=0.023 fm</a:t>
            </a:r>
            <a:r>
              <a:rPr lang="en-US" sz="1600" b="0" i="0" baseline="30000" dirty="0">
                <a:solidFill>
                  <a:srgbClr val="0070C0"/>
                </a:solidFill>
                <a:effectLst/>
                <a:latin typeface="Arial" panose="020B0604020202020204" pitchFamily="34" charset="0"/>
              </a:rPr>
              <a:t>-1</a:t>
            </a:r>
            <a:r>
              <a:rPr lang="en-US" sz="1600" b="0" i="0" baseline="0" dirty="0">
                <a:solidFill>
                  <a:srgbClr val="0070C0"/>
                </a:solidFill>
                <a:effectLst/>
                <a:latin typeface="Arial" panose="020B0604020202020204" pitchFamily="34" charset="0"/>
              </a:rPr>
              <a:t>)</a:t>
            </a:r>
            <a:endParaRPr lang="en-US" sz="1600" b="0" baseline="0" dirty="0">
              <a:solidFill>
                <a:srgbClr val="0070C0"/>
              </a:solidFill>
              <a:latin typeface="+mn-lt"/>
            </a:endParaRPr>
          </a:p>
        </p:txBody>
      </p:sp>
      <p:sp>
        <p:nvSpPr>
          <p:cNvPr id="4" name="文本框 18">
            <a:extLst>
              <a:ext uri="{FF2B5EF4-FFF2-40B4-BE49-F238E27FC236}">
                <a16:creationId xmlns:a16="http://schemas.microsoft.com/office/drawing/2014/main" id="{F958DDC7-2F3F-6986-56F0-936353F8F3A3}"/>
              </a:ext>
            </a:extLst>
          </p:cNvPr>
          <p:cNvSpPr txBox="1"/>
          <p:nvPr/>
        </p:nvSpPr>
        <p:spPr>
          <a:xfrm>
            <a:off x="6626290" y="4554153"/>
            <a:ext cx="2341614" cy="276999"/>
          </a:xfrm>
          <a:prstGeom prst="rect">
            <a:avLst/>
          </a:prstGeom>
          <a:noFill/>
        </p:spPr>
        <p:txBody>
          <a:bodyPr wrap="square" rtlCol="0" anchor="t">
            <a:spAutoFit/>
          </a:bodyPr>
          <a:lstStyle/>
          <a:p>
            <a:r>
              <a:rPr lang="en-US" altLang="zh-CN" sz="1200" b="0" baseline="0" dirty="0">
                <a:solidFill>
                  <a:schemeClr val="bg2"/>
                </a:solidFill>
                <a:latin typeface="+mn-lt"/>
                <a:cs typeface="Calibri Light" panose="020F0302020204030204" charset="0"/>
              </a:rPr>
              <a:t>STAR, PRX 14 011028 (2024)</a:t>
            </a:r>
          </a:p>
        </p:txBody>
      </p:sp>
      <p:sp>
        <p:nvSpPr>
          <p:cNvPr id="11" name="Text Box 5">
            <a:extLst>
              <a:ext uri="{FF2B5EF4-FFF2-40B4-BE49-F238E27FC236}">
                <a16:creationId xmlns:a16="http://schemas.microsoft.com/office/drawing/2014/main" id="{C58D5AB1-9698-6DD5-3D0F-BC494EDA10B3}"/>
              </a:ext>
            </a:extLst>
          </p:cNvPr>
          <p:cNvSpPr txBox="1">
            <a:spLocks noChangeArrowheads="1"/>
          </p:cNvSpPr>
          <p:nvPr/>
        </p:nvSpPr>
        <p:spPr bwMode="auto">
          <a:xfrm>
            <a:off x="2590800" y="5835816"/>
            <a:ext cx="6020129" cy="400110"/>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2000" b="0" baseline="0" dirty="0">
                <a:solidFill>
                  <a:srgbClr val="000000"/>
                </a:solidFill>
              </a:rPr>
              <a:t>Strong evidence in favor of EM field at work in QGP</a:t>
            </a:r>
          </a:p>
        </p:txBody>
      </p:sp>
      <p:pic>
        <p:nvPicPr>
          <p:cNvPr id="12" name="Picture 11">
            <a:extLst>
              <a:ext uri="{FF2B5EF4-FFF2-40B4-BE49-F238E27FC236}">
                <a16:creationId xmlns:a16="http://schemas.microsoft.com/office/drawing/2014/main" id="{563BF228-342B-42D8-BF7E-BBA14DD60E5C}"/>
              </a:ext>
            </a:extLst>
          </p:cNvPr>
          <p:cNvPicPr>
            <a:picLocks noChangeAspect="1"/>
          </p:cNvPicPr>
          <p:nvPr/>
        </p:nvPicPr>
        <p:blipFill>
          <a:blip r:embed="rId3"/>
          <a:stretch>
            <a:fillRect/>
          </a:stretch>
        </p:blipFill>
        <p:spPr>
          <a:xfrm rot="5400000">
            <a:off x="2573061" y="-1692564"/>
            <a:ext cx="3845480" cy="8686801"/>
          </a:xfrm>
          <a:prstGeom prst="rect">
            <a:avLst/>
          </a:prstGeom>
        </p:spPr>
      </p:pic>
    </p:spTree>
    <p:extLst>
      <p:ext uri="{BB962C8B-B14F-4D97-AF65-F5344CB8AC3E}">
        <p14:creationId xmlns:p14="http://schemas.microsoft.com/office/powerpoint/2010/main" val="292629309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4">
            <a:extLst>
              <a:ext uri="{FF2B5EF4-FFF2-40B4-BE49-F238E27FC236}">
                <a16:creationId xmlns:a16="http://schemas.microsoft.com/office/drawing/2014/main" id="{985A3073-42B9-A448-A819-D27EA1F97A42}"/>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Summary</a:t>
            </a:r>
          </a:p>
        </p:txBody>
      </p:sp>
      <p:sp>
        <p:nvSpPr>
          <p:cNvPr id="20482" name="Footer Placeholder 3">
            <a:extLst>
              <a:ext uri="{FF2B5EF4-FFF2-40B4-BE49-F238E27FC236}">
                <a16:creationId xmlns:a16="http://schemas.microsoft.com/office/drawing/2014/main" id="{026F098F-4583-B240-8F89-2197EC56AC9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18D05781-6C67-6141-803C-21E15F508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43</a:t>
            </a:fld>
            <a:endParaRPr lang="en-US" altLang="zh-CN" sz="1400" b="0" baseline="0" dirty="0">
              <a:latin typeface="Times New Roman" panose="02020603050405020304" pitchFamily="18" charset="0"/>
            </a:endParaRPr>
          </a:p>
        </p:txBody>
      </p:sp>
      <p:sp>
        <p:nvSpPr>
          <p:cNvPr id="3" name="TextBox 2">
            <a:extLst>
              <a:ext uri="{FF2B5EF4-FFF2-40B4-BE49-F238E27FC236}">
                <a16:creationId xmlns:a16="http://schemas.microsoft.com/office/drawing/2014/main" id="{BE2EDE70-21B6-64C5-95E2-55B17C543D3B}"/>
              </a:ext>
            </a:extLst>
          </p:cNvPr>
          <p:cNvSpPr txBox="1"/>
          <p:nvPr/>
        </p:nvSpPr>
        <p:spPr>
          <a:xfrm>
            <a:off x="590915" y="1371600"/>
            <a:ext cx="8248285" cy="2308324"/>
          </a:xfrm>
          <a:prstGeom prst="rect">
            <a:avLst/>
          </a:prstGeom>
          <a:noFill/>
        </p:spPr>
        <p:txBody>
          <a:bodyPr wrap="square" rtlCol="0">
            <a:spAutoFit/>
          </a:bodyPr>
          <a:lstStyle/>
          <a:p>
            <a:endParaRPr lang="en-US" b="0" baseline="0" dirty="0"/>
          </a:p>
          <a:p>
            <a:r>
              <a:rPr lang="en-US" b="0" baseline="0" dirty="0"/>
              <a:t>The study of global spin properties in extreme conditions has opened new promising research directions. Recent findings also highlight the significant role of magnetic fields at RHIC, deepening our understanding of spin dynamics.</a:t>
            </a:r>
          </a:p>
          <a:p>
            <a:endParaRPr lang="en-US" b="0" baseline="0" dirty="0"/>
          </a:p>
          <a:p>
            <a:r>
              <a:rPr lang="en-US" b="0" baseline="0" dirty="0"/>
              <a:t>As is typical in emerging fields, numerous unanswered questions beckon, offering fertile ground for future investigation and inquiry. </a:t>
            </a:r>
          </a:p>
          <a:p>
            <a:endParaRPr lang="en-US" b="0" baseline="0" dirty="0"/>
          </a:p>
        </p:txBody>
      </p:sp>
    </p:spTree>
    <p:extLst>
      <p:ext uri="{BB962C8B-B14F-4D97-AF65-F5344CB8AC3E}">
        <p14:creationId xmlns:p14="http://schemas.microsoft.com/office/powerpoint/2010/main" val="176510430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F4419-BFCE-7453-FC2A-29606B7B499E}"/>
            </a:ext>
          </a:extLst>
        </p:cNvPr>
        <p:cNvGrpSpPr/>
        <p:nvPr/>
      </p:nvGrpSpPr>
      <p:grpSpPr>
        <a:xfrm>
          <a:off x="0" y="0"/>
          <a:ext cx="0" cy="0"/>
          <a:chOff x="0" y="0"/>
          <a:chExt cx="0" cy="0"/>
        </a:xfrm>
      </p:grpSpPr>
      <p:sp>
        <p:nvSpPr>
          <p:cNvPr id="20481" name="Rectangle 34">
            <a:extLst>
              <a:ext uri="{FF2B5EF4-FFF2-40B4-BE49-F238E27FC236}">
                <a16:creationId xmlns:a16="http://schemas.microsoft.com/office/drawing/2014/main" id="{7272A190-727B-9D50-3304-C7207C34F319}"/>
              </a:ext>
            </a:extLst>
          </p:cNvPr>
          <p:cNvSpPr txBox="1">
            <a:spLocks noChangeArrowheads="1"/>
          </p:cNvSpPr>
          <p:nvPr/>
        </p:nvSpPr>
        <p:spPr bwMode="auto">
          <a:xfrm>
            <a:off x="152400" y="30480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Backup Slides</a:t>
            </a:r>
          </a:p>
        </p:txBody>
      </p:sp>
      <p:sp>
        <p:nvSpPr>
          <p:cNvPr id="20482" name="Footer Placeholder 3">
            <a:extLst>
              <a:ext uri="{FF2B5EF4-FFF2-40B4-BE49-F238E27FC236}">
                <a16:creationId xmlns:a16="http://schemas.microsoft.com/office/drawing/2014/main" id="{2B93A3D4-1C3F-CC80-A436-9DEC02286C09}"/>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10693A3D-162E-D33F-D820-17E71527A14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44</a:t>
            </a:fld>
            <a:endParaRPr lang="en-US" altLang="zh-CN" sz="1400" b="0" baseline="0" dirty="0">
              <a:latin typeface="Times New Roman" panose="02020603050405020304" pitchFamily="18" charset="0"/>
            </a:endParaRPr>
          </a:p>
        </p:txBody>
      </p:sp>
    </p:spTree>
    <p:extLst>
      <p:ext uri="{BB962C8B-B14F-4D97-AF65-F5344CB8AC3E}">
        <p14:creationId xmlns:p14="http://schemas.microsoft.com/office/powerpoint/2010/main" val="203263903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4">
            <a:extLst>
              <a:ext uri="{FF2B5EF4-FFF2-40B4-BE49-F238E27FC236}">
                <a16:creationId xmlns:a16="http://schemas.microsoft.com/office/drawing/2014/main" id="{985A3073-42B9-A448-A819-D27EA1F97A42}"/>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baseline="0" dirty="0">
                <a:solidFill>
                  <a:srgbClr val="FF0000"/>
                </a:solidFill>
              </a:rPr>
              <a:t>v</a:t>
            </a:r>
            <a:r>
              <a:rPr lang="en-US" i="0" dirty="0">
                <a:solidFill>
                  <a:srgbClr val="FF0000"/>
                </a:solidFill>
                <a:effectLst/>
                <a:latin typeface="Arial" panose="020B0604020202020204" pitchFamily="34" charset="0"/>
              </a:rPr>
              <a:t>1</a:t>
            </a:r>
            <a:r>
              <a:rPr lang="en-US" i="0" baseline="0" dirty="0">
                <a:solidFill>
                  <a:srgbClr val="FF0000"/>
                </a:solidFill>
                <a:effectLst/>
                <a:latin typeface="Arial" panose="020B0604020202020204" pitchFamily="34" charset="0"/>
              </a:rPr>
              <a:t> Splitting of D Mesons </a:t>
            </a:r>
            <a:endParaRPr lang="en-US" altLang="zh-CN" baseline="0" dirty="0">
              <a:solidFill>
                <a:srgbClr val="FF0000"/>
              </a:solidFill>
            </a:endParaRPr>
          </a:p>
          <a:p>
            <a:pPr algn="ctr"/>
            <a:endParaRPr lang="en-US" altLang="zh-CN" baseline="0" dirty="0">
              <a:solidFill>
                <a:srgbClr val="FF0000"/>
              </a:solidFill>
            </a:endParaRPr>
          </a:p>
        </p:txBody>
      </p:sp>
      <p:sp>
        <p:nvSpPr>
          <p:cNvPr id="20482" name="Footer Placeholder 3">
            <a:extLst>
              <a:ext uri="{FF2B5EF4-FFF2-40B4-BE49-F238E27FC236}">
                <a16:creationId xmlns:a16="http://schemas.microsoft.com/office/drawing/2014/main" id="{026F098F-4583-B240-8F89-2197EC56AC9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18D05781-6C67-6141-803C-21E15F508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45</a:t>
            </a:fld>
            <a:endParaRPr lang="en-US" altLang="zh-CN" sz="1400" b="0" baseline="0" dirty="0">
              <a:latin typeface="Times New Roman" panose="02020603050405020304" pitchFamily="18" charset="0"/>
            </a:endParaRPr>
          </a:p>
        </p:txBody>
      </p:sp>
      <p:sp>
        <p:nvSpPr>
          <p:cNvPr id="4" name="Text Box 5">
            <a:extLst>
              <a:ext uri="{FF2B5EF4-FFF2-40B4-BE49-F238E27FC236}">
                <a16:creationId xmlns:a16="http://schemas.microsoft.com/office/drawing/2014/main" id="{562BF1F9-A9B0-9F96-DE78-97B43152A277}"/>
              </a:ext>
            </a:extLst>
          </p:cNvPr>
          <p:cNvSpPr txBox="1">
            <a:spLocks noChangeArrowheads="1"/>
          </p:cNvSpPr>
          <p:nvPr/>
        </p:nvSpPr>
        <p:spPr bwMode="auto">
          <a:xfrm>
            <a:off x="1771650" y="5819059"/>
            <a:ext cx="6480825" cy="400110"/>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2000" b="0" baseline="0" dirty="0">
                <a:solidFill>
                  <a:srgbClr val="000000"/>
                </a:solidFill>
              </a:rPr>
              <a:t>Consistent with Hall effect dominating for heavy quarks.</a:t>
            </a:r>
          </a:p>
        </p:txBody>
      </p:sp>
      <p:pic>
        <p:nvPicPr>
          <p:cNvPr id="5" name="Picture 4" descr="A picture containing text, diagram, screenshot, font&#10;&#10;Description automatically generated">
            <a:extLst>
              <a:ext uri="{FF2B5EF4-FFF2-40B4-BE49-F238E27FC236}">
                <a16:creationId xmlns:a16="http://schemas.microsoft.com/office/drawing/2014/main" id="{5F7C4306-531B-528F-ED47-2097709472F2}"/>
              </a:ext>
            </a:extLst>
          </p:cNvPr>
          <p:cNvPicPr>
            <a:picLocks noChangeAspect="1"/>
          </p:cNvPicPr>
          <p:nvPr/>
        </p:nvPicPr>
        <p:blipFill>
          <a:blip r:embed="rId3"/>
          <a:stretch>
            <a:fillRect/>
          </a:stretch>
        </p:blipFill>
        <p:spPr>
          <a:xfrm>
            <a:off x="16525" y="636995"/>
            <a:ext cx="3722338" cy="4672446"/>
          </a:xfrm>
          <a:prstGeom prst="rect">
            <a:avLst/>
          </a:prstGeom>
        </p:spPr>
      </p:pic>
      <p:sp>
        <p:nvSpPr>
          <p:cNvPr id="9" name="文本框 18">
            <a:extLst>
              <a:ext uri="{FF2B5EF4-FFF2-40B4-BE49-F238E27FC236}">
                <a16:creationId xmlns:a16="http://schemas.microsoft.com/office/drawing/2014/main" id="{04E2516E-253A-6F78-323C-9BC1590E0E74}"/>
              </a:ext>
            </a:extLst>
          </p:cNvPr>
          <p:cNvSpPr txBox="1"/>
          <p:nvPr/>
        </p:nvSpPr>
        <p:spPr>
          <a:xfrm>
            <a:off x="891525" y="5556039"/>
            <a:ext cx="2396488" cy="276999"/>
          </a:xfrm>
          <a:prstGeom prst="rect">
            <a:avLst/>
          </a:prstGeom>
          <a:noFill/>
        </p:spPr>
        <p:txBody>
          <a:bodyPr wrap="square" rtlCol="0" anchor="t">
            <a:spAutoFit/>
          </a:bodyPr>
          <a:lstStyle/>
          <a:p>
            <a:r>
              <a:rPr lang="en-US" altLang="zh-CN" sz="1200" b="0" baseline="0" dirty="0">
                <a:solidFill>
                  <a:schemeClr val="bg2"/>
                </a:solidFill>
                <a:latin typeface="+mn-lt"/>
                <a:cs typeface="Calibri Light" panose="020F0302020204030204" charset="0"/>
              </a:rPr>
              <a:t>STAR, PRL 123 162301 (2019) </a:t>
            </a:r>
          </a:p>
        </p:txBody>
      </p:sp>
      <p:pic>
        <p:nvPicPr>
          <p:cNvPr id="10" name="Picture 9" descr="A picture containing text, screenshot, line, diagram&#10;&#10;Description automatically generated">
            <a:extLst>
              <a:ext uri="{FF2B5EF4-FFF2-40B4-BE49-F238E27FC236}">
                <a16:creationId xmlns:a16="http://schemas.microsoft.com/office/drawing/2014/main" id="{38CB8C2F-C6B7-75CC-0034-09973CAE19CB}"/>
              </a:ext>
            </a:extLst>
          </p:cNvPr>
          <p:cNvPicPr>
            <a:picLocks noChangeAspect="1"/>
          </p:cNvPicPr>
          <p:nvPr/>
        </p:nvPicPr>
        <p:blipFill>
          <a:blip r:embed="rId4"/>
          <a:stretch>
            <a:fillRect/>
          </a:stretch>
        </p:blipFill>
        <p:spPr>
          <a:xfrm>
            <a:off x="4495800" y="791231"/>
            <a:ext cx="4343400" cy="3819101"/>
          </a:xfrm>
          <a:prstGeom prst="rect">
            <a:avLst/>
          </a:prstGeom>
        </p:spPr>
      </p:pic>
      <p:sp>
        <p:nvSpPr>
          <p:cNvPr id="11" name="文本框 18">
            <a:extLst>
              <a:ext uri="{FF2B5EF4-FFF2-40B4-BE49-F238E27FC236}">
                <a16:creationId xmlns:a16="http://schemas.microsoft.com/office/drawing/2014/main" id="{61935655-C5F6-DE17-691A-0031D86FF20A}"/>
              </a:ext>
            </a:extLst>
          </p:cNvPr>
          <p:cNvSpPr txBox="1"/>
          <p:nvPr/>
        </p:nvSpPr>
        <p:spPr>
          <a:xfrm>
            <a:off x="6553200" y="4416187"/>
            <a:ext cx="2396488" cy="276999"/>
          </a:xfrm>
          <a:prstGeom prst="rect">
            <a:avLst/>
          </a:prstGeom>
          <a:noFill/>
        </p:spPr>
        <p:txBody>
          <a:bodyPr wrap="square" rtlCol="0" anchor="t">
            <a:spAutoFit/>
          </a:bodyPr>
          <a:lstStyle/>
          <a:p>
            <a:r>
              <a:rPr lang="en-US" altLang="zh-CN" sz="1200" b="0" baseline="0" dirty="0">
                <a:solidFill>
                  <a:schemeClr val="bg2"/>
                </a:solidFill>
                <a:latin typeface="+mn-lt"/>
                <a:cs typeface="Calibri Light" panose="020F0302020204030204" charset="0"/>
              </a:rPr>
              <a:t>ALICE, PRL 125 022301 (2020) </a:t>
            </a:r>
          </a:p>
        </p:txBody>
      </p:sp>
      <p:sp>
        <p:nvSpPr>
          <p:cNvPr id="12" name="TextBox 11">
            <a:extLst>
              <a:ext uri="{FF2B5EF4-FFF2-40B4-BE49-F238E27FC236}">
                <a16:creationId xmlns:a16="http://schemas.microsoft.com/office/drawing/2014/main" id="{21AA76A7-6856-A8B8-77AD-CCF7D898D0F0}"/>
              </a:ext>
            </a:extLst>
          </p:cNvPr>
          <p:cNvSpPr txBox="1"/>
          <p:nvPr/>
        </p:nvSpPr>
        <p:spPr>
          <a:xfrm>
            <a:off x="5158625" y="5186707"/>
            <a:ext cx="3297117" cy="338554"/>
          </a:xfrm>
          <a:prstGeom prst="rect">
            <a:avLst/>
          </a:prstGeom>
          <a:noFill/>
        </p:spPr>
        <p:txBody>
          <a:bodyPr wrap="square" rtlCol="0">
            <a:spAutoFit/>
          </a:bodyPr>
          <a:lstStyle/>
          <a:p>
            <a:r>
              <a:rPr lang="en-US" sz="1600" b="0" baseline="0" dirty="0"/>
              <a:t>Large v</a:t>
            </a:r>
            <a:r>
              <a:rPr lang="en-US" sz="1600" b="0" dirty="0"/>
              <a:t>1</a:t>
            </a:r>
            <a:r>
              <a:rPr lang="en-US" sz="1600" b="0" baseline="0" dirty="0"/>
              <a:t>  and large v</a:t>
            </a:r>
            <a:r>
              <a:rPr lang="en-US" sz="1600" b="0" dirty="0"/>
              <a:t>1</a:t>
            </a:r>
            <a:r>
              <a:rPr lang="en-US" sz="1600" b="0" baseline="0" dirty="0"/>
              <a:t> splitting </a:t>
            </a:r>
          </a:p>
        </p:txBody>
      </p:sp>
    </p:spTree>
    <p:extLst>
      <p:ext uri="{BB962C8B-B14F-4D97-AF65-F5344CB8AC3E}">
        <p14:creationId xmlns:p14="http://schemas.microsoft.com/office/powerpoint/2010/main" val="164462156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4">
            <a:extLst>
              <a:ext uri="{FF2B5EF4-FFF2-40B4-BE49-F238E27FC236}">
                <a16:creationId xmlns:a16="http://schemas.microsoft.com/office/drawing/2014/main" id="{985A3073-42B9-A448-A819-D27EA1F97A42}"/>
              </a:ext>
            </a:extLst>
          </p:cNvPr>
          <p:cNvSpPr txBox="1">
            <a:spLocks noChangeArrowheads="1"/>
          </p:cNvSpPr>
          <p:nvPr/>
        </p:nvSpPr>
        <p:spPr bwMode="auto">
          <a:xfrm>
            <a:off x="381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EM Field and Phase Diagram</a:t>
            </a:r>
          </a:p>
        </p:txBody>
      </p:sp>
      <p:sp>
        <p:nvSpPr>
          <p:cNvPr id="20482" name="Footer Placeholder 3">
            <a:extLst>
              <a:ext uri="{FF2B5EF4-FFF2-40B4-BE49-F238E27FC236}">
                <a16:creationId xmlns:a16="http://schemas.microsoft.com/office/drawing/2014/main" id="{026F098F-4583-B240-8F89-2197EC56AC9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0483" name="Slide Number Placeholder 14">
            <a:extLst>
              <a:ext uri="{FF2B5EF4-FFF2-40B4-BE49-F238E27FC236}">
                <a16:creationId xmlns:a16="http://schemas.microsoft.com/office/drawing/2014/main" id="{18D05781-6C67-6141-803C-21E15F508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fld id="{5C5B7087-363E-F24F-8D84-0A0B0635FF51}" type="slidenum">
              <a:rPr lang="en-US" altLang="zh-CN" sz="1400" b="0" baseline="0"/>
              <a:pPr eaLnBrk="1" hangingPunct="1"/>
              <a:t>46</a:t>
            </a:fld>
            <a:endParaRPr lang="en-US" altLang="zh-CN" sz="1400" b="0" baseline="0" dirty="0">
              <a:latin typeface="Times New Roman" panose="02020603050405020304" pitchFamily="18" charset="0"/>
            </a:endParaRPr>
          </a:p>
        </p:txBody>
      </p:sp>
      <p:sp>
        <p:nvSpPr>
          <p:cNvPr id="3" name="Text Box 5">
            <a:extLst>
              <a:ext uri="{FF2B5EF4-FFF2-40B4-BE49-F238E27FC236}">
                <a16:creationId xmlns:a16="http://schemas.microsoft.com/office/drawing/2014/main" id="{29CB1FBB-8049-6084-24E9-C634DBA49E69}"/>
              </a:ext>
            </a:extLst>
          </p:cNvPr>
          <p:cNvSpPr txBox="1">
            <a:spLocks noChangeArrowheads="1"/>
          </p:cNvSpPr>
          <p:nvPr/>
        </p:nvSpPr>
        <p:spPr bwMode="auto">
          <a:xfrm>
            <a:off x="2514600" y="5800821"/>
            <a:ext cx="4191000" cy="338554"/>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zh-CN" sz="1600" b="0" baseline="0" dirty="0"/>
              <a:t> QCD phase diagram under strong EM field.</a:t>
            </a:r>
          </a:p>
        </p:txBody>
      </p:sp>
      <p:sp>
        <p:nvSpPr>
          <p:cNvPr id="9" name="TextBox 8">
            <a:extLst>
              <a:ext uri="{FF2B5EF4-FFF2-40B4-BE49-F238E27FC236}">
                <a16:creationId xmlns:a16="http://schemas.microsoft.com/office/drawing/2014/main" id="{965B4A8E-030B-C505-024B-186C9669C10D}"/>
              </a:ext>
            </a:extLst>
          </p:cNvPr>
          <p:cNvSpPr txBox="1"/>
          <p:nvPr/>
        </p:nvSpPr>
        <p:spPr>
          <a:xfrm>
            <a:off x="3717130" y="5175145"/>
            <a:ext cx="5062540" cy="276999"/>
          </a:xfrm>
          <a:prstGeom prst="rect">
            <a:avLst/>
          </a:prstGeom>
          <a:noFill/>
        </p:spPr>
        <p:txBody>
          <a:bodyPr wrap="none" rtlCol="0">
            <a:spAutoFit/>
          </a:bodyPr>
          <a:lstStyle/>
          <a:p>
            <a:r>
              <a:rPr lang="en-US" sz="1200" b="0" baseline="0" dirty="0">
                <a:solidFill>
                  <a:schemeClr val="bg2"/>
                </a:solidFill>
                <a:effectLst/>
                <a:latin typeface="+mn-lt"/>
              </a:rPr>
              <a:t>M Elia, L. Maio, F. </a:t>
            </a:r>
            <a:r>
              <a:rPr lang="en-US" sz="1200" b="0" baseline="0" dirty="0">
                <a:solidFill>
                  <a:schemeClr val="bg2"/>
                </a:solidFill>
                <a:latin typeface="+mn-lt"/>
              </a:rPr>
              <a:t>Sanfilippo and A. </a:t>
            </a:r>
            <a:r>
              <a:rPr lang="en-US" sz="1200" b="0" baseline="0" dirty="0" err="1">
                <a:solidFill>
                  <a:schemeClr val="bg2"/>
                </a:solidFill>
                <a:latin typeface="+mn-lt"/>
              </a:rPr>
              <a:t>Stanzione</a:t>
            </a:r>
            <a:r>
              <a:rPr lang="en-US" sz="1200" b="0" baseline="0" dirty="0">
                <a:solidFill>
                  <a:schemeClr val="bg2"/>
                </a:solidFill>
                <a:latin typeface="+mn-lt"/>
              </a:rPr>
              <a:t>, PRD 105 034511 (2022)</a:t>
            </a:r>
            <a:endParaRPr lang="en-US" sz="1200" b="0" baseline="0" dirty="0">
              <a:solidFill>
                <a:schemeClr val="bg2"/>
              </a:solidFill>
              <a:effectLst/>
              <a:latin typeface="+mn-lt"/>
            </a:endParaRPr>
          </a:p>
        </p:txBody>
      </p:sp>
      <p:pic>
        <p:nvPicPr>
          <p:cNvPr id="19" name="Picture 18" descr="A diagram of a phase of a deconfined phase&#10;&#10;Description automatically generated">
            <a:extLst>
              <a:ext uri="{FF2B5EF4-FFF2-40B4-BE49-F238E27FC236}">
                <a16:creationId xmlns:a16="http://schemas.microsoft.com/office/drawing/2014/main" id="{A45023E3-9261-58A5-682E-3595A4A6A9F7}"/>
              </a:ext>
            </a:extLst>
          </p:cNvPr>
          <p:cNvPicPr>
            <a:picLocks noChangeAspect="1"/>
          </p:cNvPicPr>
          <p:nvPr/>
        </p:nvPicPr>
        <p:blipFill>
          <a:blip r:embed="rId3"/>
          <a:stretch>
            <a:fillRect/>
          </a:stretch>
        </p:blipFill>
        <p:spPr>
          <a:xfrm>
            <a:off x="487161" y="956001"/>
            <a:ext cx="7772400" cy="4149742"/>
          </a:xfrm>
          <a:prstGeom prst="rect">
            <a:avLst/>
          </a:prstGeom>
        </p:spPr>
      </p:pic>
    </p:spTree>
    <p:extLst>
      <p:ext uri="{BB962C8B-B14F-4D97-AF65-F5344CB8AC3E}">
        <p14:creationId xmlns:p14="http://schemas.microsoft.com/office/powerpoint/2010/main" val="39916644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34CE0-9DDB-736B-35F8-F73924E4BBE9}"/>
            </a:ext>
          </a:extLst>
        </p:cNvPr>
        <p:cNvGrpSpPr/>
        <p:nvPr/>
      </p:nvGrpSpPr>
      <p:grpSpPr>
        <a:xfrm>
          <a:off x="0" y="0"/>
          <a:ext cx="0" cy="0"/>
          <a:chOff x="0" y="0"/>
          <a:chExt cx="0" cy="0"/>
        </a:xfrm>
      </p:grpSpPr>
      <p:sp>
        <p:nvSpPr>
          <p:cNvPr id="26625" name="Rectangle 34">
            <a:extLst>
              <a:ext uri="{FF2B5EF4-FFF2-40B4-BE49-F238E27FC236}">
                <a16:creationId xmlns:a16="http://schemas.microsoft.com/office/drawing/2014/main" id="{E237CF47-8A60-2B2D-B0E6-EB62C5244B0D}"/>
              </a:ext>
            </a:extLst>
          </p:cNvPr>
          <p:cNvSpPr txBox="1">
            <a:spLocks noChangeArrowheads="1"/>
          </p:cNvSpPr>
          <p:nvPr/>
        </p:nvSpPr>
        <p:spPr bwMode="auto">
          <a:xfrm>
            <a:off x="3429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Global Spin Alignment</a:t>
            </a:r>
          </a:p>
        </p:txBody>
      </p:sp>
      <p:sp>
        <p:nvSpPr>
          <p:cNvPr id="26626" name="Footer Placeholder 3">
            <a:extLst>
              <a:ext uri="{FF2B5EF4-FFF2-40B4-BE49-F238E27FC236}">
                <a16:creationId xmlns:a16="http://schemas.microsoft.com/office/drawing/2014/main" id="{1E009D33-F130-39D1-9C58-8551EB324E5A}"/>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dirty="0">
                <a:solidFill>
                  <a:srgbClr val="FF6600"/>
                </a:solidFill>
              </a:rPr>
              <a:t>Spin and </a:t>
            </a:r>
            <a:r>
              <a:rPr lang="de-DE" altLang="zh-CN" sz="1200" baseline="0" dirty="0" err="1">
                <a:solidFill>
                  <a:srgbClr val="FF6600"/>
                </a:solidFill>
              </a:rPr>
              <a:t>quantum</a:t>
            </a:r>
            <a:r>
              <a:rPr lang="de-DE" altLang="zh-CN" sz="1200" baseline="0" dirty="0">
                <a:solidFill>
                  <a:srgbClr val="FF6600"/>
                </a:solidFill>
              </a:rPr>
              <a:t> </a:t>
            </a:r>
            <a:r>
              <a:rPr lang="de-DE" altLang="zh-CN" sz="1200" baseline="0" dirty="0" err="1">
                <a:solidFill>
                  <a:srgbClr val="FF6600"/>
                </a:solidFill>
              </a:rPr>
              <a:t>features</a:t>
            </a:r>
            <a:r>
              <a:rPr lang="de-DE" altLang="zh-CN" sz="1200" baseline="0" dirty="0">
                <a:solidFill>
                  <a:srgbClr val="FF6600"/>
                </a:solidFill>
              </a:rPr>
              <a:t> </a:t>
            </a:r>
            <a:r>
              <a:rPr lang="de-DE" altLang="zh-CN" sz="1200" baseline="0" dirty="0" err="1">
                <a:solidFill>
                  <a:srgbClr val="FF6600"/>
                </a:solidFill>
              </a:rPr>
              <a:t>of</a:t>
            </a:r>
            <a:r>
              <a:rPr lang="de-DE" altLang="zh-CN" sz="1200" baseline="0" dirty="0">
                <a:solidFill>
                  <a:srgbClr val="FF6600"/>
                </a:solidFill>
              </a:rPr>
              <a:t> QCD </a:t>
            </a:r>
            <a:r>
              <a:rPr lang="de-DE" altLang="zh-CN" sz="1200" baseline="0" dirty="0" err="1">
                <a:solidFill>
                  <a:srgbClr val="FF6600"/>
                </a:solidFill>
              </a:rPr>
              <a:t>plasma</a:t>
            </a:r>
            <a:r>
              <a:rPr lang="de-DE" altLang="zh-CN" sz="1200" baseline="0" dirty="0">
                <a:solidFill>
                  <a:srgbClr val="FF6600"/>
                </a:solidFill>
              </a:rPr>
              <a:t>     Aihong Tang.  Trento  Sep. 16-20 2024</a:t>
            </a:r>
            <a:endParaRPr lang="en-US" altLang="zh-CN" sz="1200" baseline="0" dirty="0">
              <a:solidFill>
                <a:srgbClr val="FF6600"/>
              </a:solidFill>
            </a:endParaRPr>
          </a:p>
        </p:txBody>
      </p:sp>
      <p:sp>
        <p:nvSpPr>
          <p:cNvPr id="2" name="TextBox 3">
            <a:extLst>
              <a:ext uri="{FF2B5EF4-FFF2-40B4-BE49-F238E27FC236}">
                <a16:creationId xmlns:a16="http://schemas.microsoft.com/office/drawing/2014/main" id="{BA464BF0-C5EF-3AAE-F673-82E5AA5A11E0}"/>
              </a:ext>
            </a:extLst>
          </p:cNvPr>
          <p:cNvSpPr txBox="1">
            <a:spLocks noChangeArrowheads="1"/>
          </p:cNvSpPr>
          <p:nvPr/>
        </p:nvSpPr>
        <p:spPr bwMode="auto">
          <a:xfrm>
            <a:off x="4572000" y="914400"/>
            <a:ext cx="416248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The spin state of a vector meson can be described by a 3x3 spin density matrix.</a:t>
            </a:r>
          </a:p>
          <a:p>
            <a:pPr eaLnBrk="1" hangingPunct="1"/>
            <a:endParaRPr kumimoji="1" lang="en-US" altLang="zh-CN" sz="1600" b="0" baseline="0" dirty="0"/>
          </a:p>
          <a:p>
            <a:pPr eaLnBrk="1" hangingPunct="1"/>
            <a:r>
              <a:rPr kumimoji="1" lang="en-US" altLang="zh-CN" sz="1600" b="0" baseline="0" dirty="0"/>
              <a:t>The diagonal element ρ</a:t>
            </a:r>
            <a:r>
              <a:rPr kumimoji="1" lang="en-US" altLang="zh-CN" sz="1600" b="0" dirty="0"/>
              <a:t>00 </a:t>
            </a:r>
            <a:r>
              <a:rPr kumimoji="1" lang="en-US" altLang="zh-CN" sz="1600" b="0" baseline="0" dirty="0"/>
              <a:t> corresponds to the probability of finding a vector meson </a:t>
            </a:r>
          </a:p>
          <a:p>
            <a:pPr eaLnBrk="1" hangingPunct="1"/>
            <a:r>
              <a:rPr kumimoji="1" lang="en-US" altLang="zh-CN" sz="1600" b="0" baseline="0" dirty="0"/>
              <a:t>in spin state 0 out of 3 possible spin states of -1, 0 and 1.</a:t>
            </a:r>
            <a:endParaRPr kumimoji="1" lang="zh-CN" altLang="en-US" sz="1600" b="0" baseline="0" dirty="0"/>
          </a:p>
        </p:txBody>
      </p:sp>
      <p:sp>
        <p:nvSpPr>
          <p:cNvPr id="4" name="TextBox 53">
            <a:extLst>
              <a:ext uri="{FF2B5EF4-FFF2-40B4-BE49-F238E27FC236}">
                <a16:creationId xmlns:a16="http://schemas.microsoft.com/office/drawing/2014/main" id="{73D28124-7338-E911-7494-BB6482EA226E}"/>
              </a:ext>
            </a:extLst>
          </p:cNvPr>
          <p:cNvSpPr txBox="1">
            <a:spLocks noChangeArrowheads="1"/>
          </p:cNvSpPr>
          <p:nvPr/>
        </p:nvSpPr>
        <p:spPr bwMode="auto">
          <a:xfrm>
            <a:off x="4572000" y="2745392"/>
            <a:ext cx="39083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A deviation of ρ</a:t>
            </a:r>
            <a:r>
              <a:rPr kumimoji="1" lang="en-US" altLang="zh-CN" sz="1600" b="0" dirty="0"/>
              <a:t>00</a:t>
            </a:r>
            <a:r>
              <a:rPr kumimoji="1" lang="en-US" altLang="zh-CN" sz="1600" b="0" baseline="0" dirty="0"/>
              <a:t> from 1/3 would indicate</a:t>
            </a:r>
          </a:p>
          <a:p>
            <a:pPr eaLnBrk="1" hangingPunct="1"/>
            <a:r>
              <a:rPr kumimoji="1" lang="en-US" altLang="zh-CN" sz="1600" b="0" baseline="0" dirty="0"/>
              <a:t>a non-zero spin alignment. </a:t>
            </a:r>
            <a:endParaRPr kumimoji="1" lang="zh-CN" altLang="en-US" sz="1600" b="0" baseline="0" dirty="0"/>
          </a:p>
        </p:txBody>
      </p:sp>
      <p:pic>
        <p:nvPicPr>
          <p:cNvPr id="24" name="Picture 23" descr="Diagram&#10;&#10;Description automatically generated">
            <a:extLst>
              <a:ext uri="{FF2B5EF4-FFF2-40B4-BE49-F238E27FC236}">
                <a16:creationId xmlns:a16="http://schemas.microsoft.com/office/drawing/2014/main" id="{05EC79EF-2034-F439-9523-601F3E5AECB0}"/>
              </a:ext>
            </a:extLst>
          </p:cNvPr>
          <p:cNvPicPr>
            <a:picLocks noChangeAspect="1"/>
          </p:cNvPicPr>
          <p:nvPr/>
        </p:nvPicPr>
        <p:blipFill>
          <a:blip r:embed="rId3"/>
          <a:stretch>
            <a:fillRect/>
          </a:stretch>
        </p:blipFill>
        <p:spPr>
          <a:xfrm>
            <a:off x="535734" y="838200"/>
            <a:ext cx="3910044" cy="2660167"/>
          </a:xfrm>
          <a:prstGeom prst="rect">
            <a:avLst/>
          </a:prstGeom>
        </p:spPr>
      </p:pic>
      <p:sp>
        <p:nvSpPr>
          <p:cNvPr id="5" name="Slide Number Placeholder 14">
            <a:extLst>
              <a:ext uri="{FF2B5EF4-FFF2-40B4-BE49-F238E27FC236}">
                <a16:creationId xmlns:a16="http://schemas.microsoft.com/office/drawing/2014/main" id="{469FD8E3-B3C1-6844-556A-08558E3D4E7E}"/>
              </a:ext>
            </a:extLst>
          </p:cNvPr>
          <p:cNvSpPr txBox="1">
            <a:spLocks/>
          </p:cNvSpPr>
          <p:nvPr/>
        </p:nvSpPr>
        <p:spPr bwMode="auto">
          <a:xfrm>
            <a:off x="6553200" y="64008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9pPr>
          </a:lstStyle>
          <a:p>
            <a:pPr eaLnBrk="1" hangingPunct="1"/>
            <a:fld id="{5C5B7087-363E-F24F-8D84-0A0B0635FF51}" type="slidenum">
              <a:rPr lang="en-US" altLang="zh-CN" sz="1400" b="0" baseline="0" smtClean="0"/>
              <a:pPr eaLnBrk="1" hangingPunct="1"/>
              <a:t>5</a:t>
            </a:fld>
            <a:endParaRPr lang="en-US" altLang="zh-CN" sz="1400" b="0" baseline="0" dirty="0">
              <a:latin typeface="Times New Roman" panose="02020603050405020304" pitchFamily="18" charset="0"/>
            </a:endParaRPr>
          </a:p>
        </p:txBody>
      </p:sp>
      <p:pic>
        <p:nvPicPr>
          <p:cNvPr id="6" name="Picture 5" descr="A number of numbers and symbols&#10;&#10;Description automatically generated with medium confidence">
            <a:extLst>
              <a:ext uri="{FF2B5EF4-FFF2-40B4-BE49-F238E27FC236}">
                <a16:creationId xmlns:a16="http://schemas.microsoft.com/office/drawing/2014/main" id="{1E149250-E20C-6029-D889-B4BD14769804}"/>
              </a:ext>
            </a:extLst>
          </p:cNvPr>
          <p:cNvPicPr>
            <a:picLocks noChangeAspect="1"/>
          </p:cNvPicPr>
          <p:nvPr/>
        </p:nvPicPr>
        <p:blipFill>
          <a:blip r:embed="rId4"/>
          <a:stretch>
            <a:fillRect/>
          </a:stretch>
        </p:blipFill>
        <p:spPr>
          <a:xfrm>
            <a:off x="3288267" y="4203793"/>
            <a:ext cx="2000813" cy="745790"/>
          </a:xfrm>
          <a:prstGeom prst="rect">
            <a:avLst/>
          </a:prstGeom>
        </p:spPr>
      </p:pic>
    </p:spTree>
    <p:extLst>
      <p:ext uri="{BB962C8B-B14F-4D97-AF65-F5344CB8AC3E}">
        <p14:creationId xmlns:p14="http://schemas.microsoft.com/office/powerpoint/2010/main" val="113863163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5B901-F5E4-64FB-1425-C205FABD01C5}"/>
            </a:ext>
          </a:extLst>
        </p:cNvPr>
        <p:cNvGrpSpPr/>
        <p:nvPr/>
      </p:nvGrpSpPr>
      <p:grpSpPr>
        <a:xfrm>
          <a:off x="0" y="0"/>
          <a:ext cx="0" cy="0"/>
          <a:chOff x="0" y="0"/>
          <a:chExt cx="0" cy="0"/>
        </a:xfrm>
      </p:grpSpPr>
      <p:sp>
        <p:nvSpPr>
          <p:cNvPr id="26625" name="Rectangle 34">
            <a:extLst>
              <a:ext uri="{FF2B5EF4-FFF2-40B4-BE49-F238E27FC236}">
                <a16:creationId xmlns:a16="http://schemas.microsoft.com/office/drawing/2014/main" id="{0DB2EA12-1064-8FB6-5904-DE8BB3D64EC5}"/>
              </a:ext>
            </a:extLst>
          </p:cNvPr>
          <p:cNvSpPr txBox="1">
            <a:spLocks noChangeArrowheads="1"/>
          </p:cNvSpPr>
          <p:nvPr/>
        </p:nvSpPr>
        <p:spPr bwMode="auto">
          <a:xfrm>
            <a:off x="3429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Global Spin Alignment</a:t>
            </a:r>
          </a:p>
        </p:txBody>
      </p:sp>
      <p:sp>
        <p:nvSpPr>
          <p:cNvPr id="26626" name="Footer Placeholder 3">
            <a:extLst>
              <a:ext uri="{FF2B5EF4-FFF2-40B4-BE49-F238E27FC236}">
                <a16:creationId xmlns:a16="http://schemas.microsoft.com/office/drawing/2014/main" id="{379ECE7B-E96E-718B-BA66-0204B166DCC2}"/>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dirty="0">
                <a:solidFill>
                  <a:srgbClr val="FF6600"/>
                </a:solidFill>
              </a:rPr>
              <a:t>Spin and </a:t>
            </a:r>
            <a:r>
              <a:rPr lang="de-DE" altLang="zh-CN" sz="1200" baseline="0" dirty="0" err="1">
                <a:solidFill>
                  <a:srgbClr val="FF6600"/>
                </a:solidFill>
              </a:rPr>
              <a:t>quantum</a:t>
            </a:r>
            <a:r>
              <a:rPr lang="de-DE" altLang="zh-CN" sz="1200" baseline="0" dirty="0">
                <a:solidFill>
                  <a:srgbClr val="FF6600"/>
                </a:solidFill>
              </a:rPr>
              <a:t> </a:t>
            </a:r>
            <a:r>
              <a:rPr lang="de-DE" altLang="zh-CN" sz="1200" baseline="0" dirty="0" err="1">
                <a:solidFill>
                  <a:srgbClr val="FF6600"/>
                </a:solidFill>
              </a:rPr>
              <a:t>features</a:t>
            </a:r>
            <a:r>
              <a:rPr lang="de-DE" altLang="zh-CN" sz="1200" baseline="0" dirty="0">
                <a:solidFill>
                  <a:srgbClr val="FF6600"/>
                </a:solidFill>
              </a:rPr>
              <a:t> </a:t>
            </a:r>
            <a:r>
              <a:rPr lang="de-DE" altLang="zh-CN" sz="1200" baseline="0" dirty="0" err="1">
                <a:solidFill>
                  <a:srgbClr val="FF6600"/>
                </a:solidFill>
              </a:rPr>
              <a:t>of</a:t>
            </a:r>
            <a:r>
              <a:rPr lang="de-DE" altLang="zh-CN" sz="1200" baseline="0" dirty="0">
                <a:solidFill>
                  <a:srgbClr val="FF6600"/>
                </a:solidFill>
              </a:rPr>
              <a:t> QCD </a:t>
            </a:r>
            <a:r>
              <a:rPr lang="de-DE" altLang="zh-CN" sz="1200" baseline="0" dirty="0" err="1">
                <a:solidFill>
                  <a:srgbClr val="FF6600"/>
                </a:solidFill>
              </a:rPr>
              <a:t>plasma</a:t>
            </a:r>
            <a:r>
              <a:rPr lang="de-DE" altLang="zh-CN" sz="1200" baseline="0" dirty="0">
                <a:solidFill>
                  <a:srgbClr val="FF6600"/>
                </a:solidFill>
              </a:rPr>
              <a:t>     Aihong Tang.  Trento  Sep. 16-20 2024</a:t>
            </a:r>
            <a:endParaRPr lang="en-US" altLang="zh-CN" sz="1200" baseline="0" dirty="0">
              <a:solidFill>
                <a:srgbClr val="FF6600"/>
              </a:solidFill>
            </a:endParaRPr>
          </a:p>
        </p:txBody>
      </p:sp>
      <p:sp>
        <p:nvSpPr>
          <p:cNvPr id="2" name="TextBox 3">
            <a:extLst>
              <a:ext uri="{FF2B5EF4-FFF2-40B4-BE49-F238E27FC236}">
                <a16:creationId xmlns:a16="http://schemas.microsoft.com/office/drawing/2014/main" id="{DF3AAE89-E417-B160-43CE-AE2CC7A99787}"/>
              </a:ext>
            </a:extLst>
          </p:cNvPr>
          <p:cNvSpPr txBox="1">
            <a:spLocks noChangeArrowheads="1"/>
          </p:cNvSpPr>
          <p:nvPr/>
        </p:nvSpPr>
        <p:spPr bwMode="auto">
          <a:xfrm>
            <a:off x="4572000" y="914400"/>
            <a:ext cx="416248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The spin state of a vector meson can be described by a 3x3 spin density matrix.</a:t>
            </a:r>
          </a:p>
          <a:p>
            <a:pPr eaLnBrk="1" hangingPunct="1"/>
            <a:endParaRPr kumimoji="1" lang="en-US" altLang="zh-CN" sz="1600" b="0" baseline="0" dirty="0"/>
          </a:p>
          <a:p>
            <a:pPr eaLnBrk="1" hangingPunct="1"/>
            <a:r>
              <a:rPr kumimoji="1" lang="en-US" altLang="zh-CN" sz="1600" b="0" baseline="0" dirty="0"/>
              <a:t>The diagonal element ρ</a:t>
            </a:r>
            <a:r>
              <a:rPr kumimoji="1" lang="en-US" altLang="zh-CN" sz="1600" b="0" dirty="0"/>
              <a:t>00 </a:t>
            </a:r>
            <a:r>
              <a:rPr kumimoji="1" lang="en-US" altLang="zh-CN" sz="1600" b="0" baseline="0" dirty="0"/>
              <a:t> corresponds to the probability of finding a vector meson </a:t>
            </a:r>
          </a:p>
          <a:p>
            <a:pPr eaLnBrk="1" hangingPunct="1"/>
            <a:r>
              <a:rPr kumimoji="1" lang="en-US" altLang="zh-CN" sz="1600" b="0" baseline="0" dirty="0"/>
              <a:t>in spin state 0 out of 3 possible spin states of -1, 0 and 1.</a:t>
            </a:r>
            <a:endParaRPr kumimoji="1" lang="zh-CN" altLang="en-US" sz="1600" b="0" baseline="0" dirty="0"/>
          </a:p>
        </p:txBody>
      </p:sp>
      <p:sp>
        <p:nvSpPr>
          <p:cNvPr id="4" name="TextBox 53">
            <a:extLst>
              <a:ext uri="{FF2B5EF4-FFF2-40B4-BE49-F238E27FC236}">
                <a16:creationId xmlns:a16="http://schemas.microsoft.com/office/drawing/2014/main" id="{60B66A26-5607-C863-301E-46635CDF3706}"/>
              </a:ext>
            </a:extLst>
          </p:cNvPr>
          <p:cNvSpPr txBox="1">
            <a:spLocks noChangeArrowheads="1"/>
          </p:cNvSpPr>
          <p:nvPr/>
        </p:nvSpPr>
        <p:spPr bwMode="auto">
          <a:xfrm>
            <a:off x="4572000" y="2745392"/>
            <a:ext cx="39083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A deviation of ρ</a:t>
            </a:r>
            <a:r>
              <a:rPr kumimoji="1" lang="en-US" altLang="zh-CN" sz="1600" b="0" dirty="0"/>
              <a:t>00</a:t>
            </a:r>
            <a:r>
              <a:rPr kumimoji="1" lang="en-US" altLang="zh-CN" sz="1600" b="0" baseline="0" dirty="0"/>
              <a:t> from 1/3 would indicate</a:t>
            </a:r>
          </a:p>
          <a:p>
            <a:pPr eaLnBrk="1" hangingPunct="1"/>
            <a:r>
              <a:rPr kumimoji="1" lang="en-US" altLang="zh-CN" sz="1600" b="0" baseline="0" dirty="0"/>
              <a:t>a non-zero spin alignment. </a:t>
            </a:r>
            <a:endParaRPr kumimoji="1" lang="zh-CN" altLang="en-US" sz="1600" b="0" baseline="0" dirty="0"/>
          </a:p>
        </p:txBody>
      </p:sp>
      <p:pic>
        <p:nvPicPr>
          <p:cNvPr id="24" name="Picture 23" descr="Diagram&#10;&#10;Description automatically generated">
            <a:extLst>
              <a:ext uri="{FF2B5EF4-FFF2-40B4-BE49-F238E27FC236}">
                <a16:creationId xmlns:a16="http://schemas.microsoft.com/office/drawing/2014/main" id="{F8FEF2F3-80C1-45B9-FA80-D792C775E508}"/>
              </a:ext>
            </a:extLst>
          </p:cNvPr>
          <p:cNvPicPr>
            <a:picLocks noChangeAspect="1"/>
          </p:cNvPicPr>
          <p:nvPr/>
        </p:nvPicPr>
        <p:blipFill>
          <a:blip r:embed="rId3"/>
          <a:stretch>
            <a:fillRect/>
          </a:stretch>
        </p:blipFill>
        <p:spPr>
          <a:xfrm>
            <a:off x="535734" y="838200"/>
            <a:ext cx="3910044" cy="2660167"/>
          </a:xfrm>
          <a:prstGeom prst="rect">
            <a:avLst/>
          </a:prstGeom>
        </p:spPr>
      </p:pic>
      <p:sp>
        <p:nvSpPr>
          <p:cNvPr id="5" name="Slide Number Placeholder 14">
            <a:extLst>
              <a:ext uri="{FF2B5EF4-FFF2-40B4-BE49-F238E27FC236}">
                <a16:creationId xmlns:a16="http://schemas.microsoft.com/office/drawing/2014/main" id="{58A0F284-DF36-0063-AC70-05D97C8F769E}"/>
              </a:ext>
            </a:extLst>
          </p:cNvPr>
          <p:cNvSpPr txBox="1">
            <a:spLocks/>
          </p:cNvSpPr>
          <p:nvPr/>
        </p:nvSpPr>
        <p:spPr bwMode="auto">
          <a:xfrm>
            <a:off x="6553200" y="64008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9pPr>
          </a:lstStyle>
          <a:p>
            <a:pPr eaLnBrk="1" hangingPunct="1"/>
            <a:fld id="{5C5B7087-363E-F24F-8D84-0A0B0635FF51}" type="slidenum">
              <a:rPr lang="en-US" altLang="zh-CN" sz="1400" b="0" baseline="0" smtClean="0"/>
              <a:pPr eaLnBrk="1" hangingPunct="1"/>
              <a:t>6</a:t>
            </a:fld>
            <a:endParaRPr lang="en-US" altLang="zh-CN" sz="1400" b="0" baseline="0" dirty="0">
              <a:latin typeface="Times New Roman" panose="02020603050405020304" pitchFamily="18" charset="0"/>
            </a:endParaRPr>
          </a:p>
        </p:txBody>
      </p:sp>
      <p:sp>
        <p:nvSpPr>
          <p:cNvPr id="3" name="TextBox 9">
            <a:extLst>
              <a:ext uri="{FF2B5EF4-FFF2-40B4-BE49-F238E27FC236}">
                <a16:creationId xmlns:a16="http://schemas.microsoft.com/office/drawing/2014/main" id="{8229A80C-2429-195C-CE7B-A3E1CCF86BEB}"/>
              </a:ext>
            </a:extLst>
          </p:cNvPr>
          <p:cNvSpPr txBox="1">
            <a:spLocks noChangeArrowheads="1"/>
          </p:cNvSpPr>
          <p:nvPr/>
        </p:nvSpPr>
        <p:spPr bwMode="auto">
          <a:xfrm>
            <a:off x="381000" y="3810000"/>
            <a:ext cx="8534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lvl="1" eaLnBrk="1" hangingPunct="1"/>
            <a:r>
              <a:rPr lang="en-US" altLang="zh-CN" sz="1800" b="0" baseline="0" dirty="0"/>
              <a:t> </a:t>
            </a:r>
          </a:p>
          <a:p>
            <a:pPr eaLnBrk="1" hangingPunct="1">
              <a:buFont typeface="Arial" panose="020B0604020202020204" pitchFamily="34" charset="0"/>
              <a:buChar char="•"/>
            </a:pPr>
            <a:r>
              <a:rPr lang="en-US" altLang="zh-CN" sz="1800" b="0" baseline="0" dirty="0"/>
              <a:t> </a:t>
            </a:r>
            <a:r>
              <a:rPr lang="en-US" altLang="zh-CN" sz="1600" b="0" baseline="0" dirty="0"/>
              <a:t>No local cancelation when integrating over phase space as opposed to spin-1/2 particles.  </a:t>
            </a:r>
          </a:p>
          <a:p>
            <a:pPr eaLnBrk="1" hangingPunct="1"/>
            <a:endParaRPr lang="en-US" altLang="zh-CN" sz="1600" b="0" baseline="0" dirty="0"/>
          </a:p>
          <a:p>
            <a:pPr eaLnBrk="1" hangingPunct="1">
              <a:buFont typeface="Arial" panose="020B0604020202020204" pitchFamily="34" charset="0"/>
              <a:buChar char="•"/>
            </a:pPr>
            <a:r>
              <a:rPr lang="en-US" altLang="zh-CN" sz="1600" b="0" baseline="0" dirty="0"/>
              <a:t> Access to spin-orbital force </a:t>
            </a:r>
            <a:r>
              <a:rPr lang="en-US" altLang="zh-CN" sz="1600" baseline="0" dirty="0"/>
              <a:t>S</a:t>
            </a:r>
            <a:r>
              <a:rPr lang="en-US" altLang="zh-CN" sz="1600" b="0" baseline="0" dirty="0"/>
              <a:t>•(</a:t>
            </a:r>
            <a:r>
              <a:rPr lang="en-US" altLang="zh-CN" sz="1600" baseline="0" dirty="0" err="1"/>
              <a:t>E</a:t>
            </a:r>
            <a:r>
              <a:rPr kumimoji="1" lang="en-US" altLang="zh-CN" sz="1600" dirty="0" err="1"/>
              <a:t>ϕ</a:t>
            </a:r>
            <a:r>
              <a:rPr kumimoji="1" lang="en-US" altLang="zh-CN" sz="1600" b="0" baseline="0" dirty="0"/>
              <a:t> </a:t>
            </a:r>
            <a:r>
              <a:rPr lang="en-US" altLang="zh-CN" sz="1600" b="0" baseline="0" dirty="0"/>
              <a:t>x </a:t>
            </a:r>
            <a:r>
              <a:rPr lang="en-US" altLang="zh-CN" sz="1600" baseline="0" dirty="0"/>
              <a:t>P</a:t>
            </a:r>
            <a:r>
              <a:rPr lang="en-US" altLang="zh-CN" sz="1600" b="0" baseline="0" dirty="0"/>
              <a:t>), a term which is canceled in </a:t>
            </a:r>
            <a:r>
              <a:rPr lang="el-GR" sz="1600" b="0" baseline="0" dirty="0"/>
              <a:t>Λ</a:t>
            </a:r>
            <a:r>
              <a:rPr lang="en-US" sz="1600" b="0" baseline="0" dirty="0"/>
              <a:t> polarization.</a:t>
            </a:r>
            <a:endParaRPr lang="en-US" altLang="zh-CN" sz="1600" b="0" baseline="0" dirty="0"/>
          </a:p>
          <a:p>
            <a:pPr eaLnBrk="1" hangingPunct="1"/>
            <a:endParaRPr lang="en-US" altLang="zh-CN" sz="1600" b="0" baseline="0" dirty="0"/>
          </a:p>
          <a:p>
            <a:pPr eaLnBrk="1" hangingPunct="1">
              <a:buFont typeface="Arial" panose="020B0604020202020204" pitchFamily="34" charset="0"/>
              <a:buChar char="•"/>
            </a:pPr>
            <a:r>
              <a:rPr lang="en-US" altLang="zh-CN" sz="1600" b="0" baseline="0" dirty="0"/>
              <a:t> Some mesons, like </a:t>
            </a:r>
            <a:r>
              <a:rPr kumimoji="1" lang="en-US" altLang="zh-CN" sz="1600" b="0" baseline="0" dirty="0" err="1"/>
              <a:t>ϕ</a:t>
            </a:r>
            <a:r>
              <a:rPr kumimoji="1" lang="en-US" altLang="zh-CN" sz="1600" b="0" baseline="0" dirty="0"/>
              <a:t>,</a:t>
            </a:r>
            <a:r>
              <a:rPr lang="en-US" altLang="zh-CN" sz="1600" b="0" baseline="0" dirty="0"/>
              <a:t> are expected to originate predominantly from primordial production </a:t>
            </a:r>
            <a:r>
              <a:rPr lang="en-US" altLang="zh-CN" sz="1600" b="0" baseline="0" dirty="0">
                <a:latin typeface="Wingdings" pitchFamily="2" charset="2"/>
                <a:sym typeface="Wingdings" pitchFamily="2" charset="2"/>
              </a:rPr>
              <a:t></a:t>
            </a:r>
            <a:r>
              <a:rPr lang="en-US" altLang="zh-CN" sz="1600" b="0" baseline="0" dirty="0">
                <a:sym typeface="Wingdings" pitchFamily="2" charset="2"/>
              </a:rPr>
              <a:t> less decay contributions if compared to hyperons, more sensitive to early dynamics.</a:t>
            </a:r>
            <a:endParaRPr lang="en-US" altLang="zh-CN" sz="1600" b="0" baseline="0" dirty="0"/>
          </a:p>
          <a:p>
            <a:pPr eaLnBrk="1" hangingPunct="1"/>
            <a:endParaRPr lang="en-US" altLang="zh-CN" sz="1800" b="0" baseline="0" dirty="0">
              <a:solidFill>
                <a:srgbClr val="0000FF"/>
              </a:solidFill>
            </a:endParaRPr>
          </a:p>
          <a:p>
            <a:pPr eaLnBrk="1" hangingPunct="1"/>
            <a:r>
              <a:rPr lang="en-US" altLang="zh-CN" sz="1800" b="0" baseline="0" dirty="0"/>
              <a:t>  </a:t>
            </a:r>
            <a:endParaRPr lang="en-US" altLang="zh-CN" b="0" baseline="0" dirty="0"/>
          </a:p>
          <a:p>
            <a:pPr eaLnBrk="1" hangingPunct="1"/>
            <a:endParaRPr lang="en-US" altLang="zh-CN" b="0" baseline="0" dirty="0"/>
          </a:p>
          <a:p>
            <a:pPr eaLnBrk="1" hangingPunct="1"/>
            <a:endParaRPr lang="en-US" altLang="zh-CN" sz="1800" baseline="0" dirty="0">
              <a:solidFill>
                <a:srgbClr val="FF0000"/>
              </a:solidFill>
            </a:endParaRPr>
          </a:p>
          <a:p>
            <a:pPr eaLnBrk="1" hangingPunct="1"/>
            <a:endParaRPr lang="en-US" altLang="zh-CN" sz="1800" baseline="0" dirty="0">
              <a:solidFill>
                <a:srgbClr val="FF0000"/>
              </a:solidFill>
            </a:endParaRPr>
          </a:p>
          <a:p>
            <a:pPr eaLnBrk="1" hangingPunct="1">
              <a:buFont typeface="Arial" panose="020B0604020202020204" pitchFamily="34" charset="0"/>
              <a:buChar char="•"/>
            </a:pPr>
            <a:endParaRPr lang="en-US" altLang="zh-CN" sz="1800" baseline="0" dirty="0">
              <a:solidFill>
                <a:srgbClr val="FF0000"/>
              </a:solidFill>
            </a:endParaRPr>
          </a:p>
          <a:p>
            <a:pPr eaLnBrk="1" hangingPunct="1"/>
            <a:r>
              <a:rPr lang="en-US" altLang="zh-CN" sz="1800" baseline="0" dirty="0"/>
              <a:t>  </a:t>
            </a:r>
          </a:p>
        </p:txBody>
      </p:sp>
    </p:spTree>
    <p:extLst>
      <p:ext uri="{BB962C8B-B14F-4D97-AF65-F5344CB8AC3E}">
        <p14:creationId xmlns:p14="http://schemas.microsoft.com/office/powerpoint/2010/main" val="36641790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4C8DE-BCDC-FC38-28CD-FAAFD6D2503F}"/>
            </a:ext>
          </a:extLst>
        </p:cNvPr>
        <p:cNvGrpSpPr/>
        <p:nvPr/>
      </p:nvGrpSpPr>
      <p:grpSpPr>
        <a:xfrm>
          <a:off x="0" y="0"/>
          <a:ext cx="0" cy="0"/>
          <a:chOff x="0" y="0"/>
          <a:chExt cx="0" cy="0"/>
        </a:xfrm>
      </p:grpSpPr>
      <p:sp>
        <p:nvSpPr>
          <p:cNvPr id="26625" name="Rectangle 34">
            <a:extLst>
              <a:ext uri="{FF2B5EF4-FFF2-40B4-BE49-F238E27FC236}">
                <a16:creationId xmlns:a16="http://schemas.microsoft.com/office/drawing/2014/main" id="{0AF4F511-7D2C-0EF4-3B0B-F2BFFB29907F}"/>
              </a:ext>
            </a:extLst>
          </p:cNvPr>
          <p:cNvSpPr txBox="1">
            <a:spLocks noChangeArrowheads="1"/>
          </p:cNvSpPr>
          <p:nvPr/>
        </p:nvSpPr>
        <p:spPr bwMode="auto">
          <a:xfrm>
            <a:off x="3429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Global Spin Alignment</a:t>
            </a:r>
          </a:p>
        </p:txBody>
      </p:sp>
      <p:sp>
        <p:nvSpPr>
          <p:cNvPr id="26626" name="Footer Placeholder 3">
            <a:extLst>
              <a:ext uri="{FF2B5EF4-FFF2-40B4-BE49-F238E27FC236}">
                <a16:creationId xmlns:a16="http://schemas.microsoft.com/office/drawing/2014/main" id="{0DB1991F-32D7-C58F-7B80-83E670661E41}"/>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dirty="0">
                <a:solidFill>
                  <a:srgbClr val="FF6600"/>
                </a:solidFill>
              </a:rPr>
              <a:t>Spin and </a:t>
            </a:r>
            <a:r>
              <a:rPr lang="de-DE" altLang="zh-CN" sz="1200" baseline="0" dirty="0" err="1">
                <a:solidFill>
                  <a:srgbClr val="FF6600"/>
                </a:solidFill>
              </a:rPr>
              <a:t>quantum</a:t>
            </a:r>
            <a:r>
              <a:rPr lang="de-DE" altLang="zh-CN" sz="1200" baseline="0" dirty="0">
                <a:solidFill>
                  <a:srgbClr val="FF6600"/>
                </a:solidFill>
              </a:rPr>
              <a:t> </a:t>
            </a:r>
            <a:r>
              <a:rPr lang="de-DE" altLang="zh-CN" sz="1200" baseline="0" dirty="0" err="1">
                <a:solidFill>
                  <a:srgbClr val="FF6600"/>
                </a:solidFill>
              </a:rPr>
              <a:t>features</a:t>
            </a:r>
            <a:r>
              <a:rPr lang="de-DE" altLang="zh-CN" sz="1200" baseline="0" dirty="0">
                <a:solidFill>
                  <a:srgbClr val="FF6600"/>
                </a:solidFill>
              </a:rPr>
              <a:t> </a:t>
            </a:r>
            <a:r>
              <a:rPr lang="de-DE" altLang="zh-CN" sz="1200" baseline="0" dirty="0" err="1">
                <a:solidFill>
                  <a:srgbClr val="FF6600"/>
                </a:solidFill>
              </a:rPr>
              <a:t>of</a:t>
            </a:r>
            <a:r>
              <a:rPr lang="de-DE" altLang="zh-CN" sz="1200" baseline="0" dirty="0">
                <a:solidFill>
                  <a:srgbClr val="FF6600"/>
                </a:solidFill>
              </a:rPr>
              <a:t> QCD </a:t>
            </a:r>
            <a:r>
              <a:rPr lang="de-DE" altLang="zh-CN" sz="1200" baseline="0" dirty="0" err="1">
                <a:solidFill>
                  <a:srgbClr val="FF6600"/>
                </a:solidFill>
              </a:rPr>
              <a:t>plasma</a:t>
            </a:r>
            <a:r>
              <a:rPr lang="de-DE" altLang="zh-CN" sz="1200" baseline="0" dirty="0">
                <a:solidFill>
                  <a:srgbClr val="FF6600"/>
                </a:solidFill>
              </a:rPr>
              <a:t>     Aihong Tang.  Trento  Sep. 16-20 2024</a:t>
            </a:r>
            <a:endParaRPr lang="en-US" altLang="zh-CN" sz="1200" baseline="0" dirty="0">
              <a:solidFill>
                <a:srgbClr val="FF6600"/>
              </a:solidFill>
            </a:endParaRPr>
          </a:p>
        </p:txBody>
      </p:sp>
      <p:sp>
        <p:nvSpPr>
          <p:cNvPr id="2" name="TextBox 3">
            <a:extLst>
              <a:ext uri="{FF2B5EF4-FFF2-40B4-BE49-F238E27FC236}">
                <a16:creationId xmlns:a16="http://schemas.microsoft.com/office/drawing/2014/main" id="{9EE487CC-C647-1FB5-E4FA-AD4149F6C412}"/>
              </a:ext>
            </a:extLst>
          </p:cNvPr>
          <p:cNvSpPr txBox="1">
            <a:spLocks noChangeArrowheads="1"/>
          </p:cNvSpPr>
          <p:nvPr/>
        </p:nvSpPr>
        <p:spPr bwMode="auto">
          <a:xfrm>
            <a:off x="4572000" y="914400"/>
            <a:ext cx="416248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The spin state of a vector meson can be described by a 3x3 spin density matrix.</a:t>
            </a:r>
          </a:p>
          <a:p>
            <a:pPr eaLnBrk="1" hangingPunct="1"/>
            <a:endParaRPr kumimoji="1" lang="en-US" altLang="zh-CN" sz="1600" b="0" baseline="0" dirty="0"/>
          </a:p>
          <a:p>
            <a:pPr eaLnBrk="1" hangingPunct="1"/>
            <a:r>
              <a:rPr kumimoji="1" lang="en-US" altLang="zh-CN" sz="1600" b="0" baseline="0" dirty="0"/>
              <a:t>The diagonal element ρ</a:t>
            </a:r>
            <a:r>
              <a:rPr kumimoji="1" lang="en-US" altLang="zh-CN" sz="1600" b="0" dirty="0"/>
              <a:t>00 </a:t>
            </a:r>
            <a:r>
              <a:rPr kumimoji="1" lang="en-US" altLang="zh-CN" sz="1600" b="0" baseline="0" dirty="0"/>
              <a:t> corresponds to the probability of finding a vector meson </a:t>
            </a:r>
          </a:p>
          <a:p>
            <a:pPr eaLnBrk="1" hangingPunct="1"/>
            <a:r>
              <a:rPr kumimoji="1" lang="en-US" altLang="zh-CN" sz="1600" b="0" baseline="0" dirty="0"/>
              <a:t>in spin state 0 out of 3 possible spin states of -1, 0 and 1.</a:t>
            </a:r>
            <a:endParaRPr kumimoji="1" lang="zh-CN" altLang="en-US" sz="1600" b="0" baseline="0" dirty="0"/>
          </a:p>
        </p:txBody>
      </p:sp>
      <p:sp>
        <p:nvSpPr>
          <p:cNvPr id="4" name="TextBox 53">
            <a:extLst>
              <a:ext uri="{FF2B5EF4-FFF2-40B4-BE49-F238E27FC236}">
                <a16:creationId xmlns:a16="http://schemas.microsoft.com/office/drawing/2014/main" id="{08DE8FDC-62F6-0633-4BF0-B7459307E7D8}"/>
              </a:ext>
            </a:extLst>
          </p:cNvPr>
          <p:cNvSpPr txBox="1">
            <a:spLocks noChangeArrowheads="1"/>
          </p:cNvSpPr>
          <p:nvPr/>
        </p:nvSpPr>
        <p:spPr bwMode="auto">
          <a:xfrm>
            <a:off x="4572000" y="2745392"/>
            <a:ext cx="39083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A deviation of ρ</a:t>
            </a:r>
            <a:r>
              <a:rPr kumimoji="1" lang="en-US" altLang="zh-CN" sz="1600" b="0" dirty="0"/>
              <a:t>00</a:t>
            </a:r>
            <a:r>
              <a:rPr kumimoji="1" lang="en-US" altLang="zh-CN" sz="1600" b="0" baseline="0" dirty="0"/>
              <a:t> from 1/3 would indicate</a:t>
            </a:r>
          </a:p>
          <a:p>
            <a:pPr eaLnBrk="1" hangingPunct="1"/>
            <a:r>
              <a:rPr kumimoji="1" lang="en-US" altLang="zh-CN" sz="1600" b="0" baseline="0" dirty="0"/>
              <a:t>a non-zero spin alignment. </a:t>
            </a:r>
            <a:endParaRPr kumimoji="1" lang="zh-CN" altLang="en-US" sz="1600" b="0" baseline="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C688E22-3754-1827-D983-07B67C06CC50}"/>
                  </a:ext>
                </a:extLst>
              </p:cNvPr>
              <p:cNvSpPr txBox="1"/>
              <p:nvPr/>
            </p:nvSpPr>
            <p:spPr>
              <a:xfrm>
                <a:off x="304800" y="5404861"/>
                <a:ext cx="4102878" cy="5651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baseline="0" smtClean="0">
                              <a:latin typeface="Cambria Math" panose="02040503050406030204" pitchFamily="18" charset="0"/>
                            </a:rPr>
                          </m:ctrlPr>
                        </m:fPr>
                        <m:num>
                          <m:r>
                            <a:rPr lang="en-US" b="0" i="1" baseline="0" smtClean="0">
                              <a:latin typeface="Cambria Math" panose="02040503050406030204" pitchFamily="18" charset="0"/>
                            </a:rPr>
                            <m:t>𝑑𝑁</m:t>
                          </m:r>
                        </m:num>
                        <m:den>
                          <m:r>
                            <a:rPr lang="en-US" b="0" i="1" baseline="0" smtClean="0">
                              <a:latin typeface="Cambria Math" panose="02040503050406030204" pitchFamily="18" charset="0"/>
                            </a:rPr>
                            <m:t>𝑑</m:t>
                          </m:r>
                          <m:d>
                            <m:dPr>
                              <m:ctrlPr>
                                <a:rPr lang="en-US" b="0" i="1" baseline="0" smtClean="0">
                                  <a:latin typeface="Cambria Math" panose="02040503050406030204" pitchFamily="18" charset="0"/>
                                </a:rPr>
                              </m:ctrlPr>
                            </m:dPr>
                            <m:e>
                              <m:func>
                                <m:funcPr>
                                  <m:ctrlPr>
                                    <a:rPr lang="en-US" b="0" i="1" baseline="0" smtClean="0">
                                      <a:latin typeface="Cambria Math" panose="02040503050406030204" pitchFamily="18" charset="0"/>
                                    </a:rPr>
                                  </m:ctrlPr>
                                </m:funcPr>
                                <m:fName>
                                  <m:r>
                                    <m:rPr>
                                      <m:sty m:val="p"/>
                                    </m:rPr>
                                    <a:rPr lang="en-US" b="0" i="0" baseline="0" smtClean="0">
                                      <a:latin typeface="Cambria Math" panose="02040503050406030204" pitchFamily="18" charset="0"/>
                                    </a:rPr>
                                    <m:t>cos</m:t>
                                  </m:r>
                                </m:fName>
                                <m:e>
                                  <m:sSup>
                                    <m:sSupPr>
                                      <m:ctrlPr>
                                        <a:rPr lang="en-US" b="0" i="1" baseline="0" smtClean="0">
                                          <a:latin typeface="Cambria Math" panose="02040503050406030204" pitchFamily="18" charset="0"/>
                                        </a:rPr>
                                      </m:ctrlPr>
                                    </m:sSupPr>
                                    <m:e>
                                      <m:r>
                                        <a:rPr lang="en-US" b="0" i="1" baseline="0" smtClean="0">
                                          <a:latin typeface="Cambria Math" panose="02040503050406030204" pitchFamily="18" charset="0"/>
                                          <a:ea typeface="Cambria Math" panose="02040503050406030204" pitchFamily="18" charset="0"/>
                                        </a:rPr>
                                        <m:t>𝜃</m:t>
                                      </m:r>
                                    </m:e>
                                    <m:sup>
                                      <m:r>
                                        <a:rPr lang="en-US" b="0" i="1" baseline="0" smtClean="0">
                                          <a:latin typeface="Cambria Math" panose="02040503050406030204" pitchFamily="18" charset="0"/>
                                        </a:rPr>
                                        <m:t>∗</m:t>
                                      </m:r>
                                    </m:sup>
                                  </m:sSup>
                                </m:e>
                              </m:func>
                            </m:e>
                          </m:d>
                        </m:den>
                      </m:f>
                      <m:r>
                        <a:rPr lang="en-US" b="0" i="1" baseline="0" smtClean="0">
                          <a:latin typeface="Cambria Math" panose="02040503050406030204" pitchFamily="18" charset="0"/>
                          <a:ea typeface="Cambria Math" panose="02040503050406030204" pitchFamily="18" charset="0"/>
                        </a:rPr>
                        <m:t>∼</m:t>
                      </m:r>
                      <m:d>
                        <m:dPr>
                          <m:ctrlPr>
                            <a:rPr lang="en-US" b="0" i="1" baseline="0" smtClean="0">
                              <a:latin typeface="Cambria Math" panose="02040503050406030204" pitchFamily="18" charset="0"/>
                              <a:ea typeface="Cambria Math" panose="02040503050406030204" pitchFamily="18" charset="0"/>
                            </a:rPr>
                          </m:ctrlPr>
                        </m:dPr>
                        <m:e>
                          <m:r>
                            <a:rPr lang="en-US" b="0" i="1" baseline="0" smtClean="0">
                              <a:latin typeface="Cambria Math" panose="02040503050406030204" pitchFamily="18" charset="0"/>
                              <a:ea typeface="Cambria Math" panose="02040503050406030204" pitchFamily="18" charset="0"/>
                            </a:rPr>
                            <m:t>1−</m:t>
                          </m:r>
                          <m:sSub>
                            <m:sSubPr>
                              <m:ctrlPr>
                                <a:rPr lang="en-US" b="0" i="1" baseline="0" smtClean="0">
                                  <a:latin typeface="Cambria Math" panose="02040503050406030204" pitchFamily="18" charset="0"/>
                                  <a:ea typeface="Cambria Math" panose="02040503050406030204" pitchFamily="18" charset="0"/>
                                </a:rPr>
                              </m:ctrlPr>
                            </m:sSubPr>
                            <m:e>
                              <m:r>
                                <a:rPr lang="en-US" b="0" i="1" baseline="0" smtClean="0">
                                  <a:latin typeface="Cambria Math" panose="02040503050406030204" pitchFamily="18" charset="0"/>
                                  <a:ea typeface="Cambria Math" panose="02040503050406030204" pitchFamily="18" charset="0"/>
                                </a:rPr>
                                <m:t>𝜌</m:t>
                              </m:r>
                            </m:e>
                            <m:sub>
                              <m:r>
                                <a:rPr lang="en-US" b="0" i="1" baseline="0" smtClean="0">
                                  <a:latin typeface="Cambria Math" panose="02040503050406030204" pitchFamily="18" charset="0"/>
                                  <a:ea typeface="Cambria Math" panose="02040503050406030204" pitchFamily="18" charset="0"/>
                                </a:rPr>
                                <m:t>00</m:t>
                              </m:r>
                            </m:sub>
                          </m:sSub>
                        </m:e>
                      </m:d>
                      <m:r>
                        <a:rPr lang="en-US" b="0" i="1" baseline="0" smtClean="0">
                          <a:latin typeface="Cambria Math" panose="02040503050406030204" pitchFamily="18" charset="0"/>
                          <a:ea typeface="Cambria Math" panose="02040503050406030204" pitchFamily="18" charset="0"/>
                        </a:rPr>
                        <m:t>+(3</m:t>
                      </m:r>
                      <m:sSub>
                        <m:sSubPr>
                          <m:ctrlPr>
                            <a:rPr lang="en-US" b="0" i="1" baseline="0">
                              <a:latin typeface="Cambria Math" panose="02040503050406030204" pitchFamily="18" charset="0"/>
                              <a:ea typeface="Cambria Math" panose="02040503050406030204" pitchFamily="18" charset="0"/>
                            </a:rPr>
                          </m:ctrlPr>
                        </m:sSubPr>
                        <m:e>
                          <m:r>
                            <a:rPr lang="en-US" b="0" i="1" baseline="0">
                              <a:latin typeface="Cambria Math" panose="02040503050406030204" pitchFamily="18" charset="0"/>
                              <a:ea typeface="Cambria Math" panose="02040503050406030204" pitchFamily="18" charset="0"/>
                            </a:rPr>
                            <m:t>𝜌</m:t>
                          </m:r>
                        </m:e>
                        <m:sub>
                          <m:r>
                            <a:rPr lang="en-US" b="0" i="1" baseline="0">
                              <a:latin typeface="Cambria Math" panose="02040503050406030204" pitchFamily="18" charset="0"/>
                              <a:ea typeface="Cambria Math" panose="02040503050406030204" pitchFamily="18" charset="0"/>
                            </a:rPr>
                            <m:t>00</m:t>
                          </m:r>
                        </m:sub>
                      </m:sSub>
                      <m:r>
                        <a:rPr lang="en-US" b="0" i="1" baseline="0" smtClean="0">
                          <a:latin typeface="Cambria Math" panose="02040503050406030204" pitchFamily="18" charset="0"/>
                          <a:ea typeface="Cambria Math" panose="02040503050406030204" pitchFamily="18" charset="0"/>
                        </a:rPr>
                        <m:t>−1)</m:t>
                      </m:r>
                      <m:sSup>
                        <m:sSupPr>
                          <m:ctrlPr>
                            <a:rPr lang="en-US" b="0" i="1" baseline="0" smtClean="0">
                              <a:latin typeface="Cambria Math" panose="02040503050406030204" pitchFamily="18" charset="0"/>
                              <a:ea typeface="Cambria Math" panose="02040503050406030204" pitchFamily="18" charset="0"/>
                            </a:rPr>
                          </m:ctrlPr>
                        </m:sSupPr>
                        <m:e>
                          <m:r>
                            <m:rPr>
                              <m:sty m:val="p"/>
                            </m:rPr>
                            <a:rPr lang="en-US" b="0" i="0" baseline="0" smtClean="0">
                              <a:latin typeface="Cambria Math" panose="02040503050406030204" pitchFamily="18" charset="0"/>
                              <a:ea typeface="Cambria Math" panose="02040503050406030204" pitchFamily="18" charset="0"/>
                            </a:rPr>
                            <m:t>cos</m:t>
                          </m:r>
                        </m:e>
                        <m:sup>
                          <m:r>
                            <a:rPr lang="en-US" b="0" i="1" baseline="0" smtClean="0">
                              <a:latin typeface="Cambria Math" panose="02040503050406030204" pitchFamily="18" charset="0"/>
                              <a:ea typeface="Cambria Math" panose="02040503050406030204" pitchFamily="18" charset="0"/>
                            </a:rPr>
                            <m:t>2</m:t>
                          </m:r>
                        </m:sup>
                      </m:sSup>
                      <m:sSup>
                        <m:sSupPr>
                          <m:ctrlPr>
                            <a:rPr lang="en-US" b="0" i="1" baseline="0">
                              <a:latin typeface="Cambria Math" panose="02040503050406030204" pitchFamily="18" charset="0"/>
                            </a:rPr>
                          </m:ctrlPr>
                        </m:sSupPr>
                        <m:e>
                          <m:r>
                            <a:rPr lang="en-US" b="0" i="1" baseline="0">
                              <a:latin typeface="Cambria Math" panose="02040503050406030204" pitchFamily="18" charset="0"/>
                              <a:ea typeface="Cambria Math" panose="02040503050406030204" pitchFamily="18" charset="0"/>
                            </a:rPr>
                            <m:t>𝜃</m:t>
                          </m:r>
                        </m:e>
                        <m:sup>
                          <m:r>
                            <a:rPr lang="en-US" b="0" i="1" baseline="0">
                              <a:latin typeface="Cambria Math" panose="02040503050406030204" pitchFamily="18" charset="0"/>
                            </a:rPr>
                            <m:t>∗</m:t>
                          </m:r>
                        </m:sup>
                      </m:sSup>
                    </m:oMath>
                  </m:oMathPara>
                </a14:m>
                <a:endParaRPr lang="en-US" b="0" baseline="0" dirty="0"/>
              </a:p>
            </p:txBody>
          </p:sp>
        </mc:Choice>
        <mc:Fallback xmlns="">
          <p:sp>
            <p:nvSpPr>
              <p:cNvPr id="3" name="TextBox 2">
                <a:extLst>
                  <a:ext uri="{FF2B5EF4-FFF2-40B4-BE49-F238E27FC236}">
                    <a16:creationId xmlns:a16="http://schemas.microsoft.com/office/drawing/2014/main" id="{1C688E22-3754-1827-D983-07B67C06CC50}"/>
                  </a:ext>
                </a:extLst>
              </p:cNvPr>
              <p:cNvSpPr txBox="1">
                <a:spLocks noRot="1" noChangeAspect="1" noMove="1" noResize="1" noEditPoints="1" noAdjustHandles="1" noChangeArrowheads="1" noChangeShapeType="1" noTextEdit="1"/>
              </p:cNvSpPr>
              <p:nvPr/>
            </p:nvSpPr>
            <p:spPr>
              <a:xfrm>
                <a:off x="304800" y="5404861"/>
                <a:ext cx="4102878" cy="565155"/>
              </a:xfrm>
              <a:prstGeom prst="rect">
                <a:avLst/>
              </a:prstGeom>
              <a:blipFill>
                <a:blip r:embed="rId3"/>
                <a:stretch>
                  <a:fillRect l="-2160" t="-2222" r="-617"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75DE526-2499-BB52-105D-B9F2DC86140B}"/>
                  </a:ext>
                </a:extLst>
              </p:cNvPr>
              <p:cNvSpPr txBox="1"/>
              <p:nvPr/>
            </p:nvSpPr>
            <p:spPr>
              <a:xfrm>
                <a:off x="4736324" y="5395160"/>
                <a:ext cx="4102878" cy="5651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baseline="0" smtClean="0">
                              <a:latin typeface="Cambria Math" panose="02040503050406030204" pitchFamily="18" charset="0"/>
                            </a:rPr>
                          </m:ctrlPr>
                        </m:fPr>
                        <m:num>
                          <m:r>
                            <a:rPr lang="en-US" b="0" i="1" baseline="0" smtClean="0">
                              <a:latin typeface="Cambria Math" panose="02040503050406030204" pitchFamily="18" charset="0"/>
                            </a:rPr>
                            <m:t>𝑑𝑁</m:t>
                          </m:r>
                        </m:num>
                        <m:den>
                          <m:r>
                            <a:rPr lang="en-US" b="0" i="1" baseline="0" smtClean="0">
                              <a:latin typeface="Cambria Math" panose="02040503050406030204" pitchFamily="18" charset="0"/>
                            </a:rPr>
                            <m:t>𝑑</m:t>
                          </m:r>
                          <m:d>
                            <m:dPr>
                              <m:ctrlPr>
                                <a:rPr lang="en-US" b="0" i="1" baseline="0" smtClean="0">
                                  <a:latin typeface="Cambria Math" panose="02040503050406030204" pitchFamily="18" charset="0"/>
                                </a:rPr>
                              </m:ctrlPr>
                            </m:dPr>
                            <m:e>
                              <m:func>
                                <m:funcPr>
                                  <m:ctrlPr>
                                    <a:rPr lang="en-US" b="0" i="1" baseline="0" smtClean="0">
                                      <a:latin typeface="Cambria Math" panose="02040503050406030204" pitchFamily="18" charset="0"/>
                                    </a:rPr>
                                  </m:ctrlPr>
                                </m:funcPr>
                                <m:fName>
                                  <m:r>
                                    <m:rPr>
                                      <m:sty m:val="p"/>
                                    </m:rPr>
                                    <a:rPr lang="en-US" b="0" i="0" baseline="0" smtClean="0">
                                      <a:latin typeface="Cambria Math" panose="02040503050406030204" pitchFamily="18" charset="0"/>
                                    </a:rPr>
                                    <m:t>cos</m:t>
                                  </m:r>
                                </m:fName>
                                <m:e>
                                  <m:sSup>
                                    <m:sSupPr>
                                      <m:ctrlPr>
                                        <a:rPr lang="en-US" b="0" i="1" baseline="0" smtClean="0">
                                          <a:latin typeface="Cambria Math" panose="02040503050406030204" pitchFamily="18" charset="0"/>
                                        </a:rPr>
                                      </m:ctrlPr>
                                    </m:sSupPr>
                                    <m:e>
                                      <m:r>
                                        <a:rPr lang="en-US" b="0" i="1" baseline="0" smtClean="0">
                                          <a:latin typeface="Cambria Math" panose="02040503050406030204" pitchFamily="18" charset="0"/>
                                          <a:ea typeface="Cambria Math" panose="02040503050406030204" pitchFamily="18" charset="0"/>
                                        </a:rPr>
                                        <m:t>𝜃</m:t>
                                      </m:r>
                                    </m:e>
                                    <m:sup>
                                      <m:r>
                                        <a:rPr lang="en-US" b="0" i="1" baseline="0" smtClean="0">
                                          <a:latin typeface="Cambria Math" panose="02040503050406030204" pitchFamily="18" charset="0"/>
                                        </a:rPr>
                                        <m:t>∗</m:t>
                                      </m:r>
                                    </m:sup>
                                  </m:sSup>
                                </m:e>
                              </m:func>
                            </m:e>
                          </m:d>
                        </m:den>
                      </m:f>
                      <m:r>
                        <a:rPr lang="en-US" b="0" i="1" baseline="0" smtClean="0">
                          <a:latin typeface="Cambria Math" panose="02040503050406030204" pitchFamily="18" charset="0"/>
                          <a:ea typeface="Cambria Math" panose="02040503050406030204" pitchFamily="18" charset="0"/>
                        </a:rPr>
                        <m:t>∼</m:t>
                      </m:r>
                      <m:d>
                        <m:dPr>
                          <m:ctrlPr>
                            <a:rPr lang="en-US" b="0" i="1" baseline="0" smtClean="0">
                              <a:latin typeface="Cambria Math" panose="02040503050406030204" pitchFamily="18" charset="0"/>
                              <a:ea typeface="Cambria Math" panose="02040503050406030204" pitchFamily="18" charset="0"/>
                            </a:rPr>
                          </m:ctrlPr>
                        </m:dPr>
                        <m:e>
                          <m:r>
                            <a:rPr lang="en-US" b="0" i="1" baseline="0" smtClean="0">
                              <a:latin typeface="Cambria Math" panose="02040503050406030204" pitchFamily="18" charset="0"/>
                              <a:ea typeface="Cambria Math" panose="02040503050406030204" pitchFamily="18" charset="0"/>
                            </a:rPr>
                            <m:t>1+</m:t>
                          </m:r>
                          <m:sSub>
                            <m:sSubPr>
                              <m:ctrlPr>
                                <a:rPr lang="en-US" b="0" i="1" baseline="0" smtClean="0">
                                  <a:latin typeface="Cambria Math" panose="02040503050406030204" pitchFamily="18" charset="0"/>
                                  <a:ea typeface="Cambria Math" panose="02040503050406030204" pitchFamily="18" charset="0"/>
                                </a:rPr>
                              </m:ctrlPr>
                            </m:sSubPr>
                            <m:e>
                              <m:r>
                                <a:rPr lang="en-US" b="0" i="1" baseline="0" smtClean="0">
                                  <a:latin typeface="Cambria Math" panose="02040503050406030204" pitchFamily="18" charset="0"/>
                                  <a:ea typeface="Cambria Math" panose="02040503050406030204" pitchFamily="18" charset="0"/>
                                </a:rPr>
                                <m:t>𝜌</m:t>
                              </m:r>
                            </m:e>
                            <m:sub>
                              <m:r>
                                <a:rPr lang="en-US" b="0" i="1" baseline="0" smtClean="0">
                                  <a:latin typeface="Cambria Math" panose="02040503050406030204" pitchFamily="18" charset="0"/>
                                  <a:ea typeface="Cambria Math" panose="02040503050406030204" pitchFamily="18" charset="0"/>
                                </a:rPr>
                                <m:t>00</m:t>
                              </m:r>
                            </m:sub>
                          </m:sSub>
                        </m:e>
                      </m:d>
                      <m:r>
                        <a:rPr lang="en-US" b="0" i="1" baseline="0" smtClean="0">
                          <a:latin typeface="Cambria Math" panose="02040503050406030204" pitchFamily="18" charset="0"/>
                          <a:ea typeface="Cambria Math" panose="02040503050406030204" pitchFamily="18" charset="0"/>
                        </a:rPr>
                        <m:t>+(1−3</m:t>
                      </m:r>
                      <m:sSub>
                        <m:sSubPr>
                          <m:ctrlPr>
                            <a:rPr lang="en-US" b="0" i="1" baseline="0">
                              <a:latin typeface="Cambria Math" panose="02040503050406030204" pitchFamily="18" charset="0"/>
                              <a:ea typeface="Cambria Math" panose="02040503050406030204" pitchFamily="18" charset="0"/>
                            </a:rPr>
                          </m:ctrlPr>
                        </m:sSubPr>
                        <m:e>
                          <m:r>
                            <a:rPr lang="en-US" b="0" i="1" baseline="0">
                              <a:latin typeface="Cambria Math" panose="02040503050406030204" pitchFamily="18" charset="0"/>
                              <a:ea typeface="Cambria Math" panose="02040503050406030204" pitchFamily="18" charset="0"/>
                            </a:rPr>
                            <m:t>𝜌</m:t>
                          </m:r>
                        </m:e>
                        <m:sub>
                          <m:r>
                            <a:rPr lang="en-US" b="0" i="1" baseline="0">
                              <a:latin typeface="Cambria Math" panose="02040503050406030204" pitchFamily="18" charset="0"/>
                              <a:ea typeface="Cambria Math" panose="02040503050406030204" pitchFamily="18" charset="0"/>
                            </a:rPr>
                            <m:t>00</m:t>
                          </m:r>
                        </m:sub>
                      </m:sSub>
                      <m:r>
                        <a:rPr lang="en-US" b="0" i="1" baseline="0" smtClean="0">
                          <a:latin typeface="Cambria Math" panose="02040503050406030204" pitchFamily="18" charset="0"/>
                          <a:ea typeface="Cambria Math" panose="02040503050406030204" pitchFamily="18" charset="0"/>
                        </a:rPr>
                        <m:t>)</m:t>
                      </m:r>
                      <m:sSup>
                        <m:sSupPr>
                          <m:ctrlPr>
                            <a:rPr lang="en-US" b="0" i="1" baseline="0" smtClean="0">
                              <a:latin typeface="Cambria Math" panose="02040503050406030204" pitchFamily="18" charset="0"/>
                              <a:ea typeface="Cambria Math" panose="02040503050406030204" pitchFamily="18" charset="0"/>
                            </a:rPr>
                          </m:ctrlPr>
                        </m:sSupPr>
                        <m:e>
                          <m:r>
                            <m:rPr>
                              <m:sty m:val="p"/>
                            </m:rPr>
                            <a:rPr lang="en-US" b="0" i="0" baseline="0" smtClean="0">
                              <a:latin typeface="Cambria Math" panose="02040503050406030204" pitchFamily="18" charset="0"/>
                              <a:ea typeface="Cambria Math" panose="02040503050406030204" pitchFamily="18" charset="0"/>
                            </a:rPr>
                            <m:t>cos</m:t>
                          </m:r>
                        </m:e>
                        <m:sup>
                          <m:r>
                            <a:rPr lang="en-US" b="0" i="1" baseline="0" smtClean="0">
                              <a:latin typeface="Cambria Math" panose="02040503050406030204" pitchFamily="18" charset="0"/>
                              <a:ea typeface="Cambria Math" panose="02040503050406030204" pitchFamily="18" charset="0"/>
                            </a:rPr>
                            <m:t>2</m:t>
                          </m:r>
                        </m:sup>
                      </m:sSup>
                      <m:sSup>
                        <m:sSupPr>
                          <m:ctrlPr>
                            <a:rPr lang="en-US" b="0" i="1" baseline="0">
                              <a:latin typeface="Cambria Math" panose="02040503050406030204" pitchFamily="18" charset="0"/>
                            </a:rPr>
                          </m:ctrlPr>
                        </m:sSupPr>
                        <m:e>
                          <m:r>
                            <a:rPr lang="en-US" b="0" i="1" baseline="0">
                              <a:latin typeface="Cambria Math" panose="02040503050406030204" pitchFamily="18" charset="0"/>
                              <a:ea typeface="Cambria Math" panose="02040503050406030204" pitchFamily="18" charset="0"/>
                            </a:rPr>
                            <m:t>𝜃</m:t>
                          </m:r>
                        </m:e>
                        <m:sup>
                          <m:r>
                            <a:rPr lang="en-US" b="0" i="1" baseline="0">
                              <a:latin typeface="Cambria Math" panose="02040503050406030204" pitchFamily="18" charset="0"/>
                            </a:rPr>
                            <m:t>∗</m:t>
                          </m:r>
                        </m:sup>
                      </m:sSup>
                    </m:oMath>
                  </m:oMathPara>
                </a14:m>
                <a:endParaRPr lang="en-US" b="0" baseline="0" dirty="0"/>
              </a:p>
            </p:txBody>
          </p:sp>
        </mc:Choice>
        <mc:Fallback xmlns="">
          <p:sp>
            <p:nvSpPr>
              <p:cNvPr id="8" name="TextBox 7">
                <a:extLst>
                  <a:ext uri="{FF2B5EF4-FFF2-40B4-BE49-F238E27FC236}">
                    <a16:creationId xmlns:a16="http://schemas.microsoft.com/office/drawing/2014/main" id="{B75DE526-2499-BB52-105D-B9F2DC86140B}"/>
                  </a:ext>
                </a:extLst>
              </p:cNvPr>
              <p:cNvSpPr txBox="1">
                <a:spLocks noRot="1" noChangeAspect="1" noMove="1" noResize="1" noEditPoints="1" noAdjustHandles="1" noChangeArrowheads="1" noChangeShapeType="1" noTextEdit="1"/>
              </p:cNvSpPr>
              <p:nvPr/>
            </p:nvSpPr>
            <p:spPr>
              <a:xfrm>
                <a:off x="4736324" y="5395160"/>
                <a:ext cx="4102878" cy="565155"/>
              </a:xfrm>
              <a:prstGeom prst="rect">
                <a:avLst/>
              </a:prstGeom>
              <a:blipFill>
                <a:blip r:embed="rId4"/>
                <a:stretch>
                  <a:fillRect l="-1852" t="-2174" r="-926" b="-6522"/>
                </a:stretch>
              </a:blipFill>
            </p:spPr>
            <p:txBody>
              <a:bodyPr/>
              <a:lstStyle/>
              <a:p>
                <a:r>
                  <a:rPr lang="en-US">
                    <a:noFill/>
                  </a:rPr>
                  <a:t> </a:t>
                </a:r>
              </a:p>
            </p:txBody>
          </p:sp>
        </mc:Fallback>
      </mc:AlternateContent>
      <p:sp>
        <p:nvSpPr>
          <p:cNvPr id="18" name="TextBox 53">
            <a:extLst>
              <a:ext uri="{FF2B5EF4-FFF2-40B4-BE49-F238E27FC236}">
                <a16:creationId xmlns:a16="http://schemas.microsoft.com/office/drawing/2014/main" id="{AF8DF89A-B0CB-B2C4-74E8-7F6E6ABC1EC4}"/>
              </a:ext>
            </a:extLst>
          </p:cNvPr>
          <p:cNvSpPr txBox="1">
            <a:spLocks noChangeArrowheads="1"/>
          </p:cNvSpPr>
          <p:nvPr/>
        </p:nvSpPr>
        <p:spPr bwMode="auto">
          <a:xfrm>
            <a:off x="784125" y="3886200"/>
            <a:ext cx="21114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Strong p-wave decay</a:t>
            </a:r>
            <a:endParaRPr kumimoji="1" lang="zh-CN" altLang="en-US" sz="1600" b="0" baseline="0"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44E7BEE-C917-0943-4501-A9BA1DB7B120}"/>
                  </a:ext>
                </a:extLst>
              </p:cNvPr>
              <p:cNvSpPr txBox="1"/>
              <p:nvPr/>
            </p:nvSpPr>
            <p:spPr>
              <a:xfrm>
                <a:off x="990600" y="4275806"/>
                <a:ext cx="1847044" cy="369332"/>
              </a:xfrm>
              <a:prstGeom prst="rect">
                <a:avLst/>
              </a:prstGeom>
              <a:noFill/>
            </p:spPr>
            <p:txBody>
              <a:bodyPr wrap="none" rtlCol="0">
                <a:spAutoFit/>
              </a:bodyPr>
              <a:lstStyle/>
              <a:p>
                <a14:m>
                  <m:oMath xmlns:m="http://schemas.openxmlformats.org/officeDocument/2006/math">
                    <m:r>
                      <a:rPr lang="en-US" b="0" i="1" baseline="0" smtClean="0">
                        <a:latin typeface="Cambria Math" panose="02040503050406030204" pitchFamily="18" charset="0"/>
                        <a:ea typeface="Cambria Math" panose="02040503050406030204" pitchFamily="18" charset="0"/>
                      </a:rPr>
                      <m:t>𝜙</m:t>
                    </m:r>
                  </m:oMath>
                </a14:m>
                <a:r>
                  <a:rPr lang="en-US" b="0" baseline="0" dirty="0"/>
                  <a:t> </a:t>
                </a:r>
                <a14:m>
                  <m:oMath xmlns:m="http://schemas.openxmlformats.org/officeDocument/2006/math">
                    <m:r>
                      <a:rPr lang="en-US" b="0" i="0" baseline="0" smtClean="0">
                        <a:latin typeface="Cambria Math" panose="02040503050406030204" pitchFamily="18" charset="0"/>
                      </a:rPr>
                      <m:t>(</m:t>
                    </m:r>
                    <m:r>
                      <a:rPr lang="en-US" b="0" i="1" baseline="0" smtClean="0">
                        <a:latin typeface="Cambria Math" panose="02040503050406030204" pitchFamily="18" charset="0"/>
                      </a:rPr>
                      <m:t>𝑠</m:t>
                    </m:r>
                    <m:acc>
                      <m:accPr>
                        <m:chr m:val="̅"/>
                        <m:ctrlPr>
                          <a:rPr lang="en-US" b="0" i="1" baseline="0" smtClean="0">
                            <a:latin typeface="Cambria Math" panose="02040503050406030204" pitchFamily="18" charset="0"/>
                          </a:rPr>
                        </m:ctrlPr>
                      </m:accPr>
                      <m:e>
                        <m:r>
                          <m:rPr>
                            <m:sty m:val="p"/>
                          </m:rPr>
                          <a:rPr lang="en-US" b="0" i="0" baseline="0" smtClean="0">
                            <a:latin typeface="Cambria Math" panose="02040503050406030204" pitchFamily="18" charset="0"/>
                          </a:rPr>
                          <m:t>s</m:t>
                        </m:r>
                      </m:e>
                    </m:acc>
                    <m:r>
                      <a:rPr lang="en-US" b="0" i="0" baseline="0" smtClean="0">
                        <a:latin typeface="Cambria Math" panose="02040503050406030204" pitchFamily="18" charset="0"/>
                      </a:rPr>
                      <m:t>)</m:t>
                    </m:r>
                    <m:r>
                      <a:rPr lang="en-US" b="0" i="1" baseline="0" smtClean="0">
                        <a:latin typeface="Cambria Math" panose="02040503050406030204" pitchFamily="18" charset="0"/>
                      </a:rPr>
                      <m:t> </m:t>
                    </m:r>
                  </m:oMath>
                </a14:m>
                <a:r>
                  <a:rPr lang="en-US" b="0" baseline="0" dirty="0"/>
                  <a:t> ➝ k</a:t>
                </a:r>
                <a:r>
                  <a:rPr lang="en-US" b="0" baseline="30000" dirty="0"/>
                  <a:t>+</a:t>
                </a:r>
                <a:r>
                  <a:rPr lang="en-US" b="0" baseline="0" dirty="0"/>
                  <a:t>+ k</a:t>
                </a:r>
                <a:r>
                  <a:rPr lang="en-US" b="0" baseline="30000" dirty="0"/>
                  <a:t>-</a:t>
                </a:r>
              </a:p>
            </p:txBody>
          </p:sp>
        </mc:Choice>
        <mc:Fallback xmlns="">
          <p:sp>
            <p:nvSpPr>
              <p:cNvPr id="19" name="TextBox 18">
                <a:extLst>
                  <a:ext uri="{FF2B5EF4-FFF2-40B4-BE49-F238E27FC236}">
                    <a16:creationId xmlns:a16="http://schemas.microsoft.com/office/drawing/2014/main" id="{044E7BEE-C917-0943-4501-A9BA1DB7B120}"/>
                  </a:ext>
                </a:extLst>
              </p:cNvPr>
              <p:cNvSpPr txBox="1">
                <a:spLocks noRot="1" noChangeAspect="1" noMove="1" noResize="1" noEditPoints="1" noAdjustHandles="1" noChangeArrowheads="1" noChangeShapeType="1" noTextEdit="1"/>
              </p:cNvSpPr>
              <p:nvPr/>
            </p:nvSpPr>
            <p:spPr>
              <a:xfrm>
                <a:off x="990600" y="4275806"/>
                <a:ext cx="1847044" cy="369332"/>
              </a:xfrm>
              <a:prstGeom prst="rect">
                <a:avLst/>
              </a:prstGeom>
              <a:blipFill>
                <a:blip r:embed="rId5"/>
                <a:stretch>
                  <a:fillRect l="-1370"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3497C73-BC62-5319-2A2A-90E5C0026D7F}"/>
                  </a:ext>
                </a:extLst>
              </p:cNvPr>
              <p:cNvSpPr txBox="1"/>
              <p:nvPr/>
            </p:nvSpPr>
            <p:spPr>
              <a:xfrm>
                <a:off x="886656" y="4633875"/>
                <a:ext cx="1947393" cy="369332"/>
              </a:xfrm>
              <a:prstGeom prst="rect">
                <a:avLst/>
              </a:prstGeom>
              <a:noFill/>
            </p:spPr>
            <p:txBody>
              <a:bodyPr wrap="none" rtlCol="0">
                <a:spAutoFit/>
              </a:bodyPr>
              <a:lstStyle/>
              <a:p>
                <a:r>
                  <a:rPr lang="en-US" b="0" baseline="0" dirty="0"/>
                  <a:t>k</a:t>
                </a:r>
                <a:r>
                  <a:rPr lang="en-US" b="0" baseline="30000" dirty="0"/>
                  <a:t>*0</a:t>
                </a:r>
                <a:r>
                  <a:rPr lang="en-US" b="0" baseline="0" dirty="0"/>
                  <a:t> </a:t>
                </a:r>
                <a14:m>
                  <m:oMath xmlns:m="http://schemas.openxmlformats.org/officeDocument/2006/math">
                    <m:r>
                      <a:rPr lang="en-US" b="0" i="0" baseline="0" smtClean="0">
                        <a:latin typeface="Cambria Math" panose="02040503050406030204" pitchFamily="18" charset="0"/>
                      </a:rPr>
                      <m:t>(</m:t>
                    </m:r>
                    <m:r>
                      <a:rPr lang="en-US" b="0" i="1" baseline="0" smtClean="0">
                        <a:latin typeface="Cambria Math" panose="02040503050406030204" pitchFamily="18" charset="0"/>
                      </a:rPr>
                      <m:t>𝑑</m:t>
                    </m:r>
                    <m:acc>
                      <m:accPr>
                        <m:chr m:val="̅"/>
                        <m:ctrlPr>
                          <a:rPr lang="en-US" b="0" i="1" baseline="0" smtClean="0">
                            <a:latin typeface="Cambria Math" panose="02040503050406030204" pitchFamily="18" charset="0"/>
                          </a:rPr>
                        </m:ctrlPr>
                      </m:accPr>
                      <m:e>
                        <m:r>
                          <m:rPr>
                            <m:sty m:val="p"/>
                          </m:rPr>
                          <a:rPr lang="en-US" b="0" i="0" baseline="0" smtClean="0">
                            <a:latin typeface="Cambria Math" panose="02040503050406030204" pitchFamily="18" charset="0"/>
                          </a:rPr>
                          <m:t>s</m:t>
                        </m:r>
                      </m:e>
                    </m:acc>
                    <m:r>
                      <a:rPr lang="en-US" b="0" i="0" baseline="0" smtClean="0">
                        <a:latin typeface="Cambria Math" panose="02040503050406030204" pitchFamily="18" charset="0"/>
                      </a:rPr>
                      <m:t>)</m:t>
                    </m:r>
                    <m:r>
                      <a:rPr lang="en-US" b="0" i="1" baseline="0" smtClean="0">
                        <a:latin typeface="Cambria Math" panose="02040503050406030204" pitchFamily="18" charset="0"/>
                      </a:rPr>
                      <m:t> </m:t>
                    </m:r>
                  </m:oMath>
                </a14:m>
                <a:r>
                  <a:rPr lang="en-US" b="0" baseline="0" dirty="0"/>
                  <a:t> ➝ k</a:t>
                </a:r>
                <a:r>
                  <a:rPr lang="en-US" b="0" baseline="30000" dirty="0"/>
                  <a:t>+</a:t>
                </a:r>
                <a:r>
                  <a:rPr lang="en-US" b="0" baseline="0" dirty="0"/>
                  <a:t>+ </a:t>
                </a:r>
                <a14:m>
                  <m:oMath xmlns:m="http://schemas.openxmlformats.org/officeDocument/2006/math">
                    <m:r>
                      <a:rPr lang="en-US" b="0" i="1" baseline="0" smtClean="0">
                        <a:latin typeface="Cambria Math" panose="02040503050406030204" pitchFamily="18" charset="0"/>
                        <a:ea typeface="Cambria Math" panose="02040503050406030204" pitchFamily="18" charset="0"/>
                      </a:rPr>
                      <m:t>𝜋</m:t>
                    </m:r>
                  </m:oMath>
                </a14:m>
                <a:r>
                  <a:rPr lang="en-US" b="0" baseline="30000" dirty="0"/>
                  <a:t>-</a:t>
                </a:r>
              </a:p>
            </p:txBody>
          </p:sp>
        </mc:Choice>
        <mc:Fallback xmlns="">
          <p:sp>
            <p:nvSpPr>
              <p:cNvPr id="20" name="TextBox 19">
                <a:extLst>
                  <a:ext uri="{FF2B5EF4-FFF2-40B4-BE49-F238E27FC236}">
                    <a16:creationId xmlns:a16="http://schemas.microsoft.com/office/drawing/2014/main" id="{F3497C73-BC62-5319-2A2A-90E5C0026D7F}"/>
                  </a:ext>
                </a:extLst>
              </p:cNvPr>
              <p:cNvSpPr txBox="1">
                <a:spLocks noRot="1" noChangeAspect="1" noMove="1" noResize="1" noEditPoints="1" noAdjustHandles="1" noChangeArrowheads="1" noChangeShapeType="1" noTextEdit="1"/>
              </p:cNvSpPr>
              <p:nvPr/>
            </p:nvSpPr>
            <p:spPr>
              <a:xfrm>
                <a:off x="886656" y="4633875"/>
                <a:ext cx="1947393" cy="369332"/>
              </a:xfrm>
              <a:prstGeom prst="rect">
                <a:avLst/>
              </a:prstGeom>
              <a:blipFill>
                <a:blip r:embed="rId6"/>
                <a:stretch>
                  <a:fillRect l="-2581" t="-9677" b="-22581"/>
                </a:stretch>
              </a:blipFill>
            </p:spPr>
            <p:txBody>
              <a:bodyPr/>
              <a:lstStyle/>
              <a:p>
                <a:r>
                  <a:rPr lang="en-US">
                    <a:noFill/>
                  </a:rPr>
                  <a:t> </a:t>
                </a:r>
              </a:p>
            </p:txBody>
          </p:sp>
        </mc:Fallback>
      </mc:AlternateContent>
      <p:sp>
        <p:nvSpPr>
          <p:cNvPr id="21" name="TextBox 53">
            <a:extLst>
              <a:ext uri="{FF2B5EF4-FFF2-40B4-BE49-F238E27FC236}">
                <a16:creationId xmlns:a16="http://schemas.microsoft.com/office/drawing/2014/main" id="{47F6568B-E612-9379-9FE4-8050DDCAD8BF}"/>
              </a:ext>
            </a:extLst>
          </p:cNvPr>
          <p:cNvSpPr txBox="1">
            <a:spLocks noChangeArrowheads="1"/>
          </p:cNvSpPr>
          <p:nvPr/>
        </p:nvSpPr>
        <p:spPr bwMode="auto">
          <a:xfrm>
            <a:off x="6156996" y="3896578"/>
            <a:ext cx="15392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Dilepton decay</a:t>
            </a:r>
            <a:endParaRPr kumimoji="1" lang="zh-CN" altLang="en-US" sz="1600" b="0" baseline="0"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5D3DCC8-10CB-A689-4D1C-8A1BD73C178B}"/>
                  </a:ext>
                </a:extLst>
              </p:cNvPr>
              <p:cNvSpPr txBox="1"/>
              <p:nvPr/>
            </p:nvSpPr>
            <p:spPr>
              <a:xfrm>
                <a:off x="5952208" y="4321972"/>
                <a:ext cx="2201191" cy="276999"/>
              </a:xfrm>
              <a:prstGeom prst="rect">
                <a:avLst/>
              </a:prstGeom>
              <a:noFill/>
            </p:spPr>
            <p:txBody>
              <a:bodyPr wrap="square" lIns="0" tIns="0" rIns="0" bIns="0" rtlCol="0">
                <a:spAutoFit/>
              </a:bodyPr>
              <a:lstStyle/>
              <a:p>
                <a14:m>
                  <m:oMath xmlns:m="http://schemas.openxmlformats.org/officeDocument/2006/math">
                    <m:r>
                      <a:rPr lang="en-US" b="0" i="1" baseline="0" smtClean="0">
                        <a:latin typeface="Cambria Math" panose="02040503050406030204" pitchFamily="18" charset="0"/>
                        <a:ea typeface="Cambria Math" panose="02040503050406030204" pitchFamily="18" charset="0"/>
                      </a:rPr>
                      <m:t>𝐽</m:t>
                    </m:r>
                    <m:r>
                      <a:rPr lang="en-US" b="0" i="1" baseline="0" smtClean="0">
                        <a:latin typeface="Cambria Math" panose="02040503050406030204" pitchFamily="18" charset="0"/>
                        <a:ea typeface="Cambria Math" panose="02040503050406030204" pitchFamily="18" charset="0"/>
                      </a:rPr>
                      <m:t>/</m:t>
                    </m:r>
                    <m:r>
                      <a:rPr lang="en-US" b="0" i="1" baseline="0" smtClean="0">
                        <a:latin typeface="Cambria Math" panose="02040503050406030204" pitchFamily="18" charset="0"/>
                        <a:ea typeface="Cambria Math" panose="02040503050406030204" pitchFamily="18" charset="0"/>
                      </a:rPr>
                      <m:t>𝜓</m:t>
                    </m:r>
                    <m:r>
                      <a:rPr lang="en-US" b="0" i="1" baseline="0" smtClean="0">
                        <a:latin typeface="Cambria Math" panose="02040503050406030204" pitchFamily="18" charset="0"/>
                        <a:ea typeface="Cambria Math" panose="02040503050406030204" pitchFamily="18" charset="0"/>
                      </a:rPr>
                      <m:t>(</m:t>
                    </m:r>
                    <m:r>
                      <a:rPr lang="en-US" b="0" i="1" baseline="0" smtClean="0">
                        <a:latin typeface="Cambria Math" panose="02040503050406030204" pitchFamily="18" charset="0"/>
                        <a:ea typeface="Cambria Math" panose="02040503050406030204" pitchFamily="18" charset="0"/>
                      </a:rPr>
                      <m:t>𝑐</m:t>
                    </m:r>
                    <m:acc>
                      <m:accPr>
                        <m:chr m:val="̅"/>
                        <m:ctrlPr>
                          <a:rPr lang="en-US" b="0" i="1" baseline="0" smtClean="0">
                            <a:latin typeface="Cambria Math" panose="02040503050406030204" pitchFamily="18" charset="0"/>
                            <a:ea typeface="Cambria Math" panose="02040503050406030204" pitchFamily="18" charset="0"/>
                          </a:rPr>
                        </m:ctrlPr>
                      </m:accPr>
                      <m:e>
                        <m:r>
                          <a:rPr lang="en-US" b="0" i="1" baseline="0" smtClean="0">
                            <a:latin typeface="Cambria Math" panose="02040503050406030204" pitchFamily="18" charset="0"/>
                            <a:ea typeface="Cambria Math" panose="02040503050406030204" pitchFamily="18" charset="0"/>
                          </a:rPr>
                          <m:t>𝑐</m:t>
                        </m:r>
                      </m:e>
                    </m:acc>
                    <m:r>
                      <a:rPr lang="en-US" b="0" i="1" baseline="0" smtClean="0">
                        <a:latin typeface="Cambria Math" panose="02040503050406030204" pitchFamily="18" charset="0"/>
                        <a:ea typeface="Cambria Math" panose="02040503050406030204" pitchFamily="18" charset="0"/>
                      </a:rPr>
                      <m:t>)→</m:t>
                    </m:r>
                    <m:sSup>
                      <m:sSupPr>
                        <m:ctrlPr>
                          <a:rPr lang="en-US" b="0" i="1" baseline="0" smtClean="0">
                            <a:latin typeface="Cambria Math" panose="02040503050406030204" pitchFamily="18" charset="0"/>
                            <a:ea typeface="Cambria Math" panose="02040503050406030204" pitchFamily="18" charset="0"/>
                          </a:rPr>
                        </m:ctrlPr>
                      </m:sSupPr>
                      <m:e>
                        <m:r>
                          <a:rPr lang="en-US" b="0" i="1" baseline="0" smtClean="0">
                            <a:latin typeface="Cambria Math" panose="02040503050406030204" pitchFamily="18" charset="0"/>
                            <a:ea typeface="Cambria Math" panose="02040503050406030204" pitchFamily="18" charset="0"/>
                          </a:rPr>
                          <m:t>𝜇</m:t>
                        </m:r>
                      </m:e>
                      <m:sup>
                        <m:r>
                          <a:rPr lang="en-US" b="0" i="1" baseline="0" smtClean="0">
                            <a:latin typeface="Cambria Math" panose="02040503050406030204" pitchFamily="18" charset="0"/>
                            <a:ea typeface="Cambria Math" panose="02040503050406030204" pitchFamily="18" charset="0"/>
                          </a:rPr>
                          <m:t>+</m:t>
                        </m:r>
                      </m:sup>
                    </m:sSup>
                    <m:r>
                      <a:rPr lang="en-US" b="0" i="1" baseline="0" smtClean="0">
                        <a:latin typeface="Cambria Math" panose="02040503050406030204" pitchFamily="18" charset="0"/>
                        <a:ea typeface="Cambria Math" panose="02040503050406030204" pitchFamily="18" charset="0"/>
                      </a:rPr>
                      <m:t>+</m:t>
                    </m:r>
                  </m:oMath>
                </a14:m>
                <a:r>
                  <a:rPr lang="en-US" b="0" baseline="0" dirty="0">
                    <a:ea typeface="Cambria Math" panose="02040503050406030204" pitchFamily="18" charset="0"/>
                  </a:rPr>
                  <a:t> </a:t>
                </a:r>
                <a14:m>
                  <m:oMath xmlns:m="http://schemas.openxmlformats.org/officeDocument/2006/math">
                    <m:sSup>
                      <m:sSupPr>
                        <m:ctrlPr>
                          <a:rPr lang="en-US" b="0" i="1" baseline="0">
                            <a:latin typeface="Cambria Math" panose="02040503050406030204" pitchFamily="18" charset="0"/>
                            <a:ea typeface="Cambria Math" panose="02040503050406030204" pitchFamily="18" charset="0"/>
                          </a:rPr>
                        </m:ctrlPr>
                      </m:sSupPr>
                      <m:e>
                        <m:r>
                          <a:rPr lang="en-US" b="0" i="1" baseline="0">
                            <a:latin typeface="Cambria Math" panose="02040503050406030204" pitchFamily="18" charset="0"/>
                            <a:ea typeface="Cambria Math" panose="02040503050406030204" pitchFamily="18" charset="0"/>
                          </a:rPr>
                          <m:t>𝜇</m:t>
                        </m:r>
                      </m:e>
                      <m:sup>
                        <m:r>
                          <a:rPr lang="en-US" b="0" i="1" baseline="0" smtClean="0">
                            <a:latin typeface="Cambria Math" panose="02040503050406030204" pitchFamily="18" charset="0"/>
                            <a:ea typeface="Cambria Math" panose="02040503050406030204" pitchFamily="18" charset="0"/>
                          </a:rPr>
                          <m:t>−</m:t>
                        </m:r>
                      </m:sup>
                    </m:sSup>
                  </m:oMath>
                </a14:m>
                <a:endParaRPr lang="en-US" b="0" baseline="0" dirty="0"/>
              </a:p>
            </p:txBody>
          </p:sp>
        </mc:Choice>
        <mc:Fallback xmlns="">
          <p:sp>
            <p:nvSpPr>
              <p:cNvPr id="22" name="TextBox 21">
                <a:extLst>
                  <a:ext uri="{FF2B5EF4-FFF2-40B4-BE49-F238E27FC236}">
                    <a16:creationId xmlns:a16="http://schemas.microsoft.com/office/drawing/2014/main" id="{65D3DCC8-10CB-A689-4D1C-8A1BD73C178B}"/>
                  </a:ext>
                </a:extLst>
              </p:cNvPr>
              <p:cNvSpPr txBox="1">
                <a:spLocks noRot="1" noChangeAspect="1" noMove="1" noResize="1" noEditPoints="1" noAdjustHandles="1" noChangeArrowheads="1" noChangeShapeType="1" noTextEdit="1"/>
              </p:cNvSpPr>
              <p:nvPr/>
            </p:nvSpPr>
            <p:spPr>
              <a:xfrm>
                <a:off x="5952208" y="4321972"/>
                <a:ext cx="2201191" cy="276999"/>
              </a:xfrm>
              <a:prstGeom prst="rect">
                <a:avLst/>
              </a:prstGeom>
              <a:blipFill>
                <a:blip r:embed="rId7"/>
                <a:stretch>
                  <a:fillRect l="-4598" b="-4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5CAD1D0-B093-D80B-6175-80EC59D7C88D}"/>
                  </a:ext>
                </a:extLst>
              </p:cNvPr>
              <p:cNvSpPr txBox="1"/>
              <p:nvPr/>
            </p:nvSpPr>
            <p:spPr>
              <a:xfrm>
                <a:off x="5941142" y="4656806"/>
                <a:ext cx="2136058" cy="276999"/>
              </a:xfrm>
              <a:prstGeom prst="rect">
                <a:avLst/>
              </a:prstGeom>
              <a:noFill/>
            </p:spPr>
            <p:txBody>
              <a:bodyPr wrap="square" lIns="0" tIns="0" rIns="0" bIns="0" rtlCol="0">
                <a:spAutoFit/>
              </a:bodyPr>
              <a:lstStyle/>
              <a:p>
                <a14:m>
                  <m:oMath xmlns:m="http://schemas.openxmlformats.org/officeDocument/2006/math">
                    <m:r>
                      <a:rPr lang="en-US" b="0" i="1" baseline="0">
                        <a:latin typeface="Cambria Math" panose="02040503050406030204" pitchFamily="18" charset="0"/>
                        <a:ea typeface="Cambria Math" panose="02040503050406030204" pitchFamily="18" charset="0"/>
                      </a:rPr>
                      <m:t>𝐽</m:t>
                    </m:r>
                    <m:r>
                      <a:rPr lang="en-US" b="0" i="1" baseline="0">
                        <a:latin typeface="Cambria Math" panose="02040503050406030204" pitchFamily="18" charset="0"/>
                        <a:ea typeface="Cambria Math" panose="02040503050406030204" pitchFamily="18" charset="0"/>
                      </a:rPr>
                      <m:t>/</m:t>
                    </m:r>
                    <m:r>
                      <a:rPr lang="en-US" b="0" i="1" baseline="0">
                        <a:latin typeface="Cambria Math" panose="02040503050406030204" pitchFamily="18" charset="0"/>
                        <a:ea typeface="Cambria Math" panose="02040503050406030204" pitchFamily="18" charset="0"/>
                      </a:rPr>
                      <m:t>𝜓</m:t>
                    </m:r>
                    <m:r>
                      <a:rPr lang="en-US" b="0" i="1" baseline="0">
                        <a:latin typeface="Cambria Math" panose="02040503050406030204" pitchFamily="18" charset="0"/>
                        <a:ea typeface="Cambria Math" panose="02040503050406030204" pitchFamily="18" charset="0"/>
                      </a:rPr>
                      <m:t>(</m:t>
                    </m:r>
                    <m:r>
                      <a:rPr lang="en-US" b="0" i="1" baseline="0">
                        <a:latin typeface="Cambria Math" panose="02040503050406030204" pitchFamily="18" charset="0"/>
                        <a:ea typeface="Cambria Math" panose="02040503050406030204" pitchFamily="18" charset="0"/>
                      </a:rPr>
                      <m:t>𝑐</m:t>
                    </m:r>
                    <m:acc>
                      <m:accPr>
                        <m:chr m:val="̅"/>
                        <m:ctrlPr>
                          <a:rPr lang="en-US" b="0" i="1" baseline="0">
                            <a:latin typeface="Cambria Math" panose="02040503050406030204" pitchFamily="18" charset="0"/>
                            <a:ea typeface="Cambria Math" panose="02040503050406030204" pitchFamily="18" charset="0"/>
                          </a:rPr>
                        </m:ctrlPr>
                      </m:accPr>
                      <m:e>
                        <m:r>
                          <a:rPr lang="en-US" b="0" i="1" baseline="0">
                            <a:latin typeface="Cambria Math" panose="02040503050406030204" pitchFamily="18" charset="0"/>
                            <a:ea typeface="Cambria Math" panose="02040503050406030204" pitchFamily="18" charset="0"/>
                          </a:rPr>
                          <m:t>𝑐</m:t>
                        </m:r>
                      </m:e>
                    </m:acc>
                    <m:r>
                      <a:rPr lang="en-US" b="0" i="1" baseline="0">
                        <a:latin typeface="Cambria Math" panose="02040503050406030204" pitchFamily="18" charset="0"/>
                        <a:ea typeface="Cambria Math" panose="02040503050406030204" pitchFamily="18" charset="0"/>
                      </a:rPr>
                      <m:t>)</m:t>
                    </m:r>
                    <m:r>
                      <a:rPr lang="en-US" b="0" i="1" baseline="0" smtClean="0">
                        <a:latin typeface="Cambria Math" panose="02040503050406030204" pitchFamily="18" charset="0"/>
                        <a:ea typeface="Cambria Math" panose="02040503050406030204" pitchFamily="18" charset="0"/>
                      </a:rPr>
                      <m:t>→</m:t>
                    </m:r>
                    <m:sSup>
                      <m:sSupPr>
                        <m:ctrlPr>
                          <a:rPr lang="en-US" b="0" i="1" baseline="0" smtClean="0">
                            <a:latin typeface="Cambria Math" panose="02040503050406030204" pitchFamily="18" charset="0"/>
                            <a:ea typeface="Cambria Math" panose="02040503050406030204" pitchFamily="18" charset="0"/>
                          </a:rPr>
                        </m:ctrlPr>
                      </m:sSupPr>
                      <m:e>
                        <m:r>
                          <a:rPr lang="en-US" b="0" i="1" baseline="0" smtClean="0">
                            <a:latin typeface="Cambria Math" panose="02040503050406030204" pitchFamily="18" charset="0"/>
                            <a:ea typeface="Cambria Math" panose="02040503050406030204" pitchFamily="18" charset="0"/>
                          </a:rPr>
                          <m:t>𝑒</m:t>
                        </m:r>
                      </m:e>
                      <m:sup>
                        <m:r>
                          <a:rPr lang="en-US" b="0" i="1" baseline="0" smtClean="0">
                            <a:latin typeface="Cambria Math" panose="02040503050406030204" pitchFamily="18" charset="0"/>
                            <a:ea typeface="Cambria Math" panose="02040503050406030204" pitchFamily="18" charset="0"/>
                          </a:rPr>
                          <m:t>+</m:t>
                        </m:r>
                      </m:sup>
                    </m:sSup>
                    <m:r>
                      <a:rPr lang="en-US" b="0" i="1" baseline="0" smtClean="0">
                        <a:latin typeface="Cambria Math" panose="02040503050406030204" pitchFamily="18" charset="0"/>
                        <a:ea typeface="Cambria Math" panose="02040503050406030204" pitchFamily="18" charset="0"/>
                      </a:rPr>
                      <m:t>+</m:t>
                    </m:r>
                  </m:oMath>
                </a14:m>
                <a:r>
                  <a:rPr lang="en-US" b="0" baseline="0" dirty="0">
                    <a:ea typeface="Cambria Math" panose="02040503050406030204" pitchFamily="18" charset="0"/>
                  </a:rPr>
                  <a:t> </a:t>
                </a:r>
                <a14:m>
                  <m:oMath xmlns:m="http://schemas.openxmlformats.org/officeDocument/2006/math">
                    <m:sSup>
                      <m:sSupPr>
                        <m:ctrlPr>
                          <a:rPr lang="en-US" b="0" i="1" baseline="0">
                            <a:latin typeface="Cambria Math" panose="02040503050406030204" pitchFamily="18" charset="0"/>
                            <a:ea typeface="Cambria Math" panose="02040503050406030204" pitchFamily="18" charset="0"/>
                          </a:rPr>
                        </m:ctrlPr>
                      </m:sSupPr>
                      <m:e>
                        <m:r>
                          <a:rPr lang="en-US" b="0" i="1" baseline="0" smtClean="0">
                            <a:latin typeface="Cambria Math" panose="02040503050406030204" pitchFamily="18" charset="0"/>
                            <a:ea typeface="Cambria Math" panose="02040503050406030204" pitchFamily="18" charset="0"/>
                          </a:rPr>
                          <m:t>𝑒</m:t>
                        </m:r>
                      </m:e>
                      <m:sup>
                        <m:r>
                          <a:rPr lang="en-US" b="0" i="1" baseline="0" smtClean="0">
                            <a:latin typeface="Cambria Math" panose="02040503050406030204" pitchFamily="18" charset="0"/>
                            <a:ea typeface="Cambria Math" panose="02040503050406030204" pitchFamily="18" charset="0"/>
                          </a:rPr>
                          <m:t>−</m:t>
                        </m:r>
                      </m:sup>
                    </m:sSup>
                  </m:oMath>
                </a14:m>
                <a:endParaRPr lang="en-US" b="0" baseline="0" dirty="0"/>
              </a:p>
            </p:txBody>
          </p:sp>
        </mc:Choice>
        <mc:Fallback xmlns="">
          <p:sp>
            <p:nvSpPr>
              <p:cNvPr id="23" name="TextBox 22">
                <a:extLst>
                  <a:ext uri="{FF2B5EF4-FFF2-40B4-BE49-F238E27FC236}">
                    <a16:creationId xmlns:a16="http://schemas.microsoft.com/office/drawing/2014/main" id="{E5CAD1D0-B093-D80B-6175-80EC59D7C88D}"/>
                  </a:ext>
                </a:extLst>
              </p:cNvPr>
              <p:cNvSpPr txBox="1">
                <a:spLocks noRot="1" noChangeAspect="1" noMove="1" noResize="1" noEditPoints="1" noAdjustHandles="1" noChangeArrowheads="1" noChangeShapeType="1" noTextEdit="1"/>
              </p:cNvSpPr>
              <p:nvPr/>
            </p:nvSpPr>
            <p:spPr>
              <a:xfrm>
                <a:off x="5941142" y="4656806"/>
                <a:ext cx="2136058" cy="276999"/>
              </a:xfrm>
              <a:prstGeom prst="rect">
                <a:avLst/>
              </a:prstGeom>
              <a:blipFill>
                <a:blip r:embed="rId8"/>
                <a:stretch>
                  <a:fillRect l="-5357" b="-39130"/>
                </a:stretch>
              </a:blipFill>
            </p:spPr>
            <p:txBody>
              <a:bodyPr/>
              <a:lstStyle/>
              <a:p>
                <a:r>
                  <a:rPr lang="en-US">
                    <a:noFill/>
                  </a:rPr>
                  <a:t> </a:t>
                </a:r>
              </a:p>
            </p:txBody>
          </p:sp>
        </mc:Fallback>
      </mc:AlternateContent>
      <p:pic>
        <p:nvPicPr>
          <p:cNvPr id="24" name="Picture 23" descr="Diagram&#10;&#10;Description automatically generated">
            <a:extLst>
              <a:ext uri="{FF2B5EF4-FFF2-40B4-BE49-F238E27FC236}">
                <a16:creationId xmlns:a16="http://schemas.microsoft.com/office/drawing/2014/main" id="{A07E674A-A8C2-3D31-C72D-E05D1CE49F17}"/>
              </a:ext>
            </a:extLst>
          </p:cNvPr>
          <p:cNvPicPr>
            <a:picLocks noChangeAspect="1"/>
          </p:cNvPicPr>
          <p:nvPr/>
        </p:nvPicPr>
        <p:blipFill>
          <a:blip r:embed="rId9"/>
          <a:stretch>
            <a:fillRect/>
          </a:stretch>
        </p:blipFill>
        <p:spPr>
          <a:xfrm>
            <a:off x="535734" y="838200"/>
            <a:ext cx="3910044" cy="2660167"/>
          </a:xfrm>
          <a:prstGeom prst="rect">
            <a:avLst/>
          </a:prstGeom>
        </p:spPr>
      </p:pic>
      <p:sp>
        <p:nvSpPr>
          <p:cNvPr id="5" name="Slide Number Placeholder 14">
            <a:extLst>
              <a:ext uri="{FF2B5EF4-FFF2-40B4-BE49-F238E27FC236}">
                <a16:creationId xmlns:a16="http://schemas.microsoft.com/office/drawing/2014/main" id="{CF0B6D6B-06E7-61A0-9D14-B87A97E73628}"/>
              </a:ext>
            </a:extLst>
          </p:cNvPr>
          <p:cNvSpPr txBox="1">
            <a:spLocks/>
          </p:cNvSpPr>
          <p:nvPr/>
        </p:nvSpPr>
        <p:spPr bwMode="auto">
          <a:xfrm>
            <a:off x="6553200" y="64008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2pPr>
            <a:lvl3pPr marL="1143000" indent="-228600" algn="l" rtl="0" eaLnBrk="0" fontAlgn="base"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3pPr>
            <a:lvl4pPr marL="1600200" indent="-228600" algn="l" rtl="0" eaLnBrk="0" fontAlgn="base"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4pPr>
            <a:lvl5pPr marL="2057400" indent="-228600" algn="l" rtl="0" eaLnBrk="0" fontAlgn="base"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0"/>
              </a:spcBef>
              <a:spcAft>
                <a:spcPct val="0"/>
              </a:spcAft>
              <a:defRPr sz="2400" b="1" kern="1200" baseline="-25000">
                <a:solidFill>
                  <a:schemeClr val="tx1"/>
                </a:solidFill>
                <a:latin typeface="Arial" panose="020B0604020202020204" pitchFamily="34" charset="0"/>
                <a:ea typeface="ＭＳ Ｐゴシック" panose="020B0600070205080204" pitchFamily="34" charset="-128"/>
                <a:cs typeface="+mn-cs"/>
              </a:defRPr>
            </a:lvl9pPr>
          </a:lstStyle>
          <a:p>
            <a:pPr eaLnBrk="1" hangingPunct="1"/>
            <a:fld id="{5C5B7087-363E-F24F-8D84-0A0B0635FF51}" type="slidenum">
              <a:rPr lang="en-US" altLang="zh-CN" sz="1400" b="0" baseline="0" smtClean="0"/>
              <a:pPr eaLnBrk="1" hangingPunct="1"/>
              <a:t>7</a:t>
            </a:fld>
            <a:endParaRPr lang="en-US" altLang="zh-CN" sz="1400" b="0" baseline="0" dirty="0">
              <a:latin typeface="Times New Roman" panose="02020603050405020304" pitchFamily="18" charset="0"/>
            </a:endParaRPr>
          </a:p>
        </p:txBody>
      </p:sp>
    </p:spTree>
    <p:extLst>
      <p:ext uri="{BB962C8B-B14F-4D97-AF65-F5344CB8AC3E}">
        <p14:creationId xmlns:p14="http://schemas.microsoft.com/office/powerpoint/2010/main" val="147356309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C4CA6-76FD-72B8-1808-9A3966641C32}"/>
            </a:ext>
          </a:extLst>
        </p:cNvPr>
        <p:cNvGrpSpPr/>
        <p:nvPr/>
      </p:nvGrpSpPr>
      <p:grpSpPr>
        <a:xfrm>
          <a:off x="0" y="0"/>
          <a:ext cx="0" cy="0"/>
          <a:chOff x="0" y="0"/>
          <a:chExt cx="0" cy="0"/>
        </a:xfrm>
      </p:grpSpPr>
      <p:sp>
        <p:nvSpPr>
          <p:cNvPr id="26625" name="Rectangle 34">
            <a:extLst>
              <a:ext uri="{FF2B5EF4-FFF2-40B4-BE49-F238E27FC236}">
                <a16:creationId xmlns:a16="http://schemas.microsoft.com/office/drawing/2014/main" id="{B2AA3185-DCC7-7987-D5F9-2DE2AA98EE0A}"/>
              </a:ext>
            </a:extLst>
          </p:cNvPr>
          <p:cNvSpPr txBox="1">
            <a:spLocks noChangeArrowheads="1"/>
          </p:cNvSpPr>
          <p:nvPr/>
        </p:nvSpPr>
        <p:spPr bwMode="auto">
          <a:xfrm>
            <a:off x="3429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Global Spin Alignment</a:t>
            </a:r>
          </a:p>
        </p:txBody>
      </p:sp>
      <p:sp>
        <p:nvSpPr>
          <p:cNvPr id="26626" name="Footer Placeholder 3">
            <a:extLst>
              <a:ext uri="{FF2B5EF4-FFF2-40B4-BE49-F238E27FC236}">
                <a16:creationId xmlns:a16="http://schemas.microsoft.com/office/drawing/2014/main" id="{9AFA3284-1CB6-C737-1C1A-80C5A328C7CE}"/>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p:sp>
        <p:nvSpPr>
          <p:cNvPr id="2" name="TextBox 3">
            <a:extLst>
              <a:ext uri="{FF2B5EF4-FFF2-40B4-BE49-F238E27FC236}">
                <a16:creationId xmlns:a16="http://schemas.microsoft.com/office/drawing/2014/main" id="{1CD46D0C-6625-4B1A-6E3B-CC370ED6812B}"/>
              </a:ext>
            </a:extLst>
          </p:cNvPr>
          <p:cNvSpPr txBox="1">
            <a:spLocks noChangeArrowheads="1"/>
          </p:cNvSpPr>
          <p:nvPr/>
        </p:nvSpPr>
        <p:spPr bwMode="auto">
          <a:xfrm>
            <a:off x="4572000" y="914400"/>
            <a:ext cx="416248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The spin state of a vector meson can be described by a 3x3 spin density matrix.</a:t>
            </a:r>
          </a:p>
          <a:p>
            <a:pPr eaLnBrk="1" hangingPunct="1"/>
            <a:endParaRPr kumimoji="1" lang="en-US" altLang="zh-CN" sz="1600" b="0" baseline="0" dirty="0"/>
          </a:p>
          <a:p>
            <a:pPr eaLnBrk="1" hangingPunct="1"/>
            <a:r>
              <a:rPr kumimoji="1" lang="en-US" altLang="zh-CN" sz="1600" b="0" baseline="0" dirty="0"/>
              <a:t>The diagonal element ρ</a:t>
            </a:r>
            <a:r>
              <a:rPr kumimoji="1" lang="en-US" altLang="zh-CN" sz="1600" b="0" dirty="0"/>
              <a:t>00 </a:t>
            </a:r>
            <a:r>
              <a:rPr kumimoji="1" lang="en-US" altLang="zh-CN" sz="1600" b="0" baseline="0" dirty="0"/>
              <a:t> corresponds to the probability of finding a vector meson </a:t>
            </a:r>
          </a:p>
          <a:p>
            <a:pPr eaLnBrk="1" hangingPunct="1"/>
            <a:r>
              <a:rPr kumimoji="1" lang="en-US" altLang="zh-CN" sz="1600" b="0" baseline="0" dirty="0"/>
              <a:t>in spin state 0 out of 3 possible spin states of -1, 0 and 1.</a:t>
            </a:r>
            <a:endParaRPr kumimoji="1" lang="zh-CN" altLang="en-US" sz="1600" b="0" baseline="0" dirty="0"/>
          </a:p>
        </p:txBody>
      </p:sp>
      <p:sp>
        <p:nvSpPr>
          <p:cNvPr id="4" name="TextBox 53">
            <a:extLst>
              <a:ext uri="{FF2B5EF4-FFF2-40B4-BE49-F238E27FC236}">
                <a16:creationId xmlns:a16="http://schemas.microsoft.com/office/drawing/2014/main" id="{D95F8C77-81F4-9F6E-A64A-D51F86D662A6}"/>
              </a:ext>
            </a:extLst>
          </p:cNvPr>
          <p:cNvSpPr txBox="1">
            <a:spLocks noChangeArrowheads="1"/>
          </p:cNvSpPr>
          <p:nvPr/>
        </p:nvSpPr>
        <p:spPr bwMode="auto">
          <a:xfrm>
            <a:off x="4572000" y="2745392"/>
            <a:ext cx="39083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A deviation of ρ</a:t>
            </a:r>
            <a:r>
              <a:rPr kumimoji="1" lang="en-US" altLang="zh-CN" sz="1600" b="0" dirty="0"/>
              <a:t>00</a:t>
            </a:r>
            <a:r>
              <a:rPr kumimoji="1" lang="en-US" altLang="zh-CN" sz="1600" b="0" baseline="0" dirty="0"/>
              <a:t> from 1/3 would indicate</a:t>
            </a:r>
          </a:p>
          <a:p>
            <a:pPr eaLnBrk="1" hangingPunct="1"/>
            <a:r>
              <a:rPr kumimoji="1" lang="en-US" altLang="zh-CN" sz="1600" b="0" baseline="0" dirty="0"/>
              <a:t>a non-zero spin alignment. </a:t>
            </a:r>
            <a:endParaRPr kumimoji="1" lang="zh-CN" altLang="en-US" sz="1600" b="0" baseline="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841234-D39D-6D9D-EBC9-1547F6EF81EE}"/>
                  </a:ext>
                </a:extLst>
              </p:cNvPr>
              <p:cNvSpPr txBox="1"/>
              <p:nvPr/>
            </p:nvSpPr>
            <p:spPr>
              <a:xfrm>
                <a:off x="304800" y="5404861"/>
                <a:ext cx="4102878" cy="5651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baseline="0" smtClean="0">
                              <a:latin typeface="Cambria Math" panose="02040503050406030204" pitchFamily="18" charset="0"/>
                            </a:rPr>
                          </m:ctrlPr>
                        </m:fPr>
                        <m:num>
                          <m:r>
                            <a:rPr lang="en-US" b="0" i="1" baseline="0" smtClean="0">
                              <a:latin typeface="Cambria Math" panose="02040503050406030204" pitchFamily="18" charset="0"/>
                            </a:rPr>
                            <m:t>𝑑𝑁</m:t>
                          </m:r>
                        </m:num>
                        <m:den>
                          <m:r>
                            <a:rPr lang="en-US" b="0" i="1" baseline="0" smtClean="0">
                              <a:latin typeface="Cambria Math" panose="02040503050406030204" pitchFamily="18" charset="0"/>
                            </a:rPr>
                            <m:t>𝑑</m:t>
                          </m:r>
                          <m:d>
                            <m:dPr>
                              <m:ctrlPr>
                                <a:rPr lang="en-US" b="0" i="1" baseline="0" smtClean="0">
                                  <a:latin typeface="Cambria Math" panose="02040503050406030204" pitchFamily="18" charset="0"/>
                                </a:rPr>
                              </m:ctrlPr>
                            </m:dPr>
                            <m:e>
                              <m:func>
                                <m:funcPr>
                                  <m:ctrlPr>
                                    <a:rPr lang="en-US" b="0" i="1" baseline="0" smtClean="0">
                                      <a:latin typeface="Cambria Math" panose="02040503050406030204" pitchFamily="18" charset="0"/>
                                    </a:rPr>
                                  </m:ctrlPr>
                                </m:funcPr>
                                <m:fName>
                                  <m:r>
                                    <m:rPr>
                                      <m:sty m:val="p"/>
                                    </m:rPr>
                                    <a:rPr lang="en-US" b="0" i="0" baseline="0" smtClean="0">
                                      <a:latin typeface="Cambria Math" panose="02040503050406030204" pitchFamily="18" charset="0"/>
                                    </a:rPr>
                                    <m:t>cos</m:t>
                                  </m:r>
                                </m:fName>
                                <m:e>
                                  <m:sSup>
                                    <m:sSupPr>
                                      <m:ctrlPr>
                                        <a:rPr lang="en-US" b="0" i="1" baseline="0" smtClean="0">
                                          <a:latin typeface="Cambria Math" panose="02040503050406030204" pitchFamily="18" charset="0"/>
                                        </a:rPr>
                                      </m:ctrlPr>
                                    </m:sSupPr>
                                    <m:e>
                                      <m:r>
                                        <a:rPr lang="en-US" b="0" i="1" baseline="0" smtClean="0">
                                          <a:latin typeface="Cambria Math" panose="02040503050406030204" pitchFamily="18" charset="0"/>
                                          <a:ea typeface="Cambria Math" panose="02040503050406030204" pitchFamily="18" charset="0"/>
                                        </a:rPr>
                                        <m:t>𝜃</m:t>
                                      </m:r>
                                    </m:e>
                                    <m:sup>
                                      <m:r>
                                        <a:rPr lang="en-US" b="0" i="1" baseline="0" smtClean="0">
                                          <a:latin typeface="Cambria Math" panose="02040503050406030204" pitchFamily="18" charset="0"/>
                                        </a:rPr>
                                        <m:t>∗</m:t>
                                      </m:r>
                                    </m:sup>
                                  </m:sSup>
                                </m:e>
                              </m:func>
                            </m:e>
                          </m:d>
                        </m:den>
                      </m:f>
                      <m:r>
                        <a:rPr lang="en-US" b="0" i="1" baseline="0" smtClean="0">
                          <a:latin typeface="Cambria Math" panose="02040503050406030204" pitchFamily="18" charset="0"/>
                          <a:ea typeface="Cambria Math" panose="02040503050406030204" pitchFamily="18" charset="0"/>
                        </a:rPr>
                        <m:t>∼</m:t>
                      </m:r>
                      <m:d>
                        <m:dPr>
                          <m:ctrlPr>
                            <a:rPr lang="en-US" b="0" i="1" baseline="0" smtClean="0">
                              <a:latin typeface="Cambria Math" panose="02040503050406030204" pitchFamily="18" charset="0"/>
                              <a:ea typeface="Cambria Math" panose="02040503050406030204" pitchFamily="18" charset="0"/>
                            </a:rPr>
                          </m:ctrlPr>
                        </m:dPr>
                        <m:e>
                          <m:r>
                            <a:rPr lang="en-US" b="0" i="1" baseline="0" smtClean="0">
                              <a:latin typeface="Cambria Math" panose="02040503050406030204" pitchFamily="18" charset="0"/>
                              <a:ea typeface="Cambria Math" panose="02040503050406030204" pitchFamily="18" charset="0"/>
                            </a:rPr>
                            <m:t>1−</m:t>
                          </m:r>
                          <m:sSub>
                            <m:sSubPr>
                              <m:ctrlPr>
                                <a:rPr lang="en-US" b="0" i="1" baseline="0" smtClean="0">
                                  <a:latin typeface="Cambria Math" panose="02040503050406030204" pitchFamily="18" charset="0"/>
                                  <a:ea typeface="Cambria Math" panose="02040503050406030204" pitchFamily="18" charset="0"/>
                                </a:rPr>
                              </m:ctrlPr>
                            </m:sSubPr>
                            <m:e>
                              <m:r>
                                <a:rPr lang="en-US" b="0" i="1" baseline="0" smtClean="0">
                                  <a:latin typeface="Cambria Math" panose="02040503050406030204" pitchFamily="18" charset="0"/>
                                  <a:ea typeface="Cambria Math" panose="02040503050406030204" pitchFamily="18" charset="0"/>
                                </a:rPr>
                                <m:t>𝜌</m:t>
                              </m:r>
                            </m:e>
                            <m:sub>
                              <m:r>
                                <a:rPr lang="en-US" b="0" i="1" baseline="0" smtClean="0">
                                  <a:latin typeface="Cambria Math" panose="02040503050406030204" pitchFamily="18" charset="0"/>
                                  <a:ea typeface="Cambria Math" panose="02040503050406030204" pitchFamily="18" charset="0"/>
                                </a:rPr>
                                <m:t>00</m:t>
                              </m:r>
                            </m:sub>
                          </m:sSub>
                        </m:e>
                      </m:d>
                      <m:r>
                        <a:rPr lang="en-US" b="0" i="1" baseline="0" smtClean="0">
                          <a:latin typeface="Cambria Math" panose="02040503050406030204" pitchFamily="18" charset="0"/>
                          <a:ea typeface="Cambria Math" panose="02040503050406030204" pitchFamily="18" charset="0"/>
                        </a:rPr>
                        <m:t>+(3</m:t>
                      </m:r>
                      <m:sSub>
                        <m:sSubPr>
                          <m:ctrlPr>
                            <a:rPr lang="en-US" b="0" i="1" baseline="0">
                              <a:latin typeface="Cambria Math" panose="02040503050406030204" pitchFamily="18" charset="0"/>
                              <a:ea typeface="Cambria Math" panose="02040503050406030204" pitchFamily="18" charset="0"/>
                            </a:rPr>
                          </m:ctrlPr>
                        </m:sSubPr>
                        <m:e>
                          <m:r>
                            <a:rPr lang="en-US" b="0" i="1" baseline="0">
                              <a:latin typeface="Cambria Math" panose="02040503050406030204" pitchFamily="18" charset="0"/>
                              <a:ea typeface="Cambria Math" panose="02040503050406030204" pitchFamily="18" charset="0"/>
                            </a:rPr>
                            <m:t>𝜌</m:t>
                          </m:r>
                        </m:e>
                        <m:sub>
                          <m:r>
                            <a:rPr lang="en-US" b="0" i="1" baseline="0">
                              <a:latin typeface="Cambria Math" panose="02040503050406030204" pitchFamily="18" charset="0"/>
                              <a:ea typeface="Cambria Math" panose="02040503050406030204" pitchFamily="18" charset="0"/>
                            </a:rPr>
                            <m:t>00</m:t>
                          </m:r>
                        </m:sub>
                      </m:sSub>
                      <m:r>
                        <a:rPr lang="en-US" b="0" i="1" baseline="0" smtClean="0">
                          <a:latin typeface="Cambria Math" panose="02040503050406030204" pitchFamily="18" charset="0"/>
                          <a:ea typeface="Cambria Math" panose="02040503050406030204" pitchFamily="18" charset="0"/>
                        </a:rPr>
                        <m:t>−1)</m:t>
                      </m:r>
                      <m:sSup>
                        <m:sSupPr>
                          <m:ctrlPr>
                            <a:rPr lang="en-US" b="0" i="1" baseline="0" smtClean="0">
                              <a:latin typeface="Cambria Math" panose="02040503050406030204" pitchFamily="18" charset="0"/>
                              <a:ea typeface="Cambria Math" panose="02040503050406030204" pitchFamily="18" charset="0"/>
                            </a:rPr>
                          </m:ctrlPr>
                        </m:sSupPr>
                        <m:e>
                          <m:r>
                            <m:rPr>
                              <m:sty m:val="p"/>
                            </m:rPr>
                            <a:rPr lang="en-US" b="0" i="0" baseline="0" smtClean="0">
                              <a:latin typeface="Cambria Math" panose="02040503050406030204" pitchFamily="18" charset="0"/>
                              <a:ea typeface="Cambria Math" panose="02040503050406030204" pitchFamily="18" charset="0"/>
                            </a:rPr>
                            <m:t>cos</m:t>
                          </m:r>
                        </m:e>
                        <m:sup>
                          <m:r>
                            <a:rPr lang="en-US" b="0" i="1" baseline="0" smtClean="0">
                              <a:latin typeface="Cambria Math" panose="02040503050406030204" pitchFamily="18" charset="0"/>
                              <a:ea typeface="Cambria Math" panose="02040503050406030204" pitchFamily="18" charset="0"/>
                            </a:rPr>
                            <m:t>2</m:t>
                          </m:r>
                        </m:sup>
                      </m:sSup>
                      <m:sSup>
                        <m:sSupPr>
                          <m:ctrlPr>
                            <a:rPr lang="en-US" b="0" i="1" baseline="0">
                              <a:latin typeface="Cambria Math" panose="02040503050406030204" pitchFamily="18" charset="0"/>
                            </a:rPr>
                          </m:ctrlPr>
                        </m:sSupPr>
                        <m:e>
                          <m:r>
                            <a:rPr lang="en-US" b="0" i="1" baseline="0">
                              <a:latin typeface="Cambria Math" panose="02040503050406030204" pitchFamily="18" charset="0"/>
                              <a:ea typeface="Cambria Math" panose="02040503050406030204" pitchFamily="18" charset="0"/>
                            </a:rPr>
                            <m:t>𝜃</m:t>
                          </m:r>
                        </m:e>
                        <m:sup>
                          <m:r>
                            <a:rPr lang="en-US" b="0" i="1" baseline="0">
                              <a:latin typeface="Cambria Math" panose="02040503050406030204" pitchFamily="18" charset="0"/>
                            </a:rPr>
                            <m:t>∗</m:t>
                          </m:r>
                        </m:sup>
                      </m:sSup>
                    </m:oMath>
                  </m:oMathPara>
                </a14:m>
                <a:endParaRPr lang="en-US" b="0" baseline="0" dirty="0"/>
              </a:p>
            </p:txBody>
          </p:sp>
        </mc:Choice>
        <mc:Fallback xmlns="">
          <p:sp>
            <p:nvSpPr>
              <p:cNvPr id="3" name="TextBox 2">
                <a:extLst>
                  <a:ext uri="{FF2B5EF4-FFF2-40B4-BE49-F238E27FC236}">
                    <a16:creationId xmlns:a16="http://schemas.microsoft.com/office/drawing/2014/main" id="{AD841234-D39D-6D9D-EBC9-1547F6EF81EE}"/>
                  </a:ext>
                </a:extLst>
              </p:cNvPr>
              <p:cNvSpPr txBox="1">
                <a:spLocks noRot="1" noChangeAspect="1" noMove="1" noResize="1" noEditPoints="1" noAdjustHandles="1" noChangeArrowheads="1" noChangeShapeType="1" noTextEdit="1"/>
              </p:cNvSpPr>
              <p:nvPr/>
            </p:nvSpPr>
            <p:spPr>
              <a:xfrm>
                <a:off x="304800" y="5404861"/>
                <a:ext cx="4102878" cy="565155"/>
              </a:xfrm>
              <a:prstGeom prst="rect">
                <a:avLst/>
              </a:prstGeom>
              <a:blipFill>
                <a:blip r:embed="rId3"/>
                <a:stretch>
                  <a:fillRect l="-2160" t="-2222" r="-617" b="-8889"/>
                </a:stretch>
              </a:blipFill>
            </p:spPr>
            <p:txBody>
              <a:bodyPr/>
              <a:lstStyle/>
              <a:p>
                <a:r>
                  <a:rPr lang="en-US">
                    <a:noFill/>
                  </a:rPr>
                  <a:t> </a:t>
                </a:r>
              </a:p>
            </p:txBody>
          </p:sp>
        </mc:Fallback>
      </mc:AlternateContent>
      <p:sp>
        <p:nvSpPr>
          <p:cNvPr id="18" name="TextBox 53">
            <a:extLst>
              <a:ext uri="{FF2B5EF4-FFF2-40B4-BE49-F238E27FC236}">
                <a16:creationId xmlns:a16="http://schemas.microsoft.com/office/drawing/2014/main" id="{40ABF1C8-2F86-C11D-81F1-DADC400E031B}"/>
              </a:ext>
            </a:extLst>
          </p:cNvPr>
          <p:cNvSpPr txBox="1">
            <a:spLocks noChangeArrowheads="1"/>
          </p:cNvSpPr>
          <p:nvPr/>
        </p:nvSpPr>
        <p:spPr bwMode="auto">
          <a:xfrm>
            <a:off x="784125" y="3886200"/>
            <a:ext cx="21114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Strong p-wave decay</a:t>
            </a:r>
            <a:endParaRPr kumimoji="1" lang="zh-CN" altLang="en-US" sz="1600" b="0" baseline="0"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BB6C908-C594-AF3D-D7F3-4826770EC73D}"/>
                  </a:ext>
                </a:extLst>
              </p:cNvPr>
              <p:cNvSpPr txBox="1"/>
              <p:nvPr/>
            </p:nvSpPr>
            <p:spPr>
              <a:xfrm>
                <a:off x="990600" y="4275806"/>
                <a:ext cx="1847044" cy="369332"/>
              </a:xfrm>
              <a:prstGeom prst="rect">
                <a:avLst/>
              </a:prstGeom>
              <a:noFill/>
            </p:spPr>
            <p:txBody>
              <a:bodyPr wrap="none" rtlCol="0">
                <a:spAutoFit/>
              </a:bodyPr>
              <a:lstStyle/>
              <a:p>
                <a14:m>
                  <m:oMath xmlns:m="http://schemas.openxmlformats.org/officeDocument/2006/math">
                    <m:r>
                      <a:rPr lang="en-US" b="0" i="1" baseline="0" smtClean="0">
                        <a:latin typeface="Cambria Math" panose="02040503050406030204" pitchFamily="18" charset="0"/>
                        <a:ea typeface="Cambria Math" panose="02040503050406030204" pitchFamily="18" charset="0"/>
                      </a:rPr>
                      <m:t>𝜙</m:t>
                    </m:r>
                  </m:oMath>
                </a14:m>
                <a:r>
                  <a:rPr lang="en-US" b="0" baseline="0" dirty="0"/>
                  <a:t> </a:t>
                </a:r>
                <a14:m>
                  <m:oMath xmlns:m="http://schemas.openxmlformats.org/officeDocument/2006/math">
                    <m:r>
                      <a:rPr lang="en-US" b="0" i="0" baseline="0" smtClean="0">
                        <a:latin typeface="Cambria Math" panose="02040503050406030204" pitchFamily="18" charset="0"/>
                      </a:rPr>
                      <m:t>(</m:t>
                    </m:r>
                    <m:r>
                      <a:rPr lang="en-US" b="0" i="1" baseline="0" smtClean="0">
                        <a:latin typeface="Cambria Math" panose="02040503050406030204" pitchFamily="18" charset="0"/>
                      </a:rPr>
                      <m:t>𝑠</m:t>
                    </m:r>
                    <m:acc>
                      <m:accPr>
                        <m:chr m:val="̅"/>
                        <m:ctrlPr>
                          <a:rPr lang="en-US" b="0" i="1" baseline="0" smtClean="0">
                            <a:latin typeface="Cambria Math" panose="02040503050406030204" pitchFamily="18" charset="0"/>
                          </a:rPr>
                        </m:ctrlPr>
                      </m:accPr>
                      <m:e>
                        <m:r>
                          <m:rPr>
                            <m:sty m:val="p"/>
                          </m:rPr>
                          <a:rPr lang="en-US" b="0" i="0" baseline="0" smtClean="0">
                            <a:latin typeface="Cambria Math" panose="02040503050406030204" pitchFamily="18" charset="0"/>
                          </a:rPr>
                          <m:t>s</m:t>
                        </m:r>
                      </m:e>
                    </m:acc>
                    <m:r>
                      <a:rPr lang="en-US" b="0" i="0" baseline="0" smtClean="0">
                        <a:latin typeface="Cambria Math" panose="02040503050406030204" pitchFamily="18" charset="0"/>
                      </a:rPr>
                      <m:t>)</m:t>
                    </m:r>
                    <m:r>
                      <a:rPr lang="en-US" b="0" i="1" baseline="0" smtClean="0">
                        <a:latin typeface="Cambria Math" panose="02040503050406030204" pitchFamily="18" charset="0"/>
                      </a:rPr>
                      <m:t> </m:t>
                    </m:r>
                  </m:oMath>
                </a14:m>
                <a:r>
                  <a:rPr lang="en-US" b="0" baseline="0" dirty="0"/>
                  <a:t> ➝ k</a:t>
                </a:r>
                <a:r>
                  <a:rPr lang="en-US" b="0" baseline="30000" dirty="0"/>
                  <a:t>+</a:t>
                </a:r>
                <a:r>
                  <a:rPr lang="en-US" b="0" baseline="0" dirty="0"/>
                  <a:t>+ k</a:t>
                </a:r>
                <a:r>
                  <a:rPr lang="en-US" b="0" baseline="30000" dirty="0"/>
                  <a:t>-</a:t>
                </a:r>
              </a:p>
            </p:txBody>
          </p:sp>
        </mc:Choice>
        <mc:Fallback xmlns="">
          <p:sp>
            <p:nvSpPr>
              <p:cNvPr id="19" name="TextBox 18">
                <a:extLst>
                  <a:ext uri="{FF2B5EF4-FFF2-40B4-BE49-F238E27FC236}">
                    <a16:creationId xmlns:a16="http://schemas.microsoft.com/office/drawing/2014/main" id="{0BB6C908-C594-AF3D-D7F3-4826770EC73D}"/>
                  </a:ext>
                </a:extLst>
              </p:cNvPr>
              <p:cNvSpPr txBox="1">
                <a:spLocks noRot="1" noChangeAspect="1" noMove="1" noResize="1" noEditPoints="1" noAdjustHandles="1" noChangeArrowheads="1" noChangeShapeType="1" noTextEdit="1"/>
              </p:cNvSpPr>
              <p:nvPr/>
            </p:nvSpPr>
            <p:spPr>
              <a:xfrm>
                <a:off x="990600" y="4275806"/>
                <a:ext cx="1847044" cy="369332"/>
              </a:xfrm>
              <a:prstGeom prst="rect">
                <a:avLst/>
              </a:prstGeom>
              <a:blipFill>
                <a:blip r:embed="rId4"/>
                <a:stretch>
                  <a:fillRect l="-1370"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7498E56-45CE-F614-8CAB-4A96E8CC4DD2}"/>
                  </a:ext>
                </a:extLst>
              </p:cNvPr>
              <p:cNvSpPr txBox="1"/>
              <p:nvPr/>
            </p:nvSpPr>
            <p:spPr>
              <a:xfrm>
                <a:off x="886656" y="4633875"/>
                <a:ext cx="1947393" cy="369332"/>
              </a:xfrm>
              <a:prstGeom prst="rect">
                <a:avLst/>
              </a:prstGeom>
              <a:noFill/>
            </p:spPr>
            <p:txBody>
              <a:bodyPr wrap="none" rtlCol="0">
                <a:spAutoFit/>
              </a:bodyPr>
              <a:lstStyle/>
              <a:p>
                <a:r>
                  <a:rPr lang="en-US" b="0" baseline="0" dirty="0"/>
                  <a:t>k</a:t>
                </a:r>
                <a:r>
                  <a:rPr lang="en-US" b="0" baseline="30000" dirty="0"/>
                  <a:t>*0</a:t>
                </a:r>
                <a:r>
                  <a:rPr lang="en-US" b="0" baseline="0" dirty="0"/>
                  <a:t> </a:t>
                </a:r>
                <a14:m>
                  <m:oMath xmlns:m="http://schemas.openxmlformats.org/officeDocument/2006/math">
                    <m:r>
                      <a:rPr lang="en-US" b="0" i="0" baseline="0" smtClean="0">
                        <a:latin typeface="Cambria Math" panose="02040503050406030204" pitchFamily="18" charset="0"/>
                      </a:rPr>
                      <m:t>(</m:t>
                    </m:r>
                    <m:r>
                      <a:rPr lang="en-US" b="0" i="1" baseline="0" smtClean="0">
                        <a:latin typeface="Cambria Math" panose="02040503050406030204" pitchFamily="18" charset="0"/>
                      </a:rPr>
                      <m:t>𝑑</m:t>
                    </m:r>
                    <m:acc>
                      <m:accPr>
                        <m:chr m:val="̅"/>
                        <m:ctrlPr>
                          <a:rPr lang="en-US" b="0" i="1" baseline="0" smtClean="0">
                            <a:latin typeface="Cambria Math" panose="02040503050406030204" pitchFamily="18" charset="0"/>
                          </a:rPr>
                        </m:ctrlPr>
                      </m:accPr>
                      <m:e>
                        <m:r>
                          <m:rPr>
                            <m:sty m:val="p"/>
                          </m:rPr>
                          <a:rPr lang="en-US" b="0" i="0" baseline="0" smtClean="0">
                            <a:latin typeface="Cambria Math" panose="02040503050406030204" pitchFamily="18" charset="0"/>
                          </a:rPr>
                          <m:t>s</m:t>
                        </m:r>
                      </m:e>
                    </m:acc>
                    <m:r>
                      <a:rPr lang="en-US" b="0" i="0" baseline="0" smtClean="0">
                        <a:latin typeface="Cambria Math" panose="02040503050406030204" pitchFamily="18" charset="0"/>
                      </a:rPr>
                      <m:t>)</m:t>
                    </m:r>
                    <m:r>
                      <a:rPr lang="en-US" b="0" i="1" baseline="0" smtClean="0">
                        <a:latin typeface="Cambria Math" panose="02040503050406030204" pitchFamily="18" charset="0"/>
                      </a:rPr>
                      <m:t> </m:t>
                    </m:r>
                  </m:oMath>
                </a14:m>
                <a:r>
                  <a:rPr lang="en-US" b="0" baseline="0" dirty="0"/>
                  <a:t> ➝ k</a:t>
                </a:r>
                <a:r>
                  <a:rPr lang="en-US" b="0" baseline="30000" dirty="0"/>
                  <a:t>+</a:t>
                </a:r>
                <a:r>
                  <a:rPr lang="en-US" b="0" baseline="0" dirty="0"/>
                  <a:t>+ </a:t>
                </a:r>
                <a14:m>
                  <m:oMath xmlns:m="http://schemas.openxmlformats.org/officeDocument/2006/math">
                    <m:r>
                      <a:rPr lang="en-US" b="0" i="1" baseline="0" smtClean="0">
                        <a:latin typeface="Cambria Math" panose="02040503050406030204" pitchFamily="18" charset="0"/>
                        <a:ea typeface="Cambria Math" panose="02040503050406030204" pitchFamily="18" charset="0"/>
                      </a:rPr>
                      <m:t>𝜋</m:t>
                    </m:r>
                  </m:oMath>
                </a14:m>
                <a:r>
                  <a:rPr lang="en-US" b="0" baseline="30000" dirty="0"/>
                  <a:t>-</a:t>
                </a:r>
              </a:p>
            </p:txBody>
          </p:sp>
        </mc:Choice>
        <mc:Fallback xmlns="">
          <p:sp>
            <p:nvSpPr>
              <p:cNvPr id="20" name="TextBox 19">
                <a:extLst>
                  <a:ext uri="{FF2B5EF4-FFF2-40B4-BE49-F238E27FC236}">
                    <a16:creationId xmlns:a16="http://schemas.microsoft.com/office/drawing/2014/main" id="{77498E56-45CE-F614-8CAB-4A96E8CC4DD2}"/>
                  </a:ext>
                </a:extLst>
              </p:cNvPr>
              <p:cNvSpPr txBox="1">
                <a:spLocks noRot="1" noChangeAspect="1" noMove="1" noResize="1" noEditPoints="1" noAdjustHandles="1" noChangeArrowheads="1" noChangeShapeType="1" noTextEdit="1"/>
              </p:cNvSpPr>
              <p:nvPr/>
            </p:nvSpPr>
            <p:spPr>
              <a:xfrm>
                <a:off x="886656" y="4633875"/>
                <a:ext cx="1947393" cy="369332"/>
              </a:xfrm>
              <a:prstGeom prst="rect">
                <a:avLst/>
              </a:prstGeom>
              <a:blipFill>
                <a:blip r:embed="rId5"/>
                <a:stretch>
                  <a:fillRect l="-2581" t="-9677" b="-22581"/>
                </a:stretch>
              </a:blipFill>
            </p:spPr>
            <p:txBody>
              <a:bodyPr/>
              <a:lstStyle/>
              <a:p>
                <a:r>
                  <a:rPr lang="en-US">
                    <a:noFill/>
                  </a:rPr>
                  <a:t> </a:t>
                </a:r>
              </a:p>
            </p:txBody>
          </p:sp>
        </mc:Fallback>
      </mc:AlternateContent>
      <p:pic>
        <p:nvPicPr>
          <p:cNvPr id="24" name="Picture 23" descr="Diagram&#10;&#10;Description automatically generated">
            <a:extLst>
              <a:ext uri="{FF2B5EF4-FFF2-40B4-BE49-F238E27FC236}">
                <a16:creationId xmlns:a16="http://schemas.microsoft.com/office/drawing/2014/main" id="{0504E09D-F6A4-4418-B343-A3328345CD28}"/>
              </a:ext>
            </a:extLst>
          </p:cNvPr>
          <p:cNvPicPr>
            <a:picLocks noChangeAspect="1"/>
          </p:cNvPicPr>
          <p:nvPr/>
        </p:nvPicPr>
        <p:blipFill>
          <a:blip r:embed="rId6"/>
          <a:stretch>
            <a:fillRect/>
          </a:stretch>
        </p:blipFill>
        <p:spPr>
          <a:xfrm>
            <a:off x="535734" y="838200"/>
            <a:ext cx="3910044" cy="2660167"/>
          </a:xfrm>
          <a:prstGeom prst="rect">
            <a:avLst/>
          </a:prstGeom>
        </p:spPr>
      </p:pic>
      <p:grpSp>
        <p:nvGrpSpPr>
          <p:cNvPr id="5" name="Group 4">
            <a:extLst>
              <a:ext uri="{FF2B5EF4-FFF2-40B4-BE49-F238E27FC236}">
                <a16:creationId xmlns:a16="http://schemas.microsoft.com/office/drawing/2014/main" id="{EF4A7BD1-9DB5-F99E-EF9D-B9AEDADDC10D}"/>
              </a:ext>
            </a:extLst>
          </p:cNvPr>
          <p:cNvGrpSpPr/>
          <p:nvPr/>
        </p:nvGrpSpPr>
        <p:grpSpPr>
          <a:xfrm>
            <a:off x="4876543" y="3505200"/>
            <a:ext cx="3553401" cy="1639386"/>
            <a:chOff x="1663854" y="4659468"/>
            <a:chExt cx="3553401" cy="1639386"/>
          </a:xfrm>
        </p:grpSpPr>
        <p:pic>
          <p:nvPicPr>
            <p:cNvPr id="6" name="Picture 2">
              <a:extLst>
                <a:ext uri="{FF2B5EF4-FFF2-40B4-BE49-F238E27FC236}">
                  <a16:creationId xmlns:a16="http://schemas.microsoft.com/office/drawing/2014/main" id="{5C9F5496-A34D-C44D-69E0-99CFF00D00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3854" y="4687097"/>
              <a:ext cx="93662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49B285FD-78F5-5FE9-42A8-1B418FB479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0137" y="4659468"/>
              <a:ext cx="668338"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Object 52">
              <a:extLst>
                <a:ext uri="{FF2B5EF4-FFF2-40B4-BE49-F238E27FC236}">
                  <a16:creationId xmlns:a16="http://schemas.microsoft.com/office/drawing/2014/main" id="{A679771D-5686-5F8F-03B7-7ADD12247E52}"/>
                </a:ext>
              </a:extLst>
            </p:cNvPr>
            <p:cNvGraphicFramePr>
              <a:graphicFrameLocks noChangeAspect="1"/>
            </p:cNvGraphicFramePr>
            <p:nvPr/>
          </p:nvGraphicFramePr>
          <p:xfrm>
            <a:off x="1789266" y="5754341"/>
            <a:ext cx="685800" cy="544513"/>
          </p:xfrm>
          <a:graphic>
            <a:graphicData uri="http://schemas.openxmlformats.org/presentationml/2006/ole">
              <mc:AlternateContent xmlns:mc="http://schemas.openxmlformats.org/markup-compatibility/2006">
                <mc:Choice xmlns:v="urn:schemas-microsoft-com:vml" Requires="v">
                  <p:oleObj name="Equation" r:id="rId9" imgW="495300" imgH="393700" progId="Equation.DSMT4">
                    <p:embed/>
                  </p:oleObj>
                </mc:Choice>
                <mc:Fallback>
                  <p:oleObj name="Equation" r:id="rId9" imgW="495300" imgH="393700" progId="Equation.DSMT4">
                    <p:embed/>
                    <p:pic>
                      <p:nvPicPr>
                        <p:cNvPr id="11" name="Object 52">
                          <a:extLst>
                            <a:ext uri="{FF2B5EF4-FFF2-40B4-BE49-F238E27FC236}">
                              <a16:creationId xmlns:a16="http://schemas.microsoft.com/office/drawing/2014/main" id="{CE052AD8-C57D-B94F-7767-3DF368E7E5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89266" y="5754341"/>
                          <a:ext cx="6858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60">
              <a:extLst>
                <a:ext uri="{FF2B5EF4-FFF2-40B4-BE49-F238E27FC236}">
                  <a16:creationId xmlns:a16="http://schemas.microsoft.com/office/drawing/2014/main" id="{7FBC0630-6F63-FE57-5A4C-80F528008945}"/>
                </a:ext>
              </a:extLst>
            </p:cNvPr>
            <p:cNvGraphicFramePr>
              <a:graphicFrameLocks noChangeAspect="1"/>
            </p:cNvGraphicFramePr>
            <p:nvPr/>
          </p:nvGraphicFramePr>
          <p:xfrm>
            <a:off x="3108479" y="5715797"/>
            <a:ext cx="685800" cy="544513"/>
          </p:xfrm>
          <a:graphic>
            <a:graphicData uri="http://schemas.openxmlformats.org/presentationml/2006/ole">
              <mc:AlternateContent xmlns:mc="http://schemas.openxmlformats.org/markup-compatibility/2006">
                <mc:Choice xmlns:v="urn:schemas-microsoft-com:vml" Requires="v">
                  <p:oleObj name="Equation" r:id="rId11" imgW="495300" imgH="393700" progId="Equation.DSMT4">
                    <p:embed/>
                  </p:oleObj>
                </mc:Choice>
                <mc:Fallback>
                  <p:oleObj name="Equation" r:id="rId11" imgW="495300" imgH="393700" progId="Equation.DSMT4">
                    <p:embed/>
                    <p:pic>
                      <p:nvPicPr>
                        <p:cNvPr id="12" name="Object 60">
                          <a:extLst>
                            <a:ext uri="{FF2B5EF4-FFF2-40B4-BE49-F238E27FC236}">
                              <a16:creationId xmlns:a16="http://schemas.microsoft.com/office/drawing/2014/main" id="{1596CF7F-0390-759F-BB1F-9FFFCB87C8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8479" y="5715797"/>
                          <a:ext cx="6858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61">
              <a:extLst>
                <a:ext uri="{FF2B5EF4-FFF2-40B4-BE49-F238E27FC236}">
                  <a16:creationId xmlns:a16="http://schemas.microsoft.com/office/drawing/2014/main" id="{1ABD9465-D839-AEC9-44C7-3007A161B467}"/>
                </a:ext>
              </a:extLst>
            </p:cNvPr>
            <p:cNvGraphicFramePr>
              <a:graphicFrameLocks noChangeAspect="1"/>
            </p:cNvGraphicFramePr>
            <p:nvPr/>
          </p:nvGraphicFramePr>
          <p:xfrm>
            <a:off x="4302855" y="5715797"/>
            <a:ext cx="685800" cy="544513"/>
          </p:xfrm>
          <a:graphic>
            <a:graphicData uri="http://schemas.openxmlformats.org/presentationml/2006/ole">
              <mc:AlternateContent xmlns:mc="http://schemas.openxmlformats.org/markup-compatibility/2006">
                <mc:Choice xmlns:v="urn:schemas-microsoft-com:vml" Requires="v">
                  <p:oleObj name="Equation" r:id="rId13" imgW="495300" imgH="393700" progId="Equation.DSMT4">
                    <p:embed/>
                  </p:oleObj>
                </mc:Choice>
                <mc:Fallback>
                  <p:oleObj name="Equation" r:id="rId13" imgW="495300" imgH="393700" progId="Equation.DSMT4">
                    <p:embed/>
                    <p:pic>
                      <p:nvPicPr>
                        <p:cNvPr id="13" name="Object 61">
                          <a:extLst>
                            <a:ext uri="{FF2B5EF4-FFF2-40B4-BE49-F238E27FC236}">
                              <a16:creationId xmlns:a16="http://schemas.microsoft.com/office/drawing/2014/main" id="{5CACA22E-299D-8A34-AA13-7BCADD9FDD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02855" y="5715797"/>
                          <a:ext cx="6858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Picture 1">
              <a:extLst>
                <a:ext uri="{FF2B5EF4-FFF2-40B4-BE49-F238E27FC236}">
                  <a16:creationId xmlns:a16="http://schemas.microsoft.com/office/drawing/2014/main" id="{866986D8-6A35-995F-7944-F9894D757A8C}"/>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74255" y="4748054"/>
              <a:ext cx="114300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53">
            <a:extLst>
              <a:ext uri="{FF2B5EF4-FFF2-40B4-BE49-F238E27FC236}">
                <a16:creationId xmlns:a16="http://schemas.microsoft.com/office/drawing/2014/main" id="{F75F8B1D-1EDF-D83C-3E37-68CEF7AD5443}"/>
              </a:ext>
            </a:extLst>
          </p:cNvPr>
          <p:cNvSpPr txBox="1">
            <a:spLocks noChangeArrowheads="1"/>
          </p:cNvSpPr>
          <p:nvPr/>
        </p:nvSpPr>
        <p:spPr bwMode="auto">
          <a:xfrm>
            <a:off x="5195631" y="5311506"/>
            <a:ext cx="25699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From quark combination : </a:t>
            </a:r>
            <a:endParaRPr kumimoji="1" lang="zh-CN" altLang="en-US" sz="1600" b="0" baseline="0"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E682E6B-A850-A70A-1F8B-FB5AEF2DF588}"/>
                  </a:ext>
                </a:extLst>
              </p:cNvPr>
              <p:cNvSpPr txBox="1"/>
              <p:nvPr/>
            </p:nvSpPr>
            <p:spPr>
              <a:xfrm>
                <a:off x="5257800" y="5638800"/>
                <a:ext cx="3310522" cy="570669"/>
              </a:xfrm>
              <a:prstGeom prst="rect">
                <a:avLst/>
              </a:prstGeom>
              <a:noFill/>
            </p:spPr>
            <p:txBody>
              <a:bodyPr wrap="square" lIns="0" tIns="0" rIns="0" bIns="0" rtlCol="0">
                <a:spAutoFit/>
              </a:bodyPr>
              <a:lstStyle/>
              <a:p>
                <a14:m>
                  <m:oMath xmlns:m="http://schemas.openxmlformats.org/officeDocument/2006/math">
                    <m:sSubSup>
                      <m:sSubSupPr>
                        <m:ctrlPr>
                          <a:rPr lang="en-US" sz="2000" b="0" i="1" baseline="0" smtClean="0">
                            <a:latin typeface="Cambria Math" panose="02040503050406030204" pitchFamily="18" charset="0"/>
                          </a:rPr>
                        </m:ctrlPr>
                      </m:sSubSupPr>
                      <m:e>
                        <m:r>
                          <a:rPr lang="en-US" sz="2000" b="0" i="1" baseline="0">
                            <a:latin typeface="Cambria Math" panose="02040503050406030204" pitchFamily="18" charset="0"/>
                            <a:ea typeface="Cambria Math" panose="02040503050406030204" pitchFamily="18" charset="0"/>
                          </a:rPr>
                          <m:t>𝜌</m:t>
                        </m:r>
                      </m:e>
                      <m:sub>
                        <m:r>
                          <a:rPr lang="en-US" sz="2000" b="0" i="1" baseline="0">
                            <a:latin typeface="Cambria Math" panose="02040503050406030204" pitchFamily="18" charset="0"/>
                          </a:rPr>
                          <m:t>00</m:t>
                        </m:r>
                      </m:sub>
                      <m:sup>
                        <m:r>
                          <a:rPr lang="en-US" sz="2000" b="0" i="1" baseline="0">
                            <a:latin typeface="Cambria Math" panose="02040503050406030204" pitchFamily="18" charset="0"/>
                          </a:rPr>
                          <m:t>𝑉</m:t>
                        </m:r>
                      </m:sup>
                    </m:sSubSup>
                    <m:r>
                      <m:rPr>
                        <m:nor/>
                      </m:rPr>
                      <a:rPr lang="en-US" sz="2000" b="0" baseline="0" dirty="0"/>
                      <m:t> = </m:t>
                    </m:r>
                    <m:f>
                      <m:fPr>
                        <m:ctrlPr>
                          <a:rPr lang="en-US" sz="2000" b="0" i="1" baseline="0" dirty="0">
                            <a:latin typeface="Cambria Math" panose="02040503050406030204" pitchFamily="18" charset="0"/>
                          </a:rPr>
                        </m:ctrlPr>
                      </m:fPr>
                      <m:num>
                        <m:r>
                          <a:rPr lang="en-US" sz="2000" b="0" i="1" baseline="0" dirty="0">
                            <a:latin typeface="Cambria Math" panose="02040503050406030204" pitchFamily="18" charset="0"/>
                          </a:rPr>
                          <m:t>1−</m:t>
                        </m:r>
                        <m:d>
                          <m:dPr>
                            <m:begChr m:val="⟨"/>
                            <m:endChr m:val="⟩"/>
                            <m:ctrlPr>
                              <a:rPr lang="en-US" sz="2000" b="0" i="1" baseline="0" dirty="0">
                                <a:latin typeface="Cambria Math" panose="02040503050406030204" pitchFamily="18" charset="0"/>
                                <a:ea typeface="Cambria Math" panose="02040503050406030204" pitchFamily="18" charset="0"/>
                              </a:rPr>
                            </m:ctrlPr>
                          </m:dPr>
                          <m:e>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r>
                                  <a:rPr lang="en-US" sz="2000" b="0" i="1" baseline="0" dirty="0">
                                    <a:latin typeface="Cambria Math" panose="02040503050406030204" pitchFamily="18" charset="0"/>
                                  </a:rPr>
                                  <m:t>𝑞</m:t>
                                </m:r>
                              </m:sub>
                            </m:sSub>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acc>
                                  <m:accPr>
                                    <m:chr m:val="̅"/>
                                    <m:ctrlPr>
                                      <a:rPr lang="en-US" sz="2000" b="0" i="1" baseline="0" dirty="0">
                                        <a:latin typeface="Cambria Math" panose="02040503050406030204" pitchFamily="18" charset="0"/>
                                      </a:rPr>
                                    </m:ctrlPr>
                                  </m:accPr>
                                  <m:e>
                                    <m:r>
                                      <a:rPr lang="en-US" sz="2000" b="0" i="1" baseline="0" dirty="0">
                                        <a:latin typeface="Cambria Math" panose="02040503050406030204" pitchFamily="18" charset="0"/>
                                      </a:rPr>
                                      <m:t>𝑞</m:t>
                                    </m:r>
                                  </m:e>
                                </m:acc>
                              </m:sub>
                            </m:sSub>
                          </m:e>
                        </m:d>
                      </m:num>
                      <m:den>
                        <m:r>
                          <a:rPr lang="en-US" sz="2000" b="0" i="1" baseline="0" dirty="0">
                            <a:latin typeface="Cambria Math" panose="02040503050406030204" pitchFamily="18" charset="0"/>
                          </a:rPr>
                          <m:t>3+</m:t>
                        </m:r>
                        <m:d>
                          <m:dPr>
                            <m:begChr m:val="⟨"/>
                            <m:endChr m:val="⟩"/>
                            <m:ctrlPr>
                              <a:rPr lang="en-US" sz="2000" b="0" i="1" baseline="0" dirty="0">
                                <a:latin typeface="Cambria Math" panose="02040503050406030204" pitchFamily="18" charset="0"/>
                                <a:ea typeface="Cambria Math" panose="02040503050406030204" pitchFamily="18" charset="0"/>
                              </a:rPr>
                            </m:ctrlPr>
                          </m:dPr>
                          <m:e>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r>
                                  <a:rPr lang="en-US" sz="2000" b="0" i="1" baseline="0" dirty="0">
                                    <a:latin typeface="Cambria Math" panose="02040503050406030204" pitchFamily="18" charset="0"/>
                                  </a:rPr>
                                  <m:t>𝑞</m:t>
                                </m:r>
                              </m:sub>
                            </m:sSub>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acc>
                                  <m:accPr>
                                    <m:chr m:val="̅"/>
                                    <m:ctrlPr>
                                      <a:rPr lang="en-US" sz="2000" b="0" i="1" baseline="0" dirty="0">
                                        <a:latin typeface="Cambria Math" panose="02040503050406030204" pitchFamily="18" charset="0"/>
                                      </a:rPr>
                                    </m:ctrlPr>
                                  </m:accPr>
                                  <m:e>
                                    <m:r>
                                      <a:rPr lang="en-US" sz="2000" b="0" i="1" baseline="0" dirty="0">
                                        <a:latin typeface="Cambria Math" panose="02040503050406030204" pitchFamily="18" charset="0"/>
                                      </a:rPr>
                                      <m:t>𝑞</m:t>
                                    </m:r>
                                  </m:e>
                                </m:acc>
                              </m:sub>
                            </m:sSub>
                          </m:e>
                        </m:d>
                      </m:den>
                    </m:f>
                    <m:r>
                      <a:rPr lang="en-US" sz="2000" b="0" i="1" baseline="0" dirty="0" smtClean="0">
                        <a:latin typeface="Cambria Math" panose="02040503050406030204" pitchFamily="18" charset="0"/>
                        <a:ea typeface="Cambria Math" panose="02040503050406030204" pitchFamily="18" charset="0"/>
                      </a:rPr>
                      <m:t>≈</m:t>
                    </m:r>
                    <m:f>
                      <m:fPr>
                        <m:ctrlPr>
                          <a:rPr lang="en-US" sz="2000" b="0" i="1" baseline="0" dirty="0" smtClean="0">
                            <a:latin typeface="Cambria Math" panose="02040503050406030204" pitchFamily="18" charset="0"/>
                            <a:ea typeface="Cambria Math" panose="02040503050406030204" pitchFamily="18" charset="0"/>
                          </a:rPr>
                        </m:ctrlPr>
                      </m:fPr>
                      <m:num>
                        <m:r>
                          <a:rPr lang="en-US" sz="2000" b="0" i="1" baseline="0" dirty="0" smtClean="0">
                            <a:latin typeface="Cambria Math" panose="02040503050406030204" pitchFamily="18" charset="0"/>
                            <a:ea typeface="Cambria Math" panose="02040503050406030204" pitchFamily="18" charset="0"/>
                          </a:rPr>
                          <m:t>1</m:t>
                        </m:r>
                      </m:num>
                      <m:den>
                        <m:r>
                          <a:rPr lang="en-US" sz="2000" b="0" i="1" baseline="0" dirty="0" smtClean="0">
                            <a:latin typeface="Cambria Math" panose="02040503050406030204" pitchFamily="18" charset="0"/>
                            <a:ea typeface="Cambria Math" panose="02040503050406030204" pitchFamily="18" charset="0"/>
                          </a:rPr>
                          <m:t>3</m:t>
                        </m:r>
                      </m:den>
                    </m:f>
                    <m:r>
                      <a:rPr lang="en-US" sz="2000" b="0" i="1" baseline="0" dirty="0" smtClean="0">
                        <a:latin typeface="Cambria Math" panose="02040503050406030204" pitchFamily="18" charset="0"/>
                        <a:ea typeface="Cambria Math" panose="02040503050406030204" pitchFamily="18" charset="0"/>
                      </a:rPr>
                      <m:t>−</m:t>
                    </m:r>
                    <m:f>
                      <m:fPr>
                        <m:ctrlPr>
                          <a:rPr lang="en-US" sz="2000" b="0" i="1" baseline="0" dirty="0" smtClean="0">
                            <a:latin typeface="Cambria Math" panose="02040503050406030204" pitchFamily="18" charset="0"/>
                            <a:ea typeface="Cambria Math" panose="02040503050406030204" pitchFamily="18" charset="0"/>
                          </a:rPr>
                        </m:ctrlPr>
                      </m:fPr>
                      <m:num>
                        <m:r>
                          <a:rPr lang="en-US" sz="2000" b="0" i="1" baseline="0" dirty="0" smtClean="0">
                            <a:latin typeface="Cambria Math" panose="02040503050406030204" pitchFamily="18" charset="0"/>
                            <a:ea typeface="Cambria Math" panose="02040503050406030204" pitchFamily="18" charset="0"/>
                          </a:rPr>
                          <m:t>4</m:t>
                        </m:r>
                      </m:num>
                      <m:den>
                        <m:r>
                          <a:rPr lang="en-US" sz="2000" b="0" i="1" baseline="0" dirty="0" smtClean="0">
                            <a:latin typeface="Cambria Math" panose="02040503050406030204" pitchFamily="18" charset="0"/>
                            <a:ea typeface="Cambria Math" panose="02040503050406030204" pitchFamily="18" charset="0"/>
                          </a:rPr>
                          <m:t>9</m:t>
                        </m:r>
                      </m:den>
                    </m:f>
                  </m:oMath>
                </a14:m>
                <a:r>
                  <a:rPr lang="en-US" sz="2000" b="0" baseline="0" dirty="0">
                    <a:ea typeface="Cambria Math" panose="02040503050406030204" pitchFamily="18" charset="0"/>
                  </a:rPr>
                  <a:t> </a:t>
                </a:r>
                <a14:m>
                  <m:oMath xmlns:m="http://schemas.openxmlformats.org/officeDocument/2006/math">
                    <m:d>
                      <m:dPr>
                        <m:begChr m:val="⟨"/>
                        <m:endChr m:val="⟩"/>
                        <m:ctrlPr>
                          <a:rPr lang="en-US" sz="2000" b="0" i="1" baseline="0" dirty="0">
                            <a:latin typeface="Cambria Math" panose="02040503050406030204" pitchFamily="18" charset="0"/>
                            <a:ea typeface="Cambria Math" panose="02040503050406030204" pitchFamily="18" charset="0"/>
                          </a:rPr>
                        </m:ctrlPr>
                      </m:dPr>
                      <m:e>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r>
                              <a:rPr lang="en-US" sz="2000" b="0" i="1" baseline="0" dirty="0">
                                <a:latin typeface="Cambria Math" panose="02040503050406030204" pitchFamily="18" charset="0"/>
                              </a:rPr>
                              <m:t>𝑞</m:t>
                            </m:r>
                          </m:sub>
                        </m:sSub>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acc>
                              <m:accPr>
                                <m:chr m:val="̅"/>
                                <m:ctrlPr>
                                  <a:rPr lang="en-US" sz="2000" b="0" i="1" baseline="0" dirty="0">
                                    <a:latin typeface="Cambria Math" panose="02040503050406030204" pitchFamily="18" charset="0"/>
                                  </a:rPr>
                                </m:ctrlPr>
                              </m:accPr>
                              <m:e>
                                <m:r>
                                  <a:rPr lang="en-US" sz="2000" b="0" i="1" baseline="0" dirty="0">
                                    <a:latin typeface="Cambria Math" panose="02040503050406030204" pitchFamily="18" charset="0"/>
                                  </a:rPr>
                                  <m:t>𝑞</m:t>
                                </m:r>
                              </m:e>
                            </m:acc>
                          </m:sub>
                        </m:sSub>
                      </m:e>
                    </m:d>
                  </m:oMath>
                </a14:m>
                <a:endParaRPr lang="en-US" baseline="0" dirty="0"/>
              </a:p>
            </p:txBody>
          </p:sp>
        </mc:Choice>
        <mc:Fallback xmlns="">
          <p:sp>
            <p:nvSpPr>
              <p:cNvPr id="14" name="TextBox 13">
                <a:extLst>
                  <a:ext uri="{FF2B5EF4-FFF2-40B4-BE49-F238E27FC236}">
                    <a16:creationId xmlns:a16="http://schemas.microsoft.com/office/drawing/2014/main" id="{FE682E6B-A850-A70A-1F8B-FB5AEF2DF588}"/>
                  </a:ext>
                </a:extLst>
              </p:cNvPr>
              <p:cNvSpPr txBox="1">
                <a:spLocks noRot="1" noChangeAspect="1" noMove="1" noResize="1" noEditPoints="1" noAdjustHandles="1" noChangeArrowheads="1" noChangeShapeType="1" noTextEdit="1"/>
              </p:cNvSpPr>
              <p:nvPr/>
            </p:nvSpPr>
            <p:spPr>
              <a:xfrm>
                <a:off x="5257800" y="5638800"/>
                <a:ext cx="3310522" cy="570669"/>
              </a:xfrm>
              <a:prstGeom prst="rect">
                <a:avLst/>
              </a:prstGeom>
              <a:blipFill>
                <a:blip r:embed="rId16"/>
                <a:stretch>
                  <a:fillRect l="-2682" b="-6522"/>
                </a:stretch>
              </a:blipFill>
            </p:spPr>
            <p:txBody>
              <a:bodyPr/>
              <a:lstStyle/>
              <a:p>
                <a:r>
                  <a:rPr lang="en-US">
                    <a:noFill/>
                  </a:rPr>
                  <a:t> </a:t>
                </a:r>
              </a:p>
            </p:txBody>
          </p:sp>
        </mc:Fallback>
      </mc:AlternateContent>
    </p:spTree>
    <p:extLst>
      <p:ext uri="{BB962C8B-B14F-4D97-AF65-F5344CB8AC3E}">
        <p14:creationId xmlns:p14="http://schemas.microsoft.com/office/powerpoint/2010/main" val="105669527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CAB33-317D-9C69-CF94-D6665FF04C41}"/>
            </a:ext>
          </a:extLst>
        </p:cNvPr>
        <p:cNvGrpSpPr/>
        <p:nvPr/>
      </p:nvGrpSpPr>
      <p:grpSpPr>
        <a:xfrm>
          <a:off x="0" y="0"/>
          <a:ext cx="0" cy="0"/>
          <a:chOff x="0" y="0"/>
          <a:chExt cx="0" cy="0"/>
        </a:xfrm>
      </p:grpSpPr>
      <p:sp>
        <p:nvSpPr>
          <p:cNvPr id="26625" name="Rectangle 34">
            <a:extLst>
              <a:ext uri="{FF2B5EF4-FFF2-40B4-BE49-F238E27FC236}">
                <a16:creationId xmlns:a16="http://schemas.microsoft.com/office/drawing/2014/main" id="{8262E21C-7DAB-12E5-FF05-E70B33BCAF9B}"/>
              </a:ext>
            </a:extLst>
          </p:cNvPr>
          <p:cNvSpPr txBox="1">
            <a:spLocks noChangeArrowheads="1"/>
          </p:cNvSpPr>
          <p:nvPr/>
        </p:nvSpPr>
        <p:spPr bwMode="auto">
          <a:xfrm>
            <a:off x="3429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a:r>
              <a:rPr lang="en-US" altLang="zh-CN" baseline="0" dirty="0">
                <a:solidFill>
                  <a:srgbClr val="FF0000"/>
                </a:solidFill>
              </a:rPr>
              <a:t>Global Spin Alignment</a:t>
            </a:r>
          </a:p>
        </p:txBody>
      </p:sp>
      <p:sp>
        <p:nvSpPr>
          <p:cNvPr id="26626" name="Footer Placeholder 3">
            <a:extLst>
              <a:ext uri="{FF2B5EF4-FFF2-40B4-BE49-F238E27FC236}">
                <a16:creationId xmlns:a16="http://schemas.microsoft.com/office/drawing/2014/main" id="{B4DB33C9-4C7E-7BD1-A5AF-CAECBB328F06}"/>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zh-CN" sz="1200" baseline="0">
                <a:solidFill>
                  <a:srgbClr val="FF6600"/>
                </a:solidFill>
              </a:rPr>
              <a:t>Spin and quantum features of QCD plasma     Aihong Tang.  Trento  Sep. 16-20 2024</a:t>
            </a:r>
            <a:endParaRPr lang="en-US" altLang="zh-CN" sz="1200" baseline="0">
              <a:solidFill>
                <a:srgbClr val="FF6600"/>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B36A41A-12A9-C9FA-2F34-879EAE582A8C}"/>
                  </a:ext>
                </a:extLst>
              </p:cNvPr>
              <p:cNvSpPr txBox="1"/>
              <p:nvPr/>
            </p:nvSpPr>
            <p:spPr>
              <a:xfrm>
                <a:off x="304800" y="5404861"/>
                <a:ext cx="4102878" cy="5651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baseline="0" smtClean="0">
                              <a:latin typeface="Cambria Math" panose="02040503050406030204" pitchFamily="18" charset="0"/>
                            </a:rPr>
                          </m:ctrlPr>
                        </m:fPr>
                        <m:num>
                          <m:r>
                            <a:rPr lang="en-US" b="0" i="1" baseline="0" smtClean="0">
                              <a:latin typeface="Cambria Math" panose="02040503050406030204" pitchFamily="18" charset="0"/>
                            </a:rPr>
                            <m:t>𝑑𝑁</m:t>
                          </m:r>
                        </m:num>
                        <m:den>
                          <m:r>
                            <a:rPr lang="en-US" b="0" i="1" baseline="0" smtClean="0">
                              <a:latin typeface="Cambria Math" panose="02040503050406030204" pitchFamily="18" charset="0"/>
                            </a:rPr>
                            <m:t>𝑑</m:t>
                          </m:r>
                          <m:d>
                            <m:dPr>
                              <m:ctrlPr>
                                <a:rPr lang="en-US" b="0" i="1" baseline="0" smtClean="0">
                                  <a:latin typeface="Cambria Math" panose="02040503050406030204" pitchFamily="18" charset="0"/>
                                </a:rPr>
                              </m:ctrlPr>
                            </m:dPr>
                            <m:e>
                              <m:func>
                                <m:funcPr>
                                  <m:ctrlPr>
                                    <a:rPr lang="en-US" b="0" i="1" baseline="0" smtClean="0">
                                      <a:latin typeface="Cambria Math" panose="02040503050406030204" pitchFamily="18" charset="0"/>
                                    </a:rPr>
                                  </m:ctrlPr>
                                </m:funcPr>
                                <m:fName>
                                  <m:r>
                                    <m:rPr>
                                      <m:sty m:val="p"/>
                                    </m:rPr>
                                    <a:rPr lang="en-US" b="0" i="0" baseline="0" smtClean="0">
                                      <a:latin typeface="Cambria Math" panose="02040503050406030204" pitchFamily="18" charset="0"/>
                                    </a:rPr>
                                    <m:t>cos</m:t>
                                  </m:r>
                                </m:fName>
                                <m:e>
                                  <m:sSup>
                                    <m:sSupPr>
                                      <m:ctrlPr>
                                        <a:rPr lang="en-US" b="0" i="1" baseline="0" smtClean="0">
                                          <a:latin typeface="Cambria Math" panose="02040503050406030204" pitchFamily="18" charset="0"/>
                                        </a:rPr>
                                      </m:ctrlPr>
                                    </m:sSupPr>
                                    <m:e>
                                      <m:r>
                                        <a:rPr lang="en-US" b="0" i="1" baseline="0" smtClean="0">
                                          <a:latin typeface="Cambria Math" panose="02040503050406030204" pitchFamily="18" charset="0"/>
                                          <a:ea typeface="Cambria Math" panose="02040503050406030204" pitchFamily="18" charset="0"/>
                                        </a:rPr>
                                        <m:t>𝜃</m:t>
                                      </m:r>
                                    </m:e>
                                    <m:sup>
                                      <m:r>
                                        <a:rPr lang="en-US" b="0" i="1" baseline="0" smtClean="0">
                                          <a:latin typeface="Cambria Math" panose="02040503050406030204" pitchFamily="18" charset="0"/>
                                        </a:rPr>
                                        <m:t>∗</m:t>
                                      </m:r>
                                    </m:sup>
                                  </m:sSup>
                                </m:e>
                              </m:func>
                            </m:e>
                          </m:d>
                        </m:den>
                      </m:f>
                      <m:r>
                        <a:rPr lang="en-US" b="0" i="1" baseline="0" smtClean="0">
                          <a:latin typeface="Cambria Math" panose="02040503050406030204" pitchFamily="18" charset="0"/>
                          <a:ea typeface="Cambria Math" panose="02040503050406030204" pitchFamily="18" charset="0"/>
                        </a:rPr>
                        <m:t>∼</m:t>
                      </m:r>
                      <m:d>
                        <m:dPr>
                          <m:ctrlPr>
                            <a:rPr lang="en-US" b="0" i="1" baseline="0" smtClean="0">
                              <a:latin typeface="Cambria Math" panose="02040503050406030204" pitchFamily="18" charset="0"/>
                              <a:ea typeface="Cambria Math" panose="02040503050406030204" pitchFamily="18" charset="0"/>
                            </a:rPr>
                          </m:ctrlPr>
                        </m:dPr>
                        <m:e>
                          <m:r>
                            <a:rPr lang="en-US" b="0" i="1" baseline="0" smtClean="0">
                              <a:latin typeface="Cambria Math" panose="02040503050406030204" pitchFamily="18" charset="0"/>
                              <a:ea typeface="Cambria Math" panose="02040503050406030204" pitchFamily="18" charset="0"/>
                            </a:rPr>
                            <m:t>1−</m:t>
                          </m:r>
                          <m:sSub>
                            <m:sSubPr>
                              <m:ctrlPr>
                                <a:rPr lang="en-US" b="0" i="1" baseline="0" smtClean="0">
                                  <a:latin typeface="Cambria Math" panose="02040503050406030204" pitchFamily="18" charset="0"/>
                                  <a:ea typeface="Cambria Math" panose="02040503050406030204" pitchFamily="18" charset="0"/>
                                </a:rPr>
                              </m:ctrlPr>
                            </m:sSubPr>
                            <m:e>
                              <m:r>
                                <a:rPr lang="en-US" b="0" i="1" baseline="0" smtClean="0">
                                  <a:latin typeface="Cambria Math" panose="02040503050406030204" pitchFamily="18" charset="0"/>
                                  <a:ea typeface="Cambria Math" panose="02040503050406030204" pitchFamily="18" charset="0"/>
                                </a:rPr>
                                <m:t>𝜌</m:t>
                              </m:r>
                            </m:e>
                            <m:sub>
                              <m:r>
                                <a:rPr lang="en-US" b="0" i="1" baseline="0" smtClean="0">
                                  <a:latin typeface="Cambria Math" panose="02040503050406030204" pitchFamily="18" charset="0"/>
                                  <a:ea typeface="Cambria Math" panose="02040503050406030204" pitchFamily="18" charset="0"/>
                                </a:rPr>
                                <m:t>00</m:t>
                              </m:r>
                            </m:sub>
                          </m:sSub>
                        </m:e>
                      </m:d>
                      <m:r>
                        <a:rPr lang="en-US" b="0" i="1" baseline="0" smtClean="0">
                          <a:latin typeface="Cambria Math" panose="02040503050406030204" pitchFamily="18" charset="0"/>
                          <a:ea typeface="Cambria Math" panose="02040503050406030204" pitchFamily="18" charset="0"/>
                        </a:rPr>
                        <m:t>+(3</m:t>
                      </m:r>
                      <m:sSub>
                        <m:sSubPr>
                          <m:ctrlPr>
                            <a:rPr lang="en-US" b="0" i="1" baseline="0">
                              <a:latin typeface="Cambria Math" panose="02040503050406030204" pitchFamily="18" charset="0"/>
                              <a:ea typeface="Cambria Math" panose="02040503050406030204" pitchFamily="18" charset="0"/>
                            </a:rPr>
                          </m:ctrlPr>
                        </m:sSubPr>
                        <m:e>
                          <m:r>
                            <a:rPr lang="en-US" b="0" i="1" baseline="0">
                              <a:latin typeface="Cambria Math" panose="02040503050406030204" pitchFamily="18" charset="0"/>
                              <a:ea typeface="Cambria Math" panose="02040503050406030204" pitchFamily="18" charset="0"/>
                            </a:rPr>
                            <m:t>𝜌</m:t>
                          </m:r>
                        </m:e>
                        <m:sub>
                          <m:r>
                            <a:rPr lang="en-US" b="0" i="1" baseline="0">
                              <a:latin typeface="Cambria Math" panose="02040503050406030204" pitchFamily="18" charset="0"/>
                              <a:ea typeface="Cambria Math" panose="02040503050406030204" pitchFamily="18" charset="0"/>
                            </a:rPr>
                            <m:t>00</m:t>
                          </m:r>
                        </m:sub>
                      </m:sSub>
                      <m:r>
                        <a:rPr lang="en-US" b="0" i="1" baseline="0" smtClean="0">
                          <a:latin typeface="Cambria Math" panose="02040503050406030204" pitchFamily="18" charset="0"/>
                          <a:ea typeface="Cambria Math" panose="02040503050406030204" pitchFamily="18" charset="0"/>
                        </a:rPr>
                        <m:t>−1)</m:t>
                      </m:r>
                      <m:sSup>
                        <m:sSupPr>
                          <m:ctrlPr>
                            <a:rPr lang="en-US" b="0" i="1" baseline="0" smtClean="0">
                              <a:latin typeface="Cambria Math" panose="02040503050406030204" pitchFamily="18" charset="0"/>
                              <a:ea typeface="Cambria Math" panose="02040503050406030204" pitchFamily="18" charset="0"/>
                            </a:rPr>
                          </m:ctrlPr>
                        </m:sSupPr>
                        <m:e>
                          <m:r>
                            <m:rPr>
                              <m:sty m:val="p"/>
                            </m:rPr>
                            <a:rPr lang="en-US" b="0" i="0" baseline="0" smtClean="0">
                              <a:latin typeface="Cambria Math" panose="02040503050406030204" pitchFamily="18" charset="0"/>
                              <a:ea typeface="Cambria Math" panose="02040503050406030204" pitchFamily="18" charset="0"/>
                            </a:rPr>
                            <m:t>cos</m:t>
                          </m:r>
                        </m:e>
                        <m:sup>
                          <m:r>
                            <a:rPr lang="en-US" b="0" i="1" baseline="0" smtClean="0">
                              <a:latin typeface="Cambria Math" panose="02040503050406030204" pitchFamily="18" charset="0"/>
                              <a:ea typeface="Cambria Math" panose="02040503050406030204" pitchFamily="18" charset="0"/>
                            </a:rPr>
                            <m:t>2</m:t>
                          </m:r>
                        </m:sup>
                      </m:sSup>
                      <m:sSup>
                        <m:sSupPr>
                          <m:ctrlPr>
                            <a:rPr lang="en-US" b="0" i="1" baseline="0">
                              <a:latin typeface="Cambria Math" panose="02040503050406030204" pitchFamily="18" charset="0"/>
                            </a:rPr>
                          </m:ctrlPr>
                        </m:sSupPr>
                        <m:e>
                          <m:r>
                            <a:rPr lang="en-US" b="0" i="1" baseline="0">
                              <a:latin typeface="Cambria Math" panose="02040503050406030204" pitchFamily="18" charset="0"/>
                              <a:ea typeface="Cambria Math" panose="02040503050406030204" pitchFamily="18" charset="0"/>
                            </a:rPr>
                            <m:t>𝜃</m:t>
                          </m:r>
                        </m:e>
                        <m:sup>
                          <m:r>
                            <a:rPr lang="en-US" b="0" i="1" baseline="0">
                              <a:latin typeface="Cambria Math" panose="02040503050406030204" pitchFamily="18" charset="0"/>
                            </a:rPr>
                            <m:t>∗</m:t>
                          </m:r>
                        </m:sup>
                      </m:sSup>
                    </m:oMath>
                  </m:oMathPara>
                </a14:m>
                <a:endParaRPr lang="en-US" b="0" baseline="0" dirty="0"/>
              </a:p>
            </p:txBody>
          </p:sp>
        </mc:Choice>
        <mc:Fallback xmlns="">
          <p:sp>
            <p:nvSpPr>
              <p:cNvPr id="3" name="TextBox 2">
                <a:extLst>
                  <a:ext uri="{FF2B5EF4-FFF2-40B4-BE49-F238E27FC236}">
                    <a16:creationId xmlns:a16="http://schemas.microsoft.com/office/drawing/2014/main" id="{5B36A41A-12A9-C9FA-2F34-879EAE582A8C}"/>
                  </a:ext>
                </a:extLst>
              </p:cNvPr>
              <p:cNvSpPr txBox="1">
                <a:spLocks noRot="1" noChangeAspect="1" noMove="1" noResize="1" noEditPoints="1" noAdjustHandles="1" noChangeArrowheads="1" noChangeShapeType="1" noTextEdit="1"/>
              </p:cNvSpPr>
              <p:nvPr/>
            </p:nvSpPr>
            <p:spPr>
              <a:xfrm>
                <a:off x="304800" y="5404861"/>
                <a:ext cx="4102878" cy="565155"/>
              </a:xfrm>
              <a:prstGeom prst="rect">
                <a:avLst/>
              </a:prstGeom>
              <a:blipFill>
                <a:blip r:embed="rId3"/>
                <a:stretch>
                  <a:fillRect l="-2160" t="-2222" r="-617" b="-8889"/>
                </a:stretch>
              </a:blipFill>
            </p:spPr>
            <p:txBody>
              <a:bodyPr/>
              <a:lstStyle/>
              <a:p>
                <a:r>
                  <a:rPr lang="en-US">
                    <a:noFill/>
                  </a:rPr>
                  <a:t> </a:t>
                </a:r>
              </a:p>
            </p:txBody>
          </p:sp>
        </mc:Fallback>
      </mc:AlternateContent>
      <p:sp>
        <p:nvSpPr>
          <p:cNvPr id="18" name="TextBox 53">
            <a:extLst>
              <a:ext uri="{FF2B5EF4-FFF2-40B4-BE49-F238E27FC236}">
                <a16:creationId xmlns:a16="http://schemas.microsoft.com/office/drawing/2014/main" id="{D7D57B14-4792-5990-29BF-D44D452F957B}"/>
              </a:ext>
            </a:extLst>
          </p:cNvPr>
          <p:cNvSpPr txBox="1">
            <a:spLocks noChangeArrowheads="1"/>
          </p:cNvSpPr>
          <p:nvPr/>
        </p:nvSpPr>
        <p:spPr bwMode="auto">
          <a:xfrm>
            <a:off x="784125" y="3886200"/>
            <a:ext cx="21114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Strong p-wave decay</a:t>
            </a:r>
            <a:endParaRPr kumimoji="1" lang="zh-CN" altLang="en-US" sz="1600" b="0" baseline="0"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4CBE8F7-CDB8-3B2A-E866-58BFD1743513}"/>
                  </a:ext>
                </a:extLst>
              </p:cNvPr>
              <p:cNvSpPr txBox="1"/>
              <p:nvPr/>
            </p:nvSpPr>
            <p:spPr>
              <a:xfrm>
                <a:off x="990600" y="4275806"/>
                <a:ext cx="1847044" cy="369332"/>
              </a:xfrm>
              <a:prstGeom prst="rect">
                <a:avLst/>
              </a:prstGeom>
              <a:noFill/>
            </p:spPr>
            <p:txBody>
              <a:bodyPr wrap="none" rtlCol="0">
                <a:spAutoFit/>
              </a:bodyPr>
              <a:lstStyle/>
              <a:p>
                <a14:m>
                  <m:oMath xmlns:m="http://schemas.openxmlformats.org/officeDocument/2006/math">
                    <m:r>
                      <a:rPr lang="en-US" b="0" i="1" baseline="0" smtClean="0">
                        <a:latin typeface="Cambria Math" panose="02040503050406030204" pitchFamily="18" charset="0"/>
                        <a:ea typeface="Cambria Math" panose="02040503050406030204" pitchFamily="18" charset="0"/>
                      </a:rPr>
                      <m:t>𝜙</m:t>
                    </m:r>
                  </m:oMath>
                </a14:m>
                <a:r>
                  <a:rPr lang="en-US" b="0" baseline="0" dirty="0"/>
                  <a:t> </a:t>
                </a:r>
                <a14:m>
                  <m:oMath xmlns:m="http://schemas.openxmlformats.org/officeDocument/2006/math">
                    <m:r>
                      <a:rPr lang="en-US" b="0" i="0" baseline="0" smtClean="0">
                        <a:latin typeface="Cambria Math" panose="02040503050406030204" pitchFamily="18" charset="0"/>
                      </a:rPr>
                      <m:t>(</m:t>
                    </m:r>
                    <m:r>
                      <a:rPr lang="en-US" b="0" i="1" baseline="0" smtClean="0">
                        <a:latin typeface="Cambria Math" panose="02040503050406030204" pitchFamily="18" charset="0"/>
                      </a:rPr>
                      <m:t>𝑠</m:t>
                    </m:r>
                    <m:acc>
                      <m:accPr>
                        <m:chr m:val="̅"/>
                        <m:ctrlPr>
                          <a:rPr lang="en-US" b="0" i="1" baseline="0" smtClean="0">
                            <a:latin typeface="Cambria Math" panose="02040503050406030204" pitchFamily="18" charset="0"/>
                          </a:rPr>
                        </m:ctrlPr>
                      </m:accPr>
                      <m:e>
                        <m:r>
                          <m:rPr>
                            <m:sty m:val="p"/>
                          </m:rPr>
                          <a:rPr lang="en-US" b="0" i="0" baseline="0" smtClean="0">
                            <a:latin typeface="Cambria Math" panose="02040503050406030204" pitchFamily="18" charset="0"/>
                          </a:rPr>
                          <m:t>s</m:t>
                        </m:r>
                      </m:e>
                    </m:acc>
                    <m:r>
                      <a:rPr lang="en-US" b="0" i="0" baseline="0" smtClean="0">
                        <a:latin typeface="Cambria Math" panose="02040503050406030204" pitchFamily="18" charset="0"/>
                      </a:rPr>
                      <m:t>)</m:t>
                    </m:r>
                    <m:r>
                      <a:rPr lang="en-US" b="0" i="1" baseline="0" smtClean="0">
                        <a:latin typeface="Cambria Math" panose="02040503050406030204" pitchFamily="18" charset="0"/>
                      </a:rPr>
                      <m:t> </m:t>
                    </m:r>
                  </m:oMath>
                </a14:m>
                <a:r>
                  <a:rPr lang="en-US" b="0" baseline="0" dirty="0"/>
                  <a:t> ➝ k</a:t>
                </a:r>
                <a:r>
                  <a:rPr lang="en-US" b="0" baseline="30000" dirty="0"/>
                  <a:t>+</a:t>
                </a:r>
                <a:r>
                  <a:rPr lang="en-US" b="0" baseline="0" dirty="0"/>
                  <a:t>+ k</a:t>
                </a:r>
                <a:r>
                  <a:rPr lang="en-US" b="0" baseline="30000" dirty="0"/>
                  <a:t>-</a:t>
                </a:r>
              </a:p>
            </p:txBody>
          </p:sp>
        </mc:Choice>
        <mc:Fallback xmlns="">
          <p:sp>
            <p:nvSpPr>
              <p:cNvPr id="19" name="TextBox 18">
                <a:extLst>
                  <a:ext uri="{FF2B5EF4-FFF2-40B4-BE49-F238E27FC236}">
                    <a16:creationId xmlns:a16="http://schemas.microsoft.com/office/drawing/2014/main" id="{D4CBE8F7-CDB8-3B2A-E866-58BFD1743513}"/>
                  </a:ext>
                </a:extLst>
              </p:cNvPr>
              <p:cNvSpPr txBox="1">
                <a:spLocks noRot="1" noChangeAspect="1" noMove="1" noResize="1" noEditPoints="1" noAdjustHandles="1" noChangeArrowheads="1" noChangeShapeType="1" noTextEdit="1"/>
              </p:cNvSpPr>
              <p:nvPr/>
            </p:nvSpPr>
            <p:spPr>
              <a:xfrm>
                <a:off x="990600" y="4275806"/>
                <a:ext cx="1847044" cy="369332"/>
              </a:xfrm>
              <a:prstGeom prst="rect">
                <a:avLst/>
              </a:prstGeom>
              <a:blipFill>
                <a:blip r:embed="rId4"/>
                <a:stretch>
                  <a:fillRect l="-1370"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6509934-9613-A8C9-787C-64F926899515}"/>
                  </a:ext>
                </a:extLst>
              </p:cNvPr>
              <p:cNvSpPr txBox="1"/>
              <p:nvPr/>
            </p:nvSpPr>
            <p:spPr>
              <a:xfrm>
                <a:off x="886656" y="4633875"/>
                <a:ext cx="1947393" cy="369332"/>
              </a:xfrm>
              <a:prstGeom prst="rect">
                <a:avLst/>
              </a:prstGeom>
              <a:noFill/>
            </p:spPr>
            <p:txBody>
              <a:bodyPr wrap="none" rtlCol="0">
                <a:spAutoFit/>
              </a:bodyPr>
              <a:lstStyle/>
              <a:p>
                <a:r>
                  <a:rPr lang="en-US" b="0" baseline="0" dirty="0"/>
                  <a:t>k</a:t>
                </a:r>
                <a:r>
                  <a:rPr lang="en-US" b="0" baseline="30000" dirty="0"/>
                  <a:t>*0</a:t>
                </a:r>
                <a:r>
                  <a:rPr lang="en-US" b="0" baseline="0" dirty="0"/>
                  <a:t> </a:t>
                </a:r>
                <a14:m>
                  <m:oMath xmlns:m="http://schemas.openxmlformats.org/officeDocument/2006/math">
                    <m:r>
                      <a:rPr lang="en-US" b="0" i="0" baseline="0" smtClean="0">
                        <a:latin typeface="Cambria Math" panose="02040503050406030204" pitchFamily="18" charset="0"/>
                      </a:rPr>
                      <m:t>(</m:t>
                    </m:r>
                    <m:r>
                      <a:rPr lang="en-US" b="0" i="1" baseline="0" smtClean="0">
                        <a:latin typeface="Cambria Math" panose="02040503050406030204" pitchFamily="18" charset="0"/>
                      </a:rPr>
                      <m:t>𝑑</m:t>
                    </m:r>
                    <m:acc>
                      <m:accPr>
                        <m:chr m:val="̅"/>
                        <m:ctrlPr>
                          <a:rPr lang="en-US" b="0" i="1" baseline="0" smtClean="0">
                            <a:latin typeface="Cambria Math" panose="02040503050406030204" pitchFamily="18" charset="0"/>
                          </a:rPr>
                        </m:ctrlPr>
                      </m:accPr>
                      <m:e>
                        <m:r>
                          <m:rPr>
                            <m:sty m:val="p"/>
                          </m:rPr>
                          <a:rPr lang="en-US" b="0" i="0" baseline="0" smtClean="0">
                            <a:latin typeface="Cambria Math" panose="02040503050406030204" pitchFamily="18" charset="0"/>
                          </a:rPr>
                          <m:t>s</m:t>
                        </m:r>
                      </m:e>
                    </m:acc>
                    <m:r>
                      <a:rPr lang="en-US" b="0" i="0" baseline="0" smtClean="0">
                        <a:latin typeface="Cambria Math" panose="02040503050406030204" pitchFamily="18" charset="0"/>
                      </a:rPr>
                      <m:t>)</m:t>
                    </m:r>
                    <m:r>
                      <a:rPr lang="en-US" b="0" i="1" baseline="0" smtClean="0">
                        <a:latin typeface="Cambria Math" panose="02040503050406030204" pitchFamily="18" charset="0"/>
                      </a:rPr>
                      <m:t> </m:t>
                    </m:r>
                  </m:oMath>
                </a14:m>
                <a:r>
                  <a:rPr lang="en-US" b="0" baseline="0" dirty="0"/>
                  <a:t> ➝ k</a:t>
                </a:r>
                <a:r>
                  <a:rPr lang="en-US" b="0" baseline="30000" dirty="0"/>
                  <a:t>+</a:t>
                </a:r>
                <a:r>
                  <a:rPr lang="en-US" b="0" baseline="0" dirty="0"/>
                  <a:t>+ </a:t>
                </a:r>
                <a14:m>
                  <m:oMath xmlns:m="http://schemas.openxmlformats.org/officeDocument/2006/math">
                    <m:r>
                      <a:rPr lang="en-US" b="0" i="1" baseline="0" smtClean="0">
                        <a:latin typeface="Cambria Math" panose="02040503050406030204" pitchFamily="18" charset="0"/>
                        <a:ea typeface="Cambria Math" panose="02040503050406030204" pitchFamily="18" charset="0"/>
                      </a:rPr>
                      <m:t>𝜋</m:t>
                    </m:r>
                  </m:oMath>
                </a14:m>
                <a:r>
                  <a:rPr lang="en-US" b="0" baseline="30000" dirty="0"/>
                  <a:t>-</a:t>
                </a:r>
              </a:p>
            </p:txBody>
          </p:sp>
        </mc:Choice>
        <mc:Fallback xmlns="">
          <p:sp>
            <p:nvSpPr>
              <p:cNvPr id="20" name="TextBox 19">
                <a:extLst>
                  <a:ext uri="{FF2B5EF4-FFF2-40B4-BE49-F238E27FC236}">
                    <a16:creationId xmlns:a16="http://schemas.microsoft.com/office/drawing/2014/main" id="{86509934-9613-A8C9-787C-64F926899515}"/>
                  </a:ext>
                </a:extLst>
              </p:cNvPr>
              <p:cNvSpPr txBox="1">
                <a:spLocks noRot="1" noChangeAspect="1" noMove="1" noResize="1" noEditPoints="1" noAdjustHandles="1" noChangeArrowheads="1" noChangeShapeType="1" noTextEdit="1"/>
              </p:cNvSpPr>
              <p:nvPr/>
            </p:nvSpPr>
            <p:spPr>
              <a:xfrm>
                <a:off x="886656" y="4633875"/>
                <a:ext cx="1947393" cy="369332"/>
              </a:xfrm>
              <a:prstGeom prst="rect">
                <a:avLst/>
              </a:prstGeom>
              <a:blipFill>
                <a:blip r:embed="rId5"/>
                <a:stretch>
                  <a:fillRect l="-2581" t="-9677" b="-22581"/>
                </a:stretch>
              </a:blipFill>
            </p:spPr>
            <p:txBody>
              <a:bodyPr/>
              <a:lstStyle/>
              <a:p>
                <a:r>
                  <a:rPr lang="en-US">
                    <a:noFill/>
                  </a:rPr>
                  <a:t> </a:t>
                </a:r>
              </a:p>
            </p:txBody>
          </p:sp>
        </mc:Fallback>
      </mc:AlternateContent>
      <p:pic>
        <p:nvPicPr>
          <p:cNvPr id="24" name="Picture 23" descr="Diagram&#10;&#10;Description automatically generated">
            <a:extLst>
              <a:ext uri="{FF2B5EF4-FFF2-40B4-BE49-F238E27FC236}">
                <a16:creationId xmlns:a16="http://schemas.microsoft.com/office/drawing/2014/main" id="{F16E7145-DA04-379F-C8DF-8928534B1330}"/>
              </a:ext>
            </a:extLst>
          </p:cNvPr>
          <p:cNvPicPr>
            <a:picLocks noChangeAspect="1"/>
          </p:cNvPicPr>
          <p:nvPr/>
        </p:nvPicPr>
        <p:blipFill>
          <a:blip r:embed="rId6"/>
          <a:stretch>
            <a:fillRect/>
          </a:stretch>
        </p:blipFill>
        <p:spPr>
          <a:xfrm>
            <a:off x="535734" y="838200"/>
            <a:ext cx="3910044" cy="2660167"/>
          </a:xfrm>
          <a:prstGeom prst="rect">
            <a:avLst/>
          </a:prstGeom>
        </p:spPr>
      </p:pic>
      <p:sp>
        <p:nvSpPr>
          <p:cNvPr id="13" name="TextBox 53">
            <a:extLst>
              <a:ext uri="{FF2B5EF4-FFF2-40B4-BE49-F238E27FC236}">
                <a16:creationId xmlns:a16="http://schemas.microsoft.com/office/drawing/2014/main" id="{31BD71A3-44D0-EB6B-854E-61C0CDAED70B}"/>
              </a:ext>
            </a:extLst>
          </p:cNvPr>
          <p:cNvSpPr txBox="1">
            <a:spLocks noChangeArrowheads="1"/>
          </p:cNvSpPr>
          <p:nvPr/>
        </p:nvSpPr>
        <p:spPr bwMode="auto">
          <a:xfrm>
            <a:off x="5195631" y="5311506"/>
            <a:ext cx="25699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zh-CN" sz="1600" b="0" baseline="0" dirty="0"/>
              <a:t>From quark combination : </a:t>
            </a:r>
            <a:endParaRPr kumimoji="1" lang="zh-CN" altLang="en-US" sz="1600" b="0" baseline="0"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1319479-512D-5C19-4C4C-BE9F03E06F80}"/>
                  </a:ext>
                </a:extLst>
              </p:cNvPr>
              <p:cNvSpPr txBox="1"/>
              <p:nvPr/>
            </p:nvSpPr>
            <p:spPr>
              <a:xfrm>
                <a:off x="5257800" y="5638800"/>
                <a:ext cx="3310522" cy="570669"/>
              </a:xfrm>
              <a:prstGeom prst="rect">
                <a:avLst/>
              </a:prstGeom>
              <a:noFill/>
            </p:spPr>
            <p:txBody>
              <a:bodyPr wrap="square" lIns="0" tIns="0" rIns="0" bIns="0" rtlCol="0">
                <a:spAutoFit/>
              </a:bodyPr>
              <a:lstStyle/>
              <a:p>
                <a14:m>
                  <m:oMath xmlns:m="http://schemas.openxmlformats.org/officeDocument/2006/math">
                    <m:sSubSup>
                      <m:sSubSupPr>
                        <m:ctrlPr>
                          <a:rPr lang="en-US" sz="2000" b="0" i="1" baseline="0" smtClean="0">
                            <a:latin typeface="Cambria Math" panose="02040503050406030204" pitchFamily="18" charset="0"/>
                          </a:rPr>
                        </m:ctrlPr>
                      </m:sSubSupPr>
                      <m:e>
                        <m:r>
                          <a:rPr lang="en-US" sz="2000" b="0" i="1" baseline="0">
                            <a:latin typeface="Cambria Math" panose="02040503050406030204" pitchFamily="18" charset="0"/>
                            <a:ea typeface="Cambria Math" panose="02040503050406030204" pitchFamily="18" charset="0"/>
                          </a:rPr>
                          <m:t>𝜌</m:t>
                        </m:r>
                      </m:e>
                      <m:sub>
                        <m:r>
                          <a:rPr lang="en-US" sz="2000" b="0" i="1" baseline="0">
                            <a:latin typeface="Cambria Math" panose="02040503050406030204" pitchFamily="18" charset="0"/>
                          </a:rPr>
                          <m:t>00</m:t>
                        </m:r>
                      </m:sub>
                      <m:sup>
                        <m:r>
                          <a:rPr lang="en-US" sz="2000" b="0" i="1" baseline="0">
                            <a:latin typeface="Cambria Math" panose="02040503050406030204" pitchFamily="18" charset="0"/>
                          </a:rPr>
                          <m:t>𝑉</m:t>
                        </m:r>
                      </m:sup>
                    </m:sSubSup>
                    <m:r>
                      <m:rPr>
                        <m:nor/>
                      </m:rPr>
                      <a:rPr lang="en-US" sz="2000" b="0" baseline="0" dirty="0"/>
                      <m:t> = </m:t>
                    </m:r>
                    <m:f>
                      <m:fPr>
                        <m:ctrlPr>
                          <a:rPr lang="en-US" sz="2000" b="0" i="1" baseline="0" dirty="0">
                            <a:latin typeface="Cambria Math" panose="02040503050406030204" pitchFamily="18" charset="0"/>
                          </a:rPr>
                        </m:ctrlPr>
                      </m:fPr>
                      <m:num>
                        <m:r>
                          <a:rPr lang="en-US" sz="2000" b="0" i="1" baseline="0" dirty="0">
                            <a:latin typeface="Cambria Math" panose="02040503050406030204" pitchFamily="18" charset="0"/>
                          </a:rPr>
                          <m:t>1−</m:t>
                        </m:r>
                        <m:d>
                          <m:dPr>
                            <m:begChr m:val="⟨"/>
                            <m:endChr m:val="⟩"/>
                            <m:ctrlPr>
                              <a:rPr lang="en-US" sz="2000" b="0" i="1" baseline="0" dirty="0">
                                <a:latin typeface="Cambria Math" panose="02040503050406030204" pitchFamily="18" charset="0"/>
                                <a:ea typeface="Cambria Math" panose="02040503050406030204" pitchFamily="18" charset="0"/>
                              </a:rPr>
                            </m:ctrlPr>
                          </m:dPr>
                          <m:e>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r>
                                  <a:rPr lang="en-US" sz="2000" b="0" i="1" baseline="0" dirty="0">
                                    <a:latin typeface="Cambria Math" panose="02040503050406030204" pitchFamily="18" charset="0"/>
                                  </a:rPr>
                                  <m:t>𝑞</m:t>
                                </m:r>
                              </m:sub>
                            </m:sSub>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acc>
                                  <m:accPr>
                                    <m:chr m:val="̅"/>
                                    <m:ctrlPr>
                                      <a:rPr lang="en-US" sz="2000" b="0" i="1" baseline="0" dirty="0">
                                        <a:latin typeface="Cambria Math" panose="02040503050406030204" pitchFamily="18" charset="0"/>
                                      </a:rPr>
                                    </m:ctrlPr>
                                  </m:accPr>
                                  <m:e>
                                    <m:r>
                                      <a:rPr lang="en-US" sz="2000" b="0" i="1" baseline="0" dirty="0">
                                        <a:latin typeface="Cambria Math" panose="02040503050406030204" pitchFamily="18" charset="0"/>
                                      </a:rPr>
                                      <m:t>𝑞</m:t>
                                    </m:r>
                                  </m:e>
                                </m:acc>
                              </m:sub>
                            </m:sSub>
                          </m:e>
                        </m:d>
                      </m:num>
                      <m:den>
                        <m:r>
                          <a:rPr lang="en-US" sz="2000" b="0" i="1" baseline="0" dirty="0">
                            <a:latin typeface="Cambria Math" panose="02040503050406030204" pitchFamily="18" charset="0"/>
                          </a:rPr>
                          <m:t>3+</m:t>
                        </m:r>
                        <m:d>
                          <m:dPr>
                            <m:begChr m:val="⟨"/>
                            <m:endChr m:val="⟩"/>
                            <m:ctrlPr>
                              <a:rPr lang="en-US" sz="2000" b="0" i="1" baseline="0" dirty="0">
                                <a:latin typeface="Cambria Math" panose="02040503050406030204" pitchFamily="18" charset="0"/>
                                <a:ea typeface="Cambria Math" panose="02040503050406030204" pitchFamily="18" charset="0"/>
                              </a:rPr>
                            </m:ctrlPr>
                          </m:dPr>
                          <m:e>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r>
                                  <a:rPr lang="en-US" sz="2000" b="0" i="1" baseline="0" dirty="0">
                                    <a:latin typeface="Cambria Math" panose="02040503050406030204" pitchFamily="18" charset="0"/>
                                  </a:rPr>
                                  <m:t>𝑞</m:t>
                                </m:r>
                              </m:sub>
                            </m:sSub>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acc>
                                  <m:accPr>
                                    <m:chr m:val="̅"/>
                                    <m:ctrlPr>
                                      <a:rPr lang="en-US" sz="2000" b="0" i="1" baseline="0" dirty="0">
                                        <a:latin typeface="Cambria Math" panose="02040503050406030204" pitchFamily="18" charset="0"/>
                                      </a:rPr>
                                    </m:ctrlPr>
                                  </m:accPr>
                                  <m:e>
                                    <m:r>
                                      <a:rPr lang="en-US" sz="2000" b="0" i="1" baseline="0" dirty="0">
                                        <a:latin typeface="Cambria Math" panose="02040503050406030204" pitchFamily="18" charset="0"/>
                                      </a:rPr>
                                      <m:t>𝑞</m:t>
                                    </m:r>
                                  </m:e>
                                </m:acc>
                              </m:sub>
                            </m:sSub>
                          </m:e>
                        </m:d>
                      </m:den>
                    </m:f>
                    <m:r>
                      <a:rPr lang="en-US" sz="2000" b="0" i="1" baseline="0" dirty="0" smtClean="0">
                        <a:latin typeface="Cambria Math" panose="02040503050406030204" pitchFamily="18" charset="0"/>
                        <a:ea typeface="Cambria Math" panose="02040503050406030204" pitchFamily="18" charset="0"/>
                      </a:rPr>
                      <m:t>≈</m:t>
                    </m:r>
                    <m:f>
                      <m:fPr>
                        <m:ctrlPr>
                          <a:rPr lang="en-US" sz="2000" b="0" i="1" baseline="0" dirty="0" smtClean="0">
                            <a:latin typeface="Cambria Math" panose="02040503050406030204" pitchFamily="18" charset="0"/>
                            <a:ea typeface="Cambria Math" panose="02040503050406030204" pitchFamily="18" charset="0"/>
                          </a:rPr>
                        </m:ctrlPr>
                      </m:fPr>
                      <m:num>
                        <m:r>
                          <a:rPr lang="en-US" sz="2000" b="0" i="1" baseline="0" dirty="0" smtClean="0">
                            <a:latin typeface="Cambria Math" panose="02040503050406030204" pitchFamily="18" charset="0"/>
                            <a:ea typeface="Cambria Math" panose="02040503050406030204" pitchFamily="18" charset="0"/>
                          </a:rPr>
                          <m:t>1</m:t>
                        </m:r>
                      </m:num>
                      <m:den>
                        <m:r>
                          <a:rPr lang="en-US" sz="2000" b="0" i="1" baseline="0" dirty="0" smtClean="0">
                            <a:latin typeface="Cambria Math" panose="02040503050406030204" pitchFamily="18" charset="0"/>
                            <a:ea typeface="Cambria Math" panose="02040503050406030204" pitchFamily="18" charset="0"/>
                          </a:rPr>
                          <m:t>3</m:t>
                        </m:r>
                      </m:den>
                    </m:f>
                    <m:r>
                      <a:rPr lang="en-US" sz="2000" b="0" i="1" baseline="0" dirty="0" smtClean="0">
                        <a:latin typeface="Cambria Math" panose="02040503050406030204" pitchFamily="18" charset="0"/>
                        <a:ea typeface="Cambria Math" panose="02040503050406030204" pitchFamily="18" charset="0"/>
                      </a:rPr>
                      <m:t>−</m:t>
                    </m:r>
                    <m:f>
                      <m:fPr>
                        <m:ctrlPr>
                          <a:rPr lang="en-US" sz="2000" b="0" i="1" baseline="0" dirty="0" smtClean="0">
                            <a:latin typeface="Cambria Math" panose="02040503050406030204" pitchFamily="18" charset="0"/>
                            <a:ea typeface="Cambria Math" panose="02040503050406030204" pitchFamily="18" charset="0"/>
                          </a:rPr>
                        </m:ctrlPr>
                      </m:fPr>
                      <m:num>
                        <m:r>
                          <a:rPr lang="en-US" sz="2000" b="0" i="1" baseline="0" dirty="0" smtClean="0">
                            <a:latin typeface="Cambria Math" panose="02040503050406030204" pitchFamily="18" charset="0"/>
                            <a:ea typeface="Cambria Math" panose="02040503050406030204" pitchFamily="18" charset="0"/>
                          </a:rPr>
                          <m:t>4</m:t>
                        </m:r>
                      </m:num>
                      <m:den>
                        <m:r>
                          <a:rPr lang="en-US" sz="2000" b="0" i="1" baseline="0" dirty="0" smtClean="0">
                            <a:latin typeface="Cambria Math" panose="02040503050406030204" pitchFamily="18" charset="0"/>
                            <a:ea typeface="Cambria Math" panose="02040503050406030204" pitchFamily="18" charset="0"/>
                          </a:rPr>
                          <m:t>9</m:t>
                        </m:r>
                      </m:den>
                    </m:f>
                  </m:oMath>
                </a14:m>
                <a:r>
                  <a:rPr lang="en-US" sz="2000" b="0" baseline="0" dirty="0">
                    <a:ea typeface="Cambria Math" panose="02040503050406030204" pitchFamily="18" charset="0"/>
                  </a:rPr>
                  <a:t> </a:t>
                </a:r>
                <a14:m>
                  <m:oMath xmlns:m="http://schemas.openxmlformats.org/officeDocument/2006/math">
                    <m:d>
                      <m:dPr>
                        <m:begChr m:val="⟨"/>
                        <m:endChr m:val="⟩"/>
                        <m:ctrlPr>
                          <a:rPr lang="en-US" sz="2000" b="0" i="1" baseline="0" dirty="0">
                            <a:latin typeface="Cambria Math" panose="02040503050406030204" pitchFamily="18" charset="0"/>
                            <a:ea typeface="Cambria Math" panose="02040503050406030204" pitchFamily="18" charset="0"/>
                          </a:rPr>
                        </m:ctrlPr>
                      </m:dPr>
                      <m:e>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r>
                              <a:rPr lang="en-US" sz="2000" b="0" i="1" baseline="0" dirty="0">
                                <a:latin typeface="Cambria Math" panose="02040503050406030204" pitchFamily="18" charset="0"/>
                              </a:rPr>
                              <m:t>𝑞</m:t>
                            </m:r>
                          </m:sub>
                        </m:sSub>
                        <m:sSub>
                          <m:sSubPr>
                            <m:ctrlPr>
                              <a:rPr lang="en-US" sz="2000" b="0" i="1" baseline="0" dirty="0">
                                <a:latin typeface="Cambria Math" panose="02040503050406030204" pitchFamily="18" charset="0"/>
                              </a:rPr>
                            </m:ctrlPr>
                          </m:sSubPr>
                          <m:e>
                            <m:r>
                              <a:rPr lang="en-US" sz="2000" b="0" i="1" baseline="0" dirty="0">
                                <a:latin typeface="Cambria Math" panose="02040503050406030204" pitchFamily="18" charset="0"/>
                              </a:rPr>
                              <m:t>𝑃</m:t>
                            </m:r>
                          </m:e>
                          <m:sub>
                            <m:acc>
                              <m:accPr>
                                <m:chr m:val="̅"/>
                                <m:ctrlPr>
                                  <a:rPr lang="en-US" sz="2000" b="0" i="1" baseline="0" dirty="0">
                                    <a:latin typeface="Cambria Math" panose="02040503050406030204" pitchFamily="18" charset="0"/>
                                  </a:rPr>
                                </m:ctrlPr>
                              </m:accPr>
                              <m:e>
                                <m:r>
                                  <a:rPr lang="en-US" sz="2000" b="0" i="1" baseline="0" dirty="0">
                                    <a:latin typeface="Cambria Math" panose="02040503050406030204" pitchFamily="18" charset="0"/>
                                  </a:rPr>
                                  <m:t>𝑞</m:t>
                                </m:r>
                              </m:e>
                            </m:acc>
                          </m:sub>
                        </m:sSub>
                      </m:e>
                    </m:d>
                  </m:oMath>
                </a14:m>
                <a:endParaRPr lang="en-US" baseline="0" dirty="0"/>
              </a:p>
            </p:txBody>
          </p:sp>
        </mc:Choice>
        <mc:Fallback xmlns="">
          <p:sp>
            <p:nvSpPr>
              <p:cNvPr id="14" name="TextBox 13">
                <a:extLst>
                  <a:ext uri="{FF2B5EF4-FFF2-40B4-BE49-F238E27FC236}">
                    <a16:creationId xmlns:a16="http://schemas.microsoft.com/office/drawing/2014/main" id="{11319479-512D-5C19-4C4C-BE9F03E06F80}"/>
                  </a:ext>
                </a:extLst>
              </p:cNvPr>
              <p:cNvSpPr txBox="1">
                <a:spLocks noRot="1" noChangeAspect="1" noMove="1" noResize="1" noEditPoints="1" noAdjustHandles="1" noChangeArrowheads="1" noChangeShapeType="1" noTextEdit="1"/>
              </p:cNvSpPr>
              <p:nvPr/>
            </p:nvSpPr>
            <p:spPr>
              <a:xfrm>
                <a:off x="5257800" y="5638800"/>
                <a:ext cx="3310522" cy="570669"/>
              </a:xfrm>
              <a:prstGeom prst="rect">
                <a:avLst/>
              </a:prstGeom>
              <a:blipFill>
                <a:blip r:embed="rId7"/>
                <a:stretch>
                  <a:fillRect l="-2682" b="-652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CB08BA72-DCDA-14B1-8E93-97388E87F701}"/>
              </a:ext>
            </a:extLst>
          </p:cNvPr>
          <p:cNvSpPr txBox="1"/>
          <p:nvPr/>
        </p:nvSpPr>
        <p:spPr>
          <a:xfrm>
            <a:off x="5943600" y="4191000"/>
            <a:ext cx="2286000" cy="276999"/>
          </a:xfrm>
          <a:prstGeom prst="rect">
            <a:avLst/>
          </a:prstGeom>
          <a:noFill/>
        </p:spPr>
        <p:txBody>
          <a:bodyPr wrap="square">
            <a:spAutoFit/>
          </a:bodyPr>
          <a:lstStyle/>
          <a:p>
            <a:r>
              <a:rPr lang="en-US" sz="1200" b="0" baseline="0" dirty="0"/>
              <a:t>STAR, PRC 77 061902 (2008)</a:t>
            </a:r>
          </a:p>
        </p:txBody>
      </p:sp>
      <p:pic>
        <p:nvPicPr>
          <p:cNvPr id="2" name="Picture 1" descr="A picture containing diagram&#10;&#10;Description automatically generated">
            <a:extLst>
              <a:ext uri="{FF2B5EF4-FFF2-40B4-BE49-F238E27FC236}">
                <a16:creationId xmlns:a16="http://schemas.microsoft.com/office/drawing/2014/main" id="{30209358-C097-5D6B-FFE0-DBFD087D7B38}"/>
              </a:ext>
            </a:extLst>
          </p:cNvPr>
          <p:cNvPicPr>
            <a:picLocks noChangeAspect="1"/>
          </p:cNvPicPr>
          <p:nvPr/>
        </p:nvPicPr>
        <p:blipFill>
          <a:blip r:embed="rId8"/>
          <a:stretch>
            <a:fillRect/>
          </a:stretch>
        </p:blipFill>
        <p:spPr>
          <a:xfrm>
            <a:off x="4369578" y="1066800"/>
            <a:ext cx="4379296" cy="3094068"/>
          </a:xfrm>
          <a:prstGeom prst="rect">
            <a:avLst/>
          </a:prstGeom>
        </p:spPr>
      </p:pic>
    </p:spTree>
    <p:extLst>
      <p:ext uri="{BB962C8B-B14F-4D97-AF65-F5344CB8AC3E}">
        <p14:creationId xmlns:p14="http://schemas.microsoft.com/office/powerpoint/2010/main" val="1442114452"/>
      </p:ext>
    </p:extLst>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2500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25000">
            <a:ln>
              <a:noFill/>
            </a:ln>
            <a:solidFill>
              <a:schemeClr val="tx1"/>
            </a:solidFill>
            <a:effectLst/>
            <a:latin typeface="Arial" charset="0"/>
          </a:defRPr>
        </a:defPPr>
      </a:lstStyle>
    </a:lnDef>
    <a:txDef>
      <a:spPr>
        <a:noFill/>
      </a:spPr>
      <a:bodyPr wrap="none" rtlCol="0">
        <a:spAutoFit/>
      </a:bodyPr>
      <a:lstStyle>
        <a:defPPr>
          <a:defRPr baseline="0" dirty="0"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389677</TotalTime>
  <Words>4107</Words>
  <Application>Microsoft Macintosh PowerPoint</Application>
  <PresentationFormat>On-screen Show (4:3)</PresentationFormat>
  <Paragraphs>560</Paragraphs>
  <Slides>46</Slides>
  <Notes>46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57" baseType="lpstr">
      <vt:lpstr>ＭＳ Ｐゴシック</vt:lpstr>
      <vt:lpstr>Arial</vt:lpstr>
      <vt:lpstr>Calibri</vt:lpstr>
      <vt:lpstr>Calibri Light</vt:lpstr>
      <vt:lpstr>Cambria Math</vt:lpstr>
      <vt:lpstr>Lucida Sans Unicode</vt:lpstr>
      <vt:lpstr>Times New Roman</vt:lpstr>
      <vt:lpstr>Wingdings</vt:lpstr>
      <vt:lpstr>Default Design</vt:lpstr>
      <vt:lpstr>Equation</vt:lpstr>
      <vt:lpstr>Paint.Picture</vt:lpstr>
      <vt:lpstr>Spin Alignment  - Experimental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Tang, Aihong</cp:lastModifiedBy>
  <cp:revision>5551</cp:revision>
  <cp:lastPrinted>2024-09-18T19:15:00Z</cp:lastPrinted>
  <dcterms:created xsi:type="dcterms:W3CDTF">2015-10-26T20:37:34Z</dcterms:created>
  <dcterms:modified xsi:type="dcterms:W3CDTF">2024-09-19T06:59:38Z</dcterms:modified>
</cp:coreProperties>
</file>