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1"/>
  </p:notesMasterIdLst>
  <p:handoutMasterIdLst>
    <p:handoutMasterId r:id="rId42"/>
  </p:handoutMasterIdLst>
  <p:sldIdLst>
    <p:sldId id="256" r:id="rId5"/>
    <p:sldId id="330" r:id="rId6"/>
    <p:sldId id="257" r:id="rId7"/>
    <p:sldId id="383" r:id="rId8"/>
    <p:sldId id="297" r:id="rId9"/>
    <p:sldId id="384" r:id="rId10"/>
    <p:sldId id="385" r:id="rId11"/>
    <p:sldId id="386" r:id="rId12"/>
    <p:sldId id="387" r:id="rId13"/>
    <p:sldId id="388" r:id="rId14"/>
    <p:sldId id="389" r:id="rId15"/>
    <p:sldId id="391" r:id="rId16"/>
    <p:sldId id="390" r:id="rId17"/>
    <p:sldId id="393" r:id="rId18"/>
    <p:sldId id="394" r:id="rId19"/>
    <p:sldId id="395" r:id="rId20"/>
    <p:sldId id="396" r:id="rId21"/>
    <p:sldId id="397" r:id="rId22"/>
    <p:sldId id="378" r:id="rId23"/>
    <p:sldId id="379" r:id="rId24"/>
    <p:sldId id="380" r:id="rId25"/>
    <p:sldId id="262" r:id="rId26"/>
    <p:sldId id="341" r:id="rId27"/>
    <p:sldId id="342" r:id="rId28"/>
    <p:sldId id="347" r:id="rId29"/>
    <p:sldId id="367" r:id="rId30"/>
    <p:sldId id="362" r:id="rId31"/>
    <p:sldId id="368" r:id="rId32"/>
    <p:sldId id="299" r:id="rId33"/>
    <p:sldId id="371" r:id="rId34"/>
    <p:sldId id="382" r:id="rId35"/>
    <p:sldId id="375" r:id="rId36"/>
    <p:sldId id="374" r:id="rId37"/>
    <p:sldId id="376" r:id="rId38"/>
    <p:sldId id="381" r:id="rId39"/>
    <p:sldId id="27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C377CA-8FC1-ECD9-8888-B489EB9E6770}" name="Aylish Dietrich" initials="AD" userId="374d121088f02c9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97BC42-36D1-4D00-8C40-A6ED50268B0A}" v="3392" dt="2024-09-18T05:27:13.4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23" autoAdjust="0"/>
    <p:restoredTop sz="90678" autoAdjust="0"/>
  </p:normalViewPr>
  <p:slideViewPr>
    <p:cSldViewPr snapToGrid="0">
      <p:cViewPr>
        <p:scale>
          <a:sx n="100" d="100"/>
          <a:sy n="100" d="100"/>
        </p:scale>
        <p:origin x="696" y="9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9/17/2024</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9/17/2024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22289C57-55D7-40A4-A101-E74FAC7A092B}" type="slidenum">
              <a:rPr lang="en-US" smtClean="0"/>
              <a:t>14</a:t>
            </a:fld>
            <a:endParaRPr lang="en-US" dirty="0"/>
          </a:p>
        </p:txBody>
      </p:sp>
    </p:spTree>
    <p:extLst>
      <p:ext uri="{BB962C8B-B14F-4D97-AF65-F5344CB8AC3E}">
        <p14:creationId xmlns:p14="http://schemas.microsoft.com/office/powerpoint/2010/main" val="3743063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25</a:t>
            </a:fld>
            <a:endParaRPr lang="en-US"/>
          </a:p>
        </p:txBody>
      </p:sp>
    </p:spTree>
    <p:extLst>
      <p:ext uri="{BB962C8B-B14F-4D97-AF65-F5344CB8AC3E}">
        <p14:creationId xmlns:p14="http://schemas.microsoft.com/office/powerpoint/2010/main" val="3242167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32D2E-E489-5669-2193-6DD389CB2E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BBD04-5E4E-79C6-D0A4-90FD570266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C60B96-6A18-3B0B-8AD7-43EFCF9AB59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1FAF27A-57B0-0473-392F-4331216B47F8}"/>
              </a:ext>
            </a:extLst>
          </p:cNvPr>
          <p:cNvSpPr>
            <a:spLocks noGrp="1"/>
          </p:cNvSpPr>
          <p:nvPr>
            <p:ph type="sldNum" sz="quarter" idx="5"/>
          </p:nvPr>
        </p:nvSpPr>
        <p:spPr/>
        <p:txBody>
          <a:bodyPr/>
          <a:lstStyle/>
          <a:p>
            <a:fld id="{22289C57-55D7-40A4-A101-E74FAC7A092B}" type="slidenum">
              <a:rPr lang="en-US" smtClean="0"/>
              <a:t>26</a:t>
            </a:fld>
            <a:endParaRPr lang="en-US"/>
          </a:p>
        </p:txBody>
      </p:sp>
    </p:spTree>
    <p:extLst>
      <p:ext uri="{BB962C8B-B14F-4D97-AF65-F5344CB8AC3E}">
        <p14:creationId xmlns:p14="http://schemas.microsoft.com/office/powerpoint/2010/main" val="617238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32D2E-E489-5669-2193-6DD389CB2E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BBD04-5E4E-79C6-D0A4-90FD570266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C60B96-6A18-3B0B-8AD7-43EFCF9AB59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1FAF27A-57B0-0473-392F-4331216B47F8}"/>
              </a:ext>
            </a:extLst>
          </p:cNvPr>
          <p:cNvSpPr>
            <a:spLocks noGrp="1"/>
          </p:cNvSpPr>
          <p:nvPr>
            <p:ph type="sldNum" sz="quarter" idx="5"/>
          </p:nvPr>
        </p:nvSpPr>
        <p:spPr/>
        <p:txBody>
          <a:bodyPr/>
          <a:lstStyle/>
          <a:p>
            <a:fld id="{22289C57-55D7-40A4-A101-E74FAC7A092B}" type="slidenum">
              <a:rPr lang="en-US" smtClean="0"/>
              <a:t>27</a:t>
            </a:fld>
            <a:endParaRPr lang="en-US"/>
          </a:p>
        </p:txBody>
      </p:sp>
    </p:spTree>
    <p:extLst>
      <p:ext uri="{BB962C8B-B14F-4D97-AF65-F5344CB8AC3E}">
        <p14:creationId xmlns:p14="http://schemas.microsoft.com/office/powerpoint/2010/main" val="703611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32D2E-E489-5669-2193-6DD389CB2E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BBD04-5E4E-79C6-D0A4-90FD570266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C60B96-6A18-3B0B-8AD7-43EFCF9AB59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1FAF27A-57B0-0473-392F-4331216B47F8}"/>
              </a:ext>
            </a:extLst>
          </p:cNvPr>
          <p:cNvSpPr>
            <a:spLocks noGrp="1"/>
          </p:cNvSpPr>
          <p:nvPr>
            <p:ph type="sldNum" sz="quarter" idx="5"/>
          </p:nvPr>
        </p:nvSpPr>
        <p:spPr/>
        <p:txBody>
          <a:bodyPr/>
          <a:lstStyle/>
          <a:p>
            <a:fld id="{22289C57-55D7-40A4-A101-E74FAC7A092B}" type="slidenum">
              <a:rPr lang="en-US" smtClean="0"/>
              <a:t>28</a:t>
            </a:fld>
            <a:endParaRPr lang="en-US"/>
          </a:p>
        </p:txBody>
      </p:sp>
    </p:spTree>
    <p:extLst>
      <p:ext uri="{BB962C8B-B14F-4D97-AF65-F5344CB8AC3E}">
        <p14:creationId xmlns:p14="http://schemas.microsoft.com/office/powerpoint/2010/main" val="543407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spc="150" baseline="0"/>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Graphic 7">
            <a:extLst>
              <a:ext uri="{FF2B5EF4-FFF2-40B4-BE49-F238E27FC236}">
                <a16:creationId xmlns:a16="http://schemas.microsoft.com/office/drawing/2014/main" id="{A04F1E16-9A84-4D0E-9706-79C396AF6A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0" name="Straight Connector 9">
              <a:extLst>
                <a:ext uri="{FF2B5EF4-FFF2-40B4-BE49-F238E27FC236}">
                  <a16:creationId xmlns:a16="http://schemas.microsoft.com/office/drawing/2014/main" id="{66988B2D-0240-4256-8268-4B9FF1E72363}"/>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11375"/>
            <a:ext cx="10515600" cy="3744913"/>
          </a:xfrm>
        </p:spPr>
        <p:txBody>
          <a:bodyPr/>
          <a:lstStyle/>
          <a:p>
            <a:r>
              <a:rPr lang="en-US"/>
              <a:t>Click icon to add SmartArt graphic</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6831155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p:nvPr>
        </p:nvSpPr>
        <p:spPr>
          <a:xfrm>
            <a:off x="166074" y="1507772"/>
            <a:ext cx="2141764" cy="514350"/>
          </a:xfrm>
        </p:spPr>
        <p:txBody>
          <a:bodyPr anchor="ctr">
            <a:normAutofit/>
          </a:bodyPr>
          <a:lstStyle>
            <a:lvl1pPr marL="0" indent="0" algn="r">
              <a:buNone/>
              <a:defRPr sz="2000"/>
            </a:lvl1pPr>
          </a:lstStyle>
          <a:p>
            <a:pPr lvl="0"/>
            <a:r>
              <a:rPr lang="en-US"/>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p:nvPr>
        </p:nvSpPr>
        <p:spPr>
          <a:xfrm>
            <a:off x="732131" y="2584097"/>
            <a:ext cx="2141764" cy="514350"/>
          </a:xfrm>
        </p:spPr>
        <p:txBody>
          <a:bodyPr anchor="ctr">
            <a:normAutofit/>
          </a:bodyPr>
          <a:lstStyle>
            <a:lvl1pPr marL="0" indent="0" algn="r">
              <a:buNone/>
              <a:defRPr sz="200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p:nvPr>
        </p:nvSpPr>
        <p:spPr>
          <a:xfrm>
            <a:off x="1338556" y="3660422"/>
            <a:ext cx="2141764" cy="514350"/>
          </a:xfrm>
        </p:spPr>
        <p:txBody>
          <a:bodyPr anchor="ctr">
            <a:normAutofit/>
          </a:bodyPr>
          <a:lstStyle>
            <a:lvl1pPr marL="0" indent="0" algn="r">
              <a:buNone/>
              <a:defRPr sz="200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p:nvPr>
        </p:nvSpPr>
        <p:spPr>
          <a:xfrm>
            <a:off x="1922756" y="4736748"/>
            <a:ext cx="2141764" cy="514350"/>
          </a:xfrm>
        </p:spPr>
        <p:txBody>
          <a:bodyPr anchor="ctr">
            <a:normAutofit/>
          </a:bodyPr>
          <a:lstStyle>
            <a:lvl1pPr marL="0" indent="0" algn="r">
              <a:buNone/>
              <a:defRPr sz="200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6" y="1613528"/>
            <a:ext cx="5102680" cy="1010842"/>
          </a:xfrm>
        </p:spPr>
        <p:txBody>
          <a:bodyPr anchor="t">
            <a:normAutofit/>
          </a:bodyPr>
          <a:lstStyle>
            <a:lvl1pPr marL="0" indent="0" algn="l">
              <a:lnSpc>
                <a:spcPct val="100000"/>
              </a:lnSpc>
              <a:buNone/>
              <a:defRPr sz="1400" spc="50" baseline="0"/>
            </a:lvl1pPr>
          </a:lstStyle>
          <a:p>
            <a:pPr lvl="0"/>
            <a:r>
              <a:rPr lang="en-US" dirty="0"/>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9" y="268256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8" y="375539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80" y="4824430"/>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749143" y="6356350"/>
            <a:ext cx="3775981" cy="365125"/>
          </a:xfrm>
        </p:spPr>
        <p:txBody>
          <a:bodyPr/>
          <a:lstStyle>
            <a:lvl1pPr>
              <a:defRPr sz="900"/>
            </a:lvl1pPr>
          </a:lstStyle>
          <a:p>
            <a:r>
              <a:rPr lang="en-US" dirty="0"/>
              <a:t>PRESENTATION TITLE</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A49DFD55-3C28-40EF-9E31-A92D2E4017FF}" type="slidenum">
              <a:rPr lang="en-US" smtClean="0"/>
              <a:pPr/>
              <a:t>‹#›</a:t>
            </a:fld>
            <a:endParaRPr lang="en-US" dirty="0"/>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userDrawn="1"/>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userDrawn="1"/>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userDrawn="1"/>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userDrawn="1"/>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65259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a:off x="0" y="0"/>
            <a:ext cx="2238376" cy="3105150"/>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89671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D74AA03A-263D-4B5F-B05B-7D6923A9A4D3}"/>
              </a:ext>
            </a:extLst>
          </p:cNvPr>
          <p:cNvGrpSpPr/>
          <p:nvPr userDrawn="1"/>
        </p:nvGrpSpPr>
        <p:grpSpPr>
          <a:xfrm>
            <a:off x="0" y="0"/>
            <a:ext cx="4762501" cy="5186363"/>
            <a:chOff x="0" y="0"/>
            <a:chExt cx="4762501" cy="5186363"/>
          </a:xfrm>
        </p:grpSpPr>
        <p:cxnSp>
          <p:nvCxnSpPr>
            <p:cNvPr id="23" name="Straight Connector 22">
              <a:extLst>
                <a:ext uri="{FF2B5EF4-FFF2-40B4-BE49-F238E27FC236}">
                  <a16:creationId xmlns:a16="http://schemas.microsoft.com/office/drawing/2014/main" id="{D87F08D6-2CA7-4A5A-BE34-07113DCA535D}"/>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PRESENTATION TITLE</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1371997"/>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500" y="2924175"/>
            <a:ext cx="2895600" cy="2519363"/>
          </a:xfrm>
        </p:spPr>
        <p:txBody>
          <a:bodyPr>
            <a:normAutofit/>
          </a:bodyPr>
          <a:lstStyle>
            <a:lvl1pPr marL="0" indent="0">
              <a:lnSpc>
                <a:spcPct val="150000"/>
              </a:lnSpc>
              <a:buNone/>
              <a:defRPr sz="1400">
                <a:solidFill>
                  <a:schemeClr val="bg1"/>
                </a:solidFill>
              </a:defRPr>
            </a:lvl1pPr>
            <a:lvl2pPr marL="457200" indent="0">
              <a:lnSpc>
                <a:spcPct val="150000"/>
              </a:lnSpc>
              <a:buNone/>
              <a:defRPr sz="1400">
                <a:solidFill>
                  <a:schemeClr val="bg1"/>
                </a:solidFill>
              </a:defRPr>
            </a:lvl2pPr>
            <a:lvl3pPr marL="914400" indent="0">
              <a:lnSpc>
                <a:spcPct val="150000"/>
              </a:lnSpc>
              <a:buNone/>
              <a:defRPr sz="1400">
                <a:solidFill>
                  <a:schemeClr val="bg1"/>
                </a:solidFill>
              </a:defRPr>
            </a:lvl3pPr>
            <a:lvl4pPr marL="1371600" indent="0">
              <a:lnSpc>
                <a:spcPct val="150000"/>
              </a:lnSpc>
              <a:buNone/>
              <a:defRPr sz="1400">
                <a:solidFill>
                  <a:schemeClr val="bg1"/>
                </a:solidFill>
              </a:defRPr>
            </a:lvl4pPr>
            <a:lvl5pPr marL="1828800" indent="0">
              <a:lnSpc>
                <a:spcPct val="150000"/>
              </a:lnSpc>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August 2022</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err="1"/>
              <a:t>GetDP</a:t>
            </a:r>
            <a:r>
              <a:rPr lang="en-US" dirty="0"/>
              <a:t> Based Solver Extension to Elastic Eigenmodes</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11EBF9-6826-475B-8079-C11128991BAE}"/>
              </a:ext>
            </a:extLst>
          </p:cNvPr>
          <p:cNvSpPr>
            <a:spLocks noGrp="1"/>
          </p:cNvSpPr>
          <p:nvPr>
            <p:ph type="dt" sz="half" idx="10"/>
          </p:nvPr>
        </p:nvSpPr>
        <p:spPr>
          <a:xfrm>
            <a:off x="838200" y="6356350"/>
            <a:ext cx="1219200"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3FB726A3-DF54-47D2-8C3A-34FD43A19E8E}"/>
              </a:ext>
            </a:extLst>
          </p:cNvPr>
          <p:cNvSpPr>
            <a:spLocks noGrp="1"/>
          </p:cNvSpPr>
          <p:nvPr>
            <p:ph type="ftr" sz="quarter" idx="11"/>
          </p:nvPr>
        </p:nvSpPr>
        <p:spPr>
          <a:xfrm>
            <a:off x="2463800" y="6356350"/>
            <a:ext cx="3479800"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D0CD125A-4493-4967-9146-841D0EF3BC63}"/>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7" name="Group 6">
            <a:extLst>
              <a:ext uri="{FF2B5EF4-FFF2-40B4-BE49-F238E27FC236}">
                <a16:creationId xmlns:a16="http://schemas.microsoft.com/office/drawing/2014/main" id="{D7A1CF8B-3479-49A3-A30E-2F2ECE962075}"/>
              </a:ext>
            </a:extLst>
          </p:cNvPr>
          <p:cNvGrpSpPr/>
          <p:nvPr userDrawn="1"/>
        </p:nvGrpSpPr>
        <p:grpSpPr>
          <a:xfrm>
            <a:off x="6953250" y="-25401"/>
            <a:ext cx="5238750" cy="6902451"/>
            <a:chOff x="6953250" y="-25401"/>
            <a:chExt cx="5238750" cy="6902451"/>
          </a:xfrm>
        </p:grpSpPr>
        <p:cxnSp>
          <p:nvCxnSpPr>
            <p:cNvPr id="14" name="Straight Connector 13">
              <a:extLst>
                <a:ext uri="{FF2B5EF4-FFF2-40B4-BE49-F238E27FC236}">
                  <a16:creationId xmlns:a16="http://schemas.microsoft.com/office/drawing/2014/main" id="{49FBD260-5143-4B12-B9F8-33E48D548909}"/>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userDrawn="1"/>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973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anchor="b">
            <a:noAutofit/>
          </a:bodyPr>
          <a:lstStyle>
            <a:lvl1pPr algn="l">
              <a:defRPr sz="36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269951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a:xfrm>
            <a:off x="3814322" y="6356350"/>
            <a:ext cx="2743200" cy="365125"/>
          </a:xfrm>
        </p:spPr>
        <p:txBody>
          <a:bodyPr/>
          <a:lstStyle>
            <a:lvl1pPr>
              <a:defRPr sz="900"/>
            </a:lvl1pPr>
          </a:lstStyle>
          <a:p>
            <a:fld id="{A49DFD55-3C28-40EF-9E31-A92D2E4017FF}" type="slidenum">
              <a:rPr lang="en-US" smtClean="0"/>
              <a:pPr/>
              <a:t>‹#›</a:t>
            </a:fld>
            <a:endParaRPr lang="en-US" dirty="0"/>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111608"/>
            <a:ext cx="10515600" cy="3744912"/>
          </a:xfrm>
        </p:spPr>
        <p:txBody>
          <a:bodyPr/>
          <a:lstStyle/>
          <a:p>
            <a:r>
              <a:rPr lang="en-US"/>
              <a:t>Click icon to add chart</a:t>
            </a:r>
            <a:endParaRPr lang="en-US" dirty="0"/>
          </a:p>
        </p:txBody>
      </p:sp>
    </p:spTree>
    <p:extLst>
      <p:ext uri="{BB962C8B-B14F-4D97-AF65-F5344CB8AC3E}">
        <p14:creationId xmlns:p14="http://schemas.microsoft.com/office/powerpoint/2010/main" val="148527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a:lstStyle/>
          <a:p>
            <a:r>
              <a:rPr lang="en-US"/>
              <a:t>Click icon to add table</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b">
            <a:normAutofit/>
          </a:bodyPr>
          <a:lstStyle>
            <a:lvl1pPr marL="0" indent="0" algn="l">
              <a:buNone/>
              <a:defRPr sz="16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p:nvPr userDrawn="1"/>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06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28568"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578300" y="5084524"/>
            <a:ext cx="233081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068964"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488845" y="5084524"/>
            <a:ext cx="231770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4" name="Group 3">
            <a:extLst>
              <a:ext uri="{FF2B5EF4-FFF2-40B4-BE49-F238E27FC236}">
                <a16:creationId xmlns:a16="http://schemas.microsoft.com/office/drawing/2014/main" id="{73C911F2-9041-416A-B83C-F23B354E063B}"/>
              </a:ext>
              <a:ext uri="{C183D7F6-B498-43B3-948B-1728B52AA6E4}">
                <adec:decorative xmlns:adec="http://schemas.microsoft.com/office/drawing/2017/decorative" val="1"/>
              </a:ext>
            </a:extLst>
          </p:cNvPr>
          <p:cNvGrpSpPr/>
          <p:nvPr userDrawn="1"/>
        </p:nvGrpSpPr>
        <p:grpSpPr>
          <a:xfrm>
            <a:off x="7334250" y="0"/>
            <a:ext cx="4857750" cy="1724025"/>
            <a:chOff x="7334250" y="0"/>
            <a:chExt cx="4857750" cy="1724025"/>
          </a:xfrm>
        </p:grpSpPr>
        <p:cxnSp>
          <p:nvCxnSpPr>
            <p:cNvPr id="10" name="Straight Connector 9">
              <a:extLst>
                <a:ext uri="{FF2B5EF4-FFF2-40B4-BE49-F238E27FC236}">
                  <a16:creationId xmlns:a16="http://schemas.microsoft.com/office/drawing/2014/main" id="{4E4B72DA-52CB-4D39-A342-8857B4D959B2}"/>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122785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8 Peopl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7AAB93-862D-455E-9E73-3D0DAEFDEDB4}"/>
              </a:ext>
              <a:ext uri="{C183D7F6-B498-43B3-948B-1728B52AA6E4}">
                <adec:decorative xmlns:adec="http://schemas.microsoft.com/office/drawing/2017/decorative" val="1"/>
              </a:ext>
            </a:extLst>
          </p:cNvPr>
          <p:cNvGrpSpPr/>
          <p:nvPr userDrawn="1"/>
        </p:nvGrpSpPr>
        <p:grpSpPr>
          <a:xfrm>
            <a:off x="0" y="473953"/>
            <a:ext cx="12192000" cy="5621336"/>
            <a:chOff x="0" y="473953"/>
            <a:chExt cx="12192000" cy="5621336"/>
          </a:xfrm>
        </p:grpSpPr>
        <p:pic>
          <p:nvPicPr>
            <p:cNvPr id="13" name="Graphic 12">
              <a:extLst>
                <a:ext uri="{FF2B5EF4-FFF2-40B4-BE49-F238E27FC236}">
                  <a16:creationId xmlns:a16="http://schemas.microsoft.com/office/drawing/2014/main" id="{B0DFD584-E5CF-41EF-B51E-679CE22DDF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gr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gn="l">
              <a:lnSpc>
                <a:spcPct val="100000"/>
              </a:lnSpc>
              <a:buFont typeface="Arial" panose="020B0604020202020204" pitchFamily="34" charset="0"/>
              <a:buNone/>
              <a:defRPr sz="900">
                <a:solidFill>
                  <a:sysClr val="windowText" lastClr="000000"/>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500168"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49262"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32" name="Picture Placeholder 10">
            <a:extLst>
              <a:ext uri="{FF2B5EF4-FFF2-40B4-BE49-F238E27FC236}">
                <a16:creationId xmlns:a16="http://schemas.microsoft.com/office/drawing/2014/main" id="{1938DB4D-239F-4E8E-8802-0470B0131189}"/>
              </a:ext>
            </a:extLst>
          </p:cNvPr>
          <p:cNvSpPr>
            <a:spLocks noGrp="1"/>
          </p:cNvSpPr>
          <p:nvPr>
            <p:ph type="pic" sz="quarter" idx="37"/>
          </p:nvPr>
        </p:nvSpPr>
        <p:spPr>
          <a:xfrm>
            <a:off x="665558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355" y="3654378"/>
            <a:ext cx="2105135"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095999" y="3809747"/>
            <a:ext cx="2299855"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4480" y="3809747"/>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500168"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849262"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3" name="Picture Placeholder 10">
            <a:extLst>
              <a:ext uri="{FF2B5EF4-FFF2-40B4-BE49-F238E27FC236}">
                <a16:creationId xmlns:a16="http://schemas.microsoft.com/office/drawing/2014/main" id="{E029C5CA-EDDA-4BF9-9051-8B09E98EE1E2}"/>
              </a:ext>
            </a:extLst>
          </p:cNvPr>
          <p:cNvSpPr>
            <a:spLocks noGrp="1"/>
          </p:cNvSpPr>
          <p:nvPr>
            <p:ph type="pic" sz="quarter" idx="38"/>
          </p:nvPr>
        </p:nvSpPr>
        <p:spPr>
          <a:xfrm>
            <a:off x="665558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339926" y="5668583"/>
            <a:ext cx="1813474"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744480" y="5668583"/>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571206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August 2022</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err="1"/>
              <a:t>GetDP</a:t>
            </a:r>
            <a:r>
              <a:rPr lang="en-US" dirty="0"/>
              <a:t> Based Solver Extension to Elastic Eigenmodes</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6" r:id="rId5"/>
    <p:sldLayoutId id="2147483667" r:id="rId6"/>
    <p:sldLayoutId id="2147483654" r:id="rId7"/>
    <p:sldLayoutId id="2147483663" r:id="rId8"/>
    <p:sldLayoutId id="2147483662" r:id="rId9"/>
    <p:sldLayoutId id="2147483668" r:id="rId10"/>
    <p:sldLayoutId id="2147483652" r:id="rId11"/>
    <p:sldLayoutId id="2147483653" r:id="rId12"/>
    <p:sldLayoutId id="2147483660" r:id="rId13"/>
    <p:sldLayoutId id="2147483664" r:id="rId14"/>
    <p:sldLayoutId id="2147483665" r:id="rId15"/>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18" Type="http://schemas.openxmlformats.org/officeDocument/2006/relationships/image" Target="../media/image22.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png"/><Relationship Id="rId17" Type="http://schemas.openxmlformats.org/officeDocument/2006/relationships/image" Target="../media/image21.jpg"/><Relationship Id="rId2" Type="http://schemas.openxmlformats.org/officeDocument/2006/relationships/image" Target="../media/image62.png"/><Relationship Id="rId16"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5" Type="http://schemas.openxmlformats.org/officeDocument/2006/relationships/image" Target="../media/image19.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18.jpg"/></Relationships>
</file>

<file path=ppt/slides/_rels/slide11.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20.pn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19.png"/><Relationship Id="rId2" Type="http://schemas.openxmlformats.org/officeDocument/2006/relationships/image" Target="../media/image74.png"/><Relationship Id="rId1" Type="http://schemas.openxmlformats.org/officeDocument/2006/relationships/slideLayout" Target="../slideLayouts/slideLayout5.xml"/><Relationship Id="rId6" Type="http://schemas.openxmlformats.org/officeDocument/2006/relationships/image" Target="../media/image78.png"/><Relationship Id="rId11" Type="http://schemas.openxmlformats.org/officeDocument/2006/relationships/image" Target="../media/image18.jpg"/><Relationship Id="rId5" Type="http://schemas.openxmlformats.org/officeDocument/2006/relationships/image" Target="../media/image77.png"/><Relationship Id="rId15" Type="http://schemas.openxmlformats.org/officeDocument/2006/relationships/image" Target="../media/image22.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 Id="rId14" Type="http://schemas.openxmlformats.org/officeDocument/2006/relationships/image" Target="../media/image21.jpg"/></Relationships>
</file>

<file path=ppt/slides/_rels/slide12.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8.png"/><Relationship Id="rId3" Type="http://schemas.openxmlformats.org/officeDocument/2006/relationships/image" Target="../media/image19.png"/><Relationship Id="rId7" Type="http://schemas.openxmlformats.org/officeDocument/2006/relationships/image" Target="../media/image83.png"/><Relationship Id="rId12" Type="http://schemas.openxmlformats.org/officeDocument/2006/relationships/image" Target="../media/image87.png"/><Relationship Id="rId2" Type="http://schemas.openxmlformats.org/officeDocument/2006/relationships/image" Target="../media/image18.jpg"/><Relationship Id="rId1" Type="http://schemas.openxmlformats.org/officeDocument/2006/relationships/slideLayout" Target="../slideLayouts/slideLayout5.xml"/><Relationship Id="rId6" Type="http://schemas.openxmlformats.org/officeDocument/2006/relationships/image" Target="../media/image22.png"/><Relationship Id="rId11" Type="http://schemas.openxmlformats.org/officeDocument/2006/relationships/image" Target="../media/image86.png"/><Relationship Id="rId5" Type="http://schemas.openxmlformats.org/officeDocument/2006/relationships/image" Target="../media/image21.jpg"/><Relationship Id="rId10" Type="http://schemas.openxmlformats.org/officeDocument/2006/relationships/image" Target="../media/image85.png"/><Relationship Id="rId4" Type="http://schemas.openxmlformats.org/officeDocument/2006/relationships/image" Target="../media/image20.png"/><Relationship Id="rId9" Type="http://schemas.openxmlformats.org/officeDocument/2006/relationships/image" Target="../media/image84.png"/><Relationship Id="rId14" Type="http://schemas.openxmlformats.org/officeDocument/2006/relationships/image" Target="../media/image89.png"/></Relationships>
</file>

<file path=ppt/slides/_rels/slide13.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png"/><Relationship Id="rId3" Type="http://schemas.openxmlformats.org/officeDocument/2006/relationships/image" Target="../media/image19.png"/><Relationship Id="rId7" Type="http://schemas.openxmlformats.org/officeDocument/2006/relationships/image" Target="../media/image90.png"/><Relationship Id="rId12" Type="http://schemas.openxmlformats.org/officeDocument/2006/relationships/image" Target="../media/image95.png"/><Relationship Id="rId17" Type="http://schemas.openxmlformats.org/officeDocument/2006/relationships/image" Target="../media/image100.png"/><Relationship Id="rId2" Type="http://schemas.openxmlformats.org/officeDocument/2006/relationships/image" Target="../media/image18.jpg"/><Relationship Id="rId16" Type="http://schemas.openxmlformats.org/officeDocument/2006/relationships/image" Target="../media/image99.png"/><Relationship Id="rId1" Type="http://schemas.openxmlformats.org/officeDocument/2006/relationships/slideLayout" Target="../slideLayouts/slideLayout5.xml"/><Relationship Id="rId6" Type="http://schemas.openxmlformats.org/officeDocument/2006/relationships/image" Target="../media/image22.png"/><Relationship Id="rId11" Type="http://schemas.openxmlformats.org/officeDocument/2006/relationships/image" Target="../media/image94.png"/><Relationship Id="rId5" Type="http://schemas.openxmlformats.org/officeDocument/2006/relationships/image" Target="../media/image21.jpg"/><Relationship Id="rId15" Type="http://schemas.openxmlformats.org/officeDocument/2006/relationships/image" Target="../media/image98.png"/><Relationship Id="rId10" Type="http://schemas.openxmlformats.org/officeDocument/2006/relationships/image" Target="../media/image93.png"/><Relationship Id="rId4" Type="http://schemas.openxmlformats.org/officeDocument/2006/relationships/image" Target="../media/image20.png"/><Relationship Id="rId9" Type="http://schemas.openxmlformats.org/officeDocument/2006/relationships/image" Target="../media/image92.png"/><Relationship Id="rId14" Type="http://schemas.openxmlformats.org/officeDocument/2006/relationships/image" Target="../media/image97.png"/></Relationships>
</file>

<file path=ppt/slides/_rels/slide14.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106.png"/><Relationship Id="rId18" Type="http://schemas.openxmlformats.org/officeDocument/2006/relationships/image" Target="../media/image111.png"/><Relationship Id="rId3" Type="http://schemas.openxmlformats.org/officeDocument/2006/relationships/image" Target="../media/image18.jpg"/><Relationship Id="rId21" Type="http://schemas.openxmlformats.org/officeDocument/2006/relationships/image" Target="../media/image114.png"/><Relationship Id="rId7" Type="http://schemas.openxmlformats.org/officeDocument/2006/relationships/image" Target="../media/image22.png"/><Relationship Id="rId12" Type="http://schemas.openxmlformats.org/officeDocument/2006/relationships/image" Target="../media/image105.png"/><Relationship Id="rId17" Type="http://schemas.openxmlformats.org/officeDocument/2006/relationships/image" Target="../media/image110.png"/><Relationship Id="rId25" Type="http://schemas.openxmlformats.org/officeDocument/2006/relationships/image" Target="../media/image79.png"/><Relationship Id="rId2" Type="http://schemas.openxmlformats.org/officeDocument/2006/relationships/notesSlide" Target="../notesSlides/notesSlide1.xml"/><Relationship Id="rId16" Type="http://schemas.openxmlformats.org/officeDocument/2006/relationships/image" Target="../media/image109.png"/><Relationship Id="rId20" Type="http://schemas.openxmlformats.org/officeDocument/2006/relationships/image" Target="../media/image113.png"/><Relationship Id="rId1" Type="http://schemas.openxmlformats.org/officeDocument/2006/relationships/slideLayout" Target="../slideLayouts/slideLayout5.xml"/><Relationship Id="rId6" Type="http://schemas.openxmlformats.org/officeDocument/2006/relationships/image" Target="../media/image21.jpg"/><Relationship Id="rId11" Type="http://schemas.openxmlformats.org/officeDocument/2006/relationships/image" Target="../media/image104.png"/><Relationship Id="rId24" Type="http://schemas.openxmlformats.org/officeDocument/2006/relationships/image" Target="../media/image117.png"/><Relationship Id="rId5" Type="http://schemas.openxmlformats.org/officeDocument/2006/relationships/image" Target="../media/image20.png"/><Relationship Id="rId15" Type="http://schemas.openxmlformats.org/officeDocument/2006/relationships/image" Target="../media/image108.png"/><Relationship Id="rId23" Type="http://schemas.openxmlformats.org/officeDocument/2006/relationships/image" Target="../media/image116.png"/><Relationship Id="rId10" Type="http://schemas.openxmlformats.org/officeDocument/2006/relationships/image" Target="../media/image103.png"/><Relationship Id="rId19" Type="http://schemas.openxmlformats.org/officeDocument/2006/relationships/image" Target="../media/image112.png"/><Relationship Id="rId4" Type="http://schemas.openxmlformats.org/officeDocument/2006/relationships/image" Target="../media/image19.png"/><Relationship Id="rId9" Type="http://schemas.openxmlformats.org/officeDocument/2006/relationships/image" Target="../media/image102.png"/><Relationship Id="rId14" Type="http://schemas.openxmlformats.org/officeDocument/2006/relationships/image" Target="../media/image107.png"/><Relationship Id="rId22" Type="http://schemas.openxmlformats.org/officeDocument/2006/relationships/image" Target="../media/image115.png"/></Relationships>
</file>

<file path=ppt/slides/_rels/slide15.xml.rels><?xml version="1.0" encoding="UTF-8" standalone="yes"?>
<Relationships xmlns="http://schemas.openxmlformats.org/package/2006/relationships"><Relationship Id="rId8" Type="http://schemas.openxmlformats.org/officeDocument/2006/relationships/image" Target="../media/image119.png"/><Relationship Id="rId13" Type="http://schemas.openxmlformats.org/officeDocument/2006/relationships/image" Target="../media/image124.png"/><Relationship Id="rId3" Type="http://schemas.openxmlformats.org/officeDocument/2006/relationships/image" Target="../media/image18.jpg"/><Relationship Id="rId7" Type="http://schemas.openxmlformats.org/officeDocument/2006/relationships/image" Target="../media/image22.png"/><Relationship Id="rId12" Type="http://schemas.openxmlformats.org/officeDocument/2006/relationships/image" Target="../media/image123.png"/><Relationship Id="rId2" Type="http://schemas.openxmlformats.org/officeDocument/2006/relationships/image" Target="../media/image118.png"/><Relationship Id="rId1" Type="http://schemas.openxmlformats.org/officeDocument/2006/relationships/slideLayout" Target="../slideLayouts/slideLayout5.xml"/><Relationship Id="rId6" Type="http://schemas.openxmlformats.org/officeDocument/2006/relationships/image" Target="../media/image21.jpg"/><Relationship Id="rId11" Type="http://schemas.openxmlformats.org/officeDocument/2006/relationships/image" Target="../media/image122.png"/><Relationship Id="rId5" Type="http://schemas.openxmlformats.org/officeDocument/2006/relationships/image" Target="../media/image20.png"/><Relationship Id="rId15" Type="http://schemas.openxmlformats.org/officeDocument/2006/relationships/image" Target="../media/image79.png"/><Relationship Id="rId10" Type="http://schemas.openxmlformats.org/officeDocument/2006/relationships/image" Target="../media/image121.png"/><Relationship Id="rId4" Type="http://schemas.openxmlformats.org/officeDocument/2006/relationships/image" Target="../media/image19.png"/><Relationship Id="rId9" Type="http://schemas.openxmlformats.org/officeDocument/2006/relationships/image" Target="../media/image120.png"/><Relationship Id="rId14" Type="http://schemas.openxmlformats.org/officeDocument/2006/relationships/image" Target="../media/image125.png"/></Relationships>
</file>

<file path=ppt/slides/_rels/slide16.xml.rels><?xml version="1.0" encoding="UTF-8" standalone="yes"?>
<Relationships xmlns="http://schemas.openxmlformats.org/package/2006/relationships"><Relationship Id="rId8" Type="http://schemas.openxmlformats.org/officeDocument/2006/relationships/image" Target="../media/image127.png"/><Relationship Id="rId13" Type="http://schemas.openxmlformats.org/officeDocument/2006/relationships/image" Target="../media/image132.png"/><Relationship Id="rId3" Type="http://schemas.openxmlformats.org/officeDocument/2006/relationships/image" Target="../media/image19.png"/><Relationship Id="rId7" Type="http://schemas.openxmlformats.org/officeDocument/2006/relationships/image" Target="../media/image126.png"/><Relationship Id="rId12" Type="http://schemas.openxmlformats.org/officeDocument/2006/relationships/image" Target="../media/image131.png"/><Relationship Id="rId17" Type="http://schemas.openxmlformats.org/officeDocument/2006/relationships/image" Target="../media/image135.png"/><Relationship Id="rId2" Type="http://schemas.openxmlformats.org/officeDocument/2006/relationships/image" Target="../media/image18.jpg"/><Relationship Id="rId16" Type="http://schemas.openxmlformats.org/officeDocument/2006/relationships/image" Target="../media/image134.png"/><Relationship Id="rId1" Type="http://schemas.openxmlformats.org/officeDocument/2006/relationships/slideLayout" Target="../slideLayouts/slideLayout5.xml"/><Relationship Id="rId6" Type="http://schemas.openxmlformats.org/officeDocument/2006/relationships/image" Target="../media/image22.png"/><Relationship Id="rId11" Type="http://schemas.openxmlformats.org/officeDocument/2006/relationships/image" Target="../media/image130.png"/><Relationship Id="rId5" Type="http://schemas.openxmlformats.org/officeDocument/2006/relationships/image" Target="../media/image21.jpg"/><Relationship Id="rId15" Type="http://schemas.openxmlformats.org/officeDocument/2006/relationships/image" Target="../media/image133.png"/><Relationship Id="rId10" Type="http://schemas.openxmlformats.org/officeDocument/2006/relationships/image" Target="../media/image129.png"/><Relationship Id="rId4" Type="http://schemas.openxmlformats.org/officeDocument/2006/relationships/image" Target="../media/image20.png"/><Relationship Id="rId9" Type="http://schemas.openxmlformats.org/officeDocument/2006/relationships/image" Target="../media/image128.png"/><Relationship Id="rId14" Type="http://schemas.openxmlformats.org/officeDocument/2006/relationships/image" Target="../media/image79.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37.png"/><Relationship Id="rId7" Type="http://schemas.openxmlformats.org/officeDocument/2006/relationships/image" Target="../media/image20.png"/><Relationship Id="rId2" Type="http://schemas.openxmlformats.org/officeDocument/2006/relationships/image" Target="../media/image136.pn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38.png"/><Relationship Id="rId9" Type="http://schemas.openxmlformats.org/officeDocument/2006/relationships/image" Target="../media/image22.png"/></Relationships>
</file>

<file path=ppt/slides/_rels/slide19.xml.rels><?xml version="1.0" encoding="UTF-8" standalone="yes"?>
<Relationships xmlns="http://schemas.openxmlformats.org/package/2006/relationships"><Relationship Id="rId8" Type="http://schemas.openxmlformats.org/officeDocument/2006/relationships/image" Target="../media/image145.png"/><Relationship Id="rId13" Type="http://schemas.openxmlformats.org/officeDocument/2006/relationships/image" Target="../media/image18.jpg"/><Relationship Id="rId3" Type="http://schemas.openxmlformats.org/officeDocument/2006/relationships/image" Target="../media/image140.png"/><Relationship Id="rId7" Type="http://schemas.openxmlformats.org/officeDocument/2006/relationships/image" Target="../media/image144.png"/><Relationship Id="rId12" Type="http://schemas.openxmlformats.org/officeDocument/2006/relationships/image" Target="../media/image149.png"/><Relationship Id="rId17" Type="http://schemas.openxmlformats.org/officeDocument/2006/relationships/image" Target="../media/image22.png"/><Relationship Id="rId2" Type="http://schemas.openxmlformats.org/officeDocument/2006/relationships/image" Target="../media/image139.png"/><Relationship Id="rId16" Type="http://schemas.openxmlformats.org/officeDocument/2006/relationships/image" Target="../media/image21.jpg"/><Relationship Id="rId1" Type="http://schemas.openxmlformats.org/officeDocument/2006/relationships/slideLayout" Target="../slideLayouts/slideLayout5.xml"/><Relationship Id="rId6" Type="http://schemas.openxmlformats.org/officeDocument/2006/relationships/image" Target="../media/image143.png"/><Relationship Id="rId11" Type="http://schemas.openxmlformats.org/officeDocument/2006/relationships/image" Target="../media/image148.png"/><Relationship Id="rId5" Type="http://schemas.openxmlformats.org/officeDocument/2006/relationships/image" Target="../media/image142.png"/><Relationship Id="rId15" Type="http://schemas.openxmlformats.org/officeDocument/2006/relationships/image" Target="../media/image20.png"/><Relationship Id="rId10" Type="http://schemas.openxmlformats.org/officeDocument/2006/relationships/image" Target="../media/image147.png"/><Relationship Id="rId4" Type="http://schemas.openxmlformats.org/officeDocument/2006/relationships/image" Target="../media/image141.png"/><Relationship Id="rId9" Type="http://schemas.openxmlformats.org/officeDocument/2006/relationships/image" Target="../media/image146.png"/><Relationship Id="rId1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jpg"/><Relationship Id="rId7"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g"/></Relationships>
</file>

<file path=ppt/slides/_rels/slide20.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50.png"/><Relationship Id="rId7" Type="http://schemas.openxmlformats.org/officeDocument/2006/relationships/image" Target="../media/image154.png"/><Relationship Id="rId12" Type="http://schemas.openxmlformats.org/officeDocument/2006/relationships/image" Target="../media/image22.png"/><Relationship Id="rId2" Type="http://schemas.openxmlformats.org/officeDocument/2006/relationships/image" Target="../media/image139.png"/><Relationship Id="rId1" Type="http://schemas.openxmlformats.org/officeDocument/2006/relationships/slideLayout" Target="../slideLayouts/slideLayout5.xml"/><Relationship Id="rId6" Type="http://schemas.openxmlformats.org/officeDocument/2006/relationships/image" Target="../media/image153.png"/><Relationship Id="rId11" Type="http://schemas.openxmlformats.org/officeDocument/2006/relationships/image" Target="../media/image21.jpg"/><Relationship Id="rId5" Type="http://schemas.openxmlformats.org/officeDocument/2006/relationships/image" Target="../media/image152.png"/><Relationship Id="rId10" Type="http://schemas.openxmlformats.org/officeDocument/2006/relationships/image" Target="../media/image20.png"/><Relationship Id="rId4" Type="http://schemas.openxmlformats.org/officeDocument/2006/relationships/image" Target="../media/image151.png"/><Relationship Id="rId9"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6.png"/><Relationship Id="rId7" Type="http://schemas.openxmlformats.org/officeDocument/2006/relationships/image" Target="../media/image18.jpg"/><Relationship Id="rId2" Type="http://schemas.openxmlformats.org/officeDocument/2006/relationships/image" Target="../media/image155.png"/><Relationship Id="rId1" Type="http://schemas.openxmlformats.org/officeDocument/2006/relationships/slideLayout" Target="../slideLayouts/slideLayout5.xml"/><Relationship Id="rId6" Type="http://schemas.openxmlformats.org/officeDocument/2006/relationships/image" Target="../media/image159.png"/><Relationship Id="rId11" Type="http://schemas.openxmlformats.org/officeDocument/2006/relationships/image" Target="../media/image22.png"/><Relationship Id="rId5" Type="http://schemas.openxmlformats.org/officeDocument/2006/relationships/image" Target="../media/image158.png"/><Relationship Id="rId10" Type="http://schemas.openxmlformats.org/officeDocument/2006/relationships/image" Target="../media/image21.jpg"/><Relationship Id="rId4" Type="http://schemas.openxmlformats.org/officeDocument/2006/relationships/image" Target="../media/image157.png"/><Relationship Id="rId9"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8" Type="http://schemas.openxmlformats.org/officeDocument/2006/relationships/image" Target="../media/image166.png"/><Relationship Id="rId13" Type="http://schemas.openxmlformats.org/officeDocument/2006/relationships/image" Target="../media/image19.png"/><Relationship Id="rId3" Type="http://schemas.openxmlformats.org/officeDocument/2006/relationships/image" Target="../media/image161.png"/><Relationship Id="rId7" Type="http://schemas.openxmlformats.org/officeDocument/2006/relationships/image" Target="../media/image165.png"/><Relationship Id="rId12" Type="http://schemas.openxmlformats.org/officeDocument/2006/relationships/image" Target="../media/image18.jpg"/><Relationship Id="rId2" Type="http://schemas.openxmlformats.org/officeDocument/2006/relationships/image" Target="../media/image160.png"/><Relationship Id="rId16"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164.png"/><Relationship Id="rId11" Type="http://schemas.openxmlformats.org/officeDocument/2006/relationships/image" Target="../media/image169.png"/><Relationship Id="rId5" Type="http://schemas.openxmlformats.org/officeDocument/2006/relationships/image" Target="../media/image163.png"/><Relationship Id="rId15" Type="http://schemas.openxmlformats.org/officeDocument/2006/relationships/image" Target="../media/image21.jpg"/><Relationship Id="rId10" Type="http://schemas.openxmlformats.org/officeDocument/2006/relationships/image" Target="../media/image168.png"/><Relationship Id="rId4" Type="http://schemas.openxmlformats.org/officeDocument/2006/relationships/image" Target="../media/image162.png"/><Relationship Id="rId9" Type="http://schemas.openxmlformats.org/officeDocument/2006/relationships/image" Target="../media/image167.png"/><Relationship Id="rId14" Type="http://schemas.openxmlformats.org/officeDocument/2006/relationships/image" Target="../media/image20.png"/></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1.png"/><Relationship Id="rId7" Type="http://schemas.openxmlformats.org/officeDocument/2006/relationships/image" Target="../media/image19.png"/><Relationship Id="rId2" Type="http://schemas.openxmlformats.org/officeDocument/2006/relationships/image" Target="../media/image170.png"/><Relationship Id="rId1" Type="http://schemas.openxmlformats.org/officeDocument/2006/relationships/slideLayout" Target="../slideLayouts/slideLayout5.xml"/><Relationship Id="rId6" Type="http://schemas.openxmlformats.org/officeDocument/2006/relationships/image" Target="../media/image18.jpg"/><Relationship Id="rId5" Type="http://schemas.openxmlformats.org/officeDocument/2006/relationships/image" Target="../media/image173.png"/><Relationship Id="rId10" Type="http://schemas.openxmlformats.org/officeDocument/2006/relationships/image" Target="../media/image22.png"/><Relationship Id="rId4" Type="http://schemas.openxmlformats.org/officeDocument/2006/relationships/image" Target="../media/image172.png"/><Relationship Id="rId9" Type="http://schemas.openxmlformats.org/officeDocument/2006/relationships/image" Target="../media/image21.jpg"/></Relationships>
</file>

<file path=ppt/slides/_rels/slide25.xml.rels><?xml version="1.0" encoding="UTF-8" standalone="yes"?>
<Relationships xmlns="http://schemas.openxmlformats.org/package/2006/relationships"><Relationship Id="rId8" Type="http://schemas.openxmlformats.org/officeDocument/2006/relationships/image" Target="../media/image179.png"/><Relationship Id="rId13" Type="http://schemas.openxmlformats.org/officeDocument/2006/relationships/image" Target="../media/image184.png"/><Relationship Id="rId18" Type="http://schemas.openxmlformats.org/officeDocument/2006/relationships/image" Target="../media/image22.png"/><Relationship Id="rId3" Type="http://schemas.openxmlformats.org/officeDocument/2006/relationships/image" Target="../media/image174.png"/><Relationship Id="rId7" Type="http://schemas.openxmlformats.org/officeDocument/2006/relationships/image" Target="../media/image178.png"/><Relationship Id="rId12" Type="http://schemas.openxmlformats.org/officeDocument/2006/relationships/image" Target="../media/image183.png"/><Relationship Id="rId17" Type="http://schemas.openxmlformats.org/officeDocument/2006/relationships/image" Target="../media/image21.jpg"/><Relationship Id="rId2" Type="http://schemas.openxmlformats.org/officeDocument/2006/relationships/notesSlide" Target="../notesSlides/notesSlide2.xml"/><Relationship Id="rId16"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177.png"/><Relationship Id="rId11" Type="http://schemas.openxmlformats.org/officeDocument/2006/relationships/image" Target="../media/image182.png"/><Relationship Id="rId5" Type="http://schemas.openxmlformats.org/officeDocument/2006/relationships/image" Target="../media/image176.png"/><Relationship Id="rId15" Type="http://schemas.openxmlformats.org/officeDocument/2006/relationships/image" Target="../media/image19.png"/><Relationship Id="rId10" Type="http://schemas.openxmlformats.org/officeDocument/2006/relationships/image" Target="../media/image181.png"/><Relationship Id="rId4" Type="http://schemas.openxmlformats.org/officeDocument/2006/relationships/image" Target="../media/image175.png"/><Relationship Id="rId9" Type="http://schemas.openxmlformats.org/officeDocument/2006/relationships/image" Target="../media/image180.png"/><Relationship Id="rId14" Type="http://schemas.openxmlformats.org/officeDocument/2006/relationships/image" Target="../media/image18.jpg"/></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85.png"/><Relationship Id="rId7"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88.png"/><Relationship Id="rId11" Type="http://schemas.openxmlformats.org/officeDocument/2006/relationships/image" Target="../media/image22.png"/><Relationship Id="rId5" Type="http://schemas.openxmlformats.org/officeDocument/2006/relationships/image" Target="../media/image187.png"/><Relationship Id="rId10" Type="http://schemas.openxmlformats.org/officeDocument/2006/relationships/image" Target="../media/image21.jpg"/><Relationship Id="rId4" Type="http://schemas.openxmlformats.org/officeDocument/2006/relationships/image" Target="../media/image186.png"/><Relationship Id="rId9" Type="http://schemas.openxmlformats.org/officeDocument/2006/relationships/image" Target="../media/image20.png"/></Relationships>
</file>

<file path=ppt/slides/_rels/slide27.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89.png"/><Relationship Id="rId7" Type="http://schemas.openxmlformats.org/officeDocument/2006/relationships/image" Target="../media/image188.png"/><Relationship Id="rId12"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92.png"/><Relationship Id="rId11" Type="http://schemas.openxmlformats.org/officeDocument/2006/relationships/image" Target="../media/image21.jpg"/><Relationship Id="rId5" Type="http://schemas.openxmlformats.org/officeDocument/2006/relationships/image" Target="../media/image191.png"/><Relationship Id="rId10" Type="http://schemas.openxmlformats.org/officeDocument/2006/relationships/image" Target="../media/image20.png"/><Relationship Id="rId4" Type="http://schemas.openxmlformats.org/officeDocument/2006/relationships/image" Target="../media/image190.png"/><Relationship Id="rId9" Type="http://schemas.openxmlformats.org/officeDocument/2006/relationships/image" Target="../media/image19.png"/></Relationships>
</file>

<file path=ppt/slides/_rels/slide2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93.png"/><Relationship Id="rId7"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96.png"/><Relationship Id="rId11" Type="http://schemas.openxmlformats.org/officeDocument/2006/relationships/image" Target="../media/image22.png"/><Relationship Id="rId5" Type="http://schemas.openxmlformats.org/officeDocument/2006/relationships/image" Target="../media/image195.png"/><Relationship Id="rId10" Type="http://schemas.openxmlformats.org/officeDocument/2006/relationships/image" Target="../media/image21.jpg"/><Relationship Id="rId4" Type="http://schemas.openxmlformats.org/officeDocument/2006/relationships/image" Target="../media/image194.png"/><Relationship Id="rId9"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98.png"/><Relationship Id="rId7" Type="http://schemas.openxmlformats.org/officeDocument/2006/relationships/image" Target="../media/image20.png"/><Relationship Id="rId2" Type="http://schemas.openxmlformats.org/officeDocument/2006/relationships/image" Target="../media/image197.pn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99.png"/><Relationship Id="rId9" Type="http://schemas.openxmlformats.org/officeDocument/2006/relationships/image" Target="../media/image22.png"/></Relationships>
</file>

<file path=ppt/slides/_rels/slide31.xml.rels><?xml version="1.0" encoding="UTF-8" standalone="yes"?>
<Relationships xmlns="http://schemas.openxmlformats.org/package/2006/relationships"><Relationship Id="rId8" Type="http://schemas.openxmlformats.org/officeDocument/2006/relationships/image" Target="../media/image206.png"/><Relationship Id="rId13" Type="http://schemas.openxmlformats.org/officeDocument/2006/relationships/image" Target="../media/image22.png"/><Relationship Id="rId3" Type="http://schemas.openxmlformats.org/officeDocument/2006/relationships/image" Target="../media/image201.png"/><Relationship Id="rId7" Type="http://schemas.openxmlformats.org/officeDocument/2006/relationships/image" Target="../media/image205.png"/><Relationship Id="rId12" Type="http://schemas.openxmlformats.org/officeDocument/2006/relationships/image" Target="../media/image21.jpg"/><Relationship Id="rId2" Type="http://schemas.openxmlformats.org/officeDocument/2006/relationships/image" Target="../media/image200.png"/><Relationship Id="rId1" Type="http://schemas.openxmlformats.org/officeDocument/2006/relationships/slideLayout" Target="../slideLayouts/slideLayout5.xml"/><Relationship Id="rId6" Type="http://schemas.openxmlformats.org/officeDocument/2006/relationships/image" Target="../media/image204.png"/><Relationship Id="rId11" Type="http://schemas.openxmlformats.org/officeDocument/2006/relationships/image" Target="../media/image20.png"/><Relationship Id="rId5" Type="http://schemas.openxmlformats.org/officeDocument/2006/relationships/image" Target="../media/image203.png"/><Relationship Id="rId10" Type="http://schemas.openxmlformats.org/officeDocument/2006/relationships/image" Target="../media/image19.png"/><Relationship Id="rId4" Type="http://schemas.openxmlformats.org/officeDocument/2006/relationships/image" Target="../media/image202.png"/><Relationship Id="rId9" Type="http://schemas.openxmlformats.org/officeDocument/2006/relationships/image" Target="../media/image18.jpg"/><Relationship Id="rId14" Type="http://schemas.openxmlformats.org/officeDocument/2006/relationships/image" Target="../media/image207.png"/></Relationships>
</file>

<file path=ppt/slides/_rels/slide32.xml.rels><?xml version="1.0" encoding="UTF-8" standalone="yes"?>
<Relationships xmlns="http://schemas.openxmlformats.org/package/2006/relationships"><Relationship Id="rId8" Type="http://schemas.openxmlformats.org/officeDocument/2006/relationships/image" Target="../media/image214.png"/><Relationship Id="rId13" Type="http://schemas.openxmlformats.org/officeDocument/2006/relationships/image" Target="../media/image219.png"/><Relationship Id="rId18" Type="http://schemas.openxmlformats.org/officeDocument/2006/relationships/image" Target="../media/image22.png"/><Relationship Id="rId3" Type="http://schemas.openxmlformats.org/officeDocument/2006/relationships/image" Target="../media/image209.png"/><Relationship Id="rId7" Type="http://schemas.openxmlformats.org/officeDocument/2006/relationships/image" Target="../media/image213.png"/><Relationship Id="rId12" Type="http://schemas.openxmlformats.org/officeDocument/2006/relationships/image" Target="../media/image218.png"/><Relationship Id="rId17" Type="http://schemas.openxmlformats.org/officeDocument/2006/relationships/image" Target="../media/image21.jpg"/><Relationship Id="rId2" Type="http://schemas.openxmlformats.org/officeDocument/2006/relationships/image" Target="../media/image208.png"/><Relationship Id="rId16"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212.png"/><Relationship Id="rId11" Type="http://schemas.openxmlformats.org/officeDocument/2006/relationships/image" Target="../media/image217.png"/><Relationship Id="rId5" Type="http://schemas.openxmlformats.org/officeDocument/2006/relationships/image" Target="../media/image211.png"/><Relationship Id="rId15" Type="http://schemas.openxmlformats.org/officeDocument/2006/relationships/image" Target="../media/image19.png"/><Relationship Id="rId10" Type="http://schemas.openxmlformats.org/officeDocument/2006/relationships/image" Target="../media/image216.png"/><Relationship Id="rId4" Type="http://schemas.openxmlformats.org/officeDocument/2006/relationships/image" Target="../media/image210.png"/><Relationship Id="rId9" Type="http://schemas.openxmlformats.org/officeDocument/2006/relationships/image" Target="../media/image215.png"/><Relationship Id="rId14" Type="http://schemas.openxmlformats.org/officeDocument/2006/relationships/image" Target="../media/image18.jpg"/></Relationships>
</file>

<file path=ppt/slides/_rels/slide33.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207.png"/><Relationship Id="rId7" Type="http://schemas.openxmlformats.org/officeDocument/2006/relationships/image" Target="../media/image20.png"/><Relationship Id="rId2" Type="http://schemas.openxmlformats.org/officeDocument/2006/relationships/image" Target="../media/image220.pn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221.png"/><Relationship Id="rId9" Type="http://schemas.openxmlformats.org/officeDocument/2006/relationships/image" Target="../media/image22.png"/></Relationships>
</file>

<file path=ppt/slides/_rels/slide34.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223.png"/><Relationship Id="rId7" Type="http://schemas.openxmlformats.org/officeDocument/2006/relationships/image" Target="../media/image20.png"/><Relationship Id="rId2" Type="http://schemas.openxmlformats.org/officeDocument/2006/relationships/image" Target="../media/image222.pn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224.png"/><Relationship Id="rId9"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225.png"/><Relationship Id="rId1" Type="http://schemas.openxmlformats.org/officeDocument/2006/relationships/slideLayout" Target="../slideLayouts/slideLayout5.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226.pn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19.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18.jpg"/><Relationship Id="rId1" Type="http://schemas.openxmlformats.org/officeDocument/2006/relationships/slideLayout" Target="../slideLayouts/slideLayout5.xml"/><Relationship Id="rId6" Type="http://schemas.openxmlformats.org/officeDocument/2006/relationships/image" Target="../media/image22.png"/><Relationship Id="rId11" Type="http://schemas.openxmlformats.org/officeDocument/2006/relationships/image" Target="../media/image29.png"/><Relationship Id="rId5" Type="http://schemas.openxmlformats.org/officeDocument/2006/relationships/image" Target="../media/image21.jpg"/><Relationship Id="rId10" Type="http://schemas.openxmlformats.org/officeDocument/2006/relationships/image" Target="../media/image28.png"/><Relationship Id="rId4" Type="http://schemas.openxmlformats.org/officeDocument/2006/relationships/image" Target="../media/image20.png"/><Relationship Id="rId9" Type="http://schemas.openxmlformats.org/officeDocument/2006/relationships/image" Target="../media/image27.png"/><Relationship Id="rId1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18.jpg"/><Relationship Id="rId1" Type="http://schemas.openxmlformats.org/officeDocument/2006/relationships/slideLayout" Target="../slideLayouts/slideLayout5.xml"/><Relationship Id="rId6" Type="http://schemas.openxmlformats.org/officeDocument/2006/relationships/image" Target="../media/image22.png"/><Relationship Id="rId11" Type="http://schemas.openxmlformats.org/officeDocument/2006/relationships/image" Target="../media/image37.png"/><Relationship Id="rId5" Type="http://schemas.openxmlformats.org/officeDocument/2006/relationships/image" Target="../media/image21.jpg"/><Relationship Id="rId10" Type="http://schemas.openxmlformats.org/officeDocument/2006/relationships/image" Target="../media/image36.png"/><Relationship Id="rId4" Type="http://schemas.openxmlformats.org/officeDocument/2006/relationships/image" Target="../media/image20.png"/><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1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18.jpg"/><Relationship Id="rId2" Type="http://schemas.openxmlformats.org/officeDocument/2006/relationships/image" Target="../media/image36.png"/><Relationship Id="rId16"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21.jp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18" Type="http://schemas.openxmlformats.org/officeDocument/2006/relationships/image" Target="../media/image20.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17" Type="http://schemas.openxmlformats.org/officeDocument/2006/relationships/image" Target="../media/image19.png"/><Relationship Id="rId2" Type="http://schemas.openxmlformats.org/officeDocument/2006/relationships/image" Target="../media/image48.png"/><Relationship Id="rId16" Type="http://schemas.openxmlformats.org/officeDocument/2006/relationships/image" Target="../media/image18.jpg"/><Relationship Id="rId20"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1.png"/><Relationship Id="rId10" Type="http://schemas.openxmlformats.org/officeDocument/2006/relationships/image" Target="../media/image56.png"/><Relationship Id="rId19" Type="http://schemas.openxmlformats.org/officeDocument/2006/relationships/image" Target="../media/image21.jp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2229578" y="3449329"/>
            <a:ext cx="9371872" cy="1122202"/>
          </a:xfrm>
        </p:spPr>
        <p:txBody>
          <a:bodyPr/>
          <a:lstStyle/>
          <a:p>
            <a:pPr algn="ctr"/>
            <a:r>
              <a:rPr lang="en-US" b="1"/>
              <a:t>Spin transport in condensed matter from a quantum kinetic perspective</a:t>
            </a:r>
            <a:br>
              <a:rPr lang="en-US" b="1"/>
            </a:br>
            <a:endParaRPr lang="en-US" b="1" dirty="0"/>
          </a:p>
        </p:txBody>
      </p:sp>
      <p:sp>
        <p:nvSpPr>
          <p:cNvPr id="3" name="Subtitle 2">
            <a:extLst>
              <a:ext uri="{FF2B5EF4-FFF2-40B4-BE49-F238E27FC236}">
                <a16:creationId xmlns:a16="http://schemas.microsoft.com/office/drawing/2014/main" id="{0236A1B4-B8D1-4A72-8E20-0703F54BF1FE}"/>
              </a:ext>
            </a:extLst>
          </p:cNvPr>
          <p:cNvSpPr>
            <a:spLocks noGrp="1"/>
          </p:cNvSpPr>
          <p:nvPr>
            <p:ph type="subTitle" idx="1"/>
          </p:nvPr>
        </p:nvSpPr>
        <p:spPr>
          <a:xfrm>
            <a:off x="5052943" y="3978413"/>
            <a:ext cx="6538044" cy="396660"/>
          </a:xfrm>
        </p:spPr>
        <p:txBody>
          <a:bodyPr>
            <a:noAutofit/>
          </a:bodyPr>
          <a:lstStyle/>
          <a:p>
            <a:pPr algn="ctr"/>
            <a:r>
              <a:rPr lang="en-US" sz="2800" dirty="0"/>
              <a:t>Thierry Valet</a:t>
            </a:r>
          </a:p>
          <a:p>
            <a:pPr algn="ctr"/>
            <a:r>
              <a:rPr lang="en-US" sz="2000"/>
              <a:t>ECT* Workshop – Trento 09/18/2024</a:t>
            </a:r>
            <a:endParaRPr lang="en-US" sz="2000" dirty="0"/>
          </a:p>
        </p:txBody>
      </p:sp>
      <p:pic>
        <p:nvPicPr>
          <p:cNvPr id="6" name="Picture 5">
            <a:extLst>
              <a:ext uri="{FF2B5EF4-FFF2-40B4-BE49-F238E27FC236}">
                <a16:creationId xmlns:a16="http://schemas.microsoft.com/office/drawing/2014/main" id="{7AEF9EED-A2F2-FC26-3EF8-66327E2BE751}"/>
              </a:ext>
            </a:extLst>
          </p:cNvPr>
          <p:cNvPicPr>
            <a:picLocks noChangeAspect="1"/>
          </p:cNvPicPr>
          <p:nvPr/>
        </p:nvPicPr>
        <p:blipFill>
          <a:blip r:embed="rId2"/>
          <a:stretch>
            <a:fillRect/>
          </a:stretch>
        </p:blipFill>
        <p:spPr>
          <a:xfrm>
            <a:off x="7825618" y="511084"/>
            <a:ext cx="4305901" cy="1705213"/>
          </a:xfrm>
          <a:prstGeom prst="rect">
            <a:avLst/>
          </a:prstGeom>
        </p:spPr>
      </p:pic>
      <p:grpSp>
        <p:nvGrpSpPr>
          <p:cNvPr id="11" name="Group 10">
            <a:extLst>
              <a:ext uri="{FF2B5EF4-FFF2-40B4-BE49-F238E27FC236}">
                <a16:creationId xmlns:a16="http://schemas.microsoft.com/office/drawing/2014/main" id="{5F4CC238-3ECE-7EC5-6AB3-9D00B7BBD61A}"/>
              </a:ext>
            </a:extLst>
          </p:cNvPr>
          <p:cNvGrpSpPr/>
          <p:nvPr/>
        </p:nvGrpSpPr>
        <p:grpSpPr>
          <a:xfrm>
            <a:off x="321295" y="5416685"/>
            <a:ext cx="11545010" cy="1252974"/>
            <a:chOff x="321295" y="5416685"/>
            <a:chExt cx="11545010" cy="1252974"/>
          </a:xfrm>
        </p:grpSpPr>
        <p:pic>
          <p:nvPicPr>
            <p:cNvPr id="12" name="Picture 11">
              <a:extLst>
                <a:ext uri="{FF2B5EF4-FFF2-40B4-BE49-F238E27FC236}">
                  <a16:creationId xmlns:a16="http://schemas.microsoft.com/office/drawing/2014/main" id="{A2C4A6F3-8594-7110-B252-672ECF3259D4}"/>
                </a:ext>
              </a:extLst>
            </p:cNvPr>
            <p:cNvPicPr>
              <a:picLocks noChangeAspect="1"/>
            </p:cNvPicPr>
            <p:nvPr/>
          </p:nvPicPr>
          <p:blipFill>
            <a:blip r:embed="rId3"/>
            <a:stretch>
              <a:fillRect/>
            </a:stretch>
          </p:blipFill>
          <p:spPr>
            <a:xfrm>
              <a:off x="321295" y="5547456"/>
              <a:ext cx="1122203" cy="1122203"/>
            </a:xfrm>
            <a:prstGeom prst="rect">
              <a:avLst/>
            </a:prstGeom>
          </p:spPr>
        </p:pic>
        <p:pic>
          <p:nvPicPr>
            <p:cNvPr id="13" name="Picture 12">
              <a:extLst>
                <a:ext uri="{FF2B5EF4-FFF2-40B4-BE49-F238E27FC236}">
                  <a16:creationId xmlns:a16="http://schemas.microsoft.com/office/drawing/2014/main" id="{53599BDD-CBDB-93A2-D1F9-669436F031BB}"/>
                </a:ext>
              </a:extLst>
            </p:cNvPr>
            <p:cNvPicPr>
              <a:picLocks noChangeAspect="1"/>
            </p:cNvPicPr>
            <p:nvPr/>
          </p:nvPicPr>
          <p:blipFill>
            <a:blip r:embed="rId4"/>
            <a:stretch>
              <a:fillRect/>
            </a:stretch>
          </p:blipFill>
          <p:spPr>
            <a:xfrm>
              <a:off x="1636564" y="5543755"/>
              <a:ext cx="1835869" cy="1125904"/>
            </a:xfrm>
            <a:prstGeom prst="rect">
              <a:avLst/>
            </a:prstGeom>
          </p:spPr>
        </p:pic>
        <p:pic>
          <p:nvPicPr>
            <p:cNvPr id="15" name="Picture 14">
              <a:extLst>
                <a:ext uri="{FF2B5EF4-FFF2-40B4-BE49-F238E27FC236}">
                  <a16:creationId xmlns:a16="http://schemas.microsoft.com/office/drawing/2014/main" id="{9D01F0F3-461D-9C05-5BD8-3C0A383EAE95}"/>
                </a:ext>
              </a:extLst>
            </p:cNvPr>
            <p:cNvPicPr>
              <a:picLocks noChangeAspect="1"/>
            </p:cNvPicPr>
            <p:nvPr/>
          </p:nvPicPr>
          <p:blipFill>
            <a:blip r:embed="rId5"/>
            <a:stretch>
              <a:fillRect/>
            </a:stretch>
          </p:blipFill>
          <p:spPr>
            <a:xfrm>
              <a:off x="3665499" y="5543755"/>
              <a:ext cx="1004023" cy="1125904"/>
            </a:xfrm>
            <a:prstGeom prst="rect">
              <a:avLst/>
            </a:prstGeom>
          </p:spPr>
        </p:pic>
        <p:pic>
          <p:nvPicPr>
            <p:cNvPr id="16" name="Picture 15">
              <a:extLst>
                <a:ext uri="{FF2B5EF4-FFF2-40B4-BE49-F238E27FC236}">
                  <a16:creationId xmlns:a16="http://schemas.microsoft.com/office/drawing/2014/main" id="{3F1EB8EE-B831-8271-A39E-5FB1993A34B3}"/>
                </a:ext>
              </a:extLst>
            </p:cNvPr>
            <p:cNvPicPr>
              <a:picLocks noChangeAspect="1"/>
            </p:cNvPicPr>
            <p:nvPr/>
          </p:nvPicPr>
          <p:blipFill>
            <a:blip r:embed="rId6"/>
            <a:stretch>
              <a:fillRect/>
            </a:stretch>
          </p:blipFill>
          <p:spPr>
            <a:xfrm>
              <a:off x="4862588" y="5416685"/>
              <a:ext cx="2275265" cy="1252974"/>
            </a:xfrm>
            <a:prstGeom prst="rect">
              <a:avLst/>
            </a:prstGeom>
          </p:spPr>
        </p:pic>
        <p:pic>
          <p:nvPicPr>
            <p:cNvPr id="17" name="Picture 16">
              <a:extLst>
                <a:ext uri="{FF2B5EF4-FFF2-40B4-BE49-F238E27FC236}">
                  <a16:creationId xmlns:a16="http://schemas.microsoft.com/office/drawing/2014/main" id="{845259D8-5E26-1C9C-2137-ABB3053F9D11}"/>
                </a:ext>
              </a:extLst>
            </p:cNvPr>
            <p:cNvPicPr>
              <a:picLocks noChangeAspect="1"/>
            </p:cNvPicPr>
            <p:nvPr/>
          </p:nvPicPr>
          <p:blipFill>
            <a:blip r:embed="rId7"/>
            <a:stretch>
              <a:fillRect/>
            </a:stretch>
          </p:blipFill>
          <p:spPr>
            <a:xfrm>
              <a:off x="7330919" y="5470933"/>
              <a:ext cx="4535386" cy="1144477"/>
            </a:xfrm>
            <a:prstGeom prst="rect">
              <a:avLst/>
            </a:prstGeom>
          </p:spPr>
        </p:pic>
      </p:grpSp>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6D044-C704-4974-935B-AE3D7EFC9BC4}"/>
              </a:ext>
            </a:extLst>
          </p:cNvPr>
          <p:cNvSpPr>
            <a:spLocks noGrp="1"/>
          </p:cNvSpPr>
          <p:nvPr>
            <p:ph type="title"/>
          </p:nvPr>
        </p:nvSpPr>
        <p:spPr>
          <a:xfrm>
            <a:off x="594804" y="2817"/>
            <a:ext cx="10758996" cy="923331"/>
          </a:xfrm>
        </p:spPr>
        <p:txBody>
          <a:bodyPr/>
          <a:lstStyle/>
          <a:p>
            <a:r>
              <a:rPr lang="en-US" b="1"/>
              <a:t>GAUGE invariant </a:t>
            </a:r>
            <a:r>
              <a:rPr lang="en-US"/>
              <a:t>keldysh theory </a:t>
            </a:r>
            <a:r>
              <a:rPr lang="en-US" b="1"/>
              <a:t>in phase space </a:t>
            </a:r>
            <a:r>
              <a:rPr lang="en-US"/>
              <a:t>(1)</a:t>
            </a:r>
            <a:endParaRPr lang="en-US" dirty="0"/>
          </a:p>
        </p:txBody>
      </p:sp>
      <p:sp>
        <p:nvSpPr>
          <p:cNvPr id="11" name="Slide Number Placeholder 10">
            <a:extLst>
              <a:ext uri="{FF2B5EF4-FFF2-40B4-BE49-F238E27FC236}">
                <a16:creationId xmlns:a16="http://schemas.microsoft.com/office/drawing/2014/main" id="{6D5843A7-CBF3-441B-919C-8467B2BB19B5}"/>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10</a:t>
            </a:fld>
            <a:endParaRPr lang="en-US" dirty="0"/>
          </a:p>
        </p:txBody>
      </p:sp>
      <p:pic>
        <p:nvPicPr>
          <p:cNvPr id="5" name="Picture 4">
            <a:extLst>
              <a:ext uri="{FF2B5EF4-FFF2-40B4-BE49-F238E27FC236}">
                <a16:creationId xmlns:a16="http://schemas.microsoft.com/office/drawing/2014/main" id="{C12A854D-21E3-BBC3-C1B5-9064BBB6799C}"/>
              </a:ext>
            </a:extLst>
          </p:cNvPr>
          <p:cNvPicPr>
            <a:picLocks noChangeAspect="1"/>
          </p:cNvPicPr>
          <p:nvPr/>
        </p:nvPicPr>
        <p:blipFill>
          <a:blip r:embed="rId2"/>
          <a:stretch>
            <a:fillRect/>
          </a:stretch>
        </p:blipFill>
        <p:spPr>
          <a:xfrm>
            <a:off x="429821" y="4662938"/>
            <a:ext cx="2513745" cy="1367773"/>
          </a:xfrm>
          <a:prstGeom prst="rect">
            <a:avLst/>
          </a:prstGeom>
        </p:spPr>
      </p:pic>
      <p:pic>
        <p:nvPicPr>
          <p:cNvPr id="14" name="Picture 13">
            <a:extLst>
              <a:ext uri="{FF2B5EF4-FFF2-40B4-BE49-F238E27FC236}">
                <a16:creationId xmlns:a16="http://schemas.microsoft.com/office/drawing/2014/main" id="{32A0F38D-B759-46AF-91DF-5C4DAB982D53}"/>
              </a:ext>
            </a:extLst>
          </p:cNvPr>
          <p:cNvPicPr>
            <a:picLocks noChangeAspect="1"/>
          </p:cNvPicPr>
          <p:nvPr/>
        </p:nvPicPr>
        <p:blipFill>
          <a:blip r:embed="rId3"/>
          <a:stretch>
            <a:fillRect/>
          </a:stretch>
        </p:blipFill>
        <p:spPr>
          <a:xfrm>
            <a:off x="45230" y="1072693"/>
            <a:ext cx="6077437" cy="614385"/>
          </a:xfrm>
          <a:prstGeom prst="rect">
            <a:avLst/>
          </a:prstGeom>
        </p:spPr>
      </p:pic>
      <p:pic>
        <p:nvPicPr>
          <p:cNvPr id="21" name="Picture 20">
            <a:extLst>
              <a:ext uri="{FF2B5EF4-FFF2-40B4-BE49-F238E27FC236}">
                <a16:creationId xmlns:a16="http://schemas.microsoft.com/office/drawing/2014/main" id="{32ABED84-B890-8FC6-4247-FB316336AA53}"/>
              </a:ext>
            </a:extLst>
          </p:cNvPr>
          <p:cNvPicPr>
            <a:picLocks noChangeAspect="1"/>
          </p:cNvPicPr>
          <p:nvPr/>
        </p:nvPicPr>
        <p:blipFill>
          <a:blip r:embed="rId4"/>
          <a:stretch>
            <a:fillRect/>
          </a:stretch>
        </p:blipFill>
        <p:spPr>
          <a:xfrm>
            <a:off x="698319" y="2218252"/>
            <a:ext cx="4927925" cy="826725"/>
          </a:xfrm>
          <a:prstGeom prst="rect">
            <a:avLst/>
          </a:prstGeom>
        </p:spPr>
      </p:pic>
      <p:sp>
        <p:nvSpPr>
          <p:cNvPr id="22" name="TextBox 21">
            <a:extLst>
              <a:ext uri="{FF2B5EF4-FFF2-40B4-BE49-F238E27FC236}">
                <a16:creationId xmlns:a16="http://schemas.microsoft.com/office/drawing/2014/main" id="{9E4E95FD-E41B-6A9A-A68D-4DC2755E94C6}"/>
              </a:ext>
            </a:extLst>
          </p:cNvPr>
          <p:cNvSpPr txBox="1"/>
          <p:nvPr/>
        </p:nvSpPr>
        <p:spPr>
          <a:xfrm>
            <a:off x="582665" y="1687078"/>
            <a:ext cx="4607160" cy="369332"/>
          </a:xfrm>
          <a:prstGeom prst="rect">
            <a:avLst/>
          </a:prstGeom>
          <a:noFill/>
        </p:spPr>
        <p:txBody>
          <a:bodyPr wrap="none" rtlCol="0">
            <a:spAutoFit/>
          </a:bodyPr>
          <a:lstStyle/>
          <a:p>
            <a:pPr algn="ctr"/>
            <a:r>
              <a:rPr lang="en-US" b="1"/>
              <a:t>U(1) Gauge invariant Wigner transformation</a:t>
            </a:r>
            <a:endParaRPr lang="fr-FR" b="1"/>
          </a:p>
        </p:txBody>
      </p:sp>
      <p:sp>
        <p:nvSpPr>
          <p:cNvPr id="25" name="TextBox 24">
            <a:extLst>
              <a:ext uri="{FF2B5EF4-FFF2-40B4-BE49-F238E27FC236}">
                <a16:creationId xmlns:a16="http://schemas.microsoft.com/office/drawing/2014/main" id="{F8153EE1-9BC7-E522-D058-7D3ABC37383F}"/>
              </a:ext>
            </a:extLst>
          </p:cNvPr>
          <p:cNvSpPr txBox="1"/>
          <p:nvPr/>
        </p:nvSpPr>
        <p:spPr>
          <a:xfrm>
            <a:off x="1204602" y="3036375"/>
            <a:ext cx="3363293" cy="369332"/>
          </a:xfrm>
          <a:prstGeom prst="rect">
            <a:avLst/>
          </a:prstGeom>
          <a:noFill/>
        </p:spPr>
        <p:txBody>
          <a:bodyPr wrap="none" rtlCol="0">
            <a:spAutoFit/>
          </a:bodyPr>
          <a:lstStyle/>
          <a:p>
            <a:pPr algn="ctr"/>
            <a:r>
              <a:rPr lang="en-US"/>
              <a:t>U(1) gauge link aka Wilson loop</a:t>
            </a:r>
            <a:endParaRPr lang="fr-FR"/>
          </a:p>
        </p:txBody>
      </p:sp>
      <p:pic>
        <p:nvPicPr>
          <p:cNvPr id="27" name="Picture 26">
            <a:extLst>
              <a:ext uri="{FF2B5EF4-FFF2-40B4-BE49-F238E27FC236}">
                <a16:creationId xmlns:a16="http://schemas.microsoft.com/office/drawing/2014/main" id="{56A45A63-3415-9080-F65C-89890B703392}"/>
              </a:ext>
            </a:extLst>
          </p:cNvPr>
          <p:cNvPicPr>
            <a:picLocks noChangeAspect="1"/>
          </p:cNvPicPr>
          <p:nvPr/>
        </p:nvPicPr>
        <p:blipFill>
          <a:blip r:embed="rId5"/>
          <a:stretch>
            <a:fillRect/>
          </a:stretch>
        </p:blipFill>
        <p:spPr>
          <a:xfrm>
            <a:off x="219828" y="3557340"/>
            <a:ext cx="6733064" cy="594315"/>
          </a:xfrm>
          <a:prstGeom prst="rect">
            <a:avLst/>
          </a:prstGeom>
        </p:spPr>
      </p:pic>
      <p:sp>
        <p:nvSpPr>
          <p:cNvPr id="28" name="TextBox 27">
            <a:extLst>
              <a:ext uri="{FF2B5EF4-FFF2-40B4-BE49-F238E27FC236}">
                <a16:creationId xmlns:a16="http://schemas.microsoft.com/office/drawing/2014/main" id="{3CCC7047-A192-1896-CB40-463185F6955B}"/>
              </a:ext>
            </a:extLst>
          </p:cNvPr>
          <p:cNvSpPr txBox="1"/>
          <p:nvPr/>
        </p:nvSpPr>
        <p:spPr>
          <a:xfrm>
            <a:off x="429821" y="4176575"/>
            <a:ext cx="5713680" cy="369332"/>
          </a:xfrm>
          <a:prstGeom prst="rect">
            <a:avLst/>
          </a:prstGeom>
          <a:noFill/>
        </p:spPr>
        <p:txBody>
          <a:bodyPr wrap="none" rtlCol="0">
            <a:spAutoFit/>
          </a:bodyPr>
          <a:lstStyle/>
          <a:p>
            <a:pPr algn="ctr"/>
            <a:r>
              <a:rPr lang="en-US" b="1"/>
              <a:t>U(1) Gauge invariant Moyal product </a:t>
            </a:r>
            <a:r>
              <a:rPr lang="en-US"/>
              <a:t>aka “star” product</a:t>
            </a:r>
            <a:endParaRPr lang="fr-FR" b="1"/>
          </a:p>
        </p:txBody>
      </p:sp>
      <p:pic>
        <p:nvPicPr>
          <p:cNvPr id="32" name="Picture 31">
            <a:extLst>
              <a:ext uri="{FF2B5EF4-FFF2-40B4-BE49-F238E27FC236}">
                <a16:creationId xmlns:a16="http://schemas.microsoft.com/office/drawing/2014/main" id="{28C7A7CF-F6C1-784D-FBFE-B28664482EB7}"/>
              </a:ext>
            </a:extLst>
          </p:cNvPr>
          <p:cNvPicPr>
            <a:picLocks noChangeAspect="1"/>
          </p:cNvPicPr>
          <p:nvPr/>
        </p:nvPicPr>
        <p:blipFill>
          <a:blip r:embed="rId6"/>
          <a:stretch>
            <a:fillRect/>
          </a:stretch>
        </p:blipFill>
        <p:spPr>
          <a:xfrm>
            <a:off x="3162836" y="4793592"/>
            <a:ext cx="2922679" cy="547102"/>
          </a:xfrm>
          <a:prstGeom prst="rect">
            <a:avLst/>
          </a:prstGeom>
        </p:spPr>
      </p:pic>
      <p:pic>
        <p:nvPicPr>
          <p:cNvPr id="34" name="Picture 33">
            <a:extLst>
              <a:ext uri="{FF2B5EF4-FFF2-40B4-BE49-F238E27FC236}">
                <a16:creationId xmlns:a16="http://schemas.microsoft.com/office/drawing/2014/main" id="{5068E4C9-287C-0780-1C7D-D7E26D8D1741}"/>
              </a:ext>
            </a:extLst>
          </p:cNvPr>
          <p:cNvPicPr>
            <a:picLocks noChangeAspect="1"/>
          </p:cNvPicPr>
          <p:nvPr/>
        </p:nvPicPr>
        <p:blipFill>
          <a:blip r:embed="rId7"/>
          <a:stretch>
            <a:fillRect/>
          </a:stretch>
        </p:blipFill>
        <p:spPr>
          <a:xfrm>
            <a:off x="3162836" y="5393943"/>
            <a:ext cx="2922681" cy="384939"/>
          </a:xfrm>
          <a:prstGeom prst="rect">
            <a:avLst/>
          </a:prstGeom>
        </p:spPr>
      </p:pic>
      <p:pic>
        <p:nvPicPr>
          <p:cNvPr id="45" name="Picture 44">
            <a:extLst>
              <a:ext uri="{FF2B5EF4-FFF2-40B4-BE49-F238E27FC236}">
                <a16:creationId xmlns:a16="http://schemas.microsoft.com/office/drawing/2014/main" id="{A8377962-D135-6467-1BD1-7E63B098C5B4}"/>
              </a:ext>
            </a:extLst>
          </p:cNvPr>
          <p:cNvPicPr>
            <a:picLocks noChangeAspect="1"/>
          </p:cNvPicPr>
          <p:nvPr/>
        </p:nvPicPr>
        <p:blipFill>
          <a:blip r:embed="rId8"/>
          <a:stretch>
            <a:fillRect/>
          </a:stretch>
        </p:blipFill>
        <p:spPr>
          <a:xfrm>
            <a:off x="7380759" y="669656"/>
            <a:ext cx="4166111" cy="1357967"/>
          </a:xfrm>
          <a:prstGeom prst="rect">
            <a:avLst/>
          </a:prstGeom>
        </p:spPr>
      </p:pic>
      <p:pic>
        <p:nvPicPr>
          <p:cNvPr id="49" name="Picture 48">
            <a:extLst>
              <a:ext uri="{FF2B5EF4-FFF2-40B4-BE49-F238E27FC236}">
                <a16:creationId xmlns:a16="http://schemas.microsoft.com/office/drawing/2014/main" id="{A4882CC8-F37B-43B1-32A5-CFFCC69EA83A}"/>
              </a:ext>
            </a:extLst>
          </p:cNvPr>
          <p:cNvPicPr>
            <a:picLocks noChangeAspect="1"/>
          </p:cNvPicPr>
          <p:nvPr/>
        </p:nvPicPr>
        <p:blipFill>
          <a:blip r:embed="rId9"/>
          <a:stretch>
            <a:fillRect/>
          </a:stretch>
        </p:blipFill>
        <p:spPr>
          <a:xfrm>
            <a:off x="7707067" y="2095395"/>
            <a:ext cx="3460921" cy="474547"/>
          </a:xfrm>
          <a:prstGeom prst="rect">
            <a:avLst/>
          </a:prstGeom>
        </p:spPr>
      </p:pic>
      <p:pic>
        <p:nvPicPr>
          <p:cNvPr id="51" name="Picture 50">
            <a:extLst>
              <a:ext uri="{FF2B5EF4-FFF2-40B4-BE49-F238E27FC236}">
                <a16:creationId xmlns:a16="http://schemas.microsoft.com/office/drawing/2014/main" id="{E9CEA8A2-26B6-20CC-25EC-2EABC5F9000A}"/>
              </a:ext>
            </a:extLst>
          </p:cNvPr>
          <p:cNvPicPr>
            <a:picLocks noChangeAspect="1"/>
          </p:cNvPicPr>
          <p:nvPr/>
        </p:nvPicPr>
        <p:blipFill>
          <a:blip r:embed="rId10"/>
          <a:stretch>
            <a:fillRect/>
          </a:stretch>
        </p:blipFill>
        <p:spPr>
          <a:xfrm>
            <a:off x="7406719" y="2621643"/>
            <a:ext cx="4140151" cy="407228"/>
          </a:xfrm>
          <a:prstGeom prst="rect">
            <a:avLst/>
          </a:prstGeom>
        </p:spPr>
      </p:pic>
      <p:pic>
        <p:nvPicPr>
          <p:cNvPr id="53" name="Picture 52">
            <a:extLst>
              <a:ext uri="{FF2B5EF4-FFF2-40B4-BE49-F238E27FC236}">
                <a16:creationId xmlns:a16="http://schemas.microsoft.com/office/drawing/2014/main" id="{9F057D12-4C27-C397-94E3-9F3D0BAEA26A}"/>
              </a:ext>
            </a:extLst>
          </p:cNvPr>
          <p:cNvPicPr>
            <a:picLocks noChangeAspect="1"/>
          </p:cNvPicPr>
          <p:nvPr/>
        </p:nvPicPr>
        <p:blipFill>
          <a:blip r:embed="rId11"/>
          <a:stretch>
            <a:fillRect/>
          </a:stretch>
        </p:blipFill>
        <p:spPr>
          <a:xfrm>
            <a:off x="8257941" y="3173979"/>
            <a:ext cx="2592789" cy="337475"/>
          </a:xfrm>
          <a:prstGeom prst="rect">
            <a:avLst/>
          </a:prstGeom>
        </p:spPr>
      </p:pic>
      <p:pic>
        <p:nvPicPr>
          <p:cNvPr id="55" name="Picture 54">
            <a:extLst>
              <a:ext uri="{FF2B5EF4-FFF2-40B4-BE49-F238E27FC236}">
                <a16:creationId xmlns:a16="http://schemas.microsoft.com/office/drawing/2014/main" id="{3F5361CD-6296-59D9-0E0D-AFA43CA2A374}"/>
              </a:ext>
            </a:extLst>
          </p:cNvPr>
          <p:cNvPicPr>
            <a:picLocks noChangeAspect="1"/>
          </p:cNvPicPr>
          <p:nvPr/>
        </p:nvPicPr>
        <p:blipFill>
          <a:blip r:embed="rId12"/>
          <a:stretch>
            <a:fillRect/>
          </a:stretch>
        </p:blipFill>
        <p:spPr>
          <a:xfrm>
            <a:off x="7571023" y="3421847"/>
            <a:ext cx="3469971" cy="1154222"/>
          </a:xfrm>
          <a:prstGeom prst="rect">
            <a:avLst/>
          </a:prstGeom>
        </p:spPr>
      </p:pic>
      <p:pic>
        <p:nvPicPr>
          <p:cNvPr id="58" name="Picture 57">
            <a:extLst>
              <a:ext uri="{FF2B5EF4-FFF2-40B4-BE49-F238E27FC236}">
                <a16:creationId xmlns:a16="http://schemas.microsoft.com/office/drawing/2014/main" id="{99C7AB4C-8411-C38D-348A-819EB6CE7B5A}"/>
              </a:ext>
            </a:extLst>
          </p:cNvPr>
          <p:cNvPicPr>
            <a:picLocks noChangeAspect="1"/>
          </p:cNvPicPr>
          <p:nvPr/>
        </p:nvPicPr>
        <p:blipFill>
          <a:blip r:embed="rId13"/>
          <a:stretch>
            <a:fillRect/>
          </a:stretch>
        </p:blipFill>
        <p:spPr>
          <a:xfrm>
            <a:off x="7516197" y="4556155"/>
            <a:ext cx="3579622" cy="1190977"/>
          </a:xfrm>
          <a:prstGeom prst="rect">
            <a:avLst/>
          </a:prstGeom>
        </p:spPr>
      </p:pic>
      <p:sp>
        <p:nvSpPr>
          <p:cNvPr id="59" name="TextBox 58">
            <a:extLst>
              <a:ext uri="{FF2B5EF4-FFF2-40B4-BE49-F238E27FC236}">
                <a16:creationId xmlns:a16="http://schemas.microsoft.com/office/drawing/2014/main" id="{5EF44A4E-9831-72FC-96F0-C1D7C8FB212E}"/>
              </a:ext>
            </a:extLst>
          </p:cNvPr>
          <p:cNvSpPr txBox="1"/>
          <p:nvPr/>
        </p:nvSpPr>
        <p:spPr>
          <a:xfrm>
            <a:off x="6654746" y="5807457"/>
            <a:ext cx="2023054" cy="276999"/>
          </a:xfrm>
          <a:prstGeom prst="rect">
            <a:avLst/>
          </a:prstGeom>
          <a:noFill/>
        </p:spPr>
        <p:txBody>
          <a:bodyPr wrap="none" rtlCol="0">
            <a:spAutoFit/>
          </a:bodyPr>
          <a:lstStyle/>
          <a:p>
            <a:pPr algn="ctr"/>
            <a:r>
              <a:rPr lang="en-US" sz="1200"/>
              <a:t>T. Valet (2020), unpublished</a:t>
            </a:r>
            <a:endParaRPr lang="fr-FR" sz="1200"/>
          </a:p>
        </p:txBody>
      </p:sp>
      <p:sp>
        <p:nvSpPr>
          <p:cNvPr id="3" name="Date Placeholder 4">
            <a:extLst>
              <a:ext uri="{FF2B5EF4-FFF2-40B4-BE49-F238E27FC236}">
                <a16:creationId xmlns:a16="http://schemas.microsoft.com/office/drawing/2014/main" id="{312D8F61-F69C-FD0E-5AF7-B7978E404C4E}"/>
              </a:ext>
            </a:extLst>
          </p:cNvPr>
          <p:cNvSpPr>
            <a:spLocks noGrp="1"/>
          </p:cNvSpPr>
          <p:nvPr>
            <p:ph type="dt" sz="half" idx="10"/>
          </p:nvPr>
        </p:nvSpPr>
        <p:spPr>
          <a:xfrm>
            <a:off x="337141" y="6386906"/>
            <a:ext cx="2596182" cy="365125"/>
          </a:xfrm>
        </p:spPr>
        <p:txBody>
          <a:bodyPr/>
          <a:lstStyle/>
          <a:p>
            <a:r>
              <a:rPr lang="en-US">
                <a:solidFill>
                  <a:schemeClr val="tx1"/>
                </a:solidFill>
              </a:rPr>
              <a:t>ECT* Workshop </a:t>
            </a:r>
            <a:r>
              <a:rPr lang="en-US" dirty="0">
                <a:solidFill>
                  <a:schemeClr val="tx1"/>
                </a:solidFill>
              </a:rPr>
              <a:t>– T. Valet </a:t>
            </a:r>
            <a:r>
              <a:rPr lang="en-US">
                <a:solidFill>
                  <a:schemeClr val="tx1"/>
                </a:solidFill>
              </a:rPr>
              <a:t>- September </a:t>
            </a:r>
            <a:r>
              <a:rPr lang="en-US" dirty="0">
                <a:solidFill>
                  <a:schemeClr val="tx1"/>
                </a:solidFill>
              </a:rPr>
              <a:t>2024</a:t>
            </a:r>
          </a:p>
        </p:txBody>
      </p:sp>
      <p:sp>
        <p:nvSpPr>
          <p:cNvPr id="4" name="Footer Placeholder 3">
            <a:extLst>
              <a:ext uri="{FF2B5EF4-FFF2-40B4-BE49-F238E27FC236}">
                <a16:creationId xmlns:a16="http://schemas.microsoft.com/office/drawing/2014/main" id="{3D8E1F77-D162-1D64-2C29-5F0C82769961}"/>
              </a:ext>
            </a:extLst>
          </p:cNvPr>
          <p:cNvSpPr>
            <a:spLocks noGrp="1"/>
          </p:cNvSpPr>
          <p:nvPr>
            <p:ph type="ftr" sz="quarter" idx="11"/>
          </p:nvPr>
        </p:nvSpPr>
        <p:spPr>
          <a:xfrm>
            <a:off x="3997466" y="6386906"/>
            <a:ext cx="3248029" cy="365125"/>
          </a:xfrm>
        </p:spPr>
        <p:txBody>
          <a:bodyPr/>
          <a:lstStyle/>
          <a:p>
            <a:r>
              <a:rPr lang="en-US" sz="1600">
                <a:solidFill>
                  <a:schemeClr val="tx1"/>
                </a:solidFill>
              </a:rPr>
              <a:t>NR Electron QKT in Solids - </a:t>
            </a:r>
            <a:fld id="{776807D8-D28C-46E7-B0B7-BF9A7CA5E6E4}" type="slidenum">
              <a:rPr lang="en-US" sz="1600" smtClean="0">
                <a:solidFill>
                  <a:schemeClr val="tx1"/>
                </a:solidFill>
              </a:rPr>
              <a:t>10</a:t>
            </a:fld>
            <a:endParaRPr lang="en-US" sz="1600" dirty="0">
              <a:solidFill>
                <a:schemeClr val="tx1"/>
              </a:solidFill>
            </a:endParaRPr>
          </a:p>
        </p:txBody>
      </p:sp>
      <p:grpSp>
        <p:nvGrpSpPr>
          <p:cNvPr id="6" name="Group 5">
            <a:extLst>
              <a:ext uri="{FF2B5EF4-FFF2-40B4-BE49-F238E27FC236}">
                <a16:creationId xmlns:a16="http://schemas.microsoft.com/office/drawing/2014/main" id="{888B7EE1-0F9B-71C3-3097-16206D081099}"/>
              </a:ext>
            </a:extLst>
          </p:cNvPr>
          <p:cNvGrpSpPr/>
          <p:nvPr/>
        </p:nvGrpSpPr>
        <p:grpSpPr>
          <a:xfrm>
            <a:off x="7824154" y="6314536"/>
            <a:ext cx="4283683" cy="458640"/>
            <a:chOff x="321295" y="5416685"/>
            <a:chExt cx="11545010" cy="1252974"/>
          </a:xfrm>
        </p:grpSpPr>
        <p:pic>
          <p:nvPicPr>
            <p:cNvPr id="8" name="Picture 7">
              <a:extLst>
                <a:ext uri="{FF2B5EF4-FFF2-40B4-BE49-F238E27FC236}">
                  <a16:creationId xmlns:a16="http://schemas.microsoft.com/office/drawing/2014/main" id="{0DA5FDAF-3BAC-0738-ABC7-123B4DB439F9}"/>
                </a:ext>
              </a:extLst>
            </p:cNvPr>
            <p:cNvPicPr>
              <a:picLocks noChangeAspect="1"/>
            </p:cNvPicPr>
            <p:nvPr/>
          </p:nvPicPr>
          <p:blipFill>
            <a:blip r:embed="rId14"/>
            <a:stretch>
              <a:fillRect/>
            </a:stretch>
          </p:blipFill>
          <p:spPr>
            <a:xfrm>
              <a:off x="321295" y="5547456"/>
              <a:ext cx="1122203" cy="1122203"/>
            </a:xfrm>
            <a:prstGeom prst="rect">
              <a:avLst/>
            </a:prstGeom>
          </p:spPr>
        </p:pic>
        <p:pic>
          <p:nvPicPr>
            <p:cNvPr id="10" name="Picture 9">
              <a:extLst>
                <a:ext uri="{FF2B5EF4-FFF2-40B4-BE49-F238E27FC236}">
                  <a16:creationId xmlns:a16="http://schemas.microsoft.com/office/drawing/2014/main" id="{AB95EBDD-F192-B6AC-CE43-60E51D21C108}"/>
                </a:ext>
              </a:extLst>
            </p:cNvPr>
            <p:cNvPicPr>
              <a:picLocks noChangeAspect="1"/>
            </p:cNvPicPr>
            <p:nvPr/>
          </p:nvPicPr>
          <p:blipFill>
            <a:blip r:embed="rId15"/>
            <a:stretch>
              <a:fillRect/>
            </a:stretch>
          </p:blipFill>
          <p:spPr>
            <a:xfrm>
              <a:off x="1636564" y="5543755"/>
              <a:ext cx="1835869" cy="1125904"/>
            </a:xfrm>
            <a:prstGeom prst="rect">
              <a:avLst/>
            </a:prstGeom>
          </p:spPr>
        </p:pic>
        <p:pic>
          <p:nvPicPr>
            <p:cNvPr id="12" name="Picture 11">
              <a:extLst>
                <a:ext uri="{FF2B5EF4-FFF2-40B4-BE49-F238E27FC236}">
                  <a16:creationId xmlns:a16="http://schemas.microsoft.com/office/drawing/2014/main" id="{9C7D4E17-DD0A-8847-1667-64C480A0F4DD}"/>
                </a:ext>
              </a:extLst>
            </p:cNvPr>
            <p:cNvPicPr>
              <a:picLocks noChangeAspect="1"/>
            </p:cNvPicPr>
            <p:nvPr/>
          </p:nvPicPr>
          <p:blipFill>
            <a:blip r:embed="rId16"/>
            <a:stretch>
              <a:fillRect/>
            </a:stretch>
          </p:blipFill>
          <p:spPr>
            <a:xfrm>
              <a:off x="3665499" y="5543755"/>
              <a:ext cx="1004023" cy="1125904"/>
            </a:xfrm>
            <a:prstGeom prst="rect">
              <a:avLst/>
            </a:prstGeom>
          </p:spPr>
        </p:pic>
        <p:pic>
          <p:nvPicPr>
            <p:cNvPr id="15" name="Picture 14">
              <a:extLst>
                <a:ext uri="{FF2B5EF4-FFF2-40B4-BE49-F238E27FC236}">
                  <a16:creationId xmlns:a16="http://schemas.microsoft.com/office/drawing/2014/main" id="{9F6453A1-12CD-FA13-1EA6-DC668459EF8F}"/>
                </a:ext>
              </a:extLst>
            </p:cNvPr>
            <p:cNvPicPr>
              <a:picLocks noChangeAspect="1"/>
            </p:cNvPicPr>
            <p:nvPr/>
          </p:nvPicPr>
          <p:blipFill>
            <a:blip r:embed="rId17"/>
            <a:stretch>
              <a:fillRect/>
            </a:stretch>
          </p:blipFill>
          <p:spPr>
            <a:xfrm>
              <a:off x="4862588" y="5416685"/>
              <a:ext cx="2275265" cy="1252974"/>
            </a:xfrm>
            <a:prstGeom prst="rect">
              <a:avLst/>
            </a:prstGeom>
          </p:spPr>
        </p:pic>
        <p:pic>
          <p:nvPicPr>
            <p:cNvPr id="20" name="Picture 19">
              <a:extLst>
                <a:ext uri="{FF2B5EF4-FFF2-40B4-BE49-F238E27FC236}">
                  <a16:creationId xmlns:a16="http://schemas.microsoft.com/office/drawing/2014/main" id="{A87C446A-BAA7-D8E8-9615-8C9FEE4FE3FA}"/>
                </a:ext>
              </a:extLst>
            </p:cNvPr>
            <p:cNvPicPr>
              <a:picLocks noChangeAspect="1"/>
            </p:cNvPicPr>
            <p:nvPr/>
          </p:nvPicPr>
          <p:blipFill>
            <a:blip r:embed="rId18"/>
            <a:stretch>
              <a:fillRect/>
            </a:stretch>
          </p:blipFill>
          <p:spPr>
            <a:xfrm>
              <a:off x="7330919" y="5470933"/>
              <a:ext cx="4535386" cy="1144477"/>
            </a:xfrm>
            <a:prstGeom prst="rect">
              <a:avLst/>
            </a:prstGeom>
          </p:spPr>
        </p:pic>
      </p:grpSp>
      <p:sp>
        <p:nvSpPr>
          <p:cNvPr id="26" name="TextBox 25">
            <a:extLst>
              <a:ext uri="{FF2B5EF4-FFF2-40B4-BE49-F238E27FC236}">
                <a16:creationId xmlns:a16="http://schemas.microsoft.com/office/drawing/2014/main" id="{4DB660E0-BAE2-A716-EFC7-12AEC1EED596}"/>
              </a:ext>
            </a:extLst>
          </p:cNvPr>
          <p:cNvSpPr txBox="1"/>
          <p:nvPr/>
        </p:nvSpPr>
        <p:spPr>
          <a:xfrm>
            <a:off x="8878976" y="5657488"/>
            <a:ext cx="3313024" cy="553998"/>
          </a:xfrm>
          <a:prstGeom prst="rect">
            <a:avLst/>
          </a:prstGeom>
          <a:noFill/>
        </p:spPr>
        <p:txBody>
          <a:bodyPr wrap="square">
            <a:spAutoFit/>
          </a:bodyPr>
          <a:lstStyle/>
          <a:p>
            <a:r>
              <a:rPr lang="fr-FR" sz="1000"/>
              <a:t>Y. Hidaka, S. Pu, Q. Wang, D.-L. Yang,</a:t>
            </a:r>
          </a:p>
          <a:p>
            <a:r>
              <a:rPr lang="fr-FR" sz="1000"/>
              <a:t>Foundations and applications of quantum kinetic theory,</a:t>
            </a:r>
          </a:p>
          <a:p>
            <a:r>
              <a:rPr lang="fr-FR" sz="1000"/>
              <a:t>Prog. Part. Nucl. Phys.,127, 103989 (2022)</a:t>
            </a:r>
          </a:p>
        </p:txBody>
      </p:sp>
    </p:spTree>
    <p:extLst>
      <p:ext uri="{BB962C8B-B14F-4D97-AF65-F5344CB8AC3E}">
        <p14:creationId xmlns:p14="http://schemas.microsoft.com/office/powerpoint/2010/main" val="146706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par>
                                <p:cTn id="31" presetID="10"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500"/>
                                        <p:tgtEl>
                                          <p:spTgt spid="45"/>
                                        </p:tgtEl>
                                      </p:cBhvr>
                                    </p:animEffect>
                                  </p:childTnLst>
                                </p:cTn>
                              </p:par>
                              <p:par>
                                <p:cTn id="39" presetID="10" presetClass="entr" presetSubtype="0" fill="hold"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500"/>
                                        <p:tgtEl>
                                          <p:spTgt spid="49"/>
                                        </p:tgtEl>
                                      </p:cBhvr>
                                    </p:animEffect>
                                  </p:childTnLst>
                                </p:cTn>
                              </p:par>
                              <p:par>
                                <p:cTn id="42" presetID="10" presetClass="entr" presetSubtype="0" fill="hold" nodeType="with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fade">
                                      <p:cBhvr>
                                        <p:cTn id="44" dur="500"/>
                                        <p:tgtEl>
                                          <p:spTgt spid="51"/>
                                        </p:tgtEl>
                                      </p:cBhvr>
                                    </p:animEffect>
                                  </p:childTnLst>
                                </p:cTn>
                              </p:par>
                              <p:par>
                                <p:cTn id="45" presetID="10" presetClass="entr" presetSubtype="0" fill="hold" nodeType="with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500"/>
                                        <p:tgtEl>
                                          <p:spTgt spid="53"/>
                                        </p:tgtEl>
                                      </p:cBhvr>
                                    </p:animEffect>
                                  </p:childTnLst>
                                </p:cTn>
                              </p:par>
                              <p:par>
                                <p:cTn id="48" presetID="10" presetClass="entr" presetSubtype="0" fill="hold" nodeType="with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fade">
                                      <p:cBhvr>
                                        <p:cTn id="50" dur="500"/>
                                        <p:tgtEl>
                                          <p:spTgt spid="55"/>
                                        </p:tgtEl>
                                      </p:cBhvr>
                                    </p:animEffect>
                                  </p:childTnLst>
                                </p:cTn>
                              </p:par>
                              <p:par>
                                <p:cTn id="51" presetID="10" presetClass="entr" presetSubtype="0" fill="hold" nodeType="with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fade">
                                      <p:cBhvr>
                                        <p:cTn id="53" dur="500"/>
                                        <p:tgtEl>
                                          <p:spTgt spid="5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fade">
                                      <p:cBhvr>
                                        <p:cTn id="56" dur="500"/>
                                        <p:tgtEl>
                                          <p:spTgt spid="59"/>
                                        </p:tgtEl>
                                      </p:cBhvr>
                                    </p:animEffect>
                                  </p:childTnLst>
                                </p:cTn>
                              </p:par>
                              <p:par>
                                <p:cTn id="57" presetID="1"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28" grpId="0"/>
      <p:bldP spid="59"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6D044-C704-4974-935B-AE3D7EFC9BC4}"/>
              </a:ext>
            </a:extLst>
          </p:cNvPr>
          <p:cNvSpPr>
            <a:spLocks noGrp="1"/>
          </p:cNvSpPr>
          <p:nvPr>
            <p:ph type="title"/>
          </p:nvPr>
        </p:nvSpPr>
        <p:spPr>
          <a:xfrm>
            <a:off x="594804" y="2817"/>
            <a:ext cx="10758996" cy="923331"/>
          </a:xfrm>
        </p:spPr>
        <p:txBody>
          <a:bodyPr/>
          <a:lstStyle/>
          <a:p>
            <a:r>
              <a:rPr lang="en-US" b="1"/>
              <a:t>GAUGE invariant </a:t>
            </a:r>
            <a:r>
              <a:rPr lang="en-US"/>
              <a:t>keldysh theory </a:t>
            </a:r>
            <a:r>
              <a:rPr lang="en-US" b="1"/>
              <a:t>in phase space </a:t>
            </a:r>
            <a:r>
              <a:rPr lang="en-US"/>
              <a:t>(2)</a:t>
            </a:r>
            <a:endParaRPr lang="en-US" dirty="0"/>
          </a:p>
        </p:txBody>
      </p:sp>
      <p:sp>
        <p:nvSpPr>
          <p:cNvPr id="11" name="Slide Number Placeholder 10">
            <a:extLst>
              <a:ext uri="{FF2B5EF4-FFF2-40B4-BE49-F238E27FC236}">
                <a16:creationId xmlns:a16="http://schemas.microsoft.com/office/drawing/2014/main" id="{6D5843A7-CBF3-441B-919C-8467B2BB19B5}"/>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11</a:t>
            </a:fld>
            <a:endParaRPr lang="en-US" dirty="0"/>
          </a:p>
        </p:txBody>
      </p:sp>
      <p:pic>
        <p:nvPicPr>
          <p:cNvPr id="4" name="Picture 3">
            <a:extLst>
              <a:ext uri="{FF2B5EF4-FFF2-40B4-BE49-F238E27FC236}">
                <a16:creationId xmlns:a16="http://schemas.microsoft.com/office/drawing/2014/main" id="{C1EAE515-536A-2597-0D55-288C955676A8}"/>
              </a:ext>
            </a:extLst>
          </p:cNvPr>
          <p:cNvPicPr>
            <a:picLocks noChangeAspect="1"/>
          </p:cNvPicPr>
          <p:nvPr/>
        </p:nvPicPr>
        <p:blipFill>
          <a:blip r:embed="rId2"/>
          <a:stretch>
            <a:fillRect/>
          </a:stretch>
        </p:blipFill>
        <p:spPr>
          <a:xfrm>
            <a:off x="810900" y="1049582"/>
            <a:ext cx="7687748" cy="790685"/>
          </a:xfrm>
          <a:prstGeom prst="rect">
            <a:avLst/>
          </a:prstGeom>
        </p:spPr>
      </p:pic>
      <p:pic>
        <p:nvPicPr>
          <p:cNvPr id="8" name="Picture 7">
            <a:extLst>
              <a:ext uri="{FF2B5EF4-FFF2-40B4-BE49-F238E27FC236}">
                <a16:creationId xmlns:a16="http://schemas.microsoft.com/office/drawing/2014/main" id="{33B099EB-42F9-5861-6054-FFB23CA8AAED}"/>
              </a:ext>
            </a:extLst>
          </p:cNvPr>
          <p:cNvPicPr>
            <a:picLocks noChangeAspect="1"/>
          </p:cNvPicPr>
          <p:nvPr/>
        </p:nvPicPr>
        <p:blipFill>
          <a:blip r:embed="rId3"/>
          <a:stretch>
            <a:fillRect/>
          </a:stretch>
        </p:blipFill>
        <p:spPr>
          <a:xfrm>
            <a:off x="577933" y="1942230"/>
            <a:ext cx="8287907" cy="885949"/>
          </a:xfrm>
          <a:prstGeom prst="rect">
            <a:avLst/>
          </a:prstGeom>
        </p:spPr>
      </p:pic>
      <p:pic>
        <p:nvPicPr>
          <p:cNvPr id="20" name="Picture 19">
            <a:extLst>
              <a:ext uri="{FF2B5EF4-FFF2-40B4-BE49-F238E27FC236}">
                <a16:creationId xmlns:a16="http://schemas.microsoft.com/office/drawing/2014/main" id="{A45AA594-5D68-32D9-7435-41F90EC08155}"/>
              </a:ext>
            </a:extLst>
          </p:cNvPr>
          <p:cNvPicPr>
            <a:picLocks noChangeAspect="1"/>
          </p:cNvPicPr>
          <p:nvPr/>
        </p:nvPicPr>
        <p:blipFill>
          <a:blip r:embed="rId4"/>
          <a:stretch>
            <a:fillRect/>
          </a:stretch>
        </p:blipFill>
        <p:spPr>
          <a:xfrm>
            <a:off x="889182" y="3091111"/>
            <a:ext cx="4734586" cy="762106"/>
          </a:xfrm>
          <a:prstGeom prst="rect">
            <a:avLst/>
          </a:prstGeom>
        </p:spPr>
      </p:pic>
      <p:pic>
        <p:nvPicPr>
          <p:cNvPr id="26" name="Picture 25">
            <a:extLst>
              <a:ext uri="{FF2B5EF4-FFF2-40B4-BE49-F238E27FC236}">
                <a16:creationId xmlns:a16="http://schemas.microsoft.com/office/drawing/2014/main" id="{10E42B26-D756-9475-5DA1-66DE95493FFC}"/>
              </a:ext>
            </a:extLst>
          </p:cNvPr>
          <p:cNvPicPr>
            <a:picLocks noChangeAspect="1"/>
          </p:cNvPicPr>
          <p:nvPr/>
        </p:nvPicPr>
        <p:blipFill>
          <a:blip r:embed="rId5"/>
          <a:stretch>
            <a:fillRect/>
          </a:stretch>
        </p:blipFill>
        <p:spPr>
          <a:xfrm>
            <a:off x="617681" y="4061926"/>
            <a:ext cx="5277587" cy="905001"/>
          </a:xfrm>
          <a:prstGeom prst="rect">
            <a:avLst/>
          </a:prstGeom>
        </p:spPr>
      </p:pic>
      <p:sp>
        <p:nvSpPr>
          <p:cNvPr id="29" name="TextBox 28">
            <a:extLst>
              <a:ext uri="{FF2B5EF4-FFF2-40B4-BE49-F238E27FC236}">
                <a16:creationId xmlns:a16="http://schemas.microsoft.com/office/drawing/2014/main" id="{5F138FFD-8FF7-A211-768D-9E0388EC41DC}"/>
              </a:ext>
            </a:extLst>
          </p:cNvPr>
          <p:cNvSpPr txBox="1"/>
          <p:nvPr/>
        </p:nvSpPr>
        <p:spPr>
          <a:xfrm>
            <a:off x="8946761" y="1107858"/>
            <a:ext cx="2811475" cy="646331"/>
          </a:xfrm>
          <a:prstGeom prst="rect">
            <a:avLst/>
          </a:prstGeom>
          <a:noFill/>
        </p:spPr>
        <p:txBody>
          <a:bodyPr wrap="none" rtlCol="0">
            <a:spAutoFit/>
          </a:bodyPr>
          <a:lstStyle/>
          <a:p>
            <a:pPr algn="ctr"/>
            <a:r>
              <a:rPr lang="en-US"/>
              <a:t>(WT L-R Dyson equations)</a:t>
            </a:r>
          </a:p>
          <a:p>
            <a:pPr algn="ctr"/>
            <a:r>
              <a:rPr lang="en-US" b="1"/>
              <a:t>Quantum Kinetic Equation</a:t>
            </a:r>
            <a:endParaRPr lang="fr-FR" b="1"/>
          </a:p>
        </p:txBody>
      </p:sp>
      <p:sp>
        <p:nvSpPr>
          <p:cNvPr id="30" name="TextBox 29">
            <a:extLst>
              <a:ext uri="{FF2B5EF4-FFF2-40B4-BE49-F238E27FC236}">
                <a16:creationId xmlns:a16="http://schemas.microsoft.com/office/drawing/2014/main" id="{B528063F-503B-C10F-7D9D-A5AC51177E64}"/>
              </a:ext>
            </a:extLst>
          </p:cNvPr>
          <p:cNvSpPr txBox="1"/>
          <p:nvPr/>
        </p:nvSpPr>
        <p:spPr>
          <a:xfrm>
            <a:off x="8946028" y="1912813"/>
            <a:ext cx="2812950" cy="646331"/>
          </a:xfrm>
          <a:prstGeom prst="rect">
            <a:avLst/>
          </a:prstGeom>
          <a:noFill/>
        </p:spPr>
        <p:txBody>
          <a:bodyPr wrap="none" rtlCol="0">
            <a:spAutoFit/>
          </a:bodyPr>
          <a:lstStyle/>
          <a:p>
            <a:pPr algn="ctr"/>
            <a:r>
              <a:rPr lang="en-US"/>
              <a:t>(WT L+R Dyson equations)</a:t>
            </a:r>
          </a:p>
          <a:p>
            <a:pPr algn="ctr"/>
            <a:r>
              <a:rPr lang="en-US" b="1"/>
              <a:t>Constraint Equation</a:t>
            </a:r>
            <a:endParaRPr lang="fr-FR" b="1"/>
          </a:p>
        </p:txBody>
      </p:sp>
      <p:pic>
        <p:nvPicPr>
          <p:cNvPr id="33" name="Picture 32">
            <a:extLst>
              <a:ext uri="{FF2B5EF4-FFF2-40B4-BE49-F238E27FC236}">
                <a16:creationId xmlns:a16="http://schemas.microsoft.com/office/drawing/2014/main" id="{EBA86794-FC91-989D-FCCB-F91B1F25F622}"/>
              </a:ext>
            </a:extLst>
          </p:cNvPr>
          <p:cNvPicPr>
            <a:picLocks noChangeAspect="1"/>
          </p:cNvPicPr>
          <p:nvPr/>
        </p:nvPicPr>
        <p:blipFill>
          <a:blip r:embed="rId6"/>
          <a:stretch>
            <a:fillRect/>
          </a:stretch>
        </p:blipFill>
        <p:spPr>
          <a:xfrm>
            <a:off x="6575772" y="3241150"/>
            <a:ext cx="2496763" cy="532782"/>
          </a:xfrm>
          <a:prstGeom prst="rect">
            <a:avLst/>
          </a:prstGeom>
        </p:spPr>
      </p:pic>
      <p:sp>
        <p:nvSpPr>
          <p:cNvPr id="35" name="TextBox 34">
            <a:extLst>
              <a:ext uri="{FF2B5EF4-FFF2-40B4-BE49-F238E27FC236}">
                <a16:creationId xmlns:a16="http://schemas.microsoft.com/office/drawing/2014/main" id="{0F83B880-C730-E62F-7355-5F25A15242D2}"/>
              </a:ext>
            </a:extLst>
          </p:cNvPr>
          <p:cNvSpPr txBox="1"/>
          <p:nvPr/>
        </p:nvSpPr>
        <p:spPr>
          <a:xfrm>
            <a:off x="9307690" y="3333854"/>
            <a:ext cx="2435731" cy="369332"/>
          </a:xfrm>
          <a:prstGeom prst="rect">
            <a:avLst/>
          </a:prstGeom>
          <a:noFill/>
        </p:spPr>
        <p:txBody>
          <a:bodyPr wrap="none" rtlCol="0">
            <a:spAutoFit/>
          </a:bodyPr>
          <a:lstStyle/>
          <a:p>
            <a:pPr algn="ctr"/>
            <a:r>
              <a:rPr lang="en-US" b="1"/>
              <a:t>“Lagrangian” function</a:t>
            </a:r>
            <a:endParaRPr lang="fr-FR" b="1"/>
          </a:p>
        </p:txBody>
      </p:sp>
      <p:pic>
        <p:nvPicPr>
          <p:cNvPr id="37" name="Picture 36">
            <a:extLst>
              <a:ext uri="{FF2B5EF4-FFF2-40B4-BE49-F238E27FC236}">
                <a16:creationId xmlns:a16="http://schemas.microsoft.com/office/drawing/2014/main" id="{70C70678-4B34-BFA4-30EB-660AD7668D2D}"/>
              </a:ext>
            </a:extLst>
          </p:cNvPr>
          <p:cNvPicPr>
            <a:picLocks noChangeAspect="1"/>
          </p:cNvPicPr>
          <p:nvPr/>
        </p:nvPicPr>
        <p:blipFill>
          <a:blip r:embed="rId7"/>
          <a:stretch>
            <a:fillRect/>
          </a:stretch>
        </p:blipFill>
        <p:spPr>
          <a:xfrm>
            <a:off x="2070357" y="5275476"/>
            <a:ext cx="4200846" cy="789575"/>
          </a:xfrm>
          <a:prstGeom prst="rect">
            <a:avLst/>
          </a:prstGeom>
        </p:spPr>
      </p:pic>
      <p:pic>
        <p:nvPicPr>
          <p:cNvPr id="40" name="Picture 39">
            <a:extLst>
              <a:ext uri="{FF2B5EF4-FFF2-40B4-BE49-F238E27FC236}">
                <a16:creationId xmlns:a16="http://schemas.microsoft.com/office/drawing/2014/main" id="{D8F77E26-1F6F-AE7E-5ABD-26817F875D6F}"/>
              </a:ext>
            </a:extLst>
          </p:cNvPr>
          <p:cNvPicPr>
            <a:picLocks noChangeAspect="1"/>
          </p:cNvPicPr>
          <p:nvPr/>
        </p:nvPicPr>
        <p:blipFill>
          <a:blip r:embed="rId8"/>
          <a:stretch>
            <a:fillRect/>
          </a:stretch>
        </p:blipFill>
        <p:spPr>
          <a:xfrm>
            <a:off x="9028103" y="2523984"/>
            <a:ext cx="2994903" cy="397114"/>
          </a:xfrm>
          <a:prstGeom prst="rect">
            <a:avLst/>
          </a:prstGeom>
        </p:spPr>
      </p:pic>
      <p:sp>
        <p:nvSpPr>
          <p:cNvPr id="41" name="TextBox 40">
            <a:extLst>
              <a:ext uri="{FF2B5EF4-FFF2-40B4-BE49-F238E27FC236}">
                <a16:creationId xmlns:a16="http://schemas.microsoft.com/office/drawing/2014/main" id="{EADC333B-2C43-DCAE-BF3E-E0B3BE51DD11}"/>
              </a:ext>
            </a:extLst>
          </p:cNvPr>
          <p:cNvSpPr txBox="1"/>
          <p:nvPr/>
        </p:nvSpPr>
        <p:spPr>
          <a:xfrm>
            <a:off x="6944183" y="5251265"/>
            <a:ext cx="4114341" cy="738664"/>
          </a:xfrm>
          <a:prstGeom prst="rect">
            <a:avLst/>
          </a:prstGeom>
          <a:noFill/>
        </p:spPr>
        <p:txBody>
          <a:bodyPr wrap="square" rtlCol="0">
            <a:spAutoFit/>
          </a:bodyPr>
          <a:lstStyle/>
          <a:p>
            <a:pPr algn="just"/>
            <a:r>
              <a:rPr lang="en-US" sz="1400"/>
              <a:t>T. Valet and R. Raimondi, </a:t>
            </a:r>
            <a:r>
              <a:rPr lang="en-US" sz="1400" i="1"/>
              <a:t>Quantum kinetic theory of the linear response for weakly disordered multiband systems</a:t>
            </a:r>
            <a:r>
              <a:rPr lang="en-US" sz="1400"/>
              <a:t>, in preparation, (2024).</a:t>
            </a:r>
            <a:endParaRPr lang="fr-FR" sz="1400" i="1"/>
          </a:p>
        </p:txBody>
      </p:sp>
      <p:pic>
        <p:nvPicPr>
          <p:cNvPr id="43" name="Picture 42">
            <a:extLst>
              <a:ext uri="{FF2B5EF4-FFF2-40B4-BE49-F238E27FC236}">
                <a16:creationId xmlns:a16="http://schemas.microsoft.com/office/drawing/2014/main" id="{51DF154D-AEEA-9760-7C47-D98B815DE5B4}"/>
              </a:ext>
            </a:extLst>
          </p:cNvPr>
          <p:cNvPicPr>
            <a:picLocks noChangeAspect="1"/>
          </p:cNvPicPr>
          <p:nvPr/>
        </p:nvPicPr>
        <p:blipFill>
          <a:blip r:embed="rId9"/>
          <a:stretch>
            <a:fillRect/>
          </a:stretch>
        </p:blipFill>
        <p:spPr>
          <a:xfrm>
            <a:off x="6690929" y="3935451"/>
            <a:ext cx="1924319" cy="828791"/>
          </a:xfrm>
          <a:prstGeom prst="rect">
            <a:avLst/>
          </a:prstGeom>
        </p:spPr>
      </p:pic>
      <p:pic>
        <p:nvPicPr>
          <p:cNvPr id="46" name="Picture 45">
            <a:extLst>
              <a:ext uri="{FF2B5EF4-FFF2-40B4-BE49-F238E27FC236}">
                <a16:creationId xmlns:a16="http://schemas.microsoft.com/office/drawing/2014/main" id="{F8435243-6FCB-1D2A-4773-08B72B57C161}"/>
              </a:ext>
            </a:extLst>
          </p:cNvPr>
          <p:cNvPicPr>
            <a:picLocks noChangeAspect="1"/>
          </p:cNvPicPr>
          <p:nvPr/>
        </p:nvPicPr>
        <p:blipFill>
          <a:blip r:embed="rId10"/>
          <a:stretch>
            <a:fillRect/>
          </a:stretch>
        </p:blipFill>
        <p:spPr>
          <a:xfrm>
            <a:off x="9690431" y="3911636"/>
            <a:ext cx="1952898" cy="876422"/>
          </a:xfrm>
          <a:prstGeom prst="rect">
            <a:avLst/>
          </a:prstGeom>
        </p:spPr>
      </p:pic>
      <p:sp>
        <p:nvSpPr>
          <p:cNvPr id="47" name="TextBox 46">
            <a:extLst>
              <a:ext uri="{FF2B5EF4-FFF2-40B4-BE49-F238E27FC236}">
                <a16:creationId xmlns:a16="http://schemas.microsoft.com/office/drawing/2014/main" id="{307C0E41-229A-2A19-75CE-6ECCBA6BDBAB}"/>
              </a:ext>
            </a:extLst>
          </p:cNvPr>
          <p:cNvSpPr txBox="1"/>
          <p:nvPr/>
        </p:nvSpPr>
        <p:spPr>
          <a:xfrm>
            <a:off x="6732115" y="4710500"/>
            <a:ext cx="1876989" cy="369332"/>
          </a:xfrm>
          <a:prstGeom prst="rect">
            <a:avLst/>
          </a:prstGeom>
          <a:noFill/>
        </p:spPr>
        <p:txBody>
          <a:bodyPr wrap="none" rtlCol="0">
            <a:spAutoFit/>
          </a:bodyPr>
          <a:lstStyle/>
          <a:p>
            <a:pPr algn="ctr"/>
            <a:r>
              <a:rPr lang="en-US" b="1"/>
              <a:t>spectral function</a:t>
            </a:r>
            <a:endParaRPr lang="fr-FR" b="1"/>
          </a:p>
        </p:txBody>
      </p:sp>
      <p:sp>
        <p:nvSpPr>
          <p:cNvPr id="48" name="TextBox 47">
            <a:extLst>
              <a:ext uri="{FF2B5EF4-FFF2-40B4-BE49-F238E27FC236}">
                <a16:creationId xmlns:a16="http://schemas.microsoft.com/office/drawing/2014/main" id="{F99FDFF9-2EDA-8BE4-4870-FC543BDF8C2F}"/>
              </a:ext>
            </a:extLst>
          </p:cNvPr>
          <p:cNvSpPr txBox="1"/>
          <p:nvPr/>
        </p:nvSpPr>
        <p:spPr>
          <a:xfrm>
            <a:off x="9996404" y="4708812"/>
            <a:ext cx="1339021" cy="369332"/>
          </a:xfrm>
          <a:prstGeom prst="rect">
            <a:avLst/>
          </a:prstGeom>
          <a:noFill/>
        </p:spPr>
        <p:txBody>
          <a:bodyPr wrap="none" rtlCol="0">
            <a:spAutoFit/>
          </a:bodyPr>
          <a:lstStyle/>
          <a:p>
            <a:pPr algn="ctr"/>
            <a:r>
              <a:rPr lang="en-US" b="1"/>
              <a:t>“linewidth”</a:t>
            </a:r>
            <a:endParaRPr lang="fr-FR" b="1"/>
          </a:p>
        </p:txBody>
      </p:sp>
      <p:sp>
        <p:nvSpPr>
          <p:cNvPr id="50" name="Rectangle 49">
            <a:extLst>
              <a:ext uri="{FF2B5EF4-FFF2-40B4-BE49-F238E27FC236}">
                <a16:creationId xmlns:a16="http://schemas.microsoft.com/office/drawing/2014/main" id="{6482786D-DAAA-7545-1DF2-F82A5092872F}"/>
              </a:ext>
            </a:extLst>
          </p:cNvPr>
          <p:cNvSpPr/>
          <p:nvPr/>
        </p:nvSpPr>
        <p:spPr>
          <a:xfrm>
            <a:off x="6504504" y="3241150"/>
            <a:ext cx="2759975" cy="540316"/>
          </a:xfrm>
          <a:prstGeom prst="rect">
            <a:avLst/>
          </a:prstGeom>
          <a:noFill/>
          <a:ln w="508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Date Placeholder 4">
            <a:extLst>
              <a:ext uri="{FF2B5EF4-FFF2-40B4-BE49-F238E27FC236}">
                <a16:creationId xmlns:a16="http://schemas.microsoft.com/office/drawing/2014/main" id="{3E14E97E-BA18-9CCC-771D-4B679DC9D821}"/>
              </a:ext>
            </a:extLst>
          </p:cNvPr>
          <p:cNvSpPr>
            <a:spLocks noGrp="1"/>
          </p:cNvSpPr>
          <p:nvPr>
            <p:ph type="dt" sz="half" idx="10"/>
          </p:nvPr>
        </p:nvSpPr>
        <p:spPr>
          <a:xfrm>
            <a:off x="337141" y="6386906"/>
            <a:ext cx="2596182" cy="365125"/>
          </a:xfrm>
        </p:spPr>
        <p:txBody>
          <a:bodyPr/>
          <a:lstStyle/>
          <a:p>
            <a:r>
              <a:rPr lang="en-US">
                <a:solidFill>
                  <a:schemeClr val="tx1"/>
                </a:solidFill>
              </a:rPr>
              <a:t>ECT* Workshop </a:t>
            </a:r>
            <a:r>
              <a:rPr lang="en-US" dirty="0">
                <a:solidFill>
                  <a:schemeClr val="tx1"/>
                </a:solidFill>
              </a:rPr>
              <a:t>– T. Valet </a:t>
            </a:r>
            <a:r>
              <a:rPr lang="en-US">
                <a:solidFill>
                  <a:schemeClr val="tx1"/>
                </a:solidFill>
              </a:rPr>
              <a:t>- September </a:t>
            </a:r>
            <a:r>
              <a:rPr lang="en-US" dirty="0">
                <a:solidFill>
                  <a:schemeClr val="tx1"/>
                </a:solidFill>
              </a:rPr>
              <a:t>2024</a:t>
            </a:r>
          </a:p>
        </p:txBody>
      </p:sp>
      <p:sp>
        <p:nvSpPr>
          <p:cNvPr id="5" name="Footer Placeholder 3">
            <a:extLst>
              <a:ext uri="{FF2B5EF4-FFF2-40B4-BE49-F238E27FC236}">
                <a16:creationId xmlns:a16="http://schemas.microsoft.com/office/drawing/2014/main" id="{ED002B8F-FEF7-A443-7454-9720CC12767A}"/>
              </a:ext>
            </a:extLst>
          </p:cNvPr>
          <p:cNvSpPr>
            <a:spLocks noGrp="1"/>
          </p:cNvSpPr>
          <p:nvPr>
            <p:ph type="ftr" sz="quarter" idx="11"/>
          </p:nvPr>
        </p:nvSpPr>
        <p:spPr>
          <a:xfrm>
            <a:off x="3997466" y="6386906"/>
            <a:ext cx="3248029" cy="365125"/>
          </a:xfrm>
        </p:spPr>
        <p:txBody>
          <a:bodyPr/>
          <a:lstStyle/>
          <a:p>
            <a:r>
              <a:rPr lang="en-US" sz="1600">
                <a:solidFill>
                  <a:schemeClr val="tx1"/>
                </a:solidFill>
              </a:rPr>
              <a:t>NR Electron QKT in Solids - </a:t>
            </a:r>
            <a:fld id="{776807D8-D28C-46E7-B0B7-BF9A7CA5E6E4}" type="slidenum">
              <a:rPr lang="en-US" sz="1600" smtClean="0">
                <a:solidFill>
                  <a:schemeClr val="tx1"/>
                </a:solidFill>
              </a:rPr>
              <a:t>11</a:t>
            </a:fld>
            <a:endParaRPr lang="en-US" sz="1600" dirty="0">
              <a:solidFill>
                <a:schemeClr val="tx1"/>
              </a:solidFill>
            </a:endParaRPr>
          </a:p>
        </p:txBody>
      </p:sp>
      <p:grpSp>
        <p:nvGrpSpPr>
          <p:cNvPr id="6" name="Group 5">
            <a:extLst>
              <a:ext uri="{FF2B5EF4-FFF2-40B4-BE49-F238E27FC236}">
                <a16:creationId xmlns:a16="http://schemas.microsoft.com/office/drawing/2014/main" id="{7A209465-8273-26E4-3DAF-744399AB4805}"/>
              </a:ext>
            </a:extLst>
          </p:cNvPr>
          <p:cNvGrpSpPr/>
          <p:nvPr/>
        </p:nvGrpSpPr>
        <p:grpSpPr>
          <a:xfrm>
            <a:off x="7824154" y="6314536"/>
            <a:ext cx="4283683" cy="458640"/>
            <a:chOff x="321295" y="5416685"/>
            <a:chExt cx="11545010" cy="1252974"/>
          </a:xfrm>
        </p:grpSpPr>
        <p:pic>
          <p:nvPicPr>
            <p:cNvPr id="10" name="Picture 9">
              <a:extLst>
                <a:ext uri="{FF2B5EF4-FFF2-40B4-BE49-F238E27FC236}">
                  <a16:creationId xmlns:a16="http://schemas.microsoft.com/office/drawing/2014/main" id="{CBFD7E41-3022-7F44-BE74-CF323DB9F1A7}"/>
                </a:ext>
              </a:extLst>
            </p:cNvPr>
            <p:cNvPicPr>
              <a:picLocks noChangeAspect="1"/>
            </p:cNvPicPr>
            <p:nvPr/>
          </p:nvPicPr>
          <p:blipFill>
            <a:blip r:embed="rId11"/>
            <a:stretch>
              <a:fillRect/>
            </a:stretch>
          </p:blipFill>
          <p:spPr>
            <a:xfrm>
              <a:off x="321295" y="5547456"/>
              <a:ext cx="1122203" cy="1122203"/>
            </a:xfrm>
            <a:prstGeom prst="rect">
              <a:avLst/>
            </a:prstGeom>
          </p:spPr>
        </p:pic>
        <p:pic>
          <p:nvPicPr>
            <p:cNvPr id="12" name="Picture 11">
              <a:extLst>
                <a:ext uri="{FF2B5EF4-FFF2-40B4-BE49-F238E27FC236}">
                  <a16:creationId xmlns:a16="http://schemas.microsoft.com/office/drawing/2014/main" id="{78082965-A250-CDDB-4E14-DF39526077D9}"/>
                </a:ext>
              </a:extLst>
            </p:cNvPr>
            <p:cNvPicPr>
              <a:picLocks noChangeAspect="1"/>
            </p:cNvPicPr>
            <p:nvPr/>
          </p:nvPicPr>
          <p:blipFill>
            <a:blip r:embed="rId12"/>
            <a:stretch>
              <a:fillRect/>
            </a:stretch>
          </p:blipFill>
          <p:spPr>
            <a:xfrm>
              <a:off x="1636564" y="5543755"/>
              <a:ext cx="1835869" cy="1125904"/>
            </a:xfrm>
            <a:prstGeom prst="rect">
              <a:avLst/>
            </a:prstGeom>
          </p:spPr>
        </p:pic>
        <p:pic>
          <p:nvPicPr>
            <p:cNvPr id="14" name="Picture 13">
              <a:extLst>
                <a:ext uri="{FF2B5EF4-FFF2-40B4-BE49-F238E27FC236}">
                  <a16:creationId xmlns:a16="http://schemas.microsoft.com/office/drawing/2014/main" id="{25E89ACD-A986-CF65-2413-EF5CEBF2F281}"/>
                </a:ext>
              </a:extLst>
            </p:cNvPr>
            <p:cNvPicPr>
              <a:picLocks noChangeAspect="1"/>
            </p:cNvPicPr>
            <p:nvPr/>
          </p:nvPicPr>
          <p:blipFill>
            <a:blip r:embed="rId13"/>
            <a:stretch>
              <a:fillRect/>
            </a:stretch>
          </p:blipFill>
          <p:spPr>
            <a:xfrm>
              <a:off x="3665499" y="5543755"/>
              <a:ext cx="1004023" cy="1125904"/>
            </a:xfrm>
            <a:prstGeom prst="rect">
              <a:avLst/>
            </a:prstGeom>
          </p:spPr>
        </p:pic>
        <p:pic>
          <p:nvPicPr>
            <p:cNvPr id="15" name="Picture 14">
              <a:extLst>
                <a:ext uri="{FF2B5EF4-FFF2-40B4-BE49-F238E27FC236}">
                  <a16:creationId xmlns:a16="http://schemas.microsoft.com/office/drawing/2014/main" id="{4E39F10E-7524-4D45-C106-B62C8F14DE62}"/>
                </a:ext>
              </a:extLst>
            </p:cNvPr>
            <p:cNvPicPr>
              <a:picLocks noChangeAspect="1"/>
            </p:cNvPicPr>
            <p:nvPr/>
          </p:nvPicPr>
          <p:blipFill>
            <a:blip r:embed="rId14"/>
            <a:stretch>
              <a:fillRect/>
            </a:stretch>
          </p:blipFill>
          <p:spPr>
            <a:xfrm>
              <a:off x="4862588" y="5416685"/>
              <a:ext cx="2275265" cy="1252974"/>
            </a:xfrm>
            <a:prstGeom prst="rect">
              <a:avLst/>
            </a:prstGeom>
          </p:spPr>
        </p:pic>
        <p:pic>
          <p:nvPicPr>
            <p:cNvPr id="21" name="Picture 20">
              <a:extLst>
                <a:ext uri="{FF2B5EF4-FFF2-40B4-BE49-F238E27FC236}">
                  <a16:creationId xmlns:a16="http://schemas.microsoft.com/office/drawing/2014/main" id="{13A4F625-D949-9A9A-B4C8-4DAC390C0417}"/>
                </a:ext>
              </a:extLst>
            </p:cNvPr>
            <p:cNvPicPr>
              <a:picLocks noChangeAspect="1"/>
            </p:cNvPicPr>
            <p:nvPr/>
          </p:nvPicPr>
          <p:blipFill>
            <a:blip r:embed="rId15"/>
            <a:stretch>
              <a:fillRect/>
            </a:stretch>
          </p:blipFill>
          <p:spPr>
            <a:xfrm>
              <a:off x="7330919" y="5470933"/>
              <a:ext cx="4535386" cy="1144477"/>
            </a:xfrm>
            <a:prstGeom prst="rect">
              <a:avLst/>
            </a:prstGeom>
          </p:spPr>
        </p:pic>
      </p:grpSp>
    </p:spTree>
    <p:extLst>
      <p:ext uri="{BB962C8B-B14F-4D97-AF65-F5344CB8AC3E}">
        <p14:creationId xmlns:p14="http://schemas.microsoft.com/office/powerpoint/2010/main" val="397965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500"/>
                                        <p:tgtEl>
                                          <p:spTgt spid="5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500"/>
                                        <p:tgtEl>
                                          <p:spTgt spid="4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par>
                                <p:cTn id="46" presetID="10" presetClass="entr" presetSubtype="0" fill="hold"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500"/>
                                        <p:tgtEl>
                                          <p:spTgt spid="4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par>
                                <p:cTn id="54" presetID="10" presetClass="entr" presetSubtype="0"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500"/>
                                        <p:tgtEl>
                                          <p:spTgt spid="3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5" grpId="0"/>
      <p:bldP spid="41" grpId="0"/>
      <p:bldP spid="47" grpId="0"/>
      <p:bldP spid="48" grpId="0"/>
      <p:bldP spid="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6D044-C704-4974-935B-AE3D7EFC9BC4}"/>
              </a:ext>
            </a:extLst>
          </p:cNvPr>
          <p:cNvSpPr>
            <a:spLocks noGrp="1"/>
          </p:cNvSpPr>
          <p:nvPr>
            <p:ph type="title"/>
          </p:nvPr>
        </p:nvSpPr>
        <p:spPr>
          <a:xfrm>
            <a:off x="594804" y="2817"/>
            <a:ext cx="10758996" cy="923331"/>
          </a:xfrm>
        </p:spPr>
        <p:txBody>
          <a:bodyPr/>
          <a:lstStyle/>
          <a:p>
            <a:r>
              <a:rPr lang="en-US" b="1"/>
              <a:t>Quantum geometric </a:t>
            </a:r>
            <a:r>
              <a:rPr lang="en-US"/>
              <a:t>decomposition</a:t>
            </a:r>
            <a:endParaRPr lang="en-US" dirty="0"/>
          </a:p>
        </p:txBody>
      </p:sp>
      <p:sp>
        <p:nvSpPr>
          <p:cNvPr id="11" name="Slide Number Placeholder 10">
            <a:extLst>
              <a:ext uri="{FF2B5EF4-FFF2-40B4-BE49-F238E27FC236}">
                <a16:creationId xmlns:a16="http://schemas.microsoft.com/office/drawing/2014/main" id="{6D5843A7-CBF3-441B-919C-8467B2BB19B5}"/>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12</a:t>
            </a:fld>
            <a:endParaRPr lang="en-US" dirty="0"/>
          </a:p>
        </p:txBody>
      </p:sp>
      <p:sp>
        <p:nvSpPr>
          <p:cNvPr id="3" name="Date Placeholder 4">
            <a:extLst>
              <a:ext uri="{FF2B5EF4-FFF2-40B4-BE49-F238E27FC236}">
                <a16:creationId xmlns:a16="http://schemas.microsoft.com/office/drawing/2014/main" id="{FE26A320-00B0-921B-EDEF-4DAD50ACD709}"/>
              </a:ext>
            </a:extLst>
          </p:cNvPr>
          <p:cNvSpPr>
            <a:spLocks noGrp="1"/>
          </p:cNvSpPr>
          <p:nvPr>
            <p:ph type="dt" sz="half" idx="10"/>
          </p:nvPr>
        </p:nvSpPr>
        <p:spPr>
          <a:xfrm>
            <a:off x="337141" y="6386906"/>
            <a:ext cx="2596182" cy="365125"/>
          </a:xfrm>
        </p:spPr>
        <p:txBody>
          <a:bodyPr/>
          <a:lstStyle/>
          <a:p>
            <a:r>
              <a:rPr lang="en-US">
                <a:solidFill>
                  <a:schemeClr val="tx1"/>
                </a:solidFill>
              </a:rPr>
              <a:t>ECT* Workshop </a:t>
            </a:r>
            <a:r>
              <a:rPr lang="en-US" dirty="0">
                <a:solidFill>
                  <a:schemeClr val="tx1"/>
                </a:solidFill>
              </a:rPr>
              <a:t>– T. Valet </a:t>
            </a:r>
            <a:r>
              <a:rPr lang="en-US">
                <a:solidFill>
                  <a:schemeClr val="tx1"/>
                </a:solidFill>
              </a:rPr>
              <a:t>- September </a:t>
            </a:r>
            <a:r>
              <a:rPr lang="en-US" dirty="0">
                <a:solidFill>
                  <a:schemeClr val="tx1"/>
                </a:solidFill>
              </a:rPr>
              <a:t>2024</a:t>
            </a:r>
          </a:p>
        </p:txBody>
      </p:sp>
      <p:sp>
        <p:nvSpPr>
          <p:cNvPr id="5" name="Footer Placeholder 3">
            <a:extLst>
              <a:ext uri="{FF2B5EF4-FFF2-40B4-BE49-F238E27FC236}">
                <a16:creationId xmlns:a16="http://schemas.microsoft.com/office/drawing/2014/main" id="{DE23C34F-DFFD-70F3-6ADD-BB41EFEC35C1}"/>
              </a:ext>
            </a:extLst>
          </p:cNvPr>
          <p:cNvSpPr>
            <a:spLocks noGrp="1"/>
          </p:cNvSpPr>
          <p:nvPr>
            <p:ph type="ftr" sz="quarter" idx="11"/>
          </p:nvPr>
        </p:nvSpPr>
        <p:spPr>
          <a:xfrm>
            <a:off x="3997466" y="6386906"/>
            <a:ext cx="3248029" cy="365125"/>
          </a:xfrm>
        </p:spPr>
        <p:txBody>
          <a:bodyPr/>
          <a:lstStyle/>
          <a:p>
            <a:r>
              <a:rPr lang="en-US" sz="1600">
                <a:solidFill>
                  <a:schemeClr val="tx1"/>
                </a:solidFill>
              </a:rPr>
              <a:t>NR Electron QKT in Solids - </a:t>
            </a:r>
            <a:fld id="{776807D8-D28C-46E7-B0B7-BF9A7CA5E6E4}" type="slidenum">
              <a:rPr lang="en-US" sz="1600" smtClean="0">
                <a:solidFill>
                  <a:schemeClr val="tx1"/>
                </a:solidFill>
              </a:rPr>
              <a:t>12</a:t>
            </a:fld>
            <a:endParaRPr lang="en-US" sz="1600" dirty="0">
              <a:solidFill>
                <a:schemeClr val="tx1"/>
              </a:solidFill>
            </a:endParaRPr>
          </a:p>
        </p:txBody>
      </p:sp>
      <p:grpSp>
        <p:nvGrpSpPr>
          <p:cNvPr id="6" name="Group 5">
            <a:extLst>
              <a:ext uri="{FF2B5EF4-FFF2-40B4-BE49-F238E27FC236}">
                <a16:creationId xmlns:a16="http://schemas.microsoft.com/office/drawing/2014/main" id="{7249737F-F643-F452-0205-5F697E7C5BAB}"/>
              </a:ext>
            </a:extLst>
          </p:cNvPr>
          <p:cNvGrpSpPr/>
          <p:nvPr/>
        </p:nvGrpSpPr>
        <p:grpSpPr>
          <a:xfrm>
            <a:off x="7824154" y="6314536"/>
            <a:ext cx="4283683" cy="458640"/>
            <a:chOff x="321295" y="5416685"/>
            <a:chExt cx="11545010" cy="1252974"/>
          </a:xfrm>
        </p:grpSpPr>
        <p:pic>
          <p:nvPicPr>
            <p:cNvPr id="8" name="Picture 7">
              <a:extLst>
                <a:ext uri="{FF2B5EF4-FFF2-40B4-BE49-F238E27FC236}">
                  <a16:creationId xmlns:a16="http://schemas.microsoft.com/office/drawing/2014/main" id="{DB924910-60EA-C50B-F430-1B5874780A6A}"/>
                </a:ext>
              </a:extLst>
            </p:cNvPr>
            <p:cNvPicPr>
              <a:picLocks noChangeAspect="1"/>
            </p:cNvPicPr>
            <p:nvPr/>
          </p:nvPicPr>
          <p:blipFill>
            <a:blip r:embed="rId2"/>
            <a:stretch>
              <a:fillRect/>
            </a:stretch>
          </p:blipFill>
          <p:spPr>
            <a:xfrm>
              <a:off x="321295" y="5547456"/>
              <a:ext cx="1122203" cy="1122203"/>
            </a:xfrm>
            <a:prstGeom prst="rect">
              <a:avLst/>
            </a:prstGeom>
          </p:spPr>
        </p:pic>
        <p:pic>
          <p:nvPicPr>
            <p:cNvPr id="10" name="Picture 9">
              <a:extLst>
                <a:ext uri="{FF2B5EF4-FFF2-40B4-BE49-F238E27FC236}">
                  <a16:creationId xmlns:a16="http://schemas.microsoft.com/office/drawing/2014/main" id="{6A07C33E-0E7C-6BBB-06F5-42156FD7A513}"/>
                </a:ext>
              </a:extLst>
            </p:cNvPr>
            <p:cNvPicPr>
              <a:picLocks noChangeAspect="1"/>
            </p:cNvPicPr>
            <p:nvPr/>
          </p:nvPicPr>
          <p:blipFill>
            <a:blip r:embed="rId3"/>
            <a:stretch>
              <a:fillRect/>
            </a:stretch>
          </p:blipFill>
          <p:spPr>
            <a:xfrm>
              <a:off x="1636564" y="5543755"/>
              <a:ext cx="1835869" cy="1125904"/>
            </a:xfrm>
            <a:prstGeom prst="rect">
              <a:avLst/>
            </a:prstGeom>
          </p:spPr>
        </p:pic>
        <p:pic>
          <p:nvPicPr>
            <p:cNvPr id="12" name="Picture 11">
              <a:extLst>
                <a:ext uri="{FF2B5EF4-FFF2-40B4-BE49-F238E27FC236}">
                  <a16:creationId xmlns:a16="http://schemas.microsoft.com/office/drawing/2014/main" id="{D150205B-726D-C676-F4D2-DBC87DAADF57}"/>
                </a:ext>
              </a:extLst>
            </p:cNvPr>
            <p:cNvPicPr>
              <a:picLocks noChangeAspect="1"/>
            </p:cNvPicPr>
            <p:nvPr/>
          </p:nvPicPr>
          <p:blipFill>
            <a:blip r:embed="rId4"/>
            <a:stretch>
              <a:fillRect/>
            </a:stretch>
          </p:blipFill>
          <p:spPr>
            <a:xfrm>
              <a:off x="3665499" y="5543755"/>
              <a:ext cx="1004023" cy="1125904"/>
            </a:xfrm>
            <a:prstGeom prst="rect">
              <a:avLst/>
            </a:prstGeom>
          </p:spPr>
        </p:pic>
        <p:pic>
          <p:nvPicPr>
            <p:cNvPr id="14" name="Picture 13">
              <a:extLst>
                <a:ext uri="{FF2B5EF4-FFF2-40B4-BE49-F238E27FC236}">
                  <a16:creationId xmlns:a16="http://schemas.microsoft.com/office/drawing/2014/main" id="{068B7A9E-26FE-E2DE-6E15-6D340A05D45B}"/>
                </a:ext>
              </a:extLst>
            </p:cNvPr>
            <p:cNvPicPr>
              <a:picLocks noChangeAspect="1"/>
            </p:cNvPicPr>
            <p:nvPr/>
          </p:nvPicPr>
          <p:blipFill>
            <a:blip r:embed="rId5"/>
            <a:stretch>
              <a:fillRect/>
            </a:stretch>
          </p:blipFill>
          <p:spPr>
            <a:xfrm>
              <a:off x="4862588" y="5416685"/>
              <a:ext cx="2275265" cy="1252974"/>
            </a:xfrm>
            <a:prstGeom prst="rect">
              <a:avLst/>
            </a:prstGeom>
          </p:spPr>
        </p:pic>
        <p:pic>
          <p:nvPicPr>
            <p:cNvPr id="15" name="Picture 14">
              <a:extLst>
                <a:ext uri="{FF2B5EF4-FFF2-40B4-BE49-F238E27FC236}">
                  <a16:creationId xmlns:a16="http://schemas.microsoft.com/office/drawing/2014/main" id="{90C11831-DDAA-9A6C-6065-E5D6D697717B}"/>
                </a:ext>
              </a:extLst>
            </p:cNvPr>
            <p:cNvPicPr>
              <a:picLocks noChangeAspect="1"/>
            </p:cNvPicPr>
            <p:nvPr/>
          </p:nvPicPr>
          <p:blipFill>
            <a:blip r:embed="rId6"/>
            <a:stretch>
              <a:fillRect/>
            </a:stretch>
          </p:blipFill>
          <p:spPr>
            <a:xfrm>
              <a:off x="7330919" y="5470933"/>
              <a:ext cx="4535386" cy="1144477"/>
            </a:xfrm>
            <a:prstGeom prst="rect">
              <a:avLst/>
            </a:prstGeom>
          </p:spPr>
        </p:pic>
      </p:grpSp>
      <p:sp>
        <p:nvSpPr>
          <p:cNvPr id="25" name="TextBox 24">
            <a:extLst>
              <a:ext uri="{FF2B5EF4-FFF2-40B4-BE49-F238E27FC236}">
                <a16:creationId xmlns:a16="http://schemas.microsoft.com/office/drawing/2014/main" id="{4DA5D0BF-B789-E7F7-8928-0AC038383859}"/>
              </a:ext>
            </a:extLst>
          </p:cNvPr>
          <p:cNvSpPr txBox="1"/>
          <p:nvPr/>
        </p:nvSpPr>
        <p:spPr>
          <a:xfrm>
            <a:off x="5680234" y="4361093"/>
            <a:ext cx="6254589" cy="646331"/>
          </a:xfrm>
          <a:prstGeom prst="rect">
            <a:avLst/>
          </a:prstGeom>
          <a:noFill/>
        </p:spPr>
        <p:txBody>
          <a:bodyPr wrap="square" rtlCol="0">
            <a:spAutoFit/>
          </a:bodyPr>
          <a:lstStyle/>
          <a:p>
            <a:pPr algn="ctr"/>
            <a:r>
              <a:rPr lang="en-US"/>
              <a:t>This parallels the decomposition over the generators of the Clifford algebra in relativistic kinetic theory</a:t>
            </a:r>
            <a:endParaRPr lang="en-US" b="1"/>
          </a:p>
        </p:txBody>
      </p:sp>
      <p:pic>
        <p:nvPicPr>
          <p:cNvPr id="32" name="Picture 31">
            <a:extLst>
              <a:ext uri="{FF2B5EF4-FFF2-40B4-BE49-F238E27FC236}">
                <a16:creationId xmlns:a16="http://schemas.microsoft.com/office/drawing/2014/main" id="{F0140A15-0D44-001C-587E-C6607AB89EA0}"/>
              </a:ext>
            </a:extLst>
          </p:cNvPr>
          <p:cNvPicPr>
            <a:picLocks noChangeAspect="1"/>
          </p:cNvPicPr>
          <p:nvPr/>
        </p:nvPicPr>
        <p:blipFill>
          <a:blip r:embed="rId7"/>
          <a:stretch>
            <a:fillRect/>
          </a:stretch>
        </p:blipFill>
        <p:spPr>
          <a:xfrm>
            <a:off x="3387692" y="860907"/>
            <a:ext cx="5173220" cy="908276"/>
          </a:xfrm>
          <a:prstGeom prst="rect">
            <a:avLst/>
          </a:prstGeom>
        </p:spPr>
      </p:pic>
      <p:grpSp>
        <p:nvGrpSpPr>
          <p:cNvPr id="52" name="Group 51">
            <a:extLst>
              <a:ext uri="{FF2B5EF4-FFF2-40B4-BE49-F238E27FC236}">
                <a16:creationId xmlns:a16="http://schemas.microsoft.com/office/drawing/2014/main" id="{B55CDC4F-0B0A-668B-1774-D065D43B7F37}"/>
              </a:ext>
            </a:extLst>
          </p:cNvPr>
          <p:cNvGrpSpPr/>
          <p:nvPr/>
        </p:nvGrpSpPr>
        <p:grpSpPr>
          <a:xfrm>
            <a:off x="6368509" y="2156776"/>
            <a:ext cx="5166202" cy="3903368"/>
            <a:chOff x="6368509" y="2280601"/>
            <a:chExt cx="5166202" cy="3903368"/>
          </a:xfrm>
        </p:grpSpPr>
        <p:pic>
          <p:nvPicPr>
            <p:cNvPr id="24" name="Picture 23">
              <a:extLst>
                <a:ext uri="{FF2B5EF4-FFF2-40B4-BE49-F238E27FC236}">
                  <a16:creationId xmlns:a16="http://schemas.microsoft.com/office/drawing/2014/main" id="{DF5C3F35-81C6-7309-DD81-FC1916AC9E89}"/>
                </a:ext>
              </a:extLst>
            </p:cNvPr>
            <p:cNvPicPr>
              <a:picLocks noChangeAspect="1"/>
            </p:cNvPicPr>
            <p:nvPr/>
          </p:nvPicPr>
          <p:blipFill>
            <a:blip r:embed="rId8"/>
            <a:stretch>
              <a:fillRect/>
            </a:stretch>
          </p:blipFill>
          <p:spPr>
            <a:xfrm>
              <a:off x="6697742" y="5390874"/>
              <a:ext cx="4219574" cy="793095"/>
            </a:xfrm>
            <a:prstGeom prst="rect">
              <a:avLst/>
            </a:prstGeom>
          </p:spPr>
        </p:pic>
        <p:grpSp>
          <p:nvGrpSpPr>
            <p:cNvPr id="48" name="Group 47">
              <a:extLst>
                <a:ext uri="{FF2B5EF4-FFF2-40B4-BE49-F238E27FC236}">
                  <a16:creationId xmlns:a16="http://schemas.microsoft.com/office/drawing/2014/main" id="{36D2E475-DF34-4E15-71FB-1DBD5F692D04}"/>
                </a:ext>
              </a:extLst>
            </p:cNvPr>
            <p:cNvGrpSpPr/>
            <p:nvPr/>
          </p:nvGrpSpPr>
          <p:grpSpPr>
            <a:xfrm>
              <a:off x="6368509" y="2280601"/>
              <a:ext cx="5166202" cy="1825852"/>
              <a:chOff x="6368509" y="2280601"/>
              <a:chExt cx="5166202" cy="1825852"/>
            </a:xfrm>
          </p:grpSpPr>
          <p:sp>
            <p:nvSpPr>
              <p:cNvPr id="51" name="TextBox 50">
                <a:extLst>
                  <a:ext uri="{FF2B5EF4-FFF2-40B4-BE49-F238E27FC236}">
                    <a16:creationId xmlns:a16="http://schemas.microsoft.com/office/drawing/2014/main" id="{5000F364-19A5-B3F0-B72D-ED1D624EE5CA}"/>
                  </a:ext>
                </a:extLst>
              </p:cNvPr>
              <p:cNvSpPr txBox="1"/>
              <p:nvPr/>
            </p:nvSpPr>
            <p:spPr>
              <a:xfrm>
                <a:off x="7223142" y="3737121"/>
                <a:ext cx="3540431" cy="369332"/>
              </a:xfrm>
              <a:prstGeom prst="rect">
                <a:avLst/>
              </a:prstGeom>
              <a:noFill/>
            </p:spPr>
            <p:txBody>
              <a:bodyPr wrap="square" rtlCol="0">
                <a:spAutoFit/>
              </a:bodyPr>
              <a:lstStyle/>
              <a:p>
                <a:pPr algn="ctr"/>
                <a:r>
                  <a:rPr lang="en-US" b="1"/>
                  <a:t>Manifest SU(N) gauge invariance</a:t>
                </a:r>
              </a:p>
            </p:txBody>
          </p:sp>
          <p:sp>
            <p:nvSpPr>
              <p:cNvPr id="54" name="TextBox 53">
                <a:extLst>
                  <a:ext uri="{FF2B5EF4-FFF2-40B4-BE49-F238E27FC236}">
                    <a16:creationId xmlns:a16="http://schemas.microsoft.com/office/drawing/2014/main" id="{FE4E0D8E-2A5C-7122-10AE-1A30581A3A95}"/>
                  </a:ext>
                </a:extLst>
              </p:cNvPr>
              <p:cNvSpPr txBox="1"/>
              <p:nvPr/>
            </p:nvSpPr>
            <p:spPr>
              <a:xfrm>
                <a:off x="6368509" y="3241705"/>
                <a:ext cx="5086778" cy="400110"/>
              </a:xfrm>
              <a:prstGeom prst="rect">
                <a:avLst/>
              </a:prstGeom>
              <a:noFill/>
            </p:spPr>
            <p:txBody>
              <a:bodyPr wrap="square" rtlCol="0">
                <a:spAutoFit/>
              </a:bodyPr>
              <a:lstStyle/>
              <a:p>
                <a:pPr algn="ctr"/>
                <a:r>
                  <a:rPr lang="en-US" sz="2000"/>
                  <a:t>(unique) </a:t>
                </a:r>
                <a:r>
                  <a:rPr lang="en-US" sz="2000" b="1"/>
                  <a:t>quantum geometric decomposition</a:t>
                </a:r>
              </a:p>
            </p:txBody>
          </p:sp>
          <p:pic>
            <p:nvPicPr>
              <p:cNvPr id="39" name="Picture 38">
                <a:extLst>
                  <a:ext uri="{FF2B5EF4-FFF2-40B4-BE49-F238E27FC236}">
                    <a16:creationId xmlns:a16="http://schemas.microsoft.com/office/drawing/2014/main" id="{1F29227F-90D1-8AD7-4048-2FB27F608125}"/>
                  </a:ext>
                </a:extLst>
              </p:cNvPr>
              <p:cNvPicPr>
                <a:picLocks noChangeAspect="1"/>
              </p:cNvPicPr>
              <p:nvPr/>
            </p:nvPicPr>
            <p:blipFill>
              <a:blip r:embed="rId9"/>
              <a:stretch>
                <a:fillRect/>
              </a:stretch>
            </p:blipFill>
            <p:spPr>
              <a:xfrm>
                <a:off x="6452005" y="2280601"/>
                <a:ext cx="5082706" cy="991185"/>
              </a:xfrm>
              <a:prstGeom prst="rect">
                <a:avLst/>
              </a:prstGeom>
            </p:spPr>
          </p:pic>
        </p:grpSp>
      </p:grpSp>
      <p:grpSp>
        <p:nvGrpSpPr>
          <p:cNvPr id="47" name="Group 46">
            <a:extLst>
              <a:ext uri="{FF2B5EF4-FFF2-40B4-BE49-F238E27FC236}">
                <a16:creationId xmlns:a16="http://schemas.microsoft.com/office/drawing/2014/main" id="{40BF02B6-2816-4465-84AD-B4C0503D4ED6}"/>
              </a:ext>
            </a:extLst>
          </p:cNvPr>
          <p:cNvGrpSpPr/>
          <p:nvPr/>
        </p:nvGrpSpPr>
        <p:grpSpPr>
          <a:xfrm>
            <a:off x="45194" y="1846547"/>
            <a:ext cx="5495479" cy="4052154"/>
            <a:chOff x="45194" y="1970372"/>
            <a:chExt cx="5495479" cy="4052154"/>
          </a:xfrm>
        </p:grpSpPr>
        <p:pic>
          <p:nvPicPr>
            <p:cNvPr id="22" name="Picture 21">
              <a:extLst>
                <a:ext uri="{FF2B5EF4-FFF2-40B4-BE49-F238E27FC236}">
                  <a16:creationId xmlns:a16="http://schemas.microsoft.com/office/drawing/2014/main" id="{EA527540-DB5C-833D-C656-75C753A97AC6}"/>
                </a:ext>
              </a:extLst>
            </p:cNvPr>
            <p:cNvPicPr>
              <a:picLocks noChangeAspect="1"/>
            </p:cNvPicPr>
            <p:nvPr/>
          </p:nvPicPr>
          <p:blipFill>
            <a:blip r:embed="rId10"/>
            <a:stretch>
              <a:fillRect/>
            </a:stretch>
          </p:blipFill>
          <p:spPr>
            <a:xfrm>
              <a:off x="828193" y="5464100"/>
              <a:ext cx="4409926" cy="558426"/>
            </a:xfrm>
            <a:prstGeom prst="rect">
              <a:avLst/>
            </a:prstGeom>
          </p:spPr>
        </p:pic>
        <p:pic>
          <p:nvPicPr>
            <p:cNvPr id="34" name="Picture 33">
              <a:extLst>
                <a:ext uri="{FF2B5EF4-FFF2-40B4-BE49-F238E27FC236}">
                  <a16:creationId xmlns:a16="http://schemas.microsoft.com/office/drawing/2014/main" id="{1B30D563-3035-B93C-9FE4-8CA0AE967144}"/>
                </a:ext>
              </a:extLst>
            </p:cNvPr>
            <p:cNvPicPr>
              <a:picLocks noChangeAspect="1"/>
            </p:cNvPicPr>
            <p:nvPr/>
          </p:nvPicPr>
          <p:blipFill>
            <a:blip r:embed="rId11"/>
            <a:stretch>
              <a:fillRect/>
            </a:stretch>
          </p:blipFill>
          <p:spPr>
            <a:xfrm>
              <a:off x="1327542" y="1970372"/>
              <a:ext cx="3677163" cy="762106"/>
            </a:xfrm>
            <a:prstGeom prst="rect">
              <a:avLst/>
            </a:prstGeom>
          </p:spPr>
        </p:pic>
        <p:pic>
          <p:nvPicPr>
            <p:cNvPr id="38" name="Picture 37">
              <a:extLst>
                <a:ext uri="{FF2B5EF4-FFF2-40B4-BE49-F238E27FC236}">
                  <a16:creationId xmlns:a16="http://schemas.microsoft.com/office/drawing/2014/main" id="{589D16DD-58FF-E18B-5C49-09244D1FE475}"/>
                </a:ext>
              </a:extLst>
            </p:cNvPr>
            <p:cNvPicPr>
              <a:picLocks noChangeAspect="1"/>
            </p:cNvPicPr>
            <p:nvPr/>
          </p:nvPicPr>
          <p:blipFill>
            <a:blip r:embed="rId12"/>
            <a:stretch>
              <a:fillRect/>
            </a:stretch>
          </p:blipFill>
          <p:spPr>
            <a:xfrm>
              <a:off x="3825934" y="3727083"/>
              <a:ext cx="1714739" cy="476316"/>
            </a:xfrm>
            <a:prstGeom prst="rect">
              <a:avLst/>
            </a:prstGeom>
          </p:spPr>
        </p:pic>
        <p:cxnSp>
          <p:nvCxnSpPr>
            <p:cNvPr id="40" name="Straight Arrow Connector 39">
              <a:extLst>
                <a:ext uri="{FF2B5EF4-FFF2-40B4-BE49-F238E27FC236}">
                  <a16:creationId xmlns:a16="http://schemas.microsoft.com/office/drawing/2014/main" id="{4297918C-0EC2-2026-B52C-34E7F4404909}"/>
                </a:ext>
              </a:extLst>
            </p:cNvPr>
            <p:cNvCxnSpPr>
              <a:cxnSpLocks/>
            </p:cNvCxnSpPr>
            <p:nvPr/>
          </p:nvCxnSpPr>
          <p:spPr>
            <a:xfrm>
              <a:off x="1329516" y="3156736"/>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7A997E3-7711-4CAE-68A2-9746ED917A69}"/>
                </a:ext>
              </a:extLst>
            </p:cNvPr>
            <p:cNvCxnSpPr>
              <a:cxnSpLocks/>
              <a:endCxn id="34" idx="2"/>
            </p:cNvCxnSpPr>
            <p:nvPr/>
          </p:nvCxnSpPr>
          <p:spPr>
            <a:xfrm flipV="1">
              <a:off x="1467180" y="2732478"/>
              <a:ext cx="1698944" cy="846947"/>
            </a:xfrm>
            <a:prstGeom prst="straightConnector1">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7769451-BFD4-0286-F242-E112BB99E4F4}"/>
                </a:ext>
              </a:extLst>
            </p:cNvPr>
            <p:cNvCxnSpPr>
              <a:cxnSpLocks/>
              <a:endCxn id="38" idx="1"/>
            </p:cNvCxnSpPr>
            <p:nvPr/>
          </p:nvCxnSpPr>
          <p:spPr>
            <a:xfrm flipV="1">
              <a:off x="2734182" y="3965241"/>
              <a:ext cx="1091752" cy="1"/>
            </a:xfrm>
            <a:prstGeom prst="straightConnector1">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A06709F0-162C-7E70-34F2-2958E1BED372}"/>
                </a:ext>
              </a:extLst>
            </p:cNvPr>
            <p:cNvCxnSpPr>
              <a:cxnSpLocks/>
              <a:stCxn id="34" idx="2"/>
              <a:endCxn id="38" idx="0"/>
            </p:cNvCxnSpPr>
            <p:nvPr/>
          </p:nvCxnSpPr>
          <p:spPr>
            <a:xfrm>
              <a:off x="3166124" y="2732478"/>
              <a:ext cx="1517180" cy="994605"/>
            </a:xfrm>
            <a:prstGeom prst="straightConnector1">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70187449-E6EB-8F79-5439-B938562DF68D}"/>
                </a:ext>
              </a:extLst>
            </p:cNvPr>
            <p:cNvSpPr txBox="1"/>
            <p:nvPr/>
          </p:nvSpPr>
          <p:spPr>
            <a:xfrm>
              <a:off x="4159153" y="4119857"/>
              <a:ext cx="845552" cy="369332"/>
            </a:xfrm>
            <a:prstGeom prst="rect">
              <a:avLst/>
            </a:prstGeom>
            <a:noFill/>
          </p:spPr>
          <p:txBody>
            <a:bodyPr wrap="none" rtlCol="0">
              <a:spAutoFit/>
            </a:bodyPr>
            <a:lstStyle/>
            <a:p>
              <a:r>
                <a:rPr lang="en-US"/>
                <a:t>(w</a:t>
              </a:r>
              <a:r>
                <a:rPr lang="en-US" baseline="-25000"/>
                <a:t>n</a:t>
              </a:r>
              <a:r>
                <a:rPr lang="en-US"/>
                <a:t>=1)</a:t>
              </a:r>
              <a:endParaRPr lang="fr-FR"/>
            </a:p>
          </p:txBody>
        </p:sp>
        <p:pic>
          <p:nvPicPr>
            <p:cNvPr id="30" name="Picture 29">
              <a:extLst>
                <a:ext uri="{FF2B5EF4-FFF2-40B4-BE49-F238E27FC236}">
                  <a16:creationId xmlns:a16="http://schemas.microsoft.com/office/drawing/2014/main" id="{507A7C3B-943B-5CD2-97E3-5B3E9F462D5A}"/>
                </a:ext>
              </a:extLst>
            </p:cNvPr>
            <p:cNvPicPr>
              <a:picLocks noChangeAspect="1"/>
            </p:cNvPicPr>
            <p:nvPr/>
          </p:nvPicPr>
          <p:blipFill>
            <a:blip r:embed="rId13"/>
            <a:stretch>
              <a:fillRect/>
            </a:stretch>
          </p:blipFill>
          <p:spPr>
            <a:xfrm>
              <a:off x="45194" y="3558407"/>
              <a:ext cx="2638793" cy="790685"/>
            </a:xfrm>
            <a:prstGeom prst="rect">
              <a:avLst/>
            </a:prstGeom>
          </p:spPr>
        </p:pic>
        <p:sp>
          <p:nvSpPr>
            <p:cNvPr id="36" name="TextBox 35">
              <a:extLst>
                <a:ext uri="{FF2B5EF4-FFF2-40B4-BE49-F238E27FC236}">
                  <a16:creationId xmlns:a16="http://schemas.microsoft.com/office/drawing/2014/main" id="{3D906F7D-E81B-B808-CDBF-6778BDC12D2A}"/>
                </a:ext>
              </a:extLst>
            </p:cNvPr>
            <p:cNvSpPr txBox="1"/>
            <p:nvPr/>
          </p:nvSpPr>
          <p:spPr>
            <a:xfrm>
              <a:off x="1262941" y="3242959"/>
              <a:ext cx="3540431" cy="461665"/>
            </a:xfrm>
            <a:prstGeom prst="rect">
              <a:avLst/>
            </a:prstGeom>
            <a:noFill/>
          </p:spPr>
          <p:txBody>
            <a:bodyPr wrap="square" rtlCol="0">
              <a:spAutoFit/>
            </a:bodyPr>
            <a:lstStyle/>
            <a:p>
              <a:pPr algn="ctr"/>
              <a:r>
                <a:rPr lang="en-US" sz="2400" b="1"/>
                <a:t>Projectors</a:t>
              </a:r>
              <a:endParaRPr lang="en-US" sz="2400"/>
            </a:p>
          </p:txBody>
        </p:sp>
        <p:pic>
          <p:nvPicPr>
            <p:cNvPr id="44" name="Picture 43">
              <a:extLst>
                <a:ext uri="{FF2B5EF4-FFF2-40B4-BE49-F238E27FC236}">
                  <a16:creationId xmlns:a16="http://schemas.microsoft.com/office/drawing/2014/main" id="{7A542C29-F3A5-1477-05BB-7DDFA9037B64}"/>
                </a:ext>
              </a:extLst>
            </p:cNvPr>
            <p:cNvPicPr>
              <a:picLocks noChangeAspect="1"/>
            </p:cNvPicPr>
            <p:nvPr/>
          </p:nvPicPr>
          <p:blipFill>
            <a:blip r:embed="rId14"/>
            <a:stretch>
              <a:fillRect/>
            </a:stretch>
          </p:blipFill>
          <p:spPr>
            <a:xfrm>
              <a:off x="375729" y="4428288"/>
              <a:ext cx="219106" cy="400106"/>
            </a:xfrm>
            <a:prstGeom prst="rect">
              <a:avLst/>
            </a:prstGeom>
          </p:spPr>
        </p:pic>
        <p:sp>
          <p:nvSpPr>
            <p:cNvPr id="45" name="TextBox 44">
              <a:extLst>
                <a:ext uri="{FF2B5EF4-FFF2-40B4-BE49-F238E27FC236}">
                  <a16:creationId xmlns:a16="http://schemas.microsoft.com/office/drawing/2014/main" id="{3C13D090-715F-3BE7-3007-DEA1C7BB0705}"/>
                </a:ext>
              </a:extLst>
            </p:cNvPr>
            <p:cNvSpPr txBox="1"/>
            <p:nvPr/>
          </p:nvSpPr>
          <p:spPr>
            <a:xfrm>
              <a:off x="491794" y="4461801"/>
              <a:ext cx="4829804" cy="923330"/>
            </a:xfrm>
            <a:prstGeom prst="rect">
              <a:avLst/>
            </a:prstGeom>
            <a:noFill/>
          </p:spPr>
          <p:txBody>
            <a:bodyPr wrap="square" rtlCol="0">
              <a:spAutoFit/>
            </a:bodyPr>
            <a:lstStyle/>
            <a:p>
              <a:pPr algn="just"/>
              <a:r>
                <a:rPr lang="en-US"/>
                <a:t>: vector of the traceless Hermitian generators of the su(N) algebra, e.g. generalized Gell-Mann matrices </a:t>
              </a:r>
            </a:p>
          </p:txBody>
        </p:sp>
      </p:grpSp>
    </p:spTree>
    <p:extLst>
      <p:ext uri="{BB962C8B-B14F-4D97-AF65-F5344CB8AC3E}">
        <p14:creationId xmlns:p14="http://schemas.microsoft.com/office/powerpoint/2010/main" val="20235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6D044-C704-4974-935B-AE3D7EFC9BC4}"/>
              </a:ext>
            </a:extLst>
          </p:cNvPr>
          <p:cNvSpPr>
            <a:spLocks noGrp="1"/>
          </p:cNvSpPr>
          <p:nvPr>
            <p:ph type="title"/>
          </p:nvPr>
        </p:nvSpPr>
        <p:spPr>
          <a:xfrm>
            <a:off x="594804" y="2817"/>
            <a:ext cx="10758996" cy="923331"/>
          </a:xfrm>
        </p:spPr>
        <p:txBody>
          <a:bodyPr/>
          <a:lstStyle/>
          <a:p>
            <a:r>
              <a:rPr lang="en-US" b="1"/>
              <a:t>Clean limit(1) </a:t>
            </a:r>
            <a:r>
              <a:rPr lang="en-US"/>
              <a:t>– semiclassical expansion</a:t>
            </a:r>
            <a:endParaRPr lang="en-US" dirty="0"/>
          </a:p>
        </p:txBody>
      </p:sp>
      <p:sp>
        <p:nvSpPr>
          <p:cNvPr id="11" name="Slide Number Placeholder 10">
            <a:extLst>
              <a:ext uri="{FF2B5EF4-FFF2-40B4-BE49-F238E27FC236}">
                <a16:creationId xmlns:a16="http://schemas.microsoft.com/office/drawing/2014/main" id="{6D5843A7-CBF3-441B-919C-8467B2BB19B5}"/>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13</a:t>
            </a:fld>
            <a:endParaRPr lang="en-US" dirty="0"/>
          </a:p>
        </p:txBody>
      </p:sp>
      <p:sp>
        <p:nvSpPr>
          <p:cNvPr id="3" name="Date Placeholder 4">
            <a:extLst>
              <a:ext uri="{FF2B5EF4-FFF2-40B4-BE49-F238E27FC236}">
                <a16:creationId xmlns:a16="http://schemas.microsoft.com/office/drawing/2014/main" id="{3E14E97E-BA18-9CCC-771D-4B679DC9D821}"/>
              </a:ext>
            </a:extLst>
          </p:cNvPr>
          <p:cNvSpPr>
            <a:spLocks noGrp="1"/>
          </p:cNvSpPr>
          <p:nvPr>
            <p:ph type="dt" sz="half" idx="10"/>
          </p:nvPr>
        </p:nvSpPr>
        <p:spPr>
          <a:xfrm>
            <a:off x="337141" y="6386906"/>
            <a:ext cx="2596182" cy="365125"/>
          </a:xfrm>
        </p:spPr>
        <p:txBody>
          <a:bodyPr/>
          <a:lstStyle/>
          <a:p>
            <a:r>
              <a:rPr lang="en-US">
                <a:solidFill>
                  <a:schemeClr val="tx1"/>
                </a:solidFill>
              </a:rPr>
              <a:t>ECT* Workshop </a:t>
            </a:r>
            <a:r>
              <a:rPr lang="en-US" dirty="0">
                <a:solidFill>
                  <a:schemeClr val="tx1"/>
                </a:solidFill>
              </a:rPr>
              <a:t>– T. Valet </a:t>
            </a:r>
            <a:r>
              <a:rPr lang="en-US">
                <a:solidFill>
                  <a:schemeClr val="tx1"/>
                </a:solidFill>
              </a:rPr>
              <a:t>- September </a:t>
            </a:r>
            <a:r>
              <a:rPr lang="en-US" dirty="0">
                <a:solidFill>
                  <a:schemeClr val="tx1"/>
                </a:solidFill>
              </a:rPr>
              <a:t>2024</a:t>
            </a:r>
          </a:p>
        </p:txBody>
      </p:sp>
      <p:sp>
        <p:nvSpPr>
          <p:cNvPr id="5" name="Footer Placeholder 3">
            <a:extLst>
              <a:ext uri="{FF2B5EF4-FFF2-40B4-BE49-F238E27FC236}">
                <a16:creationId xmlns:a16="http://schemas.microsoft.com/office/drawing/2014/main" id="{ED002B8F-FEF7-A443-7454-9720CC12767A}"/>
              </a:ext>
            </a:extLst>
          </p:cNvPr>
          <p:cNvSpPr>
            <a:spLocks noGrp="1"/>
          </p:cNvSpPr>
          <p:nvPr>
            <p:ph type="ftr" sz="quarter" idx="11"/>
          </p:nvPr>
        </p:nvSpPr>
        <p:spPr>
          <a:xfrm>
            <a:off x="3997466" y="6386906"/>
            <a:ext cx="3248029" cy="365125"/>
          </a:xfrm>
        </p:spPr>
        <p:txBody>
          <a:bodyPr/>
          <a:lstStyle/>
          <a:p>
            <a:r>
              <a:rPr lang="en-US" sz="1600">
                <a:solidFill>
                  <a:schemeClr val="tx1"/>
                </a:solidFill>
              </a:rPr>
              <a:t>NR Electron QKT in Solids - </a:t>
            </a:r>
            <a:fld id="{776807D8-D28C-46E7-B0B7-BF9A7CA5E6E4}" type="slidenum">
              <a:rPr lang="en-US" sz="1600" smtClean="0">
                <a:solidFill>
                  <a:schemeClr val="tx1"/>
                </a:solidFill>
              </a:rPr>
              <a:t>13</a:t>
            </a:fld>
            <a:endParaRPr lang="en-US" sz="1600" dirty="0">
              <a:solidFill>
                <a:schemeClr val="tx1"/>
              </a:solidFill>
            </a:endParaRPr>
          </a:p>
        </p:txBody>
      </p:sp>
      <p:grpSp>
        <p:nvGrpSpPr>
          <p:cNvPr id="6" name="Group 5">
            <a:extLst>
              <a:ext uri="{FF2B5EF4-FFF2-40B4-BE49-F238E27FC236}">
                <a16:creationId xmlns:a16="http://schemas.microsoft.com/office/drawing/2014/main" id="{7A209465-8273-26E4-3DAF-744399AB4805}"/>
              </a:ext>
            </a:extLst>
          </p:cNvPr>
          <p:cNvGrpSpPr/>
          <p:nvPr/>
        </p:nvGrpSpPr>
        <p:grpSpPr>
          <a:xfrm>
            <a:off x="7824154" y="6314536"/>
            <a:ext cx="4283683" cy="458640"/>
            <a:chOff x="321295" y="5416685"/>
            <a:chExt cx="11545010" cy="1252974"/>
          </a:xfrm>
        </p:grpSpPr>
        <p:pic>
          <p:nvPicPr>
            <p:cNvPr id="10" name="Picture 9">
              <a:extLst>
                <a:ext uri="{FF2B5EF4-FFF2-40B4-BE49-F238E27FC236}">
                  <a16:creationId xmlns:a16="http://schemas.microsoft.com/office/drawing/2014/main" id="{CBFD7E41-3022-7F44-BE74-CF323DB9F1A7}"/>
                </a:ext>
              </a:extLst>
            </p:cNvPr>
            <p:cNvPicPr>
              <a:picLocks noChangeAspect="1"/>
            </p:cNvPicPr>
            <p:nvPr/>
          </p:nvPicPr>
          <p:blipFill>
            <a:blip r:embed="rId2"/>
            <a:stretch>
              <a:fillRect/>
            </a:stretch>
          </p:blipFill>
          <p:spPr>
            <a:xfrm>
              <a:off x="321295" y="5547456"/>
              <a:ext cx="1122203" cy="1122203"/>
            </a:xfrm>
            <a:prstGeom prst="rect">
              <a:avLst/>
            </a:prstGeom>
          </p:spPr>
        </p:pic>
        <p:pic>
          <p:nvPicPr>
            <p:cNvPr id="12" name="Picture 11">
              <a:extLst>
                <a:ext uri="{FF2B5EF4-FFF2-40B4-BE49-F238E27FC236}">
                  <a16:creationId xmlns:a16="http://schemas.microsoft.com/office/drawing/2014/main" id="{78082965-A250-CDDB-4E14-DF39526077D9}"/>
                </a:ext>
              </a:extLst>
            </p:cNvPr>
            <p:cNvPicPr>
              <a:picLocks noChangeAspect="1"/>
            </p:cNvPicPr>
            <p:nvPr/>
          </p:nvPicPr>
          <p:blipFill>
            <a:blip r:embed="rId3"/>
            <a:stretch>
              <a:fillRect/>
            </a:stretch>
          </p:blipFill>
          <p:spPr>
            <a:xfrm>
              <a:off x="1636564" y="5543755"/>
              <a:ext cx="1835869" cy="1125904"/>
            </a:xfrm>
            <a:prstGeom prst="rect">
              <a:avLst/>
            </a:prstGeom>
          </p:spPr>
        </p:pic>
        <p:pic>
          <p:nvPicPr>
            <p:cNvPr id="14" name="Picture 13">
              <a:extLst>
                <a:ext uri="{FF2B5EF4-FFF2-40B4-BE49-F238E27FC236}">
                  <a16:creationId xmlns:a16="http://schemas.microsoft.com/office/drawing/2014/main" id="{25E89ACD-A986-CF65-2413-EF5CEBF2F281}"/>
                </a:ext>
              </a:extLst>
            </p:cNvPr>
            <p:cNvPicPr>
              <a:picLocks noChangeAspect="1"/>
            </p:cNvPicPr>
            <p:nvPr/>
          </p:nvPicPr>
          <p:blipFill>
            <a:blip r:embed="rId4"/>
            <a:stretch>
              <a:fillRect/>
            </a:stretch>
          </p:blipFill>
          <p:spPr>
            <a:xfrm>
              <a:off x="3665499" y="5543755"/>
              <a:ext cx="1004023" cy="1125904"/>
            </a:xfrm>
            <a:prstGeom prst="rect">
              <a:avLst/>
            </a:prstGeom>
          </p:spPr>
        </p:pic>
        <p:pic>
          <p:nvPicPr>
            <p:cNvPr id="15" name="Picture 14">
              <a:extLst>
                <a:ext uri="{FF2B5EF4-FFF2-40B4-BE49-F238E27FC236}">
                  <a16:creationId xmlns:a16="http://schemas.microsoft.com/office/drawing/2014/main" id="{4E39F10E-7524-4D45-C106-B62C8F14DE62}"/>
                </a:ext>
              </a:extLst>
            </p:cNvPr>
            <p:cNvPicPr>
              <a:picLocks noChangeAspect="1"/>
            </p:cNvPicPr>
            <p:nvPr/>
          </p:nvPicPr>
          <p:blipFill>
            <a:blip r:embed="rId5"/>
            <a:stretch>
              <a:fillRect/>
            </a:stretch>
          </p:blipFill>
          <p:spPr>
            <a:xfrm>
              <a:off x="4862588" y="5416685"/>
              <a:ext cx="2275265" cy="1252974"/>
            </a:xfrm>
            <a:prstGeom prst="rect">
              <a:avLst/>
            </a:prstGeom>
          </p:spPr>
        </p:pic>
        <p:pic>
          <p:nvPicPr>
            <p:cNvPr id="21" name="Picture 20">
              <a:extLst>
                <a:ext uri="{FF2B5EF4-FFF2-40B4-BE49-F238E27FC236}">
                  <a16:creationId xmlns:a16="http://schemas.microsoft.com/office/drawing/2014/main" id="{13A4F625-D949-9A9A-B4C8-4DAC390C0417}"/>
                </a:ext>
              </a:extLst>
            </p:cNvPr>
            <p:cNvPicPr>
              <a:picLocks noChangeAspect="1"/>
            </p:cNvPicPr>
            <p:nvPr/>
          </p:nvPicPr>
          <p:blipFill>
            <a:blip r:embed="rId6"/>
            <a:stretch>
              <a:fillRect/>
            </a:stretch>
          </p:blipFill>
          <p:spPr>
            <a:xfrm>
              <a:off x="7330919" y="5470933"/>
              <a:ext cx="4535386" cy="1144477"/>
            </a:xfrm>
            <a:prstGeom prst="rect">
              <a:avLst/>
            </a:prstGeom>
          </p:spPr>
        </p:pic>
      </p:grpSp>
      <p:pic>
        <p:nvPicPr>
          <p:cNvPr id="9" name="Picture 8">
            <a:extLst>
              <a:ext uri="{FF2B5EF4-FFF2-40B4-BE49-F238E27FC236}">
                <a16:creationId xmlns:a16="http://schemas.microsoft.com/office/drawing/2014/main" id="{6248688D-18B7-D461-E87D-0276ABD08A3F}"/>
              </a:ext>
            </a:extLst>
          </p:cNvPr>
          <p:cNvPicPr>
            <a:picLocks noChangeAspect="1"/>
          </p:cNvPicPr>
          <p:nvPr/>
        </p:nvPicPr>
        <p:blipFill>
          <a:blip r:embed="rId7"/>
          <a:stretch>
            <a:fillRect/>
          </a:stretch>
        </p:blipFill>
        <p:spPr>
          <a:xfrm>
            <a:off x="3728926" y="886950"/>
            <a:ext cx="1943371" cy="704948"/>
          </a:xfrm>
          <a:prstGeom prst="rect">
            <a:avLst/>
          </a:prstGeom>
        </p:spPr>
      </p:pic>
      <p:pic>
        <p:nvPicPr>
          <p:cNvPr id="16" name="Picture 15">
            <a:extLst>
              <a:ext uri="{FF2B5EF4-FFF2-40B4-BE49-F238E27FC236}">
                <a16:creationId xmlns:a16="http://schemas.microsoft.com/office/drawing/2014/main" id="{58A16B2D-7E1A-59A5-5DC2-10D137492B9A}"/>
              </a:ext>
            </a:extLst>
          </p:cNvPr>
          <p:cNvPicPr>
            <a:picLocks noChangeAspect="1"/>
          </p:cNvPicPr>
          <p:nvPr/>
        </p:nvPicPr>
        <p:blipFill>
          <a:blip r:embed="rId8"/>
          <a:stretch>
            <a:fillRect/>
          </a:stretch>
        </p:blipFill>
        <p:spPr>
          <a:xfrm>
            <a:off x="3424077" y="1559667"/>
            <a:ext cx="2295845" cy="762106"/>
          </a:xfrm>
          <a:prstGeom prst="rect">
            <a:avLst/>
          </a:prstGeom>
        </p:spPr>
      </p:pic>
      <p:sp>
        <p:nvSpPr>
          <p:cNvPr id="18" name="TextBox 17">
            <a:extLst>
              <a:ext uri="{FF2B5EF4-FFF2-40B4-BE49-F238E27FC236}">
                <a16:creationId xmlns:a16="http://schemas.microsoft.com/office/drawing/2014/main" id="{AF6A2143-FF14-24EE-43AB-1196C1428381}"/>
              </a:ext>
            </a:extLst>
          </p:cNvPr>
          <p:cNvSpPr txBox="1"/>
          <p:nvPr/>
        </p:nvSpPr>
        <p:spPr>
          <a:xfrm>
            <a:off x="2118804" y="1054758"/>
            <a:ext cx="1590675" cy="369332"/>
          </a:xfrm>
          <a:prstGeom prst="rect">
            <a:avLst/>
          </a:prstGeom>
          <a:noFill/>
        </p:spPr>
        <p:txBody>
          <a:bodyPr wrap="square">
            <a:spAutoFit/>
          </a:bodyPr>
          <a:lstStyle/>
          <a:p>
            <a:pPr algn="ctr"/>
            <a:r>
              <a:rPr lang="en-US"/>
              <a:t>(QKE)</a:t>
            </a:r>
          </a:p>
        </p:txBody>
      </p:sp>
      <p:sp>
        <p:nvSpPr>
          <p:cNvPr id="19" name="TextBox 18">
            <a:extLst>
              <a:ext uri="{FF2B5EF4-FFF2-40B4-BE49-F238E27FC236}">
                <a16:creationId xmlns:a16="http://schemas.microsoft.com/office/drawing/2014/main" id="{3B9433AC-9978-E3E5-CE5E-642043E97A66}"/>
              </a:ext>
            </a:extLst>
          </p:cNvPr>
          <p:cNvSpPr txBox="1"/>
          <p:nvPr/>
        </p:nvSpPr>
        <p:spPr>
          <a:xfrm>
            <a:off x="2118803" y="1756054"/>
            <a:ext cx="1590675" cy="369332"/>
          </a:xfrm>
          <a:prstGeom prst="rect">
            <a:avLst/>
          </a:prstGeom>
          <a:noFill/>
        </p:spPr>
        <p:txBody>
          <a:bodyPr wrap="square">
            <a:spAutoFit/>
          </a:bodyPr>
          <a:lstStyle/>
          <a:p>
            <a:pPr algn="ctr"/>
            <a:r>
              <a:rPr lang="en-US"/>
              <a:t>(CE)</a:t>
            </a:r>
          </a:p>
        </p:txBody>
      </p:sp>
      <p:pic>
        <p:nvPicPr>
          <p:cNvPr id="23" name="Picture 22">
            <a:extLst>
              <a:ext uri="{FF2B5EF4-FFF2-40B4-BE49-F238E27FC236}">
                <a16:creationId xmlns:a16="http://schemas.microsoft.com/office/drawing/2014/main" id="{86F8517B-F865-C852-B80F-B9B0F42A7683}"/>
              </a:ext>
            </a:extLst>
          </p:cNvPr>
          <p:cNvPicPr>
            <a:picLocks noChangeAspect="1"/>
          </p:cNvPicPr>
          <p:nvPr/>
        </p:nvPicPr>
        <p:blipFill>
          <a:blip r:embed="rId9"/>
          <a:stretch>
            <a:fillRect/>
          </a:stretch>
        </p:blipFill>
        <p:spPr>
          <a:xfrm>
            <a:off x="6645124" y="886950"/>
            <a:ext cx="2124371" cy="685896"/>
          </a:xfrm>
          <a:prstGeom prst="rect">
            <a:avLst/>
          </a:prstGeom>
        </p:spPr>
      </p:pic>
      <p:pic>
        <p:nvPicPr>
          <p:cNvPr id="25" name="Picture 24">
            <a:extLst>
              <a:ext uri="{FF2B5EF4-FFF2-40B4-BE49-F238E27FC236}">
                <a16:creationId xmlns:a16="http://schemas.microsoft.com/office/drawing/2014/main" id="{EE4755C1-3963-0A84-FC2C-0ED2B2D2F2FF}"/>
              </a:ext>
            </a:extLst>
          </p:cNvPr>
          <p:cNvPicPr>
            <a:picLocks noChangeAspect="1"/>
          </p:cNvPicPr>
          <p:nvPr/>
        </p:nvPicPr>
        <p:blipFill>
          <a:blip r:embed="rId10"/>
          <a:stretch>
            <a:fillRect/>
          </a:stretch>
        </p:blipFill>
        <p:spPr>
          <a:xfrm>
            <a:off x="6438900" y="1535851"/>
            <a:ext cx="3801005" cy="809738"/>
          </a:xfrm>
          <a:prstGeom prst="rect">
            <a:avLst/>
          </a:prstGeom>
        </p:spPr>
      </p:pic>
      <p:pic>
        <p:nvPicPr>
          <p:cNvPr id="27" name="Picture 26">
            <a:extLst>
              <a:ext uri="{FF2B5EF4-FFF2-40B4-BE49-F238E27FC236}">
                <a16:creationId xmlns:a16="http://schemas.microsoft.com/office/drawing/2014/main" id="{2AD11F5E-E1A0-01BC-F85E-095159F40862}"/>
              </a:ext>
            </a:extLst>
          </p:cNvPr>
          <p:cNvPicPr>
            <a:picLocks noChangeAspect="1"/>
          </p:cNvPicPr>
          <p:nvPr/>
        </p:nvPicPr>
        <p:blipFill>
          <a:blip r:embed="rId11"/>
          <a:stretch>
            <a:fillRect/>
          </a:stretch>
        </p:blipFill>
        <p:spPr>
          <a:xfrm>
            <a:off x="1535650" y="2525699"/>
            <a:ext cx="5068007" cy="676369"/>
          </a:xfrm>
          <a:prstGeom prst="rect">
            <a:avLst/>
          </a:prstGeom>
        </p:spPr>
      </p:pic>
      <p:sp>
        <p:nvSpPr>
          <p:cNvPr id="28" name="TextBox 27">
            <a:extLst>
              <a:ext uri="{FF2B5EF4-FFF2-40B4-BE49-F238E27FC236}">
                <a16:creationId xmlns:a16="http://schemas.microsoft.com/office/drawing/2014/main" id="{4F336C9A-3467-DF4C-AFC2-56A02B1B773D}"/>
              </a:ext>
            </a:extLst>
          </p:cNvPr>
          <p:cNvSpPr txBox="1"/>
          <p:nvPr/>
        </p:nvSpPr>
        <p:spPr>
          <a:xfrm>
            <a:off x="6843399" y="2679217"/>
            <a:ext cx="4220322" cy="369332"/>
          </a:xfrm>
          <a:prstGeom prst="rect">
            <a:avLst/>
          </a:prstGeom>
          <a:noFill/>
        </p:spPr>
        <p:txBody>
          <a:bodyPr wrap="none" rtlCol="0">
            <a:spAutoFit/>
          </a:bodyPr>
          <a:lstStyle/>
          <a:p>
            <a:r>
              <a:rPr lang="en-US"/>
              <a:t>“gradient” expansion of the star product</a:t>
            </a:r>
            <a:endParaRPr lang="fr-FR"/>
          </a:p>
        </p:txBody>
      </p:sp>
      <p:pic>
        <p:nvPicPr>
          <p:cNvPr id="31" name="Picture 30">
            <a:extLst>
              <a:ext uri="{FF2B5EF4-FFF2-40B4-BE49-F238E27FC236}">
                <a16:creationId xmlns:a16="http://schemas.microsoft.com/office/drawing/2014/main" id="{110643A7-FF73-655C-B016-07A0ABF619B9}"/>
              </a:ext>
            </a:extLst>
          </p:cNvPr>
          <p:cNvPicPr>
            <a:picLocks noChangeAspect="1"/>
          </p:cNvPicPr>
          <p:nvPr/>
        </p:nvPicPr>
        <p:blipFill>
          <a:blip r:embed="rId12"/>
          <a:stretch>
            <a:fillRect/>
          </a:stretch>
        </p:blipFill>
        <p:spPr>
          <a:xfrm>
            <a:off x="2999998" y="3273050"/>
            <a:ext cx="3010320" cy="466790"/>
          </a:xfrm>
          <a:prstGeom prst="rect">
            <a:avLst/>
          </a:prstGeom>
        </p:spPr>
      </p:pic>
      <p:sp>
        <p:nvSpPr>
          <p:cNvPr id="32" name="TextBox 31">
            <a:extLst>
              <a:ext uri="{FF2B5EF4-FFF2-40B4-BE49-F238E27FC236}">
                <a16:creationId xmlns:a16="http://schemas.microsoft.com/office/drawing/2014/main" id="{2EDE52F7-55DD-C49C-1644-16B1594C628A}"/>
              </a:ext>
            </a:extLst>
          </p:cNvPr>
          <p:cNvSpPr txBox="1"/>
          <p:nvPr/>
        </p:nvSpPr>
        <p:spPr>
          <a:xfrm>
            <a:off x="2819856" y="3729929"/>
            <a:ext cx="3370603" cy="369332"/>
          </a:xfrm>
          <a:prstGeom prst="rect">
            <a:avLst/>
          </a:prstGeom>
          <a:noFill/>
        </p:spPr>
        <p:txBody>
          <a:bodyPr wrap="none" rtlCol="0">
            <a:spAutoFit/>
          </a:bodyPr>
          <a:lstStyle/>
          <a:p>
            <a:r>
              <a:rPr lang="en-US"/>
              <a:t>gauge </a:t>
            </a:r>
            <a:r>
              <a:rPr lang="en-US" b="1"/>
              <a:t>invariant</a:t>
            </a:r>
            <a:r>
              <a:rPr lang="en-US"/>
              <a:t> Poisson bracket</a:t>
            </a:r>
            <a:endParaRPr lang="fr-FR"/>
          </a:p>
        </p:txBody>
      </p:sp>
      <p:pic>
        <p:nvPicPr>
          <p:cNvPr id="34" name="Picture 33">
            <a:extLst>
              <a:ext uri="{FF2B5EF4-FFF2-40B4-BE49-F238E27FC236}">
                <a16:creationId xmlns:a16="http://schemas.microsoft.com/office/drawing/2014/main" id="{9B264530-A11B-6116-9270-DAF1BAFFF1FE}"/>
              </a:ext>
            </a:extLst>
          </p:cNvPr>
          <p:cNvPicPr>
            <a:picLocks noChangeAspect="1"/>
          </p:cNvPicPr>
          <p:nvPr/>
        </p:nvPicPr>
        <p:blipFill>
          <a:blip r:embed="rId13"/>
          <a:stretch>
            <a:fillRect/>
          </a:stretch>
        </p:blipFill>
        <p:spPr>
          <a:xfrm>
            <a:off x="7438575" y="3256691"/>
            <a:ext cx="2248214" cy="581106"/>
          </a:xfrm>
          <a:prstGeom prst="rect">
            <a:avLst/>
          </a:prstGeom>
        </p:spPr>
      </p:pic>
      <p:sp>
        <p:nvSpPr>
          <p:cNvPr id="36" name="TextBox 35">
            <a:extLst>
              <a:ext uri="{FF2B5EF4-FFF2-40B4-BE49-F238E27FC236}">
                <a16:creationId xmlns:a16="http://schemas.microsoft.com/office/drawing/2014/main" id="{C242CF8D-59EE-490E-979D-9016A3A21C0B}"/>
              </a:ext>
            </a:extLst>
          </p:cNvPr>
          <p:cNvSpPr txBox="1"/>
          <p:nvPr/>
        </p:nvSpPr>
        <p:spPr>
          <a:xfrm>
            <a:off x="7241832" y="3736666"/>
            <a:ext cx="2795189" cy="369332"/>
          </a:xfrm>
          <a:prstGeom prst="rect">
            <a:avLst/>
          </a:prstGeom>
          <a:noFill/>
        </p:spPr>
        <p:txBody>
          <a:bodyPr wrap="none" rtlCol="0">
            <a:spAutoFit/>
          </a:bodyPr>
          <a:lstStyle/>
          <a:p>
            <a:r>
              <a:rPr lang="en-US"/>
              <a:t>gauge </a:t>
            </a:r>
            <a:r>
              <a:rPr lang="en-US" b="1"/>
              <a:t>invariant</a:t>
            </a:r>
            <a:r>
              <a:rPr lang="en-US"/>
              <a:t> derivative</a:t>
            </a:r>
            <a:endParaRPr lang="fr-FR"/>
          </a:p>
        </p:txBody>
      </p:sp>
      <p:pic>
        <p:nvPicPr>
          <p:cNvPr id="53" name="Picture 52">
            <a:extLst>
              <a:ext uri="{FF2B5EF4-FFF2-40B4-BE49-F238E27FC236}">
                <a16:creationId xmlns:a16="http://schemas.microsoft.com/office/drawing/2014/main" id="{86A09624-496C-7167-0E1F-FD105789596C}"/>
              </a:ext>
            </a:extLst>
          </p:cNvPr>
          <p:cNvPicPr>
            <a:picLocks noChangeAspect="1"/>
          </p:cNvPicPr>
          <p:nvPr/>
        </p:nvPicPr>
        <p:blipFill>
          <a:blip r:embed="rId14"/>
          <a:stretch>
            <a:fillRect/>
          </a:stretch>
        </p:blipFill>
        <p:spPr>
          <a:xfrm>
            <a:off x="2109509" y="4182842"/>
            <a:ext cx="4201111" cy="590632"/>
          </a:xfrm>
          <a:prstGeom prst="rect">
            <a:avLst/>
          </a:prstGeom>
        </p:spPr>
      </p:pic>
      <p:sp>
        <p:nvSpPr>
          <p:cNvPr id="54" name="TextBox 53">
            <a:extLst>
              <a:ext uri="{FF2B5EF4-FFF2-40B4-BE49-F238E27FC236}">
                <a16:creationId xmlns:a16="http://schemas.microsoft.com/office/drawing/2014/main" id="{17B10B23-34DA-797F-AB5D-B33D55EA2A78}"/>
              </a:ext>
            </a:extLst>
          </p:cNvPr>
          <p:cNvSpPr txBox="1"/>
          <p:nvPr/>
        </p:nvSpPr>
        <p:spPr>
          <a:xfrm>
            <a:off x="6876573" y="4246920"/>
            <a:ext cx="3728970" cy="369332"/>
          </a:xfrm>
          <a:prstGeom prst="rect">
            <a:avLst/>
          </a:prstGeom>
          <a:noFill/>
        </p:spPr>
        <p:txBody>
          <a:bodyPr wrap="none" rtlCol="0">
            <a:spAutoFit/>
          </a:bodyPr>
          <a:lstStyle/>
          <a:p>
            <a:pPr algn="ctr"/>
            <a:r>
              <a:rPr lang="en-US" b="1"/>
              <a:t>Leading order quantum corrections</a:t>
            </a:r>
            <a:endParaRPr lang="fr-FR"/>
          </a:p>
        </p:txBody>
      </p:sp>
      <p:pic>
        <p:nvPicPr>
          <p:cNvPr id="55" name="Picture 54">
            <a:extLst>
              <a:ext uri="{FF2B5EF4-FFF2-40B4-BE49-F238E27FC236}">
                <a16:creationId xmlns:a16="http://schemas.microsoft.com/office/drawing/2014/main" id="{DA3430F3-E3D9-8604-4767-80CB3FCA0C95}"/>
              </a:ext>
            </a:extLst>
          </p:cNvPr>
          <p:cNvPicPr>
            <a:picLocks noChangeAspect="1"/>
          </p:cNvPicPr>
          <p:nvPr/>
        </p:nvPicPr>
        <p:blipFill>
          <a:blip r:embed="rId15"/>
          <a:stretch>
            <a:fillRect/>
          </a:stretch>
        </p:blipFill>
        <p:spPr>
          <a:xfrm>
            <a:off x="2753888" y="4727941"/>
            <a:ext cx="4310274" cy="874949"/>
          </a:xfrm>
          <a:prstGeom prst="rect">
            <a:avLst/>
          </a:prstGeom>
        </p:spPr>
      </p:pic>
      <p:sp>
        <p:nvSpPr>
          <p:cNvPr id="56" name="TextBox 55">
            <a:extLst>
              <a:ext uri="{FF2B5EF4-FFF2-40B4-BE49-F238E27FC236}">
                <a16:creationId xmlns:a16="http://schemas.microsoft.com/office/drawing/2014/main" id="{11D36BF8-0877-B309-C3ED-CC7ED3A41316}"/>
              </a:ext>
            </a:extLst>
          </p:cNvPr>
          <p:cNvSpPr txBox="1"/>
          <p:nvPr/>
        </p:nvSpPr>
        <p:spPr>
          <a:xfrm>
            <a:off x="7256304" y="4804141"/>
            <a:ext cx="2396810" cy="646331"/>
          </a:xfrm>
          <a:prstGeom prst="rect">
            <a:avLst/>
          </a:prstGeom>
          <a:noFill/>
        </p:spPr>
        <p:txBody>
          <a:bodyPr wrap="none" rtlCol="0">
            <a:spAutoFit/>
          </a:bodyPr>
          <a:lstStyle/>
          <a:p>
            <a:pPr algn="ctr"/>
            <a:r>
              <a:rPr lang="en-US" b="1"/>
              <a:t>Domain of validity </a:t>
            </a:r>
            <a:endParaRPr lang="en-US"/>
          </a:p>
          <a:p>
            <a:pPr algn="ctr"/>
            <a:r>
              <a:rPr lang="en-US"/>
              <a:t>adiabicity conditions !</a:t>
            </a:r>
            <a:endParaRPr lang="fr-FR"/>
          </a:p>
        </p:txBody>
      </p:sp>
      <p:pic>
        <p:nvPicPr>
          <p:cNvPr id="58" name="Picture 37">
            <a:extLst>
              <a:ext uri="{FF2B5EF4-FFF2-40B4-BE49-F238E27FC236}">
                <a16:creationId xmlns:a16="http://schemas.microsoft.com/office/drawing/2014/main" id="{DEE3532B-76CC-9AC8-C83F-430D061A3C68}"/>
              </a:ext>
            </a:extLst>
          </p:cNvPr>
          <p:cNvPicPr>
            <a:picLocks noChangeAspect="1"/>
          </p:cNvPicPr>
          <p:nvPr/>
        </p:nvPicPr>
        <p:blipFill>
          <a:blip r:embed="rId16"/>
          <a:stretch>
            <a:fillRect/>
          </a:stretch>
        </p:blipFill>
        <p:spPr>
          <a:xfrm>
            <a:off x="2929773" y="5608786"/>
            <a:ext cx="3060810" cy="634453"/>
          </a:xfrm>
          <a:prstGeom prst="rect">
            <a:avLst/>
          </a:prstGeom>
        </p:spPr>
      </p:pic>
      <p:pic>
        <p:nvPicPr>
          <p:cNvPr id="60" name="Image 75">
            <a:extLst>
              <a:ext uri="{FF2B5EF4-FFF2-40B4-BE49-F238E27FC236}">
                <a16:creationId xmlns:a16="http://schemas.microsoft.com/office/drawing/2014/main" id="{8FEF4FC7-037F-4D12-9B34-DDD3FFB5FC93}"/>
              </a:ext>
            </a:extLst>
          </p:cNvPr>
          <p:cNvPicPr>
            <a:picLocks noChangeAspect="1"/>
          </p:cNvPicPr>
          <p:nvPr/>
        </p:nvPicPr>
        <p:blipFill>
          <a:blip r:embed="rId17"/>
          <a:stretch>
            <a:fillRect/>
          </a:stretch>
        </p:blipFill>
        <p:spPr>
          <a:xfrm>
            <a:off x="6370732" y="5559385"/>
            <a:ext cx="4553585" cy="790685"/>
          </a:xfrm>
          <a:prstGeom prst="rect">
            <a:avLst/>
          </a:prstGeom>
        </p:spPr>
      </p:pic>
      <p:sp>
        <p:nvSpPr>
          <p:cNvPr id="61" name="TextBox 60">
            <a:extLst>
              <a:ext uri="{FF2B5EF4-FFF2-40B4-BE49-F238E27FC236}">
                <a16:creationId xmlns:a16="http://schemas.microsoft.com/office/drawing/2014/main" id="{87FBC0AC-14EF-A6F2-4EBF-3E04DD233DBF}"/>
              </a:ext>
            </a:extLst>
          </p:cNvPr>
          <p:cNvSpPr txBox="1"/>
          <p:nvPr/>
        </p:nvSpPr>
        <p:spPr>
          <a:xfrm>
            <a:off x="5003159" y="5897465"/>
            <a:ext cx="311304" cy="369332"/>
          </a:xfrm>
          <a:prstGeom prst="rect">
            <a:avLst/>
          </a:prstGeom>
          <a:noFill/>
        </p:spPr>
        <p:txBody>
          <a:bodyPr wrap="none" rtlCol="0">
            <a:spAutoFit/>
          </a:bodyPr>
          <a:lstStyle/>
          <a:p>
            <a:r>
              <a:rPr lang="en-US"/>
              <a:t>&lt;</a:t>
            </a:r>
            <a:endParaRPr lang="fr-FR"/>
          </a:p>
        </p:txBody>
      </p:sp>
      <p:sp>
        <p:nvSpPr>
          <p:cNvPr id="62" name="ZoneTexte 57">
            <a:extLst>
              <a:ext uri="{FF2B5EF4-FFF2-40B4-BE49-F238E27FC236}">
                <a16:creationId xmlns:a16="http://schemas.microsoft.com/office/drawing/2014/main" id="{C3DC7542-51E7-18D1-6C9F-0AFCC6D7BE62}"/>
              </a:ext>
            </a:extLst>
          </p:cNvPr>
          <p:cNvSpPr txBox="1"/>
          <p:nvPr/>
        </p:nvSpPr>
        <p:spPr>
          <a:xfrm>
            <a:off x="948763" y="5780069"/>
            <a:ext cx="1849481" cy="307777"/>
          </a:xfrm>
          <a:prstGeom prst="rect">
            <a:avLst/>
          </a:prstGeom>
          <a:noFill/>
        </p:spPr>
        <p:txBody>
          <a:bodyPr wrap="none" rtlCol="0">
            <a:spAutoFit/>
          </a:bodyPr>
          <a:lstStyle/>
          <a:p>
            <a:pPr algn="ctr"/>
            <a:r>
              <a:rPr lang="en-US" sz="1400" dirty="0"/>
              <a:t>Quasiparticle kinetics</a:t>
            </a:r>
            <a:endParaRPr lang="en-150" sz="1400" dirty="0"/>
          </a:p>
        </p:txBody>
      </p:sp>
    </p:spTree>
    <p:extLst>
      <p:ext uri="{BB962C8B-B14F-4D97-AF65-F5344CB8AC3E}">
        <p14:creationId xmlns:p14="http://schemas.microsoft.com/office/powerpoint/2010/main" val="75525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500"/>
                                        <p:tgtEl>
                                          <p:spTgt spid="5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500"/>
                                        <p:tgtEl>
                                          <p:spTgt spid="5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500"/>
                                        <p:tgtEl>
                                          <p:spTgt spid="56"/>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0"/>
                                        </p:tgtEl>
                                        <p:attrNameLst>
                                          <p:attrName>style.visibility</p:attrName>
                                        </p:attrNameLst>
                                      </p:cBhvr>
                                      <p:to>
                                        <p:strVal val="visible"/>
                                      </p:to>
                                    </p:set>
                                  </p:childTnLst>
                                </p:cTn>
                              </p:par>
                              <p:par>
                                <p:cTn id="47" presetID="10" presetClass="entr" presetSubtype="0" fill="hold" grpId="0" nodeType="with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fade">
                                      <p:cBhvr>
                                        <p:cTn id="49" dur="500"/>
                                        <p:tgtEl>
                                          <p:spTgt spid="61"/>
                                        </p:tgtEl>
                                      </p:cBhvr>
                                    </p:animEffect>
                                  </p:childTnLst>
                                </p:cTn>
                              </p:par>
                              <p:par>
                                <p:cTn id="50" presetID="1" presetClass="entr" presetSubtype="0" fill="hold" grpId="0" nodeType="withEffect">
                                  <p:stCondLst>
                                    <p:cond delay="0"/>
                                  </p:stCondLst>
                                  <p:childTnLst>
                                    <p:set>
                                      <p:cBhvr>
                                        <p:cTn id="51" dur="1" fill="hold">
                                          <p:stCondLst>
                                            <p:cond delay="0"/>
                                          </p:stCondLst>
                                        </p:cTn>
                                        <p:tgtEl>
                                          <p:spTgt spid="62"/>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36" grpId="0"/>
      <p:bldP spid="54" grpId="0"/>
      <p:bldP spid="56" grpId="0"/>
      <p:bldP spid="61" grpId="0"/>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6D044-C704-4974-935B-AE3D7EFC9BC4}"/>
              </a:ext>
            </a:extLst>
          </p:cNvPr>
          <p:cNvSpPr>
            <a:spLocks noGrp="1"/>
          </p:cNvSpPr>
          <p:nvPr>
            <p:ph type="title"/>
          </p:nvPr>
        </p:nvSpPr>
        <p:spPr>
          <a:xfrm>
            <a:off x="76201" y="59967"/>
            <a:ext cx="12031636" cy="923331"/>
          </a:xfrm>
        </p:spPr>
        <p:txBody>
          <a:bodyPr>
            <a:normAutofit fontScale="90000"/>
          </a:bodyPr>
          <a:lstStyle/>
          <a:p>
            <a:r>
              <a:rPr lang="en-US" b="1"/>
              <a:t>Clean limit(2) </a:t>
            </a:r>
            <a:r>
              <a:rPr lang="en-US"/>
              <a:t>– quantum geometric corrections to the spectral structure and on shell condition(non degenerate case)</a:t>
            </a:r>
            <a:endParaRPr lang="en-US" dirty="0"/>
          </a:p>
        </p:txBody>
      </p:sp>
      <p:sp>
        <p:nvSpPr>
          <p:cNvPr id="11" name="Slide Number Placeholder 10">
            <a:extLst>
              <a:ext uri="{FF2B5EF4-FFF2-40B4-BE49-F238E27FC236}">
                <a16:creationId xmlns:a16="http://schemas.microsoft.com/office/drawing/2014/main" id="{6D5843A7-CBF3-441B-919C-8467B2BB19B5}"/>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14</a:t>
            </a:fld>
            <a:endParaRPr lang="en-US" dirty="0"/>
          </a:p>
        </p:txBody>
      </p:sp>
      <p:sp>
        <p:nvSpPr>
          <p:cNvPr id="3" name="Date Placeholder 4">
            <a:extLst>
              <a:ext uri="{FF2B5EF4-FFF2-40B4-BE49-F238E27FC236}">
                <a16:creationId xmlns:a16="http://schemas.microsoft.com/office/drawing/2014/main" id="{3E14E97E-BA18-9CCC-771D-4B679DC9D821}"/>
              </a:ext>
            </a:extLst>
          </p:cNvPr>
          <p:cNvSpPr>
            <a:spLocks noGrp="1"/>
          </p:cNvSpPr>
          <p:nvPr>
            <p:ph type="dt" sz="half" idx="10"/>
          </p:nvPr>
        </p:nvSpPr>
        <p:spPr>
          <a:xfrm>
            <a:off x="337141" y="6386906"/>
            <a:ext cx="2596182" cy="365125"/>
          </a:xfrm>
        </p:spPr>
        <p:txBody>
          <a:bodyPr/>
          <a:lstStyle/>
          <a:p>
            <a:r>
              <a:rPr lang="en-US">
                <a:solidFill>
                  <a:schemeClr val="tx1"/>
                </a:solidFill>
              </a:rPr>
              <a:t>ECT* Workshop </a:t>
            </a:r>
            <a:r>
              <a:rPr lang="en-US" dirty="0">
                <a:solidFill>
                  <a:schemeClr val="tx1"/>
                </a:solidFill>
              </a:rPr>
              <a:t>– T. Valet </a:t>
            </a:r>
            <a:r>
              <a:rPr lang="en-US">
                <a:solidFill>
                  <a:schemeClr val="tx1"/>
                </a:solidFill>
              </a:rPr>
              <a:t>- September </a:t>
            </a:r>
            <a:r>
              <a:rPr lang="en-US" dirty="0">
                <a:solidFill>
                  <a:schemeClr val="tx1"/>
                </a:solidFill>
              </a:rPr>
              <a:t>2024</a:t>
            </a:r>
          </a:p>
        </p:txBody>
      </p:sp>
      <p:sp>
        <p:nvSpPr>
          <p:cNvPr id="5" name="Footer Placeholder 3">
            <a:extLst>
              <a:ext uri="{FF2B5EF4-FFF2-40B4-BE49-F238E27FC236}">
                <a16:creationId xmlns:a16="http://schemas.microsoft.com/office/drawing/2014/main" id="{ED002B8F-FEF7-A443-7454-9720CC12767A}"/>
              </a:ext>
            </a:extLst>
          </p:cNvPr>
          <p:cNvSpPr>
            <a:spLocks noGrp="1"/>
          </p:cNvSpPr>
          <p:nvPr>
            <p:ph type="ftr" sz="quarter" idx="11"/>
          </p:nvPr>
        </p:nvSpPr>
        <p:spPr>
          <a:xfrm>
            <a:off x="3997466" y="6386906"/>
            <a:ext cx="3248029" cy="365125"/>
          </a:xfrm>
        </p:spPr>
        <p:txBody>
          <a:bodyPr/>
          <a:lstStyle/>
          <a:p>
            <a:r>
              <a:rPr lang="en-US" sz="1600">
                <a:solidFill>
                  <a:schemeClr val="tx1"/>
                </a:solidFill>
              </a:rPr>
              <a:t>NR Electron QKT in Solids - </a:t>
            </a:r>
            <a:fld id="{776807D8-D28C-46E7-B0B7-BF9A7CA5E6E4}" type="slidenum">
              <a:rPr lang="en-US" sz="1600" smtClean="0">
                <a:solidFill>
                  <a:schemeClr val="tx1"/>
                </a:solidFill>
              </a:rPr>
              <a:t>14</a:t>
            </a:fld>
            <a:endParaRPr lang="en-US" sz="1600" dirty="0">
              <a:solidFill>
                <a:schemeClr val="tx1"/>
              </a:solidFill>
            </a:endParaRPr>
          </a:p>
        </p:txBody>
      </p:sp>
      <p:grpSp>
        <p:nvGrpSpPr>
          <p:cNvPr id="6" name="Group 5">
            <a:extLst>
              <a:ext uri="{FF2B5EF4-FFF2-40B4-BE49-F238E27FC236}">
                <a16:creationId xmlns:a16="http://schemas.microsoft.com/office/drawing/2014/main" id="{7A209465-8273-26E4-3DAF-744399AB4805}"/>
              </a:ext>
            </a:extLst>
          </p:cNvPr>
          <p:cNvGrpSpPr/>
          <p:nvPr/>
        </p:nvGrpSpPr>
        <p:grpSpPr>
          <a:xfrm>
            <a:off x="7824154" y="6314536"/>
            <a:ext cx="4283683" cy="458640"/>
            <a:chOff x="321295" y="5416685"/>
            <a:chExt cx="11545010" cy="1252974"/>
          </a:xfrm>
        </p:grpSpPr>
        <p:pic>
          <p:nvPicPr>
            <p:cNvPr id="10" name="Picture 9">
              <a:extLst>
                <a:ext uri="{FF2B5EF4-FFF2-40B4-BE49-F238E27FC236}">
                  <a16:creationId xmlns:a16="http://schemas.microsoft.com/office/drawing/2014/main" id="{CBFD7E41-3022-7F44-BE74-CF323DB9F1A7}"/>
                </a:ext>
              </a:extLst>
            </p:cNvPr>
            <p:cNvPicPr>
              <a:picLocks noChangeAspect="1"/>
            </p:cNvPicPr>
            <p:nvPr/>
          </p:nvPicPr>
          <p:blipFill>
            <a:blip r:embed="rId3"/>
            <a:stretch>
              <a:fillRect/>
            </a:stretch>
          </p:blipFill>
          <p:spPr>
            <a:xfrm>
              <a:off x="321295" y="5547456"/>
              <a:ext cx="1122203" cy="1122203"/>
            </a:xfrm>
            <a:prstGeom prst="rect">
              <a:avLst/>
            </a:prstGeom>
          </p:spPr>
        </p:pic>
        <p:pic>
          <p:nvPicPr>
            <p:cNvPr id="12" name="Picture 11">
              <a:extLst>
                <a:ext uri="{FF2B5EF4-FFF2-40B4-BE49-F238E27FC236}">
                  <a16:creationId xmlns:a16="http://schemas.microsoft.com/office/drawing/2014/main" id="{78082965-A250-CDDB-4E14-DF39526077D9}"/>
                </a:ext>
              </a:extLst>
            </p:cNvPr>
            <p:cNvPicPr>
              <a:picLocks noChangeAspect="1"/>
            </p:cNvPicPr>
            <p:nvPr/>
          </p:nvPicPr>
          <p:blipFill>
            <a:blip r:embed="rId4"/>
            <a:stretch>
              <a:fillRect/>
            </a:stretch>
          </p:blipFill>
          <p:spPr>
            <a:xfrm>
              <a:off x="1636564" y="5543755"/>
              <a:ext cx="1835869" cy="1125904"/>
            </a:xfrm>
            <a:prstGeom prst="rect">
              <a:avLst/>
            </a:prstGeom>
          </p:spPr>
        </p:pic>
        <p:pic>
          <p:nvPicPr>
            <p:cNvPr id="14" name="Picture 13">
              <a:extLst>
                <a:ext uri="{FF2B5EF4-FFF2-40B4-BE49-F238E27FC236}">
                  <a16:creationId xmlns:a16="http://schemas.microsoft.com/office/drawing/2014/main" id="{25E89ACD-A986-CF65-2413-EF5CEBF2F281}"/>
                </a:ext>
              </a:extLst>
            </p:cNvPr>
            <p:cNvPicPr>
              <a:picLocks noChangeAspect="1"/>
            </p:cNvPicPr>
            <p:nvPr/>
          </p:nvPicPr>
          <p:blipFill>
            <a:blip r:embed="rId5"/>
            <a:stretch>
              <a:fillRect/>
            </a:stretch>
          </p:blipFill>
          <p:spPr>
            <a:xfrm>
              <a:off x="3665499" y="5543755"/>
              <a:ext cx="1004023" cy="1125904"/>
            </a:xfrm>
            <a:prstGeom prst="rect">
              <a:avLst/>
            </a:prstGeom>
          </p:spPr>
        </p:pic>
        <p:pic>
          <p:nvPicPr>
            <p:cNvPr id="15" name="Picture 14">
              <a:extLst>
                <a:ext uri="{FF2B5EF4-FFF2-40B4-BE49-F238E27FC236}">
                  <a16:creationId xmlns:a16="http://schemas.microsoft.com/office/drawing/2014/main" id="{4E39F10E-7524-4D45-C106-B62C8F14DE62}"/>
                </a:ext>
              </a:extLst>
            </p:cNvPr>
            <p:cNvPicPr>
              <a:picLocks noChangeAspect="1"/>
            </p:cNvPicPr>
            <p:nvPr/>
          </p:nvPicPr>
          <p:blipFill>
            <a:blip r:embed="rId6"/>
            <a:stretch>
              <a:fillRect/>
            </a:stretch>
          </p:blipFill>
          <p:spPr>
            <a:xfrm>
              <a:off x="4862588" y="5416685"/>
              <a:ext cx="2275265" cy="1252974"/>
            </a:xfrm>
            <a:prstGeom prst="rect">
              <a:avLst/>
            </a:prstGeom>
          </p:spPr>
        </p:pic>
        <p:pic>
          <p:nvPicPr>
            <p:cNvPr id="21" name="Picture 20">
              <a:extLst>
                <a:ext uri="{FF2B5EF4-FFF2-40B4-BE49-F238E27FC236}">
                  <a16:creationId xmlns:a16="http://schemas.microsoft.com/office/drawing/2014/main" id="{13A4F625-D949-9A9A-B4C8-4DAC390C0417}"/>
                </a:ext>
              </a:extLst>
            </p:cNvPr>
            <p:cNvPicPr>
              <a:picLocks noChangeAspect="1"/>
            </p:cNvPicPr>
            <p:nvPr/>
          </p:nvPicPr>
          <p:blipFill>
            <a:blip r:embed="rId7"/>
            <a:stretch>
              <a:fillRect/>
            </a:stretch>
          </p:blipFill>
          <p:spPr>
            <a:xfrm>
              <a:off x="7330919" y="5470933"/>
              <a:ext cx="4535386" cy="1144477"/>
            </a:xfrm>
            <a:prstGeom prst="rect">
              <a:avLst/>
            </a:prstGeom>
          </p:spPr>
        </p:pic>
      </p:grpSp>
      <p:grpSp>
        <p:nvGrpSpPr>
          <p:cNvPr id="70" name="Group 69">
            <a:extLst>
              <a:ext uri="{FF2B5EF4-FFF2-40B4-BE49-F238E27FC236}">
                <a16:creationId xmlns:a16="http://schemas.microsoft.com/office/drawing/2014/main" id="{E945A10C-CE4E-DF98-A67E-38D6FE922FFA}"/>
              </a:ext>
            </a:extLst>
          </p:cNvPr>
          <p:cNvGrpSpPr/>
          <p:nvPr/>
        </p:nvGrpSpPr>
        <p:grpSpPr>
          <a:xfrm>
            <a:off x="180975" y="1038118"/>
            <a:ext cx="6814622" cy="3234027"/>
            <a:chOff x="180975" y="1038118"/>
            <a:chExt cx="6814622" cy="3234027"/>
          </a:xfrm>
        </p:grpSpPr>
        <p:pic>
          <p:nvPicPr>
            <p:cNvPr id="7" name="Picture 6">
              <a:extLst>
                <a:ext uri="{FF2B5EF4-FFF2-40B4-BE49-F238E27FC236}">
                  <a16:creationId xmlns:a16="http://schemas.microsoft.com/office/drawing/2014/main" id="{D2DC7C80-0B75-D50E-A784-B9B054B6F09A}"/>
                </a:ext>
              </a:extLst>
            </p:cNvPr>
            <p:cNvPicPr>
              <a:picLocks noChangeAspect="1"/>
            </p:cNvPicPr>
            <p:nvPr/>
          </p:nvPicPr>
          <p:blipFill>
            <a:blip r:embed="rId8"/>
            <a:stretch>
              <a:fillRect/>
            </a:stretch>
          </p:blipFill>
          <p:spPr>
            <a:xfrm>
              <a:off x="375241" y="1038118"/>
              <a:ext cx="6544588" cy="1524213"/>
            </a:xfrm>
            <a:prstGeom prst="rect">
              <a:avLst/>
            </a:prstGeom>
          </p:spPr>
        </p:pic>
        <p:pic>
          <p:nvPicPr>
            <p:cNvPr id="24" name="Picture 23">
              <a:extLst>
                <a:ext uri="{FF2B5EF4-FFF2-40B4-BE49-F238E27FC236}">
                  <a16:creationId xmlns:a16="http://schemas.microsoft.com/office/drawing/2014/main" id="{38D42F00-A622-03B8-8ABB-58FC68D141D3}"/>
                </a:ext>
              </a:extLst>
            </p:cNvPr>
            <p:cNvPicPr>
              <a:picLocks noChangeAspect="1"/>
            </p:cNvPicPr>
            <p:nvPr/>
          </p:nvPicPr>
          <p:blipFill>
            <a:blip r:embed="rId9"/>
            <a:stretch>
              <a:fillRect/>
            </a:stretch>
          </p:blipFill>
          <p:spPr>
            <a:xfrm>
              <a:off x="775779" y="3156272"/>
              <a:ext cx="1362265" cy="371527"/>
            </a:xfrm>
            <a:prstGeom prst="rect">
              <a:avLst/>
            </a:prstGeom>
          </p:spPr>
        </p:pic>
        <p:sp>
          <p:nvSpPr>
            <p:cNvPr id="30" name="TextBox 29">
              <a:extLst>
                <a:ext uri="{FF2B5EF4-FFF2-40B4-BE49-F238E27FC236}">
                  <a16:creationId xmlns:a16="http://schemas.microsoft.com/office/drawing/2014/main" id="{944B3421-2FDD-6210-8C72-24E05E2E582C}"/>
                </a:ext>
              </a:extLst>
            </p:cNvPr>
            <p:cNvSpPr txBox="1"/>
            <p:nvPr/>
          </p:nvSpPr>
          <p:spPr>
            <a:xfrm>
              <a:off x="3324308" y="1986976"/>
              <a:ext cx="1876989" cy="369332"/>
            </a:xfrm>
            <a:prstGeom prst="rect">
              <a:avLst/>
            </a:prstGeom>
            <a:noFill/>
          </p:spPr>
          <p:txBody>
            <a:bodyPr wrap="none" rtlCol="0">
              <a:spAutoFit/>
            </a:bodyPr>
            <a:lstStyle/>
            <a:p>
              <a:r>
                <a:rPr lang="en-US" b="1"/>
                <a:t>spectral function</a:t>
              </a:r>
              <a:endParaRPr lang="fr-FR" b="1"/>
            </a:p>
          </p:txBody>
        </p:sp>
        <p:sp>
          <p:nvSpPr>
            <p:cNvPr id="33" name="TextBox 32">
              <a:extLst>
                <a:ext uri="{FF2B5EF4-FFF2-40B4-BE49-F238E27FC236}">
                  <a16:creationId xmlns:a16="http://schemas.microsoft.com/office/drawing/2014/main" id="{B8C346A4-D50F-6CC1-46EF-8B1A5BF058F9}"/>
                </a:ext>
              </a:extLst>
            </p:cNvPr>
            <p:cNvSpPr txBox="1"/>
            <p:nvPr/>
          </p:nvSpPr>
          <p:spPr>
            <a:xfrm>
              <a:off x="180975" y="3625814"/>
              <a:ext cx="6814622" cy="646331"/>
            </a:xfrm>
            <a:prstGeom prst="rect">
              <a:avLst/>
            </a:prstGeom>
            <a:noFill/>
          </p:spPr>
          <p:txBody>
            <a:bodyPr wrap="none" rtlCol="0">
              <a:spAutoFit/>
            </a:bodyPr>
            <a:lstStyle/>
            <a:p>
              <a:pPr algn="ctr"/>
              <a:r>
                <a:rPr lang="en-US" b="1"/>
                <a:t>generalized Berry curvature </a:t>
              </a:r>
              <a:r>
                <a:rPr lang="en-US"/>
                <a:t>in extended phase space</a:t>
              </a:r>
            </a:p>
            <a:p>
              <a:pPr algn="ctr"/>
              <a:r>
                <a:rPr lang="en-US"/>
                <a:t>(EM tensor as a deformation parameter of the quantum geometry)</a:t>
              </a:r>
              <a:endParaRPr lang="fr-FR"/>
            </a:p>
          </p:txBody>
        </p:sp>
        <p:grpSp>
          <p:nvGrpSpPr>
            <p:cNvPr id="46" name="Group 45">
              <a:extLst>
                <a:ext uri="{FF2B5EF4-FFF2-40B4-BE49-F238E27FC236}">
                  <a16:creationId xmlns:a16="http://schemas.microsoft.com/office/drawing/2014/main" id="{8492D46F-88F5-9B26-9535-1967481D92BC}"/>
                </a:ext>
              </a:extLst>
            </p:cNvPr>
            <p:cNvGrpSpPr/>
            <p:nvPr/>
          </p:nvGrpSpPr>
          <p:grpSpPr>
            <a:xfrm>
              <a:off x="1261985" y="2503552"/>
              <a:ext cx="4344002" cy="628738"/>
              <a:chOff x="375661" y="2629005"/>
              <a:chExt cx="4344002" cy="628738"/>
            </a:xfrm>
          </p:grpSpPr>
          <p:pic>
            <p:nvPicPr>
              <p:cNvPr id="20" name="Picture 19">
                <a:extLst>
                  <a:ext uri="{FF2B5EF4-FFF2-40B4-BE49-F238E27FC236}">
                    <a16:creationId xmlns:a16="http://schemas.microsoft.com/office/drawing/2014/main" id="{82ABCD7B-E16C-925E-3C96-CE654B772819}"/>
                  </a:ext>
                </a:extLst>
              </p:cNvPr>
              <p:cNvPicPr>
                <a:picLocks noChangeAspect="1"/>
              </p:cNvPicPr>
              <p:nvPr/>
            </p:nvPicPr>
            <p:blipFill>
              <a:blip r:embed="rId10"/>
              <a:stretch>
                <a:fillRect/>
              </a:stretch>
            </p:blipFill>
            <p:spPr>
              <a:xfrm>
                <a:off x="890079" y="2629005"/>
                <a:ext cx="3829584" cy="628738"/>
              </a:xfrm>
              <a:prstGeom prst="rect">
                <a:avLst/>
              </a:prstGeom>
            </p:spPr>
          </p:pic>
          <p:pic>
            <p:nvPicPr>
              <p:cNvPr id="42" name="Picture 41">
                <a:extLst>
                  <a:ext uri="{FF2B5EF4-FFF2-40B4-BE49-F238E27FC236}">
                    <a16:creationId xmlns:a16="http://schemas.microsoft.com/office/drawing/2014/main" id="{6AB8C833-AE71-1C5F-3EB5-022462232A13}"/>
                  </a:ext>
                </a:extLst>
              </p:cNvPr>
              <p:cNvPicPr>
                <a:picLocks noChangeAspect="1"/>
              </p:cNvPicPr>
              <p:nvPr/>
            </p:nvPicPr>
            <p:blipFill>
              <a:blip r:embed="rId11"/>
              <a:stretch>
                <a:fillRect/>
              </a:stretch>
            </p:blipFill>
            <p:spPr>
              <a:xfrm>
                <a:off x="375661" y="2738558"/>
                <a:ext cx="485843" cy="409632"/>
              </a:xfrm>
              <a:prstGeom prst="rect">
                <a:avLst/>
              </a:prstGeom>
            </p:spPr>
          </p:pic>
          <p:sp>
            <p:nvSpPr>
              <p:cNvPr id="43" name="TextBox 42">
                <a:extLst>
                  <a:ext uri="{FF2B5EF4-FFF2-40B4-BE49-F238E27FC236}">
                    <a16:creationId xmlns:a16="http://schemas.microsoft.com/office/drawing/2014/main" id="{DF4EAF5D-8256-D994-F39C-A45EB10FB840}"/>
                  </a:ext>
                </a:extLst>
              </p:cNvPr>
              <p:cNvSpPr txBox="1"/>
              <p:nvPr/>
            </p:nvSpPr>
            <p:spPr>
              <a:xfrm>
                <a:off x="768846" y="2749288"/>
                <a:ext cx="251992" cy="369332"/>
              </a:xfrm>
              <a:prstGeom prst="rect">
                <a:avLst/>
              </a:prstGeom>
              <a:noFill/>
            </p:spPr>
            <p:txBody>
              <a:bodyPr wrap="none" rtlCol="0">
                <a:spAutoFit/>
              </a:bodyPr>
              <a:lstStyle/>
              <a:p>
                <a:r>
                  <a:rPr lang="en-US" b="1"/>
                  <a:t>:</a:t>
                </a:r>
                <a:endParaRPr lang="fr-FR" b="1"/>
              </a:p>
            </p:txBody>
          </p:sp>
        </p:grpSp>
        <p:pic>
          <p:nvPicPr>
            <p:cNvPr id="45" name="Picture 44">
              <a:extLst>
                <a:ext uri="{FF2B5EF4-FFF2-40B4-BE49-F238E27FC236}">
                  <a16:creationId xmlns:a16="http://schemas.microsoft.com/office/drawing/2014/main" id="{8399020C-18B9-6BB4-C0F9-C1B2D46D9B3E}"/>
                </a:ext>
              </a:extLst>
            </p:cNvPr>
            <p:cNvPicPr>
              <a:picLocks noChangeAspect="1"/>
            </p:cNvPicPr>
            <p:nvPr/>
          </p:nvPicPr>
          <p:blipFill>
            <a:blip r:embed="rId12"/>
            <a:stretch>
              <a:fillRect/>
            </a:stretch>
          </p:blipFill>
          <p:spPr>
            <a:xfrm>
              <a:off x="2392810" y="3180086"/>
              <a:ext cx="2019582" cy="342948"/>
            </a:xfrm>
            <a:prstGeom prst="rect">
              <a:avLst/>
            </a:prstGeom>
          </p:spPr>
        </p:pic>
        <p:pic>
          <p:nvPicPr>
            <p:cNvPr id="48" name="Picture 47">
              <a:extLst>
                <a:ext uri="{FF2B5EF4-FFF2-40B4-BE49-F238E27FC236}">
                  <a16:creationId xmlns:a16="http://schemas.microsoft.com/office/drawing/2014/main" id="{608A683A-3921-328D-4F78-3720868A675D}"/>
                </a:ext>
              </a:extLst>
            </p:cNvPr>
            <p:cNvPicPr>
              <a:picLocks noChangeAspect="1"/>
            </p:cNvPicPr>
            <p:nvPr/>
          </p:nvPicPr>
          <p:blipFill>
            <a:blip r:embed="rId13"/>
            <a:stretch>
              <a:fillRect/>
            </a:stretch>
          </p:blipFill>
          <p:spPr>
            <a:xfrm>
              <a:off x="4667159" y="3189610"/>
              <a:ext cx="1295581" cy="362001"/>
            </a:xfrm>
            <a:prstGeom prst="rect">
              <a:avLst/>
            </a:prstGeom>
          </p:spPr>
        </p:pic>
      </p:grpSp>
      <p:grpSp>
        <p:nvGrpSpPr>
          <p:cNvPr id="71" name="Group 70">
            <a:extLst>
              <a:ext uri="{FF2B5EF4-FFF2-40B4-BE49-F238E27FC236}">
                <a16:creationId xmlns:a16="http://schemas.microsoft.com/office/drawing/2014/main" id="{6B281132-0797-892E-7710-FBE1DD2D9CE0}"/>
              </a:ext>
            </a:extLst>
          </p:cNvPr>
          <p:cNvGrpSpPr/>
          <p:nvPr/>
        </p:nvGrpSpPr>
        <p:grpSpPr>
          <a:xfrm>
            <a:off x="1193943" y="4280825"/>
            <a:ext cx="4516215" cy="783137"/>
            <a:chOff x="1193943" y="4280825"/>
            <a:chExt cx="4516215" cy="783137"/>
          </a:xfrm>
        </p:grpSpPr>
        <p:pic>
          <p:nvPicPr>
            <p:cNvPr id="60" name="Picture 59">
              <a:extLst>
                <a:ext uri="{FF2B5EF4-FFF2-40B4-BE49-F238E27FC236}">
                  <a16:creationId xmlns:a16="http://schemas.microsoft.com/office/drawing/2014/main" id="{A9974FDF-0878-3340-41A4-E281E754F973}"/>
                </a:ext>
              </a:extLst>
            </p:cNvPr>
            <p:cNvPicPr>
              <a:picLocks noChangeAspect="1"/>
            </p:cNvPicPr>
            <p:nvPr/>
          </p:nvPicPr>
          <p:blipFill>
            <a:blip r:embed="rId14"/>
            <a:stretch>
              <a:fillRect/>
            </a:stretch>
          </p:blipFill>
          <p:spPr>
            <a:xfrm>
              <a:off x="2047277" y="4280825"/>
              <a:ext cx="933580" cy="371527"/>
            </a:xfrm>
            <a:prstGeom prst="rect">
              <a:avLst/>
            </a:prstGeom>
          </p:spPr>
        </p:pic>
        <p:pic>
          <p:nvPicPr>
            <p:cNvPr id="62" name="Picture 61">
              <a:extLst>
                <a:ext uri="{FF2B5EF4-FFF2-40B4-BE49-F238E27FC236}">
                  <a16:creationId xmlns:a16="http://schemas.microsoft.com/office/drawing/2014/main" id="{1DB8EAE2-5243-4C60-1306-E1507D3ADEAD}"/>
                </a:ext>
              </a:extLst>
            </p:cNvPr>
            <p:cNvPicPr>
              <a:picLocks noChangeAspect="1"/>
            </p:cNvPicPr>
            <p:nvPr/>
          </p:nvPicPr>
          <p:blipFill>
            <a:blip r:embed="rId15"/>
            <a:stretch>
              <a:fillRect/>
            </a:stretch>
          </p:blipFill>
          <p:spPr>
            <a:xfrm>
              <a:off x="1261985" y="4287426"/>
              <a:ext cx="724001" cy="352474"/>
            </a:xfrm>
            <a:prstGeom prst="rect">
              <a:avLst/>
            </a:prstGeom>
          </p:spPr>
        </p:pic>
        <p:pic>
          <p:nvPicPr>
            <p:cNvPr id="64" name="Picture 63">
              <a:extLst>
                <a:ext uri="{FF2B5EF4-FFF2-40B4-BE49-F238E27FC236}">
                  <a16:creationId xmlns:a16="http://schemas.microsoft.com/office/drawing/2014/main" id="{72016AA8-C3C4-17DA-2DA4-57C86AEEEC58}"/>
                </a:ext>
              </a:extLst>
            </p:cNvPr>
            <p:cNvPicPr>
              <a:picLocks noChangeAspect="1"/>
            </p:cNvPicPr>
            <p:nvPr/>
          </p:nvPicPr>
          <p:blipFill>
            <a:blip r:embed="rId16"/>
            <a:stretch>
              <a:fillRect/>
            </a:stretch>
          </p:blipFill>
          <p:spPr>
            <a:xfrm>
              <a:off x="3442892" y="4307261"/>
              <a:ext cx="2267266" cy="371527"/>
            </a:xfrm>
            <a:prstGeom prst="rect">
              <a:avLst/>
            </a:prstGeom>
          </p:spPr>
        </p:pic>
        <p:sp>
          <p:nvSpPr>
            <p:cNvPr id="65" name="TextBox 64">
              <a:extLst>
                <a:ext uri="{FF2B5EF4-FFF2-40B4-BE49-F238E27FC236}">
                  <a16:creationId xmlns:a16="http://schemas.microsoft.com/office/drawing/2014/main" id="{F3AA096B-20E6-7BB8-E206-C0D61486DF43}"/>
                </a:ext>
              </a:extLst>
            </p:cNvPr>
            <p:cNvSpPr txBox="1"/>
            <p:nvPr/>
          </p:nvSpPr>
          <p:spPr>
            <a:xfrm>
              <a:off x="1193943" y="4694630"/>
              <a:ext cx="4497898" cy="369332"/>
            </a:xfrm>
            <a:prstGeom prst="rect">
              <a:avLst/>
            </a:prstGeom>
            <a:noFill/>
          </p:spPr>
          <p:txBody>
            <a:bodyPr wrap="none" rtlCol="0">
              <a:spAutoFit/>
            </a:bodyPr>
            <a:lstStyle/>
            <a:p>
              <a:r>
                <a:rPr lang="en-US" b="1"/>
                <a:t>Special case : </a:t>
              </a:r>
              <a:r>
                <a:rPr lang="en-US"/>
                <a:t>BC in momentum space only</a:t>
              </a:r>
              <a:endParaRPr lang="fr-FR"/>
            </a:p>
          </p:txBody>
        </p:sp>
      </p:grpSp>
      <p:grpSp>
        <p:nvGrpSpPr>
          <p:cNvPr id="74" name="Group 73">
            <a:extLst>
              <a:ext uri="{FF2B5EF4-FFF2-40B4-BE49-F238E27FC236}">
                <a16:creationId xmlns:a16="http://schemas.microsoft.com/office/drawing/2014/main" id="{BD04F72C-40A9-846D-24CE-EBE79963381D}"/>
              </a:ext>
            </a:extLst>
          </p:cNvPr>
          <p:cNvGrpSpPr/>
          <p:nvPr/>
        </p:nvGrpSpPr>
        <p:grpSpPr>
          <a:xfrm>
            <a:off x="943559" y="5116998"/>
            <a:ext cx="6144482" cy="1213812"/>
            <a:chOff x="943559" y="5116998"/>
            <a:chExt cx="6144482" cy="1213812"/>
          </a:xfrm>
        </p:grpSpPr>
        <p:pic>
          <p:nvPicPr>
            <p:cNvPr id="40" name="Picture 39">
              <a:extLst>
                <a:ext uri="{FF2B5EF4-FFF2-40B4-BE49-F238E27FC236}">
                  <a16:creationId xmlns:a16="http://schemas.microsoft.com/office/drawing/2014/main" id="{20A5B0E8-BB44-C0F5-751A-9EBEB03A5D15}"/>
                </a:ext>
              </a:extLst>
            </p:cNvPr>
            <p:cNvPicPr>
              <a:picLocks noChangeAspect="1"/>
            </p:cNvPicPr>
            <p:nvPr/>
          </p:nvPicPr>
          <p:blipFill>
            <a:blip r:embed="rId17"/>
            <a:stretch>
              <a:fillRect/>
            </a:stretch>
          </p:blipFill>
          <p:spPr>
            <a:xfrm>
              <a:off x="943559" y="5116998"/>
              <a:ext cx="6144482" cy="1028844"/>
            </a:xfrm>
            <a:prstGeom prst="rect">
              <a:avLst/>
            </a:prstGeom>
          </p:spPr>
        </p:pic>
        <p:sp>
          <p:nvSpPr>
            <p:cNvPr id="66" name="TextBox 65">
              <a:extLst>
                <a:ext uri="{FF2B5EF4-FFF2-40B4-BE49-F238E27FC236}">
                  <a16:creationId xmlns:a16="http://schemas.microsoft.com/office/drawing/2014/main" id="{3C1F15FC-0C43-9DE2-4C52-6104225FA619}"/>
                </a:ext>
              </a:extLst>
            </p:cNvPr>
            <p:cNvSpPr txBox="1"/>
            <p:nvPr/>
          </p:nvSpPr>
          <p:spPr>
            <a:xfrm>
              <a:off x="3010622" y="5961478"/>
              <a:ext cx="2963247" cy="369332"/>
            </a:xfrm>
            <a:prstGeom prst="rect">
              <a:avLst/>
            </a:prstGeom>
            <a:noFill/>
          </p:spPr>
          <p:txBody>
            <a:bodyPr wrap="none" rtlCol="0">
              <a:spAutoFit/>
            </a:bodyPr>
            <a:lstStyle/>
            <a:p>
              <a:r>
                <a:rPr lang="en-US" b="1"/>
                <a:t>modified on-shell condition</a:t>
              </a:r>
              <a:endParaRPr lang="fr-FR" b="1"/>
            </a:p>
          </p:txBody>
        </p:sp>
      </p:grpSp>
      <p:grpSp>
        <p:nvGrpSpPr>
          <p:cNvPr id="72" name="Group 71">
            <a:extLst>
              <a:ext uri="{FF2B5EF4-FFF2-40B4-BE49-F238E27FC236}">
                <a16:creationId xmlns:a16="http://schemas.microsoft.com/office/drawing/2014/main" id="{AF61F70D-29C9-F3B1-0DAB-8D0D3C24F51D}"/>
              </a:ext>
            </a:extLst>
          </p:cNvPr>
          <p:cNvGrpSpPr/>
          <p:nvPr/>
        </p:nvGrpSpPr>
        <p:grpSpPr>
          <a:xfrm>
            <a:off x="7657584" y="1133423"/>
            <a:ext cx="4125938" cy="1927268"/>
            <a:chOff x="7657584" y="1133423"/>
            <a:chExt cx="4125938" cy="1927268"/>
          </a:xfrm>
        </p:grpSpPr>
        <p:pic>
          <p:nvPicPr>
            <p:cNvPr id="13" name="Picture 12">
              <a:extLst>
                <a:ext uri="{FF2B5EF4-FFF2-40B4-BE49-F238E27FC236}">
                  <a16:creationId xmlns:a16="http://schemas.microsoft.com/office/drawing/2014/main" id="{4F4DCA48-53CF-6AFA-D32C-0906C60B97FF}"/>
                </a:ext>
              </a:extLst>
            </p:cNvPr>
            <p:cNvPicPr>
              <a:picLocks noChangeAspect="1"/>
            </p:cNvPicPr>
            <p:nvPr/>
          </p:nvPicPr>
          <p:blipFill>
            <a:blip r:embed="rId18"/>
            <a:stretch>
              <a:fillRect/>
            </a:stretch>
          </p:blipFill>
          <p:spPr>
            <a:xfrm>
              <a:off x="7657584" y="1133423"/>
              <a:ext cx="3696216" cy="743054"/>
            </a:xfrm>
            <a:prstGeom prst="rect">
              <a:avLst/>
            </a:prstGeom>
          </p:spPr>
        </p:pic>
        <p:sp>
          <p:nvSpPr>
            <p:cNvPr id="35" name="TextBox 34">
              <a:extLst>
                <a:ext uri="{FF2B5EF4-FFF2-40B4-BE49-F238E27FC236}">
                  <a16:creationId xmlns:a16="http://schemas.microsoft.com/office/drawing/2014/main" id="{1901BE8F-F1B3-09D5-EDE6-D1F8AE9BE88A}"/>
                </a:ext>
              </a:extLst>
            </p:cNvPr>
            <p:cNvSpPr txBox="1"/>
            <p:nvPr/>
          </p:nvSpPr>
          <p:spPr>
            <a:xfrm>
              <a:off x="7657584" y="1859553"/>
              <a:ext cx="4125938" cy="646331"/>
            </a:xfrm>
            <a:prstGeom prst="rect">
              <a:avLst/>
            </a:prstGeom>
            <a:noFill/>
          </p:spPr>
          <p:txBody>
            <a:bodyPr wrap="none" rtlCol="0">
              <a:spAutoFit/>
            </a:bodyPr>
            <a:lstStyle/>
            <a:p>
              <a:r>
                <a:rPr lang="en-US" b="1"/>
                <a:t>correction to the quasiparticle energies</a:t>
              </a:r>
            </a:p>
            <a:p>
              <a:pPr algn="ctr"/>
              <a:r>
                <a:rPr lang="en-US"/>
                <a:t>(e.g. orbital magnetic moment)</a:t>
              </a:r>
              <a:endParaRPr lang="fr-FR"/>
            </a:p>
          </p:txBody>
        </p:sp>
        <p:pic>
          <p:nvPicPr>
            <p:cNvPr id="67" name="Picture 66">
              <a:extLst>
                <a:ext uri="{FF2B5EF4-FFF2-40B4-BE49-F238E27FC236}">
                  <a16:creationId xmlns:a16="http://schemas.microsoft.com/office/drawing/2014/main" id="{74A23230-415A-C516-2F2A-4470AC39E359}"/>
                </a:ext>
              </a:extLst>
            </p:cNvPr>
            <p:cNvPicPr>
              <a:picLocks noChangeAspect="1"/>
            </p:cNvPicPr>
            <p:nvPr/>
          </p:nvPicPr>
          <p:blipFill>
            <a:blip r:embed="rId19"/>
            <a:stretch>
              <a:fillRect/>
            </a:stretch>
          </p:blipFill>
          <p:spPr>
            <a:xfrm>
              <a:off x="8342011" y="2537062"/>
              <a:ext cx="2798143" cy="523629"/>
            </a:xfrm>
            <a:prstGeom prst="rect">
              <a:avLst/>
            </a:prstGeom>
          </p:spPr>
        </p:pic>
      </p:grpSp>
      <p:grpSp>
        <p:nvGrpSpPr>
          <p:cNvPr id="73" name="Group 72">
            <a:extLst>
              <a:ext uri="{FF2B5EF4-FFF2-40B4-BE49-F238E27FC236}">
                <a16:creationId xmlns:a16="http://schemas.microsoft.com/office/drawing/2014/main" id="{BEC98A0C-FD97-5230-8CA1-48B46039A59B}"/>
              </a:ext>
            </a:extLst>
          </p:cNvPr>
          <p:cNvGrpSpPr/>
          <p:nvPr/>
        </p:nvGrpSpPr>
        <p:grpSpPr>
          <a:xfrm>
            <a:off x="7351411" y="3176816"/>
            <a:ext cx="4900893" cy="1927543"/>
            <a:chOff x="7351411" y="3176816"/>
            <a:chExt cx="4900893" cy="1927543"/>
          </a:xfrm>
        </p:grpSpPr>
        <p:pic>
          <p:nvPicPr>
            <p:cNvPr id="29" name="Picture 28">
              <a:extLst>
                <a:ext uri="{FF2B5EF4-FFF2-40B4-BE49-F238E27FC236}">
                  <a16:creationId xmlns:a16="http://schemas.microsoft.com/office/drawing/2014/main" id="{150E9DC0-0AF6-4BE2-29F1-13226D72C0B1}"/>
                </a:ext>
              </a:extLst>
            </p:cNvPr>
            <p:cNvPicPr>
              <a:picLocks noChangeAspect="1"/>
            </p:cNvPicPr>
            <p:nvPr/>
          </p:nvPicPr>
          <p:blipFill>
            <a:blip r:embed="rId20"/>
            <a:stretch>
              <a:fillRect/>
            </a:stretch>
          </p:blipFill>
          <p:spPr>
            <a:xfrm>
              <a:off x="7891439" y="3176816"/>
              <a:ext cx="1819529" cy="333422"/>
            </a:xfrm>
            <a:prstGeom prst="rect">
              <a:avLst/>
            </a:prstGeom>
          </p:spPr>
        </p:pic>
        <p:sp>
          <p:nvSpPr>
            <p:cNvPr id="38" name="TextBox 37">
              <a:extLst>
                <a:ext uri="{FF2B5EF4-FFF2-40B4-BE49-F238E27FC236}">
                  <a16:creationId xmlns:a16="http://schemas.microsoft.com/office/drawing/2014/main" id="{9B70DE53-FD49-5C6D-4674-8FA4C0991A18}"/>
                </a:ext>
              </a:extLst>
            </p:cNvPr>
            <p:cNvSpPr txBox="1"/>
            <p:nvPr/>
          </p:nvSpPr>
          <p:spPr>
            <a:xfrm>
              <a:off x="7351411" y="4398710"/>
              <a:ext cx="4900893" cy="369332"/>
            </a:xfrm>
            <a:prstGeom prst="rect">
              <a:avLst/>
            </a:prstGeom>
            <a:noFill/>
          </p:spPr>
          <p:txBody>
            <a:bodyPr wrap="none" rtlCol="0">
              <a:spAutoFit/>
            </a:bodyPr>
            <a:lstStyle/>
            <a:p>
              <a:r>
                <a:rPr lang="en-US" b="1"/>
                <a:t>spectral weight transfers (NOT DOS correction)</a:t>
              </a:r>
              <a:endParaRPr lang="fr-FR" b="1"/>
            </a:p>
          </p:txBody>
        </p:sp>
        <p:pic>
          <p:nvPicPr>
            <p:cNvPr id="50" name="Picture 49">
              <a:extLst>
                <a:ext uri="{FF2B5EF4-FFF2-40B4-BE49-F238E27FC236}">
                  <a16:creationId xmlns:a16="http://schemas.microsoft.com/office/drawing/2014/main" id="{82B69F5B-111D-9D65-528E-29532E6F4235}"/>
                </a:ext>
              </a:extLst>
            </p:cNvPr>
            <p:cNvPicPr>
              <a:picLocks noChangeAspect="1"/>
            </p:cNvPicPr>
            <p:nvPr/>
          </p:nvPicPr>
          <p:blipFill>
            <a:blip r:embed="rId21"/>
            <a:stretch>
              <a:fillRect/>
            </a:stretch>
          </p:blipFill>
          <p:spPr>
            <a:xfrm>
              <a:off x="10229850" y="3184615"/>
              <a:ext cx="1257475" cy="333422"/>
            </a:xfrm>
            <a:prstGeom prst="rect">
              <a:avLst/>
            </a:prstGeom>
          </p:spPr>
        </p:pic>
        <p:pic>
          <p:nvPicPr>
            <p:cNvPr id="52" name="Picture 51">
              <a:extLst>
                <a:ext uri="{FF2B5EF4-FFF2-40B4-BE49-F238E27FC236}">
                  <a16:creationId xmlns:a16="http://schemas.microsoft.com/office/drawing/2014/main" id="{CB267520-4344-E115-84D1-AF420640E535}"/>
                </a:ext>
              </a:extLst>
            </p:cNvPr>
            <p:cNvPicPr>
              <a:picLocks noChangeAspect="1"/>
            </p:cNvPicPr>
            <p:nvPr/>
          </p:nvPicPr>
          <p:blipFill>
            <a:blip r:embed="rId22"/>
            <a:stretch>
              <a:fillRect/>
            </a:stretch>
          </p:blipFill>
          <p:spPr>
            <a:xfrm>
              <a:off x="7538962" y="3634550"/>
              <a:ext cx="4182059" cy="371527"/>
            </a:xfrm>
            <a:prstGeom prst="rect">
              <a:avLst/>
            </a:prstGeom>
          </p:spPr>
        </p:pic>
        <p:pic>
          <p:nvPicPr>
            <p:cNvPr id="58" name="Picture 57">
              <a:extLst>
                <a:ext uri="{FF2B5EF4-FFF2-40B4-BE49-F238E27FC236}">
                  <a16:creationId xmlns:a16="http://schemas.microsoft.com/office/drawing/2014/main" id="{6F71A464-9A14-C5A7-9BF7-526D221964CB}"/>
                </a:ext>
              </a:extLst>
            </p:cNvPr>
            <p:cNvPicPr>
              <a:picLocks noChangeAspect="1"/>
            </p:cNvPicPr>
            <p:nvPr/>
          </p:nvPicPr>
          <p:blipFill>
            <a:blip r:embed="rId23"/>
            <a:stretch>
              <a:fillRect/>
            </a:stretch>
          </p:blipFill>
          <p:spPr>
            <a:xfrm>
              <a:off x="9020350" y="4100302"/>
              <a:ext cx="1648055" cy="352474"/>
            </a:xfrm>
            <a:prstGeom prst="rect">
              <a:avLst/>
            </a:prstGeom>
          </p:spPr>
        </p:pic>
        <p:pic>
          <p:nvPicPr>
            <p:cNvPr id="68" name="Picture 67">
              <a:extLst>
                <a:ext uri="{FF2B5EF4-FFF2-40B4-BE49-F238E27FC236}">
                  <a16:creationId xmlns:a16="http://schemas.microsoft.com/office/drawing/2014/main" id="{522EAE4C-78C4-3D49-287F-A8CAE2F90D8C}"/>
                </a:ext>
              </a:extLst>
            </p:cNvPr>
            <p:cNvPicPr>
              <a:picLocks noChangeAspect="1"/>
            </p:cNvPicPr>
            <p:nvPr/>
          </p:nvPicPr>
          <p:blipFill>
            <a:blip r:embed="rId24"/>
            <a:stretch>
              <a:fillRect/>
            </a:stretch>
          </p:blipFill>
          <p:spPr>
            <a:xfrm>
              <a:off x="8070291" y="4787996"/>
              <a:ext cx="3341581" cy="316363"/>
            </a:xfrm>
            <a:prstGeom prst="rect">
              <a:avLst/>
            </a:prstGeom>
          </p:spPr>
        </p:pic>
      </p:grpSp>
      <p:pic>
        <p:nvPicPr>
          <p:cNvPr id="69" name="Picture 68">
            <a:extLst>
              <a:ext uri="{FF2B5EF4-FFF2-40B4-BE49-F238E27FC236}">
                <a16:creationId xmlns:a16="http://schemas.microsoft.com/office/drawing/2014/main" id="{64211969-58FE-BDBD-A2A4-002E76FC401F}"/>
              </a:ext>
            </a:extLst>
          </p:cNvPr>
          <p:cNvPicPr>
            <a:picLocks noChangeAspect="1"/>
          </p:cNvPicPr>
          <p:nvPr/>
        </p:nvPicPr>
        <p:blipFill>
          <a:blip r:embed="rId25"/>
          <a:stretch>
            <a:fillRect/>
          </a:stretch>
        </p:blipFill>
        <p:spPr>
          <a:xfrm>
            <a:off x="7681956" y="5268165"/>
            <a:ext cx="4200846" cy="789575"/>
          </a:xfrm>
          <a:prstGeom prst="rect">
            <a:avLst/>
          </a:prstGeom>
        </p:spPr>
      </p:pic>
    </p:spTree>
    <p:extLst>
      <p:ext uri="{BB962C8B-B14F-4D97-AF65-F5344CB8AC3E}">
        <p14:creationId xmlns:p14="http://schemas.microsoft.com/office/powerpoint/2010/main" val="368140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1D1DBFA6-0C7B-3B4E-46D9-C5F915C4A6CF}"/>
              </a:ext>
            </a:extLst>
          </p:cNvPr>
          <p:cNvPicPr>
            <a:picLocks noChangeAspect="1"/>
          </p:cNvPicPr>
          <p:nvPr/>
        </p:nvPicPr>
        <p:blipFill>
          <a:blip r:embed="rId2"/>
          <a:stretch>
            <a:fillRect/>
          </a:stretch>
        </p:blipFill>
        <p:spPr>
          <a:xfrm>
            <a:off x="5765198" y="1988538"/>
            <a:ext cx="6011114" cy="3200847"/>
          </a:xfrm>
          <a:prstGeom prst="rect">
            <a:avLst/>
          </a:prstGeom>
        </p:spPr>
      </p:pic>
      <p:sp>
        <p:nvSpPr>
          <p:cNvPr id="2" name="Title 1">
            <a:extLst>
              <a:ext uri="{FF2B5EF4-FFF2-40B4-BE49-F238E27FC236}">
                <a16:creationId xmlns:a16="http://schemas.microsoft.com/office/drawing/2014/main" id="{AFC6D044-C704-4974-935B-AE3D7EFC9BC4}"/>
              </a:ext>
            </a:extLst>
          </p:cNvPr>
          <p:cNvSpPr>
            <a:spLocks noGrp="1"/>
          </p:cNvSpPr>
          <p:nvPr>
            <p:ph type="title"/>
          </p:nvPr>
        </p:nvSpPr>
        <p:spPr>
          <a:xfrm>
            <a:off x="594804" y="126642"/>
            <a:ext cx="10758996" cy="923331"/>
          </a:xfrm>
        </p:spPr>
        <p:txBody>
          <a:bodyPr>
            <a:normAutofit fontScale="90000"/>
          </a:bodyPr>
          <a:lstStyle/>
          <a:p>
            <a:r>
              <a:rPr lang="en-US" b="1"/>
              <a:t>Clean limit(3) </a:t>
            </a:r>
            <a:r>
              <a:rPr lang="en-US"/>
              <a:t>– Vlasov equation with leading order quantum corrections and </a:t>
            </a:r>
            <a:r>
              <a:rPr lang="en-US" b="1"/>
              <a:t>interband quantum coherences </a:t>
            </a:r>
            <a:r>
              <a:rPr lang="en-US"/>
              <a:t>(N=2 – non degenerate case)</a:t>
            </a:r>
            <a:endParaRPr lang="en-US" dirty="0"/>
          </a:p>
        </p:txBody>
      </p:sp>
      <p:sp>
        <p:nvSpPr>
          <p:cNvPr id="11" name="Slide Number Placeholder 10">
            <a:extLst>
              <a:ext uri="{FF2B5EF4-FFF2-40B4-BE49-F238E27FC236}">
                <a16:creationId xmlns:a16="http://schemas.microsoft.com/office/drawing/2014/main" id="{6D5843A7-CBF3-441B-919C-8467B2BB19B5}"/>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15</a:t>
            </a:fld>
            <a:endParaRPr lang="en-US" dirty="0"/>
          </a:p>
        </p:txBody>
      </p:sp>
      <p:sp>
        <p:nvSpPr>
          <p:cNvPr id="3" name="Date Placeholder 4">
            <a:extLst>
              <a:ext uri="{FF2B5EF4-FFF2-40B4-BE49-F238E27FC236}">
                <a16:creationId xmlns:a16="http://schemas.microsoft.com/office/drawing/2014/main" id="{3E14E97E-BA18-9CCC-771D-4B679DC9D821}"/>
              </a:ext>
            </a:extLst>
          </p:cNvPr>
          <p:cNvSpPr>
            <a:spLocks noGrp="1"/>
          </p:cNvSpPr>
          <p:nvPr>
            <p:ph type="dt" sz="half" idx="10"/>
          </p:nvPr>
        </p:nvSpPr>
        <p:spPr>
          <a:xfrm>
            <a:off x="337141" y="6386906"/>
            <a:ext cx="2596182" cy="365125"/>
          </a:xfrm>
        </p:spPr>
        <p:txBody>
          <a:bodyPr/>
          <a:lstStyle/>
          <a:p>
            <a:r>
              <a:rPr lang="en-US">
                <a:solidFill>
                  <a:schemeClr val="tx1"/>
                </a:solidFill>
              </a:rPr>
              <a:t>ECT* Workshop </a:t>
            </a:r>
            <a:r>
              <a:rPr lang="en-US" dirty="0">
                <a:solidFill>
                  <a:schemeClr val="tx1"/>
                </a:solidFill>
              </a:rPr>
              <a:t>– T. Valet </a:t>
            </a:r>
            <a:r>
              <a:rPr lang="en-US">
                <a:solidFill>
                  <a:schemeClr val="tx1"/>
                </a:solidFill>
              </a:rPr>
              <a:t>- September </a:t>
            </a:r>
            <a:r>
              <a:rPr lang="en-US" dirty="0">
                <a:solidFill>
                  <a:schemeClr val="tx1"/>
                </a:solidFill>
              </a:rPr>
              <a:t>2024</a:t>
            </a:r>
          </a:p>
        </p:txBody>
      </p:sp>
      <p:sp>
        <p:nvSpPr>
          <p:cNvPr id="5" name="Footer Placeholder 3">
            <a:extLst>
              <a:ext uri="{FF2B5EF4-FFF2-40B4-BE49-F238E27FC236}">
                <a16:creationId xmlns:a16="http://schemas.microsoft.com/office/drawing/2014/main" id="{ED002B8F-FEF7-A443-7454-9720CC12767A}"/>
              </a:ext>
            </a:extLst>
          </p:cNvPr>
          <p:cNvSpPr>
            <a:spLocks noGrp="1"/>
          </p:cNvSpPr>
          <p:nvPr>
            <p:ph type="ftr" sz="quarter" idx="11"/>
          </p:nvPr>
        </p:nvSpPr>
        <p:spPr>
          <a:xfrm>
            <a:off x="3997466" y="6386906"/>
            <a:ext cx="3248029" cy="365125"/>
          </a:xfrm>
        </p:spPr>
        <p:txBody>
          <a:bodyPr/>
          <a:lstStyle/>
          <a:p>
            <a:r>
              <a:rPr lang="en-US" sz="1600">
                <a:solidFill>
                  <a:schemeClr val="tx1"/>
                </a:solidFill>
              </a:rPr>
              <a:t>NR Electron QKT in Solids - </a:t>
            </a:r>
            <a:fld id="{776807D8-D28C-46E7-B0B7-BF9A7CA5E6E4}" type="slidenum">
              <a:rPr lang="en-US" sz="1600" smtClean="0">
                <a:solidFill>
                  <a:schemeClr val="tx1"/>
                </a:solidFill>
              </a:rPr>
              <a:t>15</a:t>
            </a:fld>
            <a:endParaRPr lang="en-US" sz="1600" dirty="0">
              <a:solidFill>
                <a:schemeClr val="tx1"/>
              </a:solidFill>
            </a:endParaRPr>
          </a:p>
        </p:txBody>
      </p:sp>
      <p:grpSp>
        <p:nvGrpSpPr>
          <p:cNvPr id="6" name="Group 5">
            <a:extLst>
              <a:ext uri="{FF2B5EF4-FFF2-40B4-BE49-F238E27FC236}">
                <a16:creationId xmlns:a16="http://schemas.microsoft.com/office/drawing/2014/main" id="{7A209465-8273-26E4-3DAF-744399AB4805}"/>
              </a:ext>
            </a:extLst>
          </p:cNvPr>
          <p:cNvGrpSpPr/>
          <p:nvPr/>
        </p:nvGrpSpPr>
        <p:grpSpPr>
          <a:xfrm>
            <a:off x="7824154" y="6314536"/>
            <a:ext cx="4283683" cy="458640"/>
            <a:chOff x="321295" y="5416685"/>
            <a:chExt cx="11545010" cy="1252974"/>
          </a:xfrm>
        </p:grpSpPr>
        <p:pic>
          <p:nvPicPr>
            <p:cNvPr id="10" name="Picture 9">
              <a:extLst>
                <a:ext uri="{FF2B5EF4-FFF2-40B4-BE49-F238E27FC236}">
                  <a16:creationId xmlns:a16="http://schemas.microsoft.com/office/drawing/2014/main" id="{CBFD7E41-3022-7F44-BE74-CF323DB9F1A7}"/>
                </a:ext>
              </a:extLst>
            </p:cNvPr>
            <p:cNvPicPr>
              <a:picLocks noChangeAspect="1"/>
            </p:cNvPicPr>
            <p:nvPr/>
          </p:nvPicPr>
          <p:blipFill>
            <a:blip r:embed="rId3"/>
            <a:stretch>
              <a:fillRect/>
            </a:stretch>
          </p:blipFill>
          <p:spPr>
            <a:xfrm>
              <a:off x="321295" y="5547456"/>
              <a:ext cx="1122203" cy="1122203"/>
            </a:xfrm>
            <a:prstGeom prst="rect">
              <a:avLst/>
            </a:prstGeom>
          </p:spPr>
        </p:pic>
        <p:pic>
          <p:nvPicPr>
            <p:cNvPr id="12" name="Picture 11">
              <a:extLst>
                <a:ext uri="{FF2B5EF4-FFF2-40B4-BE49-F238E27FC236}">
                  <a16:creationId xmlns:a16="http://schemas.microsoft.com/office/drawing/2014/main" id="{78082965-A250-CDDB-4E14-DF39526077D9}"/>
                </a:ext>
              </a:extLst>
            </p:cNvPr>
            <p:cNvPicPr>
              <a:picLocks noChangeAspect="1"/>
            </p:cNvPicPr>
            <p:nvPr/>
          </p:nvPicPr>
          <p:blipFill>
            <a:blip r:embed="rId4"/>
            <a:stretch>
              <a:fillRect/>
            </a:stretch>
          </p:blipFill>
          <p:spPr>
            <a:xfrm>
              <a:off x="1636564" y="5543755"/>
              <a:ext cx="1835869" cy="1125904"/>
            </a:xfrm>
            <a:prstGeom prst="rect">
              <a:avLst/>
            </a:prstGeom>
          </p:spPr>
        </p:pic>
        <p:pic>
          <p:nvPicPr>
            <p:cNvPr id="14" name="Picture 13">
              <a:extLst>
                <a:ext uri="{FF2B5EF4-FFF2-40B4-BE49-F238E27FC236}">
                  <a16:creationId xmlns:a16="http://schemas.microsoft.com/office/drawing/2014/main" id="{25E89ACD-A986-CF65-2413-EF5CEBF2F281}"/>
                </a:ext>
              </a:extLst>
            </p:cNvPr>
            <p:cNvPicPr>
              <a:picLocks noChangeAspect="1"/>
            </p:cNvPicPr>
            <p:nvPr/>
          </p:nvPicPr>
          <p:blipFill>
            <a:blip r:embed="rId5"/>
            <a:stretch>
              <a:fillRect/>
            </a:stretch>
          </p:blipFill>
          <p:spPr>
            <a:xfrm>
              <a:off x="3665499" y="5543755"/>
              <a:ext cx="1004023" cy="1125904"/>
            </a:xfrm>
            <a:prstGeom prst="rect">
              <a:avLst/>
            </a:prstGeom>
          </p:spPr>
        </p:pic>
        <p:pic>
          <p:nvPicPr>
            <p:cNvPr id="15" name="Picture 14">
              <a:extLst>
                <a:ext uri="{FF2B5EF4-FFF2-40B4-BE49-F238E27FC236}">
                  <a16:creationId xmlns:a16="http://schemas.microsoft.com/office/drawing/2014/main" id="{4E39F10E-7524-4D45-C106-B62C8F14DE62}"/>
                </a:ext>
              </a:extLst>
            </p:cNvPr>
            <p:cNvPicPr>
              <a:picLocks noChangeAspect="1"/>
            </p:cNvPicPr>
            <p:nvPr/>
          </p:nvPicPr>
          <p:blipFill>
            <a:blip r:embed="rId6"/>
            <a:stretch>
              <a:fillRect/>
            </a:stretch>
          </p:blipFill>
          <p:spPr>
            <a:xfrm>
              <a:off x="4862588" y="5416685"/>
              <a:ext cx="2275265" cy="1252974"/>
            </a:xfrm>
            <a:prstGeom prst="rect">
              <a:avLst/>
            </a:prstGeom>
          </p:spPr>
        </p:pic>
        <p:pic>
          <p:nvPicPr>
            <p:cNvPr id="21" name="Picture 20">
              <a:extLst>
                <a:ext uri="{FF2B5EF4-FFF2-40B4-BE49-F238E27FC236}">
                  <a16:creationId xmlns:a16="http://schemas.microsoft.com/office/drawing/2014/main" id="{13A4F625-D949-9A9A-B4C8-4DAC390C0417}"/>
                </a:ext>
              </a:extLst>
            </p:cNvPr>
            <p:cNvPicPr>
              <a:picLocks noChangeAspect="1"/>
            </p:cNvPicPr>
            <p:nvPr/>
          </p:nvPicPr>
          <p:blipFill>
            <a:blip r:embed="rId7"/>
            <a:stretch>
              <a:fillRect/>
            </a:stretch>
          </p:blipFill>
          <p:spPr>
            <a:xfrm>
              <a:off x="7330919" y="5470933"/>
              <a:ext cx="4535386" cy="1144477"/>
            </a:xfrm>
            <a:prstGeom prst="rect">
              <a:avLst/>
            </a:prstGeom>
          </p:spPr>
        </p:pic>
      </p:grpSp>
      <p:pic>
        <p:nvPicPr>
          <p:cNvPr id="7" name="Picture 6">
            <a:extLst>
              <a:ext uri="{FF2B5EF4-FFF2-40B4-BE49-F238E27FC236}">
                <a16:creationId xmlns:a16="http://schemas.microsoft.com/office/drawing/2014/main" id="{1C592954-0659-B500-01A2-307DAAA3DB32}"/>
              </a:ext>
            </a:extLst>
          </p:cNvPr>
          <p:cNvPicPr>
            <a:picLocks noChangeAspect="1"/>
          </p:cNvPicPr>
          <p:nvPr/>
        </p:nvPicPr>
        <p:blipFill>
          <a:blip r:embed="rId8"/>
          <a:stretch>
            <a:fillRect/>
          </a:stretch>
        </p:blipFill>
        <p:spPr>
          <a:xfrm>
            <a:off x="1235207" y="1200114"/>
            <a:ext cx="2286319" cy="514422"/>
          </a:xfrm>
          <a:prstGeom prst="rect">
            <a:avLst/>
          </a:prstGeom>
        </p:spPr>
      </p:pic>
      <p:pic>
        <p:nvPicPr>
          <p:cNvPr id="9" name="Picture 8">
            <a:extLst>
              <a:ext uri="{FF2B5EF4-FFF2-40B4-BE49-F238E27FC236}">
                <a16:creationId xmlns:a16="http://schemas.microsoft.com/office/drawing/2014/main" id="{AB1DA09D-77B1-1DEC-E9BF-D1089685F0CD}"/>
              </a:ext>
            </a:extLst>
          </p:cNvPr>
          <p:cNvPicPr>
            <a:picLocks noChangeAspect="1"/>
          </p:cNvPicPr>
          <p:nvPr/>
        </p:nvPicPr>
        <p:blipFill>
          <a:blip r:embed="rId9"/>
          <a:stretch>
            <a:fillRect/>
          </a:stretch>
        </p:blipFill>
        <p:spPr>
          <a:xfrm>
            <a:off x="1235206" y="1619273"/>
            <a:ext cx="2286319" cy="562053"/>
          </a:xfrm>
          <a:prstGeom prst="rect">
            <a:avLst/>
          </a:prstGeom>
        </p:spPr>
      </p:pic>
      <p:pic>
        <p:nvPicPr>
          <p:cNvPr id="16" name="Picture 15">
            <a:extLst>
              <a:ext uri="{FF2B5EF4-FFF2-40B4-BE49-F238E27FC236}">
                <a16:creationId xmlns:a16="http://schemas.microsoft.com/office/drawing/2014/main" id="{0AFDF553-5D6E-C75E-9C27-B28C4D4B086A}"/>
              </a:ext>
            </a:extLst>
          </p:cNvPr>
          <p:cNvPicPr>
            <a:picLocks noChangeAspect="1"/>
          </p:cNvPicPr>
          <p:nvPr/>
        </p:nvPicPr>
        <p:blipFill>
          <a:blip r:embed="rId10"/>
          <a:stretch>
            <a:fillRect/>
          </a:stretch>
        </p:blipFill>
        <p:spPr>
          <a:xfrm>
            <a:off x="4282862" y="1200114"/>
            <a:ext cx="2495898" cy="485843"/>
          </a:xfrm>
          <a:prstGeom prst="rect">
            <a:avLst/>
          </a:prstGeom>
        </p:spPr>
      </p:pic>
      <p:pic>
        <p:nvPicPr>
          <p:cNvPr id="18" name="Picture 17">
            <a:extLst>
              <a:ext uri="{FF2B5EF4-FFF2-40B4-BE49-F238E27FC236}">
                <a16:creationId xmlns:a16="http://schemas.microsoft.com/office/drawing/2014/main" id="{CBF3410D-DCC7-C649-0498-FC118E00321E}"/>
              </a:ext>
            </a:extLst>
          </p:cNvPr>
          <p:cNvPicPr>
            <a:picLocks noChangeAspect="1"/>
          </p:cNvPicPr>
          <p:nvPr/>
        </p:nvPicPr>
        <p:blipFill>
          <a:blip r:embed="rId11"/>
          <a:stretch>
            <a:fillRect/>
          </a:stretch>
        </p:blipFill>
        <p:spPr>
          <a:xfrm>
            <a:off x="4087564" y="1457325"/>
            <a:ext cx="3000794" cy="724001"/>
          </a:xfrm>
          <a:prstGeom prst="rect">
            <a:avLst/>
          </a:prstGeom>
        </p:spPr>
      </p:pic>
      <p:pic>
        <p:nvPicPr>
          <p:cNvPr id="23" name="Picture 22">
            <a:extLst>
              <a:ext uri="{FF2B5EF4-FFF2-40B4-BE49-F238E27FC236}">
                <a16:creationId xmlns:a16="http://schemas.microsoft.com/office/drawing/2014/main" id="{101905EE-B2AD-D8B4-FFF0-CE62D3269F12}"/>
              </a:ext>
            </a:extLst>
          </p:cNvPr>
          <p:cNvPicPr>
            <a:picLocks noChangeAspect="1"/>
          </p:cNvPicPr>
          <p:nvPr/>
        </p:nvPicPr>
        <p:blipFill>
          <a:blip r:embed="rId12"/>
          <a:stretch>
            <a:fillRect/>
          </a:stretch>
        </p:blipFill>
        <p:spPr>
          <a:xfrm>
            <a:off x="7943174" y="1381112"/>
            <a:ext cx="2753109" cy="352474"/>
          </a:xfrm>
          <a:prstGeom prst="rect">
            <a:avLst/>
          </a:prstGeom>
        </p:spPr>
      </p:pic>
      <p:pic>
        <p:nvPicPr>
          <p:cNvPr id="25" name="Picture 24">
            <a:extLst>
              <a:ext uri="{FF2B5EF4-FFF2-40B4-BE49-F238E27FC236}">
                <a16:creationId xmlns:a16="http://schemas.microsoft.com/office/drawing/2014/main" id="{07A9FA50-CD8B-8071-E7A5-B7BA779BBED4}"/>
              </a:ext>
            </a:extLst>
          </p:cNvPr>
          <p:cNvPicPr>
            <a:picLocks noChangeAspect="1"/>
          </p:cNvPicPr>
          <p:nvPr/>
        </p:nvPicPr>
        <p:blipFill>
          <a:blip r:embed="rId13"/>
          <a:stretch>
            <a:fillRect/>
          </a:stretch>
        </p:blipFill>
        <p:spPr>
          <a:xfrm>
            <a:off x="627950" y="2306681"/>
            <a:ext cx="4610744" cy="1058375"/>
          </a:xfrm>
          <a:prstGeom prst="rect">
            <a:avLst/>
          </a:prstGeom>
        </p:spPr>
      </p:pic>
      <p:pic>
        <p:nvPicPr>
          <p:cNvPr id="27" name="Picture 26">
            <a:extLst>
              <a:ext uri="{FF2B5EF4-FFF2-40B4-BE49-F238E27FC236}">
                <a16:creationId xmlns:a16="http://schemas.microsoft.com/office/drawing/2014/main" id="{481EC854-2821-520E-FBA1-007F0AC53D65}"/>
              </a:ext>
            </a:extLst>
          </p:cNvPr>
          <p:cNvPicPr>
            <a:picLocks noChangeAspect="1"/>
          </p:cNvPicPr>
          <p:nvPr/>
        </p:nvPicPr>
        <p:blipFill>
          <a:blip r:embed="rId14"/>
          <a:stretch>
            <a:fillRect/>
          </a:stretch>
        </p:blipFill>
        <p:spPr>
          <a:xfrm>
            <a:off x="539513" y="4409969"/>
            <a:ext cx="5858693" cy="1019317"/>
          </a:xfrm>
          <a:prstGeom prst="rect">
            <a:avLst/>
          </a:prstGeom>
        </p:spPr>
      </p:pic>
      <p:pic>
        <p:nvPicPr>
          <p:cNvPr id="30" name="Picture 29">
            <a:extLst>
              <a:ext uri="{FF2B5EF4-FFF2-40B4-BE49-F238E27FC236}">
                <a16:creationId xmlns:a16="http://schemas.microsoft.com/office/drawing/2014/main" id="{58E3EDBC-1AC5-8F56-F430-38109F238F74}"/>
              </a:ext>
            </a:extLst>
          </p:cNvPr>
          <p:cNvPicPr>
            <a:picLocks noChangeAspect="1"/>
          </p:cNvPicPr>
          <p:nvPr/>
        </p:nvPicPr>
        <p:blipFill>
          <a:blip r:embed="rId15"/>
          <a:stretch>
            <a:fillRect/>
          </a:stretch>
        </p:blipFill>
        <p:spPr>
          <a:xfrm>
            <a:off x="7805781" y="5372940"/>
            <a:ext cx="4200846" cy="789575"/>
          </a:xfrm>
          <a:prstGeom prst="rect">
            <a:avLst/>
          </a:prstGeom>
        </p:spPr>
      </p:pic>
      <p:sp>
        <p:nvSpPr>
          <p:cNvPr id="31" name="TextBox 30">
            <a:extLst>
              <a:ext uri="{FF2B5EF4-FFF2-40B4-BE49-F238E27FC236}">
                <a16:creationId xmlns:a16="http://schemas.microsoft.com/office/drawing/2014/main" id="{F376462B-4D77-E048-ABB8-163FFFAF4406}"/>
              </a:ext>
            </a:extLst>
          </p:cNvPr>
          <p:cNvSpPr txBox="1"/>
          <p:nvPr/>
        </p:nvSpPr>
        <p:spPr>
          <a:xfrm>
            <a:off x="985355" y="3658852"/>
            <a:ext cx="4295984" cy="400110"/>
          </a:xfrm>
          <a:prstGeom prst="rect">
            <a:avLst/>
          </a:prstGeom>
          <a:noFill/>
        </p:spPr>
        <p:txBody>
          <a:bodyPr wrap="none" rtlCol="0">
            <a:spAutoFit/>
          </a:bodyPr>
          <a:lstStyle/>
          <a:p>
            <a:r>
              <a:rPr lang="en-US" sz="2000"/>
              <a:t>Intraband </a:t>
            </a:r>
            <a:r>
              <a:rPr lang="en-US" sz="2000" b="1"/>
              <a:t>transport </a:t>
            </a:r>
            <a:r>
              <a:rPr lang="en-US" sz="2000"/>
              <a:t>of quasiparticles</a:t>
            </a:r>
            <a:endParaRPr lang="fr-FR" sz="2000"/>
          </a:p>
        </p:txBody>
      </p:sp>
      <p:sp>
        <p:nvSpPr>
          <p:cNvPr id="32" name="TextBox 31">
            <a:extLst>
              <a:ext uri="{FF2B5EF4-FFF2-40B4-BE49-F238E27FC236}">
                <a16:creationId xmlns:a16="http://schemas.microsoft.com/office/drawing/2014/main" id="{98418611-275B-2549-2865-D2CEA7942508}"/>
              </a:ext>
            </a:extLst>
          </p:cNvPr>
          <p:cNvSpPr txBox="1"/>
          <p:nvPr/>
        </p:nvSpPr>
        <p:spPr>
          <a:xfrm>
            <a:off x="1320867" y="5336433"/>
            <a:ext cx="3621248" cy="707886"/>
          </a:xfrm>
          <a:prstGeom prst="rect">
            <a:avLst/>
          </a:prstGeom>
          <a:noFill/>
        </p:spPr>
        <p:txBody>
          <a:bodyPr wrap="none" rtlCol="0">
            <a:spAutoFit/>
          </a:bodyPr>
          <a:lstStyle/>
          <a:p>
            <a:r>
              <a:rPr lang="en-US" sz="2000"/>
              <a:t>Interband quantum coherences</a:t>
            </a:r>
          </a:p>
          <a:p>
            <a:pPr algn="ctr"/>
            <a:r>
              <a:rPr lang="en-US" sz="2000" b="1"/>
              <a:t>slave DOFs</a:t>
            </a:r>
            <a:endParaRPr lang="fr-FR" sz="2000" b="1"/>
          </a:p>
        </p:txBody>
      </p:sp>
    </p:spTree>
    <p:extLst>
      <p:ext uri="{BB962C8B-B14F-4D97-AF65-F5344CB8AC3E}">
        <p14:creationId xmlns:p14="http://schemas.microsoft.com/office/powerpoint/2010/main" val="190263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6D044-C704-4974-935B-AE3D7EFC9BC4}"/>
              </a:ext>
            </a:extLst>
          </p:cNvPr>
          <p:cNvSpPr>
            <a:spLocks noGrp="1"/>
          </p:cNvSpPr>
          <p:nvPr>
            <p:ph type="title"/>
          </p:nvPr>
        </p:nvSpPr>
        <p:spPr>
          <a:xfrm>
            <a:off x="133350" y="2817"/>
            <a:ext cx="11830050" cy="923331"/>
          </a:xfrm>
        </p:spPr>
        <p:txBody>
          <a:bodyPr/>
          <a:lstStyle/>
          <a:p>
            <a:r>
              <a:rPr lang="en-US" b="1"/>
              <a:t>Clean limit(4) </a:t>
            </a:r>
            <a:r>
              <a:rPr lang="en-US"/>
              <a:t>– Triangle anomaly, AHE, CME…</a:t>
            </a:r>
            <a:endParaRPr lang="en-US" dirty="0"/>
          </a:p>
        </p:txBody>
      </p:sp>
      <p:sp>
        <p:nvSpPr>
          <p:cNvPr id="11" name="Slide Number Placeholder 10">
            <a:extLst>
              <a:ext uri="{FF2B5EF4-FFF2-40B4-BE49-F238E27FC236}">
                <a16:creationId xmlns:a16="http://schemas.microsoft.com/office/drawing/2014/main" id="{6D5843A7-CBF3-441B-919C-8467B2BB19B5}"/>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16</a:t>
            </a:fld>
            <a:endParaRPr lang="en-US" dirty="0"/>
          </a:p>
        </p:txBody>
      </p:sp>
      <p:sp>
        <p:nvSpPr>
          <p:cNvPr id="3" name="Date Placeholder 4">
            <a:extLst>
              <a:ext uri="{FF2B5EF4-FFF2-40B4-BE49-F238E27FC236}">
                <a16:creationId xmlns:a16="http://schemas.microsoft.com/office/drawing/2014/main" id="{3E14E97E-BA18-9CCC-771D-4B679DC9D821}"/>
              </a:ext>
            </a:extLst>
          </p:cNvPr>
          <p:cNvSpPr>
            <a:spLocks noGrp="1"/>
          </p:cNvSpPr>
          <p:nvPr>
            <p:ph type="dt" sz="half" idx="10"/>
          </p:nvPr>
        </p:nvSpPr>
        <p:spPr>
          <a:xfrm>
            <a:off x="337141" y="6386906"/>
            <a:ext cx="2596182" cy="365125"/>
          </a:xfrm>
        </p:spPr>
        <p:txBody>
          <a:bodyPr/>
          <a:lstStyle/>
          <a:p>
            <a:r>
              <a:rPr lang="en-US">
                <a:solidFill>
                  <a:schemeClr val="tx1"/>
                </a:solidFill>
              </a:rPr>
              <a:t>ECT* Workshop </a:t>
            </a:r>
            <a:r>
              <a:rPr lang="en-US" dirty="0">
                <a:solidFill>
                  <a:schemeClr val="tx1"/>
                </a:solidFill>
              </a:rPr>
              <a:t>– T. Valet </a:t>
            </a:r>
            <a:r>
              <a:rPr lang="en-US">
                <a:solidFill>
                  <a:schemeClr val="tx1"/>
                </a:solidFill>
              </a:rPr>
              <a:t>- September </a:t>
            </a:r>
            <a:r>
              <a:rPr lang="en-US" dirty="0">
                <a:solidFill>
                  <a:schemeClr val="tx1"/>
                </a:solidFill>
              </a:rPr>
              <a:t>2024</a:t>
            </a:r>
          </a:p>
        </p:txBody>
      </p:sp>
      <p:sp>
        <p:nvSpPr>
          <p:cNvPr id="5" name="Footer Placeholder 3">
            <a:extLst>
              <a:ext uri="{FF2B5EF4-FFF2-40B4-BE49-F238E27FC236}">
                <a16:creationId xmlns:a16="http://schemas.microsoft.com/office/drawing/2014/main" id="{ED002B8F-FEF7-A443-7454-9720CC12767A}"/>
              </a:ext>
            </a:extLst>
          </p:cNvPr>
          <p:cNvSpPr>
            <a:spLocks noGrp="1"/>
          </p:cNvSpPr>
          <p:nvPr>
            <p:ph type="ftr" sz="quarter" idx="11"/>
          </p:nvPr>
        </p:nvSpPr>
        <p:spPr>
          <a:xfrm>
            <a:off x="3997466" y="6386906"/>
            <a:ext cx="3248029" cy="365125"/>
          </a:xfrm>
        </p:spPr>
        <p:txBody>
          <a:bodyPr/>
          <a:lstStyle/>
          <a:p>
            <a:r>
              <a:rPr lang="en-US" sz="1600">
                <a:solidFill>
                  <a:schemeClr val="tx1"/>
                </a:solidFill>
              </a:rPr>
              <a:t>NR Electron QKT in Solids - </a:t>
            </a:r>
            <a:fld id="{776807D8-D28C-46E7-B0B7-BF9A7CA5E6E4}" type="slidenum">
              <a:rPr lang="en-US" sz="1600" smtClean="0">
                <a:solidFill>
                  <a:schemeClr val="tx1"/>
                </a:solidFill>
              </a:rPr>
              <a:t>16</a:t>
            </a:fld>
            <a:endParaRPr lang="en-US" sz="1600" dirty="0">
              <a:solidFill>
                <a:schemeClr val="tx1"/>
              </a:solidFill>
            </a:endParaRPr>
          </a:p>
        </p:txBody>
      </p:sp>
      <p:grpSp>
        <p:nvGrpSpPr>
          <p:cNvPr id="6" name="Group 5">
            <a:extLst>
              <a:ext uri="{FF2B5EF4-FFF2-40B4-BE49-F238E27FC236}">
                <a16:creationId xmlns:a16="http://schemas.microsoft.com/office/drawing/2014/main" id="{7A209465-8273-26E4-3DAF-744399AB4805}"/>
              </a:ext>
            </a:extLst>
          </p:cNvPr>
          <p:cNvGrpSpPr/>
          <p:nvPr/>
        </p:nvGrpSpPr>
        <p:grpSpPr>
          <a:xfrm>
            <a:off x="7824154" y="6314536"/>
            <a:ext cx="4283683" cy="458640"/>
            <a:chOff x="321295" y="5416685"/>
            <a:chExt cx="11545010" cy="1252974"/>
          </a:xfrm>
        </p:grpSpPr>
        <p:pic>
          <p:nvPicPr>
            <p:cNvPr id="10" name="Picture 9">
              <a:extLst>
                <a:ext uri="{FF2B5EF4-FFF2-40B4-BE49-F238E27FC236}">
                  <a16:creationId xmlns:a16="http://schemas.microsoft.com/office/drawing/2014/main" id="{CBFD7E41-3022-7F44-BE74-CF323DB9F1A7}"/>
                </a:ext>
              </a:extLst>
            </p:cNvPr>
            <p:cNvPicPr>
              <a:picLocks noChangeAspect="1"/>
            </p:cNvPicPr>
            <p:nvPr/>
          </p:nvPicPr>
          <p:blipFill>
            <a:blip r:embed="rId2"/>
            <a:stretch>
              <a:fillRect/>
            </a:stretch>
          </p:blipFill>
          <p:spPr>
            <a:xfrm>
              <a:off x="321295" y="5547456"/>
              <a:ext cx="1122203" cy="1122203"/>
            </a:xfrm>
            <a:prstGeom prst="rect">
              <a:avLst/>
            </a:prstGeom>
          </p:spPr>
        </p:pic>
        <p:pic>
          <p:nvPicPr>
            <p:cNvPr id="12" name="Picture 11">
              <a:extLst>
                <a:ext uri="{FF2B5EF4-FFF2-40B4-BE49-F238E27FC236}">
                  <a16:creationId xmlns:a16="http://schemas.microsoft.com/office/drawing/2014/main" id="{78082965-A250-CDDB-4E14-DF39526077D9}"/>
                </a:ext>
              </a:extLst>
            </p:cNvPr>
            <p:cNvPicPr>
              <a:picLocks noChangeAspect="1"/>
            </p:cNvPicPr>
            <p:nvPr/>
          </p:nvPicPr>
          <p:blipFill>
            <a:blip r:embed="rId3"/>
            <a:stretch>
              <a:fillRect/>
            </a:stretch>
          </p:blipFill>
          <p:spPr>
            <a:xfrm>
              <a:off x="1636564" y="5543755"/>
              <a:ext cx="1835869" cy="1125904"/>
            </a:xfrm>
            <a:prstGeom prst="rect">
              <a:avLst/>
            </a:prstGeom>
          </p:spPr>
        </p:pic>
        <p:pic>
          <p:nvPicPr>
            <p:cNvPr id="14" name="Picture 13">
              <a:extLst>
                <a:ext uri="{FF2B5EF4-FFF2-40B4-BE49-F238E27FC236}">
                  <a16:creationId xmlns:a16="http://schemas.microsoft.com/office/drawing/2014/main" id="{25E89ACD-A986-CF65-2413-EF5CEBF2F281}"/>
                </a:ext>
              </a:extLst>
            </p:cNvPr>
            <p:cNvPicPr>
              <a:picLocks noChangeAspect="1"/>
            </p:cNvPicPr>
            <p:nvPr/>
          </p:nvPicPr>
          <p:blipFill>
            <a:blip r:embed="rId4"/>
            <a:stretch>
              <a:fillRect/>
            </a:stretch>
          </p:blipFill>
          <p:spPr>
            <a:xfrm>
              <a:off x="3665499" y="5543755"/>
              <a:ext cx="1004023" cy="1125904"/>
            </a:xfrm>
            <a:prstGeom prst="rect">
              <a:avLst/>
            </a:prstGeom>
          </p:spPr>
        </p:pic>
        <p:pic>
          <p:nvPicPr>
            <p:cNvPr id="15" name="Picture 14">
              <a:extLst>
                <a:ext uri="{FF2B5EF4-FFF2-40B4-BE49-F238E27FC236}">
                  <a16:creationId xmlns:a16="http://schemas.microsoft.com/office/drawing/2014/main" id="{4E39F10E-7524-4D45-C106-B62C8F14DE62}"/>
                </a:ext>
              </a:extLst>
            </p:cNvPr>
            <p:cNvPicPr>
              <a:picLocks noChangeAspect="1"/>
            </p:cNvPicPr>
            <p:nvPr/>
          </p:nvPicPr>
          <p:blipFill>
            <a:blip r:embed="rId5"/>
            <a:stretch>
              <a:fillRect/>
            </a:stretch>
          </p:blipFill>
          <p:spPr>
            <a:xfrm>
              <a:off x="4862588" y="5416685"/>
              <a:ext cx="2275265" cy="1252974"/>
            </a:xfrm>
            <a:prstGeom prst="rect">
              <a:avLst/>
            </a:prstGeom>
          </p:spPr>
        </p:pic>
        <p:pic>
          <p:nvPicPr>
            <p:cNvPr id="21" name="Picture 20">
              <a:extLst>
                <a:ext uri="{FF2B5EF4-FFF2-40B4-BE49-F238E27FC236}">
                  <a16:creationId xmlns:a16="http://schemas.microsoft.com/office/drawing/2014/main" id="{13A4F625-D949-9A9A-B4C8-4DAC390C0417}"/>
                </a:ext>
              </a:extLst>
            </p:cNvPr>
            <p:cNvPicPr>
              <a:picLocks noChangeAspect="1"/>
            </p:cNvPicPr>
            <p:nvPr/>
          </p:nvPicPr>
          <p:blipFill>
            <a:blip r:embed="rId6"/>
            <a:stretch>
              <a:fillRect/>
            </a:stretch>
          </p:blipFill>
          <p:spPr>
            <a:xfrm>
              <a:off x="7330919" y="5470933"/>
              <a:ext cx="4535386" cy="1144477"/>
            </a:xfrm>
            <a:prstGeom prst="rect">
              <a:avLst/>
            </a:prstGeom>
          </p:spPr>
        </p:pic>
      </p:grpSp>
      <p:pic>
        <p:nvPicPr>
          <p:cNvPr id="7" name="Picture 6">
            <a:extLst>
              <a:ext uri="{FF2B5EF4-FFF2-40B4-BE49-F238E27FC236}">
                <a16:creationId xmlns:a16="http://schemas.microsoft.com/office/drawing/2014/main" id="{2F98058D-9582-AC7C-A77E-C3D6A481D4B0}"/>
              </a:ext>
            </a:extLst>
          </p:cNvPr>
          <p:cNvPicPr>
            <a:picLocks noChangeAspect="1"/>
          </p:cNvPicPr>
          <p:nvPr/>
        </p:nvPicPr>
        <p:blipFill>
          <a:blip r:embed="rId7"/>
          <a:stretch>
            <a:fillRect/>
          </a:stretch>
        </p:blipFill>
        <p:spPr>
          <a:xfrm>
            <a:off x="8316738" y="786987"/>
            <a:ext cx="3353268" cy="2534004"/>
          </a:xfrm>
          <a:prstGeom prst="rect">
            <a:avLst/>
          </a:prstGeom>
        </p:spPr>
      </p:pic>
      <p:pic>
        <p:nvPicPr>
          <p:cNvPr id="9" name="Picture 8">
            <a:extLst>
              <a:ext uri="{FF2B5EF4-FFF2-40B4-BE49-F238E27FC236}">
                <a16:creationId xmlns:a16="http://schemas.microsoft.com/office/drawing/2014/main" id="{95D202C2-BBDC-E3BB-9F6C-04B0FFD0967A}"/>
              </a:ext>
            </a:extLst>
          </p:cNvPr>
          <p:cNvPicPr>
            <a:picLocks noChangeAspect="1"/>
          </p:cNvPicPr>
          <p:nvPr/>
        </p:nvPicPr>
        <p:blipFill>
          <a:blip r:embed="rId8"/>
          <a:stretch>
            <a:fillRect/>
          </a:stretch>
        </p:blipFill>
        <p:spPr>
          <a:xfrm>
            <a:off x="8934343" y="3479987"/>
            <a:ext cx="2003078" cy="2629040"/>
          </a:xfrm>
          <a:prstGeom prst="rect">
            <a:avLst/>
          </a:prstGeom>
        </p:spPr>
      </p:pic>
      <p:pic>
        <p:nvPicPr>
          <p:cNvPr id="16" name="Picture 15">
            <a:extLst>
              <a:ext uri="{FF2B5EF4-FFF2-40B4-BE49-F238E27FC236}">
                <a16:creationId xmlns:a16="http://schemas.microsoft.com/office/drawing/2014/main" id="{95BD7982-7718-6F95-9DB5-69595A30714F}"/>
              </a:ext>
            </a:extLst>
          </p:cNvPr>
          <p:cNvPicPr>
            <a:picLocks noChangeAspect="1"/>
          </p:cNvPicPr>
          <p:nvPr/>
        </p:nvPicPr>
        <p:blipFill>
          <a:blip r:embed="rId9"/>
          <a:stretch>
            <a:fillRect/>
          </a:stretch>
        </p:blipFill>
        <p:spPr>
          <a:xfrm>
            <a:off x="679497" y="786987"/>
            <a:ext cx="3877216" cy="581106"/>
          </a:xfrm>
          <a:prstGeom prst="rect">
            <a:avLst/>
          </a:prstGeom>
        </p:spPr>
      </p:pic>
      <p:pic>
        <p:nvPicPr>
          <p:cNvPr id="18" name="Picture 17">
            <a:extLst>
              <a:ext uri="{FF2B5EF4-FFF2-40B4-BE49-F238E27FC236}">
                <a16:creationId xmlns:a16="http://schemas.microsoft.com/office/drawing/2014/main" id="{4210EF4B-C397-933A-4F0D-2C38867D0E06}"/>
              </a:ext>
            </a:extLst>
          </p:cNvPr>
          <p:cNvPicPr>
            <a:picLocks noChangeAspect="1"/>
          </p:cNvPicPr>
          <p:nvPr/>
        </p:nvPicPr>
        <p:blipFill>
          <a:blip r:embed="rId10"/>
          <a:stretch>
            <a:fillRect/>
          </a:stretch>
        </p:blipFill>
        <p:spPr>
          <a:xfrm>
            <a:off x="838541" y="1322292"/>
            <a:ext cx="3559128" cy="2076158"/>
          </a:xfrm>
          <a:prstGeom prst="rect">
            <a:avLst/>
          </a:prstGeom>
        </p:spPr>
      </p:pic>
      <p:sp>
        <p:nvSpPr>
          <p:cNvPr id="19" name="TextBox 18">
            <a:extLst>
              <a:ext uri="{FF2B5EF4-FFF2-40B4-BE49-F238E27FC236}">
                <a16:creationId xmlns:a16="http://schemas.microsoft.com/office/drawing/2014/main" id="{897543CC-630B-A1C5-BE72-306924E018B8}"/>
              </a:ext>
            </a:extLst>
          </p:cNvPr>
          <p:cNvSpPr txBox="1"/>
          <p:nvPr/>
        </p:nvSpPr>
        <p:spPr>
          <a:xfrm>
            <a:off x="4588375" y="1275890"/>
            <a:ext cx="3015249" cy="646331"/>
          </a:xfrm>
          <a:prstGeom prst="rect">
            <a:avLst/>
          </a:prstGeom>
          <a:noFill/>
        </p:spPr>
        <p:txBody>
          <a:bodyPr wrap="none" rtlCol="0">
            <a:spAutoFit/>
          </a:bodyPr>
          <a:lstStyle/>
          <a:p>
            <a:pPr algn="ctr"/>
            <a:r>
              <a:rPr lang="en-US" b="1"/>
              <a:t>Special case </a:t>
            </a:r>
          </a:p>
          <a:p>
            <a:pPr algn="ctr"/>
            <a:r>
              <a:rPr lang="en-US"/>
              <a:t>BC in momentum space only</a:t>
            </a:r>
            <a:endParaRPr lang="fr-FR"/>
          </a:p>
        </p:txBody>
      </p:sp>
      <p:pic>
        <p:nvPicPr>
          <p:cNvPr id="26" name="Picture 25">
            <a:extLst>
              <a:ext uri="{FF2B5EF4-FFF2-40B4-BE49-F238E27FC236}">
                <a16:creationId xmlns:a16="http://schemas.microsoft.com/office/drawing/2014/main" id="{55483090-6048-4DFC-55AF-1B588C87BBAB}"/>
              </a:ext>
            </a:extLst>
          </p:cNvPr>
          <p:cNvPicPr>
            <a:picLocks noChangeAspect="1"/>
          </p:cNvPicPr>
          <p:nvPr/>
        </p:nvPicPr>
        <p:blipFill>
          <a:blip r:embed="rId11"/>
          <a:stretch>
            <a:fillRect/>
          </a:stretch>
        </p:blipFill>
        <p:spPr>
          <a:xfrm>
            <a:off x="486788" y="3344794"/>
            <a:ext cx="5134692" cy="685896"/>
          </a:xfrm>
          <a:prstGeom prst="rect">
            <a:avLst/>
          </a:prstGeom>
        </p:spPr>
      </p:pic>
      <p:pic>
        <p:nvPicPr>
          <p:cNvPr id="28" name="Picture 27">
            <a:extLst>
              <a:ext uri="{FF2B5EF4-FFF2-40B4-BE49-F238E27FC236}">
                <a16:creationId xmlns:a16="http://schemas.microsoft.com/office/drawing/2014/main" id="{1E352413-9BCF-6F06-2B11-7CA23988302B}"/>
              </a:ext>
            </a:extLst>
          </p:cNvPr>
          <p:cNvPicPr>
            <a:picLocks noChangeAspect="1"/>
          </p:cNvPicPr>
          <p:nvPr/>
        </p:nvPicPr>
        <p:blipFill>
          <a:blip r:embed="rId12"/>
          <a:stretch>
            <a:fillRect/>
          </a:stretch>
        </p:blipFill>
        <p:spPr>
          <a:xfrm>
            <a:off x="618425" y="3927498"/>
            <a:ext cx="4629796" cy="2181529"/>
          </a:xfrm>
          <a:prstGeom prst="rect">
            <a:avLst/>
          </a:prstGeom>
        </p:spPr>
      </p:pic>
      <p:sp>
        <p:nvSpPr>
          <p:cNvPr id="29" name="TextBox 28">
            <a:extLst>
              <a:ext uri="{FF2B5EF4-FFF2-40B4-BE49-F238E27FC236}">
                <a16:creationId xmlns:a16="http://schemas.microsoft.com/office/drawing/2014/main" id="{C3016AF2-035D-C1C6-284A-1AA91E14581B}"/>
              </a:ext>
            </a:extLst>
          </p:cNvPr>
          <p:cNvSpPr txBox="1"/>
          <p:nvPr/>
        </p:nvSpPr>
        <p:spPr>
          <a:xfrm>
            <a:off x="5877211" y="3479987"/>
            <a:ext cx="1946943" cy="369332"/>
          </a:xfrm>
          <a:prstGeom prst="rect">
            <a:avLst/>
          </a:prstGeom>
          <a:noFill/>
        </p:spPr>
        <p:txBody>
          <a:bodyPr wrap="none" rtlCol="0">
            <a:spAutoFit/>
          </a:bodyPr>
          <a:lstStyle/>
          <a:p>
            <a:pPr algn="ctr"/>
            <a:r>
              <a:rPr lang="en-US" b="1"/>
              <a:t>Triangle anomaly</a:t>
            </a:r>
            <a:endParaRPr lang="fr-FR"/>
          </a:p>
        </p:txBody>
      </p:sp>
      <p:sp>
        <p:nvSpPr>
          <p:cNvPr id="30" name="TextBox 29">
            <a:extLst>
              <a:ext uri="{FF2B5EF4-FFF2-40B4-BE49-F238E27FC236}">
                <a16:creationId xmlns:a16="http://schemas.microsoft.com/office/drawing/2014/main" id="{B54D3AA3-B620-65A1-5421-DD941FEAE490}"/>
              </a:ext>
            </a:extLst>
          </p:cNvPr>
          <p:cNvSpPr txBox="1"/>
          <p:nvPr/>
        </p:nvSpPr>
        <p:spPr>
          <a:xfrm>
            <a:off x="5314138" y="4809207"/>
            <a:ext cx="1468480" cy="369332"/>
          </a:xfrm>
          <a:prstGeom prst="rect">
            <a:avLst/>
          </a:prstGeom>
          <a:noFill/>
        </p:spPr>
        <p:txBody>
          <a:bodyPr wrap="none" rtlCol="0">
            <a:spAutoFit/>
          </a:bodyPr>
          <a:lstStyle/>
          <a:p>
            <a:pPr algn="ctr"/>
            <a:r>
              <a:rPr lang="en-US" b="1"/>
              <a:t>Intrinsic AHE</a:t>
            </a:r>
            <a:endParaRPr lang="fr-FR"/>
          </a:p>
        </p:txBody>
      </p:sp>
      <p:sp>
        <p:nvSpPr>
          <p:cNvPr id="31" name="TextBox 30">
            <a:extLst>
              <a:ext uri="{FF2B5EF4-FFF2-40B4-BE49-F238E27FC236}">
                <a16:creationId xmlns:a16="http://schemas.microsoft.com/office/drawing/2014/main" id="{17B5F0A6-DBED-BDD1-FA65-D156048AD406}"/>
              </a:ext>
            </a:extLst>
          </p:cNvPr>
          <p:cNvSpPr txBox="1"/>
          <p:nvPr/>
        </p:nvSpPr>
        <p:spPr>
          <a:xfrm>
            <a:off x="5661743" y="5475468"/>
            <a:ext cx="639920" cy="369332"/>
          </a:xfrm>
          <a:prstGeom prst="rect">
            <a:avLst/>
          </a:prstGeom>
          <a:noFill/>
        </p:spPr>
        <p:txBody>
          <a:bodyPr wrap="none" rtlCol="0">
            <a:spAutoFit/>
          </a:bodyPr>
          <a:lstStyle/>
          <a:p>
            <a:pPr algn="ctr"/>
            <a:r>
              <a:rPr lang="en-US" b="1"/>
              <a:t>CME</a:t>
            </a:r>
            <a:endParaRPr lang="fr-FR"/>
          </a:p>
        </p:txBody>
      </p:sp>
      <p:sp>
        <p:nvSpPr>
          <p:cNvPr id="32" name="TextBox 31">
            <a:extLst>
              <a:ext uri="{FF2B5EF4-FFF2-40B4-BE49-F238E27FC236}">
                <a16:creationId xmlns:a16="http://schemas.microsoft.com/office/drawing/2014/main" id="{2D7A1E6C-D0C5-F664-C1DE-CBAC967E33A2}"/>
              </a:ext>
            </a:extLst>
          </p:cNvPr>
          <p:cNvSpPr txBox="1"/>
          <p:nvPr/>
        </p:nvSpPr>
        <p:spPr>
          <a:xfrm>
            <a:off x="9830102" y="3162176"/>
            <a:ext cx="1891865" cy="369332"/>
          </a:xfrm>
          <a:prstGeom prst="rect">
            <a:avLst/>
          </a:prstGeom>
          <a:noFill/>
        </p:spPr>
        <p:txBody>
          <a:bodyPr wrap="none" rtlCol="0">
            <a:spAutoFit/>
          </a:bodyPr>
          <a:lstStyle/>
          <a:p>
            <a:pPr algn="ctr"/>
            <a:r>
              <a:rPr lang="en-US" b="1"/>
              <a:t>Weyl semimetals</a:t>
            </a:r>
            <a:endParaRPr lang="fr-FR"/>
          </a:p>
        </p:txBody>
      </p:sp>
      <p:pic>
        <p:nvPicPr>
          <p:cNvPr id="34" name="Picture 33">
            <a:extLst>
              <a:ext uri="{FF2B5EF4-FFF2-40B4-BE49-F238E27FC236}">
                <a16:creationId xmlns:a16="http://schemas.microsoft.com/office/drawing/2014/main" id="{F72DD685-2D93-0366-E07E-0282F70F0FD8}"/>
              </a:ext>
            </a:extLst>
          </p:cNvPr>
          <p:cNvPicPr>
            <a:picLocks noChangeAspect="1"/>
          </p:cNvPicPr>
          <p:nvPr/>
        </p:nvPicPr>
        <p:blipFill>
          <a:blip r:embed="rId13"/>
          <a:stretch>
            <a:fillRect/>
          </a:stretch>
        </p:blipFill>
        <p:spPr>
          <a:xfrm>
            <a:off x="5275162" y="3934496"/>
            <a:ext cx="3151040" cy="284430"/>
          </a:xfrm>
          <a:prstGeom prst="rect">
            <a:avLst/>
          </a:prstGeom>
        </p:spPr>
      </p:pic>
      <p:pic>
        <p:nvPicPr>
          <p:cNvPr id="35" name="Picture 34">
            <a:extLst>
              <a:ext uri="{FF2B5EF4-FFF2-40B4-BE49-F238E27FC236}">
                <a16:creationId xmlns:a16="http://schemas.microsoft.com/office/drawing/2014/main" id="{1108FFD8-8D51-0B94-E64E-35D21CAC9A48}"/>
              </a:ext>
            </a:extLst>
          </p:cNvPr>
          <p:cNvPicPr>
            <a:picLocks noChangeAspect="1"/>
          </p:cNvPicPr>
          <p:nvPr/>
        </p:nvPicPr>
        <p:blipFill>
          <a:blip r:embed="rId14"/>
          <a:stretch>
            <a:fillRect/>
          </a:stretch>
        </p:blipFill>
        <p:spPr>
          <a:xfrm>
            <a:off x="4588375" y="2482614"/>
            <a:ext cx="3015249" cy="566735"/>
          </a:xfrm>
          <a:prstGeom prst="rect">
            <a:avLst/>
          </a:prstGeom>
        </p:spPr>
      </p:pic>
      <p:pic>
        <p:nvPicPr>
          <p:cNvPr id="37" name="Picture 36">
            <a:extLst>
              <a:ext uri="{FF2B5EF4-FFF2-40B4-BE49-F238E27FC236}">
                <a16:creationId xmlns:a16="http://schemas.microsoft.com/office/drawing/2014/main" id="{39F519C8-C22D-DF80-F1C5-AB7F93B4E281}"/>
              </a:ext>
            </a:extLst>
          </p:cNvPr>
          <p:cNvPicPr>
            <a:picLocks noChangeAspect="1"/>
          </p:cNvPicPr>
          <p:nvPr/>
        </p:nvPicPr>
        <p:blipFill>
          <a:blip r:embed="rId15"/>
          <a:stretch>
            <a:fillRect/>
          </a:stretch>
        </p:blipFill>
        <p:spPr>
          <a:xfrm>
            <a:off x="4588375" y="2097134"/>
            <a:ext cx="2925019" cy="259310"/>
          </a:xfrm>
          <a:prstGeom prst="rect">
            <a:avLst/>
          </a:prstGeom>
        </p:spPr>
      </p:pic>
      <p:pic>
        <p:nvPicPr>
          <p:cNvPr id="39" name="Picture 38">
            <a:extLst>
              <a:ext uri="{FF2B5EF4-FFF2-40B4-BE49-F238E27FC236}">
                <a16:creationId xmlns:a16="http://schemas.microsoft.com/office/drawing/2014/main" id="{0D8D3F06-534D-03FE-0484-25F0E57E9D97}"/>
              </a:ext>
            </a:extLst>
          </p:cNvPr>
          <p:cNvPicPr>
            <a:picLocks noChangeAspect="1"/>
          </p:cNvPicPr>
          <p:nvPr/>
        </p:nvPicPr>
        <p:blipFill>
          <a:blip r:embed="rId16"/>
          <a:stretch>
            <a:fillRect/>
          </a:stretch>
        </p:blipFill>
        <p:spPr>
          <a:xfrm>
            <a:off x="5272804" y="4327314"/>
            <a:ext cx="2832971" cy="150135"/>
          </a:xfrm>
          <a:prstGeom prst="rect">
            <a:avLst/>
          </a:prstGeom>
        </p:spPr>
      </p:pic>
      <p:pic>
        <p:nvPicPr>
          <p:cNvPr id="41" name="Picture 40">
            <a:extLst>
              <a:ext uri="{FF2B5EF4-FFF2-40B4-BE49-F238E27FC236}">
                <a16:creationId xmlns:a16="http://schemas.microsoft.com/office/drawing/2014/main" id="{20A2D239-279F-8FDC-70BD-A539DF72A004}"/>
              </a:ext>
            </a:extLst>
          </p:cNvPr>
          <p:cNvPicPr>
            <a:picLocks noChangeAspect="1"/>
          </p:cNvPicPr>
          <p:nvPr/>
        </p:nvPicPr>
        <p:blipFill>
          <a:blip r:embed="rId17"/>
          <a:stretch>
            <a:fillRect/>
          </a:stretch>
        </p:blipFill>
        <p:spPr>
          <a:xfrm>
            <a:off x="5318843" y="5915645"/>
            <a:ext cx="2740891" cy="250081"/>
          </a:xfrm>
          <a:prstGeom prst="rect">
            <a:avLst/>
          </a:prstGeom>
        </p:spPr>
      </p:pic>
    </p:spTree>
    <p:extLst>
      <p:ext uri="{BB962C8B-B14F-4D97-AF65-F5344CB8AC3E}">
        <p14:creationId xmlns:p14="http://schemas.microsoft.com/office/powerpoint/2010/main" val="557886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5F11-B7B9-4B80-8C6A-A8A7A7190B77}"/>
              </a:ext>
            </a:extLst>
          </p:cNvPr>
          <p:cNvSpPr>
            <a:spLocks noGrp="1"/>
          </p:cNvSpPr>
          <p:nvPr>
            <p:ph type="ctrTitle"/>
          </p:nvPr>
        </p:nvSpPr>
        <p:spPr>
          <a:xfrm>
            <a:off x="6067425" y="2601684"/>
            <a:ext cx="5865781" cy="1715531"/>
          </a:xfrm>
        </p:spPr>
        <p:txBody>
          <a:bodyPr/>
          <a:lstStyle/>
          <a:p>
            <a:pPr algn="ctr"/>
            <a:r>
              <a:rPr lang="en-US"/>
              <a:t>Linear response in presence of weak and dilute disorder</a:t>
            </a:r>
            <a:endParaRPr lang="en-US" dirty="0"/>
          </a:p>
        </p:txBody>
      </p:sp>
      <p:sp>
        <p:nvSpPr>
          <p:cNvPr id="10" name="Date Placeholder 4">
            <a:extLst>
              <a:ext uri="{FF2B5EF4-FFF2-40B4-BE49-F238E27FC236}">
                <a16:creationId xmlns:a16="http://schemas.microsoft.com/office/drawing/2014/main" id="{2FD63AB1-A6D3-969B-D906-34060D8D0610}"/>
              </a:ext>
            </a:extLst>
          </p:cNvPr>
          <p:cNvSpPr txBox="1">
            <a:spLocks/>
          </p:cNvSpPr>
          <p:nvPr/>
        </p:nvSpPr>
        <p:spPr>
          <a:xfrm>
            <a:off x="455037" y="6386906"/>
            <a:ext cx="2668409"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ECT* Workshop </a:t>
            </a:r>
            <a:r>
              <a:rPr lang="en-US" dirty="0">
                <a:solidFill>
                  <a:schemeClr val="bg1"/>
                </a:solidFill>
              </a:rPr>
              <a:t>– T. Valet </a:t>
            </a:r>
            <a:r>
              <a:rPr lang="en-US">
                <a:solidFill>
                  <a:schemeClr val="bg1"/>
                </a:solidFill>
              </a:rPr>
              <a:t>- September </a:t>
            </a:r>
            <a:r>
              <a:rPr lang="en-US" dirty="0">
                <a:solidFill>
                  <a:schemeClr val="bg1"/>
                </a:solidFill>
              </a:rPr>
              <a:t>2024</a:t>
            </a:r>
          </a:p>
        </p:txBody>
      </p:sp>
      <p:sp>
        <p:nvSpPr>
          <p:cNvPr id="11" name="Footer Placeholder 3">
            <a:extLst>
              <a:ext uri="{FF2B5EF4-FFF2-40B4-BE49-F238E27FC236}">
                <a16:creationId xmlns:a16="http://schemas.microsoft.com/office/drawing/2014/main" id="{0F2C0AB1-807F-D92F-81E4-99F867F120A7}"/>
              </a:ext>
            </a:extLst>
          </p:cNvPr>
          <p:cNvSpPr txBox="1">
            <a:spLocks/>
          </p:cNvSpPr>
          <p:nvPr/>
        </p:nvSpPr>
        <p:spPr>
          <a:xfrm>
            <a:off x="4092528" y="6386906"/>
            <a:ext cx="3248029"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chemeClr val="bg1"/>
                </a:solidFill>
              </a:rPr>
              <a:t>NR Electron QKT in Solids – </a:t>
            </a:r>
            <a:fld id="{776807D8-D28C-46E7-B0B7-BF9A7CA5E6E4}" type="slidenum">
              <a:rPr lang="en-US" sz="1600" smtClean="0">
                <a:solidFill>
                  <a:schemeClr val="bg1"/>
                </a:solidFill>
              </a:rPr>
              <a:pPr/>
              <a:t>17</a:t>
            </a:fld>
            <a:endParaRPr lang="en-US" sz="1600" dirty="0">
              <a:solidFill>
                <a:schemeClr val="bg1"/>
              </a:solidFill>
            </a:endParaRPr>
          </a:p>
        </p:txBody>
      </p:sp>
      <p:grpSp>
        <p:nvGrpSpPr>
          <p:cNvPr id="12" name="Group 11">
            <a:extLst>
              <a:ext uri="{FF2B5EF4-FFF2-40B4-BE49-F238E27FC236}">
                <a16:creationId xmlns:a16="http://schemas.microsoft.com/office/drawing/2014/main" id="{8656F2C9-CFE1-27CF-0714-CD2871AE2FB8}"/>
              </a:ext>
            </a:extLst>
          </p:cNvPr>
          <p:cNvGrpSpPr/>
          <p:nvPr/>
        </p:nvGrpSpPr>
        <p:grpSpPr>
          <a:xfrm>
            <a:off x="7824154" y="6314536"/>
            <a:ext cx="4283683" cy="458640"/>
            <a:chOff x="321295" y="5416685"/>
            <a:chExt cx="11545010" cy="1252974"/>
          </a:xfrm>
        </p:grpSpPr>
        <p:pic>
          <p:nvPicPr>
            <p:cNvPr id="13" name="Picture 12">
              <a:extLst>
                <a:ext uri="{FF2B5EF4-FFF2-40B4-BE49-F238E27FC236}">
                  <a16:creationId xmlns:a16="http://schemas.microsoft.com/office/drawing/2014/main" id="{B426A5FC-091B-8037-B9A3-9C10CDEE0BE9}"/>
                </a:ext>
              </a:extLst>
            </p:cNvPr>
            <p:cNvPicPr>
              <a:picLocks noChangeAspect="1"/>
            </p:cNvPicPr>
            <p:nvPr/>
          </p:nvPicPr>
          <p:blipFill>
            <a:blip r:embed="rId2"/>
            <a:stretch>
              <a:fillRect/>
            </a:stretch>
          </p:blipFill>
          <p:spPr>
            <a:xfrm>
              <a:off x="321295" y="5547456"/>
              <a:ext cx="1122203" cy="1122203"/>
            </a:xfrm>
            <a:prstGeom prst="rect">
              <a:avLst/>
            </a:prstGeom>
          </p:spPr>
        </p:pic>
        <p:pic>
          <p:nvPicPr>
            <p:cNvPr id="14" name="Picture 13">
              <a:extLst>
                <a:ext uri="{FF2B5EF4-FFF2-40B4-BE49-F238E27FC236}">
                  <a16:creationId xmlns:a16="http://schemas.microsoft.com/office/drawing/2014/main" id="{BEF30EE5-4416-BF46-06D7-C4D46F06D96A}"/>
                </a:ext>
              </a:extLst>
            </p:cNvPr>
            <p:cNvPicPr>
              <a:picLocks noChangeAspect="1"/>
            </p:cNvPicPr>
            <p:nvPr/>
          </p:nvPicPr>
          <p:blipFill>
            <a:blip r:embed="rId3"/>
            <a:stretch>
              <a:fillRect/>
            </a:stretch>
          </p:blipFill>
          <p:spPr>
            <a:xfrm>
              <a:off x="1636564" y="5543755"/>
              <a:ext cx="1835869" cy="1125904"/>
            </a:xfrm>
            <a:prstGeom prst="rect">
              <a:avLst/>
            </a:prstGeom>
          </p:spPr>
        </p:pic>
        <p:pic>
          <p:nvPicPr>
            <p:cNvPr id="15" name="Picture 14">
              <a:extLst>
                <a:ext uri="{FF2B5EF4-FFF2-40B4-BE49-F238E27FC236}">
                  <a16:creationId xmlns:a16="http://schemas.microsoft.com/office/drawing/2014/main" id="{C19A966A-0F22-BC48-D44A-AAE5329EF2EC}"/>
                </a:ext>
              </a:extLst>
            </p:cNvPr>
            <p:cNvPicPr>
              <a:picLocks noChangeAspect="1"/>
            </p:cNvPicPr>
            <p:nvPr/>
          </p:nvPicPr>
          <p:blipFill>
            <a:blip r:embed="rId4"/>
            <a:stretch>
              <a:fillRect/>
            </a:stretch>
          </p:blipFill>
          <p:spPr>
            <a:xfrm>
              <a:off x="3665499" y="5543755"/>
              <a:ext cx="1004023" cy="1125904"/>
            </a:xfrm>
            <a:prstGeom prst="rect">
              <a:avLst/>
            </a:prstGeom>
          </p:spPr>
        </p:pic>
        <p:pic>
          <p:nvPicPr>
            <p:cNvPr id="16" name="Picture 15">
              <a:extLst>
                <a:ext uri="{FF2B5EF4-FFF2-40B4-BE49-F238E27FC236}">
                  <a16:creationId xmlns:a16="http://schemas.microsoft.com/office/drawing/2014/main" id="{F990792F-B80E-FFAC-B40D-4D8126DF435F}"/>
                </a:ext>
              </a:extLst>
            </p:cNvPr>
            <p:cNvPicPr>
              <a:picLocks noChangeAspect="1"/>
            </p:cNvPicPr>
            <p:nvPr/>
          </p:nvPicPr>
          <p:blipFill>
            <a:blip r:embed="rId5"/>
            <a:stretch>
              <a:fillRect/>
            </a:stretch>
          </p:blipFill>
          <p:spPr>
            <a:xfrm>
              <a:off x="4862588" y="5416685"/>
              <a:ext cx="2275265" cy="1252974"/>
            </a:xfrm>
            <a:prstGeom prst="rect">
              <a:avLst/>
            </a:prstGeom>
          </p:spPr>
        </p:pic>
        <p:pic>
          <p:nvPicPr>
            <p:cNvPr id="17" name="Picture 16">
              <a:extLst>
                <a:ext uri="{FF2B5EF4-FFF2-40B4-BE49-F238E27FC236}">
                  <a16:creationId xmlns:a16="http://schemas.microsoft.com/office/drawing/2014/main" id="{3FA33B81-5D9D-402F-49D5-EB1871604B25}"/>
                </a:ext>
              </a:extLst>
            </p:cNvPr>
            <p:cNvPicPr>
              <a:picLocks noChangeAspect="1"/>
            </p:cNvPicPr>
            <p:nvPr/>
          </p:nvPicPr>
          <p:blipFill>
            <a:blip r:embed="rId6"/>
            <a:stretch>
              <a:fillRect/>
            </a:stretch>
          </p:blipFill>
          <p:spPr>
            <a:xfrm>
              <a:off x="7330919" y="5470933"/>
              <a:ext cx="4535386" cy="1144477"/>
            </a:xfrm>
            <a:prstGeom prst="rect">
              <a:avLst/>
            </a:prstGeom>
          </p:spPr>
        </p:pic>
      </p:grpSp>
    </p:spTree>
    <p:extLst>
      <p:ext uri="{BB962C8B-B14F-4D97-AF65-F5344CB8AC3E}">
        <p14:creationId xmlns:p14="http://schemas.microsoft.com/office/powerpoint/2010/main" val="1846066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6D044-C704-4974-935B-AE3D7EFC9BC4}"/>
              </a:ext>
            </a:extLst>
          </p:cNvPr>
          <p:cNvSpPr>
            <a:spLocks noGrp="1"/>
          </p:cNvSpPr>
          <p:nvPr>
            <p:ph type="title"/>
          </p:nvPr>
        </p:nvSpPr>
        <p:spPr>
          <a:xfrm>
            <a:off x="802099" y="-31913"/>
            <a:ext cx="10758996" cy="923331"/>
          </a:xfrm>
        </p:spPr>
        <p:txBody>
          <a:bodyPr/>
          <a:lstStyle/>
          <a:p>
            <a:r>
              <a:rPr lang="en-US" b="1"/>
              <a:t>Weak and dilute static disorder</a:t>
            </a:r>
            <a:endParaRPr lang="en-US" dirty="0"/>
          </a:p>
        </p:txBody>
      </p:sp>
      <p:sp>
        <p:nvSpPr>
          <p:cNvPr id="11" name="Slide Number Placeholder 10">
            <a:extLst>
              <a:ext uri="{FF2B5EF4-FFF2-40B4-BE49-F238E27FC236}">
                <a16:creationId xmlns:a16="http://schemas.microsoft.com/office/drawing/2014/main" id="{6D5843A7-CBF3-441B-919C-8467B2BB19B5}"/>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18</a:t>
            </a:fld>
            <a:endParaRPr lang="en-US" dirty="0"/>
          </a:p>
        </p:txBody>
      </p:sp>
      <p:pic>
        <p:nvPicPr>
          <p:cNvPr id="27" name="Picture 26">
            <a:extLst>
              <a:ext uri="{FF2B5EF4-FFF2-40B4-BE49-F238E27FC236}">
                <a16:creationId xmlns:a16="http://schemas.microsoft.com/office/drawing/2014/main" id="{BA0A8B29-9A27-8668-C97D-EBF7E8DD39A8}"/>
              </a:ext>
            </a:extLst>
          </p:cNvPr>
          <p:cNvPicPr>
            <a:picLocks noChangeAspect="1"/>
          </p:cNvPicPr>
          <p:nvPr/>
        </p:nvPicPr>
        <p:blipFill>
          <a:blip r:embed="rId2"/>
          <a:stretch>
            <a:fillRect/>
          </a:stretch>
        </p:blipFill>
        <p:spPr>
          <a:xfrm>
            <a:off x="3673054" y="742264"/>
            <a:ext cx="5143016" cy="2096022"/>
          </a:xfrm>
          <a:prstGeom prst="rect">
            <a:avLst/>
          </a:prstGeom>
        </p:spPr>
      </p:pic>
      <p:pic>
        <p:nvPicPr>
          <p:cNvPr id="29" name="Picture 28">
            <a:extLst>
              <a:ext uri="{FF2B5EF4-FFF2-40B4-BE49-F238E27FC236}">
                <a16:creationId xmlns:a16="http://schemas.microsoft.com/office/drawing/2014/main" id="{52582D55-E71F-3056-781A-6D1798CA6D24}"/>
              </a:ext>
            </a:extLst>
          </p:cNvPr>
          <p:cNvPicPr>
            <a:picLocks noChangeAspect="1"/>
          </p:cNvPicPr>
          <p:nvPr/>
        </p:nvPicPr>
        <p:blipFill>
          <a:blip r:embed="rId3"/>
          <a:stretch>
            <a:fillRect/>
          </a:stretch>
        </p:blipFill>
        <p:spPr>
          <a:xfrm>
            <a:off x="1629711" y="2878932"/>
            <a:ext cx="9044738" cy="1157725"/>
          </a:xfrm>
          <a:prstGeom prst="rect">
            <a:avLst/>
          </a:prstGeom>
        </p:spPr>
      </p:pic>
      <p:pic>
        <p:nvPicPr>
          <p:cNvPr id="31" name="Picture 30">
            <a:extLst>
              <a:ext uri="{FF2B5EF4-FFF2-40B4-BE49-F238E27FC236}">
                <a16:creationId xmlns:a16="http://schemas.microsoft.com/office/drawing/2014/main" id="{858AC3FD-5664-D24C-E6B8-2F0433D21161}"/>
              </a:ext>
            </a:extLst>
          </p:cNvPr>
          <p:cNvPicPr>
            <a:picLocks noChangeAspect="1"/>
          </p:cNvPicPr>
          <p:nvPr/>
        </p:nvPicPr>
        <p:blipFill>
          <a:blip r:embed="rId4"/>
          <a:stretch>
            <a:fillRect/>
          </a:stretch>
        </p:blipFill>
        <p:spPr>
          <a:xfrm>
            <a:off x="5240516" y="4565211"/>
            <a:ext cx="2008091" cy="1084662"/>
          </a:xfrm>
          <a:prstGeom prst="rect">
            <a:avLst/>
          </a:prstGeom>
        </p:spPr>
      </p:pic>
      <p:sp>
        <p:nvSpPr>
          <p:cNvPr id="32" name="TextBox 31">
            <a:extLst>
              <a:ext uri="{FF2B5EF4-FFF2-40B4-BE49-F238E27FC236}">
                <a16:creationId xmlns:a16="http://schemas.microsoft.com/office/drawing/2014/main" id="{115BC329-A425-4E0F-53D9-3DF60D60BA75}"/>
              </a:ext>
            </a:extLst>
          </p:cNvPr>
          <p:cNvSpPr txBox="1"/>
          <p:nvPr/>
        </p:nvSpPr>
        <p:spPr>
          <a:xfrm>
            <a:off x="2227978" y="3984528"/>
            <a:ext cx="8033168" cy="461665"/>
          </a:xfrm>
          <a:prstGeom prst="rect">
            <a:avLst/>
          </a:prstGeom>
          <a:noFill/>
        </p:spPr>
        <p:txBody>
          <a:bodyPr wrap="square" rtlCol="0">
            <a:spAutoFit/>
          </a:bodyPr>
          <a:lstStyle/>
          <a:p>
            <a:pPr algn="ctr"/>
            <a:r>
              <a:rPr lang="en-US" sz="2400" b="1"/>
              <a:t>Can be easily extended</a:t>
            </a:r>
            <a:r>
              <a:rPr lang="en-US" sz="2400"/>
              <a:t>: T matrix, SOC scattering…</a:t>
            </a:r>
            <a:endParaRPr lang="fr-FR" sz="2400"/>
          </a:p>
        </p:txBody>
      </p:sp>
      <p:sp>
        <p:nvSpPr>
          <p:cNvPr id="33" name="TextBox 32">
            <a:extLst>
              <a:ext uri="{FF2B5EF4-FFF2-40B4-BE49-F238E27FC236}">
                <a16:creationId xmlns:a16="http://schemas.microsoft.com/office/drawing/2014/main" id="{3AA187BC-5B00-B59E-F2F4-407CC6E1011D}"/>
              </a:ext>
            </a:extLst>
          </p:cNvPr>
          <p:cNvSpPr txBox="1"/>
          <p:nvPr/>
        </p:nvSpPr>
        <p:spPr>
          <a:xfrm>
            <a:off x="3246080" y="5768892"/>
            <a:ext cx="5871031" cy="369332"/>
          </a:xfrm>
          <a:prstGeom prst="rect">
            <a:avLst/>
          </a:prstGeom>
          <a:noFill/>
        </p:spPr>
        <p:txBody>
          <a:bodyPr wrap="none" rtlCol="0">
            <a:spAutoFit/>
          </a:bodyPr>
          <a:lstStyle/>
          <a:p>
            <a:r>
              <a:rPr lang="en-US" b="1"/>
              <a:t>Weak and dilute regime – vanishing disorder broadening</a:t>
            </a:r>
            <a:endParaRPr lang="fr-FR"/>
          </a:p>
        </p:txBody>
      </p:sp>
      <p:sp>
        <p:nvSpPr>
          <p:cNvPr id="3" name="Date Placeholder 4">
            <a:extLst>
              <a:ext uri="{FF2B5EF4-FFF2-40B4-BE49-F238E27FC236}">
                <a16:creationId xmlns:a16="http://schemas.microsoft.com/office/drawing/2014/main" id="{3A2B94E2-42BE-7E14-6595-5786D5C1F723}"/>
              </a:ext>
            </a:extLst>
          </p:cNvPr>
          <p:cNvSpPr>
            <a:spLocks noGrp="1"/>
          </p:cNvSpPr>
          <p:nvPr>
            <p:ph type="dt" sz="half" idx="10"/>
          </p:nvPr>
        </p:nvSpPr>
        <p:spPr>
          <a:xfrm>
            <a:off x="337141" y="6386906"/>
            <a:ext cx="2596182" cy="365125"/>
          </a:xfrm>
        </p:spPr>
        <p:txBody>
          <a:bodyPr/>
          <a:lstStyle/>
          <a:p>
            <a:r>
              <a:rPr lang="en-US">
                <a:solidFill>
                  <a:schemeClr val="tx1"/>
                </a:solidFill>
              </a:rPr>
              <a:t>ECT* Workshop </a:t>
            </a:r>
            <a:r>
              <a:rPr lang="en-US" dirty="0">
                <a:solidFill>
                  <a:schemeClr val="tx1"/>
                </a:solidFill>
              </a:rPr>
              <a:t>– T. Valet </a:t>
            </a:r>
            <a:r>
              <a:rPr lang="en-US">
                <a:solidFill>
                  <a:schemeClr val="tx1"/>
                </a:solidFill>
              </a:rPr>
              <a:t>- September </a:t>
            </a:r>
            <a:r>
              <a:rPr lang="en-US" dirty="0">
                <a:solidFill>
                  <a:schemeClr val="tx1"/>
                </a:solidFill>
              </a:rPr>
              <a:t>2024</a:t>
            </a:r>
          </a:p>
        </p:txBody>
      </p:sp>
      <p:sp>
        <p:nvSpPr>
          <p:cNvPr id="4" name="Footer Placeholder 3">
            <a:extLst>
              <a:ext uri="{FF2B5EF4-FFF2-40B4-BE49-F238E27FC236}">
                <a16:creationId xmlns:a16="http://schemas.microsoft.com/office/drawing/2014/main" id="{9C31888F-AE11-9CE4-0CE8-B13C2DA05A1C}"/>
              </a:ext>
            </a:extLst>
          </p:cNvPr>
          <p:cNvSpPr>
            <a:spLocks noGrp="1"/>
          </p:cNvSpPr>
          <p:nvPr>
            <p:ph type="ftr" sz="quarter" idx="11"/>
          </p:nvPr>
        </p:nvSpPr>
        <p:spPr>
          <a:xfrm>
            <a:off x="3997466" y="6386906"/>
            <a:ext cx="3248029" cy="365125"/>
          </a:xfrm>
        </p:spPr>
        <p:txBody>
          <a:bodyPr/>
          <a:lstStyle/>
          <a:p>
            <a:r>
              <a:rPr lang="en-US" sz="1600">
                <a:solidFill>
                  <a:schemeClr val="tx1"/>
                </a:solidFill>
              </a:rPr>
              <a:t>NR Electron QKT in Solids - </a:t>
            </a:r>
            <a:fld id="{776807D8-D28C-46E7-B0B7-BF9A7CA5E6E4}" type="slidenum">
              <a:rPr lang="en-US" sz="1600" smtClean="0">
                <a:solidFill>
                  <a:schemeClr val="tx1"/>
                </a:solidFill>
              </a:rPr>
              <a:t>18</a:t>
            </a:fld>
            <a:endParaRPr lang="en-US" sz="1600" dirty="0">
              <a:solidFill>
                <a:schemeClr val="tx1"/>
              </a:solidFill>
            </a:endParaRPr>
          </a:p>
        </p:txBody>
      </p:sp>
      <p:grpSp>
        <p:nvGrpSpPr>
          <p:cNvPr id="5" name="Group 4">
            <a:extLst>
              <a:ext uri="{FF2B5EF4-FFF2-40B4-BE49-F238E27FC236}">
                <a16:creationId xmlns:a16="http://schemas.microsoft.com/office/drawing/2014/main" id="{4AD1D3E5-BCE5-C091-6D6A-32B4D928A839}"/>
              </a:ext>
            </a:extLst>
          </p:cNvPr>
          <p:cNvGrpSpPr/>
          <p:nvPr/>
        </p:nvGrpSpPr>
        <p:grpSpPr>
          <a:xfrm>
            <a:off x="7824154" y="6314536"/>
            <a:ext cx="4283683" cy="458640"/>
            <a:chOff x="321295" y="5416685"/>
            <a:chExt cx="11545010" cy="1252974"/>
          </a:xfrm>
        </p:grpSpPr>
        <p:pic>
          <p:nvPicPr>
            <p:cNvPr id="10" name="Picture 9">
              <a:extLst>
                <a:ext uri="{FF2B5EF4-FFF2-40B4-BE49-F238E27FC236}">
                  <a16:creationId xmlns:a16="http://schemas.microsoft.com/office/drawing/2014/main" id="{437D6CD7-8D76-494A-A2FB-0705A91E1FBE}"/>
                </a:ext>
              </a:extLst>
            </p:cNvPr>
            <p:cNvPicPr>
              <a:picLocks noChangeAspect="1"/>
            </p:cNvPicPr>
            <p:nvPr/>
          </p:nvPicPr>
          <p:blipFill>
            <a:blip r:embed="rId5"/>
            <a:stretch>
              <a:fillRect/>
            </a:stretch>
          </p:blipFill>
          <p:spPr>
            <a:xfrm>
              <a:off x="321295" y="5547456"/>
              <a:ext cx="1122203" cy="1122203"/>
            </a:xfrm>
            <a:prstGeom prst="rect">
              <a:avLst/>
            </a:prstGeom>
          </p:spPr>
        </p:pic>
        <p:pic>
          <p:nvPicPr>
            <p:cNvPr id="15" name="Picture 14">
              <a:extLst>
                <a:ext uri="{FF2B5EF4-FFF2-40B4-BE49-F238E27FC236}">
                  <a16:creationId xmlns:a16="http://schemas.microsoft.com/office/drawing/2014/main" id="{2AE5B3A5-DD5B-D329-28C6-540240DBFC31}"/>
                </a:ext>
              </a:extLst>
            </p:cNvPr>
            <p:cNvPicPr>
              <a:picLocks noChangeAspect="1"/>
            </p:cNvPicPr>
            <p:nvPr/>
          </p:nvPicPr>
          <p:blipFill>
            <a:blip r:embed="rId6"/>
            <a:stretch>
              <a:fillRect/>
            </a:stretch>
          </p:blipFill>
          <p:spPr>
            <a:xfrm>
              <a:off x="1636564" y="5543755"/>
              <a:ext cx="1835869" cy="1125904"/>
            </a:xfrm>
            <a:prstGeom prst="rect">
              <a:avLst/>
            </a:prstGeom>
          </p:spPr>
        </p:pic>
        <p:pic>
          <p:nvPicPr>
            <p:cNvPr id="22" name="Picture 21">
              <a:extLst>
                <a:ext uri="{FF2B5EF4-FFF2-40B4-BE49-F238E27FC236}">
                  <a16:creationId xmlns:a16="http://schemas.microsoft.com/office/drawing/2014/main" id="{E86423F2-1678-87F8-FD33-2EDA71D44698}"/>
                </a:ext>
              </a:extLst>
            </p:cNvPr>
            <p:cNvPicPr>
              <a:picLocks noChangeAspect="1"/>
            </p:cNvPicPr>
            <p:nvPr/>
          </p:nvPicPr>
          <p:blipFill>
            <a:blip r:embed="rId7"/>
            <a:stretch>
              <a:fillRect/>
            </a:stretch>
          </p:blipFill>
          <p:spPr>
            <a:xfrm>
              <a:off x="3665499" y="5543755"/>
              <a:ext cx="1004023" cy="1125904"/>
            </a:xfrm>
            <a:prstGeom prst="rect">
              <a:avLst/>
            </a:prstGeom>
          </p:spPr>
        </p:pic>
        <p:pic>
          <p:nvPicPr>
            <p:cNvPr id="26" name="Picture 25">
              <a:extLst>
                <a:ext uri="{FF2B5EF4-FFF2-40B4-BE49-F238E27FC236}">
                  <a16:creationId xmlns:a16="http://schemas.microsoft.com/office/drawing/2014/main" id="{D234D92A-6781-F531-FD7B-306BE79A1F41}"/>
                </a:ext>
              </a:extLst>
            </p:cNvPr>
            <p:cNvPicPr>
              <a:picLocks noChangeAspect="1"/>
            </p:cNvPicPr>
            <p:nvPr/>
          </p:nvPicPr>
          <p:blipFill>
            <a:blip r:embed="rId8"/>
            <a:stretch>
              <a:fillRect/>
            </a:stretch>
          </p:blipFill>
          <p:spPr>
            <a:xfrm>
              <a:off x="4862588" y="5416685"/>
              <a:ext cx="2275265" cy="1252974"/>
            </a:xfrm>
            <a:prstGeom prst="rect">
              <a:avLst/>
            </a:prstGeom>
          </p:spPr>
        </p:pic>
        <p:pic>
          <p:nvPicPr>
            <p:cNvPr id="28" name="Picture 27">
              <a:extLst>
                <a:ext uri="{FF2B5EF4-FFF2-40B4-BE49-F238E27FC236}">
                  <a16:creationId xmlns:a16="http://schemas.microsoft.com/office/drawing/2014/main" id="{E8D1B3C8-7329-F04D-3479-B6D2E90FA12B}"/>
                </a:ext>
              </a:extLst>
            </p:cNvPr>
            <p:cNvPicPr>
              <a:picLocks noChangeAspect="1"/>
            </p:cNvPicPr>
            <p:nvPr/>
          </p:nvPicPr>
          <p:blipFill>
            <a:blip r:embed="rId9"/>
            <a:stretch>
              <a:fillRect/>
            </a:stretch>
          </p:blipFill>
          <p:spPr>
            <a:xfrm>
              <a:off x="7330919" y="5470933"/>
              <a:ext cx="4535386" cy="1144477"/>
            </a:xfrm>
            <a:prstGeom prst="rect">
              <a:avLst/>
            </a:prstGeom>
          </p:spPr>
        </p:pic>
      </p:grpSp>
    </p:spTree>
    <p:extLst>
      <p:ext uri="{BB962C8B-B14F-4D97-AF65-F5344CB8AC3E}">
        <p14:creationId xmlns:p14="http://schemas.microsoft.com/office/powerpoint/2010/main" val="175175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61AF6415-5924-97AF-E790-1A52439F44A5}"/>
              </a:ext>
            </a:extLst>
          </p:cNvPr>
          <p:cNvPicPr>
            <a:picLocks noChangeAspect="1"/>
          </p:cNvPicPr>
          <p:nvPr/>
        </p:nvPicPr>
        <p:blipFill>
          <a:blip r:embed="rId2"/>
          <a:srcRect/>
          <a:stretch/>
        </p:blipFill>
        <p:spPr>
          <a:xfrm>
            <a:off x="5710055" y="886525"/>
            <a:ext cx="5546408" cy="771525"/>
          </a:xfrm>
          <a:prstGeom prst="rect">
            <a:avLst/>
          </a:prstGeom>
        </p:spPr>
      </p:pic>
      <p:sp>
        <p:nvSpPr>
          <p:cNvPr id="2" name="Title 1">
            <a:extLst>
              <a:ext uri="{FF2B5EF4-FFF2-40B4-BE49-F238E27FC236}">
                <a16:creationId xmlns:a16="http://schemas.microsoft.com/office/drawing/2014/main" id="{AFC6D044-C704-4974-935B-AE3D7EFC9BC4}"/>
              </a:ext>
            </a:extLst>
          </p:cNvPr>
          <p:cNvSpPr>
            <a:spLocks noGrp="1"/>
          </p:cNvSpPr>
          <p:nvPr>
            <p:ph type="title"/>
          </p:nvPr>
        </p:nvSpPr>
        <p:spPr>
          <a:xfrm>
            <a:off x="594804" y="2817"/>
            <a:ext cx="10758996" cy="923331"/>
          </a:xfrm>
        </p:spPr>
        <p:txBody>
          <a:bodyPr/>
          <a:lstStyle/>
          <a:p>
            <a:r>
              <a:rPr lang="en-US"/>
              <a:t>Intraband response</a:t>
            </a:r>
            <a:endParaRPr lang="en-US" dirty="0"/>
          </a:p>
        </p:txBody>
      </p:sp>
      <p:sp>
        <p:nvSpPr>
          <p:cNvPr id="11" name="Slide Number Placeholder 10">
            <a:extLst>
              <a:ext uri="{FF2B5EF4-FFF2-40B4-BE49-F238E27FC236}">
                <a16:creationId xmlns:a16="http://schemas.microsoft.com/office/drawing/2014/main" id="{6D5843A7-CBF3-441B-919C-8467B2BB19B5}"/>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19</a:t>
            </a:fld>
            <a:endParaRPr lang="en-US" dirty="0"/>
          </a:p>
        </p:txBody>
      </p:sp>
      <p:sp>
        <p:nvSpPr>
          <p:cNvPr id="8" name="ZoneTexte 7">
            <a:extLst>
              <a:ext uri="{FF2B5EF4-FFF2-40B4-BE49-F238E27FC236}">
                <a16:creationId xmlns:a16="http://schemas.microsoft.com/office/drawing/2014/main" id="{5A9D7ABE-7C42-C21B-84DF-268E65257F52}"/>
              </a:ext>
            </a:extLst>
          </p:cNvPr>
          <p:cNvSpPr txBox="1"/>
          <p:nvPr/>
        </p:nvSpPr>
        <p:spPr>
          <a:xfrm>
            <a:off x="697940" y="758266"/>
            <a:ext cx="4401911" cy="1169551"/>
          </a:xfrm>
          <a:prstGeom prst="rect">
            <a:avLst/>
          </a:prstGeom>
          <a:noFill/>
        </p:spPr>
        <p:txBody>
          <a:bodyPr wrap="none" rtlCol="0">
            <a:spAutoFit/>
          </a:bodyPr>
          <a:lstStyle/>
          <a:p>
            <a:pPr marL="285750" indent="-285750">
              <a:buFont typeface="Arial" panose="020B0604020202020204" pitchFamily="34" charset="0"/>
              <a:buChar char="•"/>
            </a:pPr>
            <a:r>
              <a:rPr lang="en-US" sz="1400" dirty="0"/>
              <a:t>Quasi-uniform and quasi-static electric field</a:t>
            </a:r>
          </a:p>
          <a:p>
            <a:pPr marL="285750" indent="-285750">
              <a:buFont typeface="Arial" panose="020B0604020202020204" pitchFamily="34" charset="0"/>
              <a:buChar char="•"/>
            </a:pPr>
            <a:r>
              <a:rPr lang="en-US" sz="1400" dirty="0"/>
              <a:t>No magnetic field</a:t>
            </a:r>
          </a:p>
          <a:p>
            <a:pPr marL="285750" indent="-285750">
              <a:buFont typeface="Arial" panose="020B0604020202020204" pitchFamily="34" charset="0"/>
              <a:buChar char="•"/>
            </a:pPr>
            <a:r>
              <a:rPr lang="en-US" sz="1400" dirty="0"/>
              <a:t>Hamiltonian matrix dependent only on momentum</a:t>
            </a:r>
          </a:p>
          <a:p>
            <a:pPr marL="285750" indent="-285750">
              <a:buFont typeface="Arial" panose="020B0604020202020204" pitchFamily="34" charset="0"/>
              <a:buChar char="•"/>
            </a:pPr>
            <a:r>
              <a:rPr lang="en-US" sz="1400" dirty="0"/>
              <a:t>Nondegenerate bands almost everywhere in the BZ</a:t>
            </a:r>
          </a:p>
          <a:p>
            <a:pPr marL="285750" indent="-285750">
              <a:buFont typeface="Arial" panose="020B0604020202020204" pitchFamily="34" charset="0"/>
              <a:buChar char="•"/>
            </a:pPr>
            <a:endParaRPr lang="en-150" sz="1400" dirty="0"/>
          </a:p>
        </p:txBody>
      </p:sp>
      <p:pic>
        <p:nvPicPr>
          <p:cNvPr id="10" name="Image 9">
            <a:extLst>
              <a:ext uri="{FF2B5EF4-FFF2-40B4-BE49-F238E27FC236}">
                <a16:creationId xmlns:a16="http://schemas.microsoft.com/office/drawing/2014/main" id="{2ED7F330-0527-03A8-DD2F-02ADB877E225}"/>
              </a:ext>
            </a:extLst>
          </p:cNvPr>
          <p:cNvPicPr>
            <a:picLocks noChangeAspect="1"/>
          </p:cNvPicPr>
          <p:nvPr/>
        </p:nvPicPr>
        <p:blipFill>
          <a:blip r:embed="rId3"/>
          <a:srcRect/>
          <a:stretch/>
        </p:blipFill>
        <p:spPr>
          <a:xfrm>
            <a:off x="5727248" y="889097"/>
            <a:ext cx="5580698" cy="840105"/>
          </a:xfrm>
          <a:prstGeom prst="rect">
            <a:avLst/>
          </a:prstGeom>
        </p:spPr>
      </p:pic>
      <p:sp>
        <p:nvSpPr>
          <p:cNvPr id="12" name="ZoneTexte 11">
            <a:extLst>
              <a:ext uri="{FF2B5EF4-FFF2-40B4-BE49-F238E27FC236}">
                <a16:creationId xmlns:a16="http://schemas.microsoft.com/office/drawing/2014/main" id="{564B94C4-3AB8-68CA-3359-4D968094F066}"/>
              </a:ext>
            </a:extLst>
          </p:cNvPr>
          <p:cNvSpPr txBox="1"/>
          <p:nvPr/>
        </p:nvSpPr>
        <p:spPr>
          <a:xfrm>
            <a:off x="594804" y="1812644"/>
            <a:ext cx="3163687" cy="400110"/>
          </a:xfrm>
          <a:prstGeom prst="rect">
            <a:avLst/>
          </a:prstGeom>
          <a:noFill/>
        </p:spPr>
        <p:txBody>
          <a:bodyPr wrap="none" rtlCol="0">
            <a:spAutoFit/>
          </a:bodyPr>
          <a:lstStyle/>
          <a:p>
            <a:pPr algn="ctr"/>
            <a:r>
              <a:rPr lang="en-US" sz="2000" dirty="0">
                <a:solidFill>
                  <a:schemeClr val="accent2">
                    <a:lumMod val="75000"/>
                  </a:schemeClr>
                </a:solidFill>
              </a:rPr>
              <a:t>Linear Boltzmann equation</a:t>
            </a:r>
          </a:p>
        </p:txBody>
      </p:sp>
      <p:sp>
        <p:nvSpPr>
          <p:cNvPr id="15" name="ZoneTexte 14">
            <a:extLst>
              <a:ext uri="{FF2B5EF4-FFF2-40B4-BE49-F238E27FC236}">
                <a16:creationId xmlns:a16="http://schemas.microsoft.com/office/drawing/2014/main" id="{F7D0F4B0-B638-AD35-266C-62E5C6BACD81}"/>
              </a:ext>
            </a:extLst>
          </p:cNvPr>
          <p:cNvSpPr txBox="1"/>
          <p:nvPr/>
        </p:nvSpPr>
        <p:spPr>
          <a:xfrm>
            <a:off x="6525531" y="1566470"/>
            <a:ext cx="1705082" cy="307777"/>
          </a:xfrm>
          <a:prstGeom prst="rect">
            <a:avLst/>
          </a:prstGeom>
          <a:noFill/>
        </p:spPr>
        <p:txBody>
          <a:bodyPr wrap="none" rtlCol="0">
            <a:spAutoFit/>
          </a:bodyPr>
          <a:lstStyle/>
          <a:p>
            <a:pPr algn="ctr"/>
            <a:r>
              <a:rPr lang="en-US" sz="1400" b="1" dirty="0" err="1">
                <a:solidFill>
                  <a:schemeClr val="accent2">
                    <a:lumMod val="75000"/>
                  </a:schemeClr>
                </a:solidFill>
              </a:rPr>
              <a:t>intraband</a:t>
            </a:r>
            <a:r>
              <a:rPr lang="en-US" sz="1400" b="1" dirty="0">
                <a:solidFill>
                  <a:schemeClr val="accent2">
                    <a:lumMod val="75000"/>
                  </a:schemeClr>
                </a:solidFill>
              </a:rPr>
              <a:t> response</a:t>
            </a:r>
            <a:endParaRPr lang="en-150" sz="1400" b="1" dirty="0">
              <a:solidFill>
                <a:schemeClr val="accent2">
                  <a:lumMod val="75000"/>
                </a:schemeClr>
              </a:solidFill>
            </a:endParaRPr>
          </a:p>
        </p:txBody>
      </p:sp>
      <p:sp>
        <p:nvSpPr>
          <p:cNvPr id="18" name="ZoneTexte 17">
            <a:extLst>
              <a:ext uri="{FF2B5EF4-FFF2-40B4-BE49-F238E27FC236}">
                <a16:creationId xmlns:a16="http://schemas.microsoft.com/office/drawing/2014/main" id="{7AA30D3E-2192-5E65-2DBE-CEA38A3FF999}"/>
              </a:ext>
            </a:extLst>
          </p:cNvPr>
          <p:cNvSpPr txBox="1"/>
          <p:nvPr/>
        </p:nvSpPr>
        <p:spPr>
          <a:xfrm>
            <a:off x="704275" y="3132949"/>
            <a:ext cx="3653565" cy="400110"/>
          </a:xfrm>
          <a:prstGeom prst="rect">
            <a:avLst/>
          </a:prstGeom>
          <a:noFill/>
        </p:spPr>
        <p:txBody>
          <a:bodyPr wrap="none" rtlCol="0">
            <a:spAutoFit/>
          </a:bodyPr>
          <a:lstStyle/>
          <a:p>
            <a:pPr algn="ctr"/>
            <a:r>
              <a:rPr lang="en-US" sz="2000">
                <a:solidFill>
                  <a:schemeClr val="accent2">
                    <a:lumMod val="75000"/>
                  </a:schemeClr>
                </a:solidFill>
              </a:rPr>
              <a:t>(Quasi) static </a:t>
            </a:r>
            <a:r>
              <a:rPr lang="en-US" sz="2000" dirty="0">
                <a:solidFill>
                  <a:schemeClr val="accent2">
                    <a:lumMod val="75000"/>
                  </a:schemeClr>
                </a:solidFill>
              </a:rPr>
              <a:t>and uniform case</a:t>
            </a:r>
          </a:p>
        </p:txBody>
      </p:sp>
      <p:pic>
        <p:nvPicPr>
          <p:cNvPr id="20" name="Image 19">
            <a:extLst>
              <a:ext uri="{FF2B5EF4-FFF2-40B4-BE49-F238E27FC236}">
                <a16:creationId xmlns:a16="http://schemas.microsoft.com/office/drawing/2014/main" id="{DE7E84F1-AE9C-6F42-7B48-8501FC2F51DE}"/>
              </a:ext>
            </a:extLst>
          </p:cNvPr>
          <p:cNvPicPr>
            <a:picLocks noChangeAspect="1"/>
          </p:cNvPicPr>
          <p:nvPr/>
        </p:nvPicPr>
        <p:blipFill>
          <a:blip r:embed="rId4"/>
          <a:srcRect/>
          <a:stretch/>
        </p:blipFill>
        <p:spPr>
          <a:xfrm>
            <a:off x="697940" y="2235052"/>
            <a:ext cx="11007090" cy="865823"/>
          </a:xfrm>
          <a:prstGeom prst="rect">
            <a:avLst/>
          </a:prstGeom>
        </p:spPr>
      </p:pic>
      <p:sp>
        <p:nvSpPr>
          <p:cNvPr id="21" name="ZoneTexte 20">
            <a:extLst>
              <a:ext uri="{FF2B5EF4-FFF2-40B4-BE49-F238E27FC236}">
                <a16:creationId xmlns:a16="http://schemas.microsoft.com/office/drawing/2014/main" id="{8EFFE518-0D1D-7859-BE05-47A696FC21E9}"/>
              </a:ext>
            </a:extLst>
          </p:cNvPr>
          <p:cNvSpPr txBox="1"/>
          <p:nvPr/>
        </p:nvSpPr>
        <p:spPr>
          <a:xfrm>
            <a:off x="3974787" y="2753240"/>
            <a:ext cx="1138581" cy="307777"/>
          </a:xfrm>
          <a:prstGeom prst="rect">
            <a:avLst/>
          </a:prstGeom>
          <a:noFill/>
        </p:spPr>
        <p:txBody>
          <a:bodyPr wrap="none" rtlCol="0">
            <a:spAutoFit/>
          </a:bodyPr>
          <a:lstStyle/>
          <a:p>
            <a:pPr algn="ctr"/>
            <a:r>
              <a:rPr lang="en-US" sz="1400" dirty="0"/>
              <a:t>driving term</a:t>
            </a:r>
            <a:endParaRPr lang="en-150" sz="1400" dirty="0"/>
          </a:p>
        </p:txBody>
      </p:sp>
      <p:sp>
        <p:nvSpPr>
          <p:cNvPr id="22" name="ZoneTexte 21">
            <a:extLst>
              <a:ext uri="{FF2B5EF4-FFF2-40B4-BE49-F238E27FC236}">
                <a16:creationId xmlns:a16="http://schemas.microsoft.com/office/drawing/2014/main" id="{3034177B-C95A-D62F-6BEB-A6AA2530802C}"/>
              </a:ext>
            </a:extLst>
          </p:cNvPr>
          <p:cNvSpPr txBox="1"/>
          <p:nvPr/>
        </p:nvSpPr>
        <p:spPr>
          <a:xfrm>
            <a:off x="2490447" y="2753240"/>
            <a:ext cx="943143" cy="307777"/>
          </a:xfrm>
          <a:prstGeom prst="rect">
            <a:avLst/>
          </a:prstGeom>
          <a:noFill/>
        </p:spPr>
        <p:txBody>
          <a:bodyPr wrap="none" rtlCol="0">
            <a:spAutoFit/>
          </a:bodyPr>
          <a:lstStyle/>
          <a:p>
            <a:pPr algn="ctr"/>
            <a:r>
              <a:rPr lang="en-US" sz="1400" dirty="0"/>
              <a:t>advection</a:t>
            </a:r>
            <a:endParaRPr lang="en-150" sz="1400" dirty="0"/>
          </a:p>
        </p:txBody>
      </p:sp>
      <p:sp>
        <p:nvSpPr>
          <p:cNvPr id="23" name="ZoneTexte 22">
            <a:extLst>
              <a:ext uri="{FF2B5EF4-FFF2-40B4-BE49-F238E27FC236}">
                <a16:creationId xmlns:a16="http://schemas.microsoft.com/office/drawing/2014/main" id="{1AD17BB6-0C47-1643-F3B8-40BF891EF472}"/>
              </a:ext>
            </a:extLst>
          </p:cNvPr>
          <p:cNvSpPr txBox="1"/>
          <p:nvPr/>
        </p:nvSpPr>
        <p:spPr>
          <a:xfrm>
            <a:off x="8869274" y="2753239"/>
            <a:ext cx="1664558" cy="307777"/>
          </a:xfrm>
          <a:prstGeom prst="rect">
            <a:avLst/>
          </a:prstGeom>
          <a:noFill/>
        </p:spPr>
        <p:txBody>
          <a:bodyPr wrap="none" rtlCol="0">
            <a:spAutoFit/>
          </a:bodyPr>
          <a:lstStyle/>
          <a:p>
            <a:pPr algn="ctr"/>
            <a:r>
              <a:rPr lang="en-US" sz="1400" dirty="0">
                <a:solidFill>
                  <a:schemeClr val="accent2">
                    <a:lumMod val="75000"/>
                  </a:schemeClr>
                </a:solidFill>
              </a:rPr>
              <a:t>quantum geometry</a:t>
            </a:r>
            <a:endParaRPr lang="en-150" sz="1400" dirty="0">
              <a:solidFill>
                <a:schemeClr val="accent2">
                  <a:lumMod val="75000"/>
                </a:schemeClr>
              </a:solidFill>
            </a:endParaRPr>
          </a:p>
        </p:txBody>
      </p:sp>
      <p:pic>
        <p:nvPicPr>
          <p:cNvPr id="25" name="Image 24">
            <a:extLst>
              <a:ext uri="{FF2B5EF4-FFF2-40B4-BE49-F238E27FC236}">
                <a16:creationId xmlns:a16="http://schemas.microsoft.com/office/drawing/2014/main" id="{1E67BC10-B5C6-ED07-0CCA-E2FB5425933A}"/>
              </a:ext>
            </a:extLst>
          </p:cNvPr>
          <p:cNvPicPr>
            <a:picLocks noChangeAspect="1"/>
          </p:cNvPicPr>
          <p:nvPr/>
        </p:nvPicPr>
        <p:blipFill>
          <a:blip r:embed="rId5"/>
          <a:srcRect/>
          <a:stretch/>
        </p:blipFill>
        <p:spPr>
          <a:xfrm>
            <a:off x="1642704" y="3599928"/>
            <a:ext cx="8546783" cy="908685"/>
          </a:xfrm>
          <a:prstGeom prst="rect">
            <a:avLst/>
          </a:prstGeom>
        </p:spPr>
      </p:pic>
      <p:sp>
        <p:nvSpPr>
          <p:cNvPr id="26" name="ZoneTexte 25">
            <a:extLst>
              <a:ext uri="{FF2B5EF4-FFF2-40B4-BE49-F238E27FC236}">
                <a16:creationId xmlns:a16="http://schemas.microsoft.com/office/drawing/2014/main" id="{F7292C8A-959E-87CE-48A0-1784A4A95765}"/>
              </a:ext>
            </a:extLst>
          </p:cNvPr>
          <p:cNvSpPr txBox="1"/>
          <p:nvPr/>
        </p:nvSpPr>
        <p:spPr>
          <a:xfrm>
            <a:off x="1419804" y="4330662"/>
            <a:ext cx="1406796" cy="307777"/>
          </a:xfrm>
          <a:prstGeom prst="rect">
            <a:avLst/>
          </a:prstGeom>
          <a:noFill/>
        </p:spPr>
        <p:txBody>
          <a:bodyPr wrap="none" rtlCol="0">
            <a:spAutoFit/>
          </a:bodyPr>
          <a:lstStyle/>
          <a:p>
            <a:pPr algn="ctr"/>
            <a:r>
              <a:rPr lang="en-US" sz="1400" dirty="0"/>
              <a:t>relaxation time</a:t>
            </a:r>
            <a:endParaRPr lang="en-150" sz="1400" dirty="0"/>
          </a:p>
        </p:txBody>
      </p:sp>
      <p:sp>
        <p:nvSpPr>
          <p:cNvPr id="27" name="ZoneTexte 26">
            <a:extLst>
              <a:ext uri="{FF2B5EF4-FFF2-40B4-BE49-F238E27FC236}">
                <a16:creationId xmlns:a16="http://schemas.microsoft.com/office/drawing/2014/main" id="{730AE4B6-927B-773C-C168-A1C36B02B479}"/>
              </a:ext>
            </a:extLst>
          </p:cNvPr>
          <p:cNvSpPr txBox="1"/>
          <p:nvPr/>
        </p:nvSpPr>
        <p:spPr>
          <a:xfrm>
            <a:off x="7223744" y="4333964"/>
            <a:ext cx="1184235" cy="307777"/>
          </a:xfrm>
          <a:prstGeom prst="rect">
            <a:avLst/>
          </a:prstGeom>
          <a:noFill/>
        </p:spPr>
        <p:txBody>
          <a:bodyPr wrap="none" rtlCol="0">
            <a:spAutoFit/>
          </a:bodyPr>
          <a:lstStyle/>
          <a:p>
            <a:pPr algn="ctr"/>
            <a:r>
              <a:rPr lang="en-US" sz="1400" dirty="0">
                <a:solidFill>
                  <a:schemeClr val="accent2">
                    <a:lumMod val="75000"/>
                  </a:schemeClr>
                </a:solidFill>
              </a:rPr>
              <a:t>in-scattering</a:t>
            </a:r>
            <a:endParaRPr lang="en-150" sz="1400" dirty="0">
              <a:solidFill>
                <a:schemeClr val="accent2">
                  <a:lumMod val="75000"/>
                </a:schemeClr>
              </a:solidFill>
            </a:endParaRPr>
          </a:p>
        </p:txBody>
      </p:sp>
      <p:sp>
        <p:nvSpPr>
          <p:cNvPr id="28" name="Signe de multiplication 27">
            <a:extLst>
              <a:ext uri="{FF2B5EF4-FFF2-40B4-BE49-F238E27FC236}">
                <a16:creationId xmlns:a16="http://schemas.microsoft.com/office/drawing/2014/main" id="{8FA02D9D-6ABD-EAC8-BAA6-206F72968A00}"/>
              </a:ext>
            </a:extLst>
          </p:cNvPr>
          <p:cNvSpPr/>
          <p:nvPr/>
        </p:nvSpPr>
        <p:spPr>
          <a:xfrm>
            <a:off x="4227968" y="3408620"/>
            <a:ext cx="6455121" cy="1163388"/>
          </a:xfrm>
          <a:prstGeom prst="mathMultiply">
            <a:avLst>
              <a:gd name="adj1" fmla="val 18851"/>
            </a:avLst>
          </a:prstGeom>
          <a:solidFill>
            <a:schemeClr val="accent2">
              <a:lumMod val="60000"/>
              <a:lumOff val="40000"/>
              <a:alpha val="3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ZoneTexte 28">
            <a:extLst>
              <a:ext uri="{FF2B5EF4-FFF2-40B4-BE49-F238E27FC236}">
                <a16:creationId xmlns:a16="http://schemas.microsoft.com/office/drawing/2014/main" id="{F132059A-D6C1-90FE-ADDD-214B9A66BB93}"/>
              </a:ext>
            </a:extLst>
          </p:cNvPr>
          <p:cNvSpPr txBox="1"/>
          <p:nvPr/>
        </p:nvSpPr>
        <p:spPr>
          <a:xfrm>
            <a:off x="6183228" y="3300018"/>
            <a:ext cx="2544607" cy="307777"/>
          </a:xfrm>
          <a:prstGeom prst="rect">
            <a:avLst/>
          </a:prstGeom>
          <a:noFill/>
        </p:spPr>
        <p:txBody>
          <a:bodyPr wrap="none" rtlCol="0">
            <a:spAutoFit/>
          </a:bodyPr>
          <a:lstStyle/>
          <a:p>
            <a:pPr algn="ctr"/>
            <a:r>
              <a:rPr lang="en-US" sz="1400" dirty="0">
                <a:solidFill>
                  <a:schemeClr val="accent2">
                    <a:lumMod val="75000"/>
                  </a:schemeClr>
                </a:solidFill>
              </a:rPr>
              <a:t>relaxation time approximation</a:t>
            </a:r>
            <a:endParaRPr lang="en-150" sz="1400" dirty="0">
              <a:solidFill>
                <a:schemeClr val="accent2">
                  <a:lumMod val="75000"/>
                </a:schemeClr>
              </a:solidFill>
            </a:endParaRPr>
          </a:p>
        </p:txBody>
      </p:sp>
      <p:sp>
        <p:nvSpPr>
          <p:cNvPr id="30" name="ZoneTexte 29">
            <a:extLst>
              <a:ext uri="{FF2B5EF4-FFF2-40B4-BE49-F238E27FC236}">
                <a16:creationId xmlns:a16="http://schemas.microsoft.com/office/drawing/2014/main" id="{828ADCFA-0B4A-A214-64C8-177047DBB9F2}"/>
              </a:ext>
            </a:extLst>
          </p:cNvPr>
          <p:cNvSpPr txBox="1"/>
          <p:nvPr/>
        </p:nvSpPr>
        <p:spPr>
          <a:xfrm>
            <a:off x="594804" y="4683082"/>
            <a:ext cx="3286990" cy="400110"/>
          </a:xfrm>
          <a:prstGeom prst="rect">
            <a:avLst/>
          </a:prstGeom>
          <a:noFill/>
        </p:spPr>
        <p:txBody>
          <a:bodyPr wrap="none" rtlCol="0">
            <a:spAutoFit/>
          </a:bodyPr>
          <a:lstStyle/>
          <a:p>
            <a:pPr algn="ctr"/>
            <a:r>
              <a:rPr lang="de-DE" sz="2000" dirty="0">
                <a:solidFill>
                  <a:schemeClr val="accent2">
                    <a:lumMod val="75000"/>
                  </a:schemeClr>
                </a:solidFill>
              </a:rPr>
              <a:t>2-bands </a:t>
            </a:r>
            <a:r>
              <a:rPr lang="de-DE" sz="2000" dirty="0" err="1">
                <a:solidFill>
                  <a:schemeClr val="accent2">
                    <a:lumMod val="75000"/>
                  </a:schemeClr>
                </a:solidFill>
              </a:rPr>
              <a:t>case</a:t>
            </a:r>
            <a:r>
              <a:rPr lang="de-DE" sz="2000" dirty="0">
                <a:solidFill>
                  <a:schemeClr val="accent2">
                    <a:lumMod val="75000"/>
                  </a:schemeClr>
                </a:solidFill>
              </a:rPr>
              <a:t> - Bloch </a:t>
            </a:r>
            <a:r>
              <a:rPr lang="de-DE" sz="2000" dirty="0" err="1">
                <a:solidFill>
                  <a:schemeClr val="accent2">
                    <a:lumMod val="75000"/>
                  </a:schemeClr>
                </a:solidFill>
              </a:rPr>
              <a:t>vector</a:t>
            </a:r>
            <a:endParaRPr lang="en-US" sz="2000" dirty="0">
              <a:solidFill>
                <a:schemeClr val="accent2">
                  <a:lumMod val="75000"/>
                </a:schemeClr>
              </a:solidFill>
            </a:endParaRPr>
          </a:p>
        </p:txBody>
      </p:sp>
      <p:pic>
        <p:nvPicPr>
          <p:cNvPr id="32" name="Image 31">
            <a:extLst>
              <a:ext uri="{FF2B5EF4-FFF2-40B4-BE49-F238E27FC236}">
                <a16:creationId xmlns:a16="http://schemas.microsoft.com/office/drawing/2014/main" id="{D6203273-FC88-1D91-9511-E528DEC94E51}"/>
              </a:ext>
            </a:extLst>
          </p:cNvPr>
          <p:cNvPicPr>
            <a:picLocks noChangeAspect="1"/>
          </p:cNvPicPr>
          <p:nvPr/>
        </p:nvPicPr>
        <p:blipFill>
          <a:blip r:embed="rId6"/>
          <a:stretch>
            <a:fillRect/>
          </a:stretch>
        </p:blipFill>
        <p:spPr>
          <a:xfrm>
            <a:off x="1414840" y="5088110"/>
            <a:ext cx="1786187" cy="371527"/>
          </a:xfrm>
          <a:prstGeom prst="rect">
            <a:avLst/>
          </a:prstGeom>
        </p:spPr>
      </p:pic>
      <p:pic>
        <p:nvPicPr>
          <p:cNvPr id="34" name="Image 33">
            <a:extLst>
              <a:ext uri="{FF2B5EF4-FFF2-40B4-BE49-F238E27FC236}">
                <a16:creationId xmlns:a16="http://schemas.microsoft.com/office/drawing/2014/main" id="{B89AB571-A4F6-7537-11D1-8924A5B6593A}"/>
              </a:ext>
            </a:extLst>
          </p:cNvPr>
          <p:cNvPicPr>
            <a:picLocks noChangeAspect="1"/>
          </p:cNvPicPr>
          <p:nvPr/>
        </p:nvPicPr>
        <p:blipFill>
          <a:blip r:embed="rId7"/>
          <a:stretch>
            <a:fillRect/>
          </a:stretch>
        </p:blipFill>
        <p:spPr>
          <a:xfrm>
            <a:off x="1339844" y="5896444"/>
            <a:ext cx="1964806" cy="342948"/>
          </a:xfrm>
          <a:prstGeom prst="rect">
            <a:avLst/>
          </a:prstGeom>
        </p:spPr>
      </p:pic>
      <p:pic>
        <p:nvPicPr>
          <p:cNvPr id="38" name="Image 37">
            <a:extLst>
              <a:ext uri="{FF2B5EF4-FFF2-40B4-BE49-F238E27FC236}">
                <a16:creationId xmlns:a16="http://schemas.microsoft.com/office/drawing/2014/main" id="{C15201B8-1579-7F8A-B9D5-883C1E4DA325}"/>
              </a:ext>
            </a:extLst>
          </p:cNvPr>
          <p:cNvPicPr>
            <a:picLocks noChangeAspect="1"/>
          </p:cNvPicPr>
          <p:nvPr/>
        </p:nvPicPr>
        <p:blipFill>
          <a:blip r:embed="rId8"/>
          <a:stretch>
            <a:fillRect/>
          </a:stretch>
        </p:blipFill>
        <p:spPr>
          <a:xfrm>
            <a:off x="1232673" y="5485132"/>
            <a:ext cx="2179148" cy="385817"/>
          </a:xfrm>
          <a:prstGeom prst="rect">
            <a:avLst/>
          </a:prstGeom>
        </p:spPr>
      </p:pic>
      <p:sp>
        <p:nvSpPr>
          <p:cNvPr id="40" name="ZoneTexte 39">
            <a:extLst>
              <a:ext uri="{FF2B5EF4-FFF2-40B4-BE49-F238E27FC236}">
                <a16:creationId xmlns:a16="http://schemas.microsoft.com/office/drawing/2014/main" id="{0638EE3C-0158-614C-7D54-F1123616EE8E}"/>
              </a:ext>
            </a:extLst>
          </p:cNvPr>
          <p:cNvSpPr txBox="1"/>
          <p:nvPr/>
        </p:nvSpPr>
        <p:spPr>
          <a:xfrm>
            <a:off x="5396559" y="4927791"/>
            <a:ext cx="925815" cy="400110"/>
          </a:xfrm>
          <a:prstGeom prst="rect">
            <a:avLst/>
          </a:prstGeom>
          <a:noFill/>
        </p:spPr>
        <p:txBody>
          <a:bodyPr wrap="square">
            <a:spAutoFit/>
          </a:bodyPr>
          <a:lstStyle/>
          <a:p>
            <a:r>
              <a:rPr lang="de-DE" sz="2000" dirty="0">
                <a:solidFill>
                  <a:schemeClr val="accent2">
                    <a:lumMod val="75000"/>
                  </a:schemeClr>
                </a:solidFill>
              </a:rPr>
              <a:t> T = 0</a:t>
            </a:r>
            <a:endParaRPr lang="en-US" sz="2000" dirty="0"/>
          </a:p>
        </p:txBody>
      </p:sp>
      <p:pic>
        <p:nvPicPr>
          <p:cNvPr id="42" name="Image 41">
            <a:extLst>
              <a:ext uri="{FF2B5EF4-FFF2-40B4-BE49-F238E27FC236}">
                <a16:creationId xmlns:a16="http://schemas.microsoft.com/office/drawing/2014/main" id="{CE430F03-EA4D-6EBA-4C59-76D6E43FAA38}"/>
              </a:ext>
            </a:extLst>
          </p:cNvPr>
          <p:cNvPicPr>
            <a:picLocks noChangeAspect="1"/>
          </p:cNvPicPr>
          <p:nvPr/>
        </p:nvPicPr>
        <p:blipFill>
          <a:blip r:embed="rId9"/>
          <a:stretch>
            <a:fillRect/>
          </a:stretch>
        </p:blipFill>
        <p:spPr>
          <a:xfrm>
            <a:off x="6362089" y="4887783"/>
            <a:ext cx="2031966" cy="480127"/>
          </a:xfrm>
          <a:prstGeom prst="rect">
            <a:avLst/>
          </a:prstGeom>
        </p:spPr>
      </p:pic>
      <p:pic>
        <p:nvPicPr>
          <p:cNvPr id="44" name="Image 43">
            <a:extLst>
              <a:ext uri="{FF2B5EF4-FFF2-40B4-BE49-F238E27FC236}">
                <a16:creationId xmlns:a16="http://schemas.microsoft.com/office/drawing/2014/main" id="{526601B8-976F-6B22-CF82-634BC502B7DD}"/>
              </a:ext>
            </a:extLst>
          </p:cNvPr>
          <p:cNvPicPr>
            <a:picLocks noChangeAspect="1"/>
          </p:cNvPicPr>
          <p:nvPr/>
        </p:nvPicPr>
        <p:blipFill>
          <a:blip r:embed="rId10"/>
          <a:srcRect/>
          <a:stretch/>
        </p:blipFill>
        <p:spPr>
          <a:xfrm>
            <a:off x="3808544" y="5482047"/>
            <a:ext cx="6569357" cy="744825"/>
          </a:xfrm>
          <a:prstGeom prst="rect">
            <a:avLst/>
          </a:prstGeom>
        </p:spPr>
      </p:pic>
      <p:pic>
        <p:nvPicPr>
          <p:cNvPr id="46" name="Image 45">
            <a:extLst>
              <a:ext uri="{FF2B5EF4-FFF2-40B4-BE49-F238E27FC236}">
                <a16:creationId xmlns:a16="http://schemas.microsoft.com/office/drawing/2014/main" id="{8DECEDE9-3106-8A0B-03BF-6E6F4149D432}"/>
              </a:ext>
            </a:extLst>
          </p:cNvPr>
          <p:cNvPicPr>
            <a:picLocks noChangeAspect="1"/>
          </p:cNvPicPr>
          <p:nvPr/>
        </p:nvPicPr>
        <p:blipFill>
          <a:blip r:embed="rId11"/>
          <a:stretch>
            <a:fillRect/>
          </a:stretch>
        </p:blipFill>
        <p:spPr>
          <a:xfrm>
            <a:off x="10486330" y="3212178"/>
            <a:ext cx="1540265" cy="1426261"/>
          </a:xfrm>
          <a:prstGeom prst="rect">
            <a:avLst/>
          </a:prstGeom>
        </p:spPr>
      </p:pic>
      <p:pic>
        <p:nvPicPr>
          <p:cNvPr id="48" name="Image 47">
            <a:extLst>
              <a:ext uri="{FF2B5EF4-FFF2-40B4-BE49-F238E27FC236}">
                <a16:creationId xmlns:a16="http://schemas.microsoft.com/office/drawing/2014/main" id="{61DD6CFC-3AD4-3907-1313-87C614A7E712}"/>
              </a:ext>
            </a:extLst>
          </p:cNvPr>
          <p:cNvPicPr>
            <a:picLocks noChangeAspect="1"/>
          </p:cNvPicPr>
          <p:nvPr/>
        </p:nvPicPr>
        <p:blipFill>
          <a:blip r:embed="rId12"/>
          <a:stretch>
            <a:fillRect/>
          </a:stretch>
        </p:blipFill>
        <p:spPr>
          <a:xfrm>
            <a:off x="10567303" y="4894731"/>
            <a:ext cx="1378320" cy="1426261"/>
          </a:xfrm>
          <a:prstGeom prst="rect">
            <a:avLst/>
          </a:prstGeom>
        </p:spPr>
      </p:pic>
      <p:sp>
        <p:nvSpPr>
          <p:cNvPr id="4" name="Date Placeholder 4">
            <a:extLst>
              <a:ext uri="{FF2B5EF4-FFF2-40B4-BE49-F238E27FC236}">
                <a16:creationId xmlns:a16="http://schemas.microsoft.com/office/drawing/2014/main" id="{AC68EB18-022C-F574-BCC6-1AB9A0BBC5B5}"/>
              </a:ext>
            </a:extLst>
          </p:cNvPr>
          <p:cNvSpPr>
            <a:spLocks noGrp="1"/>
          </p:cNvSpPr>
          <p:nvPr>
            <p:ph type="dt" sz="half" idx="10"/>
          </p:nvPr>
        </p:nvSpPr>
        <p:spPr>
          <a:xfrm>
            <a:off x="337141" y="6386906"/>
            <a:ext cx="2596182" cy="365125"/>
          </a:xfrm>
        </p:spPr>
        <p:txBody>
          <a:bodyPr/>
          <a:lstStyle/>
          <a:p>
            <a:r>
              <a:rPr lang="en-US">
                <a:solidFill>
                  <a:schemeClr val="tx1"/>
                </a:solidFill>
              </a:rPr>
              <a:t>ECT* Workshop </a:t>
            </a:r>
            <a:r>
              <a:rPr lang="en-US" dirty="0">
                <a:solidFill>
                  <a:schemeClr val="tx1"/>
                </a:solidFill>
              </a:rPr>
              <a:t>– T. Valet </a:t>
            </a:r>
            <a:r>
              <a:rPr lang="en-US">
                <a:solidFill>
                  <a:schemeClr val="tx1"/>
                </a:solidFill>
              </a:rPr>
              <a:t>- September </a:t>
            </a:r>
            <a:r>
              <a:rPr lang="en-US" dirty="0">
                <a:solidFill>
                  <a:schemeClr val="tx1"/>
                </a:solidFill>
              </a:rPr>
              <a:t>2024</a:t>
            </a:r>
          </a:p>
        </p:txBody>
      </p:sp>
      <p:sp>
        <p:nvSpPr>
          <p:cNvPr id="5" name="Footer Placeholder 3">
            <a:extLst>
              <a:ext uri="{FF2B5EF4-FFF2-40B4-BE49-F238E27FC236}">
                <a16:creationId xmlns:a16="http://schemas.microsoft.com/office/drawing/2014/main" id="{800DB707-B902-03B1-C72C-77E6F9FF390F}"/>
              </a:ext>
            </a:extLst>
          </p:cNvPr>
          <p:cNvSpPr>
            <a:spLocks noGrp="1"/>
          </p:cNvSpPr>
          <p:nvPr>
            <p:ph type="ftr" sz="quarter" idx="11"/>
          </p:nvPr>
        </p:nvSpPr>
        <p:spPr>
          <a:xfrm>
            <a:off x="3997466" y="6386906"/>
            <a:ext cx="3248029" cy="365125"/>
          </a:xfrm>
        </p:spPr>
        <p:txBody>
          <a:bodyPr/>
          <a:lstStyle/>
          <a:p>
            <a:r>
              <a:rPr lang="en-US" sz="1600">
                <a:solidFill>
                  <a:schemeClr val="tx1"/>
                </a:solidFill>
              </a:rPr>
              <a:t>NR Electron QKT in Solids - </a:t>
            </a:r>
            <a:fld id="{776807D8-D28C-46E7-B0B7-BF9A7CA5E6E4}" type="slidenum">
              <a:rPr lang="en-US" sz="1600" smtClean="0">
                <a:solidFill>
                  <a:schemeClr val="tx1"/>
                </a:solidFill>
              </a:rPr>
              <a:t>19</a:t>
            </a:fld>
            <a:endParaRPr lang="en-US" sz="1600" dirty="0">
              <a:solidFill>
                <a:schemeClr val="tx1"/>
              </a:solidFill>
            </a:endParaRPr>
          </a:p>
        </p:txBody>
      </p:sp>
      <p:grpSp>
        <p:nvGrpSpPr>
          <p:cNvPr id="6" name="Group 5">
            <a:extLst>
              <a:ext uri="{FF2B5EF4-FFF2-40B4-BE49-F238E27FC236}">
                <a16:creationId xmlns:a16="http://schemas.microsoft.com/office/drawing/2014/main" id="{6D15A567-059B-4580-7211-5EDFAB50E585}"/>
              </a:ext>
            </a:extLst>
          </p:cNvPr>
          <p:cNvGrpSpPr/>
          <p:nvPr/>
        </p:nvGrpSpPr>
        <p:grpSpPr>
          <a:xfrm>
            <a:off x="7824154" y="6314536"/>
            <a:ext cx="4283683" cy="458640"/>
            <a:chOff x="321295" y="5416685"/>
            <a:chExt cx="11545010" cy="1252974"/>
          </a:xfrm>
        </p:grpSpPr>
        <p:pic>
          <p:nvPicPr>
            <p:cNvPr id="7" name="Picture 6">
              <a:extLst>
                <a:ext uri="{FF2B5EF4-FFF2-40B4-BE49-F238E27FC236}">
                  <a16:creationId xmlns:a16="http://schemas.microsoft.com/office/drawing/2014/main" id="{69A04B1C-3950-268F-0DC0-772D8819045A}"/>
                </a:ext>
              </a:extLst>
            </p:cNvPr>
            <p:cNvPicPr>
              <a:picLocks noChangeAspect="1"/>
            </p:cNvPicPr>
            <p:nvPr/>
          </p:nvPicPr>
          <p:blipFill>
            <a:blip r:embed="rId13"/>
            <a:stretch>
              <a:fillRect/>
            </a:stretch>
          </p:blipFill>
          <p:spPr>
            <a:xfrm>
              <a:off x="321295" y="5547456"/>
              <a:ext cx="1122203" cy="1122203"/>
            </a:xfrm>
            <a:prstGeom prst="rect">
              <a:avLst/>
            </a:prstGeom>
          </p:spPr>
        </p:pic>
        <p:pic>
          <p:nvPicPr>
            <p:cNvPr id="9" name="Picture 8">
              <a:extLst>
                <a:ext uri="{FF2B5EF4-FFF2-40B4-BE49-F238E27FC236}">
                  <a16:creationId xmlns:a16="http://schemas.microsoft.com/office/drawing/2014/main" id="{8B063810-40B4-F754-3B7D-92C44D87889B}"/>
                </a:ext>
              </a:extLst>
            </p:cNvPr>
            <p:cNvPicPr>
              <a:picLocks noChangeAspect="1"/>
            </p:cNvPicPr>
            <p:nvPr/>
          </p:nvPicPr>
          <p:blipFill>
            <a:blip r:embed="rId14"/>
            <a:stretch>
              <a:fillRect/>
            </a:stretch>
          </p:blipFill>
          <p:spPr>
            <a:xfrm>
              <a:off x="1636564" y="5543755"/>
              <a:ext cx="1835869" cy="1125904"/>
            </a:xfrm>
            <a:prstGeom prst="rect">
              <a:avLst/>
            </a:prstGeom>
          </p:spPr>
        </p:pic>
        <p:pic>
          <p:nvPicPr>
            <p:cNvPr id="13" name="Picture 12">
              <a:extLst>
                <a:ext uri="{FF2B5EF4-FFF2-40B4-BE49-F238E27FC236}">
                  <a16:creationId xmlns:a16="http://schemas.microsoft.com/office/drawing/2014/main" id="{000C22FF-0270-0819-0A1A-AA5F7E2F26B9}"/>
                </a:ext>
              </a:extLst>
            </p:cNvPr>
            <p:cNvPicPr>
              <a:picLocks noChangeAspect="1"/>
            </p:cNvPicPr>
            <p:nvPr/>
          </p:nvPicPr>
          <p:blipFill>
            <a:blip r:embed="rId15"/>
            <a:stretch>
              <a:fillRect/>
            </a:stretch>
          </p:blipFill>
          <p:spPr>
            <a:xfrm>
              <a:off x="3665499" y="5543755"/>
              <a:ext cx="1004023" cy="1125904"/>
            </a:xfrm>
            <a:prstGeom prst="rect">
              <a:avLst/>
            </a:prstGeom>
          </p:spPr>
        </p:pic>
        <p:pic>
          <p:nvPicPr>
            <p:cNvPr id="16" name="Picture 15">
              <a:extLst>
                <a:ext uri="{FF2B5EF4-FFF2-40B4-BE49-F238E27FC236}">
                  <a16:creationId xmlns:a16="http://schemas.microsoft.com/office/drawing/2014/main" id="{160FC3F4-73EB-3583-0A2D-5AF2AC955008}"/>
                </a:ext>
              </a:extLst>
            </p:cNvPr>
            <p:cNvPicPr>
              <a:picLocks noChangeAspect="1"/>
            </p:cNvPicPr>
            <p:nvPr/>
          </p:nvPicPr>
          <p:blipFill>
            <a:blip r:embed="rId16"/>
            <a:stretch>
              <a:fillRect/>
            </a:stretch>
          </p:blipFill>
          <p:spPr>
            <a:xfrm>
              <a:off x="4862588" y="5416685"/>
              <a:ext cx="2275265" cy="1252974"/>
            </a:xfrm>
            <a:prstGeom prst="rect">
              <a:avLst/>
            </a:prstGeom>
          </p:spPr>
        </p:pic>
        <p:pic>
          <p:nvPicPr>
            <p:cNvPr id="17" name="Picture 16">
              <a:extLst>
                <a:ext uri="{FF2B5EF4-FFF2-40B4-BE49-F238E27FC236}">
                  <a16:creationId xmlns:a16="http://schemas.microsoft.com/office/drawing/2014/main" id="{E40ACE83-577E-BC6C-831D-D955A49435BC}"/>
                </a:ext>
              </a:extLst>
            </p:cNvPr>
            <p:cNvPicPr>
              <a:picLocks noChangeAspect="1"/>
            </p:cNvPicPr>
            <p:nvPr/>
          </p:nvPicPr>
          <p:blipFill>
            <a:blip r:embed="rId17"/>
            <a:stretch>
              <a:fillRect/>
            </a:stretch>
          </p:blipFill>
          <p:spPr>
            <a:xfrm>
              <a:off x="7330919" y="5470933"/>
              <a:ext cx="4535386" cy="1144477"/>
            </a:xfrm>
            <a:prstGeom prst="rect">
              <a:avLst/>
            </a:prstGeom>
          </p:spPr>
        </p:pic>
      </p:grpSp>
    </p:spTree>
    <p:extLst>
      <p:ext uri="{BB962C8B-B14F-4D97-AF65-F5344CB8AC3E}">
        <p14:creationId xmlns:p14="http://schemas.microsoft.com/office/powerpoint/2010/main" val="297213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par>
                                <p:cTn id="66" presetID="10" presetClass="entr" presetSubtype="0" fill="hold" nodeType="with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fade">
                                      <p:cBhvr>
                                        <p:cTn id="68" dur="500"/>
                                        <p:tgtEl>
                                          <p:spTgt spid="4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500"/>
                                        <p:tgtEl>
                                          <p:spTgt spid="26"/>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500"/>
                                        <p:tgtEl>
                                          <p:spTgt spid="27"/>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500"/>
                                        <p:tgtEl>
                                          <p:spTgt spid="29"/>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fade">
                                      <p:cBhvr>
                                        <p:cTn id="86" dur="600"/>
                                        <p:tgtEl>
                                          <p:spTgt spid="28"/>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500"/>
                                        <p:tgtEl>
                                          <p:spTgt spid="30"/>
                                        </p:tgtEl>
                                      </p:cBhvr>
                                    </p:animEffect>
                                  </p:childTnLst>
                                </p:cTn>
                              </p:par>
                              <p:par>
                                <p:cTn id="92" presetID="10" presetClass="entr" presetSubtype="0" fill="hold" nodeType="with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fade">
                                      <p:cBhvr>
                                        <p:cTn id="94" dur="500"/>
                                        <p:tgtEl>
                                          <p:spTgt spid="32"/>
                                        </p:tgtEl>
                                      </p:cBhvr>
                                    </p:animEffect>
                                  </p:childTnLst>
                                </p:cTn>
                              </p:par>
                              <p:par>
                                <p:cTn id="95" presetID="10" presetClass="entr" presetSubtype="0" fill="hold" nodeType="with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500"/>
                                        <p:tgtEl>
                                          <p:spTgt spid="38"/>
                                        </p:tgtEl>
                                      </p:cBhvr>
                                    </p:animEffect>
                                  </p:childTnLst>
                                </p:cTn>
                              </p:par>
                              <p:par>
                                <p:cTn id="98" presetID="10" presetClass="entr" presetSubtype="0" fill="hold" nodeType="with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500"/>
                                        <p:tgtEl>
                                          <p:spTgt spid="34"/>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500"/>
                                        <p:tgtEl>
                                          <p:spTgt spid="40"/>
                                        </p:tgtEl>
                                      </p:cBhvr>
                                    </p:animEffect>
                                  </p:childTnLst>
                                </p:cTn>
                              </p:par>
                              <p:par>
                                <p:cTn id="106" presetID="10" presetClass="entr" presetSubtype="0" fill="hold" nodeType="with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500"/>
                                        <p:tgtEl>
                                          <p:spTgt spid="42"/>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fade">
                                      <p:cBhvr>
                                        <p:cTn id="113" dur="500"/>
                                        <p:tgtEl>
                                          <p:spTgt spid="44"/>
                                        </p:tgtEl>
                                      </p:cBhvr>
                                    </p:animEffect>
                                  </p:childTnLst>
                                </p:cTn>
                              </p:par>
                              <p:par>
                                <p:cTn id="114" presetID="10" presetClass="entr" presetSubtype="0" fill="hold" nodeType="withEffect">
                                  <p:stCondLst>
                                    <p:cond delay="0"/>
                                  </p:stCondLst>
                                  <p:childTnLst>
                                    <p:set>
                                      <p:cBhvr>
                                        <p:cTn id="115" dur="1" fill="hold">
                                          <p:stCondLst>
                                            <p:cond delay="0"/>
                                          </p:stCondLst>
                                        </p:cTn>
                                        <p:tgtEl>
                                          <p:spTgt spid="48"/>
                                        </p:tgtEl>
                                        <p:attrNameLst>
                                          <p:attrName>style.visibility</p:attrName>
                                        </p:attrNameLst>
                                      </p:cBhvr>
                                      <p:to>
                                        <p:strVal val="visible"/>
                                      </p:to>
                                    </p:set>
                                    <p:animEffect transition="in" filter="fade">
                                      <p:cBhvr>
                                        <p:cTn id="11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2" grpId="0"/>
      <p:bldP spid="15" grpId="0"/>
      <p:bldP spid="18" grpId="0"/>
      <p:bldP spid="21" grpId="0"/>
      <p:bldP spid="22" grpId="0"/>
      <p:bldP spid="23" grpId="0"/>
      <p:bldP spid="26" grpId="0"/>
      <p:bldP spid="27" grpId="0"/>
      <p:bldP spid="28" grpId="0" animBg="1"/>
      <p:bldP spid="29" grpId="0"/>
      <p:bldP spid="30"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6D044-C704-4974-935B-AE3D7EFC9BC4}"/>
              </a:ext>
            </a:extLst>
          </p:cNvPr>
          <p:cNvSpPr>
            <a:spLocks noGrp="1"/>
          </p:cNvSpPr>
          <p:nvPr>
            <p:ph type="title"/>
          </p:nvPr>
        </p:nvSpPr>
        <p:spPr>
          <a:xfrm>
            <a:off x="594804" y="2817"/>
            <a:ext cx="10758996" cy="923331"/>
          </a:xfrm>
        </p:spPr>
        <p:txBody>
          <a:bodyPr/>
          <a:lstStyle/>
          <a:p>
            <a:r>
              <a:rPr lang="en-US"/>
              <a:t>acknowledgements</a:t>
            </a:r>
            <a:endParaRPr lang="en-US" dirty="0"/>
          </a:p>
        </p:txBody>
      </p:sp>
      <p:sp>
        <p:nvSpPr>
          <p:cNvPr id="3" name="Date Placeholder 4">
            <a:extLst>
              <a:ext uri="{FF2B5EF4-FFF2-40B4-BE49-F238E27FC236}">
                <a16:creationId xmlns:a16="http://schemas.microsoft.com/office/drawing/2014/main" id="{1754AEE9-381C-214C-6807-6A31C5977897}"/>
              </a:ext>
            </a:extLst>
          </p:cNvPr>
          <p:cNvSpPr>
            <a:spLocks noGrp="1"/>
          </p:cNvSpPr>
          <p:nvPr>
            <p:ph type="dt" sz="half" idx="10"/>
          </p:nvPr>
        </p:nvSpPr>
        <p:spPr>
          <a:xfrm>
            <a:off x="337141" y="6386906"/>
            <a:ext cx="2596182" cy="365125"/>
          </a:xfrm>
        </p:spPr>
        <p:txBody>
          <a:bodyPr/>
          <a:lstStyle/>
          <a:p>
            <a:r>
              <a:rPr lang="en-US">
                <a:solidFill>
                  <a:schemeClr val="tx1"/>
                </a:solidFill>
              </a:rPr>
              <a:t>ECT* Workshop </a:t>
            </a:r>
            <a:r>
              <a:rPr lang="en-US" dirty="0">
                <a:solidFill>
                  <a:schemeClr val="tx1"/>
                </a:solidFill>
              </a:rPr>
              <a:t>– T. Valet </a:t>
            </a:r>
            <a:r>
              <a:rPr lang="en-US">
                <a:solidFill>
                  <a:schemeClr val="tx1"/>
                </a:solidFill>
              </a:rPr>
              <a:t>- September </a:t>
            </a:r>
            <a:r>
              <a:rPr lang="en-US" dirty="0">
                <a:solidFill>
                  <a:schemeClr val="tx1"/>
                </a:solidFill>
              </a:rPr>
              <a:t>2024</a:t>
            </a:r>
          </a:p>
        </p:txBody>
      </p:sp>
      <p:sp>
        <p:nvSpPr>
          <p:cNvPr id="4" name="Footer Placeholder 3">
            <a:extLst>
              <a:ext uri="{FF2B5EF4-FFF2-40B4-BE49-F238E27FC236}">
                <a16:creationId xmlns:a16="http://schemas.microsoft.com/office/drawing/2014/main" id="{B165EB1A-3688-E72A-8327-7E23D523E351}"/>
              </a:ext>
            </a:extLst>
          </p:cNvPr>
          <p:cNvSpPr>
            <a:spLocks noGrp="1"/>
          </p:cNvSpPr>
          <p:nvPr>
            <p:ph type="ftr" sz="quarter" idx="11"/>
          </p:nvPr>
        </p:nvSpPr>
        <p:spPr>
          <a:xfrm>
            <a:off x="3997466" y="6386906"/>
            <a:ext cx="3248029" cy="365125"/>
          </a:xfrm>
        </p:spPr>
        <p:txBody>
          <a:bodyPr/>
          <a:lstStyle/>
          <a:p>
            <a:r>
              <a:rPr lang="en-US" sz="1600">
                <a:solidFill>
                  <a:schemeClr val="tx1"/>
                </a:solidFill>
              </a:rPr>
              <a:t>NR Electron QKT in Solids - </a:t>
            </a:r>
            <a:fld id="{776807D8-D28C-46E7-B0B7-BF9A7CA5E6E4}" type="slidenum">
              <a:rPr lang="en-US" sz="1600" smtClean="0">
                <a:solidFill>
                  <a:schemeClr val="tx1"/>
                </a:solidFill>
              </a:rPr>
              <a:t>2</a:t>
            </a:fld>
            <a:endParaRPr lang="en-US" sz="1600" dirty="0">
              <a:solidFill>
                <a:schemeClr val="tx1"/>
              </a:solidFill>
            </a:endParaRPr>
          </a:p>
        </p:txBody>
      </p:sp>
      <p:sp>
        <p:nvSpPr>
          <p:cNvPr id="12" name="Content Placeholder 2">
            <a:extLst>
              <a:ext uri="{FF2B5EF4-FFF2-40B4-BE49-F238E27FC236}">
                <a16:creationId xmlns:a16="http://schemas.microsoft.com/office/drawing/2014/main" id="{87CFDA62-C16E-6B72-8567-05038AE7583B}"/>
              </a:ext>
            </a:extLst>
          </p:cNvPr>
          <p:cNvSpPr txBox="1">
            <a:spLocks/>
          </p:cNvSpPr>
          <p:nvPr/>
        </p:nvSpPr>
        <p:spPr>
          <a:xfrm>
            <a:off x="302637" y="814764"/>
            <a:ext cx="6125173" cy="386012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General Theory</a:t>
            </a:r>
          </a:p>
          <a:p>
            <a:pPr marL="0" indent="0">
              <a:buNone/>
            </a:pPr>
            <a:r>
              <a:rPr lang="en-US" sz="2000" b="1" dirty="0"/>
              <a:t>Roberto Raimondi</a:t>
            </a:r>
          </a:p>
          <a:p>
            <a:pPr marL="0" indent="0">
              <a:buNone/>
            </a:pPr>
            <a:r>
              <a:rPr lang="en-US" sz="2000" dirty="0" err="1"/>
              <a:t>Dipartimento</a:t>
            </a:r>
            <a:r>
              <a:rPr lang="en-US" sz="2000" dirty="0"/>
              <a:t> di </a:t>
            </a:r>
            <a:r>
              <a:rPr lang="en-US" sz="2000" dirty="0" err="1"/>
              <a:t>Matematica</a:t>
            </a:r>
            <a:r>
              <a:rPr lang="en-US" sz="2000" dirty="0"/>
              <a:t> e </a:t>
            </a:r>
            <a:r>
              <a:rPr lang="en-US" sz="2000" dirty="0" err="1"/>
              <a:t>Fisica</a:t>
            </a:r>
            <a:r>
              <a:rPr lang="en-US" sz="2000" dirty="0"/>
              <a:t>, </a:t>
            </a:r>
            <a:r>
              <a:rPr lang="en-US" sz="2000" dirty="0" err="1"/>
              <a:t>Università</a:t>
            </a:r>
            <a:r>
              <a:rPr lang="en-US" sz="2000" dirty="0"/>
              <a:t> Roma Tre, Italy</a:t>
            </a:r>
          </a:p>
          <a:p>
            <a:pPr marL="0" indent="0">
              <a:buNone/>
            </a:pPr>
            <a:endParaRPr lang="en-US" sz="2000" dirty="0"/>
          </a:p>
          <a:p>
            <a:pPr marL="0" indent="0">
              <a:buNone/>
            </a:pPr>
            <a:r>
              <a:rPr lang="en-US" sz="2400" b="1" dirty="0"/>
              <a:t>Application to SOT theory</a:t>
            </a:r>
          </a:p>
          <a:p>
            <a:pPr marL="0" indent="0">
              <a:buNone/>
            </a:pPr>
            <a:r>
              <a:rPr lang="en-US" sz="2000" b="1" dirty="0"/>
              <a:t>Libor </a:t>
            </a:r>
            <a:r>
              <a:rPr lang="en-US" sz="2000" b="1" dirty="0" err="1"/>
              <a:t>Vojacek</a:t>
            </a:r>
            <a:r>
              <a:rPr lang="en-US" sz="2000" b="1" dirty="0"/>
              <a:t>, </a:t>
            </a:r>
            <a:r>
              <a:rPr lang="en-US" sz="2000" b="1" dirty="0" err="1"/>
              <a:t>Mairbek</a:t>
            </a:r>
            <a:r>
              <a:rPr lang="en-US" sz="2000" b="1" dirty="0"/>
              <a:t> </a:t>
            </a:r>
            <a:r>
              <a:rPr lang="en-US" sz="2000" b="1" dirty="0" err="1"/>
              <a:t>Chshiev</a:t>
            </a:r>
            <a:endParaRPr lang="en-US" sz="2000" b="1" dirty="0"/>
          </a:p>
          <a:p>
            <a:pPr marL="0" indent="0">
              <a:buNone/>
            </a:pPr>
            <a:r>
              <a:rPr lang="en-US" sz="2000"/>
              <a:t>SPINTEC, Université </a:t>
            </a:r>
            <a:r>
              <a:rPr lang="en-US" sz="2000" dirty="0"/>
              <a:t>Grenoble Alpes, CEA, CNRS, Grenoble </a:t>
            </a:r>
            <a:r>
              <a:rPr lang="en-US" sz="2000"/>
              <a:t>INP, France</a:t>
            </a:r>
            <a:endParaRPr lang="en-US" sz="2000" dirty="0"/>
          </a:p>
          <a:p>
            <a:pPr marL="0" indent="0">
              <a:buNone/>
            </a:pPr>
            <a:r>
              <a:rPr lang="en-US" sz="2000" b="1" dirty="0"/>
              <a:t>Jing Li</a:t>
            </a:r>
          </a:p>
          <a:p>
            <a:pPr marL="0" indent="0">
              <a:buNone/>
            </a:pPr>
            <a:r>
              <a:rPr lang="en-US" sz="2000" dirty="0"/>
              <a:t>Université Grenoble Alpes, CEA, LETI, France</a:t>
            </a:r>
          </a:p>
          <a:p>
            <a:pPr marL="0" indent="0">
              <a:buNone/>
            </a:pPr>
            <a:r>
              <a:rPr lang="en-US" sz="2000" b="1" dirty="0"/>
              <a:t>Sergey Nikolaev</a:t>
            </a:r>
          </a:p>
          <a:p>
            <a:pPr marL="0" indent="0">
              <a:buNone/>
            </a:pPr>
            <a:r>
              <a:rPr lang="en-US" sz="2000" dirty="0"/>
              <a:t>Osaka university, Graduate school of engineering science, Osaka, Japan</a:t>
            </a:r>
          </a:p>
          <a:p>
            <a:pPr marL="0" indent="0">
              <a:buNone/>
            </a:pPr>
            <a:endParaRPr lang="en-US" sz="1400" dirty="0"/>
          </a:p>
        </p:txBody>
      </p:sp>
      <p:sp>
        <p:nvSpPr>
          <p:cNvPr id="16" name="TextBox 15">
            <a:extLst>
              <a:ext uri="{FF2B5EF4-FFF2-40B4-BE49-F238E27FC236}">
                <a16:creationId xmlns:a16="http://schemas.microsoft.com/office/drawing/2014/main" id="{1AAF77E4-C082-29FC-799D-89136366876B}"/>
              </a:ext>
            </a:extLst>
          </p:cNvPr>
          <p:cNvSpPr txBox="1"/>
          <p:nvPr/>
        </p:nvSpPr>
        <p:spPr>
          <a:xfrm>
            <a:off x="6504502" y="815559"/>
            <a:ext cx="5506523" cy="2954655"/>
          </a:xfrm>
          <a:prstGeom prst="rect">
            <a:avLst/>
          </a:prstGeom>
          <a:noFill/>
        </p:spPr>
        <p:txBody>
          <a:bodyPr wrap="square">
            <a:spAutoFit/>
          </a:bodyPr>
          <a:lstStyle/>
          <a:p>
            <a:r>
              <a:rPr lang="en-US" sz="2400" b="1"/>
              <a:t>Application to orbitronics</a:t>
            </a:r>
          </a:p>
          <a:p>
            <a:r>
              <a:rPr lang="en-US" sz="2000" b="1"/>
              <a:t>Henri Jaffrès, Vincent Cros, Armando Pezo</a:t>
            </a:r>
          </a:p>
          <a:p>
            <a:endParaRPr lang="en-US" sz="800"/>
          </a:p>
          <a:p>
            <a:r>
              <a:rPr lang="en-US" sz="2000"/>
              <a:t>Laboratoire Albert Fert, CNRS, Thales, </a:t>
            </a:r>
          </a:p>
          <a:p>
            <a:r>
              <a:rPr lang="en-US" sz="2000"/>
              <a:t>Université Paris Saclay, France</a:t>
            </a:r>
          </a:p>
          <a:p>
            <a:endParaRPr lang="en-US" sz="2000" b="1"/>
          </a:p>
          <a:p>
            <a:pPr marL="0" indent="0">
              <a:buNone/>
            </a:pPr>
            <a:r>
              <a:rPr lang="en-US" sz="2000" b="1"/>
              <a:t>Many </a:t>
            </a:r>
            <a:r>
              <a:rPr lang="en-US" sz="2000" b="1" dirty="0"/>
              <a:t>important and useful discussions with </a:t>
            </a:r>
          </a:p>
          <a:p>
            <a:r>
              <a:rPr lang="en-US"/>
              <a:t>A. Fert (CNRS/LAF), X</a:t>
            </a:r>
            <a:r>
              <a:rPr lang="en-US" dirty="0"/>
              <a:t>. </a:t>
            </a:r>
            <a:r>
              <a:rPr lang="en-US" dirty="0" err="1"/>
              <a:t>Waintal</a:t>
            </a:r>
            <a:r>
              <a:rPr lang="en-US" dirty="0"/>
              <a:t> (UGA/PHELIQS</a:t>
            </a:r>
            <a:r>
              <a:rPr lang="en-US"/>
              <a:t>), </a:t>
            </a:r>
          </a:p>
          <a:p>
            <a:r>
              <a:rPr lang="en-US"/>
              <a:t>F</a:t>
            </a:r>
            <a:r>
              <a:rPr lang="en-US" dirty="0"/>
              <a:t>. </a:t>
            </a:r>
            <a:r>
              <a:rPr lang="en-US" dirty="0" err="1"/>
              <a:t>Piéchon</a:t>
            </a:r>
            <a:r>
              <a:rPr lang="en-US" dirty="0"/>
              <a:t> (UPS/CNRS/</a:t>
            </a:r>
            <a:r>
              <a:rPr lang="en-US"/>
              <a:t>LPS) </a:t>
            </a:r>
            <a:endParaRPr lang="en-US" dirty="0"/>
          </a:p>
          <a:p>
            <a:pPr marL="0" indent="0">
              <a:buNone/>
            </a:pPr>
            <a:endParaRPr lang="fr-FR" sz="1800" dirty="0"/>
          </a:p>
        </p:txBody>
      </p:sp>
      <p:pic>
        <p:nvPicPr>
          <p:cNvPr id="26" name="Picture 25">
            <a:extLst>
              <a:ext uri="{FF2B5EF4-FFF2-40B4-BE49-F238E27FC236}">
                <a16:creationId xmlns:a16="http://schemas.microsoft.com/office/drawing/2014/main" id="{F80D6E56-3BBF-165C-01B8-18683CE12860}"/>
              </a:ext>
            </a:extLst>
          </p:cNvPr>
          <p:cNvPicPr>
            <a:picLocks noChangeAspect="1"/>
          </p:cNvPicPr>
          <p:nvPr/>
        </p:nvPicPr>
        <p:blipFill>
          <a:blip r:embed="rId2"/>
          <a:stretch>
            <a:fillRect/>
          </a:stretch>
        </p:blipFill>
        <p:spPr>
          <a:xfrm>
            <a:off x="7506175" y="5142068"/>
            <a:ext cx="3496163" cy="1038370"/>
          </a:xfrm>
          <a:prstGeom prst="rect">
            <a:avLst/>
          </a:prstGeom>
        </p:spPr>
      </p:pic>
      <p:sp>
        <p:nvSpPr>
          <p:cNvPr id="24" name="TextBox 23">
            <a:extLst>
              <a:ext uri="{FF2B5EF4-FFF2-40B4-BE49-F238E27FC236}">
                <a16:creationId xmlns:a16="http://schemas.microsoft.com/office/drawing/2014/main" id="{9B33942F-B70A-5BA6-6E9A-8962DFF96C3E}"/>
              </a:ext>
            </a:extLst>
          </p:cNvPr>
          <p:cNvSpPr txBox="1"/>
          <p:nvPr/>
        </p:nvSpPr>
        <p:spPr>
          <a:xfrm>
            <a:off x="6504502" y="3527233"/>
            <a:ext cx="5603333" cy="677108"/>
          </a:xfrm>
          <a:prstGeom prst="rect">
            <a:avLst/>
          </a:prstGeom>
          <a:noFill/>
        </p:spPr>
        <p:txBody>
          <a:bodyPr wrap="square">
            <a:spAutoFit/>
          </a:bodyPr>
          <a:lstStyle/>
          <a:p>
            <a:pPr marL="0" indent="0">
              <a:buNone/>
            </a:pPr>
            <a:r>
              <a:rPr lang="en-US" sz="2000" b="1"/>
              <a:t>Financial support</a:t>
            </a:r>
          </a:p>
          <a:p>
            <a:pPr marL="0" indent="0">
              <a:buNone/>
            </a:pPr>
            <a:endParaRPr lang="fr-FR" sz="1800"/>
          </a:p>
        </p:txBody>
      </p:sp>
      <p:pic>
        <p:nvPicPr>
          <p:cNvPr id="29" name="Picture 28">
            <a:extLst>
              <a:ext uri="{FF2B5EF4-FFF2-40B4-BE49-F238E27FC236}">
                <a16:creationId xmlns:a16="http://schemas.microsoft.com/office/drawing/2014/main" id="{F4182D4F-2E1B-2A93-FB99-A93610F22207}"/>
              </a:ext>
            </a:extLst>
          </p:cNvPr>
          <p:cNvPicPr>
            <a:picLocks noChangeAspect="1"/>
          </p:cNvPicPr>
          <p:nvPr/>
        </p:nvPicPr>
        <p:blipFill>
          <a:blip r:embed="rId3"/>
          <a:stretch>
            <a:fillRect/>
          </a:stretch>
        </p:blipFill>
        <p:spPr>
          <a:xfrm>
            <a:off x="6641899" y="3935352"/>
            <a:ext cx="2248905" cy="1238458"/>
          </a:xfrm>
          <a:prstGeom prst="rect">
            <a:avLst/>
          </a:prstGeom>
        </p:spPr>
      </p:pic>
      <p:grpSp>
        <p:nvGrpSpPr>
          <p:cNvPr id="5" name="Group 4">
            <a:extLst>
              <a:ext uri="{FF2B5EF4-FFF2-40B4-BE49-F238E27FC236}">
                <a16:creationId xmlns:a16="http://schemas.microsoft.com/office/drawing/2014/main" id="{C3380B1F-FC79-4ABA-F3FF-D37D580BDCD4}"/>
              </a:ext>
            </a:extLst>
          </p:cNvPr>
          <p:cNvGrpSpPr/>
          <p:nvPr/>
        </p:nvGrpSpPr>
        <p:grpSpPr>
          <a:xfrm>
            <a:off x="7824154" y="6314536"/>
            <a:ext cx="4283683" cy="458640"/>
            <a:chOff x="321295" y="5416685"/>
            <a:chExt cx="11545010" cy="1252974"/>
          </a:xfrm>
        </p:grpSpPr>
        <p:pic>
          <p:nvPicPr>
            <p:cNvPr id="6" name="Picture 5">
              <a:extLst>
                <a:ext uri="{FF2B5EF4-FFF2-40B4-BE49-F238E27FC236}">
                  <a16:creationId xmlns:a16="http://schemas.microsoft.com/office/drawing/2014/main" id="{24C8D647-F0C5-53C3-90C1-72CF07260281}"/>
                </a:ext>
              </a:extLst>
            </p:cNvPr>
            <p:cNvPicPr>
              <a:picLocks noChangeAspect="1"/>
            </p:cNvPicPr>
            <p:nvPr/>
          </p:nvPicPr>
          <p:blipFill>
            <a:blip r:embed="rId4"/>
            <a:stretch>
              <a:fillRect/>
            </a:stretch>
          </p:blipFill>
          <p:spPr>
            <a:xfrm>
              <a:off x="321295" y="5547456"/>
              <a:ext cx="1122203" cy="1122203"/>
            </a:xfrm>
            <a:prstGeom prst="rect">
              <a:avLst/>
            </a:prstGeom>
          </p:spPr>
        </p:pic>
        <p:pic>
          <p:nvPicPr>
            <p:cNvPr id="7" name="Picture 6">
              <a:extLst>
                <a:ext uri="{FF2B5EF4-FFF2-40B4-BE49-F238E27FC236}">
                  <a16:creationId xmlns:a16="http://schemas.microsoft.com/office/drawing/2014/main" id="{01A7BD26-67BE-F941-FE34-D1AC8D7CC1C5}"/>
                </a:ext>
              </a:extLst>
            </p:cNvPr>
            <p:cNvPicPr>
              <a:picLocks noChangeAspect="1"/>
            </p:cNvPicPr>
            <p:nvPr/>
          </p:nvPicPr>
          <p:blipFill>
            <a:blip r:embed="rId5"/>
            <a:stretch>
              <a:fillRect/>
            </a:stretch>
          </p:blipFill>
          <p:spPr>
            <a:xfrm>
              <a:off x="1636564" y="5543755"/>
              <a:ext cx="1835869" cy="1125904"/>
            </a:xfrm>
            <a:prstGeom prst="rect">
              <a:avLst/>
            </a:prstGeom>
          </p:spPr>
        </p:pic>
        <p:pic>
          <p:nvPicPr>
            <p:cNvPr id="8" name="Picture 7">
              <a:extLst>
                <a:ext uri="{FF2B5EF4-FFF2-40B4-BE49-F238E27FC236}">
                  <a16:creationId xmlns:a16="http://schemas.microsoft.com/office/drawing/2014/main" id="{D8CC0219-3CC4-6E87-4E19-FB4E8CBBFBBD}"/>
                </a:ext>
              </a:extLst>
            </p:cNvPr>
            <p:cNvPicPr>
              <a:picLocks noChangeAspect="1"/>
            </p:cNvPicPr>
            <p:nvPr/>
          </p:nvPicPr>
          <p:blipFill>
            <a:blip r:embed="rId6"/>
            <a:stretch>
              <a:fillRect/>
            </a:stretch>
          </p:blipFill>
          <p:spPr>
            <a:xfrm>
              <a:off x="3665499" y="5543755"/>
              <a:ext cx="1004023" cy="1125904"/>
            </a:xfrm>
            <a:prstGeom prst="rect">
              <a:avLst/>
            </a:prstGeom>
          </p:spPr>
        </p:pic>
        <p:pic>
          <p:nvPicPr>
            <p:cNvPr id="9" name="Picture 8">
              <a:extLst>
                <a:ext uri="{FF2B5EF4-FFF2-40B4-BE49-F238E27FC236}">
                  <a16:creationId xmlns:a16="http://schemas.microsoft.com/office/drawing/2014/main" id="{B5EC2C75-9468-E7AC-2ACB-619447234D30}"/>
                </a:ext>
              </a:extLst>
            </p:cNvPr>
            <p:cNvPicPr>
              <a:picLocks noChangeAspect="1"/>
            </p:cNvPicPr>
            <p:nvPr/>
          </p:nvPicPr>
          <p:blipFill>
            <a:blip r:embed="rId3"/>
            <a:stretch>
              <a:fillRect/>
            </a:stretch>
          </p:blipFill>
          <p:spPr>
            <a:xfrm>
              <a:off x="4862588" y="5416685"/>
              <a:ext cx="2275265" cy="1252974"/>
            </a:xfrm>
            <a:prstGeom prst="rect">
              <a:avLst/>
            </a:prstGeom>
          </p:spPr>
        </p:pic>
        <p:pic>
          <p:nvPicPr>
            <p:cNvPr id="10" name="Picture 9">
              <a:extLst>
                <a:ext uri="{FF2B5EF4-FFF2-40B4-BE49-F238E27FC236}">
                  <a16:creationId xmlns:a16="http://schemas.microsoft.com/office/drawing/2014/main" id="{46CB300C-D69E-A96F-4FA4-5CE8F24F2EA0}"/>
                </a:ext>
              </a:extLst>
            </p:cNvPr>
            <p:cNvPicPr>
              <a:picLocks noChangeAspect="1"/>
            </p:cNvPicPr>
            <p:nvPr/>
          </p:nvPicPr>
          <p:blipFill>
            <a:blip r:embed="rId7"/>
            <a:stretch>
              <a:fillRect/>
            </a:stretch>
          </p:blipFill>
          <p:spPr>
            <a:xfrm>
              <a:off x="7330919" y="5470933"/>
              <a:ext cx="4535386" cy="1144477"/>
            </a:xfrm>
            <a:prstGeom prst="rect">
              <a:avLst/>
            </a:prstGeom>
          </p:spPr>
        </p:pic>
      </p:grpSp>
      <p:pic>
        <p:nvPicPr>
          <p:cNvPr id="13" name="Picture 12">
            <a:extLst>
              <a:ext uri="{FF2B5EF4-FFF2-40B4-BE49-F238E27FC236}">
                <a16:creationId xmlns:a16="http://schemas.microsoft.com/office/drawing/2014/main" id="{D50B46ED-503E-F2A4-93F6-F0FDE5BE1F89}"/>
              </a:ext>
            </a:extLst>
          </p:cNvPr>
          <p:cNvPicPr>
            <a:picLocks noChangeAspect="1"/>
          </p:cNvPicPr>
          <p:nvPr/>
        </p:nvPicPr>
        <p:blipFill>
          <a:blip r:embed="rId8"/>
          <a:stretch>
            <a:fillRect/>
          </a:stretch>
        </p:blipFill>
        <p:spPr>
          <a:xfrm>
            <a:off x="9085259" y="2379298"/>
            <a:ext cx="2724530" cy="2467319"/>
          </a:xfrm>
          <a:prstGeom prst="rect">
            <a:avLst/>
          </a:prstGeom>
        </p:spPr>
      </p:pic>
    </p:spTree>
    <p:extLst>
      <p:ext uri="{BB962C8B-B14F-4D97-AF65-F5344CB8AC3E}">
        <p14:creationId xmlns:p14="http://schemas.microsoft.com/office/powerpoint/2010/main" val="4106873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61AF6415-5924-97AF-E790-1A52439F44A5}"/>
              </a:ext>
            </a:extLst>
          </p:cNvPr>
          <p:cNvPicPr>
            <a:picLocks noChangeAspect="1"/>
          </p:cNvPicPr>
          <p:nvPr/>
        </p:nvPicPr>
        <p:blipFill>
          <a:blip r:embed="rId2"/>
          <a:srcRect/>
          <a:stretch/>
        </p:blipFill>
        <p:spPr>
          <a:xfrm>
            <a:off x="6208818" y="886525"/>
            <a:ext cx="5546408" cy="771525"/>
          </a:xfrm>
          <a:prstGeom prst="rect">
            <a:avLst/>
          </a:prstGeom>
        </p:spPr>
      </p:pic>
      <p:sp>
        <p:nvSpPr>
          <p:cNvPr id="2" name="Title 1">
            <a:extLst>
              <a:ext uri="{FF2B5EF4-FFF2-40B4-BE49-F238E27FC236}">
                <a16:creationId xmlns:a16="http://schemas.microsoft.com/office/drawing/2014/main" id="{AFC6D044-C704-4974-935B-AE3D7EFC9BC4}"/>
              </a:ext>
            </a:extLst>
          </p:cNvPr>
          <p:cNvSpPr>
            <a:spLocks noGrp="1"/>
          </p:cNvSpPr>
          <p:nvPr>
            <p:ph type="title"/>
          </p:nvPr>
        </p:nvSpPr>
        <p:spPr>
          <a:xfrm>
            <a:off x="594804" y="2817"/>
            <a:ext cx="10758996" cy="923331"/>
          </a:xfrm>
        </p:spPr>
        <p:txBody>
          <a:bodyPr/>
          <a:lstStyle/>
          <a:p>
            <a:r>
              <a:rPr lang="en-US"/>
              <a:t>Interband response</a:t>
            </a:r>
            <a:endParaRPr lang="en-US" dirty="0"/>
          </a:p>
        </p:txBody>
      </p:sp>
      <p:sp>
        <p:nvSpPr>
          <p:cNvPr id="11" name="Slide Number Placeholder 10">
            <a:extLst>
              <a:ext uri="{FF2B5EF4-FFF2-40B4-BE49-F238E27FC236}">
                <a16:creationId xmlns:a16="http://schemas.microsoft.com/office/drawing/2014/main" id="{6D5843A7-CBF3-441B-919C-8467B2BB19B5}"/>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20</a:t>
            </a:fld>
            <a:endParaRPr lang="en-US" dirty="0"/>
          </a:p>
        </p:txBody>
      </p:sp>
      <p:sp>
        <p:nvSpPr>
          <p:cNvPr id="8" name="ZoneTexte 7">
            <a:extLst>
              <a:ext uri="{FF2B5EF4-FFF2-40B4-BE49-F238E27FC236}">
                <a16:creationId xmlns:a16="http://schemas.microsoft.com/office/drawing/2014/main" id="{5A9D7ABE-7C42-C21B-84DF-268E65257F52}"/>
              </a:ext>
            </a:extLst>
          </p:cNvPr>
          <p:cNvSpPr txBox="1"/>
          <p:nvPr/>
        </p:nvSpPr>
        <p:spPr>
          <a:xfrm>
            <a:off x="697940" y="758266"/>
            <a:ext cx="4401911" cy="1169551"/>
          </a:xfrm>
          <a:prstGeom prst="rect">
            <a:avLst/>
          </a:prstGeom>
          <a:noFill/>
        </p:spPr>
        <p:txBody>
          <a:bodyPr wrap="none" rtlCol="0">
            <a:spAutoFit/>
          </a:bodyPr>
          <a:lstStyle/>
          <a:p>
            <a:pPr marL="285750" indent="-285750">
              <a:buFont typeface="Arial" panose="020B0604020202020204" pitchFamily="34" charset="0"/>
              <a:buChar char="•"/>
            </a:pPr>
            <a:r>
              <a:rPr lang="en-US" sz="1400" dirty="0"/>
              <a:t>Quasi-uniform and </a:t>
            </a:r>
            <a:r>
              <a:rPr lang="en-US" sz="1400" dirty="0">
                <a:solidFill>
                  <a:srgbClr val="FF0000"/>
                </a:solidFill>
              </a:rPr>
              <a:t>constant</a:t>
            </a:r>
            <a:r>
              <a:rPr lang="en-US" sz="1400" dirty="0"/>
              <a:t> electric field</a:t>
            </a:r>
          </a:p>
          <a:p>
            <a:pPr marL="285750" indent="-285750">
              <a:buFont typeface="Arial" panose="020B0604020202020204" pitchFamily="34" charset="0"/>
              <a:buChar char="•"/>
            </a:pPr>
            <a:r>
              <a:rPr lang="en-US" sz="1400" dirty="0"/>
              <a:t>No magnetic field</a:t>
            </a:r>
          </a:p>
          <a:p>
            <a:pPr marL="285750" indent="-285750">
              <a:buFont typeface="Arial" panose="020B0604020202020204" pitchFamily="34" charset="0"/>
              <a:buChar char="•"/>
            </a:pPr>
            <a:r>
              <a:rPr lang="en-US" sz="1400" dirty="0"/>
              <a:t>Hamiltonian matrix dependent only on momentum</a:t>
            </a:r>
          </a:p>
          <a:p>
            <a:pPr marL="285750" indent="-285750">
              <a:buFont typeface="Arial" panose="020B0604020202020204" pitchFamily="34" charset="0"/>
              <a:buChar char="•"/>
            </a:pPr>
            <a:r>
              <a:rPr lang="en-US" sz="1400" dirty="0"/>
              <a:t>Nondegenerate bands almost everywhere</a:t>
            </a:r>
          </a:p>
          <a:p>
            <a:pPr marL="285750" indent="-285750">
              <a:buFont typeface="Arial" panose="020B0604020202020204" pitchFamily="34" charset="0"/>
              <a:buChar char="•"/>
            </a:pPr>
            <a:endParaRPr lang="en-150" sz="1400" dirty="0"/>
          </a:p>
        </p:txBody>
      </p:sp>
      <p:sp>
        <p:nvSpPr>
          <p:cNvPr id="12" name="ZoneTexte 11">
            <a:extLst>
              <a:ext uri="{FF2B5EF4-FFF2-40B4-BE49-F238E27FC236}">
                <a16:creationId xmlns:a16="http://schemas.microsoft.com/office/drawing/2014/main" id="{564B94C4-3AB8-68CA-3359-4D968094F066}"/>
              </a:ext>
            </a:extLst>
          </p:cNvPr>
          <p:cNvSpPr txBox="1"/>
          <p:nvPr/>
        </p:nvSpPr>
        <p:spPr>
          <a:xfrm>
            <a:off x="1488240" y="1903286"/>
            <a:ext cx="6846939" cy="400110"/>
          </a:xfrm>
          <a:prstGeom prst="rect">
            <a:avLst/>
          </a:prstGeom>
          <a:noFill/>
        </p:spPr>
        <p:txBody>
          <a:bodyPr wrap="none" rtlCol="0">
            <a:spAutoFit/>
          </a:bodyPr>
          <a:lstStyle/>
          <a:p>
            <a:pPr algn="ctr"/>
            <a:r>
              <a:rPr lang="en-US" sz="2000" dirty="0"/>
              <a:t>The quantum coherences </a:t>
            </a:r>
            <a:r>
              <a:rPr lang="en-US" sz="2000"/>
              <a:t>between bands </a:t>
            </a:r>
            <a:r>
              <a:rPr lang="en-US" sz="2000" dirty="0"/>
              <a:t>are </a:t>
            </a:r>
            <a:r>
              <a:rPr lang="en-US" sz="2000" dirty="0">
                <a:solidFill>
                  <a:schemeClr val="accent2">
                    <a:lumMod val="75000"/>
                  </a:schemeClr>
                </a:solidFill>
              </a:rPr>
              <a:t>slave variables</a:t>
            </a:r>
          </a:p>
        </p:txBody>
      </p:sp>
      <p:sp>
        <p:nvSpPr>
          <p:cNvPr id="15" name="ZoneTexte 14">
            <a:extLst>
              <a:ext uri="{FF2B5EF4-FFF2-40B4-BE49-F238E27FC236}">
                <a16:creationId xmlns:a16="http://schemas.microsoft.com/office/drawing/2014/main" id="{F7D0F4B0-B638-AD35-266C-62E5C6BACD81}"/>
              </a:ext>
            </a:extLst>
          </p:cNvPr>
          <p:cNvSpPr txBox="1"/>
          <p:nvPr/>
        </p:nvSpPr>
        <p:spPr>
          <a:xfrm>
            <a:off x="9014705" y="1594178"/>
            <a:ext cx="1692066" cy="307777"/>
          </a:xfrm>
          <a:prstGeom prst="rect">
            <a:avLst/>
          </a:prstGeom>
          <a:noFill/>
        </p:spPr>
        <p:txBody>
          <a:bodyPr wrap="none" rtlCol="0">
            <a:spAutoFit/>
          </a:bodyPr>
          <a:lstStyle/>
          <a:p>
            <a:pPr algn="ctr"/>
            <a:r>
              <a:rPr lang="en-US" sz="1400" b="1" dirty="0" err="1">
                <a:solidFill>
                  <a:schemeClr val="accent2">
                    <a:lumMod val="75000"/>
                  </a:schemeClr>
                </a:solidFill>
              </a:rPr>
              <a:t>interband</a:t>
            </a:r>
            <a:r>
              <a:rPr lang="en-US" sz="1400" b="1" dirty="0">
                <a:solidFill>
                  <a:schemeClr val="accent2">
                    <a:lumMod val="75000"/>
                  </a:schemeClr>
                </a:solidFill>
              </a:rPr>
              <a:t> response</a:t>
            </a:r>
            <a:endParaRPr lang="en-150" sz="1400" b="1" dirty="0">
              <a:solidFill>
                <a:schemeClr val="accent2">
                  <a:lumMod val="75000"/>
                </a:schemeClr>
              </a:solidFill>
            </a:endParaRPr>
          </a:p>
        </p:txBody>
      </p:sp>
      <p:sp>
        <p:nvSpPr>
          <p:cNvPr id="30" name="ZoneTexte 29">
            <a:extLst>
              <a:ext uri="{FF2B5EF4-FFF2-40B4-BE49-F238E27FC236}">
                <a16:creationId xmlns:a16="http://schemas.microsoft.com/office/drawing/2014/main" id="{828ADCFA-0B4A-A214-64C8-177047DBB9F2}"/>
              </a:ext>
            </a:extLst>
          </p:cNvPr>
          <p:cNvSpPr txBox="1"/>
          <p:nvPr/>
        </p:nvSpPr>
        <p:spPr>
          <a:xfrm>
            <a:off x="850340" y="4669251"/>
            <a:ext cx="2461379" cy="400110"/>
          </a:xfrm>
          <a:prstGeom prst="rect">
            <a:avLst/>
          </a:prstGeom>
          <a:noFill/>
        </p:spPr>
        <p:txBody>
          <a:bodyPr wrap="none" rtlCol="0">
            <a:spAutoFit/>
          </a:bodyPr>
          <a:lstStyle/>
          <a:p>
            <a:pPr algn="ctr"/>
            <a:r>
              <a:rPr lang="de-DE" sz="2000" dirty="0">
                <a:solidFill>
                  <a:schemeClr val="accent2">
                    <a:lumMod val="75000"/>
                  </a:schemeClr>
                </a:solidFill>
              </a:rPr>
              <a:t>2-bands </a:t>
            </a:r>
            <a:r>
              <a:rPr lang="de-DE" sz="2000" dirty="0" err="1">
                <a:solidFill>
                  <a:schemeClr val="accent2">
                    <a:lumMod val="75000"/>
                  </a:schemeClr>
                </a:solidFill>
              </a:rPr>
              <a:t>case</a:t>
            </a:r>
            <a:r>
              <a:rPr lang="de-DE" sz="2000" dirty="0">
                <a:solidFill>
                  <a:schemeClr val="accent2">
                    <a:lumMod val="75000"/>
                  </a:schemeClr>
                </a:solidFill>
              </a:rPr>
              <a:t> – T= 0</a:t>
            </a:r>
            <a:endParaRPr lang="en-US" sz="2000" dirty="0">
              <a:solidFill>
                <a:schemeClr val="accent2">
                  <a:lumMod val="75000"/>
                </a:schemeClr>
              </a:solidFill>
            </a:endParaRPr>
          </a:p>
        </p:txBody>
      </p:sp>
      <p:pic>
        <p:nvPicPr>
          <p:cNvPr id="5" name="Image 4">
            <a:extLst>
              <a:ext uri="{FF2B5EF4-FFF2-40B4-BE49-F238E27FC236}">
                <a16:creationId xmlns:a16="http://schemas.microsoft.com/office/drawing/2014/main" id="{7296A238-755E-B60C-A46D-20D35CE525CE}"/>
              </a:ext>
            </a:extLst>
          </p:cNvPr>
          <p:cNvPicPr>
            <a:picLocks noChangeAspect="1"/>
          </p:cNvPicPr>
          <p:nvPr/>
        </p:nvPicPr>
        <p:blipFill>
          <a:blip r:embed="rId3"/>
          <a:srcRect/>
          <a:stretch/>
        </p:blipFill>
        <p:spPr>
          <a:xfrm>
            <a:off x="6129728" y="876059"/>
            <a:ext cx="5717858" cy="814388"/>
          </a:xfrm>
          <a:prstGeom prst="rect">
            <a:avLst/>
          </a:prstGeom>
        </p:spPr>
      </p:pic>
      <p:pic>
        <p:nvPicPr>
          <p:cNvPr id="7" name="Image 6">
            <a:extLst>
              <a:ext uri="{FF2B5EF4-FFF2-40B4-BE49-F238E27FC236}">
                <a16:creationId xmlns:a16="http://schemas.microsoft.com/office/drawing/2014/main" id="{C64C18A8-FD29-EC49-4942-0CA7ADEAD7F7}"/>
              </a:ext>
            </a:extLst>
          </p:cNvPr>
          <p:cNvPicPr>
            <a:picLocks noChangeAspect="1"/>
          </p:cNvPicPr>
          <p:nvPr/>
        </p:nvPicPr>
        <p:blipFill>
          <a:blip r:embed="rId4"/>
          <a:srcRect/>
          <a:stretch/>
        </p:blipFill>
        <p:spPr>
          <a:xfrm>
            <a:off x="287839" y="2452597"/>
            <a:ext cx="11609546" cy="1737360"/>
          </a:xfrm>
          <a:prstGeom prst="rect">
            <a:avLst/>
          </a:prstGeom>
        </p:spPr>
      </p:pic>
      <p:grpSp>
        <p:nvGrpSpPr>
          <p:cNvPr id="31" name="Groupe 30">
            <a:extLst>
              <a:ext uri="{FF2B5EF4-FFF2-40B4-BE49-F238E27FC236}">
                <a16:creationId xmlns:a16="http://schemas.microsoft.com/office/drawing/2014/main" id="{C00BA109-F276-AB8A-D9DD-E65610700D16}"/>
              </a:ext>
            </a:extLst>
          </p:cNvPr>
          <p:cNvGrpSpPr/>
          <p:nvPr/>
        </p:nvGrpSpPr>
        <p:grpSpPr>
          <a:xfrm>
            <a:off x="3815788" y="2263431"/>
            <a:ext cx="331200" cy="369332"/>
            <a:chOff x="3815788" y="2263431"/>
            <a:chExt cx="331200" cy="369332"/>
          </a:xfrm>
        </p:grpSpPr>
        <p:sp>
          <p:nvSpPr>
            <p:cNvPr id="13" name="ZoneTexte 12">
              <a:extLst>
                <a:ext uri="{FF2B5EF4-FFF2-40B4-BE49-F238E27FC236}">
                  <a16:creationId xmlns:a16="http://schemas.microsoft.com/office/drawing/2014/main" id="{E201EA3E-A150-5868-ABC6-AA611BEFB3B0}"/>
                </a:ext>
              </a:extLst>
            </p:cNvPr>
            <p:cNvSpPr txBox="1"/>
            <p:nvPr/>
          </p:nvSpPr>
          <p:spPr>
            <a:xfrm>
              <a:off x="3834261" y="2263431"/>
              <a:ext cx="304892" cy="369332"/>
            </a:xfrm>
            <a:prstGeom prst="rect">
              <a:avLst/>
            </a:prstGeom>
            <a:noFill/>
          </p:spPr>
          <p:txBody>
            <a:bodyPr wrap="none" rtlCol="0">
              <a:spAutoFit/>
            </a:bodyPr>
            <a:lstStyle/>
            <a:p>
              <a:r>
                <a:rPr lang="de-DE" b="1" dirty="0"/>
                <a:t>1</a:t>
              </a:r>
              <a:endParaRPr lang="en-US" b="1" dirty="0"/>
            </a:p>
          </p:txBody>
        </p:sp>
        <p:sp>
          <p:nvSpPr>
            <p:cNvPr id="16" name="Ellipse 15">
              <a:extLst>
                <a:ext uri="{FF2B5EF4-FFF2-40B4-BE49-F238E27FC236}">
                  <a16:creationId xmlns:a16="http://schemas.microsoft.com/office/drawing/2014/main" id="{3018D4B4-B8BE-046C-36E4-4A362F76A0E2}"/>
                </a:ext>
              </a:extLst>
            </p:cNvPr>
            <p:cNvSpPr/>
            <p:nvPr/>
          </p:nvSpPr>
          <p:spPr>
            <a:xfrm>
              <a:off x="3815788" y="2303396"/>
              <a:ext cx="331200" cy="329367"/>
            </a:xfrm>
            <a:prstGeom prst="ellipse">
              <a:avLst/>
            </a:prstGeom>
            <a:noFill/>
            <a:ln w="444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e 51">
            <a:extLst>
              <a:ext uri="{FF2B5EF4-FFF2-40B4-BE49-F238E27FC236}">
                <a16:creationId xmlns:a16="http://schemas.microsoft.com/office/drawing/2014/main" id="{AF13C7BF-2AB7-6751-8672-8058BCFC1E8D}"/>
              </a:ext>
            </a:extLst>
          </p:cNvPr>
          <p:cNvGrpSpPr/>
          <p:nvPr/>
        </p:nvGrpSpPr>
        <p:grpSpPr>
          <a:xfrm>
            <a:off x="78715" y="4087607"/>
            <a:ext cx="3118056" cy="369332"/>
            <a:chOff x="430655" y="4087607"/>
            <a:chExt cx="3118056" cy="369332"/>
          </a:xfrm>
        </p:grpSpPr>
        <p:sp>
          <p:nvSpPr>
            <p:cNvPr id="17" name="ZoneTexte 16">
              <a:extLst>
                <a:ext uri="{FF2B5EF4-FFF2-40B4-BE49-F238E27FC236}">
                  <a16:creationId xmlns:a16="http://schemas.microsoft.com/office/drawing/2014/main" id="{1F5BC41E-1FE8-9BE4-7A72-5C236B482698}"/>
                </a:ext>
              </a:extLst>
            </p:cNvPr>
            <p:cNvSpPr txBox="1"/>
            <p:nvPr/>
          </p:nvSpPr>
          <p:spPr>
            <a:xfrm>
              <a:off x="449128" y="4087607"/>
              <a:ext cx="304892" cy="369332"/>
            </a:xfrm>
            <a:prstGeom prst="rect">
              <a:avLst/>
            </a:prstGeom>
            <a:noFill/>
          </p:spPr>
          <p:txBody>
            <a:bodyPr wrap="none" rtlCol="0">
              <a:spAutoFit/>
            </a:bodyPr>
            <a:lstStyle/>
            <a:p>
              <a:r>
                <a:rPr lang="de-DE" b="1" dirty="0"/>
                <a:t>1</a:t>
              </a:r>
              <a:endParaRPr lang="en-US" b="1" dirty="0"/>
            </a:p>
          </p:txBody>
        </p:sp>
        <p:sp>
          <p:nvSpPr>
            <p:cNvPr id="19" name="Ellipse 18">
              <a:extLst>
                <a:ext uri="{FF2B5EF4-FFF2-40B4-BE49-F238E27FC236}">
                  <a16:creationId xmlns:a16="http://schemas.microsoft.com/office/drawing/2014/main" id="{2E9EBACE-5873-6088-2792-571DD44A3BA3}"/>
                </a:ext>
              </a:extLst>
            </p:cNvPr>
            <p:cNvSpPr/>
            <p:nvPr/>
          </p:nvSpPr>
          <p:spPr>
            <a:xfrm>
              <a:off x="430655" y="4127572"/>
              <a:ext cx="331200" cy="329367"/>
            </a:xfrm>
            <a:prstGeom prst="ellipse">
              <a:avLst/>
            </a:prstGeom>
            <a:noFill/>
            <a:ln w="444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ZoneTexte 23">
              <a:extLst>
                <a:ext uri="{FF2B5EF4-FFF2-40B4-BE49-F238E27FC236}">
                  <a16:creationId xmlns:a16="http://schemas.microsoft.com/office/drawing/2014/main" id="{4C9C10E1-7CD4-CB98-2095-8673A2CF4EE2}"/>
                </a:ext>
              </a:extLst>
            </p:cNvPr>
            <p:cNvSpPr txBox="1"/>
            <p:nvPr/>
          </p:nvSpPr>
          <p:spPr>
            <a:xfrm>
              <a:off x="737749" y="4138366"/>
              <a:ext cx="2810962" cy="307777"/>
            </a:xfrm>
            <a:prstGeom prst="rect">
              <a:avLst/>
            </a:prstGeom>
            <a:noFill/>
          </p:spPr>
          <p:txBody>
            <a:bodyPr wrap="none" rtlCol="0">
              <a:spAutoFit/>
            </a:bodyPr>
            <a:lstStyle/>
            <a:p>
              <a:pPr algn="ctr"/>
              <a:r>
                <a:rPr lang="en-US" sz="1400" b="1" dirty="0"/>
                <a:t>The “standard” intrinsic response</a:t>
              </a:r>
              <a:endParaRPr lang="en-150" sz="1400" b="1" dirty="0"/>
            </a:p>
          </p:txBody>
        </p:sp>
      </p:grpSp>
      <p:grpSp>
        <p:nvGrpSpPr>
          <p:cNvPr id="33" name="Groupe 32">
            <a:extLst>
              <a:ext uri="{FF2B5EF4-FFF2-40B4-BE49-F238E27FC236}">
                <a16:creationId xmlns:a16="http://schemas.microsoft.com/office/drawing/2014/main" id="{B7AC967B-BC22-A6D7-4CAF-13EB9C3E5D83}"/>
              </a:ext>
            </a:extLst>
          </p:cNvPr>
          <p:cNvGrpSpPr/>
          <p:nvPr/>
        </p:nvGrpSpPr>
        <p:grpSpPr>
          <a:xfrm>
            <a:off x="6751753" y="2263431"/>
            <a:ext cx="331200" cy="369332"/>
            <a:chOff x="3815788" y="2263431"/>
            <a:chExt cx="331200" cy="369332"/>
          </a:xfrm>
        </p:grpSpPr>
        <p:sp>
          <p:nvSpPr>
            <p:cNvPr id="35" name="ZoneTexte 34">
              <a:extLst>
                <a:ext uri="{FF2B5EF4-FFF2-40B4-BE49-F238E27FC236}">
                  <a16:creationId xmlns:a16="http://schemas.microsoft.com/office/drawing/2014/main" id="{DD2B7DCC-AF3B-F3BD-B072-44B85A2F24EF}"/>
                </a:ext>
              </a:extLst>
            </p:cNvPr>
            <p:cNvSpPr txBox="1"/>
            <p:nvPr/>
          </p:nvSpPr>
          <p:spPr>
            <a:xfrm>
              <a:off x="3834261" y="2263431"/>
              <a:ext cx="304892" cy="369332"/>
            </a:xfrm>
            <a:prstGeom prst="rect">
              <a:avLst/>
            </a:prstGeom>
            <a:noFill/>
          </p:spPr>
          <p:txBody>
            <a:bodyPr wrap="none" rtlCol="0">
              <a:spAutoFit/>
            </a:bodyPr>
            <a:lstStyle/>
            <a:p>
              <a:r>
                <a:rPr lang="de-DE" b="1" dirty="0">
                  <a:solidFill>
                    <a:srgbClr val="FF0000"/>
                  </a:solidFill>
                </a:rPr>
                <a:t>2</a:t>
              </a:r>
              <a:endParaRPr lang="en-US" b="1" dirty="0">
                <a:solidFill>
                  <a:srgbClr val="FF0000"/>
                </a:solidFill>
              </a:endParaRPr>
            </a:p>
          </p:txBody>
        </p:sp>
        <p:sp>
          <p:nvSpPr>
            <p:cNvPr id="36" name="Ellipse 35">
              <a:extLst>
                <a:ext uri="{FF2B5EF4-FFF2-40B4-BE49-F238E27FC236}">
                  <a16:creationId xmlns:a16="http://schemas.microsoft.com/office/drawing/2014/main" id="{89BA20F6-99A9-7ED9-8A60-2178DB159EBF}"/>
                </a:ext>
              </a:extLst>
            </p:cNvPr>
            <p:cNvSpPr/>
            <p:nvPr/>
          </p:nvSpPr>
          <p:spPr>
            <a:xfrm>
              <a:off x="3815788" y="2303396"/>
              <a:ext cx="331200" cy="329367"/>
            </a:xfrm>
            <a:prstGeom prst="ellipse">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e 52">
            <a:extLst>
              <a:ext uri="{FF2B5EF4-FFF2-40B4-BE49-F238E27FC236}">
                <a16:creationId xmlns:a16="http://schemas.microsoft.com/office/drawing/2014/main" id="{4F388E9A-639B-2482-6E41-073F5221C2F2}"/>
              </a:ext>
            </a:extLst>
          </p:cNvPr>
          <p:cNvGrpSpPr/>
          <p:nvPr/>
        </p:nvGrpSpPr>
        <p:grpSpPr>
          <a:xfrm>
            <a:off x="3615400" y="4087607"/>
            <a:ext cx="3417000" cy="369332"/>
            <a:chOff x="3973553" y="4087607"/>
            <a:chExt cx="3417000" cy="369332"/>
          </a:xfrm>
        </p:grpSpPr>
        <p:grpSp>
          <p:nvGrpSpPr>
            <p:cNvPr id="37" name="Groupe 36">
              <a:extLst>
                <a:ext uri="{FF2B5EF4-FFF2-40B4-BE49-F238E27FC236}">
                  <a16:creationId xmlns:a16="http://schemas.microsoft.com/office/drawing/2014/main" id="{CE30572A-176D-2B30-79E5-298D7CE48582}"/>
                </a:ext>
              </a:extLst>
            </p:cNvPr>
            <p:cNvGrpSpPr/>
            <p:nvPr/>
          </p:nvGrpSpPr>
          <p:grpSpPr>
            <a:xfrm>
              <a:off x="3973553" y="4087607"/>
              <a:ext cx="331200" cy="369332"/>
              <a:chOff x="3815788" y="2263431"/>
              <a:chExt cx="331200" cy="369332"/>
            </a:xfrm>
          </p:grpSpPr>
          <p:sp>
            <p:nvSpPr>
              <p:cNvPr id="39" name="ZoneTexte 38">
                <a:extLst>
                  <a:ext uri="{FF2B5EF4-FFF2-40B4-BE49-F238E27FC236}">
                    <a16:creationId xmlns:a16="http://schemas.microsoft.com/office/drawing/2014/main" id="{BF2C2D7B-D3D4-AB73-F409-74628360BF2C}"/>
                  </a:ext>
                </a:extLst>
              </p:cNvPr>
              <p:cNvSpPr txBox="1"/>
              <p:nvPr/>
            </p:nvSpPr>
            <p:spPr>
              <a:xfrm>
                <a:off x="3834261" y="2263431"/>
                <a:ext cx="304892" cy="369332"/>
              </a:xfrm>
              <a:prstGeom prst="rect">
                <a:avLst/>
              </a:prstGeom>
              <a:noFill/>
            </p:spPr>
            <p:txBody>
              <a:bodyPr wrap="none" rtlCol="0">
                <a:spAutoFit/>
              </a:bodyPr>
              <a:lstStyle/>
              <a:p>
                <a:r>
                  <a:rPr lang="de-DE" b="1" dirty="0">
                    <a:solidFill>
                      <a:srgbClr val="FF0000"/>
                    </a:solidFill>
                  </a:rPr>
                  <a:t>2</a:t>
                </a:r>
                <a:endParaRPr lang="en-US" b="1" dirty="0">
                  <a:solidFill>
                    <a:srgbClr val="FF0000"/>
                  </a:solidFill>
                </a:endParaRPr>
              </a:p>
            </p:txBody>
          </p:sp>
          <p:sp>
            <p:nvSpPr>
              <p:cNvPr id="41" name="Ellipse 40">
                <a:extLst>
                  <a:ext uri="{FF2B5EF4-FFF2-40B4-BE49-F238E27FC236}">
                    <a16:creationId xmlns:a16="http://schemas.microsoft.com/office/drawing/2014/main" id="{941677CF-B1CE-1C3A-3E9E-53DBD4D2E11A}"/>
                  </a:ext>
                </a:extLst>
              </p:cNvPr>
              <p:cNvSpPr/>
              <p:nvPr/>
            </p:nvSpPr>
            <p:spPr>
              <a:xfrm>
                <a:off x="3815788" y="2303396"/>
                <a:ext cx="331200" cy="329367"/>
              </a:xfrm>
              <a:prstGeom prst="ellipse">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ZoneTexte 42">
              <a:extLst>
                <a:ext uri="{FF2B5EF4-FFF2-40B4-BE49-F238E27FC236}">
                  <a16:creationId xmlns:a16="http://schemas.microsoft.com/office/drawing/2014/main" id="{B37F7A3F-6D5D-7695-215B-574EF1990068}"/>
                </a:ext>
              </a:extLst>
            </p:cNvPr>
            <p:cNvSpPr txBox="1"/>
            <p:nvPr/>
          </p:nvSpPr>
          <p:spPr>
            <a:xfrm>
              <a:off x="4309838" y="4147601"/>
              <a:ext cx="3080715" cy="307777"/>
            </a:xfrm>
            <a:prstGeom prst="rect">
              <a:avLst/>
            </a:prstGeom>
            <a:noFill/>
          </p:spPr>
          <p:txBody>
            <a:bodyPr wrap="none" rtlCol="0">
              <a:spAutoFit/>
            </a:bodyPr>
            <a:lstStyle/>
            <a:p>
              <a:pPr algn="ctr"/>
              <a:r>
                <a:rPr lang="en-US" sz="1400" b="1" dirty="0">
                  <a:solidFill>
                    <a:srgbClr val="FF0000"/>
                  </a:solidFill>
                </a:rPr>
                <a:t>New !!! Gradient induced coherence !</a:t>
              </a:r>
              <a:endParaRPr lang="en-150" sz="1400" b="1" dirty="0">
                <a:solidFill>
                  <a:srgbClr val="FF0000"/>
                </a:solidFill>
              </a:endParaRPr>
            </a:p>
          </p:txBody>
        </p:sp>
      </p:grpSp>
      <p:grpSp>
        <p:nvGrpSpPr>
          <p:cNvPr id="57" name="Groupe 56">
            <a:extLst>
              <a:ext uri="{FF2B5EF4-FFF2-40B4-BE49-F238E27FC236}">
                <a16:creationId xmlns:a16="http://schemas.microsoft.com/office/drawing/2014/main" id="{4050D4BB-3284-8D9E-F738-2320C6772771}"/>
              </a:ext>
            </a:extLst>
          </p:cNvPr>
          <p:cNvGrpSpPr/>
          <p:nvPr/>
        </p:nvGrpSpPr>
        <p:grpSpPr>
          <a:xfrm>
            <a:off x="1250007" y="3373871"/>
            <a:ext cx="331200" cy="369332"/>
            <a:chOff x="1008644" y="3322115"/>
            <a:chExt cx="331200" cy="369332"/>
          </a:xfrm>
        </p:grpSpPr>
        <p:sp>
          <p:nvSpPr>
            <p:cNvPr id="46" name="ZoneTexte 45">
              <a:extLst>
                <a:ext uri="{FF2B5EF4-FFF2-40B4-BE49-F238E27FC236}">
                  <a16:creationId xmlns:a16="http://schemas.microsoft.com/office/drawing/2014/main" id="{5272C98E-37A1-4BD5-8456-DEFF5CE4052D}"/>
                </a:ext>
              </a:extLst>
            </p:cNvPr>
            <p:cNvSpPr txBox="1"/>
            <p:nvPr/>
          </p:nvSpPr>
          <p:spPr>
            <a:xfrm>
              <a:off x="1027117" y="3322115"/>
              <a:ext cx="304892" cy="369332"/>
            </a:xfrm>
            <a:prstGeom prst="rect">
              <a:avLst/>
            </a:prstGeom>
            <a:noFill/>
          </p:spPr>
          <p:txBody>
            <a:bodyPr wrap="none" rtlCol="0">
              <a:spAutoFit/>
            </a:bodyPr>
            <a:lstStyle/>
            <a:p>
              <a:r>
                <a:rPr lang="de-DE" b="1" dirty="0">
                  <a:solidFill>
                    <a:srgbClr val="FF0000"/>
                  </a:solidFill>
                </a:rPr>
                <a:t>3</a:t>
              </a:r>
              <a:endParaRPr lang="en-US" b="1" dirty="0">
                <a:solidFill>
                  <a:srgbClr val="FF0000"/>
                </a:solidFill>
              </a:endParaRPr>
            </a:p>
          </p:txBody>
        </p:sp>
        <p:sp>
          <p:nvSpPr>
            <p:cNvPr id="47" name="Ellipse 46">
              <a:extLst>
                <a:ext uri="{FF2B5EF4-FFF2-40B4-BE49-F238E27FC236}">
                  <a16:creationId xmlns:a16="http://schemas.microsoft.com/office/drawing/2014/main" id="{C73013C7-57F8-E930-FB48-B6AE3100E701}"/>
                </a:ext>
              </a:extLst>
            </p:cNvPr>
            <p:cNvSpPr/>
            <p:nvPr/>
          </p:nvSpPr>
          <p:spPr>
            <a:xfrm>
              <a:off x="1008644" y="3344828"/>
              <a:ext cx="331200" cy="329367"/>
            </a:xfrm>
            <a:prstGeom prst="ellipse">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e 53">
            <a:extLst>
              <a:ext uri="{FF2B5EF4-FFF2-40B4-BE49-F238E27FC236}">
                <a16:creationId xmlns:a16="http://schemas.microsoft.com/office/drawing/2014/main" id="{54A846F3-32E3-D7A9-7125-11AC8D2B3432}"/>
              </a:ext>
            </a:extLst>
          </p:cNvPr>
          <p:cNvGrpSpPr/>
          <p:nvPr/>
        </p:nvGrpSpPr>
        <p:grpSpPr>
          <a:xfrm>
            <a:off x="7451029" y="4092019"/>
            <a:ext cx="3400591" cy="369332"/>
            <a:chOff x="7802969" y="4092019"/>
            <a:chExt cx="3400591" cy="369332"/>
          </a:xfrm>
        </p:grpSpPr>
        <p:grpSp>
          <p:nvGrpSpPr>
            <p:cNvPr id="48" name="Groupe 47">
              <a:extLst>
                <a:ext uri="{FF2B5EF4-FFF2-40B4-BE49-F238E27FC236}">
                  <a16:creationId xmlns:a16="http://schemas.microsoft.com/office/drawing/2014/main" id="{4D5B383D-D767-8936-AD70-85962ACE9878}"/>
                </a:ext>
              </a:extLst>
            </p:cNvPr>
            <p:cNvGrpSpPr/>
            <p:nvPr/>
          </p:nvGrpSpPr>
          <p:grpSpPr>
            <a:xfrm>
              <a:off x="7802969" y="4092019"/>
              <a:ext cx="331200" cy="369332"/>
              <a:chOff x="3815788" y="2263431"/>
              <a:chExt cx="331200" cy="369332"/>
            </a:xfrm>
          </p:grpSpPr>
          <p:sp>
            <p:nvSpPr>
              <p:cNvPr id="49" name="ZoneTexte 48">
                <a:extLst>
                  <a:ext uri="{FF2B5EF4-FFF2-40B4-BE49-F238E27FC236}">
                    <a16:creationId xmlns:a16="http://schemas.microsoft.com/office/drawing/2014/main" id="{806B54BD-0DD9-4967-07DD-C17841934362}"/>
                  </a:ext>
                </a:extLst>
              </p:cNvPr>
              <p:cNvSpPr txBox="1"/>
              <p:nvPr/>
            </p:nvSpPr>
            <p:spPr>
              <a:xfrm>
                <a:off x="3834261" y="2263431"/>
                <a:ext cx="304892" cy="369332"/>
              </a:xfrm>
              <a:prstGeom prst="rect">
                <a:avLst/>
              </a:prstGeom>
              <a:noFill/>
            </p:spPr>
            <p:txBody>
              <a:bodyPr wrap="none" rtlCol="0">
                <a:spAutoFit/>
              </a:bodyPr>
              <a:lstStyle/>
              <a:p>
                <a:r>
                  <a:rPr lang="de-DE" b="1" dirty="0">
                    <a:solidFill>
                      <a:srgbClr val="FF0000"/>
                    </a:solidFill>
                  </a:rPr>
                  <a:t>3</a:t>
                </a:r>
                <a:endParaRPr lang="en-US" b="1" dirty="0">
                  <a:solidFill>
                    <a:srgbClr val="FF0000"/>
                  </a:solidFill>
                </a:endParaRPr>
              </a:p>
            </p:txBody>
          </p:sp>
          <p:sp>
            <p:nvSpPr>
              <p:cNvPr id="50" name="Ellipse 49">
                <a:extLst>
                  <a:ext uri="{FF2B5EF4-FFF2-40B4-BE49-F238E27FC236}">
                    <a16:creationId xmlns:a16="http://schemas.microsoft.com/office/drawing/2014/main" id="{3DB5A8A0-E1F1-1508-9CF1-019F447606EA}"/>
                  </a:ext>
                </a:extLst>
              </p:cNvPr>
              <p:cNvSpPr/>
              <p:nvPr/>
            </p:nvSpPr>
            <p:spPr>
              <a:xfrm>
                <a:off x="3815788" y="2303396"/>
                <a:ext cx="331200" cy="329367"/>
              </a:xfrm>
              <a:prstGeom prst="ellipse">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ZoneTexte 50">
              <a:extLst>
                <a:ext uri="{FF2B5EF4-FFF2-40B4-BE49-F238E27FC236}">
                  <a16:creationId xmlns:a16="http://schemas.microsoft.com/office/drawing/2014/main" id="{D6169080-B8EF-4F34-FD53-6A9455980CD6}"/>
                </a:ext>
              </a:extLst>
            </p:cNvPr>
            <p:cNvSpPr txBox="1"/>
            <p:nvPr/>
          </p:nvSpPr>
          <p:spPr>
            <a:xfrm>
              <a:off x="8155673" y="4152013"/>
              <a:ext cx="3047887" cy="307777"/>
            </a:xfrm>
            <a:prstGeom prst="rect">
              <a:avLst/>
            </a:prstGeom>
            <a:noFill/>
          </p:spPr>
          <p:txBody>
            <a:bodyPr wrap="none" rtlCol="0">
              <a:spAutoFit/>
            </a:bodyPr>
            <a:lstStyle/>
            <a:p>
              <a:pPr algn="ctr"/>
              <a:r>
                <a:rPr lang="en-US" sz="1400" b="1" dirty="0">
                  <a:solidFill>
                    <a:srgbClr val="FF0000"/>
                  </a:solidFill>
                </a:rPr>
                <a:t>New !!! Leading disorder correction !</a:t>
              </a:r>
              <a:endParaRPr lang="en-150" sz="1400" b="1" dirty="0">
                <a:solidFill>
                  <a:srgbClr val="FF0000"/>
                </a:solidFill>
              </a:endParaRPr>
            </a:p>
          </p:txBody>
        </p:sp>
      </p:grpSp>
      <p:pic>
        <p:nvPicPr>
          <p:cNvPr id="56" name="Image 55">
            <a:extLst>
              <a:ext uri="{FF2B5EF4-FFF2-40B4-BE49-F238E27FC236}">
                <a16:creationId xmlns:a16="http://schemas.microsoft.com/office/drawing/2014/main" id="{BA19DDD8-8D3B-A8F8-1CBD-8EAABA7C3DEB}"/>
              </a:ext>
            </a:extLst>
          </p:cNvPr>
          <p:cNvPicPr>
            <a:picLocks noChangeAspect="1"/>
          </p:cNvPicPr>
          <p:nvPr/>
        </p:nvPicPr>
        <p:blipFill>
          <a:blip r:embed="rId5"/>
          <a:stretch>
            <a:fillRect/>
          </a:stretch>
        </p:blipFill>
        <p:spPr>
          <a:xfrm>
            <a:off x="10660398" y="4044041"/>
            <a:ext cx="1171739" cy="514895"/>
          </a:xfrm>
          <a:prstGeom prst="rect">
            <a:avLst/>
          </a:prstGeom>
        </p:spPr>
      </p:pic>
      <p:pic>
        <p:nvPicPr>
          <p:cNvPr id="60" name="Image 59">
            <a:extLst>
              <a:ext uri="{FF2B5EF4-FFF2-40B4-BE49-F238E27FC236}">
                <a16:creationId xmlns:a16="http://schemas.microsoft.com/office/drawing/2014/main" id="{9ABBCCA9-F7AD-7180-1C3F-D8468326AD21}"/>
              </a:ext>
            </a:extLst>
          </p:cNvPr>
          <p:cNvPicPr>
            <a:picLocks noChangeAspect="1"/>
          </p:cNvPicPr>
          <p:nvPr/>
        </p:nvPicPr>
        <p:blipFill>
          <a:blip r:embed="rId6"/>
          <a:stretch>
            <a:fillRect/>
          </a:stretch>
        </p:blipFill>
        <p:spPr>
          <a:xfrm>
            <a:off x="396715" y="5267874"/>
            <a:ext cx="4145858" cy="617306"/>
          </a:xfrm>
          <a:prstGeom prst="rect">
            <a:avLst/>
          </a:prstGeom>
        </p:spPr>
      </p:pic>
      <p:pic>
        <p:nvPicPr>
          <p:cNvPr id="62" name="Image 61">
            <a:extLst>
              <a:ext uri="{FF2B5EF4-FFF2-40B4-BE49-F238E27FC236}">
                <a16:creationId xmlns:a16="http://schemas.microsoft.com/office/drawing/2014/main" id="{9C4C4FD8-B3B2-EA80-53F9-B56F7D58F5DA}"/>
              </a:ext>
            </a:extLst>
          </p:cNvPr>
          <p:cNvPicPr>
            <a:picLocks noChangeAspect="1"/>
          </p:cNvPicPr>
          <p:nvPr/>
        </p:nvPicPr>
        <p:blipFill>
          <a:blip r:embed="rId7"/>
          <a:stretch>
            <a:fillRect/>
          </a:stretch>
        </p:blipFill>
        <p:spPr>
          <a:xfrm>
            <a:off x="3955581" y="4492600"/>
            <a:ext cx="6782746" cy="1493729"/>
          </a:xfrm>
          <a:prstGeom prst="rect">
            <a:avLst/>
          </a:prstGeom>
        </p:spPr>
      </p:pic>
      <p:sp>
        <p:nvSpPr>
          <p:cNvPr id="4" name="Date Placeholder 4">
            <a:extLst>
              <a:ext uri="{FF2B5EF4-FFF2-40B4-BE49-F238E27FC236}">
                <a16:creationId xmlns:a16="http://schemas.microsoft.com/office/drawing/2014/main" id="{C2B13AED-7CA6-DFCA-8567-2B3602EDA818}"/>
              </a:ext>
            </a:extLst>
          </p:cNvPr>
          <p:cNvSpPr>
            <a:spLocks noGrp="1"/>
          </p:cNvSpPr>
          <p:nvPr>
            <p:ph type="dt" sz="half" idx="10"/>
          </p:nvPr>
        </p:nvSpPr>
        <p:spPr>
          <a:xfrm>
            <a:off x="337141" y="6386906"/>
            <a:ext cx="2596182" cy="365125"/>
          </a:xfrm>
        </p:spPr>
        <p:txBody>
          <a:bodyPr/>
          <a:lstStyle/>
          <a:p>
            <a:r>
              <a:rPr lang="en-US">
                <a:solidFill>
                  <a:schemeClr val="tx1"/>
                </a:solidFill>
              </a:rPr>
              <a:t>ECT* Workshop </a:t>
            </a:r>
            <a:r>
              <a:rPr lang="en-US" dirty="0">
                <a:solidFill>
                  <a:schemeClr val="tx1"/>
                </a:solidFill>
              </a:rPr>
              <a:t>– T. Valet </a:t>
            </a:r>
            <a:r>
              <a:rPr lang="en-US">
                <a:solidFill>
                  <a:schemeClr val="tx1"/>
                </a:solidFill>
              </a:rPr>
              <a:t>- September </a:t>
            </a:r>
            <a:r>
              <a:rPr lang="en-US" dirty="0">
                <a:solidFill>
                  <a:schemeClr val="tx1"/>
                </a:solidFill>
              </a:rPr>
              <a:t>2024</a:t>
            </a:r>
          </a:p>
        </p:txBody>
      </p:sp>
      <p:sp>
        <p:nvSpPr>
          <p:cNvPr id="6" name="Footer Placeholder 3">
            <a:extLst>
              <a:ext uri="{FF2B5EF4-FFF2-40B4-BE49-F238E27FC236}">
                <a16:creationId xmlns:a16="http://schemas.microsoft.com/office/drawing/2014/main" id="{196A29BD-BD71-2495-F409-B9D16B762EA6}"/>
              </a:ext>
            </a:extLst>
          </p:cNvPr>
          <p:cNvSpPr>
            <a:spLocks noGrp="1"/>
          </p:cNvSpPr>
          <p:nvPr>
            <p:ph type="ftr" sz="quarter" idx="11"/>
          </p:nvPr>
        </p:nvSpPr>
        <p:spPr>
          <a:xfrm>
            <a:off x="3997466" y="6386906"/>
            <a:ext cx="3248029" cy="365125"/>
          </a:xfrm>
        </p:spPr>
        <p:txBody>
          <a:bodyPr/>
          <a:lstStyle/>
          <a:p>
            <a:r>
              <a:rPr lang="en-US" sz="1600">
                <a:solidFill>
                  <a:schemeClr val="tx1"/>
                </a:solidFill>
              </a:rPr>
              <a:t>NR Electron QKT in Solids - </a:t>
            </a:r>
            <a:fld id="{776807D8-D28C-46E7-B0B7-BF9A7CA5E6E4}" type="slidenum">
              <a:rPr lang="en-US" sz="1600" smtClean="0">
                <a:solidFill>
                  <a:schemeClr val="tx1"/>
                </a:solidFill>
              </a:rPr>
              <a:t>20</a:t>
            </a:fld>
            <a:endParaRPr lang="en-US" sz="1600" dirty="0">
              <a:solidFill>
                <a:schemeClr val="tx1"/>
              </a:solidFill>
            </a:endParaRPr>
          </a:p>
        </p:txBody>
      </p:sp>
      <p:grpSp>
        <p:nvGrpSpPr>
          <p:cNvPr id="9" name="Group 8">
            <a:extLst>
              <a:ext uri="{FF2B5EF4-FFF2-40B4-BE49-F238E27FC236}">
                <a16:creationId xmlns:a16="http://schemas.microsoft.com/office/drawing/2014/main" id="{7154EAF0-589E-6A9F-3883-B3078331A52E}"/>
              </a:ext>
            </a:extLst>
          </p:cNvPr>
          <p:cNvGrpSpPr/>
          <p:nvPr/>
        </p:nvGrpSpPr>
        <p:grpSpPr>
          <a:xfrm>
            <a:off x="7824154" y="6314536"/>
            <a:ext cx="4283683" cy="458640"/>
            <a:chOff x="321295" y="5416685"/>
            <a:chExt cx="11545010" cy="1252974"/>
          </a:xfrm>
        </p:grpSpPr>
        <p:pic>
          <p:nvPicPr>
            <p:cNvPr id="10" name="Picture 9">
              <a:extLst>
                <a:ext uri="{FF2B5EF4-FFF2-40B4-BE49-F238E27FC236}">
                  <a16:creationId xmlns:a16="http://schemas.microsoft.com/office/drawing/2014/main" id="{3DEAAF28-92C3-82AE-91F3-E8521AD7555E}"/>
                </a:ext>
              </a:extLst>
            </p:cNvPr>
            <p:cNvPicPr>
              <a:picLocks noChangeAspect="1"/>
            </p:cNvPicPr>
            <p:nvPr/>
          </p:nvPicPr>
          <p:blipFill>
            <a:blip r:embed="rId8"/>
            <a:stretch>
              <a:fillRect/>
            </a:stretch>
          </p:blipFill>
          <p:spPr>
            <a:xfrm>
              <a:off x="321295" y="5547456"/>
              <a:ext cx="1122203" cy="1122203"/>
            </a:xfrm>
            <a:prstGeom prst="rect">
              <a:avLst/>
            </a:prstGeom>
          </p:spPr>
        </p:pic>
        <p:pic>
          <p:nvPicPr>
            <p:cNvPr id="18" name="Picture 17">
              <a:extLst>
                <a:ext uri="{FF2B5EF4-FFF2-40B4-BE49-F238E27FC236}">
                  <a16:creationId xmlns:a16="http://schemas.microsoft.com/office/drawing/2014/main" id="{9F178FB7-1058-7B53-1D1C-687B62221C61}"/>
                </a:ext>
              </a:extLst>
            </p:cNvPr>
            <p:cNvPicPr>
              <a:picLocks noChangeAspect="1"/>
            </p:cNvPicPr>
            <p:nvPr/>
          </p:nvPicPr>
          <p:blipFill>
            <a:blip r:embed="rId9"/>
            <a:stretch>
              <a:fillRect/>
            </a:stretch>
          </p:blipFill>
          <p:spPr>
            <a:xfrm>
              <a:off x="1636564" y="5543755"/>
              <a:ext cx="1835869" cy="1125904"/>
            </a:xfrm>
            <a:prstGeom prst="rect">
              <a:avLst/>
            </a:prstGeom>
          </p:spPr>
        </p:pic>
        <p:pic>
          <p:nvPicPr>
            <p:cNvPr id="20" name="Picture 19">
              <a:extLst>
                <a:ext uri="{FF2B5EF4-FFF2-40B4-BE49-F238E27FC236}">
                  <a16:creationId xmlns:a16="http://schemas.microsoft.com/office/drawing/2014/main" id="{E697417E-61B0-F30E-9E66-92C9FAB18F00}"/>
                </a:ext>
              </a:extLst>
            </p:cNvPr>
            <p:cNvPicPr>
              <a:picLocks noChangeAspect="1"/>
            </p:cNvPicPr>
            <p:nvPr/>
          </p:nvPicPr>
          <p:blipFill>
            <a:blip r:embed="rId10"/>
            <a:stretch>
              <a:fillRect/>
            </a:stretch>
          </p:blipFill>
          <p:spPr>
            <a:xfrm>
              <a:off x="3665499" y="5543755"/>
              <a:ext cx="1004023" cy="1125904"/>
            </a:xfrm>
            <a:prstGeom prst="rect">
              <a:avLst/>
            </a:prstGeom>
          </p:spPr>
        </p:pic>
        <p:pic>
          <p:nvPicPr>
            <p:cNvPr id="21" name="Picture 20">
              <a:extLst>
                <a:ext uri="{FF2B5EF4-FFF2-40B4-BE49-F238E27FC236}">
                  <a16:creationId xmlns:a16="http://schemas.microsoft.com/office/drawing/2014/main" id="{BC725804-FFEB-C2F9-8908-1AA1BFB75C35}"/>
                </a:ext>
              </a:extLst>
            </p:cNvPr>
            <p:cNvPicPr>
              <a:picLocks noChangeAspect="1"/>
            </p:cNvPicPr>
            <p:nvPr/>
          </p:nvPicPr>
          <p:blipFill>
            <a:blip r:embed="rId11"/>
            <a:stretch>
              <a:fillRect/>
            </a:stretch>
          </p:blipFill>
          <p:spPr>
            <a:xfrm>
              <a:off x="4862588" y="5416685"/>
              <a:ext cx="2275265" cy="1252974"/>
            </a:xfrm>
            <a:prstGeom prst="rect">
              <a:avLst/>
            </a:prstGeom>
          </p:spPr>
        </p:pic>
        <p:pic>
          <p:nvPicPr>
            <p:cNvPr id="22" name="Picture 21">
              <a:extLst>
                <a:ext uri="{FF2B5EF4-FFF2-40B4-BE49-F238E27FC236}">
                  <a16:creationId xmlns:a16="http://schemas.microsoft.com/office/drawing/2014/main" id="{6A7D2107-A5A9-2965-94BD-39EDC5FF1E9C}"/>
                </a:ext>
              </a:extLst>
            </p:cNvPr>
            <p:cNvPicPr>
              <a:picLocks noChangeAspect="1"/>
            </p:cNvPicPr>
            <p:nvPr/>
          </p:nvPicPr>
          <p:blipFill>
            <a:blip r:embed="rId12"/>
            <a:stretch>
              <a:fillRect/>
            </a:stretch>
          </p:blipFill>
          <p:spPr>
            <a:xfrm>
              <a:off x="7330919" y="5470933"/>
              <a:ext cx="4535386" cy="1144477"/>
            </a:xfrm>
            <a:prstGeom prst="rect">
              <a:avLst/>
            </a:prstGeom>
          </p:spPr>
        </p:pic>
      </p:grpSp>
      <p:sp>
        <p:nvSpPr>
          <p:cNvPr id="23" name="TextBox 22">
            <a:extLst>
              <a:ext uri="{FF2B5EF4-FFF2-40B4-BE49-F238E27FC236}">
                <a16:creationId xmlns:a16="http://schemas.microsoft.com/office/drawing/2014/main" id="{3F04CC50-CAF2-DA08-2DC5-188EDE3B399F}"/>
              </a:ext>
            </a:extLst>
          </p:cNvPr>
          <p:cNvSpPr txBox="1"/>
          <p:nvPr/>
        </p:nvSpPr>
        <p:spPr>
          <a:xfrm>
            <a:off x="471973" y="5808988"/>
            <a:ext cx="3514688" cy="553998"/>
          </a:xfrm>
          <a:prstGeom prst="rect">
            <a:avLst/>
          </a:prstGeom>
          <a:noFill/>
        </p:spPr>
        <p:txBody>
          <a:bodyPr wrap="square" rtlCol="0">
            <a:spAutoFit/>
          </a:bodyPr>
          <a:lstStyle/>
          <a:p>
            <a:pPr algn="just"/>
            <a:r>
              <a:rPr lang="en-US" sz="1000"/>
              <a:t>T. Valet and R. Raimondi, </a:t>
            </a:r>
            <a:r>
              <a:rPr lang="en-US" sz="1000" i="1"/>
              <a:t>Quantum kinetic theory of the linear response for weakly disordered multiband systems</a:t>
            </a:r>
            <a:r>
              <a:rPr lang="en-US" sz="1000"/>
              <a:t>, in preparation, (2024).</a:t>
            </a:r>
            <a:endParaRPr lang="fr-FR" sz="1000" i="1"/>
          </a:p>
        </p:txBody>
      </p:sp>
    </p:spTree>
    <p:extLst>
      <p:ext uri="{BB962C8B-B14F-4D97-AF65-F5344CB8AC3E}">
        <p14:creationId xmlns:p14="http://schemas.microsoft.com/office/powerpoint/2010/main" val="101183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par>
                                <p:cTn id="23" presetID="10"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500"/>
                                        <p:tgtEl>
                                          <p:spTgt spid="53"/>
                                        </p:tgtEl>
                                      </p:cBhvr>
                                    </p:animEffect>
                                  </p:childTnLst>
                                </p:cTn>
                              </p:par>
                              <p:par>
                                <p:cTn id="31" presetID="10"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fade">
                                      <p:cBhvr>
                                        <p:cTn id="38" dur="500"/>
                                        <p:tgtEl>
                                          <p:spTgt spid="57"/>
                                        </p:tgtEl>
                                      </p:cBhvr>
                                    </p:animEffect>
                                  </p:childTnLst>
                                </p:cTn>
                              </p:par>
                              <p:par>
                                <p:cTn id="39" presetID="10" presetClass="entr" presetSubtype="0" fill="hold" nodeType="with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500"/>
                                        <p:tgtEl>
                                          <p:spTgt spid="54"/>
                                        </p:tgtEl>
                                      </p:cBhvr>
                                    </p:animEffect>
                                  </p:childTnLst>
                                </p:cTn>
                              </p:par>
                              <p:par>
                                <p:cTn id="42" presetID="10" presetClass="entr" presetSubtype="0" fill="hold" nodeType="with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500"/>
                                        <p:tgtEl>
                                          <p:spTgt spid="5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par>
                                <p:cTn id="50" presetID="10" presetClass="entr" presetSubtype="0" fill="hold" nodeType="with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fade">
                                      <p:cBhvr>
                                        <p:cTn id="52" dur="500"/>
                                        <p:tgtEl>
                                          <p:spTgt spid="6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2"/>
                                        </p:tgtEl>
                                        <p:attrNameLst>
                                          <p:attrName>style.visibility</p:attrName>
                                        </p:attrNameLst>
                                      </p:cBhvr>
                                      <p:to>
                                        <p:strVal val="visible"/>
                                      </p:to>
                                    </p:set>
                                    <p:animEffect transition="in" filter="fade">
                                      <p:cBhvr>
                                        <p:cTn id="57" dur="500"/>
                                        <p:tgtEl>
                                          <p:spTgt spid="6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3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6D044-C704-4974-935B-AE3D7EFC9BC4}"/>
              </a:ext>
            </a:extLst>
          </p:cNvPr>
          <p:cNvSpPr>
            <a:spLocks noGrp="1"/>
          </p:cNvSpPr>
          <p:nvPr>
            <p:ph type="title"/>
          </p:nvPr>
        </p:nvSpPr>
        <p:spPr>
          <a:xfrm>
            <a:off x="594804" y="2817"/>
            <a:ext cx="10758996" cy="923331"/>
          </a:xfrm>
        </p:spPr>
        <p:txBody>
          <a:bodyPr/>
          <a:lstStyle/>
          <a:p>
            <a:r>
              <a:rPr lang="en-US" dirty="0"/>
              <a:t>Relation to </a:t>
            </a:r>
            <a:r>
              <a:rPr lang="en-US" dirty="0" err="1"/>
              <a:t>kubo-streda</a:t>
            </a:r>
            <a:endParaRPr lang="en-US" dirty="0"/>
          </a:p>
        </p:txBody>
      </p:sp>
      <p:sp>
        <p:nvSpPr>
          <p:cNvPr id="11" name="Slide Number Placeholder 10">
            <a:extLst>
              <a:ext uri="{FF2B5EF4-FFF2-40B4-BE49-F238E27FC236}">
                <a16:creationId xmlns:a16="http://schemas.microsoft.com/office/drawing/2014/main" id="{6D5843A7-CBF3-441B-919C-8467B2BB19B5}"/>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21</a:t>
            </a:fld>
            <a:endParaRPr lang="en-US" dirty="0"/>
          </a:p>
        </p:txBody>
      </p:sp>
      <p:sp>
        <p:nvSpPr>
          <p:cNvPr id="8" name="ZoneTexte 7">
            <a:extLst>
              <a:ext uri="{FF2B5EF4-FFF2-40B4-BE49-F238E27FC236}">
                <a16:creationId xmlns:a16="http://schemas.microsoft.com/office/drawing/2014/main" id="{B2B83479-A99F-F3B4-E264-FC14373CEC2B}"/>
              </a:ext>
            </a:extLst>
          </p:cNvPr>
          <p:cNvSpPr txBox="1"/>
          <p:nvPr/>
        </p:nvSpPr>
        <p:spPr>
          <a:xfrm>
            <a:off x="217261" y="993427"/>
            <a:ext cx="304892" cy="369332"/>
          </a:xfrm>
          <a:prstGeom prst="rect">
            <a:avLst/>
          </a:prstGeom>
          <a:noFill/>
        </p:spPr>
        <p:txBody>
          <a:bodyPr wrap="none" rtlCol="0">
            <a:spAutoFit/>
          </a:bodyPr>
          <a:lstStyle/>
          <a:p>
            <a:r>
              <a:rPr lang="de-DE" b="1" dirty="0"/>
              <a:t>1</a:t>
            </a:r>
            <a:endParaRPr lang="en-US" b="1" dirty="0"/>
          </a:p>
        </p:txBody>
      </p:sp>
      <p:sp>
        <p:nvSpPr>
          <p:cNvPr id="10" name="Ellipse 9">
            <a:extLst>
              <a:ext uri="{FF2B5EF4-FFF2-40B4-BE49-F238E27FC236}">
                <a16:creationId xmlns:a16="http://schemas.microsoft.com/office/drawing/2014/main" id="{A23C9C41-C646-D29D-19EC-A635A298448F}"/>
              </a:ext>
            </a:extLst>
          </p:cNvPr>
          <p:cNvSpPr/>
          <p:nvPr/>
        </p:nvSpPr>
        <p:spPr>
          <a:xfrm>
            <a:off x="198788" y="1033392"/>
            <a:ext cx="331200" cy="329367"/>
          </a:xfrm>
          <a:prstGeom prst="ellipse">
            <a:avLst/>
          </a:prstGeom>
          <a:noFill/>
          <a:ln w="444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ZoneTexte 11">
            <a:extLst>
              <a:ext uri="{FF2B5EF4-FFF2-40B4-BE49-F238E27FC236}">
                <a16:creationId xmlns:a16="http://schemas.microsoft.com/office/drawing/2014/main" id="{DC30E088-9FF9-9601-F4B4-36EA177B9026}"/>
              </a:ext>
            </a:extLst>
          </p:cNvPr>
          <p:cNvSpPr txBox="1"/>
          <p:nvPr/>
        </p:nvSpPr>
        <p:spPr>
          <a:xfrm>
            <a:off x="527183" y="1007242"/>
            <a:ext cx="7072514" cy="400110"/>
          </a:xfrm>
          <a:prstGeom prst="rect">
            <a:avLst/>
          </a:prstGeom>
          <a:noFill/>
        </p:spPr>
        <p:txBody>
          <a:bodyPr wrap="none" rtlCol="0">
            <a:spAutoFit/>
          </a:bodyPr>
          <a:lstStyle/>
          <a:p>
            <a:pPr algn="ctr"/>
            <a:r>
              <a:rPr lang="en-US" sz="2000" b="1" dirty="0"/>
              <a:t>The Kubo formula is of course formally exact in all generality !</a:t>
            </a:r>
            <a:endParaRPr lang="en-150" sz="2000" b="1" dirty="0"/>
          </a:p>
        </p:txBody>
      </p:sp>
      <p:sp>
        <p:nvSpPr>
          <p:cNvPr id="14" name="ZoneTexte 13">
            <a:extLst>
              <a:ext uri="{FF2B5EF4-FFF2-40B4-BE49-F238E27FC236}">
                <a16:creationId xmlns:a16="http://schemas.microsoft.com/office/drawing/2014/main" id="{CD33B9F2-D331-E670-0B50-4DF4507EBCFD}"/>
              </a:ext>
            </a:extLst>
          </p:cNvPr>
          <p:cNvSpPr txBox="1"/>
          <p:nvPr/>
        </p:nvSpPr>
        <p:spPr>
          <a:xfrm>
            <a:off x="212642" y="1619324"/>
            <a:ext cx="304892" cy="369332"/>
          </a:xfrm>
          <a:prstGeom prst="rect">
            <a:avLst/>
          </a:prstGeom>
          <a:noFill/>
        </p:spPr>
        <p:txBody>
          <a:bodyPr wrap="none" rtlCol="0">
            <a:spAutoFit/>
          </a:bodyPr>
          <a:lstStyle/>
          <a:p>
            <a:r>
              <a:rPr lang="de-DE" b="1" dirty="0"/>
              <a:t>2</a:t>
            </a:r>
            <a:endParaRPr lang="en-US" b="1" dirty="0"/>
          </a:p>
        </p:txBody>
      </p:sp>
      <p:sp>
        <p:nvSpPr>
          <p:cNvPr id="15" name="Ellipse 14">
            <a:extLst>
              <a:ext uri="{FF2B5EF4-FFF2-40B4-BE49-F238E27FC236}">
                <a16:creationId xmlns:a16="http://schemas.microsoft.com/office/drawing/2014/main" id="{C0D0B0E1-3968-CF36-4D40-203192919F02}"/>
              </a:ext>
            </a:extLst>
          </p:cNvPr>
          <p:cNvSpPr/>
          <p:nvPr/>
        </p:nvSpPr>
        <p:spPr>
          <a:xfrm>
            <a:off x="194169" y="1659289"/>
            <a:ext cx="331200" cy="329367"/>
          </a:xfrm>
          <a:prstGeom prst="ellipse">
            <a:avLst/>
          </a:prstGeom>
          <a:noFill/>
          <a:ln w="444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ZoneTexte 16">
            <a:extLst>
              <a:ext uri="{FF2B5EF4-FFF2-40B4-BE49-F238E27FC236}">
                <a16:creationId xmlns:a16="http://schemas.microsoft.com/office/drawing/2014/main" id="{B689B87F-D875-DC7A-588C-DBC57D8E42FB}"/>
              </a:ext>
            </a:extLst>
          </p:cNvPr>
          <p:cNvSpPr txBox="1"/>
          <p:nvPr/>
        </p:nvSpPr>
        <p:spPr>
          <a:xfrm>
            <a:off x="547553" y="1613015"/>
            <a:ext cx="8126968" cy="707886"/>
          </a:xfrm>
          <a:prstGeom prst="rect">
            <a:avLst/>
          </a:prstGeom>
          <a:noFill/>
        </p:spPr>
        <p:txBody>
          <a:bodyPr wrap="none" rtlCol="0">
            <a:spAutoFit/>
          </a:bodyPr>
          <a:lstStyle/>
          <a:p>
            <a:r>
              <a:rPr lang="en-US" sz="2000" b="1" dirty="0"/>
              <a:t>But, more often than not, it is the Kubo-</a:t>
            </a:r>
            <a:r>
              <a:rPr lang="en-US" sz="2000" b="1" dirty="0" err="1"/>
              <a:t>Streda</a:t>
            </a:r>
            <a:r>
              <a:rPr lang="en-US" sz="2000" b="1" dirty="0"/>
              <a:t> formula at the </a:t>
            </a:r>
          </a:p>
          <a:p>
            <a:r>
              <a:rPr lang="en-US" sz="2000" b="1" dirty="0">
                <a:solidFill>
                  <a:schemeClr val="accent2">
                    <a:lumMod val="75000"/>
                  </a:schemeClr>
                </a:solidFill>
              </a:rPr>
              <a:t>constant broadening level of approximation </a:t>
            </a:r>
            <a:r>
              <a:rPr lang="en-US" sz="2000" b="1" dirty="0"/>
              <a:t>which is used in practice !</a:t>
            </a:r>
            <a:endParaRPr lang="en-150" sz="2000" b="1" dirty="0"/>
          </a:p>
        </p:txBody>
      </p:sp>
      <p:pic>
        <p:nvPicPr>
          <p:cNvPr id="19" name="Image 18">
            <a:extLst>
              <a:ext uri="{FF2B5EF4-FFF2-40B4-BE49-F238E27FC236}">
                <a16:creationId xmlns:a16="http://schemas.microsoft.com/office/drawing/2014/main" id="{F435F55F-A725-3541-23ED-D73EB332B02A}"/>
              </a:ext>
            </a:extLst>
          </p:cNvPr>
          <p:cNvPicPr>
            <a:picLocks noChangeAspect="1"/>
          </p:cNvPicPr>
          <p:nvPr/>
        </p:nvPicPr>
        <p:blipFill>
          <a:blip r:embed="rId2"/>
          <a:stretch>
            <a:fillRect/>
          </a:stretch>
        </p:blipFill>
        <p:spPr>
          <a:xfrm>
            <a:off x="314241" y="2566447"/>
            <a:ext cx="3522360" cy="807356"/>
          </a:xfrm>
          <a:prstGeom prst="rect">
            <a:avLst/>
          </a:prstGeom>
        </p:spPr>
      </p:pic>
      <p:pic>
        <p:nvPicPr>
          <p:cNvPr id="21" name="Image 20">
            <a:extLst>
              <a:ext uri="{FF2B5EF4-FFF2-40B4-BE49-F238E27FC236}">
                <a16:creationId xmlns:a16="http://schemas.microsoft.com/office/drawing/2014/main" id="{55AF2399-3478-5293-E16E-CA6601C304FD}"/>
              </a:ext>
            </a:extLst>
          </p:cNvPr>
          <p:cNvPicPr>
            <a:picLocks noChangeAspect="1"/>
          </p:cNvPicPr>
          <p:nvPr/>
        </p:nvPicPr>
        <p:blipFill>
          <a:blip r:embed="rId3"/>
          <a:stretch>
            <a:fillRect/>
          </a:stretch>
        </p:blipFill>
        <p:spPr>
          <a:xfrm>
            <a:off x="7910939" y="2598163"/>
            <a:ext cx="3872453" cy="1071712"/>
          </a:xfrm>
          <a:prstGeom prst="rect">
            <a:avLst/>
          </a:prstGeom>
        </p:spPr>
      </p:pic>
      <p:pic>
        <p:nvPicPr>
          <p:cNvPr id="23" name="Image 22">
            <a:extLst>
              <a:ext uri="{FF2B5EF4-FFF2-40B4-BE49-F238E27FC236}">
                <a16:creationId xmlns:a16="http://schemas.microsoft.com/office/drawing/2014/main" id="{4DC6A273-3D43-5E38-E1C7-8F67EF6C3D58}"/>
              </a:ext>
            </a:extLst>
          </p:cNvPr>
          <p:cNvPicPr>
            <a:picLocks noChangeAspect="1"/>
          </p:cNvPicPr>
          <p:nvPr/>
        </p:nvPicPr>
        <p:blipFill>
          <a:blip r:embed="rId4"/>
          <a:stretch>
            <a:fillRect/>
          </a:stretch>
        </p:blipFill>
        <p:spPr>
          <a:xfrm>
            <a:off x="8672803" y="1647520"/>
            <a:ext cx="2973023" cy="671840"/>
          </a:xfrm>
          <a:prstGeom prst="rect">
            <a:avLst/>
          </a:prstGeom>
        </p:spPr>
      </p:pic>
      <p:pic>
        <p:nvPicPr>
          <p:cNvPr id="25" name="Image 24">
            <a:extLst>
              <a:ext uri="{FF2B5EF4-FFF2-40B4-BE49-F238E27FC236}">
                <a16:creationId xmlns:a16="http://schemas.microsoft.com/office/drawing/2014/main" id="{3F047EB8-961E-AA17-0C87-B1C7A3E662B0}"/>
              </a:ext>
            </a:extLst>
          </p:cNvPr>
          <p:cNvPicPr>
            <a:picLocks noChangeAspect="1"/>
          </p:cNvPicPr>
          <p:nvPr/>
        </p:nvPicPr>
        <p:blipFill>
          <a:blip r:embed="rId5"/>
          <a:stretch>
            <a:fillRect/>
          </a:stretch>
        </p:blipFill>
        <p:spPr>
          <a:xfrm>
            <a:off x="3973267" y="2587446"/>
            <a:ext cx="3801005" cy="1093146"/>
          </a:xfrm>
          <a:prstGeom prst="rect">
            <a:avLst/>
          </a:prstGeom>
        </p:spPr>
      </p:pic>
      <p:sp>
        <p:nvSpPr>
          <p:cNvPr id="29" name="ZoneTexte 28">
            <a:extLst>
              <a:ext uri="{FF2B5EF4-FFF2-40B4-BE49-F238E27FC236}">
                <a16:creationId xmlns:a16="http://schemas.microsoft.com/office/drawing/2014/main" id="{BB7EA78F-7D65-CD00-EB4C-BCAEF76EB3DC}"/>
              </a:ext>
            </a:extLst>
          </p:cNvPr>
          <p:cNvSpPr txBox="1"/>
          <p:nvPr/>
        </p:nvSpPr>
        <p:spPr>
          <a:xfrm>
            <a:off x="517848" y="3437064"/>
            <a:ext cx="3115148" cy="738664"/>
          </a:xfrm>
          <a:prstGeom prst="rect">
            <a:avLst/>
          </a:prstGeom>
          <a:noFill/>
        </p:spPr>
        <p:txBody>
          <a:bodyPr wrap="none" rtlCol="0">
            <a:spAutoFit/>
          </a:bodyPr>
          <a:lstStyle/>
          <a:p>
            <a:pPr algn="ctr"/>
            <a:r>
              <a:rPr lang="en-US" sz="1400" b="1" dirty="0">
                <a:solidFill>
                  <a:srgbClr val="FF0000"/>
                </a:solidFill>
              </a:rPr>
              <a:t>Incomplete ! No vertex correction !</a:t>
            </a:r>
          </a:p>
          <a:p>
            <a:pPr algn="ctr"/>
            <a:r>
              <a:rPr lang="en-US" sz="1400" b="1" dirty="0"/>
              <a:t>Only equivalent to the BE  solution at </a:t>
            </a:r>
          </a:p>
          <a:p>
            <a:pPr algn="ctr"/>
            <a:r>
              <a:rPr lang="en-US" sz="1400" b="1" dirty="0"/>
              <a:t>the </a:t>
            </a:r>
            <a:r>
              <a:rPr lang="en-US" sz="1400" b="1" dirty="0">
                <a:solidFill>
                  <a:srgbClr val="FF0000"/>
                </a:solidFill>
              </a:rPr>
              <a:t>isotropic</a:t>
            </a:r>
            <a:r>
              <a:rPr lang="en-US" sz="1400" b="1" dirty="0"/>
              <a:t> RTA level !</a:t>
            </a:r>
            <a:endParaRPr lang="en-150" sz="1400" b="1" dirty="0"/>
          </a:p>
        </p:txBody>
      </p:sp>
      <p:sp>
        <p:nvSpPr>
          <p:cNvPr id="30" name="ZoneTexte 29">
            <a:extLst>
              <a:ext uri="{FF2B5EF4-FFF2-40B4-BE49-F238E27FC236}">
                <a16:creationId xmlns:a16="http://schemas.microsoft.com/office/drawing/2014/main" id="{5A4B6D77-C740-83D8-C1EC-31BBE74E47F0}"/>
              </a:ext>
            </a:extLst>
          </p:cNvPr>
          <p:cNvSpPr txBox="1"/>
          <p:nvPr/>
        </p:nvSpPr>
        <p:spPr>
          <a:xfrm>
            <a:off x="4511423" y="3652507"/>
            <a:ext cx="2983317" cy="307777"/>
          </a:xfrm>
          <a:prstGeom prst="rect">
            <a:avLst/>
          </a:prstGeom>
          <a:noFill/>
        </p:spPr>
        <p:txBody>
          <a:bodyPr wrap="none" rtlCol="0">
            <a:spAutoFit/>
          </a:bodyPr>
          <a:lstStyle/>
          <a:p>
            <a:pPr algn="ctr"/>
            <a:r>
              <a:rPr lang="en-US" sz="1400" b="1" dirty="0"/>
              <a:t>Correct, but </a:t>
            </a:r>
            <a:r>
              <a:rPr lang="en-US" sz="1400" b="1" dirty="0">
                <a:solidFill>
                  <a:srgbClr val="FF0000"/>
                </a:solidFill>
              </a:rPr>
              <a:t>only in the clean limit ! </a:t>
            </a:r>
            <a:endParaRPr lang="en-150" sz="1400" b="1" dirty="0">
              <a:solidFill>
                <a:srgbClr val="FF0000"/>
              </a:solidFill>
            </a:endParaRPr>
          </a:p>
        </p:txBody>
      </p:sp>
      <p:sp>
        <p:nvSpPr>
          <p:cNvPr id="31" name="ZoneTexte 30">
            <a:extLst>
              <a:ext uri="{FF2B5EF4-FFF2-40B4-BE49-F238E27FC236}">
                <a16:creationId xmlns:a16="http://schemas.microsoft.com/office/drawing/2014/main" id="{F094601B-CF9F-6C36-A4E4-EDE50B55398C}"/>
              </a:ext>
            </a:extLst>
          </p:cNvPr>
          <p:cNvSpPr txBox="1"/>
          <p:nvPr/>
        </p:nvSpPr>
        <p:spPr>
          <a:xfrm>
            <a:off x="8271215" y="3658252"/>
            <a:ext cx="2721964" cy="307777"/>
          </a:xfrm>
          <a:prstGeom prst="rect">
            <a:avLst/>
          </a:prstGeom>
          <a:noFill/>
        </p:spPr>
        <p:txBody>
          <a:bodyPr wrap="none" rtlCol="0">
            <a:spAutoFit/>
          </a:bodyPr>
          <a:lstStyle/>
          <a:p>
            <a:pPr algn="ctr"/>
            <a:r>
              <a:rPr lang="en-US" sz="1400" b="1" dirty="0">
                <a:solidFill>
                  <a:srgbClr val="FF0000"/>
                </a:solidFill>
              </a:rPr>
              <a:t>Wrong !!! No vertex correction !  </a:t>
            </a:r>
            <a:endParaRPr lang="en-150" sz="1400" b="1" dirty="0">
              <a:solidFill>
                <a:srgbClr val="FF0000"/>
              </a:solidFill>
            </a:endParaRPr>
          </a:p>
        </p:txBody>
      </p:sp>
      <p:sp>
        <p:nvSpPr>
          <p:cNvPr id="34" name="ZoneTexte 33">
            <a:extLst>
              <a:ext uri="{FF2B5EF4-FFF2-40B4-BE49-F238E27FC236}">
                <a16:creationId xmlns:a16="http://schemas.microsoft.com/office/drawing/2014/main" id="{C766A930-C5CA-5DA5-6984-4222BB3B8DA7}"/>
              </a:ext>
            </a:extLst>
          </p:cNvPr>
          <p:cNvSpPr txBox="1"/>
          <p:nvPr/>
        </p:nvSpPr>
        <p:spPr>
          <a:xfrm>
            <a:off x="212644" y="4276968"/>
            <a:ext cx="304892" cy="369332"/>
          </a:xfrm>
          <a:prstGeom prst="rect">
            <a:avLst/>
          </a:prstGeom>
          <a:noFill/>
        </p:spPr>
        <p:txBody>
          <a:bodyPr wrap="none" rtlCol="0">
            <a:spAutoFit/>
          </a:bodyPr>
          <a:lstStyle/>
          <a:p>
            <a:r>
              <a:rPr lang="de-DE" b="1" dirty="0"/>
              <a:t>3</a:t>
            </a:r>
            <a:endParaRPr lang="en-US" b="1" dirty="0"/>
          </a:p>
        </p:txBody>
      </p:sp>
      <p:sp>
        <p:nvSpPr>
          <p:cNvPr id="35" name="Ellipse 34">
            <a:extLst>
              <a:ext uri="{FF2B5EF4-FFF2-40B4-BE49-F238E27FC236}">
                <a16:creationId xmlns:a16="http://schemas.microsoft.com/office/drawing/2014/main" id="{28B4F691-7407-FA45-9A72-B1E5E8CF38F7}"/>
              </a:ext>
            </a:extLst>
          </p:cNvPr>
          <p:cNvSpPr/>
          <p:nvPr/>
        </p:nvSpPr>
        <p:spPr>
          <a:xfrm>
            <a:off x="194171" y="4298459"/>
            <a:ext cx="331200" cy="329367"/>
          </a:xfrm>
          <a:prstGeom prst="ellipse">
            <a:avLst/>
          </a:prstGeom>
          <a:noFill/>
          <a:ln w="444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ZoneTexte 35">
            <a:extLst>
              <a:ext uri="{FF2B5EF4-FFF2-40B4-BE49-F238E27FC236}">
                <a16:creationId xmlns:a16="http://schemas.microsoft.com/office/drawing/2014/main" id="{018DCFA3-AC2C-2408-B363-06ABED01F85D}"/>
              </a:ext>
            </a:extLst>
          </p:cNvPr>
          <p:cNvSpPr txBox="1"/>
          <p:nvPr/>
        </p:nvSpPr>
        <p:spPr>
          <a:xfrm>
            <a:off x="523488" y="4263073"/>
            <a:ext cx="11433579" cy="1015663"/>
          </a:xfrm>
          <a:prstGeom prst="rect">
            <a:avLst/>
          </a:prstGeom>
          <a:noFill/>
        </p:spPr>
        <p:txBody>
          <a:bodyPr wrap="none" rtlCol="0">
            <a:spAutoFit/>
          </a:bodyPr>
          <a:lstStyle/>
          <a:p>
            <a:r>
              <a:rPr lang="de-DE" sz="2000" b="1" dirty="0"/>
              <a:t>F</a:t>
            </a:r>
            <a:r>
              <a:rPr lang="en-US" sz="2000" b="1" dirty="0"/>
              <a:t>or an infinite crystal, under the influence of a uniform and constant electric field, and in the weak </a:t>
            </a:r>
          </a:p>
          <a:p>
            <a:r>
              <a:rPr lang="en-US" sz="2000" b="1" dirty="0"/>
              <a:t>disorder limit, our kinetic formalism is</a:t>
            </a:r>
            <a:r>
              <a:rPr lang="en-US" sz="2000" b="1" dirty="0">
                <a:solidFill>
                  <a:schemeClr val="accent2">
                    <a:lumMod val="75000"/>
                  </a:schemeClr>
                </a:solidFill>
              </a:rPr>
              <a:t> exactly equivalent </a:t>
            </a:r>
            <a:r>
              <a:rPr lang="en-US" sz="2000" b="1" dirty="0"/>
              <a:t>to the Kubo linear response theory</a:t>
            </a:r>
          </a:p>
          <a:p>
            <a:r>
              <a:rPr lang="en-US" sz="2000" b="1" dirty="0">
                <a:solidFill>
                  <a:schemeClr val="accent2">
                    <a:lumMod val="75000"/>
                  </a:schemeClr>
                </a:solidFill>
              </a:rPr>
              <a:t>with vertex corrections included at the ladder diagrams level ! But often much “easier” in practice …</a:t>
            </a:r>
            <a:endParaRPr lang="en-150" sz="2000" b="1" dirty="0">
              <a:solidFill>
                <a:schemeClr val="accent2">
                  <a:lumMod val="75000"/>
                </a:schemeClr>
              </a:solidFill>
            </a:endParaRPr>
          </a:p>
        </p:txBody>
      </p:sp>
      <p:sp>
        <p:nvSpPr>
          <p:cNvPr id="37" name="ZoneTexte 36">
            <a:extLst>
              <a:ext uri="{FF2B5EF4-FFF2-40B4-BE49-F238E27FC236}">
                <a16:creationId xmlns:a16="http://schemas.microsoft.com/office/drawing/2014/main" id="{B5CE2659-A0CB-8693-5DF0-41F352D0DDF2}"/>
              </a:ext>
            </a:extLst>
          </p:cNvPr>
          <p:cNvSpPr txBox="1"/>
          <p:nvPr/>
        </p:nvSpPr>
        <p:spPr>
          <a:xfrm>
            <a:off x="201141" y="5343763"/>
            <a:ext cx="304892" cy="369332"/>
          </a:xfrm>
          <a:prstGeom prst="rect">
            <a:avLst/>
          </a:prstGeom>
          <a:noFill/>
        </p:spPr>
        <p:txBody>
          <a:bodyPr wrap="none" rtlCol="0">
            <a:spAutoFit/>
          </a:bodyPr>
          <a:lstStyle/>
          <a:p>
            <a:r>
              <a:rPr lang="de-DE" b="1" dirty="0"/>
              <a:t>4</a:t>
            </a:r>
            <a:endParaRPr lang="en-US" b="1" dirty="0"/>
          </a:p>
        </p:txBody>
      </p:sp>
      <p:sp>
        <p:nvSpPr>
          <p:cNvPr id="38" name="Ellipse 37">
            <a:extLst>
              <a:ext uri="{FF2B5EF4-FFF2-40B4-BE49-F238E27FC236}">
                <a16:creationId xmlns:a16="http://schemas.microsoft.com/office/drawing/2014/main" id="{891DDA69-4403-658B-EAF2-BD6CB3C2FFE8}"/>
              </a:ext>
            </a:extLst>
          </p:cNvPr>
          <p:cNvSpPr/>
          <p:nvPr/>
        </p:nvSpPr>
        <p:spPr>
          <a:xfrm>
            <a:off x="182668" y="5365254"/>
            <a:ext cx="331200" cy="329367"/>
          </a:xfrm>
          <a:prstGeom prst="ellipse">
            <a:avLst/>
          </a:prstGeom>
          <a:noFill/>
          <a:ln w="444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ZoneTexte 38">
            <a:extLst>
              <a:ext uri="{FF2B5EF4-FFF2-40B4-BE49-F238E27FC236}">
                <a16:creationId xmlns:a16="http://schemas.microsoft.com/office/drawing/2014/main" id="{02B914C8-42F6-A6D3-7BDF-CB75995FAC2C}"/>
              </a:ext>
            </a:extLst>
          </p:cNvPr>
          <p:cNvSpPr txBox="1"/>
          <p:nvPr/>
        </p:nvSpPr>
        <p:spPr>
          <a:xfrm>
            <a:off x="511985" y="5329868"/>
            <a:ext cx="11579324" cy="707886"/>
          </a:xfrm>
          <a:prstGeom prst="rect">
            <a:avLst/>
          </a:prstGeom>
          <a:noFill/>
        </p:spPr>
        <p:txBody>
          <a:bodyPr wrap="none" rtlCol="0">
            <a:spAutoFit/>
          </a:bodyPr>
          <a:lstStyle/>
          <a:p>
            <a:r>
              <a:rPr lang="en-US" sz="2000" b="1" dirty="0"/>
              <a:t>Under “mild” spatial inhomogeneities, our kinetic formalism capture the leading gradient corrections </a:t>
            </a:r>
          </a:p>
          <a:p>
            <a:r>
              <a:rPr lang="en-US" sz="2000" b="1" dirty="0">
                <a:solidFill>
                  <a:schemeClr val="accent2">
                    <a:lumMod val="75000"/>
                  </a:schemeClr>
                </a:solidFill>
              </a:rPr>
              <a:t>without the need of real space quantum transport calculations !  </a:t>
            </a:r>
          </a:p>
        </p:txBody>
      </p:sp>
      <p:pic>
        <p:nvPicPr>
          <p:cNvPr id="20" name="Picture 19">
            <a:extLst>
              <a:ext uri="{FF2B5EF4-FFF2-40B4-BE49-F238E27FC236}">
                <a16:creationId xmlns:a16="http://schemas.microsoft.com/office/drawing/2014/main" id="{829A7BA6-4BDF-82AC-E4D3-EF3FA14F8041}"/>
              </a:ext>
            </a:extLst>
          </p:cNvPr>
          <p:cNvPicPr>
            <a:picLocks noChangeAspect="1"/>
          </p:cNvPicPr>
          <p:nvPr/>
        </p:nvPicPr>
        <p:blipFill>
          <a:blip r:embed="rId6"/>
          <a:stretch>
            <a:fillRect/>
          </a:stretch>
        </p:blipFill>
        <p:spPr>
          <a:xfrm>
            <a:off x="10773838" y="3639620"/>
            <a:ext cx="921672" cy="371527"/>
          </a:xfrm>
          <a:prstGeom prst="rect">
            <a:avLst/>
          </a:prstGeom>
        </p:spPr>
      </p:pic>
      <p:sp>
        <p:nvSpPr>
          <p:cNvPr id="3" name="Date Placeholder 4">
            <a:extLst>
              <a:ext uri="{FF2B5EF4-FFF2-40B4-BE49-F238E27FC236}">
                <a16:creationId xmlns:a16="http://schemas.microsoft.com/office/drawing/2014/main" id="{B226A992-EE38-9722-0026-D0481B746F00}"/>
              </a:ext>
            </a:extLst>
          </p:cNvPr>
          <p:cNvSpPr>
            <a:spLocks noGrp="1"/>
          </p:cNvSpPr>
          <p:nvPr>
            <p:ph type="dt" sz="half" idx="10"/>
          </p:nvPr>
        </p:nvSpPr>
        <p:spPr>
          <a:xfrm>
            <a:off x="337141" y="6386906"/>
            <a:ext cx="2596182" cy="365125"/>
          </a:xfrm>
        </p:spPr>
        <p:txBody>
          <a:bodyPr/>
          <a:lstStyle/>
          <a:p>
            <a:r>
              <a:rPr lang="en-US">
                <a:solidFill>
                  <a:schemeClr val="tx1"/>
                </a:solidFill>
              </a:rPr>
              <a:t>ECT* Workshop </a:t>
            </a:r>
            <a:r>
              <a:rPr lang="en-US" dirty="0">
                <a:solidFill>
                  <a:schemeClr val="tx1"/>
                </a:solidFill>
              </a:rPr>
              <a:t>– T. Valet </a:t>
            </a:r>
            <a:r>
              <a:rPr lang="en-US">
                <a:solidFill>
                  <a:schemeClr val="tx1"/>
                </a:solidFill>
              </a:rPr>
              <a:t>- September </a:t>
            </a:r>
            <a:r>
              <a:rPr lang="en-US" dirty="0">
                <a:solidFill>
                  <a:schemeClr val="tx1"/>
                </a:solidFill>
              </a:rPr>
              <a:t>2024</a:t>
            </a:r>
          </a:p>
        </p:txBody>
      </p:sp>
      <p:sp>
        <p:nvSpPr>
          <p:cNvPr id="18" name="Footer Placeholder 3">
            <a:extLst>
              <a:ext uri="{FF2B5EF4-FFF2-40B4-BE49-F238E27FC236}">
                <a16:creationId xmlns:a16="http://schemas.microsoft.com/office/drawing/2014/main" id="{41FD7D40-AAD5-924D-3DC4-E00E20F2AE7D}"/>
              </a:ext>
            </a:extLst>
          </p:cNvPr>
          <p:cNvSpPr>
            <a:spLocks noGrp="1"/>
          </p:cNvSpPr>
          <p:nvPr>
            <p:ph type="ftr" sz="quarter" idx="11"/>
          </p:nvPr>
        </p:nvSpPr>
        <p:spPr>
          <a:xfrm>
            <a:off x="3997466" y="6386906"/>
            <a:ext cx="3248029" cy="365125"/>
          </a:xfrm>
        </p:spPr>
        <p:txBody>
          <a:bodyPr/>
          <a:lstStyle/>
          <a:p>
            <a:r>
              <a:rPr lang="en-US" sz="1600">
                <a:solidFill>
                  <a:schemeClr val="tx1"/>
                </a:solidFill>
              </a:rPr>
              <a:t>NR Electron QKT in Solids - </a:t>
            </a:r>
            <a:fld id="{776807D8-D28C-46E7-B0B7-BF9A7CA5E6E4}" type="slidenum">
              <a:rPr lang="en-US" sz="1600" smtClean="0">
                <a:solidFill>
                  <a:schemeClr val="tx1"/>
                </a:solidFill>
              </a:rPr>
              <a:t>21</a:t>
            </a:fld>
            <a:endParaRPr lang="en-US" sz="1600" dirty="0">
              <a:solidFill>
                <a:schemeClr val="tx1"/>
              </a:solidFill>
            </a:endParaRPr>
          </a:p>
        </p:txBody>
      </p:sp>
      <p:grpSp>
        <p:nvGrpSpPr>
          <p:cNvPr id="22" name="Group 21">
            <a:extLst>
              <a:ext uri="{FF2B5EF4-FFF2-40B4-BE49-F238E27FC236}">
                <a16:creationId xmlns:a16="http://schemas.microsoft.com/office/drawing/2014/main" id="{3EA276E4-67EB-B9D2-3166-CA077C5833EB}"/>
              </a:ext>
            </a:extLst>
          </p:cNvPr>
          <p:cNvGrpSpPr/>
          <p:nvPr/>
        </p:nvGrpSpPr>
        <p:grpSpPr>
          <a:xfrm>
            <a:off x="7824154" y="6314536"/>
            <a:ext cx="4283683" cy="458640"/>
            <a:chOff x="321295" y="5416685"/>
            <a:chExt cx="11545010" cy="1252974"/>
          </a:xfrm>
        </p:grpSpPr>
        <p:pic>
          <p:nvPicPr>
            <p:cNvPr id="24" name="Picture 23">
              <a:extLst>
                <a:ext uri="{FF2B5EF4-FFF2-40B4-BE49-F238E27FC236}">
                  <a16:creationId xmlns:a16="http://schemas.microsoft.com/office/drawing/2014/main" id="{B44C7466-4DC7-E315-D929-87E9E9D75D3E}"/>
                </a:ext>
              </a:extLst>
            </p:cNvPr>
            <p:cNvPicPr>
              <a:picLocks noChangeAspect="1"/>
            </p:cNvPicPr>
            <p:nvPr/>
          </p:nvPicPr>
          <p:blipFill>
            <a:blip r:embed="rId7"/>
            <a:stretch>
              <a:fillRect/>
            </a:stretch>
          </p:blipFill>
          <p:spPr>
            <a:xfrm>
              <a:off x="321295" y="5547456"/>
              <a:ext cx="1122203" cy="1122203"/>
            </a:xfrm>
            <a:prstGeom prst="rect">
              <a:avLst/>
            </a:prstGeom>
          </p:spPr>
        </p:pic>
        <p:pic>
          <p:nvPicPr>
            <p:cNvPr id="26" name="Picture 25">
              <a:extLst>
                <a:ext uri="{FF2B5EF4-FFF2-40B4-BE49-F238E27FC236}">
                  <a16:creationId xmlns:a16="http://schemas.microsoft.com/office/drawing/2014/main" id="{B193ECD8-09A9-7E89-6A0B-E8A460C96616}"/>
                </a:ext>
              </a:extLst>
            </p:cNvPr>
            <p:cNvPicPr>
              <a:picLocks noChangeAspect="1"/>
            </p:cNvPicPr>
            <p:nvPr/>
          </p:nvPicPr>
          <p:blipFill>
            <a:blip r:embed="rId8"/>
            <a:stretch>
              <a:fillRect/>
            </a:stretch>
          </p:blipFill>
          <p:spPr>
            <a:xfrm>
              <a:off x="1636564" y="5543755"/>
              <a:ext cx="1835869" cy="1125904"/>
            </a:xfrm>
            <a:prstGeom prst="rect">
              <a:avLst/>
            </a:prstGeom>
          </p:spPr>
        </p:pic>
        <p:pic>
          <p:nvPicPr>
            <p:cNvPr id="27" name="Picture 26">
              <a:extLst>
                <a:ext uri="{FF2B5EF4-FFF2-40B4-BE49-F238E27FC236}">
                  <a16:creationId xmlns:a16="http://schemas.microsoft.com/office/drawing/2014/main" id="{6F7FAEE7-6FEB-121E-142E-9C03E1DB79CD}"/>
                </a:ext>
              </a:extLst>
            </p:cNvPr>
            <p:cNvPicPr>
              <a:picLocks noChangeAspect="1"/>
            </p:cNvPicPr>
            <p:nvPr/>
          </p:nvPicPr>
          <p:blipFill>
            <a:blip r:embed="rId9"/>
            <a:stretch>
              <a:fillRect/>
            </a:stretch>
          </p:blipFill>
          <p:spPr>
            <a:xfrm>
              <a:off x="3665499" y="5543755"/>
              <a:ext cx="1004023" cy="1125904"/>
            </a:xfrm>
            <a:prstGeom prst="rect">
              <a:avLst/>
            </a:prstGeom>
          </p:spPr>
        </p:pic>
        <p:pic>
          <p:nvPicPr>
            <p:cNvPr id="32" name="Picture 31">
              <a:extLst>
                <a:ext uri="{FF2B5EF4-FFF2-40B4-BE49-F238E27FC236}">
                  <a16:creationId xmlns:a16="http://schemas.microsoft.com/office/drawing/2014/main" id="{A270C51E-96EB-230F-C30A-B084D8002D55}"/>
                </a:ext>
              </a:extLst>
            </p:cNvPr>
            <p:cNvPicPr>
              <a:picLocks noChangeAspect="1"/>
            </p:cNvPicPr>
            <p:nvPr/>
          </p:nvPicPr>
          <p:blipFill>
            <a:blip r:embed="rId10"/>
            <a:stretch>
              <a:fillRect/>
            </a:stretch>
          </p:blipFill>
          <p:spPr>
            <a:xfrm>
              <a:off x="4862588" y="5416685"/>
              <a:ext cx="2275265" cy="1252974"/>
            </a:xfrm>
            <a:prstGeom prst="rect">
              <a:avLst/>
            </a:prstGeom>
          </p:spPr>
        </p:pic>
        <p:pic>
          <p:nvPicPr>
            <p:cNvPr id="33" name="Picture 32">
              <a:extLst>
                <a:ext uri="{FF2B5EF4-FFF2-40B4-BE49-F238E27FC236}">
                  <a16:creationId xmlns:a16="http://schemas.microsoft.com/office/drawing/2014/main" id="{190E0E51-B883-5E69-E3B0-A07BAC885DB5}"/>
                </a:ext>
              </a:extLst>
            </p:cNvPr>
            <p:cNvPicPr>
              <a:picLocks noChangeAspect="1"/>
            </p:cNvPicPr>
            <p:nvPr/>
          </p:nvPicPr>
          <p:blipFill>
            <a:blip r:embed="rId11"/>
            <a:stretch>
              <a:fillRect/>
            </a:stretch>
          </p:blipFill>
          <p:spPr>
            <a:xfrm>
              <a:off x="7330919" y="5470933"/>
              <a:ext cx="4535386" cy="1144477"/>
            </a:xfrm>
            <a:prstGeom prst="rect">
              <a:avLst/>
            </a:prstGeom>
          </p:spPr>
        </p:pic>
      </p:grpSp>
    </p:spTree>
    <p:extLst>
      <p:ext uri="{BB962C8B-B14F-4D97-AF65-F5344CB8AC3E}">
        <p14:creationId xmlns:p14="http://schemas.microsoft.com/office/powerpoint/2010/main" val="308301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par>
                                <p:cTn id="33" presetID="10"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par>
                                <p:cTn id="52" presetID="10" presetClass="entr" presetSubtype="0"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500"/>
                                        <p:tgtEl>
                                          <p:spTgt spid="3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500"/>
                                        <p:tgtEl>
                                          <p:spTgt spid="3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fade">
                                      <p:cBhvr>
                                        <p:cTn id="70" dur="500"/>
                                        <p:tgtEl>
                                          <p:spTgt spid="3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fade">
                                      <p:cBhvr>
                                        <p:cTn id="73" dur="500"/>
                                        <p:tgtEl>
                                          <p:spTgt spid="3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p:bldP spid="14" grpId="0"/>
      <p:bldP spid="15" grpId="0" animBg="1"/>
      <p:bldP spid="17" grpId="0"/>
      <p:bldP spid="29" grpId="0"/>
      <p:bldP spid="30" grpId="0"/>
      <p:bldP spid="31" grpId="0"/>
      <p:bldP spid="34" grpId="0"/>
      <p:bldP spid="35" grpId="0" animBg="1"/>
      <p:bldP spid="36" grpId="0"/>
      <p:bldP spid="37" grpId="0"/>
      <p:bldP spid="38" grpId="0" animBg="1"/>
      <p:bldP spid="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5F11-B7B9-4B80-8C6A-A8A7A7190B77}"/>
              </a:ext>
            </a:extLst>
          </p:cNvPr>
          <p:cNvSpPr>
            <a:spLocks noGrp="1"/>
          </p:cNvSpPr>
          <p:nvPr>
            <p:ph type="ctrTitle"/>
          </p:nvPr>
        </p:nvSpPr>
        <p:spPr>
          <a:xfrm>
            <a:off x="6749809" y="2601684"/>
            <a:ext cx="4878597" cy="1715531"/>
          </a:xfrm>
        </p:spPr>
        <p:txBody>
          <a:bodyPr/>
          <a:lstStyle/>
          <a:p>
            <a:pPr algn="ctr"/>
            <a:r>
              <a:rPr lang="en-US"/>
              <a:t>Quantum geometry and disorder interplay</a:t>
            </a:r>
            <a:br>
              <a:rPr lang="en-US"/>
            </a:br>
            <a:r>
              <a:rPr lang="en-US"/>
              <a:t>e.G. SOT in vdw ferromagnets</a:t>
            </a:r>
            <a:endParaRPr lang="en-US" dirty="0"/>
          </a:p>
        </p:txBody>
      </p:sp>
      <p:sp>
        <p:nvSpPr>
          <p:cNvPr id="10" name="Date Placeholder 4">
            <a:extLst>
              <a:ext uri="{FF2B5EF4-FFF2-40B4-BE49-F238E27FC236}">
                <a16:creationId xmlns:a16="http://schemas.microsoft.com/office/drawing/2014/main" id="{6D6364BA-964F-F87C-E137-9BA62FF03384}"/>
              </a:ext>
            </a:extLst>
          </p:cNvPr>
          <p:cNvSpPr txBox="1">
            <a:spLocks/>
          </p:cNvSpPr>
          <p:nvPr/>
        </p:nvSpPr>
        <p:spPr>
          <a:xfrm>
            <a:off x="455037" y="6386906"/>
            <a:ext cx="2668409"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ECT* Workshop </a:t>
            </a:r>
            <a:r>
              <a:rPr lang="en-US" dirty="0">
                <a:solidFill>
                  <a:schemeClr val="bg1"/>
                </a:solidFill>
              </a:rPr>
              <a:t>– T. Valet </a:t>
            </a:r>
            <a:r>
              <a:rPr lang="en-US">
                <a:solidFill>
                  <a:schemeClr val="bg1"/>
                </a:solidFill>
              </a:rPr>
              <a:t>- September </a:t>
            </a:r>
            <a:r>
              <a:rPr lang="en-US" dirty="0">
                <a:solidFill>
                  <a:schemeClr val="bg1"/>
                </a:solidFill>
              </a:rPr>
              <a:t>2024</a:t>
            </a:r>
          </a:p>
        </p:txBody>
      </p:sp>
      <p:sp>
        <p:nvSpPr>
          <p:cNvPr id="11" name="Footer Placeholder 3">
            <a:extLst>
              <a:ext uri="{FF2B5EF4-FFF2-40B4-BE49-F238E27FC236}">
                <a16:creationId xmlns:a16="http://schemas.microsoft.com/office/drawing/2014/main" id="{7AE18DE4-EA9F-8B98-4B04-FB8749A93A15}"/>
              </a:ext>
            </a:extLst>
          </p:cNvPr>
          <p:cNvSpPr txBox="1">
            <a:spLocks/>
          </p:cNvSpPr>
          <p:nvPr/>
        </p:nvSpPr>
        <p:spPr>
          <a:xfrm>
            <a:off x="4092528" y="6386906"/>
            <a:ext cx="3248029"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chemeClr val="bg1"/>
                </a:solidFill>
              </a:rPr>
              <a:t>NR Electron QKT in Solids – </a:t>
            </a:r>
            <a:fld id="{776807D8-D28C-46E7-B0B7-BF9A7CA5E6E4}" type="slidenum">
              <a:rPr lang="en-US" sz="1600" smtClean="0">
                <a:solidFill>
                  <a:schemeClr val="bg1"/>
                </a:solidFill>
              </a:rPr>
              <a:pPr/>
              <a:t>22</a:t>
            </a:fld>
            <a:endParaRPr lang="en-US" sz="1600" dirty="0">
              <a:solidFill>
                <a:schemeClr val="bg1"/>
              </a:solidFill>
            </a:endParaRPr>
          </a:p>
        </p:txBody>
      </p:sp>
      <p:grpSp>
        <p:nvGrpSpPr>
          <p:cNvPr id="12" name="Group 11">
            <a:extLst>
              <a:ext uri="{FF2B5EF4-FFF2-40B4-BE49-F238E27FC236}">
                <a16:creationId xmlns:a16="http://schemas.microsoft.com/office/drawing/2014/main" id="{3E04FDEA-474F-C95C-3F5A-8CB7F5116DF4}"/>
              </a:ext>
            </a:extLst>
          </p:cNvPr>
          <p:cNvGrpSpPr/>
          <p:nvPr/>
        </p:nvGrpSpPr>
        <p:grpSpPr>
          <a:xfrm>
            <a:off x="7824154" y="6314536"/>
            <a:ext cx="4283683" cy="458640"/>
            <a:chOff x="321295" y="5416685"/>
            <a:chExt cx="11545010" cy="1252974"/>
          </a:xfrm>
        </p:grpSpPr>
        <p:pic>
          <p:nvPicPr>
            <p:cNvPr id="13" name="Picture 12">
              <a:extLst>
                <a:ext uri="{FF2B5EF4-FFF2-40B4-BE49-F238E27FC236}">
                  <a16:creationId xmlns:a16="http://schemas.microsoft.com/office/drawing/2014/main" id="{F1B1089A-D491-E565-101F-9F45C66B5C3B}"/>
                </a:ext>
              </a:extLst>
            </p:cNvPr>
            <p:cNvPicPr>
              <a:picLocks noChangeAspect="1"/>
            </p:cNvPicPr>
            <p:nvPr/>
          </p:nvPicPr>
          <p:blipFill>
            <a:blip r:embed="rId2"/>
            <a:stretch>
              <a:fillRect/>
            </a:stretch>
          </p:blipFill>
          <p:spPr>
            <a:xfrm>
              <a:off x="321295" y="5547456"/>
              <a:ext cx="1122203" cy="1122203"/>
            </a:xfrm>
            <a:prstGeom prst="rect">
              <a:avLst/>
            </a:prstGeom>
          </p:spPr>
        </p:pic>
        <p:pic>
          <p:nvPicPr>
            <p:cNvPr id="14" name="Picture 13">
              <a:extLst>
                <a:ext uri="{FF2B5EF4-FFF2-40B4-BE49-F238E27FC236}">
                  <a16:creationId xmlns:a16="http://schemas.microsoft.com/office/drawing/2014/main" id="{CB0752E9-22EE-9C7A-ED3A-541F53A89B6D}"/>
                </a:ext>
              </a:extLst>
            </p:cNvPr>
            <p:cNvPicPr>
              <a:picLocks noChangeAspect="1"/>
            </p:cNvPicPr>
            <p:nvPr/>
          </p:nvPicPr>
          <p:blipFill>
            <a:blip r:embed="rId3"/>
            <a:stretch>
              <a:fillRect/>
            </a:stretch>
          </p:blipFill>
          <p:spPr>
            <a:xfrm>
              <a:off x="1636564" y="5543755"/>
              <a:ext cx="1835869" cy="1125904"/>
            </a:xfrm>
            <a:prstGeom prst="rect">
              <a:avLst/>
            </a:prstGeom>
          </p:spPr>
        </p:pic>
        <p:pic>
          <p:nvPicPr>
            <p:cNvPr id="15" name="Picture 14">
              <a:extLst>
                <a:ext uri="{FF2B5EF4-FFF2-40B4-BE49-F238E27FC236}">
                  <a16:creationId xmlns:a16="http://schemas.microsoft.com/office/drawing/2014/main" id="{6056C6B6-BC63-AC2E-F305-4E9E74246ACE}"/>
                </a:ext>
              </a:extLst>
            </p:cNvPr>
            <p:cNvPicPr>
              <a:picLocks noChangeAspect="1"/>
            </p:cNvPicPr>
            <p:nvPr/>
          </p:nvPicPr>
          <p:blipFill>
            <a:blip r:embed="rId4"/>
            <a:stretch>
              <a:fillRect/>
            </a:stretch>
          </p:blipFill>
          <p:spPr>
            <a:xfrm>
              <a:off x="3665499" y="5543755"/>
              <a:ext cx="1004023" cy="1125904"/>
            </a:xfrm>
            <a:prstGeom prst="rect">
              <a:avLst/>
            </a:prstGeom>
          </p:spPr>
        </p:pic>
        <p:pic>
          <p:nvPicPr>
            <p:cNvPr id="16" name="Picture 15">
              <a:extLst>
                <a:ext uri="{FF2B5EF4-FFF2-40B4-BE49-F238E27FC236}">
                  <a16:creationId xmlns:a16="http://schemas.microsoft.com/office/drawing/2014/main" id="{42E1B156-F303-BD40-7059-21E0BD80DF2A}"/>
                </a:ext>
              </a:extLst>
            </p:cNvPr>
            <p:cNvPicPr>
              <a:picLocks noChangeAspect="1"/>
            </p:cNvPicPr>
            <p:nvPr/>
          </p:nvPicPr>
          <p:blipFill>
            <a:blip r:embed="rId5"/>
            <a:stretch>
              <a:fillRect/>
            </a:stretch>
          </p:blipFill>
          <p:spPr>
            <a:xfrm>
              <a:off x="4862588" y="5416685"/>
              <a:ext cx="2275265" cy="1252974"/>
            </a:xfrm>
            <a:prstGeom prst="rect">
              <a:avLst/>
            </a:prstGeom>
          </p:spPr>
        </p:pic>
        <p:pic>
          <p:nvPicPr>
            <p:cNvPr id="17" name="Picture 16">
              <a:extLst>
                <a:ext uri="{FF2B5EF4-FFF2-40B4-BE49-F238E27FC236}">
                  <a16:creationId xmlns:a16="http://schemas.microsoft.com/office/drawing/2014/main" id="{601C46D4-C424-046F-1857-71907ADC0A1D}"/>
                </a:ext>
              </a:extLst>
            </p:cNvPr>
            <p:cNvPicPr>
              <a:picLocks noChangeAspect="1"/>
            </p:cNvPicPr>
            <p:nvPr/>
          </p:nvPicPr>
          <p:blipFill>
            <a:blip r:embed="rId6"/>
            <a:stretch>
              <a:fillRect/>
            </a:stretch>
          </p:blipFill>
          <p:spPr>
            <a:xfrm>
              <a:off x="7330919" y="5470933"/>
              <a:ext cx="4535386" cy="1144477"/>
            </a:xfrm>
            <a:prstGeom prst="rect">
              <a:avLst/>
            </a:prstGeom>
          </p:spPr>
        </p:pic>
      </p:grpSp>
    </p:spTree>
    <p:extLst>
      <p:ext uri="{BB962C8B-B14F-4D97-AF65-F5344CB8AC3E}">
        <p14:creationId xmlns:p14="http://schemas.microsoft.com/office/powerpoint/2010/main" val="379728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6D044-C704-4974-935B-AE3D7EFC9BC4}"/>
              </a:ext>
            </a:extLst>
          </p:cNvPr>
          <p:cNvSpPr>
            <a:spLocks noGrp="1"/>
          </p:cNvSpPr>
          <p:nvPr>
            <p:ph type="title"/>
          </p:nvPr>
        </p:nvSpPr>
        <p:spPr>
          <a:xfrm>
            <a:off x="594804" y="2817"/>
            <a:ext cx="10758996" cy="923331"/>
          </a:xfrm>
        </p:spPr>
        <p:txBody>
          <a:bodyPr/>
          <a:lstStyle/>
          <a:p>
            <a:r>
              <a:rPr lang="en-US"/>
              <a:t>QKT of Spin-orbit torque</a:t>
            </a:r>
            <a:endParaRPr lang="en-US" dirty="0"/>
          </a:p>
        </p:txBody>
      </p:sp>
      <p:sp>
        <p:nvSpPr>
          <p:cNvPr id="11" name="Slide Number Placeholder 10">
            <a:extLst>
              <a:ext uri="{FF2B5EF4-FFF2-40B4-BE49-F238E27FC236}">
                <a16:creationId xmlns:a16="http://schemas.microsoft.com/office/drawing/2014/main" id="{6D5843A7-CBF3-441B-919C-8467B2BB19B5}"/>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23</a:t>
            </a:fld>
            <a:endParaRPr lang="en-US" dirty="0"/>
          </a:p>
        </p:txBody>
      </p:sp>
      <p:pic>
        <p:nvPicPr>
          <p:cNvPr id="14" name="Picture 13">
            <a:extLst>
              <a:ext uri="{FF2B5EF4-FFF2-40B4-BE49-F238E27FC236}">
                <a16:creationId xmlns:a16="http://schemas.microsoft.com/office/drawing/2014/main" id="{5EF77E50-4B11-2F88-8324-9E2A6D875A73}"/>
              </a:ext>
            </a:extLst>
          </p:cNvPr>
          <p:cNvPicPr>
            <a:picLocks noChangeAspect="1"/>
          </p:cNvPicPr>
          <p:nvPr/>
        </p:nvPicPr>
        <p:blipFill>
          <a:blip r:embed="rId2"/>
          <a:stretch>
            <a:fillRect/>
          </a:stretch>
        </p:blipFill>
        <p:spPr>
          <a:xfrm>
            <a:off x="6998812" y="1007906"/>
            <a:ext cx="4486901" cy="371527"/>
          </a:xfrm>
          <a:prstGeom prst="rect">
            <a:avLst/>
          </a:prstGeom>
        </p:spPr>
      </p:pic>
      <p:sp>
        <p:nvSpPr>
          <p:cNvPr id="15" name="TextBox 14">
            <a:extLst>
              <a:ext uri="{FF2B5EF4-FFF2-40B4-BE49-F238E27FC236}">
                <a16:creationId xmlns:a16="http://schemas.microsoft.com/office/drawing/2014/main" id="{C7BB69C4-1E24-DC8A-3995-5556AF25DB84}"/>
              </a:ext>
            </a:extLst>
          </p:cNvPr>
          <p:cNvSpPr txBox="1"/>
          <p:nvPr/>
        </p:nvSpPr>
        <p:spPr>
          <a:xfrm>
            <a:off x="1019468" y="4833906"/>
            <a:ext cx="1758238" cy="369332"/>
          </a:xfrm>
          <a:prstGeom prst="rect">
            <a:avLst/>
          </a:prstGeom>
          <a:noFill/>
        </p:spPr>
        <p:txBody>
          <a:bodyPr wrap="none" rtlCol="0">
            <a:spAutoFit/>
          </a:bodyPr>
          <a:lstStyle/>
          <a:p>
            <a:r>
              <a:rPr lang="en-US"/>
              <a:t>broken TR and I</a:t>
            </a:r>
            <a:endParaRPr lang="fr-FR"/>
          </a:p>
        </p:txBody>
      </p:sp>
      <p:pic>
        <p:nvPicPr>
          <p:cNvPr id="29" name="Picture 28">
            <a:extLst>
              <a:ext uri="{FF2B5EF4-FFF2-40B4-BE49-F238E27FC236}">
                <a16:creationId xmlns:a16="http://schemas.microsoft.com/office/drawing/2014/main" id="{D6D88260-18B1-ECE4-C3A6-2185FAF93513}"/>
              </a:ext>
            </a:extLst>
          </p:cNvPr>
          <p:cNvPicPr>
            <a:picLocks noChangeAspect="1"/>
          </p:cNvPicPr>
          <p:nvPr/>
        </p:nvPicPr>
        <p:blipFill>
          <a:blip r:embed="rId3"/>
          <a:stretch>
            <a:fillRect/>
          </a:stretch>
        </p:blipFill>
        <p:spPr>
          <a:xfrm>
            <a:off x="590852" y="926148"/>
            <a:ext cx="2615469" cy="3696616"/>
          </a:xfrm>
          <a:prstGeom prst="rect">
            <a:avLst/>
          </a:prstGeom>
        </p:spPr>
      </p:pic>
      <p:pic>
        <p:nvPicPr>
          <p:cNvPr id="31" name="Picture 30">
            <a:extLst>
              <a:ext uri="{FF2B5EF4-FFF2-40B4-BE49-F238E27FC236}">
                <a16:creationId xmlns:a16="http://schemas.microsoft.com/office/drawing/2014/main" id="{53198A34-6C3B-44B6-4857-0296C2B12BF7}"/>
              </a:ext>
            </a:extLst>
          </p:cNvPr>
          <p:cNvPicPr>
            <a:picLocks noChangeAspect="1"/>
          </p:cNvPicPr>
          <p:nvPr/>
        </p:nvPicPr>
        <p:blipFill>
          <a:blip r:embed="rId4"/>
          <a:stretch>
            <a:fillRect/>
          </a:stretch>
        </p:blipFill>
        <p:spPr>
          <a:xfrm>
            <a:off x="3561277" y="1025920"/>
            <a:ext cx="3086531" cy="247685"/>
          </a:xfrm>
          <a:prstGeom prst="rect">
            <a:avLst/>
          </a:prstGeom>
        </p:spPr>
      </p:pic>
      <p:sp>
        <p:nvSpPr>
          <p:cNvPr id="35" name="TextBox 34">
            <a:extLst>
              <a:ext uri="{FF2B5EF4-FFF2-40B4-BE49-F238E27FC236}">
                <a16:creationId xmlns:a16="http://schemas.microsoft.com/office/drawing/2014/main" id="{C787F907-6B6C-4010-21EF-6D836C44B5EC}"/>
              </a:ext>
            </a:extLst>
          </p:cNvPr>
          <p:cNvSpPr txBox="1"/>
          <p:nvPr/>
        </p:nvSpPr>
        <p:spPr>
          <a:xfrm>
            <a:off x="4354786" y="1652384"/>
            <a:ext cx="1499513" cy="369332"/>
          </a:xfrm>
          <a:prstGeom prst="rect">
            <a:avLst/>
          </a:prstGeom>
          <a:noFill/>
        </p:spPr>
        <p:txBody>
          <a:bodyPr wrap="none" rtlCol="0">
            <a:spAutoFit/>
          </a:bodyPr>
          <a:lstStyle/>
          <a:p>
            <a:r>
              <a:rPr lang="en-US"/>
              <a:t>LLG equation</a:t>
            </a:r>
            <a:endParaRPr lang="fr-FR"/>
          </a:p>
        </p:txBody>
      </p:sp>
      <p:pic>
        <p:nvPicPr>
          <p:cNvPr id="38" name="Picture 37">
            <a:extLst>
              <a:ext uri="{FF2B5EF4-FFF2-40B4-BE49-F238E27FC236}">
                <a16:creationId xmlns:a16="http://schemas.microsoft.com/office/drawing/2014/main" id="{FD8DE596-CF12-B733-71D6-2ABC82F8B01B}"/>
              </a:ext>
            </a:extLst>
          </p:cNvPr>
          <p:cNvPicPr>
            <a:picLocks noChangeAspect="1"/>
          </p:cNvPicPr>
          <p:nvPr/>
        </p:nvPicPr>
        <p:blipFill>
          <a:blip r:embed="rId5"/>
          <a:stretch>
            <a:fillRect/>
          </a:stretch>
        </p:blipFill>
        <p:spPr>
          <a:xfrm>
            <a:off x="4085225" y="1376120"/>
            <a:ext cx="2038635" cy="276264"/>
          </a:xfrm>
          <a:prstGeom prst="rect">
            <a:avLst/>
          </a:prstGeom>
        </p:spPr>
      </p:pic>
      <p:pic>
        <p:nvPicPr>
          <p:cNvPr id="41" name="Picture 40">
            <a:extLst>
              <a:ext uri="{FF2B5EF4-FFF2-40B4-BE49-F238E27FC236}">
                <a16:creationId xmlns:a16="http://schemas.microsoft.com/office/drawing/2014/main" id="{598812B9-6CAC-8F59-1EF5-FAF021865FFF}"/>
              </a:ext>
            </a:extLst>
          </p:cNvPr>
          <p:cNvPicPr>
            <a:picLocks noChangeAspect="1"/>
          </p:cNvPicPr>
          <p:nvPr/>
        </p:nvPicPr>
        <p:blipFill>
          <a:blip r:embed="rId6"/>
          <a:stretch>
            <a:fillRect/>
          </a:stretch>
        </p:blipFill>
        <p:spPr>
          <a:xfrm>
            <a:off x="8108629" y="1505723"/>
            <a:ext cx="2267266" cy="285790"/>
          </a:xfrm>
          <a:prstGeom prst="rect">
            <a:avLst/>
          </a:prstGeom>
        </p:spPr>
      </p:pic>
      <p:sp>
        <p:nvSpPr>
          <p:cNvPr id="42" name="TextBox 41">
            <a:extLst>
              <a:ext uri="{FF2B5EF4-FFF2-40B4-BE49-F238E27FC236}">
                <a16:creationId xmlns:a16="http://schemas.microsoft.com/office/drawing/2014/main" id="{F526BACF-775D-727D-14A8-A855667B0E0A}"/>
              </a:ext>
            </a:extLst>
          </p:cNvPr>
          <p:cNvSpPr txBox="1"/>
          <p:nvPr/>
        </p:nvSpPr>
        <p:spPr>
          <a:xfrm>
            <a:off x="5924426" y="5579997"/>
            <a:ext cx="4215839" cy="600164"/>
          </a:xfrm>
          <a:prstGeom prst="rect">
            <a:avLst/>
          </a:prstGeom>
          <a:noFill/>
        </p:spPr>
        <p:txBody>
          <a:bodyPr wrap="square" rtlCol="0">
            <a:spAutoFit/>
          </a:bodyPr>
          <a:lstStyle/>
          <a:p>
            <a:pPr algn="just"/>
            <a:r>
              <a:rPr lang="en-US" sz="1100" dirty="0"/>
              <a:t>T. Valet, S. Nikolaev, J. Li, L. </a:t>
            </a:r>
            <a:r>
              <a:rPr lang="en-US" sz="1100" dirty="0" err="1"/>
              <a:t>Vojacek</a:t>
            </a:r>
            <a:r>
              <a:rPr lang="en-US" sz="1100" dirty="0"/>
              <a:t>, R. Raimondi and M. </a:t>
            </a:r>
            <a:r>
              <a:rPr lang="en-US" sz="1100" dirty="0" err="1"/>
              <a:t>Chshiev</a:t>
            </a:r>
            <a:r>
              <a:rPr lang="en-US" sz="1100" dirty="0"/>
              <a:t>, </a:t>
            </a:r>
            <a:r>
              <a:rPr lang="en-US" sz="1100" i="1" dirty="0"/>
              <a:t>Importance of disorder in the spin-orbit torque</a:t>
            </a:r>
            <a:r>
              <a:rPr lang="en-US" sz="1100" dirty="0"/>
              <a:t>, in preparation, (2024).</a:t>
            </a:r>
            <a:endParaRPr lang="fr-FR" sz="1100" i="1" dirty="0"/>
          </a:p>
        </p:txBody>
      </p:sp>
      <p:sp>
        <p:nvSpPr>
          <p:cNvPr id="43" name="TextBox 42">
            <a:extLst>
              <a:ext uri="{FF2B5EF4-FFF2-40B4-BE49-F238E27FC236}">
                <a16:creationId xmlns:a16="http://schemas.microsoft.com/office/drawing/2014/main" id="{361C7A7B-FBBB-E8D5-E847-EEA7C7DC5094}"/>
              </a:ext>
            </a:extLst>
          </p:cNvPr>
          <p:cNvSpPr txBox="1"/>
          <p:nvPr/>
        </p:nvSpPr>
        <p:spPr>
          <a:xfrm>
            <a:off x="7757625" y="1791513"/>
            <a:ext cx="2969274" cy="369332"/>
          </a:xfrm>
          <a:prstGeom prst="rect">
            <a:avLst/>
          </a:prstGeom>
          <a:noFill/>
        </p:spPr>
        <p:txBody>
          <a:bodyPr wrap="none" rtlCol="0">
            <a:spAutoFit/>
          </a:bodyPr>
          <a:lstStyle/>
          <a:p>
            <a:r>
              <a:rPr lang="en-US"/>
              <a:t>Helmann-Feynman theorem</a:t>
            </a:r>
            <a:endParaRPr lang="fr-FR"/>
          </a:p>
        </p:txBody>
      </p:sp>
      <p:pic>
        <p:nvPicPr>
          <p:cNvPr id="45" name="Picture 44">
            <a:extLst>
              <a:ext uri="{FF2B5EF4-FFF2-40B4-BE49-F238E27FC236}">
                <a16:creationId xmlns:a16="http://schemas.microsoft.com/office/drawing/2014/main" id="{F3D399B8-1AC3-7FA3-475C-C1C481DA703B}"/>
              </a:ext>
            </a:extLst>
          </p:cNvPr>
          <p:cNvPicPr>
            <a:picLocks noChangeAspect="1"/>
          </p:cNvPicPr>
          <p:nvPr/>
        </p:nvPicPr>
        <p:blipFill>
          <a:blip r:embed="rId7"/>
          <a:stretch>
            <a:fillRect/>
          </a:stretch>
        </p:blipFill>
        <p:spPr>
          <a:xfrm>
            <a:off x="4978891" y="2257379"/>
            <a:ext cx="4530273" cy="830997"/>
          </a:xfrm>
          <a:prstGeom prst="rect">
            <a:avLst/>
          </a:prstGeom>
        </p:spPr>
      </p:pic>
      <p:pic>
        <p:nvPicPr>
          <p:cNvPr id="47" name="Picture 46">
            <a:extLst>
              <a:ext uri="{FF2B5EF4-FFF2-40B4-BE49-F238E27FC236}">
                <a16:creationId xmlns:a16="http://schemas.microsoft.com/office/drawing/2014/main" id="{2CE64970-67D4-5F41-1415-12A1B920C088}"/>
              </a:ext>
            </a:extLst>
          </p:cNvPr>
          <p:cNvPicPr>
            <a:picLocks noChangeAspect="1"/>
          </p:cNvPicPr>
          <p:nvPr/>
        </p:nvPicPr>
        <p:blipFill>
          <a:blip r:embed="rId8"/>
          <a:stretch>
            <a:fillRect/>
          </a:stretch>
        </p:blipFill>
        <p:spPr>
          <a:xfrm>
            <a:off x="3689246" y="3672227"/>
            <a:ext cx="8136757" cy="827180"/>
          </a:xfrm>
          <a:prstGeom prst="rect">
            <a:avLst/>
          </a:prstGeom>
        </p:spPr>
      </p:pic>
      <p:pic>
        <p:nvPicPr>
          <p:cNvPr id="57" name="Picture 56">
            <a:extLst>
              <a:ext uri="{FF2B5EF4-FFF2-40B4-BE49-F238E27FC236}">
                <a16:creationId xmlns:a16="http://schemas.microsoft.com/office/drawing/2014/main" id="{7F43382E-E57C-0EE6-034E-ED759EB83280}"/>
              </a:ext>
            </a:extLst>
          </p:cNvPr>
          <p:cNvPicPr>
            <a:picLocks noChangeAspect="1"/>
          </p:cNvPicPr>
          <p:nvPr/>
        </p:nvPicPr>
        <p:blipFill>
          <a:blip r:embed="rId9"/>
          <a:stretch>
            <a:fillRect/>
          </a:stretch>
        </p:blipFill>
        <p:spPr>
          <a:xfrm>
            <a:off x="5155879" y="3215043"/>
            <a:ext cx="4229690" cy="285790"/>
          </a:xfrm>
          <a:prstGeom prst="rect">
            <a:avLst/>
          </a:prstGeom>
        </p:spPr>
      </p:pic>
      <p:pic>
        <p:nvPicPr>
          <p:cNvPr id="63" name="Picture 62">
            <a:extLst>
              <a:ext uri="{FF2B5EF4-FFF2-40B4-BE49-F238E27FC236}">
                <a16:creationId xmlns:a16="http://schemas.microsoft.com/office/drawing/2014/main" id="{0D40267B-E944-CA1D-09B0-2D7A0C8FB3AB}"/>
              </a:ext>
            </a:extLst>
          </p:cNvPr>
          <p:cNvPicPr>
            <a:picLocks noChangeAspect="1"/>
          </p:cNvPicPr>
          <p:nvPr/>
        </p:nvPicPr>
        <p:blipFill>
          <a:blip r:embed="rId10"/>
          <a:stretch>
            <a:fillRect/>
          </a:stretch>
        </p:blipFill>
        <p:spPr>
          <a:xfrm>
            <a:off x="3680088" y="4365390"/>
            <a:ext cx="8418591" cy="1149347"/>
          </a:xfrm>
          <a:prstGeom prst="rect">
            <a:avLst/>
          </a:prstGeom>
        </p:spPr>
      </p:pic>
      <p:pic>
        <p:nvPicPr>
          <p:cNvPr id="67" name="Picture 66">
            <a:extLst>
              <a:ext uri="{FF2B5EF4-FFF2-40B4-BE49-F238E27FC236}">
                <a16:creationId xmlns:a16="http://schemas.microsoft.com/office/drawing/2014/main" id="{CC3575A8-D29C-3456-E290-534910E0F00F}"/>
              </a:ext>
            </a:extLst>
          </p:cNvPr>
          <p:cNvPicPr>
            <a:picLocks noChangeAspect="1"/>
          </p:cNvPicPr>
          <p:nvPr/>
        </p:nvPicPr>
        <p:blipFill>
          <a:blip r:embed="rId11"/>
          <a:stretch>
            <a:fillRect/>
          </a:stretch>
        </p:blipFill>
        <p:spPr>
          <a:xfrm>
            <a:off x="472290" y="5331523"/>
            <a:ext cx="3002064" cy="722087"/>
          </a:xfrm>
          <a:prstGeom prst="rect">
            <a:avLst/>
          </a:prstGeom>
        </p:spPr>
      </p:pic>
      <p:sp>
        <p:nvSpPr>
          <p:cNvPr id="3" name="Date Placeholder 4">
            <a:extLst>
              <a:ext uri="{FF2B5EF4-FFF2-40B4-BE49-F238E27FC236}">
                <a16:creationId xmlns:a16="http://schemas.microsoft.com/office/drawing/2014/main" id="{E52A893A-88A3-20BD-27B2-02817FF91000}"/>
              </a:ext>
            </a:extLst>
          </p:cNvPr>
          <p:cNvSpPr>
            <a:spLocks noGrp="1"/>
          </p:cNvSpPr>
          <p:nvPr>
            <p:ph type="dt" sz="half" idx="10"/>
          </p:nvPr>
        </p:nvSpPr>
        <p:spPr>
          <a:xfrm>
            <a:off x="337141" y="6386906"/>
            <a:ext cx="2596182" cy="365125"/>
          </a:xfrm>
        </p:spPr>
        <p:txBody>
          <a:bodyPr/>
          <a:lstStyle/>
          <a:p>
            <a:r>
              <a:rPr lang="en-US">
                <a:solidFill>
                  <a:schemeClr val="tx1"/>
                </a:solidFill>
              </a:rPr>
              <a:t>ECT* Workshop </a:t>
            </a:r>
            <a:r>
              <a:rPr lang="en-US" dirty="0">
                <a:solidFill>
                  <a:schemeClr val="tx1"/>
                </a:solidFill>
              </a:rPr>
              <a:t>– T. Valet </a:t>
            </a:r>
            <a:r>
              <a:rPr lang="en-US">
                <a:solidFill>
                  <a:schemeClr val="tx1"/>
                </a:solidFill>
              </a:rPr>
              <a:t>- September </a:t>
            </a:r>
            <a:r>
              <a:rPr lang="en-US" dirty="0">
                <a:solidFill>
                  <a:schemeClr val="tx1"/>
                </a:solidFill>
              </a:rPr>
              <a:t>2024</a:t>
            </a:r>
          </a:p>
        </p:txBody>
      </p:sp>
      <p:sp>
        <p:nvSpPr>
          <p:cNvPr id="9" name="Footer Placeholder 3">
            <a:extLst>
              <a:ext uri="{FF2B5EF4-FFF2-40B4-BE49-F238E27FC236}">
                <a16:creationId xmlns:a16="http://schemas.microsoft.com/office/drawing/2014/main" id="{9FB298B7-97C5-404F-04E0-3F7219B0FD16}"/>
              </a:ext>
            </a:extLst>
          </p:cNvPr>
          <p:cNvSpPr>
            <a:spLocks noGrp="1"/>
          </p:cNvSpPr>
          <p:nvPr>
            <p:ph type="ftr" sz="quarter" idx="11"/>
          </p:nvPr>
        </p:nvSpPr>
        <p:spPr>
          <a:xfrm>
            <a:off x="3997466" y="6386906"/>
            <a:ext cx="3248029" cy="365125"/>
          </a:xfrm>
        </p:spPr>
        <p:txBody>
          <a:bodyPr/>
          <a:lstStyle/>
          <a:p>
            <a:r>
              <a:rPr lang="en-US" sz="1600">
                <a:solidFill>
                  <a:schemeClr val="tx1"/>
                </a:solidFill>
              </a:rPr>
              <a:t>NR Electron QKT in Solids - </a:t>
            </a:r>
            <a:fld id="{776807D8-D28C-46E7-B0B7-BF9A7CA5E6E4}" type="slidenum">
              <a:rPr lang="en-US" sz="1600" smtClean="0">
                <a:solidFill>
                  <a:schemeClr val="tx1"/>
                </a:solidFill>
              </a:rPr>
              <a:t>23</a:t>
            </a:fld>
            <a:endParaRPr lang="en-US" sz="1600" dirty="0">
              <a:solidFill>
                <a:schemeClr val="tx1"/>
              </a:solidFill>
            </a:endParaRPr>
          </a:p>
        </p:txBody>
      </p:sp>
      <p:grpSp>
        <p:nvGrpSpPr>
          <p:cNvPr id="13" name="Group 12">
            <a:extLst>
              <a:ext uri="{FF2B5EF4-FFF2-40B4-BE49-F238E27FC236}">
                <a16:creationId xmlns:a16="http://schemas.microsoft.com/office/drawing/2014/main" id="{8B93E596-F916-31AF-2D49-02E06C41F888}"/>
              </a:ext>
            </a:extLst>
          </p:cNvPr>
          <p:cNvGrpSpPr/>
          <p:nvPr/>
        </p:nvGrpSpPr>
        <p:grpSpPr>
          <a:xfrm>
            <a:off x="7824154" y="6314536"/>
            <a:ext cx="4283683" cy="458640"/>
            <a:chOff x="321295" y="5416685"/>
            <a:chExt cx="11545010" cy="1252974"/>
          </a:xfrm>
        </p:grpSpPr>
        <p:pic>
          <p:nvPicPr>
            <p:cNvPr id="16" name="Picture 15">
              <a:extLst>
                <a:ext uri="{FF2B5EF4-FFF2-40B4-BE49-F238E27FC236}">
                  <a16:creationId xmlns:a16="http://schemas.microsoft.com/office/drawing/2014/main" id="{3202CFF0-6D68-69AA-6DA0-3731BAE970D8}"/>
                </a:ext>
              </a:extLst>
            </p:cNvPr>
            <p:cNvPicPr>
              <a:picLocks noChangeAspect="1"/>
            </p:cNvPicPr>
            <p:nvPr/>
          </p:nvPicPr>
          <p:blipFill>
            <a:blip r:embed="rId12"/>
            <a:stretch>
              <a:fillRect/>
            </a:stretch>
          </p:blipFill>
          <p:spPr>
            <a:xfrm>
              <a:off x="321295" y="5547456"/>
              <a:ext cx="1122203" cy="1122203"/>
            </a:xfrm>
            <a:prstGeom prst="rect">
              <a:avLst/>
            </a:prstGeom>
          </p:spPr>
        </p:pic>
        <p:pic>
          <p:nvPicPr>
            <p:cNvPr id="17" name="Picture 16">
              <a:extLst>
                <a:ext uri="{FF2B5EF4-FFF2-40B4-BE49-F238E27FC236}">
                  <a16:creationId xmlns:a16="http://schemas.microsoft.com/office/drawing/2014/main" id="{B8D44867-F7CA-D18A-7116-952BA11ED924}"/>
                </a:ext>
              </a:extLst>
            </p:cNvPr>
            <p:cNvPicPr>
              <a:picLocks noChangeAspect="1"/>
            </p:cNvPicPr>
            <p:nvPr/>
          </p:nvPicPr>
          <p:blipFill>
            <a:blip r:embed="rId13"/>
            <a:stretch>
              <a:fillRect/>
            </a:stretch>
          </p:blipFill>
          <p:spPr>
            <a:xfrm>
              <a:off x="1636564" y="5543755"/>
              <a:ext cx="1835869" cy="1125904"/>
            </a:xfrm>
            <a:prstGeom prst="rect">
              <a:avLst/>
            </a:prstGeom>
          </p:spPr>
        </p:pic>
        <p:pic>
          <p:nvPicPr>
            <p:cNvPr id="18" name="Picture 17">
              <a:extLst>
                <a:ext uri="{FF2B5EF4-FFF2-40B4-BE49-F238E27FC236}">
                  <a16:creationId xmlns:a16="http://schemas.microsoft.com/office/drawing/2014/main" id="{0CD1C5CD-0614-7264-7A79-185C505EC1A1}"/>
                </a:ext>
              </a:extLst>
            </p:cNvPr>
            <p:cNvPicPr>
              <a:picLocks noChangeAspect="1"/>
            </p:cNvPicPr>
            <p:nvPr/>
          </p:nvPicPr>
          <p:blipFill>
            <a:blip r:embed="rId14"/>
            <a:stretch>
              <a:fillRect/>
            </a:stretch>
          </p:blipFill>
          <p:spPr>
            <a:xfrm>
              <a:off x="3665499" y="5543755"/>
              <a:ext cx="1004023" cy="1125904"/>
            </a:xfrm>
            <a:prstGeom prst="rect">
              <a:avLst/>
            </a:prstGeom>
          </p:spPr>
        </p:pic>
        <p:pic>
          <p:nvPicPr>
            <p:cNvPr id="19" name="Picture 18">
              <a:extLst>
                <a:ext uri="{FF2B5EF4-FFF2-40B4-BE49-F238E27FC236}">
                  <a16:creationId xmlns:a16="http://schemas.microsoft.com/office/drawing/2014/main" id="{EC4060B5-2040-0B17-03C3-37B321456E06}"/>
                </a:ext>
              </a:extLst>
            </p:cNvPr>
            <p:cNvPicPr>
              <a:picLocks noChangeAspect="1"/>
            </p:cNvPicPr>
            <p:nvPr/>
          </p:nvPicPr>
          <p:blipFill>
            <a:blip r:embed="rId15"/>
            <a:stretch>
              <a:fillRect/>
            </a:stretch>
          </p:blipFill>
          <p:spPr>
            <a:xfrm>
              <a:off x="4862588" y="5416685"/>
              <a:ext cx="2275265" cy="1252974"/>
            </a:xfrm>
            <a:prstGeom prst="rect">
              <a:avLst/>
            </a:prstGeom>
          </p:spPr>
        </p:pic>
        <p:pic>
          <p:nvPicPr>
            <p:cNvPr id="20" name="Picture 19">
              <a:extLst>
                <a:ext uri="{FF2B5EF4-FFF2-40B4-BE49-F238E27FC236}">
                  <a16:creationId xmlns:a16="http://schemas.microsoft.com/office/drawing/2014/main" id="{B6375CE2-FB2C-4903-5137-09E924A4A926}"/>
                </a:ext>
              </a:extLst>
            </p:cNvPr>
            <p:cNvPicPr>
              <a:picLocks noChangeAspect="1"/>
            </p:cNvPicPr>
            <p:nvPr/>
          </p:nvPicPr>
          <p:blipFill>
            <a:blip r:embed="rId16"/>
            <a:stretch>
              <a:fillRect/>
            </a:stretch>
          </p:blipFill>
          <p:spPr>
            <a:xfrm>
              <a:off x="7330919" y="5470933"/>
              <a:ext cx="4535386" cy="1144477"/>
            </a:xfrm>
            <a:prstGeom prst="rect">
              <a:avLst/>
            </a:prstGeom>
          </p:spPr>
        </p:pic>
      </p:grpSp>
    </p:spTree>
    <p:extLst>
      <p:ext uri="{BB962C8B-B14F-4D97-AF65-F5344CB8AC3E}">
        <p14:creationId xmlns:p14="http://schemas.microsoft.com/office/powerpoint/2010/main" val="63939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fade">
                                      <p:cBhvr>
                                        <p:cTn id="13" dur="500"/>
                                        <p:tgtEl>
                                          <p:spTgt spid="6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10"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500"/>
                                        <p:tgtEl>
                                          <p:spTgt spid="4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fade">
                                      <p:cBhvr>
                                        <p:cTn id="45" dur="500"/>
                                        <p:tgtEl>
                                          <p:spTgt spid="5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500"/>
                                        <p:tgtEl>
                                          <p:spTgt spid="4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fade">
                                      <p:cBhvr>
                                        <p:cTn id="55" dur="500"/>
                                        <p:tgtEl>
                                          <p:spTgt spid="6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5" grpId="0"/>
      <p:bldP spid="42"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6D044-C704-4974-935B-AE3D7EFC9BC4}"/>
              </a:ext>
            </a:extLst>
          </p:cNvPr>
          <p:cNvSpPr>
            <a:spLocks noGrp="1"/>
          </p:cNvSpPr>
          <p:nvPr>
            <p:ph type="title"/>
          </p:nvPr>
        </p:nvSpPr>
        <p:spPr>
          <a:xfrm>
            <a:off x="594804" y="2817"/>
            <a:ext cx="10758996" cy="923331"/>
          </a:xfrm>
        </p:spPr>
        <p:txBody>
          <a:bodyPr/>
          <a:lstStyle/>
          <a:p>
            <a:r>
              <a:rPr lang="en-US"/>
              <a:t>Torque in c3v vdW ferromagnet</a:t>
            </a:r>
            <a:endParaRPr lang="en-US" dirty="0"/>
          </a:p>
        </p:txBody>
      </p:sp>
      <p:sp>
        <p:nvSpPr>
          <p:cNvPr id="11" name="Slide Number Placeholder 10">
            <a:extLst>
              <a:ext uri="{FF2B5EF4-FFF2-40B4-BE49-F238E27FC236}">
                <a16:creationId xmlns:a16="http://schemas.microsoft.com/office/drawing/2014/main" id="{6D5843A7-CBF3-441B-919C-8467B2BB19B5}"/>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24</a:t>
            </a:fld>
            <a:endParaRPr lang="en-US" dirty="0"/>
          </a:p>
        </p:txBody>
      </p:sp>
      <p:pic>
        <p:nvPicPr>
          <p:cNvPr id="4" name="Picture 3">
            <a:extLst>
              <a:ext uri="{FF2B5EF4-FFF2-40B4-BE49-F238E27FC236}">
                <a16:creationId xmlns:a16="http://schemas.microsoft.com/office/drawing/2014/main" id="{352EA8FF-AE5D-3580-0513-C81F44733F54}"/>
              </a:ext>
            </a:extLst>
          </p:cNvPr>
          <p:cNvPicPr>
            <a:picLocks noChangeAspect="1"/>
          </p:cNvPicPr>
          <p:nvPr/>
        </p:nvPicPr>
        <p:blipFill>
          <a:blip r:embed="rId2"/>
          <a:stretch>
            <a:fillRect/>
          </a:stretch>
        </p:blipFill>
        <p:spPr>
          <a:xfrm>
            <a:off x="658976" y="926148"/>
            <a:ext cx="4525006" cy="1171739"/>
          </a:xfrm>
          <a:prstGeom prst="rect">
            <a:avLst/>
          </a:prstGeom>
        </p:spPr>
      </p:pic>
      <p:pic>
        <p:nvPicPr>
          <p:cNvPr id="6" name="Picture 5">
            <a:extLst>
              <a:ext uri="{FF2B5EF4-FFF2-40B4-BE49-F238E27FC236}">
                <a16:creationId xmlns:a16="http://schemas.microsoft.com/office/drawing/2014/main" id="{CABD50E6-2FFE-3D5B-9466-C09695772BF0}"/>
              </a:ext>
            </a:extLst>
          </p:cNvPr>
          <p:cNvPicPr>
            <a:picLocks noChangeAspect="1"/>
          </p:cNvPicPr>
          <p:nvPr/>
        </p:nvPicPr>
        <p:blipFill>
          <a:blip r:embed="rId3"/>
          <a:stretch>
            <a:fillRect/>
          </a:stretch>
        </p:blipFill>
        <p:spPr>
          <a:xfrm>
            <a:off x="2544374" y="2165732"/>
            <a:ext cx="3162741" cy="2305372"/>
          </a:xfrm>
          <a:prstGeom prst="rect">
            <a:avLst/>
          </a:prstGeom>
        </p:spPr>
      </p:pic>
      <p:sp>
        <p:nvSpPr>
          <p:cNvPr id="8" name="TextBox 7">
            <a:extLst>
              <a:ext uri="{FF2B5EF4-FFF2-40B4-BE49-F238E27FC236}">
                <a16:creationId xmlns:a16="http://schemas.microsoft.com/office/drawing/2014/main" id="{13FFE816-93DA-518A-87DF-7067F1BCAE20}"/>
              </a:ext>
            </a:extLst>
          </p:cNvPr>
          <p:cNvSpPr txBox="1"/>
          <p:nvPr/>
        </p:nvSpPr>
        <p:spPr>
          <a:xfrm>
            <a:off x="429499" y="4642291"/>
            <a:ext cx="4696414" cy="1200329"/>
          </a:xfrm>
          <a:prstGeom prst="rect">
            <a:avLst/>
          </a:prstGeom>
          <a:noFill/>
        </p:spPr>
        <p:txBody>
          <a:bodyPr wrap="none" rtlCol="0">
            <a:spAutoFit/>
          </a:bodyPr>
          <a:lstStyle/>
          <a:p>
            <a:pPr marL="285750" indent="-285750">
              <a:buFont typeface="Arial" panose="020B0604020202020204" pitchFamily="34" charset="0"/>
              <a:buChar char="•"/>
            </a:pPr>
            <a:r>
              <a:rPr lang="en-US" dirty="0"/>
              <a:t>Ferromagnetic order in 2D </a:t>
            </a:r>
            <a:r>
              <a:rPr lang="en-US" dirty="0" err="1"/>
              <a:t>vdW</a:t>
            </a:r>
            <a:r>
              <a:rPr lang="en-US" dirty="0"/>
              <a:t> system</a:t>
            </a:r>
          </a:p>
          <a:p>
            <a:pPr marL="285750" indent="-285750">
              <a:buFont typeface="Arial" panose="020B0604020202020204" pitchFamily="34" charset="0"/>
              <a:buChar char="•"/>
            </a:pPr>
            <a:r>
              <a:rPr lang="en-US" dirty="0"/>
              <a:t>SOT switching has been observed</a:t>
            </a:r>
          </a:p>
          <a:p>
            <a:pPr marL="285750" indent="-285750">
              <a:buFont typeface="Arial" panose="020B0604020202020204" pitchFamily="34" charset="0"/>
              <a:buChar char="•"/>
            </a:pPr>
            <a:r>
              <a:rPr lang="en-US" dirty="0"/>
              <a:t>Trigonal/hexagonal symmetry -&gt; new SOT</a:t>
            </a:r>
          </a:p>
          <a:p>
            <a:pPr marL="285750" indent="-285750">
              <a:buFont typeface="Arial" panose="020B0604020202020204" pitchFamily="34" charset="0"/>
              <a:buChar char="•"/>
            </a:pPr>
            <a:r>
              <a:rPr lang="en-US" dirty="0"/>
              <a:t>Potential for field free switching</a:t>
            </a:r>
            <a:endParaRPr lang="fr-FR" dirty="0"/>
          </a:p>
        </p:txBody>
      </p:sp>
      <p:pic>
        <p:nvPicPr>
          <p:cNvPr id="12" name="Picture 11">
            <a:extLst>
              <a:ext uri="{FF2B5EF4-FFF2-40B4-BE49-F238E27FC236}">
                <a16:creationId xmlns:a16="http://schemas.microsoft.com/office/drawing/2014/main" id="{DE58C6D5-894B-8136-9669-9F48432C0AF1}"/>
              </a:ext>
            </a:extLst>
          </p:cNvPr>
          <p:cNvPicPr>
            <a:picLocks noChangeAspect="1"/>
          </p:cNvPicPr>
          <p:nvPr/>
        </p:nvPicPr>
        <p:blipFill>
          <a:blip r:embed="rId4"/>
          <a:stretch>
            <a:fillRect/>
          </a:stretch>
        </p:blipFill>
        <p:spPr>
          <a:xfrm>
            <a:off x="201777" y="2729437"/>
            <a:ext cx="2203414" cy="1399126"/>
          </a:xfrm>
          <a:prstGeom prst="rect">
            <a:avLst/>
          </a:prstGeom>
        </p:spPr>
      </p:pic>
      <p:pic>
        <p:nvPicPr>
          <p:cNvPr id="20" name="Picture 19">
            <a:extLst>
              <a:ext uri="{FF2B5EF4-FFF2-40B4-BE49-F238E27FC236}">
                <a16:creationId xmlns:a16="http://schemas.microsoft.com/office/drawing/2014/main" id="{9B9B7545-EF03-C481-5501-8B9EB45E6DF6}"/>
              </a:ext>
            </a:extLst>
          </p:cNvPr>
          <p:cNvPicPr>
            <a:picLocks noChangeAspect="1"/>
          </p:cNvPicPr>
          <p:nvPr/>
        </p:nvPicPr>
        <p:blipFill>
          <a:blip r:embed="rId5"/>
          <a:stretch>
            <a:fillRect/>
          </a:stretch>
        </p:blipFill>
        <p:spPr>
          <a:xfrm>
            <a:off x="5655930" y="904193"/>
            <a:ext cx="6334293" cy="4828450"/>
          </a:xfrm>
          <a:prstGeom prst="rect">
            <a:avLst/>
          </a:prstGeom>
        </p:spPr>
      </p:pic>
      <p:sp>
        <p:nvSpPr>
          <p:cNvPr id="3" name="Date Placeholder 4">
            <a:extLst>
              <a:ext uri="{FF2B5EF4-FFF2-40B4-BE49-F238E27FC236}">
                <a16:creationId xmlns:a16="http://schemas.microsoft.com/office/drawing/2014/main" id="{548D8064-335B-60CB-EC72-20932ED357CD}"/>
              </a:ext>
            </a:extLst>
          </p:cNvPr>
          <p:cNvSpPr>
            <a:spLocks noGrp="1"/>
          </p:cNvSpPr>
          <p:nvPr>
            <p:ph type="dt" sz="half" idx="10"/>
          </p:nvPr>
        </p:nvSpPr>
        <p:spPr>
          <a:xfrm>
            <a:off x="337141" y="6386906"/>
            <a:ext cx="2596182" cy="365125"/>
          </a:xfrm>
        </p:spPr>
        <p:txBody>
          <a:bodyPr/>
          <a:lstStyle/>
          <a:p>
            <a:r>
              <a:rPr lang="en-US">
                <a:solidFill>
                  <a:schemeClr val="tx1"/>
                </a:solidFill>
              </a:rPr>
              <a:t>ECT* Workshop </a:t>
            </a:r>
            <a:r>
              <a:rPr lang="en-US" dirty="0">
                <a:solidFill>
                  <a:schemeClr val="tx1"/>
                </a:solidFill>
              </a:rPr>
              <a:t>– T. Valet </a:t>
            </a:r>
            <a:r>
              <a:rPr lang="en-US">
                <a:solidFill>
                  <a:schemeClr val="tx1"/>
                </a:solidFill>
              </a:rPr>
              <a:t>- September </a:t>
            </a:r>
            <a:r>
              <a:rPr lang="en-US" dirty="0">
                <a:solidFill>
                  <a:schemeClr val="tx1"/>
                </a:solidFill>
              </a:rPr>
              <a:t>2024</a:t>
            </a:r>
          </a:p>
        </p:txBody>
      </p:sp>
      <p:sp>
        <p:nvSpPr>
          <p:cNvPr id="9" name="Footer Placeholder 3">
            <a:extLst>
              <a:ext uri="{FF2B5EF4-FFF2-40B4-BE49-F238E27FC236}">
                <a16:creationId xmlns:a16="http://schemas.microsoft.com/office/drawing/2014/main" id="{EEAD620C-A75C-14C5-CDD5-0C2C424CB9BE}"/>
              </a:ext>
            </a:extLst>
          </p:cNvPr>
          <p:cNvSpPr>
            <a:spLocks noGrp="1"/>
          </p:cNvSpPr>
          <p:nvPr>
            <p:ph type="ftr" sz="quarter" idx="11"/>
          </p:nvPr>
        </p:nvSpPr>
        <p:spPr>
          <a:xfrm>
            <a:off x="3997466" y="6386906"/>
            <a:ext cx="3248029" cy="365125"/>
          </a:xfrm>
        </p:spPr>
        <p:txBody>
          <a:bodyPr/>
          <a:lstStyle/>
          <a:p>
            <a:r>
              <a:rPr lang="en-US" sz="1600">
                <a:solidFill>
                  <a:schemeClr val="tx1"/>
                </a:solidFill>
              </a:rPr>
              <a:t>NR Electron QKT in Solids - </a:t>
            </a:r>
            <a:fld id="{776807D8-D28C-46E7-B0B7-BF9A7CA5E6E4}" type="slidenum">
              <a:rPr lang="en-US" sz="1600" smtClean="0">
                <a:solidFill>
                  <a:schemeClr val="tx1"/>
                </a:solidFill>
              </a:rPr>
              <a:t>24</a:t>
            </a:fld>
            <a:endParaRPr lang="en-US" sz="1600" dirty="0">
              <a:solidFill>
                <a:schemeClr val="tx1"/>
              </a:solidFill>
            </a:endParaRPr>
          </a:p>
        </p:txBody>
      </p:sp>
      <p:grpSp>
        <p:nvGrpSpPr>
          <p:cNvPr id="13" name="Group 12">
            <a:extLst>
              <a:ext uri="{FF2B5EF4-FFF2-40B4-BE49-F238E27FC236}">
                <a16:creationId xmlns:a16="http://schemas.microsoft.com/office/drawing/2014/main" id="{6EB09DDA-CE07-1AC9-E575-9CF3F17BDFEC}"/>
              </a:ext>
            </a:extLst>
          </p:cNvPr>
          <p:cNvGrpSpPr/>
          <p:nvPr/>
        </p:nvGrpSpPr>
        <p:grpSpPr>
          <a:xfrm>
            <a:off x="7824154" y="6314536"/>
            <a:ext cx="4283683" cy="458640"/>
            <a:chOff x="321295" y="5416685"/>
            <a:chExt cx="11545010" cy="1252974"/>
          </a:xfrm>
        </p:grpSpPr>
        <p:pic>
          <p:nvPicPr>
            <p:cNvPr id="16" name="Picture 15">
              <a:extLst>
                <a:ext uri="{FF2B5EF4-FFF2-40B4-BE49-F238E27FC236}">
                  <a16:creationId xmlns:a16="http://schemas.microsoft.com/office/drawing/2014/main" id="{B83452F9-A54A-2FA2-E79D-3A87D17512CD}"/>
                </a:ext>
              </a:extLst>
            </p:cNvPr>
            <p:cNvPicPr>
              <a:picLocks noChangeAspect="1"/>
            </p:cNvPicPr>
            <p:nvPr/>
          </p:nvPicPr>
          <p:blipFill>
            <a:blip r:embed="rId6"/>
            <a:stretch>
              <a:fillRect/>
            </a:stretch>
          </p:blipFill>
          <p:spPr>
            <a:xfrm>
              <a:off x="321295" y="5547456"/>
              <a:ext cx="1122203" cy="1122203"/>
            </a:xfrm>
            <a:prstGeom prst="rect">
              <a:avLst/>
            </a:prstGeom>
          </p:spPr>
        </p:pic>
        <p:pic>
          <p:nvPicPr>
            <p:cNvPr id="17" name="Picture 16">
              <a:extLst>
                <a:ext uri="{FF2B5EF4-FFF2-40B4-BE49-F238E27FC236}">
                  <a16:creationId xmlns:a16="http://schemas.microsoft.com/office/drawing/2014/main" id="{A498A88A-E197-0BDE-A168-C15C7739C9BE}"/>
                </a:ext>
              </a:extLst>
            </p:cNvPr>
            <p:cNvPicPr>
              <a:picLocks noChangeAspect="1"/>
            </p:cNvPicPr>
            <p:nvPr/>
          </p:nvPicPr>
          <p:blipFill>
            <a:blip r:embed="rId7"/>
            <a:stretch>
              <a:fillRect/>
            </a:stretch>
          </p:blipFill>
          <p:spPr>
            <a:xfrm>
              <a:off x="1636564" y="5543755"/>
              <a:ext cx="1835869" cy="1125904"/>
            </a:xfrm>
            <a:prstGeom prst="rect">
              <a:avLst/>
            </a:prstGeom>
          </p:spPr>
        </p:pic>
        <p:pic>
          <p:nvPicPr>
            <p:cNvPr id="18" name="Picture 17">
              <a:extLst>
                <a:ext uri="{FF2B5EF4-FFF2-40B4-BE49-F238E27FC236}">
                  <a16:creationId xmlns:a16="http://schemas.microsoft.com/office/drawing/2014/main" id="{50891C17-63CA-C86D-195F-3D52DE81D0F7}"/>
                </a:ext>
              </a:extLst>
            </p:cNvPr>
            <p:cNvPicPr>
              <a:picLocks noChangeAspect="1"/>
            </p:cNvPicPr>
            <p:nvPr/>
          </p:nvPicPr>
          <p:blipFill>
            <a:blip r:embed="rId8"/>
            <a:stretch>
              <a:fillRect/>
            </a:stretch>
          </p:blipFill>
          <p:spPr>
            <a:xfrm>
              <a:off x="3665499" y="5543755"/>
              <a:ext cx="1004023" cy="1125904"/>
            </a:xfrm>
            <a:prstGeom prst="rect">
              <a:avLst/>
            </a:prstGeom>
          </p:spPr>
        </p:pic>
        <p:pic>
          <p:nvPicPr>
            <p:cNvPr id="19" name="Picture 18">
              <a:extLst>
                <a:ext uri="{FF2B5EF4-FFF2-40B4-BE49-F238E27FC236}">
                  <a16:creationId xmlns:a16="http://schemas.microsoft.com/office/drawing/2014/main" id="{5FBED848-0414-3FE1-B3DD-83E2CDC7C7BC}"/>
                </a:ext>
              </a:extLst>
            </p:cNvPr>
            <p:cNvPicPr>
              <a:picLocks noChangeAspect="1"/>
            </p:cNvPicPr>
            <p:nvPr/>
          </p:nvPicPr>
          <p:blipFill>
            <a:blip r:embed="rId9"/>
            <a:stretch>
              <a:fillRect/>
            </a:stretch>
          </p:blipFill>
          <p:spPr>
            <a:xfrm>
              <a:off x="4862588" y="5416685"/>
              <a:ext cx="2275265" cy="1252974"/>
            </a:xfrm>
            <a:prstGeom prst="rect">
              <a:avLst/>
            </a:prstGeom>
          </p:spPr>
        </p:pic>
        <p:pic>
          <p:nvPicPr>
            <p:cNvPr id="23" name="Picture 22">
              <a:extLst>
                <a:ext uri="{FF2B5EF4-FFF2-40B4-BE49-F238E27FC236}">
                  <a16:creationId xmlns:a16="http://schemas.microsoft.com/office/drawing/2014/main" id="{ECD0ABF8-9DB6-7D74-02F1-3C0816825FE6}"/>
                </a:ext>
              </a:extLst>
            </p:cNvPr>
            <p:cNvPicPr>
              <a:picLocks noChangeAspect="1"/>
            </p:cNvPicPr>
            <p:nvPr/>
          </p:nvPicPr>
          <p:blipFill>
            <a:blip r:embed="rId10"/>
            <a:stretch>
              <a:fillRect/>
            </a:stretch>
          </p:blipFill>
          <p:spPr>
            <a:xfrm>
              <a:off x="7330919" y="5470933"/>
              <a:ext cx="4535386" cy="1144477"/>
            </a:xfrm>
            <a:prstGeom prst="rect">
              <a:avLst/>
            </a:prstGeom>
          </p:spPr>
        </p:pic>
      </p:grpSp>
    </p:spTree>
    <p:extLst>
      <p:ext uri="{BB962C8B-B14F-4D97-AF65-F5344CB8AC3E}">
        <p14:creationId xmlns:p14="http://schemas.microsoft.com/office/powerpoint/2010/main" val="63771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fade">
                                      <p:cBhvr>
                                        <p:cTn id="23" dur="50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fade">
                                      <p:cBhvr>
                                        <p:cTn id="28" dur="500"/>
                                        <p:tgtEl>
                                          <p:spTgt spid="8">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animEffect transition="in" filter="fade">
                                      <p:cBhvr>
                                        <p:cTn id="33" dur="500"/>
                                        <p:tgtEl>
                                          <p:spTgt spid="8">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5F4B7A-C343-51D3-ED85-B8F022C8FC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0BC1AD-4674-1AAF-9B15-631EBFB42C21}"/>
              </a:ext>
            </a:extLst>
          </p:cNvPr>
          <p:cNvSpPr>
            <a:spLocks noGrp="1"/>
          </p:cNvSpPr>
          <p:nvPr>
            <p:ph type="title"/>
          </p:nvPr>
        </p:nvSpPr>
        <p:spPr>
          <a:xfrm>
            <a:off x="594804" y="2817"/>
            <a:ext cx="10758996" cy="923331"/>
          </a:xfrm>
        </p:spPr>
        <p:txBody>
          <a:bodyPr>
            <a:normAutofit/>
          </a:bodyPr>
          <a:lstStyle/>
          <a:p>
            <a:r>
              <a:rPr lang="en-US"/>
              <a:t>Model Hamiltonian</a:t>
            </a:r>
          </a:p>
        </p:txBody>
      </p:sp>
      <p:pic>
        <p:nvPicPr>
          <p:cNvPr id="7" name="Picture 6">
            <a:extLst>
              <a:ext uri="{FF2B5EF4-FFF2-40B4-BE49-F238E27FC236}">
                <a16:creationId xmlns:a16="http://schemas.microsoft.com/office/drawing/2014/main" id="{8C7D345B-9061-26ED-D5A1-BCDFEC3BD574}"/>
              </a:ext>
            </a:extLst>
          </p:cNvPr>
          <p:cNvPicPr>
            <a:picLocks noChangeAspect="1"/>
          </p:cNvPicPr>
          <p:nvPr/>
        </p:nvPicPr>
        <p:blipFill>
          <a:blip r:embed="rId3"/>
          <a:stretch>
            <a:fillRect/>
          </a:stretch>
        </p:blipFill>
        <p:spPr>
          <a:xfrm>
            <a:off x="249936" y="659546"/>
            <a:ext cx="1848108" cy="2476846"/>
          </a:xfrm>
          <a:prstGeom prst="rect">
            <a:avLst/>
          </a:prstGeom>
        </p:spPr>
      </p:pic>
      <p:pic>
        <p:nvPicPr>
          <p:cNvPr id="9" name="Picture 8">
            <a:extLst>
              <a:ext uri="{FF2B5EF4-FFF2-40B4-BE49-F238E27FC236}">
                <a16:creationId xmlns:a16="http://schemas.microsoft.com/office/drawing/2014/main" id="{F8F35357-5484-5580-BE74-F3646ECE96C2}"/>
              </a:ext>
            </a:extLst>
          </p:cNvPr>
          <p:cNvPicPr>
            <a:picLocks noChangeAspect="1"/>
          </p:cNvPicPr>
          <p:nvPr/>
        </p:nvPicPr>
        <p:blipFill>
          <a:blip r:embed="rId4"/>
          <a:stretch>
            <a:fillRect/>
          </a:stretch>
        </p:blipFill>
        <p:spPr>
          <a:xfrm>
            <a:off x="2279085" y="871144"/>
            <a:ext cx="2281083" cy="2064219"/>
          </a:xfrm>
          <a:prstGeom prst="rect">
            <a:avLst/>
          </a:prstGeom>
        </p:spPr>
      </p:pic>
      <p:sp>
        <p:nvSpPr>
          <p:cNvPr id="10" name="TextBox 9">
            <a:extLst>
              <a:ext uri="{FF2B5EF4-FFF2-40B4-BE49-F238E27FC236}">
                <a16:creationId xmlns:a16="http://schemas.microsoft.com/office/drawing/2014/main" id="{D35EB729-5242-7913-54EA-94DAACB7AFB0}"/>
              </a:ext>
            </a:extLst>
          </p:cNvPr>
          <p:cNvSpPr txBox="1"/>
          <p:nvPr/>
        </p:nvSpPr>
        <p:spPr>
          <a:xfrm>
            <a:off x="399560" y="3072523"/>
            <a:ext cx="3759050" cy="646331"/>
          </a:xfrm>
          <a:prstGeom prst="rect">
            <a:avLst/>
          </a:prstGeom>
          <a:noFill/>
        </p:spPr>
        <p:txBody>
          <a:bodyPr wrap="square" rtlCol="0">
            <a:spAutoFit/>
          </a:bodyPr>
          <a:lstStyle/>
          <a:p>
            <a:pPr algn="ctr"/>
            <a:r>
              <a:rPr lang="en-US"/>
              <a:t>The unit cell in real space is spanned by the basis vectors {</a:t>
            </a:r>
            <a:r>
              <a:rPr lang="en-US" b="1" i="1"/>
              <a:t>a</a:t>
            </a:r>
            <a:r>
              <a:rPr lang="en-US"/>
              <a:t>,-</a:t>
            </a:r>
            <a:r>
              <a:rPr lang="en-US" b="1" i="1"/>
              <a:t>b</a:t>
            </a:r>
            <a:r>
              <a:rPr lang="en-US"/>
              <a:t>}</a:t>
            </a:r>
          </a:p>
        </p:txBody>
      </p:sp>
      <p:pic>
        <p:nvPicPr>
          <p:cNvPr id="15" name="Picture 14">
            <a:extLst>
              <a:ext uri="{FF2B5EF4-FFF2-40B4-BE49-F238E27FC236}">
                <a16:creationId xmlns:a16="http://schemas.microsoft.com/office/drawing/2014/main" id="{376B53D1-831A-ABE4-0C42-5C9212FFDD75}"/>
              </a:ext>
            </a:extLst>
          </p:cNvPr>
          <p:cNvPicPr>
            <a:picLocks noChangeAspect="1"/>
          </p:cNvPicPr>
          <p:nvPr/>
        </p:nvPicPr>
        <p:blipFill>
          <a:blip r:embed="rId5"/>
          <a:stretch>
            <a:fillRect/>
          </a:stretch>
        </p:blipFill>
        <p:spPr>
          <a:xfrm>
            <a:off x="0" y="3750898"/>
            <a:ext cx="2386346" cy="2605451"/>
          </a:xfrm>
          <a:prstGeom prst="rect">
            <a:avLst/>
          </a:prstGeom>
        </p:spPr>
      </p:pic>
      <p:pic>
        <p:nvPicPr>
          <p:cNvPr id="17" name="Picture 16">
            <a:extLst>
              <a:ext uri="{FF2B5EF4-FFF2-40B4-BE49-F238E27FC236}">
                <a16:creationId xmlns:a16="http://schemas.microsoft.com/office/drawing/2014/main" id="{A9B72C2A-F5C3-6DD6-D46D-EFA83A202B30}"/>
              </a:ext>
            </a:extLst>
          </p:cNvPr>
          <p:cNvPicPr>
            <a:picLocks noChangeAspect="1"/>
          </p:cNvPicPr>
          <p:nvPr/>
        </p:nvPicPr>
        <p:blipFill>
          <a:blip r:embed="rId6"/>
          <a:stretch>
            <a:fillRect/>
          </a:stretch>
        </p:blipFill>
        <p:spPr>
          <a:xfrm>
            <a:off x="2525329" y="3900368"/>
            <a:ext cx="1462292" cy="619212"/>
          </a:xfrm>
          <a:prstGeom prst="rect">
            <a:avLst/>
          </a:prstGeom>
        </p:spPr>
      </p:pic>
      <p:pic>
        <p:nvPicPr>
          <p:cNvPr id="19" name="Picture 18">
            <a:extLst>
              <a:ext uri="{FF2B5EF4-FFF2-40B4-BE49-F238E27FC236}">
                <a16:creationId xmlns:a16="http://schemas.microsoft.com/office/drawing/2014/main" id="{FF88F3BB-02EE-0E2D-3E6C-657FAD48343F}"/>
              </a:ext>
            </a:extLst>
          </p:cNvPr>
          <p:cNvPicPr>
            <a:picLocks noChangeAspect="1"/>
          </p:cNvPicPr>
          <p:nvPr/>
        </p:nvPicPr>
        <p:blipFill>
          <a:blip r:embed="rId7"/>
          <a:stretch>
            <a:fillRect/>
          </a:stretch>
        </p:blipFill>
        <p:spPr>
          <a:xfrm>
            <a:off x="2379025" y="4374566"/>
            <a:ext cx="1904907" cy="1208489"/>
          </a:xfrm>
          <a:prstGeom prst="rect">
            <a:avLst/>
          </a:prstGeom>
        </p:spPr>
      </p:pic>
      <p:cxnSp>
        <p:nvCxnSpPr>
          <p:cNvPr id="21" name="Straight Arrow Connector 20">
            <a:extLst>
              <a:ext uri="{FF2B5EF4-FFF2-40B4-BE49-F238E27FC236}">
                <a16:creationId xmlns:a16="http://schemas.microsoft.com/office/drawing/2014/main" id="{119985A2-B5A1-09F7-8BA7-9637A8DA3089}"/>
              </a:ext>
            </a:extLst>
          </p:cNvPr>
          <p:cNvCxnSpPr/>
          <p:nvPr/>
        </p:nvCxnSpPr>
        <p:spPr>
          <a:xfrm>
            <a:off x="1048378" y="4920343"/>
            <a:ext cx="582804" cy="10249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4281CEA-7FB1-3F02-399E-74C660593AF7}"/>
              </a:ext>
            </a:extLst>
          </p:cNvPr>
          <p:cNvCxnSpPr>
            <a:cxnSpLocks/>
          </p:cNvCxnSpPr>
          <p:nvPr/>
        </p:nvCxnSpPr>
        <p:spPr>
          <a:xfrm flipV="1">
            <a:off x="1051727" y="3909687"/>
            <a:ext cx="579455" cy="101400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03FBDAF-5C91-F6BF-80BE-A6483C8F0EF6}"/>
              </a:ext>
            </a:extLst>
          </p:cNvPr>
          <p:cNvSpPr txBox="1"/>
          <p:nvPr/>
        </p:nvSpPr>
        <p:spPr>
          <a:xfrm rot="3572577">
            <a:off x="1086103" y="5235974"/>
            <a:ext cx="809837" cy="369332"/>
          </a:xfrm>
          <a:prstGeom prst="rect">
            <a:avLst/>
          </a:prstGeom>
          <a:noFill/>
        </p:spPr>
        <p:txBody>
          <a:bodyPr wrap="none" rtlCol="0">
            <a:spAutoFit/>
          </a:bodyPr>
          <a:lstStyle/>
          <a:p>
            <a:r>
              <a:rPr lang="en-US" i="1"/>
              <a:t>a x </a:t>
            </a:r>
            <a:r>
              <a:rPr lang="en-US" b="1" i="1"/>
              <a:t>a</a:t>
            </a:r>
            <a:r>
              <a:rPr lang="en-US"/>
              <a:t>*</a:t>
            </a:r>
          </a:p>
        </p:txBody>
      </p:sp>
      <p:sp>
        <p:nvSpPr>
          <p:cNvPr id="26" name="TextBox 25">
            <a:extLst>
              <a:ext uri="{FF2B5EF4-FFF2-40B4-BE49-F238E27FC236}">
                <a16:creationId xmlns:a16="http://schemas.microsoft.com/office/drawing/2014/main" id="{748D198D-358C-D117-CBCF-9F8D9B721854}"/>
              </a:ext>
            </a:extLst>
          </p:cNvPr>
          <p:cNvSpPr txBox="1"/>
          <p:nvPr/>
        </p:nvSpPr>
        <p:spPr>
          <a:xfrm rot="18010090">
            <a:off x="846237" y="4113280"/>
            <a:ext cx="806631" cy="369332"/>
          </a:xfrm>
          <a:prstGeom prst="rect">
            <a:avLst/>
          </a:prstGeom>
          <a:noFill/>
        </p:spPr>
        <p:txBody>
          <a:bodyPr wrap="none" rtlCol="0">
            <a:spAutoFit/>
          </a:bodyPr>
          <a:lstStyle/>
          <a:p>
            <a:r>
              <a:rPr lang="en-US" i="1"/>
              <a:t>a x </a:t>
            </a:r>
            <a:r>
              <a:rPr lang="en-US" b="1" i="1"/>
              <a:t>b</a:t>
            </a:r>
            <a:r>
              <a:rPr lang="en-US"/>
              <a:t>*</a:t>
            </a:r>
          </a:p>
        </p:txBody>
      </p:sp>
      <p:sp>
        <p:nvSpPr>
          <p:cNvPr id="27" name="TextBox 26">
            <a:extLst>
              <a:ext uri="{FF2B5EF4-FFF2-40B4-BE49-F238E27FC236}">
                <a16:creationId xmlns:a16="http://schemas.microsoft.com/office/drawing/2014/main" id="{475DB208-1526-6BBC-0AA1-2FEC22417489}"/>
              </a:ext>
            </a:extLst>
          </p:cNvPr>
          <p:cNvSpPr txBox="1"/>
          <p:nvPr/>
        </p:nvSpPr>
        <p:spPr>
          <a:xfrm>
            <a:off x="806035" y="4715607"/>
            <a:ext cx="280846" cy="369332"/>
          </a:xfrm>
          <a:prstGeom prst="rect">
            <a:avLst/>
          </a:prstGeom>
          <a:noFill/>
        </p:spPr>
        <p:txBody>
          <a:bodyPr wrap="none" rtlCol="0">
            <a:spAutoFit/>
          </a:bodyPr>
          <a:lstStyle/>
          <a:p>
            <a:r>
              <a:rPr lang="el-GR">
                <a:latin typeface="Calibri" panose="020F0502020204030204" pitchFamily="34" charset="0"/>
                <a:ea typeface="Calibri" panose="020F0502020204030204" pitchFamily="34" charset="0"/>
                <a:cs typeface="Calibri" panose="020F0502020204030204" pitchFamily="34" charset="0"/>
              </a:rPr>
              <a:t>Γ</a:t>
            </a:r>
            <a:endParaRPr lang="en-US"/>
          </a:p>
        </p:txBody>
      </p:sp>
      <p:sp>
        <p:nvSpPr>
          <p:cNvPr id="28" name="Oval 27">
            <a:extLst>
              <a:ext uri="{FF2B5EF4-FFF2-40B4-BE49-F238E27FC236}">
                <a16:creationId xmlns:a16="http://schemas.microsoft.com/office/drawing/2014/main" id="{7E4404E4-8163-2D51-5A0E-1D44A98C4627}"/>
              </a:ext>
            </a:extLst>
          </p:cNvPr>
          <p:cNvSpPr/>
          <p:nvPr/>
        </p:nvSpPr>
        <p:spPr>
          <a:xfrm>
            <a:off x="1024720" y="4900273"/>
            <a:ext cx="45719" cy="45719"/>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953D2159-B10A-BF90-3F88-1306F9AB47C9}"/>
              </a:ext>
            </a:extLst>
          </p:cNvPr>
          <p:cNvPicPr>
            <a:picLocks noChangeAspect="1"/>
          </p:cNvPicPr>
          <p:nvPr/>
        </p:nvPicPr>
        <p:blipFill>
          <a:blip r:embed="rId8"/>
          <a:stretch>
            <a:fillRect/>
          </a:stretch>
        </p:blipFill>
        <p:spPr>
          <a:xfrm>
            <a:off x="5867807" y="1037038"/>
            <a:ext cx="3147499" cy="434401"/>
          </a:xfrm>
          <a:prstGeom prst="rect">
            <a:avLst/>
          </a:prstGeom>
        </p:spPr>
      </p:pic>
      <p:pic>
        <p:nvPicPr>
          <p:cNvPr id="34" name="Picture 33">
            <a:extLst>
              <a:ext uri="{FF2B5EF4-FFF2-40B4-BE49-F238E27FC236}">
                <a16:creationId xmlns:a16="http://schemas.microsoft.com/office/drawing/2014/main" id="{22FD08B8-4282-CB7D-9D9C-29A509575CC7}"/>
              </a:ext>
            </a:extLst>
          </p:cNvPr>
          <p:cNvPicPr>
            <a:picLocks noChangeAspect="1"/>
          </p:cNvPicPr>
          <p:nvPr/>
        </p:nvPicPr>
        <p:blipFill>
          <a:blip r:embed="rId9"/>
          <a:stretch>
            <a:fillRect/>
          </a:stretch>
        </p:blipFill>
        <p:spPr>
          <a:xfrm>
            <a:off x="4975893" y="1619987"/>
            <a:ext cx="5311882" cy="1295581"/>
          </a:xfrm>
          <a:prstGeom prst="rect">
            <a:avLst/>
          </a:prstGeom>
        </p:spPr>
      </p:pic>
      <p:sp>
        <p:nvSpPr>
          <p:cNvPr id="35" name="TextBox 34">
            <a:extLst>
              <a:ext uri="{FF2B5EF4-FFF2-40B4-BE49-F238E27FC236}">
                <a16:creationId xmlns:a16="http://schemas.microsoft.com/office/drawing/2014/main" id="{988AAAB4-749D-4540-0847-E616A0266BDF}"/>
              </a:ext>
            </a:extLst>
          </p:cNvPr>
          <p:cNvSpPr txBox="1"/>
          <p:nvPr/>
        </p:nvSpPr>
        <p:spPr>
          <a:xfrm>
            <a:off x="5468007" y="3349522"/>
            <a:ext cx="4885376" cy="369332"/>
          </a:xfrm>
          <a:prstGeom prst="rect">
            <a:avLst/>
          </a:prstGeom>
          <a:noFill/>
        </p:spPr>
        <p:txBody>
          <a:bodyPr wrap="none" rtlCol="0">
            <a:spAutoFit/>
          </a:bodyPr>
          <a:lstStyle/>
          <a:p>
            <a:r>
              <a:rPr lang="en-US" dirty="0"/>
              <a:t>Casting of the Hamiltonian in “canonical” form</a:t>
            </a:r>
          </a:p>
        </p:txBody>
      </p:sp>
      <p:pic>
        <p:nvPicPr>
          <p:cNvPr id="41" name="Picture 40">
            <a:extLst>
              <a:ext uri="{FF2B5EF4-FFF2-40B4-BE49-F238E27FC236}">
                <a16:creationId xmlns:a16="http://schemas.microsoft.com/office/drawing/2014/main" id="{8C5265AA-FA91-B74B-27A6-FAB87A51A6E8}"/>
              </a:ext>
            </a:extLst>
          </p:cNvPr>
          <p:cNvPicPr>
            <a:picLocks noChangeAspect="1"/>
          </p:cNvPicPr>
          <p:nvPr/>
        </p:nvPicPr>
        <p:blipFill>
          <a:blip r:embed="rId10"/>
          <a:stretch>
            <a:fillRect/>
          </a:stretch>
        </p:blipFill>
        <p:spPr>
          <a:xfrm>
            <a:off x="5465948" y="3794360"/>
            <a:ext cx="4248743" cy="638264"/>
          </a:xfrm>
          <a:prstGeom prst="rect">
            <a:avLst/>
          </a:prstGeom>
        </p:spPr>
      </p:pic>
      <p:pic>
        <p:nvPicPr>
          <p:cNvPr id="43" name="Picture 42">
            <a:extLst>
              <a:ext uri="{FF2B5EF4-FFF2-40B4-BE49-F238E27FC236}">
                <a16:creationId xmlns:a16="http://schemas.microsoft.com/office/drawing/2014/main" id="{9F09DB44-95CA-14B7-26DF-5B3A838CD5E5}"/>
              </a:ext>
            </a:extLst>
          </p:cNvPr>
          <p:cNvPicPr>
            <a:picLocks noChangeAspect="1"/>
          </p:cNvPicPr>
          <p:nvPr/>
        </p:nvPicPr>
        <p:blipFill>
          <a:blip r:embed="rId11"/>
          <a:stretch>
            <a:fillRect/>
          </a:stretch>
        </p:blipFill>
        <p:spPr>
          <a:xfrm>
            <a:off x="5494866" y="4399100"/>
            <a:ext cx="3372321" cy="495369"/>
          </a:xfrm>
          <a:prstGeom prst="rect">
            <a:avLst/>
          </a:prstGeom>
        </p:spPr>
      </p:pic>
      <p:pic>
        <p:nvPicPr>
          <p:cNvPr id="45" name="Picture 44">
            <a:extLst>
              <a:ext uri="{FF2B5EF4-FFF2-40B4-BE49-F238E27FC236}">
                <a16:creationId xmlns:a16="http://schemas.microsoft.com/office/drawing/2014/main" id="{A0E5ABAD-DD93-D53E-4CA9-9EDE0827B9C5}"/>
              </a:ext>
            </a:extLst>
          </p:cNvPr>
          <p:cNvPicPr>
            <a:picLocks noChangeAspect="1"/>
          </p:cNvPicPr>
          <p:nvPr/>
        </p:nvPicPr>
        <p:blipFill>
          <a:blip r:embed="rId12"/>
          <a:stretch>
            <a:fillRect/>
          </a:stretch>
        </p:blipFill>
        <p:spPr>
          <a:xfrm>
            <a:off x="5465948" y="4990264"/>
            <a:ext cx="4334480" cy="1114581"/>
          </a:xfrm>
          <a:prstGeom prst="rect">
            <a:avLst/>
          </a:prstGeom>
        </p:spPr>
      </p:pic>
      <p:pic>
        <p:nvPicPr>
          <p:cNvPr id="47" name="Picture 46">
            <a:extLst>
              <a:ext uri="{FF2B5EF4-FFF2-40B4-BE49-F238E27FC236}">
                <a16:creationId xmlns:a16="http://schemas.microsoft.com/office/drawing/2014/main" id="{3968E754-226E-DFF4-17DB-E7CD0B712F89}"/>
              </a:ext>
            </a:extLst>
          </p:cNvPr>
          <p:cNvPicPr>
            <a:picLocks noChangeAspect="1"/>
          </p:cNvPicPr>
          <p:nvPr/>
        </p:nvPicPr>
        <p:blipFill>
          <a:blip r:embed="rId13"/>
          <a:stretch>
            <a:fillRect/>
          </a:stretch>
        </p:blipFill>
        <p:spPr>
          <a:xfrm>
            <a:off x="9035088" y="4461020"/>
            <a:ext cx="1933845" cy="371527"/>
          </a:xfrm>
          <a:prstGeom prst="rect">
            <a:avLst/>
          </a:prstGeom>
        </p:spPr>
      </p:pic>
      <p:sp>
        <p:nvSpPr>
          <p:cNvPr id="18" name="TextBox 17">
            <a:extLst>
              <a:ext uri="{FF2B5EF4-FFF2-40B4-BE49-F238E27FC236}">
                <a16:creationId xmlns:a16="http://schemas.microsoft.com/office/drawing/2014/main" id="{C574625D-F30B-DA9E-DB14-7CEB55F00A88}"/>
              </a:ext>
            </a:extLst>
          </p:cNvPr>
          <p:cNvSpPr txBox="1"/>
          <p:nvPr/>
        </p:nvSpPr>
        <p:spPr>
          <a:xfrm>
            <a:off x="10451720" y="1493254"/>
            <a:ext cx="1406988" cy="1200329"/>
          </a:xfrm>
          <a:prstGeom prst="rect">
            <a:avLst/>
          </a:prstGeom>
          <a:noFill/>
        </p:spPr>
        <p:txBody>
          <a:bodyPr wrap="none" rtlCol="0">
            <a:spAutoFit/>
          </a:bodyPr>
          <a:lstStyle/>
          <a:p>
            <a:r>
              <a:rPr lang="en-US" i="1" dirty="0"/>
              <a:t>t</a:t>
            </a:r>
            <a:r>
              <a:rPr lang="en-US" dirty="0"/>
              <a:t> = 1 eV</a:t>
            </a:r>
          </a:p>
          <a:p>
            <a:r>
              <a:rPr lang="en-US" i="1" dirty="0"/>
              <a:t>J</a:t>
            </a:r>
            <a:r>
              <a:rPr lang="en-US" i="1" baseline="-25000" dirty="0"/>
              <a:t>e</a:t>
            </a:r>
            <a:r>
              <a:rPr lang="en-US" dirty="0"/>
              <a:t> = 0.5 eV</a:t>
            </a:r>
          </a:p>
          <a:p>
            <a:r>
              <a:rPr lang="en-US" i="1" dirty="0" err="1"/>
              <a:t>t</a:t>
            </a:r>
            <a:r>
              <a:rPr lang="en-US" i="1" baseline="-25000" dirty="0" err="1"/>
              <a:t>R</a:t>
            </a:r>
            <a:r>
              <a:rPr lang="en-US" dirty="0"/>
              <a:t> = 0.1 eV</a:t>
            </a:r>
          </a:p>
          <a:p>
            <a:r>
              <a:rPr lang="en-US" i="1" dirty="0"/>
              <a:t>t</a:t>
            </a:r>
            <a:r>
              <a:rPr lang="en-US" i="1" baseline="-25000" dirty="0"/>
              <a:t>R3</a:t>
            </a:r>
            <a:r>
              <a:rPr lang="en-US" dirty="0"/>
              <a:t> = 0.05 eV</a:t>
            </a:r>
            <a:endParaRPr lang="fr-FR" dirty="0"/>
          </a:p>
        </p:txBody>
      </p:sp>
      <p:sp>
        <p:nvSpPr>
          <p:cNvPr id="3" name="Date Placeholder 4">
            <a:extLst>
              <a:ext uri="{FF2B5EF4-FFF2-40B4-BE49-F238E27FC236}">
                <a16:creationId xmlns:a16="http://schemas.microsoft.com/office/drawing/2014/main" id="{63153A15-E14A-0C75-1EA8-D06F71851364}"/>
              </a:ext>
            </a:extLst>
          </p:cNvPr>
          <p:cNvSpPr>
            <a:spLocks noGrp="1"/>
          </p:cNvSpPr>
          <p:nvPr>
            <p:ph type="dt" sz="half" idx="10"/>
          </p:nvPr>
        </p:nvSpPr>
        <p:spPr>
          <a:xfrm>
            <a:off x="337141" y="6386906"/>
            <a:ext cx="2596182" cy="365125"/>
          </a:xfrm>
        </p:spPr>
        <p:txBody>
          <a:bodyPr/>
          <a:lstStyle/>
          <a:p>
            <a:r>
              <a:rPr lang="en-US">
                <a:solidFill>
                  <a:schemeClr val="tx1"/>
                </a:solidFill>
              </a:rPr>
              <a:t>ECT* Workshop </a:t>
            </a:r>
            <a:r>
              <a:rPr lang="en-US" dirty="0">
                <a:solidFill>
                  <a:schemeClr val="tx1"/>
                </a:solidFill>
              </a:rPr>
              <a:t>– T. Valet </a:t>
            </a:r>
            <a:r>
              <a:rPr lang="en-US">
                <a:solidFill>
                  <a:schemeClr val="tx1"/>
                </a:solidFill>
              </a:rPr>
              <a:t>- September </a:t>
            </a:r>
            <a:r>
              <a:rPr lang="en-US" dirty="0">
                <a:solidFill>
                  <a:schemeClr val="tx1"/>
                </a:solidFill>
              </a:rPr>
              <a:t>2024</a:t>
            </a:r>
          </a:p>
        </p:txBody>
      </p:sp>
      <p:sp>
        <p:nvSpPr>
          <p:cNvPr id="6" name="Footer Placeholder 3">
            <a:extLst>
              <a:ext uri="{FF2B5EF4-FFF2-40B4-BE49-F238E27FC236}">
                <a16:creationId xmlns:a16="http://schemas.microsoft.com/office/drawing/2014/main" id="{D9EDDFB7-418E-6E09-49D2-A95DCA6D3168}"/>
              </a:ext>
            </a:extLst>
          </p:cNvPr>
          <p:cNvSpPr>
            <a:spLocks noGrp="1"/>
          </p:cNvSpPr>
          <p:nvPr>
            <p:ph type="ftr" sz="quarter" idx="11"/>
          </p:nvPr>
        </p:nvSpPr>
        <p:spPr>
          <a:xfrm>
            <a:off x="3997466" y="6386906"/>
            <a:ext cx="3248029" cy="365125"/>
          </a:xfrm>
        </p:spPr>
        <p:txBody>
          <a:bodyPr/>
          <a:lstStyle/>
          <a:p>
            <a:r>
              <a:rPr lang="en-US" sz="1600">
                <a:solidFill>
                  <a:schemeClr val="tx1"/>
                </a:solidFill>
              </a:rPr>
              <a:t>NR Electron QKT in Solids - </a:t>
            </a:r>
            <a:fld id="{776807D8-D28C-46E7-B0B7-BF9A7CA5E6E4}" type="slidenum">
              <a:rPr lang="en-US" sz="1600" smtClean="0">
                <a:solidFill>
                  <a:schemeClr val="tx1"/>
                </a:solidFill>
              </a:rPr>
              <a:t>25</a:t>
            </a:fld>
            <a:endParaRPr lang="en-US" sz="1600" dirty="0">
              <a:solidFill>
                <a:schemeClr val="tx1"/>
              </a:solidFill>
            </a:endParaRPr>
          </a:p>
        </p:txBody>
      </p:sp>
      <p:grpSp>
        <p:nvGrpSpPr>
          <p:cNvPr id="8" name="Group 7">
            <a:extLst>
              <a:ext uri="{FF2B5EF4-FFF2-40B4-BE49-F238E27FC236}">
                <a16:creationId xmlns:a16="http://schemas.microsoft.com/office/drawing/2014/main" id="{70216429-7E1D-E1C4-6AD4-5144DEE23F0A}"/>
              </a:ext>
            </a:extLst>
          </p:cNvPr>
          <p:cNvGrpSpPr/>
          <p:nvPr/>
        </p:nvGrpSpPr>
        <p:grpSpPr>
          <a:xfrm>
            <a:off x="7824154" y="6314536"/>
            <a:ext cx="4283683" cy="458640"/>
            <a:chOff x="321295" y="5416685"/>
            <a:chExt cx="11545010" cy="1252974"/>
          </a:xfrm>
        </p:grpSpPr>
        <p:pic>
          <p:nvPicPr>
            <p:cNvPr id="11" name="Picture 10">
              <a:extLst>
                <a:ext uri="{FF2B5EF4-FFF2-40B4-BE49-F238E27FC236}">
                  <a16:creationId xmlns:a16="http://schemas.microsoft.com/office/drawing/2014/main" id="{2C8E42F2-46D7-7F6B-7A37-78C1FD0F458F}"/>
                </a:ext>
              </a:extLst>
            </p:cNvPr>
            <p:cNvPicPr>
              <a:picLocks noChangeAspect="1"/>
            </p:cNvPicPr>
            <p:nvPr/>
          </p:nvPicPr>
          <p:blipFill>
            <a:blip r:embed="rId14"/>
            <a:stretch>
              <a:fillRect/>
            </a:stretch>
          </p:blipFill>
          <p:spPr>
            <a:xfrm>
              <a:off x="321295" y="5547456"/>
              <a:ext cx="1122203" cy="1122203"/>
            </a:xfrm>
            <a:prstGeom prst="rect">
              <a:avLst/>
            </a:prstGeom>
          </p:spPr>
        </p:pic>
        <p:pic>
          <p:nvPicPr>
            <p:cNvPr id="12" name="Picture 11">
              <a:extLst>
                <a:ext uri="{FF2B5EF4-FFF2-40B4-BE49-F238E27FC236}">
                  <a16:creationId xmlns:a16="http://schemas.microsoft.com/office/drawing/2014/main" id="{588CD93B-07FF-8182-8610-BAE1D55B7988}"/>
                </a:ext>
              </a:extLst>
            </p:cNvPr>
            <p:cNvPicPr>
              <a:picLocks noChangeAspect="1"/>
            </p:cNvPicPr>
            <p:nvPr/>
          </p:nvPicPr>
          <p:blipFill>
            <a:blip r:embed="rId15"/>
            <a:stretch>
              <a:fillRect/>
            </a:stretch>
          </p:blipFill>
          <p:spPr>
            <a:xfrm>
              <a:off x="1636564" y="5543755"/>
              <a:ext cx="1835869" cy="1125904"/>
            </a:xfrm>
            <a:prstGeom prst="rect">
              <a:avLst/>
            </a:prstGeom>
          </p:spPr>
        </p:pic>
        <p:pic>
          <p:nvPicPr>
            <p:cNvPr id="13" name="Picture 12">
              <a:extLst>
                <a:ext uri="{FF2B5EF4-FFF2-40B4-BE49-F238E27FC236}">
                  <a16:creationId xmlns:a16="http://schemas.microsoft.com/office/drawing/2014/main" id="{42543DF5-8BAB-AB36-0708-B7C72DF80679}"/>
                </a:ext>
              </a:extLst>
            </p:cNvPr>
            <p:cNvPicPr>
              <a:picLocks noChangeAspect="1"/>
            </p:cNvPicPr>
            <p:nvPr/>
          </p:nvPicPr>
          <p:blipFill>
            <a:blip r:embed="rId16"/>
            <a:stretch>
              <a:fillRect/>
            </a:stretch>
          </p:blipFill>
          <p:spPr>
            <a:xfrm>
              <a:off x="3665499" y="5543755"/>
              <a:ext cx="1004023" cy="1125904"/>
            </a:xfrm>
            <a:prstGeom prst="rect">
              <a:avLst/>
            </a:prstGeom>
          </p:spPr>
        </p:pic>
        <p:pic>
          <p:nvPicPr>
            <p:cNvPr id="14" name="Picture 13">
              <a:extLst>
                <a:ext uri="{FF2B5EF4-FFF2-40B4-BE49-F238E27FC236}">
                  <a16:creationId xmlns:a16="http://schemas.microsoft.com/office/drawing/2014/main" id="{1BDA9D69-BBF5-3333-4BB3-3DED96C31A6B}"/>
                </a:ext>
              </a:extLst>
            </p:cNvPr>
            <p:cNvPicPr>
              <a:picLocks noChangeAspect="1"/>
            </p:cNvPicPr>
            <p:nvPr/>
          </p:nvPicPr>
          <p:blipFill>
            <a:blip r:embed="rId17"/>
            <a:stretch>
              <a:fillRect/>
            </a:stretch>
          </p:blipFill>
          <p:spPr>
            <a:xfrm>
              <a:off x="4862588" y="5416685"/>
              <a:ext cx="2275265" cy="1252974"/>
            </a:xfrm>
            <a:prstGeom prst="rect">
              <a:avLst/>
            </a:prstGeom>
          </p:spPr>
        </p:pic>
        <p:pic>
          <p:nvPicPr>
            <p:cNvPr id="16" name="Picture 15">
              <a:extLst>
                <a:ext uri="{FF2B5EF4-FFF2-40B4-BE49-F238E27FC236}">
                  <a16:creationId xmlns:a16="http://schemas.microsoft.com/office/drawing/2014/main" id="{C217CDEE-2E8A-4011-48EF-85091D8E1264}"/>
                </a:ext>
              </a:extLst>
            </p:cNvPr>
            <p:cNvPicPr>
              <a:picLocks noChangeAspect="1"/>
            </p:cNvPicPr>
            <p:nvPr/>
          </p:nvPicPr>
          <p:blipFill>
            <a:blip r:embed="rId18"/>
            <a:stretch>
              <a:fillRect/>
            </a:stretch>
          </p:blipFill>
          <p:spPr>
            <a:xfrm>
              <a:off x="7330919" y="5470933"/>
              <a:ext cx="4535386" cy="1144477"/>
            </a:xfrm>
            <a:prstGeom prst="rect">
              <a:avLst/>
            </a:prstGeom>
          </p:spPr>
        </p:pic>
      </p:grpSp>
    </p:spTree>
    <p:extLst>
      <p:ext uri="{BB962C8B-B14F-4D97-AF65-F5344CB8AC3E}">
        <p14:creationId xmlns:p14="http://schemas.microsoft.com/office/powerpoint/2010/main" val="289950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par>
                                <p:cTn id="40" presetID="10"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par>
                                <p:cTn id="48" presetID="10" presetClass="entr" presetSubtype="0" fill="hold"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500"/>
                                        <p:tgtEl>
                                          <p:spTgt spid="35"/>
                                        </p:tgtEl>
                                      </p:cBhvr>
                                    </p:animEffect>
                                  </p:childTnLst>
                                </p:cTn>
                              </p:par>
                              <p:par>
                                <p:cTn id="61" presetID="10" presetClass="entr" presetSubtype="0" fill="hold" nodeType="with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500"/>
                                        <p:tgtEl>
                                          <p:spTgt spid="43"/>
                                        </p:tgtEl>
                                      </p:cBhvr>
                                    </p:animEffect>
                                  </p:childTnLst>
                                </p:cTn>
                              </p:par>
                              <p:par>
                                <p:cTn id="64" presetID="10" presetClass="entr" presetSubtype="0" fill="hold"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500"/>
                                        <p:tgtEl>
                                          <p:spTgt spid="41"/>
                                        </p:tgtEl>
                                      </p:cBhvr>
                                    </p:animEffect>
                                  </p:childTnLst>
                                </p:cTn>
                              </p:par>
                              <p:par>
                                <p:cTn id="67" presetID="10" presetClass="entr" presetSubtype="0" fill="hold" nodeType="with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fade">
                                      <p:cBhvr>
                                        <p:cTn id="69" dur="500"/>
                                        <p:tgtEl>
                                          <p:spTgt spid="45"/>
                                        </p:tgtEl>
                                      </p:cBhvr>
                                    </p:animEffect>
                                  </p:childTnLst>
                                </p:cTn>
                              </p:par>
                              <p:par>
                                <p:cTn id="70" presetID="10" presetClass="entr" presetSubtype="0" fill="hold"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5" grpId="0"/>
      <p:bldP spid="26" grpId="0"/>
      <p:bldP spid="27" grpId="0"/>
      <p:bldP spid="28" grpId="0" animBg="1"/>
      <p:bldP spid="35"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5185454-83D1-DB74-9FD5-944D0E01E3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4A16DC-80EF-8977-3EF9-D85ECEEF7B6F}"/>
              </a:ext>
            </a:extLst>
          </p:cNvPr>
          <p:cNvSpPr>
            <a:spLocks noGrp="1"/>
          </p:cNvSpPr>
          <p:nvPr>
            <p:ph type="title"/>
          </p:nvPr>
        </p:nvSpPr>
        <p:spPr>
          <a:xfrm>
            <a:off x="594804" y="2817"/>
            <a:ext cx="10758996" cy="923331"/>
          </a:xfrm>
        </p:spPr>
        <p:txBody>
          <a:bodyPr/>
          <a:lstStyle/>
          <a:p>
            <a:r>
              <a:rPr lang="en-US" dirty="0"/>
              <a:t>Numerical solution of the Boltzmann equation</a:t>
            </a:r>
          </a:p>
        </p:txBody>
      </p:sp>
      <p:pic>
        <p:nvPicPr>
          <p:cNvPr id="5" name="Picture 4">
            <a:extLst>
              <a:ext uri="{FF2B5EF4-FFF2-40B4-BE49-F238E27FC236}">
                <a16:creationId xmlns:a16="http://schemas.microsoft.com/office/drawing/2014/main" id="{7BB452DF-6374-E3BE-6E1A-5BC8DF9825BE}"/>
              </a:ext>
            </a:extLst>
          </p:cNvPr>
          <p:cNvPicPr>
            <a:picLocks noChangeAspect="1"/>
          </p:cNvPicPr>
          <p:nvPr/>
        </p:nvPicPr>
        <p:blipFill>
          <a:blip r:embed="rId3"/>
          <a:stretch>
            <a:fillRect/>
          </a:stretch>
        </p:blipFill>
        <p:spPr>
          <a:xfrm>
            <a:off x="2122396" y="926148"/>
            <a:ext cx="7703812" cy="5201603"/>
          </a:xfrm>
          <a:prstGeom prst="rect">
            <a:avLst/>
          </a:prstGeom>
        </p:spPr>
      </p:pic>
      <p:sp>
        <p:nvSpPr>
          <p:cNvPr id="6" name="Rectangle 5">
            <a:extLst>
              <a:ext uri="{FF2B5EF4-FFF2-40B4-BE49-F238E27FC236}">
                <a16:creationId xmlns:a16="http://schemas.microsoft.com/office/drawing/2014/main" id="{ACD3AFFD-6D42-27DA-FC3F-E46459C1AEB5}"/>
              </a:ext>
            </a:extLst>
          </p:cNvPr>
          <p:cNvSpPr/>
          <p:nvPr/>
        </p:nvSpPr>
        <p:spPr>
          <a:xfrm>
            <a:off x="1949570" y="3321170"/>
            <a:ext cx="284672"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 name="Straight Arrow Connector 17">
            <a:extLst>
              <a:ext uri="{FF2B5EF4-FFF2-40B4-BE49-F238E27FC236}">
                <a16:creationId xmlns:a16="http://schemas.microsoft.com/office/drawing/2014/main" id="{54E1E8D1-438F-EACA-FC30-570B256D4292}"/>
              </a:ext>
            </a:extLst>
          </p:cNvPr>
          <p:cNvCxnSpPr/>
          <p:nvPr/>
        </p:nvCxnSpPr>
        <p:spPr>
          <a:xfrm>
            <a:off x="4411020" y="2839601"/>
            <a:ext cx="2285344" cy="0"/>
          </a:xfrm>
          <a:prstGeom prst="straightConnector1">
            <a:avLst/>
          </a:prstGeom>
          <a:ln w="3492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B8FCA1E-875E-CE98-465B-1DC27BDDC034}"/>
              </a:ext>
            </a:extLst>
          </p:cNvPr>
          <p:cNvCxnSpPr>
            <a:cxnSpLocks/>
          </p:cNvCxnSpPr>
          <p:nvPr/>
        </p:nvCxnSpPr>
        <p:spPr>
          <a:xfrm>
            <a:off x="4411020" y="2839601"/>
            <a:ext cx="2543962" cy="76258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BD86527-9913-2CA2-E483-0FCA21B35C73}"/>
              </a:ext>
            </a:extLst>
          </p:cNvPr>
          <p:cNvSpPr txBox="1"/>
          <p:nvPr/>
        </p:nvSpPr>
        <p:spPr>
          <a:xfrm>
            <a:off x="5409706" y="3105881"/>
            <a:ext cx="273295" cy="461665"/>
          </a:xfrm>
          <a:prstGeom prst="rect">
            <a:avLst/>
          </a:prstGeom>
          <a:noFill/>
        </p:spPr>
        <p:txBody>
          <a:bodyPr wrap="square" rtlCol="0">
            <a:spAutoFit/>
          </a:bodyPr>
          <a:lstStyle/>
          <a:p>
            <a:r>
              <a:rPr lang="en-US" sz="2400"/>
              <a:t>E</a:t>
            </a:r>
            <a:endParaRPr lang="fr-FR" sz="2400"/>
          </a:p>
        </p:txBody>
      </p:sp>
      <p:sp>
        <p:nvSpPr>
          <p:cNvPr id="21" name="TextBox 20">
            <a:extLst>
              <a:ext uri="{FF2B5EF4-FFF2-40B4-BE49-F238E27FC236}">
                <a16:creationId xmlns:a16="http://schemas.microsoft.com/office/drawing/2014/main" id="{5C0C1A71-1F12-8DA3-D7C6-4EDCBA5812EA}"/>
              </a:ext>
            </a:extLst>
          </p:cNvPr>
          <p:cNvSpPr txBox="1"/>
          <p:nvPr/>
        </p:nvSpPr>
        <p:spPr>
          <a:xfrm>
            <a:off x="5382010" y="2450253"/>
            <a:ext cx="442750" cy="461665"/>
          </a:xfrm>
          <a:prstGeom prst="rect">
            <a:avLst/>
          </a:prstGeom>
          <a:noFill/>
        </p:spPr>
        <p:txBody>
          <a:bodyPr wrap="none" rtlCol="0">
            <a:spAutoFit/>
          </a:bodyPr>
          <a:lstStyle/>
          <a:p>
            <a:r>
              <a:rPr lang="en-US" sz="2400" dirty="0">
                <a:solidFill>
                  <a:schemeClr val="accent5"/>
                </a:solidFill>
              </a:rPr>
              <a:t>M</a:t>
            </a:r>
            <a:endParaRPr lang="fr-FR" sz="2400" dirty="0">
              <a:solidFill>
                <a:schemeClr val="accent5"/>
              </a:solidFill>
            </a:endParaRPr>
          </a:p>
        </p:txBody>
      </p:sp>
      <p:sp>
        <p:nvSpPr>
          <p:cNvPr id="22" name="Arc 21">
            <a:extLst>
              <a:ext uri="{FF2B5EF4-FFF2-40B4-BE49-F238E27FC236}">
                <a16:creationId xmlns:a16="http://schemas.microsoft.com/office/drawing/2014/main" id="{25B27383-CCCF-B61E-B850-63470A3978AD}"/>
              </a:ext>
            </a:extLst>
          </p:cNvPr>
          <p:cNvSpPr/>
          <p:nvPr/>
        </p:nvSpPr>
        <p:spPr>
          <a:xfrm>
            <a:off x="5211399" y="2808576"/>
            <a:ext cx="314585" cy="317032"/>
          </a:xfrm>
          <a:prstGeom prst="arc">
            <a:avLst>
              <a:gd name="adj1" fmla="val 18819347"/>
              <a:gd name="adj2" fmla="val 418986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26" name="Picture 25">
            <a:extLst>
              <a:ext uri="{FF2B5EF4-FFF2-40B4-BE49-F238E27FC236}">
                <a16:creationId xmlns:a16="http://schemas.microsoft.com/office/drawing/2014/main" id="{36A7570C-D817-4B1E-AE9F-CF8C3C6947BE}"/>
              </a:ext>
            </a:extLst>
          </p:cNvPr>
          <p:cNvPicPr>
            <a:picLocks noChangeAspect="1"/>
          </p:cNvPicPr>
          <p:nvPr/>
        </p:nvPicPr>
        <p:blipFill>
          <a:blip r:embed="rId4"/>
          <a:stretch>
            <a:fillRect/>
          </a:stretch>
        </p:blipFill>
        <p:spPr>
          <a:xfrm>
            <a:off x="5557160" y="2850105"/>
            <a:ext cx="438211" cy="409632"/>
          </a:xfrm>
          <a:prstGeom prst="rect">
            <a:avLst/>
          </a:prstGeom>
        </p:spPr>
      </p:pic>
      <p:sp>
        <p:nvSpPr>
          <p:cNvPr id="28" name="Rectangle 27">
            <a:extLst>
              <a:ext uri="{FF2B5EF4-FFF2-40B4-BE49-F238E27FC236}">
                <a16:creationId xmlns:a16="http://schemas.microsoft.com/office/drawing/2014/main" id="{3692A05F-3552-73B4-E87F-9658DD344F3B}"/>
              </a:ext>
            </a:extLst>
          </p:cNvPr>
          <p:cNvSpPr/>
          <p:nvPr/>
        </p:nvSpPr>
        <p:spPr>
          <a:xfrm>
            <a:off x="8885382" y="2450253"/>
            <a:ext cx="748145" cy="2098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 name="Picture 29">
            <a:extLst>
              <a:ext uri="{FF2B5EF4-FFF2-40B4-BE49-F238E27FC236}">
                <a16:creationId xmlns:a16="http://schemas.microsoft.com/office/drawing/2014/main" id="{C1888209-CFB5-8DA3-DBD3-74624C178F8D}"/>
              </a:ext>
            </a:extLst>
          </p:cNvPr>
          <p:cNvPicPr>
            <a:picLocks noChangeAspect="1"/>
          </p:cNvPicPr>
          <p:nvPr/>
        </p:nvPicPr>
        <p:blipFill>
          <a:blip r:embed="rId5"/>
          <a:stretch>
            <a:fillRect/>
          </a:stretch>
        </p:blipFill>
        <p:spPr>
          <a:xfrm>
            <a:off x="9338619" y="3259737"/>
            <a:ext cx="685896" cy="362001"/>
          </a:xfrm>
          <a:prstGeom prst="rect">
            <a:avLst/>
          </a:prstGeom>
        </p:spPr>
      </p:pic>
      <p:sp>
        <p:nvSpPr>
          <p:cNvPr id="19" name="TextBox 18">
            <a:extLst>
              <a:ext uri="{FF2B5EF4-FFF2-40B4-BE49-F238E27FC236}">
                <a16:creationId xmlns:a16="http://schemas.microsoft.com/office/drawing/2014/main" id="{05D99A74-EC81-9238-F44C-954889C959B2}"/>
              </a:ext>
            </a:extLst>
          </p:cNvPr>
          <p:cNvSpPr txBox="1"/>
          <p:nvPr/>
        </p:nvSpPr>
        <p:spPr>
          <a:xfrm>
            <a:off x="7824154" y="5296964"/>
            <a:ext cx="4215839" cy="600164"/>
          </a:xfrm>
          <a:prstGeom prst="rect">
            <a:avLst/>
          </a:prstGeom>
          <a:noFill/>
        </p:spPr>
        <p:txBody>
          <a:bodyPr wrap="square" rtlCol="0">
            <a:spAutoFit/>
          </a:bodyPr>
          <a:lstStyle/>
          <a:p>
            <a:pPr algn="just"/>
            <a:r>
              <a:rPr lang="en-US" sz="1100" dirty="0"/>
              <a:t>T. Valet, S. Nikolaev, J. Li, L. </a:t>
            </a:r>
            <a:r>
              <a:rPr lang="en-US" sz="1100" dirty="0" err="1"/>
              <a:t>Vojacek</a:t>
            </a:r>
            <a:r>
              <a:rPr lang="en-US" sz="1100" dirty="0"/>
              <a:t>, R. Raimondi and M. </a:t>
            </a:r>
            <a:r>
              <a:rPr lang="en-US" sz="1100" dirty="0" err="1"/>
              <a:t>Chshiev</a:t>
            </a:r>
            <a:r>
              <a:rPr lang="en-US" sz="1100" dirty="0"/>
              <a:t>, </a:t>
            </a:r>
            <a:r>
              <a:rPr lang="en-US" sz="1100" i="1" dirty="0"/>
              <a:t>Importance of disorder in the spin-orbit torque</a:t>
            </a:r>
            <a:r>
              <a:rPr lang="en-US" sz="1100" dirty="0"/>
              <a:t>, in preparation, (2024).</a:t>
            </a:r>
            <a:endParaRPr lang="fr-FR" sz="1100" i="1" dirty="0"/>
          </a:p>
        </p:txBody>
      </p:sp>
      <p:pic>
        <p:nvPicPr>
          <p:cNvPr id="10" name="Picture 9">
            <a:extLst>
              <a:ext uri="{FF2B5EF4-FFF2-40B4-BE49-F238E27FC236}">
                <a16:creationId xmlns:a16="http://schemas.microsoft.com/office/drawing/2014/main" id="{6D05E2ED-AA08-F82D-1724-EEA732BBD667}"/>
              </a:ext>
            </a:extLst>
          </p:cNvPr>
          <p:cNvPicPr>
            <a:picLocks noChangeAspect="1"/>
          </p:cNvPicPr>
          <p:nvPr/>
        </p:nvPicPr>
        <p:blipFill>
          <a:blip r:embed="rId6"/>
          <a:stretch>
            <a:fillRect/>
          </a:stretch>
        </p:blipFill>
        <p:spPr>
          <a:xfrm>
            <a:off x="208319" y="972397"/>
            <a:ext cx="2609852" cy="1754164"/>
          </a:xfrm>
          <a:prstGeom prst="rect">
            <a:avLst/>
          </a:prstGeom>
        </p:spPr>
      </p:pic>
      <p:sp>
        <p:nvSpPr>
          <p:cNvPr id="3" name="Date Placeholder 4">
            <a:extLst>
              <a:ext uri="{FF2B5EF4-FFF2-40B4-BE49-F238E27FC236}">
                <a16:creationId xmlns:a16="http://schemas.microsoft.com/office/drawing/2014/main" id="{748FA1E4-B5BF-5319-1057-AB2A7666445C}"/>
              </a:ext>
            </a:extLst>
          </p:cNvPr>
          <p:cNvSpPr>
            <a:spLocks noGrp="1"/>
          </p:cNvSpPr>
          <p:nvPr>
            <p:ph type="dt" sz="half" idx="10"/>
          </p:nvPr>
        </p:nvSpPr>
        <p:spPr>
          <a:xfrm>
            <a:off x="337141" y="6386906"/>
            <a:ext cx="2596182" cy="365125"/>
          </a:xfrm>
        </p:spPr>
        <p:txBody>
          <a:bodyPr/>
          <a:lstStyle/>
          <a:p>
            <a:r>
              <a:rPr lang="en-US">
                <a:solidFill>
                  <a:schemeClr val="tx1"/>
                </a:solidFill>
              </a:rPr>
              <a:t>ECT* Workshop </a:t>
            </a:r>
            <a:r>
              <a:rPr lang="en-US" dirty="0">
                <a:solidFill>
                  <a:schemeClr val="tx1"/>
                </a:solidFill>
              </a:rPr>
              <a:t>– T. Valet </a:t>
            </a:r>
            <a:r>
              <a:rPr lang="en-US">
                <a:solidFill>
                  <a:schemeClr val="tx1"/>
                </a:solidFill>
              </a:rPr>
              <a:t>- September </a:t>
            </a:r>
            <a:r>
              <a:rPr lang="en-US" dirty="0">
                <a:solidFill>
                  <a:schemeClr val="tx1"/>
                </a:solidFill>
              </a:rPr>
              <a:t>2024</a:t>
            </a:r>
          </a:p>
        </p:txBody>
      </p:sp>
      <p:sp>
        <p:nvSpPr>
          <p:cNvPr id="8" name="Footer Placeholder 3">
            <a:extLst>
              <a:ext uri="{FF2B5EF4-FFF2-40B4-BE49-F238E27FC236}">
                <a16:creationId xmlns:a16="http://schemas.microsoft.com/office/drawing/2014/main" id="{9306F327-9A06-C8F7-59D2-075BC337D5B0}"/>
              </a:ext>
            </a:extLst>
          </p:cNvPr>
          <p:cNvSpPr>
            <a:spLocks noGrp="1"/>
          </p:cNvSpPr>
          <p:nvPr>
            <p:ph type="ftr" sz="quarter" idx="11"/>
          </p:nvPr>
        </p:nvSpPr>
        <p:spPr>
          <a:xfrm>
            <a:off x="3997466" y="6386906"/>
            <a:ext cx="3248029" cy="365125"/>
          </a:xfrm>
        </p:spPr>
        <p:txBody>
          <a:bodyPr/>
          <a:lstStyle/>
          <a:p>
            <a:r>
              <a:rPr lang="en-US" sz="1600">
                <a:solidFill>
                  <a:schemeClr val="tx1"/>
                </a:solidFill>
              </a:rPr>
              <a:t>NR Electron QKT in Solids - </a:t>
            </a:r>
            <a:fld id="{776807D8-D28C-46E7-B0B7-BF9A7CA5E6E4}" type="slidenum">
              <a:rPr lang="en-US" sz="1600" smtClean="0">
                <a:solidFill>
                  <a:schemeClr val="tx1"/>
                </a:solidFill>
              </a:rPr>
              <a:t>26</a:t>
            </a:fld>
            <a:endParaRPr lang="en-US" sz="1600" dirty="0">
              <a:solidFill>
                <a:schemeClr val="tx1"/>
              </a:solidFill>
            </a:endParaRPr>
          </a:p>
        </p:txBody>
      </p:sp>
      <p:grpSp>
        <p:nvGrpSpPr>
          <p:cNvPr id="11" name="Group 10">
            <a:extLst>
              <a:ext uri="{FF2B5EF4-FFF2-40B4-BE49-F238E27FC236}">
                <a16:creationId xmlns:a16="http://schemas.microsoft.com/office/drawing/2014/main" id="{7677FE9B-6DD0-05F9-3D02-CAA2CCEFFABA}"/>
              </a:ext>
            </a:extLst>
          </p:cNvPr>
          <p:cNvGrpSpPr/>
          <p:nvPr/>
        </p:nvGrpSpPr>
        <p:grpSpPr>
          <a:xfrm>
            <a:off x="7824154" y="6314536"/>
            <a:ext cx="4283683" cy="458640"/>
            <a:chOff x="321295" y="5416685"/>
            <a:chExt cx="11545010" cy="1252974"/>
          </a:xfrm>
        </p:grpSpPr>
        <p:pic>
          <p:nvPicPr>
            <p:cNvPr id="12" name="Picture 11">
              <a:extLst>
                <a:ext uri="{FF2B5EF4-FFF2-40B4-BE49-F238E27FC236}">
                  <a16:creationId xmlns:a16="http://schemas.microsoft.com/office/drawing/2014/main" id="{A08B939C-D0DB-38AB-EF1B-5159A391D54B}"/>
                </a:ext>
              </a:extLst>
            </p:cNvPr>
            <p:cNvPicPr>
              <a:picLocks noChangeAspect="1"/>
            </p:cNvPicPr>
            <p:nvPr/>
          </p:nvPicPr>
          <p:blipFill>
            <a:blip r:embed="rId7"/>
            <a:stretch>
              <a:fillRect/>
            </a:stretch>
          </p:blipFill>
          <p:spPr>
            <a:xfrm>
              <a:off x="321295" y="5547456"/>
              <a:ext cx="1122203" cy="1122203"/>
            </a:xfrm>
            <a:prstGeom prst="rect">
              <a:avLst/>
            </a:prstGeom>
          </p:spPr>
        </p:pic>
        <p:pic>
          <p:nvPicPr>
            <p:cNvPr id="14" name="Picture 13">
              <a:extLst>
                <a:ext uri="{FF2B5EF4-FFF2-40B4-BE49-F238E27FC236}">
                  <a16:creationId xmlns:a16="http://schemas.microsoft.com/office/drawing/2014/main" id="{E2C10F59-C903-EDC8-F7BF-34815B5EF717}"/>
                </a:ext>
              </a:extLst>
            </p:cNvPr>
            <p:cNvPicPr>
              <a:picLocks noChangeAspect="1"/>
            </p:cNvPicPr>
            <p:nvPr/>
          </p:nvPicPr>
          <p:blipFill>
            <a:blip r:embed="rId8"/>
            <a:stretch>
              <a:fillRect/>
            </a:stretch>
          </p:blipFill>
          <p:spPr>
            <a:xfrm>
              <a:off x="1636564" y="5543755"/>
              <a:ext cx="1835869" cy="1125904"/>
            </a:xfrm>
            <a:prstGeom prst="rect">
              <a:avLst/>
            </a:prstGeom>
          </p:spPr>
        </p:pic>
        <p:pic>
          <p:nvPicPr>
            <p:cNvPr id="15" name="Picture 14">
              <a:extLst>
                <a:ext uri="{FF2B5EF4-FFF2-40B4-BE49-F238E27FC236}">
                  <a16:creationId xmlns:a16="http://schemas.microsoft.com/office/drawing/2014/main" id="{825A4478-F8C2-1D6E-01A3-B977D01EAC0F}"/>
                </a:ext>
              </a:extLst>
            </p:cNvPr>
            <p:cNvPicPr>
              <a:picLocks noChangeAspect="1"/>
            </p:cNvPicPr>
            <p:nvPr/>
          </p:nvPicPr>
          <p:blipFill>
            <a:blip r:embed="rId9"/>
            <a:stretch>
              <a:fillRect/>
            </a:stretch>
          </p:blipFill>
          <p:spPr>
            <a:xfrm>
              <a:off x="3665499" y="5543755"/>
              <a:ext cx="1004023" cy="1125904"/>
            </a:xfrm>
            <a:prstGeom prst="rect">
              <a:avLst/>
            </a:prstGeom>
          </p:spPr>
        </p:pic>
        <p:pic>
          <p:nvPicPr>
            <p:cNvPr id="16" name="Picture 15">
              <a:extLst>
                <a:ext uri="{FF2B5EF4-FFF2-40B4-BE49-F238E27FC236}">
                  <a16:creationId xmlns:a16="http://schemas.microsoft.com/office/drawing/2014/main" id="{57D901B4-C98F-452D-395D-8531202DDE46}"/>
                </a:ext>
              </a:extLst>
            </p:cNvPr>
            <p:cNvPicPr>
              <a:picLocks noChangeAspect="1"/>
            </p:cNvPicPr>
            <p:nvPr/>
          </p:nvPicPr>
          <p:blipFill>
            <a:blip r:embed="rId10"/>
            <a:stretch>
              <a:fillRect/>
            </a:stretch>
          </p:blipFill>
          <p:spPr>
            <a:xfrm>
              <a:off x="4862588" y="5416685"/>
              <a:ext cx="2275265" cy="1252974"/>
            </a:xfrm>
            <a:prstGeom prst="rect">
              <a:avLst/>
            </a:prstGeom>
          </p:spPr>
        </p:pic>
        <p:pic>
          <p:nvPicPr>
            <p:cNvPr id="27" name="Picture 26">
              <a:extLst>
                <a:ext uri="{FF2B5EF4-FFF2-40B4-BE49-F238E27FC236}">
                  <a16:creationId xmlns:a16="http://schemas.microsoft.com/office/drawing/2014/main" id="{63ABFB3F-6B07-E870-E84B-029DABD81060}"/>
                </a:ext>
              </a:extLst>
            </p:cNvPr>
            <p:cNvPicPr>
              <a:picLocks noChangeAspect="1"/>
            </p:cNvPicPr>
            <p:nvPr/>
          </p:nvPicPr>
          <p:blipFill>
            <a:blip r:embed="rId11"/>
            <a:stretch>
              <a:fillRect/>
            </a:stretch>
          </p:blipFill>
          <p:spPr>
            <a:xfrm>
              <a:off x="7330919" y="5470933"/>
              <a:ext cx="4535386" cy="1144477"/>
            </a:xfrm>
            <a:prstGeom prst="rect">
              <a:avLst/>
            </a:prstGeom>
          </p:spPr>
        </p:pic>
      </p:grpSp>
    </p:spTree>
    <p:extLst>
      <p:ext uri="{BB962C8B-B14F-4D97-AF65-F5344CB8AC3E}">
        <p14:creationId xmlns:p14="http://schemas.microsoft.com/office/powerpoint/2010/main" val="1920618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5185454-83D1-DB74-9FD5-944D0E01E3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4A16DC-80EF-8977-3EF9-D85ECEEF7B6F}"/>
              </a:ext>
            </a:extLst>
          </p:cNvPr>
          <p:cNvSpPr>
            <a:spLocks noGrp="1"/>
          </p:cNvSpPr>
          <p:nvPr>
            <p:ph type="title"/>
          </p:nvPr>
        </p:nvSpPr>
        <p:spPr>
          <a:xfrm>
            <a:off x="594804" y="2817"/>
            <a:ext cx="10758996" cy="923331"/>
          </a:xfrm>
        </p:spPr>
        <p:txBody>
          <a:bodyPr/>
          <a:lstStyle/>
          <a:p>
            <a:r>
              <a:rPr lang="en-US"/>
              <a:t>Intraband contribution to the torque</a:t>
            </a:r>
          </a:p>
        </p:txBody>
      </p:sp>
      <p:pic>
        <p:nvPicPr>
          <p:cNvPr id="16" name="Picture 15">
            <a:extLst>
              <a:ext uri="{FF2B5EF4-FFF2-40B4-BE49-F238E27FC236}">
                <a16:creationId xmlns:a16="http://schemas.microsoft.com/office/drawing/2014/main" id="{0EB16F6A-9100-6D19-FCE8-CF9CC67A282A}"/>
              </a:ext>
            </a:extLst>
          </p:cNvPr>
          <p:cNvPicPr>
            <a:picLocks noChangeAspect="1"/>
          </p:cNvPicPr>
          <p:nvPr/>
        </p:nvPicPr>
        <p:blipFill>
          <a:blip r:embed="rId3"/>
          <a:stretch>
            <a:fillRect/>
          </a:stretch>
        </p:blipFill>
        <p:spPr>
          <a:xfrm>
            <a:off x="7514226" y="3727569"/>
            <a:ext cx="4299600" cy="2541237"/>
          </a:xfrm>
          <a:prstGeom prst="rect">
            <a:avLst/>
          </a:prstGeom>
        </p:spPr>
      </p:pic>
      <p:pic>
        <p:nvPicPr>
          <p:cNvPr id="20" name="Picture 19">
            <a:extLst>
              <a:ext uri="{FF2B5EF4-FFF2-40B4-BE49-F238E27FC236}">
                <a16:creationId xmlns:a16="http://schemas.microsoft.com/office/drawing/2014/main" id="{EC599048-5BAD-C941-D5E9-F09AA198DC56}"/>
              </a:ext>
            </a:extLst>
          </p:cNvPr>
          <p:cNvPicPr>
            <a:picLocks noChangeAspect="1"/>
          </p:cNvPicPr>
          <p:nvPr/>
        </p:nvPicPr>
        <p:blipFill>
          <a:blip r:embed="rId4"/>
          <a:stretch>
            <a:fillRect/>
          </a:stretch>
        </p:blipFill>
        <p:spPr>
          <a:xfrm>
            <a:off x="7514226" y="836491"/>
            <a:ext cx="4299600" cy="2513887"/>
          </a:xfrm>
          <a:prstGeom prst="rect">
            <a:avLst/>
          </a:prstGeom>
        </p:spPr>
      </p:pic>
      <p:pic>
        <p:nvPicPr>
          <p:cNvPr id="22" name="Picture 21">
            <a:extLst>
              <a:ext uri="{FF2B5EF4-FFF2-40B4-BE49-F238E27FC236}">
                <a16:creationId xmlns:a16="http://schemas.microsoft.com/office/drawing/2014/main" id="{D1B0D168-191C-BCEA-F025-45D196CA6F5B}"/>
              </a:ext>
            </a:extLst>
          </p:cNvPr>
          <p:cNvPicPr>
            <a:picLocks noChangeAspect="1"/>
          </p:cNvPicPr>
          <p:nvPr/>
        </p:nvPicPr>
        <p:blipFill>
          <a:blip r:embed="rId5"/>
          <a:stretch>
            <a:fillRect/>
          </a:stretch>
        </p:blipFill>
        <p:spPr>
          <a:xfrm>
            <a:off x="3513955" y="3617505"/>
            <a:ext cx="3711523" cy="2823374"/>
          </a:xfrm>
          <a:prstGeom prst="rect">
            <a:avLst/>
          </a:prstGeom>
        </p:spPr>
      </p:pic>
      <p:sp>
        <p:nvSpPr>
          <p:cNvPr id="23" name="TextBox 22">
            <a:extLst>
              <a:ext uri="{FF2B5EF4-FFF2-40B4-BE49-F238E27FC236}">
                <a16:creationId xmlns:a16="http://schemas.microsoft.com/office/drawing/2014/main" id="{3AD6C54B-4FE2-2FD5-BC01-2FA46146627C}"/>
              </a:ext>
            </a:extLst>
          </p:cNvPr>
          <p:cNvSpPr txBox="1"/>
          <p:nvPr/>
        </p:nvSpPr>
        <p:spPr>
          <a:xfrm>
            <a:off x="872065" y="988946"/>
            <a:ext cx="1151277" cy="923330"/>
          </a:xfrm>
          <a:prstGeom prst="rect">
            <a:avLst/>
          </a:prstGeom>
          <a:noFill/>
        </p:spPr>
        <p:txBody>
          <a:bodyPr wrap="none" rtlCol="0">
            <a:spAutoFit/>
          </a:bodyPr>
          <a:lstStyle/>
          <a:p>
            <a:r>
              <a:rPr lang="en-US" dirty="0" err="1"/>
              <a:t>h</a:t>
            </a:r>
            <a:r>
              <a:rPr lang="en-US" baseline="-25000" dirty="0" err="1"/>
              <a:t>x</a:t>
            </a:r>
            <a:r>
              <a:rPr lang="en-US" dirty="0"/>
              <a:t> : black</a:t>
            </a:r>
          </a:p>
          <a:p>
            <a:r>
              <a:rPr lang="en-US" dirty="0" err="1">
                <a:solidFill>
                  <a:srgbClr val="0070C0"/>
                </a:solidFill>
              </a:rPr>
              <a:t>h</a:t>
            </a:r>
            <a:r>
              <a:rPr lang="en-US" baseline="-25000" dirty="0" err="1">
                <a:solidFill>
                  <a:srgbClr val="0070C0"/>
                </a:solidFill>
              </a:rPr>
              <a:t>y</a:t>
            </a:r>
            <a:r>
              <a:rPr lang="en-US" dirty="0">
                <a:solidFill>
                  <a:srgbClr val="0070C0"/>
                </a:solidFill>
              </a:rPr>
              <a:t>: blue</a:t>
            </a:r>
          </a:p>
          <a:p>
            <a:r>
              <a:rPr lang="en-US" dirty="0" err="1">
                <a:solidFill>
                  <a:srgbClr val="FF0000"/>
                </a:solidFill>
              </a:rPr>
              <a:t>h</a:t>
            </a:r>
            <a:r>
              <a:rPr lang="en-US" baseline="-25000" dirty="0" err="1">
                <a:solidFill>
                  <a:srgbClr val="FF0000"/>
                </a:solidFill>
              </a:rPr>
              <a:t>z</a:t>
            </a:r>
            <a:r>
              <a:rPr lang="en-US" dirty="0">
                <a:solidFill>
                  <a:srgbClr val="FF0000"/>
                </a:solidFill>
              </a:rPr>
              <a:t> : red</a:t>
            </a:r>
            <a:endParaRPr lang="fr-FR" dirty="0">
              <a:solidFill>
                <a:srgbClr val="FF0000"/>
              </a:solidFill>
            </a:endParaRPr>
          </a:p>
        </p:txBody>
      </p:sp>
      <p:sp>
        <p:nvSpPr>
          <p:cNvPr id="25" name="TextBox 24">
            <a:extLst>
              <a:ext uri="{FF2B5EF4-FFF2-40B4-BE49-F238E27FC236}">
                <a16:creationId xmlns:a16="http://schemas.microsoft.com/office/drawing/2014/main" id="{537E71B5-BC3A-61D7-4754-11796EEF6550}"/>
              </a:ext>
            </a:extLst>
          </p:cNvPr>
          <p:cNvSpPr txBox="1"/>
          <p:nvPr/>
        </p:nvSpPr>
        <p:spPr>
          <a:xfrm>
            <a:off x="7644595" y="3294429"/>
            <a:ext cx="4519154" cy="430887"/>
          </a:xfrm>
          <a:prstGeom prst="rect">
            <a:avLst/>
          </a:prstGeom>
          <a:noFill/>
        </p:spPr>
        <p:txBody>
          <a:bodyPr wrap="square" rtlCol="0">
            <a:spAutoFit/>
          </a:bodyPr>
          <a:lstStyle/>
          <a:p>
            <a:pPr algn="just"/>
            <a:r>
              <a:rPr lang="en-US" sz="1100" dirty="0"/>
              <a:t>T. Valet, S. Nikolaev, J. Li, L. </a:t>
            </a:r>
            <a:r>
              <a:rPr lang="en-US" sz="1100" dirty="0" err="1"/>
              <a:t>Vojacek</a:t>
            </a:r>
            <a:r>
              <a:rPr lang="en-US" sz="1100" dirty="0"/>
              <a:t>, R. Raimondi and M. </a:t>
            </a:r>
            <a:r>
              <a:rPr lang="en-US" sz="1100" dirty="0" err="1"/>
              <a:t>Chshiev</a:t>
            </a:r>
            <a:r>
              <a:rPr lang="en-US" sz="1100" dirty="0"/>
              <a:t>, </a:t>
            </a:r>
            <a:r>
              <a:rPr lang="en-US" sz="1100" i="1" dirty="0"/>
              <a:t>Importance of disorder in the spin-orbit torque</a:t>
            </a:r>
            <a:r>
              <a:rPr lang="en-US" sz="1100" dirty="0"/>
              <a:t>, in preparation, (2024).</a:t>
            </a:r>
            <a:endParaRPr lang="fr-FR" sz="1100" i="1" dirty="0"/>
          </a:p>
        </p:txBody>
      </p:sp>
      <p:pic>
        <p:nvPicPr>
          <p:cNvPr id="27" name="Picture 26">
            <a:extLst>
              <a:ext uri="{FF2B5EF4-FFF2-40B4-BE49-F238E27FC236}">
                <a16:creationId xmlns:a16="http://schemas.microsoft.com/office/drawing/2014/main" id="{02714CC7-985E-3EF4-EFE5-19BCA9600A11}"/>
              </a:ext>
            </a:extLst>
          </p:cNvPr>
          <p:cNvPicPr>
            <a:picLocks noChangeAspect="1"/>
          </p:cNvPicPr>
          <p:nvPr/>
        </p:nvPicPr>
        <p:blipFill>
          <a:blip r:embed="rId6"/>
          <a:stretch>
            <a:fillRect/>
          </a:stretch>
        </p:blipFill>
        <p:spPr>
          <a:xfrm>
            <a:off x="3690930" y="696203"/>
            <a:ext cx="3473373" cy="2741649"/>
          </a:xfrm>
          <a:prstGeom prst="rect">
            <a:avLst/>
          </a:prstGeom>
        </p:spPr>
      </p:pic>
      <p:sp>
        <p:nvSpPr>
          <p:cNvPr id="29" name="TextBox 28">
            <a:extLst>
              <a:ext uri="{FF2B5EF4-FFF2-40B4-BE49-F238E27FC236}">
                <a16:creationId xmlns:a16="http://schemas.microsoft.com/office/drawing/2014/main" id="{EF1DF405-11E3-8E79-BA85-8134ABAF7955}"/>
              </a:ext>
            </a:extLst>
          </p:cNvPr>
          <p:cNvSpPr txBox="1"/>
          <p:nvPr/>
        </p:nvSpPr>
        <p:spPr>
          <a:xfrm>
            <a:off x="2198304" y="1823800"/>
            <a:ext cx="1206356" cy="369332"/>
          </a:xfrm>
          <a:prstGeom prst="rect">
            <a:avLst/>
          </a:prstGeom>
          <a:noFill/>
        </p:spPr>
        <p:txBody>
          <a:bodyPr wrap="none" rtlCol="0">
            <a:spAutoFit/>
          </a:bodyPr>
          <a:lstStyle/>
          <a:p>
            <a:r>
              <a:rPr lang="en-US" dirty="0"/>
              <a:t>E</a:t>
            </a:r>
            <a:r>
              <a:rPr lang="en-US" baseline="-25000" dirty="0"/>
              <a:t>F</a:t>
            </a:r>
            <a:r>
              <a:rPr lang="en-US" dirty="0"/>
              <a:t> = -5 eV</a:t>
            </a:r>
            <a:endParaRPr lang="fr-FR" dirty="0"/>
          </a:p>
        </p:txBody>
      </p:sp>
      <p:sp>
        <p:nvSpPr>
          <p:cNvPr id="32" name="TextBox 31">
            <a:extLst>
              <a:ext uri="{FF2B5EF4-FFF2-40B4-BE49-F238E27FC236}">
                <a16:creationId xmlns:a16="http://schemas.microsoft.com/office/drawing/2014/main" id="{BCB5D487-EB26-9D16-BD4F-AF230D03FE43}"/>
              </a:ext>
            </a:extLst>
          </p:cNvPr>
          <p:cNvSpPr txBox="1"/>
          <p:nvPr/>
        </p:nvSpPr>
        <p:spPr>
          <a:xfrm>
            <a:off x="2077503" y="4542615"/>
            <a:ext cx="1058880" cy="369332"/>
          </a:xfrm>
          <a:prstGeom prst="rect">
            <a:avLst/>
          </a:prstGeom>
          <a:noFill/>
        </p:spPr>
        <p:txBody>
          <a:bodyPr wrap="none" rtlCol="0">
            <a:spAutoFit/>
          </a:bodyPr>
          <a:lstStyle/>
          <a:p>
            <a:r>
              <a:rPr lang="en-US"/>
              <a:t>E</a:t>
            </a:r>
            <a:r>
              <a:rPr lang="en-US" baseline="-25000"/>
              <a:t>F</a:t>
            </a:r>
            <a:r>
              <a:rPr lang="en-US"/>
              <a:t> = 2 eV</a:t>
            </a:r>
            <a:endParaRPr lang="fr-FR"/>
          </a:p>
        </p:txBody>
      </p:sp>
      <p:sp>
        <p:nvSpPr>
          <p:cNvPr id="33" name="TextBox 32">
            <a:extLst>
              <a:ext uri="{FF2B5EF4-FFF2-40B4-BE49-F238E27FC236}">
                <a16:creationId xmlns:a16="http://schemas.microsoft.com/office/drawing/2014/main" id="{CF14609F-0CCE-D916-3B62-6AA4E3E9EBB6}"/>
              </a:ext>
            </a:extLst>
          </p:cNvPr>
          <p:cNvSpPr txBox="1"/>
          <p:nvPr/>
        </p:nvSpPr>
        <p:spPr>
          <a:xfrm flipH="1">
            <a:off x="150670" y="5068477"/>
            <a:ext cx="3138113" cy="923330"/>
          </a:xfrm>
          <a:prstGeom prst="rect">
            <a:avLst/>
          </a:prstGeom>
          <a:noFill/>
        </p:spPr>
        <p:txBody>
          <a:bodyPr wrap="square" rtlCol="0">
            <a:spAutoFit/>
          </a:bodyPr>
          <a:lstStyle/>
          <a:p>
            <a:pPr algn="ctr"/>
            <a:r>
              <a:rPr lang="en-US" b="1" dirty="0">
                <a:solidFill>
                  <a:schemeClr val="accent2">
                    <a:lumMod val="75000"/>
                  </a:schemeClr>
                </a:solidFill>
              </a:rPr>
              <a:t>Profound modification of the </a:t>
            </a:r>
            <a:r>
              <a:rPr lang="en-US" b="1" dirty="0" err="1">
                <a:solidFill>
                  <a:schemeClr val="accent2">
                    <a:lumMod val="75000"/>
                  </a:schemeClr>
                </a:solidFill>
              </a:rPr>
              <a:t>intraband</a:t>
            </a:r>
            <a:r>
              <a:rPr lang="en-US" b="1" dirty="0">
                <a:solidFill>
                  <a:schemeClr val="accent2">
                    <a:lumMod val="75000"/>
                  </a:schemeClr>
                </a:solidFill>
              </a:rPr>
              <a:t> SOT by the vertex corrections beyond RTA !</a:t>
            </a:r>
          </a:p>
        </p:txBody>
      </p:sp>
      <p:sp>
        <p:nvSpPr>
          <p:cNvPr id="24" name="TextBox 23">
            <a:extLst>
              <a:ext uri="{FF2B5EF4-FFF2-40B4-BE49-F238E27FC236}">
                <a16:creationId xmlns:a16="http://schemas.microsoft.com/office/drawing/2014/main" id="{BD8FE4B3-A351-5392-7169-DD5E6C70993C}"/>
              </a:ext>
            </a:extLst>
          </p:cNvPr>
          <p:cNvSpPr txBox="1"/>
          <p:nvPr/>
        </p:nvSpPr>
        <p:spPr>
          <a:xfrm>
            <a:off x="4430331" y="3302146"/>
            <a:ext cx="2012474" cy="369332"/>
          </a:xfrm>
          <a:prstGeom prst="rect">
            <a:avLst/>
          </a:prstGeom>
          <a:noFill/>
        </p:spPr>
        <p:txBody>
          <a:bodyPr wrap="none" rtlCol="0">
            <a:spAutoFit/>
          </a:bodyPr>
          <a:lstStyle/>
          <a:p>
            <a:pPr algn="ctr"/>
            <a:r>
              <a:rPr lang="en-US" dirty="0"/>
              <a:t>From Ovalle(2023)</a:t>
            </a:r>
            <a:endParaRPr lang="fr-FR" dirty="0">
              <a:solidFill>
                <a:srgbClr val="FF0000"/>
              </a:solidFill>
            </a:endParaRPr>
          </a:p>
        </p:txBody>
      </p:sp>
      <p:pic>
        <p:nvPicPr>
          <p:cNvPr id="6" name="Picture 5">
            <a:extLst>
              <a:ext uri="{FF2B5EF4-FFF2-40B4-BE49-F238E27FC236}">
                <a16:creationId xmlns:a16="http://schemas.microsoft.com/office/drawing/2014/main" id="{C7DD863C-370F-7876-0763-1EF9BE6500AC}"/>
              </a:ext>
            </a:extLst>
          </p:cNvPr>
          <p:cNvPicPr>
            <a:picLocks noChangeAspect="1"/>
          </p:cNvPicPr>
          <p:nvPr/>
        </p:nvPicPr>
        <p:blipFill>
          <a:blip r:embed="rId7"/>
          <a:stretch>
            <a:fillRect/>
          </a:stretch>
        </p:blipFill>
        <p:spPr>
          <a:xfrm>
            <a:off x="303209" y="2507595"/>
            <a:ext cx="2609852" cy="1754164"/>
          </a:xfrm>
          <a:prstGeom prst="rect">
            <a:avLst/>
          </a:prstGeom>
        </p:spPr>
      </p:pic>
      <p:sp>
        <p:nvSpPr>
          <p:cNvPr id="3" name="Date Placeholder 4">
            <a:extLst>
              <a:ext uri="{FF2B5EF4-FFF2-40B4-BE49-F238E27FC236}">
                <a16:creationId xmlns:a16="http://schemas.microsoft.com/office/drawing/2014/main" id="{7F212203-A79C-41D3-8DB1-F74B8E7D17ED}"/>
              </a:ext>
            </a:extLst>
          </p:cNvPr>
          <p:cNvSpPr>
            <a:spLocks noGrp="1"/>
          </p:cNvSpPr>
          <p:nvPr>
            <p:ph type="dt" sz="half" idx="10"/>
          </p:nvPr>
        </p:nvSpPr>
        <p:spPr>
          <a:xfrm>
            <a:off x="337141" y="6386906"/>
            <a:ext cx="2596182" cy="365125"/>
          </a:xfrm>
        </p:spPr>
        <p:txBody>
          <a:bodyPr/>
          <a:lstStyle/>
          <a:p>
            <a:r>
              <a:rPr lang="en-US">
                <a:solidFill>
                  <a:schemeClr val="tx1"/>
                </a:solidFill>
              </a:rPr>
              <a:t>ECT* Workshop </a:t>
            </a:r>
            <a:r>
              <a:rPr lang="en-US" dirty="0">
                <a:solidFill>
                  <a:schemeClr val="tx1"/>
                </a:solidFill>
              </a:rPr>
              <a:t>– T. Valet </a:t>
            </a:r>
            <a:r>
              <a:rPr lang="en-US">
                <a:solidFill>
                  <a:schemeClr val="tx1"/>
                </a:solidFill>
              </a:rPr>
              <a:t>- September </a:t>
            </a:r>
            <a:r>
              <a:rPr lang="en-US" dirty="0">
                <a:solidFill>
                  <a:schemeClr val="tx1"/>
                </a:solidFill>
              </a:rPr>
              <a:t>2024</a:t>
            </a:r>
          </a:p>
        </p:txBody>
      </p:sp>
      <p:sp>
        <p:nvSpPr>
          <p:cNvPr id="5" name="Footer Placeholder 3">
            <a:extLst>
              <a:ext uri="{FF2B5EF4-FFF2-40B4-BE49-F238E27FC236}">
                <a16:creationId xmlns:a16="http://schemas.microsoft.com/office/drawing/2014/main" id="{22682F3F-8313-7194-B927-DF84555BB609}"/>
              </a:ext>
            </a:extLst>
          </p:cNvPr>
          <p:cNvSpPr>
            <a:spLocks noGrp="1"/>
          </p:cNvSpPr>
          <p:nvPr>
            <p:ph type="ftr" sz="quarter" idx="11"/>
          </p:nvPr>
        </p:nvSpPr>
        <p:spPr>
          <a:xfrm>
            <a:off x="3997466" y="6386906"/>
            <a:ext cx="3248029" cy="365125"/>
          </a:xfrm>
        </p:spPr>
        <p:txBody>
          <a:bodyPr/>
          <a:lstStyle/>
          <a:p>
            <a:r>
              <a:rPr lang="en-US" sz="1600">
                <a:solidFill>
                  <a:schemeClr val="tx1"/>
                </a:solidFill>
              </a:rPr>
              <a:t>NR Electron QKT in Solids - </a:t>
            </a:r>
            <a:fld id="{776807D8-D28C-46E7-B0B7-BF9A7CA5E6E4}" type="slidenum">
              <a:rPr lang="en-US" sz="1600" smtClean="0">
                <a:solidFill>
                  <a:schemeClr val="tx1"/>
                </a:solidFill>
              </a:rPr>
              <a:t>27</a:t>
            </a:fld>
            <a:endParaRPr lang="en-US" sz="1600" dirty="0">
              <a:solidFill>
                <a:schemeClr val="tx1"/>
              </a:solidFill>
            </a:endParaRPr>
          </a:p>
        </p:txBody>
      </p:sp>
      <p:grpSp>
        <p:nvGrpSpPr>
          <p:cNvPr id="8" name="Group 7">
            <a:extLst>
              <a:ext uri="{FF2B5EF4-FFF2-40B4-BE49-F238E27FC236}">
                <a16:creationId xmlns:a16="http://schemas.microsoft.com/office/drawing/2014/main" id="{DB3E4FE8-A35D-B315-0CFF-5B1F24E57515}"/>
              </a:ext>
            </a:extLst>
          </p:cNvPr>
          <p:cNvGrpSpPr/>
          <p:nvPr/>
        </p:nvGrpSpPr>
        <p:grpSpPr>
          <a:xfrm>
            <a:off x="7824154" y="6314536"/>
            <a:ext cx="4283683" cy="458640"/>
            <a:chOff x="321295" y="5416685"/>
            <a:chExt cx="11545010" cy="1252974"/>
          </a:xfrm>
        </p:grpSpPr>
        <p:pic>
          <p:nvPicPr>
            <p:cNvPr id="9" name="Picture 8">
              <a:extLst>
                <a:ext uri="{FF2B5EF4-FFF2-40B4-BE49-F238E27FC236}">
                  <a16:creationId xmlns:a16="http://schemas.microsoft.com/office/drawing/2014/main" id="{65F21D68-35E3-657B-1892-7D57F33F0B1F}"/>
                </a:ext>
              </a:extLst>
            </p:cNvPr>
            <p:cNvPicPr>
              <a:picLocks noChangeAspect="1"/>
            </p:cNvPicPr>
            <p:nvPr/>
          </p:nvPicPr>
          <p:blipFill>
            <a:blip r:embed="rId8"/>
            <a:stretch>
              <a:fillRect/>
            </a:stretch>
          </p:blipFill>
          <p:spPr>
            <a:xfrm>
              <a:off x="321295" y="5547456"/>
              <a:ext cx="1122203" cy="1122203"/>
            </a:xfrm>
            <a:prstGeom prst="rect">
              <a:avLst/>
            </a:prstGeom>
          </p:spPr>
        </p:pic>
        <p:pic>
          <p:nvPicPr>
            <p:cNvPr id="10" name="Picture 9">
              <a:extLst>
                <a:ext uri="{FF2B5EF4-FFF2-40B4-BE49-F238E27FC236}">
                  <a16:creationId xmlns:a16="http://schemas.microsoft.com/office/drawing/2014/main" id="{CBF9A9C7-F3B3-13FF-A297-F458A6290535}"/>
                </a:ext>
              </a:extLst>
            </p:cNvPr>
            <p:cNvPicPr>
              <a:picLocks noChangeAspect="1"/>
            </p:cNvPicPr>
            <p:nvPr/>
          </p:nvPicPr>
          <p:blipFill>
            <a:blip r:embed="rId9"/>
            <a:stretch>
              <a:fillRect/>
            </a:stretch>
          </p:blipFill>
          <p:spPr>
            <a:xfrm>
              <a:off x="1636564" y="5543755"/>
              <a:ext cx="1835869" cy="1125904"/>
            </a:xfrm>
            <a:prstGeom prst="rect">
              <a:avLst/>
            </a:prstGeom>
          </p:spPr>
        </p:pic>
        <p:pic>
          <p:nvPicPr>
            <p:cNvPr id="11" name="Picture 10">
              <a:extLst>
                <a:ext uri="{FF2B5EF4-FFF2-40B4-BE49-F238E27FC236}">
                  <a16:creationId xmlns:a16="http://schemas.microsoft.com/office/drawing/2014/main" id="{FC5843C4-03F6-BBE8-1672-7F18F693FD1C}"/>
                </a:ext>
              </a:extLst>
            </p:cNvPr>
            <p:cNvPicPr>
              <a:picLocks noChangeAspect="1"/>
            </p:cNvPicPr>
            <p:nvPr/>
          </p:nvPicPr>
          <p:blipFill>
            <a:blip r:embed="rId10"/>
            <a:stretch>
              <a:fillRect/>
            </a:stretch>
          </p:blipFill>
          <p:spPr>
            <a:xfrm>
              <a:off x="3665499" y="5543755"/>
              <a:ext cx="1004023" cy="1125904"/>
            </a:xfrm>
            <a:prstGeom prst="rect">
              <a:avLst/>
            </a:prstGeom>
          </p:spPr>
        </p:pic>
        <p:pic>
          <p:nvPicPr>
            <p:cNvPr id="12" name="Picture 11">
              <a:extLst>
                <a:ext uri="{FF2B5EF4-FFF2-40B4-BE49-F238E27FC236}">
                  <a16:creationId xmlns:a16="http://schemas.microsoft.com/office/drawing/2014/main" id="{A1E91F48-B240-CCD9-9D3E-C3BBC3B1063B}"/>
                </a:ext>
              </a:extLst>
            </p:cNvPr>
            <p:cNvPicPr>
              <a:picLocks noChangeAspect="1"/>
            </p:cNvPicPr>
            <p:nvPr/>
          </p:nvPicPr>
          <p:blipFill>
            <a:blip r:embed="rId11"/>
            <a:stretch>
              <a:fillRect/>
            </a:stretch>
          </p:blipFill>
          <p:spPr>
            <a:xfrm>
              <a:off x="4862588" y="5416685"/>
              <a:ext cx="2275265" cy="1252974"/>
            </a:xfrm>
            <a:prstGeom prst="rect">
              <a:avLst/>
            </a:prstGeom>
          </p:spPr>
        </p:pic>
        <p:pic>
          <p:nvPicPr>
            <p:cNvPr id="14" name="Picture 13">
              <a:extLst>
                <a:ext uri="{FF2B5EF4-FFF2-40B4-BE49-F238E27FC236}">
                  <a16:creationId xmlns:a16="http://schemas.microsoft.com/office/drawing/2014/main" id="{EBDFCE36-0AE3-5E19-50A3-A1EF83B027A0}"/>
                </a:ext>
              </a:extLst>
            </p:cNvPr>
            <p:cNvPicPr>
              <a:picLocks noChangeAspect="1"/>
            </p:cNvPicPr>
            <p:nvPr/>
          </p:nvPicPr>
          <p:blipFill>
            <a:blip r:embed="rId12"/>
            <a:stretch>
              <a:fillRect/>
            </a:stretch>
          </p:blipFill>
          <p:spPr>
            <a:xfrm>
              <a:off x="7330919" y="5470933"/>
              <a:ext cx="4535386" cy="1144477"/>
            </a:xfrm>
            <a:prstGeom prst="rect">
              <a:avLst/>
            </a:prstGeom>
          </p:spPr>
        </p:pic>
      </p:grpSp>
    </p:spTree>
    <p:extLst>
      <p:ext uri="{BB962C8B-B14F-4D97-AF65-F5344CB8AC3E}">
        <p14:creationId xmlns:p14="http://schemas.microsoft.com/office/powerpoint/2010/main" val="253132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par>
                                <p:cTn id="33" presetID="10"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9" grpId="0"/>
      <p:bldP spid="32" grpId="0"/>
      <p:bldP spid="33"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5185454-83D1-DB74-9FD5-944D0E01E38D}"/>
            </a:ext>
          </a:extLst>
        </p:cNvPr>
        <p:cNvGrpSpPr/>
        <p:nvPr/>
      </p:nvGrpSpPr>
      <p:grpSpPr>
        <a:xfrm>
          <a:off x="0" y="0"/>
          <a:ext cx="0" cy="0"/>
          <a:chOff x="0" y="0"/>
          <a:chExt cx="0" cy="0"/>
        </a:xfrm>
      </p:grpSpPr>
      <p:pic>
        <p:nvPicPr>
          <p:cNvPr id="18" name="Picture 17">
            <a:extLst>
              <a:ext uri="{FF2B5EF4-FFF2-40B4-BE49-F238E27FC236}">
                <a16:creationId xmlns:a16="http://schemas.microsoft.com/office/drawing/2014/main" id="{C0827CB3-A963-9292-626A-339BF748C278}"/>
              </a:ext>
            </a:extLst>
          </p:cNvPr>
          <p:cNvPicPr>
            <a:picLocks noChangeAspect="1"/>
          </p:cNvPicPr>
          <p:nvPr/>
        </p:nvPicPr>
        <p:blipFill>
          <a:blip r:embed="rId3"/>
          <a:srcRect/>
          <a:stretch/>
        </p:blipFill>
        <p:spPr>
          <a:xfrm>
            <a:off x="291553" y="522480"/>
            <a:ext cx="3630376" cy="2963573"/>
          </a:xfrm>
          <a:prstGeom prst="rect">
            <a:avLst/>
          </a:prstGeom>
        </p:spPr>
      </p:pic>
      <p:sp>
        <p:nvSpPr>
          <p:cNvPr id="2" name="Title 1">
            <a:extLst>
              <a:ext uri="{FF2B5EF4-FFF2-40B4-BE49-F238E27FC236}">
                <a16:creationId xmlns:a16="http://schemas.microsoft.com/office/drawing/2014/main" id="{384A16DC-80EF-8977-3EF9-D85ECEEF7B6F}"/>
              </a:ext>
            </a:extLst>
          </p:cNvPr>
          <p:cNvSpPr>
            <a:spLocks noGrp="1"/>
          </p:cNvSpPr>
          <p:nvPr>
            <p:ph type="title"/>
          </p:nvPr>
        </p:nvSpPr>
        <p:spPr>
          <a:xfrm>
            <a:off x="594804" y="2817"/>
            <a:ext cx="10758996" cy="923331"/>
          </a:xfrm>
        </p:spPr>
        <p:txBody>
          <a:bodyPr/>
          <a:lstStyle/>
          <a:p>
            <a:r>
              <a:rPr lang="en-US" dirty="0" err="1"/>
              <a:t>Interband</a:t>
            </a:r>
            <a:r>
              <a:rPr lang="en-US" dirty="0"/>
              <a:t> contributions to the torque</a:t>
            </a:r>
          </a:p>
        </p:txBody>
      </p:sp>
      <p:sp>
        <p:nvSpPr>
          <p:cNvPr id="23" name="TextBox 22">
            <a:extLst>
              <a:ext uri="{FF2B5EF4-FFF2-40B4-BE49-F238E27FC236}">
                <a16:creationId xmlns:a16="http://schemas.microsoft.com/office/drawing/2014/main" id="{3AD6C54B-4FE2-2FD5-BC01-2FA46146627C}"/>
              </a:ext>
            </a:extLst>
          </p:cNvPr>
          <p:cNvSpPr txBox="1"/>
          <p:nvPr/>
        </p:nvSpPr>
        <p:spPr>
          <a:xfrm>
            <a:off x="4030028" y="3239704"/>
            <a:ext cx="1151277" cy="923330"/>
          </a:xfrm>
          <a:prstGeom prst="rect">
            <a:avLst/>
          </a:prstGeom>
          <a:noFill/>
        </p:spPr>
        <p:txBody>
          <a:bodyPr wrap="none" rtlCol="0">
            <a:spAutoFit/>
          </a:bodyPr>
          <a:lstStyle/>
          <a:p>
            <a:r>
              <a:rPr lang="en-US" dirty="0" err="1"/>
              <a:t>hx</a:t>
            </a:r>
            <a:r>
              <a:rPr lang="en-US" dirty="0"/>
              <a:t> : black</a:t>
            </a:r>
          </a:p>
          <a:p>
            <a:r>
              <a:rPr lang="en-US" dirty="0" err="1">
                <a:solidFill>
                  <a:srgbClr val="0070C0"/>
                </a:solidFill>
              </a:rPr>
              <a:t>hy</a:t>
            </a:r>
            <a:r>
              <a:rPr lang="en-US" dirty="0">
                <a:solidFill>
                  <a:srgbClr val="0070C0"/>
                </a:solidFill>
              </a:rPr>
              <a:t>: blue</a:t>
            </a:r>
          </a:p>
          <a:p>
            <a:r>
              <a:rPr lang="en-US" dirty="0" err="1">
                <a:solidFill>
                  <a:srgbClr val="FF0000"/>
                </a:solidFill>
              </a:rPr>
              <a:t>hz</a:t>
            </a:r>
            <a:r>
              <a:rPr lang="en-US" dirty="0">
                <a:solidFill>
                  <a:srgbClr val="FF0000"/>
                </a:solidFill>
              </a:rPr>
              <a:t> : red</a:t>
            </a:r>
            <a:endParaRPr lang="fr-FR" dirty="0">
              <a:solidFill>
                <a:srgbClr val="FF0000"/>
              </a:solidFill>
            </a:endParaRPr>
          </a:p>
        </p:txBody>
      </p:sp>
      <p:sp>
        <p:nvSpPr>
          <p:cNvPr id="25" name="TextBox 24">
            <a:extLst>
              <a:ext uri="{FF2B5EF4-FFF2-40B4-BE49-F238E27FC236}">
                <a16:creationId xmlns:a16="http://schemas.microsoft.com/office/drawing/2014/main" id="{537E71B5-BC3A-61D7-4754-11796EEF6550}"/>
              </a:ext>
            </a:extLst>
          </p:cNvPr>
          <p:cNvSpPr txBox="1"/>
          <p:nvPr/>
        </p:nvSpPr>
        <p:spPr>
          <a:xfrm>
            <a:off x="5454124" y="3241194"/>
            <a:ext cx="4617646" cy="430887"/>
          </a:xfrm>
          <a:prstGeom prst="rect">
            <a:avLst/>
          </a:prstGeom>
          <a:noFill/>
        </p:spPr>
        <p:txBody>
          <a:bodyPr wrap="square" rtlCol="0">
            <a:spAutoFit/>
          </a:bodyPr>
          <a:lstStyle/>
          <a:p>
            <a:pPr algn="just"/>
            <a:r>
              <a:rPr lang="en-US" sz="1100" dirty="0"/>
              <a:t>T. Valet, S. Nikolaev, J. Li, L. </a:t>
            </a:r>
            <a:r>
              <a:rPr lang="en-US" sz="1100" dirty="0" err="1"/>
              <a:t>Vojacek</a:t>
            </a:r>
            <a:r>
              <a:rPr lang="en-US" sz="1100" dirty="0"/>
              <a:t>, R. Raimondi and M. </a:t>
            </a:r>
            <a:r>
              <a:rPr lang="en-US" sz="1100" dirty="0" err="1"/>
              <a:t>Chshiev</a:t>
            </a:r>
            <a:r>
              <a:rPr lang="en-US" sz="1100" dirty="0"/>
              <a:t>, </a:t>
            </a:r>
            <a:r>
              <a:rPr lang="en-US" sz="1100" i="1" dirty="0"/>
              <a:t>Importance of disorder in the spin-orbit torque</a:t>
            </a:r>
            <a:r>
              <a:rPr lang="en-US" sz="1100" dirty="0"/>
              <a:t>, in preparation, (2024).</a:t>
            </a:r>
            <a:endParaRPr lang="fr-FR" sz="1100" i="1" dirty="0"/>
          </a:p>
        </p:txBody>
      </p:sp>
      <p:sp>
        <p:nvSpPr>
          <p:cNvPr id="29" name="TextBox 28">
            <a:extLst>
              <a:ext uri="{FF2B5EF4-FFF2-40B4-BE49-F238E27FC236}">
                <a16:creationId xmlns:a16="http://schemas.microsoft.com/office/drawing/2014/main" id="{EF1DF405-11E3-8E79-BA85-8134ABAF7955}"/>
              </a:ext>
            </a:extLst>
          </p:cNvPr>
          <p:cNvSpPr txBox="1"/>
          <p:nvPr/>
        </p:nvSpPr>
        <p:spPr>
          <a:xfrm>
            <a:off x="4141076" y="1824551"/>
            <a:ext cx="1206356" cy="369332"/>
          </a:xfrm>
          <a:prstGeom prst="rect">
            <a:avLst/>
          </a:prstGeom>
          <a:noFill/>
        </p:spPr>
        <p:txBody>
          <a:bodyPr wrap="none" rtlCol="0">
            <a:spAutoFit/>
          </a:bodyPr>
          <a:lstStyle/>
          <a:p>
            <a:r>
              <a:rPr lang="en-US"/>
              <a:t>E</a:t>
            </a:r>
            <a:r>
              <a:rPr lang="en-US" baseline="-25000"/>
              <a:t>F</a:t>
            </a:r>
            <a:r>
              <a:rPr lang="en-US"/>
              <a:t> = -5 eV</a:t>
            </a:r>
            <a:endParaRPr lang="fr-FR"/>
          </a:p>
        </p:txBody>
      </p:sp>
      <p:sp>
        <p:nvSpPr>
          <p:cNvPr id="32" name="TextBox 31">
            <a:extLst>
              <a:ext uri="{FF2B5EF4-FFF2-40B4-BE49-F238E27FC236}">
                <a16:creationId xmlns:a16="http://schemas.microsoft.com/office/drawing/2014/main" id="{BCB5D487-EB26-9D16-BD4F-AF230D03FE43}"/>
              </a:ext>
            </a:extLst>
          </p:cNvPr>
          <p:cNvSpPr txBox="1"/>
          <p:nvPr/>
        </p:nvSpPr>
        <p:spPr>
          <a:xfrm>
            <a:off x="4141076" y="4559361"/>
            <a:ext cx="1058880" cy="369332"/>
          </a:xfrm>
          <a:prstGeom prst="rect">
            <a:avLst/>
          </a:prstGeom>
          <a:noFill/>
        </p:spPr>
        <p:txBody>
          <a:bodyPr wrap="none" rtlCol="0">
            <a:spAutoFit/>
          </a:bodyPr>
          <a:lstStyle/>
          <a:p>
            <a:r>
              <a:rPr lang="en-US"/>
              <a:t>E</a:t>
            </a:r>
            <a:r>
              <a:rPr lang="en-US" baseline="-25000"/>
              <a:t>F</a:t>
            </a:r>
            <a:r>
              <a:rPr lang="en-US"/>
              <a:t> = 2 eV</a:t>
            </a:r>
            <a:endParaRPr lang="fr-FR"/>
          </a:p>
        </p:txBody>
      </p:sp>
      <p:pic>
        <p:nvPicPr>
          <p:cNvPr id="15" name="Picture 14">
            <a:extLst>
              <a:ext uri="{FF2B5EF4-FFF2-40B4-BE49-F238E27FC236}">
                <a16:creationId xmlns:a16="http://schemas.microsoft.com/office/drawing/2014/main" id="{D003562A-B836-7F3B-11FF-2BDBF6627978}"/>
              </a:ext>
            </a:extLst>
          </p:cNvPr>
          <p:cNvPicPr>
            <a:picLocks noChangeAspect="1"/>
          </p:cNvPicPr>
          <p:nvPr/>
        </p:nvPicPr>
        <p:blipFill>
          <a:blip r:embed="rId4"/>
          <a:stretch>
            <a:fillRect/>
          </a:stretch>
        </p:blipFill>
        <p:spPr>
          <a:xfrm>
            <a:off x="5624561" y="743156"/>
            <a:ext cx="3440681" cy="2409355"/>
          </a:xfrm>
          <a:prstGeom prst="rect">
            <a:avLst/>
          </a:prstGeom>
        </p:spPr>
      </p:pic>
      <p:pic>
        <p:nvPicPr>
          <p:cNvPr id="21" name="Picture 20">
            <a:extLst>
              <a:ext uri="{FF2B5EF4-FFF2-40B4-BE49-F238E27FC236}">
                <a16:creationId xmlns:a16="http://schemas.microsoft.com/office/drawing/2014/main" id="{C1A6851D-9264-4C41-581A-9F40A6F845BF}"/>
              </a:ext>
            </a:extLst>
          </p:cNvPr>
          <p:cNvPicPr>
            <a:picLocks noChangeAspect="1"/>
          </p:cNvPicPr>
          <p:nvPr/>
        </p:nvPicPr>
        <p:blipFill>
          <a:blip r:embed="rId5"/>
          <a:stretch>
            <a:fillRect/>
          </a:stretch>
        </p:blipFill>
        <p:spPr>
          <a:xfrm>
            <a:off x="5723089" y="3705488"/>
            <a:ext cx="3409603" cy="2409356"/>
          </a:xfrm>
          <a:prstGeom prst="rect">
            <a:avLst/>
          </a:prstGeom>
        </p:spPr>
      </p:pic>
      <p:pic>
        <p:nvPicPr>
          <p:cNvPr id="28" name="Picture 27">
            <a:extLst>
              <a:ext uri="{FF2B5EF4-FFF2-40B4-BE49-F238E27FC236}">
                <a16:creationId xmlns:a16="http://schemas.microsoft.com/office/drawing/2014/main" id="{16C8E473-5469-3585-0EB8-854A43B684AE}"/>
              </a:ext>
            </a:extLst>
          </p:cNvPr>
          <p:cNvPicPr>
            <a:picLocks noChangeAspect="1"/>
          </p:cNvPicPr>
          <p:nvPr/>
        </p:nvPicPr>
        <p:blipFill>
          <a:blip r:embed="rId6"/>
          <a:stretch>
            <a:fillRect/>
          </a:stretch>
        </p:blipFill>
        <p:spPr>
          <a:xfrm>
            <a:off x="439476" y="3535544"/>
            <a:ext cx="3630376" cy="2898471"/>
          </a:xfrm>
          <a:prstGeom prst="rect">
            <a:avLst/>
          </a:prstGeom>
        </p:spPr>
      </p:pic>
      <p:sp>
        <p:nvSpPr>
          <p:cNvPr id="30" name="TextBox 29">
            <a:extLst>
              <a:ext uri="{FF2B5EF4-FFF2-40B4-BE49-F238E27FC236}">
                <a16:creationId xmlns:a16="http://schemas.microsoft.com/office/drawing/2014/main" id="{A07891DC-9C09-CBBD-8C21-E92554C125FF}"/>
              </a:ext>
            </a:extLst>
          </p:cNvPr>
          <p:cNvSpPr txBox="1"/>
          <p:nvPr/>
        </p:nvSpPr>
        <p:spPr>
          <a:xfrm flipH="1">
            <a:off x="9303083" y="1424036"/>
            <a:ext cx="2709329" cy="1384995"/>
          </a:xfrm>
          <a:prstGeom prst="rect">
            <a:avLst/>
          </a:prstGeom>
          <a:noFill/>
        </p:spPr>
        <p:txBody>
          <a:bodyPr wrap="square" rtlCol="0">
            <a:spAutoFit/>
          </a:bodyPr>
          <a:lstStyle/>
          <a:p>
            <a:r>
              <a:rPr lang="en-US" sz="1400" b="1" dirty="0"/>
              <a:t>While there is agreement on the “purely intrinsic” contribution, we observe a </a:t>
            </a:r>
            <a:r>
              <a:rPr lang="en-US" sz="1400" b="1" dirty="0">
                <a:solidFill>
                  <a:schemeClr val="accent2">
                    <a:lumMod val="75000"/>
                  </a:schemeClr>
                </a:solidFill>
              </a:rPr>
              <a:t>complete suppression of the intrinsic “normal” </a:t>
            </a:r>
            <a:r>
              <a:rPr lang="en-US" sz="1400" b="1" dirty="0" err="1">
                <a:solidFill>
                  <a:schemeClr val="accent2">
                    <a:lumMod val="75000"/>
                  </a:schemeClr>
                </a:solidFill>
              </a:rPr>
              <a:t>Rashba</a:t>
            </a:r>
            <a:r>
              <a:rPr lang="en-US" sz="1400" b="1" dirty="0">
                <a:solidFill>
                  <a:schemeClr val="accent2">
                    <a:lumMod val="75000"/>
                  </a:schemeClr>
                </a:solidFill>
              </a:rPr>
              <a:t> torque by the leading disorder correction !</a:t>
            </a:r>
            <a:endParaRPr lang="fr-FR" sz="1400" b="1" dirty="0">
              <a:solidFill>
                <a:schemeClr val="accent2">
                  <a:lumMod val="75000"/>
                </a:schemeClr>
              </a:solidFill>
            </a:endParaRPr>
          </a:p>
        </p:txBody>
      </p:sp>
      <p:sp>
        <p:nvSpPr>
          <p:cNvPr id="24" name="TextBox 23">
            <a:extLst>
              <a:ext uri="{FF2B5EF4-FFF2-40B4-BE49-F238E27FC236}">
                <a16:creationId xmlns:a16="http://schemas.microsoft.com/office/drawing/2014/main" id="{BD8FE4B3-A351-5392-7169-DD5E6C70993C}"/>
              </a:ext>
            </a:extLst>
          </p:cNvPr>
          <p:cNvSpPr txBox="1"/>
          <p:nvPr/>
        </p:nvSpPr>
        <p:spPr>
          <a:xfrm>
            <a:off x="1271278" y="3404562"/>
            <a:ext cx="2012474" cy="369332"/>
          </a:xfrm>
          <a:prstGeom prst="rect">
            <a:avLst/>
          </a:prstGeom>
          <a:noFill/>
        </p:spPr>
        <p:txBody>
          <a:bodyPr wrap="none" rtlCol="0">
            <a:spAutoFit/>
          </a:bodyPr>
          <a:lstStyle/>
          <a:p>
            <a:pPr algn="ctr"/>
            <a:r>
              <a:rPr lang="en-US" dirty="0"/>
              <a:t>From Ovalle(2023)</a:t>
            </a:r>
            <a:endParaRPr lang="fr-FR" dirty="0">
              <a:solidFill>
                <a:srgbClr val="FF0000"/>
              </a:solidFill>
            </a:endParaRPr>
          </a:p>
        </p:txBody>
      </p:sp>
      <p:sp>
        <p:nvSpPr>
          <p:cNvPr id="20" name="TextBox 29">
            <a:extLst>
              <a:ext uri="{FF2B5EF4-FFF2-40B4-BE49-F238E27FC236}">
                <a16:creationId xmlns:a16="http://schemas.microsoft.com/office/drawing/2014/main" id="{1A003B67-F35F-9A8E-46D8-DD02A3A84013}"/>
              </a:ext>
            </a:extLst>
          </p:cNvPr>
          <p:cNvSpPr txBox="1"/>
          <p:nvPr/>
        </p:nvSpPr>
        <p:spPr>
          <a:xfrm flipH="1">
            <a:off x="9303083" y="4451639"/>
            <a:ext cx="2867157" cy="954107"/>
          </a:xfrm>
          <a:prstGeom prst="rect">
            <a:avLst/>
          </a:prstGeom>
          <a:noFill/>
        </p:spPr>
        <p:txBody>
          <a:bodyPr wrap="square" rtlCol="0">
            <a:spAutoFit/>
          </a:bodyPr>
          <a:lstStyle/>
          <a:p>
            <a:r>
              <a:rPr lang="en-US" sz="1400" b="1" dirty="0">
                <a:solidFill>
                  <a:schemeClr val="accent2">
                    <a:lumMod val="75000"/>
                  </a:schemeClr>
                </a:solidFill>
              </a:rPr>
              <a:t>We also observe a significant quantitative impact of a proper accounting of disorder effects on the sought after “3m” torque !</a:t>
            </a:r>
            <a:endParaRPr lang="fr-FR" sz="1400" b="1" dirty="0">
              <a:solidFill>
                <a:schemeClr val="accent2">
                  <a:lumMod val="75000"/>
                </a:schemeClr>
              </a:solidFill>
            </a:endParaRPr>
          </a:p>
        </p:txBody>
      </p:sp>
      <p:sp>
        <p:nvSpPr>
          <p:cNvPr id="3" name="Date Placeholder 4">
            <a:extLst>
              <a:ext uri="{FF2B5EF4-FFF2-40B4-BE49-F238E27FC236}">
                <a16:creationId xmlns:a16="http://schemas.microsoft.com/office/drawing/2014/main" id="{B2D9E5B5-62C2-2D22-F03C-71265B80ACEE}"/>
              </a:ext>
            </a:extLst>
          </p:cNvPr>
          <p:cNvSpPr>
            <a:spLocks noGrp="1"/>
          </p:cNvSpPr>
          <p:nvPr>
            <p:ph type="dt" sz="half" idx="10"/>
          </p:nvPr>
        </p:nvSpPr>
        <p:spPr>
          <a:xfrm>
            <a:off x="337141" y="6386906"/>
            <a:ext cx="2596182" cy="365125"/>
          </a:xfrm>
        </p:spPr>
        <p:txBody>
          <a:bodyPr/>
          <a:lstStyle/>
          <a:p>
            <a:r>
              <a:rPr lang="en-US">
                <a:solidFill>
                  <a:schemeClr val="tx1"/>
                </a:solidFill>
              </a:rPr>
              <a:t>ECT* Workshop </a:t>
            </a:r>
            <a:r>
              <a:rPr lang="en-US" dirty="0">
                <a:solidFill>
                  <a:schemeClr val="tx1"/>
                </a:solidFill>
              </a:rPr>
              <a:t>– T. Valet </a:t>
            </a:r>
            <a:r>
              <a:rPr lang="en-US">
                <a:solidFill>
                  <a:schemeClr val="tx1"/>
                </a:solidFill>
              </a:rPr>
              <a:t>- September </a:t>
            </a:r>
            <a:r>
              <a:rPr lang="en-US" dirty="0">
                <a:solidFill>
                  <a:schemeClr val="tx1"/>
                </a:solidFill>
              </a:rPr>
              <a:t>2024</a:t>
            </a:r>
          </a:p>
        </p:txBody>
      </p:sp>
      <p:sp>
        <p:nvSpPr>
          <p:cNvPr id="5" name="Footer Placeholder 3">
            <a:extLst>
              <a:ext uri="{FF2B5EF4-FFF2-40B4-BE49-F238E27FC236}">
                <a16:creationId xmlns:a16="http://schemas.microsoft.com/office/drawing/2014/main" id="{AA6A9330-3EBF-EB5F-2DB1-A7A9308C5BAE}"/>
              </a:ext>
            </a:extLst>
          </p:cNvPr>
          <p:cNvSpPr>
            <a:spLocks noGrp="1"/>
          </p:cNvSpPr>
          <p:nvPr>
            <p:ph type="ftr" sz="quarter" idx="11"/>
          </p:nvPr>
        </p:nvSpPr>
        <p:spPr>
          <a:xfrm>
            <a:off x="3997466" y="6386906"/>
            <a:ext cx="3248029" cy="365125"/>
          </a:xfrm>
        </p:spPr>
        <p:txBody>
          <a:bodyPr/>
          <a:lstStyle/>
          <a:p>
            <a:r>
              <a:rPr lang="en-US" sz="1600">
                <a:solidFill>
                  <a:schemeClr val="tx1"/>
                </a:solidFill>
              </a:rPr>
              <a:t>NR Electron QKT in Solids - </a:t>
            </a:r>
            <a:fld id="{776807D8-D28C-46E7-B0B7-BF9A7CA5E6E4}" type="slidenum">
              <a:rPr lang="en-US" sz="1600" smtClean="0">
                <a:solidFill>
                  <a:schemeClr val="tx1"/>
                </a:solidFill>
              </a:rPr>
              <a:t>28</a:t>
            </a:fld>
            <a:endParaRPr lang="en-US" sz="1600" dirty="0">
              <a:solidFill>
                <a:schemeClr val="tx1"/>
              </a:solidFill>
            </a:endParaRPr>
          </a:p>
        </p:txBody>
      </p:sp>
      <p:grpSp>
        <p:nvGrpSpPr>
          <p:cNvPr id="6" name="Group 5">
            <a:extLst>
              <a:ext uri="{FF2B5EF4-FFF2-40B4-BE49-F238E27FC236}">
                <a16:creationId xmlns:a16="http://schemas.microsoft.com/office/drawing/2014/main" id="{2C158A11-70F4-224C-55C0-E9C540E698D1}"/>
              </a:ext>
            </a:extLst>
          </p:cNvPr>
          <p:cNvGrpSpPr/>
          <p:nvPr/>
        </p:nvGrpSpPr>
        <p:grpSpPr>
          <a:xfrm>
            <a:off x="7824154" y="6314536"/>
            <a:ext cx="4283683" cy="458640"/>
            <a:chOff x="321295" y="5416685"/>
            <a:chExt cx="11545010" cy="1252974"/>
          </a:xfrm>
        </p:grpSpPr>
        <p:pic>
          <p:nvPicPr>
            <p:cNvPr id="8" name="Picture 7">
              <a:extLst>
                <a:ext uri="{FF2B5EF4-FFF2-40B4-BE49-F238E27FC236}">
                  <a16:creationId xmlns:a16="http://schemas.microsoft.com/office/drawing/2014/main" id="{C4DA770C-2AEF-FB07-B698-6E27861A2E0F}"/>
                </a:ext>
              </a:extLst>
            </p:cNvPr>
            <p:cNvPicPr>
              <a:picLocks noChangeAspect="1"/>
            </p:cNvPicPr>
            <p:nvPr/>
          </p:nvPicPr>
          <p:blipFill>
            <a:blip r:embed="rId7"/>
            <a:stretch>
              <a:fillRect/>
            </a:stretch>
          </p:blipFill>
          <p:spPr>
            <a:xfrm>
              <a:off x="321295" y="5547456"/>
              <a:ext cx="1122203" cy="1122203"/>
            </a:xfrm>
            <a:prstGeom prst="rect">
              <a:avLst/>
            </a:prstGeom>
          </p:spPr>
        </p:pic>
        <p:pic>
          <p:nvPicPr>
            <p:cNvPr id="9" name="Picture 8">
              <a:extLst>
                <a:ext uri="{FF2B5EF4-FFF2-40B4-BE49-F238E27FC236}">
                  <a16:creationId xmlns:a16="http://schemas.microsoft.com/office/drawing/2014/main" id="{F67B82DD-3106-C498-3EA2-726D7CD91370}"/>
                </a:ext>
              </a:extLst>
            </p:cNvPr>
            <p:cNvPicPr>
              <a:picLocks noChangeAspect="1"/>
            </p:cNvPicPr>
            <p:nvPr/>
          </p:nvPicPr>
          <p:blipFill>
            <a:blip r:embed="rId8"/>
            <a:stretch>
              <a:fillRect/>
            </a:stretch>
          </p:blipFill>
          <p:spPr>
            <a:xfrm>
              <a:off x="1636564" y="5543755"/>
              <a:ext cx="1835869" cy="1125904"/>
            </a:xfrm>
            <a:prstGeom prst="rect">
              <a:avLst/>
            </a:prstGeom>
          </p:spPr>
        </p:pic>
        <p:pic>
          <p:nvPicPr>
            <p:cNvPr id="10" name="Picture 9">
              <a:extLst>
                <a:ext uri="{FF2B5EF4-FFF2-40B4-BE49-F238E27FC236}">
                  <a16:creationId xmlns:a16="http://schemas.microsoft.com/office/drawing/2014/main" id="{7F3D87C6-7814-ED81-75D4-8607E505986E}"/>
                </a:ext>
              </a:extLst>
            </p:cNvPr>
            <p:cNvPicPr>
              <a:picLocks noChangeAspect="1"/>
            </p:cNvPicPr>
            <p:nvPr/>
          </p:nvPicPr>
          <p:blipFill>
            <a:blip r:embed="rId9"/>
            <a:stretch>
              <a:fillRect/>
            </a:stretch>
          </p:blipFill>
          <p:spPr>
            <a:xfrm>
              <a:off x="3665499" y="5543755"/>
              <a:ext cx="1004023" cy="1125904"/>
            </a:xfrm>
            <a:prstGeom prst="rect">
              <a:avLst/>
            </a:prstGeom>
          </p:spPr>
        </p:pic>
        <p:pic>
          <p:nvPicPr>
            <p:cNvPr id="11" name="Picture 10">
              <a:extLst>
                <a:ext uri="{FF2B5EF4-FFF2-40B4-BE49-F238E27FC236}">
                  <a16:creationId xmlns:a16="http://schemas.microsoft.com/office/drawing/2014/main" id="{A5D1275E-510D-BCE8-077A-5A0D321EB4A6}"/>
                </a:ext>
              </a:extLst>
            </p:cNvPr>
            <p:cNvPicPr>
              <a:picLocks noChangeAspect="1"/>
            </p:cNvPicPr>
            <p:nvPr/>
          </p:nvPicPr>
          <p:blipFill>
            <a:blip r:embed="rId10"/>
            <a:stretch>
              <a:fillRect/>
            </a:stretch>
          </p:blipFill>
          <p:spPr>
            <a:xfrm>
              <a:off x="4862588" y="5416685"/>
              <a:ext cx="2275265" cy="1252974"/>
            </a:xfrm>
            <a:prstGeom prst="rect">
              <a:avLst/>
            </a:prstGeom>
          </p:spPr>
        </p:pic>
        <p:pic>
          <p:nvPicPr>
            <p:cNvPr id="12" name="Picture 11">
              <a:extLst>
                <a:ext uri="{FF2B5EF4-FFF2-40B4-BE49-F238E27FC236}">
                  <a16:creationId xmlns:a16="http://schemas.microsoft.com/office/drawing/2014/main" id="{08404C86-8F8F-B1DF-CFC5-E3E5971B0DD8}"/>
                </a:ext>
              </a:extLst>
            </p:cNvPr>
            <p:cNvPicPr>
              <a:picLocks noChangeAspect="1"/>
            </p:cNvPicPr>
            <p:nvPr/>
          </p:nvPicPr>
          <p:blipFill>
            <a:blip r:embed="rId11"/>
            <a:stretch>
              <a:fillRect/>
            </a:stretch>
          </p:blipFill>
          <p:spPr>
            <a:xfrm>
              <a:off x="7330919" y="5470933"/>
              <a:ext cx="4535386" cy="1144477"/>
            </a:xfrm>
            <a:prstGeom prst="rect">
              <a:avLst/>
            </a:prstGeom>
          </p:spPr>
        </p:pic>
      </p:grpSp>
    </p:spTree>
    <p:extLst>
      <p:ext uri="{BB962C8B-B14F-4D97-AF65-F5344CB8AC3E}">
        <p14:creationId xmlns:p14="http://schemas.microsoft.com/office/powerpoint/2010/main" val="155905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0">
                                            <p:txEl>
                                              <p:pRg st="0" end="0"/>
                                            </p:txEl>
                                          </p:spTgt>
                                        </p:tgtEl>
                                        <p:attrNameLst>
                                          <p:attrName>style.visibility</p:attrName>
                                        </p:attrNameLst>
                                      </p:cBhvr>
                                      <p:to>
                                        <p:strVal val="visible"/>
                                      </p:to>
                                    </p:set>
                                    <p:animEffect transition="in" filter="fade">
                                      <p:cBhvr>
                                        <p:cTn id="48"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9" grpId="0"/>
      <p:bldP spid="32" grpId="0"/>
      <p:bldP spid="30" grpId="0"/>
      <p:bldP spid="24"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5F11-B7B9-4B80-8C6A-A8A7A7190B77}"/>
              </a:ext>
            </a:extLst>
          </p:cNvPr>
          <p:cNvSpPr>
            <a:spLocks noGrp="1"/>
          </p:cNvSpPr>
          <p:nvPr>
            <p:ph type="ctrTitle"/>
          </p:nvPr>
        </p:nvSpPr>
        <p:spPr>
          <a:xfrm>
            <a:off x="5684808" y="2444930"/>
            <a:ext cx="6228524" cy="1715531"/>
          </a:xfrm>
        </p:spPr>
        <p:txBody>
          <a:bodyPr/>
          <a:lstStyle/>
          <a:p>
            <a:pPr algn="ctr"/>
            <a:r>
              <a:rPr lang="en-US"/>
              <a:t>Gradient induced quantum coherences E.G. edge orbital accumulation</a:t>
            </a:r>
            <a:endParaRPr lang="en-US" dirty="0"/>
          </a:p>
        </p:txBody>
      </p:sp>
      <p:sp>
        <p:nvSpPr>
          <p:cNvPr id="3" name="Date Placeholder 4">
            <a:extLst>
              <a:ext uri="{FF2B5EF4-FFF2-40B4-BE49-F238E27FC236}">
                <a16:creationId xmlns:a16="http://schemas.microsoft.com/office/drawing/2014/main" id="{CA83D2BB-F351-EDD9-8B65-230A2E6AC195}"/>
              </a:ext>
            </a:extLst>
          </p:cNvPr>
          <p:cNvSpPr txBox="1">
            <a:spLocks/>
          </p:cNvSpPr>
          <p:nvPr/>
        </p:nvSpPr>
        <p:spPr>
          <a:xfrm>
            <a:off x="455037" y="6386906"/>
            <a:ext cx="2668409"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ECT* Workshop </a:t>
            </a:r>
            <a:r>
              <a:rPr lang="en-US" dirty="0">
                <a:solidFill>
                  <a:schemeClr val="bg1"/>
                </a:solidFill>
              </a:rPr>
              <a:t>– T. Valet </a:t>
            </a:r>
            <a:r>
              <a:rPr lang="en-US">
                <a:solidFill>
                  <a:schemeClr val="bg1"/>
                </a:solidFill>
              </a:rPr>
              <a:t>- September </a:t>
            </a:r>
            <a:r>
              <a:rPr lang="en-US" dirty="0">
                <a:solidFill>
                  <a:schemeClr val="bg1"/>
                </a:solidFill>
              </a:rPr>
              <a:t>2024</a:t>
            </a:r>
          </a:p>
        </p:txBody>
      </p:sp>
      <p:sp>
        <p:nvSpPr>
          <p:cNvPr id="11" name="Footer Placeholder 3">
            <a:extLst>
              <a:ext uri="{FF2B5EF4-FFF2-40B4-BE49-F238E27FC236}">
                <a16:creationId xmlns:a16="http://schemas.microsoft.com/office/drawing/2014/main" id="{D54453E9-0D32-7A59-D9F6-C7A74A7AA8B5}"/>
              </a:ext>
            </a:extLst>
          </p:cNvPr>
          <p:cNvSpPr txBox="1">
            <a:spLocks/>
          </p:cNvSpPr>
          <p:nvPr/>
        </p:nvSpPr>
        <p:spPr>
          <a:xfrm>
            <a:off x="4092528" y="6386906"/>
            <a:ext cx="3248029"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chemeClr val="bg1"/>
                </a:solidFill>
              </a:rPr>
              <a:t>NR Electron QKT in Solids – </a:t>
            </a:r>
            <a:fld id="{776807D8-D28C-46E7-B0B7-BF9A7CA5E6E4}" type="slidenum">
              <a:rPr lang="en-US" sz="1600" smtClean="0">
                <a:solidFill>
                  <a:schemeClr val="bg1"/>
                </a:solidFill>
              </a:rPr>
              <a:pPr/>
              <a:t>29</a:t>
            </a:fld>
            <a:endParaRPr lang="en-US" sz="1600" dirty="0">
              <a:solidFill>
                <a:schemeClr val="bg1"/>
              </a:solidFill>
            </a:endParaRPr>
          </a:p>
        </p:txBody>
      </p:sp>
      <p:grpSp>
        <p:nvGrpSpPr>
          <p:cNvPr id="12" name="Group 11">
            <a:extLst>
              <a:ext uri="{FF2B5EF4-FFF2-40B4-BE49-F238E27FC236}">
                <a16:creationId xmlns:a16="http://schemas.microsoft.com/office/drawing/2014/main" id="{8F9E6DB4-8BD9-C131-B0E2-5F055DD234F8}"/>
              </a:ext>
            </a:extLst>
          </p:cNvPr>
          <p:cNvGrpSpPr/>
          <p:nvPr/>
        </p:nvGrpSpPr>
        <p:grpSpPr>
          <a:xfrm>
            <a:off x="7824154" y="6314536"/>
            <a:ext cx="4283683" cy="458640"/>
            <a:chOff x="321295" y="5416685"/>
            <a:chExt cx="11545010" cy="1252974"/>
          </a:xfrm>
        </p:grpSpPr>
        <p:pic>
          <p:nvPicPr>
            <p:cNvPr id="13" name="Picture 12">
              <a:extLst>
                <a:ext uri="{FF2B5EF4-FFF2-40B4-BE49-F238E27FC236}">
                  <a16:creationId xmlns:a16="http://schemas.microsoft.com/office/drawing/2014/main" id="{55E88CFE-3F06-D151-341E-BE53CF74E415}"/>
                </a:ext>
              </a:extLst>
            </p:cNvPr>
            <p:cNvPicPr>
              <a:picLocks noChangeAspect="1"/>
            </p:cNvPicPr>
            <p:nvPr/>
          </p:nvPicPr>
          <p:blipFill>
            <a:blip r:embed="rId2"/>
            <a:stretch>
              <a:fillRect/>
            </a:stretch>
          </p:blipFill>
          <p:spPr>
            <a:xfrm>
              <a:off x="321295" y="5547456"/>
              <a:ext cx="1122203" cy="1122203"/>
            </a:xfrm>
            <a:prstGeom prst="rect">
              <a:avLst/>
            </a:prstGeom>
          </p:spPr>
        </p:pic>
        <p:pic>
          <p:nvPicPr>
            <p:cNvPr id="14" name="Picture 13">
              <a:extLst>
                <a:ext uri="{FF2B5EF4-FFF2-40B4-BE49-F238E27FC236}">
                  <a16:creationId xmlns:a16="http://schemas.microsoft.com/office/drawing/2014/main" id="{F8FCEA38-F492-8845-7CCA-5E3ED0693D06}"/>
                </a:ext>
              </a:extLst>
            </p:cNvPr>
            <p:cNvPicPr>
              <a:picLocks noChangeAspect="1"/>
            </p:cNvPicPr>
            <p:nvPr/>
          </p:nvPicPr>
          <p:blipFill>
            <a:blip r:embed="rId3"/>
            <a:stretch>
              <a:fillRect/>
            </a:stretch>
          </p:blipFill>
          <p:spPr>
            <a:xfrm>
              <a:off x="1636564" y="5543755"/>
              <a:ext cx="1835869" cy="1125904"/>
            </a:xfrm>
            <a:prstGeom prst="rect">
              <a:avLst/>
            </a:prstGeom>
          </p:spPr>
        </p:pic>
        <p:pic>
          <p:nvPicPr>
            <p:cNvPr id="15" name="Picture 14">
              <a:extLst>
                <a:ext uri="{FF2B5EF4-FFF2-40B4-BE49-F238E27FC236}">
                  <a16:creationId xmlns:a16="http://schemas.microsoft.com/office/drawing/2014/main" id="{9028D9B9-7483-E9AE-93CF-E5189E2DF4B4}"/>
                </a:ext>
              </a:extLst>
            </p:cNvPr>
            <p:cNvPicPr>
              <a:picLocks noChangeAspect="1"/>
            </p:cNvPicPr>
            <p:nvPr/>
          </p:nvPicPr>
          <p:blipFill>
            <a:blip r:embed="rId4"/>
            <a:stretch>
              <a:fillRect/>
            </a:stretch>
          </p:blipFill>
          <p:spPr>
            <a:xfrm>
              <a:off x="3665499" y="5543755"/>
              <a:ext cx="1004023" cy="1125904"/>
            </a:xfrm>
            <a:prstGeom prst="rect">
              <a:avLst/>
            </a:prstGeom>
          </p:spPr>
        </p:pic>
        <p:pic>
          <p:nvPicPr>
            <p:cNvPr id="16" name="Picture 15">
              <a:extLst>
                <a:ext uri="{FF2B5EF4-FFF2-40B4-BE49-F238E27FC236}">
                  <a16:creationId xmlns:a16="http://schemas.microsoft.com/office/drawing/2014/main" id="{CF764960-D892-9B81-B8C8-4DE2BEB693A4}"/>
                </a:ext>
              </a:extLst>
            </p:cNvPr>
            <p:cNvPicPr>
              <a:picLocks noChangeAspect="1"/>
            </p:cNvPicPr>
            <p:nvPr/>
          </p:nvPicPr>
          <p:blipFill>
            <a:blip r:embed="rId5"/>
            <a:stretch>
              <a:fillRect/>
            </a:stretch>
          </p:blipFill>
          <p:spPr>
            <a:xfrm>
              <a:off x="4862588" y="5416685"/>
              <a:ext cx="2275265" cy="1252974"/>
            </a:xfrm>
            <a:prstGeom prst="rect">
              <a:avLst/>
            </a:prstGeom>
          </p:spPr>
        </p:pic>
        <p:pic>
          <p:nvPicPr>
            <p:cNvPr id="17" name="Picture 16">
              <a:extLst>
                <a:ext uri="{FF2B5EF4-FFF2-40B4-BE49-F238E27FC236}">
                  <a16:creationId xmlns:a16="http://schemas.microsoft.com/office/drawing/2014/main" id="{AADF03D7-F8D2-EB6A-35E4-09201A0D60AB}"/>
                </a:ext>
              </a:extLst>
            </p:cNvPr>
            <p:cNvPicPr>
              <a:picLocks noChangeAspect="1"/>
            </p:cNvPicPr>
            <p:nvPr/>
          </p:nvPicPr>
          <p:blipFill>
            <a:blip r:embed="rId6"/>
            <a:stretch>
              <a:fillRect/>
            </a:stretch>
          </p:blipFill>
          <p:spPr>
            <a:xfrm>
              <a:off x="7330919" y="5470933"/>
              <a:ext cx="4535386" cy="1144477"/>
            </a:xfrm>
            <a:prstGeom prst="rect">
              <a:avLst/>
            </a:prstGeom>
          </p:spPr>
        </p:pic>
      </p:grpSp>
    </p:spTree>
    <p:extLst>
      <p:ext uri="{BB962C8B-B14F-4D97-AF65-F5344CB8AC3E}">
        <p14:creationId xmlns:p14="http://schemas.microsoft.com/office/powerpoint/2010/main" val="597467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1333500" y="542706"/>
            <a:ext cx="2895600" cy="1325563"/>
          </a:xfrm>
        </p:spPr>
        <p:txBody>
          <a:bodyPr/>
          <a:lstStyle/>
          <a:p>
            <a:r>
              <a:rPr lang="en-US" dirty="0"/>
              <a:t>OUTLINE</a:t>
            </a:r>
          </a:p>
        </p:txBody>
      </p:sp>
      <p:sp>
        <p:nvSpPr>
          <p:cNvPr id="3" name="Content Placeholder 2">
            <a:extLst>
              <a:ext uri="{FF2B5EF4-FFF2-40B4-BE49-F238E27FC236}">
                <a16:creationId xmlns:a16="http://schemas.microsoft.com/office/drawing/2014/main" id="{5671D7E5-EF66-4BCD-8DAA-E9061157F0BE}"/>
              </a:ext>
            </a:extLst>
          </p:cNvPr>
          <p:cNvSpPr>
            <a:spLocks noGrp="1"/>
          </p:cNvSpPr>
          <p:nvPr>
            <p:ph idx="1"/>
          </p:nvPr>
        </p:nvSpPr>
        <p:spPr>
          <a:xfrm>
            <a:off x="67625" y="2328772"/>
            <a:ext cx="6828475" cy="2923507"/>
          </a:xfrm>
        </p:spPr>
        <p:txBody>
          <a:bodyPr>
            <a:normAutofit/>
          </a:bodyPr>
          <a:lstStyle/>
          <a:p>
            <a:r>
              <a:rPr lang="en-US" b="1"/>
              <a:t>Solid state spintronics and beyond - Motivations</a:t>
            </a:r>
            <a:endParaRPr lang="en-US" b="1" dirty="0"/>
          </a:p>
          <a:p>
            <a:r>
              <a:rPr lang="en-US" b="1"/>
              <a:t>Non relativistic electron QKT in solids - General </a:t>
            </a:r>
            <a:r>
              <a:rPr lang="en-US" b="1" dirty="0"/>
              <a:t>formalism</a:t>
            </a:r>
            <a:endParaRPr lang="en-US" sz="1200" b="1" dirty="0"/>
          </a:p>
          <a:p>
            <a:r>
              <a:rPr lang="en-US" b="1"/>
              <a:t>Linear response in presence of weak and dilute disorder</a:t>
            </a:r>
            <a:endParaRPr lang="en-US" b="1" dirty="0"/>
          </a:p>
          <a:p>
            <a:r>
              <a:rPr lang="en-US" b="1"/>
              <a:t>Interplay of quantum geometry and  disorder </a:t>
            </a:r>
            <a:r>
              <a:rPr lang="en-US"/>
              <a:t>e.g. for intrinsic Spin-Orbit Torque (SOT)</a:t>
            </a:r>
            <a:endParaRPr lang="en-US" dirty="0"/>
          </a:p>
          <a:p>
            <a:r>
              <a:rPr lang="en-US" b="1"/>
              <a:t>Importance of gradient induced quantum coherences </a:t>
            </a:r>
            <a:r>
              <a:rPr lang="en-US"/>
              <a:t>e.g. for orbital accumulation</a:t>
            </a:r>
            <a:endParaRPr lang="en-US" dirty="0"/>
          </a:p>
          <a:p>
            <a:r>
              <a:rPr lang="en-US" b="1" dirty="0"/>
              <a:t>Conclusion and perspectives</a:t>
            </a:r>
          </a:p>
          <a:p>
            <a:endParaRPr lang="en-US" sz="1200" dirty="0"/>
          </a:p>
        </p:txBody>
      </p:sp>
      <p:sp>
        <p:nvSpPr>
          <p:cNvPr id="30" name="Date Placeholder 4">
            <a:extLst>
              <a:ext uri="{FF2B5EF4-FFF2-40B4-BE49-F238E27FC236}">
                <a16:creationId xmlns:a16="http://schemas.microsoft.com/office/drawing/2014/main" id="{A0A95519-75D4-1C81-D62C-8A7BDDAE323B}"/>
              </a:ext>
            </a:extLst>
          </p:cNvPr>
          <p:cNvSpPr txBox="1">
            <a:spLocks/>
          </p:cNvSpPr>
          <p:nvPr/>
        </p:nvSpPr>
        <p:spPr>
          <a:xfrm>
            <a:off x="455037" y="6386906"/>
            <a:ext cx="2668409"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ECT* Workshop </a:t>
            </a:r>
            <a:r>
              <a:rPr lang="en-US" dirty="0">
                <a:solidFill>
                  <a:schemeClr val="bg1"/>
                </a:solidFill>
              </a:rPr>
              <a:t>– T. Valet </a:t>
            </a:r>
            <a:r>
              <a:rPr lang="en-US">
                <a:solidFill>
                  <a:schemeClr val="bg1"/>
                </a:solidFill>
              </a:rPr>
              <a:t>- September </a:t>
            </a:r>
            <a:r>
              <a:rPr lang="en-US" dirty="0">
                <a:solidFill>
                  <a:schemeClr val="bg1"/>
                </a:solidFill>
              </a:rPr>
              <a:t>2024</a:t>
            </a:r>
          </a:p>
        </p:txBody>
      </p:sp>
      <p:sp>
        <p:nvSpPr>
          <p:cNvPr id="31" name="Footer Placeholder 3">
            <a:extLst>
              <a:ext uri="{FF2B5EF4-FFF2-40B4-BE49-F238E27FC236}">
                <a16:creationId xmlns:a16="http://schemas.microsoft.com/office/drawing/2014/main" id="{AB29ED5F-E8A4-F89A-91D7-F96739D12A9A}"/>
              </a:ext>
            </a:extLst>
          </p:cNvPr>
          <p:cNvSpPr txBox="1">
            <a:spLocks/>
          </p:cNvSpPr>
          <p:nvPr/>
        </p:nvSpPr>
        <p:spPr>
          <a:xfrm>
            <a:off x="4092528" y="6386906"/>
            <a:ext cx="3248029"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chemeClr val="bg1"/>
                </a:solidFill>
              </a:rPr>
              <a:t>NR Electron QKT in Solids – </a:t>
            </a:r>
            <a:fld id="{776807D8-D28C-46E7-B0B7-BF9A7CA5E6E4}" type="slidenum">
              <a:rPr lang="en-US" sz="1600" smtClean="0">
                <a:solidFill>
                  <a:schemeClr val="bg1"/>
                </a:solidFill>
              </a:rPr>
              <a:pPr/>
              <a:t>3</a:t>
            </a:fld>
            <a:endParaRPr lang="en-US" sz="1600" dirty="0">
              <a:solidFill>
                <a:schemeClr val="bg1"/>
              </a:solidFill>
            </a:endParaRPr>
          </a:p>
        </p:txBody>
      </p:sp>
      <p:grpSp>
        <p:nvGrpSpPr>
          <p:cNvPr id="4" name="Group 3">
            <a:extLst>
              <a:ext uri="{FF2B5EF4-FFF2-40B4-BE49-F238E27FC236}">
                <a16:creationId xmlns:a16="http://schemas.microsoft.com/office/drawing/2014/main" id="{04F28E73-2EF8-F1DC-E14B-A96E12A636CC}"/>
              </a:ext>
            </a:extLst>
          </p:cNvPr>
          <p:cNvGrpSpPr/>
          <p:nvPr/>
        </p:nvGrpSpPr>
        <p:grpSpPr>
          <a:xfrm>
            <a:off x="7824154" y="6314536"/>
            <a:ext cx="4283683" cy="458640"/>
            <a:chOff x="321295" y="5416685"/>
            <a:chExt cx="11545010" cy="1252974"/>
          </a:xfrm>
        </p:grpSpPr>
        <p:pic>
          <p:nvPicPr>
            <p:cNvPr id="6" name="Picture 5">
              <a:extLst>
                <a:ext uri="{FF2B5EF4-FFF2-40B4-BE49-F238E27FC236}">
                  <a16:creationId xmlns:a16="http://schemas.microsoft.com/office/drawing/2014/main" id="{07E70B59-6039-2BDD-9ABC-4E9B8F0BAE2D}"/>
                </a:ext>
              </a:extLst>
            </p:cNvPr>
            <p:cNvPicPr>
              <a:picLocks noChangeAspect="1"/>
            </p:cNvPicPr>
            <p:nvPr/>
          </p:nvPicPr>
          <p:blipFill>
            <a:blip r:embed="rId2"/>
            <a:stretch>
              <a:fillRect/>
            </a:stretch>
          </p:blipFill>
          <p:spPr>
            <a:xfrm>
              <a:off x="321295" y="5547456"/>
              <a:ext cx="1122203" cy="1122203"/>
            </a:xfrm>
            <a:prstGeom prst="rect">
              <a:avLst/>
            </a:prstGeom>
          </p:spPr>
        </p:pic>
        <p:pic>
          <p:nvPicPr>
            <p:cNvPr id="7" name="Picture 6">
              <a:extLst>
                <a:ext uri="{FF2B5EF4-FFF2-40B4-BE49-F238E27FC236}">
                  <a16:creationId xmlns:a16="http://schemas.microsoft.com/office/drawing/2014/main" id="{B0CB1A33-8E81-C910-8C4A-876F3DA782A6}"/>
                </a:ext>
              </a:extLst>
            </p:cNvPr>
            <p:cNvPicPr>
              <a:picLocks noChangeAspect="1"/>
            </p:cNvPicPr>
            <p:nvPr/>
          </p:nvPicPr>
          <p:blipFill>
            <a:blip r:embed="rId3"/>
            <a:stretch>
              <a:fillRect/>
            </a:stretch>
          </p:blipFill>
          <p:spPr>
            <a:xfrm>
              <a:off x="1636564" y="5543755"/>
              <a:ext cx="1835869" cy="1125904"/>
            </a:xfrm>
            <a:prstGeom prst="rect">
              <a:avLst/>
            </a:prstGeom>
          </p:spPr>
        </p:pic>
        <p:pic>
          <p:nvPicPr>
            <p:cNvPr id="12" name="Picture 11">
              <a:extLst>
                <a:ext uri="{FF2B5EF4-FFF2-40B4-BE49-F238E27FC236}">
                  <a16:creationId xmlns:a16="http://schemas.microsoft.com/office/drawing/2014/main" id="{2764D875-F30C-AB18-5672-F398F26EC1E2}"/>
                </a:ext>
              </a:extLst>
            </p:cNvPr>
            <p:cNvPicPr>
              <a:picLocks noChangeAspect="1"/>
            </p:cNvPicPr>
            <p:nvPr/>
          </p:nvPicPr>
          <p:blipFill>
            <a:blip r:embed="rId4"/>
            <a:stretch>
              <a:fillRect/>
            </a:stretch>
          </p:blipFill>
          <p:spPr>
            <a:xfrm>
              <a:off x="3665499" y="5543755"/>
              <a:ext cx="1004023" cy="1125904"/>
            </a:xfrm>
            <a:prstGeom prst="rect">
              <a:avLst/>
            </a:prstGeom>
          </p:spPr>
        </p:pic>
        <p:pic>
          <p:nvPicPr>
            <p:cNvPr id="13" name="Picture 12">
              <a:extLst>
                <a:ext uri="{FF2B5EF4-FFF2-40B4-BE49-F238E27FC236}">
                  <a16:creationId xmlns:a16="http://schemas.microsoft.com/office/drawing/2014/main" id="{689F3A87-A35D-2735-6DB0-9BC1A3E5F4B0}"/>
                </a:ext>
              </a:extLst>
            </p:cNvPr>
            <p:cNvPicPr>
              <a:picLocks noChangeAspect="1"/>
            </p:cNvPicPr>
            <p:nvPr/>
          </p:nvPicPr>
          <p:blipFill>
            <a:blip r:embed="rId5"/>
            <a:stretch>
              <a:fillRect/>
            </a:stretch>
          </p:blipFill>
          <p:spPr>
            <a:xfrm>
              <a:off x="4862588" y="5416685"/>
              <a:ext cx="2275265" cy="1252974"/>
            </a:xfrm>
            <a:prstGeom prst="rect">
              <a:avLst/>
            </a:prstGeom>
          </p:spPr>
        </p:pic>
        <p:pic>
          <p:nvPicPr>
            <p:cNvPr id="14" name="Picture 13">
              <a:extLst>
                <a:ext uri="{FF2B5EF4-FFF2-40B4-BE49-F238E27FC236}">
                  <a16:creationId xmlns:a16="http://schemas.microsoft.com/office/drawing/2014/main" id="{CCBB6181-4FE3-A318-C789-10F289B8104F}"/>
                </a:ext>
              </a:extLst>
            </p:cNvPr>
            <p:cNvPicPr>
              <a:picLocks noChangeAspect="1"/>
            </p:cNvPicPr>
            <p:nvPr/>
          </p:nvPicPr>
          <p:blipFill>
            <a:blip r:embed="rId6"/>
            <a:stretch>
              <a:fillRect/>
            </a:stretch>
          </p:blipFill>
          <p:spPr>
            <a:xfrm>
              <a:off x="7330919" y="5470933"/>
              <a:ext cx="4535386" cy="1144477"/>
            </a:xfrm>
            <a:prstGeom prst="rect">
              <a:avLst/>
            </a:prstGeom>
          </p:spPr>
        </p:pic>
      </p:grpSp>
    </p:spTree>
    <p:extLst>
      <p:ext uri="{BB962C8B-B14F-4D97-AF65-F5344CB8AC3E}">
        <p14:creationId xmlns:p14="http://schemas.microsoft.com/office/powerpoint/2010/main" val="171321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23EA14-DCA7-5FCD-166F-CE1F7ECC81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0D2878-E944-6561-F8E6-75718203D4AA}"/>
              </a:ext>
            </a:extLst>
          </p:cNvPr>
          <p:cNvSpPr>
            <a:spLocks noGrp="1"/>
          </p:cNvSpPr>
          <p:nvPr>
            <p:ph type="title"/>
          </p:nvPr>
        </p:nvSpPr>
        <p:spPr>
          <a:xfrm>
            <a:off x="594804" y="2817"/>
            <a:ext cx="10758996" cy="923331"/>
          </a:xfrm>
        </p:spPr>
        <p:txBody>
          <a:bodyPr/>
          <a:lstStyle/>
          <a:p>
            <a:r>
              <a:rPr lang="en-US"/>
              <a:t>Considered experiments</a:t>
            </a:r>
            <a:endParaRPr lang="en-US" dirty="0"/>
          </a:p>
        </p:txBody>
      </p:sp>
      <p:pic>
        <p:nvPicPr>
          <p:cNvPr id="9" name="Picture 8">
            <a:extLst>
              <a:ext uri="{FF2B5EF4-FFF2-40B4-BE49-F238E27FC236}">
                <a16:creationId xmlns:a16="http://schemas.microsoft.com/office/drawing/2014/main" id="{0818CEB2-5B6B-A1D7-1366-80C25542817E}"/>
              </a:ext>
            </a:extLst>
          </p:cNvPr>
          <p:cNvPicPr>
            <a:picLocks noChangeAspect="1"/>
          </p:cNvPicPr>
          <p:nvPr/>
        </p:nvPicPr>
        <p:blipFill>
          <a:blip r:embed="rId2"/>
          <a:stretch>
            <a:fillRect/>
          </a:stretch>
        </p:blipFill>
        <p:spPr>
          <a:xfrm>
            <a:off x="594804" y="4681409"/>
            <a:ext cx="6825171" cy="1209635"/>
          </a:xfrm>
          <a:prstGeom prst="rect">
            <a:avLst/>
          </a:prstGeom>
        </p:spPr>
      </p:pic>
      <p:pic>
        <p:nvPicPr>
          <p:cNvPr id="17" name="Picture 16">
            <a:extLst>
              <a:ext uri="{FF2B5EF4-FFF2-40B4-BE49-F238E27FC236}">
                <a16:creationId xmlns:a16="http://schemas.microsoft.com/office/drawing/2014/main" id="{B8953259-4408-96F7-9BEE-54F5EDFC24B6}"/>
              </a:ext>
            </a:extLst>
          </p:cNvPr>
          <p:cNvPicPr>
            <a:picLocks noChangeAspect="1"/>
          </p:cNvPicPr>
          <p:nvPr/>
        </p:nvPicPr>
        <p:blipFill>
          <a:blip r:embed="rId3"/>
          <a:stretch>
            <a:fillRect/>
          </a:stretch>
        </p:blipFill>
        <p:spPr>
          <a:xfrm>
            <a:off x="508256" y="1478131"/>
            <a:ext cx="6020381" cy="2722394"/>
          </a:xfrm>
          <a:prstGeom prst="rect">
            <a:avLst/>
          </a:prstGeom>
        </p:spPr>
      </p:pic>
      <p:pic>
        <p:nvPicPr>
          <p:cNvPr id="20" name="Picture 19">
            <a:extLst>
              <a:ext uri="{FF2B5EF4-FFF2-40B4-BE49-F238E27FC236}">
                <a16:creationId xmlns:a16="http://schemas.microsoft.com/office/drawing/2014/main" id="{6546FD76-4CF8-07BF-A3F8-7DA5CB1C0795}"/>
              </a:ext>
            </a:extLst>
          </p:cNvPr>
          <p:cNvPicPr>
            <a:picLocks noChangeAspect="1"/>
          </p:cNvPicPr>
          <p:nvPr/>
        </p:nvPicPr>
        <p:blipFill>
          <a:blip r:embed="rId4"/>
          <a:stretch>
            <a:fillRect/>
          </a:stretch>
        </p:blipFill>
        <p:spPr>
          <a:xfrm>
            <a:off x="7197122" y="2034794"/>
            <a:ext cx="4486622" cy="3075918"/>
          </a:xfrm>
          <a:prstGeom prst="rect">
            <a:avLst/>
          </a:prstGeom>
        </p:spPr>
      </p:pic>
      <p:sp>
        <p:nvSpPr>
          <p:cNvPr id="22" name="TextBox 21">
            <a:extLst>
              <a:ext uri="{FF2B5EF4-FFF2-40B4-BE49-F238E27FC236}">
                <a16:creationId xmlns:a16="http://schemas.microsoft.com/office/drawing/2014/main" id="{CFA3ECE5-A6A4-4F3F-1950-75309131D5BD}"/>
              </a:ext>
            </a:extLst>
          </p:cNvPr>
          <p:cNvSpPr txBox="1"/>
          <p:nvPr/>
        </p:nvSpPr>
        <p:spPr>
          <a:xfrm>
            <a:off x="8739536" y="5251961"/>
            <a:ext cx="1857240" cy="369332"/>
          </a:xfrm>
          <a:prstGeom prst="rect">
            <a:avLst/>
          </a:prstGeom>
          <a:noFill/>
        </p:spPr>
        <p:txBody>
          <a:bodyPr wrap="none" rtlCol="0">
            <a:spAutoFit/>
          </a:bodyPr>
          <a:lstStyle/>
          <a:p>
            <a:r>
              <a:rPr lang="en-US"/>
              <a:t>l</a:t>
            </a:r>
            <a:r>
              <a:rPr lang="en-US" baseline="-25000"/>
              <a:t>O</a:t>
            </a:r>
            <a:r>
              <a:rPr lang="en-US"/>
              <a:t> = 6.6 ± 0.6 nm</a:t>
            </a:r>
            <a:endParaRPr lang="fr-FR"/>
          </a:p>
        </p:txBody>
      </p:sp>
      <p:sp>
        <p:nvSpPr>
          <p:cNvPr id="12" name="Date Placeholder 4">
            <a:extLst>
              <a:ext uri="{FF2B5EF4-FFF2-40B4-BE49-F238E27FC236}">
                <a16:creationId xmlns:a16="http://schemas.microsoft.com/office/drawing/2014/main" id="{BFE2441A-1041-05DF-422A-5B0BF735C161}"/>
              </a:ext>
            </a:extLst>
          </p:cNvPr>
          <p:cNvSpPr>
            <a:spLocks noGrp="1"/>
          </p:cNvSpPr>
          <p:nvPr>
            <p:ph type="dt" sz="half" idx="10"/>
          </p:nvPr>
        </p:nvSpPr>
        <p:spPr>
          <a:xfrm>
            <a:off x="337141" y="6386906"/>
            <a:ext cx="2596182" cy="365125"/>
          </a:xfrm>
        </p:spPr>
        <p:txBody>
          <a:bodyPr/>
          <a:lstStyle/>
          <a:p>
            <a:r>
              <a:rPr lang="en-US">
                <a:solidFill>
                  <a:schemeClr val="tx1"/>
                </a:solidFill>
              </a:rPr>
              <a:t>ECT* Workshop </a:t>
            </a:r>
            <a:r>
              <a:rPr lang="en-US" dirty="0">
                <a:solidFill>
                  <a:schemeClr val="tx1"/>
                </a:solidFill>
              </a:rPr>
              <a:t>– T. Valet </a:t>
            </a:r>
            <a:r>
              <a:rPr lang="en-US">
                <a:solidFill>
                  <a:schemeClr val="tx1"/>
                </a:solidFill>
              </a:rPr>
              <a:t>- September </a:t>
            </a:r>
            <a:r>
              <a:rPr lang="en-US" dirty="0">
                <a:solidFill>
                  <a:schemeClr val="tx1"/>
                </a:solidFill>
              </a:rPr>
              <a:t>2024</a:t>
            </a:r>
          </a:p>
        </p:txBody>
      </p:sp>
      <p:sp>
        <p:nvSpPr>
          <p:cNvPr id="13" name="Footer Placeholder 3">
            <a:extLst>
              <a:ext uri="{FF2B5EF4-FFF2-40B4-BE49-F238E27FC236}">
                <a16:creationId xmlns:a16="http://schemas.microsoft.com/office/drawing/2014/main" id="{D7B8F5D2-E2E1-6AE2-302A-16718383E2C0}"/>
              </a:ext>
            </a:extLst>
          </p:cNvPr>
          <p:cNvSpPr>
            <a:spLocks noGrp="1"/>
          </p:cNvSpPr>
          <p:nvPr>
            <p:ph type="ftr" sz="quarter" idx="11"/>
          </p:nvPr>
        </p:nvSpPr>
        <p:spPr>
          <a:xfrm>
            <a:off x="3997466" y="6386906"/>
            <a:ext cx="3248029" cy="365125"/>
          </a:xfrm>
        </p:spPr>
        <p:txBody>
          <a:bodyPr/>
          <a:lstStyle/>
          <a:p>
            <a:r>
              <a:rPr lang="en-US" sz="1600">
                <a:solidFill>
                  <a:schemeClr val="tx1"/>
                </a:solidFill>
              </a:rPr>
              <a:t>NR Electron QKT in Solids - </a:t>
            </a:r>
            <a:fld id="{776807D8-D28C-46E7-B0B7-BF9A7CA5E6E4}" type="slidenum">
              <a:rPr lang="en-US" sz="1600" smtClean="0">
                <a:solidFill>
                  <a:schemeClr val="tx1"/>
                </a:solidFill>
              </a:rPr>
              <a:t>30</a:t>
            </a:fld>
            <a:endParaRPr lang="en-US" sz="1600" dirty="0">
              <a:solidFill>
                <a:schemeClr val="tx1"/>
              </a:solidFill>
            </a:endParaRPr>
          </a:p>
        </p:txBody>
      </p:sp>
      <p:grpSp>
        <p:nvGrpSpPr>
          <p:cNvPr id="14" name="Group 13">
            <a:extLst>
              <a:ext uri="{FF2B5EF4-FFF2-40B4-BE49-F238E27FC236}">
                <a16:creationId xmlns:a16="http://schemas.microsoft.com/office/drawing/2014/main" id="{9C15878D-6B9F-4111-B9A5-1C926F619CA8}"/>
              </a:ext>
            </a:extLst>
          </p:cNvPr>
          <p:cNvGrpSpPr/>
          <p:nvPr/>
        </p:nvGrpSpPr>
        <p:grpSpPr>
          <a:xfrm>
            <a:off x="7824154" y="6314536"/>
            <a:ext cx="4283683" cy="458640"/>
            <a:chOff x="321295" y="5416685"/>
            <a:chExt cx="11545010" cy="1252974"/>
          </a:xfrm>
        </p:grpSpPr>
        <p:pic>
          <p:nvPicPr>
            <p:cNvPr id="15" name="Picture 14">
              <a:extLst>
                <a:ext uri="{FF2B5EF4-FFF2-40B4-BE49-F238E27FC236}">
                  <a16:creationId xmlns:a16="http://schemas.microsoft.com/office/drawing/2014/main" id="{3FBECF7B-1320-C8F4-AC5E-6DBC6C1AFCE9}"/>
                </a:ext>
              </a:extLst>
            </p:cNvPr>
            <p:cNvPicPr>
              <a:picLocks noChangeAspect="1"/>
            </p:cNvPicPr>
            <p:nvPr/>
          </p:nvPicPr>
          <p:blipFill>
            <a:blip r:embed="rId5"/>
            <a:stretch>
              <a:fillRect/>
            </a:stretch>
          </p:blipFill>
          <p:spPr>
            <a:xfrm>
              <a:off x="321295" y="5547456"/>
              <a:ext cx="1122203" cy="1122203"/>
            </a:xfrm>
            <a:prstGeom prst="rect">
              <a:avLst/>
            </a:prstGeom>
          </p:spPr>
        </p:pic>
        <p:pic>
          <p:nvPicPr>
            <p:cNvPr id="16" name="Picture 15">
              <a:extLst>
                <a:ext uri="{FF2B5EF4-FFF2-40B4-BE49-F238E27FC236}">
                  <a16:creationId xmlns:a16="http://schemas.microsoft.com/office/drawing/2014/main" id="{EDBD4182-C7EA-4F6F-3634-C5AE51715460}"/>
                </a:ext>
              </a:extLst>
            </p:cNvPr>
            <p:cNvPicPr>
              <a:picLocks noChangeAspect="1"/>
            </p:cNvPicPr>
            <p:nvPr/>
          </p:nvPicPr>
          <p:blipFill>
            <a:blip r:embed="rId6"/>
            <a:stretch>
              <a:fillRect/>
            </a:stretch>
          </p:blipFill>
          <p:spPr>
            <a:xfrm>
              <a:off x="1636564" y="5543755"/>
              <a:ext cx="1835869" cy="1125904"/>
            </a:xfrm>
            <a:prstGeom prst="rect">
              <a:avLst/>
            </a:prstGeom>
          </p:spPr>
        </p:pic>
        <p:pic>
          <p:nvPicPr>
            <p:cNvPr id="18" name="Picture 17">
              <a:extLst>
                <a:ext uri="{FF2B5EF4-FFF2-40B4-BE49-F238E27FC236}">
                  <a16:creationId xmlns:a16="http://schemas.microsoft.com/office/drawing/2014/main" id="{C71D5342-4FCF-CF90-0EEF-F006A00F9E78}"/>
                </a:ext>
              </a:extLst>
            </p:cNvPr>
            <p:cNvPicPr>
              <a:picLocks noChangeAspect="1"/>
            </p:cNvPicPr>
            <p:nvPr/>
          </p:nvPicPr>
          <p:blipFill>
            <a:blip r:embed="rId7"/>
            <a:stretch>
              <a:fillRect/>
            </a:stretch>
          </p:blipFill>
          <p:spPr>
            <a:xfrm>
              <a:off x="3665499" y="5543755"/>
              <a:ext cx="1004023" cy="1125904"/>
            </a:xfrm>
            <a:prstGeom prst="rect">
              <a:avLst/>
            </a:prstGeom>
          </p:spPr>
        </p:pic>
        <p:pic>
          <p:nvPicPr>
            <p:cNvPr id="19" name="Picture 18">
              <a:extLst>
                <a:ext uri="{FF2B5EF4-FFF2-40B4-BE49-F238E27FC236}">
                  <a16:creationId xmlns:a16="http://schemas.microsoft.com/office/drawing/2014/main" id="{DB583C9C-C9D0-2530-1F5F-45B197D9F264}"/>
                </a:ext>
              </a:extLst>
            </p:cNvPr>
            <p:cNvPicPr>
              <a:picLocks noChangeAspect="1"/>
            </p:cNvPicPr>
            <p:nvPr/>
          </p:nvPicPr>
          <p:blipFill>
            <a:blip r:embed="rId8"/>
            <a:stretch>
              <a:fillRect/>
            </a:stretch>
          </p:blipFill>
          <p:spPr>
            <a:xfrm>
              <a:off x="4862588" y="5416685"/>
              <a:ext cx="2275265" cy="1252974"/>
            </a:xfrm>
            <a:prstGeom prst="rect">
              <a:avLst/>
            </a:prstGeom>
          </p:spPr>
        </p:pic>
        <p:pic>
          <p:nvPicPr>
            <p:cNvPr id="21" name="Picture 20">
              <a:extLst>
                <a:ext uri="{FF2B5EF4-FFF2-40B4-BE49-F238E27FC236}">
                  <a16:creationId xmlns:a16="http://schemas.microsoft.com/office/drawing/2014/main" id="{5F6185A5-413A-B6B4-6E98-264B755E7A6E}"/>
                </a:ext>
              </a:extLst>
            </p:cNvPr>
            <p:cNvPicPr>
              <a:picLocks noChangeAspect="1"/>
            </p:cNvPicPr>
            <p:nvPr/>
          </p:nvPicPr>
          <p:blipFill>
            <a:blip r:embed="rId9"/>
            <a:stretch>
              <a:fillRect/>
            </a:stretch>
          </p:blipFill>
          <p:spPr>
            <a:xfrm>
              <a:off x="7330919" y="5470933"/>
              <a:ext cx="4535386" cy="1144477"/>
            </a:xfrm>
            <a:prstGeom prst="rect">
              <a:avLst/>
            </a:prstGeom>
          </p:spPr>
        </p:pic>
      </p:grpSp>
    </p:spTree>
    <p:extLst>
      <p:ext uri="{BB962C8B-B14F-4D97-AF65-F5344CB8AC3E}">
        <p14:creationId xmlns:p14="http://schemas.microsoft.com/office/powerpoint/2010/main" val="414321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23EA14-DCA7-5FCD-166F-CE1F7ECC81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0D2878-E944-6561-F8E6-75718203D4AA}"/>
              </a:ext>
            </a:extLst>
          </p:cNvPr>
          <p:cNvSpPr>
            <a:spLocks noGrp="1"/>
          </p:cNvSpPr>
          <p:nvPr>
            <p:ph type="title"/>
          </p:nvPr>
        </p:nvSpPr>
        <p:spPr>
          <a:xfrm>
            <a:off x="594804" y="2817"/>
            <a:ext cx="10758996" cy="923331"/>
          </a:xfrm>
        </p:spPr>
        <p:txBody>
          <a:bodyPr/>
          <a:lstStyle/>
          <a:p>
            <a:r>
              <a:rPr lang="en-US" dirty="0"/>
              <a:t>Minimal model </a:t>
            </a:r>
            <a:r>
              <a:rPr lang="en-US" dirty="0" err="1"/>
              <a:t>hamiltonian</a:t>
            </a:r>
            <a:endParaRPr lang="en-US" dirty="0"/>
          </a:p>
        </p:txBody>
      </p:sp>
      <p:pic>
        <p:nvPicPr>
          <p:cNvPr id="4" name="Picture 3">
            <a:extLst>
              <a:ext uri="{FF2B5EF4-FFF2-40B4-BE49-F238E27FC236}">
                <a16:creationId xmlns:a16="http://schemas.microsoft.com/office/drawing/2014/main" id="{D783F1D2-3947-EAA4-212B-33485C008335}"/>
              </a:ext>
            </a:extLst>
          </p:cNvPr>
          <p:cNvPicPr>
            <a:picLocks noChangeAspect="1"/>
          </p:cNvPicPr>
          <p:nvPr/>
        </p:nvPicPr>
        <p:blipFill>
          <a:blip r:embed="rId2"/>
          <a:stretch>
            <a:fillRect/>
          </a:stretch>
        </p:blipFill>
        <p:spPr>
          <a:xfrm>
            <a:off x="5121016" y="1242516"/>
            <a:ext cx="2654374" cy="625309"/>
          </a:xfrm>
          <a:prstGeom prst="rect">
            <a:avLst/>
          </a:prstGeom>
        </p:spPr>
      </p:pic>
      <p:pic>
        <p:nvPicPr>
          <p:cNvPr id="8" name="Picture 7">
            <a:extLst>
              <a:ext uri="{FF2B5EF4-FFF2-40B4-BE49-F238E27FC236}">
                <a16:creationId xmlns:a16="http://schemas.microsoft.com/office/drawing/2014/main" id="{29038E9C-55D4-6966-62DE-A323B70B78F1}"/>
              </a:ext>
            </a:extLst>
          </p:cNvPr>
          <p:cNvPicPr>
            <a:picLocks noChangeAspect="1"/>
          </p:cNvPicPr>
          <p:nvPr/>
        </p:nvPicPr>
        <p:blipFill>
          <a:blip r:embed="rId3"/>
          <a:stretch>
            <a:fillRect/>
          </a:stretch>
        </p:blipFill>
        <p:spPr>
          <a:xfrm>
            <a:off x="4816795" y="2977944"/>
            <a:ext cx="2558409" cy="1422518"/>
          </a:xfrm>
          <a:prstGeom prst="rect">
            <a:avLst/>
          </a:prstGeom>
        </p:spPr>
      </p:pic>
      <p:pic>
        <p:nvPicPr>
          <p:cNvPr id="10" name="Picture 9">
            <a:extLst>
              <a:ext uri="{FF2B5EF4-FFF2-40B4-BE49-F238E27FC236}">
                <a16:creationId xmlns:a16="http://schemas.microsoft.com/office/drawing/2014/main" id="{27D2E73D-9E22-396B-8C93-E4CD77F08D08}"/>
              </a:ext>
            </a:extLst>
          </p:cNvPr>
          <p:cNvPicPr>
            <a:picLocks noChangeAspect="1"/>
          </p:cNvPicPr>
          <p:nvPr/>
        </p:nvPicPr>
        <p:blipFill>
          <a:blip r:embed="rId4"/>
          <a:stretch>
            <a:fillRect/>
          </a:stretch>
        </p:blipFill>
        <p:spPr>
          <a:xfrm>
            <a:off x="8002813" y="4180011"/>
            <a:ext cx="1857634" cy="638264"/>
          </a:xfrm>
          <a:prstGeom prst="rect">
            <a:avLst/>
          </a:prstGeom>
        </p:spPr>
      </p:pic>
      <p:pic>
        <p:nvPicPr>
          <p:cNvPr id="17" name="Picture 16">
            <a:extLst>
              <a:ext uri="{FF2B5EF4-FFF2-40B4-BE49-F238E27FC236}">
                <a16:creationId xmlns:a16="http://schemas.microsoft.com/office/drawing/2014/main" id="{6DB16093-CFAD-8D81-F9F0-3EA0C633032B}"/>
              </a:ext>
            </a:extLst>
          </p:cNvPr>
          <p:cNvPicPr>
            <a:picLocks noChangeAspect="1"/>
          </p:cNvPicPr>
          <p:nvPr/>
        </p:nvPicPr>
        <p:blipFill>
          <a:blip r:embed="rId5"/>
          <a:stretch>
            <a:fillRect/>
          </a:stretch>
        </p:blipFill>
        <p:spPr>
          <a:xfrm>
            <a:off x="10058178" y="4175492"/>
            <a:ext cx="1590897" cy="609685"/>
          </a:xfrm>
          <a:prstGeom prst="rect">
            <a:avLst/>
          </a:prstGeom>
        </p:spPr>
      </p:pic>
      <p:pic>
        <p:nvPicPr>
          <p:cNvPr id="26" name="Picture 25">
            <a:extLst>
              <a:ext uri="{FF2B5EF4-FFF2-40B4-BE49-F238E27FC236}">
                <a16:creationId xmlns:a16="http://schemas.microsoft.com/office/drawing/2014/main" id="{1A950883-CD81-6615-45A5-B32BBA0CF956}"/>
              </a:ext>
            </a:extLst>
          </p:cNvPr>
          <p:cNvPicPr>
            <a:picLocks noChangeAspect="1"/>
          </p:cNvPicPr>
          <p:nvPr/>
        </p:nvPicPr>
        <p:blipFill>
          <a:blip r:embed="rId6"/>
          <a:stretch>
            <a:fillRect/>
          </a:stretch>
        </p:blipFill>
        <p:spPr>
          <a:xfrm>
            <a:off x="8647988" y="866960"/>
            <a:ext cx="2502542" cy="2305141"/>
          </a:xfrm>
          <a:prstGeom prst="rect">
            <a:avLst/>
          </a:prstGeom>
        </p:spPr>
      </p:pic>
      <p:sp>
        <p:nvSpPr>
          <p:cNvPr id="27" name="Content Placeholder 2">
            <a:extLst>
              <a:ext uri="{FF2B5EF4-FFF2-40B4-BE49-F238E27FC236}">
                <a16:creationId xmlns:a16="http://schemas.microsoft.com/office/drawing/2014/main" id="{32CC46CC-5568-F40E-04F6-8127D8E4C373}"/>
              </a:ext>
            </a:extLst>
          </p:cNvPr>
          <p:cNvSpPr txBox="1">
            <a:spLocks/>
          </p:cNvSpPr>
          <p:nvPr/>
        </p:nvSpPr>
        <p:spPr>
          <a:xfrm>
            <a:off x="128312" y="5154363"/>
            <a:ext cx="6960839" cy="8248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t>For positive chemical potential, only the electron band crosses the Fermi level near the Gamma point.</a:t>
            </a:r>
          </a:p>
        </p:txBody>
      </p:sp>
      <p:pic>
        <p:nvPicPr>
          <p:cNvPr id="32" name="Picture 31">
            <a:extLst>
              <a:ext uri="{FF2B5EF4-FFF2-40B4-BE49-F238E27FC236}">
                <a16:creationId xmlns:a16="http://schemas.microsoft.com/office/drawing/2014/main" id="{D9524924-A5C6-B515-4320-EDF76A3CD905}"/>
              </a:ext>
            </a:extLst>
          </p:cNvPr>
          <p:cNvPicPr>
            <a:picLocks noChangeAspect="1"/>
          </p:cNvPicPr>
          <p:nvPr/>
        </p:nvPicPr>
        <p:blipFill>
          <a:blip r:embed="rId7"/>
          <a:stretch>
            <a:fillRect/>
          </a:stretch>
        </p:blipFill>
        <p:spPr>
          <a:xfrm>
            <a:off x="4674092" y="1934058"/>
            <a:ext cx="3508465" cy="750567"/>
          </a:xfrm>
          <a:prstGeom prst="rect">
            <a:avLst/>
          </a:prstGeom>
        </p:spPr>
      </p:pic>
      <p:pic>
        <p:nvPicPr>
          <p:cNvPr id="37" name="Picture 36">
            <a:extLst>
              <a:ext uri="{FF2B5EF4-FFF2-40B4-BE49-F238E27FC236}">
                <a16:creationId xmlns:a16="http://schemas.microsoft.com/office/drawing/2014/main" id="{93E86030-67EE-8767-035B-F2AA9A9E4F8D}"/>
              </a:ext>
            </a:extLst>
          </p:cNvPr>
          <p:cNvPicPr>
            <a:picLocks noChangeAspect="1"/>
          </p:cNvPicPr>
          <p:nvPr/>
        </p:nvPicPr>
        <p:blipFill>
          <a:blip r:embed="rId8"/>
          <a:stretch>
            <a:fillRect/>
          </a:stretch>
        </p:blipFill>
        <p:spPr>
          <a:xfrm>
            <a:off x="199269" y="1881807"/>
            <a:ext cx="4748451" cy="2264646"/>
          </a:xfrm>
          <a:prstGeom prst="rect">
            <a:avLst/>
          </a:prstGeom>
        </p:spPr>
      </p:pic>
      <p:sp>
        <p:nvSpPr>
          <p:cNvPr id="24" name="ZoneTexte 23">
            <a:extLst>
              <a:ext uri="{FF2B5EF4-FFF2-40B4-BE49-F238E27FC236}">
                <a16:creationId xmlns:a16="http://schemas.microsoft.com/office/drawing/2014/main" id="{D798E272-E7D8-8C55-9F78-BE1EDF4F4FC4}"/>
              </a:ext>
            </a:extLst>
          </p:cNvPr>
          <p:cNvSpPr txBox="1"/>
          <p:nvPr/>
        </p:nvSpPr>
        <p:spPr>
          <a:xfrm>
            <a:off x="8256851" y="3384323"/>
            <a:ext cx="3841459" cy="369332"/>
          </a:xfrm>
          <a:prstGeom prst="rect">
            <a:avLst/>
          </a:prstGeom>
          <a:noFill/>
        </p:spPr>
        <p:txBody>
          <a:bodyPr wrap="square">
            <a:spAutoFit/>
          </a:bodyPr>
          <a:lstStyle/>
          <a:p>
            <a:r>
              <a:rPr lang="en-US" sz="1800" dirty="0"/>
              <a:t>Archetypal R-T orbital texture</a:t>
            </a:r>
          </a:p>
        </p:txBody>
      </p:sp>
      <p:sp>
        <p:nvSpPr>
          <p:cNvPr id="13" name="Date Placeholder 4">
            <a:extLst>
              <a:ext uri="{FF2B5EF4-FFF2-40B4-BE49-F238E27FC236}">
                <a16:creationId xmlns:a16="http://schemas.microsoft.com/office/drawing/2014/main" id="{272A376C-B05E-2425-E0EB-3E5B964EC230}"/>
              </a:ext>
            </a:extLst>
          </p:cNvPr>
          <p:cNvSpPr>
            <a:spLocks noGrp="1"/>
          </p:cNvSpPr>
          <p:nvPr>
            <p:ph type="dt" sz="half" idx="10"/>
          </p:nvPr>
        </p:nvSpPr>
        <p:spPr>
          <a:xfrm>
            <a:off x="337141" y="6386906"/>
            <a:ext cx="2596182" cy="365125"/>
          </a:xfrm>
        </p:spPr>
        <p:txBody>
          <a:bodyPr/>
          <a:lstStyle/>
          <a:p>
            <a:r>
              <a:rPr lang="en-US">
                <a:solidFill>
                  <a:schemeClr val="tx1"/>
                </a:solidFill>
              </a:rPr>
              <a:t>ECT* Workshop </a:t>
            </a:r>
            <a:r>
              <a:rPr lang="en-US" dirty="0">
                <a:solidFill>
                  <a:schemeClr val="tx1"/>
                </a:solidFill>
              </a:rPr>
              <a:t>– T. Valet </a:t>
            </a:r>
            <a:r>
              <a:rPr lang="en-US">
                <a:solidFill>
                  <a:schemeClr val="tx1"/>
                </a:solidFill>
              </a:rPr>
              <a:t>- September </a:t>
            </a:r>
            <a:r>
              <a:rPr lang="en-US" dirty="0">
                <a:solidFill>
                  <a:schemeClr val="tx1"/>
                </a:solidFill>
              </a:rPr>
              <a:t>2024</a:t>
            </a:r>
          </a:p>
        </p:txBody>
      </p:sp>
      <p:sp>
        <p:nvSpPr>
          <p:cNvPr id="14" name="Footer Placeholder 3">
            <a:extLst>
              <a:ext uri="{FF2B5EF4-FFF2-40B4-BE49-F238E27FC236}">
                <a16:creationId xmlns:a16="http://schemas.microsoft.com/office/drawing/2014/main" id="{F433A6DF-B59C-27CA-5905-9EEBEFFB8A0C}"/>
              </a:ext>
            </a:extLst>
          </p:cNvPr>
          <p:cNvSpPr>
            <a:spLocks noGrp="1"/>
          </p:cNvSpPr>
          <p:nvPr>
            <p:ph type="ftr" sz="quarter" idx="11"/>
          </p:nvPr>
        </p:nvSpPr>
        <p:spPr>
          <a:xfrm>
            <a:off x="3997466" y="6386906"/>
            <a:ext cx="3248029" cy="365125"/>
          </a:xfrm>
        </p:spPr>
        <p:txBody>
          <a:bodyPr/>
          <a:lstStyle/>
          <a:p>
            <a:r>
              <a:rPr lang="en-US" sz="1600">
                <a:solidFill>
                  <a:schemeClr val="tx1"/>
                </a:solidFill>
              </a:rPr>
              <a:t>NR Electron QKT in Solids - </a:t>
            </a:r>
            <a:fld id="{776807D8-D28C-46E7-B0B7-BF9A7CA5E6E4}" type="slidenum">
              <a:rPr lang="en-US" sz="1600" smtClean="0">
                <a:solidFill>
                  <a:schemeClr val="tx1"/>
                </a:solidFill>
              </a:rPr>
              <a:t>31</a:t>
            </a:fld>
            <a:endParaRPr lang="en-US" sz="1600" dirty="0">
              <a:solidFill>
                <a:schemeClr val="tx1"/>
              </a:solidFill>
            </a:endParaRPr>
          </a:p>
        </p:txBody>
      </p:sp>
      <p:grpSp>
        <p:nvGrpSpPr>
          <p:cNvPr id="15" name="Group 14">
            <a:extLst>
              <a:ext uri="{FF2B5EF4-FFF2-40B4-BE49-F238E27FC236}">
                <a16:creationId xmlns:a16="http://schemas.microsoft.com/office/drawing/2014/main" id="{B4E7F029-D86D-97B3-1B6F-C7C285D85A18}"/>
              </a:ext>
            </a:extLst>
          </p:cNvPr>
          <p:cNvGrpSpPr/>
          <p:nvPr/>
        </p:nvGrpSpPr>
        <p:grpSpPr>
          <a:xfrm>
            <a:off x="7824154" y="6314536"/>
            <a:ext cx="4283683" cy="458640"/>
            <a:chOff x="321295" y="5416685"/>
            <a:chExt cx="11545010" cy="1252974"/>
          </a:xfrm>
        </p:grpSpPr>
        <p:pic>
          <p:nvPicPr>
            <p:cNvPr id="16" name="Picture 15">
              <a:extLst>
                <a:ext uri="{FF2B5EF4-FFF2-40B4-BE49-F238E27FC236}">
                  <a16:creationId xmlns:a16="http://schemas.microsoft.com/office/drawing/2014/main" id="{B110A071-A661-59A9-993A-AA878D12783D}"/>
                </a:ext>
              </a:extLst>
            </p:cNvPr>
            <p:cNvPicPr>
              <a:picLocks noChangeAspect="1"/>
            </p:cNvPicPr>
            <p:nvPr/>
          </p:nvPicPr>
          <p:blipFill>
            <a:blip r:embed="rId9"/>
            <a:stretch>
              <a:fillRect/>
            </a:stretch>
          </p:blipFill>
          <p:spPr>
            <a:xfrm>
              <a:off x="321295" y="5547456"/>
              <a:ext cx="1122203" cy="1122203"/>
            </a:xfrm>
            <a:prstGeom prst="rect">
              <a:avLst/>
            </a:prstGeom>
          </p:spPr>
        </p:pic>
        <p:pic>
          <p:nvPicPr>
            <p:cNvPr id="18" name="Picture 17">
              <a:extLst>
                <a:ext uri="{FF2B5EF4-FFF2-40B4-BE49-F238E27FC236}">
                  <a16:creationId xmlns:a16="http://schemas.microsoft.com/office/drawing/2014/main" id="{D7915172-3F31-207F-2F8F-056816E30B40}"/>
                </a:ext>
              </a:extLst>
            </p:cNvPr>
            <p:cNvPicPr>
              <a:picLocks noChangeAspect="1"/>
            </p:cNvPicPr>
            <p:nvPr/>
          </p:nvPicPr>
          <p:blipFill>
            <a:blip r:embed="rId10"/>
            <a:stretch>
              <a:fillRect/>
            </a:stretch>
          </p:blipFill>
          <p:spPr>
            <a:xfrm>
              <a:off x="1636564" y="5543755"/>
              <a:ext cx="1835869" cy="1125904"/>
            </a:xfrm>
            <a:prstGeom prst="rect">
              <a:avLst/>
            </a:prstGeom>
          </p:spPr>
        </p:pic>
        <p:pic>
          <p:nvPicPr>
            <p:cNvPr id="19" name="Picture 18">
              <a:extLst>
                <a:ext uri="{FF2B5EF4-FFF2-40B4-BE49-F238E27FC236}">
                  <a16:creationId xmlns:a16="http://schemas.microsoft.com/office/drawing/2014/main" id="{AA8FA82B-4549-B744-F504-D662221C8FB7}"/>
                </a:ext>
              </a:extLst>
            </p:cNvPr>
            <p:cNvPicPr>
              <a:picLocks noChangeAspect="1"/>
            </p:cNvPicPr>
            <p:nvPr/>
          </p:nvPicPr>
          <p:blipFill>
            <a:blip r:embed="rId11"/>
            <a:stretch>
              <a:fillRect/>
            </a:stretch>
          </p:blipFill>
          <p:spPr>
            <a:xfrm>
              <a:off x="3665499" y="5543755"/>
              <a:ext cx="1004023" cy="1125904"/>
            </a:xfrm>
            <a:prstGeom prst="rect">
              <a:avLst/>
            </a:prstGeom>
          </p:spPr>
        </p:pic>
        <p:pic>
          <p:nvPicPr>
            <p:cNvPr id="20" name="Picture 19">
              <a:extLst>
                <a:ext uri="{FF2B5EF4-FFF2-40B4-BE49-F238E27FC236}">
                  <a16:creationId xmlns:a16="http://schemas.microsoft.com/office/drawing/2014/main" id="{5B444038-7CF1-ABF6-32AE-1D12E89DF5D8}"/>
                </a:ext>
              </a:extLst>
            </p:cNvPr>
            <p:cNvPicPr>
              <a:picLocks noChangeAspect="1"/>
            </p:cNvPicPr>
            <p:nvPr/>
          </p:nvPicPr>
          <p:blipFill>
            <a:blip r:embed="rId12"/>
            <a:stretch>
              <a:fillRect/>
            </a:stretch>
          </p:blipFill>
          <p:spPr>
            <a:xfrm>
              <a:off x="4862588" y="5416685"/>
              <a:ext cx="2275265" cy="1252974"/>
            </a:xfrm>
            <a:prstGeom prst="rect">
              <a:avLst/>
            </a:prstGeom>
          </p:spPr>
        </p:pic>
        <p:pic>
          <p:nvPicPr>
            <p:cNvPr id="21" name="Picture 20">
              <a:extLst>
                <a:ext uri="{FF2B5EF4-FFF2-40B4-BE49-F238E27FC236}">
                  <a16:creationId xmlns:a16="http://schemas.microsoft.com/office/drawing/2014/main" id="{AFF07B85-4857-5459-4310-E3B282B15E83}"/>
                </a:ext>
              </a:extLst>
            </p:cNvPr>
            <p:cNvPicPr>
              <a:picLocks noChangeAspect="1"/>
            </p:cNvPicPr>
            <p:nvPr/>
          </p:nvPicPr>
          <p:blipFill>
            <a:blip r:embed="rId13"/>
            <a:stretch>
              <a:fillRect/>
            </a:stretch>
          </p:blipFill>
          <p:spPr>
            <a:xfrm>
              <a:off x="7330919" y="5470933"/>
              <a:ext cx="4535386" cy="1144477"/>
            </a:xfrm>
            <a:prstGeom prst="rect">
              <a:avLst/>
            </a:prstGeom>
          </p:spPr>
        </p:pic>
      </p:grpSp>
      <p:grpSp>
        <p:nvGrpSpPr>
          <p:cNvPr id="23" name="Groupe 42">
            <a:extLst>
              <a:ext uri="{FF2B5EF4-FFF2-40B4-BE49-F238E27FC236}">
                <a16:creationId xmlns:a16="http://schemas.microsoft.com/office/drawing/2014/main" id="{EEB85C0F-DAA4-62DF-F2A0-9D1AE06A563F}"/>
              </a:ext>
            </a:extLst>
          </p:cNvPr>
          <p:cNvGrpSpPr/>
          <p:nvPr/>
        </p:nvGrpSpPr>
        <p:grpSpPr>
          <a:xfrm>
            <a:off x="8496870" y="5159798"/>
            <a:ext cx="2868806" cy="457264"/>
            <a:chOff x="5340238" y="1144232"/>
            <a:chExt cx="2868806" cy="457264"/>
          </a:xfrm>
        </p:grpSpPr>
        <p:sp>
          <p:nvSpPr>
            <p:cNvPr id="25" name="TextBox 24">
              <a:extLst>
                <a:ext uri="{FF2B5EF4-FFF2-40B4-BE49-F238E27FC236}">
                  <a16:creationId xmlns:a16="http://schemas.microsoft.com/office/drawing/2014/main" id="{31B047F1-A68F-1430-8117-A982BB800372}"/>
                </a:ext>
              </a:extLst>
            </p:cNvPr>
            <p:cNvSpPr txBox="1"/>
            <p:nvPr/>
          </p:nvSpPr>
          <p:spPr>
            <a:xfrm>
              <a:off x="6490368" y="1198260"/>
              <a:ext cx="1718676" cy="369332"/>
            </a:xfrm>
            <a:prstGeom prst="rect">
              <a:avLst/>
            </a:prstGeom>
            <a:noFill/>
          </p:spPr>
          <p:txBody>
            <a:bodyPr wrap="none" rtlCol="0">
              <a:spAutoFit/>
            </a:bodyPr>
            <a:lstStyle/>
            <a:p>
              <a:r>
                <a:rPr lang="en-US" dirty="0"/>
                <a:t>: OAM operator</a:t>
              </a:r>
              <a:endParaRPr lang="fr-FR" dirty="0"/>
            </a:p>
          </p:txBody>
        </p:sp>
        <p:pic>
          <p:nvPicPr>
            <p:cNvPr id="29" name="Image 26">
              <a:extLst>
                <a:ext uri="{FF2B5EF4-FFF2-40B4-BE49-F238E27FC236}">
                  <a16:creationId xmlns:a16="http://schemas.microsoft.com/office/drawing/2014/main" id="{382D8365-3604-7635-9B5D-E5E2A053D562}"/>
                </a:ext>
              </a:extLst>
            </p:cNvPr>
            <p:cNvPicPr>
              <a:picLocks noChangeAspect="1"/>
            </p:cNvPicPr>
            <p:nvPr/>
          </p:nvPicPr>
          <p:blipFill>
            <a:blip r:embed="rId14"/>
            <a:stretch>
              <a:fillRect/>
            </a:stretch>
          </p:blipFill>
          <p:spPr>
            <a:xfrm>
              <a:off x="5340238" y="1144232"/>
              <a:ext cx="1305107" cy="457264"/>
            </a:xfrm>
            <a:prstGeom prst="rect">
              <a:avLst/>
            </a:prstGeom>
          </p:spPr>
        </p:pic>
      </p:grpSp>
    </p:spTree>
    <p:extLst>
      <p:ext uri="{BB962C8B-B14F-4D97-AF65-F5344CB8AC3E}">
        <p14:creationId xmlns:p14="http://schemas.microsoft.com/office/powerpoint/2010/main" val="201919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23EA14-DCA7-5FCD-166F-CE1F7ECC81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0D2878-E944-6561-F8E6-75718203D4AA}"/>
              </a:ext>
            </a:extLst>
          </p:cNvPr>
          <p:cNvSpPr>
            <a:spLocks noGrp="1"/>
          </p:cNvSpPr>
          <p:nvPr>
            <p:ph type="title"/>
          </p:nvPr>
        </p:nvSpPr>
        <p:spPr>
          <a:xfrm>
            <a:off x="594804" y="2817"/>
            <a:ext cx="10758996" cy="923331"/>
          </a:xfrm>
        </p:spPr>
        <p:txBody>
          <a:bodyPr/>
          <a:lstStyle/>
          <a:p>
            <a:r>
              <a:rPr lang="en-US"/>
              <a:t>“hydrodynamic” (approximate) solution to the be</a:t>
            </a:r>
            <a:endParaRPr lang="en-US" dirty="0"/>
          </a:p>
        </p:txBody>
      </p:sp>
      <p:pic>
        <p:nvPicPr>
          <p:cNvPr id="6" name="Picture 5">
            <a:extLst>
              <a:ext uri="{FF2B5EF4-FFF2-40B4-BE49-F238E27FC236}">
                <a16:creationId xmlns:a16="http://schemas.microsoft.com/office/drawing/2014/main" id="{5F70BD17-DBF8-84BF-6DAA-ACC98535C334}"/>
              </a:ext>
            </a:extLst>
          </p:cNvPr>
          <p:cNvPicPr>
            <a:picLocks noChangeAspect="1"/>
          </p:cNvPicPr>
          <p:nvPr/>
        </p:nvPicPr>
        <p:blipFill>
          <a:blip r:embed="rId2"/>
          <a:stretch>
            <a:fillRect/>
          </a:stretch>
        </p:blipFill>
        <p:spPr>
          <a:xfrm>
            <a:off x="1896899" y="2350432"/>
            <a:ext cx="1042384" cy="273005"/>
          </a:xfrm>
          <a:prstGeom prst="rect">
            <a:avLst/>
          </a:prstGeom>
        </p:spPr>
      </p:pic>
      <p:grpSp>
        <p:nvGrpSpPr>
          <p:cNvPr id="22" name="Groupe 21">
            <a:extLst>
              <a:ext uri="{FF2B5EF4-FFF2-40B4-BE49-F238E27FC236}">
                <a16:creationId xmlns:a16="http://schemas.microsoft.com/office/drawing/2014/main" id="{8A220659-E6C0-2859-8750-D39E37CAC6E2}"/>
              </a:ext>
            </a:extLst>
          </p:cNvPr>
          <p:cNvGrpSpPr/>
          <p:nvPr/>
        </p:nvGrpSpPr>
        <p:grpSpPr>
          <a:xfrm>
            <a:off x="379618" y="1147372"/>
            <a:ext cx="4232227" cy="1032614"/>
            <a:chOff x="1417843" y="1233097"/>
            <a:chExt cx="4232227" cy="1032614"/>
          </a:xfrm>
        </p:grpSpPr>
        <p:pic>
          <p:nvPicPr>
            <p:cNvPr id="4" name="Picture 3">
              <a:extLst>
                <a:ext uri="{FF2B5EF4-FFF2-40B4-BE49-F238E27FC236}">
                  <a16:creationId xmlns:a16="http://schemas.microsoft.com/office/drawing/2014/main" id="{AE293C24-E067-AD0C-D985-22DB51E4206E}"/>
                </a:ext>
              </a:extLst>
            </p:cNvPr>
            <p:cNvPicPr>
              <a:picLocks noChangeAspect="1"/>
            </p:cNvPicPr>
            <p:nvPr/>
          </p:nvPicPr>
          <p:blipFill>
            <a:blip r:embed="rId3"/>
            <a:stretch>
              <a:fillRect/>
            </a:stretch>
          </p:blipFill>
          <p:spPr>
            <a:xfrm>
              <a:off x="1536761" y="1233097"/>
              <a:ext cx="3839111" cy="466790"/>
            </a:xfrm>
            <a:prstGeom prst="rect">
              <a:avLst/>
            </a:prstGeom>
          </p:spPr>
        </p:pic>
        <p:pic>
          <p:nvPicPr>
            <p:cNvPr id="10" name="Picture 9">
              <a:extLst>
                <a:ext uri="{FF2B5EF4-FFF2-40B4-BE49-F238E27FC236}">
                  <a16:creationId xmlns:a16="http://schemas.microsoft.com/office/drawing/2014/main" id="{9CE95FF0-891F-A4FD-FA9A-7488EC322C07}"/>
                </a:ext>
              </a:extLst>
            </p:cNvPr>
            <p:cNvPicPr>
              <a:picLocks noChangeAspect="1"/>
            </p:cNvPicPr>
            <p:nvPr/>
          </p:nvPicPr>
          <p:blipFill>
            <a:blip r:embed="rId4"/>
            <a:stretch>
              <a:fillRect/>
            </a:stretch>
          </p:blipFill>
          <p:spPr>
            <a:xfrm>
              <a:off x="1417843" y="1798921"/>
              <a:ext cx="4232227" cy="466790"/>
            </a:xfrm>
            <a:prstGeom prst="rect">
              <a:avLst/>
            </a:prstGeom>
          </p:spPr>
        </p:pic>
      </p:grpSp>
      <p:pic>
        <p:nvPicPr>
          <p:cNvPr id="17" name="Picture 16">
            <a:extLst>
              <a:ext uri="{FF2B5EF4-FFF2-40B4-BE49-F238E27FC236}">
                <a16:creationId xmlns:a16="http://schemas.microsoft.com/office/drawing/2014/main" id="{B452CBFD-DC33-FF22-3E10-F2824192B3D1}"/>
              </a:ext>
            </a:extLst>
          </p:cNvPr>
          <p:cNvPicPr>
            <a:picLocks noChangeAspect="1"/>
          </p:cNvPicPr>
          <p:nvPr/>
        </p:nvPicPr>
        <p:blipFill>
          <a:blip r:embed="rId5"/>
          <a:stretch>
            <a:fillRect/>
          </a:stretch>
        </p:blipFill>
        <p:spPr>
          <a:xfrm>
            <a:off x="3082705" y="3429000"/>
            <a:ext cx="2001616" cy="1185671"/>
          </a:xfrm>
          <a:prstGeom prst="rect">
            <a:avLst/>
          </a:prstGeom>
        </p:spPr>
      </p:pic>
      <p:pic>
        <p:nvPicPr>
          <p:cNvPr id="24" name="Picture 23">
            <a:extLst>
              <a:ext uri="{FF2B5EF4-FFF2-40B4-BE49-F238E27FC236}">
                <a16:creationId xmlns:a16="http://schemas.microsoft.com/office/drawing/2014/main" id="{BC116395-8E58-8580-48AE-1C65C0196B7F}"/>
              </a:ext>
            </a:extLst>
          </p:cNvPr>
          <p:cNvPicPr>
            <a:picLocks noChangeAspect="1"/>
          </p:cNvPicPr>
          <p:nvPr/>
        </p:nvPicPr>
        <p:blipFill>
          <a:blip r:embed="rId6"/>
          <a:stretch>
            <a:fillRect/>
          </a:stretch>
        </p:blipFill>
        <p:spPr>
          <a:xfrm>
            <a:off x="194131" y="2690407"/>
            <a:ext cx="4626149" cy="632636"/>
          </a:xfrm>
          <a:prstGeom prst="rect">
            <a:avLst/>
          </a:prstGeom>
        </p:spPr>
      </p:pic>
      <p:pic>
        <p:nvPicPr>
          <p:cNvPr id="26" name="Picture 25">
            <a:extLst>
              <a:ext uri="{FF2B5EF4-FFF2-40B4-BE49-F238E27FC236}">
                <a16:creationId xmlns:a16="http://schemas.microsoft.com/office/drawing/2014/main" id="{329FEBF7-5ECE-EDE3-9AD4-592ACEEEF9CF}"/>
              </a:ext>
            </a:extLst>
          </p:cNvPr>
          <p:cNvPicPr>
            <a:picLocks noChangeAspect="1"/>
          </p:cNvPicPr>
          <p:nvPr/>
        </p:nvPicPr>
        <p:blipFill>
          <a:blip r:embed="rId7"/>
          <a:stretch>
            <a:fillRect/>
          </a:stretch>
        </p:blipFill>
        <p:spPr>
          <a:xfrm>
            <a:off x="126747" y="3776314"/>
            <a:ext cx="2719748" cy="449450"/>
          </a:xfrm>
          <a:prstGeom prst="rect">
            <a:avLst/>
          </a:prstGeom>
        </p:spPr>
      </p:pic>
      <p:pic>
        <p:nvPicPr>
          <p:cNvPr id="28" name="Picture 27">
            <a:extLst>
              <a:ext uri="{FF2B5EF4-FFF2-40B4-BE49-F238E27FC236}">
                <a16:creationId xmlns:a16="http://schemas.microsoft.com/office/drawing/2014/main" id="{CFADA779-9775-742B-8E01-25135F41A358}"/>
              </a:ext>
            </a:extLst>
          </p:cNvPr>
          <p:cNvPicPr>
            <a:picLocks noChangeAspect="1"/>
          </p:cNvPicPr>
          <p:nvPr/>
        </p:nvPicPr>
        <p:blipFill>
          <a:blip r:embed="rId8"/>
          <a:stretch>
            <a:fillRect/>
          </a:stretch>
        </p:blipFill>
        <p:spPr>
          <a:xfrm>
            <a:off x="312810" y="4420638"/>
            <a:ext cx="3605435" cy="962352"/>
          </a:xfrm>
          <a:prstGeom prst="rect">
            <a:avLst/>
          </a:prstGeom>
        </p:spPr>
      </p:pic>
      <p:pic>
        <p:nvPicPr>
          <p:cNvPr id="31" name="Picture 30">
            <a:extLst>
              <a:ext uri="{FF2B5EF4-FFF2-40B4-BE49-F238E27FC236}">
                <a16:creationId xmlns:a16="http://schemas.microsoft.com/office/drawing/2014/main" id="{7F454846-189E-0B42-2A51-AD56C0800ABE}"/>
              </a:ext>
            </a:extLst>
          </p:cNvPr>
          <p:cNvPicPr>
            <a:picLocks noChangeAspect="1"/>
          </p:cNvPicPr>
          <p:nvPr/>
        </p:nvPicPr>
        <p:blipFill>
          <a:blip r:embed="rId9"/>
          <a:stretch>
            <a:fillRect/>
          </a:stretch>
        </p:blipFill>
        <p:spPr>
          <a:xfrm>
            <a:off x="312810" y="5438930"/>
            <a:ext cx="3567406" cy="956560"/>
          </a:xfrm>
          <a:prstGeom prst="rect">
            <a:avLst/>
          </a:prstGeom>
        </p:spPr>
      </p:pic>
      <p:pic>
        <p:nvPicPr>
          <p:cNvPr id="33" name="Picture 32">
            <a:extLst>
              <a:ext uri="{FF2B5EF4-FFF2-40B4-BE49-F238E27FC236}">
                <a16:creationId xmlns:a16="http://schemas.microsoft.com/office/drawing/2014/main" id="{553298A7-570E-6B21-09D1-0AC267AB26D6}"/>
              </a:ext>
            </a:extLst>
          </p:cNvPr>
          <p:cNvPicPr>
            <a:picLocks noChangeAspect="1"/>
          </p:cNvPicPr>
          <p:nvPr/>
        </p:nvPicPr>
        <p:blipFill>
          <a:blip r:embed="rId10"/>
          <a:stretch>
            <a:fillRect/>
          </a:stretch>
        </p:blipFill>
        <p:spPr>
          <a:xfrm>
            <a:off x="6559969" y="1042659"/>
            <a:ext cx="3499338" cy="1381318"/>
          </a:xfrm>
          <a:prstGeom prst="rect">
            <a:avLst/>
          </a:prstGeom>
        </p:spPr>
      </p:pic>
      <p:grpSp>
        <p:nvGrpSpPr>
          <p:cNvPr id="23" name="Groupe 22">
            <a:extLst>
              <a:ext uri="{FF2B5EF4-FFF2-40B4-BE49-F238E27FC236}">
                <a16:creationId xmlns:a16="http://schemas.microsoft.com/office/drawing/2014/main" id="{3E430FD0-A952-EFEA-A88C-3ACB9B80761C}"/>
              </a:ext>
            </a:extLst>
          </p:cNvPr>
          <p:cNvGrpSpPr/>
          <p:nvPr/>
        </p:nvGrpSpPr>
        <p:grpSpPr>
          <a:xfrm>
            <a:off x="4248780" y="4827121"/>
            <a:ext cx="7515270" cy="1254450"/>
            <a:chOff x="4622351" y="2776132"/>
            <a:chExt cx="7515270" cy="1254450"/>
          </a:xfrm>
        </p:grpSpPr>
        <p:pic>
          <p:nvPicPr>
            <p:cNvPr id="35" name="Picture 34">
              <a:extLst>
                <a:ext uri="{FF2B5EF4-FFF2-40B4-BE49-F238E27FC236}">
                  <a16:creationId xmlns:a16="http://schemas.microsoft.com/office/drawing/2014/main" id="{AAF3E61A-A330-CDF7-7646-F8C27783949D}"/>
                </a:ext>
              </a:extLst>
            </p:cNvPr>
            <p:cNvPicPr>
              <a:picLocks noChangeAspect="1"/>
            </p:cNvPicPr>
            <p:nvPr/>
          </p:nvPicPr>
          <p:blipFill>
            <a:blip r:embed="rId11"/>
            <a:stretch>
              <a:fillRect/>
            </a:stretch>
          </p:blipFill>
          <p:spPr>
            <a:xfrm>
              <a:off x="4622351" y="2776132"/>
              <a:ext cx="7515270" cy="632635"/>
            </a:xfrm>
            <a:prstGeom prst="rect">
              <a:avLst/>
            </a:prstGeom>
            <a:ln w="34925">
              <a:solidFill>
                <a:schemeClr val="tx1"/>
              </a:solidFill>
            </a:ln>
          </p:spPr>
        </p:pic>
        <p:pic>
          <p:nvPicPr>
            <p:cNvPr id="41" name="Picture 40">
              <a:extLst>
                <a:ext uri="{FF2B5EF4-FFF2-40B4-BE49-F238E27FC236}">
                  <a16:creationId xmlns:a16="http://schemas.microsoft.com/office/drawing/2014/main" id="{9986CDC2-D8F5-64B8-438F-8931CA277CA9}"/>
                </a:ext>
              </a:extLst>
            </p:cNvPr>
            <p:cNvPicPr>
              <a:picLocks noChangeAspect="1"/>
            </p:cNvPicPr>
            <p:nvPr/>
          </p:nvPicPr>
          <p:blipFill>
            <a:blip r:embed="rId12"/>
            <a:stretch>
              <a:fillRect/>
            </a:stretch>
          </p:blipFill>
          <p:spPr>
            <a:xfrm>
              <a:off x="7156137" y="3520689"/>
              <a:ext cx="3135301" cy="509893"/>
            </a:xfrm>
            <a:prstGeom prst="rect">
              <a:avLst/>
            </a:prstGeom>
          </p:spPr>
        </p:pic>
      </p:grpSp>
      <p:pic>
        <p:nvPicPr>
          <p:cNvPr id="45" name="Picture 44">
            <a:extLst>
              <a:ext uri="{FF2B5EF4-FFF2-40B4-BE49-F238E27FC236}">
                <a16:creationId xmlns:a16="http://schemas.microsoft.com/office/drawing/2014/main" id="{4D2B3147-D77D-21A4-8B0B-F82CBF848662}"/>
              </a:ext>
            </a:extLst>
          </p:cNvPr>
          <p:cNvPicPr>
            <a:picLocks noChangeAspect="1"/>
          </p:cNvPicPr>
          <p:nvPr/>
        </p:nvPicPr>
        <p:blipFill>
          <a:blip r:embed="rId13"/>
          <a:stretch>
            <a:fillRect/>
          </a:stretch>
        </p:blipFill>
        <p:spPr>
          <a:xfrm>
            <a:off x="6173193" y="2729311"/>
            <a:ext cx="4272890" cy="1556706"/>
          </a:xfrm>
          <a:prstGeom prst="rect">
            <a:avLst/>
          </a:prstGeom>
        </p:spPr>
      </p:pic>
      <p:sp>
        <p:nvSpPr>
          <p:cNvPr id="3" name="Date Placeholder 4">
            <a:extLst>
              <a:ext uri="{FF2B5EF4-FFF2-40B4-BE49-F238E27FC236}">
                <a16:creationId xmlns:a16="http://schemas.microsoft.com/office/drawing/2014/main" id="{C46F4BE2-5F2B-1268-1BD7-502C86392250}"/>
              </a:ext>
            </a:extLst>
          </p:cNvPr>
          <p:cNvSpPr>
            <a:spLocks noGrp="1"/>
          </p:cNvSpPr>
          <p:nvPr>
            <p:ph type="dt" sz="half" idx="10"/>
          </p:nvPr>
        </p:nvSpPr>
        <p:spPr>
          <a:xfrm>
            <a:off x="337141" y="6386906"/>
            <a:ext cx="2596182" cy="365125"/>
          </a:xfrm>
        </p:spPr>
        <p:txBody>
          <a:bodyPr/>
          <a:lstStyle/>
          <a:p>
            <a:r>
              <a:rPr lang="en-US">
                <a:solidFill>
                  <a:schemeClr val="tx1"/>
                </a:solidFill>
              </a:rPr>
              <a:t>ECT* Workshop </a:t>
            </a:r>
            <a:r>
              <a:rPr lang="en-US" dirty="0">
                <a:solidFill>
                  <a:schemeClr val="tx1"/>
                </a:solidFill>
              </a:rPr>
              <a:t>– T. Valet </a:t>
            </a:r>
            <a:r>
              <a:rPr lang="en-US">
                <a:solidFill>
                  <a:schemeClr val="tx1"/>
                </a:solidFill>
              </a:rPr>
              <a:t>- September </a:t>
            </a:r>
            <a:r>
              <a:rPr lang="en-US" dirty="0">
                <a:solidFill>
                  <a:schemeClr val="tx1"/>
                </a:solidFill>
              </a:rPr>
              <a:t>2024</a:t>
            </a:r>
          </a:p>
        </p:txBody>
      </p:sp>
      <p:sp>
        <p:nvSpPr>
          <p:cNvPr id="13" name="Footer Placeholder 3">
            <a:extLst>
              <a:ext uri="{FF2B5EF4-FFF2-40B4-BE49-F238E27FC236}">
                <a16:creationId xmlns:a16="http://schemas.microsoft.com/office/drawing/2014/main" id="{87114947-FFDB-634E-5DFF-0218F9CD2D02}"/>
              </a:ext>
            </a:extLst>
          </p:cNvPr>
          <p:cNvSpPr>
            <a:spLocks noGrp="1"/>
          </p:cNvSpPr>
          <p:nvPr>
            <p:ph type="ftr" sz="quarter" idx="11"/>
          </p:nvPr>
        </p:nvSpPr>
        <p:spPr>
          <a:xfrm>
            <a:off x="3997466" y="6386906"/>
            <a:ext cx="3248029" cy="365125"/>
          </a:xfrm>
        </p:spPr>
        <p:txBody>
          <a:bodyPr/>
          <a:lstStyle/>
          <a:p>
            <a:r>
              <a:rPr lang="en-US" sz="1600">
                <a:solidFill>
                  <a:schemeClr val="tx1"/>
                </a:solidFill>
              </a:rPr>
              <a:t>NR Electron QKT in Solids - </a:t>
            </a:r>
            <a:fld id="{776807D8-D28C-46E7-B0B7-BF9A7CA5E6E4}" type="slidenum">
              <a:rPr lang="en-US" sz="1600" smtClean="0">
                <a:solidFill>
                  <a:schemeClr val="tx1"/>
                </a:solidFill>
              </a:rPr>
              <a:t>32</a:t>
            </a:fld>
            <a:endParaRPr lang="en-US" sz="1600" dirty="0">
              <a:solidFill>
                <a:schemeClr val="tx1"/>
              </a:solidFill>
            </a:endParaRPr>
          </a:p>
        </p:txBody>
      </p:sp>
      <p:grpSp>
        <p:nvGrpSpPr>
          <p:cNvPr id="14" name="Group 13">
            <a:extLst>
              <a:ext uri="{FF2B5EF4-FFF2-40B4-BE49-F238E27FC236}">
                <a16:creationId xmlns:a16="http://schemas.microsoft.com/office/drawing/2014/main" id="{F03DD3E1-A5B5-6D8A-9209-2A1BFC64BB1A}"/>
              </a:ext>
            </a:extLst>
          </p:cNvPr>
          <p:cNvGrpSpPr/>
          <p:nvPr/>
        </p:nvGrpSpPr>
        <p:grpSpPr>
          <a:xfrm>
            <a:off x="7824154" y="6314536"/>
            <a:ext cx="4283683" cy="458640"/>
            <a:chOff x="321295" y="5416685"/>
            <a:chExt cx="11545010" cy="1252974"/>
          </a:xfrm>
        </p:grpSpPr>
        <p:pic>
          <p:nvPicPr>
            <p:cNvPr id="15" name="Picture 14">
              <a:extLst>
                <a:ext uri="{FF2B5EF4-FFF2-40B4-BE49-F238E27FC236}">
                  <a16:creationId xmlns:a16="http://schemas.microsoft.com/office/drawing/2014/main" id="{64BCBFFB-0235-A990-E008-54C1B312F024}"/>
                </a:ext>
              </a:extLst>
            </p:cNvPr>
            <p:cNvPicPr>
              <a:picLocks noChangeAspect="1"/>
            </p:cNvPicPr>
            <p:nvPr/>
          </p:nvPicPr>
          <p:blipFill>
            <a:blip r:embed="rId14"/>
            <a:stretch>
              <a:fillRect/>
            </a:stretch>
          </p:blipFill>
          <p:spPr>
            <a:xfrm>
              <a:off x="321295" y="5547456"/>
              <a:ext cx="1122203" cy="1122203"/>
            </a:xfrm>
            <a:prstGeom prst="rect">
              <a:avLst/>
            </a:prstGeom>
          </p:spPr>
        </p:pic>
        <p:pic>
          <p:nvPicPr>
            <p:cNvPr id="16" name="Picture 15">
              <a:extLst>
                <a:ext uri="{FF2B5EF4-FFF2-40B4-BE49-F238E27FC236}">
                  <a16:creationId xmlns:a16="http://schemas.microsoft.com/office/drawing/2014/main" id="{D4883329-7857-96C3-03F9-5B2D05B38DF8}"/>
                </a:ext>
              </a:extLst>
            </p:cNvPr>
            <p:cNvPicPr>
              <a:picLocks noChangeAspect="1"/>
            </p:cNvPicPr>
            <p:nvPr/>
          </p:nvPicPr>
          <p:blipFill>
            <a:blip r:embed="rId15"/>
            <a:stretch>
              <a:fillRect/>
            </a:stretch>
          </p:blipFill>
          <p:spPr>
            <a:xfrm>
              <a:off x="1636564" y="5543755"/>
              <a:ext cx="1835869" cy="1125904"/>
            </a:xfrm>
            <a:prstGeom prst="rect">
              <a:avLst/>
            </a:prstGeom>
          </p:spPr>
        </p:pic>
        <p:pic>
          <p:nvPicPr>
            <p:cNvPr id="18" name="Picture 17">
              <a:extLst>
                <a:ext uri="{FF2B5EF4-FFF2-40B4-BE49-F238E27FC236}">
                  <a16:creationId xmlns:a16="http://schemas.microsoft.com/office/drawing/2014/main" id="{73484EF9-2263-C0C1-809C-D97C17A18221}"/>
                </a:ext>
              </a:extLst>
            </p:cNvPr>
            <p:cNvPicPr>
              <a:picLocks noChangeAspect="1"/>
            </p:cNvPicPr>
            <p:nvPr/>
          </p:nvPicPr>
          <p:blipFill>
            <a:blip r:embed="rId16"/>
            <a:stretch>
              <a:fillRect/>
            </a:stretch>
          </p:blipFill>
          <p:spPr>
            <a:xfrm>
              <a:off x="3665499" y="5543755"/>
              <a:ext cx="1004023" cy="1125904"/>
            </a:xfrm>
            <a:prstGeom prst="rect">
              <a:avLst/>
            </a:prstGeom>
          </p:spPr>
        </p:pic>
        <p:pic>
          <p:nvPicPr>
            <p:cNvPr id="19" name="Picture 18">
              <a:extLst>
                <a:ext uri="{FF2B5EF4-FFF2-40B4-BE49-F238E27FC236}">
                  <a16:creationId xmlns:a16="http://schemas.microsoft.com/office/drawing/2014/main" id="{B2A72AE4-A932-F57F-85CB-A986DDE296E6}"/>
                </a:ext>
              </a:extLst>
            </p:cNvPr>
            <p:cNvPicPr>
              <a:picLocks noChangeAspect="1"/>
            </p:cNvPicPr>
            <p:nvPr/>
          </p:nvPicPr>
          <p:blipFill>
            <a:blip r:embed="rId17"/>
            <a:stretch>
              <a:fillRect/>
            </a:stretch>
          </p:blipFill>
          <p:spPr>
            <a:xfrm>
              <a:off x="4862588" y="5416685"/>
              <a:ext cx="2275265" cy="1252974"/>
            </a:xfrm>
            <a:prstGeom prst="rect">
              <a:avLst/>
            </a:prstGeom>
          </p:spPr>
        </p:pic>
        <p:pic>
          <p:nvPicPr>
            <p:cNvPr id="21" name="Picture 20">
              <a:extLst>
                <a:ext uri="{FF2B5EF4-FFF2-40B4-BE49-F238E27FC236}">
                  <a16:creationId xmlns:a16="http://schemas.microsoft.com/office/drawing/2014/main" id="{3C1995CC-6690-555F-8EE3-1F515F0FEC53}"/>
                </a:ext>
              </a:extLst>
            </p:cNvPr>
            <p:cNvPicPr>
              <a:picLocks noChangeAspect="1"/>
            </p:cNvPicPr>
            <p:nvPr/>
          </p:nvPicPr>
          <p:blipFill>
            <a:blip r:embed="rId18"/>
            <a:stretch>
              <a:fillRect/>
            </a:stretch>
          </p:blipFill>
          <p:spPr>
            <a:xfrm>
              <a:off x="7330919" y="5470933"/>
              <a:ext cx="4535386" cy="1144477"/>
            </a:xfrm>
            <a:prstGeom prst="rect">
              <a:avLst/>
            </a:prstGeom>
          </p:spPr>
        </p:pic>
      </p:grpSp>
    </p:spTree>
    <p:extLst>
      <p:ext uri="{BB962C8B-B14F-4D97-AF65-F5344CB8AC3E}">
        <p14:creationId xmlns:p14="http://schemas.microsoft.com/office/powerpoint/2010/main" val="33651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500"/>
                                        <p:tgtEl>
                                          <p:spTgt spid="4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23EA14-DCA7-5FCD-166F-CE1F7ECC81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0D2878-E944-6561-F8E6-75718203D4AA}"/>
              </a:ext>
            </a:extLst>
          </p:cNvPr>
          <p:cNvSpPr>
            <a:spLocks noGrp="1"/>
          </p:cNvSpPr>
          <p:nvPr>
            <p:ph type="title"/>
          </p:nvPr>
        </p:nvSpPr>
        <p:spPr>
          <a:xfrm>
            <a:off x="594804" y="2817"/>
            <a:ext cx="10758996" cy="923331"/>
          </a:xfrm>
        </p:spPr>
        <p:txBody>
          <a:bodyPr/>
          <a:lstStyle/>
          <a:p>
            <a:r>
              <a:rPr lang="en-US"/>
              <a:t>EDGE OrbitaL accumulation (1)</a:t>
            </a:r>
            <a:endParaRPr lang="en-US" dirty="0"/>
          </a:p>
        </p:txBody>
      </p:sp>
      <p:pic>
        <p:nvPicPr>
          <p:cNvPr id="7" name="Picture 6">
            <a:extLst>
              <a:ext uri="{FF2B5EF4-FFF2-40B4-BE49-F238E27FC236}">
                <a16:creationId xmlns:a16="http://schemas.microsoft.com/office/drawing/2014/main" id="{23ECAD43-5FF0-55F6-B46A-C436D6DB4023}"/>
              </a:ext>
            </a:extLst>
          </p:cNvPr>
          <p:cNvPicPr>
            <a:picLocks noChangeAspect="1"/>
          </p:cNvPicPr>
          <p:nvPr/>
        </p:nvPicPr>
        <p:blipFill>
          <a:blip r:embed="rId2"/>
          <a:stretch>
            <a:fillRect/>
          </a:stretch>
        </p:blipFill>
        <p:spPr>
          <a:xfrm>
            <a:off x="3398138" y="2762249"/>
            <a:ext cx="8406284" cy="2238432"/>
          </a:xfrm>
          <a:prstGeom prst="rect">
            <a:avLst/>
          </a:prstGeom>
        </p:spPr>
      </p:pic>
      <p:grpSp>
        <p:nvGrpSpPr>
          <p:cNvPr id="43" name="Groupe 42">
            <a:extLst>
              <a:ext uri="{FF2B5EF4-FFF2-40B4-BE49-F238E27FC236}">
                <a16:creationId xmlns:a16="http://schemas.microsoft.com/office/drawing/2014/main" id="{0693AE76-A2DC-A8C8-AFFE-44E426A17536}"/>
              </a:ext>
            </a:extLst>
          </p:cNvPr>
          <p:cNvGrpSpPr/>
          <p:nvPr/>
        </p:nvGrpSpPr>
        <p:grpSpPr>
          <a:xfrm>
            <a:off x="5073538" y="1430639"/>
            <a:ext cx="3813287" cy="650374"/>
            <a:chOff x="5340238" y="1144232"/>
            <a:chExt cx="2868806" cy="457264"/>
          </a:xfrm>
        </p:grpSpPr>
        <p:sp>
          <p:nvSpPr>
            <p:cNvPr id="49" name="TextBox 48">
              <a:extLst>
                <a:ext uri="{FF2B5EF4-FFF2-40B4-BE49-F238E27FC236}">
                  <a16:creationId xmlns:a16="http://schemas.microsoft.com/office/drawing/2014/main" id="{1FB80D0A-9FB4-4C53-5AC9-E4306160DAAD}"/>
                </a:ext>
              </a:extLst>
            </p:cNvPr>
            <p:cNvSpPr txBox="1"/>
            <p:nvPr/>
          </p:nvSpPr>
          <p:spPr>
            <a:xfrm>
              <a:off x="6490368" y="1198260"/>
              <a:ext cx="1718676" cy="369332"/>
            </a:xfrm>
            <a:prstGeom prst="rect">
              <a:avLst/>
            </a:prstGeom>
            <a:noFill/>
          </p:spPr>
          <p:txBody>
            <a:bodyPr wrap="none" rtlCol="0">
              <a:spAutoFit/>
            </a:bodyPr>
            <a:lstStyle/>
            <a:p>
              <a:r>
                <a:rPr lang="en-US" dirty="0"/>
                <a:t>: OAM operator</a:t>
              </a:r>
              <a:endParaRPr lang="fr-FR" dirty="0"/>
            </a:p>
          </p:txBody>
        </p:sp>
        <p:pic>
          <p:nvPicPr>
            <p:cNvPr id="27" name="Image 26">
              <a:extLst>
                <a:ext uri="{FF2B5EF4-FFF2-40B4-BE49-F238E27FC236}">
                  <a16:creationId xmlns:a16="http://schemas.microsoft.com/office/drawing/2014/main" id="{1595CAF2-30F7-22F6-8A9D-3BDDE94E2BAE}"/>
                </a:ext>
              </a:extLst>
            </p:cNvPr>
            <p:cNvPicPr>
              <a:picLocks noChangeAspect="1"/>
            </p:cNvPicPr>
            <p:nvPr/>
          </p:nvPicPr>
          <p:blipFill>
            <a:blip r:embed="rId3"/>
            <a:stretch>
              <a:fillRect/>
            </a:stretch>
          </p:blipFill>
          <p:spPr>
            <a:xfrm>
              <a:off x="5340238" y="1144232"/>
              <a:ext cx="1305107" cy="457264"/>
            </a:xfrm>
            <a:prstGeom prst="rect">
              <a:avLst/>
            </a:prstGeom>
          </p:spPr>
        </p:pic>
      </p:grpSp>
      <p:grpSp>
        <p:nvGrpSpPr>
          <p:cNvPr id="41" name="Groupe 40">
            <a:extLst>
              <a:ext uri="{FF2B5EF4-FFF2-40B4-BE49-F238E27FC236}">
                <a16:creationId xmlns:a16="http://schemas.microsoft.com/office/drawing/2014/main" id="{EBFD6C47-952D-42E7-D61B-2D966C172789}"/>
              </a:ext>
            </a:extLst>
          </p:cNvPr>
          <p:cNvGrpSpPr/>
          <p:nvPr/>
        </p:nvGrpSpPr>
        <p:grpSpPr>
          <a:xfrm>
            <a:off x="373594" y="1404390"/>
            <a:ext cx="2758651" cy="4070001"/>
            <a:chOff x="373594" y="1404390"/>
            <a:chExt cx="2758651" cy="4070001"/>
          </a:xfrm>
        </p:grpSpPr>
        <p:grpSp>
          <p:nvGrpSpPr>
            <p:cNvPr id="31" name="Groupe 30">
              <a:extLst>
                <a:ext uri="{FF2B5EF4-FFF2-40B4-BE49-F238E27FC236}">
                  <a16:creationId xmlns:a16="http://schemas.microsoft.com/office/drawing/2014/main" id="{C9968BC3-614F-9139-419E-66FA30FECB04}"/>
                </a:ext>
              </a:extLst>
            </p:cNvPr>
            <p:cNvGrpSpPr/>
            <p:nvPr/>
          </p:nvGrpSpPr>
          <p:grpSpPr>
            <a:xfrm>
              <a:off x="373594" y="1404390"/>
              <a:ext cx="2758651" cy="3523093"/>
              <a:chOff x="373594" y="1404390"/>
              <a:chExt cx="2758651" cy="3523093"/>
            </a:xfrm>
          </p:grpSpPr>
          <p:sp>
            <p:nvSpPr>
              <p:cNvPr id="9" name="Rectangle 8">
                <a:extLst>
                  <a:ext uri="{FF2B5EF4-FFF2-40B4-BE49-F238E27FC236}">
                    <a16:creationId xmlns:a16="http://schemas.microsoft.com/office/drawing/2014/main" id="{DCA3A9A5-AE0B-6429-32A8-FFD09C977924}"/>
                  </a:ext>
                </a:extLst>
              </p:cNvPr>
              <p:cNvSpPr/>
              <p:nvPr/>
            </p:nvSpPr>
            <p:spPr>
              <a:xfrm>
                <a:off x="860696" y="1802543"/>
                <a:ext cx="1124794" cy="3124940"/>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20" name="Straight Arrow Connector 19">
                <a:extLst>
                  <a:ext uri="{FF2B5EF4-FFF2-40B4-BE49-F238E27FC236}">
                    <a16:creationId xmlns:a16="http://schemas.microsoft.com/office/drawing/2014/main" id="{AAA5C306-9EF6-2502-8529-4E3BBC6B1A75}"/>
                  </a:ext>
                </a:extLst>
              </p:cNvPr>
              <p:cNvCxnSpPr>
                <a:cxnSpLocks/>
              </p:cNvCxnSpPr>
              <p:nvPr/>
            </p:nvCxnSpPr>
            <p:spPr>
              <a:xfrm flipV="1">
                <a:off x="483079" y="2645168"/>
                <a:ext cx="2649166" cy="11939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734710C-F81B-24FB-608D-B6D14E3D8FA0}"/>
                  </a:ext>
                </a:extLst>
              </p:cNvPr>
              <p:cNvCxnSpPr>
                <a:cxnSpLocks/>
              </p:cNvCxnSpPr>
              <p:nvPr/>
            </p:nvCxnSpPr>
            <p:spPr>
              <a:xfrm flipH="1" flipV="1">
                <a:off x="678004" y="1404390"/>
                <a:ext cx="1245419" cy="35230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F275E48E-0859-313A-BC25-67D804AB05C4}"/>
                  </a:ext>
                </a:extLst>
              </p:cNvPr>
              <p:cNvSpPr txBox="1"/>
              <p:nvPr/>
            </p:nvSpPr>
            <p:spPr>
              <a:xfrm>
                <a:off x="2619613" y="2409084"/>
                <a:ext cx="375424" cy="369332"/>
              </a:xfrm>
              <a:prstGeom prst="rect">
                <a:avLst/>
              </a:prstGeom>
              <a:noFill/>
            </p:spPr>
            <p:txBody>
              <a:bodyPr wrap="none" rtlCol="0">
                <a:spAutoFit/>
              </a:bodyPr>
              <a:lstStyle/>
              <a:p>
                <a:r>
                  <a:rPr lang="en-US" dirty="0" err="1"/>
                  <a:t>k</a:t>
                </a:r>
                <a:r>
                  <a:rPr lang="en-US" baseline="-25000" dirty="0" err="1"/>
                  <a:t>x</a:t>
                </a:r>
                <a:endParaRPr lang="fr-FR" baseline="-25000" dirty="0"/>
              </a:p>
            </p:txBody>
          </p:sp>
          <p:sp>
            <p:nvSpPr>
              <p:cNvPr id="38" name="TextBox 37">
                <a:extLst>
                  <a:ext uri="{FF2B5EF4-FFF2-40B4-BE49-F238E27FC236}">
                    <a16:creationId xmlns:a16="http://schemas.microsoft.com/office/drawing/2014/main" id="{DC43E7B1-BC41-9FFE-6450-EE20B568BED9}"/>
                  </a:ext>
                </a:extLst>
              </p:cNvPr>
              <p:cNvSpPr txBox="1"/>
              <p:nvPr/>
            </p:nvSpPr>
            <p:spPr>
              <a:xfrm>
                <a:off x="373594" y="1425274"/>
                <a:ext cx="413896" cy="369332"/>
              </a:xfrm>
              <a:prstGeom prst="rect">
                <a:avLst/>
              </a:prstGeom>
              <a:noFill/>
            </p:spPr>
            <p:txBody>
              <a:bodyPr wrap="square" rtlCol="0">
                <a:spAutoFit/>
              </a:bodyPr>
              <a:lstStyle/>
              <a:p>
                <a:r>
                  <a:rPr lang="en-US" dirty="0" err="1"/>
                  <a:t>k</a:t>
                </a:r>
                <a:r>
                  <a:rPr lang="en-US" baseline="-25000" dirty="0" err="1"/>
                  <a:t>y</a:t>
                </a:r>
                <a:endParaRPr lang="fr-FR" baseline="-25000" dirty="0"/>
              </a:p>
            </p:txBody>
          </p:sp>
          <p:cxnSp>
            <p:nvCxnSpPr>
              <p:cNvPr id="40" name="Straight Arrow Connector 39">
                <a:extLst>
                  <a:ext uri="{FF2B5EF4-FFF2-40B4-BE49-F238E27FC236}">
                    <a16:creationId xmlns:a16="http://schemas.microsoft.com/office/drawing/2014/main" id="{B934A3F4-13F8-1A74-8BE8-7B5C7CD18CD4}"/>
                  </a:ext>
                </a:extLst>
              </p:cNvPr>
              <p:cNvCxnSpPr>
                <a:cxnSpLocks/>
              </p:cNvCxnSpPr>
              <p:nvPr/>
            </p:nvCxnSpPr>
            <p:spPr>
              <a:xfrm flipV="1">
                <a:off x="1404825" y="2309283"/>
                <a:ext cx="12498" cy="22112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Arc 41">
                <a:extLst>
                  <a:ext uri="{FF2B5EF4-FFF2-40B4-BE49-F238E27FC236}">
                    <a16:creationId xmlns:a16="http://schemas.microsoft.com/office/drawing/2014/main" id="{4C00A41E-FC58-30CD-585F-151C1670B11F}"/>
                  </a:ext>
                </a:extLst>
              </p:cNvPr>
              <p:cNvSpPr/>
              <p:nvPr/>
            </p:nvSpPr>
            <p:spPr>
              <a:xfrm>
                <a:off x="1207363" y="3061121"/>
                <a:ext cx="473069" cy="545100"/>
              </a:xfrm>
              <a:prstGeom prst="arc">
                <a:avLst>
                  <a:gd name="adj1" fmla="val 16200000"/>
                  <a:gd name="adj2" fmla="val 20777224"/>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ZoneTexte 16">
                <a:extLst>
                  <a:ext uri="{FF2B5EF4-FFF2-40B4-BE49-F238E27FC236}">
                    <a16:creationId xmlns:a16="http://schemas.microsoft.com/office/drawing/2014/main" id="{D446D3AC-1EAA-BF87-3B72-DCCF83C857F1}"/>
                  </a:ext>
                </a:extLst>
              </p:cNvPr>
              <p:cNvSpPr txBox="1"/>
              <p:nvPr/>
            </p:nvSpPr>
            <p:spPr>
              <a:xfrm>
                <a:off x="1372450" y="2438258"/>
                <a:ext cx="303288" cy="369332"/>
              </a:xfrm>
              <a:prstGeom prst="rect">
                <a:avLst/>
              </a:prstGeom>
              <a:noFill/>
            </p:spPr>
            <p:txBody>
              <a:bodyPr wrap="none" rtlCol="0">
                <a:spAutoFit/>
              </a:bodyPr>
              <a:lstStyle/>
              <a:p>
                <a:r>
                  <a:rPr lang="de-DE" i="1" dirty="0">
                    <a:solidFill>
                      <a:srgbClr val="FF0000"/>
                    </a:solidFill>
                  </a:rPr>
                  <a:t>E</a:t>
                </a:r>
                <a:endParaRPr lang="en-US" i="1" dirty="0">
                  <a:solidFill>
                    <a:srgbClr val="FF0000"/>
                  </a:solidFill>
                </a:endParaRPr>
              </a:p>
            </p:txBody>
          </p:sp>
          <p:pic>
            <p:nvPicPr>
              <p:cNvPr id="25" name="Image 24">
                <a:extLst>
                  <a:ext uri="{FF2B5EF4-FFF2-40B4-BE49-F238E27FC236}">
                    <a16:creationId xmlns:a16="http://schemas.microsoft.com/office/drawing/2014/main" id="{058A40B9-E09E-E2D5-F395-9A69382E1123}"/>
                  </a:ext>
                </a:extLst>
              </p:cNvPr>
              <p:cNvPicPr>
                <a:picLocks noChangeAspect="1"/>
              </p:cNvPicPr>
              <p:nvPr/>
            </p:nvPicPr>
            <p:blipFill>
              <a:blip r:embed="rId4"/>
              <a:stretch>
                <a:fillRect/>
              </a:stretch>
            </p:blipFill>
            <p:spPr>
              <a:xfrm>
                <a:off x="1666860" y="2862240"/>
                <a:ext cx="209579" cy="314369"/>
              </a:xfrm>
              <a:prstGeom prst="rect">
                <a:avLst/>
              </a:prstGeom>
            </p:spPr>
          </p:pic>
        </p:grpSp>
        <p:cxnSp>
          <p:nvCxnSpPr>
            <p:cNvPr id="33" name="Connecteur droit avec flèche 32">
              <a:extLst>
                <a:ext uri="{FF2B5EF4-FFF2-40B4-BE49-F238E27FC236}">
                  <a16:creationId xmlns:a16="http://schemas.microsoft.com/office/drawing/2014/main" id="{9D5531FB-1AD3-54CA-1EFF-99A2164A489C}"/>
                </a:ext>
              </a:extLst>
            </p:cNvPr>
            <p:cNvCxnSpPr>
              <a:cxnSpLocks/>
            </p:cNvCxnSpPr>
            <p:nvPr/>
          </p:nvCxnSpPr>
          <p:spPr>
            <a:xfrm>
              <a:off x="843513" y="5036097"/>
              <a:ext cx="1141977"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ZoneTexte 38">
              <a:extLst>
                <a:ext uri="{FF2B5EF4-FFF2-40B4-BE49-F238E27FC236}">
                  <a16:creationId xmlns:a16="http://schemas.microsoft.com/office/drawing/2014/main" id="{6D41DC4A-6C2D-867F-B543-3451A31C0313}"/>
                </a:ext>
              </a:extLst>
            </p:cNvPr>
            <p:cNvSpPr txBox="1"/>
            <p:nvPr/>
          </p:nvSpPr>
          <p:spPr>
            <a:xfrm>
              <a:off x="1235938" y="5105059"/>
              <a:ext cx="388248" cy="369332"/>
            </a:xfrm>
            <a:prstGeom prst="rect">
              <a:avLst/>
            </a:prstGeom>
            <a:noFill/>
          </p:spPr>
          <p:txBody>
            <a:bodyPr wrap="none" rtlCol="0">
              <a:spAutoFit/>
            </a:bodyPr>
            <a:lstStyle/>
            <a:p>
              <a:r>
                <a:rPr lang="de-DE" dirty="0"/>
                <a:t>W</a:t>
              </a:r>
              <a:endParaRPr lang="en-US" dirty="0"/>
            </a:p>
          </p:txBody>
        </p:sp>
      </p:grpSp>
      <p:sp>
        <p:nvSpPr>
          <p:cNvPr id="3" name="Oval 2">
            <a:extLst>
              <a:ext uri="{FF2B5EF4-FFF2-40B4-BE49-F238E27FC236}">
                <a16:creationId xmlns:a16="http://schemas.microsoft.com/office/drawing/2014/main" id="{BC6618E1-2E40-E7C6-0D8F-D646D89C3DEF}"/>
              </a:ext>
            </a:extLst>
          </p:cNvPr>
          <p:cNvSpPr/>
          <p:nvPr/>
        </p:nvSpPr>
        <p:spPr>
          <a:xfrm>
            <a:off x="4476750" y="3403692"/>
            <a:ext cx="4629150" cy="859671"/>
          </a:xfrm>
          <a:prstGeom prst="ellipse">
            <a:avLst/>
          </a:prstGeom>
          <a:noFill/>
          <a:ln w="381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Date Placeholder 4">
            <a:extLst>
              <a:ext uri="{FF2B5EF4-FFF2-40B4-BE49-F238E27FC236}">
                <a16:creationId xmlns:a16="http://schemas.microsoft.com/office/drawing/2014/main" id="{EB014B99-6186-B598-1313-0DD8CBEAFBAE}"/>
              </a:ext>
            </a:extLst>
          </p:cNvPr>
          <p:cNvSpPr>
            <a:spLocks noGrp="1"/>
          </p:cNvSpPr>
          <p:nvPr>
            <p:ph type="dt" sz="half" idx="10"/>
          </p:nvPr>
        </p:nvSpPr>
        <p:spPr>
          <a:xfrm>
            <a:off x="337141" y="6386906"/>
            <a:ext cx="2596182" cy="365125"/>
          </a:xfrm>
        </p:spPr>
        <p:txBody>
          <a:bodyPr/>
          <a:lstStyle/>
          <a:p>
            <a:r>
              <a:rPr lang="en-US">
                <a:solidFill>
                  <a:schemeClr val="tx1"/>
                </a:solidFill>
              </a:rPr>
              <a:t>ECT* Workshop </a:t>
            </a:r>
            <a:r>
              <a:rPr lang="en-US" dirty="0">
                <a:solidFill>
                  <a:schemeClr val="tx1"/>
                </a:solidFill>
              </a:rPr>
              <a:t>– T. Valet </a:t>
            </a:r>
            <a:r>
              <a:rPr lang="en-US">
                <a:solidFill>
                  <a:schemeClr val="tx1"/>
                </a:solidFill>
              </a:rPr>
              <a:t>- September </a:t>
            </a:r>
            <a:r>
              <a:rPr lang="en-US" dirty="0">
                <a:solidFill>
                  <a:schemeClr val="tx1"/>
                </a:solidFill>
              </a:rPr>
              <a:t>2024</a:t>
            </a:r>
          </a:p>
        </p:txBody>
      </p:sp>
      <p:sp>
        <p:nvSpPr>
          <p:cNvPr id="14" name="Footer Placeholder 3">
            <a:extLst>
              <a:ext uri="{FF2B5EF4-FFF2-40B4-BE49-F238E27FC236}">
                <a16:creationId xmlns:a16="http://schemas.microsoft.com/office/drawing/2014/main" id="{2539D43A-E58A-12C0-B54C-D1E5571CE15A}"/>
              </a:ext>
            </a:extLst>
          </p:cNvPr>
          <p:cNvSpPr>
            <a:spLocks noGrp="1"/>
          </p:cNvSpPr>
          <p:nvPr>
            <p:ph type="ftr" sz="quarter" idx="11"/>
          </p:nvPr>
        </p:nvSpPr>
        <p:spPr>
          <a:xfrm>
            <a:off x="3997466" y="6386906"/>
            <a:ext cx="3248029" cy="365125"/>
          </a:xfrm>
        </p:spPr>
        <p:txBody>
          <a:bodyPr/>
          <a:lstStyle/>
          <a:p>
            <a:r>
              <a:rPr lang="en-US" sz="1600">
                <a:solidFill>
                  <a:schemeClr val="tx1"/>
                </a:solidFill>
              </a:rPr>
              <a:t>NR Electron QKT in Solids - </a:t>
            </a:r>
            <a:fld id="{776807D8-D28C-46E7-B0B7-BF9A7CA5E6E4}" type="slidenum">
              <a:rPr lang="en-US" sz="1600" smtClean="0">
                <a:solidFill>
                  <a:schemeClr val="tx1"/>
                </a:solidFill>
              </a:rPr>
              <a:t>33</a:t>
            </a:fld>
            <a:endParaRPr lang="en-US" sz="1600" dirty="0">
              <a:solidFill>
                <a:schemeClr val="tx1"/>
              </a:solidFill>
            </a:endParaRPr>
          </a:p>
        </p:txBody>
      </p:sp>
      <p:grpSp>
        <p:nvGrpSpPr>
          <p:cNvPr id="15" name="Group 14">
            <a:extLst>
              <a:ext uri="{FF2B5EF4-FFF2-40B4-BE49-F238E27FC236}">
                <a16:creationId xmlns:a16="http://schemas.microsoft.com/office/drawing/2014/main" id="{F224DD41-D666-CF4F-F0BC-BED02912F61A}"/>
              </a:ext>
            </a:extLst>
          </p:cNvPr>
          <p:cNvGrpSpPr/>
          <p:nvPr/>
        </p:nvGrpSpPr>
        <p:grpSpPr>
          <a:xfrm>
            <a:off x="7824154" y="6314536"/>
            <a:ext cx="4283683" cy="458640"/>
            <a:chOff x="321295" y="5416685"/>
            <a:chExt cx="11545010" cy="1252974"/>
          </a:xfrm>
        </p:grpSpPr>
        <p:pic>
          <p:nvPicPr>
            <p:cNvPr id="16" name="Picture 15">
              <a:extLst>
                <a:ext uri="{FF2B5EF4-FFF2-40B4-BE49-F238E27FC236}">
                  <a16:creationId xmlns:a16="http://schemas.microsoft.com/office/drawing/2014/main" id="{1DA95DDF-B73B-B23C-0851-38DDC42DA103}"/>
                </a:ext>
              </a:extLst>
            </p:cNvPr>
            <p:cNvPicPr>
              <a:picLocks noChangeAspect="1"/>
            </p:cNvPicPr>
            <p:nvPr/>
          </p:nvPicPr>
          <p:blipFill>
            <a:blip r:embed="rId5"/>
            <a:stretch>
              <a:fillRect/>
            </a:stretch>
          </p:blipFill>
          <p:spPr>
            <a:xfrm>
              <a:off x="321295" y="5547456"/>
              <a:ext cx="1122203" cy="1122203"/>
            </a:xfrm>
            <a:prstGeom prst="rect">
              <a:avLst/>
            </a:prstGeom>
          </p:spPr>
        </p:pic>
        <p:pic>
          <p:nvPicPr>
            <p:cNvPr id="18" name="Picture 17">
              <a:extLst>
                <a:ext uri="{FF2B5EF4-FFF2-40B4-BE49-F238E27FC236}">
                  <a16:creationId xmlns:a16="http://schemas.microsoft.com/office/drawing/2014/main" id="{847193D0-D506-47CC-9213-C1020AA5C8AF}"/>
                </a:ext>
              </a:extLst>
            </p:cNvPr>
            <p:cNvPicPr>
              <a:picLocks noChangeAspect="1"/>
            </p:cNvPicPr>
            <p:nvPr/>
          </p:nvPicPr>
          <p:blipFill>
            <a:blip r:embed="rId6"/>
            <a:stretch>
              <a:fillRect/>
            </a:stretch>
          </p:blipFill>
          <p:spPr>
            <a:xfrm>
              <a:off x="1636564" y="5543755"/>
              <a:ext cx="1835869" cy="1125904"/>
            </a:xfrm>
            <a:prstGeom prst="rect">
              <a:avLst/>
            </a:prstGeom>
          </p:spPr>
        </p:pic>
        <p:pic>
          <p:nvPicPr>
            <p:cNvPr id="19" name="Picture 18">
              <a:extLst>
                <a:ext uri="{FF2B5EF4-FFF2-40B4-BE49-F238E27FC236}">
                  <a16:creationId xmlns:a16="http://schemas.microsoft.com/office/drawing/2014/main" id="{57761B08-B57D-11DC-8404-A2FCB58E2AD7}"/>
                </a:ext>
              </a:extLst>
            </p:cNvPr>
            <p:cNvPicPr>
              <a:picLocks noChangeAspect="1"/>
            </p:cNvPicPr>
            <p:nvPr/>
          </p:nvPicPr>
          <p:blipFill>
            <a:blip r:embed="rId7"/>
            <a:stretch>
              <a:fillRect/>
            </a:stretch>
          </p:blipFill>
          <p:spPr>
            <a:xfrm>
              <a:off x="3665499" y="5543755"/>
              <a:ext cx="1004023" cy="1125904"/>
            </a:xfrm>
            <a:prstGeom prst="rect">
              <a:avLst/>
            </a:prstGeom>
          </p:spPr>
        </p:pic>
        <p:pic>
          <p:nvPicPr>
            <p:cNvPr id="21" name="Picture 20">
              <a:extLst>
                <a:ext uri="{FF2B5EF4-FFF2-40B4-BE49-F238E27FC236}">
                  <a16:creationId xmlns:a16="http://schemas.microsoft.com/office/drawing/2014/main" id="{6A907D90-EF31-0E86-E5FF-E2F169CC2FE0}"/>
                </a:ext>
              </a:extLst>
            </p:cNvPr>
            <p:cNvPicPr>
              <a:picLocks noChangeAspect="1"/>
            </p:cNvPicPr>
            <p:nvPr/>
          </p:nvPicPr>
          <p:blipFill>
            <a:blip r:embed="rId8"/>
            <a:stretch>
              <a:fillRect/>
            </a:stretch>
          </p:blipFill>
          <p:spPr>
            <a:xfrm>
              <a:off x="4862588" y="5416685"/>
              <a:ext cx="2275265" cy="1252974"/>
            </a:xfrm>
            <a:prstGeom prst="rect">
              <a:avLst/>
            </a:prstGeom>
          </p:spPr>
        </p:pic>
        <p:pic>
          <p:nvPicPr>
            <p:cNvPr id="22" name="Picture 21">
              <a:extLst>
                <a:ext uri="{FF2B5EF4-FFF2-40B4-BE49-F238E27FC236}">
                  <a16:creationId xmlns:a16="http://schemas.microsoft.com/office/drawing/2014/main" id="{C50CF2E4-A066-B735-415C-80ACABF17200}"/>
                </a:ext>
              </a:extLst>
            </p:cNvPr>
            <p:cNvPicPr>
              <a:picLocks noChangeAspect="1"/>
            </p:cNvPicPr>
            <p:nvPr/>
          </p:nvPicPr>
          <p:blipFill>
            <a:blip r:embed="rId9"/>
            <a:stretch>
              <a:fillRect/>
            </a:stretch>
          </p:blipFill>
          <p:spPr>
            <a:xfrm>
              <a:off x="7330919" y="5470933"/>
              <a:ext cx="4535386" cy="1144477"/>
            </a:xfrm>
            <a:prstGeom prst="rect">
              <a:avLst/>
            </a:prstGeom>
          </p:spPr>
        </p:pic>
      </p:grpSp>
    </p:spTree>
    <p:extLst>
      <p:ext uri="{BB962C8B-B14F-4D97-AF65-F5344CB8AC3E}">
        <p14:creationId xmlns:p14="http://schemas.microsoft.com/office/powerpoint/2010/main" val="3592624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23EA14-DCA7-5FCD-166F-CE1F7ECC81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0D2878-E944-6561-F8E6-75718203D4AA}"/>
              </a:ext>
            </a:extLst>
          </p:cNvPr>
          <p:cNvSpPr>
            <a:spLocks noGrp="1"/>
          </p:cNvSpPr>
          <p:nvPr>
            <p:ph type="title"/>
          </p:nvPr>
        </p:nvSpPr>
        <p:spPr>
          <a:xfrm>
            <a:off x="594804" y="2817"/>
            <a:ext cx="10758996" cy="923331"/>
          </a:xfrm>
        </p:spPr>
        <p:txBody>
          <a:bodyPr/>
          <a:lstStyle/>
          <a:p>
            <a:r>
              <a:rPr lang="en-US"/>
              <a:t>Edge Orbital accumulation (2)</a:t>
            </a:r>
            <a:endParaRPr lang="en-US" dirty="0"/>
          </a:p>
        </p:txBody>
      </p:sp>
      <p:pic>
        <p:nvPicPr>
          <p:cNvPr id="22" name="Image 21">
            <a:extLst>
              <a:ext uri="{FF2B5EF4-FFF2-40B4-BE49-F238E27FC236}">
                <a16:creationId xmlns:a16="http://schemas.microsoft.com/office/drawing/2014/main" id="{F4C5AC0C-A074-FFE7-3685-81B6A714DBC0}"/>
              </a:ext>
            </a:extLst>
          </p:cNvPr>
          <p:cNvPicPr>
            <a:picLocks noChangeAspect="1"/>
          </p:cNvPicPr>
          <p:nvPr/>
        </p:nvPicPr>
        <p:blipFill>
          <a:blip r:embed="rId2"/>
          <a:stretch>
            <a:fillRect/>
          </a:stretch>
        </p:blipFill>
        <p:spPr>
          <a:xfrm>
            <a:off x="0" y="1152822"/>
            <a:ext cx="7715385" cy="737827"/>
          </a:xfrm>
          <a:prstGeom prst="rect">
            <a:avLst/>
          </a:prstGeom>
        </p:spPr>
      </p:pic>
      <p:pic>
        <p:nvPicPr>
          <p:cNvPr id="26" name="Image 25">
            <a:extLst>
              <a:ext uri="{FF2B5EF4-FFF2-40B4-BE49-F238E27FC236}">
                <a16:creationId xmlns:a16="http://schemas.microsoft.com/office/drawing/2014/main" id="{0D5B936B-8BED-3C6E-7227-B6B83B6386F2}"/>
              </a:ext>
            </a:extLst>
          </p:cNvPr>
          <p:cNvPicPr>
            <a:picLocks noChangeAspect="1"/>
          </p:cNvPicPr>
          <p:nvPr/>
        </p:nvPicPr>
        <p:blipFill>
          <a:blip r:embed="rId3"/>
          <a:stretch>
            <a:fillRect/>
          </a:stretch>
        </p:blipFill>
        <p:spPr>
          <a:xfrm>
            <a:off x="594804" y="2117323"/>
            <a:ext cx="6268325" cy="1314633"/>
          </a:xfrm>
          <a:prstGeom prst="rect">
            <a:avLst/>
          </a:prstGeom>
        </p:spPr>
      </p:pic>
      <p:pic>
        <p:nvPicPr>
          <p:cNvPr id="13" name="Picture 12">
            <a:extLst>
              <a:ext uri="{FF2B5EF4-FFF2-40B4-BE49-F238E27FC236}">
                <a16:creationId xmlns:a16="http://schemas.microsoft.com/office/drawing/2014/main" id="{5FC87ADC-A8A1-4046-72E1-AFE546F14411}"/>
              </a:ext>
            </a:extLst>
          </p:cNvPr>
          <p:cNvPicPr>
            <a:picLocks noChangeAspect="1"/>
          </p:cNvPicPr>
          <p:nvPr/>
        </p:nvPicPr>
        <p:blipFill>
          <a:blip r:embed="rId4"/>
          <a:srcRect/>
          <a:stretch/>
        </p:blipFill>
        <p:spPr>
          <a:xfrm>
            <a:off x="7715385" y="801648"/>
            <a:ext cx="4280003" cy="3196971"/>
          </a:xfrm>
          <a:prstGeom prst="rect">
            <a:avLst/>
          </a:prstGeom>
        </p:spPr>
      </p:pic>
      <p:sp>
        <p:nvSpPr>
          <p:cNvPr id="12" name="TextBox 11">
            <a:extLst>
              <a:ext uri="{FF2B5EF4-FFF2-40B4-BE49-F238E27FC236}">
                <a16:creationId xmlns:a16="http://schemas.microsoft.com/office/drawing/2014/main" id="{A67FC628-D2E4-8ADF-27BD-11F0AF018C52}"/>
              </a:ext>
            </a:extLst>
          </p:cNvPr>
          <p:cNvSpPr txBox="1"/>
          <p:nvPr/>
        </p:nvSpPr>
        <p:spPr>
          <a:xfrm>
            <a:off x="8698695" y="4295536"/>
            <a:ext cx="3152775" cy="1692771"/>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 Valet and R. Raimondi, </a:t>
            </a:r>
            <a:r>
              <a:rPr lang="en-US" sz="1100" i="1" dirty="0">
                <a:latin typeface="Times New Roman" panose="02020603050405020304" pitchFamily="18" charset="0"/>
                <a:cs typeface="Times New Roman" panose="02020603050405020304" pitchFamily="18" charset="0"/>
              </a:rPr>
              <a:t>Quantum kinetic theory of orbital accumulation</a:t>
            </a:r>
            <a:r>
              <a:rPr lang="en-US" sz="1100" dirty="0">
                <a:latin typeface="Times New Roman" panose="02020603050405020304" pitchFamily="18" charset="0"/>
                <a:cs typeface="Times New Roman" panose="02020603050405020304" pitchFamily="18" charset="0"/>
              </a:rPr>
              <a:t>, in preparation  (2024) </a:t>
            </a:r>
          </a:p>
          <a:p>
            <a:endParaRPr lang="en-US" sz="1100" i="1" dirty="0">
              <a:latin typeface="Times New Roman" panose="02020603050405020304" pitchFamily="18" charset="0"/>
              <a:cs typeface="Times New Roman" panose="02020603050405020304" pitchFamily="18" charset="0"/>
            </a:endParaRPr>
          </a:p>
          <a:p>
            <a:r>
              <a:rPr lang="en-US" sz="1100" b="1" dirty="0">
                <a:latin typeface="Times New Roman" panose="02020603050405020304" pitchFamily="18" charset="0"/>
                <a:cs typeface="Times New Roman" panose="02020603050405020304" pitchFamily="18" charset="0"/>
              </a:rPr>
              <a:t>See also: </a:t>
            </a:r>
          </a:p>
          <a:p>
            <a:r>
              <a:rPr lang="en-US" sz="1100" dirty="0">
                <a:latin typeface="Times New Roman" panose="02020603050405020304" pitchFamily="18" charset="0"/>
                <a:cs typeface="Times New Roman" panose="02020603050405020304" pitchFamily="18" charset="0"/>
              </a:rPr>
              <a:t>A. </a:t>
            </a:r>
            <a:r>
              <a:rPr lang="en-US" sz="1100" dirty="0" err="1">
                <a:latin typeface="Times New Roman" panose="02020603050405020304" pitchFamily="18" charset="0"/>
                <a:cs typeface="Times New Roman" panose="02020603050405020304" pitchFamily="18" charset="0"/>
              </a:rPr>
              <a:t>Shitade</a:t>
            </a:r>
            <a:r>
              <a:rPr lang="en-US" sz="1100" dirty="0">
                <a:latin typeface="Times New Roman" panose="02020603050405020304" pitchFamily="18" charset="0"/>
                <a:cs typeface="Times New Roman" panose="02020603050405020304" pitchFamily="18" charset="0"/>
              </a:rPr>
              <a:t> and G. </a:t>
            </a:r>
            <a:r>
              <a:rPr lang="en-US" sz="1100" dirty="0" err="1">
                <a:latin typeface="Times New Roman" panose="02020603050405020304" pitchFamily="18" charset="0"/>
                <a:cs typeface="Times New Roman" panose="02020603050405020304" pitchFamily="18" charset="0"/>
              </a:rPr>
              <a:t>Tatara</a:t>
            </a:r>
            <a:r>
              <a:rPr lang="en-US" sz="1100" dirty="0">
                <a:latin typeface="Times New Roman" panose="02020603050405020304" pitchFamily="18" charset="0"/>
                <a:cs typeface="Times New Roman" panose="02020603050405020304" pitchFamily="18" charset="0"/>
              </a:rPr>
              <a:t>, Phys. Rev. B 105, L201202 (2022) </a:t>
            </a:r>
          </a:p>
          <a:p>
            <a:r>
              <a:rPr lang="en-US" sz="1100" dirty="0">
                <a:latin typeface="Times New Roman" panose="02020603050405020304" pitchFamily="18" charset="0"/>
                <a:cs typeface="Times New Roman" panose="02020603050405020304" pitchFamily="18" charset="0"/>
              </a:rPr>
              <a:t>M. Rang and P. Kelly, arxiv:2403.06827</a:t>
            </a:r>
          </a:p>
          <a:p>
            <a:r>
              <a:rPr lang="en-US" sz="1100" dirty="0">
                <a:latin typeface="Times New Roman" panose="02020603050405020304" pitchFamily="18" charset="0"/>
                <a:cs typeface="Times New Roman" panose="02020603050405020304" pitchFamily="18" charset="0"/>
              </a:rPr>
              <a:t>J. Voss, I.A. Ado and M. Titov, arxiv:2405.11979</a:t>
            </a:r>
          </a:p>
          <a:p>
            <a:endParaRPr lang="fr-FR" sz="16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CC3E58F1-2AC0-4F7E-416E-F2ACE26D3427}"/>
              </a:ext>
            </a:extLst>
          </p:cNvPr>
          <p:cNvSpPr txBox="1"/>
          <p:nvPr/>
        </p:nvSpPr>
        <p:spPr>
          <a:xfrm>
            <a:off x="265795" y="3719760"/>
            <a:ext cx="7974744"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accent2">
                    <a:lumMod val="75000"/>
                  </a:schemeClr>
                </a:solidFill>
              </a:rPr>
              <a:t>Orbital accumulation found at the edge !</a:t>
            </a:r>
          </a:p>
          <a:p>
            <a:pPr marL="342900" indent="-342900">
              <a:buFont typeface="Arial" panose="020B0604020202020204" pitchFamily="34" charset="0"/>
              <a:buChar char="•"/>
            </a:pPr>
            <a:r>
              <a:rPr lang="en-US" sz="2400"/>
              <a:t>Its </a:t>
            </a:r>
            <a:r>
              <a:rPr lang="en-US" sz="2400" dirty="0"/>
              <a:t>source is the </a:t>
            </a:r>
            <a:r>
              <a:rPr lang="en-US" sz="2400" dirty="0">
                <a:solidFill>
                  <a:srgbClr val="FF0000"/>
                </a:solidFill>
              </a:rPr>
              <a:t>quantum coherence induced by the charge current gradient !</a:t>
            </a:r>
          </a:p>
          <a:p>
            <a:pPr marL="342900" indent="-342900">
              <a:buFont typeface="Arial" panose="020B0604020202020204" pitchFamily="34" charset="0"/>
              <a:buChar char="•"/>
            </a:pPr>
            <a:r>
              <a:rPr lang="en-US" sz="2400" dirty="0">
                <a:solidFill>
                  <a:schemeClr val="accent2">
                    <a:lumMod val="75000"/>
                  </a:schemeClr>
                </a:solidFill>
              </a:rPr>
              <a:t>The spatial dependence follows what you expect from a diffusion equation, but what diffuses is linear momentum !</a:t>
            </a:r>
          </a:p>
          <a:p>
            <a:pPr marL="342900" indent="-342900">
              <a:buFont typeface="Arial" panose="020B0604020202020204" pitchFamily="34" charset="0"/>
              <a:buChar char="•"/>
            </a:pPr>
            <a:endParaRPr lang="fr-FR" sz="2400" dirty="0"/>
          </a:p>
        </p:txBody>
      </p:sp>
      <p:sp>
        <p:nvSpPr>
          <p:cNvPr id="3" name="Date Placeholder 4">
            <a:extLst>
              <a:ext uri="{FF2B5EF4-FFF2-40B4-BE49-F238E27FC236}">
                <a16:creationId xmlns:a16="http://schemas.microsoft.com/office/drawing/2014/main" id="{A3D4B1D5-A863-FA45-F7F2-5C664354D4D0}"/>
              </a:ext>
            </a:extLst>
          </p:cNvPr>
          <p:cNvSpPr>
            <a:spLocks noGrp="1"/>
          </p:cNvSpPr>
          <p:nvPr>
            <p:ph type="dt" sz="half" idx="10"/>
          </p:nvPr>
        </p:nvSpPr>
        <p:spPr>
          <a:xfrm>
            <a:off x="337141" y="6386906"/>
            <a:ext cx="2596182" cy="365125"/>
          </a:xfrm>
        </p:spPr>
        <p:txBody>
          <a:bodyPr/>
          <a:lstStyle/>
          <a:p>
            <a:r>
              <a:rPr lang="en-US">
                <a:solidFill>
                  <a:schemeClr val="tx1"/>
                </a:solidFill>
              </a:rPr>
              <a:t>ECT* Workshop </a:t>
            </a:r>
            <a:r>
              <a:rPr lang="en-US" dirty="0">
                <a:solidFill>
                  <a:schemeClr val="tx1"/>
                </a:solidFill>
              </a:rPr>
              <a:t>– T. Valet </a:t>
            </a:r>
            <a:r>
              <a:rPr lang="en-US">
                <a:solidFill>
                  <a:schemeClr val="tx1"/>
                </a:solidFill>
              </a:rPr>
              <a:t>- September </a:t>
            </a:r>
            <a:r>
              <a:rPr lang="en-US" dirty="0">
                <a:solidFill>
                  <a:schemeClr val="tx1"/>
                </a:solidFill>
              </a:rPr>
              <a:t>2024</a:t>
            </a:r>
          </a:p>
        </p:txBody>
      </p:sp>
      <p:sp>
        <p:nvSpPr>
          <p:cNvPr id="9" name="Footer Placeholder 3">
            <a:extLst>
              <a:ext uri="{FF2B5EF4-FFF2-40B4-BE49-F238E27FC236}">
                <a16:creationId xmlns:a16="http://schemas.microsoft.com/office/drawing/2014/main" id="{D2C37133-3D8F-1E69-FDE0-F2AE5102D562}"/>
              </a:ext>
            </a:extLst>
          </p:cNvPr>
          <p:cNvSpPr>
            <a:spLocks noGrp="1"/>
          </p:cNvSpPr>
          <p:nvPr>
            <p:ph type="ftr" sz="quarter" idx="11"/>
          </p:nvPr>
        </p:nvSpPr>
        <p:spPr>
          <a:xfrm>
            <a:off x="3997466" y="6386906"/>
            <a:ext cx="3248029" cy="365125"/>
          </a:xfrm>
        </p:spPr>
        <p:txBody>
          <a:bodyPr/>
          <a:lstStyle/>
          <a:p>
            <a:r>
              <a:rPr lang="en-US" sz="1600">
                <a:solidFill>
                  <a:schemeClr val="tx1"/>
                </a:solidFill>
              </a:rPr>
              <a:t>NR Electron QKT in Solids - </a:t>
            </a:r>
            <a:fld id="{776807D8-D28C-46E7-B0B7-BF9A7CA5E6E4}" type="slidenum">
              <a:rPr lang="en-US" sz="1600" smtClean="0">
                <a:solidFill>
                  <a:schemeClr val="tx1"/>
                </a:solidFill>
              </a:rPr>
              <a:t>34</a:t>
            </a:fld>
            <a:endParaRPr lang="en-US" sz="1600" dirty="0">
              <a:solidFill>
                <a:schemeClr val="tx1"/>
              </a:solidFill>
            </a:endParaRPr>
          </a:p>
        </p:txBody>
      </p:sp>
      <p:grpSp>
        <p:nvGrpSpPr>
          <p:cNvPr id="11" name="Group 10">
            <a:extLst>
              <a:ext uri="{FF2B5EF4-FFF2-40B4-BE49-F238E27FC236}">
                <a16:creationId xmlns:a16="http://schemas.microsoft.com/office/drawing/2014/main" id="{02BE57A7-0816-FDD5-F9D0-8107D476BC94}"/>
              </a:ext>
            </a:extLst>
          </p:cNvPr>
          <p:cNvGrpSpPr/>
          <p:nvPr/>
        </p:nvGrpSpPr>
        <p:grpSpPr>
          <a:xfrm>
            <a:off x="7824154" y="6314536"/>
            <a:ext cx="4283683" cy="458640"/>
            <a:chOff x="321295" y="5416685"/>
            <a:chExt cx="11545010" cy="1252974"/>
          </a:xfrm>
        </p:grpSpPr>
        <p:pic>
          <p:nvPicPr>
            <p:cNvPr id="15" name="Picture 14">
              <a:extLst>
                <a:ext uri="{FF2B5EF4-FFF2-40B4-BE49-F238E27FC236}">
                  <a16:creationId xmlns:a16="http://schemas.microsoft.com/office/drawing/2014/main" id="{03DC6CF9-178B-8950-F2A4-D1E8F664B846}"/>
                </a:ext>
              </a:extLst>
            </p:cNvPr>
            <p:cNvPicPr>
              <a:picLocks noChangeAspect="1"/>
            </p:cNvPicPr>
            <p:nvPr/>
          </p:nvPicPr>
          <p:blipFill>
            <a:blip r:embed="rId5"/>
            <a:stretch>
              <a:fillRect/>
            </a:stretch>
          </p:blipFill>
          <p:spPr>
            <a:xfrm>
              <a:off x="321295" y="5547456"/>
              <a:ext cx="1122203" cy="1122203"/>
            </a:xfrm>
            <a:prstGeom prst="rect">
              <a:avLst/>
            </a:prstGeom>
          </p:spPr>
        </p:pic>
        <p:pic>
          <p:nvPicPr>
            <p:cNvPr id="16" name="Picture 15">
              <a:extLst>
                <a:ext uri="{FF2B5EF4-FFF2-40B4-BE49-F238E27FC236}">
                  <a16:creationId xmlns:a16="http://schemas.microsoft.com/office/drawing/2014/main" id="{E8A11B98-5B87-C26D-B15E-0E9EBABBE449}"/>
                </a:ext>
              </a:extLst>
            </p:cNvPr>
            <p:cNvPicPr>
              <a:picLocks noChangeAspect="1"/>
            </p:cNvPicPr>
            <p:nvPr/>
          </p:nvPicPr>
          <p:blipFill>
            <a:blip r:embed="rId6"/>
            <a:stretch>
              <a:fillRect/>
            </a:stretch>
          </p:blipFill>
          <p:spPr>
            <a:xfrm>
              <a:off x="1636564" y="5543755"/>
              <a:ext cx="1835869" cy="1125904"/>
            </a:xfrm>
            <a:prstGeom prst="rect">
              <a:avLst/>
            </a:prstGeom>
          </p:spPr>
        </p:pic>
        <p:pic>
          <p:nvPicPr>
            <p:cNvPr id="18" name="Picture 17">
              <a:extLst>
                <a:ext uri="{FF2B5EF4-FFF2-40B4-BE49-F238E27FC236}">
                  <a16:creationId xmlns:a16="http://schemas.microsoft.com/office/drawing/2014/main" id="{619509E1-4AAC-EA15-6204-6D755495208F}"/>
                </a:ext>
              </a:extLst>
            </p:cNvPr>
            <p:cNvPicPr>
              <a:picLocks noChangeAspect="1"/>
            </p:cNvPicPr>
            <p:nvPr/>
          </p:nvPicPr>
          <p:blipFill>
            <a:blip r:embed="rId7"/>
            <a:stretch>
              <a:fillRect/>
            </a:stretch>
          </p:blipFill>
          <p:spPr>
            <a:xfrm>
              <a:off x="3665499" y="5543755"/>
              <a:ext cx="1004023" cy="1125904"/>
            </a:xfrm>
            <a:prstGeom prst="rect">
              <a:avLst/>
            </a:prstGeom>
          </p:spPr>
        </p:pic>
        <p:pic>
          <p:nvPicPr>
            <p:cNvPr id="19" name="Picture 18">
              <a:extLst>
                <a:ext uri="{FF2B5EF4-FFF2-40B4-BE49-F238E27FC236}">
                  <a16:creationId xmlns:a16="http://schemas.microsoft.com/office/drawing/2014/main" id="{04E9946F-0E5A-1E3E-E764-CDDA19B1DFD7}"/>
                </a:ext>
              </a:extLst>
            </p:cNvPr>
            <p:cNvPicPr>
              <a:picLocks noChangeAspect="1"/>
            </p:cNvPicPr>
            <p:nvPr/>
          </p:nvPicPr>
          <p:blipFill>
            <a:blip r:embed="rId8"/>
            <a:stretch>
              <a:fillRect/>
            </a:stretch>
          </p:blipFill>
          <p:spPr>
            <a:xfrm>
              <a:off x="4862588" y="5416685"/>
              <a:ext cx="2275265" cy="1252974"/>
            </a:xfrm>
            <a:prstGeom prst="rect">
              <a:avLst/>
            </a:prstGeom>
          </p:spPr>
        </p:pic>
        <p:pic>
          <p:nvPicPr>
            <p:cNvPr id="20" name="Picture 19">
              <a:extLst>
                <a:ext uri="{FF2B5EF4-FFF2-40B4-BE49-F238E27FC236}">
                  <a16:creationId xmlns:a16="http://schemas.microsoft.com/office/drawing/2014/main" id="{6A752F41-F716-0C3C-B778-C0DB8A9E17D0}"/>
                </a:ext>
              </a:extLst>
            </p:cNvPr>
            <p:cNvPicPr>
              <a:picLocks noChangeAspect="1"/>
            </p:cNvPicPr>
            <p:nvPr/>
          </p:nvPicPr>
          <p:blipFill>
            <a:blip r:embed="rId9"/>
            <a:stretch>
              <a:fillRect/>
            </a:stretch>
          </p:blipFill>
          <p:spPr>
            <a:xfrm>
              <a:off x="7330919" y="5470933"/>
              <a:ext cx="4535386" cy="1144477"/>
            </a:xfrm>
            <a:prstGeom prst="rect">
              <a:avLst/>
            </a:prstGeom>
          </p:spPr>
        </p:pic>
      </p:grpSp>
    </p:spTree>
    <p:extLst>
      <p:ext uri="{BB962C8B-B14F-4D97-AF65-F5344CB8AC3E}">
        <p14:creationId xmlns:p14="http://schemas.microsoft.com/office/powerpoint/2010/main" val="62151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500"/>
                                        <p:tgtEl>
                                          <p:spTgt spid="1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xEl>
                                              <p:pRg st="1" end="1"/>
                                            </p:txEl>
                                          </p:spTgt>
                                        </p:tgtEl>
                                        <p:attrNameLst>
                                          <p:attrName>style.visibility</p:attrName>
                                        </p:attrNameLst>
                                      </p:cBhvr>
                                      <p:to>
                                        <p:strVal val="visible"/>
                                      </p:to>
                                    </p:set>
                                    <p:animEffect transition="in" filter="fade">
                                      <p:cBhvr>
                                        <p:cTn id="28" dur="500"/>
                                        <p:tgtEl>
                                          <p:spTgt spid="1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xEl>
                                              <p:pRg st="2" end="2"/>
                                            </p:txEl>
                                          </p:spTgt>
                                        </p:tgtEl>
                                        <p:attrNameLst>
                                          <p:attrName>style.visibility</p:attrName>
                                        </p:attrNameLst>
                                      </p:cBhvr>
                                      <p:to>
                                        <p:strVal val="visible"/>
                                      </p:to>
                                    </p:set>
                                    <p:animEffect transition="in" filter="fade">
                                      <p:cBhvr>
                                        <p:cTn id="33"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6D044-C704-4974-935B-AE3D7EFC9BC4}"/>
              </a:ext>
            </a:extLst>
          </p:cNvPr>
          <p:cNvSpPr>
            <a:spLocks noGrp="1"/>
          </p:cNvSpPr>
          <p:nvPr>
            <p:ph type="title"/>
          </p:nvPr>
        </p:nvSpPr>
        <p:spPr>
          <a:xfrm>
            <a:off x="594804" y="2817"/>
            <a:ext cx="10758996" cy="923331"/>
          </a:xfrm>
        </p:spPr>
        <p:txBody>
          <a:bodyPr/>
          <a:lstStyle/>
          <a:p>
            <a:r>
              <a:rPr lang="en-US" dirty="0"/>
              <a:t>Conclusions and perspectives</a:t>
            </a:r>
          </a:p>
        </p:txBody>
      </p:sp>
      <p:sp>
        <p:nvSpPr>
          <p:cNvPr id="11" name="Slide Number Placeholder 10">
            <a:extLst>
              <a:ext uri="{FF2B5EF4-FFF2-40B4-BE49-F238E27FC236}">
                <a16:creationId xmlns:a16="http://schemas.microsoft.com/office/drawing/2014/main" id="{6D5843A7-CBF3-441B-919C-8467B2BB19B5}"/>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35</a:t>
            </a:fld>
            <a:endParaRPr lang="en-US" dirty="0"/>
          </a:p>
        </p:txBody>
      </p:sp>
      <p:pic>
        <p:nvPicPr>
          <p:cNvPr id="12" name="Image 11">
            <a:extLst>
              <a:ext uri="{FF2B5EF4-FFF2-40B4-BE49-F238E27FC236}">
                <a16:creationId xmlns:a16="http://schemas.microsoft.com/office/drawing/2014/main" id="{B3D27769-1F88-83DA-AD78-BF730AEDDFBC}"/>
              </a:ext>
            </a:extLst>
          </p:cNvPr>
          <p:cNvPicPr>
            <a:picLocks noChangeAspect="1"/>
          </p:cNvPicPr>
          <p:nvPr/>
        </p:nvPicPr>
        <p:blipFill>
          <a:blip r:embed="rId2"/>
          <a:stretch>
            <a:fillRect/>
          </a:stretch>
        </p:blipFill>
        <p:spPr>
          <a:xfrm>
            <a:off x="8762999" y="1510960"/>
            <a:ext cx="3228055" cy="3199129"/>
          </a:xfrm>
          <a:prstGeom prst="rect">
            <a:avLst/>
          </a:prstGeom>
        </p:spPr>
      </p:pic>
      <p:sp>
        <p:nvSpPr>
          <p:cNvPr id="15" name="ZoneTexte 14">
            <a:extLst>
              <a:ext uri="{FF2B5EF4-FFF2-40B4-BE49-F238E27FC236}">
                <a16:creationId xmlns:a16="http://schemas.microsoft.com/office/drawing/2014/main" id="{108D8D88-876E-DA05-7AB4-DE764F45F34D}"/>
              </a:ext>
            </a:extLst>
          </p:cNvPr>
          <p:cNvSpPr txBox="1"/>
          <p:nvPr/>
        </p:nvSpPr>
        <p:spPr>
          <a:xfrm>
            <a:off x="8632783" y="4950306"/>
            <a:ext cx="3497822" cy="307777"/>
          </a:xfrm>
          <a:prstGeom prst="rect">
            <a:avLst/>
          </a:prstGeom>
          <a:noFill/>
        </p:spPr>
        <p:txBody>
          <a:bodyPr wrap="square">
            <a:spAutoFit/>
          </a:bodyPr>
          <a:lstStyle/>
          <a:p>
            <a:r>
              <a:rPr lang="en-US" sz="1400" dirty="0"/>
              <a:t>From http://www.phys.ufl.edu/fermisurface</a:t>
            </a:r>
          </a:p>
        </p:txBody>
      </p:sp>
      <p:sp>
        <p:nvSpPr>
          <p:cNvPr id="5" name="ZoneTexte 23">
            <a:extLst>
              <a:ext uri="{FF2B5EF4-FFF2-40B4-BE49-F238E27FC236}">
                <a16:creationId xmlns:a16="http://schemas.microsoft.com/office/drawing/2014/main" id="{F0B8E514-389B-6B1E-BBE1-A7BAFE651254}"/>
              </a:ext>
            </a:extLst>
          </p:cNvPr>
          <p:cNvSpPr txBox="1"/>
          <p:nvPr/>
        </p:nvSpPr>
        <p:spPr>
          <a:xfrm>
            <a:off x="217261" y="1060102"/>
            <a:ext cx="304892" cy="369332"/>
          </a:xfrm>
          <a:prstGeom prst="rect">
            <a:avLst/>
          </a:prstGeom>
          <a:noFill/>
        </p:spPr>
        <p:txBody>
          <a:bodyPr wrap="none" rtlCol="0">
            <a:spAutoFit/>
          </a:bodyPr>
          <a:lstStyle/>
          <a:p>
            <a:r>
              <a:rPr lang="de-DE" b="1" dirty="0"/>
              <a:t>1</a:t>
            </a:r>
            <a:endParaRPr lang="en-US" b="1" dirty="0"/>
          </a:p>
        </p:txBody>
      </p:sp>
      <p:sp>
        <p:nvSpPr>
          <p:cNvPr id="6" name="Ellipse 24">
            <a:extLst>
              <a:ext uri="{FF2B5EF4-FFF2-40B4-BE49-F238E27FC236}">
                <a16:creationId xmlns:a16="http://schemas.microsoft.com/office/drawing/2014/main" id="{83F8A7E7-2D9F-D018-80BB-C67DE15730F8}"/>
              </a:ext>
            </a:extLst>
          </p:cNvPr>
          <p:cNvSpPr/>
          <p:nvPr/>
        </p:nvSpPr>
        <p:spPr>
          <a:xfrm>
            <a:off x="198788" y="1100067"/>
            <a:ext cx="331200" cy="329367"/>
          </a:xfrm>
          <a:prstGeom prst="ellipse">
            <a:avLst/>
          </a:prstGeom>
          <a:noFill/>
          <a:ln w="444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ZoneTexte 25">
            <a:extLst>
              <a:ext uri="{FF2B5EF4-FFF2-40B4-BE49-F238E27FC236}">
                <a16:creationId xmlns:a16="http://schemas.microsoft.com/office/drawing/2014/main" id="{4CCD22EB-B06F-AB65-3FBC-700B1EB099AA}"/>
              </a:ext>
            </a:extLst>
          </p:cNvPr>
          <p:cNvSpPr txBox="1"/>
          <p:nvPr/>
        </p:nvSpPr>
        <p:spPr>
          <a:xfrm>
            <a:off x="601251" y="1073917"/>
            <a:ext cx="8093066" cy="2062103"/>
          </a:xfrm>
          <a:prstGeom prst="rect">
            <a:avLst/>
          </a:prstGeom>
          <a:noFill/>
        </p:spPr>
        <p:txBody>
          <a:bodyPr wrap="square" rtlCol="0">
            <a:spAutoFit/>
          </a:bodyPr>
          <a:lstStyle/>
          <a:p>
            <a:r>
              <a:rPr lang="en-US" sz="2000" b="1"/>
              <a:t>We are developing a general NR kinetic </a:t>
            </a:r>
            <a:r>
              <a:rPr lang="en-US" sz="2000" b="1" dirty="0"/>
              <a:t>formalism which :</a:t>
            </a:r>
          </a:p>
          <a:p>
            <a:pPr marL="914400" lvl="1" indent="-457200">
              <a:buFont typeface="+mj-lt"/>
              <a:buAutoNum type="arabicPeriod"/>
            </a:pPr>
            <a:r>
              <a:rPr lang="en-US"/>
              <a:t>Is </a:t>
            </a:r>
            <a:r>
              <a:rPr lang="en-US" dirty="0"/>
              <a:t>derived as a </a:t>
            </a:r>
            <a:r>
              <a:rPr lang="en-US" dirty="0">
                <a:solidFill>
                  <a:schemeClr val="accent2">
                    <a:lumMod val="75000"/>
                  </a:schemeClr>
                </a:solidFill>
              </a:rPr>
              <a:t>controlled approximation of </a:t>
            </a:r>
            <a:r>
              <a:rPr lang="en-US" dirty="0" err="1">
                <a:solidFill>
                  <a:schemeClr val="accent2">
                    <a:lumMod val="75000"/>
                  </a:schemeClr>
                </a:solidFill>
              </a:rPr>
              <a:t>Keldysh</a:t>
            </a:r>
            <a:r>
              <a:rPr lang="en-US" dirty="0">
                <a:solidFill>
                  <a:schemeClr val="accent2">
                    <a:lumMod val="75000"/>
                  </a:schemeClr>
                </a:solidFill>
              </a:rPr>
              <a:t> </a:t>
            </a:r>
            <a:r>
              <a:rPr lang="en-US" dirty="0"/>
              <a:t>theory in the weak static disorder limit, in all generality for a N band low energy Hamiltonian matrix,</a:t>
            </a:r>
          </a:p>
          <a:p>
            <a:pPr marL="914400" lvl="1" indent="-457200">
              <a:buFont typeface="+mj-lt"/>
              <a:buAutoNum type="arabicPeriod"/>
            </a:pPr>
            <a:r>
              <a:rPr lang="en-US" dirty="0"/>
              <a:t>Is </a:t>
            </a:r>
            <a:r>
              <a:rPr lang="en-US" dirty="0">
                <a:solidFill>
                  <a:schemeClr val="accent2">
                    <a:lumMod val="75000"/>
                  </a:schemeClr>
                </a:solidFill>
              </a:rPr>
              <a:t>exactly equivalent to Kubo formula </a:t>
            </a:r>
            <a:r>
              <a:rPr lang="en-US" dirty="0"/>
              <a:t>in </a:t>
            </a:r>
            <a:r>
              <a:rPr lang="en-US"/>
              <a:t>the linear response regime and weak </a:t>
            </a:r>
            <a:r>
              <a:rPr lang="en-US" dirty="0"/>
              <a:t>disorder limit, with full account for vertex corrections at the ladder diagram level…but can also easily capture gradient effects !</a:t>
            </a:r>
          </a:p>
        </p:txBody>
      </p:sp>
      <p:sp>
        <p:nvSpPr>
          <p:cNvPr id="8" name="ZoneTexte 26">
            <a:extLst>
              <a:ext uri="{FF2B5EF4-FFF2-40B4-BE49-F238E27FC236}">
                <a16:creationId xmlns:a16="http://schemas.microsoft.com/office/drawing/2014/main" id="{7502C7E4-9A55-BDE6-EE7E-B7E3ED335216}"/>
              </a:ext>
            </a:extLst>
          </p:cNvPr>
          <p:cNvSpPr txBox="1"/>
          <p:nvPr/>
        </p:nvSpPr>
        <p:spPr>
          <a:xfrm>
            <a:off x="212642" y="3259948"/>
            <a:ext cx="304892" cy="369332"/>
          </a:xfrm>
          <a:prstGeom prst="rect">
            <a:avLst/>
          </a:prstGeom>
          <a:noFill/>
        </p:spPr>
        <p:txBody>
          <a:bodyPr wrap="none" rtlCol="0">
            <a:spAutoFit/>
          </a:bodyPr>
          <a:lstStyle/>
          <a:p>
            <a:r>
              <a:rPr lang="de-DE" b="1" dirty="0"/>
              <a:t>2</a:t>
            </a:r>
            <a:endParaRPr lang="en-US" b="1" dirty="0"/>
          </a:p>
        </p:txBody>
      </p:sp>
      <p:sp>
        <p:nvSpPr>
          <p:cNvPr id="9" name="Ellipse 27">
            <a:extLst>
              <a:ext uri="{FF2B5EF4-FFF2-40B4-BE49-F238E27FC236}">
                <a16:creationId xmlns:a16="http://schemas.microsoft.com/office/drawing/2014/main" id="{198C679E-4192-F4B8-166C-291267325CDB}"/>
              </a:ext>
            </a:extLst>
          </p:cNvPr>
          <p:cNvSpPr/>
          <p:nvPr/>
        </p:nvSpPr>
        <p:spPr>
          <a:xfrm>
            <a:off x="194169" y="3299913"/>
            <a:ext cx="331200" cy="329367"/>
          </a:xfrm>
          <a:prstGeom prst="ellipse">
            <a:avLst/>
          </a:prstGeom>
          <a:noFill/>
          <a:ln w="444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ZoneTexte 28">
            <a:extLst>
              <a:ext uri="{FF2B5EF4-FFF2-40B4-BE49-F238E27FC236}">
                <a16:creationId xmlns:a16="http://schemas.microsoft.com/office/drawing/2014/main" id="{807D9F12-9A07-EA90-3D86-8A56F4CE842E}"/>
              </a:ext>
            </a:extLst>
          </p:cNvPr>
          <p:cNvSpPr txBox="1"/>
          <p:nvPr/>
        </p:nvSpPr>
        <p:spPr>
          <a:xfrm>
            <a:off x="547552" y="3253639"/>
            <a:ext cx="8234782" cy="1323439"/>
          </a:xfrm>
          <a:prstGeom prst="rect">
            <a:avLst/>
          </a:prstGeom>
          <a:noFill/>
        </p:spPr>
        <p:txBody>
          <a:bodyPr wrap="square" rtlCol="0">
            <a:spAutoFit/>
          </a:bodyPr>
          <a:lstStyle/>
          <a:p>
            <a:r>
              <a:rPr lang="en-US" sz="2000" b="1">
                <a:solidFill>
                  <a:srgbClr val="C00000"/>
                </a:solidFill>
              </a:rPr>
              <a:t>There are multiple obvious correspondences with relativistic quantum kinetic theory as developed in the HE physics community. We are eager to explore the opportunity for collaborations (non linear regime with scattering and general EM field, degeneracy…)</a:t>
            </a:r>
            <a:endParaRPr lang="en-US" b="1" dirty="0">
              <a:solidFill>
                <a:srgbClr val="C00000"/>
              </a:solidFill>
            </a:endParaRPr>
          </a:p>
        </p:txBody>
      </p:sp>
      <p:sp>
        <p:nvSpPr>
          <p:cNvPr id="13" name="ZoneTexte 29">
            <a:extLst>
              <a:ext uri="{FF2B5EF4-FFF2-40B4-BE49-F238E27FC236}">
                <a16:creationId xmlns:a16="http://schemas.microsoft.com/office/drawing/2014/main" id="{D6D79A09-8D89-A58A-4E37-CFD53DA6816B}"/>
              </a:ext>
            </a:extLst>
          </p:cNvPr>
          <p:cNvSpPr txBox="1"/>
          <p:nvPr/>
        </p:nvSpPr>
        <p:spPr>
          <a:xfrm>
            <a:off x="201142" y="4725012"/>
            <a:ext cx="304892" cy="369332"/>
          </a:xfrm>
          <a:prstGeom prst="rect">
            <a:avLst/>
          </a:prstGeom>
          <a:noFill/>
        </p:spPr>
        <p:txBody>
          <a:bodyPr wrap="none" rtlCol="0">
            <a:spAutoFit/>
          </a:bodyPr>
          <a:lstStyle/>
          <a:p>
            <a:r>
              <a:rPr lang="de-DE" b="1" dirty="0"/>
              <a:t>3</a:t>
            </a:r>
            <a:endParaRPr lang="en-US" b="1" dirty="0"/>
          </a:p>
        </p:txBody>
      </p:sp>
      <p:sp>
        <p:nvSpPr>
          <p:cNvPr id="14" name="Ellipse 30">
            <a:extLst>
              <a:ext uri="{FF2B5EF4-FFF2-40B4-BE49-F238E27FC236}">
                <a16:creationId xmlns:a16="http://schemas.microsoft.com/office/drawing/2014/main" id="{F7414529-46CB-98A3-6108-1D7774E23CE6}"/>
              </a:ext>
            </a:extLst>
          </p:cNvPr>
          <p:cNvSpPr/>
          <p:nvPr/>
        </p:nvSpPr>
        <p:spPr>
          <a:xfrm>
            <a:off x="182669" y="4764977"/>
            <a:ext cx="331200" cy="329367"/>
          </a:xfrm>
          <a:prstGeom prst="ellipse">
            <a:avLst/>
          </a:prstGeom>
          <a:noFill/>
          <a:ln w="444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ZoneTexte 31">
            <a:extLst>
              <a:ext uri="{FF2B5EF4-FFF2-40B4-BE49-F238E27FC236}">
                <a16:creationId xmlns:a16="http://schemas.microsoft.com/office/drawing/2014/main" id="{F4B554B9-0308-55BD-9774-271AB615FB7D}"/>
              </a:ext>
            </a:extLst>
          </p:cNvPr>
          <p:cNvSpPr txBox="1"/>
          <p:nvPr/>
        </p:nvSpPr>
        <p:spPr>
          <a:xfrm>
            <a:off x="536052" y="4718700"/>
            <a:ext cx="8074548" cy="707886"/>
          </a:xfrm>
          <a:prstGeom prst="rect">
            <a:avLst/>
          </a:prstGeom>
          <a:noFill/>
        </p:spPr>
        <p:txBody>
          <a:bodyPr wrap="square" rtlCol="0">
            <a:spAutoFit/>
          </a:bodyPr>
          <a:lstStyle/>
          <a:p>
            <a:r>
              <a:rPr lang="en-US" sz="2000"/>
              <a:t>At the numerical level, </a:t>
            </a:r>
            <a:r>
              <a:rPr lang="en-US" sz="2000" b="1"/>
              <a:t>we are also engaged in the development of a new generation of  (generalized) Boltzmann equation solvers</a:t>
            </a:r>
            <a:endParaRPr lang="en-US" sz="2000" dirty="0"/>
          </a:p>
        </p:txBody>
      </p:sp>
      <p:sp>
        <p:nvSpPr>
          <p:cNvPr id="4" name="Date Placeholder 4">
            <a:extLst>
              <a:ext uri="{FF2B5EF4-FFF2-40B4-BE49-F238E27FC236}">
                <a16:creationId xmlns:a16="http://schemas.microsoft.com/office/drawing/2014/main" id="{8CBCD002-9D85-EDFE-8901-C4503496BD5C}"/>
              </a:ext>
            </a:extLst>
          </p:cNvPr>
          <p:cNvSpPr>
            <a:spLocks noGrp="1"/>
          </p:cNvSpPr>
          <p:nvPr>
            <p:ph type="dt" sz="half" idx="10"/>
          </p:nvPr>
        </p:nvSpPr>
        <p:spPr>
          <a:xfrm>
            <a:off x="337141" y="6386906"/>
            <a:ext cx="2596182" cy="365125"/>
          </a:xfrm>
        </p:spPr>
        <p:txBody>
          <a:bodyPr/>
          <a:lstStyle/>
          <a:p>
            <a:r>
              <a:rPr lang="en-US">
                <a:solidFill>
                  <a:schemeClr val="tx1"/>
                </a:solidFill>
              </a:rPr>
              <a:t>ECT* Workshop </a:t>
            </a:r>
            <a:r>
              <a:rPr lang="en-US" dirty="0">
                <a:solidFill>
                  <a:schemeClr val="tx1"/>
                </a:solidFill>
              </a:rPr>
              <a:t>– T. Valet </a:t>
            </a:r>
            <a:r>
              <a:rPr lang="en-US">
                <a:solidFill>
                  <a:schemeClr val="tx1"/>
                </a:solidFill>
              </a:rPr>
              <a:t>- September </a:t>
            </a:r>
            <a:r>
              <a:rPr lang="en-US" dirty="0">
                <a:solidFill>
                  <a:schemeClr val="tx1"/>
                </a:solidFill>
              </a:rPr>
              <a:t>2024</a:t>
            </a:r>
          </a:p>
        </p:txBody>
      </p:sp>
      <p:sp>
        <p:nvSpPr>
          <p:cNvPr id="17" name="Footer Placeholder 3">
            <a:extLst>
              <a:ext uri="{FF2B5EF4-FFF2-40B4-BE49-F238E27FC236}">
                <a16:creationId xmlns:a16="http://schemas.microsoft.com/office/drawing/2014/main" id="{D6D54164-6842-2487-6116-DDAB8C5BCFC3}"/>
              </a:ext>
            </a:extLst>
          </p:cNvPr>
          <p:cNvSpPr>
            <a:spLocks noGrp="1"/>
          </p:cNvSpPr>
          <p:nvPr>
            <p:ph type="ftr" sz="quarter" idx="11"/>
          </p:nvPr>
        </p:nvSpPr>
        <p:spPr>
          <a:xfrm>
            <a:off x="3997466" y="6386906"/>
            <a:ext cx="3248029" cy="365125"/>
          </a:xfrm>
        </p:spPr>
        <p:txBody>
          <a:bodyPr/>
          <a:lstStyle/>
          <a:p>
            <a:r>
              <a:rPr lang="en-US" sz="1600">
                <a:solidFill>
                  <a:schemeClr val="tx1"/>
                </a:solidFill>
              </a:rPr>
              <a:t>NR Electron QKT in Solids - </a:t>
            </a:r>
            <a:fld id="{776807D8-D28C-46E7-B0B7-BF9A7CA5E6E4}" type="slidenum">
              <a:rPr lang="en-US" sz="1600" smtClean="0">
                <a:solidFill>
                  <a:schemeClr val="tx1"/>
                </a:solidFill>
              </a:rPr>
              <a:t>35</a:t>
            </a:fld>
            <a:endParaRPr lang="en-US" sz="1600" dirty="0">
              <a:solidFill>
                <a:schemeClr val="tx1"/>
              </a:solidFill>
            </a:endParaRPr>
          </a:p>
        </p:txBody>
      </p:sp>
      <p:grpSp>
        <p:nvGrpSpPr>
          <p:cNvPr id="24" name="Group 23">
            <a:extLst>
              <a:ext uri="{FF2B5EF4-FFF2-40B4-BE49-F238E27FC236}">
                <a16:creationId xmlns:a16="http://schemas.microsoft.com/office/drawing/2014/main" id="{E80F9AFD-A42F-832B-EB6E-40E54896E19C}"/>
              </a:ext>
            </a:extLst>
          </p:cNvPr>
          <p:cNvGrpSpPr/>
          <p:nvPr/>
        </p:nvGrpSpPr>
        <p:grpSpPr>
          <a:xfrm>
            <a:off x="7824154" y="6314536"/>
            <a:ext cx="4283683" cy="458640"/>
            <a:chOff x="321295" y="5416685"/>
            <a:chExt cx="11545010" cy="1252974"/>
          </a:xfrm>
        </p:grpSpPr>
        <p:pic>
          <p:nvPicPr>
            <p:cNvPr id="25" name="Picture 24">
              <a:extLst>
                <a:ext uri="{FF2B5EF4-FFF2-40B4-BE49-F238E27FC236}">
                  <a16:creationId xmlns:a16="http://schemas.microsoft.com/office/drawing/2014/main" id="{95D2294B-E2AA-4F08-28F8-C1B61FC4A421}"/>
                </a:ext>
              </a:extLst>
            </p:cNvPr>
            <p:cNvPicPr>
              <a:picLocks noChangeAspect="1"/>
            </p:cNvPicPr>
            <p:nvPr/>
          </p:nvPicPr>
          <p:blipFill>
            <a:blip r:embed="rId3"/>
            <a:stretch>
              <a:fillRect/>
            </a:stretch>
          </p:blipFill>
          <p:spPr>
            <a:xfrm>
              <a:off x="321295" y="5547456"/>
              <a:ext cx="1122203" cy="1122203"/>
            </a:xfrm>
            <a:prstGeom prst="rect">
              <a:avLst/>
            </a:prstGeom>
          </p:spPr>
        </p:pic>
        <p:pic>
          <p:nvPicPr>
            <p:cNvPr id="26" name="Picture 25">
              <a:extLst>
                <a:ext uri="{FF2B5EF4-FFF2-40B4-BE49-F238E27FC236}">
                  <a16:creationId xmlns:a16="http://schemas.microsoft.com/office/drawing/2014/main" id="{1CE3C897-E5B5-D32A-50CE-4D6385E63388}"/>
                </a:ext>
              </a:extLst>
            </p:cNvPr>
            <p:cNvPicPr>
              <a:picLocks noChangeAspect="1"/>
            </p:cNvPicPr>
            <p:nvPr/>
          </p:nvPicPr>
          <p:blipFill>
            <a:blip r:embed="rId4"/>
            <a:stretch>
              <a:fillRect/>
            </a:stretch>
          </p:blipFill>
          <p:spPr>
            <a:xfrm>
              <a:off x="1636564" y="5543755"/>
              <a:ext cx="1835869" cy="1125904"/>
            </a:xfrm>
            <a:prstGeom prst="rect">
              <a:avLst/>
            </a:prstGeom>
          </p:spPr>
        </p:pic>
        <p:pic>
          <p:nvPicPr>
            <p:cNvPr id="27" name="Picture 26">
              <a:extLst>
                <a:ext uri="{FF2B5EF4-FFF2-40B4-BE49-F238E27FC236}">
                  <a16:creationId xmlns:a16="http://schemas.microsoft.com/office/drawing/2014/main" id="{E4713C54-D448-28CF-E0D1-3ABC4D0ADBEF}"/>
                </a:ext>
              </a:extLst>
            </p:cNvPr>
            <p:cNvPicPr>
              <a:picLocks noChangeAspect="1"/>
            </p:cNvPicPr>
            <p:nvPr/>
          </p:nvPicPr>
          <p:blipFill>
            <a:blip r:embed="rId5"/>
            <a:stretch>
              <a:fillRect/>
            </a:stretch>
          </p:blipFill>
          <p:spPr>
            <a:xfrm>
              <a:off x="3665499" y="5543755"/>
              <a:ext cx="1004023" cy="1125904"/>
            </a:xfrm>
            <a:prstGeom prst="rect">
              <a:avLst/>
            </a:prstGeom>
          </p:spPr>
        </p:pic>
        <p:pic>
          <p:nvPicPr>
            <p:cNvPr id="28" name="Picture 27">
              <a:extLst>
                <a:ext uri="{FF2B5EF4-FFF2-40B4-BE49-F238E27FC236}">
                  <a16:creationId xmlns:a16="http://schemas.microsoft.com/office/drawing/2014/main" id="{DA5CCC13-402F-F7AD-2504-08B8130306D9}"/>
                </a:ext>
              </a:extLst>
            </p:cNvPr>
            <p:cNvPicPr>
              <a:picLocks noChangeAspect="1"/>
            </p:cNvPicPr>
            <p:nvPr/>
          </p:nvPicPr>
          <p:blipFill>
            <a:blip r:embed="rId6"/>
            <a:stretch>
              <a:fillRect/>
            </a:stretch>
          </p:blipFill>
          <p:spPr>
            <a:xfrm>
              <a:off x="4862588" y="5416685"/>
              <a:ext cx="2275265" cy="1252974"/>
            </a:xfrm>
            <a:prstGeom prst="rect">
              <a:avLst/>
            </a:prstGeom>
          </p:spPr>
        </p:pic>
        <p:pic>
          <p:nvPicPr>
            <p:cNvPr id="29" name="Picture 28">
              <a:extLst>
                <a:ext uri="{FF2B5EF4-FFF2-40B4-BE49-F238E27FC236}">
                  <a16:creationId xmlns:a16="http://schemas.microsoft.com/office/drawing/2014/main" id="{56FB2780-9669-567B-98A7-C5A21CDF4F9A}"/>
                </a:ext>
              </a:extLst>
            </p:cNvPr>
            <p:cNvPicPr>
              <a:picLocks noChangeAspect="1"/>
            </p:cNvPicPr>
            <p:nvPr/>
          </p:nvPicPr>
          <p:blipFill>
            <a:blip r:embed="rId7"/>
            <a:stretch>
              <a:fillRect/>
            </a:stretch>
          </p:blipFill>
          <p:spPr>
            <a:xfrm>
              <a:off x="7330919" y="5470933"/>
              <a:ext cx="4535386" cy="1144477"/>
            </a:xfrm>
            <a:prstGeom prst="rect">
              <a:avLst/>
            </a:prstGeom>
          </p:spPr>
        </p:pic>
      </p:grpSp>
    </p:spTree>
    <p:extLst>
      <p:ext uri="{BB962C8B-B14F-4D97-AF65-F5344CB8AC3E}">
        <p14:creationId xmlns:p14="http://schemas.microsoft.com/office/powerpoint/2010/main" val="205440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fade">
                                      <p:cBhvr>
                                        <p:cTn id="34" dur="500"/>
                                        <p:tgtEl>
                                          <p:spTgt spid="10">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
                                            <p:txEl>
                                              <p:pRg st="0" end="0"/>
                                            </p:txEl>
                                          </p:spTgt>
                                        </p:tgtEl>
                                        <p:attrNameLst>
                                          <p:attrName>style.visibility</p:attrName>
                                        </p:attrNameLst>
                                      </p:cBhvr>
                                      <p:to>
                                        <p:strVal val="visible"/>
                                      </p:to>
                                    </p:set>
                                    <p:animEffect transition="in" filter="fade">
                                      <p:cBhvr>
                                        <p:cTn id="45" dur="500"/>
                                        <p:tgtEl>
                                          <p:spTgt spid="16">
                                            <p:txEl>
                                              <p:pRg st="0" end="0"/>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P spid="6" grpId="0" animBg="1"/>
      <p:bldP spid="7" grpId="0" uiExpand="1" build="p" bldLvl="2"/>
      <p:bldP spid="8" grpId="0"/>
      <p:bldP spid="9" grpId="0" animBg="1"/>
      <p:bldP spid="10" grpId="0" build="p" bldLvl="2"/>
      <p:bldP spid="13" grpId="0"/>
      <p:bldP spid="14" grpId="0" animBg="1"/>
      <p:bldP spid="16" grpId="0" build="p" bldLvl="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4232364" y="1737658"/>
            <a:ext cx="4179570" cy="1524735"/>
          </a:xfrm>
        </p:spPr>
        <p:txBody>
          <a:bodyPr/>
          <a:lstStyle/>
          <a:p>
            <a:r>
              <a:rPr lang="en-US"/>
              <a:t>THANK YOU !</a:t>
            </a:r>
            <a:endParaRPr lang="en-US" dirty="0"/>
          </a:p>
        </p:txBody>
      </p:sp>
      <p:sp>
        <p:nvSpPr>
          <p:cNvPr id="3" name="Subtitle 2">
            <a:extLst>
              <a:ext uri="{FF2B5EF4-FFF2-40B4-BE49-F238E27FC236}">
                <a16:creationId xmlns:a16="http://schemas.microsoft.com/office/drawing/2014/main" id="{AF64C29E-DF30-4DC6-AB95-2016F9A703B6}"/>
              </a:ext>
            </a:extLst>
          </p:cNvPr>
          <p:cNvSpPr>
            <a:spLocks noGrp="1"/>
          </p:cNvSpPr>
          <p:nvPr>
            <p:ph type="subTitle" idx="1"/>
          </p:nvPr>
        </p:nvSpPr>
        <p:spPr>
          <a:xfrm>
            <a:off x="5059676" y="3368734"/>
            <a:ext cx="1454331" cy="1371997"/>
          </a:xfrm>
        </p:spPr>
        <p:txBody>
          <a:bodyPr>
            <a:normAutofit/>
          </a:bodyPr>
          <a:lstStyle/>
          <a:p>
            <a:r>
              <a:rPr lang="en-US"/>
              <a:t>Thierry Valet</a:t>
            </a:r>
            <a:endParaRPr lang="en-US" dirty="0"/>
          </a:p>
        </p:txBody>
      </p:sp>
      <p:pic>
        <p:nvPicPr>
          <p:cNvPr id="11" name="Picture 10">
            <a:extLst>
              <a:ext uri="{FF2B5EF4-FFF2-40B4-BE49-F238E27FC236}">
                <a16:creationId xmlns:a16="http://schemas.microsoft.com/office/drawing/2014/main" id="{A25AD856-CAC2-366D-433E-085C0DA88ED9}"/>
              </a:ext>
            </a:extLst>
          </p:cNvPr>
          <p:cNvPicPr>
            <a:picLocks noChangeAspect="1"/>
          </p:cNvPicPr>
          <p:nvPr/>
        </p:nvPicPr>
        <p:blipFill>
          <a:blip r:embed="rId2"/>
          <a:srcRect/>
          <a:stretch/>
        </p:blipFill>
        <p:spPr>
          <a:xfrm>
            <a:off x="7989056" y="1409303"/>
            <a:ext cx="3180742" cy="3657600"/>
          </a:xfrm>
          <a:prstGeom prst="rect">
            <a:avLst/>
          </a:prstGeom>
          <a:effectLst>
            <a:softEdge rad="508000"/>
          </a:effectLst>
        </p:spPr>
      </p:pic>
      <p:sp>
        <p:nvSpPr>
          <p:cNvPr id="5" name="Date Placeholder 4">
            <a:extLst>
              <a:ext uri="{FF2B5EF4-FFF2-40B4-BE49-F238E27FC236}">
                <a16:creationId xmlns:a16="http://schemas.microsoft.com/office/drawing/2014/main" id="{F925A94B-CEF5-23F0-9F48-1FB1A62268E6}"/>
              </a:ext>
            </a:extLst>
          </p:cNvPr>
          <p:cNvSpPr>
            <a:spLocks noGrp="1"/>
          </p:cNvSpPr>
          <p:nvPr>
            <p:ph type="dt" sz="half" idx="10"/>
          </p:nvPr>
        </p:nvSpPr>
        <p:spPr>
          <a:xfrm>
            <a:off x="337141" y="6386906"/>
            <a:ext cx="2596182" cy="365125"/>
          </a:xfrm>
        </p:spPr>
        <p:txBody>
          <a:bodyPr/>
          <a:lstStyle/>
          <a:p>
            <a:r>
              <a:rPr lang="en-US" dirty="0">
                <a:solidFill>
                  <a:schemeClr val="tx1"/>
                </a:solidFill>
              </a:rPr>
              <a:t>KITS Seminar – T. Valet - May 2024</a:t>
            </a:r>
          </a:p>
        </p:txBody>
      </p:sp>
      <p:sp>
        <p:nvSpPr>
          <p:cNvPr id="6" name="Date Placeholder 4">
            <a:extLst>
              <a:ext uri="{FF2B5EF4-FFF2-40B4-BE49-F238E27FC236}">
                <a16:creationId xmlns:a16="http://schemas.microsoft.com/office/drawing/2014/main" id="{309562DC-D559-BD33-8E3F-110CA269994F}"/>
              </a:ext>
            </a:extLst>
          </p:cNvPr>
          <p:cNvSpPr txBox="1">
            <a:spLocks/>
          </p:cNvSpPr>
          <p:nvPr/>
        </p:nvSpPr>
        <p:spPr>
          <a:xfrm>
            <a:off x="455037" y="6386906"/>
            <a:ext cx="2668409"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ECT* Workshop </a:t>
            </a:r>
            <a:r>
              <a:rPr lang="en-US" dirty="0">
                <a:solidFill>
                  <a:schemeClr val="bg1"/>
                </a:solidFill>
              </a:rPr>
              <a:t>– T. Valet </a:t>
            </a:r>
            <a:r>
              <a:rPr lang="en-US">
                <a:solidFill>
                  <a:schemeClr val="bg1"/>
                </a:solidFill>
              </a:rPr>
              <a:t>- September </a:t>
            </a:r>
            <a:r>
              <a:rPr lang="en-US" dirty="0">
                <a:solidFill>
                  <a:schemeClr val="bg1"/>
                </a:solidFill>
              </a:rPr>
              <a:t>2024</a:t>
            </a:r>
          </a:p>
        </p:txBody>
      </p:sp>
      <p:sp>
        <p:nvSpPr>
          <p:cNvPr id="7" name="Footer Placeholder 3">
            <a:extLst>
              <a:ext uri="{FF2B5EF4-FFF2-40B4-BE49-F238E27FC236}">
                <a16:creationId xmlns:a16="http://schemas.microsoft.com/office/drawing/2014/main" id="{20C09F96-DB89-86A8-6254-FB638CAC69BF}"/>
              </a:ext>
            </a:extLst>
          </p:cNvPr>
          <p:cNvSpPr txBox="1">
            <a:spLocks/>
          </p:cNvSpPr>
          <p:nvPr/>
        </p:nvSpPr>
        <p:spPr>
          <a:xfrm>
            <a:off x="4092528" y="6386906"/>
            <a:ext cx="3248029"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chemeClr val="bg1"/>
                </a:solidFill>
              </a:rPr>
              <a:t>NR Electron QKT in Solids – </a:t>
            </a:r>
            <a:fld id="{776807D8-D28C-46E7-B0B7-BF9A7CA5E6E4}" type="slidenum">
              <a:rPr lang="en-US" sz="1600" smtClean="0">
                <a:solidFill>
                  <a:schemeClr val="bg1"/>
                </a:solidFill>
              </a:rPr>
              <a:pPr/>
              <a:t>36</a:t>
            </a:fld>
            <a:endParaRPr lang="en-US" sz="1600" dirty="0">
              <a:solidFill>
                <a:schemeClr val="bg1"/>
              </a:solidFill>
            </a:endParaRPr>
          </a:p>
        </p:txBody>
      </p:sp>
      <p:grpSp>
        <p:nvGrpSpPr>
          <p:cNvPr id="8" name="Group 7">
            <a:extLst>
              <a:ext uri="{FF2B5EF4-FFF2-40B4-BE49-F238E27FC236}">
                <a16:creationId xmlns:a16="http://schemas.microsoft.com/office/drawing/2014/main" id="{80E758AA-B0F6-E757-4AB9-267CA6FF645C}"/>
              </a:ext>
            </a:extLst>
          </p:cNvPr>
          <p:cNvGrpSpPr/>
          <p:nvPr/>
        </p:nvGrpSpPr>
        <p:grpSpPr>
          <a:xfrm>
            <a:off x="7824154" y="6314536"/>
            <a:ext cx="4283683" cy="458640"/>
            <a:chOff x="321295" y="5416685"/>
            <a:chExt cx="11545010" cy="1252974"/>
          </a:xfrm>
        </p:grpSpPr>
        <p:pic>
          <p:nvPicPr>
            <p:cNvPr id="9" name="Picture 8">
              <a:extLst>
                <a:ext uri="{FF2B5EF4-FFF2-40B4-BE49-F238E27FC236}">
                  <a16:creationId xmlns:a16="http://schemas.microsoft.com/office/drawing/2014/main" id="{8BB20174-1C72-20F1-B220-7495DE37BDA6}"/>
                </a:ext>
              </a:extLst>
            </p:cNvPr>
            <p:cNvPicPr>
              <a:picLocks noChangeAspect="1"/>
            </p:cNvPicPr>
            <p:nvPr/>
          </p:nvPicPr>
          <p:blipFill>
            <a:blip r:embed="rId3"/>
            <a:stretch>
              <a:fillRect/>
            </a:stretch>
          </p:blipFill>
          <p:spPr>
            <a:xfrm>
              <a:off x="321295" y="5547456"/>
              <a:ext cx="1122203" cy="1122203"/>
            </a:xfrm>
            <a:prstGeom prst="rect">
              <a:avLst/>
            </a:prstGeom>
          </p:spPr>
        </p:pic>
        <p:pic>
          <p:nvPicPr>
            <p:cNvPr id="10" name="Picture 9">
              <a:extLst>
                <a:ext uri="{FF2B5EF4-FFF2-40B4-BE49-F238E27FC236}">
                  <a16:creationId xmlns:a16="http://schemas.microsoft.com/office/drawing/2014/main" id="{6726A793-D2CE-5A60-9284-2539EE6D198D}"/>
                </a:ext>
              </a:extLst>
            </p:cNvPr>
            <p:cNvPicPr>
              <a:picLocks noChangeAspect="1"/>
            </p:cNvPicPr>
            <p:nvPr/>
          </p:nvPicPr>
          <p:blipFill>
            <a:blip r:embed="rId4"/>
            <a:stretch>
              <a:fillRect/>
            </a:stretch>
          </p:blipFill>
          <p:spPr>
            <a:xfrm>
              <a:off x="1636564" y="5543755"/>
              <a:ext cx="1835869" cy="1125904"/>
            </a:xfrm>
            <a:prstGeom prst="rect">
              <a:avLst/>
            </a:prstGeom>
          </p:spPr>
        </p:pic>
        <p:pic>
          <p:nvPicPr>
            <p:cNvPr id="12" name="Picture 11">
              <a:extLst>
                <a:ext uri="{FF2B5EF4-FFF2-40B4-BE49-F238E27FC236}">
                  <a16:creationId xmlns:a16="http://schemas.microsoft.com/office/drawing/2014/main" id="{48B952AA-19EB-390D-C741-C2365CCA48D3}"/>
                </a:ext>
              </a:extLst>
            </p:cNvPr>
            <p:cNvPicPr>
              <a:picLocks noChangeAspect="1"/>
            </p:cNvPicPr>
            <p:nvPr/>
          </p:nvPicPr>
          <p:blipFill>
            <a:blip r:embed="rId5"/>
            <a:stretch>
              <a:fillRect/>
            </a:stretch>
          </p:blipFill>
          <p:spPr>
            <a:xfrm>
              <a:off x="3665499" y="5543755"/>
              <a:ext cx="1004023" cy="1125904"/>
            </a:xfrm>
            <a:prstGeom prst="rect">
              <a:avLst/>
            </a:prstGeom>
          </p:spPr>
        </p:pic>
        <p:pic>
          <p:nvPicPr>
            <p:cNvPr id="13" name="Picture 12">
              <a:extLst>
                <a:ext uri="{FF2B5EF4-FFF2-40B4-BE49-F238E27FC236}">
                  <a16:creationId xmlns:a16="http://schemas.microsoft.com/office/drawing/2014/main" id="{279CDDBE-46F2-EC89-643D-217B892FACC8}"/>
                </a:ext>
              </a:extLst>
            </p:cNvPr>
            <p:cNvPicPr>
              <a:picLocks noChangeAspect="1"/>
            </p:cNvPicPr>
            <p:nvPr/>
          </p:nvPicPr>
          <p:blipFill>
            <a:blip r:embed="rId6"/>
            <a:stretch>
              <a:fillRect/>
            </a:stretch>
          </p:blipFill>
          <p:spPr>
            <a:xfrm>
              <a:off x="4862588" y="5416685"/>
              <a:ext cx="2275265" cy="1252974"/>
            </a:xfrm>
            <a:prstGeom prst="rect">
              <a:avLst/>
            </a:prstGeom>
          </p:spPr>
        </p:pic>
        <p:pic>
          <p:nvPicPr>
            <p:cNvPr id="20" name="Picture 19">
              <a:extLst>
                <a:ext uri="{FF2B5EF4-FFF2-40B4-BE49-F238E27FC236}">
                  <a16:creationId xmlns:a16="http://schemas.microsoft.com/office/drawing/2014/main" id="{61212990-C2C2-68C1-4000-AE16F2BAA992}"/>
                </a:ext>
              </a:extLst>
            </p:cNvPr>
            <p:cNvPicPr>
              <a:picLocks noChangeAspect="1"/>
            </p:cNvPicPr>
            <p:nvPr/>
          </p:nvPicPr>
          <p:blipFill>
            <a:blip r:embed="rId7"/>
            <a:stretch>
              <a:fillRect/>
            </a:stretch>
          </p:blipFill>
          <p:spPr>
            <a:xfrm>
              <a:off x="7330919" y="5470933"/>
              <a:ext cx="4535386" cy="1144477"/>
            </a:xfrm>
            <a:prstGeom prst="rect">
              <a:avLst/>
            </a:prstGeom>
          </p:spPr>
        </p:pic>
      </p:grpSp>
    </p:spTree>
    <p:extLst>
      <p:ext uri="{BB962C8B-B14F-4D97-AF65-F5344CB8AC3E}">
        <p14:creationId xmlns:p14="http://schemas.microsoft.com/office/powerpoint/2010/main" val="482708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6D044-C704-4974-935B-AE3D7EFC9BC4}"/>
              </a:ext>
            </a:extLst>
          </p:cNvPr>
          <p:cNvSpPr>
            <a:spLocks noGrp="1"/>
          </p:cNvSpPr>
          <p:nvPr>
            <p:ph type="title"/>
          </p:nvPr>
        </p:nvSpPr>
        <p:spPr>
          <a:xfrm>
            <a:off x="594804" y="2817"/>
            <a:ext cx="10758996" cy="923331"/>
          </a:xfrm>
        </p:spPr>
        <p:txBody>
          <a:bodyPr/>
          <a:lstStyle/>
          <a:p>
            <a:r>
              <a:rPr lang="en-US"/>
              <a:t>SOLID STATE SPINTRONICS AND BEYOND</a:t>
            </a:r>
            <a:endParaRPr lang="en-US" dirty="0"/>
          </a:p>
        </p:txBody>
      </p:sp>
      <p:sp>
        <p:nvSpPr>
          <p:cNvPr id="11" name="Slide Number Placeholder 10">
            <a:extLst>
              <a:ext uri="{FF2B5EF4-FFF2-40B4-BE49-F238E27FC236}">
                <a16:creationId xmlns:a16="http://schemas.microsoft.com/office/drawing/2014/main" id="{6D5843A7-CBF3-441B-919C-8467B2BB19B5}"/>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4</a:t>
            </a:fld>
            <a:endParaRPr lang="en-US" dirty="0"/>
          </a:p>
        </p:txBody>
      </p:sp>
      <p:sp>
        <p:nvSpPr>
          <p:cNvPr id="3" name="Date Placeholder 4">
            <a:extLst>
              <a:ext uri="{FF2B5EF4-FFF2-40B4-BE49-F238E27FC236}">
                <a16:creationId xmlns:a16="http://schemas.microsoft.com/office/drawing/2014/main" id="{AE8926E7-0187-3E75-11D7-5669865A5D94}"/>
              </a:ext>
            </a:extLst>
          </p:cNvPr>
          <p:cNvSpPr>
            <a:spLocks noGrp="1"/>
          </p:cNvSpPr>
          <p:nvPr>
            <p:ph type="dt" sz="half" idx="10"/>
          </p:nvPr>
        </p:nvSpPr>
        <p:spPr>
          <a:xfrm>
            <a:off x="337141" y="6386906"/>
            <a:ext cx="2596182" cy="365125"/>
          </a:xfrm>
        </p:spPr>
        <p:txBody>
          <a:bodyPr/>
          <a:lstStyle/>
          <a:p>
            <a:r>
              <a:rPr lang="en-US">
                <a:solidFill>
                  <a:schemeClr val="tx1"/>
                </a:solidFill>
              </a:rPr>
              <a:t>ECT* Workshop </a:t>
            </a:r>
            <a:r>
              <a:rPr lang="en-US" dirty="0">
                <a:solidFill>
                  <a:schemeClr val="tx1"/>
                </a:solidFill>
              </a:rPr>
              <a:t>– T. Valet </a:t>
            </a:r>
            <a:r>
              <a:rPr lang="en-US">
                <a:solidFill>
                  <a:schemeClr val="tx1"/>
                </a:solidFill>
              </a:rPr>
              <a:t>- September </a:t>
            </a:r>
            <a:r>
              <a:rPr lang="en-US" dirty="0">
                <a:solidFill>
                  <a:schemeClr val="tx1"/>
                </a:solidFill>
              </a:rPr>
              <a:t>2024</a:t>
            </a:r>
          </a:p>
        </p:txBody>
      </p:sp>
      <p:sp>
        <p:nvSpPr>
          <p:cNvPr id="21" name="Footer Placeholder 3">
            <a:extLst>
              <a:ext uri="{FF2B5EF4-FFF2-40B4-BE49-F238E27FC236}">
                <a16:creationId xmlns:a16="http://schemas.microsoft.com/office/drawing/2014/main" id="{7EA578A9-D990-69CA-DBBF-FA2B2CC6BFC2}"/>
              </a:ext>
            </a:extLst>
          </p:cNvPr>
          <p:cNvSpPr>
            <a:spLocks noGrp="1"/>
          </p:cNvSpPr>
          <p:nvPr>
            <p:ph type="ftr" sz="quarter" idx="11"/>
          </p:nvPr>
        </p:nvSpPr>
        <p:spPr>
          <a:xfrm>
            <a:off x="3997466" y="6386906"/>
            <a:ext cx="3248029" cy="365125"/>
          </a:xfrm>
        </p:spPr>
        <p:txBody>
          <a:bodyPr/>
          <a:lstStyle/>
          <a:p>
            <a:r>
              <a:rPr lang="en-US" sz="1600">
                <a:solidFill>
                  <a:schemeClr val="tx1"/>
                </a:solidFill>
              </a:rPr>
              <a:t>NR Electron QKT in Solids - </a:t>
            </a:r>
            <a:fld id="{776807D8-D28C-46E7-B0B7-BF9A7CA5E6E4}" type="slidenum">
              <a:rPr lang="en-US" sz="1600" smtClean="0">
                <a:solidFill>
                  <a:schemeClr val="tx1"/>
                </a:solidFill>
              </a:rPr>
              <a:t>4</a:t>
            </a:fld>
            <a:endParaRPr lang="en-US" sz="1600" dirty="0">
              <a:solidFill>
                <a:schemeClr val="tx1"/>
              </a:solidFill>
            </a:endParaRPr>
          </a:p>
        </p:txBody>
      </p:sp>
      <p:grpSp>
        <p:nvGrpSpPr>
          <p:cNvPr id="22" name="Group 21">
            <a:extLst>
              <a:ext uri="{FF2B5EF4-FFF2-40B4-BE49-F238E27FC236}">
                <a16:creationId xmlns:a16="http://schemas.microsoft.com/office/drawing/2014/main" id="{B61FC026-FB32-4E09-EFE3-4C3D680BCCF5}"/>
              </a:ext>
            </a:extLst>
          </p:cNvPr>
          <p:cNvGrpSpPr/>
          <p:nvPr/>
        </p:nvGrpSpPr>
        <p:grpSpPr>
          <a:xfrm>
            <a:off x="7824154" y="6314536"/>
            <a:ext cx="4283683" cy="458640"/>
            <a:chOff x="321295" y="5416685"/>
            <a:chExt cx="11545010" cy="1252974"/>
          </a:xfrm>
        </p:grpSpPr>
        <p:pic>
          <p:nvPicPr>
            <p:cNvPr id="23" name="Picture 22">
              <a:extLst>
                <a:ext uri="{FF2B5EF4-FFF2-40B4-BE49-F238E27FC236}">
                  <a16:creationId xmlns:a16="http://schemas.microsoft.com/office/drawing/2014/main" id="{460C7643-512B-9E73-A9AF-9FDF8F930300}"/>
                </a:ext>
              </a:extLst>
            </p:cNvPr>
            <p:cNvPicPr>
              <a:picLocks noChangeAspect="1"/>
            </p:cNvPicPr>
            <p:nvPr/>
          </p:nvPicPr>
          <p:blipFill>
            <a:blip r:embed="rId2"/>
            <a:stretch>
              <a:fillRect/>
            </a:stretch>
          </p:blipFill>
          <p:spPr>
            <a:xfrm>
              <a:off x="321295" y="5547456"/>
              <a:ext cx="1122203" cy="1122203"/>
            </a:xfrm>
            <a:prstGeom prst="rect">
              <a:avLst/>
            </a:prstGeom>
          </p:spPr>
        </p:pic>
        <p:pic>
          <p:nvPicPr>
            <p:cNvPr id="24" name="Picture 23">
              <a:extLst>
                <a:ext uri="{FF2B5EF4-FFF2-40B4-BE49-F238E27FC236}">
                  <a16:creationId xmlns:a16="http://schemas.microsoft.com/office/drawing/2014/main" id="{BACD4F51-D73E-9A47-9B54-FBACB8177569}"/>
                </a:ext>
              </a:extLst>
            </p:cNvPr>
            <p:cNvPicPr>
              <a:picLocks noChangeAspect="1"/>
            </p:cNvPicPr>
            <p:nvPr/>
          </p:nvPicPr>
          <p:blipFill>
            <a:blip r:embed="rId3"/>
            <a:stretch>
              <a:fillRect/>
            </a:stretch>
          </p:blipFill>
          <p:spPr>
            <a:xfrm>
              <a:off x="1636564" y="5543755"/>
              <a:ext cx="1835869" cy="1125904"/>
            </a:xfrm>
            <a:prstGeom prst="rect">
              <a:avLst/>
            </a:prstGeom>
          </p:spPr>
        </p:pic>
        <p:pic>
          <p:nvPicPr>
            <p:cNvPr id="25" name="Picture 24">
              <a:extLst>
                <a:ext uri="{FF2B5EF4-FFF2-40B4-BE49-F238E27FC236}">
                  <a16:creationId xmlns:a16="http://schemas.microsoft.com/office/drawing/2014/main" id="{24CF326B-2A8D-872E-9469-D90B17D69A26}"/>
                </a:ext>
              </a:extLst>
            </p:cNvPr>
            <p:cNvPicPr>
              <a:picLocks noChangeAspect="1"/>
            </p:cNvPicPr>
            <p:nvPr/>
          </p:nvPicPr>
          <p:blipFill>
            <a:blip r:embed="rId4"/>
            <a:stretch>
              <a:fillRect/>
            </a:stretch>
          </p:blipFill>
          <p:spPr>
            <a:xfrm>
              <a:off x="3665499" y="5543755"/>
              <a:ext cx="1004023" cy="1125904"/>
            </a:xfrm>
            <a:prstGeom prst="rect">
              <a:avLst/>
            </a:prstGeom>
          </p:spPr>
        </p:pic>
        <p:pic>
          <p:nvPicPr>
            <p:cNvPr id="26" name="Picture 25">
              <a:extLst>
                <a:ext uri="{FF2B5EF4-FFF2-40B4-BE49-F238E27FC236}">
                  <a16:creationId xmlns:a16="http://schemas.microsoft.com/office/drawing/2014/main" id="{4A05EA30-0A66-658E-EBCE-02D44D257489}"/>
                </a:ext>
              </a:extLst>
            </p:cNvPr>
            <p:cNvPicPr>
              <a:picLocks noChangeAspect="1"/>
            </p:cNvPicPr>
            <p:nvPr/>
          </p:nvPicPr>
          <p:blipFill>
            <a:blip r:embed="rId5"/>
            <a:stretch>
              <a:fillRect/>
            </a:stretch>
          </p:blipFill>
          <p:spPr>
            <a:xfrm>
              <a:off x="4862588" y="5416685"/>
              <a:ext cx="2275265" cy="1252974"/>
            </a:xfrm>
            <a:prstGeom prst="rect">
              <a:avLst/>
            </a:prstGeom>
          </p:spPr>
        </p:pic>
        <p:pic>
          <p:nvPicPr>
            <p:cNvPr id="27" name="Picture 26">
              <a:extLst>
                <a:ext uri="{FF2B5EF4-FFF2-40B4-BE49-F238E27FC236}">
                  <a16:creationId xmlns:a16="http://schemas.microsoft.com/office/drawing/2014/main" id="{F2ADC2B2-48CD-EFDD-8A3F-52E83F7276AF}"/>
                </a:ext>
              </a:extLst>
            </p:cNvPr>
            <p:cNvPicPr>
              <a:picLocks noChangeAspect="1"/>
            </p:cNvPicPr>
            <p:nvPr/>
          </p:nvPicPr>
          <p:blipFill>
            <a:blip r:embed="rId6"/>
            <a:stretch>
              <a:fillRect/>
            </a:stretch>
          </p:blipFill>
          <p:spPr>
            <a:xfrm>
              <a:off x="7330919" y="5470933"/>
              <a:ext cx="4535386" cy="1144477"/>
            </a:xfrm>
            <a:prstGeom prst="rect">
              <a:avLst/>
            </a:prstGeom>
          </p:spPr>
        </p:pic>
      </p:grpSp>
      <p:pic>
        <p:nvPicPr>
          <p:cNvPr id="38" name="Picture 37">
            <a:extLst>
              <a:ext uri="{FF2B5EF4-FFF2-40B4-BE49-F238E27FC236}">
                <a16:creationId xmlns:a16="http://schemas.microsoft.com/office/drawing/2014/main" id="{7BEC1A5B-C415-EA40-93F5-129BE64E4795}"/>
              </a:ext>
            </a:extLst>
          </p:cNvPr>
          <p:cNvPicPr>
            <a:picLocks noChangeAspect="1"/>
          </p:cNvPicPr>
          <p:nvPr/>
        </p:nvPicPr>
        <p:blipFill>
          <a:blip r:embed="rId7"/>
          <a:stretch>
            <a:fillRect/>
          </a:stretch>
        </p:blipFill>
        <p:spPr>
          <a:xfrm>
            <a:off x="8368384" y="811083"/>
            <a:ext cx="3683461" cy="2647950"/>
          </a:xfrm>
          <a:prstGeom prst="rect">
            <a:avLst/>
          </a:prstGeom>
        </p:spPr>
      </p:pic>
      <p:pic>
        <p:nvPicPr>
          <p:cNvPr id="39" name="Picture 38">
            <a:extLst>
              <a:ext uri="{FF2B5EF4-FFF2-40B4-BE49-F238E27FC236}">
                <a16:creationId xmlns:a16="http://schemas.microsoft.com/office/drawing/2014/main" id="{4FF3165D-FF5E-5B29-6643-A2C771074F20}"/>
              </a:ext>
            </a:extLst>
          </p:cNvPr>
          <p:cNvPicPr>
            <a:picLocks noChangeAspect="1"/>
          </p:cNvPicPr>
          <p:nvPr/>
        </p:nvPicPr>
        <p:blipFill>
          <a:blip r:embed="rId8"/>
          <a:stretch>
            <a:fillRect/>
          </a:stretch>
        </p:blipFill>
        <p:spPr>
          <a:xfrm>
            <a:off x="4718281" y="1054742"/>
            <a:ext cx="3650103" cy="2049673"/>
          </a:xfrm>
          <a:prstGeom prst="rect">
            <a:avLst/>
          </a:prstGeom>
        </p:spPr>
      </p:pic>
      <p:grpSp>
        <p:nvGrpSpPr>
          <p:cNvPr id="48" name="Group 47">
            <a:extLst>
              <a:ext uri="{FF2B5EF4-FFF2-40B4-BE49-F238E27FC236}">
                <a16:creationId xmlns:a16="http://schemas.microsoft.com/office/drawing/2014/main" id="{CAFD158E-436B-0BD9-E8C4-7DB274492637}"/>
              </a:ext>
            </a:extLst>
          </p:cNvPr>
          <p:cNvGrpSpPr/>
          <p:nvPr/>
        </p:nvGrpSpPr>
        <p:grpSpPr>
          <a:xfrm>
            <a:off x="594804" y="687180"/>
            <a:ext cx="4434396" cy="5748803"/>
            <a:chOff x="594804" y="687180"/>
            <a:chExt cx="4434396" cy="5748803"/>
          </a:xfrm>
        </p:grpSpPr>
        <p:grpSp>
          <p:nvGrpSpPr>
            <p:cNvPr id="34" name="Group 33">
              <a:extLst>
                <a:ext uri="{FF2B5EF4-FFF2-40B4-BE49-F238E27FC236}">
                  <a16:creationId xmlns:a16="http://schemas.microsoft.com/office/drawing/2014/main" id="{A0202088-7D0C-995E-CC91-31CEA0B30F90}"/>
                </a:ext>
              </a:extLst>
            </p:cNvPr>
            <p:cNvGrpSpPr/>
            <p:nvPr/>
          </p:nvGrpSpPr>
          <p:grpSpPr>
            <a:xfrm>
              <a:off x="594804" y="1292860"/>
              <a:ext cx="4434396" cy="3380998"/>
              <a:chOff x="594804" y="921385"/>
              <a:chExt cx="4434396" cy="3380998"/>
            </a:xfrm>
          </p:grpSpPr>
          <p:pic>
            <p:nvPicPr>
              <p:cNvPr id="29" name="Picture 28">
                <a:extLst>
                  <a:ext uri="{FF2B5EF4-FFF2-40B4-BE49-F238E27FC236}">
                    <a16:creationId xmlns:a16="http://schemas.microsoft.com/office/drawing/2014/main" id="{EB9C7696-C374-1FF8-5B89-8BDCD0121CE3}"/>
                  </a:ext>
                </a:extLst>
              </p:cNvPr>
              <p:cNvPicPr>
                <a:picLocks noChangeAspect="1"/>
              </p:cNvPicPr>
              <p:nvPr/>
            </p:nvPicPr>
            <p:blipFill>
              <a:blip r:embed="rId9"/>
              <a:stretch>
                <a:fillRect/>
              </a:stretch>
            </p:blipFill>
            <p:spPr>
              <a:xfrm>
                <a:off x="594804" y="926148"/>
                <a:ext cx="1952898" cy="3191320"/>
              </a:xfrm>
              <a:prstGeom prst="rect">
                <a:avLst/>
              </a:prstGeom>
            </p:spPr>
          </p:pic>
          <p:pic>
            <p:nvPicPr>
              <p:cNvPr id="31" name="Picture 30">
                <a:extLst>
                  <a:ext uri="{FF2B5EF4-FFF2-40B4-BE49-F238E27FC236}">
                    <a16:creationId xmlns:a16="http://schemas.microsoft.com/office/drawing/2014/main" id="{78F909F8-9635-93BC-0126-DBF827C5F9C6}"/>
                  </a:ext>
                </a:extLst>
              </p:cNvPr>
              <p:cNvPicPr>
                <a:picLocks noChangeAspect="1"/>
              </p:cNvPicPr>
              <p:nvPr/>
            </p:nvPicPr>
            <p:blipFill>
              <a:blip r:embed="rId10"/>
              <a:stretch>
                <a:fillRect/>
              </a:stretch>
            </p:blipFill>
            <p:spPr>
              <a:xfrm>
                <a:off x="2757354" y="921385"/>
                <a:ext cx="1914792" cy="3200847"/>
              </a:xfrm>
              <a:prstGeom prst="rect">
                <a:avLst/>
              </a:prstGeom>
            </p:spPr>
          </p:pic>
          <p:sp>
            <p:nvSpPr>
              <p:cNvPr id="33" name="TextBox 32">
                <a:extLst>
                  <a:ext uri="{FF2B5EF4-FFF2-40B4-BE49-F238E27FC236}">
                    <a16:creationId xmlns:a16="http://schemas.microsoft.com/office/drawing/2014/main" id="{8E1CCC6D-32E7-9F7A-FD51-46225B2F9D0D}"/>
                  </a:ext>
                </a:extLst>
              </p:cNvPr>
              <p:cNvSpPr txBox="1"/>
              <p:nvPr/>
            </p:nvSpPr>
            <p:spPr>
              <a:xfrm>
                <a:off x="666750" y="4025384"/>
                <a:ext cx="4362450" cy="276999"/>
              </a:xfrm>
              <a:prstGeom prst="rect">
                <a:avLst/>
              </a:prstGeom>
              <a:noFill/>
            </p:spPr>
            <p:txBody>
              <a:bodyPr wrap="square">
                <a:spAutoFit/>
              </a:bodyPr>
              <a:lstStyle/>
              <a:p>
                <a:r>
                  <a:rPr lang="en-US" sz="1200"/>
                  <a:t>     Albert Fert (1938-)                Peter Grünberg (1939-2018)</a:t>
                </a:r>
                <a:endParaRPr lang="fr-FR" sz="1200"/>
              </a:p>
            </p:txBody>
          </p:sp>
        </p:grpSp>
        <p:pic>
          <p:nvPicPr>
            <p:cNvPr id="36" name="Picture 35">
              <a:extLst>
                <a:ext uri="{FF2B5EF4-FFF2-40B4-BE49-F238E27FC236}">
                  <a16:creationId xmlns:a16="http://schemas.microsoft.com/office/drawing/2014/main" id="{8AF28E75-53D5-765D-225B-C5AA21613DBA}"/>
                </a:ext>
              </a:extLst>
            </p:cNvPr>
            <p:cNvPicPr>
              <a:picLocks noChangeAspect="1"/>
            </p:cNvPicPr>
            <p:nvPr/>
          </p:nvPicPr>
          <p:blipFill>
            <a:blip r:embed="rId11"/>
            <a:stretch>
              <a:fillRect/>
            </a:stretch>
          </p:blipFill>
          <p:spPr>
            <a:xfrm>
              <a:off x="1638010" y="687180"/>
              <a:ext cx="2076740" cy="562053"/>
            </a:xfrm>
            <a:prstGeom prst="rect">
              <a:avLst/>
            </a:prstGeom>
          </p:spPr>
        </p:pic>
        <p:pic>
          <p:nvPicPr>
            <p:cNvPr id="40" name="Picture 39">
              <a:extLst>
                <a:ext uri="{FF2B5EF4-FFF2-40B4-BE49-F238E27FC236}">
                  <a16:creationId xmlns:a16="http://schemas.microsoft.com/office/drawing/2014/main" id="{7C85E382-9BBF-53EA-46D0-7D8B88767190}"/>
                </a:ext>
              </a:extLst>
            </p:cNvPr>
            <p:cNvPicPr>
              <a:picLocks noChangeAspect="1"/>
            </p:cNvPicPr>
            <p:nvPr/>
          </p:nvPicPr>
          <p:blipFill>
            <a:blip r:embed="rId12"/>
            <a:stretch>
              <a:fillRect/>
            </a:stretch>
          </p:blipFill>
          <p:spPr>
            <a:xfrm>
              <a:off x="1270405" y="4711958"/>
              <a:ext cx="2686050" cy="1724025"/>
            </a:xfrm>
            <a:prstGeom prst="rect">
              <a:avLst/>
            </a:prstGeom>
          </p:spPr>
        </p:pic>
      </p:grpSp>
      <p:pic>
        <p:nvPicPr>
          <p:cNvPr id="42" name="Picture 41">
            <a:extLst>
              <a:ext uri="{FF2B5EF4-FFF2-40B4-BE49-F238E27FC236}">
                <a16:creationId xmlns:a16="http://schemas.microsoft.com/office/drawing/2014/main" id="{11206A34-BCD0-BC68-8A42-DF32448381DC}"/>
              </a:ext>
            </a:extLst>
          </p:cNvPr>
          <p:cNvPicPr>
            <a:picLocks noChangeAspect="1"/>
          </p:cNvPicPr>
          <p:nvPr/>
        </p:nvPicPr>
        <p:blipFill>
          <a:blip r:embed="rId13"/>
          <a:stretch>
            <a:fillRect/>
          </a:stretch>
        </p:blipFill>
        <p:spPr>
          <a:xfrm>
            <a:off x="4953000" y="3628139"/>
            <a:ext cx="3496163" cy="2219635"/>
          </a:xfrm>
          <a:prstGeom prst="rect">
            <a:avLst/>
          </a:prstGeom>
        </p:spPr>
      </p:pic>
      <p:pic>
        <p:nvPicPr>
          <p:cNvPr id="44" name="Picture 43">
            <a:extLst>
              <a:ext uri="{FF2B5EF4-FFF2-40B4-BE49-F238E27FC236}">
                <a16:creationId xmlns:a16="http://schemas.microsoft.com/office/drawing/2014/main" id="{5B3D60C3-78C4-7140-1497-486DC2957DF9}"/>
              </a:ext>
            </a:extLst>
          </p:cNvPr>
          <p:cNvPicPr>
            <a:picLocks noChangeAspect="1"/>
          </p:cNvPicPr>
          <p:nvPr/>
        </p:nvPicPr>
        <p:blipFill>
          <a:blip r:embed="rId14"/>
          <a:stretch>
            <a:fillRect/>
          </a:stretch>
        </p:blipFill>
        <p:spPr>
          <a:xfrm>
            <a:off x="8915838" y="3344733"/>
            <a:ext cx="2923112" cy="2580560"/>
          </a:xfrm>
          <a:prstGeom prst="rect">
            <a:avLst/>
          </a:prstGeom>
        </p:spPr>
      </p:pic>
      <p:sp>
        <p:nvSpPr>
          <p:cNvPr id="46" name="TextBox 45">
            <a:extLst>
              <a:ext uri="{FF2B5EF4-FFF2-40B4-BE49-F238E27FC236}">
                <a16:creationId xmlns:a16="http://schemas.microsoft.com/office/drawing/2014/main" id="{784DB6D0-9B20-8055-C49D-AFB1EE74C6B4}"/>
              </a:ext>
            </a:extLst>
          </p:cNvPr>
          <p:cNvSpPr txBox="1"/>
          <p:nvPr/>
        </p:nvSpPr>
        <p:spPr>
          <a:xfrm>
            <a:off x="4953000" y="3136896"/>
            <a:ext cx="6096000" cy="369332"/>
          </a:xfrm>
          <a:prstGeom prst="rect">
            <a:avLst/>
          </a:prstGeom>
          <a:noFill/>
        </p:spPr>
        <p:txBody>
          <a:bodyPr wrap="square">
            <a:spAutoFit/>
          </a:bodyPr>
          <a:lstStyle/>
          <a:p>
            <a:pPr marL="0" indent="0">
              <a:buNone/>
            </a:pPr>
            <a:r>
              <a:rPr lang="en-US" sz="1800" b="1"/>
              <a:t>Hard Disk Drives – GMR, TMR…</a:t>
            </a:r>
            <a:endParaRPr lang="en-US" sz="1800" b="1" dirty="0"/>
          </a:p>
        </p:txBody>
      </p:sp>
      <p:sp>
        <p:nvSpPr>
          <p:cNvPr id="47" name="TextBox 46">
            <a:extLst>
              <a:ext uri="{FF2B5EF4-FFF2-40B4-BE49-F238E27FC236}">
                <a16:creationId xmlns:a16="http://schemas.microsoft.com/office/drawing/2014/main" id="{C9519704-10CF-34B1-93D8-68832F152EB2}"/>
              </a:ext>
            </a:extLst>
          </p:cNvPr>
          <p:cNvSpPr txBox="1"/>
          <p:nvPr/>
        </p:nvSpPr>
        <p:spPr>
          <a:xfrm>
            <a:off x="5010141" y="5841277"/>
            <a:ext cx="7077083" cy="369332"/>
          </a:xfrm>
          <a:prstGeom prst="rect">
            <a:avLst/>
          </a:prstGeom>
          <a:noFill/>
        </p:spPr>
        <p:txBody>
          <a:bodyPr wrap="square">
            <a:spAutoFit/>
          </a:bodyPr>
          <a:lstStyle/>
          <a:p>
            <a:pPr marL="0" indent="0">
              <a:buNone/>
            </a:pPr>
            <a:r>
              <a:rPr lang="en-US" sz="1800" b="1"/>
              <a:t>Non volatile solid state memories – MRAM, STT, SOT…Orbitronics</a:t>
            </a:r>
            <a:endParaRPr lang="en-US" sz="1800" b="1" dirty="0"/>
          </a:p>
        </p:txBody>
      </p:sp>
    </p:spTree>
    <p:extLst>
      <p:ext uri="{BB962C8B-B14F-4D97-AF65-F5344CB8AC3E}">
        <p14:creationId xmlns:p14="http://schemas.microsoft.com/office/powerpoint/2010/main" val="310858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6D044-C704-4974-935B-AE3D7EFC9BC4}"/>
              </a:ext>
            </a:extLst>
          </p:cNvPr>
          <p:cNvSpPr>
            <a:spLocks noGrp="1"/>
          </p:cNvSpPr>
          <p:nvPr>
            <p:ph type="title"/>
          </p:nvPr>
        </p:nvSpPr>
        <p:spPr>
          <a:xfrm>
            <a:off x="594804" y="2817"/>
            <a:ext cx="10758996" cy="923331"/>
          </a:xfrm>
        </p:spPr>
        <p:txBody>
          <a:bodyPr/>
          <a:lstStyle/>
          <a:p>
            <a:r>
              <a:rPr lang="en-US"/>
              <a:t>Motivations</a:t>
            </a:r>
            <a:endParaRPr lang="en-US" dirty="0"/>
          </a:p>
        </p:txBody>
      </p:sp>
      <p:sp>
        <p:nvSpPr>
          <p:cNvPr id="11" name="Slide Number Placeholder 10">
            <a:extLst>
              <a:ext uri="{FF2B5EF4-FFF2-40B4-BE49-F238E27FC236}">
                <a16:creationId xmlns:a16="http://schemas.microsoft.com/office/drawing/2014/main" id="{6D5843A7-CBF3-441B-919C-8467B2BB19B5}"/>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5</a:t>
            </a:fld>
            <a:endParaRPr lang="en-US" dirty="0"/>
          </a:p>
        </p:txBody>
      </p:sp>
      <p:sp>
        <p:nvSpPr>
          <p:cNvPr id="6" name="ZoneTexte 5">
            <a:extLst>
              <a:ext uri="{FF2B5EF4-FFF2-40B4-BE49-F238E27FC236}">
                <a16:creationId xmlns:a16="http://schemas.microsoft.com/office/drawing/2014/main" id="{29EF5420-614B-D646-85F6-6C5CBF75AAE5}"/>
              </a:ext>
            </a:extLst>
          </p:cNvPr>
          <p:cNvSpPr txBox="1"/>
          <p:nvPr/>
        </p:nvSpPr>
        <p:spPr>
          <a:xfrm>
            <a:off x="217261" y="888652"/>
            <a:ext cx="304892" cy="369332"/>
          </a:xfrm>
          <a:prstGeom prst="rect">
            <a:avLst/>
          </a:prstGeom>
          <a:noFill/>
        </p:spPr>
        <p:txBody>
          <a:bodyPr wrap="none" rtlCol="0">
            <a:spAutoFit/>
          </a:bodyPr>
          <a:lstStyle/>
          <a:p>
            <a:r>
              <a:rPr lang="de-DE" b="1" dirty="0"/>
              <a:t>1</a:t>
            </a:r>
            <a:endParaRPr lang="en-US" b="1" dirty="0"/>
          </a:p>
        </p:txBody>
      </p:sp>
      <p:sp>
        <p:nvSpPr>
          <p:cNvPr id="8" name="Ellipse 7">
            <a:extLst>
              <a:ext uri="{FF2B5EF4-FFF2-40B4-BE49-F238E27FC236}">
                <a16:creationId xmlns:a16="http://schemas.microsoft.com/office/drawing/2014/main" id="{816A731B-B794-1D87-4513-A983A50F6E2D}"/>
              </a:ext>
            </a:extLst>
          </p:cNvPr>
          <p:cNvSpPr/>
          <p:nvPr/>
        </p:nvSpPr>
        <p:spPr>
          <a:xfrm>
            <a:off x="198788" y="928617"/>
            <a:ext cx="331200" cy="329367"/>
          </a:xfrm>
          <a:prstGeom prst="ellipse">
            <a:avLst/>
          </a:prstGeom>
          <a:noFill/>
          <a:ln w="444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ZoneTexte 9">
            <a:extLst>
              <a:ext uri="{FF2B5EF4-FFF2-40B4-BE49-F238E27FC236}">
                <a16:creationId xmlns:a16="http://schemas.microsoft.com/office/drawing/2014/main" id="{463A0FFE-B486-462E-473A-A57A79AC3AA0}"/>
              </a:ext>
            </a:extLst>
          </p:cNvPr>
          <p:cNvSpPr txBox="1"/>
          <p:nvPr/>
        </p:nvSpPr>
        <p:spPr>
          <a:xfrm>
            <a:off x="601251" y="902467"/>
            <a:ext cx="11391961" cy="1323439"/>
          </a:xfrm>
          <a:prstGeom prst="rect">
            <a:avLst/>
          </a:prstGeom>
          <a:noFill/>
        </p:spPr>
        <p:txBody>
          <a:bodyPr wrap="square" rtlCol="0">
            <a:spAutoFit/>
          </a:bodyPr>
          <a:lstStyle/>
          <a:p>
            <a:r>
              <a:rPr lang="en-US" sz="2000" b="1" dirty="0"/>
              <a:t>We are entering the “end of roadmap” / “more than Moore” era, while there is a rapidly expanding universe of “quantum materials”. Understanding the dynamics, and taking advantage of, additional </a:t>
            </a:r>
            <a:r>
              <a:rPr lang="en-US" sz="2000" b="1" dirty="0">
                <a:solidFill>
                  <a:schemeClr val="accent2">
                    <a:lumMod val="75000"/>
                  </a:schemeClr>
                </a:solidFill>
              </a:rPr>
              <a:t>internal </a:t>
            </a:r>
            <a:r>
              <a:rPr lang="en-US" sz="2000" b="1" dirty="0"/>
              <a:t>degrees of freedom (DOFs) such as spin and orbital character of charge carriers is of both fundamental and practical interest. These internal DOFs are </a:t>
            </a:r>
            <a:r>
              <a:rPr lang="en-US" sz="2000" b="1">
                <a:solidFill>
                  <a:schemeClr val="accent2">
                    <a:lumMod val="75000"/>
                  </a:schemeClr>
                </a:solidFill>
              </a:rPr>
              <a:t>inescapably quantum in nature</a:t>
            </a:r>
            <a:r>
              <a:rPr lang="en-US" sz="2000" b="1"/>
              <a:t>.   </a:t>
            </a:r>
            <a:endParaRPr lang="en-US" sz="2000" b="1" dirty="0"/>
          </a:p>
        </p:txBody>
      </p:sp>
      <p:sp>
        <p:nvSpPr>
          <p:cNvPr id="12" name="ZoneTexte 11">
            <a:extLst>
              <a:ext uri="{FF2B5EF4-FFF2-40B4-BE49-F238E27FC236}">
                <a16:creationId xmlns:a16="http://schemas.microsoft.com/office/drawing/2014/main" id="{FFAD7C80-1AF7-45FD-47BE-96E75E26A0B5}"/>
              </a:ext>
            </a:extLst>
          </p:cNvPr>
          <p:cNvSpPr txBox="1"/>
          <p:nvPr/>
        </p:nvSpPr>
        <p:spPr>
          <a:xfrm>
            <a:off x="212642" y="2437566"/>
            <a:ext cx="304892" cy="369332"/>
          </a:xfrm>
          <a:prstGeom prst="rect">
            <a:avLst/>
          </a:prstGeom>
          <a:noFill/>
        </p:spPr>
        <p:txBody>
          <a:bodyPr wrap="none" rtlCol="0">
            <a:spAutoFit/>
          </a:bodyPr>
          <a:lstStyle/>
          <a:p>
            <a:r>
              <a:rPr lang="de-DE" b="1" dirty="0"/>
              <a:t>2</a:t>
            </a:r>
            <a:endParaRPr lang="en-US" b="1" dirty="0"/>
          </a:p>
        </p:txBody>
      </p:sp>
      <p:sp>
        <p:nvSpPr>
          <p:cNvPr id="14" name="Ellipse 13">
            <a:extLst>
              <a:ext uri="{FF2B5EF4-FFF2-40B4-BE49-F238E27FC236}">
                <a16:creationId xmlns:a16="http://schemas.microsoft.com/office/drawing/2014/main" id="{39CDECE3-F5BB-6A78-D186-05AD30D4D870}"/>
              </a:ext>
            </a:extLst>
          </p:cNvPr>
          <p:cNvSpPr/>
          <p:nvPr/>
        </p:nvSpPr>
        <p:spPr>
          <a:xfrm>
            <a:off x="194169" y="2477531"/>
            <a:ext cx="331200" cy="329367"/>
          </a:xfrm>
          <a:prstGeom prst="ellipse">
            <a:avLst/>
          </a:prstGeom>
          <a:noFill/>
          <a:ln w="444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ZoneTexte 14">
            <a:extLst>
              <a:ext uri="{FF2B5EF4-FFF2-40B4-BE49-F238E27FC236}">
                <a16:creationId xmlns:a16="http://schemas.microsoft.com/office/drawing/2014/main" id="{1FB4B273-28F1-52FC-47FD-044ADA776471}"/>
              </a:ext>
            </a:extLst>
          </p:cNvPr>
          <p:cNvSpPr txBox="1"/>
          <p:nvPr/>
        </p:nvSpPr>
        <p:spPr>
          <a:xfrm>
            <a:off x="547552" y="2431257"/>
            <a:ext cx="11431806" cy="1323439"/>
          </a:xfrm>
          <a:prstGeom prst="rect">
            <a:avLst/>
          </a:prstGeom>
          <a:noFill/>
        </p:spPr>
        <p:txBody>
          <a:bodyPr wrap="square" rtlCol="0">
            <a:spAutoFit/>
          </a:bodyPr>
          <a:lstStyle/>
          <a:p>
            <a:r>
              <a:rPr lang="en-US" sz="2000" b="1" dirty="0"/>
              <a:t>Despite the general downscaling (in size) and upscaling (in frequencies), a broad range of newly explored effects and contemplated new devices will continue to “live” in the </a:t>
            </a:r>
            <a:r>
              <a:rPr lang="en-US" sz="2000" b="1" dirty="0">
                <a:solidFill>
                  <a:schemeClr val="accent2">
                    <a:lumMod val="75000"/>
                  </a:schemeClr>
                </a:solidFill>
              </a:rPr>
              <a:t>semiclassical realm</a:t>
            </a:r>
            <a:r>
              <a:rPr lang="en-US" sz="2000" b="1" dirty="0"/>
              <a:t> as far as the </a:t>
            </a:r>
            <a:r>
              <a:rPr lang="en-US" sz="2000" b="1" dirty="0">
                <a:solidFill>
                  <a:schemeClr val="accent2">
                    <a:lumMod val="75000"/>
                  </a:schemeClr>
                </a:solidFill>
              </a:rPr>
              <a:t>external</a:t>
            </a:r>
            <a:r>
              <a:rPr lang="en-US" sz="2000" b="1" dirty="0"/>
              <a:t> DOFs of the charge carriers i.e., position and momentum, and the “probing” external perturbations i.e., EM fields, elastic stresses, </a:t>
            </a:r>
            <a:r>
              <a:rPr lang="en-US" sz="2000" b="1" dirty="0" err="1"/>
              <a:t>etc</a:t>
            </a:r>
            <a:r>
              <a:rPr lang="en-US" sz="2000" b="1" dirty="0"/>
              <a:t>, are concerned.</a:t>
            </a:r>
          </a:p>
        </p:txBody>
      </p:sp>
      <p:sp>
        <p:nvSpPr>
          <p:cNvPr id="17" name="ZoneTexte 16">
            <a:extLst>
              <a:ext uri="{FF2B5EF4-FFF2-40B4-BE49-F238E27FC236}">
                <a16:creationId xmlns:a16="http://schemas.microsoft.com/office/drawing/2014/main" id="{75C22282-7C60-5C4E-4130-EBF8860126FE}"/>
              </a:ext>
            </a:extLst>
          </p:cNvPr>
          <p:cNvSpPr txBox="1"/>
          <p:nvPr/>
        </p:nvSpPr>
        <p:spPr>
          <a:xfrm>
            <a:off x="201142" y="3953487"/>
            <a:ext cx="304892" cy="369332"/>
          </a:xfrm>
          <a:prstGeom prst="rect">
            <a:avLst/>
          </a:prstGeom>
          <a:noFill/>
        </p:spPr>
        <p:txBody>
          <a:bodyPr wrap="none" rtlCol="0">
            <a:spAutoFit/>
          </a:bodyPr>
          <a:lstStyle/>
          <a:p>
            <a:r>
              <a:rPr lang="de-DE" b="1" dirty="0"/>
              <a:t>3</a:t>
            </a:r>
            <a:endParaRPr lang="en-US" b="1" dirty="0"/>
          </a:p>
        </p:txBody>
      </p:sp>
      <p:sp>
        <p:nvSpPr>
          <p:cNvPr id="18" name="Ellipse 17">
            <a:extLst>
              <a:ext uri="{FF2B5EF4-FFF2-40B4-BE49-F238E27FC236}">
                <a16:creationId xmlns:a16="http://schemas.microsoft.com/office/drawing/2014/main" id="{C2106858-1201-5039-C1DF-DDFA37054A9B}"/>
              </a:ext>
            </a:extLst>
          </p:cNvPr>
          <p:cNvSpPr/>
          <p:nvPr/>
        </p:nvSpPr>
        <p:spPr>
          <a:xfrm>
            <a:off x="182669" y="3993452"/>
            <a:ext cx="331200" cy="329367"/>
          </a:xfrm>
          <a:prstGeom prst="ellipse">
            <a:avLst/>
          </a:prstGeom>
          <a:noFill/>
          <a:ln w="444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ZoneTexte 18">
            <a:extLst>
              <a:ext uri="{FF2B5EF4-FFF2-40B4-BE49-F238E27FC236}">
                <a16:creationId xmlns:a16="http://schemas.microsoft.com/office/drawing/2014/main" id="{0DEF0296-1E22-63D0-9008-BA0C3561BDB2}"/>
              </a:ext>
            </a:extLst>
          </p:cNvPr>
          <p:cNvSpPr txBox="1"/>
          <p:nvPr/>
        </p:nvSpPr>
        <p:spPr>
          <a:xfrm>
            <a:off x="536052" y="3947175"/>
            <a:ext cx="11431806" cy="2554545"/>
          </a:xfrm>
          <a:prstGeom prst="rect">
            <a:avLst/>
          </a:prstGeom>
          <a:noFill/>
        </p:spPr>
        <p:txBody>
          <a:bodyPr wrap="square" rtlCol="0">
            <a:spAutoFit/>
          </a:bodyPr>
          <a:lstStyle/>
          <a:p>
            <a:r>
              <a:rPr lang="en-US" sz="2000" b="1" dirty="0"/>
              <a:t>Due to the mesoscopic size of many experimental devices of interest, a full quantum modeling is still often out of reach. Kinetic theory is the ideal approach to keep the treatment of the internal DOFs fully quantum, while filtering out the external coherences…however:</a:t>
            </a:r>
          </a:p>
          <a:p>
            <a:pPr marL="914400" lvl="1" indent="-457200">
              <a:buFont typeface="+mj-lt"/>
              <a:buAutoNum type="arabicPeriod"/>
            </a:pPr>
            <a:r>
              <a:rPr lang="en-US" sz="2000"/>
              <a:t>We need </a:t>
            </a:r>
            <a:r>
              <a:rPr lang="en-US" sz="2000">
                <a:solidFill>
                  <a:schemeClr val="accent2">
                    <a:lumMod val="75000"/>
                  </a:schemeClr>
                </a:solidFill>
              </a:rPr>
              <a:t>systematicaly</a:t>
            </a:r>
            <a:r>
              <a:rPr lang="en-US" sz="2000"/>
              <a:t> derived kinetic </a:t>
            </a:r>
            <a:r>
              <a:rPr lang="en-US" sz="2000" dirty="0"/>
              <a:t>equations as a </a:t>
            </a:r>
            <a:r>
              <a:rPr lang="en-US" sz="2000" dirty="0">
                <a:solidFill>
                  <a:schemeClr val="accent2">
                    <a:lumMod val="75000"/>
                  </a:schemeClr>
                </a:solidFill>
              </a:rPr>
              <a:t>controlled approximation </a:t>
            </a:r>
            <a:r>
              <a:rPr lang="en-US" sz="2000" dirty="0"/>
              <a:t>of out-of-equilibrium quantum field theory in a </a:t>
            </a:r>
            <a:r>
              <a:rPr lang="en-US" sz="2000" dirty="0">
                <a:solidFill>
                  <a:schemeClr val="accent2">
                    <a:lumMod val="75000"/>
                  </a:schemeClr>
                </a:solidFill>
              </a:rPr>
              <a:t>multiband context </a:t>
            </a:r>
            <a:r>
              <a:rPr lang="en-US" sz="2000" dirty="0"/>
              <a:t>in presence of </a:t>
            </a:r>
            <a:r>
              <a:rPr lang="en-US" sz="2000" dirty="0">
                <a:solidFill>
                  <a:schemeClr val="accent2">
                    <a:lumMod val="75000"/>
                  </a:schemeClr>
                </a:solidFill>
              </a:rPr>
              <a:t>external perturbations</a:t>
            </a:r>
            <a:r>
              <a:rPr lang="en-US" sz="2000" dirty="0"/>
              <a:t>, in </a:t>
            </a:r>
            <a:r>
              <a:rPr lang="en-US" sz="2000" dirty="0">
                <a:solidFill>
                  <a:schemeClr val="accent2">
                    <a:lumMod val="75000"/>
                  </a:schemeClr>
                </a:solidFill>
              </a:rPr>
              <a:t>all generality </a:t>
            </a:r>
            <a:r>
              <a:rPr lang="en-US" sz="2000" dirty="0"/>
              <a:t>and with </a:t>
            </a:r>
            <a:r>
              <a:rPr lang="en-US" sz="2000" dirty="0">
                <a:solidFill>
                  <a:schemeClr val="accent2">
                    <a:lumMod val="75000"/>
                  </a:schemeClr>
                </a:solidFill>
              </a:rPr>
              <a:t>manifest gauge invariance</a:t>
            </a:r>
            <a:r>
              <a:rPr lang="en-US" sz="2000" dirty="0"/>
              <a:t>,</a:t>
            </a:r>
          </a:p>
          <a:p>
            <a:pPr marL="914400" lvl="1" indent="-457200">
              <a:buFont typeface="+mj-lt"/>
              <a:buAutoNum type="arabicPeriod"/>
            </a:pPr>
            <a:r>
              <a:rPr lang="en-US" sz="2000" dirty="0"/>
              <a:t>The interplay between </a:t>
            </a:r>
            <a:r>
              <a:rPr lang="en-US" sz="2000" dirty="0">
                <a:solidFill>
                  <a:schemeClr val="accent2">
                    <a:lumMod val="75000"/>
                  </a:schemeClr>
                </a:solidFill>
              </a:rPr>
              <a:t>quantum geometry</a:t>
            </a:r>
            <a:r>
              <a:rPr lang="en-US" sz="2000" dirty="0"/>
              <a:t> and </a:t>
            </a:r>
            <a:r>
              <a:rPr lang="en-US" sz="2000" dirty="0">
                <a:solidFill>
                  <a:schemeClr val="accent2">
                    <a:lumMod val="75000"/>
                  </a:schemeClr>
                </a:solidFill>
              </a:rPr>
              <a:t>disorder effects </a:t>
            </a:r>
            <a:r>
              <a:rPr lang="en-US" sz="2000" dirty="0"/>
              <a:t>needs to be captured.</a:t>
            </a:r>
          </a:p>
          <a:p>
            <a:endParaRPr lang="en-US" sz="2000" b="1" dirty="0"/>
          </a:p>
        </p:txBody>
      </p:sp>
      <p:sp>
        <p:nvSpPr>
          <p:cNvPr id="3" name="Date Placeholder 4">
            <a:extLst>
              <a:ext uri="{FF2B5EF4-FFF2-40B4-BE49-F238E27FC236}">
                <a16:creationId xmlns:a16="http://schemas.microsoft.com/office/drawing/2014/main" id="{21F37EC4-D692-3628-5056-29662404C63B}"/>
              </a:ext>
            </a:extLst>
          </p:cNvPr>
          <p:cNvSpPr>
            <a:spLocks noGrp="1"/>
          </p:cNvSpPr>
          <p:nvPr>
            <p:ph type="dt" sz="half" idx="10"/>
          </p:nvPr>
        </p:nvSpPr>
        <p:spPr>
          <a:xfrm>
            <a:off x="337141" y="6386906"/>
            <a:ext cx="2596182" cy="365125"/>
          </a:xfrm>
        </p:spPr>
        <p:txBody>
          <a:bodyPr/>
          <a:lstStyle/>
          <a:p>
            <a:r>
              <a:rPr lang="en-US">
                <a:solidFill>
                  <a:schemeClr val="tx1"/>
                </a:solidFill>
              </a:rPr>
              <a:t>ECT* Workshop </a:t>
            </a:r>
            <a:r>
              <a:rPr lang="en-US" dirty="0">
                <a:solidFill>
                  <a:schemeClr val="tx1"/>
                </a:solidFill>
              </a:rPr>
              <a:t>– T. Valet </a:t>
            </a:r>
            <a:r>
              <a:rPr lang="en-US">
                <a:solidFill>
                  <a:schemeClr val="tx1"/>
                </a:solidFill>
              </a:rPr>
              <a:t>- September </a:t>
            </a:r>
            <a:r>
              <a:rPr lang="en-US" dirty="0">
                <a:solidFill>
                  <a:schemeClr val="tx1"/>
                </a:solidFill>
              </a:rPr>
              <a:t>2024</a:t>
            </a:r>
          </a:p>
        </p:txBody>
      </p:sp>
      <p:sp>
        <p:nvSpPr>
          <p:cNvPr id="21" name="Footer Placeholder 3">
            <a:extLst>
              <a:ext uri="{FF2B5EF4-FFF2-40B4-BE49-F238E27FC236}">
                <a16:creationId xmlns:a16="http://schemas.microsoft.com/office/drawing/2014/main" id="{423D3B95-7A2B-8216-6FB1-7BC0F67E7C7F}"/>
              </a:ext>
            </a:extLst>
          </p:cNvPr>
          <p:cNvSpPr>
            <a:spLocks noGrp="1"/>
          </p:cNvSpPr>
          <p:nvPr>
            <p:ph type="ftr" sz="quarter" idx="11"/>
          </p:nvPr>
        </p:nvSpPr>
        <p:spPr>
          <a:xfrm>
            <a:off x="3997466" y="6386906"/>
            <a:ext cx="3248029" cy="365125"/>
          </a:xfrm>
        </p:spPr>
        <p:txBody>
          <a:bodyPr/>
          <a:lstStyle/>
          <a:p>
            <a:r>
              <a:rPr lang="en-US" sz="1600">
                <a:solidFill>
                  <a:schemeClr val="tx1"/>
                </a:solidFill>
              </a:rPr>
              <a:t>NR Electron QKT in Solids - </a:t>
            </a:r>
            <a:fld id="{776807D8-D28C-46E7-B0B7-BF9A7CA5E6E4}" type="slidenum">
              <a:rPr lang="en-US" sz="1600" smtClean="0">
                <a:solidFill>
                  <a:schemeClr val="tx1"/>
                </a:solidFill>
              </a:rPr>
              <a:t>5</a:t>
            </a:fld>
            <a:endParaRPr lang="en-US" sz="1600" dirty="0">
              <a:solidFill>
                <a:schemeClr val="tx1"/>
              </a:solidFill>
            </a:endParaRPr>
          </a:p>
        </p:txBody>
      </p:sp>
      <p:grpSp>
        <p:nvGrpSpPr>
          <p:cNvPr id="22" name="Group 21">
            <a:extLst>
              <a:ext uri="{FF2B5EF4-FFF2-40B4-BE49-F238E27FC236}">
                <a16:creationId xmlns:a16="http://schemas.microsoft.com/office/drawing/2014/main" id="{8CAFECF5-CB0B-D81D-D312-336F8C9BF73E}"/>
              </a:ext>
            </a:extLst>
          </p:cNvPr>
          <p:cNvGrpSpPr/>
          <p:nvPr/>
        </p:nvGrpSpPr>
        <p:grpSpPr>
          <a:xfrm>
            <a:off x="7824154" y="6314536"/>
            <a:ext cx="4283683" cy="458640"/>
            <a:chOff x="321295" y="5416685"/>
            <a:chExt cx="11545010" cy="1252974"/>
          </a:xfrm>
        </p:grpSpPr>
        <p:pic>
          <p:nvPicPr>
            <p:cNvPr id="23" name="Picture 22">
              <a:extLst>
                <a:ext uri="{FF2B5EF4-FFF2-40B4-BE49-F238E27FC236}">
                  <a16:creationId xmlns:a16="http://schemas.microsoft.com/office/drawing/2014/main" id="{BF27E3E6-35CF-2748-30DE-8A4DEB720F29}"/>
                </a:ext>
              </a:extLst>
            </p:cNvPr>
            <p:cNvPicPr>
              <a:picLocks noChangeAspect="1"/>
            </p:cNvPicPr>
            <p:nvPr/>
          </p:nvPicPr>
          <p:blipFill>
            <a:blip r:embed="rId2"/>
            <a:stretch>
              <a:fillRect/>
            </a:stretch>
          </p:blipFill>
          <p:spPr>
            <a:xfrm>
              <a:off x="321295" y="5547456"/>
              <a:ext cx="1122203" cy="1122203"/>
            </a:xfrm>
            <a:prstGeom prst="rect">
              <a:avLst/>
            </a:prstGeom>
          </p:spPr>
        </p:pic>
        <p:pic>
          <p:nvPicPr>
            <p:cNvPr id="24" name="Picture 23">
              <a:extLst>
                <a:ext uri="{FF2B5EF4-FFF2-40B4-BE49-F238E27FC236}">
                  <a16:creationId xmlns:a16="http://schemas.microsoft.com/office/drawing/2014/main" id="{CD350CDB-09B5-8DD2-762E-5E4B4CEBE6F5}"/>
                </a:ext>
              </a:extLst>
            </p:cNvPr>
            <p:cNvPicPr>
              <a:picLocks noChangeAspect="1"/>
            </p:cNvPicPr>
            <p:nvPr/>
          </p:nvPicPr>
          <p:blipFill>
            <a:blip r:embed="rId3"/>
            <a:stretch>
              <a:fillRect/>
            </a:stretch>
          </p:blipFill>
          <p:spPr>
            <a:xfrm>
              <a:off x="1636564" y="5543755"/>
              <a:ext cx="1835869" cy="1125904"/>
            </a:xfrm>
            <a:prstGeom prst="rect">
              <a:avLst/>
            </a:prstGeom>
          </p:spPr>
        </p:pic>
        <p:pic>
          <p:nvPicPr>
            <p:cNvPr id="25" name="Picture 24">
              <a:extLst>
                <a:ext uri="{FF2B5EF4-FFF2-40B4-BE49-F238E27FC236}">
                  <a16:creationId xmlns:a16="http://schemas.microsoft.com/office/drawing/2014/main" id="{6CC0B4EA-A232-E65C-43E7-C5B3C1EA090B}"/>
                </a:ext>
              </a:extLst>
            </p:cNvPr>
            <p:cNvPicPr>
              <a:picLocks noChangeAspect="1"/>
            </p:cNvPicPr>
            <p:nvPr/>
          </p:nvPicPr>
          <p:blipFill>
            <a:blip r:embed="rId4"/>
            <a:stretch>
              <a:fillRect/>
            </a:stretch>
          </p:blipFill>
          <p:spPr>
            <a:xfrm>
              <a:off x="3665499" y="5543755"/>
              <a:ext cx="1004023" cy="1125904"/>
            </a:xfrm>
            <a:prstGeom prst="rect">
              <a:avLst/>
            </a:prstGeom>
          </p:spPr>
        </p:pic>
        <p:pic>
          <p:nvPicPr>
            <p:cNvPr id="26" name="Picture 25">
              <a:extLst>
                <a:ext uri="{FF2B5EF4-FFF2-40B4-BE49-F238E27FC236}">
                  <a16:creationId xmlns:a16="http://schemas.microsoft.com/office/drawing/2014/main" id="{3FB45454-99E5-977A-87BE-CBC285E5C95E}"/>
                </a:ext>
              </a:extLst>
            </p:cNvPr>
            <p:cNvPicPr>
              <a:picLocks noChangeAspect="1"/>
            </p:cNvPicPr>
            <p:nvPr/>
          </p:nvPicPr>
          <p:blipFill>
            <a:blip r:embed="rId5"/>
            <a:stretch>
              <a:fillRect/>
            </a:stretch>
          </p:blipFill>
          <p:spPr>
            <a:xfrm>
              <a:off x="4862588" y="5416685"/>
              <a:ext cx="2275265" cy="1252974"/>
            </a:xfrm>
            <a:prstGeom prst="rect">
              <a:avLst/>
            </a:prstGeom>
          </p:spPr>
        </p:pic>
        <p:pic>
          <p:nvPicPr>
            <p:cNvPr id="27" name="Picture 26">
              <a:extLst>
                <a:ext uri="{FF2B5EF4-FFF2-40B4-BE49-F238E27FC236}">
                  <a16:creationId xmlns:a16="http://schemas.microsoft.com/office/drawing/2014/main" id="{0D1B483C-899B-D5BE-B4A6-3A92BF365D4A}"/>
                </a:ext>
              </a:extLst>
            </p:cNvPr>
            <p:cNvPicPr>
              <a:picLocks noChangeAspect="1"/>
            </p:cNvPicPr>
            <p:nvPr/>
          </p:nvPicPr>
          <p:blipFill>
            <a:blip r:embed="rId6"/>
            <a:stretch>
              <a:fillRect/>
            </a:stretch>
          </p:blipFill>
          <p:spPr>
            <a:xfrm>
              <a:off x="7330919" y="5470933"/>
              <a:ext cx="4535386" cy="1144477"/>
            </a:xfrm>
            <a:prstGeom prst="rect">
              <a:avLst/>
            </a:prstGeom>
          </p:spPr>
        </p:pic>
      </p:grpSp>
    </p:spTree>
    <p:extLst>
      <p:ext uri="{BB962C8B-B14F-4D97-AF65-F5344CB8AC3E}">
        <p14:creationId xmlns:p14="http://schemas.microsoft.com/office/powerpoint/2010/main" val="269195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xEl>
                                              <p:pRg st="0" end="0"/>
                                            </p:txEl>
                                          </p:spTgt>
                                        </p:tgtEl>
                                        <p:attrNameLst>
                                          <p:attrName>style.visibility</p:attrName>
                                        </p:attrNameLst>
                                      </p:cBhvr>
                                      <p:to>
                                        <p:strVal val="visible"/>
                                      </p:to>
                                    </p:set>
                                    <p:animEffect transition="in" filter="fade">
                                      <p:cBhvr>
                                        <p:cTn id="35" dur="500"/>
                                        <p:tgtEl>
                                          <p:spTgt spid="1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9">
                                            <p:txEl>
                                              <p:pRg st="1" end="1"/>
                                            </p:txEl>
                                          </p:spTgt>
                                        </p:tgtEl>
                                        <p:attrNameLst>
                                          <p:attrName>style.visibility</p:attrName>
                                        </p:attrNameLst>
                                      </p:cBhvr>
                                      <p:to>
                                        <p:strVal val="visible"/>
                                      </p:to>
                                    </p:set>
                                    <p:animEffect transition="in" filter="fade">
                                      <p:cBhvr>
                                        <p:cTn id="40" dur="500"/>
                                        <p:tgtEl>
                                          <p:spTgt spid="19">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9">
                                            <p:txEl>
                                              <p:pRg st="2" end="2"/>
                                            </p:txEl>
                                          </p:spTgt>
                                        </p:tgtEl>
                                        <p:attrNameLst>
                                          <p:attrName>style.visibility</p:attrName>
                                        </p:attrNameLst>
                                      </p:cBhvr>
                                      <p:to>
                                        <p:strVal val="visible"/>
                                      </p:to>
                                    </p:set>
                                    <p:animEffect transition="in" filter="fade">
                                      <p:cBhvr>
                                        <p:cTn id="45"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0" grpId="0"/>
      <p:bldP spid="12" grpId="0"/>
      <p:bldP spid="14" grpId="0" animBg="1"/>
      <p:bldP spid="15" grpId="0"/>
      <p:bldP spid="17" grpId="0"/>
      <p:bldP spid="18" grpId="0" animBg="1"/>
      <p:bldP spid="19"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5F11-B7B9-4B80-8C6A-A8A7A7190B77}"/>
              </a:ext>
            </a:extLst>
          </p:cNvPr>
          <p:cNvSpPr>
            <a:spLocks noGrp="1"/>
          </p:cNvSpPr>
          <p:nvPr>
            <p:ph type="ctrTitle"/>
          </p:nvPr>
        </p:nvSpPr>
        <p:spPr>
          <a:xfrm>
            <a:off x="6067425" y="2601684"/>
            <a:ext cx="5865781" cy="1715531"/>
          </a:xfrm>
        </p:spPr>
        <p:txBody>
          <a:bodyPr/>
          <a:lstStyle/>
          <a:p>
            <a:pPr algn="ctr"/>
            <a:r>
              <a:rPr lang="en-US"/>
              <a:t>Non relativisitic electron qkt in solids</a:t>
            </a:r>
            <a:br>
              <a:rPr lang="en-US"/>
            </a:br>
            <a:r>
              <a:rPr lang="en-US"/>
              <a:t>general formalism</a:t>
            </a:r>
            <a:endParaRPr lang="en-US" dirty="0"/>
          </a:p>
        </p:txBody>
      </p:sp>
      <p:sp>
        <p:nvSpPr>
          <p:cNvPr id="10" name="Date Placeholder 4">
            <a:extLst>
              <a:ext uri="{FF2B5EF4-FFF2-40B4-BE49-F238E27FC236}">
                <a16:creationId xmlns:a16="http://schemas.microsoft.com/office/drawing/2014/main" id="{2FD63AB1-A6D3-969B-D906-34060D8D0610}"/>
              </a:ext>
            </a:extLst>
          </p:cNvPr>
          <p:cNvSpPr txBox="1">
            <a:spLocks/>
          </p:cNvSpPr>
          <p:nvPr/>
        </p:nvSpPr>
        <p:spPr>
          <a:xfrm>
            <a:off x="455037" y="6386906"/>
            <a:ext cx="2668409"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ECT* Workshop </a:t>
            </a:r>
            <a:r>
              <a:rPr lang="en-US" dirty="0">
                <a:solidFill>
                  <a:schemeClr val="bg1"/>
                </a:solidFill>
              </a:rPr>
              <a:t>– T. Valet </a:t>
            </a:r>
            <a:r>
              <a:rPr lang="en-US">
                <a:solidFill>
                  <a:schemeClr val="bg1"/>
                </a:solidFill>
              </a:rPr>
              <a:t>- September </a:t>
            </a:r>
            <a:r>
              <a:rPr lang="en-US" dirty="0">
                <a:solidFill>
                  <a:schemeClr val="bg1"/>
                </a:solidFill>
              </a:rPr>
              <a:t>2024</a:t>
            </a:r>
          </a:p>
        </p:txBody>
      </p:sp>
      <p:sp>
        <p:nvSpPr>
          <p:cNvPr id="11" name="Footer Placeholder 3">
            <a:extLst>
              <a:ext uri="{FF2B5EF4-FFF2-40B4-BE49-F238E27FC236}">
                <a16:creationId xmlns:a16="http://schemas.microsoft.com/office/drawing/2014/main" id="{0F2C0AB1-807F-D92F-81E4-99F867F120A7}"/>
              </a:ext>
            </a:extLst>
          </p:cNvPr>
          <p:cNvSpPr txBox="1">
            <a:spLocks/>
          </p:cNvSpPr>
          <p:nvPr/>
        </p:nvSpPr>
        <p:spPr>
          <a:xfrm>
            <a:off x="4092528" y="6386906"/>
            <a:ext cx="3248029"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chemeClr val="bg1"/>
                </a:solidFill>
              </a:rPr>
              <a:t>NR Electron QKT in Solids – </a:t>
            </a:r>
            <a:fld id="{776807D8-D28C-46E7-B0B7-BF9A7CA5E6E4}" type="slidenum">
              <a:rPr lang="en-US" sz="1600" smtClean="0">
                <a:solidFill>
                  <a:schemeClr val="bg1"/>
                </a:solidFill>
              </a:rPr>
              <a:pPr/>
              <a:t>6</a:t>
            </a:fld>
            <a:endParaRPr lang="en-US" sz="1600" dirty="0">
              <a:solidFill>
                <a:schemeClr val="bg1"/>
              </a:solidFill>
            </a:endParaRPr>
          </a:p>
        </p:txBody>
      </p:sp>
      <p:grpSp>
        <p:nvGrpSpPr>
          <p:cNvPr id="12" name="Group 11">
            <a:extLst>
              <a:ext uri="{FF2B5EF4-FFF2-40B4-BE49-F238E27FC236}">
                <a16:creationId xmlns:a16="http://schemas.microsoft.com/office/drawing/2014/main" id="{8656F2C9-CFE1-27CF-0714-CD2871AE2FB8}"/>
              </a:ext>
            </a:extLst>
          </p:cNvPr>
          <p:cNvGrpSpPr/>
          <p:nvPr/>
        </p:nvGrpSpPr>
        <p:grpSpPr>
          <a:xfrm>
            <a:off x="7824154" y="6314536"/>
            <a:ext cx="4283683" cy="458640"/>
            <a:chOff x="321295" y="5416685"/>
            <a:chExt cx="11545010" cy="1252974"/>
          </a:xfrm>
        </p:grpSpPr>
        <p:pic>
          <p:nvPicPr>
            <p:cNvPr id="13" name="Picture 12">
              <a:extLst>
                <a:ext uri="{FF2B5EF4-FFF2-40B4-BE49-F238E27FC236}">
                  <a16:creationId xmlns:a16="http://schemas.microsoft.com/office/drawing/2014/main" id="{B426A5FC-091B-8037-B9A3-9C10CDEE0BE9}"/>
                </a:ext>
              </a:extLst>
            </p:cNvPr>
            <p:cNvPicPr>
              <a:picLocks noChangeAspect="1"/>
            </p:cNvPicPr>
            <p:nvPr/>
          </p:nvPicPr>
          <p:blipFill>
            <a:blip r:embed="rId2"/>
            <a:stretch>
              <a:fillRect/>
            </a:stretch>
          </p:blipFill>
          <p:spPr>
            <a:xfrm>
              <a:off x="321295" y="5547456"/>
              <a:ext cx="1122203" cy="1122203"/>
            </a:xfrm>
            <a:prstGeom prst="rect">
              <a:avLst/>
            </a:prstGeom>
          </p:spPr>
        </p:pic>
        <p:pic>
          <p:nvPicPr>
            <p:cNvPr id="14" name="Picture 13">
              <a:extLst>
                <a:ext uri="{FF2B5EF4-FFF2-40B4-BE49-F238E27FC236}">
                  <a16:creationId xmlns:a16="http://schemas.microsoft.com/office/drawing/2014/main" id="{BEF30EE5-4416-BF46-06D7-C4D46F06D96A}"/>
                </a:ext>
              </a:extLst>
            </p:cNvPr>
            <p:cNvPicPr>
              <a:picLocks noChangeAspect="1"/>
            </p:cNvPicPr>
            <p:nvPr/>
          </p:nvPicPr>
          <p:blipFill>
            <a:blip r:embed="rId3"/>
            <a:stretch>
              <a:fillRect/>
            </a:stretch>
          </p:blipFill>
          <p:spPr>
            <a:xfrm>
              <a:off x="1636564" y="5543755"/>
              <a:ext cx="1835869" cy="1125904"/>
            </a:xfrm>
            <a:prstGeom prst="rect">
              <a:avLst/>
            </a:prstGeom>
          </p:spPr>
        </p:pic>
        <p:pic>
          <p:nvPicPr>
            <p:cNvPr id="15" name="Picture 14">
              <a:extLst>
                <a:ext uri="{FF2B5EF4-FFF2-40B4-BE49-F238E27FC236}">
                  <a16:creationId xmlns:a16="http://schemas.microsoft.com/office/drawing/2014/main" id="{C19A966A-0F22-BC48-D44A-AAE5329EF2EC}"/>
                </a:ext>
              </a:extLst>
            </p:cNvPr>
            <p:cNvPicPr>
              <a:picLocks noChangeAspect="1"/>
            </p:cNvPicPr>
            <p:nvPr/>
          </p:nvPicPr>
          <p:blipFill>
            <a:blip r:embed="rId4"/>
            <a:stretch>
              <a:fillRect/>
            </a:stretch>
          </p:blipFill>
          <p:spPr>
            <a:xfrm>
              <a:off x="3665499" y="5543755"/>
              <a:ext cx="1004023" cy="1125904"/>
            </a:xfrm>
            <a:prstGeom prst="rect">
              <a:avLst/>
            </a:prstGeom>
          </p:spPr>
        </p:pic>
        <p:pic>
          <p:nvPicPr>
            <p:cNvPr id="16" name="Picture 15">
              <a:extLst>
                <a:ext uri="{FF2B5EF4-FFF2-40B4-BE49-F238E27FC236}">
                  <a16:creationId xmlns:a16="http://schemas.microsoft.com/office/drawing/2014/main" id="{F990792F-B80E-FFAC-B40D-4D8126DF435F}"/>
                </a:ext>
              </a:extLst>
            </p:cNvPr>
            <p:cNvPicPr>
              <a:picLocks noChangeAspect="1"/>
            </p:cNvPicPr>
            <p:nvPr/>
          </p:nvPicPr>
          <p:blipFill>
            <a:blip r:embed="rId5"/>
            <a:stretch>
              <a:fillRect/>
            </a:stretch>
          </p:blipFill>
          <p:spPr>
            <a:xfrm>
              <a:off x="4862588" y="5416685"/>
              <a:ext cx="2275265" cy="1252974"/>
            </a:xfrm>
            <a:prstGeom prst="rect">
              <a:avLst/>
            </a:prstGeom>
          </p:spPr>
        </p:pic>
        <p:pic>
          <p:nvPicPr>
            <p:cNvPr id="17" name="Picture 16">
              <a:extLst>
                <a:ext uri="{FF2B5EF4-FFF2-40B4-BE49-F238E27FC236}">
                  <a16:creationId xmlns:a16="http://schemas.microsoft.com/office/drawing/2014/main" id="{3FA33B81-5D9D-402F-49D5-EB1871604B25}"/>
                </a:ext>
              </a:extLst>
            </p:cNvPr>
            <p:cNvPicPr>
              <a:picLocks noChangeAspect="1"/>
            </p:cNvPicPr>
            <p:nvPr/>
          </p:nvPicPr>
          <p:blipFill>
            <a:blip r:embed="rId6"/>
            <a:stretch>
              <a:fillRect/>
            </a:stretch>
          </p:blipFill>
          <p:spPr>
            <a:xfrm>
              <a:off x="7330919" y="5470933"/>
              <a:ext cx="4535386" cy="1144477"/>
            </a:xfrm>
            <a:prstGeom prst="rect">
              <a:avLst/>
            </a:prstGeom>
          </p:spPr>
        </p:pic>
      </p:grpSp>
    </p:spTree>
    <p:extLst>
      <p:ext uri="{BB962C8B-B14F-4D97-AF65-F5344CB8AC3E}">
        <p14:creationId xmlns:p14="http://schemas.microsoft.com/office/powerpoint/2010/main" val="4060585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6D044-C704-4974-935B-AE3D7EFC9BC4}"/>
              </a:ext>
            </a:extLst>
          </p:cNvPr>
          <p:cNvSpPr>
            <a:spLocks noGrp="1"/>
          </p:cNvSpPr>
          <p:nvPr>
            <p:ph type="title"/>
          </p:nvPr>
        </p:nvSpPr>
        <p:spPr>
          <a:xfrm>
            <a:off x="385253" y="2817"/>
            <a:ext cx="11513033" cy="923331"/>
          </a:xfrm>
        </p:spPr>
        <p:txBody>
          <a:bodyPr>
            <a:normAutofit fontScale="90000"/>
          </a:bodyPr>
          <a:lstStyle/>
          <a:p>
            <a:r>
              <a:rPr lang="en-US"/>
              <a:t>Electrons in solids as a gas of </a:t>
            </a:r>
            <a:r>
              <a:rPr lang="en-US" b="1"/>
              <a:t>Non (or weakly) relativistic </a:t>
            </a:r>
            <a:r>
              <a:rPr lang="en-US"/>
              <a:t>and </a:t>
            </a:r>
            <a:r>
              <a:rPr lang="en-US" b="1"/>
              <a:t>weakly interacting </a:t>
            </a:r>
            <a:r>
              <a:rPr lang="en-US"/>
              <a:t>quasiparticles near the fermi surface</a:t>
            </a:r>
            <a:endParaRPr lang="en-US" dirty="0"/>
          </a:p>
        </p:txBody>
      </p:sp>
      <p:sp>
        <p:nvSpPr>
          <p:cNvPr id="11" name="Slide Number Placeholder 10">
            <a:extLst>
              <a:ext uri="{FF2B5EF4-FFF2-40B4-BE49-F238E27FC236}">
                <a16:creationId xmlns:a16="http://schemas.microsoft.com/office/drawing/2014/main" id="{6D5843A7-CBF3-441B-919C-8467B2BB19B5}"/>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7</a:t>
            </a:fld>
            <a:endParaRPr lang="en-US" dirty="0"/>
          </a:p>
        </p:txBody>
      </p:sp>
      <p:sp>
        <p:nvSpPr>
          <p:cNvPr id="7" name="Date Placeholder 4">
            <a:extLst>
              <a:ext uri="{FF2B5EF4-FFF2-40B4-BE49-F238E27FC236}">
                <a16:creationId xmlns:a16="http://schemas.microsoft.com/office/drawing/2014/main" id="{FC15D95D-74BD-4F97-F434-28104D1854F6}"/>
              </a:ext>
            </a:extLst>
          </p:cNvPr>
          <p:cNvSpPr>
            <a:spLocks noGrp="1"/>
          </p:cNvSpPr>
          <p:nvPr>
            <p:ph type="dt" sz="half" idx="10"/>
          </p:nvPr>
        </p:nvSpPr>
        <p:spPr>
          <a:xfrm>
            <a:off x="337141" y="6386906"/>
            <a:ext cx="2596182" cy="365125"/>
          </a:xfrm>
        </p:spPr>
        <p:txBody>
          <a:bodyPr/>
          <a:lstStyle/>
          <a:p>
            <a:r>
              <a:rPr lang="en-US">
                <a:solidFill>
                  <a:schemeClr val="tx1"/>
                </a:solidFill>
              </a:rPr>
              <a:t>ECT* Workshop </a:t>
            </a:r>
            <a:r>
              <a:rPr lang="en-US" dirty="0">
                <a:solidFill>
                  <a:schemeClr val="tx1"/>
                </a:solidFill>
              </a:rPr>
              <a:t>– T. Valet </a:t>
            </a:r>
            <a:r>
              <a:rPr lang="en-US">
                <a:solidFill>
                  <a:schemeClr val="tx1"/>
                </a:solidFill>
              </a:rPr>
              <a:t>- September </a:t>
            </a:r>
            <a:r>
              <a:rPr lang="en-US" dirty="0">
                <a:solidFill>
                  <a:schemeClr val="tx1"/>
                </a:solidFill>
              </a:rPr>
              <a:t>2024</a:t>
            </a:r>
          </a:p>
        </p:txBody>
      </p:sp>
      <p:sp>
        <p:nvSpPr>
          <p:cNvPr id="8" name="Footer Placeholder 3">
            <a:extLst>
              <a:ext uri="{FF2B5EF4-FFF2-40B4-BE49-F238E27FC236}">
                <a16:creationId xmlns:a16="http://schemas.microsoft.com/office/drawing/2014/main" id="{A51D49C7-83C7-02A2-AB33-CC6C4967B319}"/>
              </a:ext>
            </a:extLst>
          </p:cNvPr>
          <p:cNvSpPr>
            <a:spLocks noGrp="1"/>
          </p:cNvSpPr>
          <p:nvPr>
            <p:ph type="ftr" sz="quarter" idx="11"/>
          </p:nvPr>
        </p:nvSpPr>
        <p:spPr>
          <a:xfrm>
            <a:off x="3997466" y="6386906"/>
            <a:ext cx="3248029" cy="365125"/>
          </a:xfrm>
        </p:spPr>
        <p:txBody>
          <a:bodyPr/>
          <a:lstStyle/>
          <a:p>
            <a:r>
              <a:rPr lang="en-US" sz="1600">
                <a:solidFill>
                  <a:schemeClr val="tx1"/>
                </a:solidFill>
              </a:rPr>
              <a:t>NR Electron QKT in Solids - </a:t>
            </a:r>
            <a:fld id="{776807D8-D28C-46E7-B0B7-BF9A7CA5E6E4}" type="slidenum">
              <a:rPr lang="en-US" sz="1600" smtClean="0">
                <a:solidFill>
                  <a:schemeClr val="tx1"/>
                </a:solidFill>
              </a:rPr>
              <a:t>7</a:t>
            </a:fld>
            <a:endParaRPr lang="en-US" sz="1600" dirty="0">
              <a:solidFill>
                <a:schemeClr val="tx1"/>
              </a:solidFill>
            </a:endParaRPr>
          </a:p>
        </p:txBody>
      </p:sp>
      <p:grpSp>
        <p:nvGrpSpPr>
          <p:cNvPr id="9" name="Group 8">
            <a:extLst>
              <a:ext uri="{FF2B5EF4-FFF2-40B4-BE49-F238E27FC236}">
                <a16:creationId xmlns:a16="http://schemas.microsoft.com/office/drawing/2014/main" id="{B5CA12C9-F7F2-0475-53B9-39048ED9A636}"/>
              </a:ext>
            </a:extLst>
          </p:cNvPr>
          <p:cNvGrpSpPr/>
          <p:nvPr/>
        </p:nvGrpSpPr>
        <p:grpSpPr>
          <a:xfrm>
            <a:off x="7824154" y="6314536"/>
            <a:ext cx="4283683" cy="458640"/>
            <a:chOff x="321295" y="5416685"/>
            <a:chExt cx="11545010" cy="1252974"/>
          </a:xfrm>
        </p:grpSpPr>
        <p:pic>
          <p:nvPicPr>
            <p:cNvPr id="10" name="Picture 9">
              <a:extLst>
                <a:ext uri="{FF2B5EF4-FFF2-40B4-BE49-F238E27FC236}">
                  <a16:creationId xmlns:a16="http://schemas.microsoft.com/office/drawing/2014/main" id="{365F1FE1-7D86-F12C-08B4-CA3279E1E4F3}"/>
                </a:ext>
              </a:extLst>
            </p:cNvPr>
            <p:cNvPicPr>
              <a:picLocks noChangeAspect="1"/>
            </p:cNvPicPr>
            <p:nvPr/>
          </p:nvPicPr>
          <p:blipFill>
            <a:blip r:embed="rId2"/>
            <a:stretch>
              <a:fillRect/>
            </a:stretch>
          </p:blipFill>
          <p:spPr>
            <a:xfrm>
              <a:off x="321295" y="5547456"/>
              <a:ext cx="1122203" cy="1122203"/>
            </a:xfrm>
            <a:prstGeom prst="rect">
              <a:avLst/>
            </a:prstGeom>
          </p:spPr>
        </p:pic>
        <p:pic>
          <p:nvPicPr>
            <p:cNvPr id="12" name="Picture 11">
              <a:extLst>
                <a:ext uri="{FF2B5EF4-FFF2-40B4-BE49-F238E27FC236}">
                  <a16:creationId xmlns:a16="http://schemas.microsoft.com/office/drawing/2014/main" id="{AF21EDCC-1B53-8728-74A3-157B53877121}"/>
                </a:ext>
              </a:extLst>
            </p:cNvPr>
            <p:cNvPicPr>
              <a:picLocks noChangeAspect="1"/>
            </p:cNvPicPr>
            <p:nvPr/>
          </p:nvPicPr>
          <p:blipFill>
            <a:blip r:embed="rId3"/>
            <a:stretch>
              <a:fillRect/>
            </a:stretch>
          </p:blipFill>
          <p:spPr>
            <a:xfrm>
              <a:off x="1636564" y="5543755"/>
              <a:ext cx="1835869" cy="1125904"/>
            </a:xfrm>
            <a:prstGeom prst="rect">
              <a:avLst/>
            </a:prstGeom>
          </p:spPr>
        </p:pic>
        <p:pic>
          <p:nvPicPr>
            <p:cNvPr id="14" name="Picture 13">
              <a:extLst>
                <a:ext uri="{FF2B5EF4-FFF2-40B4-BE49-F238E27FC236}">
                  <a16:creationId xmlns:a16="http://schemas.microsoft.com/office/drawing/2014/main" id="{8223ECDE-8193-55FF-B76F-22E57026DE1F}"/>
                </a:ext>
              </a:extLst>
            </p:cNvPr>
            <p:cNvPicPr>
              <a:picLocks noChangeAspect="1"/>
            </p:cNvPicPr>
            <p:nvPr/>
          </p:nvPicPr>
          <p:blipFill>
            <a:blip r:embed="rId4"/>
            <a:stretch>
              <a:fillRect/>
            </a:stretch>
          </p:blipFill>
          <p:spPr>
            <a:xfrm>
              <a:off x="3665499" y="5543755"/>
              <a:ext cx="1004023" cy="1125904"/>
            </a:xfrm>
            <a:prstGeom prst="rect">
              <a:avLst/>
            </a:prstGeom>
          </p:spPr>
        </p:pic>
        <p:pic>
          <p:nvPicPr>
            <p:cNvPr id="15" name="Picture 14">
              <a:extLst>
                <a:ext uri="{FF2B5EF4-FFF2-40B4-BE49-F238E27FC236}">
                  <a16:creationId xmlns:a16="http://schemas.microsoft.com/office/drawing/2014/main" id="{E5C09F46-D0A6-7EDE-DC58-BBBBAA4266FD}"/>
                </a:ext>
              </a:extLst>
            </p:cNvPr>
            <p:cNvPicPr>
              <a:picLocks noChangeAspect="1"/>
            </p:cNvPicPr>
            <p:nvPr/>
          </p:nvPicPr>
          <p:blipFill>
            <a:blip r:embed="rId5"/>
            <a:stretch>
              <a:fillRect/>
            </a:stretch>
          </p:blipFill>
          <p:spPr>
            <a:xfrm>
              <a:off x="4862588" y="5416685"/>
              <a:ext cx="2275265" cy="1252974"/>
            </a:xfrm>
            <a:prstGeom prst="rect">
              <a:avLst/>
            </a:prstGeom>
          </p:spPr>
        </p:pic>
        <p:pic>
          <p:nvPicPr>
            <p:cNvPr id="20" name="Picture 19">
              <a:extLst>
                <a:ext uri="{FF2B5EF4-FFF2-40B4-BE49-F238E27FC236}">
                  <a16:creationId xmlns:a16="http://schemas.microsoft.com/office/drawing/2014/main" id="{5AA58B09-752F-E7E7-3B92-78E462C0F7A2}"/>
                </a:ext>
              </a:extLst>
            </p:cNvPr>
            <p:cNvPicPr>
              <a:picLocks noChangeAspect="1"/>
            </p:cNvPicPr>
            <p:nvPr/>
          </p:nvPicPr>
          <p:blipFill>
            <a:blip r:embed="rId6"/>
            <a:stretch>
              <a:fillRect/>
            </a:stretch>
          </p:blipFill>
          <p:spPr>
            <a:xfrm>
              <a:off x="7330919" y="5470933"/>
              <a:ext cx="4535386" cy="1144477"/>
            </a:xfrm>
            <a:prstGeom prst="rect">
              <a:avLst/>
            </a:prstGeom>
          </p:spPr>
        </p:pic>
      </p:grpSp>
      <p:grpSp>
        <p:nvGrpSpPr>
          <p:cNvPr id="71" name="Group 70">
            <a:extLst>
              <a:ext uri="{FF2B5EF4-FFF2-40B4-BE49-F238E27FC236}">
                <a16:creationId xmlns:a16="http://schemas.microsoft.com/office/drawing/2014/main" id="{C81A120C-EC46-F609-6330-9644789F06DB}"/>
              </a:ext>
            </a:extLst>
          </p:cNvPr>
          <p:cNvGrpSpPr/>
          <p:nvPr/>
        </p:nvGrpSpPr>
        <p:grpSpPr>
          <a:xfrm>
            <a:off x="250356" y="2165270"/>
            <a:ext cx="3026244" cy="2902399"/>
            <a:chOff x="336081" y="2231945"/>
            <a:chExt cx="3026244" cy="2902399"/>
          </a:xfrm>
        </p:grpSpPr>
        <p:pic>
          <p:nvPicPr>
            <p:cNvPr id="22" name="Picture 21">
              <a:extLst>
                <a:ext uri="{FF2B5EF4-FFF2-40B4-BE49-F238E27FC236}">
                  <a16:creationId xmlns:a16="http://schemas.microsoft.com/office/drawing/2014/main" id="{E6A5B9A6-511B-08F9-4E0D-64B24701B661}"/>
                </a:ext>
              </a:extLst>
            </p:cNvPr>
            <p:cNvPicPr>
              <a:picLocks noChangeAspect="1"/>
            </p:cNvPicPr>
            <p:nvPr/>
          </p:nvPicPr>
          <p:blipFill>
            <a:blip r:embed="rId7"/>
            <a:stretch>
              <a:fillRect/>
            </a:stretch>
          </p:blipFill>
          <p:spPr>
            <a:xfrm>
              <a:off x="336081" y="2231945"/>
              <a:ext cx="2692492" cy="2367224"/>
            </a:xfrm>
            <a:prstGeom prst="rect">
              <a:avLst/>
            </a:prstGeom>
          </p:spPr>
        </p:pic>
        <p:sp>
          <p:nvSpPr>
            <p:cNvPr id="23" name="TextBox 22">
              <a:extLst>
                <a:ext uri="{FF2B5EF4-FFF2-40B4-BE49-F238E27FC236}">
                  <a16:creationId xmlns:a16="http://schemas.microsoft.com/office/drawing/2014/main" id="{A8FE26DE-EDE8-9F53-DB35-A983332F44EA}"/>
                </a:ext>
              </a:extLst>
            </p:cNvPr>
            <p:cNvSpPr txBox="1"/>
            <p:nvPr/>
          </p:nvSpPr>
          <p:spPr>
            <a:xfrm>
              <a:off x="432391" y="4765012"/>
              <a:ext cx="2929934" cy="369332"/>
            </a:xfrm>
            <a:prstGeom prst="rect">
              <a:avLst/>
            </a:prstGeom>
            <a:noFill/>
          </p:spPr>
          <p:txBody>
            <a:bodyPr wrap="square">
              <a:spAutoFit/>
            </a:bodyPr>
            <a:lstStyle/>
            <a:p>
              <a:pPr marL="0" indent="0">
                <a:buNone/>
              </a:pPr>
              <a:r>
                <a:rPr lang="en-US" sz="1800" b="1"/>
                <a:t>Periodic </a:t>
              </a:r>
              <a:r>
                <a:rPr lang="en-US" sz="1800"/>
                <a:t>atomic structure</a:t>
              </a:r>
              <a:endParaRPr lang="en-US" sz="1800" dirty="0"/>
            </a:p>
          </p:txBody>
        </p:sp>
      </p:grpSp>
      <p:grpSp>
        <p:nvGrpSpPr>
          <p:cNvPr id="72" name="Group 71">
            <a:extLst>
              <a:ext uri="{FF2B5EF4-FFF2-40B4-BE49-F238E27FC236}">
                <a16:creationId xmlns:a16="http://schemas.microsoft.com/office/drawing/2014/main" id="{D845676E-FF69-61BB-D508-F09E088128D4}"/>
              </a:ext>
            </a:extLst>
          </p:cNvPr>
          <p:cNvGrpSpPr/>
          <p:nvPr/>
        </p:nvGrpSpPr>
        <p:grpSpPr>
          <a:xfrm>
            <a:off x="3100014" y="1041635"/>
            <a:ext cx="4973780" cy="2264942"/>
            <a:chOff x="3185739" y="1279760"/>
            <a:chExt cx="4973780" cy="2264942"/>
          </a:xfrm>
        </p:grpSpPr>
        <p:sp>
          <p:nvSpPr>
            <p:cNvPr id="25" name="TextBox 24">
              <a:extLst>
                <a:ext uri="{FF2B5EF4-FFF2-40B4-BE49-F238E27FC236}">
                  <a16:creationId xmlns:a16="http://schemas.microsoft.com/office/drawing/2014/main" id="{121F9FEE-9AAF-FCA6-2CA3-70BD8D1D1368}"/>
                </a:ext>
              </a:extLst>
            </p:cNvPr>
            <p:cNvSpPr txBox="1"/>
            <p:nvPr/>
          </p:nvSpPr>
          <p:spPr>
            <a:xfrm>
              <a:off x="3654564" y="1901414"/>
              <a:ext cx="4295039" cy="369332"/>
            </a:xfrm>
            <a:prstGeom prst="rect">
              <a:avLst/>
            </a:prstGeom>
            <a:noFill/>
          </p:spPr>
          <p:txBody>
            <a:bodyPr wrap="square">
              <a:spAutoFit/>
            </a:bodyPr>
            <a:lstStyle/>
            <a:p>
              <a:pPr marL="0" indent="0">
                <a:buNone/>
              </a:pPr>
              <a:r>
                <a:rPr lang="en-US" sz="1800" b="1"/>
                <a:t>Fermi liquid theory, Khon-Sham theory…</a:t>
              </a:r>
              <a:endParaRPr lang="en-US" sz="1800" dirty="0"/>
            </a:p>
          </p:txBody>
        </p:sp>
        <p:pic>
          <p:nvPicPr>
            <p:cNvPr id="27" name="Picture 26">
              <a:extLst>
                <a:ext uri="{FF2B5EF4-FFF2-40B4-BE49-F238E27FC236}">
                  <a16:creationId xmlns:a16="http://schemas.microsoft.com/office/drawing/2014/main" id="{BF54C59D-E286-12DB-89F8-10D3F7B6E4A0}"/>
                </a:ext>
              </a:extLst>
            </p:cNvPr>
            <p:cNvPicPr>
              <a:picLocks noChangeAspect="1"/>
            </p:cNvPicPr>
            <p:nvPr/>
          </p:nvPicPr>
          <p:blipFill>
            <a:blip r:embed="rId8"/>
            <a:stretch>
              <a:fillRect/>
            </a:stretch>
          </p:blipFill>
          <p:spPr>
            <a:xfrm>
              <a:off x="3185739" y="1279760"/>
              <a:ext cx="4868639" cy="1588165"/>
            </a:xfrm>
            <a:prstGeom prst="rect">
              <a:avLst/>
            </a:prstGeom>
          </p:spPr>
        </p:pic>
        <p:sp>
          <p:nvSpPr>
            <p:cNvPr id="28" name="TextBox 27">
              <a:extLst>
                <a:ext uri="{FF2B5EF4-FFF2-40B4-BE49-F238E27FC236}">
                  <a16:creationId xmlns:a16="http://schemas.microsoft.com/office/drawing/2014/main" id="{01239809-A360-39B4-B7D0-2D4E54A42872}"/>
                </a:ext>
              </a:extLst>
            </p:cNvPr>
            <p:cNvSpPr txBox="1"/>
            <p:nvPr/>
          </p:nvSpPr>
          <p:spPr>
            <a:xfrm>
              <a:off x="3463694" y="2898371"/>
              <a:ext cx="4695825" cy="646331"/>
            </a:xfrm>
            <a:prstGeom prst="rect">
              <a:avLst/>
            </a:prstGeom>
            <a:noFill/>
          </p:spPr>
          <p:txBody>
            <a:bodyPr wrap="square">
              <a:spAutoFit/>
            </a:bodyPr>
            <a:lstStyle/>
            <a:p>
              <a:pPr marL="0" indent="0" algn="ctr">
                <a:buNone/>
              </a:pPr>
              <a:r>
                <a:rPr lang="en-US" b="1"/>
                <a:t>Non interacting quasi-particles </a:t>
              </a:r>
              <a:r>
                <a:rPr lang="en-US"/>
                <a:t>in a </a:t>
              </a:r>
              <a:r>
                <a:rPr lang="en-US" b="1"/>
                <a:t>p</a:t>
              </a:r>
              <a:r>
                <a:rPr lang="en-US" sz="1800" b="1"/>
                <a:t>eriodic </a:t>
              </a:r>
              <a:r>
                <a:rPr lang="en-US" sz="1800"/>
                <a:t>self-consistent potential</a:t>
              </a:r>
              <a:endParaRPr lang="en-US" sz="1800" dirty="0"/>
            </a:p>
          </p:txBody>
        </p:sp>
      </p:grpSp>
      <p:grpSp>
        <p:nvGrpSpPr>
          <p:cNvPr id="73" name="Group 72">
            <a:extLst>
              <a:ext uri="{FF2B5EF4-FFF2-40B4-BE49-F238E27FC236}">
                <a16:creationId xmlns:a16="http://schemas.microsoft.com/office/drawing/2014/main" id="{FDB64306-97B0-89C8-BBCF-863B4F36469F}"/>
              </a:ext>
            </a:extLst>
          </p:cNvPr>
          <p:cNvGrpSpPr/>
          <p:nvPr/>
        </p:nvGrpSpPr>
        <p:grpSpPr>
          <a:xfrm>
            <a:off x="3373274" y="3368455"/>
            <a:ext cx="4185804" cy="2967430"/>
            <a:chOff x="3458999" y="3616105"/>
            <a:chExt cx="4185804" cy="2967430"/>
          </a:xfrm>
        </p:grpSpPr>
        <p:pic>
          <p:nvPicPr>
            <p:cNvPr id="32" name="Picture 31">
              <a:extLst>
                <a:ext uri="{FF2B5EF4-FFF2-40B4-BE49-F238E27FC236}">
                  <a16:creationId xmlns:a16="http://schemas.microsoft.com/office/drawing/2014/main" id="{404C2FD1-F850-DCF0-6BC2-BAD2982CF2AD}"/>
                </a:ext>
              </a:extLst>
            </p:cNvPr>
            <p:cNvPicPr>
              <a:picLocks noChangeAspect="1"/>
            </p:cNvPicPr>
            <p:nvPr/>
          </p:nvPicPr>
          <p:blipFill>
            <a:blip r:embed="rId9"/>
            <a:stretch>
              <a:fillRect/>
            </a:stretch>
          </p:blipFill>
          <p:spPr>
            <a:xfrm>
              <a:off x="3846478" y="3616105"/>
              <a:ext cx="3396858" cy="2160177"/>
            </a:xfrm>
            <a:prstGeom prst="rect">
              <a:avLst/>
            </a:prstGeom>
          </p:spPr>
        </p:pic>
        <p:sp>
          <p:nvSpPr>
            <p:cNvPr id="33" name="TextBox 32">
              <a:extLst>
                <a:ext uri="{FF2B5EF4-FFF2-40B4-BE49-F238E27FC236}">
                  <a16:creationId xmlns:a16="http://schemas.microsoft.com/office/drawing/2014/main" id="{C65E37E3-8E83-3F14-BAC0-E0ED4C3822A1}"/>
                </a:ext>
              </a:extLst>
            </p:cNvPr>
            <p:cNvSpPr txBox="1"/>
            <p:nvPr/>
          </p:nvSpPr>
          <p:spPr>
            <a:xfrm>
              <a:off x="3458999" y="5660205"/>
              <a:ext cx="4185804" cy="923330"/>
            </a:xfrm>
            <a:prstGeom prst="rect">
              <a:avLst/>
            </a:prstGeom>
            <a:noFill/>
          </p:spPr>
          <p:txBody>
            <a:bodyPr wrap="square">
              <a:spAutoFit/>
            </a:bodyPr>
            <a:lstStyle/>
            <a:p>
              <a:pPr marL="0" indent="0" algn="ctr">
                <a:buNone/>
              </a:pPr>
              <a:r>
                <a:rPr lang="en-US" sz="1800"/>
                <a:t>(low energy approximation)</a:t>
              </a:r>
            </a:p>
            <a:p>
              <a:pPr marL="0" indent="0">
                <a:buNone/>
              </a:pPr>
              <a:r>
                <a:rPr lang="en-US" sz="1800"/>
                <a:t>DFT- Wannier </a:t>
              </a:r>
              <a:r>
                <a:rPr lang="en-US" sz="1800" b="1"/>
                <a:t>atomic orbital (AO) basis</a:t>
              </a:r>
            </a:p>
            <a:p>
              <a:pPr marL="0" indent="0" algn="ctr">
                <a:buNone/>
              </a:pPr>
              <a:r>
                <a:rPr lang="en-US"/>
                <a:t>e.g. VASP + Wannier90</a:t>
              </a:r>
              <a:endParaRPr lang="en-US" sz="1800" dirty="0"/>
            </a:p>
          </p:txBody>
        </p:sp>
      </p:grpSp>
      <p:grpSp>
        <p:nvGrpSpPr>
          <p:cNvPr id="75" name="Group 74">
            <a:extLst>
              <a:ext uri="{FF2B5EF4-FFF2-40B4-BE49-F238E27FC236}">
                <a16:creationId xmlns:a16="http://schemas.microsoft.com/office/drawing/2014/main" id="{A72B1E7E-EE3F-A375-ABCB-0387ABE6546C}"/>
              </a:ext>
            </a:extLst>
          </p:cNvPr>
          <p:cNvGrpSpPr/>
          <p:nvPr/>
        </p:nvGrpSpPr>
        <p:grpSpPr>
          <a:xfrm>
            <a:off x="8125819" y="816934"/>
            <a:ext cx="3761382" cy="2435214"/>
            <a:chOff x="8211544" y="883609"/>
            <a:chExt cx="3761382" cy="2435214"/>
          </a:xfrm>
        </p:grpSpPr>
        <p:pic>
          <p:nvPicPr>
            <p:cNvPr id="35" name="Picture 34">
              <a:extLst>
                <a:ext uri="{FF2B5EF4-FFF2-40B4-BE49-F238E27FC236}">
                  <a16:creationId xmlns:a16="http://schemas.microsoft.com/office/drawing/2014/main" id="{0C34D303-D9F8-C6E6-42EE-E0EE48B6B023}"/>
                </a:ext>
              </a:extLst>
            </p:cNvPr>
            <p:cNvPicPr>
              <a:picLocks noChangeAspect="1"/>
            </p:cNvPicPr>
            <p:nvPr/>
          </p:nvPicPr>
          <p:blipFill>
            <a:blip r:embed="rId10"/>
            <a:stretch>
              <a:fillRect/>
            </a:stretch>
          </p:blipFill>
          <p:spPr>
            <a:xfrm>
              <a:off x="9527898" y="883609"/>
              <a:ext cx="908604" cy="705185"/>
            </a:xfrm>
            <a:prstGeom prst="rect">
              <a:avLst/>
            </a:prstGeom>
          </p:spPr>
        </p:pic>
        <p:sp>
          <p:nvSpPr>
            <p:cNvPr id="38" name="TextBox 37">
              <a:extLst>
                <a:ext uri="{FF2B5EF4-FFF2-40B4-BE49-F238E27FC236}">
                  <a16:creationId xmlns:a16="http://schemas.microsoft.com/office/drawing/2014/main" id="{8113F010-5C69-1011-BC0B-0756D15854B3}"/>
                </a:ext>
              </a:extLst>
            </p:cNvPr>
            <p:cNvSpPr txBox="1"/>
            <p:nvPr/>
          </p:nvSpPr>
          <p:spPr>
            <a:xfrm>
              <a:off x="8211544" y="1533719"/>
              <a:ext cx="3761382" cy="1785104"/>
            </a:xfrm>
            <a:prstGeom prst="rect">
              <a:avLst/>
            </a:prstGeom>
            <a:noFill/>
          </p:spPr>
          <p:txBody>
            <a:bodyPr wrap="square">
              <a:spAutoFit/>
            </a:bodyPr>
            <a:lstStyle/>
            <a:p>
              <a:pPr marL="0" indent="0" algn="ctr">
                <a:buNone/>
              </a:pPr>
              <a:r>
                <a:rPr lang="en-US"/>
                <a:t>Wannier tight-binding (TB) </a:t>
              </a:r>
            </a:p>
            <a:p>
              <a:pPr marL="0" indent="0" algn="ctr">
                <a:buNone/>
              </a:pPr>
              <a:r>
                <a:rPr lang="en-US" b="1"/>
                <a:t>Hamiltonian matrix</a:t>
              </a:r>
            </a:p>
            <a:p>
              <a:pPr marL="285750" indent="-285750" algn="just">
                <a:buFont typeface="Arial" panose="020B0604020202020204" pitchFamily="34" charset="0"/>
                <a:buChar char="•"/>
              </a:pPr>
              <a:r>
                <a:rPr lang="en-US" sz="1400"/>
                <a:t>acting in the Hilbert space of </a:t>
              </a:r>
              <a:r>
                <a:rPr lang="en-US" sz="1400" b="1"/>
                <a:t>dimension N </a:t>
              </a:r>
              <a:r>
                <a:rPr lang="en-US" sz="1400"/>
                <a:t>spanned by the chosen AO basis</a:t>
              </a:r>
            </a:p>
            <a:p>
              <a:pPr marL="285750" indent="-285750" algn="just">
                <a:buFont typeface="Arial" panose="020B0604020202020204" pitchFamily="34" charset="0"/>
                <a:buChar char="•"/>
              </a:pPr>
              <a:r>
                <a:rPr lang="en-US" sz="1400"/>
                <a:t>dependent on the crystal </a:t>
              </a:r>
              <a:r>
                <a:rPr lang="en-US" sz="1400" b="1"/>
                <a:t>canonical pseudo-momentum k</a:t>
              </a:r>
            </a:p>
            <a:p>
              <a:pPr marL="285750" indent="-285750" algn="ctr">
                <a:buFont typeface="Arial" panose="020B0604020202020204" pitchFamily="34" charset="0"/>
                <a:buChar char="•"/>
              </a:pPr>
              <a:endParaRPr lang="en-US" sz="1800" dirty="0"/>
            </a:p>
          </p:txBody>
        </p:sp>
      </p:grpSp>
      <p:grpSp>
        <p:nvGrpSpPr>
          <p:cNvPr id="77" name="Group 76">
            <a:extLst>
              <a:ext uri="{FF2B5EF4-FFF2-40B4-BE49-F238E27FC236}">
                <a16:creationId xmlns:a16="http://schemas.microsoft.com/office/drawing/2014/main" id="{98D4C626-5737-5FBC-0EC0-4DEDDCDA55B5}"/>
              </a:ext>
            </a:extLst>
          </p:cNvPr>
          <p:cNvGrpSpPr/>
          <p:nvPr/>
        </p:nvGrpSpPr>
        <p:grpSpPr>
          <a:xfrm>
            <a:off x="7424311" y="2986494"/>
            <a:ext cx="4695825" cy="3229523"/>
            <a:chOff x="7510036" y="3053169"/>
            <a:chExt cx="4695825" cy="3229523"/>
          </a:xfrm>
        </p:grpSpPr>
        <p:pic>
          <p:nvPicPr>
            <p:cNvPr id="41" name="Picture 40">
              <a:extLst>
                <a:ext uri="{FF2B5EF4-FFF2-40B4-BE49-F238E27FC236}">
                  <a16:creationId xmlns:a16="http://schemas.microsoft.com/office/drawing/2014/main" id="{3A08D07C-D741-052F-C564-2BEE34443715}"/>
                </a:ext>
              </a:extLst>
            </p:cNvPr>
            <p:cNvPicPr>
              <a:picLocks noChangeAspect="1"/>
            </p:cNvPicPr>
            <p:nvPr/>
          </p:nvPicPr>
          <p:blipFill>
            <a:blip r:embed="rId11"/>
            <a:stretch>
              <a:fillRect/>
            </a:stretch>
          </p:blipFill>
          <p:spPr>
            <a:xfrm>
              <a:off x="7954347" y="3136047"/>
              <a:ext cx="3413241" cy="3146645"/>
            </a:xfrm>
            <a:prstGeom prst="rect">
              <a:avLst/>
            </a:prstGeom>
          </p:spPr>
        </p:pic>
        <p:pic>
          <p:nvPicPr>
            <p:cNvPr id="47" name="Picture 46">
              <a:extLst>
                <a:ext uri="{FF2B5EF4-FFF2-40B4-BE49-F238E27FC236}">
                  <a16:creationId xmlns:a16="http://schemas.microsoft.com/office/drawing/2014/main" id="{DCC85B39-BAA0-468A-6FB7-EF051705F5C2}"/>
                </a:ext>
              </a:extLst>
            </p:cNvPr>
            <p:cNvPicPr>
              <a:picLocks noChangeAspect="1"/>
            </p:cNvPicPr>
            <p:nvPr/>
          </p:nvPicPr>
          <p:blipFill>
            <a:blip r:embed="rId12"/>
            <a:stretch>
              <a:fillRect/>
            </a:stretch>
          </p:blipFill>
          <p:spPr>
            <a:xfrm>
              <a:off x="10541277" y="3053169"/>
              <a:ext cx="1585290" cy="1559443"/>
            </a:xfrm>
            <a:prstGeom prst="rect">
              <a:avLst/>
            </a:prstGeom>
          </p:spPr>
        </p:pic>
        <p:sp>
          <p:nvSpPr>
            <p:cNvPr id="64" name="TextBox 63">
              <a:extLst>
                <a:ext uri="{FF2B5EF4-FFF2-40B4-BE49-F238E27FC236}">
                  <a16:creationId xmlns:a16="http://schemas.microsoft.com/office/drawing/2014/main" id="{651D4E60-2EC2-A4BC-1130-E14CBEA480B7}"/>
                </a:ext>
              </a:extLst>
            </p:cNvPr>
            <p:cNvSpPr txBox="1"/>
            <p:nvPr/>
          </p:nvSpPr>
          <p:spPr>
            <a:xfrm>
              <a:off x="7510036" y="4704055"/>
              <a:ext cx="4695825" cy="307777"/>
            </a:xfrm>
            <a:prstGeom prst="rect">
              <a:avLst/>
            </a:prstGeom>
            <a:noFill/>
          </p:spPr>
          <p:txBody>
            <a:bodyPr wrap="square">
              <a:spAutoFit/>
            </a:bodyPr>
            <a:lstStyle/>
            <a:p>
              <a:pPr algn="just"/>
              <a:r>
                <a:rPr lang="en-US" sz="1400"/>
                <a:t>Complex </a:t>
              </a:r>
              <a:r>
                <a:rPr lang="en-US" sz="1400" b="1"/>
                <a:t>quantum geometry </a:t>
              </a:r>
              <a:r>
                <a:rPr lang="en-US" sz="1400"/>
                <a:t>in </a:t>
              </a:r>
              <a:r>
                <a:rPr lang="en-US" sz="1400" b="1"/>
                <a:t>periodic momentum space</a:t>
              </a:r>
            </a:p>
          </p:txBody>
        </p:sp>
      </p:grpSp>
    </p:spTree>
    <p:extLst>
      <p:ext uri="{BB962C8B-B14F-4D97-AF65-F5344CB8AC3E}">
        <p14:creationId xmlns:p14="http://schemas.microsoft.com/office/powerpoint/2010/main" val="88614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6D044-C704-4974-935B-AE3D7EFC9BC4}"/>
              </a:ext>
            </a:extLst>
          </p:cNvPr>
          <p:cNvSpPr>
            <a:spLocks noGrp="1"/>
          </p:cNvSpPr>
          <p:nvPr>
            <p:ph type="title"/>
          </p:nvPr>
        </p:nvSpPr>
        <p:spPr>
          <a:xfrm>
            <a:off x="594804" y="2817"/>
            <a:ext cx="10758996" cy="923331"/>
          </a:xfrm>
        </p:spPr>
        <p:txBody>
          <a:bodyPr/>
          <a:lstStyle/>
          <a:p>
            <a:r>
              <a:rPr lang="en-US"/>
              <a:t>Minimaly coupled </a:t>
            </a:r>
            <a:r>
              <a:rPr lang="en-US" b="1"/>
              <a:t>envelope WF </a:t>
            </a:r>
            <a:r>
              <a:rPr lang="en-US"/>
              <a:t>hamiltonian</a:t>
            </a:r>
            <a:endParaRPr lang="en-US" dirty="0"/>
          </a:p>
        </p:txBody>
      </p:sp>
      <p:sp>
        <p:nvSpPr>
          <p:cNvPr id="11" name="Slide Number Placeholder 10">
            <a:extLst>
              <a:ext uri="{FF2B5EF4-FFF2-40B4-BE49-F238E27FC236}">
                <a16:creationId xmlns:a16="http://schemas.microsoft.com/office/drawing/2014/main" id="{6D5843A7-CBF3-441B-919C-8467B2BB19B5}"/>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8</a:t>
            </a:fld>
            <a:endParaRPr lang="en-US" dirty="0"/>
          </a:p>
        </p:txBody>
      </p:sp>
      <p:sp>
        <p:nvSpPr>
          <p:cNvPr id="20" name="TextBox 19">
            <a:extLst>
              <a:ext uri="{FF2B5EF4-FFF2-40B4-BE49-F238E27FC236}">
                <a16:creationId xmlns:a16="http://schemas.microsoft.com/office/drawing/2014/main" id="{660CD370-FDCD-D5B4-F77C-2925FDB0A7FA}"/>
              </a:ext>
            </a:extLst>
          </p:cNvPr>
          <p:cNvSpPr txBox="1"/>
          <p:nvPr/>
        </p:nvSpPr>
        <p:spPr>
          <a:xfrm>
            <a:off x="296093" y="3462721"/>
            <a:ext cx="1483098" cy="523220"/>
          </a:xfrm>
          <a:prstGeom prst="rect">
            <a:avLst/>
          </a:prstGeom>
          <a:noFill/>
        </p:spPr>
        <p:txBody>
          <a:bodyPr wrap="none" rtlCol="0">
            <a:spAutoFit/>
          </a:bodyPr>
          <a:lstStyle/>
          <a:p>
            <a:pPr algn="ctr"/>
            <a:r>
              <a:rPr lang="en-US" sz="1400"/>
              <a:t>DFT-Wannier TB </a:t>
            </a:r>
          </a:p>
          <a:p>
            <a:pPr algn="ctr"/>
            <a:r>
              <a:rPr lang="en-US" sz="1400"/>
              <a:t>energy matrix</a:t>
            </a:r>
            <a:endParaRPr lang="fr-FR" sz="1400"/>
          </a:p>
        </p:txBody>
      </p:sp>
      <p:sp>
        <p:nvSpPr>
          <p:cNvPr id="21" name="TextBox 20">
            <a:extLst>
              <a:ext uri="{FF2B5EF4-FFF2-40B4-BE49-F238E27FC236}">
                <a16:creationId xmlns:a16="http://schemas.microsoft.com/office/drawing/2014/main" id="{9B6101E7-B9F9-D9A0-D70E-3EB95D017BC6}"/>
              </a:ext>
            </a:extLst>
          </p:cNvPr>
          <p:cNvSpPr txBox="1"/>
          <p:nvPr/>
        </p:nvSpPr>
        <p:spPr>
          <a:xfrm>
            <a:off x="299358" y="1070729"/>
            <a:ext cx="1965218" cy="646331"/>
          </a:xfrm>
          <a:prstGeom prst="rect">
            <a:avLst/>
          </a:prstGeom>
          <a:noFill/>
        </p:spPr>
        <p:txBody>
          <a:bodyPr wrap="none" rtlCol="0">
            <a:spAutoFit/>
          </a:bodyPr>
          <a:lstStyle/>
          <a:p>
            <a:pPr algn="ctr"/>
            <a:r>
              <a:rPr lang="en-US" b="1"/>
              <a:t>Infinite &amp; periodic</a:t>
            </a:r>
          </a:p>
          <a:p>
            <a:pPr algn="ctr"/>
            <a:r>
              <a:rPr lang="en-US" b="1"/>
              <a:t>crystal</a:t>
            </a:r>
            <a:endParaRPr lang="fr-FR" b="1"/>
          </a:p>
        </p:txBody>
      </p:sp>
      <p:sp>
        <p:nvSpPr>
          <p:cNvPr id="25" name="Arrow: Striped Right 24">
            <a:extLst>
              <a:ext uri="{FF2B5EF4-FFF2-40B4-BE49-F238E27FC236}">
                <a16:creationId xmlns:a16="http://schemas.microsoft.com/office/drawing/2014/main" id="{F3ABAD2D-0843-FDC8-92DD-4766B32082AC}"/>
              </a:ext>
            </a:extLst>
          </p:cNvPr>
          <p:cNvSpPr/>
          <p:nvPr/>
        </p:nvSpPr>
        <p:spPr>
          <a:xfrm>
            <a:off x="2084783" y="2827371"/>
            <a:ext cx="1276710" cy="425179"/>
          </a:xfrm>
          <a:prstGeom prst="stripedRightArrow">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lin ang="27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extBox 25">
            <a:extLst>
              <a:ext uri="{FF2B5EF4-FFF2-40B4-BE49-F238E27FC236}">
                <a16:creationId xmlns:a16="http://schemas.microsoft.com/office/drawing/2014/main" id="{41717F21-0D1B-66D9-3CB5-704610869D9B}"/>
              </a:ext>
            </a:extLst>
          </p:cNvPr>
          <p:cNvSpPr txBox="1"/>
          <p:nvPr/>
        </p:nvSpPr>
        <p:spPr>
          <a:xfrm>
            <a:off x="1645021" y="2248791"/>
            <a:ext cx="2116669" cy="1815882"/>
          </a:xfrm>
          <a:prstGeom prst="rect">
            <a:avLst/>
          </a:prstGeom>
          <a:noFill/>
        </p:spPr>
        <p:txBody>
          <a:bodyPr wrap="none" rtlCol="0">
            <a:spAutoFit/>
          </a:bodyPr>
          <a:lstStyle/>
          <a:p>
            <a:pPr algn="ctr"/>
            <a:r>
              <a:rPr lang="en-US" sz="1400" b="1"/>
              <a:t>“smooth”</a:t>
            </a:r>
          </a:p>
          <a:p>
            <a:pPr algn="ctr"/>
            <a:r>
              <a:rPr lang="en-US" sz="1400"/>
              <a:t>perturbation</a:t>
            </a:r>
          </a:p>
          <a:p>
            <a:pPr algn="ctr"/>
            <a:endParaRPr lang="en-US" sz="1400"/>
          </a:p>
          <a:p>
            <a:pPr algn="ctr"/>
            <a:endParaRPr lang="en-US" sz="1400"/>
          </a:p>
          <a:p>
            <a:pPr algn="ctr"/>
            <a:endParaRPr lang="en-US" sz="1400"/>
          </a:p>
          <a:p>
            <a:pPr algn="ctr"/>
            <a:r>
              <a:rPr lang="en-US" sz="1400"/>
              <a:t>eg., time and space </a:t>
            </a:r>
          </a:p>
          <a:p>
            <a:pPr algn="ctr"/>
            <a:r>
              <a:rPr lang="en-US" sz="1400"/>
              <a:t>dependent texture, </a:t>
            </a:r>
          </a:p>
          <a:p>
            <a:pPr algn="ctr"/>
            <a:r>
              <a:rPr lang="en-US" sz="1400"/>
              <a:t>elastic deformation, etc. </a:t>
            </a:r>
            <a:endParaRPr lang="fr-FR" sz="1400"/>
          </a:p>
        </p:txBody>
      </p:sp>
      <p:pic>
        <p:nvPicPr>
          <p:cNvPr id="28" name="Picture 27">
            <a:extLst>
              <a:ext uri="{FF2B5EF4-FFF2-40B4-BE49-F238E27FC236}">
                <a16:creationId xmlns:a16="http://schemas.microsoft.com/office/drawing/2014/main" id="{7442BAA3-97B2-921A-3C93-AD5C9540916D}"/>
              </a:ext>
            </a:extLst>
          </p:cNvPr>
          <p:cNvPicPr>
            <a:picLocks noChangeAspect="1"/>
          </p:cNvPicPr>
          <p:nvPr/>
        </p:nvPicPr>
        <p:blipFill>
          <a:blip r:embed="rId2"/>
          <a:stretch>
            <a:fillRect/>
          </a:stretch>
        </p:blipFill>
        <p:spPr>
          <a:xfrm>
            <a:off x="629891" y="2640092"/>
            <a:ext cx="908604" cy="705185"/>
          </a:xfrm>
          <a:prstGeom prst="rect">
            <a:avLst/>
          </a:prstGeom>
        </p:spPr>
      </p:pic>
      <p:pic>
        <p:nvPicPr>
          <p:cNvPr id="32" name="Picture 31">
            <a:extLst>
              <a:ext uri="{FF2B5EF4-FFF2-40B4-BE49-F238E27FC236}">
                <a16:creationId xmlns:a16="http://schemas.microsoft.com/office/drawing/2014/main" id="{AE7858FA-CA3A-9269-4B0C-EF97D196C6F3}"/>
              </a:ext>
            </a:extLst>
          </p:cNvPr>
          <p:cNvPicPr>
            <a:picLocks noChangeAspect="1"/>
          </p:cNvPicPr>
          <p:nvPr/>
        </p:nvPicPr>
        <p:blipFill>
          <a:blip r:embed="rId3"/>
          <a:stretch>
            <a:fillRect/>
          </a:stretch>
        </p:blipFill>
        <p:spPr>
          <a:xfrm>
            <a:off x="3524018" y="2686765"/>
            <a:ext cx="1203252" cy="622860"/>
          </a:xfrm>
          <a:prstGeom prst="rect">
            <a:avLst/>
          </a:prstGeom>
        </p:spPr>
      </p:pic>
      <p:sp>
        <p:nvSpPr>
          <p:cNvPr id="33" name="Arrow: Striped Right 32">
            <a:extLst>
              <a:ext uri="{FF2B5EF4-FFF2-40B4-BE49-F238E27FC236}">
                <a16:creationId xmlns:a16="http://schemas.microsoft.com/office/drawing/2014/main" id="{D1DCC555-4773-DD89-23B5-B6D4AF1B65CC}"/>
              </a:ext>
            </a:extLst>
          </p:cNvPr>
          <p:cNvSpPr/>
          <p:nvPr/>
        </p:nvSpPr>
        <p:spPr>
          <a:xfrm>
            <a:off x="4842356" y="2824498"/>
            <a:ext cx="1276710" cy="425179"/>
          </a:xfrm>
          <a:prstGeom prst="stripedRightArrow">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lin ang="27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TextBox 33">
            <a:extLst>
              <a:ext uri="{FF2B5EF4-FFF2-40B4-BE49-F238E27FC236}">
                <a16:creationId xmlns:a16="http://schemas.microsoft.com/office/drawing/2014/main" id="{502848BB-D660-1915-E96A-D93D0B28F397}"/>
              </a:ext>
            </a:extLst>
          </p:cNvPr>
          <p:cNvSpPr txBox="1"/>
          <p:nvPr/>
        </p:nvSpPr>
        <p:spPr>
          <a:xfrm>
            <a:off x="5034369" y="2245918"/>
            <a:ext cx="853119" cy="1169551"/>
          </a:xfrm>
          <a:prstGeom prst="rect">
            <a:avLst/>
          </a:prstGeom>
          <a:noFill/>
        </p:spPr>
        <p:txBody>
          <a:bodyPr wrap="none" rtlCol="0">
            <a:spAutoFit/>
          </a:bodyPr>
          <a:lstStyle/>
          <a:p>
            <a:pPr algn="ctr"/>
            <a:r>
              <a:rPr lang="en-US" sz="1400"/>
              <a:t>minimal</a:t>
            </a:r>
          </a:p>
          <a:p>
            <a:pPr algn="ctr"/>
            <a:r>
              <a:rPr lang="en-US" sz="1400"/>
              <a:t>coupling</a:t>
            </a:r>
          </a:p>
          <a:p>
            <a:pPr algn="ctr"/>
            <a:endParaRPr lang="en-US" sz="1400"/>
          </a:p>
          <a:p>
            <a:pPr algn="ctr"/>
            <a:endParaRPr lang="en-US" sz="1400"/>
          </a:p>
          <a:p>
            <a:pPr algn="ctr"/>
            <a:endParaRPr lang="en-US" sz="1400"/>
          </a:p>
        </p:txBody>
      </p:sp>
      <p:pic>
        <p:nvPicPr>
          <p:cNvPr id="36" name="Picture 35">
            <a:extLst>
              <a:ext uri="{FF2B5EF4-FFF2-40B4-BE49-F238E27FC236}">
                <a16:creationId xmlns:a16="http://schemas.microsoft.com/office/drawing/2014/main" id="{F1C7C1D0-D6C8-930F-144D-91DBE49AA200}"/>
              </a:ext>
            </a:extLst>
          </p:cNvPr>
          <p:cNvPicPr>
            <a:picLocks noChangeAspect="1"/>
          </p:cNvPicPr>
          <p:nvPr/>
        </p:nvPicPr>
        <p:blipFill>
          <a:blip r:embed="rId4"/>
          <a:stretch>
            <a:fillRect/>
          </a:stretch>
        </p:blipFill>
        <p:spPr>
          <a:xfrm>
            <a:off x="4585236" y="3322504"/>
            <a:ext cx="1790950" cy="419158"/>
          </a:xfrm>
          <a:prstGeom prst="rect">
            <a:avLst/>
          </a:prstGeom>
        </p:spPr>
      </p:pic>
      <p:pic>
        <p:nvPicPr>
          <p:cNvPr id="40" name="Picture 39">
            <a:extLst>
              <a:ext uri="{FF2B5EF4-FFF2-40B4-BE49-F238E27FC236}">
                <a16:creationId xmlns:a16="http://schemas.microsoft.com/office/drawing/2014/main" id="{ED52D734-35A1-9211-22DD-05EDD0DC5AE4}"/>
              </a:ext>
            </a:extLst>
          </p:cNvPr>
          <p:cNvPicPr>
            <a:picLocks noChangeAspect="1"/>
          </p:cNvPicPr>
          <p:nvPr/>
        </p:nvPicPr>
        <p:blipFill>
          <a:blip r:embed="rId5"/>
          <a:stretch>
            <a:fillRect/>
          </a:stretch>
        </p:blipFill>
        <p:spPr>
          <a:xfrm>
            <a:off x="6433922" y="2753212"/>
            <a:ext cx="1273892" cy="556413"/>
          </a:xfrm>
          <a:prstGeom prst="rect">
            <a:avLst/>
          </a:prstGeom>
        </p:spPr>
      </p:pic>
      <p:pic>
        <p:nvPicPr>
          <p:cNvPr id="48" name="Picture 47">
            <a:extLst>
              <a:ext uri="{FF2B5EF4-FFF2-40B4-BE49-F238E27FC236}">
                <a16:creationId xmlns:a16="http://schemas.microsoft.com/office/drawing/2014/main" id="{806DB4B8-7D2F-54AD-5480-B171CFB093AB}"/>
              </a:ext>
            </a:extLst>
          </p:cNvPr>
          <p:cNvPicPr>
            <a:picLocks noChangeAspect="1"/>
          </p:cNvPicPr>
          <p:nvPr/>
        </p:nvPicPr>
        <p:blipFill>
          <a:blip r:embed="rId6"/>
          <a:stretch>
            <a:fillRect/>
          </a:stretch>
        </p:blipFill>
        <p:spPr>
          <a:xfrm>
            <a:off x="9280628" y="2669513"/>
            <a:ext cx="2623814" cy="793246"/>
          </a:xfrm>
          <a:prstGeom prst="rect">
            <a:avLst/>
          </a:prstGeom>
        </p:spPr>
      </p:pic>
      <p:sp>
        <p:nvSpPr>
          <p:cNvPr id="49" name="Arrow: Striped Right 48">
            <a:extLst>
              <a:ext uri="{FF2B5EF4-FFF2-40B4-BE49-F238E27FC236}">
                <a16:creationId xmlns:a16="http://schemas.microsoft.com/office/drawing/2014/main" id="{DCFE2303-B855-71DB-141A-4BB9E727045A}"/>
              </a:ext>
            </a:extLst>
          </p:cNvPr>
          <p:cNvSpPr/>
          <p:nvPr/>
        </p:nvSpPr>
        <p:spPr>
          <a:xfrm>
            <a:off x="7615892" y="2377048"/>
            <a:ext cx="1579865" cy="425179"/>
          </a:xfrm>
          <a:prstGeom prst="stripedRightArrow">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lin ang="27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Arrow: Striped Right 49">
            <a:extLst>
              <a:ext uri="{FF2B5EF4-FFF2-40B4-BE49-F238E27FC236}">
                <a16:creationId xmlns:a16="http://schemas.microsoft.com/office/drawing/2014/main" id="{88884CD5-6F30-0952-13DC-92F167A40DED}"/>
              </a:ext>
            </a:extLst>
          </p:cNvPr>
          <p:cNvSpPr/>
          <p:nvPr/>
        </p:nvSpPr>
        <p:spPr>
          <a:xfrm flipH="1">
            <a:off x="7615892" y="3189750"/>
            <a:ext cx="1579865" cy="425179"/>
          </a:xfrm>
          <a:prstGeom prst="stripedRightArrow">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lin ang="27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TextBox 50">
            <a:extLst>
              <a:ext uri="{FF2B5EF4-FFF2-40B4-BE49-F238E27FC236}">
                <a16:creationId xmlns:a16="http://schemas.microsoft.com/office/drawing/2014/main" id="{7B2C8C6D-3F7A-C6BE-1AEE-05D200DDE7BA}"/>
              </a:ext>
            </a:extLst>
          </p:cNvPr>
          <p:cNvSpPr txBox="1"/>
          <p:nvPr/>
        </p:nvSpPr>
        <p:spPr>
          <a:xfrm>
            <a:off x="7460302" y="1921717"/>
            <a:ext cx="1905336" cy="1169551"/>
          </a:xfrm>
          <a:prstGeom prst="rect">
            <a:avLst/>
          </a:prstGeom>
          <a:noFill/>
        </p:spPr>
        <p:txBody>
          <a:bodyPr wrap="square" rtlCol="0">
            <a:spAutoFit/>
          </a:bodyPr>
          <a:lstStyle/>
          <a:p>
            <a:pPr algn="ctr"/>
            <a:r>
              <a:rPr lang="en-US" sz="1400"/>
              <a:t>U(1) </a:t>
            </a:r>
            <a:r>
              <a:rPr lang="en-US" sz="1400" b="1"/>
              <a:t>gauge invariant</a:t>
            </a:r>
          </a:p>
          <a:p>
            <a:pPr algn="ctr"/>
            <a:r>
              <a:rPr lang="en-US" sz="1400"/>
              <a:t>Weyl quantization</a:t>
            </a:r>
          </a:p>
          <a:p>
            <a:pPr algn="ctr"/>
            <a:endParaRPr lang="en-US" sz="1400"/>
          </a:p>
          <a:p>
            <a:pPr algn="ctr"/>
            <a:endParaRPr lang="en-US" sz="1400"/>
          </a:p>
          <a:p>
            <a:pPr algn="ctr"/>
            <a:endParaRPr lang="en-US" sz="1400"/>
          </a:p>
        </p:txBody>
      </p:sp>
      <p:sp>
        <p:nvSpPr>
          <p:cNvPr id="52" name="TextBox 51">
            <a:extLst>
              <a:ext uri="{FF2B5EF4-FFF2-40B4-BE49-F238E27FC236}">
                <a16:creationId xmlns:a16="http://schemas.microsoft.com/office/drawing/2014/main" id="{CA7B120E-3AFB-1C7B-92AB-91B69239453E}"/>
              </a:ext>
            </a:extLst>
          </p:cNvPr>
          <p:cNvSpPr txBox="1"/>
          <p:nvPr/>
        </p:nvSpPr>
        <p:spPr>
          <a:xfrm>
            <a:off x="7453156" y="3627402"/>
            <a:ext cx="1905336" cy="523220"/>
          </a:xfrm>
          <a:prstGeom prst="rect">
            <a:avLst/>
          </a:prstGeom>
          <a:noFill/>
        </p:spPr>
        <p:txBody>
          <a:bodyPr wrap="square" rtlCol="0">
            <a:spAutoFit/>
          </a:bodyPr>
          <a:lstStyle/>
          <a:p>
            <a:pPr algn="ctr"/>
            <a:r>
              <a:rPr lang="en-US" sz="1400"/>
              <a:t>U(1) </a:t>
            </a:r>
            <a:r>
              <a:rPr lang="en-US" sz="1400" b="1"/>
              <a:t>gauge invariant</a:t>
            </a:r>
          </a:p>
          <a:p>
            <a:pPr algn="ctr"/>
            <a:r>
              <a:rPr lang="en-US" sz="1400"/>
              <a:t>Wigner transform</a:t>
            </a:r>
          </a:p>
        </p:txBody>
      </p:sp>
      <p:sp>
        <p:nvSpPr>
          <p:cNvPr id="53" name="TextBox 52">
            <a:extLst>
              <a:ext uri="{FF2B5EF4-FFF2-40B4-BE49-F238E27FC236}">
                <a16:creationId xmlns:a16="http://schemas.microsoft.com/office/drawing/2014/main" id="{9F676068-91A0-F549-EA17-EDBEBAC7F2D4}"/>
              </a:ext>
            </a:extLst>
          </p:cNvPr>
          <p:cNvSpPr txBox="1"/>
          <p:nvPr/>
        </p:nvSpPr>
        <p:spPr>
          <a:xfrm>
            <a:off x="9238476" y="1070729"/>
            <a:ext cx="2866554" cy="923330"/>
          </a:xfrm>
          <a:prstGeom prst="rect">
            <a:avLst/>
          </a:prstGeom>
          <a:noFill/>
        </p:spPr>
        <p:txBody>
          <a:bodyPr wrap="none" rtlCol="0">
            <a:spAutoFit/>
          </a:bodyPr>
          <a:lstStyle/>
          <a:p>
            <a:pPr algn="ctr"/>
            <a:r>
              <a:rPr lang="en-US" b="1"/>
              <a:t>Smoothly</a:t>
            </a:r>
            <a:r>
              <a:rPr lang="en-US"/>
              <a:t> disturbed</a:t>
            </a:r>
          </a:p>
          <a:p>
            <a:pPr algn="ctr"/>
            <a:r>
              <a:rPr lang="en-US"/>
              <a:t>crystal under</a:t>
            </a:r>
          </a:p>
          <a:p>
            <a:pPr algn="ctr"/>
            <a:r>
              <a:rPr lang="en-US" b="1"/>
              <a:t>smooth</a:t>
            </a:r>
            <a:r>
              <a:rPr lang="en-US"/>
              <a:t> EM field excitation</a:t>
            </a:r>
            <a:endParaRPr lang="fr-FR"/>
          </a:p>
        </p:txBody>
      </p:sp>
      <p:pic>
        <p:nvPicPr>
          <p:cNvPr id="55" name="Picture 54">
            <a:extLst>
              <a:ext uri="{FF2B5EF4-FFF2-40B4-BE49-F238E27FC236}">
                <a16:creationId xmlns:a16="http://schemas.microsoft.com/office/drawing/2014/main" id="{2E117939-D64F-90EB-4156-B909D6B2C046}"/>
              </a:ext>
            </a:extLst>
          </p:cNvPr>
          <p:cNvPicPr>
            <a:picLocks noChangeAspect="1"/>
          </p:cNvPicPr>
          <p:nvPr/>
        </p:nvPicPr>
        <p:blipFill>
          <a:blip r:embed="rId7"/>
          <a:stretch>
            <a:fillRect/>
          </a:stretch>
        </p:blipFill>
        <p:spPr>
          <a:xfrm>
            <a:off x="9905696" y="3627714"/>
            <a:ext cx="1682818" cy="378465"/>
          </a:xfrm>
          <a:prstGeom prst="rect">
            <a:avLst/>
          </a:prstGeom>
        </p:spPr>
      </p:pic>
      <p:sp>
        <p:nvSpPr>
          <p:cNvPr id="56" name="TextBox 55">
            <a:extLst>
              <a:ext uri="{FF2B5EF4-FFF2-40B4-BE49-F238E27FC236}">
                <a16:creationId xmlns:a16="http://schemas.microsoft.com/office/drawing/2014/main" id="{3401E1A5-6A7F-64A7-3E1C-EC0BFEBCCB54}"/>
              </a:ext>
            </a:extLst>
          </p:cNvPr>
          <p:cNvSpPr txBox="1"/>
          <p:nvPr/>
        </p:nvSpPr>
        <p:spPr>
          <a:xfrm>
            <a:off x="9990741" y="4018506"/>
            <a:ext cx="1779590" cy="523220"/>
          </a:xfrm>
          <a:prstGeom prst="rect">
            <a:avLst/>
          </a:prstGeom>
          <a:noFill/>
        </p:spPr>
        <p:txBody>
          <a:bodyPr wrap="none" rtlCol="0">
            <a:spAutoFit/>
          </a:bodyPr>
          <a:lstStyle/>
          <a:p>
            <a:pPr algn="ctr"/>
            <a:r>
              <a:rPr lang="en-US" sz="1400"/>
              <a:t>EM gauge covariant </a:t>
            </a:r>
          </a:p>
          <a:p>
            <a:pPr algn="ctr"/>
            <a:r>
              <a:rPr lang="en-US" sz="1400"/>
              <a:t>derivative</a:t>
            </a:r>
            <a:endParaRPr lang="fr-FR" sz="1400"/>
          </a:p>
        </p:txBody>
      </p:sp>
      <p:pic>
        <p:nvPicPr>
          <p:cNvPr id="58" name="Picture 57">
            <a:extLst>
              <a:ext uri="{FF2B5EF4-FFF2-40B4-BE49-F238E27FC236}">
                <a16:creationId xmlns:a16="http://schemas.microsoft.com/office/drawing/2014/main" id="{8F9F4C3B-3AD5-8C0D-59F6-1F357F47AA7C}"/>
              </a:ext>
            </a:extLst>
          </p:cNvPr>
          <p:cNvPicPr>
            <a:picLocks noChangeAspect="1"/>
          </p:cNvPicPr>
          <p:nvPr/>
        </p:nvPicPr>
        <p:blipFill>
          <a:blip r:embed="rId8"/>
          <a:stretch>
            <a:fillRect/>
          </a:stretch>
        </p:blipFill>
        <p:spPr>
          <a:xfrm>
            <a:off x="4303101" y="4190069"/>
            <a:ext cx="6229400" cy="1169551"/>
          </a:xfrm>
          <a:prstGeom prst="rect">
            <a:avLst/>
          </a:prstGeom>
        </p:spPr>
      </p:pic>
      <p:sp>
        <p:nvSpPr>
          <p:cNvPr id="59" name="TextBox 58">
            <a:extLst>
              <a:ext uri="{FF2B5EF4-FFF2-40B4-BE49-F238E27FC236}">
                <a16:creationId xmlns:a16="http://schemas.microsoft.com/office/drawing/2014/main" id="{CD55B0BA-859E-BF2E-4FF6-EF375A2B890B}"/>
              </a:ext>
            </a:extLst>
          </p:cNvPr>
          <p:cNvSpPr txBox="1"/>
          <p:nvPr/>
        </p:nvSpPr>
        <p:spPr>
          <a:xfrm>
            <a:off x="2084783" y="5419677"/>
            <a:ext cx="7983141" cy="646331"/>
          </a:xfrm>
          <a:prstGeom prst="rect">
            <a:avLst/>
          </a:prstGeom>
          <a:noFill/>
        </p:spPr>
        <p:txBody>
          <a:bodyPr wrap="square" rtlCol="0">
            <a:spAutoFit/>
          </a:bodyPr>
          <a:lstStyle/>
          <a:p>
            <a:pPr algn="ctr"/>
            <a:r>
              <a:rPr lang="en-US"/>
              <a:t>Schrödinger equations for the </a:t>
            </a:r>
            <a:r>
              <a:rPr lang="en-US" b="1"/>
              <a:t>N-component</a:t>
            </a:r>
            <a:r>
              <a:rPr lang="en-US"/>
              <a:t> envelope wave functions</a:t>
            </a:r>
          </a:p>
          <a:p>
            <a:pPr algn="ctr"/>
            <a:r>
              <a:rPr lang="en-US"/>
              <a:t>e.g. </a:t>
            </a:r>
            <a:r>
              <a:rPr lang="en-US">
                <a:latin typeface="Calibri" panose="020F0502020204030204" pitchFamily="34" charset="0"/>
                <a:ea typeface="Calibri" panose="020F0502020204030204" pitchFamily="34" charset="0"/>
                <a:cs typeface="Calibri" panose="020F0502020204030204" pitchFamily="34" charset="0"/>
              </a:rPr>
              <a:t>3s(</a:t>
            </a:r>
            <a:r>
              <a:rPr lang="en-US">
                <a:latin typeface="Arial" panose="020B0604020202020204" pitchFamily="34" charset="0"/>
                <a:ea typeface="Calibri" panose="020F0502020204030204" pitchFamily="34" charset="0"/>
                <a:cs typeface="Arial" panose="020B0604020202020204" pitchFamily="34" charset="0"/>
              </a:rPr>
              <a:t>↑,↓</a:t>
            </a:r>
            <a:r>
              <a:rPr lang="en-US"/>
              <a:t>),</a:t>
            </a:r>
            <a:r>
              <a:rPr lang="en-US">
                <a:latin typeface="Calibri" panose="020F0502020204030204" pitchFamily="34" charset="0"/>
                <a:ea typeface="Calibri" panose="020F0502020204030204" pitchFamily="34" charset="0"/>
                <a:cs typeface="Calibri" panose="020F0502020204030204" pitchFamily="34" charset="0"/>
              </a:rPr>
              <a:t> 3p</a:t>
            </a:r>
            <a:r>
              <a:rPr lang="en-US" baseline="-25000">
                <a:latin typeface="Calibri" panose="020F0502020204030204" pitchFamily="34" charset="0"/>
                <a:ea typeface="Calibri" panose="020F0502020204030204" pitchFamily="34" charset="0"/>
                <a:cs typeface="Calibri" panose="020F0502020204030204" pitchFamily="34" charset="0"/>
              </a:rPr>
              <a:t>(x,y,z)</a:t>
            </a:r>
            <a:r>
              <a:rPr lang="en-US">
                <a:latin typeface="Calibri" panose="020F0502020204030204" pitchFamily="34" charset="0"/>
                <a:ea typeface="Calibri" panose="020F0502020204030204" pitchFamily="34" charset="0"/>
                <a:cs typeface="Calibri" panose="020F0502020204030204" pitchFamily="34" charset="0"/>
              </a:rPr>
              <a:t>(</a:t>
            </a:r>
            <a:r>
              <a:rPr lang="en-US">
                <a:latin typeface="Arial" panose="020B0604020202020204" pitchFamily="34" charset="0"/>
                <a:ea typeface="Calibri" panose="020F0502020204030204" pitchFamily="34" charset="0"/>
                <a:cs typeface="Arial" panose="020B0604020202020204" pitchFamily="34" charset="0"/>
              </a:rPr>
              <a:t>↑,↓</a:t>
            </a:r>
            <a:r>
              <a:rPr lang="en-US"/>
              <a:t>),</a:t>
            </a:r>
            <a:r>
              <a:rPr lang="en-US">
                <a:latin typeface="Calibri" panose="020F0502020204030204" pitchFamily="34" charset="0"/>
                <a:ea typeface="Calibri" panose="020F0502020204030204" pitchFamily="34" charset="0"/>
                <a:cs typeface="Calibri" panose="020F0502020204030204" pitchFamily="34" charset="0"/>
              </a:rPr>
              <a:t> 3d</a:t>
            </a:r>
            <a:r>
              <a:rPr lang="en-US" baseline="-25000">
                <a:latin typeface="Calibri" panose="020F0502020204030204" pitchFamily="34" charset="0"/>
                <a:ea typeface="Calibri" panose="020F0502020204030204" pitchFamily="34" charset="0"/>
                <a:cs typeface="Calibri" panose="020F0502020204030204" pitchFamily="34" charset="0"/>
              </a:rPr>
              <a:t>(xy,xz,yz,x2-y2,3z2-1) </a:t>
            </a:r>
            <a:r>
              <a:rPr lang="en-US">
                <a:latin typeface="Calibri" panose="020F0502020204030204" pitchFamily="34" charset="0"/>
                <a:ea typeface="Calibri" panose="020F0502020204030204" pitchFamily="34" charset="0"/>
                <a:cs typeface="Calibri" panose="020F0502020204030204" pitchFamily="34" charset="0"/>
              </a:rPr>
              <a:t>(</a:t>
            </a:r>
            <a:r>
              <a:rPr lang="en-US">
                <a:latin typeface="Arial" panose="020B0604020202020204" pitchFamily="34" charset="0"/>
                <a:ea typeface="Calibri" panose="020F0502020204030204" pitchFamily="34" charset="0"/>
                <a:cs typeface="Arial" panose="020B0604020202020204" pitchFamily="34" charset="0"/>
              </a:rPr>
              <a:t>↑,↓</a:t>
            </a:r>
            <a:r>
              <a:rPr lang="en-US"/>
              <a:t>),</a:t>
            </a:r>
            <a:r>
              <a:rPr lang="en-US">
                <a:latin typeface="Calibri" panose="020F0502020204030204" pitchFamily="34" charset="0"/>
                <a:ea typeface="Calibri" panose="020F0502020204030204" pitchFamily="34" charset="0"/>
                <a:cs typeface="Calibri" panose="020F0502020204030204" pitchFamily="34" charset="0"/>
              </a:rPr>
              <a:t> 3s(</a:t>
            </a:r>
            <a:r>
              <a:rPr lang="en-US">
                <a:latin typeface="Arial" panose="020B0604020202020204" pitchFamily="34" charset="0"/>
                <a:ea typeface="Calibri" panose="020F0502020204030204" pitchFamily="34" charset="0"/>
                <a:cs typeface="Arial" panose="020B0604020202020204" pitchFamily="34" charset="0"/>
              </a:rPr>
              <a:t>↑,↓</a:t>
            </a:r>
            <a:r>
              <a:rPr lang="en-US"/>
              <a:t>)  </a:t>
            </a:r>
            <a:r>
              <a:rPr lang="en-US">
                <a:latin typeface="Arial" panose="020B0604020202020204" pitchFamily="34" charset="0"/>
                <a:cs typeface="Arial" panose="020B0604020202020204" pitchFamily="34" charset="0"/>
              </a:rPr>
              <a:t>→ N=20</a:t>
            </a:r>
            <a:endParaRPr lang="fr-FR"/>
          </a:p>
        </p:txBody>
      </p:sp>
      <p:sp>
        <p:nvSpPr>
          <p:cNvPr id="60" name="TextBox 59">
            <a:extLst>
              <a:ext uri="{FF2B5EF4-FFF2-40B4-BE49-F238E27FC236}">
                <a16:creationId xmlns:a16="http://schemas.microsoft.com/office/drawing/2014/main" id="{CC748B3C-094D-D07D-6FB9-80E0FAB796C2}"/>
              </a:ext>
            </a:extLst>
          </p:cNvPr>
          <p:cNvSpPr txBox="1"/>
          <p:nvPr/>
        </p:nvSpPr>
        <p:spPr>
          <a:xfrm>
            <a:off x="4346238" y="3720702"/>
            <a:ext cx="2268955" cy="307777"/>
          </a:xfrm>
          <a:prstGeom prst="rect">
            <a:avLst/>
          </a:prstGeom>
          <a:noFill/>
        </p:spPr>
        <p:txBody>
          <a:bodyPr wrap="none" rtlCol="0">
            <a:spAutoFit/>
          </a:bodyPr>
          <a:lstStyle/>
          <a:p>
            <a:pPr algn="ctr"/>
            <a:r>
              <a:rPr lang="en-US" sz="1400" b="1"/>
              <a:t>kinetic</a:t>
            </a:r>
            <a:r>
              <a:rPr lang="en-US" sz="1400"/>
              <a:t> pseudo-momentum</a:t>
            </a:r>
            <a:endParaRPr lang="fr-FR" sz="1400"/>
          </a:p>
        </p:txBody>
      </p:sp>
      <p:pic>
        <p:nvPicPr>
          <p:cNvPr id="62" name="Picture 61">
            <a:extLst>
              <a:ext uri="{FF2B5EF4-FFF2-40B4-BE49-F238E27FC236}">
                <a16:creationId xmlns:a16="http://schemas.microsoft.com/office/drawing/2014/main" id="{DCE549DE-6C10-FE7E-EDCC-418678711ECC}"/>
              </a:ext>
            </a:extLst>
          </p:cNvPr>
          <p:cNvPicPr>
            <a:picLocks noChangeAspect="1"/>
          </p:cNvPicPr>
          <p:nvPr/>
        </p:nvPicPr>
        <p:blipFill>
          <a:blip r:embed="rId9"/>
          <a:stretch>
            <a:fillRect/>
          </a:stretch>
        </p:blipFill>
        <p:spPr>
          <a:xfrm>
            <a:off x="3100731" y="1075344"/>
            <a:ext cx="2350960" cy="762700"/>
          </a:xfrm>
          <a:prstGeom prst="rect">
            <a:avLst/>
          </a:prstGeom>
        </p:spPr>
      </p:pic>
      <p:pic>
        <p:nvPicPr>
          <p:cNvPr id="64" name="Picture 63">
            <a:extLst>
              <a:ext uri="{FF2B5EF4-FFF2-40B4-BE49-F238E27FC236}">
                <a16:creationId xmlns:a16="http://schemas.microsoft.com/office/drawing/2014/main" id="{93162707-2E46-0624-064D-3839DCC0F0FF}"/>
              </a:ext>
            </a:extLst>
          </p:cNvPr>
          <p:cNvPicPr>
            <a:picLocks noChangeAspect="1"/>
          </p:cNvPicPr>
          <p:nvPr/>
        </p:nvPicPr>
        <p:blipFill>
          <a:blip r:embed="rId10"/>
          <a:stretch>
            <a:fillRect/>
          </a:stretch>
        </p:blipFill>
        <p:spPr>
          <a:xfrm>
            <a:off x="5818495" y="1070729"/>
            <a:ext cx="2837746" cy="753383"/>
          </a:xfrm>
          <a:prstGeom prst="rect">
            <a:avLst/>
          </a:prstGeom>
        </p:spPr>
      </p:pic>
      <p:pic>
        <p:nvPicPr>
          <p:cNvPr id="66" name="Picture 65">
            <a:extLst>
              <a:ext uri="{FF2B5EF4-FFF2-40B4-BE49-F238E27FC236}">
                <a16:creationId xmlns:a16="http://schemas.microsoft.com/office/drawing/2014/main" id="{93B9FEFE-3FF5-D2A5-C1AE-EC6B2CE54808}"/>
              </a:ext>
            </a:extLst>
          </p:cNvPr>
          <p:cNvPicPr>
            <a:picLocks noChangeAspect="1"/>
          </p:cNvPicPr>
          <p:nvPr/>
        </p:nvPicPr>
        <p:blipFill>
          <a:blip r:embed="rId11"/>
          <a:stretch>
            <a:fillRect/>
          </a:stretch>
        </p:blipFill>
        <p:spPr>
          <a:xfrm>
            <a:off x="1125984" y="4315655"/>
            <a:ext cx="2277184" cy="961477"/>
          </a:xfrm>
          <a:prstGeom prst="rect">
            <a:avLst/>
          </a:prstGeom>
        </p:spPr>
      </p:pic>
      <p:sp>
        <p:nvSpPr>
          <p:cNvPr id="3" name="Date Placeholder 4">
            <a:extLst>
              <a:ext uri="{FF2B5EF4-FFF2-40B4-BE49-F238E27FC236}">
                <a16:creationId xmlns:a16="http://schemas.microsoft.com/office/drawing/2014/main" id="{DAD251EE-5B8F-E3AC-EB7D-01DFC6EC2A0B}"/>
              </a:ext>
            </a:extLst>
          </p:cNvPr>
          <p:cNvSpPr>
            <a:spLocks noGrp="1"/>
          </p:cNvSpPr>
          <p:nvPr>
            <p:ph type="dt" sz="half" idx="10"/>
          </p:nvPr>
        </p:nvSpPr>
        <p:spPr>
          <a:xfrm>
            <a:off x="337141" y="6386906"/>
            <a:ext cx="2596182" cy="365125"/>
          </a:xfrm>
        </p:spPr>
        <p:txBody>
          <a:bodyPr/>
          <a:lstStyle/>
          <a:p>
            <a:r>
              <a:rPr lang="en-US">
                <a:solidFill>
                  <a:schemeClr val="tx1"/>
                </a:solidFill>
              </a:rPr>
              <a:t>ECT* Workshop </a:t>
            </a:r>
            <a:r>
              <a:rPr lang="en-US" dirty="0">
                <a:solidFill>
                  <a:schemeClr val="tx1"/>
                </a:solidFill>
              </a:rPr>
              <a:t>– T. Valet </a:t>
            </a:r>
            <a:r>
              <a:rPr lang="en-US">
                <a:solidFill>
                  <a:schemeClr val="tx1"/>
                </a:solidFill>
              </a:rPr>
              <a:t>- September </a:t>
            </a:r>
            <a:r>
              <a:rPr lang="en-US" dirty="0">
                <a:solidFill>
                  <a:schemeClr val="tx1"/>
                </a:solidFill>
              </a:rPr>
              <a:t>2024</a:t>
            </a:r>
          </a:p>
        </p:txBody>
      </p:sp>
      <p:sp>
        <p:nvSpPr>
          <p:cNvPr id="4" name="Footer Placeholder 3">
            <a:extLst>
              <a:ext uri="{FF2B5EF4-FFF2-40B4-BE49-F238E27FC236}">
                <a16:creationId xmlns:a16="http://schemas.microsoft.com/office/drawing/2014/main" id="{6091D9BB-61B2-889A-7060-FC0D90024CCF}"/>
              </a:ext>
            </a:extLst>
          </p:cNvPr>
          <p:cNvSpPr>
            <a:spLocks noGrp="1"/>
          </p:cNvSpPr>
          <p:nvPr>
            <p:ph type="ftr" sz="quarter" idx="11"/>
          </p:nvPr>
        </p:nvSpPr>
        <p:spPr>
          <a:xfrm>
            <a:off x="3997466" y="6386906"/>
            <a:ext cx="3248029" cy="365125"/>
          </a:xfrm>
        </p:spPr>
        <p:txBody>
          <a:bodyPr/>
          <a:lstStyle/>
          <a:p>
            <a:r>
              <a:rPr lang="en-US" sz="1600">
                <a:solidFill>
                  <a:schemeClr val="tx1"/>
                </a:solidFill>
              </a:rPr>
              <a:t>NR Electron QKT in Solids - </a:t>
            </a:r>
            <a:fld id="{776807D8-D28C-46E7-B0B7-BF9A7CA5E6E4}" type="slidenum">
              <a:rPr lang="en-US" sz="1600" smtClean="0">
                <a:solidFill>
                  <a:schemeClr val="tx1"/>
                </a:solidFill>
              </a:rPr>
              <a:t>8</a:t>
            </a:fld>
            <a:endParaRPr lang="en-US" sz="1600" dirty="0">
              <a:solidFill>
                <a:schemeClr val="tx1"/>
              </a:solidFill>
            </a:endParaRPr>
          </a:p>
        </p:txBody>
      </p:sp>
      <p:grpSp>
        <p:nvGrpSpPr>
          <p:cNvPr id="5" name="Group 4">
            <a:extLst>
              <a:ext uri="{FF2B5EF4-FFF2-40B4-BE49-F238E27FC236}">
                <a16:creationId xmlns:a16="http://schemas.microsoft.com/office/drawing/2014/main" id="{6CC527F6-A020-6F84-7305-3A939B25DE09}"/>
              </a:ext>
            </a:extLst>
          </p:cNvPr>
          <p:cNvGrpSpPr/>
          <p:nvPr/>
        </p:nvGrpSpPr>
        <p:grpSpPr>
          <a:xfrm>
            <a:off x="7824154" y="6314536"/>
            <a:ext cx="4283683" cy="458640"/>
            <a:chOff x="321295" y="5416685"/>
            <a:chExt cx="11545010" cy="1252974"/>
          </a:xfrm>
        </p:grpSpPr>
        <p:pic>
          <p:nvPicPr>
            <p:cNvPr id="6" name="Picture 5">
              <a:extLst>
                <a:ext uri="{FF2B5EF4-FFF2-40B4-BE49-F238E27FC236}">
                  <a16:creationId xmlns:a16="http://schemas.microsoft.com/office/drawing/2014/main" id="{3F8C4587-ADA4-BF47-6EBB-4880E305AB27}"/>
                </a:ext>
              </a:extLst>
            </p:cNvPr>
            <p:cNvPicPr>
              <a:picLocks noChangeAspect="1"/>
            </p:cNvPicPr>
            <p:nvPr/>
          </p:nvPicPr>
          <p:blipFill>
            <a:blip r:embed="rId12"/>
            <a:stretch>
              <a:fillRect/>
            </a:stretch>
          </p:blipFill>
          <p:spPr>
            <a:xfrm>
              <a:off x="321295" y="5547456"/>
              <a:ext cx="1122203" cy="1122203"/>
            </a:xfrm>
            <a:prstGeom prst="rect">
              <a:avLst/>
            </a:prstGeom>
          </p:spPr>
        </p:pic>
        <p:pic>
          <p:nvPicPr>
            <p:cNvPr id="8" name="Picture 7">
              <a:extLst>
                <a:ext uri="{FF2B5EF4-FFF2-40B4-BE49-F238E27FC236}">
                  <a16:creationId xmlns:a16="http://schemas.microsoft.com/office/drawing/2014/main" id="{C37FA167-E678-E0C5-2BB1-038453D0815A}"/>
                </a:ext>
              </a:extLst>
            </p:cNvPr>
            <p:cNvPicPr>
              <a:picLocks noChangeAspect="1"/>
            </p:cNvPicPr>
            <p:nvPr/>
          </p:nvPicPr>
          <p:blipFill>
            <a:blip r:embed="rId13"/>
            <a:stretch>
              <a:fillRect/>
            </a:stretch>
          </p:blipFill>
          <p:spPr>
            <a:xfrm>
              <a:off x="1636564" y="5543755"/>
              <a:ext cx="1835869" cy="1125904"/>
            </a:xfrm>
            <a:prstGeom prst="rect">
              <a:avLst/>
            </a:prstGeom>
          </p:spPr>
        </p:pic>
        <p:pic>
          <p:nvPicPr>
            <p:cNvPr id="10" name="Picture 9">
              <a:extLst>
                <a:ext uri="{FF2B5EF4-FFF2-40B4-BE49-F238E27FC236}">
                  <a16:creationId xmlns:a16="http://schemas.microsoft.com/office/drawing/2014/main" id="{6239A88E-0C75-699C-F872-0CBFEFF4E7FA}"/>
                </a:ext>
              </a:extLst>
            </p:cNvPr>
            <p:cNvPicPr>
              <a:picLocks noChangeAspect="1"/>
            </p:cNvPicPr>
            <p:nvPr/>
          </p:nvPicPr>
          <p:blipFill>
            <a:blip r:embed="rId14"/>
            <a:stretch>
              <a:fillRect/>
            </a:stretch>
          </p:blipFill>
          <p:spPr>
            <a:xfrm>
              <a:off x="3665499" y="5543755"/>
              <a:ext cx="1004023" cy="1125904"/>
            </a:xfrm>
            <a:prstGeom prst="rect">
              <a:avLst/>
            </a:prstGeom>
          </p:spPr>
        </p:pic>
        <p:pic>
          <p:nvPicPr>
            <p:cNvPr id="12" name="Picture 11">
              <a:extLst>
                <a:ext uri="{FF2B5EF4-FFF2-40B4-BE49-F238E27FC236}">
                  <a16:creationId xmlns:a16="http://schemas.microsoft.com/office/drawing/2014/main" id="{96655E91-9D7B-D5BA-2B87-4EF5522C7812}"/>
                </a:ext>
              </a:extLst>
            </p:cNvPr>
            <p:cNvPicPr>
              <a:picLocks noChangeAspect="1"/>
            </p:cNvPicPr>
            <p:nvPr/>
          </p:nvPicPr>
          <p:blipFill>
            <a:blip r:embed="rId15"/>
            <a:stretch>
              <a:fillRect/>
            </a:stretch>
          </p:blipFill>
          <p:spPr>
            <a:xfrm>
              <a:off x="4862588" y="5416685"/>
              <a:ext cx="2275265" cy="1252974"/>
            </a:xfrm>
            <a:prstGeom prst="rect">
              <a:avLst/>
            </a:prstGeom>
          </p:spPr>
        </p:pic>
        <p:pic>
          <p:nvPicPr>
            <p:cNvPr id="14" name="Picture 13">
              <a:extLst>
                <a:ext uri="{FF2B5EF4-FFF2-40B4-BE49-F238E27FC236}">
                  <a16:creationId xmlns:a16="http://schemas.microsoft.com/office/drawing/2014/main" id="{F79B2E7D-79A6-D8EB-3AB3-1A679FCC3261}"/>
                </a:ext>
              </a:extLst>
            </p:cNvPr>
            <p:cNvPicPr>
              <a:picLocks noChangeAspect="1"/>
            </p:cNvPicPr>
            <p:nvPr/>
          </p:nvPicPr>
          <p:blipFill>
            <a:blip r:embed="rId16"/>
            <a:stretch>
              <a:fillRect/>
            </a:stretch>
          </p:blipFill>
          <p:spPr>
            <a:xfrm>
              <a:off x="7330919" y="5470933"/>
              <a:ext cx="4535386" cy="1144477"/>
            </a:xfrm>
            <a:prstGeom prst="rect">
              <a:avLst/>
            </a:prstGeom>
          </p:spPr>
        </p:pic>
      </p:grpSp>
    </p:spTree>
    <p:extLst>
      <p:ext uri="{BB962C8B-B14F-4D97-AF65-F5344CB8AC3E}">
        <p14:creationId xmlns:p14="http://schemas.microsoft.com/office/powerpoint/2010/main" val="357995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10"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500"/>
                                        <p:tgtEl>
                                          <p:spTgt spid="60"/>
                                        </p:tgtEl>
                                      </p:cBhvr>
                                    </p:animEffect>
                                  </p:childTnLst>
                                </p:cTn>
                              </p:par>
                              <p:par>
                                <p:cTn id="39" presetID="10" presetClass="entr" presetSubtype="0" fill="hold"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500"/>
                                        <p:tgtEl>
                                          <p:spTgt spid="4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fade">
                                      <p:cBhvr>
                                        <p:cTn id="49" dur="500"/>
                                        <p:tgtEl>
                                          <p:spTgt spid="50"/>
                                        </p:tgtEl>
                                      </p:cBhvr>
                                    </p:animEffect>
                                  </p:childTnLst>
                                </p:cTn>
                              </p:par>
                              <p:par>
                                <p:cTn id="50" presetID="10" presetClass="entr" presetSubtype="0" fill="hold" nodeType="with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500"/>
                                        <p:tgtEl>
                                          <p:spTgt spid="48"/>
                                        </p:tgtEl>
                                      </p:cBhvr>
                                    </p:animEffect>
                                  </p:childTnLst>
                                </p:cTn>
                              </p:par>
                              <p:par>
                                <p:cTn id="53" presetID="10" presetClass="entr" presetSubtype="0" fill="hold"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500"/>
                                        <p:tgtEl>
                                          <p:spTgt spid="5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500"/>
                                        <p:tgtEl>
                                          <p:spTgt spid="5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fade">
                                      <p:cBhvr>
                                        <p:cTn id="61" dur="500"/>
                                        <p:tgtEl>
                                          <p:spTgt spid="53"/>
                                        </p:tgtEl>
                                      </p:cBhvr>
                                    </p:animEffect>
                                  </p:childTnLst>
                                </p:cTn>
                              </p:par>
                              <p:par>
                                <p:cTn id="62" presetID="10" presetClass="entr" presetSubtype="0" fill="hold" nodeType="with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fade">
                                      <p:cBhvr>
                                        <p:cTn id="64" dur="500"/>
                                        <p:tgtEl>
                                          <p:spTgt spid="6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fade">
                                      <p:cBhvr>
                                        <p:cTn id="69" dur="500"/>
                                        <p:tgtEl>
                                          <p:spTgt spid="5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fade">
                                      <p:cBhvr>
                                        <p:cTn id="72" dur="500"/>
                                        <p:tgtEl>
                                          <p:spTgt spid="52"/>
                                        </p:tgtEl>
                                      </p:cBhvr>
                                    </p:animEffect>
                                  </p:childTnLst>
                                </p:cTn>
                              </p:par>
                              <p:par>
                                <p:cTn id="73" presetID="10" presetClass="entr" presetSubtype="0" fill="hold" nodeType="with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fade">
                                      <p:cBhvr>
                                        <p:cTn id="75" dur="500"/>
                                        <p:tgtEl>
                                          <p:spTgt spid="64"/>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58"/>
                                        </p:tgtEl>
                                        <p:attrNameLst>
                                          <p:attrName>style.visibility</p:attrName>
                                        </p:attrNameLst>
                                      </p:cBhvr>
                                      <p:to>
                                        <p:strVal val="visible"/>
                                      </p:to>
                                    </p:set>
                                    <p:animEffect transition="in" filter="fade">
                                      <p:cBhvr>
                                        <p:cTn id="80" dur="500"/>
                                        <p:tgtEl>
                                          <p:spTgt spid="5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500"/>
                                        <p:tgtEl>
                                          <p:spTgt spid="59"/>
                                        </p:tgtEl>
                                      </p:cBhvr>
                                    </p:animEffect>
                                  </p:childTnLst>
                                </p:cTn>
                              </p:par>
                              <p:par>
                                <p:cTn id="84" presetID="10" presetClass="entr" presetSubtype="0" fill="hold" nodeType="withEffect">
                                  <p:stCondLst>
                                    <p:cond delay="0"/>
                                  </p:stCondLst>
                                  <p:childTnLst>
                                    <p:set>
                                      <p:cBhvr>
                                        <p:cTn id="85" dur="1" fill="hold">
                                          <p:stCondLst>
                                            <p:cond delay="0"/>
                                          </p:stCondLst>
                                        </p:cTn>
                                        <p:tgtEl>
                                          <p:spTgt spid="66"/>
                                        </p:tgtEl>
                                        <p:attrNameLst>
                                          <p:attrName>style.visibility</p:attrName>
                                        </p:attrNameLst>
                                      </p:cBhvr>
                                      <p:to>
                                        <p:strVal val="visible"/>
                                      </p:to>
                                    </p:set>
                                    <p:animEffect transition="in" filter="fade">
                                      <p:cBhvr>
                                        <p:cTn id="8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5" grpId="0" animBg="1"/>
      <p:bldP spid="26" grpId="0"/>
      <p:bldP spid="33" grpId="0" animBg="1"/>
      <p:bldP spid="34" grpId="0"/>
      <p:bldP spid="49" grpId="0" animBg="1"/>
      <p:bldP spid="50" grpId="0" animBg="1"/>
      <p:bldP spid="51" grpId="0"/>
      <p:bldP spid="52" grpId="0"/>
      <p:bldP spid="53" grpId="0"/>
      <p:bldP spid="56"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6D044-C704-4974-935B-AE3D7EFC9BC4}"/>
              </a:ext>
            </a:extLst>
          </p:cNvPr>
          <p:cNvSpPr>
            <a:spLocks noGrp="1"/>
          </p:cNvSpPr>
          <p:nvPr>
            <p:ph type="title"/>
          </p:nvPr>
        </p:nvSpPr>
        <p:spPr>
          <a:xfrm>
            <a:off x="594804" y="2817"/>
            <a:ext cx="10758996" cy="923331"/>
          </a:xfrm>
        </p:spPr>
        <p:txBody>
          <a:bodyPr/>
          <a:lstStyle/>
          <a:p>
            <a:r>
              <a:rPr lang="en-US"/>
              <a:t>Non relativistic Schwinger-keldysh theory</a:t>
            </a:r>
            <a:endParaRPr lang="en-US" dirty="0"/>
          </a:p>
        </p:txBody>
      </p:sp>
      <p:sp>
        <p:nvSpPr>
          <p:cNvPr id="11" name="Slide Number Placeholder 10">
            <a:extLst>
              <a:ext uri="{FF2B5EF4-FFF2-40B4-BE49-F238E27FC236}">
                <a16:creationId xmlns:a16="http://schemas.microsoft.com/office/drawing/2014/main" id="{6D5843A7-CBF3-441B-919C-8467B2BB19B5}"/>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9</a:t>
            </a:fld>
            <a:endParaRPr lang="en-US" dirty="0"/>
          </a:p>
        </p:txBody>
      </p:sp>
      <p:pic>
        <p:nvPicPr>
          <p:cNvPr id="4" name="Picture 3">
            <a:extLst>
              <a:ext uri="{FF2B5EF4-FFF2-40B4-BE49-F238E27FC236}">
                <a16:creationId xmlns:a16="http://schemas.microsoft.com/office/drawing/2014/main" id="{F48786CE-41ED-2606-92C6-8AABD8886778}"/>
              </a:ext>
            </a:extLst>
          </p:cNvPr>
          <p:cNvPicPr>
            <a:picLocks noChangeAspect="1"/>
          </p:cNvPicPr>
          <p:nvPr/>
        </p:nvPicPr>
        <p:blipFill>
          <a:blip r:embed="rId2"/>
          <a:stretch>
            <a:fillRect/>
          </a:stretch>
        </p:blipFill>
        <p:spPr>
          <a:xfrm>
            <a:off x="595930" y="1040801"/>
            <a:ext cx="828791" cy="428685"/>
          </a:xfrm>
          <a:prstGeom prst="rect">
            <a:avLst/>
          </a:prstGeom>
        </p:spPr>
      </p:pic>
      <p:sp>
        <p:nvSpPr>
          <p:cNvPr id="8" name="TextBox 7">
            <a:extLst>
              <a:ext uri="{FF2B5EF4-FFF2-40B4-BE49-F238E27FC236}">
                <a16:creationId xmlns:a16="http://schemas.microsoft.com/office/drawing/2014/main" id="{6D40D593-8F88-9511-7D9F-0697477F619A}"/>
              </a:ext>
            </a:extLst>
          </p:cNvPr>
          <p:cNvSpPr txBox="1"/>
          <p:nvPr/>
        </p:nvSpPr>
        <p:spPr>
          <a:xfrm>
            <a:off x="1424721" y="926148"/>
            <a:ext cx="2830455" cy="646331"/>
          </a:xfrm>
          <a:prstGeom prst="rect">
            <a:avLst/>
          </a:prstGeom>
          <a:noFill/>
        </p:spPr>
        <p:txBody>
          <a:bodyPr wrap="none" rtlCol="0">
            <a:spAutoFit/>
          </a:bodyPr>
          <a:lstStyle/>
          <a:p>
            <a:pPr algn="ctr"/>
            <a:r>
              <a:rPr lang="en-US"/>
              <a:t>promoted to field operator</a:t>
            </a:r>
          </a:p>
          <a:p>
            <a:pPr algn="ctr"/>
            <a:r>
              <a:rPr lang="en-US"/>
              <a:t>in the Heisenberg picture </a:t>
            </a:r>
            <a:endParaRPr lang="fr-FR"/>
          </a:p>
        </p:txBody>
      </p:sp>
      <p:pic>
        <p:nvPicPr>
          <p:cNvPr id="15" name="Picture 14">
            <a:extLst>
              <a:ext uri="{FF2B5EF4-FFF2-40B4-BE49-F238E27FC236}">
                <a16:creationId xmlns:a16="http://schemas.microsoft.com/office/drawing/2014/main" id="{34C18F50-AFD6-FB3B-9A3A-164145A17B4E}"/>
              </a:ext>
            </a:extLst>
          </p:cNvPr>
          <p:cNvPicPr>
            <a:picLocks noChangeAspect="1"/>
          </p:cNvPicPr>
          <p:nvPr/>
        </p:nvPicPr>
        <p:blipFill>
          <a:blip r:embed="rId3"/>
          <a:stretch>
            <a:fillRect/>
          </a:stretch>
        </p:blipFill>
        <p:spPr>
          <a:xfrm>
            <a:off x="551386" y="2652832"/>
            <a:ext cx="4801270" cy="981212"/>
          </a:xfrm>
          <a:prstGeom prst="rect">
            <a:avLst/>
          </a:prstGeom>
        </p:spPr>
      </p:pic>
      <p:pic>
        <p:nvPicPr>
          <p:cNvPr id="24" name="Picture 23">
            <a:extLst>
              <a:ext uri="{FF2B5EF4-FFF2-40B4-BE49-F238E27FC236}">
                <a16:creationId xmlns:a16="http://schemas.microsoft.com/office/drawing/2014/main" id="{B6EE5307-5D9E-19EB-9D87-AD46FA46C3BC}"/>
              </a:ext>
            </a:extLst>
          </p:cNvPr>
          <p:cNvPicPr>
            <a:picLocks noChangeAspect="1"/>
          </p:cNvPicPr>
          <p:nvPr/>
        </p:nvPicPr>
        <p:blipFill>
          <a:blip r:embed="rId4"/>
          <a:stretch>
            <a:fillRect/>
          </a:stretch>
        </p:blipFill>
        <p:spPr>
          <a:xfrm>
            <a:off x="533496" y="1719088"/>
            <a:ext cx="4196034" cy="925964"/>
          </a:xfrm>
          <a:prstGeom prst="rect">
            <a:avLst/>
          </a:prstGeom>
        </p:spPr>
      </p:pic>
      <p:pic>
        <p:nvPicPr>
          <p:cNvPr id="29" name="Picture 28">
            <a:extLst>
              <a:ext uri="{FF2B5EF4-FFF2-40B4-BE49-F238E27FC236}">
                <a16:creationId xmlns:a16="http://schemas.microsoft.com/office/drawing/2014/main" id="{EB68B04C-2BB8-8C1D-A65F-04DE825F8A6B}"/>
              </a:ext>
            </a:extLst>
          </p:cNvPr>
          <p:cNvPicPr>
            <a:picLocks noChangeAspect="1"/>
          </p:cNvPicPr>
          <p:nvPr/>
        </p:nvPicPr>
        <p:blipFill>
          <a:blip r:embed="rId5"/>
          <a:stretch>
            <a:fillRect/>
          </a:stretch>
        </p:blipFill>
        <p:spPr>
          <a:xfrm>
            <a:off x="3419909" y="5545382"/>
            <a:ext cx="3280783" cy="443513"/>
          </a:xfrm>
          <a:prstGeom prst="rect">
            <a:avLst/>
          </a:prstGeom>
        </p:spPr>
      </p:pic>
      <p:pic>
        <p:nvPicPr>
          <p:cNvPr id="31" name="Picture 30">
            <a:extLst>
              <a:ext uri="{FF2B5EF4-FFF2-40B4-BE49-F238E27FC236}">
                <a16:creationId xmlns:a16="http://schemas.microsoft.com/office/drawing/2014/main" id="{46E36E9E-1E9B-FE36-3F13-45016552A93A}"/>
              </a:ext>
            </a:extLst>
          </p:cNvPr>
          <p:cNvPicPr>
            <a:picLocks noChangeAspect="1"/>
          </p:cNvPicPr>
          <p:nvPr/>
        </p:nvPicPr>
        <p:blipFill>
          <a:blip r:embed="rId6"/>
          <a:stretch>
            <a:fillRect/>
          </a:stretch>
        </p:blipFill>
        <p:spPr>
          <a:xfrm>
            <a:off x="1164166" y="4111624"/>
            <a:ext cx="1676634" cy="733527"/>
          </a:xfrm>
          <a:prstGeom prst="rect">
            <a:avLst/>
          </a:prstGeom>
        </p:spPr>
      </p:pic>
      <p:sp>
        <p:nvSpPr>
          <p:cNvPr id="35" name="TextBox 34">
            <a:extLst>
              <a:ext uri="{FF2B5EF4-FFF2-40B4-BE49-F238E27FC236}">
                <a16:creationId xmlns:a16="http://schemas.microsoft.com/office/drawing/2014/main" id="{D287AF46-A05A-3D25-D8CE-B0B1BB780D96}"/>
              </a:ext>
            </a:extLst>
          </p:cNvPr>
          <p:cNvSpPr txBox="1"/>
          <p:nvPr/>
        </p:nvSpPr>
        <p:spPr>
          <a:xfrm>
            <a:off x="3515931" y="4221466"/>
            <a:ext cx="1738426" cy="369332"/>
          </a:xfrm>
          <a:prstGeom prst="rect">
            <a:avLst/>
          </a:prstGeom>
          <a:noFill/>
        </p:spPr>
        <p:txBody>
          <a:bodyPr wrap="none" rtlCol="0">
            <a:spAutoFit/>
          </a:bodyPr>
          <a:lstStyle/>
          <a:p>
            <a:pPr algn="ctr"/>
            <a:r>
              <a:rPr lang="en-US"/>
              <a:t>Keldysh“space”</a:t>
            </a:r>
            <a:endParaRPr lang="fr-FR"/>
          </a:p>
        </p:txBody>
      </p:sp>
      <p:sp>
        <p:nvSpPr>
          <p:cNvPr id="37" name="TextBox 36">
            <a:extLst>
              <a:ext uri="{FF2B5EF4-FFF2-40B4-BE49-F238E27FC236}">
                <a16:creationId xmlns:a16="http://schemas.microsoft.com/office/drawing/2014/main" id="{AF65C1E9-1358-4D96-D63F-4AA793149C48}"/>
              </a:ext>
            </a:extLst>
          </p:cNvPr>
          <p:cNvSpPr txBox="1"/>
          <p:nvPr/>
        </p:nvSpPr>
        <p:spPr>
          <a:xfrm>
            <a:off x="219552" y="3584281"/>
            <a:ext cx="5057731" cy="369332"/>
          </a:xfrm>
          <a:prstGeom prst="rect">
            <a:avLst/>
          </a:prstGeom>
          <a:noFill/>
        </p:spPr>
        <p:txBody>
          <a:bodyPr wrap="none" rtlCol="0">
            <a:spAutoFit/>
          </a:bodyPr>
          <a:lstStyle/>
          <a:p>
            <a:pPr algn="ctr"/>
            <a:r>
              <a:rPr lang="en-US" b="1"/>
              <a:t>One particle 2-points real time Green’s functions</a:t>
            </a:r>
            <a:endParaRPr lang="fr-FR" b="1"/>
          </a:p>
        </p:txBody>
      </p:sp>
      <p:pic>
        <p:nvPicPr>
          <p:cNvPr id="39" name="Picture 38">
            <a:extLst>
              <a:ext uri="{FF2B5EF4-FFF2-40B4-BE49-F238E27FC236}">
                <a16:creationId xmlns:a16="http://schemas.microsoft.com/office/drawing/2014/main" id="{B02ED8EF-E471-7729-EA93-6598DA73F1D5}"/>
              </a:ext>
            </a:extLst>
          </p:cNvPr>
          <p:cNvPicPr>
            <a:picLocks noChangeAspect="1"/>
          </p:cNvPicPr>
          <p:nvPr/>
        </p:nvPicPr>
        <p:blipFill>
          <a:blip r:embed="rId7"/>
          <a:stretch>
            <a:fillRect/>
          </a:stretch>
        </p:blipFill>
        <p:spPr>
          <a:xfrm>
            <a:off x="6992829" y="844986"/>
            <a:ext cx="4067743" cy="1076475"/>
          </a:xfrm>
          <a:prstGeom prst="rect">
            <a:avLst/>
          </a:prstGeom>
        </p:spPr>
      </p:pic>
      <p:pic>
        <p:nvPicPr>
          <p:cNvPr id="42" name="Picture 41">
            <a:extLst>
              <a:ext uri="{FF2B5EF4-FFF2-40B4-BE49-F238E27FC236}">
                <a16:creationId xmlns:a16="http://schemas.microsoft.com/office/drawing/2014/main" id="{9298F2AC-23C2-5D31-B8AA-8A3AE84957F1}"/>
              </a:ext>
            </a:extLst>
          </p:cNvPr>
          <p:cNvPicPr>
            <a:picLocks noChangeAspect="1"/>
          </p:cNvPicPr>
          <p:nvPr/>
        </p:nvPicPr>
        <p:blipFill>
          <a:blip r:embed="rId8"/>
          <a:stretch>
            <a:fillRect/>
          </a:stretch>
        </p:blipFill>
        <p:spPr>
          <a:xfrm>
            <a:off x="9986424" y="3003618"/>
            <a:ext cx="2057687" cy="733527"/>
          </a:xfrm>
          <a:prstGeom prst="rect">
            <a:avLst/>
          </a:prstGeom>
        </p:spPr>
      </p:pic>
      <p:pic>
        <p:nvPicPr>
          <p:cNvPr id="44" name="Picture 43">
            <a:extLst>
              <a:ext uri="{FF2B5EF4-FFF2-40B4-BE49-F238E27FC236}">
                <a16:creationId xmlns:a16="http://schemas.microsoft.com/office/drawing/2014/main" id="{F7265589-5AE1-8DDA-B8E8-9A351A48B817}"/>
              </a:ext>
            </a:extLst>
          </p:cNvPr>
          <p:cNvPicPr>
            <a:picLocks noChangeAspect="1"/>
          </p:cNvPicPr>
          <p:nvPr/>
        </p:nvPicPr>
        <p:blipFill>
          <a:blip r:embed="rId9"/>
          <a:stretch>
            <a:fillRect/>
          </a:stretch>
        </p:blipFill>
        <p:spPr>
          <a:xfrm>
            <a:off x="6677090" y="3003618"/>
            <a:ext cx="1428949" cy="771633"/>
          </a:xfrm>
          <a:prstGeom prst="rect">
            <a:avLst/>
          </a:prstGeom>
        </p:spPr>
      </p:pic>
      <p:pic>
        <p:nvPicPr>
          <p:cNvPr id="46" name="Picture 45">
            <a:extLst>
              <a:ext uri="{FF2B5EF4-FFF2-40B4-BE49-F238E27FC236}">
                <a16:creationId xmlns:a16="http://schemas.microsoft.com/office/drawing/2014/main" id="{C6F23033-380D-5961-86DF-AA61F4553AA3}"/>
              </a:ext>
            </a:extLst>
          </p:cNvPr>
          <p:cNvPicPr>
            <a:picLocks noChangeAspect="1"/>
          </p:cNvPicPr>
          <p:nvPr/>
        </p:nvPicPr>
        <p:blipFill>
          <a:blip r:embed="rId10"/>
          <a:stretch>
            <a:fillRect/>
          </a:stretch>
        </p:blipFill>
        <p:spPr>
          <a:xfrm>
            <a:off x="8234811" y="3067448"/>
            <a:ext cx="1543265" cy="676369"/>
          </a:xfrm>
          <a:prstGeom prst="rect">
            <a:avLst/>
          </a:prstGeom>
        </p:spPr>
      </p:pic>
      <p:sp>
        <p:nvSpPr>
          <p:cNvPr id="47" name="TextBox 46">
            <a:extLst>
              <a:ext uri="{FF2B5EF4-FFF2-40B4-BE49-F238E27FC236}">
                <a16:creationId xmlns:a16="http://schemas.microsoft.com/office/drawing/2014/main" id="{B4BBA8F4-CD54-C441-2E2F-7E246D2E8AA6}"/>
              </a:ext>
            </a:extLst>
          </p:cNvPr>
          <p:cNvSpPr txBox="1"/>
          <p:nvPr/>
        </p:nvSpPr>
        <p:spPr>
          <a:xfrm>
            <a:off x="10557082" y="3674575"/>
            <a:ext cx="1299459" cy="369332"/>
          </a:xfrm>
          <a:prstGeom prst="rect">
            <a:avLst/>
          </a:prstGeom>
          <a:noFill/>
        </p:spPr>
        <p:txBody>
          <a:bodyPr wrap="none" rtlCol="0">
            <a:spAutoFit/>
          </a:bodyPr>
          <a:lstStyle/>
          <a:p>
            <a:pPr algn="ctr"/>
            <a:r>
              <a:rPr lang="en-US"/>
              <a:t>self-energy</a:t>
            </a:r>
            <a:endParaRPr lang="fr-FR"/>
          </a:p>
        </p:txBody>
      </p:sp>
      <p:pic>
        <p:nvPicPr>
          <p:cNvPr id="57" name="Picture 56">
            <a:extLst>
              <a:ext uri="{FF2B5EF4-FFF2-40B4-BE49-F238E27FC236}">
                <a16:creationId xmlns:a16="http://schemas.microsoft.com/office/drawing/2014/main" id="{F75962CD-3863-7D2F-F70D-489B870215A1}"/>
              </a:ext>
            </a:extLst>
          </p:cNvPr>
          <p:cNvPicPr>
            <a:picLocks noChangeAspect="1"/>
          </p:cNvPicPr>
          <p:nvPr/>
        </p:nvPicPr>
        <p:blipFill>
          <a:blip r:embed="rId11"/>
          <a:stretch>
            <a:fillRect/>
          </a:stretch>
        </p:blipFill>
        <p:spPr>
          <a:xfrm>
            <a:off x="6850626" y="4151295"/>
            <a:ext cx="4801270" cy="1505160"/>
          </a:xfrm>
          <a:prstGeom prst="rect">
            <a:avLst/>
          </a:prstGeom>
        </p:spPr>
      </p:pic>
      <p:sp>
        <p:nvSpPr>
          <p:cNvPr id="61" name="TextBox 60">
            <a:extLst>
              <a:ext uri="{FF2B5EF4-FFF2-40B4-BE49-F238E27FC236}">
                <a16:creationId xmlns:a16="http://schemas.microsoft.com/office/drawing/2014/main" id="{2E34D25D-02E6-FB24-5C54-97AA1B5A82A5}"/>
              </a:ext>
            </a:extLst>
          </p:cNvPr>
          <p:cNvSpPr txBox="1"/>
          <p:nvPr/>
        </p:nvSpPr>
        <p:spPr>
          <a:xfrm>
            <a:off x="6977055" y="5598808"/>
            <a:ext cx="4801271" cy="646331"/>
          </a:xfrm>
          <a:prstGeom prst="rect">
            <a:avLst/>
          </a:prstGeom>
          <a:noFill/>
        </p:spPr>
        <p:txBody>
          <a:bodyPr wrap="square" rtlCol="0">
            <a:spAutoFit/>
          </a:bodyPr>
          <a:lstStyle/>
          <a:p>
            <a:pPr algn="ctr"/>
            <a:r>
              <a:rPr lang="en-US"/>
              <a:t>Lagrangian kernel for the </a:t>
            </a:r>
            <a:r>
              <a:rPr lang="en-US" b="1"/>
              <a:t>N-component</a:t>
            </a:r>
            <a:r>
              <a:rPr lang="en-US"/>
              <a:t> Schrödinger field</a:t>
            </a:r>
            <a:endParaRPr lang="fr-FR"/>
          </a:p>
        </p:txBody>
      </p:sp>
      <p:pic>
        <p:nvPicPr>
          <p:cNvPr id="63" name="Picture 62">
            <a:extLst>
              <a:ext uri="{FF2B5EF4-FFF2-40B4-BE49-F238E27FC236}">
                <a16:creationId xmlns:a16="http://schemas.microsoft.com/office/drawing/2014/main" id="{C5AF8808-F2E9-15BD-7010-124110D6EC56}"/>
              </a:ext>
            </a:extLst>
          </p:cNvPr>
          <p:cNvPicPr>
            <a:picLocks noChangeAspect="1"/>
          </p:cNvPicPr>
          <p:nvPr/>
        </p:nvPicPr>
        <p:blipFill>
          <a:blip r:embed="rId12"/>
          <a:stretch>
            <a:fillRect/>
          </a:stretch>
        </p:blipFill>
        <p:spPr>
          <a:xfrm>
            <a:off x="6639643" y="2285594"/>
            <a:ext cx="4867954" cy="771633"/>
          </a:xfrm>
          <a:prstGeom prst="rect">
            <a:avLst/>
          </a:prstGeom>
        </p:spPr>
      </p:pic>
      <p:sp>
        <p:nvSpPr>
          <p:cNvPr id="64" name="TextBox 63">
            <a:extLst>
              <a:ext uri="{FF2B5EF4-FFF2-40B4-BE49-F238E27FC236}">
                <a16:creationId xmlns:a16="http://schemas.microsoft.com/office/drawing/2014/main" id="{22C9CD8A-589E-B6AF-4774-9D40F2A1726D}"/>
              </a:ext>
            </a:extLst>
          </p:cNvPr>
          <p:cNvSpPr txBox="1"/>
          <p:nvPr/>
        </p:nvSpPr>
        <p:spPr>
          <a:xfrm>
            <a:off x="7017403" y="3708324"/>
            <a:ext cx="941413" cy="369332"/>
          </a:xfrm>
          <a:prstGeom prst="rect">
            <a:avLst/>
          </a:prstGeom>
          <a:noFill/>
        </p:spPr>
        <p:txBody>
          <a:bodyPr wrap="none" rtlCol="0">
            <a:spAutoFit/>
          </a:bodyPr>
          <a:lstStyle/>
          <a:p>
            <a:pPr algn="ctr"/>
            <a:r>
              <a:rPr lang="en-US"/>
              <a:t>identity</a:t>
            </a:r>
            <a:endParaRPr lang="fr-FR"/>
          </a:p>
        </p:txBody>
      </p:sp>
      <p:sp>
        <p:nvSpPr>
          <p:cNvPr id="65" name="TextBox 64">
            <a:extLst>
              <a:ext uri="{FF2B5EF4-FFF2-40B4-BE49-F238E27FC236}">
                <a16:creationId xmlns:a16="http://schemas.microsoft.com/office/drawing/2014/main" id="{6175C235-3992-BA3F-E8CA-15345BE4F6D4}"/>
              </a:ext>
            </a:extLst>
          </p:cNvPr>
          <p:cNvSpPr txBox="1"/>
          <p:nvPr/>
        </p:nvSpPr>
        <p:spPr>
          <a:xfrm>
            <a:off x="8260718" y="3705341"/>
            <a:ext cx="1520289" cy="369332"/>
          </a:xfrm>
          <a:prstGeom prst="rect">
            <a:avLst/>
          </a:prstGeom>
          <a:noFill/>
        </p:spPr>
        <p:txBody>
          <a:bodyPr wrap="none" rtlCol="0">
            <a:spAutoFit/>
          </a:bodyPr>
          <a:lstStyle/>
          <a:p>
            <a:pPr algn="ctr"/>
            <a:r>
              <a:rPr lang="en-US"/>
              <a:t>“Lagrangian”</a:t>
            </a:r>
            <a:endParaRPr lang="fr-FR"/>
          </a:p>
        </p:txBody>
      </p:sp>
      <p:sp>
        <p:nvSpPr>
          <p:cNvPr id="66" name="TextBox 65">
            <a:extLst>
              <a:ext uri="{FF2B5EF4-FFF2-40B4-BE49-F238E27FC236}">
                <a16:creationId xmlns:a16="http://schemas.microsoft.com/office/drawing/2014/main" id="{BB1375A7-D3F2-B440-B5E2-8CA8410CFFD3}"/>
              </a:ext>
            </a:extLst>
          </p:cNvPr>
          <p:cNvSpPr txBox="1"/>
          <p:nvPr/>
        </p:nvSpPr>
        <p:spPr>
          <a:xfrm>
            <a:off x="6858024" y="1922055"/>
            <a:ext cx="4401269" cy="369332"/>
          </a:xfrm>
          <a:prstGeom prst="rect">
            <a:avLst/>
          </a:prstGeom>
          <a:noFill/>
        </p:spPr>
        <p:txBody>
          <a:bodyPr wrap="none" rtlCol="0">
            <a:spAutoFit/>
          </a:bodyPr>
          <a:lstStyle/>
          <a:p>
            <a:pPr algn="ctr"/>
            <a:r>
              <a:rPr lang="en-US" b="1"/>
              <a:t>L&amp;R Dyson’s equations in differential form</a:t>
            </a:r>
            <a:endParaRPr lang="fr-FR" b="1"/>
          </a:p>
        </p:txBody>
      </p:sp>
      <p:pic>
        <p:nvPicPr>
          <p:cNvPr id="68" name="Picture 67">
            <a:extLst>
              <a:ext uri="{FF2B5EF4-FFF2-40B4-BE49-F238E27FC236}">
                <a16:creationId xmlns:a16="http://schemas.microsoft.com/office/drawing/2014/main" id="{51AD2018-3F7A-099B-2D71-8B7A92CECEB5}"/>
              </a:ext>
            </a:extLst>
          </p:cNvPr>
          <p:cNvPicPr>
            <a:picLocks noChangeAspect="1"/>
          </p:cNvPicPr>
          <p:nvPr/>
        </p:nvPicPr>
        <p:blipFill>
          <a:blip r:embed="rId13"/>
          <a:stretch>
            <a:fillRect/>
          </a:stretch>
        </p:blipFill>
        <p:spPr>
          <a:xfrm>
            <a:off x="57627" y="5007561"/>
            <a:ext cx="3289954" cy="457942"/>
          </a:xfrm>
          <a:prstGeom prst="rect">
            <a:avLst/>
          </a:prstGeom>
        </p:spPr>
      </p:pic>
      <p:pic>
        <p:nvPicPr>
          <p:cNvPr id="70" name="Picture 69">
            <a:extLst>
              <a:ext uri="{FF2B5EF4-FFF2-40B4-BE49-F238E27FC236}">
                <a16:creationId xmlns:a16="http://schemas.microsoft.com/office/drawing/2014/main" id="{003B198A-7648-003B-0DB8-611A464EAF6C}"/>
              </a:ext>
            </a:extLst>
          </p:cNvPr>
          <p:cNvPicPr>
            <a:picLocks noChangeAspect="1"/>
          </p:cNvPicPr>
          <p:nvPr/>
        </p:nvPicPr>
        <p:blipFill>
          <a:blip r:embed="rId14"/>
          <a:stretch>
            <a:fillRect/>
          </a:stretch>
        </p:blipFill>
        <p:spPr>
          <a:xfrm>
            <a:off x="57627" y="5615984"/>
            <a:ext cx="3286337" cy="305990"/>
          </a:xfrm>
          <a:prstGeom prst="rect">
            <a:avLst/>
          </a:prstGeom>
        </p:spPr>
      </p:pic>
      <p:pic>
        <p:nvPicPr>
          <p:cNvPr id="72" name="Picture 71">
            <a:extLst>
              <a:ext uri="{FF2B5EF4-FFF2-40B4-BE49-F238E27FC236}">
                <a16:creationId xmlns:a16="http://schemas.microsoft.com/office/drawing/2014/main" id="{E1687A2D-EA23-ADC4-79A3-AA94BFE646D4}"/>
              </a:ext>
            </a:extLst>
          </p:cNvPr>
          <p:cNvPicPr>
            <a:picLocks noChangeAspect="1"/>
          </p:cNvPicPr>
          <p:nvPr/>
        </p:nvPicPr>
        <p:blipFill>
          <a:blip r:embed="rId15"/>
          <a:stretch>
            <a:fillRect/>
          </a:stretch>
        </p:blipFill>
        <p:spPr>
          <a:xfrm>
            <a:off x="3416117" y="4983632"/>
            <a:ext cx="3344189" cy="457943"/>
          </a:xfrm>
          <a:prstGeom prst="rect">
            <a:avLst/>
          </a:prstGeom>
        </p:spPr>
      </p:pic>
      <p:sp>
        <p:nvSpPr>
          <p:cNvPr id="3" name="Rectangle 2">
            <a:extLst>
              <a:ext uri="{FF2B5EF4-FFF2-40B4-BE49-F238E27FC236}">
                <a16:creationId xmlns:a16="http://schemas.microsoft.com/office/drawing/2014/main" id="{320BDEBB-3ABF-8E5B-02D6-B3611EDA35C8}"/>
              </a:ext>
            </a:extLst>
          </p:cNvPr>
          <p:cNvSpPr/>
          <p:nvPr/>
        </p:nvSpPr>
        <p:spPr>
          <a:xfrm>
            <a:off x="9986424" y="3003618"/>
            <a:ext cx="2148295" cy="1026427"/>
          </a:xfrm>
          <a:prstGeom prst="rect">
            <a:avLst/>
          </a:prstGeom>
          <a:noFill/>
          <a:ln w="508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Date Placeholder 4">
            <a:extLst>
              <a:ext uri="{FF2B5EF4-FFF2-40B4-BE49-F238E27FC236}">
                <a16:creationId xmlns:a16="http://schemas.microsoft.com/office/drawing/2014/main" id="{0E1DE95C-6F22-AC11-E639-2DE6AB87F5D8}"/>
              </a:ext>
            </a:extLst>
          </p:cNvPr>
          <p:cNvSpPr>
            <a:spLocks noGrp="1"/>
          </p:cNvSpPr>
          <p:nvPr>
            <p:ph type="dt" sz="half" idx="10"/>
          </p:nvPr>
        </p:nvSpPr>
        <p:spPr>
          <a:xfrm>
            <a:off x="337141" y="6386906"/>
            <a:ext cx="2596182" cy="365125"/>
          </a:xfrm>
        </p:spPr>
        <p:txBody>
          <a:bodyPr/>
          <a:lstStyle/>
          <a:p>
            <a:r>
              <a:rPr lang="en-US">
                <a:solidFill>
                  <a:schemeClr val="tx1"/>
                </a:solidFill>
              </a:rPr>
              <a:t>ECT* Workshop </a:t>
            </a:r>
            <a:r>
              <a:rPr lang="en-US" dirty="0">
                <a:solidFill>
                  <a:schemeClr val="tx1"/>
                </a:solidFill>
              </a:rPr>
              <a:t>– T. Valet </a:t>
            </a:r>
            <a:r>
              <a:rPr lang="en-US">
                <a:solidFill>
                  <a:schemeClr val="tx1"/>
                </a:solidFill>
              </a:rPr>
              <a:t>- September </a:t>
            </a:r>
            <a:r>
              <a:rPr lang="en-US" dirty="0">
                <a:solidFill>
                  <a:schemeClr val="tx1"/>
                </a:solidFill>
              </a:rPr>
              <a:t>2024</a:t>
            </a:r>
          </a:p>
        </p:txBody>
      </p:sp>
      <p:sp>
        <p:nvSpPr>
          <p:cNvPr id="6" name="Footer Placeholder 3">
            <a:extLst>
              <a:ext uri="{FF2B5EF4-FFF2-40B4-BE49-F238E27FC236}">
                <a16:creationId xmlns:a16="http://schemas.microsoft.com/office/drawing/2014/main" id="{FC1BCD5E-6F5D-1F62-5CD3-AAB777E1927E}"/>
              </a:ext>
            </a:extLst>
          </p:cNvPr>
          <p:cNvSpPr>
            <a:spLocks noGrp="1"/>
          </p:cNvSpPr>
          <p:nvPr>
            <p:ph type="ftr" sz="quarter" idx="11"/>
          </p:nvPr>
        </p:nvSpPr>
        <p:spPr>
          <a:xfrm>
            <a:off x="3997466" y="6386906"/>
            <a:ext cx="3248029" cy="365125"/>
          </a:xfrm>
        </p:spPr>
        <p:txBody>
          <a:bodyPr/>
          <a:lstStyle/>
          <a:p>
            <a:r>
              <a:rPr lang="en-US" sz="1600">
                <a:solidFill>
                  <a:schemeClr val="tx1"/>
                </a:solidFill>
              </a:rPr>
              <a:t>NR Electron QKT in Solids - </a:t>
            </a:r>
            <a:fld id="{776807D8-D28C-46E7-B0B7-BF9A7CA5E6E4}" type="slidenum">
              <a:rPr lang="en-US" sz="1600" smtClean="0">
                <a:solidFill>
                  <a:schemeClr val="tx1"/>
                </a:solidFill>
              </a:rPr>
              <a:t>9</a:t>
            </a:fld>
            <a:endParaRPr lang="en-US" sz="1600" dirty="0">
              <a:solidFill>
                <a:schemeClr val="tx1"/>
              </a:solidFill>
            </a:endParaRPr>
          </a:p>
        </p:txBody>
      </p:sp>
      <p:grpSp>
        <p:nvGrpSpPr>
          <p:cNvPr id="10" name="Group 9">
            <a:extLst>
              <a:ext uri="{FF2B5EF4-FFF2-40B4-BE49-F238E27FC236}">
                <a16:creationId xmlns:a16="http://schemas.microsoft.com/office/drawing/2014/main" id="{1DFADF61-45AD-5629-8E83-0B3CE0F0B489}"/>
              </a:ext>
            </a:extLst>
          </p:cNvPr>
          <p:cNvGrpSpPr/>
          <p:nvPr/>
        </p:nvGrpSpPr>
        <p:grpSpPr>
          <a:xfrm>
            <a:off x="7824154" y="6314536"/>
            <a:ext cx="4283683" cy="458640"/>
            <a:chOff x="321295" y="5416685"/>
            <a:chExt cx="11545010" cy="1252974"/>
          </a:xfrm>
        </p:grpSpPr>
        <p:pic>
          <p:nvPicPr>
            <p:cNvPr id="12" name="Picture 11">
              <a:extLst>
                <a:ext uri="{FF2B5EF4-FFF2-40B4-BE49-F238E27FC236}">
                  <a16:creationId xmlns:a16="http://schemas.microsoft.com/office/drawing/2014/main" id="{4D02B7D2-C39D-ED16-AF38-9C7ADF727E62}"/>
                </a:ext>
              </a:extLst>
            </p:cNvPr>
            <p:cNvPicPr>
              <a:picLocks noChangeAspect="1"/>
            </p:cNvPicPr>
            <p:nvPr/>
          </p:nvPicPr>
          <p:blipFill>
            <a:blip r:embed="rId16"/>
            <a:stretch>
              <a:fillRect/>
            </a:stretch>
          </p:blipFill>
          <p:spPr>
            <a:xfrm>
              <a:off x="321295" y="5547456"/>
              <a:ext cx="1122203" cy="1122203"/>
            </a:xfrm>
            <a:prstGeom prst="rect">
              <a:avLst/>
            </a:prstGeom>
          </p:spPr>
        </p:pic>
        <p:pic>
          <p:nvPicPr>
            <p:cNvPr id="14" name="Picture 13">
              <a:extLst>
                <a:ext uri="{FF2B5EF4-FFF2-40B4-BE49-F238E27FC236}">
                  <a16:creationId xmlns:a16="http://schemas.microsoft.com/office/drawing/2014/main" id="{78A53472-C6D9-4BFE-178B-D7A66F49CCF0}"/>
                </a:ext>
              </a:extLst>
            </p:cNvPr>
            <p:cNvPicPr>
              <a:picLocks noChangeAspect="1"/>
            </p:cNvPicPr>
            <p:nvPr/>
          </p:nvPicPr>
          <p:blipFill>
            <a:blip r:embed="rId17"/>
            <a:stretch>
              <a:fillRect/>
            </a:stretch>
          </p:blipFill>
          <p:spPr>
            <a:xfrm>
              <a:off x="1636564" y="5543755"/>
              <a:ext cx="1835869" cy="1125904"/>
            </a:xfrm>
            <a:prstGeom prst="rect">
              <a:avLst/>
            </a:prstGeom>
          </p:spPr>
        </p:pic>
        <p:pic>
          <p:nvPicPr>
            <p:cNvPr id="20" name="Picture 19">
              <a:extLst>
                <a:ext uri="{FF2B5EF4-FFF2-40B4-BE49-F238E27FC236}">
                  <a16:creationId xmlns:a16="http://schemas.microsoft.com/office/drawing/2014/main" id="{1D36C4ED-340D-91A3-A542-D76983F4DBF6}"/>
                </a:ext>
              </a:extLst>
            </p:cNvPr>
            <p:cNvPicPr>
              <a:picLocks noChangeAspect="1"/>
            </p:cNvPicPr>
            <p:nvPr/>
          </p:nvPicPr>
          <p:blipFill>
            <a:blip r:embed="rId18"/>
            <a:stretch>
              <a:fillRect/>
            </a:stretch>
          </p:blipFill>
          <p:spPr>
            <a:xfrm>
              <a:off x="3665499" y="5543755"/>
              <a:ext cx="1004023" cy="1125904"/>
            </a:xfrm>
            <a:prstGeom prst="rect">
              <a:avLst/>
            </a:prstGeom>
          </p:spPr>
        </p:pic>
        <p:pic>
          <p:nvPicPr>
            <p:cNvPr id="21" name="Picture 20">
              <a:extLst>
                <a:ext uri="{FF2B5EF4-FFF2-40B4-BE49-F238E27FC236}">
                  <a16:creationId xmlns:a16="http://schemas.microsoft.com/office/drawing/2014/main" id="{19B79FFF-918A-655C-DBFB-22F417CA2445}"/>
                </a:ext>
              </a:extLst>
            </p:cNvPr>
            <p:cNvPicPr>
              <a:picLocks noChangeAspect="1"/>
            </p:cNvPicPr>
            <p:nvPr/>
          </p:nvPicPr>
          <p:blipFill>
            <a:blip r:embed="rId19"/>
            <a:stretch>
              <a:fillRect/>
            </a:stretch>
          </p:blipFill>
          <p:spPr>
            <a:xfrm>
              <a:off x="4862588" y="5416685"/>
              <a:ext cx="2275265" cy="1252974"/>
            </a:xfrm>
            <a:prstGeom prst="rect">
              <a:avLst/>
            </a:prstGeom>
          </p:spPr>
        </p:pic>
        <p:pic>
          <p:nvPicPr>
            <p:cNvPr id="22" name="Picture 21">
              <a:extLst>
                <a:ext uri="{FF2B5EF4-FFF2-40B4-BE49-F238E27FC236}">
                  <a16:creationId xmlns:a16="http://schemas.microsoft.com/office/drawing/2014/main" id="{7E4DFAA9-CA84-1FB1-0302-D716EC826EA2}"/>
                </a:ext>
              </a:extLst>
            </p:cNvPr>
            <p:cNvPicPr>
              <a:picLocks noChangeAspect="1"/>
            </p:cNvPicPr>
            <p:nvPr/>
          </p:nvPicPr>
          <p:blipFill>
            <a:blip r:embed="rId20"/>
            <a:stretch>
              <a:fillRect/>
            </a:stretch>
          </p:blipFill>
          <p:spPr>
            <a:xfrm>
              <a:off x="7330919" y="5470933"/>
              <a:ext cx="4535386" cy="1144477"/>
            </a:xfrm>
            <a:prstGeom prst="rect">
              <a:avLst/>
            </a:prstGeom>
          </p:spPr>
        </p:pic>
      </p:grpSp>
    </p:spTree>
    <p:extLst>
      <p:ext uri="{BB962C8B-B14F-4D97-AF65-F5344CB8AC3E}">
        <p14:creationId xmlns:p14="http://schemas.microsoft.com/office/powerpoint/2010/main" val="255175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par>
                                <p:cTn id="22" presetID="10" presetClass="entr" presetSubtype="0" fill="hold" nodeType="with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fade">
                                      <p:cBhvr>
                                        <p:cTn id="24" dur="500"/>
                                        <p:tgtEl>
                                          <p:spTgt spid="68"/>
                                        </p:tgtEl>
                                      </p:cBhvr>
                                    </p:animEffect>
                                  </p:childTnLst>
                                </p:cTn>
                              </p:par>
                              <p:par>
                                <p:cTn id="25" presetID="10" presetClass="entr" presetSubtype="0" fill="hold" nodeType="with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par>
                                <p:cTn id="36" presetID="10" presetClass="entr" presetSubtype="0" fill="hold" nodeType="withEffect">
                                  <p:stCondLst>
                                    <p:cond delay="0"/>
                                  </p:stCondLst>
                                  <p:childTnLst>
                                    <p:set>
                                      <p:cBhvr>
                                        <p:cTn id="37" dur="1" fill="hold">
                                          <p:stCondLst>
                                            <p:cond delay="0"/>
                                          </p:stCondLst>
                                        </p:cTn>
                                        <p:tgtEl>
                                          <p:spTgt spid="72"/>
                                        </p:tgtEl>
                                        <p:attrNameLst>
                                          <p:attrName>style.visibility</p:attrName>
                                        </p:attrNameLst>
                                      </p:cBhvr>
                                      <p:to>
                                        <p:strVal val="visible"/>
                                      </p:to>
                                    </p:set>
                                    <p:animEffect transition="in" filter="fade">
                                      <p:cBhvr>
                                        <p:cTn id="38" dur="500"/>
                                        <p:tgtEl>
                                          <p:spTgt spid="72"/>
                                        </p:tgtEl>
                                      </p:cBhvr>
                                    </p:animEffect>
                                  </p:childTnLst>
                                </p:cTn>
                              </p:par>
                              <p:par>
                                <p:cTn id="39" presetID="10"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fade">
                                      <p:cBhvr>
                                        <p:cTn id="49" dur="500"/>
                                        <p:tgtEl>
                                          <p:spTgt spid="66"/>
                                        </p:tgtEl>
                                      </p:cBhvr>
                                    </p:animEffect>
                                  </p:childTnLst>
                                </p:cTn>
                              </p:par>
                              <p:par>
                                <p:cTn id="50" presetID="10" presetClass="entr" presetSubtype="0" fill="hold" nodeType="with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fade">
                                      <p:cBhvr>
                                        <p:cTn id="52" dur="500"/>
                                        <p:tgtEl>
                                          <p:spTgt spid="63"/>
                                        </p:tgtEl>
                                      </p:cBhvr>
                                    </p:animEffect>
                                  </p:childTnLst>
                                </p:cTn>
                              </p:par>
                              <p:par>
                                <p:cTn id="53" presetID="10" presetClass="entr" presetSubtype="0" fill="hold"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fade">
                                      <p:cBhvr>
                                        <p:cTn id="55" dur="500"/>
                                        <p:tgtEl>
                                          <p:spTgt spid="46"/>
                                        </p:tgtEl>
                                      </p:cBhvr>
                                    </p:animEffect>
                                  </p:childTnLst>
                                </p:cTn>
                              </p:par>
                              <p:par>
                                <p:cTn id="56" presetID="10" presetClass="entr" presetSubtype="0" fill="hold"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500"/>
                                        <p:tgtEl>
                                          <p:spTgt spid="4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fade">
                                      <p:cBhvr>
                                        <p:cTn id="61" dur="500"/>
                                        <p:tgtEl>
                                          <p:spTgt spid="6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500"/>
                                        <p:tgtEl>
                                          <p:spTgt spid="65"/>
                                        </p:tgtEl>
                                      </p:cBhvr>
                                    </p:animEffect>
                                  </p:childTnLst>
                                </p:cTn>
                              </p:par>
                              <p:par>
                                <p:cTn id="65" presetID="10" presetClass="entr" presetSubtype="0" fill="hold" nodeType="with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fade">
                                      <p:cBhvr>
                                        <p:cTn id="67" dur="500"/>
                                        <p:tgtEl>
                                          <p:spTgt spid="5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fade">
                                      <p:cBhvr>
                                        <p:cTn id="70" dur="500"/>
                                        <p:tgtEl>
                                          <p:spTgt spid="6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fade">
                                      <p:cBhvr>
                                        <p:cTn id="75" dur="500"/>
                                        <p:tgtEl>
                                          <p:spTgt spid="4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fade">
                                      <p:cBhvr>
                                        <p:cTn id="78" dur="500"/>
                                        <p:tgtEl>
                                          <p:spTgt spid="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5" grpId="0"/>
      <p:bldP spid="37" grpId="0"/>
      <p:bldP spid="47" grpId="0"/>
      <p:bldP spid="61" grpId="0"/>
      <p:bldP spid="64" grpId="0"/>
      <p:bldP spid="65" grpId="0"/>
      <p:bldP spid="66" grpId="0"/>
      <p:bldP spid="3" grpId="0" animBg="1"/>
    </p:bldLst>
  </p:timing>
</p:sld>
</file>

<file path=ppt/theme/theme1.xml><?xml version="1.0" encoding="utf-8"?>
<a:theme xmlns:a="http://schemas.openxmlformats.org/drawingml/2006/main" name="Office Them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Presentation_tm67328976_Win32_LW_SL_v3" id="{B5A5B451-F186-4F05-917D-430247B33515}" vid="{C0610F80-F57F-4E6B-A096-3AEBDD5FC5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D6FE22-81A0-4500-AFD0-342D21BB9A2C}">
  <ds:schemaRefs>
    <ds:schemaRef ds:uri="http://schemas.microsoft.com/sharepoint/v3/contenttype/forms"/>
  </ds:schemaRefs>
</ds:datastoreItem>
</file>

<file path=customXml/itemProps2.xml><?xml version="1.0" encoding="utf-8"?>
<ds:datastoreItem xmlns:ds="http://schemas.openxmlformats.org/officeDocument/2006/customXml" ds:itemID="{29C43685-694E-4579-B109-3C418D49DA65}">
  <ds:schemaRefs>
    <ds:schemaRef ds:uri="71af3243-3dd4-4a8d-8c0d-dd76da1f02a5"/>
    <ds:schemaRef ds:uri="http://purl.org/dc/dcmitype/"/>
    <ds:schemaRef ds:uri="http://purl.org/dc/elements/1.1/"/>
    <ds:schemaRef ds:uri="http://schemas.openxmlformats.org/package/2006/metadata/core-properties"/>
    <ds:schemaRef ds:uri="http://purl.org/dc/terms/"/>
    <ds:schemaRef ds:uri="http://schemas.microsoft.com/sharepoint/v3"/>
    <ds:schemaRef ds:uri="230e9df3-be65-4c73-a93b-d1236ebd677e"/>
    <ds:schemaRef ds:uri="http://schemas.microsoft.com/office/2006/documentManagement/types"/>
    <ds:schemaRef ds:uri="16c05727-aa75-4e4a-9b5f-8a80a1165891"/>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C96B61E-1B64-430F-934F-7D1B900280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Minimalist presentation</Template>
  <TotalTime>1229</TotalTime>
  <Words>2834</Words>
  <Application>Microsoft Office PowerPoint</Application>
  <PresentationFormat>Widescreen</PresentationFormat>
  <Paragraphs>384</Paragraphs>
  <Slides>36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Tenorite</vt:lpstr>
      <vt:lpstr>Times New Roman</vt:lpstr>
      <vt:lpstr>Office Theme</vt:lpstr>
      <vt:lpstr>Spin transport in condensed matter from a quantum kinetic perspective </vt:lpstr>
      <vt:lpstr>acknowledgements</vt:lpstr>
      <vt:lpstr>OUTLINE</vt:lpstr>
      <vt:lpstr>SOLID STATE SPINTRONICS AND BEYOND</vt:lpstr>
      <vt:lpstr>Motivations</vt:lpstr>
      <vt:lpstr>Non relativisitic electron qkt in solids general formalism</vt:lpstr>
      <vt:lpstr>Electrons in solids as a gas of Non (or weakly) relativistic and weakly interacting quasiparticles near the fermi surface</vt:lpstr>
      <vt:lpstr>Minimaly coupled envelope WF hamiltonian</vt:lpstr>
      <vt:lpstr>Non relativistic Schwinger-keldysh theory</vt:lpstr>
      <vt:lpstr>GAUGE invariant keldysh theory in phase space (1)</vt:lpstr>
      <vt:lpstr>GAUGE invariant keldysh theory in phase space (2)</vt:lpstr>
      <vt:lpstr>Quantum geometric decomposition</vt:lpstr>
      <vt:lpstr>Clean limit(1) – semiclassical expansion</vt:lpstr>
      <vt:lpstr>Clean limit(2) – quantum geometric corrections to the spectral structure and on shell condition(non degenerate case)</vt:lpstr>
      <vt:lpstr>Clean limit(3) – Vlasov equation with leading order quantum corrections and interband quantum coherences (N=2 – non degenerate case)</vt:lpstr>
      <vt:lpstr>Clean limit(4) – Triangle anomaly, AHE, CME…</vt:lpstr>
      <vt:lpstr>Linear response in presence of weak and dilute disorder</vt:lpstr>
      <vt:lpstr>Weak and dilute static disorder</vt:lpstr>
      <vt:lpstr>Intraband response</vt:lpstr>
      <vt:lpstr>Interband response</vt:lpstr>
      <vt:lpstr>Relation to kubo-streda</vt:lpstr>
      <vt:lpstr>Quantum geometry and disorder interplay e.G. SOT in vdw ferromagnets</vt:lpstr>
      <vt:lpstr>QKT of Spin-orbit torque</vt:lpstr>
      <vt:lpstr>Torque in c3v vdW ferromagnet</vt:lpstr>
      <vt:lpstr>Model Hamiltonian</vt:lpstr>
      <vt:lpstr>Numerical solution of the Boltzmann equation</vt:lpstr>
      <vt:lpstr>Intraband contribution to the torque</vt:lpstr>
      <vt:lpstr>Interband contributions to the torque</vt:lpstr>
      <vt:lpstr>Gradient induced quantum coherences E.G. edge orbital accumulation</vt:lpstr>
      <vt:lpstr>Considered experiments</vt:lpstr>
      <vt:lpstr>Minimal model hamiltonian</vt:lpstr>
      <vt:lpstr>“hydrodynamic” (approximate) solution to the be</vt:lpstr>
      <vt:lpstr>EDGE OrbitaL accumulation (1)</vt:lpstr>
      <vt:lpstr>Edge Orbital accumulation (2)</vt:lpstr>
      <vt:lpstr>Conclusions and perspectives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GETDP Based solver extension to elastic eigenmodes</dc:title>
  <dc:creator>Thierry</dc:creator>
  <cp:lastModifiedBy>Thierry Valet</cp:lastModifiedBy>
  <cp:revision>46</cp:revision>
  <dcterms:created xsi:type="dcterms:W3CDTF">2022-07-29T09:00:07Z</dcterms:created>
  <dcterms:modified xsi:type="dcterms:W3CDTF">2024-09-18T05:52:52Z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