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992" r:id="rId2"/>
    <p:sldId id="1015" r:id="rId3"/>
    <p:sldId id="1122" r:id="rId4"/>
    <p:sldId id="1033" r:id="rId5"/>
    <p:sldId id="1123" r:id="rId6"/>
    <p:sldId id="1134" r:id="rId7"/>
    <p:sldId id="1135" r:id="rId8"/>
    <p:sldId id="1130" r:id="rId9"/>
    <p:sldId id="1131" r:id="rId10"/>
    <p:sldId id="1132" r:id="rId11"/>
    <p:sldId id="1121" r:id="rId12"/>
    <p:sldId id="1139" r:id="rId13"/>
    <p:sldId id="1138" r:id="rId14"/>
    <p:sldId id="1096" r:id="rId15"/>
    <p:sldId id="1127" r:id="rId16"/>
    <p:sldId id="1098" r:id="rId17"/>
    <p:sldId id="1100" r:id="rId18"/>
    <p:sldId id="1101" r:id="rId19"/>
    <p:sldId id="1126" r:id="rId20"/>
    <p:sldId id="1103" r:id="rId21"/>
    <p:sldId id="1133" r:id="rId22"/>
    <p:sldId id="1115" r:id="rId23"/>
    <p:sldId id="1116" r:id="rId24"/>
    <p:sldId id="1140" r:id="rId25"/>
    <p:sldId id="1141" r:id="rId26"/>
    <p:sldId id="1055" r:id="rId27"/>
    <p:sldId id="1034" r:id="rId28"/>
    <p:sldId id="1008" r:id="rId29"/>
    <p:sldId id="1038" r:id="rId30"/>
    <p:sldId id="1050" r:id="rId31"/>
    <p:sldId id="1049" r:id="rId32"/>
    <p:sldId id="1041" r:id="rId33"/>
    <p:sldId id="1047" r:id="rId34"/>
    <p:sldId id="1048" r:id="rId35"/>
    <p:sldId id="1108" r:id="rId36"/>
    <p:sldId id="1117" r:id="rId37"/>
    <p:sldId id="1097" r:id="rId38"/>
    <p:sldId id="1105" r:id="rId39"/>
    <p:sldId id="1099" r:id="rId40"/>
    <p:sldId id="1136" r:id="rId41"/>
    <p:sldId id="1044" r:id="rId42"/>
    <p:sldId id="668" r:id="rId43"/>
    <p:sldId id="1112" r:id="rId44"/>
    <p:sldId id="925" r:id="rId4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669"/>
    <a:srgbClr val="0066FF"/>
    <a:srgbClr val="66FF66"/>
    <a:srgbClr val="FF3300"/>
    <a:srgbClr val="DBA02B"/>
    <a:srgbClr val="1A1AFF"/>
    <a:srgbClr val="CCFF66"/>
    <a:srgbClr val="CA72DC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5" autoAdjust="0"/>
    <p:restoredTop sz="93577" autoAdjust="0"/>
  </p:normalViewPr>
  <p:slideViewPr>
    <p:cSldViewPr>
      <p:cViewPr varScale="1">
        <p:scale>
          <a:sx n="62" d="100"/>
          <a:sy n="62" d="100"/>
        </p:scale>
        <p:origin x="133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6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D7E4AD-F3CD-4CFD-AD1D-D256BB7CF45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CC45DD-6B87-4AB2-B576-3E66D5A3F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967AE-7B44-434A-8A7E-CF4DA5260F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51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4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0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2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08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4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4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299A-DC6C-49DE-9B59-7A116A472A1D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2.186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ectstar.eu/event/214/overview" TargetMode="External"/><Relationship Id="rId5" Type="http://schemas.openxmlformats.org/officeDocument/2006/relationships/hyperlink" Target="https://arxiv.org/abs/2207.12794" TargetMode="External"/><Relationship Id="rId4" Type="http://schemas.openxmlformats.org/officeDocument/2006/relationships/hyperlink" Target="https://arxiv.org/abs/2409.0709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49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46.xml"/><Relationship Id="rId16" Type="http://schemas.openxmlformats.org/officeDocument/2006/relationships/image" Target="../media/image52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7.png"/><Relationship Id="rId5" Type="http://schemas.openxmlformats.org/officeDocument/2006/relationships/tags" Target="../tags/tag49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ircv7FlEg8&amp;list=PLUPPQ1TVXK7s33U2yRKynnfpedr7i7hO2&amp;index=3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0.xml"/><Relationship Id="rId7" Type="http://schemas.openxmlformats.org/officeDocument/2006/relationships/image" Target="../media/image5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6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9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7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6.png"/><Relationship Id="rId5" Type="http://schemas.openxmlformats.org/officeDocument/2006/relationships/tags" Target="../tags/tag69.xml"/><Relationship Id="rId10" Type="http://schemas.openxmlformats.org/officeDocument/2006/relationships/image" Target="../media/image65.png"/><Relationship Id="rId4" Type="http://schemas.openxmlformats.org/officeDocument/2006/relationships/tags" Target="../tags/tag68.xml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3.xml"/><Relationship Id="rId7" Type="http://schemas.openxmlformats.org/officeDocument/2006/relationships/image" Target="../media/image7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80.xml"/><Relationship Id="rId7" Type="http://schemas.openxmlformats.org/officeDocument/2006/relationships/image" Target="../media/image7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1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84.png"/><Relationship Id="rId17" Type="http://schemas.openxmlformats.org/officeDocument/2006/relationships/image" Target="../media/image64.png"/><Relationship Id="rId2" Type="http://schemas.openxmlformats.org/officeDocument/2006/relationships/tags" Target="../tags/tag83.xml"/><Relationship Id="rId16" Type="http://schemas.openxmlformats.org/officeDocument/2006/relationships/image" Target="../media/image8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83.png"/><Relationship Id="rId5" Type="http://schemas.openxmlformats.org/officeDocument/2006/relationships/tags" Target="../tags/tag86.xml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92.xml"/><Relationship Id="rId7" Type="http://schemas.openxmlformats.org/officeDocument/2006/relationships/image" Target="../media/image8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97.xml"/><Relationship Id="rId7" Type="http://schemas.openxmlformats.org/officeDocument/2006/relationships/image" Target="../media/image97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5" Type="http://schemas.openxmlformats.org/officeDocument/2006/relationships/tags" Target="../tags/tag99.xml"/><Relationship Id="rId10" Type="http://schemas.openxmlformats.org/officeDocument/2006/relationships/image" Target="../media/image100.png"/><Relationship Id="rId4" Type="http://schemas.openxmlformats.org/officeDocument/2006/relationships/tags" Target="../tags/tag98.xml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02.xml"/><Relationship Id="rId7" Type="http://schemas.openxmlformats.org/officeDocument/2006/relationships/image" Target="../media/image104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112.png"/><Relationship Id="rId21" Type="http://schemas.openxmlformats.org/officeDocument/2006/relationships/image" Target="../media/image107.png"/><Relationship Id="rId34" Type="http://schemas.openxmlformats.org/officeDocument/2006/relationships/image" Target="../media/image3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image" Target="../media/image123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5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37" Type="http://schemas.openxmlformats.org/officeDocument/2006/relationships/image" Target="../media/image122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36" Type="http://schemas.openxmlformats.org/officeDocument/2006/relationships/image" Target="../media/image121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11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0.png"/><Relationship Id="rId8" Type="http://schemas.openxmlformats.org/officeDocument/2006/relationships/tags" Target="../tags/tag110.xml"/><Relationship Id="rId3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12794" TargetMode="External"/><Relationship Id="rId2" Type="http://schemas.openxmlformats.org/officeDocument/2006/relationships/hyperlink" Target="https://arxiv.org/abs/1711.0845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005.10239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24.xml"/><Relationship Id="rId7" Type="http://schemas.openxmlformats.org/officeDocument/2006/relationships/image" Target="../media/image12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8.png"/><Relationship Id="rId5" Type="http://schemas.openxmlformats.org/officeDocument/2006/relationships/tags" Target="../tags/tag126.xml"/><Relationship Id="rId10" Type="http://schemas.openxmlformats.org/officeDocument/2006/relationships/image" Target="../media/image127.png"/><Relationship Id="rId4" Type="http://schemas.openxmlformats.org/officeDocument/2006/relationships/tags" Target="../tags/tag125.xml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13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132.xml"/><Relationship Id="rId7" Type="http://schemas.openxmlformats.org/officeDocument/2006/relationships/image" Target="../media/image132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3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5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12.png"/><Relationship Id="rId2" Type="http://schemas.openxmlformats.org/officeDocument/2006/relationships/tags" Target="../tags/tag134.xml"/><Relationship Id="rId16" Type="http://schemas.openxmlformats.org/officeDocument/2006/relationships/image" Target="../media/image137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11.png"/><Relationship Id="rId5" Type="http://schemas.openxmlformats.org/officeDocument/2006/relationships/tags" Target="../tags/tag137.xml"/><Relationship Id="rId15" Type="http://schemas.openxmlformats.org/officeDocument/2006/relationships/image" Target="../media/image136.png"/><Relationship Id="rId10" Type="http://schemas.openxmlformats.org/officeDocument/2006/relationships/image" Target="../media/image110.png"/><Relationship Id="rId4" Type="http://schemas.openxmlformats.org/officeDocument/2006/relationships/tags" Target="../tags/tag136.xml"/><Relationship Id="rId9" Type="http://schemas.openxmlformats.org/officeDocument/2006/relationships/image" Target="../media/image134.png"/><Relationship Id="rId14" Type="http://schemas.openxmlformats.org/officeDocument/2006/relationships/hyperlink" Target="https://arxiv.org/abs/1901.0661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142.xml"/><Relationship Id="rId7" Type="http://schemas.openxmlformats.org/officeDocument/2006/relationships/image" Target="../media/image139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9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tags" Target="../tags/tag146.xml"/><Relationship Id="rId7" Type="http://schemas.openxmlformats.org/officeDocument/2006/relationships/image" Target="../media/image142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6.png"/><Relationship Id="rId5" Type="http://schemas.openxmlformats.org/officeDocument/2006/relationships/tags" Target="../tags/tag148.xml"/><Relationship Id="rId10" Type="http://schemas.openxmlformats.org/officeDocument/2006/relationships/image" Target="../media/image145.png"/><Relationship Id="rId4" Type="http://schemas.openxmlformats.org/officeDocument/2006/relationships/tags" Target="../tags/tag147.xml"/><Relationship Id="rId9" Type="http://schemas.openxmlformats.org/officeDocument/2006/relationships/image" Target="../media/image1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1.png"/><Relationship Id="rId3" Type="http://schemas.openxmlformats.org/officeDocument/2006/relationships/tags" Target="../tags/tag151.xml"/><Relationship Id="rId21" Type="http://schemas.openxmlformats.org/officeDocument/2006/relationships/image" Target="../media/image154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tags" Target="../tags/tag150.xml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157.png"/><Relationship Id="rId5" Type="http://schemas.openxmlformats.org/officeDocument/2006/relationships/tags" Target="../tags/tag153.xml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10" Type="http://schemas.openxmlformats.org/officeDocument/2006/relationships/tags" Target="../tags/tag158.xml"/><Relationship Id="rId19" Type="http://schemas.openxmlformats.org/officeDocument/2006/relationships/image" Target="../media/image15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tags" Target="../tags/tag163.xml"/><Relationship Id="rId7" Type="http://schemas.openxmlformats.org/officeDocument/2006/relationships/image" Target="../media/image159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3.png"/><Relationship Id="rId5" Type="http://schemas.openxmlformats.org/officeDocument/2006/relationships/tags" Target="../tags/tag165.xml"/><Relationship Id="rId10" Type="http://schemas.openxmlformats.org/officeDocument/2006/relationships/image" Target="../media/image162.png"/><Relationship Id="rId4" Type="http://schemas.openxmlformats.org/officeDocument/2006/relationships/tags" Target="../tags/tag164.xml"/><Relationship Id="rId9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166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tags" Target="../tags/tag172.xml"/><Relationship Id="rId7" Type="http://schemas.openxmlformats.org/officeDocument/2006/relationships/image" Target="../media/image173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7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9" Type="http://schemas.openxmlformats.org/officeDocument/2006/relationships/image" Target="../media/image1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tags" Target="../tags/tag176.xml"/><Relationship Id="rId7" Type="http://schemas.microsoft.com/office/2007/relationships/hdphoto" Target="../media/hdphoto1.wdp"/><Relationship Id="rId12" Type="http://schemas.openxmlformats.org/officeDocument/2006/relationships/image" Target="../media/image180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76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9.png"/><Relationship Id="rId4" Type="http://schemas.openxmlformats.org/officeDocument/2006/relationships/tags" Target="../tags/tag177.xml"/><Relationship Id="rId9" Type="http://schemas.openxmlformats.org/officeDocument/2006/relationships/image" Target="../media/image178.png"/><Relationship Id="rId14" Type="http://schemas.openxmlformats.org/officeDocument/2006/relationships/image" Target="../media/image18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tags" Target="../tags/tag12.xml"/><Relationship Id="rId19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22.xml"/><Relationship Id="rId21" Type="http://schemas.openxmlformats.org/officeDocument/2006/relationships/image" Target="../media/image30.png"/><Relationship Id="rId7" Type="http://schemas.openxmlformats.org/officeDocument/2006/relationships/tags" Target="../tags/tag26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5" Type="http://schemas.openxmlformats.org/officeDocument/2006/relationships/image" Target="../media/image24.png"/><Relationship Id="rId10" Type="http://schemas.openxmlformats.org/officeDocument/2006/relationships/tags" Target="../tags/tag29.xml"/><Relationship Id="rId19" Type="http://schemas.openxmlformats.org/officeDocument/2006/relationships/image" Target="../media/image2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3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31.xml"/><Relationship Id="rId16" Type="http://schemas.openxmlformats.org/officeDocument/2006/relationships/image" Target="../media/image3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2.png"/><Relationship Id="rId5" Type="http://schemas.openxmlformats.org/officeDocument/2006/relationships/tags" Target="../tags/tag34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3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1.png"/><Relationship Id="rId5" Type="http://schemas.openxmlformats.org/officeDocument/2006/relationships/tags" Target="../tags/tag42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41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0A81F35B-C09C-4040-935D-7CE1F6E89385}"/>
              </a:ext>
            </a:extLst>
          </p:cNvPr>
          <p:cNvSpPr txBox="1"/>
          <p:nvPr/>
        </p:nvSpPr>
        <p:spPr>
          <a:xfrm>
            <a:off x="1511660" y="458112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Koichi Hattori</a:t>
            </a:r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</a:rPr>
              <a:t>　　</a:t>
            </a:r>
            <a:endParaRPr lang="en-US" altLang="ja-JP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</a:rPr>
              <a:t>Zhejiang </a:t>
            </a:r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Univ.</a:t>
            </a:r>
            <a:endParaRPr lang="en-US" altLang="ja-JP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D4CC6-3401-4F55-ACEC-9487D734E1E9}"/>
              </a:ext>
            </a:extLst>
          </p:cNvPr>
          <p:cNvSpPr/>
          <p:nvPr/>
        </p:nvSpPr>
        <p:spPr>
          <a:xfrm>
            <a:off x="467544" y="836712"/>
            <a:ext cx="9454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Anisotropic linear waves and breakdown of the momentum expansion in spin magnetohydrodynamics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FC2F2-91FE-CBC2-BCD8-4A3C7E35F09B}"/>
              </a:ext>
            </a:extLst>
          </p:cNvPr>
          <p:cNvSpPr txBox="1"/>
          <p:nvPr/>
        </p:nvSpPr>
        <p:spPr>
          <a:xfrm>
            <a:off x="514844" y="2505116"/>
            <a:ext cx="8496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err="1">
                <a:solidFill>
                  <a:srgbClr val="00B050"/>
                </a:solidFill>
              </a:rPr>
              <a:t>Zhe</a:t>
            </a:r>
            <a:r>
              <a:rPr lang="en-US" altLang="ja-JP" sz="2000" dirty="0">
                <a:solidFill>
                  <a:srgbClr val="00B050"/>
                </a:solidFill>
              </a:rPr>
              <a:t> Fang, KH, Jin Hu (Fuzhou), To appear in PRD [</a:t>
            </a:r>
            <a:r>
              <a:rPr lang="en-US" altLang="ja-JP" sz="2000" dirty="0">
                <a:hlinkClick r:id="rId3"/>
              </a:rPr>
              <a:t>2402.18601</a:t>
            </a:r>
            <a:r>
              <a:rPr lang="en-US" altLang="ja-JP" sz="2000" dirty="0">
                <a:solidFill>
                  <a:srgbClr val="00B050"/>
                </a:solidFill>
              </a:rPr>
              <a:t>]; [</a:t>
            </a:r>
            <a:r>
              <a:rPr lang="en-US" altLang="ja-JP" sz="2000" dirty="0">
                <a:hlinkClick r:id="rId4"/>
              </a:rPr>
              <a:t>2409.07096</a:t>
            </a:r>
            <a:r>
              <a:rPr lang="en-US" altLang="ja-JP" sz="2000" dirty="0">
                <a:solidFill>
                  <a:srgbClr val="00B050"/>
                </a:solidFill>
              </a:rPr>
              <a:t>]</a:t>
            </a:r>
          </a:p>
          <a:p>
            <a:endParaRPr lang="en-US" altLang="ja-JP" sz="2000" dirty="0">
              <a:solidFill>
                <a:srgbClr val="00B050"/>
              </a:solidFill>
            </a:endParaRPr>
          </a:p>
          <a:p>
            <a:r>
              <a:rPr lang="en-US" altLang="ja-JP" sz="2000" dirty="0">
                <a:solidFill>
                  <a:srgbClr val="00B050"/>
                </a:solidFill>
              </a:rPr>
              <a:t>Cf. KH, X.-G. Huang, M. Hongo, </a:t>
            </a:r>
            <a:r>
              <a:rPr lang="en-US" altLang="ja-JP" sz="2000" dirty="0">
                <a:hlinkClick r:id="rId5"/>
              </a:rPr>
              <a:t>2207.12794</a:t>
            </a:r>
            <a:r>
              <a:rPr lang="ja-JP" altLang="en-US" sz="2000" dirty="0"/>
              <a:t> </a:t>
            </a:r>
            <a:r>
              <a:rPr lang="en-US" altLang="ja-JP" sz="2000" dirty="0">
                <a:solidFill>
                  <a:srgbClr val="00B050"/>
                </a:solidFill>
              </a:rPr>
              <a:t> for a review.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0D985-5E7B-921C-B34C-C13A80103B7A}"/>
              </a:ext>
            </a:extLst>
          </p:cNvPr>
          <p:cNvSpPr txBox="1"/>
          <p:nvPr/>
        </p:nvSpPr>
        <p:spPr>
          <a:xfrm>
            <a:off x="207314" y="6170354"/>
            <a:ext cx="915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hlinkClick r:id="rId6"/>
              </a:rPr>
              <a:t>Spin and Quantum Features of QCD Plasma, Sep. 16-20</a:t>
            </a:r>
            <a:r>
              <a:rPr lang="en-US" altLang="ja-JP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hlinkClick r:id="rId6"/>
              </a:rPr>
              <a:t>, 2024</a:t>
            </a:r>
            <a:endParaRPr lang="ja-JP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5262B-5677-26F0-3755-CD3A96C54459}"/>
              </a:ext>
            </a:extLst>
          </p:cNvPr>
          <p:cNvSpPr txBox="1"/>
          <p:nvPr/>
        </p:nvSpPr>
        <p:spPr>
          <a:xfrm>
            <a:off x="2411760" y="26277"/>
            <a:ext cx="441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Anisotropic viscosities</a:t>
            </a:r>
            <a:endParaRPr kumimoji="1" lang="ja-JP" alt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93858-C5B9-4896-F133-CC27EF95DC46}"/>
              </a:ext>
            </a:extLst>
          </p:cNvPr>
          <p:cNvGrpSpPr/>
          <p:nvPr/>
        </p:nvGrpSpPr>
        <p:grpSpPr>
          <a:xfrm>
            <a:off x="179512" y="836712"/>
            <a:ext cx="8496944" cy="1143191"/>
            <a:chOff x="179512" y="1155565"/>
            <a:chExt cx="8496944" cy="114319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79DCB6-B66F-9437-9926-03D09A1D57A2}"/>
                </a:ext>
              </a:extLst>
            </p:cNvPr>
            <p:cNvSpPr/>
            <p:nvPr/>
          </p:nvSpPr>
          <p:spPr bwMode="auto">
            <a:xfrm>
              <a:off x="1691680" y="1556792"/>
              <a:ext cx="3600400" cy="7419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DE28F23-E1BF-1FC8-5C0C-A392B8A8C701}"/>
                </a:ext>
              </a:extLst>
            </p:cNvPr>
            <p:cNvSpPr/>
            <p:nvPr/>
          </p:nvSpPr>
          <p:spPr bwMode="auto">
            <a:xfrm>
              <a:off x="1417981" y="1155565"/>
              <a:ext cx="7258475" cy="377672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11" name="Picture 1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&#10;&#10;%%%%%%%%%%%%%%%%%%%%%%%%%%%%%%%%%%%%%%%%%%%%%%%%%%%%%&#10;\begin{document}&#10;&#10;\begin{eqnarray}&#10; \eta^{\mu\nu\rho\sigma}&#10;\= \com{ \eta_{\perp}} %\xout{\frac{1}{2}} \red{1}&#10;  \big( &#10;  \Xi^{\mu\rho} \Xi^{\nu\sigma} &#10;  + \Xi^{\mu\sigma} \Xi^{\nu\rho} &#10;  - \Xi^{\mu\nu} \Xi^{\rho\sigma}  &#10;  \big)&#10;  + 2 \com{ \eta_{\para} }&#10;  \big( \home^\mu \Xi^{\nu(\rho} \home^{\sigma)}&#10;  + \home^\nu \Xi^{\mu(\rho} \home^{\sigma)} &#10;  \big) &#10;\nnb&#10;&amp;&amp; + &#10;\begin{pmatrix}&#10;\Xi^{\mu\nu} &amp; \home^\mu \home^\nu &#10;\end{pmatrix}&#10;\cgd{&#10;\begin{pmatrix}&#10;\zeta_{\perp} &amp; \zeta_{\times} \\&#10;\zeta_{\times}' &amp; \zeta_{\para}&#10;\end{pmatrix}&#10;}&#10;\begin{pmatrix}&#10;\Xi^{\rho\sigma} \\ \home^\rho \home^\sigma&#10;\end{pmatrix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3608E526-7742-68E4-1762-C7E215C2167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80063"/>
              <a:ext cx="8210295" cy="10361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91C96B1-0797-1E41-9CE6-37DB11432895}"/>
              </a:ext>
            </a:extLst>
          </p:cNvPr>
          <p:cNvGrpSpPr/>
          <p:nvPr/>
        </p:nvGrpSpPr>
        <p:grpSpPr>
          <a:xfrm>
            <a:off x="107504" y="2636912"/>
            <a:ext cx="9111734" cy="4032449"/>
            <a:chOff x="107504" y="2636912"/>
            <a:chExt cx="9111734" cy="403244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30303A-4797-B0BC-BA34-CE1D43594134}"/>
                </a:ext>
              </a:extLst>
            </p:cNvPr>
            <p:cNvSpPr txBox="1"/>
            <p:nvPr/>
          </p:nvSpPr>
          <p:spPr>
            <a:xfrm>
              <a:off x="299708" y="2665967"/>
              <a:ext cx="2426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2 s</a:t>
              </a:r>
              <a:r>
                <a:rPr kumimoji="1" lang="en-US" altLang="ja-JP" sz="2400" dirty="0">
                  <a:solidFill>
                    <a:srgbClr val="0070C0"/>
                  </a:solidFill>
                </a:rPr>
                <a:t>hear viscosities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0329BBC-EB78-838D-DB40-6A64227D006C}"/>
                </a:ext>
              </a:extLst>
            </p:cNvPr>
            <p:cNvSpPr txBox="1"/>
            <p:nvPr/>
          </p:nvSpPr>
          <p:spPr>
            <a:xfrm>
              <a:off x="5190823" y="2636912"/>
              <a:ext cx="2269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</a:rPr>
                <a:t>3 bulk viscosities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49D5E29-B96A-544E-3B19-0C56FDFC1BE2}"/>
                </a:ext>
              </a:extLst>
            </p:cNvPr>
            <p:cNvGrpSpPr/>
            <p:nvPr/>
          </p:nvGrpSpPr>
          <p:grpSpPr>
            <a:xfrm>
              <a:off x="107504" y="3174876"/>
              <a:ext cx="5536755" cy="3384376"/>
              <a:chOff x="81283" y="3403656"/>
              <a:chExt cx="5536755" cy="338437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146D880-9C2E-912E-063D-D3C2B73B86C2}"/>
                  </a:ext>
                </a:extLst>
              </p:cNvPr>
              <p:cNvGrpSpPr/>
              <p:nvPr/>
            </p:nvGrpSpPr>
            <p:grpSpPr>
              <a:xfrm>
                <a:off x="195762" y="4790414"/>
                <a:ext cx="2664597" cy="1997618"/>
                <a:chOff x="12371" y="2062716"/>
                <a:chExt cx="4319784" cy="3238492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A7B2DA53-45DD-648F-BAD1-776140AC0B62}"/>
                    </a:ext>
                  </a:extLst>
                </p:cNvPr>
                <p:cNvGrpSpPr/>
                <p:nvPr/>
              </p:nvGrpSpPr>
              <p:grpSpPr>
                <a:xfrm>
                  <a:off x="539552" y="2062716"/>
                  <a:ext cx="3456384" cy="3238492"/>
                  <a:chOff x="539552" y="2060848"/>
                  <a:chExt cx="3456384" cy="3240360"/>
                </a:xfrm>
              </p:grpSpPr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03B757C9-F132-1011-0135-CFADA54AFB1F}"/>
                      </a:ext>
                    </a:extLst>
                  </p:cNvPr>
                  <p:cNvCxnSpPr/>
                  <p:nvPr/>
                </p:nvCxnSpPr>
                <p:spPr>
                  <a:xfrm>
                    <a:off x="539552" y="3717032"/>
                    <a:ext cx="3456384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3AEB2604-2FA3-C2C4-313C-4B7EBE1726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267744" y="2060848"/>
                    <a:ext cx="0" cy="324036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2B595DAF-5662-4250-9270-CA16427051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99593" y="2636912"/>
                    <a:ext cx="2736303" cy="216024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EEC26E43-4C5D-03EF-6FBA-E909748F48AA}"/>
                    </a:ext>
                  </a:extLst>
                </p:cNvPr>
                <p:cNvSpPr/>
                <p:nvPr/>
              </p:nvSpPr>
              <p:spPr bwMode="auto">
                <a:xfrm rot="19209592">
                  <a:off x="12371" y="2671316"/>
                  <a:ext cx="4319784" cy="1942852"/>
                </a:xfrm>
                <a:prstGeom prst="parallelogram">
                  <a:avLst>
                    <a:gd name="adj" fmla="val 80036"/>
                  </a:avLst>
                </a:prstGeom>
                <a:gradFill flip="none" rotWithShape="1">
                  <a:gsLst>
                    <a:gs pos="100000">
                      <a:srgbClr val="00B0F0">
                        <a:alpha val="77000"/>
                      </a:srgbClr>
                    </a:gs>
                    <a:gs pos="0">
                      <a:srgbClr val="CCFF66">
                        <a:tint val="23500"/>
                        <a:satMod val="160000"/>
                      </a:srgbClr>
                    </a:gs>
                  </a:gsLst>
                  <a:lin ang="2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EBCB404-2C4F-FD9C-C55C-F681F1D7DE14}"/>
                    </a:ext>
                  </a:extLst>
                </p:cNvPr>
                <p:cNvGrpSpPr/>
                <p:nvPr/>
              </p:nvGrpSpPr>
              <p:grpSpPr>
                <a:xfrm>
                  <a:off x="1275543" y="2098977"/>
                  <a:ext cx="1552354" cy="2083981"/>
                  <a:chOff x="1275543" y="2098977"/>
                  <a:chExt cx="1552354" cy="2083981"/>
                </a:xfrm>
              </p:grpSpPr>
              <p:cxnSp>
                <p:nvCxnSpPr>
                  <p:cNvPr id="56" name="Straight Arrow Connector 55">
                    <a:extLst>
                      <a:ext uri="{FF2B5EF4-FFF2-40B4-BE49-F238E27FC236}">
                        <a16:creationId xmlns:a16="http://schemas.microsoft.com/office/drawing/2014/main" id="{EBD99ED6-9B8B-33A5-10B2-81491AA816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763688" y="3451218"/>
                    <a:ext cx="0" cy="576064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04DDDD5F-02CD-55B9-F896-B736EC92FA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51720" y="2996952"/>
                    <a:ext cx="0" cy="720080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3342B250-0F6B-5A3A-5848-A9767D38FC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71800" y="2290744"/>
                    <a:ext cx="0" cy="850223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A252E20-0E6E-3636-1991-6839C71D6CA0}"/>
                      </a:ext>
                    </a:extLst>
                  </p:cNvPr>
                  <p:cNvSpPr/>
                  <p:nvPr/>
                </p:nvSpPr>
                <p:spPr bwMode="auto">
                  <a:xfrm rot="236667">
                    <a:off x="1275543" y="2098977"/>
                    <a:ext cx="1552354" cy="2083981"/>
                  </a:xfrm>
                  <a:custGeom>
                    <a:avLst/>
                    <a:gdLst>
                      <a:gd name="connsiteX0" fmla="*/ 0 w 1552354"/>
                      <a:gd name="connsiteY0" fmla="*/ 2083981 h 2083981"/>
                      <a:gd name="connsiteX1" fmla="*/ 517452 w 1552354"/>
                      <a:gd name="connsiteY1" fmla="*/ 1205023 h 2083981"/>
                      <a:gd name="connsiteX2" fmla="*/ 800986 w 1552354"/>
                      <a:gd name="connsiteY2" fmla="*/ 545804 h 2083981"/>
                      <a:gd name="connsiteX3" fmla="*/ 1254642 w 1552354"/>
                      <a:gd name="connsiteY3" fmla="*/ 120502 h 2083981"/>
                      <a:gd name="connsiteX4" fmla="*/ 1552354 w 1552354"/>
                      <a:gd name="connsiteY4" fmla="*/ 0 h 2083981"/>
                      <a:gd name="connsiteX5" fmla="*/ 1552354 w 1552354"/>
                      <a:gd name="connsiteY5" fmla="*/ 0 h 2083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2354" h="2083981">
                        <a:moveTo>
                          <a:pt x="0" y="2083981"/>
                        </a:moveTo>
                        <a:cubicBezTo>
                          <a:pt x="191977" y="1772683"/>
                          <a:pt x="383954" y="1461386"/>
                          <a:pt x="517452" y="1205023"/>
                        </a:cubicBezTo>
                        <a:cubicBezTo>
                          <a:pt x="650950" y="948660"/>
                          <a:pt x="678121" y="726557"/>
                          <a:pt x="800986" y="545804"/>
                        </a:cubicBezTo>
                        <a:cubicBezTo>
                          <a:pt x="923851" y="365051"/>
                          <a:pt x="1129414" y="211469"/>
                          <a:pt x="1254642" y="120502"/>
                        </a:cubicBezTo>
                        <a:cubicBezTo>
                          <a:pt x="1379870" y="29535"/>
                          <a:pt x="1552354" y="0"/>
                          <a:pt x="1552354" y="0"/>
                        </a:cubicBezTo>
                        <a:lnTo>
                          <a:pt x="1552354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cxnSp>
                <p:nvCxnSpPr>
                  <p:cNvPr id="60" name="Straight Arrow Connector 59">
                    <a:extLst>
                      <a:ext uri="{FF2B5EF4-FFF2-40B4-BE49-F238E27FC236}">
                        <a16:creationId xmlns:a16="http://schemas.microsoft.com/office/drawing/2014/main" id="{5173968B-A21C-F2B7-0E68-5ABF0273FA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11760" y="2492896"/>
                    <a:ext cx="0" cy="936104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4" name="Arrow: Up 43">
                <a:extLst>
                  <a:ext uri="{FF2B5EF4-FFF2-40B4-BE49-F238E27FC236}">
                    <a16:creationId xmlns:a16="http://schemas.microsoft.com/office/drawing/2014/main" id="{86EF98D2-970B-D2B7-A2EC-8DFF6FB018A8}"/>
                  </a:ext>
                </a:extLst>
              </p:cNvPr>
              <p:cNvSpPr/>
              <p:nvPr/>
            </p:nvSpPr>
            <p:spPr>
              <a:xfrm>
                <a:off x="81283" y="5284155"/>
                <a:ext cx="303996" cy="889232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/>
                  <a:t>B</a:t>
                </a:r>
                <a:endParaRPr kumimoji="1" lang="ja-JP" altLang="en-US" b="1" dirty="0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9B9BFCB-A034-1CC8-AF12-259F9C10B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1143" y="5810650"/>
                <a:ext cx="1071825" cy="101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D1AF9C4-EBFA-E3AF-7EF4-B87F0E1D55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228" y="5149854"/>
                <a:ext cx="1687850" cy="13317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F329061-FBC6-3475-F473-FB570E61F183}"/>
                  </a:ext>
                </a:extLst>
              </p:cNvPr>
              <p:cNvCxnSpPr/>
              <p:nvPr/>
            </p:nvCxnSpPr>
            <p:spPr>
              <a:xfrm flipV="1">
                <a:off x="1591763" y="4790414"/>
                <a:ext cx="0" cy="199761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2146380-883C-271E-DF82-685F249B2C7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839" y="6322652"/>
                <a:ext cx="443769" cy="233012"/>
              </a:xfrm>
              <a:prstGeom prst="rect">
                <a:avLst/>
              </a:prstGeom>
            </p:spPr>
          </p:pic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00E88940-E405-534F-5038-45B2F18054EC}"/>
                  </a:ext>
                </a:extLst>
              </p:cNvPr>
              <p:cNvGrpSpPr/>
              <p:nvPr/>
            </p:nvGrpSpPr>
            <p:grpSpPr>
              <a:xfrm>
                <a:off x="2699792" y="4790414"/>
                <a:ext cx="2918246" cy="1997618"/>
                <a:chOff x="2877890" y="4790414"/>
                <a:chExt cx="2918246" cy="1997618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56151D4C-219C-8CAD-5E33-5301AA062F66}"/>
                    </a:ext>
                  </a:extLst>
                </p:cNvPr>
                <p:cNvCxnSpPr/>
                <p:nvPr/>
              </p:nvCxnSpPr>
              <p:spPr>
                <a:xfrm flipV="1">
                  <a:off x="4337013" y="4790414"/>
                  <a:ext cx="0" cy="19976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938D3D39-9A82-952D-F1E1-3A5F844A5AD0}"/>
                    </a:ext>
                  </a:extLst>
                </p:cNvPr>
                <p:cNvSpPr/>
                <p:nvPr/>
              </p:nvSpPr>
              <p:spPr bwMode="auto">
                <a:xfrm>
                  <a:off x="2877890" y="5308230"/>
                  <a:ext cx="2918246" cy="940297"/>
                </a:xfrm>
                <a:prstGeom prst="parallelogram">
                  <a:avLst>
                    <a:gd name="adj" fmla="val 108465"/>
                  </a:avLst>
                </a:prstGeom>
                <a:gradFill>
                  <a:gsLst>
                    <a:gs pos="100000">
                      <a:srgbClr val="00B0F0">
                        <a:alpha val="77000"/>
                      </a:srgbClr>
                    </a:gs>
                    <a:gs pos="0">
                      <a:srgbClr val="CCFF66">
                        <a:tint val="23500"/>
                        <a:satMod val="160000"/>
                      </a:srgbClr>
                    </a:gs>
                  </a:gsLst>
                  <a:lin ang="3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2E3731F-84F7-0919-A52A-41169F1F0CE9}"/>
                    </a:ext>
                  </a:extLst>
                </p:cNvPr>
                <p:cNvGrpSpPr/>
                <p:nvPr/>
              </p:nvGrpSpPr>
              <p:grpSpPr>
                <a:xfrm>
                  <a:off x="3696350" y="5122818"/>
                  <a:ext cx="1546798" cy="957548"/>
                  <a:chOff x="5238610" y="2587185"/>
                  <a:chExt cx="2507633" cy="1552354"/>
                </a:xfrm>
              </p:grpSpPr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DB76E596-A1B0-5CAE-8080-C4C6D5BAEE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38610" y="3501008"/>
                    <a:ext cx="521602" cy="435471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12200833-D146-1DD5-EDBA-F7F36E7724E6}"/>
                      </a:ext>
                    </a:extLst>
                  </p:cNvPr>
                  <p:cNvSpPr/>
                  <p:nvPr/>
                </p:nvSpPr>
                <p:spPr bwMode="auto">
                  <a:xfrm rot="3004568">
                    <a:off x="5928076" y="2321371"/>
                    <a:ext cx="1552354" cy="2083981"/>
                  </a:xfrm>
                  <a:custGeom>
                    <a:avLst/>
                    <a:gdLst>
                      <a:gd name="connsiteX0" fmla="*/ 0 w 1552354"/>
                      <a:gd name="connsiteY0" fmla="*/ 2083981 h 2083981"/>
                      <a:gd name="connsiteX1" fmla="*/ 517452 w 1552354"/>
                      <a:gd name="connsiteY1" fmla="*/ 1205023 h 2083981"/>
                      <a:gd name="connsiteX2" fmla="*/ 800986 w 1552354"/>
                      <a:gd name="connsiteY2" fmla="*/ 545804 h 2083981"/>
                      <a:gd name="connsiteX3" fmla="*/ 1254642 w 1552354"/>
                      <a:gd name="connsiteY3" fmla="*/ 120502 h 2083981"/>
                      <a:gd name="connsiteX4" fmla="*/ 1552354 w 1552354"/>
                      <a:gd name="connsiteY4" fmla="*/ 0 h 2083981"/>
                      <a:gd name="connsiteX5" fmla="*/ 1552354 w 1552354"/>
                      <a:gd name="connsiteY5" fmla="*/ 0 h 2083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2354" h="2083981">
                        <a:moveTo>
                          <a:pt x="0" y="2083981"/>
                        </a:moveTo>
                        <a:cubicBezTo>
                          <a:pt x="191977" y="1772683"/>
                          <a:pt x="383954" y="1461386"/>
                          <a:pt x="517452" y="1205023"/>
                        </a:cubicBezTo>
                        <a:cubicBezTo>
                          <a:pt x="650950" y="948660"/>
                          <a:pt x="678121" y="726557"/>
                          <a:pt x="800986" y="545804"/>
                        </a:cubicBezTo>
                        <a:cubicBezTo>
                          <a:pt x="923851" y="365051"/>
                          <a:pt x="1129414" y="211469"/>
                          <a:pt x="1254642" y="120502"/>
                        </a:cubicBezTo>
                        <a:cubicBezTo>
                          <a:pt x="1379870" y="29535"/>
                          <a:pt x="1552354" y="0"/>
                          <a:pt x="1552354" y="0"/>
                        </a:cubicBezTo>
                        <a:lnTo>
                          <a:pt x="1552354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66564FB1-20C3-BDB9-61AA-F400BC3EA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24128" y="3354592"/>
                    <a:ext cx="646754" cy="562525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F378746C-B27E-703C-7041-0B3E393EE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70882" y="3218660"/>
                    <a:ext cx="865414" cy="782104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E4A7B16D-639B-A3B1-16F0-5180008372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86304" y="3218660"/>
                    <a:ext cx="882158" cy="799748"/>
                  </a:xfrm>
                  <a:prstGeom prst="straightConnector1">
                    <a:avLst/>
                  </a:prstGeom>
                  <a:ln w="1905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63B6346B-9229-B942-B457-A3637A8F1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37013" y="4790414"/>
                  <a:ext cx="0" cy="10204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3A7DC47-965B-9EFD-AEA4-90901AD6F2D1}"/>
                    </a:ext>
                  </a:extLst>
                </p:cNvPr>
                <p:cNvCxnSpPr/>
                <p:nvPr/>
              </p:nvCxnSpPr>
              <p:spPr>
                <a:xfrm>
                  <a:off x="3271003" y="5811419"/>
                  <a:ext cx="213202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EA7D443D-AF79-DA89-617E-E2FC11E41B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93089" y="5145546"/>
                  <a:ext cx="1687850" cy="133174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67F79A8-46EA-3D6E-0E17-52C11DE3488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943" y="6011403"/>
                  <a:ext cx="502677" cy="188504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490A67-12A7-5F63-DAF3-3B9717E8AEB4}"/>
                  </a:ext>
                </a:extLst>
              </p:cNvPr>
              <p:cNvSpPr txBox="1"/>
              <p:nvPr/>
            </p:nvSpPr>
            <p:spPr>
              <a:xfrm>
                <a:off x="251520" y="3403656"/>
                <a:ext cx="341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Splitting of shear v</a:t>
                </a:r>
                <a:r>
                  <a:rPr kumimoji="1" lang="en-US" altLang="ja-JP" sz="2400" dirty="0"/>
                  <a:t>iscosity</a:t>
                </a:r>
                <a:endParaRPr kumimoji="1" lang="ja-JP" altLang="en-US" sz="2400" dirty="0"/>
              </a:p>
            </p:txBody>
          </p:sp>
          <p:pic>
            <p:nvPicPr>
              <p:cNvPr id="88" name="Picture 8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ta \to \eta_{\para,\perp}&#10;\nn&#10;\end{eqnarray}&#10;&#10;&#10;\end{document}&#10;&#10;" title="IguanaTex Bitmap Display">
                <a:extLst>
                  <a:ext uri="{FF2B5EF4-FFF2-40B4-BE49-F238E27FC236}">
                    <a16:creationId xmlns:a16="http://schemas.microsoft.com/office/drawing/2014/main" id="{82FFFCFB-1942-CBEB-6D0A-B542ED7C075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941" y="4051728"/>
                <a:ext cx="1637678" cy="376118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1ED03BE-6AA5-2ABE-AC0B-52770542D085}"/>
                </a:ext>
              </a:extLst>
            </p:cNvPr>
            <p:cNvSpPr txBox="1"/>
            <p:nvPr/>
          </p:nvSpPr>
          <p:spPr>
            <a:xfrm>
              <a:off x="5146328" y="3179200"/>
              <a:ext cx="4072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Splitting + a cross bulk viscosity</a:t>
              </a:r>
              <a:endParaRPr kumimoji="1" lang="ja-JP" altLang="en-US" sz="2400" dirty="0"/>
            </a:p>
          </p:txBody>
        </p:sp>
        <p:pic>
          <p:nvPicPr>
            <p:cNvPr id="92" name="Picture 9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Onsager's relation: $\zeta_\times = \zeta_\times'$&#10;&#10;&#10;\end{document}&#10;&#10;" title="IguanaTex Bitmap Display">
              <a:extLst>
                <a:ext uri="{FF2B5EF4-FFF2-40B4-BE49-F238E27FC236}">
                  <a16:creationId xmlns:a16="http://schemas.microsoft.com/office/drawing/2014/main" id="{25E38F7B-28BE-F4E7-58A1-DA08F3C4B6D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82" y="6394384"/>
              <a:ext cx="3248983" cy="27497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D13F68-ECF3-20B1-F103-560EB68D365C}"/>
                </a:ext>
              </a:extLst>
            </p:cNvPr>
            <p:cNvGrpSpPr/>
            <p:nvPr/>
          </p:nvGrpSpPr>
          <p:grpSpPr>
            <a:xfrm>
              <a:off x="5993710" y="3861048"/>
              <a:ext cx="2836587" cy="2157698"/>
              <a:chOff x="6257937" y="4320982"/>
              <a:chExt cx="2836587" cy="2157698"/>
            </a:xfrm>
          </p:grpSpPr>
          <p:sp>
            <p:nvSpPr>
              <p:cNvPr id="114" name="Cylinder 113">
                <a:extLst>
                  <a:ext uri="{FF2B5EF4-FFF2-40B4-BE49-F238E27FC236}">
                    <a16:creationId xmlns:a16="http://schemas.microsoft.com/office/drawing/2014/main" id="{52AC576A-4DDF-5886-08B4-D46CDDA7DFE9}"/>
                  </a:ext>
                </a:extLst>
              </p:cNvPr>
              <p:cNvSpPr/>
              <p:nvPr/>
            </p:nvSpPr>
            <p:spPr bwMode="auto">
              <a:xfrm>
                <a:off x="6851048" y="4320982"/>
                <a:ext cx="1408058" cy="2157698"/>
              </a:xfrm>
              <a:prstGeom prst="can">
                <a:avLst/>
              </a:prstGeom>
              <a:gradFill flip="none" rotWithShape="1">
                <a:gsLst>
                  <a:gs pos="100000">
                    <a:srgbClr val="00B0F0"/>
                  </a:gs>
                  <a:gs pos="0">
                    <a:srgbClr val="CCFF6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2FF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FAA3AEFD-DA33-677B-18DC-B3457A73E74B}"/>
                  </a:ext>
                </a:extLst>
              </p:cNvPr>
              <p:cNvGrpSpPr/>
              <p:nvPr/>
            </p:nvGrpSpPr>
            <p:grpSpPr>
              <a:xfrm rot="5400000">
                <a:off x="7189098" y="5627290"/>
                <a:ext cx="764951" cy="740700"/>
                <a:chOff x="6624228" y="1988840"/>
                <a:chExt cx="900100" cy="871565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E122D683-310E-82E1-EAF4-B555081B8DF9}"/>
                    </a:ext>
                  </a:extLst>
                </p:cNvPr>
                <p:cNvGrpSpPr/>
                <p:nvPr/>
              </p:nvGrpSpPr>
              <p:grpSpPr>
                <a:xfrm>
                  <a:off x="7092280" y="1988840"/>
                  <a:ext cx="432048" cy="864096"/>
                  <a:chOff x="7092280" y="1988840"/>
                  <a:chExt cx="432048" cy="864096"/>
                </a:xfrm>
              </p:grpSpPr>
              <p:cxnSp>
                <p:nvCxnSpPr>
                  <p:cNvPr id="135" name="Straight Arrow Connector 134">
                    <a:extLst>
                      <a:ext uri="{FF2B5EF4-FFF2-40B4-BE49-F238E27FC236}">
                        <a16:creationId xmlns:a16="http://schemas.microsoft.com/office/drawing/2014/main" id="{BC919E20-4A2D-4BE5-37CA-0E88F366AFAF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1988840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Arrow Connector 135">
                    <a:extLst>
                      <a:ext uri="{FF2B5EF4-FFF2-40B4-BE49-F238E27FC236}">
                        <a16:creationId xmlns:a16="http://schemas.microsoft.com/office/drawing/2014/main" id="{FE94F8EC-93A2-9C8E-9767-1F0C9A5FDFA1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420888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>
                    <a:extLst>
                      <a:ext uri="{FF2B5EF4-FFF2-40B4-BE49-F238E27FC236}">
                        <a16:creationId xmlns:a16="http://schemas.microsoft.com/office/drawing/2014/main" id="{64770AA3-DC1A-8534-33FE-311D477760F7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852936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5E712676-F6EF-CDF0-CAF2-9FA5D9EE7417}"/>
                    </a:ext>
                  </a:extLst>
                </p:cNvPr>
                <p:cNvGrpSpPr/>
                <p:nvPr/>
              </p:nvGrpSpPr>
              <p:grpSpPr>
                <a:xfrm>
                  <a:off x="6624228" y="1996309"/>
                  <a:ext cx="216024" cy="864096"/>
                  <a:chOff x="7092280" y="1988840"/>
                  <a:chExt cx="432048" cy="864096"/>
                </a:xfrm>
              </p:grpSpPr>
              <p:cxnSp>
                <p:nvCxnSpPr>
                  <p:cNvPr id="132" name="Straight Arrow Connector 131">
                    <a:extLst>
                      <a:ext uri="{FF2B5EF4-FFF2-40B4-BE49-F238E27FC236}">
                        <a16:creationId xmlns:a16="http://schemas.microsoft.com/office/drawing/2014/main" id="{13E971D5-ED02-0A91-8187-67E2939DD8ED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1988840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>
                    <a:extLst>
                      <a:ext uri="{FF2B5EF4-FFF2-40B4-BE49-F238E27FC236}">
                        <a16:creationId xmlns:a16="http://schemas.microsoft.com/office/drawing/2014/main" id="{D914FAE6-9C3C-41CE-44DF-FA789828CA03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420888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Arrow Connector 133">
                    <a:extLst>
                      <a:ext uri="{FF2B5EF4-FFF2-40B4-BE49-F238E27FC236}">
                        <a16:creationId xmlns:a16="http://schemas.microsoft.com/office/drawing/2014/main" id="{53E273CC-6FCF-2A41-483B-3F4C4E33711E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852936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669BEE1D-2F65-BEB2-BCE8-B21EDDBFD9F7}"/>
                  </a:ext>
                </a:extLst>
              </p:cNvPr>
              <p:cNvGrpSpPr/>
              <p:nvPr/>
            </p:nvGrpSpPr>
            <p:grpSpPr>
              <a:xfrm rot="16200000">
                <a:off x="7182750" y="4709349"/>
                <a:ext cx="764951" cy="740700"/>
                <a:chOff x="6776628" y="2141240"/>
                <a:chExt cx="900100" cy="871565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B55C571F-EAE4-86F9-862B-B0AED3A84003}"/>
                    </a:ext>
                  </a:extLst>
                </p:cNvPr>
                <p:cNvGrpSpPr/>
                <p:nvPr/>
              </p:nvGrpSpPr>
              <p:grpSpPr>
                <a:xfrm>
                  <a:off x="7244680" y="2141240"/>
                  <a:ext cx="432048" cy="864096"/>
                  <a:chOff x="7092280" y="1988840"/>
                  <a:chExt cx="432048" cy="864096"/>
                </a:xfrm>
              </p:grpSpPr>
              <p:cxnSp>
                <p:nvCxnSpPr>
                  <p:cNvPr id="127" name="Straight Arrow Connector 126">
                    <a:extLst>
                      <a:ext uri="{FF2B5EF4-FFF2-40B4-BE49-F238E27FC236}">
                        <a16:creationId xmlns:a16="http://schemas.microsoft.com/office/drawing/2014/main" id="{4DB26EF4-B334-C1D1-75E6-0C0F18D59696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1988840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>
                    <a:extLst>
                      <a:ext uri="{FF2B5EF4-FFF2-40B4-BE49-F238E27FC236}">
                        <a16:creationId xmlns:a16="http://schemas.microsoft.com/office/drawing/2014/main" id="{FD77878E-99D1-18BE-901E-3C233B01B885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420888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>
                    <a:extLst>
                      <a:ext uri="{FF2B5EF4-FFF2-40B4-BE49-F238E27FC236}">
                        <a16:creationId xmlns:a16="http://schemas.microsoft.com/office/drawing/2014/main" id="{135C95B5-FDD5-4518-AC34-B5DAEE670A11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852936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1E7A2D3-347A-7D19-71F9-2B5DAD265915}"/>
                    </a:ext>
                  </a:extLst>
                </p:cNvPr>
                <p:cNvGrpSpPr/>
                <p:nvPr/>
              </p:nvGrpSpPr>
              <p:grpSpPr>
                <a:xfrm>
                  <a:off x="6776628" y="2148709"/>
                  <a:ext cx="216024" cy="864096"/>
                  <a:chOff x="7092280" y="1988840"/>
                  <a:chExt cx="432048" cy="864096"/>
                </a:xfrm>
              </p:grpSpPr>
              <p:cxnSp>
                <p:nvCxnSpPr>
                  <p:cNvPr id="124" name="Straight Arrow Connector 123">
                    <a:extLst>
                      <a:ext uri="{FF2B5EF4-FFF2-40B4-BE49-F238E27FC236}">
                        <a16:creationId xmlns:a16="http://schemas.microsoft.com/office/drawing/2014/main" id="{93246115-6C58-EA75-D321-B3D5A91D4FBF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1988840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89FD1B90-C0DA-D04B-E402-3B2DD809A261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420888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>
                    <a:extLst>
                      <a:ext uri="{FF2B5EF4-FFF2-40B4-BE49-F238E27FC236}">
                        <a16:creationId xmlns:a16="http://schemas.microsoft.com/office/drawing/2014/main" id="{2B6B29A2-CB96-383E-277E-40DA7E86A2B9}"/>
                      </a:ext>
                    </a:extLst>
                  </p:cNvPr>
                  <p:cNvCxnSpPr/>
                  <p:nvPr/>
                </p:nvCxnSpPr>
                <p:spPr>
                  <a:xfrm>
                    <a:off x="7092280" y="2852936"/>
                    <a:ext cx="43204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7" name="Arrow: Up 116">
                <a:extLst>
                  <a:ext uri="{FF2B5EF4-FFF2-40B4-BE49-F238E27FC236}">
                    <a16:creationId xmlns:a16="http://schemas.microsoft.com/office/drawing/2014/main" id="{D74F84AF-6FA8-CA25-E523-DB0367D80B74}"/>
                  </a:ext>
                </a:extLst>
              </p:cNvPr>
              <p:cNvSpPr/>
              <p:nvPr/>
            </p:nvSpPr>
            <p:spPr bwMode="auto">
              <a:xfrm rot="5400000">
                <a:off x="8083928" y="5078154"/>
                <a:ext cx="1007176" cy="378791"/>
              </a:xfrm>
              <a:prstGeom prst="upArrow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8" name="Arrow: Up 117">
                <a:extLst>
                  <a:ext uri="{FF2B5EF4-FFF2-40B4-BE49-F238E27FC236}">
                    <a16:creationId xmlns:a16="http://schemas.microsoft.com/office/drawing/2014/main" id="{EFCA31EE-A891-0997-7FCB-2B9102BE1BB9}"/>
                  </a:ext>
                </a:extLst>
              </p:cNvPr>
              <p:cNvSpPr/>
              <p:nvPr/>
            </p:nvSpPr>
            <p:spPr bwMode="auto">
              <a:xfrm rot="16200000">
                <a:off x="5943745" y="5090331"/>
                <a:ext cx="1007176" cy="378791"/>
              </a:xfrm>
              <a:prstGeom prst="upArrow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2440846E-F0BC-BAA2-4BA2-7E4C113A98E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6337" y="4395550"/>
                <a:ext cx="648187" cy="384301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B1FD2BBE-25A5-4A2D-C1DB-7BC1642412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2496" y="5916325"/>
                <a:ext cx="840395" cy="365020"/>
              </a:xfrm>
              <a:prstGeom prst="rect">
                <a:avLst/>
              </a:prstGeom>
            </p:spPr>
          </p:pic>
          <p:sp>
            <p:nvSpPr>
              <p:cNvPr id="138" name="Arrow: Up 137">
                <a:extLst>
                  <a:ext uri="{FF2B5EF4-FFF2-40B4-BE49-F238E27FC236}">
                    <a16:creationId xmlns:a16="http://schemas.microsoft.com/office/drawing/2014/main" id="{FA261DAE-B74B-A656-F5F8-2703792D057F}"/>
                  </a:ext>
                </a:extLst>
              </p:cNvPr>
              <p:cNvSpPr/>
              <p:nvPr/>
            </p:nvSpPr>
            <p:spPr>
              <a:xfrm>
                <a:off x="6516404" y="5520850"/>
                <a:ext cx="303996" cy="889232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/>
                  <a:t>B</a:t>
                </a:r>
                <a:endParaRPr kumimoji="1" lang="ja-JP" altLang="en-US" b="1" dirty="0"/>
              </a:p>
            </p:txBody>
          </p:sp>
        </p:grpSp>
      </p:grpSp>
      <p:pic>
        <p:nvPicPr>
          <p:cNvPr id="17" name="Picture 16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 &#10;\eta_\para \geq 0 &#10;\, , \quad&#10;\eta_\perp \geq 0 &#10;\, , \quad&#10; \zeta_\para \geq 0 &#10;\, , \quad&#10; \zeta_\perp \geq 0 &#10;\, , \quad&#10; \zeta_\para  \zeta_\perp -  \zeta_\times ^2 \geq 0 &#10;\nn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0A1407B8-4131-1DBC-401D-147DDF31F4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34" y="2170995"/>
            <a:ext cx="6281832" cy="3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C4934-0C90-4FEB-872F-F0F70D7D1DF5}"/>
              </a:ext>
            </a:extLst>
          </p:cNvPr>
          <p:cNvSpPr txBox="1"/>
          <p:nvPr/>
        </p:nvSpPr>
        <p:spPr>
          <a:xfrm>
            <a:off x="205979" y="12756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MHD from the global symmetries of QED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1A638-D756-4E5A-9E7B-8B95DCE253DD}"/>
              </a:ext>
            </a:extLst>
          </p:cNvPr>
          <p:cNvSpPr txBox="1"/>
          <p:nvPr/>
        </p:nvSpPr>
        <p:spPr>
          <a:xfrm>
            <a:off x="185822" y="763342"/>
            <a:ext cx="90968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We argued that </a:t>
            </a:r>
            <a:r>
              <a:rPr kumimoji="1" lang="en-US" altLang="ja-JP" sz="2800" dirty="0"/>
              <a:t>E is screened </a:t>
            </a:r>
            <a:r>
              <a:rPr lang="en-US" altLang="ja-JP" sz="2800" dirty="0"/>
              <a:t>in the equilibrium</a:t>
            </a:r>
            <a:r>
              <a:rPr kumimoji="1" lang="en-US" altLang="ja-JP" sz="2800" dirty="0"/>
              <a:t>, but B is not.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2800" dirty="0"/>
              <a:t>MHD = fluid dynamics + magnetic flux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Q1: Can we understand MHD from any symmetry </a:t>
            </a:r>
          </a:p>
          <a:p>
            <a:r>
              <a:rPr lang="en-US" altLang="ja-JP" sz="2800" dirty="0"/>
              <a:t>        </a:t>
            </a:r>
            <a:r>
              <a:rPr kumimoji="1" lang="en-US" altLang="ja-JP" sz="2800" dirty="0"/>
              <a:t>of</a:t>
            </a:r>
            <a:r>
              <a:rPr lang="en-US" altLang="ja-JP" sz="2800" dirty="0"/>
              <a:t> the underlying microscopic theory?   </a:t>
            </a:r>
          </a:p>
          <a:p>
            <a:endParaRPr lang="en-US" altLang="ja-JP" sz="2800" dirty="0"/>
          </a:p>
          <a:p>
            <a:r>
              <a:rPr lang="en-US" altLang="ja-JP" sz="2800" dirty="0"/>
              <a:t>Q2: How is MHD derived from a microscopic theory?</a:t>
            </a:r>
            <a:endParaRPr kumimoji="1" lang="ja-JP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02442-803F-8464-AA04-A2010A42A8F1}"/>
              </a:ext>
            </a:extLst>
          </p:cNvPr>
          <p:cNvSpPr txBox="1"/>
          <p:nvPr/>
        </p:nvSpPr>
        <p:spPr>
          <a:xfrm>
            <a:off x="7140684" y="2708920"/>
            <a:ext cx="170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>
                <a:solidFill>
                  <a:srgbClr val="00B050"/>
                </a:solidFill>
              </a:rPr>
              <a:t>Grozdanov</a:t>
            </a:r>
            <a:r>
              <a:rPr lang="en-US" altLang="ja-JP" sz="1800" dirty="0">
                <a:solidFill>
                  <a:srgbClr val="00B050"/>
                </a:solidFill>
              </a:rPr>
              <a:t> et al.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Hongo, KH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58715-0B68-C9EF-C980-E3BA26FA6697}"/>
              </a:ext>
            </a:extLst>
          </p:cNvPr>
          <p:cNvSpPr txBox="1"/>
          <p:nvPr/>
        </p:nvSpPr>
        <p:spPr>
          <a:xfrm>
            <a:off x="251520" y="4044271"/>
            <a:ext cx="375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Fluxes as conserved currents</a:t>
            </a:r>
            <a:endParaRPr kumimoji="1" lang="ja-JP" alt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BD58A9-8E64-235F-97A9-C5661BABF0F5}"/>
              </a:ext>
            </a:extLst>
          </p:cNvPr>
          <p:cNvGrpSpPr/>
          <p:nvPr/>
        </p:nvGrpSpPr>
        <p:grpSpPr>
          <a:xfrm>
            <a:off x="370925" y="4256033"/>
            <a:ext cx="8352928" cy="1837263"/>
            <a:chOff x="264947" y="2859595"/>
            <a:chExt cx="8784976" cy="193229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E8213F1-E6A4-4578-E0C2-24763F2C10F0}"/>
                </a:ext>
              </a:extLst>
            </p:cNvPr>
            <p:cNvGrpSpPr/>
            <p:nvPr/>
          </p:nvGrpSpPr>
          <p:grpSpPr>
            <a:xfrm>
              <a:off x="1371890" y="4052871"/>
              <a:ext cx="3351703" cy="548132"/>
              <a:chOff x="1264630" y="6214085"/>
              <a:chExt cx="3351703" cy="548132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E31CDD-DD38-8F8A-3AAC-76C0C7DC26AE}"/>
                  </a:ext>
                </a:extLst>
              </p:cNvPr>
              <p:cNvSpPr/>
              <p:nvPr/>
            </p:nvSpPr>
            <p:spPr bwMode="auto">
              <a:xfrm rot="20289386">
                <a:off x="1859325" y="6511775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16CB098-1F91-1AF1-1DD4-0B297A5695B2}"/>
                  </a:ext>
                </a:extLst>
              </p:cNvPr>
              <p:cNvSpPr/>
              <p:nvPr/>
            </p:nvSpPr>
            <p:spPr bwMode="auto">
              <a:xfrm rot="20258563">
                <a:off x="1264630" y="6214085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33425EC-555C-CF64-7B2F-9BF07B283996}"/>
                  </a:ext>
                </a:extLst>
              </p:cNvPr>
              <p:cNvSpPr/>
              <p:nvPr/>
            </p:nvSpPr>
            <p:spPr bwMode="auto">
              <a:xfrm rot="20250283">
                <a:off x="1752150" y="6251578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D83D98-4747-2F78-2C31-5ADB37E91F2A}"/>
                </a:ext>
              </a:extLst>
            </p:cNvPr>
            <p:cNvSpPr txBox="1"/>
            <p:nvPr/>
          </p:nvSpPr>
          <p:spPr>
            <a:xfrm>
              <a:off x="264947" y="3757382"/>
              <a:ext cx="27108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Conservation of 1D objects</a:t>
              </a:r>
            </a:p>
            <a:p>
              <a:r>
                <a:rPr lang="en-US" altLang="ja-JP" dirty="0"/>
                <a:t>through a surface</a:t>
              </a:r>
              <a:endParaRPr kumimoji="1" lang="ja-JP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40CBE-AF28-46CF-040D-36C8FD27A21B}"/>
                </a:ext>
              </a:extLst>
            </p:cNvPr>
            <p:cNvSpPr txBox="1"/>
            <p:nvPr/>
          </p:nvSpPr>
          <p:spPr>
            <a:xfrm>
              <a:off x="336955" y="3363651"/>
              <a:ext cx="199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B050"/>
                  </a:solidFill>
                </a:rPr>
                <a:t>1-form sym</a:t>
              </a:r>
              <a:r>
                <a:rPr lang="en-US" altLang="ja-JP" sz="2000" dirty="0">
                  <a:solidFill>
                    <a:srgbClr val="00B050"/>
                  </a:solidFill>
                </a:rPr>
                <a:t>metry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9833E1-1E4B-CC1F-1E63-D75D28EC8446}"/>
                </a:ext>
              </a:extLst>
            </p:cNvPr>
            <p:cNvSpPr/>
            <p:nvPr/>
          </p:nvSpPr>
          <p:spPr>
            <a:xfrm rot="3860761">
              <a:off x="8033745" y="4422469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925DA9-2E62-1F60-4C6A-7A73750E8527}"/>
                </a:ext>
              </a:extLst>
            </p:cNvPr>
            <p:cNvSpPr/>
            <p:nvPr/>
          </p:nvSpPr>
          <p:spPr>
            <a:xfrm rot="3860761">
              <a:off x="8271652" y="4156520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9BD6B5D-7381-3D8C-7265-6C32E0C42DE7}"/>
                </a:ext>
              </a:extLst>
            </p:cNvPr>
            <p:cNvSpPr/>
            <p:nvPr/>
          </p:nvSpPr>
          <p:spPr>
            <a:xfrm rot="3860761">
              <a:off x="7759375" y="4171801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1A45D6-33AF-6714-9703-ED7213CA113D}"/>
                </a:ext>
              </a:extLst>
            </p:cNvPr>
            <p:cNvSpPr/>
            <p:nvPr/>
          </p:nvSpPr>
          <p:spPr>
            <a:xfrm rot="3860761">
              <a:off x="8059626" y="3837195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EF2295-868C-0F04-9713-1104340FBADE}"/>
                </a:ext>
              </a:extLst>
            </p:cNvPr>
            <p:cNvSpPr/>
            <p:nvPr/>
          </p:nvSpPr>
          <p:spPr>
            <a:xfrm>
              <a:off x="7494892" y="2859595"/>
              <a:ext cx="1492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00B050"/>
                  </a:solidFill>
                  <a:latin typeface="HelveticaNeue"/>
                </a:rPr>
                <a:t>Gaiotto</a:t>
              </a:r>
              <a:r>
                <a:rPr lang="en-US" altLang="ja-JP" dirty="0">
                  <a:solidFill>
                    <a:srgbClr val="00B050"/>
                  </a:solidFill>
                  <a:latin typeface="HelveticaNeue"/>
                </a:rPr>
                <a:t> et al.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9BB54258-6ECE-12FC-8A63-E08CB247C169}"/>
                </a:ext>
              </a:extLst>
            </p:cNvPr>
            <p:cNvSpPr/>
            <p:nvPr/>
          </p:nvSpPr>
          <p:spPr bwMode="auto">
            <a:xfrm>
              <a:off x="7524328" y="3429000"/>
              <a:ext cx="1525595" cy="1328082"/>
            </a:xfrm>
            <a:prstGeom prst="cube">
              <a:avLst/>
            </a:prstGeom>
            <a:solidFill>
              <a:srgbClr val="CCFF66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FB4B6A-993F-1A38-1DCE-E7C3E9EDCBF4}"/>
                </a:ext>
              </a:extLst>
            </p:cNvPr>
            <p:cNvSpPr txBox="1"/>
            <p:nvPr/>
          </p:nvSpPr>
          <p:spPr>
            <a:xfrm>
              <a:off x="4918573" y="3756225"/>
              <a:ext cx="2654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Conservation of</a:t>
              </a:r>
              <a:r>
                <a:rPr kumimoji="1" lang="en-US" altLang="ja-JP" dirty="0"/>
                <a:t> point-like </a:t>
              </a:r>
            </a:p>
            <a:p>
              <a:r>
                <a:rPr kumimoji="1" lang="en-US" altLang="ja-JP" dirty="0"/>
                <a:t>charges in a box</a:t>
              </a:r>
              <a:endParaRPr kumimoji="1" lang="ja-JP" altLang="en-US" dirty="0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457F267-FCB6-109F-0AD9-1D2AF05E33AB}"/>
                </a:ext>
              </a:extLst>
            </p:cNvPr>
            <p:cNvSpPr/>
            <p:nvPr/>
          </p:nvSpPr>
          <p:spPr bwMode="auto">
            <a:xfrm>
              <a:off x="2365258" y="3382094"/>
              <a:ext cx="1950644" cy="1409795"/>
            </a:xfrm>
            <a:prstGeom prst="cube">
              <a:avLst>
                <a:gd name="adj" fmla="val 2234"/>
              </a:avLst>
            </a:prstGeom>
            <a:solidFill>
              <a:srgbClr val="CCFF66">
                <a:alpha val="52941"/>
              </a:srgbClr>
            </a:soli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A3DEC2-AD22-4673-4544-AFCCAC56A275}"/>
                </a:ext>
              </a:extLst>
            </p:cNvPr>
            <p:cNvSpPr/>
            <p:nvPr/>
          </p:nvSpPr>
          <p:spPr bwMode="auto">
            <a:xfrm>
              <a:off x="2894169" y="4128727"/>
              <a:ext cx="336550" cy="127000"/>
            </a:xfrm>
            <a:custGeom>
              <a:avLst/>
              <a:gdLst>
                <a:gd name="connsiteX0" fmla="*/ 0 w 336550"/>
                <a:gd name="connsiteY0" fmla="*/ 127000 h 127000"/>
                <a:gd name="connsiteX1" fmla="*/ 336550 w 336550"/>
                <a:gd name="connsiteY1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550" h="127000">
                  <a:moveTo>
                    <a:pt x="0" y="127000"/>
                  </a:moveTo>
                  <a:lnTo>
                    <a:pt x="336550" y="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A52793-2500-DBF7-EFF3-704BA051495A}"/>
                </a:ext>
              </a:extLst>
            </p:cNvPr>
            <p:cNvSpPr txBox="1"/>
            <p:nvPr/>
          </p:nvSpPr>
          <p:spPr>
            <a:xfrm>
              <a:off x="4873459" y="3363651"/>
              <a:ext cx="3583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</a:rPr>
                <a:t>Conventional (0</a:t>
              </a:r>
              <a:r>
                <a:rPr kumimoji="1" lang="en-US" altLang="ja-JP" sz="2000" dirty="0">
                  <a:solidFill>
                    <a:srgbClr val="00B050"/>
                  </a:solidFill>
                </a:rPr>
                <a:t>-form) sym</a:t>
              </a:r>
              <a:r>
                <a:rPr lang="en-US" altLang="ja-JP" sz="2000" dirty="0">
                  <a:solidFill>
                    <a:srgbClr val="00B050"/>
                  </a:solidFill>
                </a:rPr>
                <a:t>metry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92B7025-4F1E-978D-9B8A-B372B3C2D9F9}"/>
              </a:ext>
            </a:extLst>
          </p:cNvPr>
          <p:cNvSpPr txBox="1"/>
          <p:nvPr/>
        </p:nvSpPr>
        <p:spPr>
          <a:xfrm>
            <a:off x="501942" y="6243801"/>
            <a:ext cx="8309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“MHD from QED” a talk at “Spin and Hydrodynamics in Relativistic Nuclear Collisions” </a:t>
            </a:r>
          </a:p>
          <a:p>
            <a:r>
              <a:rPr lang="en-US" altLang="ja-JP" dirty="0">
                <a:hlinkClick r:id="rId2"/>
              </a:rPr>
              <a:t>(ECT* online, Oct. 5 – 16, 2020)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01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CBB400-F0EE-6922-30F6-542626FEFFE9}"/>
              </a:ext>
            </a:extLst>
          </p:cNvPr>
          <p:cNvSpPr txBox="1"/>
          <p:nvPr/>
        </p:nvSpPr>
        <p:spPr>
          <a:xfrm>
            <a:off x="2547486" y="764704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Solving the MHD equations</a:t>
            </a:r>
            <a:endParaRPr kumimoji="1" lang="ja-JP" altLang="en-US" sz="2800" i="1" dirty="0"/>
          </a:p>
        </p:txBody>
      </p:sp>
      <p:pic>
        <p:nvPicPr>
          <p:cNvPr id="6" name="Picture 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0  &#10;\= \pd_\mu (\epsilon u^\mu u^\nu - p_\perp \Xi^{\mu\nu} &#10;+ p_\para b^\mu b^\nu)&#10;\nnb&#10;&amp;&amp;&#10;+ \pd_\mu \Big[&#10; \com{ \eta_{\perp}} %\xout{\frac{1}{2}} \red{1}&#10;  \big( &#10;  \Xi^{\mu\rho} \Xi^{\nu\sigma} &#10;  + \Xi^{\mu\sigma} \Xi^{\nu\rho} &#10;  - \Xi^{\mu\nu} \Xi^{\rho\sigma}  &#10;  \big)&#10;\pd_\rho u_\sigma&#10;\nnb&#10;&amp;&amp;&#10;  + 2 \com{ \eta_{\para} }&#10;  \big( \home^\mu \Xi^{\nu(\rho} \home^{\sigma)}&#10;  + \home^\nu \Xi^{\mu(\rho} \home^{\sigma)} &#10;  \big) &#10;\pd_\rho u_\sigma&#10;\nnb&#10;&amp;&amp; + &#10;\begin{pmatrix}&#10;\Xi^{\mu\nu} &amp; \home^\mu \home^\nu &#10;\end{pmatrix}&#10;\cgd{&#10;\begin{pmatrix}&#10;\zeta_{\perp} &amp; \zeta_{\times} \\&#10;\zeta_{\times} &amp; \zeta_{\para}&#10;\end{pmatrix}&#10;}&#10;\begin{pmatrix}&#10;\Xi^{\rho\sigma} \\ \home^\rho \home^\sigma&#10;\end{pmatrix}&#10;\pd_\rho u_\sigma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008D1E0-1F6E-B700-4903-FF85C0DB45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" y="2095690"/>
            <a:ext cx="7344815" cy="2613775"/>
          </a:xfrm>
          <a:prstGeom prst="rect">
            <a:avLst/>
          </a:prstGeom>
        </p:spPr>
      </p:pic>
      <p:pic>
        <p:nvPicPr>
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0 \= \pd_\mu( B^\mu u^\nu - B^\nu u^\mu)&#10;\nnb&#10;&amp;&amp;&#10;- T \pd_\mu \Big[- 2{\rho_ \bot }({b^\mu }{\Xi ^{\nu [\rho }}{b^{\sigma ]}} - {b^\nu }{\Xi ^{\mu [\rho }}{b^{\sigma ]}})  +  2{\rho_\parallel }{\Xi ^{\mu [\rho }}{\Xi ^{\sigma ]\nu }} \Big] &#10;{\partial_ {[\rho }}(\beta {H_{\sigma ]}}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0C74DCF-0C73-0ADD-138A-BD22220DB3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4" y="5373216"/>
            <a:ext cx="8762835" cy="9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465EB-3724-E24E-B702-BB4618A93CD5}"/>
              </a:ext>
            </a:extLst>
          </p:cNvPr>
          <p:cNvSpPr txBox="1"/>
          <p:nvPr/>
        </p:nvSpPr>
        <p:spPr>
          <a:xfrm>
            <a:off x="1907704" y="159038"/>
            <a:ext cx="504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/>
              <a:t> Linear waves with full anisotropy</a:t>
            </a:r>
            <a:endParaRPr kumimoji="1" lang="ja-JP" altLang="en-US" sz="2800" i="1" dirty="0"/>
          </a:p>
        </p:txBody>
      </p:sp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e \to e+ \delta e (x), \quad &#10; {u^\mu } \to u^\mu  + \delta {u^\mu }(x) ,&#10;\quad&#10;{B^\mu } \to B^\mu  + \delta {B^\mu } (x) \quad &#10;%{\mkern 1mu} B = {  B} + \delta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48208EF-F42C-A2CB-0149-97476E2BBE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9818"/>
            <a:ext cx="7999788" cy="317633"/>
          </a:xfrm>
          <a:prstGeom prst="rect">
            <a:avLst/>
          </a:prstGeom>
        </p:spPr>
      </p:pic>
      <p:pic>
        <p:nvPicPr>
          <p:cNvPr id="10" name="Picture 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begin{pmatrix} 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 &#10;\end{pmatrix} &#10;\begin{pmatrix}&#10;\delta u_x \\   \delta B_x \\\delta u_y \\   \delta B_y \\  &#10;\cdot \\ \cdot&#10;\end{pmatrix} &#10;= 0 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03BCF7D-E0F1-2517-533D-1925413B2E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41" y="1610388"/>
            <a:ext cx="3470737" cy="18392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969BC5-6C35-9DA8-C5F2-70F32E775522}"/>
              </a:ext>
            </a:extLst>
          </p:cNvPr>
          <p:cNvSpPr txBox="1"/>
          <p:nvPr/>
        </p:nvSpPr>
        <p:spPr>
          <a:xfrm>
            <a:off x="202874" y="1601958"/>
            <a:ext cx="4706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Linear</a:t>
            </a:r>
            <a:r>
              <a:rPr lang="en-US" altLang="ja-JP" sz="2400" dirty="0"/>
              <a:t>ized equation in a matrix form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kumimoji="1" lang="en-US" altLang="ja-JP" sz="2400" dirty="0">
                <a:sym typeface="Wingdings" panose="05000000000000000000" pitchFamily="2" charset="2"/>
              </a:rPr>
              <a:t>Secular </a:t>
            </a:r>
            <a:r>
              <a:rPr lang="en-US" altLang="ja-JP" sz="2400" dirty="0">
                <a:sym typeface="Wingdings" panose="05000000000000000000" pitchFamily="2" charset="2"/>
              </a:rPr>
              <a:t>equation (det = 0) </a:t>
            </a:r>
            <a:endParaRPr kumimoji="1" lang="ja-JP" alt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98B980-F9B3-CA1F-94D0-7B7CD92864F5}"/>
              </a:ext>
            </a:extLst>
          </p:cNvPr>
          <p:cNvSpPr txBox="1"/>
          <p:nvPr/>
        </p:nvSpPr>
        <p:spPr>
          <a:xfrm>
            <a:off x="166430" y="3573016"/>
            <a:ext cx="8782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Can we diagonalize large matrices with broken spatial  symmetries?</a:t>
            </a:r>
            <a:endParaRPr lang="ja-JP" alt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60D533-D356-641F-74CE-BEE487D8C24D}"/>
              </a:ext>
            </a:extLst>
          </p:cNvPr>
          <p:cNvSpPr txBox="1"/>
          <p:nvPr/>
        </p:nvSpPr>
        <p:spPr>
          <a:xfrm>
            <a:off x="323528" y="4173715"/>
            <a:ext cx="24029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3300"/>
                </a:solidFill>
              </a:rPr>
              <a:t>Energy density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3300"/>
                </a:solidFill>
              </a:rPr>
              <a:t>Flow velocity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3300"/>
                </a:solidFill>
              </a:rPr>
              <a:t>Magnetic field (2)</a:t>
            </a:r>
          </a:p>
          <a:p>
            <a:pPr algn="ctr"/>
            <a:r>
              <a:rPr lang="en-US" altLang="ja-JP" sz="2000" dirty="0">
                <a:solidFill>
                  <a:srgbClr val="0000FF"/>
                </a:solidFill>
              </a:rPr>
              <a:t>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00FF"/>
                </a:solidFill>
              </a:rPr>
              <a:t>Spin (3)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11BBE4-3E9F-B8AC-867B-9BAA8935E4FE}"/>
              </a:ext>
            </a:extLst>
          </p:cNvPr>
          <p:cNvGrpSpPr/>
          <p:nvPr/>
        </p:nvGrpSpPr>
        <p:grpSpPr>
          <a:xfrm>
            <a:off x="10620672" y="1412776"/>
            <a:ext cx="8424936" cy="1381406"/>
            <a:chOff x="395536" y="2564904"/>
            <a:chExt cx="8424936" cy="13814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CECD21-0C28-6277-A085-B66AC6CE3A33}"/>
                </a:ext>
              </a:extLst>
            </p:cNvPr>
            <p:cNvGrpSpPr/>
            <p:nvPr/>
          </p:nvGrpSpPr>
          <p:grpSpPr>
            <a:xfrm>
              <a:off x="395536" y="3713775"/>
              <a:ext cx="3456384" cy="232535"/>
              <a:chOff x="395536" y="4304741"/>
              <a:chExt cx="3456384" cy="361649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FABCD80-460F-9582-7E69-078817A1B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536" y="4666390"/>
                <a:ext cx="34563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D010602-2867-56AD-89D2-413E8421BF12}"/>
                  </a:ext>
                </a:extLst>
              </p:cNvPr>
              <p:cNvSpPr/>
              <p:nvPr/>
            </p:nvSpPr>
            <p:spPr bwMode="auto">
              <a:xfrm>
                <a:off x="749218" y="4304741"/>
                <a:ext cx="2857935" cy="361649"/>
              </a:xfrm>
              <a:custGeom>
                <a:avLst/>
                <a:gdLst>
                  <a:gd name="connsiteX0" fmla="*/ 0 w 2857935"/>
                  <a:gd name="connsiteY0" fmla="*/ 361649 h 361649"/>
                  <a:gd name="connsiteX1" fmla="*/ 996991 w 2857935"/>
                  <a:gd name="connsiteY1" fmla="*/ 19486 h 361649"/>
                  <a:gd name="connsiteX2" fmla="*/ 1999881 w 2857935"/>
                  <a:gd name="connsiteY2" fmla="*/ 72580 h 361649"/>
                  <a:gd name="connsiteX3" fmla="*/ 2725502 w 2857935"/>
                  <a:gd name="connsiteY3" fmla="*/ 326253 h 361649"/>
                  <a:gd name="connsiteX4" fmla="*/ 2855288 w 2857935"/>
                  <a:gd name="connsiteY4" fmla="*/ 343951 h 36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35" h="361649">
                    <a:moveTo>
                      <a:pt x="0" y="361649"/>
                    </a:moveTo>
                    <a:cubicBezTo>
                      <a:pt x="331839" y="214656"/>
                      <a:pt x="663678" y="67664"/>
                      <a:pt x="996991" y="19486"/>
                    </a:cubicBezTo>
                    <a:cubicBezTo>
                      <a:pt x="1330304" y="-28692"/>
                      <a:pt x="1711796" y="21452"/>
                      <a:pt x="1999881" y="72580"/>
                    </a:cubicBezTo>
                    <a:cubicBezTo>
                      <a:pt x="2287966" y="123708"/>
                      <a:pt x="2582934" y="281025"/>
                      <a:pt x="2725502" y="326253"/>
                    </a:cubicBezTo>
                    <a:cubicBezTo>
                      <a:pt x="2868070" y="371481"/>
                      <a:pt x="2861679" y="357716"/>
                      <a:pt x="2855288" y="343951"/>
                    </a:cubicBezTo>
                  </a:path>
                </a:pathLst>
              </a:cu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EED7E-4890-5A1A-C863-800024C7EBB4}"/>
                </a:ext>
              </a:extLst>
            </p:cNvPr>
            <p:cNvGrpSpPr/>
            <p:nvPr/>
          </p:nvGrpSpPr>
          <p:grpSpPr>
            <a:xfrm>
              <a:off x="5076056" y="2619828"/>
              <a:ext cx="3744416" cy="1313228"/>
              <a:chOff x="5076056" y="3339908"/>
              <a:chExt cx="3744416" cy="131322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877CB2-A506-B2E9-9397-61D0583B77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4636893"/>
                <a:ext cx="3744416" cy="16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A50EF8-A3CD-F27F-A72A-E43E4C80440A}"/>
                  </a:ext>
                </a:extLst>
              </p:cNvPr>
              <p:cNvSpPr/>
              <p:nvPr/>
            </p:nvSpPr>
            <p:spPr bwMode="auto">
              <a:xfrm>
                <a:off x="5250426" y="3339908"/>
                <a:ext cx="3427525" cy="1296985"/>
              </a:xfrm>
              <a:custGeom>
                <a:avLst/>
                <a:gdLst>
                  <a:gd name="connsiteX0" fmla="*/ 0 w 3427525"/>
                  <a:gd name="connsiteY0" fmla="*/ 1296985 h 1296985"/>
                  <a:gd name="connsiteX1" fmla="*/ 572237 w 3427525"/>
                  <a:gd name="connsiteY1" fmla="*/ 1149501 h 1296985"/>
                  <a:gd name="connsiteX2" fmla="*/ 1474839 w 3427525"/>
                  <a:gd name="connsiteY2" fmla="*/ 636257 h 1296985"/>
                  <a:gd name="connsiteX3" fmla="*/ 2507226 w 3427525"/>
                  <a:gd name="connsiteY3" fmla="*/ 40422 h 1296985"/>
                  <a:gd name="connsiteX4" fmla="*/ 2943778 w 3427525"/>
                  <a:gd name="connsiteY4" fmla="*/ 146611 h 1296985"/>
                  <a:gd name="connsiteX5" fmla="*/ 3197450 w 3427525"/>
                  <a:gd name="connsiteY5" fmla="*/ 895829 h 1296985"/>
                  <a:gd name="connsiteX6" fmla="*/ 3315437 w 3427525"/>
                  <a:gd name="connsiteY6" fmla="*/ 1202595 h 1296985"/>
                  <a:gd name="connsiteX7" fmla="*/ 3427525 w 3427525"/>
                  <a:gd name="connsiteY7" fmla="*/ 1279287 h 129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7525" h="1296985">
                    <a:moveTo>
                      <a:pt x="0" y="1296985"/>
                    </a:moveTo>
                    <a:cubicBezTo>
                      <a:pt x="163215" y="1278303"/>
                      <a:pt x="326431" y="1259622"/>
                      <a:pt x="572237" y="1149501"/>
                    </a:cubicBezTo>
                    <a:cubicBezTo>
                      <a:pt x="818043" y="1039380"/>
                      <a:pt x="1474839" y="636257"/>
                      <a:pt x="1474839" y="636257"/>
                    </a:cubicBezTo>
                    <a:cubicBezTo>
                      <a:pt x="1797337" y="451410"/>
                      <a:pt x="2262403" y="122030"/>
                      <a:pt x="2507226" y="40422"/>
                    </a:cubicBezTo>
                    <a:cubicBezTo>
                      <a:pt x="2752049" y="-41186"/>
                      <a:pt x="2828741" y="4043"/>
                      <a:pt x="2943778" y="146611"/>
                    </a:cubicBezTo>
                    <a:cubicBezTo>
                      <a:pt x="3058815" y="289179"/>
                      <a:pt x="3135507" y="719832"/>
                      <a:pt x="3197450" y="895829"/>
                    </a:cubicBezTo>
                    <a:cubicBezTo>
                      <a:pt x="3259393" y="1071826"/>
                      <a:pt x="3277091" y="1138685"/>
                      <a:pt x="3315437" y="1202595"/>
                    </a:cubicBezTo>
                    <a:cubicBezTo>
                      <a:pt x="3353783" y="1266505"/>
                      <a:pt x="3390654" y="1272896"/>
                      <a:pt x="3427525" y="127928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4B4BD2-8494-D1B3-B895-8576C02A1927}"/>
                </a:ext>
              </a:extLst>
            </p:cNvPr>
            <p:cNvSpPr txBox="1"/>
            <p:nvPr/>
          </p:nvSpPr>
          <p:spPr>
            <a:xfrm>
              <a:off x="395536" y="2564904"/>
              <a:ext cx="2175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Linear regime</a:t>
              </a:r>
              <a:endParaRPr kumimoji="1" lang="ja-JP" altLang="en-US" sz="2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2D01EB-5C8C-C71E-2486-3587B83B47BB}"/>
                </a:ext>
              </a:extLst>
            </p:cNvPr>
            <p:cNvSpPr txBox="1"/>
            <p:nvPr/>
          </p:nvSpPr>
          <p:spPr>
            <a:xfrm>
              <a:off x="4355976" y="2603107"/>
              <a:ext cx="2717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Nonlinear regime</a:t>
              </a:r>
              <a:endParaRPr kumimoji="1" lang="ja-JP" altLang="en-US" sz="2800" dirty="0"/>
            </a:p>
          </p:txBody>
        </p:sp>
        <p:pic>
          <p:nvPicPr>
            <p:cNvPr id="46" name="Picture 4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lta e^2 , \delta e \delta u^\mu, \dots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2AB3EDCD-77B3-A032-59DD-60A42F7CFEF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169585"/>
              <a:ext cx="1485714" cy="271238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CBB626-073C-8C39-6A5C-DFDCDA66BB28}"/>
              </a:ext>
            </a:extLst>
          </p:cNvPr>
          <p:cNvSpPr txBox="1"/>
          <p:nvPr/>
        </p:nvSpPr>
        <p:spPr>
          <a:xfrm>
            <a:off x="9648377" y="3822126"/>
            <a:ext cx="914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We found an analytic algorithm for solution 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F0"/>
                </a:solidFill>
              </a:rPr>
              <a:t>Works </a:t>
            </a:r>
            <a:r>
              <a:rPr kumimoji="1" lang="en-US" altLang="ja-JP" sz="2000" dirty="0">
                <a:solidFill>
                  <a:srgbClr val="00B0F0"/>
                </a:solidFill>
              </a:rPr>
              <a:t>for an arbitrary angle. (Solutions only at special angle were known for MHD)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F0"/>
                </a:solidFill>
              </a:rPr>
              <a:t>Can be applied to general sets of hydrodynamic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B0F0"/>
                </a:solidFill>
              </a:rPr>
              <a:t>It </a:t>
            </a:r>
            <a:r>
              <a:rPr lang="en-US" altLang="ja-JP" sz="2000" dirty="0">
                <a:solidFill>
                  <a:srgbClr val="00B0F0"/>
                </a:solidFill>
              </a:rPr>
              <a:t>turns out that the momentum expansion breaks down at a critical angle. 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22235-214B-21D8-E14F-3BEB836106ED}"/>
              </a:ext>
            </a:extLst>
          </p:cNvPr>
          <p:cNvSpPr txBox="1"/>
          <p:nvPr/>
        </p:nvSpPr>
        <p:spPr>
          <a:xfrm>
            <a:off x="4333290" y="4163844"/>
            <a:ext cx="3174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3300"/>
                </a:solidFill>
              </a:rPr>
              <a:t>Resistivities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3300"/>
                </a:solidFill>
              </a:rPr>
              <a:t>Viscosities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solidFill>
                <a:srgbClr val="FF3300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            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Rotational viscosities</a:t>
            </a:r>
            <a:r>
              <a:rPr kumimoji="1" lang="en-US" altLang="ja-JP" sz="2000" dirty="0">
                <a:solidFill>
                  <a:srgbClr val="0000FF"/>
                </a:solidFill>
              </a:rPr>
              <a:t> (3)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DA93D-5034-BE0E-54DC-3858C1A75A25}"/>
              </a:ext>
            </a:extLst>
          </p:cNvPr>
          <p:cNvSpPr txBox="1"/>
          <p:nvPr/>
        </p:nvSpPr>
        <p:spPr>
          <a:xfrm>
            <a:off x="251520" y="5924223"/>
            <a:ext cx="7740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Complete solutions for the first-order MHD were not known.</a:t>
            </a:r>
          </a:p>
          <a:p>
            <a:r>
              <a:rPr lang="en-US" altLang="ja-JP" sz="2400" dirty="0"/>
              <a:t>What can we see with the analytic solutions?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9304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465EB-3724-E24E-B702-BB4618A93CD5}"/>
              </a:ext>
            </a:extLst>
          </p:cNvPr>
          <p:cNvSpPr txBox="1"/>
          <p:nvPr/>
        </p:nvSpPr>
        <p:spPr>
          <a:xfrm>
            <a:off x="1331640" y="250620"/>
            <a:ext cx="614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/>
              <a:t> Linearized equations with full anisotropy</a:t>
            </a:r>
            <a:endParaRPr kumimoji="1" lang="ja-JP" alt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11BBE4-3E9F-B8AC-867B-9BAA8935E4FE}"/>
              </a:ext>
            </a:extLst>
          </p:cNvPr>
          <p:cNvGrpSpPr/>
          <p:nvPr/>
        </p:nvGrpSpPr>
        <p:grpSpPr>
          <a:xfrm>
            <a:off x="9540552" y="1484784"/>
            <a:ext cx="8424936" cy="1381406"/>
            <a:chOff x="395536" y="2564904"/>
            <a:chExt cx="8424936" cy="13814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CECD21-0C28-6277-A085-B66AC6CE3A33}"/>
                </a:ext>
              </a:extLst>
            </p:cNvPr>
            <p:cNvGrpSpPr/>
            <p:nvPr/>
          </p:nvGrpSpPr>
          <p:grpSpPr>
            <a:xfrm>
              <a:off x="395536" y="3713775"/>
              <a:ext cx="3456384" cy="232535"/>
              <a:chOff x="395536" y="4304741"/>
              <a:chExt cx="3456384" cy="361649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FABCD80-460F-9582-7E69-078817A1B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536" y="4666390"/>
                <a:ext cx="34563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D010602-2867-56AD-89D2-413E8421BF12}"/>
                  </a:ext>
                </a:extLst>
              </p:cNvPr>
              <p:cNvSpPr/>
              <p:nvPr/>
            </p:nvSpPr>
            <p:spPr bwMode="auto">
              <a:xfrm>
                <a:off x="749218" y="4304741"/>
                <a:ext cx="2857935" cy="361649"/>
              </a:xfrm>
              <a:custGeom>
                <a:avLst/>
                <a:gdLst>
                  <a:gd name="connsiteX0" fmla="*/ 0 w 2857935"/>
                  <a:gd name="connsiteY0" fmla="*/ 361649 h 361649"/>
                  <a:gd name="connsiteX1" fmla="*/ 996991 w 2857935"/>
                  <a:gd name="connsiteY1" fmla="*/ 19486 h 361649"/>
                  <a:gd name="connsiteX2" fmla="*/ 1999881 w 2857935"/>
                  <a:gd name="connsiteY2" fmla="*/ 72580 h 361649"/>
                  <a:gd name="connsiteX3" fmla="*/ 2725502 w 2857935"/>
                  <a:gd name="connsiteY3" fmla="*/ 326253 h 361649"/>
                  <a:gd name="connsiteX4" fmla="*/ 2855288 w 2857935"/>
                  <a:gd name="connsiteY4" fmla="*/ 343951 h 361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935" h="361649">
                    <a:moveTo>
                      <a:pt x="0" y="361649"/>
                    </a:moveTo>
                    <a:cubicBezTo>
                      <a:pt x="331839" y="214656"/>
                      <a:pt x="663678" y="67664"/>
                      <a:pt x="996991" y="19486"/>
                    </a:cubicBezTo>
                    <a:cubicBezTo>
                      <a:pt x="1330304" y="-28692"/>
                      <a:pt x="1711796" y="21452"/>
                      <a:pt x="1999881" y="72580"/>
                    </a:cubicBezTo>
                    <a:cubicBezTo>
                      <a:pt x="2287966" y="123708"/>
                      <a:pt x="2582934" y="281025"/>
                      <a:pt x="2725502" y="326253"/>
                    </a:cubicBezTo>
                    <a:cubicBezTo>
                      <a:pt x="2868070" y="371481"/>
                      <a:pt x="2861679" y="357716"/>
                      <a:pt x="2855288" y="343951"/>
                    </a:cubicBezTo>
                  </a:path>
                </a:pathLst>
              </a:custGeom>
              <a:noFill/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EED7E-4890-5A1A-C863-800024C7EBB4}"/>
                </a:ext>
              </a:extLst>
            </p:cNvPr>
            <p:cNvGrpSpPr/>
            <p:nvPr/>
          </p:nvGrpSpPr>
          <p:grpSpPr>
            <a:xfrm>
              <a:off x="5076056" y="2619828"/>
              <a:ext cx="3744416" cy="1313228"/>
              <a:chOff x="5076056" y="3339908"/>
              <a:chExt cx="3744416" cy="131322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877CB2-A506-B2E9-9397-61D0583B77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4636893"/>
                <a:ext cx="3744416" cy="16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A50EF8-A3CD-F27F-A72A-E43E4C80440A}"/>
                  </a:ext>
                </a:extLst>
              </p:cNvPr>
              <p:cNvSpPr/>
              <p:nvPr/>
            </p:nvSpPr>
            <p:spPr bwMode="auto">
              <a:xfrm>
                <a:off x="5250426" y="3339908"/>
                <a:ext cx="3427525" cy="1296985"/>
              </a:xfrm>
              <a:custGeom>
                <a:avLst/>
                <a:gdLst>
                  <a:gd name="connsiteX0" fmla="*/ 0 w 3427525"/>
                  <a:gd name="connsiteY0" fmla="*/ 1296985 h 1296985"/>
                  <a:gd name="connsiteX1" fmla="*/ 572237 w 3427525"/>
                  <a:gd name="connsiteY1" fmla="*/ 1149501 h 1296985"/>
                  <a:gd name="connsiteX2" fmla="*/ 1474839 w 3427525"/>
                  <a:gd name="connsiteY2" fmla="*/ 636257 h 1296985"/>
                  <a:gd name="connsiteX3" fmla="*/ 2507226 w 3427525"/>
                  <a:gd name="connsiteY3" fmla="*/ 40422 h 1296985"/>
                  <a:gd name="connsiteX4" fmla="*/ 2943778 w 3427525"/>
                  <a:gd name="connsiteY4" fmla="*/ 146611 h 1296985"/>
                  <a:gd name="connsiteX5" fmla="*/ 3197450 w 3427525"/>
                  <a:gd name="connsiteY5" fmla="*/ 895829 h 1296985"/>
                  <a:gd name="connsiteX6" fmla="*/ 3315437 w 3427525"/>
                  <a:gd name="connsiteY6" fmla="*/ 1202595 h 1296985"/>
                  <a:gd name="connsiteX7" fmla="*/ 3427525 w 3427525"/>
                  <a:gd name="connsiteY7" fmla="*/ 1279287 h 129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7525" h="1296985">
                    <a:moveTo>
                      <a:pt x="0" y="1296985"/>
                    </a:moveTo>
                    <a:cubicBezTo>
                      <a:pt x="163215" y="1278303"/>
                      <a:pt x="326431" y="1259622"/>
                      <a:pt x="572237" y="1149501"/>
                    </a:cubicBezTo>
                    <a:cubicBezTo>
                      <a:pt x="818043" y="1039380"/>
                      <a:pt x="1474839" y="636257"/>
                      <a:pt x="1474839" y="636257"/>
                    </a:cubicBezTo>
                    <a:cubicBezTo>
                      <a:pt x="1797337" y="451410"/>
                      <a:pt x="2262403" y="122030"/>
                      <a:pt x="2507226" y="40422"/>
                    </a:cubicBezTo>
                    <a:cubicBezTo>
                      <a:pt x="2752049" y="-41186"/>
                      <a:pt x="2828741" y="4043"/>
                      <a:pt x="2943778" y="146611"/>
                    </a:cubicBezTo>
                    <a:cubicBezTo>
                      <a:pt x="3058815" y="289179"/>
                      <a:pt x="3135507" y="719832"/>
                      <a:pt x="3197450" y="895829"/>
                    </a:cubicBezTo>
                    <a:cubicBezTo>
                      <a:pt x="3259393" y="1071826"/>
                      <a:pt x="3277091" y="1138685"/>
                      <a:pt x="3315437" y="1202595"/>
                    </a:cubicBezTo>
                    <a:cubicBezTo>
                      <a:pt x="3353783" y="1266505"/>
                      <a:pt x="3390654" y="1272896"/>
                      <a:pt x="3427525" y="1279287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4B4BD2-8494-D1B3-B895-8576C02A1927}"/>
                </a:ext>
              </a:extLst>
            </p:cNvPr>
            <p:cNvSpPr txBox="1"/>
            <p:nvPr/>
          </p:nvSpPr>
          <p:spPr>
            <a:xfrm>
              <a:off x="395536" y="2564904"/>
              <a:ext cx="2175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Linear regime</a:t>
              </a:r>
              <a:endParaRPr kumimoji="1" lang="ja-JP" altLang="en-US" sz="2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2D01EB-5C8C-C71E-2486-3587B83B47BB}"/>
                </a:ext>
              </a:extLst>
            </p:cNvPr>
            <p:cNvSpPr txBox="1"/>
            <p:nvPr/>
          </p:nvSpPr>
          <p:spPr>
            <a:xfrm>
              <a:off x="4355976" y="2603107"/>
              <a:ext cx="2717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Nonlinear regime</a:t>
              </a:r>
              <a:endParaRPr kumimoji="1" lang="ja-JP" altLang="en-US" sz="2800" dirty="0"/>
            </a:p>
          </p:txBody>
        </p:sp>
        <p:pic>
          <p:nvPicPr>
            <p:cNvPr id="46" name="Picture 4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lta e^2 , \delta e \delta u^\mu, \dots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2AB3EDCD-77B3-A032-59DD-60A42F7CFEF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169585"/>
              <a:ext cx="1485714" cy="271238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CBB626-073C-8C39-6A5C-DFDCDA66BB28}"/>
              </a:ext>
            </a:extLst>
          </p:cNvPr>
          <p:cNvSpPr txBox="1"/>
          <p:nvPr/>
        </p:nvSpPr>
        <p:spPr>
          <a:xfrm>
            <a:off x="9648377" y="3822126"/>
            <a:ext cx="914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We found an analytic algorithm for solution 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F0"/>
                </a:solidFill>
              </a:rPr>
              <a:t>Works </a:t>
            </a:r>
            <a:r>
              <a:rPr kumimoji="1" lang="en-US" altLang="ja-JP" sz="2000" dirty="0">
                <a:solidFill>
                  <a:srgbClr val="00B0F0"/>
                </a:solidFill>
              </a:rPr>
              <a:t>for an arbitrary angle. (Solutions only at special angle were known for MHD)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F0"/>
                </a:solidFill>
              </a:rPr>
              <a:t>Can be applied to general sets of hydrodynamic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B0F0"/>
                </a:solidFill>
              </a:rPr>
              <a:t>It </a:t>
            </a:r>
            <a:r>
              <a:rPr lang="en-US" altLang="ja-JP" sz="2000" dirty="0">
                <a:solidFill>
                  <a:srgbClr val="00B0F0"/>
                </a:solidFill>
              </a:rPr>
              <a:t>turns out that the momentum expansion breaks down at a critical angle. 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E1E47D-21EF-417F-E7C2-5C5514E34340}"/>
              </a:ext>
            </a:extLst>
          </p:cNvPr>
          <p:cNvGrpSpPr/>
          <p:nvPr/>
        </p:nvGrpSpPr>
        <p:grpSpPr>
          <a:xfrm>
            <a:off x="9927940" y="4725144"/>
            <a:ext cx="8657874" cy="1992015"/>
            <a:chOff x="251520" y="4586055"/>
            <a:chExt cx="8657874" cy="19920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98B980-F9B3-CA1F-94D0-7B7CD92864F5}"/>
                </a:ext>
              </a:extLst>
            </p:cNvPr>
            <p:cNvSpPr txBox="1"/>
            <p:nvPr/>
          </p:nvSpPr>
          <p:spPr>
            <a:xfrm>
              <a:off x="251520" y="4586055"/>
              <a:ext cx="74888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FF3300"/>
                  </a:solidFill>
                </a:rPr>
                <a:t>Large matrices with broken spatial  symmetries.</a:t>
              </a:r>
              <a:endParaRPr lang="ja-JP" altLang="en-US" sz="2800" dirty="0">
                <a:solidFill>
                  <a:srgbClr val="FF33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60D533-D356-641F-74CE-BEE487D8C24D}"/>
                </a:ext>
              </a:extLst>
            </p:cNvPr>
            <p:cNvSpPr txBox="1"/>
            <p:nvPr/>
          </p:nvSpPr>
          <p:spPr>
            <a:xfrm>
              <a:off x="323528" y="5254631"/>
              <a:ext cx="281487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rgbClr val="FF3300"/>
                  </a:solidFill>
                </a:rPr>
                <a:t>Energy density (1)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rgbClr val="FF3300"/>
                  </a:solidFill>
                </a:rPr>
                <a:t>Flow velocity (3)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solidFill>
                    <a:srgbClr val="FF3300"/>
                  </a:solidFill>
                </a:rPr>
                <a:t>Magnetic field (2)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Spin (3) included later</a:t>
              </a:r>
              <a:endParaRPr kumimoji="1"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322235-214B-21D8-E14F-3BEB836106ED}"/>
                </a:ext>
              </a:extLst>
            </p:cNvPr>
            <p:cNvSpPr txBox="1"/>
            <p:nvPr/>
          </p:nvSpPr>
          <p:spPr>
            <a:xfrm>
              <a:off x="4360135" y="5305903"/>
              <a:ext cx="45492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rgbClr val="FF3300"/>
                  </a:solidFill>
                </a:rPr>
                <a:t>Resistivities (2)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solidFill>
                    <a:srgbClr val="FF3300"/>
                  </a:solidFill>
                </a:rPr>
                <a:t>Viscosities (5)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Rotational viscosities</a:t>
              </a:r>
              <a:r>
                <a:rPr kumimoji="1"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(3) included later</a:t>
              </a:r>
              <a:endParaRPr kumimoji="1"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\omega  + &#10;i (  \rho'_\perp k_\para^2 + \rho'_\para   k_\perp^2 ) /\mu_m&#10;&amp;  B k_\para &#10;\\&#10; h \frac{v_A^2}{B} k_\para &amp;  h \omega &#10;+ i ( \eta_\para  k_\para^2 + \eta_\perp  k_\perp^2 )&#10;\end{pmatrix}  &#10;\begin{pmatrix}&#10;\delta u_y \\   \delta B_y  &#10;\end{pmatrix} &#10;=0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E01884F-C5E5-ADED-3768-D2D05FE546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" y="2188200"/>
            <a:ext cx="7580832" cy="839692"/>
          </a:xfrm>
          <a:prstGeom prst="rect">
            <a:avLst/>
          </a:prstGeom>
        </p:spPr>
      </p:pic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 &#10;- i \frac{ B / h }{  1 -v_A^2 } &#10;\rho_\perp'  c_s^2 k_\perp^2&#10; &amp; - k_\perp  B  &amp; 0  &amp; - i \rho_\perp' k_\para k_\perp  &#10;&amp; \omega + i \rho'_\perp  k_\perp^2  &#10;\\&#10; i \frac{ B / h }{  1 -v_A^2 } &#10;\rho_\perp' c_s^2 k_\perp k_\para &#10; &amp;  k_\para  B &amp; 0  &amp;\omega +  i  \rho_\perp' k_\para^2 &#10;&amp; - i \rho_\perp'  k_\perp k_\para &#10;\\ &#10;\omega &amp; - h k_\perp &amp;  &#10;- h  ( 1 - v_A^2) k_\para &amp; &#10;0 &amp; \frac{h}{B}  v_A^2  \omega  &#10;\\&#10;- c_s^2 k_\perp &amp; h \omega + i [(\zeta_\perp + \eta_\perp) k_\perp^2 + \eta_\para k_\para^2] &amp;&#10;i (\zeta_\times + \eta_\para) k_\perp k_\para  &amp; \frac{h}{B} v_A^2 k_\para &amp; - \frac{h}{ B}  v_A^2  k_\perp&#10;\\&#10;- c_s^2 k_\para &amp; + i (\zeta_\times + \eta_\para ) k_\perp k_\para &amp;  \bar h  (1- v_A^2) \omega &#10; + i ( \zeta_\para k_\para^2 +  \eta_\para k_\perp^2) &amp;  0&amp; 0 &#10;\end{pmatrix}&#10;\begin{pmatrix}&#10;\delta e \\ \delta u_x \\  \delta u_z \\ \delta B_x \\ \delta B_z&#10;\end{pmatrix}&#10;=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FA3B6ACA-1047-7D95-7F00-41CCAA8C60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" y="5000189"/>
            <a:ext cx="8824466" cy="1237123"/>
          </a:xfrm>
          <a:prstGeom prst="rect">
            <a:avLst/>
          </a:prstGeom>
        </p:spPr>
      </p:pic>
      <p:pic>
        <p:nvPicPr>
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with} \  \nabla \cdot \delta \bB =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3F14064-0008-0761-4877-EA6769A903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15790"/>
            <a:ext cx="2376265" cy="252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F461BF-1236-F4F9-CBF9-8E2BE574E25F}"/>
              </a:ext>
            </a:extLst>
          </p:cNvPr>
          <p:cNvSpPr txBox="1"/>
          <p:nvPr/>
        </p:nvSpPr>
        <p:spPr>
          <a:xfrm>
            <a:off x="246731" y="1188002"/>
            <a:ext cx="513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2×2 </a:t>
            </a:r>
            <a:r>
              <a:rPr kumimoji="1"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 Alfven waves (transverse)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9374F-447D-098D-D1FA-E91FDEB217FA}"/>
              </a:ext>
            </a:extLst>
          </p:cNvPr>
          <p:cNvSpPr txBox="1"/>
          <p:nvPr/>
        </p:nvSpPr>
        <p:spPr>
          <a:xfrm>
            <a:off x="217081" y="3560516"/>
            <a:ext cx="661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5×5 </a:t>
            </a:r>
            <a:r>
              <a:rPr kumimoji="1"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 Magneto-sonic waves (longitudinal)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1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11B2C-D162-714A-AC1F-44E1BA2011EF}"/>
              </a:ext>
            </a:extLst>
          </p:cNvPr>
          <p:cNvSpPr txBox="1"/>
          <p:nvPr/>
        </p:nvSpPr>
        <p:spPr>
          <a:xfrm>
            <a:off x="206149" y="33265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We </a:t>
            </a:r>
            <a:r>
              <a:rPr lang="en-US" altLang="ja-JP" sz="2800" dirty="0">
                <a:solidFill>
                  <a:srgbClr val="00B0F0"/>
                </a:solidFill>
              </a:rPr>
              <a:t>developed</a:t>
            </a:r>
            <a:r>
              <a:rPr kumimoji="1" lang="en-US" altLang="ja-JP" sz="2800" dirty="0">
                <a:solidFill>
                  <a:srgbClr val="00B0F0"/>
                </a:solidFill>
              </a:rPr>
              <a:t> a simple analytic algorithm that </a:t>
            </a:r>
          </a:p>
          <a:p>
            <a:endParaRPr kumimoji="1" lang="en-US" altLang="ja-JP" sz="28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B0F0"/>
                </a:solidFill>
              </a:rPr>
              <a:t>Works </a:t>
            </a:r>
            <a:r>
              <a:rPr kumimoji="1" lang="en-US" altLang="ja-JP" sz="2400" dirty="0">
                <a:solidFill>
                  <a:srgbClr val="00B0F0"/>
                </a:solidFill>
              </a:rPr>
              <a:t>for an arbitrary angle. </a:t>
            </a:r>
          </a:p>
          <a:p>
            <a:r>
              <a:rPr lang="en-US" altLang="ja-JP" sz="2400" dirty="0">
                <a:solidFill>
                  <a:srgbClr val="00B0F0"/>
                </a:solidFill>
              </a:rPr>
              <a:t>    </a:t>
            </a:r>
            <a:r>
              <a:rPr kumimoji="1" lang="en-US" altLang="ja-JP" sz="2400" dirty="0">
                <a:solidFill>
                  <a:srgbClr val="00B0F0"/>
                </a:solidFill>
              </a:rPr>
              <a:t>(Solutions were only known at θ = 0, π/2.)</a:t>
            </a:r>
          </a:p>
          <a:p>
            <a:endParaRPr lang="en-US" altLang="ja-JP" sz="24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00B0F0"/>
                </a:solidFill>
              </a:rPr>
              <a:t>Works on an order-by-order basis in k.</a:t>
            </a:r>
          </a:p>
          <a:p>
            <a:endParaRPr lang="en-US" altLang="ja-JP" sz="24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B0F0"/>
                </a:solidFill>
              </a:rPr>
              <a:t>Can be applied to general sets of hydrodynamic equations and higher-order in 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7240-0D70-0639-7684-9BC22EB666A3}"/>
              </a:ext>
            </a:extLst>
          </p:cNvPr>
          <p:cNvSpPr txBox="1"/>
          <p:nvPr/>
        </p:nvSpPr>
        <p:spPr>
          <a:xfrm>
            <a:off x="9756576" y="3068960"/>
            <a:ext cx="77087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The phase velocities are subluminal and the dissipative transport coefficients provide damping effects.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It turns out that the momentum expansion breaks down at a critical angle.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3572F6-1B6F-CE85-4649-DA3DDF767B8F}"/>
              </a:ext>
            </a:extLst>
          </p:cNvPr>
          <p:cNvGrpSpPr/>
          <p:nvPr/>
        </p:nvGrpSpPr>
        <p:grpSpPr>
          <a:xfrm>
            <a:off x="7372962" y="188640"/>
            <a:ext cx="1455176" cy="1565907"/>
            <a:chOff x="6601521" y="816209"/>
            <a:chExt cx="1455176" cy="1565907"/>
          </a:xfrm>
        </p:grpSpPr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D2DB2F3B-38F2-F2A6-4751-A68873250A78}"/>
                </a:ext>
              </a:extLst>
            </p:cNvPr>
            <p:cNvSpPr/>
            <p:nvPr/>
          </p:nvSpPr>
          <p:spPr bwMode="auto">
            <a:xfrm>
              <a:off x="6601521" y="816209"/>
              <a:ext cx="576064" cy="1565907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606129-430D-9CB3-524A-B881F7471290}"/>
                </a:ext>
              </a:extLst>
            </p:cNvPr>
            <p:cNvCxnSpPr/>
            <p:nvPr/>
          </p:nvCxnSpPr>
          <p:spPr>
            <a:xfrm flipV="1">
              <a:off x="6948264" y="1599162"/>
              <a:ext cx="864096" cy="461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732B2BE0-A42F-BE2D-3B1A-4179EB63D05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585" y="1466494"/>
              <a:ext cx="137832" cy="234314"/>
            </a:xfrm>
            <a:prstGeom prst="rect">
              <a:avLst/>
            </a:prstGeom>
          </p:spPr>
        </p:pic>
        <p:pic>
          <p:nvPicPr>
  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94EC7DC5-3E6C-E2EF-CC56-9EB8B34FDF2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1700808"/>
              <a:ext cx="244337" cy="3257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98469C-E8FB-BD46-8BB2-3AAC425778AE}"/>
              </a:ext>
            </a:extLst>
          </p:cNvPr>
          <p:cNvSpPr txBox="1"/>
          <p:nvPr/>
        </p:nvSpPr>
        <p:spPr>
          <a:xfrm>
            <a:off x="50667" y="4135720"/>
            <a:ext cx="91791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Bonus: The analytic solutions tell us that </a:t>
            </a: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>
                <a:solidFill>
                  <a:srgbClr val="FF0000"/>
                </a:solidFill>
              </a:rPr>
              <a:t>All the phase velocities are subluminal.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400" dirty="0">
                <a:solidFill>
                  <a:srgbClr val="FF0000"/>
                </a:solidFill>
              </a:rPr>
              <a:t>All the imaginary parts act as damping effects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       </a:t>
            </a:r>
            <a:r>
              <a:rPr lang="en-US" altLang="ja-JP" sz="2400" u="sng" dirty="0">
                <a:solidFill>
                  <a:srgbClr val="FF0000"/>
                </a:solidFill>
              </a:rPr>
              <a:t>in the fluid rest frame</a:t>
            </a:r>
            <a:r>
              <a:rPr kumimoji="1" lang="en-US" altLang="ja-JP" sz="2400" dirty="0">
                <a:solidFill>
                  <a:srgbClr val="FF0000"/>
                </a:solidFill>
              </a:rPr>
              <a:t>.</a:t>
            </a:r>
          </a:p>
          <a:p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u="sng" dirty="0">
                <a:solidFill>
                  <a:srgbClr val="00B050"/>
                </a:solidFill>
              </a:rPr>
              <a:t>However, the small k expansion breaks down for MHD.</a:t>
            </a:r>
            <a:endParaRPr kumimoji="1" lang="en-US" altLang="ja-JP" sz="2400" u="sng" dirty="0">
              <a:solidFill>
                <a:srgbClr val="00B050"/>
              </a:solidFill>
            </a:endParaRPr>
          </a:p>
        </p:txBody>
      </p:sp>
      <p:pic>
        <p:nvPicPr>
          <p:cNvPr id="19" name="Picture 1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 v k -i w k^2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F3497E4-454A-B18F-BB4B-4950C7987C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2348485"/>
            <a:ext cx="2161105" cy="3072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3BD1A9-1946-0B7E-730F-AFCCF54C5C10}"/>
              </a:ext>
            </a:extLst>
          </p:cNvPr>
          <p:cNvSpPr txBox="1"/>
          <p:nvPr/>
        </p:nvSpPr>
        <p:spPr>
          <a:xfrm>
            <a:off x="7035874" y="4584432"/>
            <a:ext cx="1826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0 </a:t>
            </a:r>
            <a:r>
              <a:rPr lang="ja-JP" altLang="en-US" sz="2400" dirty="0">
                <a:solidFill>
                  <a:srgbClr val="FF0000"/>
                </a:solidFill>
              </a:rPr>
              <a:t>≦ </a:t>
            </a:r>
            <a:r>
              <a:rPr lang="en-US" altLang="ja-JP" sz="2400" dirty="0">
                <a:solidFill>
                  <a:srgbClr val="FF0000"/>
                </a:solidFill>
              </a:rPr>
              <a:t>v </a:t>
            </a:r>
            <a:r>
              <a:rPr lang="ja-JP" altLang="en-US" sz="2400" dirty="0">
                <a:solidFill>
                  <a:srgbClr val="FF0000"/>
                </a:solidFill>
              </a:rPr>
              <a:t>≦ </a:t>
            </a:r>
            <a:r>
              <a:rPr lang="en-US" altLang="ja-JP" sz="2400" dirty="0">
                <a:solidFill>
                  <a:srgbClr val="FF0000"/>
                </a:solidFill>
              </a:rPr>
              <a:t>1</a:t>
            </a:r>
          </a:p>
          <a:p>
            <a:pPr>
              <a:defRPr/>
            </a:pPr>
            <a:endParaRPr lang="en-US" altLang="ja-JP" sz="24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[w]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≧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0244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E502A1-1B01-A82C-CB8D-0DFC5B5685A9}"/>
              </a:ext>
            </a:extLst>
          </p:cNvPr>
          <p:cNvSpPr txBox="1"/>
          <p:nvPr/>
        </p:nvSpPr>
        <p:spPr>
          <a:xfrm>
            <a:off x="2005342" y="193164"/>
            <a:ext cx="490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Alfven waves (Transverse waves)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A^2  k_\para^2 &#10;- (\omega + i \tilde \rho k^2 )( \omega + i \tilde \eta k^2)  = 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F2FB2DF-1FF9-4C26-BF21-8C128D2907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4624878" cy="432048"/>
          </a:xfrm>
          <a:prstGeom prst="rect">
            <a:avLst/>
          </a:prstGeom>
        </p:spPr>
      </p:pic>
      <p:pic>
        <p:nvPicPr>
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tilde \rho =  (\rho_\perp \cos^2 \theta&#10;+\rho_\para  \sin^2 \theta)/\mu_m$ &#10;&#10;$&#10;\tilde \eta = (\eta_\para \cos^2 \theta + \eta_\perp \sin^2 \theta )/h $.&#10;&#10;&#10;\end{document}&#10;&#10;" title="IguanaTex Bitmap Display">
            <a:extLst>
              <a:ext uri="{FF2B5EF4-FFF2-40B4-BE49-F238E27FC236}">
                <a16:creationId xmlns:a16="http://schemas.microsoft.com/office/drawing/2014/main" id="{63CF1AF0-48FC-17E2-72FE-F5698AA47C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12" y="4149080"/>
            <a:ext cx="3265525" cy="649143"/>
          </a:xfrm>
          <a:prstGeom prst="rect">
            <a:avLst/>
          </a:prstGeom>
        </p:spPr>
      </p:pic>
      <p:pic>
        <p:nvPicPr>
          <p:cNvPr id="15" name="Picture 1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 &#10;\= \pm v_A k_\para &#10;- \frac{i}{2} (\tilde \rho + \tilde \eta) k^2 + \order (k^3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1DC80DA-1182-684C-F64F-1F9B7B6072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6" y="5359030"/>
            <a:ext cx="5166017" cy="649143"/>
          </a:xfrm>
          <a:prstGeom prst="rect">
            <a:avLst/>
          </a:prstGeom>
        </p:spPr>
      </p:pic>
      <p:pic>
        <p:nvPicPr>
          <p:cNvPr id="49" name="Picture 4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cgd{Alfven velocity}: $v_A^2 = \frac{B^2}{\mu_m h} $&#10;&#10;&#10;\end{document}&#10;&#10;" title="IguanaTex Bitmap Display">
            <a:extLst>
              <a:ext uri="{FF2B5EF4-FFF2-40B4-BE49-F238E27FC236}">
                <a16:creationId xmlns:a16="http://schemas.microsoft.com/office/drawing/2014/main" id="{6EABAB72-DBF4-9D71-AE89-4491E7F0AB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94557"/>
            <a:ext cx="2892190" cy="3855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203CD3-D023-51C1-648B-CF5DF64096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7664" t="1466"/>
          <a:stretch/>
        </p:blipFill>
        <p:spPr>
          <a:xfrm>
            <a:off x="7361923" y="4980792"/>
            <a:ext cx="1052772" cy="1725426"/>
          </a:xfrm>
          <a:prstGeom prst="rect">
            <a:avLst/>
          </a:prstGeom>
        </p:spPr>
      </p:pic>
      <p:pic>
        <p:nvPicPr>
          <p:cNvPr id="43" name="Picture 4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\omega  + &#10;i (  \rho'_\perp k_\para^2 + \rho'_\para   k_\perp^2 ) /\mu_m&#10;&amp;  B k_\para &#10;\\&#10; h \frac{v_A^2}{B} k_\para &amp;  h \omega &#10;+ i ( \eta_\para  k_\para^2 + \eta_\perp  k_\perp^2 )&#10;\end{pmatrix}  &#10;\begin{pmatrix}&#10;\delta u_y \\   \delta B_y  &#10;\end{pmatrix} &#10;=0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41C4321-BB14-41D2-20A6-953AAD476B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4" y="1592716"/>
            <a:ext cx="7580832" cy="839692"/>
          </a:xfrm>
          <a:prstGeom prst="rect">
            <a:avLst/>
          </a:prstGeom>
        </p:spPr>
      </p:pic>
      <p:pic>
        <p:nvPicPr>
          <p:cNvPr id="47" name="Picture 4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rho'_{\para,\perp} = \rho_{\para,\perp}/\mu_m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B390666-81DA-3F2F-B58D-DFE692D669B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74" y="976014"/>
            <a:ext cx="1712762" cy="316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7CCC9FE-53FD-808F-5D63-7204BD6B4CCB}"/>
              </a:ext>
            </a:extLst>
          </p:cNvPr>
          <p:cNvSpPr txBox="1"/>
          <p:nvPr/>
        </p:nvSpPr>
        <p:spPr>
          <a:xfrm>
            <a:off x="322135" y="2890634"/>
            <a:ext cx="400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Secular equation for the 2×2 matrix</a:t>
            </a:r>
            <a:endParaRPr kumimoji="1" lang="ja-JP" alt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8E3AFD-87C9-C635-21E0-E83D8C324216}"/>
              </a:ext>
            </a:extLst>
          </p:cNvPr>
          <p:cNvSpPr txBox="1"/>
          <p:nvPr/>
        </p:nvSpPr>
        <p:spPr>
          <a:xfrm>
            <a:off x="319593" y="4798223"/>
            <a:ext cx="443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Dispersion relations for the Alfven waves</a:t>
            </a:r>
            <a:endParaRPr kumimoji="1" lang="ja-JP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18F7A-1559-AC5B-A3D5-B65DF84E65E4}"/>
              </a:ext>
            </a:extLst>
          </p:cNvPr>
          <p:cNvSpPr txBox="1"/>
          <p:nvPr/>
        </p:nvSpPr>
        <p:spPr>
          <a:xfrm>
            <a:off x="319593" y="94722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2×2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67B669-EA30-DCF2-6680-00E38D29C47D}"/>
              </a:ext>
            </a:extLst>
          </p:cNvPr>
          <p:cNvSpPr txBox="1"/>
          <p:nvPr/>
        </p:nvSpPr>
        <p:spPr>
          <a:xfrm>
            <a:off x="381143" y="1393612"/>
            <a:ext cx="642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Magneto-sonic</a:t>
            </a:r>
            <a:r>
              <a:rPr kumimoji="1" lang="en-US" altLang="ja-JP" sz="2800" dirty="0">
                <a:solidFill>
                  <a:srgbClr val="00B050"/>
                </a:solidFill>
              </a:rPr>
              <a:t> waves (Longitudinal waves)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pic>
        <p:nvPicPr>
          <p:cNvPr id="46" name="Picture 4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(\omega^2)^2 -  \V^2 k^2 \omega^2&#10;+ v_A^2 c_s^2 k^2 k_\para^2 =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787C2099-3A7D-A9F9-D91E-5EE0073499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5" y="2806493"/>
            <a:ext cx="4374179" cy="421700"/>
          </a:xfrm>
          <a:prstGeom prst="rect">
            <a:avLst/>
          </a:prstGeom>
        </p:spPr>
      </p:pic>
      <p:pic>
        <p:nvPicPr>
          <p:cNvPr id="20" name="Picture 1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{1,2} = \frac{1}{\sqrt{2}} &#10;\sqrt{  \V^2 \pm \sqrt{ \V^4 - 4 v_A^2 c_s^2 \cos^2 \theta } 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7B68B8A5-1F80-F6E7-5B05-BE69A32869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0" y="4921791"/>
            <a:ext cx="4129524" cy="6552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03C2CA-181E-2F49-1F89-7270FA99B829}"/>
              </a:ext>
            </a:extLst>
          </p:cNvPr>
          <p:cNvSpPr txBox="1"/>
          <p:nvPr/>
        </p:nvSpPr>
        <p:spPr>
          <a:xfrm>
            <a:off x="413210" y="3511278"/>
            <a:ext cx="839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Modifications of the sound velocity due to </a:t>
            </a:r>
            <a:r>
              <a:rPr kumimoji="1" lang="en-US" altLang="ja-JP" sz="2400" dirty="0">
                <a:solidFill>
                  <a:srgbClr val="00B050"/>
                </a:solidFill>
              </a:rPr>
              <a:t>the magnetic pressure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47E53-B286-33E2-A687-1A4DF9F9E5AF}"/>
              </a:ext>
            </a:extLst>
          </p:cNvPr>
          <p:cNvSpPr txBox="1"/>
          <p:nvPr/>
        </p:nvSpPr>
        <p:spPr>
          <a:xfrm>
            <a:off x="1985330" y="231661"/>
            <a:ext cx="5173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Solutions for the 4 × 4 matrix: </a:t>
            </a:r>
          </a:p>
          <a:p>
            <a:r>
              <a:rPr lang="en-US" altLang="ja-JP" sz="2800" dirty="0"/>
              <a:t>Ideal-order solutions (well known)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4716F-A1E7-AD82-8C75-065FA5C57D63}"/>
              </a:ext>
            </a:extLst>
          </p:cNvPr>
          <p:cNvSpPr txBox="1"/>
          <p:nvPr/>
        </p:nvSpPr>
        <p:spPr>
          <a:xfrm>
            <a:off x="427899" y="2175247"/>
            <a:ext cx="855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Secular equation </a:t>
            </a:r>
            <a:r>
              <a:rPr kumimoji="1" lang="en-US" altLang="ja-JP" sz="2400" u="sng" dirty="0"/>
              <a:t>w/o dissipative corrections </a:t>
            </a:r>
            <a:r>
              <a:rPr kumimoji="1" lang="en-US" altLang="ja-JP" sz="2400" dirty="0"/>
              <a:t>(the lowest order in k)</a:t>
            </a:r>
            <a:endParaRPr kumimoji="1" lang="ja-JP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FA1DFC-DA46-B363-E5AB-3390439F03F2}"/>
              </a:ext>
            </a:extLst>
          </p:cNvPr>
          <p:cNvSpPr txBox="1"/>
          <p:nvPr/>
        </p:nvSpPr>
        <p:spPr>
          <a:xfrm>
            <a:off x="790043" y="5716806"/>
            <a:ext cx="46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Fast and slow magneto-sonic waves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53B9F8-D656-3727-BBFD-E8E6A9B55C5A}"/>
              </a:ext>
            </a:extLst>
          </p:cNvPr>
          <p:cNvGrpSpPr/>
          <p:nvPr/>
        </p:nvGrpSpPr>
        <p:grpSpPr>
          <a:xfrm>
            <a:off x="5796136" y="4550791"/>
            <a:ext cx="2880320" cy="1627680"/>
            <a:chOff x="5292080" y="5127356"/>
            <a:chExt cx="2880320" cy="162768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A6A8F2-17DE-5532-DC7E-72551E0FF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2080" y="5601545"/>
              <a:ext cx="2867172" cy="63503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22E715-7F00-ACF2-4C40-8CEABC622109}"/>
                </a:ext>
              </a:extLst>
            </p:cNvPr>
            <p:cNvCxnSpPr>
              <a:cxnSpLocks/>
            </p:cNvCxnSpPr>
            <p:nvPr/>
          </p:nvCxnSpPr>
          <p:spPr>
            <a:xfrm>
              <a:off x="6084168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8E87B4-C43A-3E67-B535-3D0157578A52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324B58-0F98-4897-904D-A607798B2058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F3747-9230-7D07-64E2-450352D86997}"/>
                </a:ext>
              </a:extLst>
            </p:cNvPr>
            <p:cNvCxnSpPr>
              <a:cxnSpLocks/>
            </p:cNvCxnSpPr>
            <p:nvPr/>
          </p:nvCxnSpPr>
          <p:spPr>
            <a:xfrm>
              <a:off x="7380312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D0720A-BE39-89BF-56C8-7FD1354289DD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9546E8-E8C5-1C49-0AA6-170E0E733B9F}"/>
                </a:ext>
              </a:extLst>
            </p:cNvPr>
            <p:cNvCxnSpPr>
              <a:cxnSpLocks/>
            </p:cNvCxnSpPr>
            <p:nvPr/>
          </p:nvCxnSpPr>
          <p:spPr>
            <a:xfrm>
              <a:off x="7452320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306AD2-5C7D-AD52-B6AC-A68B68FAB2F8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3B0505-4D08-544B-754D-C8F938AF0B08}"/>
                </a:ext>
              </a:extLst>
            </p:cNvPr>
            <p:cNvCxnSpPr>
              <a:cxnSpLocks/>
            </p:cNvCxnSpPr>
            <p:nvPr/>
          </p:nvCxnSpPr>
          <p:spPr>
            <a:xfrm>
              <a:off x="6516216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999AB9-E733-5D86-453E-2737D8F4DB37}"/>
                </a:ext>
              </a:extLst>
            </p:cNvPr>
            <p:cNvCxnSpPr>
              <a:cxnSpLocks/>
            </p:cNvCxnSpPr>
            <p:nvPr/>
          </p:nvCxnSpPr>
          <p:spPr>
            <a:xfrm>
              <a:off x="7164288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CEA973-FA2B-EF8D-6296-326DC8D1E5D4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5140222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1C7E7F-AC8E-069A-221F-36CFF9D8C49E}"/>
                </a:ext>
              </a:extLst>
            </p:cNvPr>
            <p:cNvCxnSpPr>
              <a:cxnSpLocks/>
            </p:cNvCxnSpPr>
            <p:nvPr/>
          </p:nvCxnSpPr>
          <p:spPr>
            <a:xfrm>
              <a:off x="6733857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1512714-B3FA-13E3-CD80-6B9FDF7C3C8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584804" y="5147457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C8532D-F602-4A96-0807-41C0313028B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656812" y="5147457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51CCBD-39F5-A9C0-F757-BCE6B37FF1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512796" y="5147457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F1EE46-7130-EE30-E497-A82B83EEC6C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44844" y="5147457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647809-5C00-20C2-8FA8-36228EC1497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800828" y="5147457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4C2C10-8665-6454-35DC-FEA8CAE8674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72400" y="5153890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B45797-60A2-9BD5-CCA9-06275A2B7C53}"/>
                </a:ext>
              </a:extLst>
            </p:cNvPr>
            <p:cNvCxnSpPr>
              <a:cxnSpLocks/>
            </p:cNvCxnSpPr>
            <p:nvPr/>
          </p:nvCxnSpPr>
          <p:spPr>
            <a:xfrm>
              <a:off x="5899191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009CB0-5240-B0B8-876A-FE63A5C6863A}"/>
                </a:ext>
              </a:extLst>
            </p:cNvPr>
            <p:cNvCxnSpPr>
              <a:cxnSpLocks/>
            </p:cNvCxnSpPr>
            <p:nvPr/>
          </p:nvCxnSpPr>
          <p:spPr>
            <a:xfrm>
              <a:off x="5827183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D6CBE11-9792-CDB9-4ABB-8F1D87C9EA80}"/>
                </a:ext>
              </a:extLst>
            </p:cNvPr>
            <p:cNvCxnSpPr>
              <a:cxnSpLocks/>
            </p:cNvCxnSpPr>
            <p:nvPr/>
          </p:nvCxnSpPr>
          <p:spPr>
            <a:xfrm>
              <a:off x="5971199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520E3E-59E0-83BA-A287-2A372A7B8E31}"/>
                </a:ext>
              </a:extLst>
            </p:cNvPr>
            <p:cNvCxnSpPr>
              <a:cxnSpLocks/>
            </p:cNvCxnSpPr>
            <p:nvPr/>
          </p:nvCxnSpPr>
          <p:spPr>
            <a:xfrm>
              <a:off x="5539151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75C127-7648-0849-E432-06AC7DE29883}"/>
                </a:ext>
              </a:extLst>
            </p:cNvPr>
            <p:cNvCxnSpPr>
              <a:cxnSpLocks/>
            </p:cNvCxnSpPr>
            <p:nvPr/>
          </p:nvCxnSpPr>
          <p:spPr>
            <a:xfrm>
              <a:off x="5683167" y="5133789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B23D8A-4C6B-61F4-8EE1-A2216119F345}"/>
                </a:ext>
              </a:extLst>
            </p:cNvPr>
            <p:cNvCxnSpPr>
              <a:cxnSpLocks/>
            </p:cNvCxnSpPr>
            <p:nvPr/>
          </p:nvCxnSpPr>
          <p:spPr>
            <a:xfrm>
              <a:off x="5292080" y="5127356"/>
              <a:ext cx="0" cy="160114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\pm v_1 k , \quad &#10;\omega= \pm v_2 k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CE8A511-9618-3428-E296-B75BBF8544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5" y="4341876"/>
            <a:ext cx="3846827" cy="343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0C812-8463-07AA-18B3-B1290CC69219}"/>
              </a:ext>
            </a:extLst>
          </p:cNvPr>
          <p:cNvSpPr txBox="1"/>
          <p:nvPr/>
        </p:nvSpPr>
        <p:spPr>
          <a:xfrm>
            <a:off x="6298466" y="2839246"/>
            <a:ext cx="2273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Quadratic eq. for ω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2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C8699-7476-BE71-AB32-F9201F7CA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752" y="6361094"/>
            <a:ext cx="3391329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AC67F4-1232-EFCD-DD92-0246BE003817}"/>
              </a:ext>
            </a:extLst>
          </p:cNvPr>
          <p:cNvSpPr txBox="1"/>
          <p:nvPr/>
        </p:nvSpPr>
        <p:spPr>
          <a:xfrm>
            <a:off x="914460" y="213231"/>
            <a:ext cx="7315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Damping magneto-sonic</a:t>
            </a:r>
            <a:r>
              <a:rPr kumimoji="1" lang="en-US" altLang="ja-JP" sz="2800" dirty="0"/>
              <a:t> waves</a:t>
            </a:r>
          </a:p>
          <a:p>
            <a:r>
              <a:rPr lang="en-US" altLang="ja-JP" sz="2800" dirty="0"/>
              <a:t>- Solutions </a:t>
            </a:r>
            <a:r>
              <a:rPr lang="en-US" altLang="ja-JP" sz="2800" u="sng" dirty="0"/>
              <a:t>have not been known </a:t>
            </a:r>
            <a:r>
              <a:rPr lang="en-US" altLang="ja-JP" sz="2800" dirty="0"/>
              <a:t>in the literature</a:t>
            </a:r>
            <a:endParaRPr kumimoji="1" lang="ja-JP" altLang="en-US" sz="2800" dirty="0"/>
          </a:p>
        </p:txBody>
      </p:sp>
      <p:pic>
        <p:nvPicPr>
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\pm v_1 k - i w_1 k^2 , \quad&#10;\omega = \pm v_2 k - i w_2 k^2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5DC15A31-52B0-43D3-AE88-2EC8641946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96785"/>
            <a:ext cx="5968469" cy="369526"/>
          </a:xfrm>
          <a:prstGeom prst="rect">
            <a:avLst/>
          </a:prstGeom>
        </p:spPr>
      </p:pic>
      <p:pic>
        <p:nvPicPr>
          <p:cNvPr id="56" name="Picture 5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w_{1,2}$: Unkown damping rates to be determined&#10;&#10;$v_{1,2}$: Velocities already determined at the LO.&#10;&#10;&#10;\end{document}&#10;&#10;" title="IguanaTex Bitmap Display">
            <a:extLst>
              <a:ext uri="{FF2B5EF4-FFF2-40B4-BE49-F238E27FC236}">
                <a16:creationId xmlns:a16="http://schemas.microsoft.com/office/drawing/2014/main" id="{FCDE1590-D534-FA6D-5170-1A1322E502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45" y="5979572"/>
            <a:ext cx="5563906" cy="5946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584A26F-9F01-04A2-AEBE-31D7C0CE800B}"/>
              </a:ext>
            </a:extLst>
          </p:cNvPr>
          <p:cNvGrpSpPr/>
          <p:nvPr/>
        </p:nvGrpSpPr>
        <p:grpSpPr>
          <a:xfrm>
            <a:off x="6472514" y="1484784"/>
            <a:ext cx="2117040" cy="518459"/>
            <a:chOff x="4644008" y="1265205"/>
            <a:chExt cx="2117040" cy="518459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3197532-3D0D-64B8-172E-FC902B05EA9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644008" y="1265206"/>
              <a:ext cx="1008111" cy="51845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230FCCC-3DEF-F25A-615E-F786BD7FA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34" y="1265205"/>
              <a:ext cx="1008114" cy="518458"/>
            </a:xfrm>
            <a:prstGeom prst="rightArrow">
              <a:avLst/>
            </a:prstGeom>
            <a:pattFill prst="pct9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B4553E-610D-E439-3B8A-C77EDFF8C80E}"/>
              </a:ext>
            </a:extLst>
          </p:cNvPr>
          <p:cNvGrpSpPr/>
          <p:nvPr/>
        </p:nvGrpSpPr>
        <p:grpSpPr>
          <a:xfrm>
            <a:off x="6588224" y="3068960"/>
            <a:ext cx="1986422" cy="449220"/>
            <a:chOff x="6012160" y="2475724"/>
            <a:chExt cx="1986422" cy="449220"/>
          </a:xfrm>
        </p:grpSpPr>
        <p:sp>
          <p:nvSpPr>
            <p:cNvPr id="23" name="Arrow: Right 8 1 2 1">
              <a:extLst>
                <a:ext uri="{FF2B5EF4-FFF2-40B4-BE49-F238E27FC236}">
                  <a16:creationId xmlns:a16="http://schemas.microsoft.com/office/drawing/2014/main" id="{CA53C2BA-3D76-5CFE-CEB8-1083957F8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7379" y="2484564"/>
              <a:ext cx="921203" cy="440380"/>
            </a:xfrm>
            <a:custGeom>
              <a:avLst/>
              <a:gdLst>
                <a:gd name="connsiteX0" fmla="*/ 0 w 2592288"/>
                <a:gd name="connsiteY0" fmla="*/ 216024 h 864096"/>
                <a:gd name="connsiteX1" fmla="*/ 2160240 w 2592288"/>
                <a:gd name="connsiteY1" fmla="*/ 216024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60240 w 2592288"/>
                <a:gd name="connsiteY5" fmla="*/ 648072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864096"/>
                <a:gd name="connsiteX1" fmla="*/ 2160240 w 2592288"/>
                <a:gd name="connsiteY1" fmla="*/ 216024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73210 w 2592288"/>
                <a:gd name="connsiteY5" fmla="*/ 460004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864096"/>
                <a:gd name="connsiteX1" fmla="*/ 2160240 w 2592288"/>
                <a:gd name="connsiteY1" fmla="*/ 365182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73210 w 2592288"/>
                <a:gd name="connsiteY5" fmla="*/ 460004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676028"/>
                <a:gd name="connsiteX1" fmla="*/ 2160240 w 2592288"/>
                <a:gd name="connsiteY1" fmla="*/ 365182 h 676028"/>
                <a:gd name="connsiteX2" fmla="*/ 2160240 w 2592288"/>
                <a:gd name="connsiteY2" fmla="*/ 0 h 676028"/>
                <a:gd name="connsiteX3" fmla="*/ 2592288 w 2592288"/>
                <a:gd name="connsiteY3" fmla="*/ 432048 h 676028"/>
                <a:gd name="connsiteX4" fmla="*/ 2166725 w 2592288"/>
                <a:gd name="connsiteY4" fmla="*/ 676028 h 676028"/>
                <a:gd name="connsiteX5" fmla="*/ 2173210 w 2592288"/>
                <a:gd name="connsiteY5" fmla="*/ 460004 h 676028"/>
                <a:gd name="connsiteX6" fmla="*/ 0 w 2592288"/>
                <a:gd name="connsiteY6" fmla="*/ 648072 h 676028"/>
                <a:gd name="connsiteX7" fmla="*/ 0 w 2592288"/>
                <a:gd name="connsiteY7" fmla="*/ 216024 h 676028"/>
                <a:gd name="connsiteX0" fmla="*/ 0 w 2592288"/>
                <a:gd name="connsiteY0" fmla="*/ 27956 h 487960"/>
                <a:gd name="connsiteX1" fmla="*/ 2160240 w 2592288"/>
                <a:gd name="connsiteY1" fmla="*/ 177114 h 487960"/>
                <a:gd name="connsiteX2" fmla="*/ 2160240 w 2592288"/>
                <a:gd name="connsiteY2" fmla="*/ 0 h 487960"/>
                <a:gd name="connsiteX3" fmla="*/ 2592288 w 2592288"/>
                <a:gd name="connsiteY3" fmla="*/ 243980 h 487960"/>
                <a:gd name="connsiteX4" fmla="*/ 2166725 w 2592288"/>
                <a:gd name="connsiteY4" fmla="*/ 487960 h 487960"/>
                <a:gd name="connsiteX5" fmla="*/ 2173210 w 2592288"/>
                <a:gd name="connsiteY5" fmla="*/ 271936 h 487960"/>
                <a:gd name="connsiteX6" fmla="*/ 0 w 2592288"/>
                <a:gd name="connsiteY6" fmla="*/ 460004 h 487960"/>
                <a:gd name="connsiteX7" fmla="*/ 0 w 2592288"/>
                <a:gd name="connsiteY7" fmla="*/ 27956 h 48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288" h="487960">
                  <a:moveTo>
                    <a:pt x="0" y="27956"/>
                  </a:moveTo>
                  <a:lnTo>
                    <a:pt x="2160240" y="177114"/>
                  </a:lnTo>
                  <a:lnTo>
                    <a:pt x="2160240" y="0"/>
                  </a:lnTo>
                  <a:lnTo>
                    <a:pt x="2592288" y="243980"/>
                  </a:lnTo>
                  <a:lnTo>
                    <a:pt x="2166725" y="487960"/>
                  </a:lnTo>
                  <a:lnTo>
                    <a:pt x="2173210" y="271936"/>
                  </a:lnTo>
                  <a:lnTo>
                    <a:pt x="0" y="460004"/>
                  </a:lnTo>
                  <a:lnTo>
                    <a:pt x="0" y="27956"/>
                  </a:lnTo>
                  <a:close/>
                </a:path>
              </a:pathLst>
            </a:custGeom>
            <a:pattFill prst="pct9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Arrow: Right 8 1 2 2">
              <a:extLst>
                <a:ext uri="{FF2B5EF4-FFF2-40B4-BE49-F238E27FC236}">
                  <a16:creationId xmlns:a16="http://schemas.microsoft.com/office/drawing/2014/main" id="{8FAD6086-CF40-9F9E-BBDB-AC0FEA6BC5E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12160" y="2475724"/>
              <a:ext cx="921203" cy="440380"/>
            </a:xfrm>
            <a:custGeom>
              <a:avLst/>
              <a:gdLst>
                <a:gd name="connsiteX0" fmla="*/ 0 w 2592288"/>
                <a:gd name="connsiteY0" fmla="*/ 216024 h 864096"/>
                <a:gd name="connsiteX1" fmla="*/ 2160240 w 2592288"/>
                <a:gd name="connsiteY1" fmla="*/ 216024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60240 w 2592288"/>
                <a:gd name="connsiteY5" fmla="*/ 648072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864096"/>
                <a:gd name="connsiteX1" fmla="*/ 2160240 w 2592288"/>
                <a:gd name="connsiteY1" fmla="*/ 216024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73210 w 2592288"/>
                <a:gd name="connsiteY5" fmla="*/ 460004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864096"/>
                <a:gd name="connsiteX1" fmla="*/ 2160240 w 2592288"/>
                <a:gd name="connsiteY1" fmla="*/ 365182 h 864096"/>
                <a:gd name="connsiteX2" fmla="*/ 2160240 w 2592288"/>
                <a:gd name="connsiteY2" fmla="*/ 0 h 864096"/>
                <a:gd name="connsiteX3" fmla="*/ 2592288 w 2592288"/>
                <a:gd name="connsiteY3" fmla="*/ 432048 h 864096"/>
                <a:gd name="connsiteX4" fmla="*/ 2160240 w 2592288"/>
                <a:gd name="connsiteY4" fmla="*/ 864096 h 864096"/>
                <a:gd name="connsiteX5" fmla="*/ 2173210 w 2592288"/>
                <a:gd name="connsiteY5" fmla="*/ 460004 h 864096"/>
                <a:gd name="connsiteX6" fmla="*/ 0 w 2592288"/>
                <a:gd name="connsiteY6" fmla="*/ 648072 h 864096"/>
                <a:gd name="connsiteX7" fmla="*/ 0 w 2592288"/>
                <a:gd name="connsiteY7" fmla="*/ 216024 h 864096"/>
                <a:gd name="connsiteX0" fmla="*/ 0 w 2592288"/>
                <a:gd name="connsiteY0" fmla="*/ 216024 h 676028"/>
                <a:gd name="connsiteX1" fmla="*/ 2160240 w 2592288"/>
                <a:gd name="connsiteY1" fmla="*/ 365182 h 676028"/>
                <a:gd name="connsiteX2" fmla="*/ 2160240 w 2592288"/>
                <a:gd name="connsiteY2" fmla="*/ 0 h 676028"/>
                <a:gd name="connsiteX3" fmla="*/ 2592288 w 2592288"/>
                <a:gd name="connsiteY3" fmla="*/ 432048 h 676028"/>
                <a:gd name="connsiteX4" fmla="*/ 2166725 w 2592288"/>
                <a:gd name="connsiteY4" fmla="*/ 676028 h 676028"/>
                <a:gd name="connsiteX5" fmla="*/ 2173210 w 2592288"/>
                <a:gd name="connsiteY5" fmla="*/ 460004 h 676028"/>
                <a:gd name="connsiteX6" fmla="*/ 0 w 2592288"/>
                <a:gd name="connsiteY6" fmla="*/ 648072 h 676028"/>
                <a:gd name="connsiteX7" fmla="*/ 0 w 2592288"/>
                <a:gd name="connsiteY7" fmla="*/ 216024 h 676028"/>
                <a:gd name="connsiteX0" fmla="*/ 0 w 2592288"/>
                <a:gd name="connsiteY0" fmla="*/ 27956 h 487960"/>
                <a:gd name="connsiteX1" fmla="*/ 2160240 w 2592288"/>
                <a:gd name="connsiteY1" fmla="*/ 177114 h 487960"/>
                <a:gd name="connsiteX2" fmla="*/ 2160240 w 2592288"/>
                <a:gd name="connsiteY2" fmla="*/ 0 h 487960"/>
                <a:gd name="connsiteX3" fmla="*/ 2592288 w 2592288"/>
                <a:gd name="connsiteY3" fmla="*/ 243980 h 487960"/>
                <a:gd name="connsiteX4" fmla="*/ 2166725 w 2592288"/>
                <a:gd name="connsiteY4" fmla="*/ 487960 h 487960"/>
                <a:gd name="connsiteX5" fmla="*/ 2173210 w 2592288"/>
                <a:gd name="connsiteY5" fmla="*/ 271936 h 487960"/>
                <a:gd name="connsiteX6" fmla="*/ 0 w 2592288"/>
                <a:gd name="connsiteY6" fmla="*/ 460004 h 487960"/>
                <a:gd name="connsiteX7" fmla="*/ 0 w 2592288"/>
                <a:gd name="connsiteY7" fmla="*/ 27956 h 48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288" h="487960">
                  <a:moveTo>
                    <a:pt x="0" y="27956"/>
                  </a:moveTo>
                  <a:lnTo>
                    <a:pt x="2160240" y="177114"/>
                  </a:lnTo>
                  <a:lnTo>
                    <a:pt x="2160240" y="0"/>
                  </a:lnTo>
                  <a:lnTo>
                    <a:pt x="2592288" y="243980"/>
                  </a:lnTo>
                  <a:lnTo>
                    <a:pt x="2166725" y="487960"/>
                  </a:lnTo>
                  <a:lnTo>
                    <a:pt x="2173210" y="271936"/>
                  </a:lnTo>
                  <a:lnTo>
                    <a:pt x="0" y="460004"/>
                  </a:lnTo>
                  <a:lnTo>
                    <a:pt x="0" y="279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CC011F-DBE4-F811-B8D0-CAA542CD7F81}"/>
              </a:ext>
            </a:extLst>
          </p:cNvPr>
          <p:cNvSpPr txBox="1"/>
          <p:nvPr/>
        </p:nvSpPr>
        <p:spPr>
          <a:xfrm>
            <a:off x="467544" y="1580599"/>
            <a:ext cx="6619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0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</a:t>
            </a:r>
            <a:r>
              <a:rPr kumimoji="1" lang="en-US" altLang="ja-JP" sz="2400" dirty="0"/>
              <a:t>order solutions: </a:t>
            </a:r>
          </a:p>
          <a:p>
            <a:r>
              <a:rPr kumimoji="1" lang="en-US" altLang="ja-JP" sz="2400" dirty="0"/>
              <a:t>     Pairs of waves propagating in opposite directions</a:t>
            </a:r>
            <a:endParaRPr kumimoji="1" lang="ja-JP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9E441E-CED7-D1D4-06F9-098E9527EC4D}"/>
              </a:ext>
            </a:extLst>
          </p:cNvPr>
          <p:cNvSpPr txBox="1"/>
          <p:nvPr/>
        </p:nvSpPr>
        <p:spPr>
          <a:xfrm>
            <a:off x="467544" y="2660719"/>
            <a:ext cx="555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1</a:t>
            </a:r>
            <a:r>
              <a:rPr lang="en-US" altLang="ja-JP" sz="2400" baseline="30000" dirty="0"/>
              <a:t>st</a:t>
            </a:r>
            <a:r>
              <a:rPr lang="en-US" altLang="ja-JP" sz="2400" dirty="0"/>
              <a:t> </a:t>
            </a:r>
            <a:r>
              <a:rPr kumimoji="1" lang="en-US" altLang="ja-JP" sz="2400" dirty="0"/>
              <a:t>order dissipative corrections: </a:t>
            </a:r>
          </a:p>
          <a:p>
            <a:r>
              <a:rPr kumimoji="1" lang="en-US" altLang="ja-JP" sz="2400" dirty="0"/>
              <a:t>     Pairs of waves damping at the same rate</a:t>
            </a:r>
          </a:p>
          <a:p>
            <a:r>
              <a:rPr lang="en-US" altLang="ja-JP" sz="2400" dirty="0"/>
              <a:t>     (w/o parity breaking effects)</a:t>
            </a:r>
            <a:endParaRPr kumimoji="1" lang="ja-JP" alt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AEFA98-3E19-D9CD-BE83-F48177FF619E}"/>
              </a:ext>
            </a:extLst>
          </p:cNvPr>
          <p:cNvSpPr txBox="1"/>
          <p:nvPr/>
        </p:nvSpPr>
        <p:spPr>
          <a:xfrm>
            <a:off x="678342" y="4479503"/>
            <a:ext cx="371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Ansatz for the four solutions</a:t>
            </a:r>
            <a:endParaRPr kumimoji="1" lang="ja-JP" altLang="en-US" sz="2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53C277-6618-47A4-C33F-4FC6BF46695D}"/>
              </a:ext>
            </a:extLst>
          </p:cNvPr>
          <p:cNvSpPr txBox="1"/>
          <p:nvPr/>
        </p:nvSpPr>
        <p:spPr>
          <a:xfrm>
            <a:off x="5929539" y="3681653"/>
            <a:ext cx="315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The same magnitudes of </a:t>
            </a:r>
          </a:p>
          <a:p>
            <a:r>
              <a:rPr lang="en-US" altLang="ja-JP" sz="2000" dirty="0">
                <a:solidFill>
                  <a:srgbClr val="0070C0"/>
                </a:solidFill>
              </a:rPr>
              <a:t>velocities and damping rates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t M_{4\times 4}\= &#10;\{ \omega - (v_1 k - i w_1 k^2) \} &#10;\{ \omega - (-v_1 k - i w_1 k^2) \} &#10;\nnb&#10;&amp;&amp; \times&#10;\{ \omega - (v_2 k - i w_2 k^2) \} &#10;\{ \omega - (-v_2 k - i w_2 k^2) \} &#10;\nnb&#10;&amp;&amp;&#10;\cgd{&#10;+ \order(\omega^3 k^3)&#10;+ \order(\omega^2 k^{4})&#10;+ \order(\omega^1 k^{5})&#10;+ \order(\omega^0 k^{6})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A57F779E-48D8-7ACA-F2DB-B1C9F8132F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07" y="3048767"/>
            <a:ext cx="6572187" cy="104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B7A73-006D-2590-3453-4E0FB59F53B6}"/>
              </a:ext>
            </a:extLst>
          </p:cNvPr>
          <p:cNvSpPr txBox="1"/>
          <p:nvPr/>
        </p:nvSpPr>
        <p:spPr>
          <a:xfrm>
            <a:off x="2483768" y="221148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Sweeping trashes away</a:t>
            </a:r>
            <a:endParaRPr kumimoji="1" lang="ja-JP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2BEA8-82EF-386F-252C-3264B7498894}"/>
              </a:ext>
            </a:extLst>
          </p:cNvPr>
          <p:cNvSpPr txBox="1"/>
          <p:nvPr/>
        </p:nvSpPr>
        <p:spPr>
          <a:xfrm>
            <a:off x="739786" y="4335487"/>
            <a:ext cx="717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Uncertainties in ω and k are correlated with each other. </a:t>
            </a:r>
            <a:endParaRPr kumimoji="1" lang="ja-JP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19F24-0078-8C63-422A-FC52DFD2ACE3}"/>
              </a:ext>
            </a:extLst>
          </p:cNvPr>
          <p:cNvSpPr txBox="1"/>
          <p:nvPr/>
        </p:nvSpPr>
        <p:spPr>
          <a:xfrm>
            <a:off x="739786" y="5283653"/>
            <a:ext cx="77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Greatly simplified if </a:t>
            </a:r>
            <a:r>
              <a:rPr lang="en-US" altLang="ja-JP" sz="2400" dirty="0">
                <a:solidFill>
                  <a:srgbClr val="00B0F0"/>
                </a:solidFill>
              </a:rPr>
              <a:t>irrelevant</a:t>
            </a:r>
            <a:r>
              <a:rPr kumimoji="1" lang="en-US" altLang="ja-JP" sz="2400" dirty="0">
                <a:solidFill>
                  <a:srgbClr val="00B0F0"/>
                </a:solidFill>
              </a:rPr>
              <a:t> higher orders are identified and </a:t>
            </a:r>
            <a:r>
              <a:rPr lang="en-US" altLang="ja-JP" sz="2400" dirty="0">
                <a:solidFill>
                  <a:srgbClr val="00B0F0"/>
                </a:solidFill>
              </a:rPr>
              <a:t>thrown away appropriately at this stage (like in EFTs).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4B656-52B5-06A7-7A8E-40524C019D92}"/>
              </a:ext>
            </a:extLst>
          </p:cNvPr>
          <p:cNvSpPr txBox="1"/>
          <p:nvPr/>
        </p:nvSpPr>
        <p:spPr>
          <a:xfrm>
            <a:off x="726811" y="2268770"/>
            <a:ext cx="586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Determinant should be factorized with a</a:t>
            </a:r>
            <a:r>
              <a:rPr kumimoji="1" lang="en-US" altLang="ja-JP" sz="2400" dirty="0"/>
              <a:t>nsatz</a:t>
            </a:r>
            <a:endParaRPr kumimoji="1" lang="ja-JP" altLang="en-US" sz="2400" dirty="0"/>
          </a:p>
        </p:txBody>
      </p:sp>
      <p:pic>
        <p:nvPicPr>
          <p:cNvPr id="12" name="Picture 1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v_2^2 w_1 + v_1^2 w_2&#10;\= \dots&#10;, &#10;\nnb&#10;w_1 + w_2 &#10;\= \dots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086E605-C6BC-A345-5497-D551BF2E7F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24" y="2060848"/>
            <a:ext cx="2227449" cy="576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1D99DB-E623-1872-37C2-21F92D62B94E}"/>
              </a:ext>
            </a:extLst>
          </p:cNvPr>
          <p:cNvSpPr txBox="1"/>
          <p:nvPr/>
        </p:nvSpPr>
        <p:spPr>
          <a:xfrm>
            <a:off x="10044608" y="11967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ym typeface="Wingdings" panose="05000000000000000000" pitchFamily="2" charset="2"/>
              </a:rPr>
              <a:t> Leading to simple </a:t>
            </a:r>
            <a:r>
              <a:rPr lang="en-US" altLang="ja-JP" sz="1800" dirty="0" err="1">
                <a:sym typeface="Wingdings" panose="05000000000000000000" pitchFamily="2" charset="2"/>
              </a:rPr>
              <a:t>eqs</a:t>
            </a:r>
            <a:r>
              <a:rPr lang="en-US" altLang="ja-JP" sz="1800" dirty="0">
                <a:sym typeface="Wingdings" panose="05000000000000000000" pitchFamily="2" charset="2"/>
              </a:rPr>
              <a:t>. for unknowns</a:t>
            </a:r>
            <a:endParaRPr kumimoji="1" lang="ja-JP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A52260-817C-4241-DC30-B3123B506EF2}"/>
              </a:ext>
            </a:extLst>
          </p:cNvPr>
          <p:cNvSpPr txBox="1"/>
          <p:nvPr/>
        </p:nvSpPr>
        <p:spPr>
          <a:xfrm>
            <a:off x="10260632" y="3429000"/>
            <a:ext cx="91957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The goal is to get the solutions up to k</a:t>
            </a:r>
            <a:r>
              <a:rPr lang="en-US" altLang="ja-JP" sz="2400" baseline="300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 order.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(Higher orders are uncertain in the first-order hydro.)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Determinants include irrelevant higher-order terms that should be thrown away appropriately.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>
              <a:solidFill>
                <a:srgbClr val="FF0000"/>
              </a:solidFill>
              <a:latin typeface="Calibri"/>
              <a:ea typeface="ＭＳ Ｐゴシック" panose="020B0600070205080204" pitchFamily="34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One should r</a:t>
            </a:r>
            <a:r>
              <a:rPr lang="en-US" altLang="ja-JP" sz="2400" dirty="0">
                <a:latin typeface="Calibri"/>
                <a:ea typeface="ＭＳ Ｐゴシック" panose="020B0600070205080204" pitchFamily="34" charset="-128"/>
              </a:rPr>
              <a:t>emove irrelevant terms first and then compute like in EFT!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2510C-2A98-B1ED-74BE-CE9057963398}"/>
              </a:ext>
            </a:extLst>
          </p:cNvPr>
          <p:cNvSpPr txBox="1"/>
          <p:nvPr/>
        </p:nvSpPr>
        <p:spPr>
          <a:xfrm>
            <a:off x="827584" y="980820"/>
            <a:ext cx="7785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The goal is to get the solutions up to k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(Higher orders are uncertain in the first-order hydro.)</a:t>
            </a:r>
          </a:p>
        </p:txBody>
      </p:sp>
    </p:spTree>
    <p:extLst>
      <p:ext uri="{BB962C8B-B14F-4D97-AF65-F5344CB8AC3E}">
        <p14:creationId xmlns:p14="http://schemas.microsoft.com/office/powerpoint/2010/main" val="160307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BE539-36E2-4CDC-B01E-AB15F73A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63681"/>
            <a:ext cx="91553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1. The first-order magnetohydrodynamics (MHD)</a:t>
            </a:r>
          </a:p>
          <a:p>
            <a:r>
              <a:rPr kumimoji="1" lang="en-US" altLang="ja-JP" sz="2400" i="1" dirty="0"/>
              <a:t>Formulation</a:t>
            </a:r>
          </a:p>
          <a:p>
            <a:r>
              <a:rPr lang="en-US" altLang="ja-JP" sz="2400" i="1" dirty="0">
                <a:solidFill>
                  <a:srgbClr val="FF0000"/>
                </a:solidFill>
              </a:rPr>
              <a:t>Solutions for linearized MHD with full anisotropy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 Critical angle where the momentum exp.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kumimoji="1"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reaks down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ja-JP" sz="2400" i="1" dirty="0">
                <a:solidFill>
                  <a:srgbClr val="00B0F0"/>
                </a:solidFill>
              </a:rPr>
              <a:t>2. The first-order spin MHD</a:t>
            </a:r>
          </a:p>
          <a:p>
            <a:r>
              <a:rPr kumimoji="1" lang="en-US" altLang="ja-JP" sz="2400" i="1" dirty="0"/>
              <a:t>Formulation</a:t>
            </a:r>
          </a:p>
          <a:p>
            <a:r>
              <a:rPr lang="en-US" altLang="ja-JP" sz="2400" i="1" dirty="0"/>
              <a:t>Solutions linearized spin MHD</a:t>
            </a:r>
            <a:endParaRPr kumimoji="1" lang="en-US" altLang="ja-JP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7F11B-0F79-4DBC-984C-B5A180ED491D}"/>
              </a:ext>
            </a:extLst>
          </p:cNvPr>
          <p:cNvSpPr txBox="1"/>
          <p:nvPr/>
        </p:nvSpPr>
        <p:spPr>
          <a:xfrm>
            <a:off x="2832395" y="468479"/>
            <a:ext cx="338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</a:rPr>
              <a:t>Table of contents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85D02-0DA9-4117-8F26-89C45AB5E295}"/>
              </a:ext>
            </a:extLst>
          </p:cNvPr>
          <p:cNvGrpSpPr/>
          <p:nvPr/>
        </p:nvGrpSpPr>
        <p:grpSpPr>
          <a:xfrm>
            <a:off x="5680288" y="4797152"/>
            <a:ext cx="2996168" cy="1986526"/>
            <a:chOff x="6380245" y="3743859"/>
            <a:chExt cx="2512235" cy="16656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4588FE-CEC1-43A9-AB6A-73DACB663615}"/>
                </a:ext>
              </a:extLst>
            </p:cNvPr>
            <p:cNvGrpSpPr/>
            <p:nvPr/>
          </p:nvGrpSpPr>
          <p:grpSpPr>
            <a:xfrm>
              <a:off x="6380245" y="3743859"/>
              <a:ext cx="2512235" cy="1665668"/>
              <a:chOff x="6380245" y="3743859"/>
              <a:chExt cx="2512235" cy="166566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0AD007-E06F-4EE4-BD0E-67DB27D6EB71}"/>
                  </a:ext>
                </a:extLst>
              </p:cNvPr>
              <p:cNvSpPr/>
              <p:nvPr/>
            </p:nvSpPr>
            <p:spPr>
              <a:xfrm flipH="1" flipV="1">
                <a:off x="6394195" y="4253969"/>
                <a:ext cx="2484335" cy="1155558"/>
              </a:xfrm>
              <a:custGeom>
                <a:avLst/>
                <a:gdLst>
                  <a:gd name="connsiteX0" fmla="*/ 1650991 w 4565345"/>
                  <a:gd name="connsiteY0" fmla="*/ 2183112 h 2183112"/>
                  <a:gd name="connsiteX1" fmla="*/ 19544 w 4565345"/>
                  <a:gd name="connsiteY1" fmla="*/ 1387123 h 2183112"/>
                  <a:gd name="connsiteX2" fmla="*/ 914209 w 4565345"/>
                  <a:gd name="connsiteY2" fmla="*/ 275371 h 2183112"/>
                  <a:gd name="connsiteX3" fmla="*/ 3275860 w 4565345"/>
                  <a:gd name="connsiteY3" fmla="*/ 38548 h 2183112"/>
                  <a:gd name="connsiteX4" fmla="*/ 4532338 w 4565345"/>
                  <a:gd name="connsiteY4" fmla="*/ 900321 h 2183112"/>
                  <a:gd name="connsiteX5" fmla="*/ 4045535 w 4565345"/>
                  <a:gd name="connsiteY5" fmla="*/ 1841034 h 2183112"/>
                  <a:gd name="connsiteX6" fmla="*/ 2420666 w 4565345"/>
                  <a:gd name="connsiteY6" fmla="*/ 2038387 h 2183112"/>
                  <a:gd name="connsiteX7" fmla="*/ 585288 w 4565345"/>
                  <a:gd name="connsiteY7" fmla="*/ 1446329 h 2183112"/>
                  <a:gd name="connsiteX8" fmla="*/ 1506266 w 4565345"/>
                  <a:gd name="connsiteY8" fmla="*/ 413518 h 2183112"/>
                  <a:gd name="connsiteX9" fmla="*/ 3289017 w 4565345"/>
                  <a:gd name="connsiteY9" fmla="*/ 499037 h 2183112"/>
                  <a:gd name="connsiteX10" fmla="*/ 3710036 w 4565345"/>
                  <a:gd name="connsiteY10" fmla="*/ 814801 h 2183112"/>
                  <a:gd name="connsiteX11" fmla="*/ 3900810 w 4565345"/>
                  <a:gd name="connsiteY11" fmla="*/ 1347653 h 2183112"/>
                  <a:gd name="connsiteX12" fmla="*/ 2216735 w 4565345"/>
                  <a:gd name="connsiteY12" fmla="*/ 1716044 h 2183112"/>
                  <a:gd name="connsiteX13" fmla="*/ 1361541 w 4565345"/>
                  <a:gd name="connsiteY13" fmla="*/ 1492378 h 2183112"/>
                  <a:gd name="connsiteX14" fmla="*/ 1229973 w 4565345"/>
                  <a:gd name="connsiteY14" fmla="*/ 920056 h 2183112"/>
                  <a:gd name="connsiteX15" fmla="*/ 2585127 w 4565345"/>
                  <a:gd name="connsiteY15" fmla="*/ 505616 h 2183112"/>
                  <a:gd name="connsiteX16" fmla="*/ 3262704 w 4565345"/>
                  <a:gd name="connsiteY16" fmla="*/ 906899 h 2183112"/>
                  <a:gd name="connsiteX17" fmla="*/ 3098243 w 4565345"/>
                  <a:gd name="connsiteY17" fmla="*/ 1479221 h 2183112"/>
                  <a:gd name="connsiteX18" fmla="*/ 1887814 w 4565345"/>
                  <a:gd name="connsiteY18" fmla="*/ 1505535 h 2183112"/>
                  <a:gd name="connsiteX19" fmla="*/ 1795716 w 4565345"/>
                  <a:gd name="connsiteY19" fmla="*/ 1051624 h 2183112"/>
                  <a:gd name="connsiteX20" fmla="*/ 2381196 w 4565345"/>
                  <a:gd name="connsiteY20" fmla="*/ 867429 h 2183112"/>
                  <a:gd name="connsiteX21" fmla="*/ 2664068 w 4565345"/>
                  <a:gd name="connsiteY21" fmla="*/ 1025311 h 2183112"/>
                  <a:gd name="connsiteX22" fmla="*/ 2710116 w 4565345"/>
                  <a:gd name="connsiteY22" fmla="*/ 1156879 h 2183112"/>
                  <a:gd name="connsiteX23" fmla="*/ 2295676 w 4565345"/>
                  <a:gd name="connsiteY23" fmla="*/ 1327918 h 2183112"/>
                  <a:gd name="connsiteX24" fmla="*/ 2137794 w 4565345"/>
                  <a:gd name="connsiteY24" fmla="*/ 1196349 h 2183112"/>
                  <a:gd name="connsiteX25" fmla="*/ 2137794 w 4565345"/>
                  <a:gd name="connsiteY25" fmla="*/ 1196349 h 218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5345" h="2183112">
                    <a:moveTo>
                      <a:pt x="1650991" y="2183112"/>
                    </a:moveTo>
                    <a:cubicBezTo>
                      <a:pt x="896666" y="1944096"/>
                      <a:pt x="142341" y="1705080"/>
                      <a:pt x="19544" y="1387123"/>
                    </a:cubicBezTo>
                    <a:cubicBezTo>
                      <a:pt x="-103253" y="1069166"/>
                      <a:pt x="371490" y="500133"/>
                      <a:pt x="914209" y="275371"/>
                    </a:cubicBezTo>
                    <a:cubicBezTo>
                      <a:pt x="1456928" y="50608"/>
                      <a:pt x="2672839" y="-65610"/>
                      <a:pt x="3275860" y="38548"/>
                    </a:cubicBezTo>
                    <a:cubicBezTo>
                      <a:pt x="3878881" y="142706"/>
                      <a:pt x="4404059" y="599907"/>
                      <a:pt x="4532338" y="900321"/>
                    </a:cubicBezTo>
                    <a:cubicBezTo>
                      <a:pt x="4660617" y="1200735"/>
                      <a:pt x="4397480" y="1651356"/>
                      <a:pt x="4045535" y="1841034"/>
                    </a:cubicBezTo>
                    <a:cubicBezTo>
                      <a:pt x="3693590" y="2030712"/>
                      <a:pt x="2997374" y="2104171"/>
                      <a:pt x="2420666" y="2038387"/>
                    </a:cubicBezTo>
                    <a:cubicBezTo>
                      <a:pt x="1843958" y="1972603"/>
                      <a:pt x="737688" y="1717140"/>
                      <a:pt x="585288" y="1446329"/>
                    </a:cubicBezTo>
                    <a:cubicBezTo>
                      <a:pt x="432888" y="1175518"/>
                      <a:pt x="1055645" y="571400"/>
                      <a:pt x="1506266" y="413518"/>
                    </a:cubicBezTo>
                    <a:cubicBezTo>
                      <a:pt x="1956887" y="255636"/>
                      <a:pt x="2921722" y="432156"/>
                      <a:pt x="3289017" y="499037"/>
                    </a:cubicBezTo>
                    <a:cubicBezTo>
                      <a:pt x="3656312" y="565918"/>
                      <a:pt x="3608071" y="673365"/>
                      <a:pt x="3710036" y="814801"/>
                    </a:cubicBezTo>
                    <a:cubicBezTo>
                      <a:pt x="3812002" y="956237"/>
                      <a:pt x="4149694" y="1197446"/>
                      <a:pt x="3900810" y="1347653"/>
                    </a:cubicBezTo>
                    <a:cubicBezTo>
                      <a:pt x="3651927" y="1497860"/>
                      <a:pt x="2639946" y="1691923"/>
                      <a:pt x="2216735" y="1716044"/>
                    </a:cubicBezTo>
                    <a:cubicBezTo>
                      <a:pt x="1793524" y="1740165"/>
                      <a:pt x="1526001" y="1625043"/>
                      <a:pt x="1361541" y="1492378"/>
                    </a:cubicBezTo>
                    <a:cubicBezTo>
                      <a:pt x="1197081" y="1359713"/>
                      <a:pt x="1026042" y="1084516"/>
                      <a:pt x="1229973" y="920056"/>
                    </a:cubicBezTo>
                    <a:cubicBezTo>
                      <a:pt x="1433904" y="755596"/>
                      <a:pt x="2246339" y="507809"/>
                      <a:pt x="2585127" y="505616"/>
                    </a:cubicBezTo>
                    <a:cubicBezTo>
                      <a:pt x="2923915" y="503423"/>
                      <a:pt x="3177185" y="744632"/>
                      <a:pt x="3262704" y="906899"/>
                    </a:cubicBezTo>
                    <a:cubicBezTo>
                      <a:pt x="3348223" y="1069166"/>
                      <a:pt x="3327391" y="1379448"/>
                      <a:pt x="3098243" y="1479221"/>
                    </a:cubicBezTo>
                    <a:cubicBezTo>
                      <a:pt x="2869095" y="1578994"/>
                      <a:pt x="2104902" y="1576801"/>
                      <a:pt x="1887814" y="1505535"/>
                    </a:cubicBezTo>
                    <a:cubicBezTo>
                      <a:pt x="1670726" y="1434269"/>
                      <a:pt x="1713486" y="1157975"/>
                      <a:pt x="1795716" y="1051624"/>
                    </a:cubicBezTo>
                    <a:cubicBezTo>
                      <a:pt x="1877946" y="945273"/>
                      <a:pt x="2236471" y="871814"/>
                      <a:pt x="2381196" y="867429"/>
                    </a:cubicBezTo>
                    <a:cubicBezTo>
                      <a:pt x="2525921" y="863043"/>
                      <a:pt x="2609248" y="977069"/>
                      <a:pt x="2664068" y="1025311"/>
                    </a:cubicBezTo>
                    <a:cubicBezTo>
                      <a:pt x="2718888" y="1073553"/>
                      <a:pt x="2771515" y="1106444"/>
                      <a:pt x="2710116" y="1156879"/>
                    </a:cubicBezTo>
                    <a:cubicBezTo>
                      <a:pt x="2648717" y="1207313"/>
                      <a:pt x="2391063" y="1321340"/>
                      <a:pt x="2295676" y="1327918"/>
                    </a:cubicBezTo>
                    <a:cubicBezTo>
                      <a:pt x="2200289" y="1334496"/>
                      <a:pt x="2137794" y="1196349"/>
                      <a:pt x="2137794" y="1196349"/>
                    </a:cubicBezTo>
                    <a:lnTo>
                      <a:pt x="2137794" y="1196349"/>
                    </a:lnTo>
                  </a:path>
                </a:pathLst>
              </a:custGeom>
              <a:gradFill flip="none" rotWithShape="1">
                <a:gsLst>
                  <a:gs pos="0">
                    <a:srgbClr val="5FCBEF">
                      <a:lumMod val="75000"/>
                    </a:srgbClr>
                  </a:gs>
                  <a:gs pos="67000">
                    <a:srgbClr val="5FCBEF">
                      <a:lumMod val="45000"/>
                      <a:lumOff val="5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76200" cap="rnd" cmpd="sng" algn="ctr">
                <a:solidFill>
                  <a:srgbClr val="5FCBEF">
                    <a:lumMod val="60000"/>
                    <a:lumOff val="40000"/>
                  </a:srgbClr>
                </a:solidFill>
                <a:prstDash val="solid"/>
              </a:ln>
              <a:effectLst>
                <a:glow rad="304800">
                  <a:srgbClr val="5FCBEF">
                    <a:satMod val="175000"/>
                    <a:alpha val="61000"/>
                  </a:srgbClr>
                </a:glow>
                <a:softEdge rad="12700"/>
              </a:effectLst>
              <a:scene3d>
                <a:camera prst="orthographicFront">
                  <a:rot lat="3281389" lon="21079645" rev="21174287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829452">
                  <a:defRPr/>
                </a:pPr>
                <a:endParaRPr lang="ja-JP" altLang="en-US" sz="1633" kern="0" dirty="0">
                  <a:solidFill>
                    <a:prstClr val="white"/>
                  </a:solidFill>
                  <a:latin typeface="Trebuchet MS" panose="020B0603020202020204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53CB57-8E90-4B39-8418-58582BED6BD0}"/>
                  </a:ext>
                </a:extLst>
              </p:cNvPr>
              <p:cNvSpPr/>
              <p:nvPr/>
            </p:nvSpPr>
            <p:spPr>
              <a:xfrm flipH="1" flipV="1">
                <a:off x="6380245" y="3905725"/>
                <a:ext cx="2484335" cy="1292292"/>
              </a:xfrm>
              <a:custGeom>
                <a:avLst/>
                <a:gdLst>
                  <a:gd name="connsiteX0" fmla="*/ 1650991 w 4565345"/>
                  <a:gd name="connsiteY0" fmla="*/ 2183112 h 2183112"/>
                  <a:gd name="connsiteX1" fmla="*/ 19544 w 4565345"/>
                  <a:gd name="connsiteY1" fmla="*/ 1387123 h 2183112"/>
                  <a:gd name="connsiteX2" fmla="*/ 914209 w 4565345"/>
                  <a:gd name="connsiteY2" fmla="*/ 275371 h 2183112"/>
                  <a:gd name="connsiteX3" fmla="*/ 3275860 w 4565345"/>
                  <a:gd name="connsiteY3" fmla="*/ 38548 h 2183112"/>
                  <a:gd name="connsiteX4" fmla="*/ 4532338 w 4565345"/>
                  <a:gd name="connsiteY4" fmla="*/ 900321 h 2183112"/>
                  <a:gd name="connsiteX5" fmla="*/ 4045535 w 4565345"/>
                  <a:gd name="connsiteY5" fmla="*/ 1841034 h 2183112"/>
                  <a:gd name="connsiteX6" fmla="*/ 2420666 w 4565345"/>
                  <a:gd name="connsiteY6" fmla="*/ 2038387 h 2183112"/>
                  <a:gd name="connsiteX7" fmla="*/ 585288 w 4565345"/>
                  <a:gd name="connsiteY7" fmla="*/ 1446329 h 2183112"/>
                  <a:gd name="connsiteX8" fmla="*/ 1506266 w 4565345"/>
                  <a:gd name="connsiteY8" fmla="*/ 413518 h 2183112"/>
                  <a:gd name="connsiteX9" fmla="*/ 3289017 w 4565345"/>
                  <a:gd name="connsiteY9" fmla="*/ 499037 h 2183112"/>
                  <a:gd name="connsiteX10" fmla="*/ 3710036 w 4565345"/>
                  <a:gd name="connsiteY10" fmla="*/ 814801 h 2183112"/>
                  <a:gd name="connsiteX11" fmla="*/ 3900810 w 4565345"/>
                  <a:gd name="connsiteY11" fmla="*/ 1347653 h 2183112"/>
                  <a:gd name="connsiteX12" fmla="*/ 2216735 w 4565345"/>
                  <a:gd name="connsiteY12" fmla="*/ 1716044 h 2183112"/>
                  <a:gd name="connsiteX13" fmla="*/ 1361541 w 4565345"/>
                  <a:gd name="connsiteY13" fmla="*/ 1492378 h 2183112"/>
                  <a:gd name="connsiteX14" fmla="*/ 1229973 w 4565345"/>
                  <a:gd name="connsiteY14" fmla="*/ 920056 h 2183112"/>
                  <a:gd name="connsiteX15" fmla="*/ 2585127 w 4565345"/>
                  <a:gd name="connsiteY15" fmla="*/ 505616 h 2183112"/>
                  <a:gd name="connsiteX16" fmla="*/ 3262704 w 4565345"/>
                  <a:gd name="connsiteY16" fmla="*/ 906899 h 2183112"/>
                  <a:gd name="connsiteX17" fmla="*/ 3098243 w 4565345"/>
                  <a:gd name="connsiteY17" fmla="*/ 1479221 h 2183112"/>
                  <a:gd name="connsiteX18" fmla="*/ 1887814 w 4565345"/>
                  <a:gd name="connsiteY18" fmla="*/ 1505535 h 2183112"/>
                  <a:gd name="connsiteX19" fmla="*/ 1795716 w 4565345"/>
                  <a:gd name="connsiteY19" fmla="*/ 1051624 h 2183112"/>
                  <a:gd name="connsiteX20" fmla="*/ 2381196 w 4565345"/>
                  <a:gd name="connsiteY20" fmla="*/ 867429 h 2183112"/>
                  <a:gd name="connsiteX21" fmla="*/ 2664068 w 4565345"/>
                  <a:gd name="connsiteY21" fmla="*/ 1025311 h 2183112"/>
                  <a:gd name="connsiteX22" fmla="*/ 2710116 w 4565345"/>
                  <a:gd name="connsiteY22" fmla="*/ 1156879 h 2183112"/>
                  <a:gd name="connsiteX23" fmla="*/ 2295676 w 4565345"/>
                  <a:gd name="connsiteY23" fmla="*/ 1327918 h 2183112"/>
                  <a:gd name="connsiteX24" fmla="*/ 2137794 w 4565345"/>
                  <a:gd name="connsiteY24" fmla="*/ 1196349 h 2183112"/>
                  <a:gd name="connsiteX25" fmla="*/ 2137794 w 4565345"/>
                  <a:gd name="connsiteY25" fmla="*/ 1196349 h 218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5345" h="2183112">
                    <a:moveTo>
                      <a:pt x="1650991" y="2183112"/>
                    </a:moveTo>
                    <a:cubicBezTo>
                      <a:pt x="896666" y="1944096"/>
                      <a:pt x="142341" y="1705080"/>
                      <a:pt x="19544" y="1387123"/>
                    </a:cubicBezTo>
                    <a:cubicBezTo>
                      <a:pt x="-103253" y="1069166"/>
                      <a:pt x="371490" y="500133"/>
                      <a:pt x="914209" y="275371"/>
                    </a:cubicBezTo>
                    <a:cubicBezTo>
                      <a:pt x="1456928" y="50608"/>
                      <a:pt x="2672839" y="-65610"/>
                      <a:pt x="3275860" y="38548"/>
                    </a:cubicBezTo>
                    <a:cubicBezTo>
                      <a:pt x="3878881" y="142706"/>
                      <a:pt x="4404059" y="599907"/>
                      <a:pt x="4532338" y="900321"/>
                    </a:cubicBezTo>
                    <a:cubicBezTo>
                      <a:pt x="4660617" y="1200735"/>
                      <a:pt x="4397480" y="1651356"/>
                      <a:pt x="4045535" y="1841034"/>
                    </a:cubicBezTo>
                    <a:cubicBezTo>
                      <a:pt x="3693590" y="2030712"/>
                      <a:pt x="2997374" y="2104171"/>
                      <a:pt x="2420666" y="2038387"/>
                    </a:cubicBezTo>
                    <a:cubicBezTo>
                      <a:pt x="1843958" y="1972603"/>
                      <a:pt x="737688" y="1717140"/>
                      <a:pt x="585288" y="1446329"/>
                    </a:cubicBezTo>
                    <a:cubicBezTo>
                      <a:pt x="432888" y="1175518"/>
                      <a:pt x="1055645" y="571400"/>
                      <a:pt x="1506266" y="413518"/>
                    </a:cubicBezTo>
                    <a:cubicBezTo>
                      <a:pt x="1956887" y="255636"/>
                      <a:pt x="2921722" y="432156"/>
                      <a:pt x="3289017" y="499037"/>
                    </a:cubicBezTo>
                    <a:cubicBezTo>
                      <a:pt x="3656312" y="565918"/>
                      <a:pt x="3608071" y="673365"/>
                      <a:pt x="3710036" y="814801"/>
                    </a:cubicBezTo>
                    <a:cubicBezTo>
                      <a:pt x="3812002" y="956237"/>
                      <a:pt x="4149694" y="1197446"/>
                      <a:pt x="3900810" y="1347653"/>
                    </a:cubicBezTo>
                    <a:cubicBezTo>
                      <a:pt x="3651927" y="1497860"/>
                      <a:pt x="2639946" y="1691923"/>
                      <a:pt x="2216735" y="1716044"/>
                    </a:cubicBezTo>
                    <a:cubicBezTo>
                      <a:pt x="1793524" y="1740165"/>
                      <a:pt x="1526001" y="1625043"/>
                      <a:pt x="1361541" y="1492378"/>
                    </a:cubicBezTo>
                    <a:cubicBezTo>
                      <a:pt x="1197081" y="1359713"/>
                      <a:pt x="1026042" y="1084516"/>
                      <a:pt x="1229973" y="920056"/>
                    </a:cubicBezTo>
                    <a:cubicBezTo>
                      <a:pt x="1433904" y="755596"/>
                      <a:pt x="2246339" y="507809"/>
                      <a:pt x="2585127" y="505616"/>
                    </a:cubicBezTo>
                    <a:cubicBezTo>
                      <a:pt x="2923915" y="503423"/>
                      <a:pt x="3177185" y="744632"/>
                      <a:pt x="3262704" y="906899"/>
                    </a:cubicBezTo>
                    <a:cubicBezTo>
                      <a:pt x="3348223" y="1069166"/>
                      <a:pt x="3327391" y="1379448"/>
                      <a:pt x="3098243" y="1479221"/>
                    </a:cubicBezTo>
                    <a:cubicBezTo>
                      <a:pt x="2869095" y="1578994"/>
                      <a:pt x="2104902" y="1576801"/>
                      <a:pt x="1887814" y="1505535"/>
                    </a:cubicBezTo>
                    <a:cubicBezTo>
                      <a:pt x="1670726" y="1434269"/>
                      <a:pt x="1713486" y="1157975"/>
                      <a:pt x="1795716" y="1051624"/>
                    </a:cubicBezTo>
                    <a:cubicBezTo>
                      <a:pt x="1877946" y="945273"/>
                      <a:pt x="2236471" y="871814"/>
                      <a:pt x="2381196" y="867429"/>
                    </a:cubicBezTo>
                    <a:cubicBezTo>
                      <a:pt x="2525921" y="863043"/>
                      <a:pt x="2609248" y="977069"/>
                      <a:pt x="2664068" y="1025311"/>
                    </a:cubicBezTo>
                    <a:cubicBezTo>
                      <a:pt x="2718888" y="1073553"/>
                      <a:pt x="2771515" y="1106444"/>
                      <a:pt x="2710116" y="1156879"/>
                    </a:cubicBezTo>
                    <a:cubicBezTo>
                      <a:pt x="2648717" y="1207313"/>
                      <a:pt x="2391063" y="1321340"/>
                      <a:pt x="2295676" y="1327918"/>
                    </a:cubicBezTo>
                    <a:cubicBezTo>
                      <a:pt x="2200289" y="1334496"/>
                      <a:pt x="2137794" y="1196349"/>
                      <a:pt x="2137794" y="1196349"/>
                    </a:cubicBezTo>
                    <a:lnTo>
                      <a:pt x="2137794" y="1196349"/>
                    </a:lnTo>
                  </a:path>
                </a:pathLst>
              </a:custGeom>
              <a:gradFill flip="none" rotWithShape="1">
                <a:gsLst>
                  <a:gs pos="0">
                    <a:srgbClr val="5FCBEF">
                      <a:lumMod val="75000"/>
                    </a:srgbClr>
                  </a:gs>
                  <a:gs pos="67000">
                    <a:srgbClr val="5FCBEF">
                      <a:lumMod val="45000"/>
                      <a:lumOff val="5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76200" cap="rnd" cmpd="sng" algn="ctr">
                <a:solidFill>
                  <a:srgbClr val="5FCBEF">
                    <a:lumMod val="60000"/>
                    <a:lumOff val="40000"/>
                  </a:srgbClr>
                </a:solidFill>
                <a:prstDash val="solid"/>
              </a:ln>
              <a:effectLst>
                <a:glow rad="304800">
                  <a:srgbClr val="5FCBEF">
                    <a:satMod val="175000"/>
                    <a:alpha val="61000"/>
                  </a:srgbClr>
                </a:glow>
                <a:softEdge rad="12700"/>
              </a:effectLst>
              <a:scene3d>
                <a:camera prst="orthographicFront">
                  <a:rot lat="3281389" lon="21079645" rev="21174287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829452">
                  <a:defRPr/>
                </a:pPr>
                <a:endParaRPr lang="ja-JP" altLang="en-US" sz="1633" kern="0">
                  <a:solidFill>
                    <a:prstClr val="white"/>
                  </a:solidFill>
                  <a:latin typeface="Trebuchet MS" panose="020B0603020202020204"/>
                  <a:ea typeface="メイリオ" panose="020B0604030504040204" pitchFamily="50" charset="-12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8664C99-63AC-47C2-A996-778F221DF80E}"/>
                  </a:ext>
                </a:extLst>
              </p:cNvPr>
              <p:cNvSpPr/>
              <p:nvPr/>
            </p:nvSpPr>
            <p:spPr>
              <a:xfrm>
                <a:off x="6408145" y="3743859"/>
                <a:ext cx="2484335" cy="1221871"/>
              </a:xfrm>
              <a:custGeom>
                <a:avLst/>
                <a:gdLst>
                  <a:gd name="connsiteX0" fmla="*/ 1650991 w 4565345"/>
                  <a:gd name="connsiteY0" fmla="*/ 2183112 h 2183112"/>
                  <a:gd name="connsiteX1" fmla="*/ 19544 w 4565345"/>
                  <a:gd name="connsiteY1" fmla="*/ 1387123 h 2183112"/>
                  <a:gd name="connsiteX2" fmla="*/ 914209 w 4565345"/>
                  <a:gd name="connsiteY2" fmla="*/ 275371 h 2183112"/>
                  <a:gd name="connsiteX3" fmla="*/ 3275860 w 4565345"/>
                  <a:gd name="connsiteY3" fmla="*/ 38548 h 2183112"/>
                  <a:gd name="connsiteX4" fmla="*/ 4532338 w 4565345"/>
                  <a:gd name="connsiteY4" fmla="*/ 900321 h 2183112"/>
                  <a:gd name="connsiteX5" fmla="*/ 4045535 w 4565345"/>
                  <a:gd name="connsiteY5" fmla="*/ 1841034 h 2183112"/>
                  <a:gd name="connsiteX6" fmla="*/ 2420666 w 4565345"/>
                  <a:gd name="connsiteY6" fmla="*/ 2038387 h 2183112"/>
                  <a:gd name="connsiteX7" fmla="*/ 585288 w 4565345"/>
                  <a:gd name="connsiteY7" fmla="*/ 1446329 h 2183112"/>
                  <a:gd name="connsiteX8" fmla="*/ 1506266 w 4565345"/>
                  <a:gd name="connsiteY8" fmla="*/ 413518 h 2183112"/>
                  <a:gd name="connsiteX9" fmla="*/ 3289017 w 4565345"/>
                  <a:gd name="connsiteY9" fmla="*/ 499037 h 2183112"/>
                  <a:gd name="connsiteX10" fmla="*/ 3710036 w 4565345"/>
                  <a:gd name="connsiteY10" fmla="*/ 814801 h 2183112"/>
                  <a:gd name="connsiteX11" fmla="*/ 3900810 w 4565345"/>
                  <a:gd name="connsiteY11" fmla="*/ 1347653 h 2183112"/>
                  <a:gd name="connsiteX12" fmla="*/ 2216735 w 4565345"/>
                  <a:gd name="connsiteY12" fmla="*/ 1716044 h 2183112"/>
                  <a:gd name="connsiteX13" fmla="*/ 1361541 w 4565345"/>
                  <a:gd name="connsiteY13" fmla="*/ 1492378 h 2183112"/>
                  <a:gd name="connsiteX14" fmla="*/ 1229973 w 4565345"/>
                  <a:gd name="connsiteY14" fmla="*/ 920056 h 2183112"/>
                  <a:gd name="connsiteX15" fmla="*/ 2585127 w 4565345"/>
                  <a:gd name="connsiteY15" fmla="*/ 505616 h 2183112"/>
                  <a:gd name="connsiteX16" fmla="*/ 3262704 w 4565345"/>
                  <a:gd name="connsiteY16" fmla="*/ 906899 h 2183112"/>
                  <a:gd name="connsiteX17" fmla="*/ 3098243 w 4565345"/>
                  <a:gd name="connsiteY17" fmla="*/ 1479221 h 2183112"/>
                  <a:gd name="connsiteX18" fmla="*/ 1887814 w 4565345"/>
                  <a:gd name="connsiteY18" fmla="*/ 1505535 h 2183112"/>
                  <a:gd name="connsiteX19" fmla="*/ 1795716 w 4565345"/>
                  <a:gd name="connsiteY19" fmla="*/ 1051624 h 2183112"/>
                  <a:gd name="connsiteX20" fmla="*/ 2381196 w 4565345"/>
                  <a:gd name="connsiteY20" fmla="*/ 867429 h 2183112"/>
                  <a:gd name="connsiteX21" fmla="*/ 2664068 w 4565345"/>
                  <a:gd name="connsiteY21" fmla="*/ 1025311 h 2183112"/>
                  <a:gd name="connsiteX22" fmla="*/ 2710116 w 4565345"/>
                  <a:gd name="connsiteY22" fmla="*/ 1156879 h 2183112"/>
                  <a:gd name="connsiteX23" fmla="*/ 2295676 w 4565345"/>
                  <a:gd name="connsiteY23" fmla="*/ 1327918 h 2183112"/>
                  <a:gd name="connsiteX24" fmla="*/ 2137794 w 4565345"/>
                  <a:gd name="connsiteY24" fmla="*/ 1196349 h 2183112"/>
                  <a:gd name="connsiteX25" fmla="*/ 2137794 w 4565345"/>
                  <a:gd name="connsiteY25" fmla="*/ 1196349 h 218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5345" h="2183112">
                    <a:moveTo>
                      <a:pt x="1650991" y="2183112"/>
                    </a:moveTo>
                    <a:cubicBezTo>
                      <a:pt x="896666" y="1944096"/>
                      <a:pt x="142341" y="1705080"/>
                      <a:pt x="19544" y="1387123"/>
                    </a:cubicBezTo>
                    <a:cubicBezTo>
                      <a:pt x="-103253" y="1069166"/>
                      <a:pt x="371490" y="500133"/>
                      <a:pt x="914209" y="275371"/>
                    </a:cubicBezTo>
                    <a:cubicBezTo>
                      <a:pt x="1456928" y="50608"/>
                      <a:pt x="2672839" y="-65610"/>
                      <a:pt x="3275860" y="38548"/>
                    </a:cubicBezTo>
                    <a:cubicBezTo>
                      <a:pt x="3878881" y="142706"/>
                      <a:pt x="4404059" y="599907"/>
                      <a:pt x="4532338" y="900321"/>
                    </a:cubicBezTo>
                    <a:cubicBezTo>
                      <a:pt x="4660617" y="1200735"/>
                      <a:pt x="4397480" y="1651356"/>
                      <a:pt x="4045535" y="1841034"/>
                    </a:cubicBezTo>
                    <a:cubicBezTo>
                      <a:pt x="3693590" y="2030712"/>
                      <a:pt x="2997374" y="2104171"/>
                      <a:pt x="2420666" y="2038387"/>
                    </a:cubicBezTo>
                    <a:cubicBezTo>
                      <a:pt x="1843958" y="1972603"/>
                      <a:pt x="737688" y="1717140"/>
                      <a:pt x="585288" y="1446329"/>
                    </a:cubicBezTo>
                    <a:cubicBezTo>
                      <a:pt x="432888" y="1175518"/>
                      <a:pt x="1055645" y="571400"/>
                      <a:pt x="1506266" y="413518"/>
                    </a:cubicBezTo>
                    <a:cubicBezTo>
                      <a:pt x="1956887" y="255636"/>
                      <a:pt x="2921722" y="432156"/>
                      <a:pt x="3289017" y="499037"/>
                    </a:cubicBezTo>
                    <a:cubicBezTo>
                      <a:pt x="3656312" y="565918"/>
                      <a:pt x="3608071" y="673365"/>
                      <a:pt x="3710036" y="814801"/>
                    </a:cubicBezTo>
                    <a:cubicBezTo>
                      <a:pt x="3812002" y="956237"/>
                      <a:pt x="4149694" y="1197446"/>
                      <a:pt x="3900810" y="1347653"/>
                    </a:cubicBezTo>
                    <a:cubicBezTo>
                      <a:pt x="3651927" y="1497860"/>
                      <a:pt x="2639946" y="1691923"/>
                      <a:pt x="2216735" y="1716044"/>
                    </a:cubicBezTo>
                    <a:cubicBezTo>
                      <a:pt x="1793524" y="1740165"/>
                      <a:pt x="1526001" y="1625043"/>
                      <a:pt x="1361541" y="1492378"/>
                    </a:cubicBezTo>
                    <a:cubicBezTo>
                      <a:pt x="1197081" y="1359713"/>
                      <a:pt x="1026042" y="1084516"/>
                      <a:pt x="1229973" y="920056"/>
                    </a:cubicBezTo>
                    <a:cubicBezTo>
                      <a:pt x="1433904" y="755596"/>
                      <a:pt x="2246339" y="507809"/>
                      <a:pt x="2585127" y="505616"/>
                    </a:cubicBezTo>
                    <a:cubicBezTo>
                      <a:pt x="2923915" y="503423"/>
                      <a:pt x="3177185" y="744632"/>
                      <a:pt x="3262704" y="906899"/>
                    </a:cubicBezTo>
                    <a:cubicBezTo>
                      <a:pt x="3348223" y="1069166"/>
                      <a:pt x="3327391" y="1379448"/>
                      <a:pt x="3098243" y="1479221"/>
                    </a:cubicBezTo>
                    <a:cubicBezTo>
                      <a:pt x="2869095" y="1578994"/>
                      <a:pt x="2104902" y="1576801"/>
                      <a:pt x="1887814" y="1505535"/>
                    </a:cubicBezTo>
                    <a:cubicBezTo>
                      <a:pt x="1670726" y="1434269"/>
                      <a:pt x="1713486" y="1157975"/>
                      <a:pt x="1795716" y="1051624"/>
                    </a:cubicBezTo>
                    <a:cubicBezTo>
                      <a:pt x="1877946" y="945273"/>
                      <a:pt x="2236471" y="871814"/>
                      <a:pt x="2381196" y="867429"/>
                    </a:cubicBezTo>
                    <a:cubicBezTo>
                      <a:pt x="2525921" y="863043"/>
                      <a:pt x="2609248" y="977069"/>
                      <a:pt x="2664068" y="1025311"/>
                    </a:cubicBezTo>
                    <a:cubicBezTo>
                      <a:pt x="2718888" y="1073553"/>
                      <a:pt x="2771515" y="1106444"/>
                      <a:pt x="2710116" y="1156879"/>
                    </a:cubicBezTo>
                    <a:cubicBezTo>
                      <a:pt x="2648717" y="1207313"/>
                      <a:pt x="2391063" y="1321340"/>
                      <a:pt x="2295676" y="1327918"/>
                    </a:cubicBezTo>
                    <a:cubicBezTo>
                      <a:pt x="2200289" y="1334496"/>
                      <a:pt x="2137794" y="1196349"/>
                      <a:pt x="2137794" y="1196349"/>
                    </a:cubicBezTo>
                    <a:lnTo>
                      <a:pt x="2137794" y="1196349"/>
                    </a:lnTo>
                  </a:path>
                </a:pathLst>
              </a:custGeom>
              <a:gradFill flip="none" rotWithShape="1">
                <a:gsLst>
                  <a:gs pos="0">
                    <a:srgbClr val="5FCBEF">
                      <a:lumMod val="75000"/>
                    </a:srgbClr>
                  </a:gs>
                  <a:gs pos="67000">
                    <a:srgbClr val="5FCBEF">
                      <a:lumMod val="45000"/>
                      <a:lumOff val="5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76200" cap="rnd" cmpd="sng" algn="ctr">
                <a:solidFill>
                  <a:srgbClr val="5FCBEF">
                    <a:lumMod val="60000"/>
                    <a:lumOff val="40000"/>
                  </a:srgbClr>
                </a:solidFill>
                <a:prstDash val="solid"/>
              </a:ln>
              <a:effectLst>
                <a:glow rad="304800">
                  <a:srgbClr val="5FCBEF">
                    <a:satMod val="175000"/>
                    <a:alpha val="61000"/>
                  </a:srgbClr>
                </a:glow>
                <a:softEdge rad="12700"/>
              </a:effectLst>
              <a:scene3d>
                <a:camera prst="orthographicFront">
                  <a:rot lat="3281389" lon="21079645" rev="21174287"/>
                </a:camera>
                <a:lightRig rig="threePt" dir="t"/>
              </a:scene3d>
            </p:spPr>
            <p:txBody>
              <a:bodyPr rtlCol="0" anchor="ctr"/>
              <a:lstStyle/>
              <a:p>
                <a:pPr algn="ctr" defTabSz="829452">
                  <a:defRPr/>
                </a:pPr>
                <a:endParaRPr lang="ja-JP" altLang="en-US" sz="1633" kern="0" dirty="0">
                  <a:solidFill>
                    <a:prstClr val="white"/>
                  </a:solidFill>
                  <a:latin typeface="Trebuchet MS" panose="020B0603020202020204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AE7838-725E-464A-A69D-A37EA974F2A8}"/>
                </a:ext>
              </a:extLst>
            </p:cNvPr>
            <p:cNvGrpSpPr/>
            <p:nvPr/>
          </p:nvGrpSpPr>
          <p:grpSpPr>
            <a:xfrm>
              <a:off x="6827739" y="3850559"/>
              <a:ext cx="1597804" cy="844811"/>
              <a:chOff x="7067502" y="3897716"/>
              <a:chExt cx="1312577" cy="693205"/>
            </a:xfrm>
            <a:solidFill>
              <a:srgbClr val="00B0F0"/>
            </a:solidFill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D0F61D8-5D0E-4942-8925-509765B8BA57}"/>
                  </a:ext>
                </a:extLst>
              </p:cNvPr>
              <p:cNvGrpSpPr/>
              <p:nvPr/>
            </p:nvGrpSpPr>
            <p:grpSpPr>
              <a:xfrm rot="20603976">
                <a:off x="7067502" y="4159658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A972D9AE-0EEB-49A2-A181-BB76852104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3B12136-9D7A-4CFC-992F-F62A08A8335D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9CC03DEB-ABA3-45CF-B506-652E4037D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DD6388B-5B50-40C3-A2CE-13F0F6A8309D}"/>
                  </a:ext>
                </a:extLst>
              </p:cNvPr>
              <p:cNvGrpSpPr/>
              <p:nvPr/>
            </p:nvGrpSpPr>
            <p:grpSpPr>
              <a:xfrm rot="21049693">
                <a:off x="7342245" y="3934645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FA3916CE-AB9B-4C30-9600-68294192FF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1FB8229-03C9-4BC0-9D92-9DAAB0C4CF78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348A4E45-7D87-400D-9456-5C6A691AD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EFAC89C-79F5-4168-A144-E2175739B12A}"/>
                  </a:ext>
                </a:extLst>
              </p:cNvPr>
              <p:cNvGrpSpPr/>
              <p:nvPr/>
            </p:nvGrpSpPr>
            <p:grpSpPr>
              <a:xfrm rot="627007">
                <a:off x="7762742" y="3897716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FFFB5DAC-B254-431B-8030-96BA8815F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65E8D87-4F68-40CD-BEF0-0FF72A2F5271}"/>
                    </a:ext>
                  </a:extLst>
                </p:cNvPr>
                <p:cNvSpPr/>
                <p:nvPr/>
              </p:nvSpPr>
              <p:spPr>
                <a:xfrm rot="20252846">
                  <a:off x="2736622" y="3032650"/>
                  <a:ext cx="315764" cy="315763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3EB10C40-17EC-4908-976F-4506126AE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9173BE1-C4B4-4683-9EF0-5BF77F3D7B40}"/>
                  </a:ext>
                </a:extLst>
              </p:cNvPr>
              <p:cNvGrpSpPr/>
              <p:nvPr/>
            </p:nvGrpSpPr>
            <p:grpSpPr>
              <a:xfrm rot="1347154">
                <a:off x="8105687" y="3960515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A6D16D9-B1B2-42AA-9313-674BB3EBE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0E57846-C1C8-41EB-9532-665CC59D0971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896A6DFA-0BA7-4445-8C7E-B40237B59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6D8A441-B243-41EE-9B18-9F8B1FB7A8DE}"/>
                  </a:ext>
                </a:extLst>
              </p:cNvPr>
              <p:cNvGrpSpPr/>
              <p:nvPr/>
            </p:nvGrpSpPr>
            <p:grpSpPr>
              <a:xfrm rot="1347154">
                <a:off x="8186820" y="4163177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D4E5E6AB-1212-4A60-952E-BC34FCF42C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CEC27EE-BD48-4538-B014-513202942653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B080009F-C769-47B4-96BB-353F8CB57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22794B5-2B6E-44D4-8A13-2F978C569F4C}"/>
                  </a:ext>
                </a:extLst>
              </p:cNvPr>
              <p:cNvGrpSpPr/>
              <p:nvPr/>
            </p:nvGrpSpPr>
            <p:grpSpPr>
              <a:xfrm rot="1347154">
                <a:off x="7819783" y="4234881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2612988-9445-4601-BC7E-5516CD5F88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1D35F7F-C03D-4935-90F3-4DB452A5939F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6611D31-A6F3-4621-BC57-ED797759E3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2757FB8-63CF-4BE3-8CA7-629137B91D60}"/>
                  </a:ext>
                </a:extLst>
              </p:cNvPr>
              <p:cNvGrpSpPr/>
              <p:nvPr/>
            </p:nvGrpSpPr>
            <p:grpSpPr>
              <a:xfrm rot="1347154">
                <a:off x="7393014" y="4279479"/>
                <a:ext cx="193259" cy="311442"/>
                <a:chOff x="2736622" y="2894504"/>
                <a:chExt cx="315764" cy="506778"/>
              </a:xfrm>
              <a:grp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97B94EAA-17C1-4494-A85C-6ADEF14BE3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1C75FD0-0767-4899-932B-3710AF4A88E6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grpFill/>
                <a:ln w="19050" cap="rnd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rtlCol="0" anchor="ctr"/>
                <a:lstStyle/>
                <a:p>
                  <a:pPr algn="ctr" defTabSz="829452">
                    <a:defRPr/>
                  </a:pPr>
                  <a:endParaRPr lang="ja-JP" altLang="en-US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1D5C00AF-F3D3-4ADF-AB5D-C5DD05421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grpFill/>
                <a:ln w="38100" cap="rnd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EEF363-DB50-9C05-87A7-BD1386EDD13C}"/>
              </a:ext>
            </a:extLst>
          </p:cNvPr>
          <p:cNvGrpSpPr/>
          <p:nvPr/>
        </p:nvGrpSpPr>
        <p:grpSpPr>
          <a:xfrm>
            <a:off x="7316582" y="980728"/>
            <a:ext cx="1455176" cy="1565907"/>
            <a:chOff x="6601521" y="816209"/>
            <a:chExt cx="1455176" cy="1565907"/>
          </a:xfrm>
        </p:grpSpPr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8382C2A5-6144-2495-8F96-D665F6D20207}"/>
                </a:ext>
              </a:extLst>
            </p:cNvPr>
            <p:cNvSpPr/>
            <p:nvPr/>
          </p:nvSpPr>
          <p:spPr bwMode="auto">
            <a:xfrm>
              <a:off x="6601521" y="816209"/>
              <a:ext cx="576064" cy="1565907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7D1C79-3F6E-6AEA-4B58-3F4A5DDAE9B9}"/>
                </a:ext>
              </a:extLst>
            </p:cNvPr>
            <p:cNvCxnSpPr/>
            <p:nvPr/>
          </p:nvCxnSpPr>
          <p:spPr>
            <a:xfrm flipV="1">
              <a:off x="6948264" y="1599162"/>
              <a:ext cx="864096" cy="461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ABDA06CD-7651-DDC6-CDBF-5E68F297045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585" y="1466494"/>
              <a:ext cx="137832" cy="234314"/>
            </a:xfrm>
            <a:prstGeom prst="rect">
              <a:avLst/>
            </a:prstGeom>
          </p:spPr>
        </p:pic>
        <p:pic>
          <p:nvPicPr>
  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18FBC451-A631-9A95-5E4C-733F6355C68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1700808"/>
              <a:ext cx="244337" cy="32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64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2  (v_2^2 w_1 + v_1^2 w_2)&#10;\= &#10; \frac{ v_A^2( \zeta'_\para \cos^2 \theta + \eta'_\para \sin^2 \theta )}{1-v_A^2} &#10;+ c_s^2  \eta'_\para  ( \cos^4 \theta +  \sin^4 \theta ) &#10;+ \frac{\rho'_\perp &#10; c_s^2 ( 1 -v_A^2 \cos^2 \theta )}{1-v_A^2} &#10;\nnb&#10;&amp;&amp;&#10;- \big (  \zeta'_\para+\zeta'_\perp+\eta'_\perp &#10;-2 (\zeta'_\times + \eta'_\para)  \big )  &#10;c_s^2  \cos^2 \theta \sin^2 \theta  &#10;, &#10;\nnb&#10;2 (w_1 + w_2)  &#10;\=&#10;\frac{ \zeta'_\para \cos^2 \theta &#10;+ \zeta'_\perp \sin^2 \theta}{ 1-v_A^2 } + \eta'_\para&#10;+ \rho'_\perp( 1 + \frac{c_s^2 v_A^2}{1-v_A^2} \sin^2 \theta)&#10;+ \sin^2 \theta \big(  \eta'_\perp - \frac{v_A^2}{1-v_A^2} (\zeta'_\perp - \eta'_\para) \big)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67A5741-7981-B781-10CA-EC4E7FB46F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0" y="620688"/>
            <a:ext cx="8387131" cy="1428006"/>
          </a:xfrm>
          <a:prstGeom prst="rect">
            <a:avLst/>
          </a:prstGeom>
        </p:spPr>
      </p:pic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om{&#10;w_1 = - \frac{ W_1 - v_1^2 W_2 }{2(v_1^2 - v_2^2)}  &#10;, \quad &#10;w_2 = + \frac{ W_1 - v_2^2 W_2 }{2(v_1^2 - v_2^2)}  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84BD0A22-33C8-D573-DC91-37BB2BD4E0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8" y="980727"/>
            <a:ext cx="4802756" cy="645429"/>
          </a:xfrm>
          <a:prstGeom prst="rect">
            <a:avLst/>
          </a:prstGeom>
        </p:spPr>
      </p:pic>
      <p:pic>
        <p:nvPicPr>
          <p:cNvPr id="17" name="Picture 1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 \= \eta'_\para \Big( c_s^2  \cos^2 (2\theta)&#10;+  \frac{v_A^2  \sin^2 \theta}{1-v_A^2}&#10; \Big) &#10;+ \rho'_\perp c_s^2 \frac{ 1 - v_A^2 \cos^2 \theta }{1-v_A^2}  &#10;\nnb&#10;&amp;&amp; \hspace{-0.5cm}&#10;+ \cos^2 \theta \Big[ \, &#10;\zeta'_\para   \frac{v_A^2}{1-v_A^2}  &#10;+ \big( \zeta'_\para +  \zeta'_\perp + \eta'_\perp- 2 \zeta'_\times \big) c_s^2  \sin^2 \theta   \, \Big]&#10;,   \nnb &#10;W_2 \=  \eta'_\para  \Big( 1 + \frac{v_A^2}{1-v_A^2} \sin^2 \theta\Big)  &#10;+ \rho'_\perp \Big( 1 + \frac{v_A^2  c_s^2 }{1-v_A^2} \sin^2\theta  \Big)&#10;\nnb&#10;&amp;&amp;&#10;+  \frac{\zeta'_\para}{1-v_A^2} \cos^2 \theta &#10;+ \big( \zeta'_\perp  + \eta'_\perp ) \sin^2\theta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427F5EE4-F189-E6FC-9C3A-BA3CBCA9F2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36" y="2048694"/>
            <a:ext cx="6184328" cy="27349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55594A-C691-1A1C-1D97-BF027FF20BBF}"/>
              </a:ext>
            </a:extLst>
          </p:cNvPr>
          <p:cNvSpPr txBox="1"/>
          <p:nvPr/>
        </p:nvSpPr>
        <p:spPr>
          <a:xfrm>
            <a:off x="1763688" y="188640"/>
            <a:ext cx="504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Analytic solutions: Damping rates</a:t>
            </a:r>
            <a:endParaRPr kumimoji="1" lang="ja-JP" altLang="en-US" sz="2800" dirty="0"/>
          </a:p>
        </p:txBody>
      </p:sp>
      <p:pic>
        <p:nvPicPr>
          <p:cNvPr id="24" name="Picture 2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One can show that $W_{1,2} \geq 0$. &#10;&#10;&#10;\end{document}&#10;&#10;" title="IguanaTex Bitmap Display">
            <a:extLst>
              <a:ext uri="{FF2B5EF4-FFF2-40B4-BE49-F238E27FC236}">
                <a16:creationId xmlns:a16="http://schemas.microsoft.com/office/drawing/2014/main" id="{C7716B35-6F9E-CA23-9216-4B857DBEF5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4077072"/>
            <a:ext cx="4272686" cy="3373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EAD12D-8830-C51D-ACF4-3EF41887126D}"/>
              </a:ext>
            </a:extLst>
          </p:cNvPr>
          <p:cNvSpPr txBox="1"/>
          <p:nvPr/>
        </p:nvSpPr>
        <p:spPr>
          <a:xfrm>
            <a:off x="9612560" y="4655531"/>
            <a:ext cx="7084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All solutions are </a:t>
            </a:r>
            <a:r>
              <a:rPr lang="en-US" altLang="ja-JP" sz="2400" dirty="0"/>
              <a:t>a</a:t>
            </a:r>
            <a:r>
              <a:rPr kumimoji="1" lang="en-US" altLang="ja-JP" sz="2400" dirty="0"/>
              <a:t>lways damping in the fluid rest frame </a:t>
            </a:r>
          </a:p>
          <a:p>
            <a:r>
              <a:rPr kumimoji="1" lang="en-US" altLang="ja-JP" sz="2400" dirty="0"/>
              <a:t>(stable around the equilibrium)</a:t>
            </a:r>
            <a:endParaRPr kumimoji="1" lang="ja-JP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5FA75-2E6A-2A95-C08D-1B45CAB64ABF}"/>
              </a:ext>
            </a:extLst>
          </p:cNvPr>
          <p:cNvSpPr txBox="1"/>
          <p:nvPr/>
        </p:nvSpPr>
        <p:spPr>
          <a:xfrm>
            <a:off x="24371" y="4919008"/>
            <a:ext cx="91791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>
                <a:solidFill>
                  <a:srgbClr val="FF0000"/>
                </a:solidFill>
              </a:rPr>
              <a:t>All the phase velocities are subluminal.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400" dirty="0">
                <a:solidFill>
                  <a:srgbClr val="FF0000"/>
                </a:solidFill>
              </a:rPr>
              <a:t>All the imaginary parts act as damping effects </a:t>
            </a:r>
            <a:r>
              <a:rPr lang="en-US" altLang="ja-JP" sz="2400" u="sng" dirty="0">
                <a:solidFill>
                  <a:srgbClr val="FF0000"/>
                </a:solidFill>
              </a:rPr>
              <a:t>in the fluid rest frame</a:t>
            </a:r>
            <a:r>
              <a:rPr kumimoji="1" lang="en-US" altLang="ja-JP" sz="24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/>
              <a:t>This is, however, not  sufficient to ensure causality </a:t>
            </a:r>
          </a:p>
          <a:p>
            <a:r>
              <a:rPr lang="en-US" altLang="ja-JP" sz="2400" dirty="0"/>
              <a:t>and</a:t>
            </a:r>
            <a:r>
              <a:rPr kumimoji="1" lang="en-US" altLang="ja-JP" sz="2400" dirty="0"/>
              <a:t> stability </a:t>
            </a:r>
            <a:r>
              <a:rPr lang="en-US" altLang="ja-JP" sz="2400" dirty="0"/>
              <a:t>in arbitrary Lorentz frame (see a back-up slide).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912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2F5F14-7457-932F-3E12-4D9A44133DFC}"/>
              </a:ext>
            </a:extLst>
          </p:cNvPr>
          <p:cNvSpPr txBox="1"/>
          <p:nvPr/>
        </p:nvSpPr>
        <p:spPr>
          <a:xfrm>
            <a:off x="467544" y="1988840"/>
            <a:ext cx="866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Breakdown of the small k expansion in anisotropic systems</a:t>
            </a:r>
            <a:endParaRPr kumimoji="1"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7881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omega  \= &#10;\cgd{ &#10;\pm \sqrt{v_A^2  k_\para^2  &#10;- \frac14  (\tilde \rho - \tilde \eta )^2k^4  }&#10;- \frac{i}{2} (\tilde \rho + \tilde \eta) k^2&#10;}&#10;\nnb&#10;\= &#10;\com{&#10;\pm v_A k_\para &#10;- \frac{i}{2} (\tilde \rho + \tilde \eta) k^2 + \order (k^3)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A34E143A-EF2E-C686-1EE7-B50A074846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" y="2156934"/>
            <a:ext cx="4988952" cy="1219048"/>
          </a:xfrm>
          <a:prstGeom prst="rect">
            <a:avLst/>
          </a:prstGeom>
        </p:spPr>
      </p:pic>
      <p:pic>
        <p:nvPicPr>
          <p:cNvPr id="25" name="Picture 2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com{&#10;\omega (\theta \to \frac{\pi}{2}) = &#10;- \frac{i}{2} (  \rho'_\para + \eta'_\perp) k_\perp^2 &#10;\pm \lim_{\theta \to \pi/2} \sum_{n=1}^\infty &#10;\frac{c_n (\rho'_\para - \eta'_\perp )^{2n}}{ (v_A \cos \theta)^{2n-1} }  k_\perp^{2n+1} 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095337D7-6EE6-D095-FF8E-FF98A70C74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7" y="5001828"/>
            <a:ext cx="6774856" cy="731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541886-E850-93D5-6202-86D6DFB08A70}"/>
              </a:ext>
            </a:extLst>
          </p:cNvPr>
          <p:cNvSpPr txBox="1"/>
          <p:nvPr/>
        </p:nvSpPr>
        <p:spPr>
          <a:xfrm>
            <a:off x="1993855" y="132164"/>
            <a:ext cx="421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Non-commutative limits</a:t>
            </a:r>
            <a:endParaRPr kumimoji="1" lang="ja-JP" alt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27ED2-10CE-D14A-B4FB-E212F0C8B30B}"/>
              </a:ext>
            </a:extLst>
          </p:cNvPr>
          <p:cNvSpPr txBox="1"/>
          <p:nvPr/>
        </p:nvSpPr>
        <p:spPr>
          <a:xfrm>
            <a:off x="395536" y="1599183"/>
            <a:ext cx="850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Demonstration with the simplest case: The Alfven mode (w/o spin)</a:t>
            </a:r>
            <a:endParaRPr kumimoji="1" lang="ja-JP" altLang="en-US" sz="2400" dirty="0"/>
          </a:p>
        </p:txBody>
      </p:sp>
      <p:pic>
        <p:nvPicPr>
          <p:cNvPr id="29" name="Picture 2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&#10;\begin{eqnarray}&#10;\omega(\theta\to\frac{\pi}{2})  \= \pm \frac{i}{2} &#10;|\tilde \rho - \tilde \eta | k_\perp^2 &#10;- \frac{i}{2} (\tilde \rho + \tilde \eta) k_\perp^2&#10;\nnb&#10;\=  - i \eta'_\perp  k_\perp^2  , \ \  &#10;- i \rho'_\para k_\perp^2 &#10;\nn&#10;\end{eqnarray}&#10;}&#10;&#10;\end{document}&#10;&#10;" title="IguanaTex Bitmap Display">
            <a:extLst>
              <a:ext uri="{FF2B5EF4-FFF2-40B4-BE49-F238E27FC236}">
                <a16:creationId xmlns:a16="http://schemas.microsoft.com/office/drawing/2014/main" id="{FB92C471-943F-5641-E5A0-B33C8EB56D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3659"/>
            <a:ext cx="4743618" cy="9432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90B7E68-659B-1D12-CA39-D2AA9B3773E2}"/>
              </a:ext>
            </a:extLst>
          </p:cNvPr>
          <p:cNvGrpSpPr/>
          <p:nvPr/>
        </p:nvGrpSpPr>
        <p:grpSpPr>
          <a:xfrm>
            <a:off x="7209360" y="3533"/>
            <a:ext cx="1325917" cy="1426812"/>
            <a:chOff x="6601521" y="816209"/>
            <a:chExt cx="1455176" cy="1565907"/>
          </a:xfrm>
        </p:grpSpPr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E3D8EB46-D1C5-86F2-368A-94FDD844097F}"/>
                </a:ext>
              </a:extLst>
            </p:cNvPr>
            <p:cNvSpPr/>
            <p:nvPr/>
          </p:nvSpPr>
          <p:spPr bwMode="auto">
            <a:xfrm>
              <a:off x="6601521" y="816209"/>
              <a:ext cx="576064" cy="1565907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F1BC4F-B7BA-A2F0-F16C-42620B70709C}"/>
                </a:ext>
              </a:extLst>
            </p:cNvPr>
            <p:cNvCxnSpPr/>
            <p:nvPr/>
          </p:nvCxnSpPr>
          <p:spPr>
            <a:xfrm flipV="1">
              <a:off x="6948264" y="1599162"/>
              <a:ext cx="864096" cy="461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844E2ABD-386E-CBC6-1428-04CAD38CBBF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585" y="1466494"/>
              <a:ext cx="137832" cy="234314"/>
            </a:xfrm>
            <a:prstGeom prst="rect">
              <a:avLst/>
            </a:prstGeom>
          </p:spPr>
        </p:pic>
        <p:pic>
          <p:nvPicPr>
            <p:cNvPr id="36" name="Picture 3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9D8EAC0F-B3F8-471E-B20F-31B1B41803D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1700808"/>
              <a:ext cx="244337" cy="325784"/>
            </a:xfrm>
            <a:prstGeom prst="rect">
              <a:avLst/>
            </a:prstGeom>
          </p:spPr>
        </p:pic>
      </p:grpSp>
      <p:pic>
        <p:nvPicPr>
          <p:cNvPr id="38" name="Picture 3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Two limits, $\theta\to \pi/2$ and $\bk \to 0$, do not commute.&#10;&#10;&#10;\end{document}&#10;&#10;" title="IguanaTex Bitmap Display">
            <a:extLst>
              <a:ext uri="{FF2B5EF4-FFF2-40B4-BE49-F238E27FC236}">
                <a16:creationId xmlns:a16="http://schemas.microsoft.com/office/drawing/2014/main" id="{70AEF10D-7066-E687-E855-D452EB3A5E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7" y="911163"/>
            <a:ext cx="6284014" cy="289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C384D3-08D1-A52A-3328-7B642FE71A34}"/>
              </a:ext>
            </a:extLst>
          </p:cNvPr>
          <p:cNvSpPr/>
          <p:nvPr/>
        </p:nvSpPr>
        <p:spPr bwMode="auto">
          <a:xfrm rot="20754709">
            <a:off x="2718779" y="3494186"/>
            <a:ext cx="544530" cy="914400"/>
          </a:xfrm>
          <a:custGeom>
            <a:avLst/>
            <a:gdLst>
              <a:gd name="connsiteX0" fmla="*/ 544530 w 544530"/>
              <a:gd name="connsiteY0" fmla="*/ 0 h 914400"/>
              <a:gd name="connsiteX1" fmla="*/ 195209 w 544530"/>
              <a:gd name="connsiteY1" fmla="*/ 364733 h 914400"/>
              <a:gd name="connsiteX2" fmla="*/ 375006 w 544530"/>
              <a:gd name="connsiteY2" fmla="*/ 693506 h 914400"/>
              <a:gd name="connsiteX3" fmla="*/ 508571 w 544530"/>
              <a:gd name="connsiteY3" fmla="*/ 359596 h 914400"/>
              <a:gd name="connsiteX4" fmla="*/ 184935 w 544530"/>
              <a:gd name="connsiteY4" fmla="*/ 508571 h 914400"/>
              <a:gd name="connsiteX5" fmla="*/ 0 w 54453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530" h="914400">
                <a:moveTo>
                  <a:pt x="544530" y="0"/>
                </a:moveTo>
                <a:cubicBezTo>
                  <a:pt x="383996" y="124574"/>
                  <a:pt x="223463" y="249149"/>
                  <a:pt x="195209" y="364733"/>
                </a:cubicBezTo>
                <a:cubicBezTo>
                  <a:pt x="166955" y="480317"/>
                  <a:pt x="322779" y="694362"/>
                  <a:pt x="375006" y="693506"/>
                </a:cubicBezTo>
                <a:cubicBezTo>
                  <a:pt x="427233" y="692650"/>
                  <a:pt x="540249" y="390418"/>
                  <a:pt x="508571" y="359596"/>
                </a:cubicBezTo>
                <a:cubicBezTo>
                  <a:pt x="476893" y="328774"/>
                  <a:pt x="269697" y="416104"/>
                  <a:pt x="184935" y="508571"/>
                </a:cubicBezTo>
                <a:cubicBezTo>
                  <a:pt x="100173" y="601038"/>
                  <a:pt x="50086" y="757719"/>
                  <a:pt x="0" y="914400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1848BB3-31EE-3528-EA9F-0395E6A9AEEE}"/>
              </a:ext>
            </a:extLst>
          </p:cNvPr>
          <p:cNvSpPr/>
          <p:nvPr/>
        </p:nvSpPr>
        <p:spPr bwMode="auto">
          <a:xfrm rot="20389382" flipH="1">
            <a:off x="5858763" y="2228287"/>
            <a:ext cx="751614" cy="914400"/>
          </a:xfrm>
          <a:custGeom>
            <a:avLst/>
            <a:gdLst>
              <a:gd name="connsiteX0" fmla="*/ 544530 w 544530"/>
              <a:gd name="connsiteY0" fmla="*/ 0 h 914400"/>
              <a:gd name="connsiteX1" fmla="*/ 195209 w 544530"/>
              <a:gd name="connsiteY1" fmla="*/ 364733 h 914400"/>
              <a:gd name="connsiteX2" fmla="*/ 375006 w 544530"/>
              <a:gd name="connsiteY2" fmla="*/ 693506 h 914400"/>
              <a:gd name="connsiteX3" fmla="*/ 508571 w 544530"/>
              <a:gd name="connsiteY3" fmla="*/ 359596 h 914400"/>
              <a:gd name="connsiteX4" fmla="*/ 184935 w 544530"/>
              <a:gd name="connsiteY4" fmla="*/ 508571 h 914400"/>
              <a:gd name="connsiteX5" fmla="*/ 0 w 54453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530" h="914400">
                <a:moveTo>
                  <a:pt x="544530" y="0"/>
                </a:moveTo>
                <a:cubicBezTo>
                  <a:pt x="383996" y="124574"/>
                  <a:pt x="223463" y="249149"/>
                  <a:pt x="195209" y="364733"/>
                </a:cubicBezTo>
                <a:cubicBezTo>
                  <a:pt x="166955" y="480317"/>
                  <a:pt x="322779" y="694362"/>
                  <a:pt x="375006" y="693506"/>
                </a:cubicBezTo>
                <a:cubicBezTo>
                  <a:pt x="427233" y="692650"/>
                  <a:pt x="540249" y="390418"/>
                  <a:pt x="508571" y="359596"/>
                </a:cubicBezTo>
                <a:cubicBezTo>
                  <a:pt x="476893" y="328774"/>
                  <a:pt x="269697" y="416104"/>
                  <a:pt x="184935" y="508571"/>
                </a:cubicBezTo>
                <a:cubicBezTo>
                  <a:pt x="100173" y="601038"/>
                  <a:pt x="50086" y="757719"/>
                  <a:pt x="0" y="914400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846E2-E2A1-478A-5390-C14EF547A907}"/>
              </a:ext>
            </a:extLst>
          </p:cNvPr>
          <p:cNvSpPr txBox="1"/>
          <p:nvPr/>
        </p:nvSpPr>
        <p:spPr>
          <a:xfrm>
            <a:off x="278523" y="4509120"/>
            <a:ext cx="3286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 pair of diffusive modes</a:t>
            </a:r>
            <a:endParaRPr kumimoji="1" lang="ja-JP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FFEF5-5DEF-7CDF-1BD4-D1C496F70A4F}"/>
              </a:ext>
            </a:extLst>
          </p:cNvPr>
          <p:cNvSpPr txBox="1"/>
          <p:nvPr/>
        </p:nvSpPr>
        <p:spPr>
          <a:xfrm>
            <a:off x="5485520" y="3096823"/>
            <a:ext cx="317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Distinct diffusive modes</a:t>
            </a:r>
            <a:endParaRPr kumimoji="1" lang="ja-JP" altLang="en-US" sz="2400" dirty="0"/>
          </a:p>
        </p:txBody>
      </p:sp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k_\para \to 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BD4FF96-15C7-7D1C-85F2-1DBA421C3C6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6" y="3472068"/>
            <a:ext cx="745143" cy="265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ED551-1D53-2F93-1438-3EA580BC48F8}"/>
              </a:ext>
            </a:extLst>
          </p:cNvPr>
          <p:cNvSpPr txBox="1"/>
          <p:nvPr/>
        </p:nvSpPr>
        <p:spPr>
          <a:xfrm>
            <a:off x="3635896" y="5847655"/>
            <a:ext cx="462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Higher k terms blow up with 1/</a:t>
            </a:r>
            <a:r>
              <a:rPr kumimoji="1" lang="en-US" altLang="ja-JP" sz="2400" dirty="0" err="1">
                <a:solidFill>
                  <a:srgbClr val="0000FF"/>
                </a:solidFill>
              </a:rPr>
              <a:t>cosθ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C66E5-0A99-F6FA-EEE2-EA7282B0DF95}"/>
              </a:ext>
            </a:extLst>
          </p:cNvPr>
          <p:cNvSpPr txBox="1"/>
          <p:nvPr/>
        </p:nvSpPr>
        <p:spPr>
          <a:xfrm>
            <a:off x="305736" y="6309320"/>
            <a:ext cx="868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This breakdown is potentially a general issue fo</a:t>
            </a:r>
            <a:r>
              <a:rPr lang="en-US" altLang="ja-JP" sz="2400" dirty="0"/>
              <a:t>r anisotropic systems.</a:t>
            </a:r>
            <a:endParaRPr kumimoji="1" lang="ja-JP" altLang="en-US" sz="2400" dirty="0"/>
          </a:p>
        </p:txBody>
      </p:sp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tilde \rho =  (\rho_\perp \cos^2 \theta&#10;+\rho_\para  \sin^2 \theta)/\mu_m$ &#10;&#10;$&#10;\tilde \eta = (\eta_\para \cos^2 \theta + \eta_\perp \sin^2 \theta )/h $.&#10;&#10;&#10;\end{document}&#10;&#10;" title="IguanaTex Bitmap Display">
            <a:extLst>
              <a:ext uri="{FF2B5EF4-FFF2-40B4-BE49-F238E27FC236}">
                <a16:creationId xmlns:a16="http://schemas.microsoft.com/office/drawing/2014/main" id="{0BF76A89-EF3A-2522-D273-FDAD4E044F6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1" y="3878854"/>
            <a:ext cx="2396300" cy="4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CDD55-3CDC-7D17-0BBF-BF07A282E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9" y="999134"/>
            <a:ext cx="9144000" cy="2693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F648E-3976-90AF-8342-FA6B82BDDE9B}"/>
              </a:ext>
            </a:extLst>
          </p:cNvPr>
          <p:cNvSpPr txBox="1"/>
          <p:nvPr/>
        </p:nvSpPr>
        <p:spPr>
          <a:xfrm>
            <a:off x="1201615" y="44624"/>
            <a:ext cx="659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Critical angle </a:t>
            </a:r>
            <a:r>
              <a:rPr kumimoji="1" lang="en-US" altLang="ja-JP" sz="2800" dirty="0"/>
              <a:t>and an alternative expansion</a:t>
            </a:r>
            <a:endParaRPr kumimoji="1" lang="ja-JP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6258-28EF-59D9-6BB2-E5AA5DD73FF1}"/>
              </a:ext>
            </a:extLst>
          </p:cNvPr>
          <p:cNvSpPr txBox="1"/>
          <p:nvPr/>
        </p:nvSpPr>
        <p:spPr>
          <a:xfrm>
            <a:off x="971600" y="711149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Phase velocit</a:t>
            </a:r>
            <a:r>
              <a:rPr lang="en-US" altLang="ja-JP" sz="2400" dirty="0">
                <a:solidFill>
                  <a:srgbClr val="00B050"/>
                </a:solidFill>
              </a:rPr>
              <a:t>ies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99819-B7F9-8250-1911-C2D6809546DA}"/>
              </a:ext>
            </a:extLst>
          </p:cNvPr>
          <p:cNvSpPr txBox="1"/>
          <p:nvPr/>
        </p:nvSpPr>
        <p:spPr>
          <a:xfrm>
            <a:off x="5724128" y="711149"/>
            <a:ext cx="19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Diffusion rates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8B6EA-0BBB-E94E-1ECD-A8C6F5AA3D77}"/>
              </a:ext>
            </a:extLst>
          </p:cNvPr>
          <p:cNvSpPr txBox="1"/>
          <p:nvPr/>
        </p:nvSpPr>
        <p:spPr>
          <a:xfrm>
            <a:off x="395536" y="3604954"/>
            <a:ext cx="491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Purely diffusive near the transverse direction.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CCD24-F563-1351-3255-E7223A1CAF74}"/>
              </a:ext>
            </a:extLst>
          </p:cNvPr>
          <p:cNvSpPr txBox="1"/>
          <p:nvPr/>
        </p:nvSpPr>
        <p:spPr>
          <a:xfrm>
            <a:off x="5880435" y="3604954"/>
            <a:ext cx="2868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Split of the </a:t>
            </a:r>
            <a:r>
              <a:rPr lang="en-US" altLang="ja-JP" sz="2000" dirty="0">
                <a:solidFill>
                  <a:srgbClr val="FF0000"/>
                </a:solidFill>
              </a:rPr>
              <a:t>diffusion </a:t>
            </a:r>
            <a:r>
              <a:rPr kumimoji="1" lang="en-US" altLang="ja-JP" sz="2000" dirty="0">
                <a:solidFill>
                  <a:srgbClr val="FF0000"/>
                </a:solidFill>
              </a:rPr>
              <a:t>rates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omega_+  \= - i k^2 \rho'_\parallel&#10;- i \Big( ( \rho'_\perp - \rho'_\para) k^2&#10;+ \frac{v_A^2}{\eta'_\perp - \rho'_\para} \Big)&#10;\cos^2\theta+\order(\cos^4\theta) , &#10;\nnb&#10;\omega_- \=&#10;- i k^2 \eta'_\perp&#10;- i \Big( (\eta'_\para - \eta'_\perp) k^2&#10;-\frac{ v_A^2}{\eta'_\perp- \rho'_\para}\Big)\cos^2\theta+\order(\cos^4\theta)&#10;%,\quad |\cos\theta| &lt; \hat{k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4DD44559-CB85-F72C-456B-5D1727758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36593"/>
            <a:ext cx="5904656" cy="1220515"/>
          </a:xfrm>
          <a:prstGeom prst="rect">
            <a:avLst/>
          </a:prstGeom>
        </p:spPr>
      </p:pic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{\rm For} \quad |\cos\theta| &lt; \hat{k} :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9EA23B7-B584-816F-CCC7-E1C4D595A0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1" y="5661248"/>
            <a:ext cx="1900190" cy="306286"/>
          </a:xfrm>
          <a:prstGeom prst="rect">
            <a:avLst/>
          </a:prstGeom>
        </p:spPr>
      </p:pic>
      <p:pic>
        <p:nvPicPr>
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Small cosine expansion }  &#10;$\quad \not  \leftrightarrow \quad$ Dotted lines: Small k expansion&#10;&#10;\com{Solutions w/o any expansion}&#10;&#10;&#10;\end{document}&#10;&#10;" title="IguanaTex Bitmap Display">
            <a:extLst>
              <a:ext uri="{FF2B5EF4-FFF2-40B4-BE49-F238E27FC236}">
                <a16:creationId xmlns:a16="http://schemas.microsoft.com/office/drawing/2014/main" id="{379A708B-E6EF-53D5-A913-A9EFB9BD14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5" y="4247793"/>
            <a:ext cx="7072000" cy="548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2D947E-799E-BB96-70F0-F8A5E1A48DA8}"/>
              </a:ext>
            </a:extLst>
          </p:cNvPr>
          <p:cNvSpPr txBox="1"/>
          <p:nvPr/>
        </p:nvSpPr>
        <p:spPr>
          <a:xfrm>
            <a:off x="1223249" y="4881092"/>
            <a:ext cx="655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Cosine function serves as another small parameter.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930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C55FF-A241-5E8B-49E5-75037B761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805908"/>
            <a:ext cx="5994412" cy="1777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945A4-66EA-7CCA-45C1-527978336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57" y="2686015"/>
            <a:ext cx="9113908" cy="272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DCE30-FD99-139E-7ADE-86D0D47EB5FF}"/>
              </a:ext>
            </a:extLst>
          </p:cNvPr>
          <p:cNvSpPr txBox="1"/>
          <p:nvPr/>
        </p:nvSpPr>
        <p:spPr>
          <a:xfrm>
            <a:off x="2051720" y="231949"/>
            <a:ext cx="533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Critical angle in the magneto-sonic waves</a:t>
            </a:r>
            <a:endParaRPr kumimoji="1" lang="ja-JP" alt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A1CEFD-E718-4C24-E26A-70D85E9CD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44" y="5414420"/>
            <a:ext cx="7323449" cy="830274"/>
          </a:xfrm>
          <a:prstGeom prst="rect">
            <a:avLst/>
          </a:prstGeom>
        </p:spPr>
      </p:pic>
      <p:pic>
        <p:nvPicPr>
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Limit of $\theta\to \pi/2$}&#10;&#10;&#10;\end{document}&#10;&#10;" title="IguanaTex Bitmap Display">
            <a:extLst>
              <a:ext uri="{FF2B5EF4-FFF2-40B4-BE49-F238E27FC236}">
                <a16:creationId xmlns:a16="http://schemas.microsoft.com/office/drawing/2014/main" id="{026C253A-EE1D-BB0D-1854-A960A94BB2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5139"/>
            <a:ext cx="2376264" cy="320547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13D06446-ACDA-D73B-3D3C-3BB7451E5953}"/>
              </a:ext>
            </a:extLst>
          </p:cNvPr>
          <p:cNvSpPr/>
          <p:nvPr/>
        </p:nvSpPr>
        <p:spPr>
          <a:xfrm>
            <a:off x="3347864" y="1508879"/>
            <a:ext cx="288032" cy="10746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C09E6-2F2B-1430-5C8D-3B3458D0423C}"/>
              </a:ext>
            </a:extLst>
          </p:cNvPr>
          <p:cNvSpPr txBox="1"/>
          <p:nvPr/>
        </p:nvSpPr>
        <p:spPr>
          <a:xfrm>
            <a:off x="853901" y="1861532"/>
            <a:ext cx="242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Distinct diffusive modes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ilde \omega_i = \omega_i(\pi/2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9B6F57F-F7D5-CCD8-A2BB-D088310E0F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498813"/>
            <a:ext cx="1397333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ED73E75-F93F-5DEC-2CA9-0642A14B2A84}"/>
              </a:ext>
            </a:extLst>
          </p:cNvPr>
          <p:cNvGrpSpPr/>
          <p:nvPr/>
        </p:nvGrpSpPr>
        <p:grpSpPr>
          <a:xfrm>
            <a:off x="323528" y="620688"/>
            <a:ext cx="8640960" cy="5344255"/>
            <a:chOff x="323528" y="620688"/>
            <a:chExt cx="8640960" cy="5344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DA078B-3D91-EE73-ECCE-A33D3D5A0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908720"/>
              <a:ext cx="8460432" cy="48810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323D07-DBE1-5E57-E0F9-B750ED56C064}"/>
                </a:ext>
              </a:extLst>
            </p:cNvPr>
            <p:cNvSpPr/>
            <p:nvPr/>
          </p:nvSpPr>
          <p:spPr bwMode="auto">
            <a:xfrm>
              <a:off x="7956376" y="620688"/>
              <a:ext cx="1008112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CCB21F-55B7-55D1-D06E-CE6DB95A3413}"/>
                </a:ext>
              </a:extLst>
            </p:cNvPr>
            <p:cNvSpPr/>
            <p:nvPr/>
          </p:nvSpPr>
          <p:spPr bwMode="auto">
            <a:xfrm>
              <a:off x="8244408" y="4308759"/>
              <a:ext cx="648072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3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7197B8-6B2D-899A-13F9-3DEC62646DAB}"/>
              </a:ext>
            </a:extLst>
          </p:cNvPr>
          <p:cNvSpPr txBox="1"/>
          <p:nvPr/>
        </p:nvSpPr>
        <p:spPr>
          <a:xfrm>
            <a:off x="1403648" y="1826821"/>
            <a:ext cx="6589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Formulation of spin magnetohydrodynamics</a:t>
            </a:r>
          </a:p>
          <a:p>
            <a:r>
              <a:rPr lang="en-US" altLang="ja-JP" sz="2800" i="1" dirty="0"/>
              <a:t>with the entropy-current analysis</a:t>
            </a:r>
            <a:endParaRPr kumimoji="1" lang="en-US" altLang="ja-JP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50413-40AD-97FB-E96A-FA86FCD78E1C}"/>
              </a:ext>
            </a:extLst>
          </p:cNvPr>
          <p:cNvSpPr txBox="1"/>
          <p:nvPr/>
        </p:nvSpPr>
        <p:spPr>
          <a:xfrm>
            <a:off x="4566280" y="3089783"/>
            <a:ext cx="411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rgbClr val="00B050"/>
                </a:solidFill>
                <a:latin typeface="CMR12"/>
              </a:rPr>
              <a:t>Zhe</a:t>
            </a:r>
            <a:r>
              <a:rPr lang="en-US" altLang="ja-JP" dirty="0">
                <a:solidFill>
                  <a:srgbClr val="00B050"/>
                </a:solidFill>
                <a:latin typeface="CMR12"/>
              </a:rPr>
              <a:t> Fang, KH, Jin Hu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26900-AC5E-7F87-8A35-3A174B5FE770}"/>
              </a:ext>
            </a:extLst>
          </p:cNvPr>
          <p:cNvSpPr txBox="1"/>
          <p:nvPr/>
        </p:nvSpPr>
        <p:spPr>
          <a:xfrm>
            <a:off x="2843819" y="69148"/>
            <a:ext cx="3591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Conservation laws</a:t>
            </a:r>
            <a:endParaRPr kumimoji="1" lang="ja-JP" altLang="en-US" sz="3600" dirty="0"/>
          </a:p>
        </p:txBody>
      </p:sp>
      <p:pic>
        <p:nvPicPr>
          <p:cNvPr id="18" name="Picture 1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 \Sigma^{\mu\a\b} = - \pd_\mu  L^{\mu\a\b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887E2172-CA8E-BC4E-0D4B-3A59D8AE4A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24739"/>
            <a:ext cx="4236228" cy="598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7229F5-E3E1-6590-2344-A77C54D7EF8A}"/>
              </a:ext>
            </a:extLst>
          </p:cNvPr>
          <p:cNvSpPr txBox="1"/>
          <p:nvPr/>
        </p:nvSpPr>
        <p:spPr>
          <a:xfrm>
            <a:off x="1277452" y="4614808"/>
            <a:ext cx="689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Spin-orbit coupling for relativistic constituents</a:t>
            </a:r>
            <a:endParaRPr kumimoji="1" lang="ja-JP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D40CD-D132-7F33-806E-34A464F0DE94}"/>
              </a:ext>
            </a:extLst>
          </p:cNvPr>
          <p:cNvSpPr txBox="1"/>
          <p:nvPr/>
        </p:nvSpPr>
        <p:spPr>
          <a:xfrm>
            <a:off x="1277452" y="5138028"/>
            <a:ext cx="556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/>
              <a:t>Spin “non-conservation” equation</a:t>
            </a:r>
            <a:endParaRPr kumimoji="1" lang="ja-JP" alt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A119B8-4452-D389-655D-983B57130C17}"/>
              </a:ext>
            </a:extLst>
          </p:cNvPr>
          <p:cNvGrpSpPr/>
          <p:nvPr/>
        </p:nvGrpSpPr>
        <p:grpSpPr>
          <a:xfrm>
            <a:off x="2339751" y="3568931"/>
            <a:ext cx="4657186" cy="1084205"/>
            <a:chOff x="2339751" y="3076730"/>
            <a:chExt cx="4657186" cy="1084205"/>
          </a:xfrm>
        </p:grpSpPr>
        <p:pic>
          <p:nvPicPr>
            <p:cNvPr id="12" name="Picture 1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\big( L^{\mu\a\b} + \Sigma^{\mu\a\b} \big) =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331A75B0-3C10-97FE-428E-72FFC096B17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1" y="3076730"/>
              <a:ext cx="4657186" cy="6225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D94423-E6B3-EB95-7C30-3B3E73CD824D}"/>
                </a:ext>
              </a:extLst>
            </p:cNvPr>
            <p:cNvSpPr txBox="1"/>
            <p:nvPr/>
          </p:nvSpPr>
          <p:spPr>
            <a:xfrm>
              <a:off x="4860043" y="3699270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Spin</a:t>
              </a:r>
              <a:endParaRPr kumimoji="1" lang="ja-JP" altLang="en-US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42D08D-83E5-5048-2945-BB3DC48F2819}"/>
                </a:ext>
              </a:extLst>
            </p:cNvPr>
            <p:cNvSpPr txBox="1"/>
            <p:nvPr/>
          </p:nvSpPr>
          <p:spPr>
            <a:xfrm>
              <a:off x="2843819" y="3699270"/>
              <a:ext cx="1554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Orbital AM</a:t>
              </a:r>
              <a:endParaRPr kumimoji="1" lang="ja-JP" altLang="en-US" sz="2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C1E801-D982-3627-85A2-12B7424500CC}"/>
              </a:ext>
            </a:extLst>
          </p:cNvPr>
          <p:cNvSpPr txBox="1"/>
          <p:nvPr/>
        </p:nvSpPr>
        <p:spPr>
          <a:xfrm>
            <a:off x="1378447" y="6354656"/>
            <a:ext cx="556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 symmetry protecting spin conservation.</a:t>
            </a:r>
            <a:endParaRPr kumimoji="1" lang="ja-JP" alt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7E9D0-0BFA-7FA8-4228-3AABED035507}"/>
              </a:ext>
            </a:extLst>
          </p:cNvPr>
          <p:cNvGrpSpPr/>
          <p:nvPr/>
        </p:nvGrpSpPr>
        <p:grpSpPr>
          <a:xfrm>
            <a:off x="899592" y="836712"/>
            <a:ext cx="7992888" cy="2464573"/>
            <a:chOff x="899592" y="620688"/>
            <a:chExt cx="7992888" cy="24645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A7DB12-7389-C05A-C2C9-2359495A967C}"/>
                </a:ext>
              </a:extLst>
            </p:cNvPr>
            <p:cNvSpPr/>
            <p:nvPr/>
          </p:nvSpPr>
          <p:spPr bwMode="auto">
            <a:xfrm>
              <a:off x="899592" y="620688"/>
              <a:ext cx="7992888" cy="24645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DB3721-3EAC-7264-4D50-019BC8A4BB78}"/>
                </a:ext>
              </a:extLst>
            </p:cNvPr>
            <p:cNvGrpSpPr/>
            <p:nvPr/>
          </p:nvGrpSpPr>
          <p:grpSpPr>
            <a:xfrm>
              <a:off x="1388899" y="724160"/>
              <a:ext cx="7405793" cy="2308324"/>
              <a:chOff x="1388899" y="724160"/>
              <a:chExt cx="7405793" cy="230832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273F4A-A146-E10D-B2AA-A284FA72C44B}"/>
                  </a:ext>
                </a:extLst>
              </p:cNvPr>
              <p:cNvSpPr txBox="1"/>
              <p:nvPr/>
            </p:nvSpPr>
            <p:spPr>
              <a:xfrm>
                <a:off x="5042446" y="724160"/>
                <a:ext cx="3752246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Translational symmetry</a:t>
                </a:r>
              </a:p>
              <a:p>
                <a:endParaRPr kumimoji="1" lang="en-US" altLang="ja-JP" sz="2400" dirty="0"/>
              </a:p>
              <a:p>
                <a:r>
                  <a:rPr lang="en-US" altLang="ja-JP" sz="2400" dirty="0"/>
                  <a:t>Rotational symmetry</a:t>
                </a:r>
                <a:endParaRPr kumimoji="1" lang="ja-JP" altLang="en-US" sz="2400" dirty="0"/>
              </a:p>
              <a:p>
                <a:endParaRPr lang="en-US" altLang="ja-JP" sz="2400" dirty="0"/>
              </a:p>
              <a:p>
                <a:r>
                  <a:rPr lang="en-US" altLang="ja-JP" sz="2400" dirty="0"/>
                  <a:t>1-form symmetry </a:t>
                </a:r>
              </a:p>
              <a:p>
                <a:r>
                  <a:rPr lang="en-US" altLang="ja-JP" sz="2400" dirty="0"/>
                  <a:t>(Magnetic flux conservation)</a:t>
                </a:r>
                <a:endParaRPr kumimoji="1" lang="en-US" altLang="ja-JP" sz="2400" dirty="0"/>
              </a:p>
            </p:txBody>
          </p:sp>
          <p:pic>
            <p:nvPicPr>
              <p:cNvPr id="6" name="Picture 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T^{\mu\nu} = 0&#10;\nn&#10;\end{eqnarray}&#10;&#10;&#10;\end{document}&#10;&#10;" title="IguanaTex Bitmap Display">
                <a:extLst>
                  <a:ext uri="{FF2B5EF4-FFF2-40B4-BE49-F238E27FC236}">
                    <a16:creationId xmlns:a16="http://schemas.microsoft.com/office/drawing/2014/main" id="{698ECDFD-32AF-5CD2-552B-0A55360D88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899" y="767625"/>
                <a:ext cx="2232248" cy="503961"/>
              </a:xfrm>
              <a:prstGeom prst="rect">
                <a:avLst/>
              </a:prstGeom>
            </p:spPr>
          </p:pic>
          <p:pic>
            <p:nvPicPr>
              <p:cNvPr id="9" name="Picture 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J^{\mu\a\b} = 0&#10;\nn&#10;\end{eqnarray}&#10;&#10;&#10;\end{document}&#10;&#10;" title="IguanaTex Bitmap Display">
                <a:extLst>
                  <a:ext uri="{FF2B5EF4-FFF2-40B4-BE49-F238E27FC236}">
                    <a16:creationId xmlns:a16="http://schemas.microsoft.com/office/drawing/2014/main" id="{93FE16C4-867E-7C57-76A1-4AFE462956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899" y="1490014"/>
                <a:ext cx="2472370" cy="598824"/>
              </a:xfrm>
              <a:prstGeom prst="rect">
                <a:avLst/>
              </a:prstGeom>
            </p:spPr>
          </p:pic>
          <p:pic>
            <p:nvPicPr>
    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\tilde F^{\mu\nu} = 0&#10;\nn&#10;\end{eqnarray}&#10;&#10;&#10;\end{document}&#10;&#10;" title="IguanaTex Bitmap Display">
                <a:extLst>
                  <a:ext uri="{FF2B5EF4-FFF2-40B4-BE49-F238E27FC236}">
                    <a16:creationId xmlns:a16="http://schemas.microsoft.com/office/drawing/2014/main" id="{01B859D9-09F4-F8C4-4B7F-61ED0C7B31F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899" y="2300053"/>
                <a:ext cx="2303799" cy="6129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082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5C203-532A-4C89-ACE4-20186807FC1A}"/>
              </a:ext>
            </a:extLst>
          </p:cNvPr>
          <p:cNvSpPr txBox="1"/>
          <p:nvPr/>
        </p:nvSpPr>
        <p:spPr>
          <a:xfrm flipH="1">
            <a:off x="366415" y="45866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Explicit, but weak, symmetry breaking </a:t>
            </a:r>
          </a:p>
          <a:p>
            <a:r>
              <a:rPr lang="en-US" altLang="ja-JP" sz="2800" dirty="0">
                <a:sym typeface="Wingdings" panose="05000000000000000000" pitchFamily="2" charset="2"/>
              </a:rPr>
              <a:t> Small energy gap</a:t>
            </a:r>
            <a:endParaRPr lang="en-US" altLang="ja-JP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0A919B-9A57-4F7F-AD93-2A6FF89E7D10}"/>
              </a:ext>
            </a:extLst>
          </p:cNvPr>
          <p:cNvGrpSpPr/>
          <p:nvPr/>
        </p:nvGrpSpPr>
        <p:grpSpPr>
          <a:xfrm>
            <a:off x="251519" y="4797152"/>
            <a:ext cx="9289029" cy="1656184"/>
            <a:chOff x="251519" y="4797152"/>
            <a:chExt cx="9289029" cy="165618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67ED646-1476-42B3-8E7A-95A678948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519" y="4797152"/>
              <a:ext cx="8712965" cy="16561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21E6F1-DC31-4E3F-9570-2E713989CC37}"/>
                </a:ext>
              </a:extLst>
            </p:cNvPr>
            <p:cNvSpPr txBox="1"/>
            <p:nvPr/>
          </p:nvSpPr>
          <p:spPr>
            <a:xfrm>
              <a:off x="253471" y="4801933"/>
              <a:ext cx="928707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(</a:t>
              </a:r>
              <a:r>
                <a:rPr lang="en-US" altLang="ja-JP" sz="2400" dirty="0">
                  <a:solidFill>
                    <a:schemeClr val="accent6">
                      <a:lumMod val="75000"/>
                    </a:schemeClr>
                  </a:solidFill>
                </a:rPr>
                <a:t>kinetic relaxation time</a:t>
              </a:r>
              <a:r>
                <a:rPr lang="en-US" altLang="ja-JP" sz="2400" dirty="0"/>
                <a:t>)</a:t>
              </a:r>
              <a:r>
                <a:rPr lang="ja-JP" altLang="en-US" sz="2400" dirty="0"/>
                <a:t> ≲ </a:t>
              </a:r>
              <a:r>
                <a:rPr lang="en-US" altLang="ja-JP" sz="2400" dirty="0">
                  <a:solidFill>
                    <a:srgbClr val="FF0000"/>
                  </a:solidFill>
                </a:rPr>
                <a:t>1/gap</a:t>
              </a:r>
              <a:r>
                <a:rPr lang="ja-JP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ja-JP" sz="2400" dirty="0"/>
                <a:t>&lt;&lt;</a:t>
              </a:r>
              <a:r>
                <a:rPr lang="ja-JP" altLang="en-US" sz="2400" dirty="0"/>
                <a:t> </a:t>
              </a:r>
              <a:r>
                <a:rPr lang="en-US" altLang="ja-JP" sz="2400" dirty="0"/>
                <a:t>(</a:t>
              </a:r>
              <a:r>
                <a:rPr lang="en-US" altLang="ja-JP" sz="2400" dirty="0">
                  <a:solidFill>
                    <a:srgbClr val="00B050"/>
                  </a:solidFill>
                </a:rPr>
                <a:t>spacetime</a:t>
              </a:r>
              <a:r>
                <a:rPr lang="en-US" altLang="ja-JP" sz="2400" dirty="0"/>
                <a:t> </a:t>
              </a:r>
              <a:r>
                <a:rPr lang="en-US" altLang="ja-JP" sz="2400" dirty="0">
                  <a:solidFill>
                    <a:srgbClr val="00B050"/>
                  </a:solidFill>
                </a:rPr>
                <a:t>scale of our interest</a:t>
              </a:r>
              <a:r>
                <a:rPr lang="en-US" altLang="ja-JP" sz="2400" dirty="0"/>
                <a:t>) </a:t>
              </a:r>
            </a:p>
            <a:p>
              <a:endParaRPr lang="en-US" altLang="ja-JP" sz="2400" dirty="0">
                <a:sym typeface="Wingdings" panose="05000000000000000000" pitchFamily="2" charset="2"/>
              </a:endParaRPr>
            </a:p>
            <a:p>
              <a:endParaRPr lang="en-US" altLang="ja-JP" sz="2400" dirty="0">
                <a:sym typeface="Wingdings" panose="05000000000000000000" pitchFamily="2" charset="2"/>
              </a:endParaRPr>
            </a:p>
            <a:p>
              <a:endParaRPr lang="en-US" altLang="ja-JP" sz="2400" dirty="0">
                <a:sym typeface="Wingdings" panose="05000000000000000000" pitchFamily="2" charset="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EAA05B-6623-4622-BB3C-F0A2BC3F43B2}"/>
                </a:ext>
              </a:extLst>
            </p:cNvPr>
            <p:cNvSpPr txBox="1"/>
            <p:nvPr/>
          </p:nvSpPr>
          <p:spPr>
            <a:xfrm>
              <a:off x="402732" y="5661248"/>
              <a:ext cx="3090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Momentum transfer rate</a:t>
              </a:r>
            </a:p>
            <a:p>
              <a:r>
                <a:rPr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(randomization of momentum)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7930B7-DB7C-4533-9807-CD87688D86C2}"/>
                </a:ext>
              </a:extLst>
            </p:cNvPr>
            <p:cNvSpPr txBox="1"/>
            <p:nvPr/>
          </p:nvSpPr>
          <p:spPr>
            <a:xfrm>
              <a:off x="3035281" y="5579948"/>
              <a:ext cx="3879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ransfer rate of quasi-conserved charge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1853F72-353B-4451-A33B-310B3ADFFD34}"/>
                </a:ext>
              </a:extLst>
            </p:cNvPr>
            <p:cNvCxnSpPr/>
            <p:nvPr/>
          </p:nvCxnSpPr>
          <p:spPr>
            <a:xfrm flipV="1">
              <a:off x="1691680" y="5295785"/>
              <a:ext cx="0" cy="36546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DD023A9-ECCF-47AF-A9A1-69DE1CA22960}"/>
                </a:ext>
              </a:extLst>
            </p:cNvPr>
            <p:cNvCxnSpPr/>
            <p:nvPr/>
          </p:nvCxnSpPr>
          <p:spPr>
            <a:xfrm flipV="1">
              <a:off x="4191798" y="5295785"/>
              <a:ext cx="0" cy="3654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6D97F8-A8E1-42A5-8773-E5AA6ED3EAED}"/>
              </a:ext>
            </a:extLst>
          </p:cNvPr>
          <p:cNvSpPr txBox="1"/>
          <p:nvPr/>
        </p:nvSpPr>
        <p:spPr>
          <a:xfrm>
            <a:off x="366415" y="1856266"/>
            <a:ext cx="503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Quasi-hydrodynamic</a:t>
            </a:r>
            <a:r>
              <a:rPr lang="ja-JP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modes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3555D7-8937-6566-76DA-AE0CE20C73FD}"/>
              </a:ext>
            </a:extLst>
          </p:cNvPr>
          <p:cNvGrpSpPr/>
          <p:nvPr/>
        </p:nvGrpSpPr>
        <p:grpSpPr>
          <a:xfrm>
            <a:off x="4608001" y="368684"/>
            <a:ext cx="4321566" cy="3312368"/>
            <a:chOff x="4786938" y="1124744"/>
            <a:chExt cx="4321566" cy="331236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B5912D-ADF6-4165-95BE-1FC123E474C9}"/>
                </a:ext>
              </a:extLst>
            </p:cNvPr>
            <p:cNvGrpSpPr/>
            <p:nvPr/>
          </p:nvGrpSpPr>
          <p:grpSpPr>
            <a:xfrm>
              <a:off x="4786938" y="1700808"/>
              <a:ext cx="4321566" cy="2736304"/>
              <a:chOff x="4426898" y="1988840"/>
              <a:chExt cx="4321566" cy="273630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FF36D3F-4095-458A-9DC2-13D7B0653EC3}"/>
                  </a:ext>
                </a:extLst>
              </p:cNvPr>
              <p:cNvGrpSpPr/>
              <p:nvPr/>
            </p:nvGrpSpPr>
            <p:grpSpPr>
              <a:xfrm>
                <a:off x="5609010" y="2661515"/>
                <a:ext cx="3139454" cy="2063629"/>
                <a:chOff x="5508104" y="2877538"/>
                <a:chExt cx="3139454" cy="2063629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C067425E-6110-4E02-BA0F-6D2B69FF9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84975" y="2877538"/>
                  <a:ext cx="0" cy="184343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704CFA7C-59B9-437C-9A77-B91E0B2DAD5C}"/>
                    </a:ext>
                  </a:extLst>
                </p:cNvPr>
                <p:cNvCxnSpPr/>
                <p:nvPr/>
              </p:nvCxnSpPr>
              <p:spPr>
                <a:xfrm>
                  <a:off x="5984975" y="4720974"/>
                  <a:ext cx="2304294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0174979B-421B-4583-A9D0-1BE24F18B6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84975" y="3568827"/>
                  <a:ext cx="1843435" cy="1152147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E3308A3-BD6A-459D-A2D4-3624CFE4407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8104" y="2924944"/>
                  <a:ext cx="305575" cy="229181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E901EA5D-C477-43DB-B80E-C27504AB874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4192" y="4612696"/>
                  <a:ext cx="213366" cy="328471"/>
                </a:xfrm>
                <a:prstGeom prst="rect">
                  <a:avLst/>
                </a:prstGeom>
              </p:spPr>
            </p:pic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2F7B737-17BC-47D4-94EE-0DF48F59FEFA}"/>
                  </a:ext>
                </a:extLst>
              </p:cNvPr>
              <p:cNvSpPr/>
              <p:nvPr/>
            </p:nvSpPr>
            <p:spPr bwMode="auto">
              <a:xfrm>
                <a:off x="6104807" y="3368358"/>
                <a:ext cx="1786270" cy="910224"/>
              </a:xfrm>
              <a:custGeom>
                <a:avLst/>
                <a:gdLst>
                  <a:gd name="connsiteX0" fmla="*/ 1786270 w 1786270"/>
                  <a:gd name="connsiteY0" fmla="*/ 0 h 964019"/>
                  <a:gd name="connsiteX1" fmla="*/ 645042 w 1786270"/>
                  <a:gd name="connsiteY1" fmla="*/ 723014 h 964019"/>
                  <a:gd name="connsiteX2" fmla="*/ 269358 w 1786270"/>
                  <a:gd name="connsiteY2" fmla="*/ 878958 h 964019"/>
                  <a:gd name="connsiteX3" fmla="*/ 0 w 1786270"/>
                  <a:gd name="connsiteY3" fmla="*/ 964019 h 9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6270" h="964019">
                    <a:moveTo>
                      <a:pt x="1786270" y="0"/>
                    </a:moveTo>
                    <a:cubicBezTo>
                      <a:pt x="1342065" y="288260"/>
                      <a:pt x="897861" y="576521"/>
                      <a:pt x="645042" y="723014"/>
                    </a:cubicBezTo>
                    <a:cubicBezTo>
                      <a:pt x="392223" y="869507"/>
                      <a:pt x="376865" y="838791"/>
                      <a:pt x="269358" y="878958"/>
                    </a:cubicBezTo>
                    <a:cubicBezTo>
                      <a:pt x="161851" y="919125"/>
                      <a:pt x="80925" y="941572"/>
                      <a:pt x="0" y="96401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8" name="Picture 17" descr="A picture containing looking, black, dark&#10;&#10;Description automatically generated">
                <a:extLst>
                  <a:ext uri="{FF2B5EF4-FFF2-40B4-BE49-F238E27FC236}">
                    <a16:creationId xmlns:a16="http://schemas.microsoft.com/office/drawing/2014/main" id="{4EBDEF52-090B-4AE4-BFCF-FDAB5E1A3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27984" y="3741635"/>
                <a:ext cx="988431" cy="516861"/>
              </a:xfrm>
              <a:prstGeom prst="rect">
                <a:avLst/>
              </a:prstGeom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46DC926-5512-4B2E-B88C-437E20E05C15}"/>
                  </a:ext>
                </a:extLst>
              </p:cNvPr>
              <p:cNvCxnSpPr/>
              <p:nvPr/>
            </p:nvCxnSpPr>
            <p:spPr>
              <a:xfrm>
                <a:off x="5483659" y="4005064"/>
                <a:ext cx="52850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D201B8F-553A-4CF3-967A-259C9927C54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3419" y="4329315"/>
                <a:ext cx="288031" cy="276416"/>
              </a:xfrm>
              <a:prstGeom prst="rect">
                <a:avLst/>
              </a:prstGeom>
            </p:spPr>
          </p:pic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DD9A10-7238-458D-8BA6-AD6BA2CD7201}"/>
                  </a:ext>
                </a:extLst>
              </p:cNvPr>
              <p:cNvCxnSpPr/>
              <p:nvPr/>
            </p:nvCxnSpPr>
            <p:spPr>
              <a:xfrm flipV="1">
                <a:off x="5961037" y="4278581"/>
                <a:ext cx="0" cy="2508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D121DDF3-2DB9-40C7-ADC6-C4A105C94593}"/>
                  </a:ext>
                </a:extLst>
              </p:cNvPr>
              <p:cNvSpPr/>
              <p:nvPr/>
            </p:nvSpPr>
            <p:spPr>
              <a:xfrm>
                <a:off x="4426898" y="1988840"/>
                <a:ext cx="3418031" cy="1611788"/>
              </a:xfrm>
              <a:prstGeom prst="arc">
                <a:avLst>
                  <a:gd name="adj1" fmla="val 730679"/>
                  <a:gd name="adj2" fmla="val 5485537"/>
                </a:avLst>
              </a:prstGeom>
              <a:ln w="190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B5197BB6-A0D1-47EA-9382-DCE49174B82F}"/>
                </a:ext>
              </a:extLst>
            </p:cNvPr>
            <p:cNvSpPr/>
            <p:nvPr/>
          </p:nvSpPr>
          <p:spPr>
            <a:xfrm>
              <a:off x="4797211" y="1453477"/>
              <a:ext cx="3418031" cy="1611788"/>
            </a:xfrm>
            <a:prstGeom prst="arc">
              <a:avLst>
                <a:gd name="adj1" fmla="val 730679"/>
                <a:gd name="adj2" fmla="val 5485537"/>
              </a:avLst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555B5AB6-12A1-463D-8CA9-3907872875AA}"/>
                </a:ext>
              </a:extLst>
            </p:cNvPr>
            <p:cNvSpPr/>
            <p:nvPr/>
          </p:nvSpPr>
          <p:spPr>
            <a:xfrm>
              <a:off x="4788024" y="1124744"/>
              <a:ext cx="3418031" cy="1611788"/>
            </a:xfrm>
            <a:prstGeom prst="arc">
              <a:avLst>
                <a:gd name="adj1" fmla="val 730679"/>
                <a:gd name="adj2" fmla="val 5485537"/>
              </a:avLst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4FDDCB-4DF1-D1AF-3B5D-F856292FA834}"/>
              </a:ext>
            </a:extLst>
          </p:cNvPr>
          <p:cNvSpPr txBox="1"/>
          <p:nvPr/>
        </p:nvSpPr>
        <p:spPr>
          <a:xfrm>
            <a:off x="247145" y="3708131"/>
            <a:ext cx="5955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Cf. Hydro+</a:t>
            </a:r>
            <a:r>
              <a:rPr lang="ja-JP" altLang="en-US" sz="2400" dirty="0"/>
              <a:t>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Stephanov</a:t>
            </a:r>
            <a:r>
              <a:rPr lang="en-US" altLang="ja-JP" sz="2400" dirty="0"/>
              <a:t>-Yin) for</a:t>
            </a:r>
            <a:r>
              <a:rPr lang="ja-JP" altLang="en-US" sz="2400" dirty="0"/>
              <a:t> </a:t>
            </a:r>
            <a:r>
              <a:rPr lang="en-US" altLang="ja-JP" sz="2400" dirty="0"/>
              <a:t>a</a:t>
            </a:r>
            <a:r>
              <a:rPr lang="ja-JP" altLang="en-US" sz="2400" dirty="0"/>
              <a:t> </a:t>
            </a:r>
            <a:r>
              <a:rPr lang="en-US" altLang="ja-JP" sz="2400" dirty="0"/>
              <a:t>long-lived</a:t>
            </a:r>
            <a:r>
              <a:rPr lang="ja-JP" altLang="en-US" sz="2400" dirty="0"/>
              <a:t> </a:t>
            </a:r>
            <a:r>
              <a:rPr lang="en-US" altLang="ja-JP" sz="2400" dirty="0"/>
              <a:t>mode</a:t>
            </a:r>
            <a:r>
              <a:rPr lang="ja-JP" altLang="en-US" sz="2400" dirty="0"/>
              <a:t> </a:t>
            </a:r>
            <a:r>
              <a:rPr lang="en-US" altLang="ja-JP" sz="2400" dirty="0"/>
              <a:t>due</a:t>
            </a:r>
            <a:r>
              <a:rPr lang="ja-JP" altLang="en-US" sz="2400" dirty="0"/>
              <a:t> </a:t>
            </a:r>
            <a:r>
              <a:rPr lang="en-US" altLang="ja-JP" sz="2400" dirty="0"/>
              <a:t>to</a:t>
            </a:r>
            <a:r>
              <a:rPr lang="ja-JP" altLang="en-US" sz="2400" dirty="0"/>
              <a:t> </a:t>
            </a:r>
            <a:r>
              <a:rPr lang="en-US" altLang="ja-JP" sz="2400" dirty="0"/>
              <a:t>the critical slowing down.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5795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nn&#10;  \Theta^{\mu\nu}&#10;  \= \cgd{e} u^\mu u^\nu + \com{p_\perp} \Xi^{\mu\nu} &#10;+ \com{p_\para} b^\mu b^\nu &#10;  + \com{ \delta \Theta^{\mu\nu} } &#10;  \\&#10;\nn&#10;  \Sigma^{\mu\nu\rho}&#10;  \= \epsilon^{\mu\nu\rho\lambda} &#10;  (\cgd{\sigma_\lambda} + \com{ u_\lambda \delta \sigma } )&#10;  \\&#10;\tilde F^{\mu\nu} \= &#10;( \cgd{B^\mu} u^\nu - \cgd{B^\nu} u^\mu)&#10;+ \com{ \delta \tilde F^{\mu\nu} 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FB1D6BF5-DD14-1E39-EBA5-71FCBDC54C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1" y="1517194"/>
            <a:ext cx="5987285" cy="1301830"/>
          </a:xfrm>
          <a:prstGeom prst="rect">
            <a:avLst/>
          </a:prstGeom>
        </p:spPr>
      </p:pic>
      <p:pic>
        <p:nvPicPr>
          <p:cNvPr id="19" name="Picture 1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u_\mu \delta \Theta^{\mu\nu} = u_\mu \delta q^\mu =&#10;u_\mu \delta \tilde F^{\mu\nu} =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4E0BCABB-155D-AA5C-1596-1E493608A0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449" y="2599663"/>
            <a:ext cx="5036216" cy="4476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9D12D3C-F193-8889-7687-19F66B21AD6F}"/>
              </a:ext>
            </a:extLst>
          </p:cNvPr>
          <p:cNvSpPr txBox="1"/>
          <p:nvPr/>
        </p:nvSpPr>
        <p:spPr>
          <a:xfrm>
            <a:off x="9334033" y="2512848"/>
            <a:ext cx="332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</a:rPr>
              <a:t>・　</a:t>
            </a:r>
            <a:r>
              <a:rPr kumimoji="1" lang="en-US" altLang="ja-JP" sz="2400" dirty="0">
                <a:solidFill>
                  <a:srgbClr val="0070C0"/>
                </a:solidFill>
              </a:rPr>
              <a:t>First-order corrections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1996E3-72BA-7401-EC9D-AAD9AA66CF24}"/>
              </a:ext>
            </a:extLst>
          </p:cNvPr>
          <p:cNvSpPr txBox="1"/>
          <p:nvPr/>
        </p:nvSpPr>
        <p:spPr>
          <a:xfrm>
            <a:off x="1565278" y="-640"/>
            <a:ext cx="5956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onstitutive equations to the first order</a:t>
            </a:r>
          </a:p>
          <a:p>
            <a:r>
              <a:rPr lang="en-US" altLang="ja-JP" sz="2800" dirty="0"/>
              <a:t>(in a parity-even environment)</a:t>
            </a:r>
            <a:endParaRPr kumimoji="1" lang="ja-JP" alt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B0CDFD-9858-78BE-D9A8-4827A6A0299C}"/>
              </a:ext>
            </a:extLst>
          </p:cNvPr>
          <p:cNvSpPr txBox="1"/>
          <p:nvPr/>
        </p:nvSpPr>
        <p:spPr>
          <a:xfrm>
            <a:off x="9334033" y="1498909"/>
            <a:ext cx="252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</a:rPr>
              <a:t>・　</a:t>
            </a:r>
            <a:r>
              <a:rPr kumimoji="1" lang="en-US" altLang="ja-JP" sz="2400" dirty="0">
                <a:solidFill>
                  <a:srgbClr val="0070C0"/>
                </a:solidFill>
              </a:rPr>
              <a:t>“Landau </a:t>
            </a:r>
            <a:r>
              <a:rPr lang="en-US" altLang="ja-JP" sz="2400" dirty="0">
                <a:solidFill>
                  <a:srgbClr val="0070C0"/>
                </a:solidFill>
              </a:rPr>
              <a:t>frame”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9" name="Picture 3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u_\mu \Theta^{(\mu\nu)} = eu^\n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541492D-DFF4-088D-E97D-B9C16733F8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833" y="1492273"/>
            <a:ext cx="2758353" cy="5468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D9CB3-E537-4F97-0721-F59E1F04BD40}"/>
              </a:ext>
            </a:extLst>
          </p:cNvPr>
          <p:cNvGrpSpPr/>
          <p:nvPr/>
        </p:nvGrpSpPr>
        <p:grpSpPr>
          <a:xfrm>
            <a:off x="9900592" y="4293096"/>
            <a:ext cx="8568952" cy="2324425"/>
            <a:chOff x="390904" y="4293096"/>
            <a:chExt cx="8568952" cy="23244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E82C654-4710-ED39-850A-C13151B3BE64}"/>
                </a:ext>
              </a:extLst>
            </p:cNvPr>
            <p:cNvSpPr/>
            <p:nvPr/>
          </p:nvSpPr>
          <p:spPr bwMode="auto">
            <a:xfrm>
              <a:off x="5200052" y="4293096"/>
              <a:ext cx="3759804" cy="2324425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27" name="Picture 26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Antisymmetric part of $\Theta^{\mu\nu}$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D45442A0-AFEE-4A03-A801-A714B48112C6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01" y="4443609"/>
              <a:ext cx="3376532" cy="26438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CFC313-0E4A-6C62-9127-5AED1055F8D7}"/>
                </a:ext>
              </a:extLst>
            </p:cNvPr>
            <p:cNvGrpSpPr/>
            <p:nvPr/>
          </p:nvGrpSpPr>
          <p:grpSpPr>
            <a:xfrm>
              <a:off x="5799422" y="4829930"/>
              <a:ext cx="2955652" cy="1675407"/>
              <a:chOff x="5799422" y="4829930"/>
              <a:chExt cx="2955652" cy="1675407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0571308-10ED-E0A7-56B4-FD392707CD0E}"/>
                  </a:ext>
                </a:extLst>
              </p:cNvPr>
              <p:cNvSpPr/>
              <p:nvPr/>
            </p:nvSpPr>
            <p:spPr>
              <a:xfrm rot="1550007">
                <a:off x="5864241" y="5199258"/>
                <a:ext cx="1193695" cy="127086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33" dirty="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3CA9BB3-2FEB-0DC4-7E50-91A020E660DA}"/>
                  </a:ext>
                </a:extLst>
              </p:cNvPr>
              <p:cNvSpPr/>
              <p:nvPr/>
            </p:nvSpPr>
            <p:spPr>
              <a:xfrm>
                <a:off x="5799422" y="5236876"/>
                <a:ext cx="1323334" cy="1268461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33" dirty="0"/>
                  <a:t>Torque</a:t>
                </a:r>
                <a:endParaRPr lang="ja-JP" altLang="en-US" sz="1633" dirty="0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4932166-ED32-D861-30F4-9EB8008E5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339" y="5115065"/>
                <a:ext cx="431576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12A0035-83AF-7DF4-D635-4F07956DC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5620" y="5485547"/>
                <a:ext cx="1" cy="425575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67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76D7636B-51EB-D20F-DDB0-5CA121A9DC4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2489" y="4829930"/>
                <a:ext cx="381609" cy="242709"/>
              </a:xfrm>
              <a:prstGeom prst="rect">
                <a:avLst/>
              </a:prstGeom>
            </p:spPr>
          </p:pic>
          <p:pic>
            <p:nvPicPr>
              <p:cNvPr id="69" name="Picture 68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 = - \Theta_{xy}&#10;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BB030651-B208-2770-201E-A81C500B2A1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8131" y="5345115"/>
                <a:ext cx="1256943" cy="232871"/>
              </a:xfrm>
              <a:prstGeom prst="rect">
                <a:avLst/>
              </a:prstGeom>
            </p:spPr>
          </p:pic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BF5123-C600-35B5-00C0-E7BDECD23246}"/>
                </a:ext>
              </a:extLst>
            </p:cNvPr>
            <p:cNvSpPr/>
            <p:nvPr/>
          </p:nvSpPr>
          <p:spPr bwMode="auto">
            <a:xfrm>
              <a:off x="390904" y="4293096"/>
              <a:ext cx="4581394" cy="2324425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30" name="Picture 29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Symmetric part of $\Theta^{\mu\nu}$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7C07EC9E-D360-C89C-17CD-6100CC242C23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310" y="4397882"/>
              <a:ext cx="2858130" cy="26093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9316E4-77A6-1975-264D-089549344698}"/>
                </a:ext>
              </a:extLst>
            </p:cNvPr>
            <p:cNvGrpSpPr/>
            <p:nvPr/>
          </p:nvGrpSpPr>
          <p:grpSpPr>
            <a:xfrm>
              <a:off x="820352" y="4895353"/>
              <a:ext cx="1857188" cy="1539645"/>
              <a:chOff x="820352" y="4895353"/>
              <a:chExt cx="1857188" cy="1539645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0F26516-7A85-B683-84F2-35D09CCB3853}"/>
                  </a:ext>
                </a:extLst>
              </p:cNvPr>
              <p:cNvSpPr/>
              <p:nvPr/>
            </p:nvSpPr>
            <p:spPr>
              <a:xfrm>
                <a:off x="1035514" y="5381211"/>
                <a:ext cx="892171" cy="839611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33" dirty="0"/>
                  <a:t>Bulk</a:t>
                </a:r>
                <a:endParaRPr lang="ja-JP" altLang="en-US" sz="1633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25D458E-FAD7-1912-82E4-50424E28972A}"/>
                  </a:ext>
                </a:extLst>
              </p:cNvPr>
              <p:cNvSpPr/>
              <p:nvPr/>
            </p:nvSpPr>
            <p:spPr>
              <a:xfrm>
                <a:off x="833381" y="5195259"/>
                <a:ext cx="1317346" cy="1239739"/>
              </a:xfrm>
              <a:prstGeom prst="roundRect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33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AB04568-11BD-DA7F-8196-2315D5E0D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310" y="5192219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4ABCD44D-E74F-F7B8-CFD4-B3CBB7004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599" y="5207049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74D83E5-5A62-4639-3FE1-C9919F566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5557" y="5217134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7F5074E-8AB9-E40F-4B22-AD86CA2D45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755557" y="6245737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7794B8-0599-2BD8-4FD6-52A72E175F3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473268" y="6230907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AF33595-7B3F-C00E-15A1-43D83AD9A8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99310" y="6220822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FE016BE-8B4D-DC52-FF60-21F8DCB98F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4848" y="5977073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6672F7D-7F7F-28F2-8F18-8CDCA52561F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29678" y="5694784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EB5B808-5CDE-3C85-12C3-95312D6FDEE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9763" y="5420826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43B790D-8CFA-0E29-40C5-0AD5EC8FF7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16713" y="5400320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34FD618A-D75A-15C3-19C9-18D4ABDC7D3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01883" y="5682609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02DDBA90-C135-802E-D879-6494E24A3A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91798" y="5956567"/>
                <a:ext cx="0" cy="188992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61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x}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44849246-CAC8-EB13-CE45-8B0C7B9571E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504" y="4895353"/>
                <a:ext cx="384534" cy="209080"/>
              </a:xfrm>
              <a:prstGeom prst="rect">
                <a:avLst/>
              </a:prstGeom>
            </p:spPr>
          </p:pic>
          <p:pic>
            <p:nvPicPr>
              <p:cNvPr id="63" name="Picture 62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y}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AB0CB12E-3391-A92C-2972-4A64537DA04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317" y="5663408"/>
                <a:ext cx="377223" cy="242709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32A57B1-7219-553B-E871-E457AD3ACA5C}"/>
                </a:ext>
              </a:extLst>
            </p:cNvPr>
            <p:cNvGrpSpPr/>
            <p:nvPr/>
          </p:nvGrpSpPr>
          <p:grpSpPr>
            <a:xfrm>
              <a:off x="2979895" y="4937859"/>
              <a:ext cx="1815234" cy="1448043"/>
              <a:chOff x="2979895" y="4937859"/>
              <a:chExt cx="1815234" cy="1448043"/>
            </a:xfrm>
          </p:grpSpPr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ABADDB73-2D7A-9F33-F862-0D8C2A1C5EFB}"/>
                  </a:ext>
                </a:extLst>
              </p:cNvPr>
              <p:cNvSpPr/>
              <p:nvPr/>
            </p:nvSpPr>
            <p:spPr>
              <a:xfrm>
                <a:off x="3094429" y="5233277"/>
                <a:ext cx="1700700" cy="1152625"/>
              </a:xfrm>
              <a:prstGeom prst="parallelogram">
                <a:avLst>
                  <a:gd name="adj" fmla="val 5160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33" dirty="0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D98BACA-DFA8-3F26-C593-C6CE2817044B}"/>
                  </a:ext>
                </a:extLst>
              </p:cNvPr>
              <p:cNvCxnSpPr/>
              <p:nvPr/>
            </p:nvCxnSpPr>
            <p:spPr>
              <a:xfrm>
                <a:off x="3827607" y="5100205"/>
                <a:ext cx="564577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C0FBF05-7E29-03A9-3E6D-2A05C677F5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687" y="5523699"/>
                <a:ext cx="0" cy="430155"/>
              </a:xfrm>
              <a:prstGeom prst="straightConnector1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D070F3A5-6D06-D4CB-AC91-6C62235022A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5560" y="4937859"/>
                <a:ext cx="381609" cy="242709"/>
              </a:xfrm>
              <a:prstGeom prst="rect">
                <a:avLst/>
              </a:prstGeom>
            </p:spPr>
          </p:pic>
          <p:pic>
            <p:nvPicPr>
              <p:cNvPr id="46" name="Picture 45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&#10;\nn&#10;\end{eqnarray}&#10;&#10;%%%%%%%%%%%%%%%%%%%%%%%%%%%%%%%%%%%%%%%%&#10;\end{document}&#10;%%%%%%%%%%%%%%%%%%%%%%%%%%%%%%%%%%%%%%%%" title="IguanaTex Bitmap Display">
                <a:extLst>
                  <a:ext uri="{FF2B5EF4-FFF2-40B4-BE49-F238E27FC236}">
                    <a16:creationId xmlns:a16="http://schemas.microsoft.com/office/drawing/2014/main" id="{FA230DA4-4D43-9D7D-CF43-1270747255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3671" y="6016030"/>
                <a:ext cx="363335" cy="232871"/>
              </a:xfrm>
              <a:prstGeom prst="rect">
                <a:avLst/>
              </a:prstGeom>
            </p:spPr>
          </p:pic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9343309-2D93-9861-0FBF-5B6E9A5D8C82}"/>
                  </a:ext>
                </a:extLst>
              </p:cNvPr>
              <p:cNvSpPr/>
              <p:nvPr/>
            </p:nvSpPr>
            <p:spPr>
              <a:xfrm>
                <a:off x="2979895" y="5229961"/>
                <a:ext cx="1323334" cy="1138705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33" dirty="0"/>
                  <a:t> </a:t>
                </a:r>
              </a:p>
              <a:p>
                <a:pPr algn="ctr"/>
                <a:r>
                  <a:rPr lang="en-US" altLang="ja-JP" sz="1633" dirty="0"/>
                  <a:t>    Shear</a:t>
                </a:r>
                <a:endParaRPr lang="ja-JP" altLang="en-US" sz="1633" dirty="0"/>
              </a:p>
              <a:p>
                <a:pPr algn="ctr"/>
                <a:endParaRPr lang="ja-JP" altLang="en-US" sz="1633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F4A62D1-9473-8109-C7E3-73651A8CC763}"/>
              </a:ext>
            </a:extLst>
          </p:cNvPr>
          <p:cNvGrpSpPr/>
          <p:nvPr/>
        </p:nvGrpSpPr>
        <p:grpSpPr>
          <a:xfrm>
            <a:off x="438574" y="3284984"/>
            <a:ext cx="6077642" cy="830997"/>
            <a:chOff x="395536" y="5366112"/>
            <a:chExt cx="6077642" cy="830997"/>
          </a:xfrm>
        </p:grpSpPr>
        <p:pic>
          <p:nvPicPr>
            <p:cNvPr id="76" name="Picture 7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{\mu\nu\rho}  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44C4B280-416D-127F-9428-9312AC58C08A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5497013"/>
              <a:ext cx="1037082" cy="37484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C294870-FB9D-BD20-FF3C-BFF19478B2E1}"/>
                </a:ext>
              </a:extLst>
            </p:cNvPr>
            <p:cNvSpPr txBox="1"/>
            <p:nvPr/>
          </p:nvSpPr>
          <p:spPr>
            <a:xfrm>
              <a:off x="395536" y="5366112"/>
              <a:ext cx="4832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70C0"/>
                  </a:solidFill>
                </a:rPr>
                <a:t>・　</a:t>
              </a:r>
              <a:r>
                <a:rPr kumimoji="1" lang="en-US" altLang="ja-JP" sz="2400" dirty="0">
                  <a:solidFill>
                    <a:srgbClr val="0070C0"/>
                  </a:solidFill>
                </a:rPr>
                <a:t>Totally anti-symmetric spin tensor </a:t>
              </a:r>
            </a:p>
            <a:p>
              <a:r>
                <a:rPr kumimoji="1" lang="ja-JP" altLang="en-US" sz="2400" dirty="0">
                  <a:solidFill>
                    <a:srgbClr val="0070C0"/>
                  </a:solidFill>
                </a:rPr>
                <a:t>　　</a:t>
              </a:r>
              <a:r>
                <a:rPr kumimoji="1" lang="en-US" altLang="ja-JP" sz="2400" dirty="0">
                  <a:solidFill>
                    <a:srgbClr val="0070C0"/>
                  </a:solidFill>
                </a:rPr>
                <a:t>(motivated by Dirac fermions)</a:t>
              </a:r>
            </a:p>
          </p:txBody>
        </p:sp>
      </p:grpSp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\equiv&#10;  \frac{1}{2} \epsilon^{\mu\nu\rho\sigma} u_\nu \sigma_{\rho\sigma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627C9C2-1493-0A5D-75C4-2FE77563E6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75" y="2525992"/>
            <a:ext cx="2304256" cy="5860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43FD9-601E-2BE7-7F60-B83CE79A58B1}"/>
              </a:ext>
            </a:extLst>
          </p:cNvPr>
          <p:cNvGrpSpPr/>
          <p:nvPr/>
        </p:nvGrpSpPr>
        <p:grpSpPr>
          <a:xfrm>
            <a:off x="9675732" y="-127334"/>
            <a:ext cx="8610025" cy="1451438"/>
            <a:chOff x="118062" y="1064048"/>
            <a:chExt cx="8610025" cy="1451438"/>
          </a:xfrm>
        </p:grpSpPr>
        <p:pic>
          <p:nvPicPr>
            <p:cNvPr id="17" name="Picture 1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b^\mu = B^\mu/\sqrt{ B^\nu B_\nu}$ &#10;&#10;&#10;\end{document}&#10;&#10;" title="IguanaTex Bitmap Display">
              <a:extLst>
                <a:ext uri="{FF2B5EF4-FFF2-40B4-BE49-F238E27FC236}">
                  <a16:creationId xmlns:a16="http://schemas.microsoft.com/office/drawing/2014/main" id="{B389EA0A-F647-497A-BB28-CED92DCC5E6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429" y="1728811"/>
              <a:ext cx="2357564" cy="335172"/>
            </a:xfrm>
            <a:prstGeom prst="rect">
              <a:avLst/>
            </a:prstGeom>
            <a:ln>
              <a:solidFill>
                <a:srgbClr val="FF8669"/>
              </a:solidFill>
            </a:ln>
          </p:spPr>
        </p:pic>
        <p:pic>
          <p:nvPicPr>
            <p:cNvPr id="88" name="Picture 8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&#10;\nnb&#10;&amp;&amp;&#10;u_\mu \Xi^{\mu\nu} = 0 = b_\mu \Xi^{\mu\nu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A56EBB17-F3F7-3588-CF07-5D0F476A79BD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562" y="1710403"/>
              <a:ext cx="2753525" cy="638477"/>
            </a:xfrm>
            <a:prstGeom prst="rect">
              <a:avLst/>
            </a:prstGeom>
            <a:ln>
              <a:solidFill>
                <a:srgbClr val="FF8669"/>
              </a:solidFill>
            </a:ln>
          </p:spPr>
        </p:pic>
        <p:pic>
          <p:nvPicPr>
  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g^{\mu\nu}&#10;\nnb&#10;\epsilon^{\mu\nu\a\b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442BBFB7-BBDE-9592-146A-8A3CB6A6AA0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5" y="1708027"/>
              <a:ext cx="822695" cy="807459"/>
            </a:xfrm>
            <a:prstGeom prst="rect">
              <a:avLst/>
            </a:prstGeom>
            <a:ln>
              <a:solidFill>
                <a:srgbClr val="FF8669"/>
              </a:solidFill>
            </a:ln>
          </p:spPr>
        </p:pic>
        <p:pic>
          <p:nvPicPr>
  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u^\mu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599A938A-E6DA-E14D-D4F9-9D118AB0F7BF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211" y="1699431"/>
              <a:ext cx="458800" cy="335172"/>
            </a:xfrm>
            <a:prstGeom prst="rect">
              <a:avLst/>
            </a:prstGeom>
            <a:ln>
              <a:solidFill>
                <a:srgbClr val="FF8669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72973C-7D8D-F3EF-C31C-F18325045F84}"/>
                </a:ext>
              </a:extLst>
            </p:cNvPr>
            <p:cNvSpPr txBox="1"/>
            <p:nvPr/>
          </p:nvSpPr>
          <p:spPr>
            <a:xfrm>
              <a:off x="118062" y="1064048"/>
              <a:ext cx="2302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</a:rPr>
                <a:t>Available tensors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Picture 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 d s &#10;  = d e - \frac{1}{2} \mu^{\nu\rho} d \sigma_{\nu\rho}&#10; - H_\mu d B^\mu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DFEA27C-AAAE-A287-94A9-2046DD1860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99020"/>
            <a:ext cx="5152137" cy="753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BA019-3BF6-8BD5-A6CA-71565E87FF66}"/>
              </a:ext>
            </a:extLst>
          </p:cNvPr>
          <p:cNvSpPr txBox="1"/>
          <p:nvPr/>
        </p:nvSpPr>
        <p:spPr>
          <a:xfrm>
            <a:off x="539552" y="6239640"/>
            <a:ext cx="529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Energy density	Spin density	</a:t>
            </a:r>
            <a:r>
              <a:rPr lang="en-US" altLang="ja-JP" sz="2000" dirty="0"/>
              <a:t>Magnetic flux</a:t>
            </a:r>
            <a:endParaRPr kumimoji="1" lang="ja-JP" altLang="en-US" sz="2000" dirty="0"/>
          </a:p>
        </p:txBody>
      </p:sp>
      <p:pic>
        <p:nvPicPr>
          <p:cNvPr id="10" name="Picture 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beta \mu^{\nu\rho} \equiv - 2 \frac{\partial s}{\partial \sigma_{\nu\rho}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C1101DE-9BA8-C8F4-733B-50919D2A66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26" y="5311630"/>
            <a:ext cx="1957566" cy="673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3CD61-FB15-4722-A9DD-51C329F1DB5F}"/>
              </a:ext>
            </a:extLst>
          </p:cNvPr>
          <p:cNvSpPr txBox="1"/>
          <p:nvPr/>
        </p:nvSpPr>
        <p:spPr>
          <a:xfrm>
            <a:off x="7115460" y="6185847"/>
            <a:ext cx="163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Spin potential</a:t>
            </a:r>
            <a:endParaRPr kumimoji="1" lang="ja-JP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DBC00-895F-1DAC-D7CB-DC6F5277C86B}"/>
              </a:ext>
            </a:extLst>
          </p:cNvPr>
          <p:cNvSpPr txBox="1"/>
          <p:nvPr/>
        </p:nvSpPr>
        <p:spPr>
          <a:xfrm>
            <a:off x="323466" y="4549419"/>
            <a:ext cx="279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Extended first law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72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8AA4E-5A16-C067-07A2-B64A3B56EFB7}"/>
              </a:ext>
            </a:extLst>
          </p:cNvPr>
          <p:cNvSpPr txBox="1"/>
          <p:nvPr/>
        </p:nvSpPr>
        <p:spPr>
          <a:xfrm flipH="1">
            <a:off x="2195735" y="1916832"/>
            <a:ext cx="506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/>
              <a:t>Formulating relativistic MHD</a:t>
            </a:r>
            <a:endParaRPr kumimoji="1" lang="ja-JP" altLang="en-US" sz="32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155FF-3E09-C7F2-C56F-4FF46B86F4AF}"/>
              </a:ext>
            </a:extLst>
          </p:cNvPr>
          <p:cNvSpPr/>
          <p:nvPr/>
        </p:nvSpPr>
        <p:spPr>
          <a:xfrm>
            <a:off x="4837172" y="4581128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hlinkClick r:id="rId2"/>
              </a:rPr>
              <a:t>KH, Hirono, Yee, Yin (2017)</a:t>
            </a:r>
            <a:endParaRPr lang="en-US" altLang="ja-JP" dirty="0">
              <a:solidFill>
                <a:srgbClr val="00B050"/>
              </a:solidFill>
              <a:hlinkClick r:id="rId3"/>
            </a:endParaRPr>
          </a:p>
          <a:p>
            <a:r>
              <a:rPr lang="en-US" altLang="ja-JP" dirty="0">
                <a:solidFill>
                  <a:srgbClr val="00B050"/>
                </a:solidFill>
                <a:hlinkClick r:id="rId3"/>
              </a:rPr>
              <a:t>KH, Hongo, Huang (2022) </a:t>
            </a:r>
            <a:r>
              <a:rPr lang="en-US" altLang="ja-JP" dirty="0">
                <a:solidFill>
                  <a:srgbClr val="00B050"/>
                </a:solidFill>
              </a:rPr>
              <a:t>for a review</a:t>
            </a:r>
          </a:p>
          <a:p>
            <a:r>
              <a:rPr lang="en-US" altLang="ja-JP" sz="1800" dirty="0">
                <a:solidFill>
                  <a:srgbClr val="00B050"/>
                </a:solidFill>
                <a:hlinkClick r:id="rId4"/>
              </a:rPr>
              <a:t>Hongo, KH (2020) </a:t>
            </a:r>
            <a:r>
              <a:rPr lang="en-US" altLang="ja-JP" sz="1800" dirty="0">
                <a:solidFill>
                  <a:srgbClr val="00B050"/>
                </a:solidFill>
              </a:rPr>
              <a:t>for a QFT approach </a:t>
            </a:r>
            <a:endParaRPr kumimoji="0" lang="ja-JP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0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u^\rho \Big( \partial_\mu \Sigma^{\mu}_{~\nu\rho}&#10;+ 2 \Theta_{[\nu\rho]} \Big) = 0&#10;\nn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8A66F99-CDFF-65EA-7E59-05E868DDE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4159539" cy="687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3B79A-A8CF-B5E3-70D7-7560ED9ABCF3}"/>
              </a:ext>
            </a:extLst>
          </p:cNvPr>
          <p:cNvSpPr txBox="1"/>
          <p:nvPr/>
        </p:nvSpPr>
        <p:spPr>
          <a:xfrm>
            <a:off x="770913" y="2924944"/>
            <a:ext cx="668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Constraint equation (no temporal derivative)</a:t>
            </a:r>
            <a:endParaRPr kumimoji="1" lang="ja-JP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CF526-54AE-A0B5-684C-84A1DE4FAF2E}"/>
              </a:ext>
            </a:extLst>
          </p:cNvPr>
          <p:cNvSpPr txBox="1"/>
          <p:nvPr/>
        </p:nvSpPr>
        <p:spPr>
          <a:xfrm>
            <a:off x="698905" y="317339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Number of </a:t>
            </a:r>
            <a:r>
              <a:rPr kumimoji="1" lang="en-US" altLang="ja-JP" sz="2800" dirty="0" err="1"/>
              <a:t>dof</a:t>
            </a:r>
            <a:endParaRPr kumimoji="1" lang="ja-JP" altLang="en-US" sz="2800" dirty="0"/>
          </a:p>
        </p:txBody>
      </p:sp>
      <p:pic>
        <p:nvPicPr>
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e$, $n$, and three components for $\sigma_{\nu\rho}$&#10;&#10;&#10;\end{document}&#10;&#10;" title="IguanaTex Bitmap Display">
            <a:extLst>
              <a:ext uri="{FF2B5EF4-FFF2-40B4-BE49-F238E27FC236}">
                <a16:creationId xmlns:a16="http://schemas.microsoft.com/office/drawing/2014/main" id="{B72A5362-9375-8B15-F647-19BFE53C2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6451"/>
            <a:ext cx="6375671" cy="421845"/>
          </a:xfrm>
          <a:prstGeom prst="rect">
            <a:avLst/>
          </a:prstGeom>
        </p:spPr>
      </p:pic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com{&#10;For a totally anti-symmetric $\Sigma^{\mu\nu\rho}$, &#10;&#10;$\sigma_{\nu\rho}= - \sigma_{\rho\nu}$ and &#10;$0 = u_\mu u^\nu \Sigma^{\mu}_{\ \, \nu\rho} &#10;= - u^\nu  \sigma_{\nu\rho}$&#10;}&#10;&#10;\end{document}&#10;&#10;" title="IguanaTex Bitmap Display">
            <a:extLst>
              <a:ext uri="{FF2B5EF4-FFF2-40B4-BE49-F238E27FC236}">
                <a16:creationId xmlns:a16="http://schemas.microsoft.com/office/drawing/2014/main" id="{42432D17-7224-C8F9-0384-54713636A3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6" y="1772816"/>
            <a:ext cx="5723847" cy="726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6063F-6137-9C88-E041-4694528CC73F}"/>
              </a:ext>
            </a:extLst>
          </p:cNvPr>
          <p:cNvSpPr txBox="1"/>
          <p:nvPr/>
        </p:nvSpPr>
        <p:spPr>
          <a:xfrm>
            <a:off x="2555119" y="4508045"/>
            <a:ext cx="608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Both # of </a:t>
            </a:r>
            <a:r>
              <a:rPr kumimoji="1" lang="en-US" altLang="ja-JP" sz="2800" dirty="0" err="1">
                <a:solidFill>
                  <a:srgbClr val="0070C0"/>
                </a:solidFill>
              </a:rPr>
              <a:t>dof</a:t>
            </a:r>
            <a:r>
              <a:rPr kumimoji="1" lang="en-US" altLang="ja-JP" sz="2800" dirty="0">
                <a:solidFill>
                  <a:srgbClr val="0070C0"/>
                </a:solidFill>
              </a:rPr>
              <a:t> and </a:t>
            </a:r>
            <a:r>
              <a:rPr kumimoji="1" lang="en-US" altLang="ja-JP" sz="2800" dirty="0" err="1">
                <a:solidFill>
                  <a:srgbClr val="0070C0"/>
                </a:solidFill>
              </a:rPr>
              <a:t>EoM</a:t>
            </a:r>
            <a:r>
              <a:rPr kumimoji="1" lang="en-US" altLang="ja-JP" sz="2800" dirty="0">
                <a:solidFill>
                  <a:srgbClr val="0070C0"/>
                </a:solidFill>
              </a:rPr>
              <a:t> are reduced by 3.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10" name="Picture 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u_\mu = 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5B42B93-570D-9639-A29E-38575873EF4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6" y="6104730"/>
            <a:ext cx="1814632" cy="463195"/>
          </a:xfrm>
          <a:prstGeom prst="rect">
            <a:avLst/>
          </a:prstGeom>
        </p:spPr>
      </p:pic>
      <p:pic>
        <p:nvPicPr>
          <p:cNvPr id="11" name="Picture 1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\equiv&#10;  \frac{1}{2} \epsilon^{\mu\nu\rho\sigma} u_\nu \sigma_{\rho\sigma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1708B11-A0D1-B577-DD39-9BDA00BEAC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68000"/>
            <a:ext cx="3145104" cy="799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ADF19A-C6E3-9A42-0782-1C98FB7BEA84}"/>
              </a:ext>
            </a:extLst>
          </p:cNvPr>
          <p:cNvSpPr txBox="1"/>
          <p:nvPr/>
        </p:nvSpPr>
        <p:spPr>
          <a:xfrm>
            <a:off x="770913" y="5157192"/>
            <a:ext cx="476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Throwing away the redundancy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750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s^\mu &#10;%\= \pd_\mu ( u^\mu s + s_\one^\mu) &#10;\= s \pd_\mu u^\mu + D s + \pd_\mu s_\one^\mu &#10;\nnb&#10;\= \beta  ( Ts - \epsilon - p_\perp  &#10;+ \omega_{\a\b}  S^{\alpha\beta} + H_\mu B^\mu ) \pd_\mu u^\mu&#10;\nnb&#10;&amp;&amp;&#10;- \beta \big[\, (p_\para - p_\perp)  b^\mu b^\nu &#10;+ B  b^\mu H^\nu &#10;+ 2  S^{\m\a} \omega^\n_{\ \, \a} \, \big] \pd_\mu u_\nu &#10;\nnb&#10;&amp;&amp;&#10;- \Theta^{\mu\nu}_\one (\pd_\mu\beta _\nu - 2\beta \omega_{\mu\nu} )&#10;\nnb&#10;&amp;&amp;&#10;- \Sigma^{\mu\a\b}_\one  \pd_\mu (\beta \omega_{\a\b} )&#10;+  \tilde F^{\mu\nu}_\one \pd_\mu (\beta H_\nu )&#10; \nnb&#10; &amp;&amp;&#10; + \pd_\mu (s_\one^\mu + \beta u_\nu \Theta^{\mu\nu}_\one&#10; + \beta \omega_{\a\b} \Sigma^{\mu\a\b}_\one &#10; - \beta H_\nu  \tilde F^{\mu\nu}_\one 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3C1568E-C7E3-4BFC-C9D7-03A68B17C1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8" y="3202258"/>
            <a:ext cx="8350477" cy="33043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1F0CC8-405C-E1DC-467E-0166B2A4869C}"/>
              </a:ext>
            </a:extLst>
          </p:cNvPr>
          <p:cNvSpPr/>
          <p:nvPr/>
        </p:nvSpPr>
        <p:spPr bwMode="auto">
          <a:xfrm>
            <a:off x="1745018" y="3690864"/>
            <a:ext cx="7147462" cy="103428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 &#10; \= s \theta&#10; + \beta \com{D e}&#10; - \frac{1}{2} \beta \mu^{\nu\rho} &#10;\com{D \sigma_{\nu\rho}}&#10; - \beta H_\mu \com{D B^\mu}&#10; + \partial_\mu \delta s^\mu &#10; \nonumber  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89441AB-3DA3-A6F4-8D2D-A9F2065C87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8" y="1082341"/>
            <a:ext cx="7992624" cy="662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6DE0A0-716D-DA5D-A216-377F33E3311D}"/>
              </a:ext>
            </a:extLst>
          </p:cNvPr>
          <p:cNvSpPr txBox="1"/>
          <p:nvPr/>
        </p:nvSpPr>
        <p:spPr>
          <a:xfrm>
            <a:off x="1907704" y="322197"/>
            <a:ext cx="513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Divergence of the entropy current</a:t>
            </a:r>
            <a:endParaRPr kumimoji="1" lang="ja-JP" altLang="en-US" sz="28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C848A26-39A8-2516-783F-655BE59044F9}"/>
              </a:ext>
            </a:extLst>
          </p:cNvPr>
          <p:cNvSpPr/>
          <p:nvPr/>
        </p:nvSpPr>
        <p:spPr bwMode="auto">
          <a:xfrm>
            <a:off x="3031734" y="1914322"/>
            <a:ext cx="576064" cy="794598"/>
          </a:xfrm>
          <a:prstGeom prst="down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10128-2086-3D8A-6014-1C75EE84309E}"/>
              </a:ext>
            </a:extLst>
          </p:cNvPr>
          <p:cNvSpPr txBox="1"/>
          <p:nvPr/>
        </p:nvSpPr>
        <p:spPr>
          <a:xfrm>
            <a:off x="3779912" y="2304805"/>
            <a:ext cx="271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66FF"/>
                </a:solidFill>
              </a:rPr>
              <a:t>Equations of motion</a:t>
            </a:r>
            <a:endParaRPr kumimoji="1" lang="ja-JP" altLang="en-US" sz="2400" dirty="0">
              <a:solidFill>
                <a:srgbClr val="0066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53D5F3-AF8B-B26B-BBD7-27D3D471F35E}"/>
              </a:ext>
            </a:extLst>
          </p:cNvPr>
          <p:cNvSpPr txBox="1"/>
          <p:nvPr/>
        </p:nvSpPr>
        <p:spPr>
          <a:xfrm>
            <a:off x="5655792" y="2826849"/>
            <a:ext cx="3475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50"/>
                </a:solidFill>
              </a:rPr>
              <a:t>Leading order (ideal fluid)</a:t>
            </a:r>
          </a:p>
          <a:p>
            <a:r>
              <a:rPr lang="en-US" altLang="ja-JP" sz="2400" dirty="0">
                <a:solidFill>
                  <a:srgbClr val="00B050"/>
                </a:solidFill>
              </a:rPr>
              <a:t>- Should be vanishing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28044-F166-0466-16DF-6CF7CF25F40A}"/>
              </a:ext>
            </a:extLst>
          </p:cNvPr>
          <p:cNvSpPr txBox="1"/>
          <p:nvPr/>
        </p:nvSpPr>
        <p:spPr>
          <a:xfrm>
            <a:off x="5580112" y="4725144"/>
            <a:ext cx="3397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DBA02B"/>
                </a:solidFill>
              </a:rPr>
              <a:t>NLO in derivative</a:t>
            </a:r>
          </a:p>
          <a:p>
            <a:r>
              <a:rPr lang="en-US" altLang="ja-JP" sz="2400" dirty="0">
                <a:solidFill>
                  <a:srgbClr val="DBA02B"/>
                </a:solidFill>
              </a:rPr>
              <a:t>- Should be semi-positive</a:t>
            </a:r>
            <a:endParaRPr kumimoji="1" lang="ja-JP" altLang="en-US" sz="2400" dirty="0">
              <a:solidFill>
                <a:srgbClr val="DBA02B"/>
              </a:solidFill>
            </a:endParaRPr>
          </a:p>
        </p:txBody>
      </p:sp>
      <p:pic>
        <p:nvPicPr>
          <p:cNvPr id="6" name="Picture 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D \equiv u^\mu \pd_\m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92D241F-A229-F294-B1FC-1EF6A6B269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88" y="1974673"/>
            <a:ext cx="1075809" cy="259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95A8B1-FD8A-9E30-815C-4F5D21C088C2}"/>
              </a:ext>
            </a:extLst>
          </p:cNvPr>
          <p:cNvSpPr/>
          <p:nvPr/>
        </p:nvSpPr>
        <p:spPr bwMode="auto">
          <a:xfrm>
            <a:off x="1745018" y="4758242"/>
            <a:ext cx="7147462" cy="119103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51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delta \Theta^{\mu\nu}&#10; \= - T \com{&#10;\begin{pmatrix}&#10; \eta^{\mu\nu\rho\sigma} &amp;  \xi^{\mu\nu\rho\sigma} &#10;\\&#10; \xi^{\prime \, \mu\nu\rho\sigma} &amp; \gamma^{\mu\nu\rho\sigma}   &#10;\end{pmatrix}&#10;}&#10;\begin{pmatrix}&#10;  \partial_{(\rho} \beta_{\sigma)} \\&#10;\partial_{[\rho} \beta_{\sigma]} - \beta \mu_{\rho\sigma}&#10;\end{pmatrix}&#10;\nnb&#10;\delta \tilde F^{\mu \nu } \= &#10;- T\cgd{\rho ^{\mu \nu \rho \sigma }}{\partial_ {[\rho }}(\beta {H_{\sigma ]}}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58F26F3-BA84-A81F-D2F9-B51D495941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7" y="3701051"/>
            <a:ext cx="7160166" cy="13555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4D2B00-C10B-2335-37BC-2A11B835784C}"/>
              </a:ext>
            </a:extLst>
          </p:cNvPr>
          <p:cNvSpPr txBox="1"/>
          <p:nvPr/>
        </p:nvSpPr>
        <p:spPr>
          <a:xfrm>
            <a:off x="2652403" y="169476"/>
            <a:ext cx="343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First-order corrections</a:t>
            </a:r>
            <a:endParaRPr kumimoji="1" lang="ja-JP" alt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ACDB67-5960-E1F0-EBD1-B344BDAE643C}"/>
              </a:ext>
            </a:extLst>
          </p:cNvPr>
          <p:cNvSpPr txBox="1"/>
          <p:nvPr/>
        </p:nvSpPr>
        <p:spPr>
          <a:xfrm>
            <a:off x="439169" y="2895327"/>
            <a:ext cx="554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Semi-positivity is insured by bilinear forms</a:t>
            </a:r>
            <a:endParaRPr kumimoji="1" lang="ja-JP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8F84-6674-FC4B-17B6-D9E68B080BD1}"/>
              </a:ext>
            </a:extLst>
          </p:cNvPr>
          <p:cNvSpPr txBox="1"/>
          <p:nvPr/>
        </p:nvSpPr>
        <p:spPr>
          <a:xfrm>
            <a:off x="5988317" y="4786270"/>
            <a:ext cx="243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1A1AFF"/>
                </a:solidFill>
              </a:rPr>
              <a:t>Viscous tensors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D4C32C-0F7B-B6F8-945A-061B99BEF320}"/>
              </a:ext>
            </a:extLst>
          </p:cNvPr>
          <p:cNvCxnSpPr>
            <a:cxnSpLocks/>
          </p:cNvCxnSpPr>
          <p:nvPr/>
        </p:nvCxnSpPr>
        <p:spPr>
          <a:xfrm flipH="1" flipV="1">
            <a:off x="5004048" y="4709163"/>
            <a:ext cx="947511" cy="328967"/>
          </a:xfrm>
          <a:prstGeom prst="straightConnector1">
            <a:avLst/>
          </a:prstGeom>
          <a:ln>
            <a:solidFill>
              <a:srgbClr val="1A1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FAEC1-3714-A9D8-3E5A-76FC28ACAD54}"/>
              </a:ext>
            </a:extLst>
          </p:cNvPr>
          <p:cNvGrpSpPr/>
          <p:nvPr/>
        </p:nvGrpSpPr>
        <p:grpSpPr>
          <a:xfrm>
            <a:off x="424138" y="1124744"/>
            <a:ext cx="8713474" cy="1070174"/>
            <a:chOff x="424138" y="1153288"/>
            <a:chExt cx="8713474" cy="1070174"/>
          </a:xfrm>
        </p:grpSpPr>
        <p:pic>
          <p:nvPicPr>
            <p:cNvPr id="114" name="Picture 11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\partial_\mu s^\mu&#10;\= &#10; - \delta \Theta^{(\mu\nu)} \partial_{(\mu} \beta_{\nu)}&#10; - \delta \Theta^{[\mu\nu]} ( \partial_{[\mu} \beta_{\nu]} - \beta \mu_{\mu\nu} )&#10;%- \Sigma^{\mu\a\b}_\one  \pd_\mu (\beta \omega_{\a\b} )&#10;+ \delta \tilde F^{\mu\nu} \pd_\mu (\beta H_\nu )&#10;\nnb&#10;&amp;\geq&amp;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D4D3DD79-C3E6-04D3-F505-544C2CF1476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38" y="1153288"/>
              <a:ext cx="8519836" cy="755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9986DD1-8B0F-FE0F-8678-6F08B8E4D645}"/>
                </a:ext>
              </a:extLst>
            </p:cNvPr>
            <p:cNvSpPr txBox="1"/>
            <p:nvPr/>
          </p:nvSpPr>
          <p:spPr>
            <a:xfrm>
              <a:off x="2364131" y="1515576"/>
              <a:ext cx="17895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3300"/>
                  </a:solidFill>
                </a:rPr>
                <a:t>Symmetric part</a:t>
              </a:r>
            </a:p>
            <a:p>
              <a:r>
                <a:rPr lang="en-US" altLang="ja-JP" sz="2000" dirty="0">
                  <a:solidFill>
                    <a:srgbClr val="FF3300"/>
                  </a:solidFill>
                </a:rPr>
                <a:t>(Shear)</a:t>
              </a:r>
              <a:endParaRPr kumimoji="1" lang="ja-JP" altLang="en-US" sz="2000" dirty="0">
                <a:solidFill>
                  <a:srgbClr val="FF33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3122BE-87AE-28BB-4A96-65E5FFA6A3F8}"/>
                </a:ext>
              </a:extLst>
            </p:cNvPr>
            <p:cNvSpPr txBox="1"/>
            <p:nvPr/>
          </p:nvSpPr>
          <p:spPr>
            <a:xfrm>
              <a:off x="4785086" y="1511843"/>
              <a:ext cx="22762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3300"/>
                  </a:solidFill>
                </a:rPr>
                <a:t>Anti-symmetric part</a:t>
              </a:r>
            </a:p>
            <a:p>
              <a:r>
                <a:rPr lang="en-US" altLang="ja-JP" sz="2000" dirty="0">
                  <a:solidFill>
                    <a:srgbClr val="FF3300"/>
                  </a:solidFill>
                </a:rPr>
                <a:t>(Torque, vorticity)</a:t>
              </a:r>
              <a:endParaRPr kumimoji="1" lang="ja-JP" altLang="en-US" sz="2000" dirty="0">
                <a:solidFill>
                  <a:srgbClr val="FF33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DB1ECD-6056-D6C9-99AC-6BB081B46C89}"/>
                </a:ext>
              </a:extLst>
            </p:cNvPr>
            <p:cNvSpPr txBox="1"/>
            <p:nvPr/>
          </p:nvSpPr>
          <p:spPr>
            <a:xfrm>
              <a:off x="7192849" y="1516722"/>
              <a:ext cx="1944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3300"/>
                  </a:solidFill>
                </a:rPr>
                <a:t>Induced EM field</a:t>
              </a:r>
              <a:endParaRPr kumimoji="1" lang="ja-JP" altLang="en-US" sz="2000" dirty="0">
                <a:solidFill>
                  <a:srgbClr val="FF3300"/>
                </a:solidFill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992D4A27-BA2E-E56A-A5EF-AB4CD0D59B26}"/>
              </a:ext>
            </a:extLst>
          </p:cNvPr>
          <p:cNvSpPr txBox="1"/>
          <p:nvPr/>
        </p:nvSpPr>
        <p:spPr>
          <a:xfrm>
            <a:off x="4067944" y="5210036"/>
            <a:ext cx="4592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Resistivity tensor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E2625EC-0153-2067-7614-F4333EAE2F08}"/>
              </a:ext>
            </a:extLst>
          </p:cNvPr>
          <p:cNvCxnSpPr>
            <a:cxnSpLocks/>
          </p:cNvCxnSpPr>
          <p:nvPr/>
        </p:nvCxnSpPr>
        <p:spPr>
          <a:xfrm flipH="1" flipV="1">
            <a:off x="3058998" y="5065673"/>
            <a:ext cx="947511" cy="328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AA1C2D5-FF6F-C374-97E0-E2BC937A1D87}"/>
              </a:ext>
            </a:extLst>
          </p:cNvPr>
          <p:cNvGrpSpPr/>
          <p:nvPr/>
        </p:nvGrpSpPr>
        <p:grpSpPr>
          <a:xfrm>
            <a:off x="10044608" y="2219729"/>
            <a:ext cx="7886133" cy="1205913"/>
            <a:chOff x="1187624" y="2339588"/>
            <a:chExt cx="7886133" cy="1205913"/>
          </a:xfrm>
        </p:grpSpPr>
        <p:pic>
          <p:nvPicPr>
            <p:cNvPr id="110" name="Picture 10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&#10;&#10;$\beta \mu_{\mu\nu} = \pd_{[\mu} \beta_{\nu]}$&#10;&#10;&#10;\end{document}&#10;&#10;" title="IguanaTex Bitmap Display">
              <a:extLst>
                <a:ext uri="{FF2B5EF4-FFF2-40B4-BE49-F238E27FC236}">
                  <a16:creationId xmlns:a16="http://schemas.microsoft.com/office/drawing/2014/main" id="{7B1801A5-0CC6-3776-B934-7D0DA0006AD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717" y="2757826"/>
              <a:ext cx="1858345" cy="334802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A8BDE8D-066F-ADE2-6100-9E55C61B0D02}"/>
                </a:ext>
              </a:extLst>
            </p:cNvPr>
            <p:cNvSpPr txBox="1"/>
            <p:nvPr/>
          </p:nvSpPr>
          <p:spPr>
            <a:xfrm>
              <a:off x="1187624" y="2339588"/>
              <a:ext cx="7886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The entropy production stops when the spin potential equals the thermal vorticity.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27D4B8D-6F9F-5761-7680-62B6A7E9FA5A}"/>
                </a:ext>
              </a:extLst>
            </p:cNvPr>
            <p:cNvSpPr txBox="1"/>
            <p:nvPr/>
          </p:nvSpPr>
          <p:spPr>
            <a:xfrm>
              <a:off x="7919615" y="3176169"/>
              <a:ext cx="1007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Becattini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05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gamma^{\mu\nu\rho\sigma}&#10;\= %\xout{ \frac{1}{2} } \red{1} &#10; \com{ \gamma_\perp }&#10;  \big(&#10;  \Xi^{\mu\rho} \Xi^{\nu\sigma} - \Xi^{\mu\sigma} \Xi^{\nu\rho}&#10;  \big)&#10;- 2 \com{ \gamma_{\para}  }&#10;  \big( &#10;  \home^\mu \Xi^{\nu[\rho} \home^{\sigma]}&#10;  -  \home^\nu \Xi^{\mu[\rho} \home^{\sigma]} &#10;  \big)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E6F17BA-A297-DAA2-C1CE-510E1BFB59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" y="2362847"/>
            <a:ext cx="8155511" cy="381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FA89B-2032-1D69-5CB3-9F59E12DEC20}"/>
              </a:ext>
            </a:extLst>
          </p:cNvPr>
          <p:cNvSpPr txBox="1"/>
          <p:nvPr/>
        </p:nvSpPr>
        <p:spPr>
          <a:xfrm>
            <a:off x="1043608" y="179929"/>
            <a:ext cx="735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Rotational viscosities (Anti-symmetric part)</a:t>
            </a:r>
            <a:endParaRPr kumimoji="1" lang="ja-JP" altLang="en-US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1CBC6C-821E-EB57-9E86-9AC1090CC40F}"/>
              </a:ext>
            </a:extLst>
          </p:cNvPr>
          <p:cNvGrpSpPr/>
          <p:nvPr/>
        </p:nvGrpSpPr>
        <p:grpSpPr>
          <a:xfrm>
            <a:off x="10404648" y="3483938"/>
            <a:ext cx="4106071" cy="3075802"/>
            <a:chOff x="107504" y="2276872"/>
            <a:chExt cx="4106071" cy="307580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72361CF-59E2-12A6-3C58-CF6E75AF5C80}"/>
                </a:ext>
              </a:extLst>
            </p:cNvPr>
            <p:cNvSpPr/>
            <p:nvPr/>
          </p:nvSpPr>
          <p:spPr bwMode="auto">
            <a:xfrm>
              <a:off x="107504" y="2276872"/>
              <a:ext cx="4106071" cy="307580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5" name="Picture 4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Antisymmetric part of $\Theta^{\mu\nu}$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9D2BAA60-F275-210A-D66E-61DE4083477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65" y="2748397"/>
              <a:ext cx="3376532" cy="264386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6F580EE-D67E-ED7B-17B9-A3BBD4CB80B6}"/>
                </a:ext>
              </a:extLst>
            </p:cNvPr>
            <p:cNvSpPr/>
            <p:nvPr/>
          </p:nvSpPr>
          <p:spPr>
            <a:xfrm rot="1550007">
              <a:off x="900205" y="3504046"/>
              <a:ext cx="1193695" cy="12708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C81F01-F824-590B-A18E-992A45D71638}"/>
                </a:ext>
              </a:extLst>
            </p:cNvPr>
            <p:cNvSpPr/>
            <p:nvPr/>
          </p:nvSpPr>
          <p:spPr>
            <a:xfrm>
              <a:off x="835386" y="3541664"/>
              <a:ext cx="1323334" cy="1268461"/>
            </a:xfrm>
            <a:prstGeom prst="round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33" dirty="0"/>
                <a:t>Torque</a:t>
              </a:r>
              <a:endParaRPr lang="ja-JP" altLang="en-US" sz="1633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8C4045-9991-D064-ED09-62F8CACDDD2C}"/>
                </a:ext>
              </a:extLst>
            </p:cNvPr>
            <p:cNvCxnSpPr>
              <a:cxnSpLocks/>
            </p:cNvCxnSpPr>
            <p:nvPr/>
          </p:nvCxnSpPr>
          <p:spPr>
            <a:xfrm>
              <a:off x="1780303" y="3419853"/>
              <a:ext cx="431576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E12AD4-F51B-6C97-7F04-B6A9CC0E7296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84" y="3790335"/>
              <a:ext cx="1" cy="425575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458EC4B6-2D6A-6723-FE61-5F85966F0C3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453" y="3134718"/>
              <a:ext cx="381609" cy="242709"/>
            </a:xfrm>
            <a:prstGeom prst="rect">
              <a:avLst/>
            </a:prstGeom>
          </p:spPr>
        </p:pic>
        <p:pic>
          <p:nvPicPr>
            <p:cNvPr id="18" name="Picture 17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 = - \Theta_{xy}&#10;\nn&#10;\end{eqnarray}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6CE9AB88-BB4B-1189-2C63-776B3DC0731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095" y="3649903"/>
              <a:ext cx="1256943" cy="232871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D5B749E-BEE4-8805-6192-6443F60837ED}"/>
              </a:ext>
            </a:extLst>
          </p:cNvPr>
          <p:cNvSpPr txBox="1"/>
          <p:nvPr/>
        </p:nvSpPr>
        <p:spPr>
          <a:xfrm>
            <a:off x="653509" y="3438876"/>
            <a:ext cx="3496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“No-slip condition” with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the rotational fluid motion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A385B8-7FF1-9141-2ACD-65C553D8FB89}"/>
              </a:ext>
            </a:extLst>
          </p:cNvPr>
          <p:cNvGrpSpPr/>
          <p:nvPr/>
        </p:nvGrpSpPr>
        <p:grpSpPr>
          <a:xfrm>
            <a:off x="5206342" y="3356992"/>
            <a:ext cx="2263451" cy="2240821"/>
            <a:chOff x="9700978" y="4510444"/>
            <a:chExt cx="2318853" cy="2295669"/>
          </a:xfrm>
        </p:grpSpPr>
        <p:sp>
          <p:nvSpPr>
            <p:cNvPr id="53" name="Arrow: Circular 52">
              <a:extLst>
                <a:ext uri="{FF2B5EF4-FFF2-40B4-BE49-F238E27FC236}">
                  <a16:creationId xmlns:a16="http://schemas.microsoft.com/office/drawing/2014/main" id="{24371B1B-8483-68A9-9091-644DD26C4D0D}"/>
                </a:ext>
              </a:extLst>
            </p:cNvPr>
            <p:cNvSpPr/>
            <p:nvPr/>
          </p:nvSpPr>
          <p:spPr bwMode="auto">
            <a:xfrm rot="1063272">
              <a:off x="9700978" y="4510444"/>
              <a:ext cx="2318853" cy="2295669"/>
            </a:xfrm>
            <a:prstGeom prst="circularArrow">
              <a:avLst>
                <a:gd name="adj1" fmla="val 12500"/>
                <a:gd name="adj2" fmla="val 1056054"/>
                <a:gd name="adj3" fmla="val 20457681"/>
                <a:gd name="adj4" fmla="val 1828074"/>
                <a:gd name="adj5" fmla="val 125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45335AD-6FF9-C47C-9964-28C5CC74369A}"/>
                </a:ext>
              </a:extLst>
            </p:cNvPr>
            <p:cNvGrpSpPr/>
            <p:nvPr/>
          </p:nvGrpSpPr>
          <p:grpSpPr>
            <a:xfrm rot="853043">
              <a:off x="9915256" y="4676843"/>
              <a:ext cx="1848975" cy="1990935"/>
              <a:chOff x="533806" y="836712"/>
              <a:chExt cx="2181815" cy="2349330"/>
            </a:xfrm>
            <a:solidFill>
              <a:srgbClr val="8EB4E3">
                <a:alpha val="60000"/>
              </a:srgbClr>
            </a:solidFill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571F17B-5BB8-3043-E198-D69B16CE8D74}"/>
                  </a:ext>
                </a:extLst>
              </p:cNvPr>
              <p:cNvSpPr/>
              <p:nvPr/>
            </p:nvSpPr>
            <p:spPr>
              <a:xfrm>
                <a:off x="539552" y="836712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2EB10A4-DF59-CABE-A17D-16190659B857}"/>
                  </a:ext>
                </a:extLst>
              </p:cNvPr>
              <p:cNvSpPr/>
              <p:nvPr/>
            </p:nvSpPr>
            <p:spPr>
              <a:xfrm>
                <a:off x="1293573" y="845243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85FE91-7471-82C4-84B5-B9C114E7D1EE}"/>
                  </a:ext>
                </a:extLst>
              </p:cNvPr>
              <p:cNvSpPr/>
              <p:nvPr/>
            </p:nvSpPr>
            <p:spPr>
              <a:xfrm>
                <a:off x="2016602" y="845243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E75147D-F42A-7ECC-FA6C-53DAE53C835C}"/>
                  </a:ext>
                </a:extLst>
              </p:cNvPr>
              <p:cNvSpPr/>
              <p:nvPr/>
            </p:nvSpPr>
            <p:spPr>
              <a:xfrm>
                <a:off x="533806" y="1644059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C5417D67-E28C-5140-7A2F-6CDBED9F250B}"/>
                  </a:ext>
                </a:extLst>
              </p:cNvPr>
              <p:cNvSpPr/>
              <p:nvPr/>
            </p:nvSpPr>
            <p:spPr>
              <a:xfrm>
                <a:off x="2010856" y="1652590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CC5B8BD-288A-AD76-05ED-C5EAD4A71BF4}"/>
                  </a:ext>
                </a:extLst>
              </p:cNvPr>
              <p:cNvSpPr/>
              <p:nvPr/>
            </p:nvSpPr>
            <p:spPr>
              <a:xfrm>
                <a:off x="556558" y="2451406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A595C8-8A49-2C33-F409-FAB54D9B22F4}"/>
                  </a:ext>
                </a:extLst>
              </p:cNvPr>
              <p:cNvSpPr/>
              <p:nvPr/>
            </p:nvSpPr>
            <p:spPr>
              <a:xfrm>
                <a:off x="1310579" y="2459937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119E020-196E-ECF4-2ABA-FCD8B411A898}"/>
                  </a:ext>
                </a:extLst>
              </p:cNvPr>
              <p:cNvSpPr/>
              <p:nvPr/>
            </p:nvSpPr>
            <p:spPr>
              <a:xfrm>
                <a:off x="2033608" y="2459937"/>
                <a:ext cx="682013" cy="7261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25" dirty="0"/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0029D85-C877-2B5E-6854-3E9613BE9318}"/>
                </a:ext>
              </a:extLst>
            </p:cNvPr>
            <p:cNvCxnSpPr/>
            <p:nvPr/>
          </p:nvCxnSpPr>
          <p:spPr>
            <a:xfrm flipH="1">
              <a:off x="10392360" y="5365762"/>
              <a:ext cx="89997" cy="35292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1CD53E5-6947-F413-420F-53BE7421388B}"/>
                </a:ext>
              </a:extLst>
            </p:cNvPr>
            <p:cNvCxnSpPr/>
            <p:nvPr/>
          </p:nvCxnSpPr>
          <p:spPr>
            <a:xfrm flipH="1">
              <a:off x="11195996" y="5532114"/>
              <a:ext cx="89997" cy="352924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F50FAE-D1C8-4EC6-2700-653FC21B4371}"/>
              </a:ext>
            </a:extLst>
          </p:cNvPr>
          <p:cNvGrpSpPr/>
          <p:nvPr/>
        </p:nvGrpSpPr>
        <p:grpSpPr>
          <a:xfrm>
            <a:off x="6065555" y="4147312"/>
            <a:ext cx="564162" cy="600635"/>
            <a:chOff x="5785312" y="5357151"/>
            <a:chExt cx="577970" cy="61533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6F6ED3D-243D-197C-D359-2C28E8481E3C}"/>
                </a:ext>
              </a:extLst>
            </p:cNvPr>
            <p:cNvSpPr/>
            <p:nvPr/>
          </p:nvSpPr>
          <p:spPr>
            <a:xfrm>
              <a:off x="5785312" y="5357151"/>
              <a:ext cx="577970" cy="61533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25" dirty="0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49DF35FB-04DA-A27B-C4B2-F8764193C790}"/>
                </a:ext>
              </a:extLst>
            </p:cNvPr>
            <p:cNvSpPr/>
            <p:nvPr/>
          </p:nvSpPr>
          <p:spPr>
            <a:xfrm>
              <a:off x="5905825" y="5545359"/>
              <a:ext cx="288165" cy="254526"/>
            </a:xfrm>
            <a:prstGeom prst="arc">
              <a:avLst>
                <a:gd name="adj1" fmla="val 6445532"/>
                <a:gd name="adj2" fmla="val 4158210"/>
              </a:avLst>
            </a:prstGeom>
            <a:ln w="38100">
              <a:solidFill>
                <a:srgbClr val="CCFF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pic>
        <p:nvPicPr>
          <p:cNvPr id="79" name="Picture 7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&amp;&amp;&#10;  \big(&#10;  \Xi^{\mu\rho} \Xi^{\nu\sigma} - \Xi^{\mu\sigma} \Xi^{\nu\rho}&#10;  \big)&#10;- 2 \big( &#10;  \home^\mu \Xi^{\nu[\rho} \home^{\sigma]}&#10;  -  \home^\nu \Xi^{\mu[\rho} \home^{\sigma]} &#10;  \big)&#10;\nnb&#10;\=  \Xi^{\mu\rho} \Xi^{\nu\sigma} &#10;+ (\home^\nu \Xi^{\mu\rho} \home^{\sigma}&#10;- \home^\nu \Xi^{\mu\sigma} \home^{\rho} )&#10;- \Xi^{\mu\sigma} \Xi^{\nu\rho}&#10;-( \home^\mu \Xi^{\nu\rho} \home^{\sigma}&#10;- \home^\mu \Xi^{\nu\sigma} \home^{\rho} )&#10;\nnb&#10;\= ( \Delta^{\mu\rho} \Delta^{\nu\sigma} &#10;- \Delta^{\mu\rho} \home^{\nu} \home^{\sigma}&#10;- \home^{\mu} \home^{\rho} \Delta^{\nu\sigma} &#10;)&#10;+ (\home^\nu \Delta^{\mu\rho} \home^{\sigma}&#10;- \home^\nu \Delta^{\mu\sigma} \home^{\rho} )&#10;\nnb&#10;&amp;&amp;&#10;- (\Delta^{\mu\sigma} \Delta^{\nu\rho}&#10;- \Delta^{\mu\sigma} \home^{\nu} \home^{\rho}&#10;- \home^{\mu} \home^{\sigma} \Delta^{\nu\rho} &#10;)&#10;-( \home^\mu \Delta^{\nu\rho} \home^{\sigma}&#10;- \home^\mu \Delta^{\nu\sigma} \home^{\rho} )&#10;\nnb&#10;\=   \Delta^{\mu\rho} \Delta^{\nu\sigma} &#10;- \Delta^{\mu\sigma} \Delta^{\nu\rho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F177584E-CD30-BF21-6001-20437FB1FA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61" y="664404"/>
            <a:ext cx="9330715" cy="2041982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592C43C-1B96-DBC4-ED1B-31D7E12DA603}"/>
              </a:ext>
            </a:extLst>
          </p:cNvPr>
          <p:cNvSpPr/>
          <p:nvPr/>
        </p:nvSpPr>
        <p:spPr>
          <a:xfrm>
            <a:off x="685195" y="5968217"/>
            <a:ext cx="4456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KH, Masaru </a:t>
            </a:r>
            <a:r>
              <a:rPr lang="en-US" altLang="ja-JP" dirty="0" err="1">
                <a:solidFill>
                  <a:srgbClr val="00B050"/>
                </a:solidFill>
              </a:rPr>
              <a:t>Hongo</a:t>
            </a:r>
            <a:r>
              <a:rPr lang="en-US" altLang="ja-JP" dirty="0">
                <a:solidFill>
                  <a:srgbClr val="00B050"/>
                </a:solidFill>
              </a:rPr>
              <a:t>, Xu-Guang Huang, 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Mamoru Matsuo, Hidetoshi Taya, </a:t>
            </a:r>
            <a:r>
              <a:rPr lang="en-US" altLang="ja-JP" dirty="0">
                <a:hlinkClick r:id="rId14"/>
              </a:rPr>
              <a:t>1901.06615</a:t>
            </a:r>
            <a:endParaRPr lang="en-US" altLang="ja-JP" dirty="0"/>
          </a:p>
        </p:txBody>
      </p:sp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Isotropic limit: $\gam_{\perp,\para} \to \gam $&#10;&#10;&#10;&#10;\end{document}&#10;&#10;" title="IguanaTex Bitmap Display">
            <a:extLst>
              <a:ext uri="{FF2B5EF4-FFF2-40B4-BE49-F238E27FC236}">
                <a16:creationId xmlns:a16="http://schemas.microsoft.com/office/drawing/2014/main" id="{C11A1527-FE3D-0718-E839-A1E64590FC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" y="5074378"/>
            <a:ext cx="3713569" cy="358978"/>
          </a:xfrm>
          <a:prstGeom prst="rect">
            <a:avLst/>
          </a:prstGeom>
        </p:spPr>
      </p:pic>
      <p:pic>
        <p:nvPicPr>
          <p:cNvPr id="91" name="Picture 9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delta \Theta^{[\mu\nu]}&#10;\sim - T  \gamma^{\mu\nu\rho\sigma} &#10;\cgd{(\partial_{[\rho} \beta_{\sigma]} - \beta \mu_{\rho\sigma} ) 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59DDF142-7F1F-F710-F73E-3B5ABD0DB2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" y="1321277"/>
            <a:ext cx="4692664" cy="4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7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xi^{\mu\nu\rho\sigma} &#10;\= % \eta_{\perp}   \big(   \Xi^{\mu\rho} \Xi^{\nu\sigma}  - \Xi^{\mu\sigma} \Xi^{\nu\rho}  \big)&#10;  2 \cgd{ \xi }\big( \home^\mu \Xi^{\nu [\rho} \home^{\sigma]} + \home^\nu \Xi^{\mu [\rho} \home^{\sigma]}&#10;+  \home^\mu \Xi^{\nu (\rho} \home^{\sigma)} - \home^\nu \Xi^{\mu (\rho} \home^{\sigma)} \big)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3D2554AE-D73E-AF6A-7EC2-3F2841F5DF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49118"/>
            <a:ext cx="7741010" cy="373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EFA140-A3D4-43EA-E7CA-415C56045956}"/>
              </a:ext>
            </a:extLst>
          </p:cNvPr>
          <p:cNvSpPr txBox="1"/>
          <p:nvPr/>
        </p:nvSpPr>
        <p:spPr>
          <a:xfrm>
            <a:off x="2339752" y="233895"/>
            <a:ext cx="430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50"/>
                </a:solidFill>
              </a:rPr>
              <a:t>Shear-Torque conversion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pic>
        <p:nvPicPr>
          <p:cNvPr id="19" name="Picture 1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delta \Theta^{\mu\nu}&#10; \= - T &#10;\begin{pmatrix}&#10; \eta^{\mu\nu\rho\sigma}&amp;\cgd{ \xi^{\mu\nu\rho\sigma} }&#10;\\&#10;\cgd{\xi^{\prime \, \mu\nu\rho\sigma}} &amp; \gamma^{\mu\nu\rho\sigma}   &#10;\end{pmatrix}&#10;\begin{pmatrix}&#10;  \partial_{(\rho} \beta_{\sigma)} \\&#10;\partial_{[\rho} \beta_{\sigma]} - \beta \mu_{\rho\sigma}&#10;\end{pmatrix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0F002EA-3C99-EAE7-B3EF-DFDDA7D267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7214227" cy="7989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797581-1118-6A28-D15E-16B7B3F45394}"/>
              </a:ext>
            </a:extLst>
          </p:cNvPr>
          <p:cNvGrpSpPr/>
          <p:nvPr/>
        </p:nvGrpSpPr>
        <p:grpSpPr>
          <a:xfrm>
            <a:off x="125759" y="4941168"/>
            <a:ext cx="8892481" cy="1496984"/>
            <a:chOff x="144015" y="4201924"/>
            <a:chExt cx="8892481" cy="14969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82364E-D0DD-E674-3243-065C7DDA0546}"/>
                </a:ext>
              </a:extLst>
            </p:cNvPr>
            <p:cNvSpPr/>
            <p:nvPr/>
          </p:nvSpPr>
          <p:spPr bwMode="auto">
            <a:xfrm>
              <a:off x="144015" y="4241910"/>
              <a:ext cx="8892481" cy="145699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   \eta^{\mu\nu\rho\sigma} (b) =   \eta^{\rho\sigma\mu\nu} (-b) $, &#10;$   \gamma^{\mu\nu\rho\sigma} (b) =   \gamma^{\rho\sigma\mu\nu} (-b) $, &#10;&#10;$   \xi^{\mu\nu\rho\sigma} (b) =   \xi^{\rho\sigma\mu\nu} (-b) $, &#10;$\xi^{\prime \, \mu\nu\rho\sigma} (b) =  \xi^{\rho\sigma\mu\nu} (- b)  $&#10;&#10;&#10;\end{document}&#10;&#10;" title="IguanaTex Bitmap Display">
              <a:extLst>
                <a:ext uri="{FF2B5EF4-FFF2-40B4-BE49-F238E27FC236}">
                  <a16:creationId xmlns:a16="http://schemas.microsoft.com/office/drawing/2014/main" id="{375CF932-7EBD-EA4D-361B-77F2BFB9C8A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22" y="4745963"/>
              <a:ext cx="7046554" cy="7920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DAE19E-3583-A12A-0D53-7197AFB537AC}"/>
                </a:ext>
              </a:extLst>
            </p:cNvPr>
            <p:cNvSpPr txBox="1"/>
            <p:nvPr/>
          </p:nvSpPr>
          <p:spPr>
            <a:xfrm>
              <a:off x="179512" y="4201924"/>
              <a:ext cx="8810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Onsager’s reciprocal relations from time-reversal symmetry</a:t>
              </a:r>
              <a:endParaRPr kumimoji="1" lang="ja-JP" altLang="en-US" sz="2800" dirty="0"/>
            </a:p>
          </p:txBody>
        </p:sp>
      </p:grpSp>
      <p:pic>
        <p:nvPicPr>
          <p:cNvPr id="106" name="Picture 10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The off-diagonal component $\xi^{\mu\nu\a\b}$ converts &#10;symmetric shear to a torque &#10;&#10;and antisymmetric vorticity to a shear deformation. &#10;&#10;&#10;\end{document}&#10;&#10;" title="IguanaTex Bitmap Display">
            <a:extLst>
              <a:ext uri="{FF2B5EF4-FFF2-40B4-BE49-F238E27FC236}">
                <a16:creationId xmlns:a16="http://schemas.microsoft.com/office/drawing/2014/main" id="{3A3F3B58-6D54-BEE1-569B-39696DF65E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352929" cy="5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3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B6B200-B049-A231-CF2D-59F289F02C92}"/>
              </a:ext>
            </a:extLst>
          </p:cNvPr>
          <p:cNvSpPr/>
          <p:nvPr/>
        </p:nvSpPr>
        <p:spPr bwMode="auto">
          <a:xfrm>
            <a:off x="155677" y="3297276"/>
            <a:ext cx="8946800" cy="898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90" name="Picture 8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nn&#10;  \Theta^{\mu\nu}&#10;  \= e u^\mu u^\nu + \com{p_\perp} \Xi^{\mu\nu} &#10;+ \com{p_\para} b^\mu b^\nu &#10;  + \com{ \delta \Theta^{\mu\nu} } &#10;  \\&#10;\nn&#10;  \Sigma^{\mu\nu\rho}&#10;  \= \epsilon^{\mu\nu\rho\lambda} &#10;  (\sigma_\lambda + \com{ u_\lambda \delta \sigma } )&#10;  \\&#10;\tilde F^{\mu\nu} \= (B^\mu u^\nu - B^\nu u^\mu)&#10;+ \com{ \delta \tilde F^{\mu\nu} 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F54B62B-DAF1-EC26-8410-7BEABCDDBB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2420888"/>
            <a:ext cx="5987285" cy="13018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51996E3-72BA-7401-EC9D-AAD9AA66CF24}"/>
              </a:ext>
            </a:extLst>
          </p:cNvPr>
          <p:cNvSpPr txBox="1"/>
          <p:nvPr/>
        </p:nvSpPr>
        <p:spPr>
          <a:xfrm>
            <a:off x="2987824" y="59809"/>
            <a:ext cx="2741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Short summary</a:t>
            </a:r>
            <a:endParaRPr kumimoji="1" lang="ja-JP" alt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2DB77-6840-892B-647A-328338AEA0C3}"/>
              </a:ext>
            </a:extLst>
          </p:cNvPr>
          <p:cNvGrpSpPr/>
          <p:nvPr/>
        </p:nvGrpSpPr>
        <p:grpSpPr>
          <a:xfrm>
            <a:off x="2051720" y="5461584"/>
            <a:ext cx="5745651" cy="1267733"/>
            <a:chOff x="497522" y="3588201"/>
            <a:chExt cx="5745651" cy="12677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1839E7-55A7-44D7-DDDE-0FE26647E0C3}"/>
                </a:ext>
              </a:extLst>
            </p:cNvPr>
            <p:cNvSpPr/>
            <p:nvPr/>
          </p:nvSpPr>
          <p:spPr bwMode="auto">
            <a:xfrm>
              <a:off x="497522" y="3588201"/>
              <a:ext cx="5745651" cy="126773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pic>
          <p:nvPicPr>
            <p:cNvPr id="9" name="Picture 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 \zeta_{\perp,\para} \geq 0 , \quad &#10;\eta_{\perp,\para} \geq 0, \quad  &#10; \gamma_{\perp,\para} \geq 0 , \quad  &#10; \rho_{\perp,\para} \geq 0, \quad  &#10;$&#10;&#10;$&#10;  \zeta_{\perp} \zeta_{\para} - \zeta_{\times}^2 \geq 0&#10;, \quad  &#10;\eta_{\para} \gamma_{\para} - \xi^2 \geq 0 &#10;\quad ({\rm Matrix} \geq 0) &#10;$&#10;&#10;&#10;&#10;\end{document}&#10;&#10;" title="IguanaTex Bitmap Display">
              <a:extLst>
                <a:ext uri="{FF2B5EF4-FFF2-40B4-BE49-F238E27FC236}">
                  <a16:creationId xmlns:a16="http://schemas.microsoft.com/office/drawing/2014/main" id="{2986DFEC-00DE-1843-C682-3EBE38CBB41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4149080"/>
              <a:ext cx="5089053" cy="5727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81D95F-D9A0-74DC-64D6-1B90C18A5611}"/>
                </a:ext>
              </a:extLst>
            </p:cNvPr>
            <p:cNvSpPr txBox="1"/>
            <p:nvPr/>
          </p:nvSpPr>
          <p:spPr>
            <a:xfrm>
              <a:off x="612640" y="3588201"/>
              <a:ext cx="3956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Inequalities for semi-positivity</a:t>
              </a:r>
              <a:endParaRPr kumimoji="1" lang="ja-JP" altLang="en-US" sz="2400" dirty="0"/>
            </a:p>
          </p:txBody>
        </p:sp>
      </p:grpSp>
      <p:pic>
        <p:nvPicPr>
          <p:cNvPr id="17" name="Picture 1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nnb &#10;{\gamma ^{\mu \nu \rho \sigma }} &#10;\= \com{\gamma _ \bot }({\Xi ^{\mu \rho }}{\Xi ^{\nu \sigma }} - {\Xi ^{\mu \sigma }}{\Xi ^{\nu \rho }})  &#10;- 2\com{\gamma _\parallel }({b^\mu }{\Xi ^{\nu [\rho }}{b^{\sigma ]}} - {b^\nu }{\Xi ^{\mu [\rho }}{b^{\sigma ]}})&#10;,&#10;\nnb&#10;{\xi ^{\mu \nu \rho \sigma }} &#10;\= 2 \com{\xi  }({b^\mu }{\Xi ^{\nu [\rho }}{b^{\sigma ]}} + {b^\nu }{\Xi ^{\mu [\rho }}{b^{\sigma ]}}  &#10;+ {b^\mu }{\Xi ^{\nu (\rho }}{b^{\sigma )}} - {b^\nu }{\Xi ^{\mu (\rho }}{b^{\sigma )}})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8E9F3FF-FA3D-AE6D-810D-72251E4B73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84" y="3356364"/>
            <a:ext cx="5797893" cy="6019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1790DB-F20D-F300-6AA6-1C3EDD85FE14}"/>
              </a:ext>
            </a:extLst>
          </p:cNvPr>
          <p:cNvSpPr txBox="1"/>
          <p:nvPr/>
        </p:nvSpPr>
        <p:spPr>
          <a:xfrm>
            <a:off x="178607" y="328091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 rotational viscosities</a:t>
            </a:r>
          </a:p>
          <a:p>
            <a:r>
              <a:rPr kumimoji="1" lang="en-US" altLang="ja-JP" sz="2400" dirty="0"/>
              <a:t>1 cross viscosity</a:t>
            </a:r>
          </a:p>
          <a:p>
            <a:endParaRPr lang="en-US" altLang="ja-JP" sz="2400" dirty="0"/>
          </a:p>
          <a:p>
            <a:r>
              <a:rPr lang="en-US" altLang="ja-JP" sz="2400" dirty="0"/>
              <a:t>in addition to </a:t>
            </a:r>
          </a:p>
          <a:p>
            <a:r>
              <a:rPr kumimoji="1" lang="en-US" altLang="ja-JP" sz="2400" dirty="0"/>
              <a:t>5 shear and bulk viscosities</a:t>
            </a:r>
          </a:p>
          <a:p>
            <a:r>
              <a:rPr lang="en-US" altLang="ja-JP" sz="2400" dirty="0"/>
              <a:t>2 resistivity</a:t>
            </a:r>
            <a:endParaRPr kumimoji="1" lang="ja-JP" alt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90299F-2239-1BF3-E513-E7E5199D103A}"/>
              </a:ext>
            </a:extLst>
          </p:cNvPr>
          <p:cNvGrpSpPr/>
          <p:nvPr/>
        </p:nvGrpSpPr>
        <p:grpSpPr>
          <a:xfrm>
            <a:off x="204540" y="692696"/>
            <a:ext cx="8492184" cy="1872208"/>
            <a:chOff x="131019" y="508872"/>
            <a:chExt cx="8492184" cy="1872208"/>
          </a:xfrm>
        </p:grpSpPr>
        <p:pic>
          <p:nvPicPr>
  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pd_\mu   \Theta^{\mu\nu} = 0&#10;\nnb&#10;&amp;&amp; \pd_\mu  \Sigma^{\mu\nu\rho}&#10;= - 2 \Theta^{[\mu\nu]}&#10; \nnb&#10;&amp;&amp; \pd_\mu \tilde F^{\mu\nu} =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EE6ECCBE-E4F1-80AA-2D63-290CADBA9DB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041296"/>
              <a:ext cx="2467027" cy="13397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6A2EC1-A8C8-DEF2-7052-6C074914BF51}"/>
                </a:ext>
              </a:extLst>
            </p:cNvPr>
            <p:cNvSpPr txBox="1"/>
            <p:nvPr/>
          </p:nvSpPr>
          <p:spPr>
            <a:xfrm>
              <a:off x="1187624" y="1077965"/>
              <a:ext cx="46348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Energy-momentum conservation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Spin (non-)conservation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Magnetic flux conservation</a:t>
              </a:r>
              <a:endParaRPr kumimoji="1" lang="ja-JP" alt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B050C4-1BA6-A836-DF77-1EBD5D92DB8B}"/>
                </a:ext>
              </a:extLst>
            </p:cNvPr>
            <p:cNvSpPr txBox="1"/>
            <p:nvPr/>
          </p:nvSpPr>
          <p:spPr>
            <a:xfrm>
              <a:off x="131019" y="508872"/>
              <a:ext cx="4363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Spin MHD is formulated based on</a:t>
              </a:r>
              <a:endParaRPr kumimoji="1" lang="ja-JP" altLang="en-US" sz="2400" dirty="0"/>
            </a:p>
          </p:txBody>
        </p:sp>
      </p:grpSp>
      <p:pic>
        <p:nvPicPr>
          <p:cNvPr id="12" name="Picture 1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eta ^{\mu \nu \rho \sigma }} &#10;%\= {\zeta _ \bot }{\Xi ^{\mu \nu }}{\Xi ^{\rho \sigma }} + {\zeta _\parallel }{b^\mu }{b^\nu }{b^\rho }{b^\sigma }&#10;%+ {\zeta _ \times }({b^\mu }{b^\nu }{\Xi ^{\rho \sigma }} + {\Xi ^{\mu \nu }}{b^\rho }{b^\sigma })&#10;%\nnb&#10;\= &#10;\begin{pmatrix}&#10;b^\mu b^\nu &amp; \Xi^{\mu\nu}&#10;\end{pmatrix}&#10;\begin{pmatrix}&#10;\com{\zeta_\para} &amp; \com{\zeta_\times} \\&#10;\com{\zeta'_\times} &amp; \com{ \zeta_\perp}&#10;\end{pmatrix}&#10;\begin{pmatrix}&#10;b^\rho b^\sigma \\ \Xi^{\rho\sigma}&#10;\end{pmatrix}&#10;\nnb&#10;&amp;&amp;&#10;+ 2 \com{\eta _\parallel }({b^\mu }{\Xi ^{\nu (\rho }}{b^{\sigma )}} + {b^\nu }{\Xi ^{\mu (\rho }}{b^{\sigma )}}) &#10;\nnb&#10;&amp;&amp;&#10; + \com{\eta _ \bot }({\Xi ^{\mu \rho }}{\Xi ^{\nu \sigma }} + {\Xi ^{\mu \sigma }}{\Xi ^{\nu \rho }} &#10;- {\Xi ^{\mu \nu }}{\Xi ^{\rho \sigma }}) &#10; ,&#10;\nnb &#10;{\gamma ^{\mu \nu \rho \sigma }} &#10;\= \com{\gamma _ \bot }({\Xi ^{\mu \rho }}{\Xi ^{\nu \sigma }} - {\Xi ^{\mu \sigma }}{\Xi ^{\nu \rho }})  &#10;- 2\com{\gamma _\parallel }({b^\mu }{\Xi ^{\nu [\rho }}{b^{\sigma ]}} - {b^\nu }{\Xi ^{\mu [\rho }}{b^{\sigma ]}})&#10;,&#10;\nnb&#10;{\xi ^{\mu \nu \rho \sigma }} &#10;\= 2 \com{\xi  }({b^\mu }{\Xi ^{\nu [\rho }}{b^{\sigma ]}} + {b^\nu }{\Xi ^{\mu [\rho }}{b^{\sigma ]}}  &#10;+ {b^\mu }{\Xi ^{\nu (\rho }}{b^{\sigma )}} - {b^\nu }{\Xi ^{\mu (\rho }}{b^{\sigma )}}) ,&#10;\nnb&#10;{\rho ^{\mu \nu \rho \sigma }} \= - 2\com{\rho_ \bot }({b^\mu }{\Xi ^{\nu [\rho }}{b^{\sigma ]}} - {b^\nu }{\Xi ^{\mu [\rho }}{b^{\sigma ]}})  +  2\com{\rho_\parallel }{\Xi ^{\mu [\rho }}{\Xi ^{\sigma ]\nu }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038E38AB-D828-5229-7DF3-06EF59FFB2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62" y="4221088"/>
            <a:ext cx="5797892" cy="21462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233044-D2B6-0A1D-4591-1620115B7472}"/>
              </a:ext>
            </a:extLst>
          </p:cNvPr>
          <p:cNvSpPr txBox="1"/>
          <p:nvPr/>
        </p:nvSpPr>
        <p:spPr>
          <a:xfrm>
            <a:off x="273263" y="2657538"/>
            <a:ext cx="3787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New transport coefficients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485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A1AD24-1911-22E2-64E6-6F939DAD43C9}"/>
              </a:ext>
            </a:extLst>
          </p:cNvPr>
          <p:cNvSpPr txBox="1"/>
          <p:nvPr/>
        </p:nvSpPr>
        <p:spPr>
          <a:xfrm>
            <a:off x="1907704" y="2132856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i="1" dirty="0"/>
              <a:t>Solving linearized spin MHD</a:t>
            </a:r>
          </a:p>
        </p:txBody>
      </p:sp>
    </p:spTree>
    <p:extLst>
      <p:ext uri="{BB962C8B-B14F-4D97-AF65-F5344CB8AC3E}">
        <p14:creationId xmlns:p14="http://schemas.microsoft.com/office/powerpoint/2010/main" val="252454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 B k_\para &amp; \omega + i ( \rho_\perp' k_\para^2 + \rho_\para '  k_\perp^2 ) &amp; 0 &amp; 0&#10;\\&#10;  h \omega + i( \eta_\para - 2 \xi +\gam_\para ) k_\para^2 &#10;+ i(\eta_\perp  + \gam_\perp) k_\perp^2 &amp; \frac{1}{\mu_m}   B k_\para  &amp;&#10; \frac{4}{\chi} (\xi-\gam_\para)  k_\para  &amp; &#10;+  \frac{4}{\chi}   \gam_\perp   k_x &#10;\\&#10; 2  (\gam_\para - \xi) k_\para &amp; 0 &amp;\omega +  i \Gam_\para &amp; 0&#10;\\&#10;- 2 \gam_\perp k_x &amp; 0 &amp; 0 &amp;\omega + i \Gam_\perp&#10;\end{pmatrix}&#10;\begin{pmatrix}&#10;\delta u_y \\   \delta B_y \\ \delta S_x \\ \delta S_z&#10;\end{pmatrix} &#10;= 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85D4FD9-168A-5B01-95FC-0002132736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96" y="1287949"/>
            <a:ext cx="8455249" cy="935782"/>
          </a:xfrm>
          <a:prstGeom prst="rect">
            <a:avLst/>
          </a:prstGeom>
        </p:spPr>
      </p:pic>
      <p:pic>
        <p:nvPicPr>
          <p:cNvPr id="50" name="Picture 4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ig( M_\zero + i M_\one \Big)&#10;\begin{pmatrix}&#10;\delta e \\ \delta u_x \\  \delta u_z \\ \delta B_x \\ \delta B_z \\ \delta S_y&#10;\end{pmatrix} &#10;= 0&#10;, \quad &#10;\Big( A_\zero + i A_\one \Big)&#10;\begin{pmatrix}&#10;\delta u_y \\   \delta B_y \\ \delta S_x \\ \delta S_z&#10;\end{pmatrix} &#10;= 0 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14305D8-8D8C-9DC2-6133-3836808E66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2782235"/>
            <a:ext cx="6504357" cy="183925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EBCC9D8-98EE-AA0C-AF16-3D7CFCF4C560}"/>
              </a:ext>
            </a:extLst>
          </p:cNvPr>
          <p:cNvSpPr/>
          <p:nvPr/>
        </p:nvSpPr>
        <p:spPr bwMode="auto">
          <a:xfrm>
            <a:off x="207446" y="576065"/>
            <a:ext cx="8784976" cy="2564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69" name="Picture 6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A_\one =&#10;\begin{pmatrix}&#10;0&amp; \rho_\perp' k_\para^2 + \rho_\para '  k_\perp^2 &amp; 0 &amp; 0&#10;\\&#10;( \eta_\para - 2 \xi +\gam_\para ) k_\para^2 &#10;+ (\eta_\perp  + \gam_\perp) k_\perp^2 &amp; 0 &amp;&#10;- \frac{4i}{\chi} (\xi-\gam_\para)  k_\para  &amp; &#10;- \frac{4i}{\chi}   \gam_\perp   k_x &#10;\\&#10;-i 2  (\gam_\para - \xi) k_\para &amp; 0 &amp; \Gam_\para &amp; 0&#10;\\&#10;i 2 \gam_\perp k_x &amp; 0 &amp; 0 &amp;  \Gam_\perp&#10;\end{pmatrix}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D70EBC3-DA6A-9397-2E9F-3FAE6B738E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" y="2016225"/>
            <a:ext cx="7590990" cy="1008112"/>
          </a:xfrm>
          <a:prstGeom prst="rect">
            <a:avLst/>
          </a:prstGeom>
        </p:spPr>
      </p:pic>
      <p:pic>
        <p:nvPicPr>
          <p:cNvPr id="42" name="Picture 4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A_\zero = &#10;\begin{pmatrix}&#10; B k_\para &amp; \omega  &amp; 0 &amp; 0&#10;\\&#10;h \omega &amp; \frac{1}{\mu_m} B k_\para &amp; 0 &amp; 0&#10;\\&#10;0 &amp; 0 &amp; \omega &amp; 0 &#10;\\&#10;0 &amp; 0 &amp; 0  &amp; \omega &#10;\end{pmatrix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AC8287F-15FC-D6EF-60B3-47FDD91380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62" y="748530"/>
            <a:ext cx="3228722" cy="1117850"/>
          </a:xfrm>
          <a:prstGeom prst="rect">
            <a:avLst/>
          </a:prstGeom>
        </p:spPr>
      </p:pic>
      <p:pic>
        <p:nvPicPr>
          <p:cNvPr id="83" name="Picture 8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com{&#10;\Big( A_\zero + i A_\one \Big)&#10;\begin{pmatrix}&#10;\delta u_y \\   \delta B_y \\ \delta S_x \\ \delta S_z&#10;\end{pmatrix} &#10;= 0 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FEC97A5-2168-E61B-E3C3-8CFF730BBD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6" y="790348"/>
            <a:ext cx="2981294" cy="122668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FA6B646-37B7-3169-4C22-49DB835B72F2}"/>
              </a:ext>
            </a:extLst>
          </p:cNvPr>
          <p:cNvSpPr txBox="1"/>
          <p:nvPr/>
        </p:nvSpPr>
        <p:spPr>
          <a:xfrm>
            <a:off x="2379314" y="44624"/>
            <a:ext cx="4136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Linearized spin MHD</a:t>
            </a:r>
            <a:endParaRPr kumimoji="1" lang="ja-JP" altLang="en-US" sz="3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E0007A-25F2-D1B3-67F2-E4C279F190DA}"/>
              </a:ext>
            </a:extLst>
          </p:cNvPr>
          <p:cNvSpPr/>
          <p:nvPr/>
        </p:nvSpPr>
        <p:spPr bwMode="auto">
          <a:xfrm>
            <a:off x="179512" y="3284984"/>
            <a:ext cx="8784976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85" name="Picture 8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om{&#10;\Big( M_\zero + i M_\one \Big)&#10;\begin{pmatrix}&#10;\delta e \\ \delta u_x \\  \delta u_z \\ \delta B_x \\ \delta B_z \\ \delta S_y&#10;\end{pmatrix} &#10;= 0  &#10;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1EC419B-B8D9-3032-3553-3D2A576B09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2" y="3550199"/>
            <a:ext cx="3099805" cy="1839259"/>
          </a:xfrm>
          <a:prstGeom prst="rect">
            <a:avLst/>
          </a:prstGeom>
        </p:spPr>
      </p:pic>
      <p:pic>
        <p:nvPicPr>
          <p:cNvPr id="77" name="Picture 7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M_\zero = &#10;\begin{pmatrix} &#10;0 &amp; - k_\perp  B &amp; 0  &amp; 0 &amp; \omega  &amp; 0&#10;\\&#10;0 &amp;  k_\para B &amp; 0 &amp;  \omega  &amp; 0  &amp; 0&#10;\\&#10;\omega &amp; -  h k_\perp &amp;  &#10;h  ( v_A^2  - 1) k_\para &amp; 0 &amp; \frac{h}{B} v_A^2 \omega  &amp; 0&#10;\\&#10;- c_s^2 k_\perp &amp;  h \omega &amp; 0 &amp;&#10;\frac{h}{ B}  v_A^2 k_\para &#10; &amp; - \frac{h}{ B}  v_A^2  k_\perp  &amp; 0&#10;\\&#10;- c_s^2 k_\para &amp; 0 &amp;  - h  ( v_A^2  - 1) \omega &amp; 0 &amp;   0 &#10; \cout{\frac{1}{\mu_m}   B  (1 -\mu_m) k_\para}  &amp; 0&#10;\\&#10;0 &amp;  0 &amp;  0 &amp;  0 &amp;  0 &amp;    \omega&#10;\end{pmatrix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9049D1A-2BB9-FE6D-9338-0D7DF77416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6" y="3681194"/>
            <a:ext cx="4896610" cy="1226976"/>
          </a:xfrm>
          <a:prstGeom prst="rect">
            <a:avLst/>
          </a:prstGeom>
        </p:spPr>
      </p:pic>
      <p:pic>
        <p:nvPicPr>
          <p:cNvPr id="78" name="Picture 7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M_\one = &#10;\begin{pmatrix} &#10;-   \frac{  v_A^2 }{  1 -v_A^2 } &#10;\frac{\rho_\perp}{\bar B} c_s^2 k_\perp^2&#10; &amp; 0 &amp; 0  &amp; - \frac{\rho_\perp}{\mu_m} k_\para k_\perp  &#10;&amp;  \frac{\rho_\perp}{\mu_m}  k_\perp^2  &amp; 0&#10;\\&#10;\frac{  v_A^2 }{  1 -v_A^2 }&#10;\frac{\rho_\perp}{\bar B}  c_s^2 k_\perp k_\para &#10; &amp; 0 &amp; 0  &amp; \rho_\perp  \mu_m^{-1} k_\para^2 &#10;&amp; - \rho_\perp  \mu_m^{-1} k_\perp k_\para &amp; 0&#10;\\ &#10;0 &amp; 0&amp; 0 &amp; 0&amp; 0 &amp; 0&#10;\\&#10;0 &amp; (\zeta_\perp + \eta_\perp  ) k_\perp^2 &#10;+ (\eta_\para -2\xi+\gam_\para ) k_\para^2 &amp;&#10;(\zeta_\times + \eta_\para -\gam_\para ) k_\perp k_\para &amp;  0&amp; 0 &amp;  4 \frac{i}{\chi}(\xi-\gam_\para) k_\para &#10;\\&#10;0 &amp;  (\zeta_\times + \eta_\para -\gam_\para) k_\perp k_\para &amp;&#10; \zeta_\para k_\para^2 + &#10;(\eta_\para + 2 \xi + \gam_\para ) k_\perp^2   &amp;  0&amp; 0 &#10;&amp; + 4 \frac{i}{\chi}(\xi + \gam_\para) k_\perp &#10;\\&#10;0 &amp; 2i ( \gam_\para-\xi)k_\para &amp; - 2i( \gam_\para + \xi ) k_x&#10;&amp; 0 &amp; 0 &amp; 8 \Gam_\para&#10;\end{pmatrix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7B45B037-92B3-3F14-8840-2B2FCD57E62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13596"/>
            <a:ext cx="8580655" cy="1283366"/>
          </a:xfrm>
          <a:prstGeom prst="rect">
            <a:avLst/>
          </a:prstGeom>
        </p:spPr>
      </p:pic>
      <p:pic>
        <p:nvPicPr>
          <p:cNvPr id="79" name="Picture 7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A^2 = B^2/(\mu_m h)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3CF570F1-0E66-ACB8-50CD-E391DB227F3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70327"/>
            <a:ext cx="1726476" cy="286476"/>
          </a:xfrm>
          <a:prstGeom prst="rect">
            <a:avLst/>
          </a:prstGeom>
        </p:spPr>
      </p:pic>
      <p:pic>
        <p:nvPicPr>
          <p:cNvPr id="70" name="Picture 6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(\nabla \cdot \bB =0)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8C32E2FB-FCC6-44F9-73E4-E6711321292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8" y="3779984"/>
            <a:ext cx="1156266" cy="238097"/>
          </a:xfrm>
          <a:prstGeom prst="rect">
            <a:avLst/>
          </a:prstGeom>
        </p:spPr>
      </p:pic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4\times 4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358C65F4-BEDB-286D-1966-6271CE0AD29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3" y="600900"/>
            <a:ext cx="885599" cy="274757"/>
          </a:xfrm>
          <a:prstGeom prst="rect">
            <a:avLst/>
          </a:prstGeom>
        </p:spPr>
      </p:pic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6 \times 6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7C81A7CD-FF5C-24F0-6B7F-82CFC0F6205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5" y="3384378"/>
            <a:ext cx="873334" cy="2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\=  \pm v_A  k_\para&#10;- \frac{i}{2} \Big( \, &#10;\rho'_\perp k_\para^2  + \rho'_\para k_\perp^2 &#10;+ \com{(\eta_\para'  - \frac{ \xi'^2}{\gam'_\para})} k_\para^2 &#10;+ \eta_\perp   k_\perp^2   \, \Big) &#10;\, , &#10;\nnb&#10;\omega \= -   i \Gamma_\perp - i  \frac{\gam_\perp}{h} k_\perp^2&#10;\, , &#10;\nnb&#10;\omega \= -   i \Gamma_\para &#10;- i  \frac{ (\gam_\para - \xi)^2 }{h \gam_\para} k_\para^2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489B939-30E4-A48E-AC4E-7744D1F61B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0863"/>
            <a:ext cx="7303443" cy="2223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7B707-DBAF-C91B-66ED-DC7E179E9FEF}"/>
              </a:ext>
            </a:extLst>
          </p:cNvPr>
          <p:cNvSpPr txBox="1"/>
          <p:nvPr/>
        </p:nvSpPr>
        <p:spPr>
          <a:xfrm>
            <a:off x="1933157" y="179162"/>
            <a:ext cx="527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Alfven modes with spin mixing</a:t>
            </a:r>
            <a:endParaRPr kumimoji="1" lang="ja-JP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C5933-CAEC-7E1E-187F-BD59C8793E08}"/>
              </a:ext>
            </a:extLst>
          </p:cNvPr>
          <p:cNvSpPr txBox="1"/>
          <p:nvPr/>
        </p:nvSpPr>
        <p:spPr>
          <a:xfrm>
            <a:off x="539552" y="6299767"/>
            <a:ext cx="816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All solutions are always damping (stable around the equilibrium)</a:t>
            </a:r>
            <a:endParaRPr kumimoji="1" lang="ja-JP" altLang="en-US" sz="2400" dirty="0"/>
          </a:p>
        </p:txBody>
      </p:sp>
      <p:pic>
        <p:nvPicPr>
          <p:cNvPr id="36" name="Picture 3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&#10;\begin{eqnarray} &#10;\omega \= -   i \Gamma_\perp  &#10;\nnb&#10;\omega \= -   i \Gamma_\para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2E61DCCC-952A-08D1-DA0B-7CDA51807B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0" y="4437112"/>
            <a:ext cx="1965463" cy="866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BD164-7EC0-3617-3BAF-A89E9EB09DF0}"/>
              </a:ext>
            </a:extLst>
          </p:cNvPr>
          <p:cNvSpPr txBox="1"/>
          <p:nvPr/>
        </p:nvSpPr>
        <p:spPr>
          <a:xfrm>
            <a:off x="586062" y="5283459"/>
            <a:ext cx="762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Spins are not conserved </a:t>
            </a:r>
            <a:r>
              <a:rPr kumimoji="1" lang="en-US" altLang="ja-JP" sz="2800" dirty="0">
                <a:sym typeface="Wingdings" panose="05000000000000000000" pitchFamily="2" charset="2"/>
              </a:rPr>
              <a:t> G</a:t>
            </a:r>
            <a:r>
              <a:rPr kumimoji="1" lang="en-US" altLang="ja-JP" sz="2800" dirty="0"/>
              <a:t>apped modes at k =</a:t>
            </a:r>
            <a:r>
              <a:rPr kumimoji="1" lang="en-US" altLang="ja-JP" sz="2800" dirty="0">
                <a:sym typeface="Wingdings" panose="05000000000000000000" pitchFamily="2" charset="2"/>
              </a:rPr>
              <a:t> 0.</a:t>
            </a:r>
            <a:endParaRPr kumimoji="1" lang="ja-JP" altLang="en-US" sz="2800" dirty="0"/>
          </a:p>
        </p:txBody>
      </p:sp>
      <p:pic>
        <p:nvPicPr>
          <p:cNvPr id="11" name="Picture 1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Gamma_{\para,\perp} = \frac{8}{\chi}\gam_{\para,\perp}$&#10;&#10;Spin susceptibility: $S^{\mu\nu} = \chi \mu^{\mu\nu}$&#10; &#10;&#10;\end{document}&#10;&#10;" title="IguanaTex Bitmap Display">
            <a:extLst>
              <a:ext uri="{FF2B5EF4-FFF2-40B4-BE49-F238E27FC236}">
                <a16:creationId xmlns:a16="http://schemas.microsoft.com/office/drawing/2014/main" id="{528BD60F-CB70-980B-ECCD-E461C370F1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68" y="3284984"/>
            <a:ext cx="3354609" cy="552524"/>
          </a:xfrm>
          <a:prstGeom prst="rect">
            <a:avLst/>
          </a:prstGeom>
        </p:spPr>
      </p:pic>
      <p:pic>
        <p:nvPicPr>
          <p:cNvPr id="34" name="Picture 3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 \Sigma^{\mu\a\b}  &#10;= - 2 \Theta^{[\mu\nu]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0FA4F5B-E941-7425-1AA7-60E5175FEE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2852936"/>
            <a:ext cx="2265565" cy="352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4F65E-00AF-3651-F873-B8D19B329EC8}"/>
              </a:ext>
            </a:extLst>
          </p:cNvPr>
          <p:cNvSpPr txBox="1"/>
          <p:nvPr/>
        </p:nvSpPr>
        <p:spPr>
          <a:xfrm>
            <a:off x="247476" y="872708"/>
            <a:ext cx="295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From the 4×4 matrix,</a:t>
            </a:r>
            <a:endParaRPr kumimoji="1" lang="ja-JP" altLang="en-US" sz="2400" dirty="0"/>
          </a:p>
        </p:txBody>
      </p:sp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om{Without the conversion ($\xi\to0$), &#10;no mixing between MHD modes and spin.}&#10;&#10;&#10;\end{document}&#10;&#10;" title="IguanaTex Bitmap Display">
            <a:extLst>
              <a:ext uri="{FF2B5EF4-FFF2-40B4-BE49-F238E27FC236}">
                <a16:creationId xmlns:a16="http://schemas.microsoft.com/office/drawing/2014/main" id="{7E403BB5-1D51-74F1-83C7-29CEE0E073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8" y="4510435"/>
            <a:ext cx="8920484" cy="273092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C971B055-A70F-406E-B292-813F4B08F2C7}"/>
              </a:ext>
            </a:extLst>
          </p:cNvPr>
          <p:cNvSpPr/>
          <p:nvPr/>
        </p:nvSpPr>
        <p:spPr>
          <a:xfrm>
            <a:off x="349638" y="2778287"/>
            <a:ext cx="261921" cy="125565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4D7DB-3100-88BF-91CF-7341AE614849}"/>
              </a:ext>
            </a:extLst>
          </p:cNvPr>
          <p:cNvSpPr txBox="1"/>
          <p:nvPr/>
        </p:nvSpPr>
        <p:spPr>
          <a:xfrm>
            <a:off x="97128" y="1557675"/>
            <a:ext cx="18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Alfven modes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03975-BE3B-BB92-1058-A26CCC000DD0}"/>
              </a:ext>
            </a:extLst>
          </p:cNvPr>
          <p:cNvSpPr txBox="1"/>
          <p:nvPr/>
        </p:nvSpPr>
        <p:spPr>
          <a:xfrm>
            <a:off x="95126" y="2316622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Spin modes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9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\= - \frac{ W_1 - v_1^2 W_2   }&#10;{ 2  (v_1^2 - v_2^2)  }&#10;\nnb&#10;w_2 \= + \frac{ W_1 - v_2^2 W_2   }&#10;{ 2 \gam_\para (v_1^2 - v_2^2)}&#10;\nnb&#10;w_3 &#10;\= \frac{(\gam'_\para - \xi')^2}{\gam'_\para} &#10; \frac{ 1 - v_A^2 \cos^2 \theta}{1-v_A^2} &#10;+ 4 \xi' \frac{\sin^2 \theta }{1-v_A^2}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ABD2C74-6764-F1FD-4D3A-6EB7C76C8C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76" y="1439199"/>
            <a:ext cx="4392488" cy="1955077"/>
          </a:xfrm>
          <a:prstGeom prst="rect">
            <a:avLst/>
          </a:prstGeom>
        </p:spPr>
      </p:pic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\= \com{(\eta_\para'  - \frac{ \xi'^2}{\gam'_\para})}&#10; \Big( c_s^2  \cos^2 (2\theta)&#10;+  \frac{v_A^2}{1-v_A^2} \sin^2 \theta&#10; \Big)&#10;+ \rho'_\perp c_s^2 \Big( 1 + \frac{ v_A^2}{1-v_A^2}  \sin^2 \theta   \Big)&#10;\nnb&#10;&amp;&amp;&#10;+ \cos^2 \theta \Big[ \, &#10;\zeta'_\para \Big( \frac{v_A^2}{1-v_A^2} &#10;+  c_s^2  \sin^2 \theta  \Big) &#10;+ c_s^2 \Big(   \zeta'_\perp + \eta'_\perp- 2 \zeta'_\times \Big) \sin^2 \theta    \, \Big]&#10;\nnb&#10;W_2 \= \com{(\eta_\para'  - \frac{ \xi'^2}{\gam'_\para})}&#10;\Big( 1 + \frac{v_A^2}{1-v_A^2} \sin^2\theta\Big) &#10;+\rho'_\perp \Big( 1 + \frac{ c_s^2 v_A^2}{1-v_A^2} \sin^2\theta\Big)&#10;\nnb&#10;&amp;&amp;&#10;+ \frac{\zeta'_\para }{1-v_A^2} \cos^2\theta &#10;+ (\zeta'_\perp + \eta'_\perp) \sin^2 \theta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95765E3-33C9-AE7F-FD6B-567B1759FC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59629"/>
            <a:ext cx="6058270" cy="2162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B9D66-49AD-5CD4-E92E-3274A8FAD66A}"/>
              </a:ext>
            </a:extLst>
          </p:cNvPr>
          <p:cNvSpPr txBox="1"/>
          <p:nvPr/>
        </p:nvSpPr>
        <p:spPr>
          <a:xfrm>
            <a:off x="1259632" y="184934"/>
            <a:ext cx="671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Magneto-sonic</a:t>
            </a:r>
            <a:r>
              <a:rPr kumimoji="1" lang="en-US" altLang="ja-JP" sz="3200" dirty="0"/>
              <a:t> modes with spin mixing</a:t>
            </a:r>
            <a:endParaRPr kumimoji="1" lang="ja-JP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B6D48-099D-3182-C13A-DD511DE81E00}"/>
              </a:ext>
            </a:extLst>
          </p:cNvPr>
          <p:cNvSpPr txBox="1"/>
          <p:nvPr/>
        </p:nvSpPr>
        <p:spPr>
          <a:xfrm>
            <a:off x="1403648" y="3574779"/>
            <a:ext cx="617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Always damping (stable around the equilibrium)</a:t>
            </a:r>
            <a:endParaRPr kumimoji="1" lang="ja-JP" altLang="en-US" sz="2400" dirty="0"/>
          </a:p>
        </p:txBody>
      </p:sp>
      <p:pic>
        <p:nvPicPr>
          <p:cNvPr id="23" name="Picture 2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\= \pm v_1 k - i w_1 k^2&#10;\nnb&#10;\omega \= \pm v_2 k - i w_2 k^2&#10;\nnb&#10;\omega \=   - i  \Gamma_\para - i  w_3 k^2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6DDE7D70-F5F9-3E9E-5A6A-BA9FA9DDB2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0887"/>
            <a:ext cx="3331933" cy="1512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2B62C-E17C-49D7-0B6A-2F8B228AA5B0}"/>
              </a:ext>
            </a:extLst>
          </p:cNvPr>
          <p:cNvSpPr txBox="1"/>
          <p:nvPr/>
        </p:nvSpPr>
        <p:spPr>
          <a:xfrm>
            <a:off x="399479" y="740518"/>
            <a:ext cx="295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From the 5×5 matrix,</a:t>
            </a:r>
            <a:endParaRPr kumimoji="1" lang="ja-JP" altLang="en-US" sz="2400" dirty="0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A1123D89-A9AF-9A5E-F757-52DD70559950}"/>
              </a:ext>
            </a:extLst>
          </p:cNvPr>
          <p:cNvSpPr/>
          <p:nvPr/>
        </p:nvSpPr>
        <p:spPr>
          <a:xfrm>
            <a:off x="409912" y="1757767"/>
            <a:ext cx="144016" cy="838658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D0EBA-6262-1FB0-A58E-7090A71DDFA1}"/>
              </a:ext>
            </a:extLst>
          </p:cNvPr>
          <p:cNvSpPr txBox="1"/>
          <p:nvPr/>
        </p:nvSpPr>
        <p:spPr>
          <a:xfrm>
            <a:off x="138860" y="1232515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Sonic modes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91671-FDC6-A007-7917-8829250A6BD6}"/>
              </a:ext>
            </a:extLst>
          </p:cNvPr>
          <p:cNvSpPr txBox="1"/>
          <p:nvPr/>
        </p:nvSpPr>
        <p:spPr>
          <a:xfrm>
            <a:off x="97128" y="2476971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Spin modes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6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DD60C-A34D-4A69-B430-0DC43AD72793}"/>
              </a:ext>
            </a:extLst>
          </p:cNvPr>
          <p:cNvSpPr txBox="1"/>
          <p:nvPr/>
        </p:nvSpPr>
        <p:spPr>
          <a:xfrm>
            <a:off x="1663040" y="63438"/>
            <a:ext cx="6155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Derivation of constitutive equations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E88A2E-1EC6-44C8-B876-198AD730B339}"/>
              </a:ext>
            </a:extLst>
          </p:cNvPr>
          <p:cNvSpPr/>
          <p:nvPr/>
        </p:nvSpPr>
        <p:spPr bwMode="auto">
          <a:xfrm>
            <a:off x="251520" y="790801"/>
            <a:ext cx="8784976" cy="2835475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0506C-3EDC-4F94-A1D1-F73B283CD93E}"/>
              </a:ext>
            </a:extLst>
          </p:cNvPr>
          <p:cNvSpPr txBox="1"/>
          <p:nvPr/>
        </p:nvSpPr>
        <p:spPr>
          <a:xfrm>
            <a:off x="5896441" y="2300679"/>
            <a:ext cx="330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Zubarev</a:t>
            </a: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  <a:r>
              <a:rPr kumimoji="1"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Becattini, </a:t>
            </a:r>
            <a:r>
              <a:rPr kumimoji="1" lang="en-US" altLang="ja-JP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Hayata</a:t>
            </a:r>
            <a:r>
              <a:rPr kumimoji="1"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-Hidaka-</a:t>
            </a:r>
            <a:r>
              <a:rPr kumimoji="1" lang="en-US" altLang="ja-JP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Noumi</a:t>
            </a: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kumimoji="1"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Hongo, </a:t>
            </a:r>
          </a:p>
          <a:p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Hongo-KH (for MHD), </a:t>
            </a:r>
            <a:r>
              <a:rPr lang="en-US" altLang="ja-JP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Hongo</a:t>
            </a: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-Huang-</a:t>
            </a:r>
            <a:r>
              <a:rPr lang="en-US" altLang="ja-JP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Stephanov</a:t>
            </a: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-Yee (for spin)</a:t>
            </a:r>
            <a:endParaRPr lang="en-US" altLang="ja-JP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A2FC8-9495-41A4-9C2F-13BAB085E3DB}"/>
              </a:ext>
            </a:extLst>
          </p:cNvPr>
          <p:cNvSpPr txBox="1"/>
          <p:nvPr/>
        </p:nvSpPr>
        <p:spPr>
          <a:xfrm>
            <a:off x="1331640" y="764704"/>
            <a:ext cx="635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Statistical description of underlying theory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ADBB1-4981-41DC-AE83-A1146C105837}"/>
              </a:ext>
            </a:extLst>
          </p:cNvPr>
          <p:cNvSpPr txBox="1"/>
          <p:nvPr/>
        </p:nvSpPr>
        <p:spPr>
          <a:xfrm>
            <a:off x="2997627" y="6093296"/>
            <a:ext cx="276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Hydrodynamics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DF5A9-9424-4992-8EB9-21DF0BA727EA}"/>
              </a:ext>
            </a:extLst>
          </p:cNvPr>
          <p:cNvSpPr txBox="1"/>
          <p:nvPr/>
        </p:nvSpPr>
        <p:spPr>
          <a:xfrm>
            <a:off x="1073562" y="1718183"/>
            <a:ext cx="193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Kinetic theory</a:t>
            </a:r>
            <a:endParaRPr kumimoji="1" lang="ja-JP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1130C9-2EED-48F4-9567-62C48EEA0FB3}"/>
              </a:ext>
            </a:extLst>
          </p:cNvPr>
          <p:cNvCxnSpPr>
            <a:cxnSpLocks/>
          </p:cNvCxnSpPr>
          <p:nvPr/>
        </p:nvCxnSpPr>
        <p:spPr>
          <a:xfrm>
            <a:off x="2267744" y="2279353"/>
            <a:ext cx="538741" cy="3957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83C536-0122-4C2C-9575-D4C44A127A95}"/>
              </a:ext>
            </a:extLst>
          </p:cNvPr>
          <p:cNvCxnSpPr>
            <a:cxnSpLocks/>
          </p:cNvCxnSpPr>
          <p:nvPr/>
        </p:nvCxnSpPr>
        <p:spPr>
          <a:xfrm flipH="1">
            <a:off x="2267744" y="1292326"/>
            <a:ext cx="463696" cy="4786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8E4D6E-15A6-4770-A986-1A7E9F600A2B}"/>
              </a:ext>
            </a:extLst>
          </p:cNvPr>
          <p:cNvCxnSpPr>
            <a:cxnSpLocks/>
          </p:cNvCxnSpPr>
          <p:nvPr/>
        </p:nvCxnSpPr>
        <p:spPr>
          <a:xfrm>
            <a:off x="5868144" y="1287924"/>
            <a:ext cx="0" cy="5611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42EAF6D-EFA0-43C7-A14D-4C4E88F7C4F8}"/>
              </a:ext>
            </a:extLst>
          </p:cNvPr>
          <p:cNvSpPr/>
          <p:nvPr/>
        </p:nvSpPr>
        <p:spPr>
          <a:xfrm>
            <a:off x="4539864" y="1712490"/>
            <a:ext cx="3126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Operator method (QFT)</a:t>
            </a:r>
            <a:endParaRPr lang="ja-JP" alt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0F137C-8F89-4FB7-97EA-F8C68865C3F3}"/>
              </a:ext>
            </a:extLst>
          </p:cNvPr>
          <p:cNvSpPr txBox="1"/>
          <p:nvPr/>
        </p:nvSpPr>
        <p:spPr>
          <a:xfrm>
            <a:off x="395536" y="1228690"/>
            <a:ext cx="171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Weak coupling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F761E-32DE-4C43-9891-EB1C73CFBE63}"/>
              </a:ext>
            </a:extLst>
          </p:cNvPr>
          <p:cNvSpPr txBox="1"/>
          <p:nvPr/>
        </p:nvSpPr>
        <p:spPr>
          <a:xfrm>
            <a:off x="6915343" y="1212610"/>
            <a:ext cx="1807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1">
                    <a:lumMod val="95000"/>
                  </a:schemeClr>
                </a:solidFill>
              </a:rPr>
              <a:t>Strong coupling</a:t>
            </a:r>
            <a:endParaRPr lang="ja-JP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57ED0A-7AD3-D7F9-A61D-55643B0CE99B}"/>
              </a:ext>
            </a:extLst>
          </p:cNvPr>
          <p:cNvCxnSpPr>
            <a:cxnSpLocks/>
          </p:cNvCxnSpPr>
          <p:nvPr/>
        </p:nvCxnSpPr>
        <p:spPr>
          <a:xfrm>
            <a:off x="5868144" y="2254089"/>
            <a:ext cx="28297" cy="39832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3A360F-18A3-693C-A546-25930BD4CFB4}"/>
              </a:ext>
            </a:extLst>
          </p:cNvPr>
          <p:cNvSpPr txBox="1"/>
          <p:nvPr/>
        </p:nvSpPr>
        <p:spPr>
          <a:xfrm>
            <a:off x="251520" y="2998693"/>
            <a:ext cx="210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Grad, Israel-Stewart,</a:t>
            </a:r>
          </a:p>
          <a:p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</a:rPr>
              <a:t>Frankfurt group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44093B-1358-49CE-989E-F62052FAF762}"/>
              </a:ext>
            </a:extLst>
          </p:cNvPr>
          <p:cNvSpPr/>
          <p:nvPr/>
        </p:nvSpPr>
        <p:spPr bwMode="auto">
          <a:xfrm>
            <a:off x="251520" y="4509120"/>
            <a:ext cx="8784976" cy="1230183"/>
          </a:xfrm>
          <a:prstGeom prst="rect">
            <a:avLst/>
          </a:prstGeom>
          <a:solidFill>
            <a:srgbClr val="FF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dirty="0"/>
              <a:t>Thermodynamics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FD86E3-B4A8-0080-AE91-C908B8AEB56C}"/>
              </a:ext>
            </a:extLst>
          </p:cNvPr>
          <p:cNvSpPr txBox="1"/>
          <p:nvPr/>
        </p:nvSpPr>
        <p:spPr>
          <a:xfrm>
            <a:off x="2539466" y="3784510"/>
            <a:ext cx="3326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Dynamics of averaged charges</a:t>
            </a:r>
          </a:p>
          <a:p>
            <a:r>
              <a:rPr lang="en-US" altLang="ja-JP" sz="2000" dirty="0"/>
              <a:t>(Course graining)</a:t>
            </a:r>
            <a:endParaRPr kumimoji="1" lang="ja-JP" alt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207262-72C3-3722-B335-0FCC188FB0D6}"/>
              </a:ext>
            </a:extLst>
          </p:cNvPr>
          <p:cNvSpPr txBox="1"/>
          <p:nvPr/>
        </p:nvSpPr>
        <p:spPr>
          <a:xfrm>
            <a:off x="1862404" y="5087258"/>
            <a:ext cx="5373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Constraints on constitutive </a:t>
            </a:r>
            <a:r>
              <a:rPr lang="en-US" altLang="ja-JP" sz="2000" dirty="0" err="1"/>
              <a:t>eqs</a:t>
            </a:r>
            <a:r>
              <a:rPr lang="en-US" altLang="ja-JP" sz="2000" dirty="0"/>
              <a:t>. from the 2</a:t>
            </a:r>
            <a:r>
              <a:rPr lang="en-US" altLang="ja-JP" sz="2000" baseline="30000" dirty="0"/>
              <a:t>nd</a:t>
            </a:r>
            <a:r>
              <a:rPr lang="en-US" altLang="ja-JP" sz="2000" dirty="0"/>
              <a:t> law aka the “entropy-current analysis”</a:t>
            </a:r>
            <a:endParaRPr kumimoji="1" lang="ja-JP" altLang="en-US" sz="2000" dirty="0"/>
          </a:p>
        </p:txBody>
      </p:sp>
      <p:pic>
        <p:nvPicPr>
          <p:cNvPr id="43" name="Picture 2" descr="data:image/jpeg;base64,/9j/4AAQSkZJRgABAQAAAQABAAD/2wCEAAkGBxIQEhUQEBIWFRUVFRUVFRYVFxUVFhYVFRUWFhUVFxUYHSggGBolGxUVITIhJSkrLi4uFx8zODMtNygtLisBCgoKDg0OGxAQGy4mICYtLS4tLTUvKzUrLS0tLS0tLS0tLS0uLS0tLS0tLS0tLSsvLSstLS0tLS0tLSstLS0tLf/AABEIAQYAwQMBIgACEQEDEQH/xAAbAAEAAgMBAQAAAAAAAAAAAAAABQYBBAcDAv/EAEMQAAEDAgMCCQkFCAIDAQAAAAEAAgMEEQUSITFRBhMiQVJhcZGSFBUWMlOBodHSByNj4eIzQmJyorHB8IKjQ9PxNP/EABkBAQADAQEAAAAAAAAAAAAAAAABAgMEBf/EACkRAAICAQQBAwQCAwAAAAAAAAABAhEDEiExUWETFFIEIkGRcaEywfD/2gAMAwEAAhEDEQA/AO4oiIAio032mwCaanio66d8Ejo5OIgbKA5rnNvyX6AljrXteymaPhbDLWOw/JKyVlOKhxe1rWBh4vkk5rh44xtwRbQ6oCwIvMTt05Q5WzUa9m9RuCY62pidM6KWnax5YRUBkZNg05hZxGU5rXJ2goCWRQeDcKIaqpqaSNrw+l4vO5wbkdxgJaWEOJI05wFH49w/pqKtiw+VkpfLxVntDDG3jpDG0uJeHDUa2BQFsRVOl4f00mInC2RymUOe0yWj4rNHGXuF8+bSxHq7VZGVsReYhIwvG1gc0uHa290BsItaWviY8RulY152ML2hxvuaTcqHi4X05rKihfeN1Mxj3ySFjYiJAwtAcXXv94NoGwoCwotapr4Ymh8srGNOxz3taD2EmxWfLorNdxrLPNmHM2zydgab8o9iA2EUTiWPRRQPqY/vxGQ0thfETcua213ODQRmvYkLZdisLGMkmkZFxjQQJHsadQDa5NiRfmQG6i1qqvhiaHyysY07HPe1rTfZYk2K9oZWvaHMcHNIuC0ggjeCNqA+0REAREQBERAEREAREQHJuDHAeWWuxKSq8qp2PqC6F0MzoRK10s5JOQ8oAFhF9mY7178IODdXPiWJSRwuLJ8LkgiebBr5nCGzASdvJO3TRSdHwxqTJKGtjqWiaOGIBr6c53vkDn/+Q8SAIxnIBJDyBa1/TD+G09TUUkTabimS8W6XOXOfaSkkm5IyABge1rM5NyWuGUbUBVODuD1zqjBjJQyxR0TZo5HvLOdpAdlBuG+ra+0k7rmNh4G1ww6Nj6N7xHihqJqa7Q6WDi4xmAvY+q5u/lX5l0XEeG0sUtTE2ic4U7XkHjLOdlbG4PMeUkRO4wjO3N6h03Q8nDWvET5BAwuHGkaScUGNr2U7TmDMzhxTi7NYaDNl5kB9/ZfgM1LWV8rqR1LDNxJgYSw2aDI4tGUkC2cabBew2LS4f8Eamsr6mWOJxYcMDYngtF6mKobMxg1uCctr7NdqnDw0qGPDDSOfmqJo73e27GVLIGiK0RD3ZXmTlFvJaTc6kSvBfhFNVyPZNS8SAwSMdnc7MDNNEQ4Ojbld9zmsCdHtQFC4OcEK6Opop5IyyR7MQlqZbs+7qKnjMhcAdTbi9l1G8HeAtU000M1LNHNDUmV1RGKQN0eSHmozGWRpFrttzBdzRAcZl4KzxzVzanBxiD6ip42CcyxsaIi+4aZC7PFlHMBr6vqgX98Z4Dz1FXic0tIHh9E0UhL2vb5S2nhaMhcQ7MHMIDnAbDvXX0QHHpOD1cI8NifQZ2Q0xZI9rKWaoiku8cW3yh/FNbbJyrO2ncFG0nAWvNFS0stKfu8U42RmeMgUxZGHOBDrZSc+gsdpsF3NEBxfEuAtU2LGoaalyx1ElGaVjXRta9sc5fJlGazQGnnt1LcxLgtUMrW1U+HecIXUMUDI80V4JGMYC0tkNhqHnM29s5t19cRAcmxzgtM+LD3NoJYXwMmGSllp6gU4k/cdFVANmvpsdYXdqbNvcPs1oamnoWRVkUcTw9+VkbI2cgnkl7YuQHnUnLvHPdWlEAREQBERAEREAREQBFp+Qfiy+L8k8g/Fl8X5Ktvoi30biKpzY9BG+pZJNI11NJHHl41meQyxwvaWMdbnna3tC0m8NKIgETVJBawtOgDuMFKWtBdYA2rIL3sOUddEt9C30XlFQ6DhtSSNjL5ZmOfFBIRna5reO8nGUvGwtNVDe4GjrrfqOElLG2le6ae1WyN8WrbhshjDC5t7i7pWC4BsTqlvoW+i2oqGzhrTPMLYnVBdNLFGGvcyOwlNPZ+t83JqonWbc665VtTcI4mvniMj+MhqWQcWJm8Y9r2QuEoYW6C82XXS7dovot9C30XJFz6n4aMdGxxZUca5sD3RCWM2bO1j/u3mweWiRt7ho12hfc/DWCMkuM/FiOSQPEsYJDDTgNDXlpLz5Q3ki/MBcnRb6FvovyKPpqcSMa8SSgOaHDltOjhfa24O3mJC9fIfxZPF+SW+hb6NtFqeQ/iyeL8k8h/Ek8X5Jb6Fs20Wp5D+JJ4vyTyH8STxJcuhbNtFqeRfiSeJPIfxJPGly6Fs20Wp5F+JJ4ynkX4knjKW+hubaLV8i/Ek8ZTyL8STxlLl0NzaRankI9pJ4ys+RfiSeMpcuhubSLU8h/Ek8ZRLl0NzbREViSmVnCJxrp4GspWMgfSskdUPLJJfKACDGQCNLgC98zmkaL4i+0CjP/gka05eLJbFaRjqplIXgB5LAJC3R4abC4GlhsYrjtCysy1FO01EJGWRzI3yNicGBkrDq8NdNK2IAfvk82q8osbwtxlaYIwJyzOTA378u4mxkGW5IdMwcrW99yA+oOGtPI/JFSyyWiqJXFjYbCOllfC7a8FxL42hoF75m7LG3jL9oVMGMIppnPPHfdNYwyMbAyOR92F12m0kdmmxNxoBqvSn4U4UAcrA0Fhb/wDmcwObK6I5AcgBD3VEZtsOYk71muxDDo2UkQo43RT3ljaYGtZGA+GMvLCzkOzTx7QOe5GlwN3hFwqgomxOdE95kjlma1ojYWxQMa+Rx4xzQCAW8nb3afHBnHZa2esHFMZFC6JkJLeW8vibLmec+57DlyiwI1JuBYKuhimAbNEyQNIcA9rXgOGwgOGh616RwtaXFrQC43cQAC42Au4jabADXcgOdv4V4hFFWTSMpX+S1MNLljjlDpHvlpgXAulsBkneADzgG9rgyEv2iwNsDSzl44/OxrWvcwQTinktlJDzm3G1ht1ANxNFEQ4GNlnuDnDK2znC1nO01PJGp3BfD8NgdbNDGcri9t2NNnuN3PGmjidb7UBUqv7SIIhMTDLliFQQQY7v8lmZDKMmbNHynjLmAuAdmxbR4bjyg0vks3GNLGPAykMlkhMzWucCW2tlBdewLucAlWR2HQkvcYoyZLZzkbd9tmY25XvX06kjLxKY2cYBYPyjOBuDrXA1KAoeH/aM5zI5pogBJSwzCNmUnjJ6rydn3zpMrW6i92i2pvfkqRrvtAhhDC+IkuIztZJDKYwajyYEmNzhbPfaW7CPW5KtDMNgALRDGAQWkBjQC0nMWkW2Ekm29YOGQckcTHyRlbyG8kbm6aDqCAqeIcL548Lqq8Ni42GaeNoIfxZbHVmBpcM1ycovoRr3LQqOG9fSlnllI0ty10jsgET3QUrYHNlDHTOEd+MkBaS4nK21rroBpYy0sLG5SSS3KMpJNySNhN9VmanY/wBdjXaEcoA6O9Ya8x5wgKpPw9jbJLEKeVz4WPkc0Fl+LDYXRPFzsk48ADbdj92upJ9osbSJMhMfEPcWZbSCZtXFShhfI5uQZpRcOYCNpItY2mlwKnjkmlDMzpw0SF7nSAtbmyxhryQxgzO5LbDXYtptBEBlETA3KWWDGgZCbltreqTzICtTcOY43RNkhcBI9zHPa+OWONzZhDZ0kTnAEuP72XcbO5Ktq1RhsHI+5j+7/Z8hvI/k05PuW0gCIiAIiIAiIgNPNUdGLxP+lM1R0YvE/wClQnnebpfBvyTzvN0h3D5Lj9zDyZa15JWWmkeSXxQOLm5HF1zdl75Ddmrbk6bF8Ggdp9xTcmxbodLANFuRpYADsCjfO83SHcPknnebpDuHyT3MPI1rySRoXWtxFNYixFjaxAFrZNlgB7gvt1NIQ0GKAhhBYNbMI0BbyeTYblFed5ukO4fJPO83SHcPknuYeRrXkm81R0YvE/6UzVHRi8T/AKVCed5ukO4fJPO83SHcPknuYeRrRN3qOjF4n/Sl6joxeJ/0qE87zdIdw+Sed5ul/SPknuYef6GtE3efoxeJ/wBKzefoxeJ/0qD87zdL4D5J53m6X9I+Se5h5/oa0Tl590Xif9KXn3R+J/yUH53m6XwHyTzvN0vgPknuYeRrROXn3R97/kl590fe/wCSg/O83SHcPknnebpDuHyT3MPI1onLz7o+93yS8+6Pvd8lB+d5ukO4fJPO83SHcPknuYeSdaJy8+6Pvd8kvPuj73fJQfnebpfAfJPO83S+DfknuYeRrROXn3R97vks3n/D73fJQXnebpfBvyTzvN0vg35J7mHkjWid+/8Aw/6k+/8Aw/6lBed5ul8G/JPO83S+DfknuYeRrROXn3R97vkig/O83SHcPkie5h5GtGgsrCyuEyImGKqZLNpG+OSRroy6WQOjbkiY5oZxZA9WR4s7UkbLkjw4L4fVU7Q2oeJLhmYmaWUhzWNa5zTI2/LdmJboG817m0jLRuLiRK5oPMNm0Hf7vevLzdJYgTuFyDexuCN13bOrs676XtRayPgpK9scUfGRNLH8t+d0hlZnBsQ+K4OXMNDu13eT8LxFwY11U0jPG59rMJymFzmhzYhybslFtCc4u6wymbbSOzMLpCQ0C41GZwB5R1677PevGLDSy2SV2jWNNzobHlHKNASCRoNpvtTX/H6FkdHRYlcF1TFbOC4WGjLwEgHihc2ZMOb9re/JFveuo618xMdQ2OI5AG2BeAHwl51jIBytnA1PrjdpttoHj/zu5tbHm/5c+m2+xfXm7W4e4HQXBI0DA2xsQSLtB277WuU1fx+hZH4Th1Y2ZslTUNka2IsLW8kF7mwXdlDQDyo5Tck/tLAC2urQ4DUtpTSyTXc4NDpRLIX8ksuWnIC24D9pJ1Gql/Nr9LTvGp2c9ySdp3nm00GnOfeCmcx2bjHEa8lxLt2wk9XxKnX/ANQs0MAw6ogDxPKJeMe6Quu+7XOZEC1gOxmZsptzAt61ojAqt0cEUk4HFMYx5Y55MuWWneXOJbe5bFKLfxjrUqcL2XffS2oOoDQwD1tlgCbak7hovpmFgNc3O7lBocRYHkkkEaWG23YOZNe93/Qsi48IrszHuqxdtwbD12OfA5weMoBOWOUXAbbOLaApQYRWRFl6nMA6J0mp5TWQRxvY0FhDQXsc/S181tCSVKSYe517zPsQQRrY35/W/tYe7RPN77aTyZgDYkm1zsJbsNtvX2Jr/j9E2SCLUfRXcSXusQQBckC7cpOp22v3leTcOItaV4tzDQAaXAF9Bp27yVnS7Kkgi0PN50HHSaEH1jc9RN9n+7rfUuH5w0Oe67QW3GhIOW99+rQlLsG6i0RQO9tJs3nr1vfrH+2t601MWEkyPdcAAONwN5HPr13Sl2DZREUEBERAEREBEemeHdGq8MX1L69McO6NV4YvqXNFuUmHOkGbRo5iefsC7FFPhIyWST4RfvTLDujVeGL6k9MsO6NV4YvqVCrMOdGM20c9ub3LSA3I4pcol5JLlHSvTHDujVeGL6ln0xw7o1Xhi+pUaLCHkXcQ07tvetWqpXRmzht2EbCpcKVuIcppW0dD9McO6NV3RfUnphh/RqvDF9S51BE57g1ouf8AdVvnB3W9YX3WNu9QoXxFEqc3wi7emOH9Gq7ovqT0xw7o1XdF9S5xLGWkhwsQvkKKXSK+rI6V6Y4d0Krui+pY9MsO6FV3RfUubIFG3SJ9RnSfTHDuhVd0X1J6ZYd0Krui+pc2RNukPUZ0n0zw7oVXdF9az6ZYd0Krui+tc2sdttN/MgTbpE+ozpQ4Y4f0Knui+tPTHDuhU90X1qg4fQulJtoBtJ/t1lb0uBOAu14cdxFr++6zeSCdOiPVLh6Y4f7Op7ovrT0yw/2dT3RfWucOFtDtGikaHCHSNzE5Qdmlyeu25TKcYq2kS8tF29MsP9nU90X1rB4Z4f7Kp7ovrVLrcHdGMzTmA26WI67blHNbc2G3YEjOMlaSHqtnQ/TSg9jU/wDV9aemlB7Gp/6vrVUhwEkct9juAvb33WliGHOh1OrTpcb9xHMqrLBulRHql49M6D2NT/1fWi52i026RPqM8Va4rZRl2WFuy2iqq2qTEHxiw1G483YVtjmovcpjmovcsMlrG+yxv2c6rmGW41l9/wAbG3xsvSqxB8gymwG4c/aVpqZzTaomc02qLao/GrcXrtuLdv8A8utKLF3gWIDus3B961aqqdIbuPYBsCtLKmqReWVNbEhgNrv36d2t/wDClyqzSiQEOYHX3gEhSflVRb9lrv8AyumOdKhjnSo18ctnbvy69+n+VsYRSjLxhFyb26gNO/ao2eKS5c9rrnaSFu4XXNaMjzbXQ82vMVWLTnbIi1rtkpLEHizhcf73KuVMORxbuPw2hT0tdG0XzA9QNyvLg/gM2JTODLNaNXvdqGg+qLfvHTQdXMpy06S5LZKdJckCpXAaNryXuFw21gdlzzq71P2Wtyfd1Jz/AMbBlJ3aG7e3VUyEvopnwTtLSDZw22I2EbwQb9hC5s0JqJlkhKKJ23Mq1jVII3jLoHC9tx5/dsU6cQiAvxje/Xu2qAxCpM7+Q0kAWAAue2wXJgUlLwYwTsmcBI4kW2gm/bf5WUiq3RQVEZuxh12g2APaCQtyeaqIsIw3rbYn3coqs8dytNEtbkZi5Bmfbf8AGwv8bq0xkEAt2WFuy2ip80Lmes1w7QR8Vs0eJyRCwsRudrbsK2yYtUVX4LNWi0SEAEu2WN+znVWwkjjmX3/Gxt8bL6qsTklFjYN3N0v2rTTHicYtP8kqOxdbLRxtwELr89gO24P9gVEx43K0WOV3WQb/AAK1amrfKbvPYBoB7lnDBJStlVF2a6LKLrNDwKysIrmZlZXypPC6DPy3jk8w3/kpUXJ0i0YuTpHjR4e6TXY3eefsCl4KCNmwXO86n8lsoumONI6Y41Eysr5WVoaBeM1Kx/rNHbsPevZYKNJ8hqyGqsMLdWcobucfNdE+yGdnETRi2cS5iOfK5jA09l2uWthnBGeZoe4tjBFwHXLiOY5Rs71F41gVVhzxUwuyu2Z49Q6+1rmkbdNhBBtvWOjS9SKaNL1I60uO/aSRNXlsQzObGxj7dMFzjc9TXNHuWDw7xCccU17Gk6ZmMs63ObkkDtAU9g3AuXJmJDS7Ul9y9xOt3btvObrLNlclpgrZXJk1rTFFSo8EaNZOUdw0b8ypWOMNFmgAbhopHFcIlpiOMAIOxzdWk7uorQXk5HO6kccrTpmURZWRAIWhVYRG/YMp3t2e9uxb6KYyceCUyp1lC+I2cNOYjYVrK5yxhwLXC4O0FVnEqExO01adh/wetduLNq2fJopGkiyi3LGMqLN0QGuiIrmZsUNPxjw3m2nsH+/FWZrbaDmUZgcVml3SNvcPzupMLqxRpWdWKNKxZYWVhaGhmyysIhIWzhobx0Wf1eMZmvstmF79VlrIgOzqM4TZfJZs+zIbX6X7n9VlTsM4ZTRNDHtbKALAkkOt1nW/csSYtLiM0UDrNjLxdjb6gauJPObXUl9R44RgAp5KeeQC072k/wAOt2tPboe/culqL4R0gkpntA1aM7eos1091x71WqHhfKxoa9gktoHXLT79DdcbyQwZGpcPcx1RxSaf5LHwqDfJZM3Vb+bMLWXO1I4vjclTYOs1o1DW7L7yecqOXnfVZo5Z3Hg5c2RTlaCIi5TIyiIhJleNVTiRpYefYdx5ivZETrcFMljLSWnaCQe0LFlJ4/DaQOH7w+I0/tZRhC9KEtUUzVHysoiuSa6LKwrmZZcObaNn8oPfr/lbQC18PN4mfygd2i2Au2PCO2PCMJZZRSSAEssogPmyt3AnBI5AZ5Wh1nZWNOouACXEc+2w7D1Kp2Vr4F44yEGCU5QXZmuOwEgAtJ5tl79qFkXKooYpG5Hxtc3cQNOzd7lUcGwkU+ImMataxz2E7bOAAv2ZiPcrVUYpBG3O+VgH8wN+wDU+5VXBMV4/ETJawcxzGA7bNAIv18kn3qSzLq4XFjzqmcEsFZJmllGYNcWNadhItckc+0fFXMmypnBPGmR5opDlD3F7XHYCdoJ5tg+K5M+j1Ia/P+jLJp1x1eS1z0ET25HRtI3WHw3LnuOYf5PM6MG7dHNvtynf2aj3LoU9fExud0jQN9xr2b/cue45iHlEzpALN0a2+3KN/bqfesPr9GldlPqdNeTQWVgLK8o4ggREJMosLKAiOETeS0/xEd4/JQRCnuETuSwfxE9w/NQa78H+CNI8HzZERaljWREWhmT2By3jy87T8DqPjdSSrWG1PFvBOw6Hs3qyhdWKVxOrFK4mEWVhaGhlFhZQBYRfcVswzercX7L6/BCSawjgrNO0ScmNp1aXXu4bw0c3avZ+DzYfLHUOs6Nrxmc2+gOhuDqNCepdCZawts5rbLLVxbLxEuf1eLffsylSX0njj9XxdO9w2luVtucv5It339yqlLwSne3M4tZfY11yffYaLy4O46KiWnpnn9iTe/7zg13Fn/joO1dBXJLFHPNuXC2MnCOV2/wcwxLDJKd2WQbdjhq13Yf8Faav3DMN8mN9oczL231/pzKhLy/qcKxT0o482NQlSCysLK5zMIiISFlF41dQI2l55tg3nmCJW6QITHps0gaP3R8Tqf8ACjke8uJcdpNz2lF6UY6UkapGERFYGqiItChlTGE1+yN5/lP+CoZfQUxk4u0WjJxdotpCwoOixNzOS7lN+I7N6l4Klj/VcD1bD3LqjkUjqjNSPYLKwsq5YxZLLK85pmsF3EDt/wB1QkseEcLJoGiNzRI0CzbkhwHMM3OPctLHuE9TWkUsDNXfuR3J053O6tvMOc8yqlXipOken8R2+4cy6H9klKwU8k2he6UtcecNa1pDe9xPvCyc9T0xKKep6UVD0SxGmtOITdvK5DmucLa+q03PuurZhHD1z2DNG17ht5WU36xY94sr8uM/aFEKeveYeTma2Q22Bzrh2nXa/wDyWOXHKCuDorODxq4sm8XxiSpIL7AD1WjYOvrPWo9RFHjbTpJyTvGzu2hSscgcLtII3g3Xk5VO7mccm27Z9osLKzIMrK+SbbVoVWLxs0ac53DZ73KVFy4JRvSyhgLnGwG1VnEa0yu3NGwf5PWvOrrHym7j2AbAvELsxYdO75NFGgvqywEstiwRLIhBqLfpMLfIM1w0HZfafduWiFbm2sLbLadnMujHBSe5bHBS5K/V4a6MZto3jm7QtRjb6DUlWqa2V2bZY37LaqBwe3Gi+427bf8A1JwSkkhOCUkke0eDOIuXAHdt+K06qldGbO9xGw9is6j8bI4sb8wt3G6vPFFRtF540laI6jlmccrHH3m4HepMwz2/aNv/ACj+68MBtZ2+47tfzUqpxxuN2Tjjcbsrs9XMDlc4gjaBYf2W9htGCOMfyidl9dPmvDG7Zxbbl17zZbGFVjcoY4gEbOsKkUtdMrH/ADpm1NSMeLFoHWAAQscF+EkmGyPblzxuNnsvbUbHtPMbd/cR6TTtYLuIH9z2BVyeTO4u3m6nK0mmuS2R001ydOqvtQhy/dQSF9tA/I1oPWQSfgqTAXVk0lRUHMSbncTbQW6IAAt2KEUjgtaIyWuNg62u4j/C5s85yiZZJykifMDCMpa226wsq9idNxMnIJAcLixNxvF/92qwmdgFy5tt9xZVzFqwSv5PqjQHfvP+7lyYNWrwYwuzZw51RJ6shDRtLtfcL7St2elqLcmbMd2UN7iF6YIRxLbdd+25/Jb6pPJUtkv0S3uU6aVzvXcT2kn4Fb9Dg7pBmccoOzS5I325lr4mRxryNmb48/xurSwggEbCBbs5ltlyOMVX5LN0ivVuEujGYHMBt0sR123KPtzK4SuAaS7ZY37Laqr4e4CVhdszD8vjZMWRyi7/AAEyQgwQkXe6x3AXt2laldh7otb3aefZr1hWZaeLuAidfnsB23Cyhmk5EKTsrVyiwi7C5rBb1JiT4xl0cOa/N2FXQYZhHs6jxfqTzZhHs6jxfqWinFcSRCaXEkUqrxF8gtoBuHP2larXEajar/5twj2dR4v1LPm3CPZ1Hi/Uoc4vmSDafMkVCPF3gagHr2d61KqodIbuOzYBsCvXm3CPZ1Hi/Unm7CPZ1Hi/UpeRPZyRLlapyRRIJnMOZpsf7jcVvHF329UX36/2Vu83YR7Oo8X6k834R7Oo8X6kWRLiSClXEkUF7y43JuTtXyQugebsI9nUeL9SebsI9nUeL9SrcfkiNvkjn1lmy6B5uwj2dR4v1J5uwj2dR4v1Jcfkh9vyRz5F0HzdhHs6jxfqTzdhHs6jxfqS4/JE/b8kc9sshdB83YR7Oo8X6k834R7Ko8X6kuPyQuPyRR6OsfEbtO3aDqCtubGZHCws3rF7/HYrd5vwj2VR4v1J5BhHsqjxH6lRxxt22h9naKAtykxKSMZRYjc7W3ZZXTyDCPZT+I/UnkOEeyn8R+pS1B7Nofb8kU2rxCSUWNgNw0v271qEK/eRYR7KfxH608jwj2U/iP1qEoJUmh9vaKdT4tK0ZdHAbMwJPeCvGpqnym7zs2DYB7leBSYP7CfxO+tfXkuD+wm8T/8A2Io407TQ+z5I5/lRdA8mwf2E3if/AOxFNx+SFx+SIZERcJwhERAEREAREQBERAEREAREQBERAEREAREQBERAEREAREQBERAEREAREQBERAEREAREQBERAEREAREQBERAEREAREQBERAf/9k=">
            <a:extLst>
              <a:ext uri="{FF2B5EF4-FFF2-40B4-BE49-F238E27FC236}">
                <a16:creationId xmlns:a16="http://schemas.microsoft.com/office/drawing/2014/main" id="{8B2BA784-E53B-8B3E-4BD2-E122B1B7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88" y="4974368"/>
            <a:ext cx="1255018" cy="17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3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AF2323-412F-1DC4-F4A2-34FEC489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78" y="1629278"/>
            <a:ext cx="3776685" cy="2303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25329-80BC-91A8-73D4-B3F90141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36" y="4417879"/>
            <a:ext cx="4078819" cy="2395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8EC337-4CDF-CB9A-41E4-43772CFFF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0" y="1629278"/>
            <a:ext cx="4100400" cy="22660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BC8FD4-46B4-C930-9472-4B28BFDAD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57" y="4514994"/>
            <a:ext cx="4337792" cy="2298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FECC9-E5E9-62A8-20EF-910C75762C6E}"/>
              </a:ext>
            </a:extLst>
          </p:cNvPr>
          <p:cNvSpPr txBox="1"/>
          <p:nvPr/>
        </p:nvSpPr>
        <p:spPr>
          <a:xfrm>
            <a:off x="2411760" y="68888"/>
            <a:ext cx="406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Critical angles in spin MHD</a:t>
            </a:r>
            <a:endParaRPr kumimoji="1" lang="ja-JP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F31B1-47B2-36DE-6AAF-9055C25FD0F8}"/>
              </a:ext>
            </a:extLst>
          </p:cNvPr>
          <p:cNvSpPr txBox="1"/>
          <p:nvPr/>
        </p:nvSpPr>
        <p:spPr>
          <a:xfrm>
            <a:off x="219168" y="1177212"/>
            <a:ext cx="278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Alfven-like modes</a:t>
            </a:r>
            <a:endParaRPr kumimoji="1" lang="ja-JP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337F9-1180-D71E-4662-91D2A27B3DDF}"/>
              </a:ext>
            </a:extLst>
          </p:cNvPr>
          <p:cNvSpPr txBox="1"/>
          <p:nvPr/>
        </p:nvSpPr>
        <p:spPr>
          <a:xfrm>
            <a:off x="212716" y="3895756"/>
            <a:ext cx="263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Sonic-like</a:t>
            </a:r>
            <a:r>
              <a:rPr kumimoji="1" lang="en-US" altLang="ja-JP" sz="2800" dirty="0"/>
              <a:t> modes</a:t>
            </a:r>
            <a:endParaRPr kumimoji="1" lang="ja-JP" altLang="en-US" sz="2800" dirty="0"/>
          </a:p>
        </p:txBody>
      </p:sp>
      <p:pic>
        <p:nvPicPr>
          <p:cNvPr id="21" name="Picture 2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om{Even w/o the conversion ($\xi\to0$), &#10;there is mixing between MHD modes and spin.}&#10;&#10;&#10;\end{document}&#10;&#10;" title="IguanaTex Bitmap Display">
            <a:extLst>
              <a:ext uri="{FF2B5EF4-FFF2-40B4-BE49-F238E27FC236}">
                <a16:creationId xmlns:a16="http://schemas.microsoft.com/office/drawing/2014/main" id="{D00AEE11-FF5E-4853-4F2C-ABFA0085CE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7" y="764922"/>
            <a:ext cx="8464865" cy="2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62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EDD4A7F-8207-2E18-8E70-EE3FAF3B3E3B}"/>
              </a:ext>
            </a:extLst>
          </p:cNvPr>
          <p:cNvSpPr txBox="1"/>
          <p:nvPr/>
        </p:nvSpPr>
        <p:spPr>
          <a:xfrm>
            <a:off x="3491880" y="120576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Summary</a:t>
            </a:r>
            <a:endParaRPr kumimoji="1" lang="ja-JP" alt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460BD4-172C-3E13-4E02-C8FF6BFE16CF}"/>
              </a:ext>
            </a:extLst>
          </p:cNvPr>
          <p:cNvGrpSpPr/>
          <p:nvPr/>
        </p:nvGrpSpPr>
        <p:grpSpPr>
          <a:xfrm>
            <a:off x="10260632" y="2564904"/>
            <a:ext cx="7250099" cy="3638768"/>
            <a:chOff x="467544" y="3102600"/>
            <a:chExt cx="7250099" cy="3638768"/>
          </a:xfrm>
        </p:grpSpPr>
        <p:pic>
          <p:nvPicPr>
            <p:cNvPr id="60" name="Picture 5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Symmetric viscous tensor $\eta^{\mu\nu\rho\sigma}$&#10;&#10;&#10;\end{document}&#10;&#10;" title="IguanaTex Bitmap Display">
              <a:extLst>
                <a:ext uri="{FF2B5EF4-FFF2-40B4-BE49-F238E27FC236}">
                  <a16:creationId xmlns:a16="http://schemas.microsoft.com/office/drawing/2014/main" id="{CEAFD27B-8CAA-9652-9E31-A0AB07B910A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26" y="3102600"/>
              <a:ext cx="4868269" cy="326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0B060C-96CE-C0C2-175D-8AEE4B6F4D2F}"/>
                </a:ext>
              </a:extLst>
            </p:cNvPr>
            <p:cNvSpPr txBox="1"/>
            <p:nvPr/>
          </p:nvSpPr>
          <p:spPr>
            <a:xfrm>
              <a:off x="1740979" y="3481844"/>
              <a:ext cx="5904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effectLst/>
                </a:rPr>
                <a:t>Three bulk, T</a:t>
              </a:r>
              <a:r>
                <a:rPr lang="en-US" altLang="ja-JP" sz="2800" dirty="0"/>
                <a:t>wo</a:t>
              </a:r>
              <a:r>
                <a:rPr lang="en-US" altLang="ja-JP" sz="2800" dirty="0">
                  <a:effectLst/>
                </a:rPr>
                <a:t> shear </a:t>
              </a:r>
              <a:endParaRPr lang="ja-JP" altLang="en-US" sz="2800" dirty="0"/>
            </a:p>
          </p:txBody>
        </p:sp>
        <p:pic>
          <p:nvPicPr>
            <p:cNvPr id="58" name="Picture 5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Anti-symmetric viscous tensor $\eta^{\mu\nu\rho\sigma}$&#10;&#10;&#10;\end{document}&#10;&#10;" title="IguanaTex Bitmap Display">
              <a:extLst>
                <a:ext uri="{FF2B5EF4-FFF2-40B4-BE49-F238E27FC236}">
                  <a16:creationId xmlns:a16="http://schemas.microsoft.com/office/drawing/2014/main" id="{8C3E7B83-A6B9-656C-3365-A3AA8D92291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077072"/>
              <a:ext cx="5625603" cy="330666"/>
            </a:xfrm>
            <a:prstGeom prst="rect">
              <a:avLst/>
            </a:prstGeom>
          </p:spPr>
        </p:pic>
        <p:pic>
          <p:nvPicPr>
            <p:cNvPr id="63" name="Picture 6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Cross viscous tensor $\xi^{\mu\nu\rho\sigma}$&#10;&#10;&#10;\end{document}&#10;&#10;" title="IguanaTex Bitmap Display">
              <a:extLst>
                <a:ext uri="{FF2B5EF4-FFF2-40B4-BE49-F238E27FC236}">
                  <a16:creationId xmlns:a16="http://schemas.microsoft.com/office/drawing/2014/main" id="{7E3E8A45-86B5-A079-6F02-8B5D4E9630F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09" y="4979075"/>
              <a:ext cx="4038402" cy="32213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D1C6D1-DB75-42F3-4AEC-14B316AC6E37}"/>
                </a:ext>
              </a:extLst>
            </p:cNvPr>
            <p:cNvSpPr txBox="1"/>
            <p:nvPr/>
          </p:nvSpPr>
          <p:spPr>
            <a:xfrm>
              <a:off x="1740979" y="4417948"/>
              <a:ext cx="5904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Two dissipative</a:t>
              </a:r>
              <a:r>
                <a:rPr lang="en-US" altLang="ja-JP" sz="2800" dirty="0">
                  <a:effectLst/>
                </a:rPr>
                <a:t> </a:t>
              </a:r>
              <a:endParaRPr lang="ja-JP" altLang="en-US" sz="28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5454A2-E227-8592-5D01-0574C022435F}"/>
                </a:ext>
              </a:extLst>
            </p:cNvPr>
            <p:cNvSpPr txBox="1"/>
            <p:nvPr/>
          </p:nvSpPr>
          <p:spPr>
            <a:xfrm>
              <a:off x="1740979" y="5354052"/>
              <a:ext cx="5904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One dissipative</a:t>
              </a:r>
              <a:r>
                <a:rPr lang="en-US" altLang="ja-JP" sz="2800" dirty="0">
                  <a:effectLst/>
                </a:rPr>
                <a:t> </a:t>
              </a:r>
              <a:endParaRPr lang="ja-JP" altLang="en-US" sz="2800" dirty="0"/>
            </a:p>
          </p:txBody>
        </p:sp>
        <p:pic>
          <p:nvPicPr>
  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Resistivity tensor $\rho^{\mu\nu\a\b}$&#10;&#10;&#10;\end{document}&#10;&#10;" title="IguanaTex Bitmap Display">
              <a:extLst>
                <a:ext uri="{FF2B5EF4-FFF2-40B4-BE49-F238E27FC236}">
                  <a16:creationId xmlns:a16="http://schemas.microsoft.com/office/drawing/2014/main" id="{0AADA426-4BF9-0ACA-71C0-7929FBE2FCA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21" y="5911438"/>
              <a:ext cx="3660799" cy="381866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148988-F947-4ACA-A3D8-5AEA6A30EA08}"/>
                </a:ext>
              </a:extLst>
            </p:cNvPr>
            <p:cNvSpPr txBox="1"/>
            <p:nvPr/>
          </p:nvSpPr>
          <p:spPr>
            <a:xfrm>
              <a:off x="1812987" y="6218148"/>
              <a:ext cx="5904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Two dissipative</a:t>
              </a:r>
              <a:r>
                <a:rPr lang="en-US" altLang="ja-JP" sz="2800" dirty="0">
                  <a:effectLst/>
                </a:rPr>
                <a:t> </a:t>
              </a:r>
              <a:endParaRPr lang="ja-JP" altLang="en-US" sz="2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4D7B5-ED75-093A-7E1E-3ECF754B6945}"/>
              </a:ext>
            </a:extLst>
          </p:cNvPr>
          <p:cNvSpPr txBox="1"/>
          <p:nvPr/>
        </p:nvSpPr>
        <p:spPr>
          <a:xfrm>
            <a:off x="308720" y="1245886"/>
            <a:ext cx="8670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We formulated spin MHD with n</a:t>
            </a:r>
            <a:r>
              <a:rPr kumimoji="1" lang="en-US" altLang="ja-JP" sz="2400" dirty="0"/>
              <a:t>ew transport coefficients. 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We developed an analytic algorithm for solutions search</a:t>
            </a:r>
            <a:r>
              <a:rPr kumimoji="1" lang="en-US" altLang="ja-JP" sz="2400" dirty="0"/>
              <a:t> o</a:t>
            </a:r>
            <a:r>
              <a:rPr lang="en-US" altLang="ja-JP" sz="2400" dirty="0"/>
              <a:t>n an order-by-order basis in derivative. 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We pointed out the breakdown of a small k expansion in anisotropic systems.</a:t>
            </a:r>
            <a:endParaRPr kumimoji="1" lang="ja-JP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DA3B8-34D6-A714-7101-51AE11F79B4A}"/>
              </a:ext>
            </a:extLst>
          </p:cNvPr>
          <p:cNvSpPr txBox="1"/>
          <p:nvPr/>
        </p:nvSpPr>
        <p:spPr>
          <a:xfrm>
            <a:off x="3617107" y="4221088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Outlook</a:t>
            </a:r>
            <a:endParaRPr kumimoji="1" lang="ja-JP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88268-BFCC-DC04-7FA6-918C8E27F2EB}"/>
              </a:ext>
            </a:extLst>
          </p:cNvPr>
          <p:cNvSpPr txBox="1"/>
          <p:nvPr/>
        </p:nvSpPr>
        <p:spPr>
          <a:xfrm>
            <a:off x="308720" y="4941168"/>
            <a:ext cx="867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Applications to the Israel-Stewart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Extension to </a:t>
            </a:r>
            <a:r>
              <a:rPr lang="en-US" altLang="ja-JP" sz="2400" u="sng" dirty="0"/>
              <a:t>a finite baryon density </a:t>
            </a:r>
            <a:r>
              <a:rPr lang="en-US" altLang="ja-JP" sz="2400" dirty="0"/>
              <a:t>for low-energy collisions.</a:t>
            </a:r>
          </a:p>
          <a:p>
            <a:r>
              <a:rPr lang="en-US" altLang="ja-JP" sz="2400" dirty="0"/>
              <a:t>-- Spin polarization induced by a magnetic field.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7B906E4-7EC7-2BD8-CCC1-62E4014FA686}"/>
              </a:ext>
            </a:extLst>
          </p:cNvPr>
          <p:cNvSpPr/>
          <p:nvPr/>
        </p:nvSpPr>
        <p:spPr>
          <a:xfrm flipH="1" flipV="1">
            <a:off x="11069357" y="858952"/>
            <a:ext cx="2962894" cy="1378153"/>
          </a:xfrm>
          <a:custGeom>
            <a:avLst/>
            <a:gdLst>
              <a:gd name="connsiteX0" fmla="*/ 1650991 w 4565345"/>
              <a:gd name="connsiteY0" fmla="*/ 2183112 h 2183112"/>
              <a:gd name="connsiteX1" fmla="*/ 19544 w 4565345"/>
              <a:gd name="connsiteY1" fmla="*/ 1387123 h 2183112"/>
              <a:gd name="connsiteX2" fmla="*/ 914209 w 4565345"/>
              <a:gd name="connsiteY2" fmla="*/ 275371 h 2183112"/>
              <a:gd name="connsiteX3" fmla="*/ 3275860 w 4565345"/>
              <a:gd name="connsiteY3" fmla="*/ 38548 h 2183112"/>
              <a:gd name="connsiteX4" fmla="*/ 4532338 w 4565345"/>
              <a:gd name="connsiteY4" fmla="*/ 900321 h 2183112"/>
              <a:gd name="connsiteX5" fmla="*/ 4045535 w 4565345"/>
              <a:gd name="connsiteY5" fmla="*/ 1841034 h 2183112"/>
              <a:gd name="connsiteX6" fmla="*/ 2420666 w 4565345"/>
              <a:gd name="connsiteY6" fmla="*/ 2038387 h 2183112"/>
              <a:gd name="connsiteX7" fmla="*/ 585288 w 4565345"/>
              <a:gd name="connsiteY7" fmla="*/ 1446329 h 2183112"/>
              <a:gd name="connsiteX8" fmla="*/ 1506266 w 4565345"/>
              <a:gd name="connsiteY8" fmla="*/ 413518 h 2183112"/>
              <a:gd name="connsiteX9" fmla="*/ 3289017 w 4565345"/>
              <a:gd name="connsiteY9" fmla="*/ 499037 h 2183112"/>
              <a:gd name="connsiteX10" fmla="*/ 3710036 w 4565345"/>
              <a:gd name="connsiteY10" fmla="*/ 814801 h 2183112"/>
              <a:gd name="connsiteX11" fmla="*/ 3900810 w 4565345"/>
              <a:gd name="connsiteY11" fmla="*/ 1347653 h 2183112"/>
              <a:gd name="connsiteX12" fmla="*/ 2216735 w 4565345"/>
              <a:gd name="connsiteY12" fmla="*/ 1716044 h 2183112"/>
              <a:gd name="connsiteX13" fmla="*/ 1361541 w 4565345"/>
              <a:gd name="connsiteY13" fmla="*/ 1492378 h 2183112"/>
              <a:gd name="connsiteX14" fmla="*/ 1229973 w 4565345"/>
              <a:gd name="connsiteY14" fmla="*/ 920056 h 2183112"/>
              <a:gd name="connsiteX15" fmla="*/ 2585127 w 4565345"/>
              <a:gd name="connsiteY15" fmla="*/ 505616 h 2183112"/>
              <a:gd name="connsiteX16" fmla="*/ 3262704 w 4565345"/>
              <a:gd name="connsiteY16" fmla="*/ 906899 h 2183112"/>
              <a:gd name="connsiteX17" fmla="*/ 3098243 w 4565345"/>
              <a:gd name="connsiteY17" fmla="*/ 1479221 h 2183112"/>
              <a:gd name="connsiteX18" fmla="*/ 1887814 w 4565345"/>
              <a:gd name="connsiteY18" fmla="*/ 1505535 h 2183112"/>
              <a:gd name="connsiteX19" fmla="*/ 1795716 w 4565345"/>
              <a:gd name="connsiteY19" fmla="*/ 1051624 h 2183112"/>
              <a:gd name="connsiteX20" fmla="*/ 2381196 w 4565345"/>
              <a:gd name="connsiteY20" fmla="*/ 867429 h 2183112"/>
              <a:gd name="connsiteX21" fmla="*/ 2664068 w 4565345"/>
              <a:gd name="connsiteY21" fmla="*/ 1025311 h 2183112"/>
              <a:gd name="connsiteX22" fmla="*/ 2710116 w 4565345"/>
              <a:gd name="connsiteY22" fmla="*/ 1156879 h 2183112"/>
              <a:gd name="connsiteX23" fmla="*/ 2295676 w 4565345"/>
              <a:gd name="connsiteY23" fmla="*/ 1327918 h 2183112"/>
              <a:gd name="connsiteX24" fmla="*/ 2137794 w 4565345"/>
              <a:gd name="connsiteY24" fmla="*/ 1196349 h 2183112"/>
              <a:gd name="connsiteX25" fmla="*/ 2137794 w 4565345"/>
              <a:gd name="connsiteY25" fmla="*/ 1196349 h 21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65345" h="2183112">
                <a:moveTo>
                  <a:pt x="1650991" y="2183112"/>
                </a:moveTo>
                <a:cubicBezTo>
                  <a:pt x="896666" y="1944096"/>
                  <a:pt x="142341" y="1705080"/>
                  <a:pt x="19544" y="1387123"/>
                </a:cubicBezTo>
                <a:cubicBezTo>
                  <a:pt x="-103253" y="1069166"/>
                  <a:pt x="371490" y="500133"/>
                  <a:pt x="914209" y="275371"/>
                </a:cubicBezTo>
                <a:cubicBezTo>
                  <a:pt x="1456928" y="50608"/>
                  <a:pt x="2672839" y="-65610"/>
                  <a:pt x="3275860" y="38548"/>
                </a:cubicBezTo>
                <a:cubicBezTo>
                  <a:pt x="3878881" y="142706"/>
                  <a:pt x="4404059" y="599907"/>
                  <a:pt x="4532338" y="900321"/>
                </a:cubicBezTo>
                <a:cubicBezTo>
                  <a:pt x="4660617" y="1200735"/>
                  <a:pt x="4397480" y="1651356"/>
                  <a:pt x="4045535" y="1841034"/>
                </a:cubicBezTo>
                <a:cubicBezTo>
                  <a:pt x="3693590" y="2030712"/>
                  <a:pt x="2997374" y="2104171"/>
                  <a:pt x="2420666" y="2038387"/>
                </a:cubicBezTo>
                <a:cubicBezTo>
                  <a:pt x="1843958" y="1972603"/>
                  <a:pt x="737688" y="1717140"/>
                  <a:pt x="585288" y="1446329"/>
                </a:cubicBezTo>
                <a:cubicBezTo>
                  <a:pt x="432888" y="1175518"/>
                  <a:pt x="1055645" y="571400"/>
                  <a:pt x="1506266" y="413518"/>
                </a:cubicBezTo>
                <a:cubicBezTo>
                  <a:pt x="1956887" y="255636"/>
                  <a:pt x="2921722" y="432156"/>
                  <a:pt x="3289017" y="499037"/>
                </a:cubicBezTo>
                <a:cubicBezTo>
                  <a:pt x="3656312" y="565918"/>
                  <a:pt x="3608071" y="673365"/>
                  <a:pt x="3710036" y="814801"/>
                </a:cubicBezTo>
                <a:cubicBezTo>
                  <a:pt x="3812002" y="956237"/>
                  <a:pt x="4149694" y="1197446"/>
                  <a:pt x="3900810" y="1347653"/>
                </a:cubicBezTo>
                <a:cubicBezTo>
                  <a:pt x="3651927" y="1497860"/>
                  <a:pt x="2639946" y="1691923"/>
                  <a:pt x="2216735" y="1716044"/>
                </a:cubicBezTo>
                <a:cubicBezTo>
                  <a:pt x="1793524" y="1740165"/>
                  <a:pt x="1526001" y="1625043"/>
                  <a:pt x="1361541" y="1492378"/>
                </a:cubicBezTo>
                <a:cubicBezTo>
                  <a:pt x="1197081" y="1359713"/>
                  <a:pt x="1026042" y="1084516"/>
                  <a:pt x="1229973" y="920056"/>
                </a:cubicBezTo>
                <a:cubicBezTo>
                  <a:pt x="1433904" y="755596"/>
                  <a:pt x="2246339" y="507809"/>
                  <a:pt x="2585127" y="505616"/>
                </a:cubicBezTo>
                <a:cubicBezTo>
                  <a:pt x="2923915" y="503423"/>
                  <a:pt x="3177185" y="744632"/>
                  <a:pt x="3262704" y="906899"/>
                </a:cubicBezTo>
                <a:cubicBezTo>
                  <a:pt x="3348223" y="1069166"/>
                  <a:pt x="3327391" y="1379448"/>
                  <a:pt x="3098243" y="1479221"/>
                </a:cubicBezTo>
                <a:cubicBezTo>
                  <a:pt x="2869095" y="1578994"/>
                  <a:pt x="2104902" y="1576801"/>
                  <a:pt x="1887814" y="1505535"/>
                </a:cubicBezTo>
                <a:cubicBezTo>
                  <a:pt x="1670726" y="1434269"/>
                  <a:pt x="1713486" y="1157975"/>
                  <a:pt x="1795716" y="1051624"/>
                </a:cubicBezTo>
                <a:cubicBezTo>
                  <a:pt x="1877946" y="945273"/>
                  <a:pt x="2236471" y="871814"/>
                  <a:pt x="2381196" y="867429"/>
                </a:cubicBezTo>
                <a:cubicBezTo>
                  <a:pt x="2525921" y="863043"/>
                  <a:pt x="2609248" y="977069"/>
                  <a:pt x="2664068" y="1025311"/>
                </a:cubicBezTo>
                <a:cubicBezTo>
                  <a:pt x="2718888" y="1073553"/>
                  <a:pt x="2771515" y="1106444"/>
                  <a:pt x="2710116" y="1156879"/>
                </a:cubicBezTo>
                <a:cubicBezTo>
                  <a:pt x="2648717" y="1207313"/>
                  <a:pt x="2391063" y="1321340"/>
                  <a:pt x="2295676" y="1327918"/>
                </a:cubicBezTo>
                <a:cubicBezTo>
                  <a:pt x="2200289" y="1334496"/>
                  <a:pt x="2137794" y="1196349"/>
                  <a:pt x="2137794" y="1196349"/>
                </a:cubicBezTo>
                <a:lnTo>
                  <a:pt x="2137794" y="1196349"/>
                </a:lnTo>
              </a:path>
            </a:pathLst>
          </a:custGeom>
          <a:gradFill flip="none" rotWithShape="1">
            <a:gsLst>
              <a:gs pos="0">
                <a:srgbClr val="5FCBEF">
                  <a:lumMod val="75000"/>
                </a:srgbClr>
              </a:gs>
              <a:gs pos="67000">
                <a:srgbClr val="5FCBEF">
                  <a:lumMod val="45000"/>
                  <a:lumOff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 w="76200" cap="rnd" cmpd="sng" algn="ctr">
            <a:solidFill>
              <a:srgbClr val="5FCBEF">
                <a:lumMod val="60000"/>
                <a:lumOff val="40000"/>
              </a:srgbClr>
            </a:solidFill>
            <a:prstDash val="solid"/>
          </a:ln>
          <a:effectLst>
            <a:glow rad="304800">
              <a:srgbClr val="5FCBEF">
                <a:satMod val="175000"/>
                <a:alpha val="61000"/>
              </a:srgbClr>
            </a:glow>
            <a:softEdge rad="12700"/>
          </a:effectLst>
          <a:scene3d>
            <a:camera prst="orthographicFront">
              <a:rot lat="3281389" lon="21079645" rev="21174287"/>
            </a:camera>
            <a:lightRig rig="threePt" dir="t"/>
          </a:scene3d>
        </p:spPr>
        <p:txBody>
          <a:bodyPr rtlCol="0" anchor="ctr"/>
          <a:lstStyle/>
          <a:p>
            <a:pPr algn="ctr" defTabSz="829452">
              <a:defRPr/>
            </a:pPr>
            <a:endParaRPr lang="ja-JP" altLang="en-US" sz="1633" kern="0" dirty="0">
              <a:solidFill>
                <a:prstClr val="white"/>
              </a:solidFill>
              <a:latin typeface="Trebuchet MS" panose="020B0603020202020204"/>
              <a:ea typeface="メイリオ" panose="020B0604030504040204" pitchFamily="50" charset="-128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DF8837-B07F-93D8-5FE2-D1B5117E8A82}"/>
              </a:ext>
            </a:extLst>
          </p:cNvPr>
          <p:cNvSpPr/>
          <p:nvPr/>
        </p:nvSpPr>
        <p:spPr>
          <a:xfrm flipH="1" flipV="1">
            <a:off x="11052720" y="443625"/>
            <a:ext cx="2962894" cy="1541226"/>
          </a:xfrm>
          <a:custGeom>
            <a:avLst/>
            <a:gdLst>
              <a:gd name="connsiteX0" fmla="*/ 1650991 w 4565345"/>
              <a:gd name="connsiteY0" fmla="*/ 2183112 h 2183112"/>
              <a:gd name="connsiteX1" fmla="*/ 19544 w 4565345"/>
              <a:gd name="connsiteY1" fmla="*/ 1387123 h 2183112"/>
              <a:gd name="connsiteX2" fmla="*/ 914209 w 4565345"/>
              <a:gd name="connsiteY2" fmla="*/ 275371 h 2183112"/>
              <a:gd name="connsiteX3" fmla="*/ 3275860 w 4565345"/>
              <a:gd name="connsiteY3" fmla="*/ 38548 h 2183112"/>
              <a:gd name="connsiteX4" fmla="*/ 4532338 w 4565345"/>
              <a:gd name="connsiteY4" fmla="*/ 900321 h 2183112"/>
              <a:gd name="connsiteX5" fmla="*/ 4045535 w 4565345"/>
              <a:gd name="connsiteY5" fmla="*/ 1841034 h 2183112"/>
              <a:gd name="connsiteX6" fmla="*/ 2420666 w 4565345"/>
              <a:gd name="connsiteY6" fmla="*/ 2038387 h 2183112"/>
              <a:gd name="connsiteX7" fmla="*/ 585288 w 4565345"/>
              <a:gd name="connsiteY7" fmla="*/ 1446329 h 2183112"/>
              <a:gd name="connsiteX8" fmla="*/ 1506266 w 4565345"/>
              <a:gd name="connsiteY8" fmla="*/ 413518 h 2183112"/>
              <a:gd name="connsiteX9" fmla="*/ 3289017 w 4565345"/>
              <a:gd name="connsiteY9" fmla="*/ 499037 h 2183112"/>
              <a:gd name="connsiteX10" fmla="*/ 3710036 w 4565345"/>
              <a:gd name="connsiteY10" fmla="*/ 814801 h 2183112"/>
              <a:gd name="connsiteX11" fmla="*/ 3900810 w 4565345"/>
              <a:gd name="connsiteY11" fmla="*/ 1347653 h 2183112"/>
              <a:gd name="connsiteX12" fmla="*/ 2216735 w 4565345"/>
              <a:gd name="connsiteY12" fmla="*/ 1716044 h 2183112"/>
              <a:gd name="connsiteX13" fmla="*/ 1361541 w 4565345"/>
              <a:gd name="connsiteY13" fmla="*/ 1492378 h 2183112"/>
              <a:gd name="connsiteX14" fmla="*/ 1229973 w 4565345"/>
              <a:gd name="connsiteY14" fmla="*/ 920056 h 2183112"/>
              <a:gd name="connsiteX15" fmla="*/ 2585127 w 4565345"/>
              <a:gd name="connsiteY15" fmla="*/ 505616 h 2183112"/>
              <a:gd name="connsiteX16" fmla="*/ 3262704 w 4565345"/>
              <a:gd name="connsiteY16" fmla="*/ 906899 h 2183112"/>
              <a:gd name="connsiteX17" fmla="*/ 3098243 w 4565345"/>
              <a:gd name="connsiteY17" fmla="*/ 1479221 h 2183112"/>
              <a:gd name="connsiteX18" fmla="*/ 1887814 w 4565345"/>
              <a:gd name="connsiteY18" fmla="*/ 1505535 h 2183112"/>
              <a:gd name="connsiteX19" fmla="*/ 1795716 w 4565345"/>
              <a:gd name="connsiteY19" fmla="*/ 1051624 h 2183112"/>
              <a:gd name="connsiteX20" fmla="*/ 2381196 w 4565345"/>
              <a:gd name="connsiteY20" fmla="*/ 867429 h 2183112"/>
              <a:gd name="connsiteX21" fmla="*/ 2664068 w 4565345"/>
              <a:gd name="connsiteY21" fmla="*/ 1025311 h 2183112"/>
              <a:gd name="connsiteX22" fmla="*/ 2710116 w 4565345"/>
              <a:gd name="connsiteY22" fmla="*/ 1156879 h 2183112"/>
              <a:gd name="connsiteX23" fmla="*/ 2295676 w 4565345"/>
              <a:gd name="connsiteY23" fmla="*/ 1327918 h 2183112"/>
              <a:gd name="connsiteX24" fmla="*/ 2137794 w 4565345"/>
              <a:gd name="connsiteY24" fmla="*/ 1196349 h 2183112"/>
              <a:gd name="connsiteX25" fmla="*/ 2137794 w 4565345"/>
              <a:gd name="connsiteY25" fmla="*/ 1196349 h 21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65345" h="2183112">
                <a:moveTo>
                  <a:pt x="1650991" y="2183112"/>
                </a:moveTo>
                <a:cubicBezTo>
                  <a:pt x="896666" y="1944096"/>
                  <a:pt x="142341" y="1705080"/>
                  <a:pt x="19544" y="1387123"/>
                </a:cubicBezTo>
                <a:cubicBezTo>
                  <a:pt x="-103253" y="1069166"/>
                  <a:pt x="371490" y="500133"/>
                  <a:pt x="914209" y="275371"/>
                </a:cubicBezTo>
                <a:cubicBezTo>
                  <a:pt x="1456928" y="50608"/>
                  <a:pt x="2672839" y="-65610"/>
                  <a:pt x="3275860" y="38548"/>
                </a:cubicBezTo>
                <a:cubicBezTo>
                  <a:pt x="3878881" y="142706"/>
                  <a:pt x="4404059" y="599907"/>
                  <a:pt x="4532338" y="900321"/>
                </a:cubicBezTo>
                <a:cubicBezTo>
                  <a:pt x="4660617" y="1200735"/>
                  <a:pt x="4397480" y="1651356"/>
                  <a:pt x="4045535" y="1841034"/>
                </a:cubicBezTo>
                <a:cubicBezTo>
                  <a:pt x="3693590" y="2030712"/>
                  <a:pt x="2997374" y="2104171"/>
                  <a:pt x="2420666" y="2038387"/>
                </a:cubicBezTo>
                <a:cubicBezTo>
                  <a:pt x="1843958" y="1972603"/>
                  <a:pt x="737688" y="1717140"/>
                  <a:pt x="585288" y="1446329"/>
                </a:cubicBezTo>
                <a:cubicBezTo>
                  <a:pt x="432888" y="1175518"/>
                  <a:pt x="1055645" y="571400"/>
                  <a:pt x="1506266" y="413518"/>
                </a:cubicBezTo>
                <a:cubicBezTo>
                  <a:pt x="1956887" y="255636"/>
                  <a:pt x="2921722" y="432156"/>
                  <a:pt x="3289017" y="499037"/>
                </a:cubicBezTo>
                <a:cubicBezTo>
                  <a:pt x="3656312" y="565918"/>
                  <a:pt x="3608071" y="673365"/>
                  <a:pt x="3710036" y="814801"/>
                </a:cubicBezTo>
                <a:cubicBezTo>
                  <a:pt x="3812002" y="956237"/>
                  <a:pt x="4149694" y="1197446"/>
                  <a:pt x="3900810" y="1347653"/>
                </a:cubicBezTo>
                <a:cubicBezTo>
                  <a:pt x="3651927" y="1497860"/>
                  <a:pt x="2639946" y="1691923"/>
                  <a:pt x="2216735" y="1716044"/>
                </a:cubicBezTo>
                <a:cubicBezTo>
                  <a:pt x="1793524" y="1740165"/>
                  <a:pt x="1526001" y="1625043"/>
                  <a:pt x="1361541" y="1492378"/>
                </a:cubicBezTo>
                <a:cubicBezTo>
                  <a:pt x="1197081" y="1359713"/>
                  <a:pt x="1026042" y="1084516"/>
                  <a:pt x="1229973" y="920056"/>
                </a:cubicBezTo>
                <a:cubicBezTo>
                  <a:pt x="1433904" y="755596"/>
                  <a:pt x="2246339" y="507809"/>
                  <a:pt x="2585127" y="505616"/>
                </a:cubicBezTo>
                <a:cubicBezTo>
                  <a:pt x="2923915" y="503423"/>
                  <a:pt x="3177185" y="744632"/>
                  <a:pt x="3262704" y="906899"/>
                </a:cubicBezTo>
                <a:cubicBezTo>
                  <a:pt x="3348223" y="1069166"/>
                  <a:pt x="3327391" y="1379448"/>
                  <a:pt x="3098243" y="1479221"/>
                </a:cubicBezTo>
                <a:cubicBezTo>
                  <a:pt x="2869095" y="1578994"/>
                  <a:pt x="2104902" y="1576801"/>
                  <a:pt x="1887814" y="1505535"/>
                </a:cubicBezTo>
                <a:cubicBezTo>
                  <a:pt x="1670726" y="1434269"/>
                  <a:pt x="1713486" y="1157975"/>
                  <a:pt x="1795716" y="1051624"/>
                </a:cubicBezTo>
                <a:cubicBezTo>
                  <a:pt x="1877946" y="945273"/>
                  <a:pt x="2236471" y="871814"/>
                  <a:pt x="2381196" y="867429"/>
                </a:cubicBezTo>
                <a:cubicBezTo>
                  <a:pt x="2525921" y="863043"/>
                  <a:pt x="2609248" y="977069"/>
                  <a:pt x="2664068" y="1025311"/>
                </a:cubicBezTo>
                <a:cubicBezTo>
                  <a:pt x="2718888" y="1073553"/>
                  <a:pt x="2771515" y="1106444"/>
                  <a:pt x="2710116" y="1156879"/>
                </a:cubicBezTo>
                <a:cubicBezTo>
                  <a:pt x="2648717" y="1207313"/>
                  <a:pt x="2391063" y="1321340"/>
                  <a:pt x="2295676" y="1327918"/>
                </a:cubicBezTo>
                <a:cubicBezTo>
                  <a:pt x="2200289" y="1334496"/>
                  <a:pt x="2137794" y="1196349"/>
                  <a:pt x="2137794" y="1196349"/>
                </a:cubicBezTo>
                <a:lnTo>
                  <a:pt x="2137794" y="1196349"/>
                </a:lnTo>
              </a:path>
            </a:pathLst>
          </a:custGeom>
          <a:gradFill flip="none" rotWithShape="1">
            <a:gsLst>
              <a:gs pos="0">
                <a:srgbClr val="5FCBEF">
                  <a:lumMod val="75000"/>
                </a:srgbClr>
              </a:gs>
              <a:gs pos="67000">
                <a:srgbClr val="5FCBEF">
                  <a:lumMod val="45000"/>
                  <a:lumOff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 w="76200" cap="rnd" cmpd="sng" algn="ctr">
            <a:solidFill>
              <a:srgbClr val="5FCBEF">
                <a:lumMod val="60000"/>
                <a:lumOff val="40000"/>
              </a:srgbClr>
            </a:solidFill>
            <a:prstDash val="solid"/>
          </a:ln>
          <a:effectLst>
            <a:glow rad="304800">
              <a:srgbClr val="5FCBEF">
                <a:satMod val="175000"/>
                <a:alpha val="61000"/>
              </a:srgbClr>
            </a:glow>
            <a:softEdge rad="12700"/>
          </a:effectLst>
          <a:scene3d>
            <a:camera prst="orthographicFront">
              <a:rot lat="3281389" lon="21079645" rev="21174287"/>
            </a:camera>
            <a:lightRig rig="threePt" dir="t"/>
          </a:scene3d>
        </p:spPr>
        <p:txBody>
          <a:bodyPr rtlCol="0" anchor="ctr"/>
          <a:lstStyle/>
          <a:p>
            <a:pPr algn="ctr" defTabSz="829452">
              <a:defRPr/>
            </a:pPr>
            <a:endParaRPr lang="ja-JP" altLang="en-US" sz="1633" kern="0">
              <a:solidFill>
                <a:prstClr val="white"/>
              </a:solidFill>
              <a:latin typeface="Trebuchet MS" panose="020B0603020202020204"/>
              <a:ea typeface="メイリオ" panose="020B0604030504040204" pitchFamily="50" charset="-128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26B428C-E763-5284-550E-61B8F452298B}"/>
              </a:ext>
            </a:extLst>
          </p:cNvPr>
          <p:cNvSpPr/>
          <p:nvPr/>
        </p:nvSpPr>
        <p:spPr>
          <a:xfrm>
            <a:off x="11085994" y="250579"/>
            <a:ext cx="2962894" cy="1457240"/>
          </a:xfrm>
          <a:custGeom>
            <a:avLst/>
            <a:gdLst>
              <a:gd name="connsiteX0" fmla="*/ 1650991 w 4565345"/>
              <a:gd name="connsiteY0" fmla="*/ 2183112 h 2183112"/>
              <a:gd name="connsiteX1" fmla="*/ 19544 w 4565345"/>
              <a:gd name="connsiteY1" fmla="*/ 1387123 h 2183112"/>
              <a:gd name="connsiteX2" fmla="*/ 914209 w 4565345"/>
              <a:gd name="connsiteY2" fmla="*/ 275371 h 2183112"/>
              <a:gd name="connsiteX3" fmla="*/ 3275860 w 4565345"/>
              <a:gd name="connsiteY3" fmla="*/ 38548 h 2183112"/>
              <a:gd name="connsiteX4" fmla="*/ 4532338 w 4565345"/>
              <a:gd name="connsiteY4" fmla="*/ 900321 h 2183112"/>
              <a:gd name="connsiteX5" fmla="*/ 4045535 w 4565345"/>
              <a:gd name="connsiteY5" fmla="*/ 1841034 h 2183112"/>
              <a:gd name="connsiteX6" fmla="*/ 2420666 w 4565345"/>
              <a:gd name="connsiteY6" fmla="*/ 2038387 h 2183112"/>
              <a:gd name="connsiteX7" fmla="*/ 585288 w 4565345"/>
              <a:gd name="connsiteY7" fmla="*/ 1446329 h 2183112"/>
              <a:gd name="connsiteX8" fmla="*/ 1506266 w 4565345"/>
              <a:gd name="connsiteY8" fmla="*/ 413518 h 2183112"/>
              <a:gd name="connsiteX9" fmla="*/ 3289017 w 4565345"/>
              <a:gd name="connsiteY9" fmla="*/ 499037 h 2183112"/>
              <a:gd name="connsiteX10" fmla="*/ 3710036 w 4565345"/>
              <a:gd name="connsiteY10" fmla="*/ 814801 h 2183112"/>
              <a:gd name="connsiteX11" fmla="*/ 3900810 w 4565345"/>
              <a:gd name="connsiteY11" fmla="*/ 1347653 h 2183112"/>
              <a:gd name="connsiteX12" fmla="*/ 2216735 w 4565345"/>
              <a:gd name="connsiteY12" fmla="*/ 1716044 h 2183112"/>
              <a:gd name="connsiteX13" fmla="*/ 1361541 w 4565345"/>
              <a:gd name="connsiteY13" fmla="*/ 1492378 h 2183112"/>
              <a:gd name="connsiteX14" fmla="*/ 1229973 w 4565345"/>
              <a:gd name="connsiteY14" fmla="*/ 920056 h 2183112"/>
              <a:gd name="connsiteX15" fmla="*/ 2585127 w 4565345"/>
              <a:gd name="connsiteY15" fmla="*/ 505616 h 2183112"/>
              <a:gd name="connsiteX16" fmla="*/ 3262704 w 4565345"/>
              <a:gd name="connsiteY16" fmla="*/ 906899 h 2183112"/>
              <a:gd name="connsiteX17" fmla="*/ 3098243 w 4565345"/>
              <a:gd name="connsiteY17" fmla="*/ 1479221 h 2183112"/>
              <a:gd name="connsiteX18" fmla="*/ 1887814 w 4565345"/>
              <a:gd name="connsiteY18" fmla="*/ 1505535 h 2183112"/>
              <a:gd name="connsiteX19" fmla="*/ 1795716 w 4565345"/>
              <a:gd name="connsiteY19" fmla="*/ 1051624 h 2183112"/>
              <a:gd name="connsiteX20" fmla="*/ 2381196 w 4565345"/>
              <a:gd name="connsiteY20" fmla="*/ 867429 h 2183112"/>
              <a:gd name="connsiteX21" fmla="*/ 2664068 w 4565345"/>
              <a:gd name="connsiteY21" fmla="*/ 1025311 h 2183112"/>
              <a:gd name="connsiteX22" fmla="*/ 2710116 w 4565345"/>
              <a:gd name="connsiteY22" fmla="*/ 1156879 h 2183112"/>
              <a:gd name="connsiteX23" fmla="*/ 2295676 w 4565345"/>
              <a:gd name="connsiteY23" fmla="*/ 1327918 h 2183112"/>
              <a:gd name="connsiteX24" fmla="*/ 2137794 w 4565345"/>
              <a:gd name="connsiteY24" fmla="*/ 1196349 h 2183112"/>
              <a:gd name="connsiteX25" fmla="*/ 2137794 w 4565345"/>
              <a:gd name="connsiteY25" fmla="*/ 1196349 h 21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65345" h="2183112">
                <a:moveTo>
                  <a:pt x="1650991" y="2183112"/>
                </a:moveTo>
                <a:cubicBezTo>
                  <a:pt x="896666" y="1944096"/>
                  <a:pt x="142341" y="1705080"/>
                  <a:pt x="19544" y="1387123"/>
                </a:cubicBezTo>
                <a:cubicBezTo>
                  <a:pt x="-103253" y="1069166"/>
                  <a:pt x="371490" y="500133"/>
                  <a:pt x="914209" y="275371"/>
                </a:cubicBezTo>
                <a:cubicBezTo>
                  <a:pt x="1456928" y="50608"/>
                  <a:pt x="2672839" y="-65610"/>
                  <a:pt x="3275860" y="38548"/>
                </a:cubicBezTo>
                <a:cubicBezTo>
                  <a:pt x="3878881" y="142706"/>
                  <a:pt x="4404059" y="599907"/>
                  <a:pt x="4532338" y="900321"/>
                </a:cubicBezTo>
                <a:cubicBezTo>
                  <a:pt x="4660617" y="1200735"/>
                  <a:pt x="4397480" y="1651356"/>
                  <a:pt x="4045535" y="1841034"/>
                </a:cubicBezTo>
                <a:cubicBezTo>
                  <a:pt x="3693590" y="2030712"/>
                  <a:pt x="2997374" y="2104171"/>
                  <a:pt x="2420666" y="2038387"/>
                </a:cubicBezTo>
                <a:cubicBezTo>
                  <a:pt x="1843958" y="1972603"/>
                  <a:pt x="737688" y="1717140"/>
                  <a:pt x="585288" y="1446329"/>
                </a:cubicBezTo>
                <a:cubicBezTo>
                  <a:pt x="432888" y="1175518"/>
                  <a:pt x="1055645" y="571400"/>
                  <a:pt x="1506266" y="413518"/>
                </a:cubicBezTo>
                <a:cubicBezTo>
                  <a:pt x="1956887" y="255636"/>
                  <a:pt x="2921722" y="432156"/>
                  <a:pt x="3289017" y="499037"/>
                </a:cubicBezTo>
                <a:cubicBezTo>
                  <a:pt x="3656312" y="565918"/>
                  <a:pt x="3608071" y="673365"/>
                  <a:pt x="3710036" y="814801"/>
                </a:cubicBezTo>
                <a:cubicBezTo>
                  <a:pt x="3812002" y="956237"/>
                  <a:pt x="4149694" y="1197446"/>
                  <a:pt x="3900810" y="1347653"/>
                </a:cubicBezTo>
                <a:cubicBezTo>
                  <a:pt x="3651927" y="1497860"/>
                  <a:pt x="2639946" y="1691923"/>
                  <a:pt x="2216735" y="1716044"/>
                </a:cubicBezTo>
                <a:cubicBezTo>
                  <a:pt x="1793524" y="1740165"/>
                  <a:pt x="1526001" y="1625043"/>
                  <a:pt x="1361541" y="1492378"/>
                </a:cubicBezTo>
                <a:cubicBezTo>
                  <a:pt x="1197081" y="1359713"/>
                  <a:pt x="1026042" y="1084516"/>
                  <a:pt x="1229973" y="920056"/>
                </a:cubicBezTo>
                <a:cubicBezTo>
                  <a:pt x="1433904" y="755596"/>
                  <a:pt x="2246339" y="507809"/>
                  <a:pt x="2585127" y="505616"/>
                </a:cubicBezTo>
                <a:cubicBezTo>
                  <a:pt x="2923915" y="503423"/>
                  <a:pt x="3177185" y="744632"/>
                  <a:pt x="3262704" y="906899"/>
                </a:cubicBezTo>
                <a:cubicBezTo>
                  <a:pt x="3348223" y="1069166"/>
                  <a:pt x="3327391" y="1379448"/>
                  <a:pt x="3098243" y="1479221"/>
                </a:cubicBezTo>
                <a:cubicBezTo>
                  <a:pt x="2869095" y="1578994"/>
                  <a:pt x="2104902" y="1576801"/>
                  <a:pt x="1887814" y="1505535"/>
                </a:cubicBezTo>
                <a:cubicBezTo>
                  <a:pt x="1670726" y="1434269"/>
                  <a:pt x="1713486" y="1157975"/>
                  <a:pt x="1795716" y="1051624"/>
                </a:cubicBezTo>
                <a:cubicBezTo>
                  <a:pt x="1877946" y="945273"/>
                  <a:pt x="2236471" y="871814"/>
                  <a:pt x="2381196" y="867429"/>
                </a:cubicBezTo>
                <a:cubicBezTo>
                  <a:pt x="2525921" y="863043"/>
                  <a:pt x="2609248" y="977069"/>
                  <a:pt x="2664068" y="1025311"/>
                </a:cubicBezTo>
                <a:cubicBezTo>
                  <a:pt x="2718888" y="1073553"/>
                  <a:pt x="2771515" y="1106444"/>
                  <a:pt x="2710116" y="1156879"/>
                </a:cubicBezTo>
                <a:cubicBezTo>
                  <a:pt x="2648717" y="1207313"/>
                  <a:pt x="2391063" y="1321340"/>
                  <a:pt x="2295676" y="1327918"/>
                </a:cubicBezTo>
                <a:cubicBezTo>
                  <a:pt x="2200289" y="1334496"/>
                  <a:pt x="2137794" y="1196349"/>
                  <a:pt x="2137794" y="1196349"/>
                </a:cubicBezTo>
                <a:lnTo>
                  <a:pt x="2137794" y="1196349"/>
                </a:lnTo>
              </a:path>
            </a:pathLst>
          </a:custGeom>
          <a:gradFill flip="none" rotWithShape="1">
            <a:gsLst>
              <a:gs pos="0">
                <a:srgbClr val="5FCBEF">
                  <a:lumMod val="75000"/>
                </a:srgbClr>
              </a:gs>
              <a:gs pos="67000">
                <a:srgbClr val="5FCBEF">
                  <a:lumMod val="45000"/>
                  <a:lumOff val="55000"/>
                </a:srgbClr>
              </a:gs>
            </a:gsLst>
            <a:path path="shape">
              <a:fillToRect l="50000" t="50000" r="50000" b="50000"/>
            </a:path>
            <a:tileRect/>
          </a:gradFill>
          <a:ln w="76200" cap="rnd" cmpd="sng" algn="ctr">
            <a:solidFill>
              <a:srgbClr val="5FCBEF">
                <a:lumMod val="60000"/>
                <a:lumOff val="40000"/>
              </a:srgbClr>
            </a:solidFill>
            <a:prstDash val="solid"/>
          </a:ln>
          <a:effectLst>
            <a:glow rad="304800">
              <a:srgbClr val="5FCBEF">
                <a:satMod val="175000"/>
                <a:alpha val="61000"/>
              </a:srgbClr>
            </a:glow>
            <a:softEdge rad="12700"/>
          </a:effectLst>
          <a:scene3d>
            <a:camera prst="orthographicFront">
              <a:rot lat="3281389" lon="21079645" rev="21174287"/>
            </a:camera>
            <a:lightRig rig="threePt" dir="t"/>
          </a:scene3d>
        </p:spPr>
        <p:txBody>
          <a:bodyPr rtlCol="0" anchor="ctr"/>
          <a:lstStyle/>
          <a:p>
            <a:pPr algn="ctr" defTabSz="829452">
              <a:defRPr/>
            </a:pPr>
            <a:endParaRPr lang="ja-JP" altLang="en-US" sz="1633" kern="0" dirty="0">
              <a:solidFill>
                <a:prstClr val="white"/>
              </a:solidFill>
              <a:latin typeface="Trebuchet MS" panose="020B0603020202020204"/>
              <a:ea typeface="メイリオ" panose="020B0604030504040204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FF6D0-9948-1963-8585-F4E9599DCD3F}"/>
              </a:ext>
            </a:extLst>
          </p:cNvPr>
          <p:cNvGrpSpPr/>
          <p:nvPr/>
        </p:nvGrpSpPr>
        <p:grpSpPr>
          <a:xfrm rot="20603976">
            <a:off x="11586415" y="758556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594D69D-E2EA-4A78-A813-7FD44E2841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D2A988-0D7F-8476-7B57-AB46FDA47A59}"/>
                </a:ext>
              </a:extLst>
            </p:cNvPr>
            <p:cNvSpPr/>
            <p:nvPr/>
          </p:nvSpPr>
          <p:spPr>
            <a:xfrm>
              <a:off x="2736622" y="3032650"/>
              <a:ext cx="315764" cy="31576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962DD89-EDCF-F69A-C866-C6C3928AB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321E71-897C-F2CB-8275-D688C7A01C67}"/>
              </a:ext>
            </a:extLst>
          </p:cNvPr>
          <p:cNvGrpSpPr/>
          <p:nvPr/>
        </p:nvGrpSpPr>
        <p:grpSpPr>
          <a:xfrm rot="21049693">
            <a:off x="11985285" y="431508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5F77A04-F9F5-9531-2863-250917A83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3EBB10-24C5-0020-1B74-94EFD3E79DD6}"/>
                </a:ext>
              </a:extLst>
            </p:cNvPr>
            <p:cNvSpPr/>
            <p:nvPr/>
          </p:nvSpPr>
          <p:spPr>
            <a:xfrm>
              <a:off x="2736622" y="3032650"/>
              <a:ext cx="315764" cy="31576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9D81AA-B2BC-5C06-82F1-585A51CC1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D0FC2-E60C-1F26-2005-DC4F2E6AA5CB}"/>
              </a:ext>
            </a:extLst>
          </p:cNvPr>
          <p:cNvGrpSpPr/>
          <p:nvPr/>
        </p:nvGrpSpPr>
        <p:grpSpPr>
          <a:xfrm rot="627007">
            <a:off x="12595760" y="377833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9D42F16-A6A0-CA59-6CBC-7BD4372D5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23B42B-2FAA-8ACF-F54A-19B50171E337}"/>
                </a:ext>
              </a:extLst>
            </p:cNvPr>
            <p:cNvSpPr/>
            <p:nvPr/>
          </p:nvSpPr>
          <p:spPr>
            <a:xfrm rot="20252846">
              <a:off x="2736622" y="3032650"/>
              <a:ext cx="315764" cy="315763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99DDF9-5228-DFEE-D4B4-14CBE54A1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F8CFB-7407-9521-9958-9B94C0851F7B}"/>
              </a:ext>
            </a:extLst>
          </p:cNvPr>
          <p:cNvGrpSpPr/>
          <p:nvPr/>
        </p:nvGrpSpPr>
        <p:grpSpPr>
          <a:xfrm rot="1347154">
            <a:off x="13211433" y="763670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1C6815D-C2A8-BE2A-94ED-00664E1DE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2A9FFB-8BEC-BD2E-70E3-50B527F1E5D3}"/>
                </a:ext>
              </a:extLst>
            </p:cNvPr>
            <p:cNvSpPr/>
            <p:nvPr/>
          </p:nvSpPr>
          <p:spPr>
            <a:xfrm>
              <a:off x="2736622" y="3032650"/>
              <a:ext cx="315764" cy="31576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76FFB7E-22C6-8FF9-AA41-77B927ECE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D88754-35F9-1DB7-2B75-9F6956676EBA}"/>
              </a:ext>
            </a:extLst>
          </p:cNvPr>
          <p:cNvGrpSpPr/>
          <p:nvPr/>
        </p:nvGrpSpPr>
        <p:grpSpPr>
          <a:xfrm rot="1347154">
            <a:off x="12678571" y="867889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F0AAF05-803C-7E16-B4E4-69C55CC59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E6A5BF-F6E4-61C3-B629-8FCFF743CB3B}"/>
                </a:ext>
              </a:extLst>
            </p:cNvPr>
            <p:cNvSpPr/>
            <p:nvPr/>
          </p:nvSpPr>
          <p:spPr>
            <a:xfrm>
              <a:off x="2736622" y="3032650"/>
              <a:ext cx="315764" cy="31576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E2BA8FF-8E92-A804-9162-479F49D1B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65D21F-2329-BC82-C393-5EF7A54A35D7}"/>
              </a:ext>
            </a:extLst>
          </p:cNvPr>
          <p:cNvGrpSpPr/>
          <p:nvPr/>
        </p:nvGrpSpPr>
        <p:grpSpPr>
          <a:xfrm rot="1347154">
            <a:off x="12058991" y="932711"/>
            <a:ext cx="280572" cy="452669"/>
            <a:chOff x="2736622" y="2894504"/>
            <a:chExt cx="315764" cy="506778"/>
          </a:xfr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3B5A82C-3239-F170-6D86-1B4CF135EE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3261490"/>
              <a:ext cx="1096" cy="139792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67092D-86FE-D296-FABD-134CBA1DF53A}"/>
                </a:ext>
              </a:extLst>
            </p:cNvPr>
            <p:cNvSpPr/>
            <p:nvPr/>
          </p:nvSpPr>
          <p:spPr>
            <a:xfrm>
              <a:off x="2736622" y="3032650"/>
              <a:ext cx="315764" cy="315764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algn="ctr" defTabSz="829452">
                <a:defRPr/>
              </a:pPr>
              <a:endParaRPr lang="ja-JP" altLang="en-US" sz="1633" kern="0" dirty="0">
                <a:solidFill>
                  <a:prstClr val="white"/>
                </a:solidFill>
                <a:latin typeface="Trebuchet MS" panose="020B0603020202020204"/>
                <a:ea typeface="メイリオ" panose="020B0604030504040204" pitchFamily="50" charset="-128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1D6E84-4771-3144-226A-D6E99C74F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504" y="2894504"/>
              <a:ext cx="0" cy="157880"/>
            </a:xfrm>
            <a:prstGeom prst="straightConnector1">
              <a:avLst/>
            </a:prstGeom>
            <a:grpFill/>
            <a:ln w="38100" cap="rnd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28D7F5F-927D-2719-718A-7EC6E8DB7597}"/>
              </a:ext>
            </a:extLst>
          </p:cNvPr>
          <p:cNvGrpSpPr/>
          <p:nvPr/>
        </p:nvGrpSpPr>
        <p:grpSpPr>
          <a:xfrm>
            <a:off x="6228184" y="5959831"/>
            <a:ext cx="2525115" cy="925553"/>
            <a:chOff x="6228184" y="5815815"/>
            <a:chExt cx="2525115" cy="9255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552873-B09B-F1AA-CB9A-83B1E6ECED2E}"/>
                </a:ext>
              </a:extLst>
            </p:cNvPr>
            <p:cNvGrpSpPr/>
            <p:nvPr/>
          </p:nvGrpSpPr>
          <p:grpSpPr>
            <a:xfrm>
              <a:off x="7020272" y="5815815"/>
              <a:ext cx="280572" cy="452669"/>
              <a:chOff x="2736622" y="2894504"/>
              <a:chExt cx="315764" cy="506778"/>
            </a:xfr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1D28A62-3E1C-2EC7-F7DB-76C6269E6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504" y="3261490"/>
                <a:ext cx="1096" cy="139792"/>
              </a:xfrm>
              <a:prstGeom prst="straightConnector1">
                <a:avLst/>
              </a:prstGeom>
              <a:grpFill/>
              <a:ln w="38100" cap="rnd" cmpd="sng" algn="ctr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C37F85-955C-6D2A-7833-EEA2600EE8E8}"/>
                  </a:ext>
                </a:extLst>
              </p:cNvPr>
              <p:cNvSpPr/>
              <p:nvPr/>
            </p:nvSpPr>
            <p:spPr>
              <a:xfrm>
                <a:off x="2736622" y="3032650"/>
                <a:ext cx="315764" cy="315764"/>
              </a:xfrm>
              <a:prstGeom prst="ellipse">
                <a:avLst/>
              </a:prstGeom>
              <a:grpFill/>
              <a:ln w="19050" cap="rnd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altLang="ja-JP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rPr>
                  <a:t>+</a:t>
                </a:r>
                <a:endParaRPr lang="ja-JP" altLang="en-US" sz="1633" kern="0" dirty="0">
                  <a:solidFill>
                    <a:prstClr val="white"/>
                  </a:solidFill>
                  <a:latin typeface="Trebuchet MS" panose="020B0603020202020204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0A37346-528C-D6D2-B2A6-2C1CAC9547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504" y="2894504"/>
                <a:ext cx="0" cy="157880"/>
              </a:xfrm>
              <a:prstGeom prst="straightConnector1">
                <a:avLst/>
              </a:prstGeom>
              <a:grpFill/>
              <a:ln w="38100" cap="rnd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5C66AA-3D4D-3187-C36E-4ADA0615C3B8}"/>
                </a:ext>
              </a:extLst>
            </p:cNvPr>
            <p:cNvGrpSpPr/>
            <p:nvPr/>
          </p:nvGrpSpPr>
          <p:grpSpPr>
            <a:xfrm rot="10800000">
              <a:off x="7656284" y="5862302"/>
              <a:ext cx="280572" cy="452669"/>
              <a:chOff x="2736622" y="2894504"/>
              <a:chExt cx="315764" cy="506778"/>
            </a:xfr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9EBEFD8-4F25-AC03-62F9-A159CFED9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504" y="3261490"/>
                <a:ext cx="1096" cy="139792"/>
              </a:xfrm>
              <a:prstGeom prst="straightConnector1">
                <a:avLst/>
              </a:prstGeom>
              <a:grpFill/>
              <a:ln w="38100" cap="rnd" cmpd="sng" algn="ctr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B516F06-6F78-CA6F-2D55-E1E25517F712}"/>
                  </a:ext>
                </a:extLst>
              </p:cNvPr>
              <p:cNvSpPr/>
              <p:nvPr/>
            </p:nvSpPr>
            <p:spPr>
              <a:xfrm>
                <a:off x="2736622" y="3032650"/>
                <a:ext cx="315764" cy="315764"/>
              </a:xfrm>
              <a:prstGeom prst="ellipse">
                <a:avLst/>
              </a:prstGeom>
              <a:solidFill>
                <a:srgbClr val="FF8669"/>
              </a:solidFill>
              <a:ln w="19050" cap="rnd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algn="ctr" defTabSz="829452">
                  <a:defRPr/>
                </a:pPr>
                <a:r>
                  <a:rPr lang="en-US" altLang="ja-JP" sz="1633" kern="0" dirty="0">
                    <a:solidFill>
                      <a:prstClr val="white"/>
                    </a:solidFill>
                    <a:latin typeface="Trebuchet MS" panose="020B0603020202020204"/>
                    <a:ea typeface="メイリオ" panose="020B0604030504040204" pitchFamily="50" charset="-128"/>
                  </a:rPr>
                  <a:t>-</a:t>
                </a:r>
                <a:endParaRPr lang="ja-JP" altLang="en-US" sz="1633" kern="0" dirty="0">
                  <a:solidFill>
                    <a:prstClr val="white"/>
                  </a:solidFill>
                  <a:latin typeface="Trebuchet MS" panose="020B0603020202020204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F1CEE02-8CE7-5B33-C4BC-F785B6F5C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4504" y="2894504"/>
                <a:ext cx="0" cy="157880"/>
              </a:xfrm>
              <a:prstGeom prst="straightConnector1">
                <a:avLst/>
              </a:prstGeom>
              <a:grpFill/>
              <a:ln w="38100" cap="rnd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405056-EBCA-F3FF-2B62-0C7BBE2863C3}"/>
                </a:ext>
              </a:extLst>
            </p:cNvPr>
            <p:cNvSpPr txBox="1"/>
            <p:nvPr/>
          </p:nvSpPr>
          <p:spPr>
            <a:xfrm>
              <a:off x="6228184" y="6372036"/>
              <a:ext cx="252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Cancelled in neutral fluid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579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722A-EAFB-43E1-B465-4A9E4EDD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i="1" dirty="0"/>
              <a:t>Back-up slides 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485483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C35417-5D7B-9F91-E457-FEEFF2D9FA05}"/>
              </a:ext>
            </a:extLst>
          </p:cNvPr>
          <p:cNvSpPr txBox="1"/>
          <p:nvPr/>
        </p:nvSpPr>
        <p:spPr>
          <a:xfrm>
            <a:off x="1787423" y="121782"/>
            <a:ext cx="556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Causality and artificial instability</a:t>
            </a:r>
            <a:endParaRPr kumimoji="1" lang="ja-JP" alt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4ED32-6BD7-9809-630B-9D026C0E5304}"/>
              </a:ext>
            </a:extLst>
          </p:cNvPr>
          <p:cNvSpPr txBox="1"/>
          <p:nvPr/>
        </p:nvSpPr>
        <p:spPr>
          <a:xfrm>
            <a:off x="287479" y="706557"/>
            <a:ext cx="568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Stability against perturbation on an equilibrium state</a:t>
            </a:r>
            <a:endParaRPr kumimoji="1" lang="ja-JP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F4C43-BBA6-CCC2-9760-A89D4EF194CB}"/>
              </a:ext>
            </a:extLst>
          </p:cNvPr>
          <p:cNvSpPr txBox="1"/>
          <p:nvPr/>
        </p:nvSpPr>
        <p:spPr>
          <a:xfrm>
            <a:off x="251520" y="1216389"/>
            <a:ext cx="668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Stability (expectation)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Artificial instability despites dissipation, depending on Lorentz frames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8104E2-A3F5-84FB-009C-4D2C077F0318}"/>
              </a:ext>
            </a:extLst>
          </p:cNvPr>
          <p:cNvGrpSpPr/>
          <p:nvPr/>
        </p:nvGrpSpPr>
        <p:grpSpPr>
          <a:xfrm>
            <a:off x="1373143" y="348436"/>
            <a:ext cx="6940725" cy="2566109"/>
            <a:chOff x="1373143" y="573752"/>
            <a:chExt cx="6940725" cy="2566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EDB736-0D4F-E0B0-ECE6-59DA1597BA39}"/>
                </a:ext>
              </a:extLst>
            </p:cNvPr>
            <p:cNvGrpSpPr/>
            <p:nvPr/>
          </p:nvGrpSpPr>
          <p:grpSpPr>
            <a:xfrm>
              <a:off x="2444938" y="573752"/>
              <a:ext cx="5868930" cy="2342641"/>
              <a:chOff x="1821277" y="421240"/>
              <a:chExt cx="5868930" cy="234264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3B392D-D2E0-6CB1-9DBE-E3BE300F34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277" y="2757068"/>
                <a:ext cx="5647473" cy="31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9C5EE53-FE6D-5294-8C05-1B3DA25FDE93}"/>
                  </a:ext>
                </a:extLst>
              </p:cNvPr>
              <p:cNvSpPr/>
              <p:nvPr/>
            </p:nvSpPr>
            <p:spPr bwMode="auto">
              <a:xfrm>
                <a:off x="2041479" y="2526521"/>
                <a:ext cx="4161034" cy="233689"/>
              </a:xfrm>
              <a:custGeom>
                <a:avLst/>
                <a:gdLst>
                  <a:gd name="connsiteX0" fmla="*/ 0 w 4161034"/>
                  <a:gd name="connsiteY0" fmla="*/ 207964 h 233689"/>
                  <a:gd name="connsiteX1" fmla="*/ 220895 w 4161034"/>
                  <a:gd name="connsiteY1" fmla="*/ 187415 h 233689"/>
                  <a:gd name="connsiteX2" fmla="*/ 626724 w 4161034"/>
                  <a:gd name="connsiteY2" fmla="*/ 43577 h 233689"/>
                  <a:gd name="connsiteX3" fmla="*/ 909263 w 4161034"/>
                  <a:gd name="connsiteY3" fmla="*/ 2480 h 233689"/>
                  <a:gd name="connsiteX4" fmla="*/ 1325367 w 4161034"/>
                  <a:gd name="connsiteY4" fmla="*/ 12755 h 233689"/>
                  <a:gd name="connsiteX5" fmla="*/ 1551398 w 4161034"/>
                  <a:gd name="connsiteY5" fmla="*/ 79537 h 233689"/>
                  <a:gd name="connsiteX6" fmla="*/ 1833937 w 4161034"/>
                  <a:gd name="connsiteY6" fmla="*/ 151456 h 233689"/>
                  <a:gd name="connsiteX7" fmla="*/ 2085654 w 4161034"/>
                  <a:gd name="connsiteY7" fmla="*/ 223375 h 233689"/>
                  <a:gd name="connsiteX8" fmla="*/ 2280863 w 4161034"/>
                  <a:gd name="connsiteY8" fmla="*/ 223375 h 233689"/>
                  <a:gd name="connsiteX9" fmla="*/ 2619910 w 4161034"/>
                  <a:gd name="connsiteY9" fmla="*/ 130907 h 233689"/>
                  <a:gd name="connsiteX10" fmla="*/ 2774023 w 4161034"/>
                  <a:gd name="connsiteY10" fmla="*/ 84674 h 233689"/>
                  <a:gd name="connsiteX11" fmla="*/ 2994917 w 4161034"/>
                  <a:gd name="connsiteY11" fmla="*/ 110359 h 233689"/>
                  <a:gd name="connsiteX12" fmla="*/ 3164441 w 4161034"/>
                  <a:gd name="connsiteY12" fmla="*/ 192552 h 233689"/>
                  <a:gd name="connsiteX13" fmla="*/ 3359650 w 4161034"/>
                  <a:gd name="connsiteY13" fmla="*/ 223375 h 233689"/>
                  <a:gd name="connsiteX14" fmla="*/ 3924728 w 4161034"/>
                  <a:gd name="connsiteY14" fmla="*/ 141182 h 233689"/>
                  <a:gd name="connsiteX15" fmla="*/ 4104526 w 4161034"/>
                  <a:gd name="connsiteY15" fmla="*/ 223375 h 233689"/>
                  <a:gd name="connsiteX16" fmla="*/ 4161034 w 4161034"/>
                  <a:gd name="connsiteY16" fmla="*/ 223375 h 23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61034" h="233689">
                    <a:moveTo>
                      <a:pt x="0" y="207964"/>
                    </a:moveTo>
                    <a:cubicBezTo>
                      <a:pt x="58220" y="211388"/>
                      <a:pt x="116441" y="214813"/>
                      <a:pt x="220895" y="187415"/>
                    </a:cubicBezTo>
                    <a:cubicBezTo>
                      <a:pt x="325349" y="160017"/>
                      <a:pt x="511996" y="74399"/>
                      <a:pt x="626724" y="43577"/>
                    </a:cubicBezTo>
                    <a:cubicBezTo>
                      <a:pt x="741452" y="12754"/>
                      <a:pt x="792823" y="7617"/>
                      <a:pt x="909263" y="2480"/>
                    </a:cubicBezTo>
                    <a:cubicBezTo>
                      <a:pt x="1025704" y="-2657"/>
                      <a:pt x="1218345" y="-88"/>
                      <a:pt x="1325367" y="12755"/>
                    </a:cubicBezTo>
                    <a:cubicBezTo>
                      <a:pt x="1432389" y="25598"/>
                      <a:pt x="1466636" y="56420"/>
                      <a:pt x="1551398" y="79537"/>
                    </a:cubicBezTo>
                    <a:cubicBezTo>
                      <a:pt x="1636160" y="102654"/>
                      <a:pt x="1744894" y="127483"/>
                      <a:pt x="1833937" y="151456"/>
                    </a:cubicBezTo>
                    <a:cubicBezTo>
                      <a:pt x="1922980" y="175429"/>
                      <a:pt x="2011166" y="211389"/>
                      <a:pt x="2085654" y="223375"/>
                    </a:cubicBezTo>
                    <a:cubicBezTo>
                      <a:pt x="2160142" y="235362"/>
                      <a:pt x="2191820" y="238786"/>
                      <a:pt x="2280863" y="223375"/>
                    </a:cubicBezTo>
                    <a:cubicBezTo>
                      <a:pt x="2369906" y="207964"/>
                      <a:pt x="2537717" y="154024"/>
                      <a:pt x="2619910" y="130907"/>
                    </a:cubicBezTo>
                    <a:cubicBezTo>
                      <a:pt x="2702103" y="107790"/>
                      <a:pt x="2711522" y="88099"/>
                      <a:pt x="2774023" y="84674"/>
                    </a:cubicBezTo>
                    <a:cubicBezTo>
                      <a:pt x="2836524" y="81249"/>
                      <a:pt x="2929847" y="92379"/>
                      <a:pt x="2994917" y="110359"/>
                    </a:cubicBezTo>
                    <a:cubicBezTo>
                      <a:pt x="3059987" y="128339"/>
                      <a:pt x="3103652" y="173716"/>
                      <a:pt x="3164441" y="192552"/>
                    </a:cubicBezTo>
                    <a:cubicBezTo>
                      <a:pt x="3225230" y="211388"/>
                      <a:pt x="3232936" y="231937"/>
                      <a:pt x="3359650" y="223375"/>
                    </a:cubicBezTo>
                    <a:cubicBezTo>
                      <a:pt x="3486364" y="214813"/>
                      <a:pt x="3800582" y="141182"/>
                      <a:pt x="3924728" y="141182"/>
                    </a:cubicBezTo>
                    <a:cubicBezTo>
                      <a:pt x="4048874" y="141182"/>
                      <a:pt x="4065142" y="209676"/>
                      <a:pt x="4104526" y="223375"/>
                    </a:cubicBezTo>
                    <a:cubicBezTo>
                      <a:pt x="4143910" y="237074"/>
                      <a:pt x="4152472" y="230224"/>
                      <a:pt x="4161034" y="223375"/>
                    </a:cubicBezTo>
                  </a:path>
                </a:pathLst>
              </a:custGeom>
              <a:noFill/>
              <a:ln>
                <a:solidFill>
                  <a:srgbClr val="0066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8280588-6BB4-AC66-320F-09C9ED8845E5}"/>
                  </a:ext>
                </a:extLst>
              </p:cNvPr>
              <p:cNvSpPr/>
              <p:nvPr/>
            </p:nvSpPr>
            <p:spPr bwMode="auto">
              <a:xfrm>
                <a:off x="1903288" y="1550194"/>
                <a:ext cx="5337424" cy="1213687"/>
              </a:xfrm>
              <a:custGeom>
                <a:avLst/>
                <a:gdLst>
                  <a:gd name="connsiteX0" fmla="*/ 0 w 5337424"/>
                  <a:gd name="connsiteY0" fmla="*/ 1176391 h 1213687"/>
                  <a:gd name="connsiteX1" fmla="*/ 508570 w 5337424"/>
                  <a:gd name="connsiteY1" fmla="*/ 1012004 h 1213687"/>
                  <a:gd name="connsiteX2" fmla="*/ 883577 w 5337424"/>
                  <a:gd name="connsiteY2" fmla="*/ 898989 h 1213687"/>
                  <a:gd name="connsiteX3" fmla="*/ 1433245 w 5337424"/>
                  <a:gd name="connsiteY3" fmla="*/ 1037690 h 1213687"/>
                  <a:gd name="connsiteX4" fmla="*/ 1731195 w 5337424"/>
                  <a:gd name="connsiteY4" fmla="*/ 1145568 h 1213687"/>
                  <a:gd name="connsiteX5" fmla="*/ 2296274 w 5337424"/>
                  <a:gd name="connsiteY5" fmla="*/ 801384 h 1213687"/>
                  <a:gd name="connsiteX6" fmla="*/ 2779159 w 5337424"/>
                  <a:gd name="connsiteY6" fmla="*/ 852755 h 1213687"/>
                  <a:gd name="connsiteX7" fmla="*/ 3369923 w 5337424"/>
                  <a:gd name="connsiteY7" fmla="*/ 1104472 h 1213687"/>
                  <a:gd name="connsiteX8" fmla="*/ 3678148 w 5337424"/>
                  <a:gd name="connsiteY8" fmla="*/ 1109609 h 1213687"/>
                  <a:gd name="connsiteX9" fmla="*/ 3986373 w 5337424"/>
                  <a:gd name="connsiteY9" fmla="*/ 534256 h 1213687"/>
                  <a:gd name="connsiteX10" fmla="*/ 4212404 w 5337424"/>
                  <a:gd name="connsiteY10" fmla="*/ 339047 h 1213687"/>
                  <a:gd name="connsiteX11" fmla="*/ 4705564 w 5337424"/>
                  <a:gd name="connsiteY11" fmla="*/ 868166 h 1213687"/>
                  <a:gd name="connsiteX12" fmla="*/ 4900773 w 5337424"/>
                  <a:gd name="connsiteY12" fmla="*/ 1176391 h 1213687"/>
                  <a:gd name="connsiteX13" fmla="*/ 5337424 w 5337424"/>
                  <a:gd name="connsiteY13" fmla="*/ 0 h 12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7424" h="1213687">
                    <a:moveTo>
                      <a:pt x="0" y="1176391"/>
                    </a:moveTo>
                    <a:lnTo>
                      <a:pt x="508570" y="1012004"/>
                    </a:lnTo>
                    <a:cubicBezTo>
                      <a:pt x="655833" y="965770"/>
                      <a:pt x="729465" y="894708"/>
                      <a:pt x="883577" y="898989"/>
                    </a:cubicBezTo>
                    <a:cubicBezTo>
                      <a:pt x="1037689" y="903270"/>
                      <a:pt x="1291975" y="996593"/>
                      <a:pt x="1433245" y="1037690"/>
                    </a:cubicBezTo>
                    <a:cubicBezTo>
                      <a:pt x="1574515" y="1078786"/>
                      <a:pt x="1587357" y="1184952"/>
                      <a:pt x="1731195" y="1145568"/>
                    </a:cubicBezTo>
                    <a:cubicBezTo>
                      <a:pt x="1875033" y="1106184"/>
                      <a:pt x="2121613" y="850186"/>
                      <a:pt x="2296274" y="801384"/>
                    </a:cubicBezTo>
                    <a:cubicBezTo>
                      <a:pt x="2470935" y="752582"/>
                      <a:pt x="2600218" y="802240"/>
                      <a:pt x="2779159" y="852755"/>
                    </a:cubicBezTo>
                    <a:cubicBezTo>
                      <a:pt x="2958100" y="903270"/>
                      <a:pt x="3220092" y="1061663"/>
                      <a:pt x="3369923" y="1104472"/>
                    </a:cubicBezTo>
                    <a:cubicBezTo>
                      <a:pt x="3519754" y="1147281"/>
                      <a:pt x="3575406" y="1204645"/>
                      <a:pt x="3678148" y="1109609"/>
                    </a:cubicBezTo>
                    <a:cubicBezTo>
                      <a:pt x="3780890" y="1014573"/>
                      <a:pt x="3897330" y="662683"/>
                      <a:pt x="3986373" y="534256"/>
                    </a:cubicBezTo>
                    <a:cubicBezTo>
                      <a:pt x="4075416" y="405829"/>
                      <a:pt x="4092539" y="283395"/>
                      <a:pt x="4212404" y="339047"/>
                    </a:cubicBezTo>
                    <a:cubicBezTo>
                      <a:pt x="4332269" y="394699"/>
                      <a:pt x="4590836" y="728609"/>
                      <a:pt x="4705564" y="868166"/>
                    </a:cubicBezTo>
                    <a:cubicBezTo>
                      <a:pt x="4820292" y="1007723"/>
                      <a:pt x="4795463" y="1321085"/>
                      <a:pt x="4900773" y="1176391"/>
                    </a:cubicBezTo>
                    <a:cubicBezTo>
                      <a:pt x="5006083" y="1031697"/>
                      <a:pt x="5171753" y="515848"/>
                      <a:pt x="5337424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72B7E89-D730-7D25-010B-05E1EF0D9D07}"/>
                  </a:ext>
                </a:extLst>
              </p:cNvPr>
              <p:cNvSpPr/>
              <p:nvPr/>
            </p:nvSpPr>
            <p:spPr bwMode="auto">
              <a:xfrm>
                <a:off x="7227870" y="421240"/>
                <a:ext cx="462337" cy="1181529"/>
              </a:xfrm>
              <a:custGeom>
                <a:avLst/>
                <a:gdLst>
                  <a:gd name="connsiteX0" fmla="*/ 0 w 462337"/>
                  <a:gd name="connsiteY0" fmla="*/ 1181529 h 1181529"/>
                  <a:gd name="connsiteX1" fmla="*/ 462337 w 462337"/>
                  <a:gd name="connsiteY1" fmla="*/ 0 h 118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2337" h="1181529">
                    <a:moveTo>
                      <a:pt x="0" y="1181529"/>
                    </a:moveTo>
                    <a:lnTo>
                      <a:pt x="462337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48396784-74FB-8832-CFA8-A55E8AF91B2E}"/>
                </a:ext>
              </a:extLst>
            </p:cNvPr>
            <p:cNvSpPr/>
            <p:nvPr/>
          </p:nvSpPr>
          <p:spPr bwMode="auto">
            <a:xfrm>
              <a:off x="2025917" y="2362076"/>
              <a:ext cx="639223" cy="777785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9DA556E-AB38-A6FA-E01B-8D55D02C8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250" b="90000" l="3750" r="98000">
                          <a14:foregroundMark x1="22750" y1="35250" x2="22750" y2="35250"/>
                          <a14:foregroundMark x1="8000" y1="36750" x2="8000" y2="36750"/>
                          <a14:foregroundMark x1="3750" y1="34500" x2="3750" y2="34500"/>
                          <a14:foregroundMark x1="92750" y1="79500" x2="92750" y2="79500"/>
                          <a14:foregroundMark x1="98000" y1="82750" x2="98000" y2="82750"/>
                          <a14:foregroundMark x1="39000" y1="9250" x2="39000" y2="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2465" flipH="1">
              <a:off x="1373143" y="2101895"/>
              <a:ext cx="801380" cy="93947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5C8A66-0EDB-0AA6-7070-7EEF3D830810}"/>
              </a:ext>
            </a:extLst>
          </p:cNvPr>
          <p:cNvSpPr txBox="1"/>
          <p:nvPr/>
        </p:nvSpPr>
        <p:spPr>
          <a:xfrm>
            <a:off x="2754506" y="6423911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 err="1">
                <a:solidFill>
                  <a:srgbClr val="00B050"/>
                </a:solidFill>
                <a:latin typeface="AdvOT483a8203"/>
              </a:rPr>
              <a:t>Gavassino</a:t>
            </a:r>
            <a:r>
              <a:rPr lang="ja-JP" altLang="en-US" dirty="0">
                <a:solidFill>
                  <a:srgbClr val="00B050"/>
                </a:solidFill>
                <a:latin typeface="AdvOT483a8203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dvOT483a8203"/>
              </a:rPr>
              <a:t>(2022)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8C68D5-1836-ABD1-4DC4-F9C4A3E78A1B}"/>
              </a:ext>
            </a:extLst>
          </p:cNvPr>
          <p:cNvSpPr txBox="1"/>
          <p:nvPr/>
        </p:nvSpPr>
        <p:spPr>
          <a:xfrm>
            <a:off x="107504" y="3093244"/>
            <a:ext cx="8774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Dissipative currents are acausal. 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r>
              <a:rPr kumimoji="1" lang="en-US" altLang="ja-JP" sz="2400" dirty="0">
                <a:sym typeface="Wingdings" panose="05000000000000000000" pitchFamily="2" charset="2"/>
              </a:rPr>
              <a:t>     Systems need finite time to develop dissipative currents.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Chronicle order can be different for spatially separated observers. </a:t>
            </a:r>
          </a:p>
          <a:p>
            <a:r>
              <a:rPr lang="ja-JP" altLang="en-US" sz="2400" dirty="0">
                <a:sym typeface="Wingdings" panose="05000000000000000000" pitchFamily="2" charset="2"/>
              </a:rPr>
              <a:t>✘ </a:t>
            </a:r>
            <a:r>
              <a:rPr lang="en-US" altLang="ja-JP" sz="2400" dirty="0">
                <a:sym typeface="Wingdings" panose="05000000000000000000" pitchFamily="2" charset="2"/>
              </a:rPr>
              <a:t>Stability becomes an observer-dependent concept.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Causality </a:t>
            </a:r>
            <a:r>
              <a:rPr lang="en-US" altLang="ja-JP" sz="2400" dirty="0"/>
              <a:t>is necessary for </a:t>
            </a:r>
            <a:r>
              <a:rPr kumimoji="1" lang="en-US" altLang="ja-JP" sz="2400" dirty="0"/>
              <a:t>stability</a:t>
            </a:r>
            <a:r>
              <a:rPr lang="en-US" altLang="ja-JP" sz="2400" dirty="0"/>
              <a:t>.</a:t>
            </a:r>
          </a:p>
          <a:p>
            <a:r>
              <a:rPr kumimoji="1" lang="en-US" altLang="ja-JP" sz="2400" dirty="0"/>
              <a:t>     </a:t>
            </a:r>
            <a:r>
              <a:rPr kumimoji="1"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ym typeface="Wingdings" panose="05000000000000000000" pitchFamily="2" charset="2"/>
              </a:rPr>
              <a:t>Israel-Stewart theory, etc.</a:t>
            </a:r>
            <a:endParaRPr kumimoji="1" lang="ja-JP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3317B-3D68-F32C-7157-689B876F537F}"/>
              </a:ext>
            </a:extLst>
          </p:cNvPr>
          <p:cNvSpPr txBox="1"/>
          <p:nvPr/>
        </p:nvSpPr>
        <p:spPr>
          <a:xfrm>
            <a:off x="5724128" y="2852936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Hiscock &amp; Lindblom (1983-1987)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2309C8-B561-31E3-76B5-3C57D30E9759}"/>
              </a:ext>
            </a:extLst>
          </p:cNvPr>
          <p:cNvGrpSpPr/>
          <p:nvPr/>
        </p:nvGrpSpPr>
        <p:grpSpPr>
          <a:xfrm>
            <a:off x="5148064" y="4077072"/>
            <a:ext cx="3931741" cy="2786612"/>
            <a:chOff x="4755430" y="3954756"/>
            <a:chExt cx="3931741" cy="278661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4BA279-3499-65F9-79CE-54F7EA028601}"/>
                </a:ext>
              </a:extLst>
            </p:cNvPr>
            <p:cNvCxnSpPr>
              <a:cxnSpLocks/>
            </p:cNvCxnSpPr>
            <p:nvPr/>
          </p:nvCxnSpPr>
          <p:spPr>
            <a:xfrm>
              <a:off x="4755430" y="6311513"/>
              <a:ext cx="3931741" cy="56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F0A455-929D-6231-4A56-96AA3405EDC4}"/>
                </a:ext>
              </a:extLst>
            </p:cNvPr>
            <p:cNvCxnSpPr/>
            <p:nvPr/>
          </p:nvCxnSpPr>
          <p:spPr>
            <a:xfrm flipV="1">
              <a:off x="6670947" y="4121112"/>
              <a:ext cx="0" cy="21960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605F3-1E14-B89A-A7C3-78C015A56208}"/>
                </a:ext>
              </a:extLst>
            </p:cNvPr>
            <p:cNvCxnSpPr/>
            <p:nvPr/>
          </p:nvCxnSpPr>
          <p:spPr>
            <a:xfrm flipH="1" flipV="1">
              <a:off x="5014763" y="4694370"/>
              <a:ext cx="1656184" cy="1622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ED095-B38A-BBB6-A504-323E6F2DA4AA}"/>
                </a:ext>
              </a:extLst>
            </p:cNvPr>
            <p:cNvCxnSpPr/>
            <p:nvPr/>
          </p:nvCxnSpPr>
          <p:spPr>
            <a:xfrm flipV="1">
              <a:off x="6670947" y="4746945"/>
              <a:ext cx="1512168" cy="156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E0CEB43-3CC7-5452-15D8-BC4F3251F596}"/>
                </a:ext>
              </a:extLst>
            </p:cNvPr>
            <p:cNvSpPr/>
            <p:nvPr/>
          </p:nvSpPr>
          <p:spPr bwMode="auto">
            <a:xfrm>
              <a:off x="6673169" y="5237124"/>
              <a:ext cx="1351052" cy="1063750"/>
            </a:xfrm>
            <a:custGeom>
              <a:avLst/>
              <a:gdLst>
                <a:gd name="connsiteX0" fmla="*/ 0 w 1351052"/>
                <a:gd name="connsiteY0" fmla="*/ 1063750 h 1063750"/>
                <a:gd name="connsiteX1" fmla="*/ 210621 w 1351052"/>
                <a:gd name="connsiteY1" fmla="*/ 734977 h 1063750"/>
                <a:gd name="connsiteX2" fmla="*/ 364733 w 1351052"/>
                <a:gd name="connsiteY2" fmla="*/ 755525 h 1063750"/>
                <a:gd name="connsiteX3" fmla="*/ 672958 w 1351052"/>
                <a:gd name="connsiteY3" fmla="*/ 411341 h 1063750"/>
                <a:gd name="connsiteX4" fmla="*/ 955497 w 1351052"/>
                <a:gd name="connsiteY4" fmla="*/ 354833 h 1063750"/>
                <a:gd name="connsiteX5" fmla="*/ 1238036 w 1351052"/>
                <a:gd name="connsiteY5" fmla="*/ 56882 h 1063750"/>
                <a:gd name="connsiteX6" fmla="*/ 1351052 w 1351052"/>
                <a:gd name="connsiteY6" fmla="*/ 374 h 106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1052" h="1063750">
                  <a:moveTo>
                    <a:pt x="0" y="1063750"/>
                  </a:moveTo>
                  <a:cubicBezTo>
                    <a:pt x="74916" y="925049"/>
                    <a:pt x="149832" y="786348"/>
                    <a:pt x="210621" y="734977"/>
                  </a:cubicBezTo>
                  <a:cubicBezTo>
                    <a:pt x="271410" y="683606"/>
                    <a:pt x="287677" y="809464"/>
                    <a:pt x="364733" y="755525"/>
                  </a:cubicBezTo>
                  <a:cubicBezTo>
                    <a:pt x="441789" y="701586"/>
                    <a:pt x="574497" y="478123"/>
                    <a:pt x="672958" y="411341"/>
                  </a:cubicBezTo>
                  <a:cubicBezTo>
                    <a:pt x="771419" y="344559"/>
                    <a:pt x="861317" y="413909"/>
                    <a:pt x="955497" y="354833"/>
                  </a:cubicBezTo>
                  <a:cubicBezTo>
                    <a:pt x="1049677" y="295757"/>
                    <a:pt x="1172110" y="115958"/>
                    <a:pt x="1238036" y="56882"/>
                  </a:cubicBezTo>
                  <a:cubicBezTo>
                    <a:pt x="1303962" y="-2195"/>
                    <a:pt x="1327507" y="-911"/>
                    <a:pt x="1351052" y="37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Picture 3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x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C1A519B6-525B-E995-CEBD-DA34C302B19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852" y="6413874"/>
              <a:ext cx="288032" cy="230426"/>
            </a:xfrm>
            <a:prstGeom prst="rect">
              <a:avLst/>
            </a:prstGeom>
          </p:spPr>
        </p:pic>
        <p:pic>
          <p:nvPicPr>
            <p:cNvPr id="38" name="Picture 3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t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D72146AA-D311-23E6-BA08-999141357E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392" y="3954756"/>
              <a:ext cx="145519" cy="299434"/>
            </a:xfrm>
            <a:prstGeom prst="rect">
              <a:avLst/>
            </a:prstGeom>
          </p:spPr>
        </p:pic>
        <p:pic>
          <p:nvPicPr>
            <p:cNvPr id="43" name="Picture 42" descr="A set of black outline people&#10;&#10;Description automatically generated with medium confidence">
              <a:extLst>
                <a:ext uri="{FF2B5EF4-FFF2-40B4-BE49-F238E27FC236}">
                  <a16:creationId xmlns:a16="http://schemas.microsoft.com/office/drawing/2014/main" id="{ABEBCC47-B49D-6DAC-119C-101CF0EFB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0403" b="45177" l="30607" r="43155">
                          <a14:foregroundMark x1="37255" y1="34477" x2="37255" y2="34477"/>
                          <a14:foregroundMark x1="37255" y1="38072" x2="37255" y2="38072"/>
                          <a14:foregroundMark x1="37255" y1="38072" x2="37092" y2="38562"/>
                          <a14:foregroundMark x1="37582" y1="41993" x2="37582" y2="36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8" t="28556" r="55276" b="52976"/>
            <a:stretch/>
          </p:blipFill>
          <p:spPr>
            <a:xfrm>
              <a:off x="5908479" y="6063135"/>
              <a:ext cx="576060" cy="678233"/>
            </a:xfrm>
            <a:prstGeom prst="rect">
              <a:avLst/>
            </a:prstGeom>
          </p:spPr>
        </p:pic>
        <p:pic>
          <p:nvPicPr>
            <p:cNvPr id="1026" name="Picture 2" descr="姿勢のベクトル画像セットはラインアイコンを持つ人です - アイコンのベクターアート素材や画像を多数ご用意 - アイコン, 人体, 架空のキャラクター  - iStock">
              <a:extLst>
                <a:ext uri="{FF2B5EF4-FFF2-40B4-BE49-F238E27FC236}">
                  <a16:creationId xmlns:a16="http://schemas.microsoft.com/office/drawing/2014/main" id="{E05B337B-D256-5F8E-22C6-F38D49F23A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767" b="46876" l="80027" r="91487">
                          <a14:foregroundMark x1="86601" y1="32680" x2="86111" y2="34804"/>
                          <a14:foregroundMark x1="86928" y1="37255" x2="86765" y2="39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95" t="29878" r="7081" b="51235"/>
            <a:stretch/>
          </p:blipFill>
          <p:spPr bwMode="auto">
            <a:xfrm>
              <a:off x="8077591" y="4856129"/>
              <a:ext cx="472555" cy="62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4F9895A-E69B-FF6E-DB61-60F26442FFFC}"/>
              </a:ext>
            </a:extLst>
          </p:cNvPr>
          <p:cNvGrpSpPr/>
          <p:nvPr/>
        </p:nvGrpSpPr>
        <p:grpSpPr>
          <a:xfrm>
            <a:off x="899592" y="4072395"/>
            <a:ext cx="4464496" cy="292709"/>
            <a:chOff x="1259632" y="4314212"/>
            <a:chExt cx="4464496" cy="292709"/>
          </a:xfrm>
        </p:grpSpPr>
        <p:pic>
          <p:nvPicPr>
            <p:cNvPr id="46" name="Picture 4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j = - D \nabla \cdot n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784D3141-1B11-D620-4208-04EEDC2D3180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314436"/>
              <a:ext cx="1713371" cy="272457"/>
            </a:xfrm>
            <a:prstGeom prst="rect">
              <a:avLst/>
            </a:prstGeom>
          </p:spPr>
        </p:pic>
        <p:pic>
          <p:nvPicPr>
            <p:cNvPr id="50" name="Picture 4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pd_t n = -  \nabla \cdot \bj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13E6FCCA-35A4-1F40-C95B-BABFCDB696F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396" y="4314212"/>
              <a:ext cx="1767732" cy="292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814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C4934-0C90-4FEB-872F-F0F70D7D1DF5}"/>
              </a:ext>
            </a:extLst>
          </p:cNvPr>
          <p:cNvSpPr txBox="1"/>
          <p:nvPr/>
        </p:nvSpPr>
        <p:spPr>
          <a:xfrm>
            <a:off x="205979" y="12756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MHD from the global symmetries of QED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1A638-D756-4E5A-9E7B-8B95DCE253DD}"/>
              </a:ext>
            </a:extLst>
          </p:cNvPr>
          <p:cNvSpPr txBox="1"/>
          <p:nvPr/>
        </p:nvSpPr>
        <p:spPr>
          <a:xfrm>
            <a:off x="185822" y="763342"/>
            <a:ext cx="90968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We argued that </a:t>
            </a:r>
            <a:r>
              <a:rPr kumimoji="1" lang="en-US" altLang="ja-JP" sz="2800" dirty="0"/>
              <a:t>E is screened </a:t>
            </a:r>
            <a:r>
              <a:rPr lang="en-US" altLang="ja-JP" sz="2800" dirty="0"/>
              <a:t>in the equilibrium</a:t>
            </a:r>
            <a:r>
              <a:rPr kumimoji="1" lang="en-US" altLang="ja-JP" sz="2800" dirty="0"/>
              <a:t>, but B is not.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2800" dirty="0"/>
              <a:t>MHD = fluid dynamics + magnetic flux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Q1: Can we understand MHD from any symmetry </a:t>
            </a:r>
          </a:p>
          <a:p>
            <a:r>
              <a:rPr lang="en-US" altLang="ja-JP" sz="2800" dirty="0"/>
              <a:t>        </a:t>
            </a:r>
            <a:r>
              <a:rPr kumimoji="1" lang="en-US" altLang="ja-JP" sz="2800" dirty="0"/>
              <a:t>of</a:t>
            </a:r>
            <a:r>
              <a:rPr lang="en-US" altLang="ja-JP" sz="2800" dirty="0"/>
              <a:t> the underlying microscopic theory?   </a:t>
            </a:r>
          </a:p>
          <a:p>
            <a:endParaRPr lang="en-US" altLang="ja-JP" sz="2800" dirty="0"/>
          </a:p>
          <a:p>
            <a:r>
              <a:rPr lang="en-US" altLang="ja-JP" sz="2800" dirty="0"/>
              <a:t>Q2: How is MHD derived from a microscopic theory?</a:t>
            </a:r>
            <a:endParaRPr kumimoji="1" lang="ja-JP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02442-803F-8464-AA04-A2010A42A8F1}"/>
              </a:ext>
            </a:extLst>
          </p:cNvPr>
          <p:cNvSpPr txBox="1"/>
          <p:nvPr/>
        </p:nvSpPr>
        <p:spPr>
          <a:xfrm>
            <a:off x="7140684" y="2708920"/>
            <a:ext cx="170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>
                <a:solidFill>
                  <a:srgbClr val="00B050"/>
                </a:solidFill>
              </a:rPr>
              <a:t>Grozdanov</a:t>
            </a:r>
            <a:r>
              <a:rPr lang="en-US" altLang="ja-JP" sz="1800" dirty="0">
                <a:solidFill>
                  <a:srgbClr val="00B050"/>
                </a:solidFill>
              </a:rPr>
              <a:t> et al.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Hongo, KH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58715-0B68-C9EF-C980-E3BA26FA6697}"/>
              </a:ext>
            </a:extLst>
          </p:cNvPr>
          <p:cNvSpPr txBox="1"/>
          <p:nvPr/>
        </p:nvSpPr>
        <p:spPr>
          <a:xfrm>
            <a:off x="251520" y="4044271"/>
            <a:ext cx="375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Fluxes as conserved currents</a:t>
            </a:r>
            <a:endParaRPr kumimoji="1" lang="ja-JP" alt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BD58A9-8E64-235F-97A9-C5661BABF0F5}"/>
              </a:ext>
            </a:extLst>
          </p:cNvPr>
          <p:cNvGrpSpPr/>
          <p:nvPr/>
        </p:nvGrpSpPr>
        <p:grpSpPr>
          <a:xfrm>
            <a:off x="370925" y="4256033"/>
            <a:ext cx="8352928" cy="1837263"/>
            <a:chOff x="264947" y="2859595"/>
            <a:chExt cx="8784976" cy="193229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E8213F1-E6A4-4578-E0C2-24763F2C10F0}"/>
                </a:ext>
              </a:extLst>
            </p:cNvPr>
            <p:cNvGrpSpPr/>
            <p:nvPr/>
          </p:nvGrpSpPr>
          <p:grpSpPr>
            <a:xfrm>
              <a:off x="1371890" y="4052871"/>
              <a:ext cx="3351703" cy="548132"/>
              <a:chOff x="1264630" y="6214085"/>
              <a:chExt cx="3351703" cy="548132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E31CDD-DD38-8F8A-3AAC-76C0C7DC26AE}"/>
                  </a:ext>
                </a:extLst>
              </p:cNvPr>
              <p:cNvSpPr/>
              <p:nvPr/>
            </p:nvSpPr>
            <p:spPr bwMode="auto">
              <a:xfrm rot="20289386">
                <a:off x="1859325" y="6511775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16CB098-1F91-1AF1-1DD4-0B297A5695B2}"/>
                  </a:ext>
                </a:extLst>
              </p:cNvPr>
              <p:cNvSpPr/>
              <p:nvPr/>
            </p:nvSpPr>
            <p:spPr bwMode="auto">
              <a:xfrm rot="20258563">
                <a:off x="1264630" y="6214085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33425EC-555C-CF64-7B2F-9BF07B283996}"/>
                  </a:ext>
                </a:extLst>
              </p:cNvPr>
              <p:cNvSpPr/>
              <p:nvPr/>
            </p:nvSpPr>
            <p:spPr bwMode="auto">
              <a:xfrm rot="20250283">
                <a:off x="1752150" y="6251578"/>
                <a:ext cx="2757008" cy="250442"/>
              </a:xfrm>
              <a:custGeom>
                <a:avLst/>
                <a:gdLst>
                  <a:gd name="connsiteX0" fmla="*/ 0 w 2462878"/>
                  <a:gd name="connsiteY0" fmla="*/ 99000 h 332484"/>
                  <a:gd name="connsiteX1" fmla="*/ 793377 w 2462878"/>
                  <a:gd name="connsiteY1" fmla="*/ 11594 h 332484"/>
                  <a:gd name="connsiteX2" fmla="*/ 1506071 w 2462878"/>
                  <a:gd name="connsiteY2" fmla="*/ 327600 h 332484"/>
                  <a:gd name="connsiteX3" fmla="*/ 2312894 w 2462878"/>
                  <a:gd name="connsiteY3" fmla="*/ 199853 h 332484"/>
                  <a:gd name="connsiteX4" fmla="*/ 2460812 w 2462878"/>
                  <a:gd name="connsiteY4" fmla="*/ 146065 h 3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2878" h="332484">
                    <a:moveTo>
                      <a:pt x="0" y="99000"/>
                    </a:moveTo>
                    <a:cubicBezTo>
                      <a:pt x="271182" y="36247"/>
                      <a:pt x="542365" y="-26506"/>
                      <a:pt x="793377" y="11594"/>
                    </a:cubicBezTo>
                    <a:cubicBezTo>
                      <a:pt x="1044389" y="49694"/>
                      <a:pt x="1252818" y="296224"/>
                      <a:pt x="1506071" y="327600"/>
                    </a:cubicBezTo>
                    <a:cubicBezTo>
                      <a:pt x="1759324" y="358976"/>
                      <a:pt x="2153771" y="230109"/>
                      <a:pt x="2312894" y="199853"/>
                    </a:cubicBezTo>
                    <a:cubicBezTo>
                      <a:pt x="2472018" y="169597"/>
                      <a:pt x="2466415" y="157831"/>
                      <a:pt x="2460812" y="14606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D83D98-4747-2F78-2C31-5ADB37E91F2A}"/>
                </a:ext>
              </a:extLst>
            </p:cNvPr>
            <p:cNvSpPr txBox="1"/>
            <p:nvPr/>
          </p:nvSpPr>
          <p:spPr>
            <a:xfrm>
              <a:off x="264947" y="3757382"/>
              <a:ext cx="27108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Conservation of 1D objects</a:t>
              </a:r>
            </a:p>
            <a:p>
              <a:r>
                <a:rPr lang="en-US" altLang="ja-JP" dirty="0"/>
                <a:t>through a surface</a:t>
              </a:r>
              <a:endParaRPr kumimoji="1" lang="ja-JP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40CBE-AF28-46CF-040D-36C8FD27A21B}"/>
                </a:ext>
              </a:extLst>
            </p:cNvPr>
            <p:cNvSpPr txBox="1"/>
            <p:nvPr/>
          </p:nvSpPr>
          <p:spPr>
            <a:xfrm>
              <a:off x="336955" y="3363651"/>
              <a:ext cx="199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B050"/>
                  </a:solidFill>
                </a:rPr>
                <a:t>1-form sym</a:t>
              </a:r>
              <a:r>
                <a:rPr lang="en-US" altLang="ja-JP" sz="2000" dirty="0">
                  <a:solidFill>
                    <a:srgbClr val="00B050"/>
                  </a:solidFill>
                </a:rPr>
                <a:t>metry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9833E1-1E4B-CC1F-1E63-D75D28EC8446}"/>
                </a:ext>
              </a:extLst>
            </p:cNvPr>
            <p:cNvSpPr/>
            <p:nvPr/>
          </p:nvSpPr>
          <p:spPr>
            <a:xfrm rot="3860761">
              <a:off x="8033745" y="4422469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925DA9-2E62-1F60-4C6A-7A73750E8527}"/>
                </a:ext>
              </a:extLst>
            </p:cNvPr>
            <p:cNvSpPr/>
            <p:nvPr/>
          </p:nvSpPr>
          <p:spPr>
            <a:xfrm rot="3860761">
              <a:off x="8271652" y="4156520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9BD6B5D-7381-3D8C-7265-6C32E0C42DE7}"/>
                </a:ext>
              </a:extLst>
            </p:cNvPr>
            <p:cNvSpPr/>
            <p:nvPr/>
          </p:nvSpPr>
          <p:spPr>
            <a:xfrm rot="3860761">
              <a:off x="7759375" y="4171801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1A45D6-33AF-6714-9703-ED7213CA113D}"/>
                </a:ext>
              </a:extLst>
            </p:cNvPr>
            <p:cNvSpPr/>
            <p:nvPr/>
          </p:nvSpPr>
          <p:spPr>
            <a:xfrm rot="3860761">
              <a:off x="8059626" y="3837195"/>
              <a:ext cx="178292" cy="178292"/>
            </a:xfrm>
            <a:prstGeom prst="ellipse">
              <a:avLst/>
            </a:prstGeom>
            <a:solidFill>
              <a:srgbClr val="5FCBEF"/>
            </a:solidFill>
            <a:ln w="19050" cap="rnd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EF2295-868C-0F04-9713-1104340FBADE}"/>
                </a:ext>
              </a:extLst>
            </p:cNvPr>
            <p:cNvSpPr/>
            <p:nvPr/>
          </p:nvSpPr>
          <p:spPr>
            <a:xfrm>
              <a:off x="7494892" y="2859595"/>
              <a:ext cx="1492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00B050"/>
                  </a:solidFill>
                  <a:latin typeface="HelveticaNeue"/>
                </a:rPr>
                <a:t>Gaiotto</a:t>
              </a:r>
              <a:r>
                <a:rPr lang="en-US" altLang="ja-JP" dirty="0">
                  <a:solidFill>
                    <a:srgbClr val="00B050"/>
                  </a:solidFill>
                  <a:latin typeface="HelveticaNeue"/>
                </a:rPr>
                <a:t> et al.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9BB54258-6ECE-12FC-8A63-E08CB247C169}"/>
                </a:ext>
              </a:extLst>
            </p:cNvPr>
            <p:cNvSpPr/>
            <p:nvPr/>
          </p:nvSpPr>
          <p:spPr bwMode="auto">
            <a:xfrm>
              <a:off x="7524328" y="3429000"/>
              <a:ext cx="1525595" cy="1328082"/>
            </a:xfrm>
            <a:prstGeom prst="cube">
              <a:avLst/>
            </a:prstGeom>
            <a:solidFill>
              <a:srgbClr val="CCFF66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FB4B6A-993F-1A38-1DCE-E7C3E9EDCBF4}"/>
                </a:ext>
              </a:extLst>
            </p:cNvPr>
            <p:cNvSpPr txBox="1"/>
            <p:nvPr/>
          </p:nvSpPr>
          <p:spPr>
            <a:xfrm>
              <a:off x="4918573" y="3756225"/>
              <a:ext cx="2654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Conservation of</a:t>
              </a:r>
              <a:r>
                <a:rPr kumimoji="1" lang="en-US" altLang="ja-JP" dirty="0"/>
                <a:t> point-like </a:t>
              </a:r>
            </a:p>
            <a:p>
              <a:r>
                <a:rPr kumimoji="1" lang="en-US" altLang="ja-JP" dirty="0"/>
                <a:t>charges in a box</a:t>
              </a:r>
              <a:endParaRPr kumimoji="1" lang="ja-JP" altLang="en-US" dirty="0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457F267-FCB6-109F-0AD9-1D2AF05E33AB}"/>
                </a:ext>
              </a:extLst>
            </p:cNvPr>
            <p:cNvSpPr/>
            <p:nvPr/>
          </p:nvSpPr>
          <p:spPr bwMode="auto">
            <a:xfrm>
              <a:off x="2365258" y="3382094"/>
              <a:ext cx="1950644" cy="1409795"/>
            </a:xfrm>
            <a:prstGeom prst="cube">
              <a:avLst>
                <a:gd name="adj" fmla="val 2234"/>
              </a:avLst>
            </a:prstGeom>
            <a:solidFill>
              <a:srgbClr val="CCFF66">
                <a:alpha val="52941"/>
              </a:srgbClr>
            </a:soli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A3DEC2-AD22-4673-4544-AFCCAC56A275}"/>
                </a:ext>
              </a:extLst>
            </p:cNvPr>
            <p:cNvSpPr/>
            <p:nvPr/>
          </p:nvSpPr>
          <p:spPr bwMode="auto">
            <a:xfrm>
              <a:off x="2894169" y="4128727"/>
              <a:ext cx="336550" cy="127000"/>
            </a:xfrm>
            <a:custGeom>
              <a:avLst/>
              <a:gdLst>
                <a:gd name="connsiteX0" fmla="*/ 0 w 336550"/>
                <a:gd name="connsiteY0" fmla="*/ 127000 h 127000"/>
                <a:gd name="connsiteX1" fmla="*/ 336550 w 336550"/>
                <a:gd name="connsiteY1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550" h="127000">
                  <a:moveTo>
                    <a:pt x="0" y="127000"/>
                  </a:moveTo>
                  <a:lnTo>
                    <a:pt x="336550" y="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A52793-2500-DBF7-EFF3-704BA051495A}"/>
                </a:ext>
              </a:extLst>
            </p:cNvPr>
            <p:cNvSpPr txBox="1"/>
            <p:nvPr/>
          </p:nvSpPr>
          <p:spPr>
            <a:xfrm>
              <a:off x="4873459" y="3363651"/>
              <a:ext cx="3583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</a:rPr>
                <a:t>Conventional (0</a:t>
              </a:r>
              <a:r>
                <a:rPr kumimoji="1" lang="en-US" altLang="ja-JP" sz="2000" dirty="0">
                  <a:solidFill>
                    <a:srgbClr val="00B050"/>
                  </a:solidFill>
                </a:rPr>
                <a:t>-form) sym</a:t>
              </a:r>
              <a:r>
                <a:rPr lang="en-US" altLang="ja-JP" sz="2000" dirty="0">
                  <a:solidFill>
                    <a:srgbClr val="00B050"/>
                  </a:solidFill>
                </a:rPr>
                <a:t>metry</a:t>
              </a:r>
              <a:endParaRPr kumimoji="1" lang="ja-JP" alt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92B7025-4F1E-978D-9B8A-B372B3C2D9F9}"/>
              </a:ext>
            </a:extLst>
          </p:cNvPr>
          <p:cNvSpPr txBox="1"/>
          <p:nvPr/>
        </p:nvSpPr>
        <p:spPr>
          <a:xfrm>
            <a:off x="501942" y="6243801"/>
            <a:ext cx="8309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" action="ppaction://noaction"/>
              </a:rPr>
              <a:t>“MHD from QED” a talk at “Spin and Hydrodynamics in Relativistic Nuclear Collisions” </a:t>
            </a:r>
          </a:p>
          <a:p>
            <a:r>
              <a:rPr lang="en-US" altLang="ja-JP" dirty="0">
                <a:hlinkClick r:id="" action="ppaction://noaction"/>
              </a:rPr>
              <a:t>(ECT* online, Oct. 5 – 16, 2020)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95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82619-163D-4770-A81B-950AFDEF7EA7}"/>
              </a:ext>
            </a:extLst>
          </p:cNvPr>
          <p:cNvSpPr txBox="1"/>
          <p:nvPr/>
        </p:nvSpPr>
        <p:spPr>
          <a:xfrm>
            <a:off x="2143299" y="169476"/>
            <a:ext cx="475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70C0"/>
                </a:solidFill>
              </a:rPr>
              <a:t>Dynamics of conserved charges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C770A7-8352-48FF-A612-170EE667F3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23397"/>
            <a:ext cx="1656184" cy="5576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07BE49-FAB4-4015-B3F1-8526CDE53A74}"/>
              </a:ext>
            </a:extLst>
          </p:cNvPr>
          <p:cNvSpPr txBox="1"/>
          <p:nvPr/>
        </p:nvSpPr>
        <p:spPr>
          <a:xfrm>
            <a:off x="755576" y="871269"/>
            <a:ext cx="367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Hydrodynamic variables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91C38-3DFC-47D7-A31A-D89DA415EBAF}"/>
              </a:ext>
            </a:extLst>
          </p:cNvPr>
          <p:cNvSpPr txBox="1"/>
          <p:nvPr/>
        </p:nvSpPr>
        <p:spPr>
          <a:xfrm>
            <a:off x="5483205" y="871269"/>
            <a:ext cx="283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Conservation laws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36" name="Picture 35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$\partial_\mu T^{\mu\nu}_{\rm total} =0$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D850FBBC-A686-E51D-48D1-C2A9C09933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99107"/>
            <a:ext cx="2628479" cy="5634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498E42-163C-4259-9B36-4F86070B79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29" y="1560897"/>
            <a:ext cx="2664296" cy="218241"/>
          </a:xfrm>
          <a:prstGeom prst="rect">
            <a:avLst/>
          </a:prstGeom>
        </p:spPr>
      </p:pic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DE90C920-E3DF-41F3-BF91-74B6DCEEEAB3}"/>
              </a:ext>
            </a:extLst>
          </p:cNvPr>
          <p:cNvSpPr/>
          <p:nvPr/>
        </p:nvSpPr>
        <p:spPr bwMode="auto">
          <a:xfrm>
            <a:off x="4121234" y="1999107"/>
            <a:ext cx="1080120" cy="637805"/>
          </a:xfrm>
          <a:prstGeom prst="left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EEF934-6045-48FE-A197-B92629765A1C}"/>
              </a:ext>
            </a:extLst>
          </p:cNvPr>
          <p:cNvSpPr txBox="1"/>
          <p:nvPr/>
        </p:nvSpPr>
        <p:spPr>
          <a:xfrm>
            <a:off x="826290" y="1510049"/>
            <a:ext cx="396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{Total energy density, fluid flow velocity}</a:t>
            </a:r>
            <a:endParaRPr kumimoji="1" lang="ja-JP" altLang="en-US" dirty="0"/>
          </a:p>
        </p:txBody>
      </p:sp>
      <p:pic>
        <p:nvPicPr>
          <p:cNvPr id="12" name="Picture 11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B&#10;\nn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F666D798-BAA9-97D2-8DE4-47FF804AB2C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23225"/>
            <a:ext cx="498628" cy="421064"/>
          </a:xfrm>
          <a:prstGeom prst="rect">
            <a:avLst/>
          </a:prstGeom>
        </p:spPr>
      </p:pic>
      <p:pic>
        <p:nvPicPr>
          <p:cNvPr id="27" name="Picture 26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 &#10;&#10;$\partial_\mu \tilde F^{\mu\nu} = 0$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E30767FF-993C-93D3-7977-E1E0CA0AD5B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36" y="2994876"/>
            <a:ext cx="2177330" cy="5792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D4D5B4C-0AF0-4E62-8516-A9F7711CE422}"/>
              </a:ext>
            </a:extLst>
          </p:cNvPr>
          <p:cNvSpPr txBox="1"/>
          <p:nvPr/>
        </p:nvSpPr>
        <p:spPr>
          <a:xfrm>
            <a:off x="755576" y="2463430"/>
            <a:ext cx="282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Electromagnetism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295A3FCE-B247-4DDA-9336-382A17EF3E6A}"/>
              </a:ext>
            </a:extLst>
          </p:cNvPr>
          <p:cNvSpPr/>
          <p:nvPr/>
        </p:nvSpPr>
        <p:spPr bwMode="auto">
          <a:xfrm>
            <a:off x="4134992" y="2985270"/>
            <a:ext cx="1080120" cy="637805"/>
          </a:xfrm>
          <a:prstGeom prst="leftRight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D81A51-6D09-4860-AA22-2DD1518EDECB}"/>
              </a:ext>
            </a:extLst>
          </p:cNvPr>
          <p:cNvGrpSpPr/>
          <p:nvPr/>
        </p:nvGrpSpPr>
        <p:grpSpPr>
          <a:xfrm>
            <a:off x="496711" y="3717032"/>
            <a:ext cx="8445685" cy="1497024"/>
            <a:chOff x="395536" y="5360976"/>
            <a:chExt cx="8445685" cy="14970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C4AF79-C35C-49F8-9214-6E75879C2894}"/>
                </a:ext>
              </a:extLst>
            </p:cNvPr>
            <p:cNvSpPr/>
            <p:nvPr/>
          </p:nvSpPr>
          <p:spPr>
            <a:xfrm>
              <a:off x="510385" y="5395044"/>
              <a:ext cx="79414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F0"/>
                  </a:solidFill>
                </a:rPr>
                <a:t>A static charge distribution does not screen the B-field. </a:t>
              </a:r>
            </a:p>
            <a:p>
              <a:r>
                <a:rPr lang="en-US" altLang="ja-JP" sz="2400" dirty="0">
                  <a:solidFill>
                    <a:srgbClr val="00B0F0"/>
                  </a:solidFill>
                </a:rPr>
                <a:t>(No “magnetic Coulomb field” without a magnetic monopole).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0B6DC4-4234-4601-AD3C-05BC2DC1CE57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27" y="6279265"/>
              <a:ext cx="1527912" cy="511504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9CB89DC-2D25-4C98-9F8F-42A299281D14}"/>
                </a:ext>
              </a:extLst>
            </p:cNvPr>
            <p:cNvSpPr/>
            <p:nvPr/>
          </p:nvSpPr>
          <p:spPr bwMode="auto">
            <a:xfrm>
              <a:off x="395536" y="5360976"/>
              <a:ext cx="8445685" cy="149702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pic>
        <p:nvPicPr>
          <p:cNvPr id="13" name="Picture 12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E^\mu(u^\mu, B^\mu)&#10;, \quad &#10;j^\mu(u^\mu, B^\mu)&#10;\nn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D231D770-B951-D79E-A160-013B4F2DFA0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56" y="3327166"/>
            <a:ext cx="3248815" cy="297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6A9154-573F-B375-14B7-86542C0660CD}"/>
              </a:ext>
            </a:extLst>
          </p:cNvPr>
          <p:cNvSpPr txBox="1"/>
          <p:nvPr/>
        </p:nvSpPr>
        <p:spPr>
          <a:xfrm>
            <a:off x="3187062" y="4695527"/>
            <a:ext cx="5705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B0F0"/>
                </a:solidFill>
                <a:latin typeface="Calibri"/>
                <a:ea typeface="ＭＳ Ｐゴシック" panose="020B0600070205080204" pitchFamily="34" charset="-128"/>
              </a:rPr>
              <a:t>Conservation of magnetic flux.</a:t>
            </a:r>
            <a:endParaRPr lang="ja-JP" alt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76EB1D2-6C8B-4166-91BF-70FCDE01775A}"/>
              </a:ext>
            </a:extLst>
          </p:cNvPr>
          <p:cNvSpPr/>
          <p:nvPr/>
        </p:nvSpPr>
        <p:spPr bwMode="auto">
          <a:xfrm>
            <a:off x="496711" y="5460727"/>
            <a:ext cx="8352928" cy="135265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8B7C-866E-4450-B092-AFFA59F6F758}"/>
              </a:ext>
            </a:extLst>
          </p:cNvPr>
          <p:cNvSpPr txBox="1"/>
          <p:nvPr/>
        </p:nvSpPr>
        <p:spPr>
          <a:xfrm>
            <a:off x="611560" y="5445224"/>
            <a:ext cx="794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E-field is screened by a static charge distribution, i.e., the </a:t>
            </a:r>
            <a:r>
              <a:rPr lang="en-US" altLang="ja-JP" sz="2400" dirty="0">
                <a:solidFill>
                  <a:srgbClr val="FF0000"/>
                </a:solidFill>
              </a:rPr>
              <a:t>Debye screening effect. 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7E550-D403-4234-B7A9-B52E6E44F16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04" y="5977470"/>
            <a:ext cx="1431728" cy="3633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E8A880-0FC3-023B-A63C-4E097010EFB0}"/>
              </a:ext>
            </a:extLst>
          </p:cNvPr>
          <p:cNvGrpSpPr/>
          <p:nvPr/>
        </p:nvGrpSpPr>
        <p:grpSpPr>
          <a:xfrm>
            <a:off x="9499544" y="4861885"/>
            <a:ext cx="7214414" cy="1389537"/>
            <a:chOff x="760757" y="3892986"/>
            <a:chExt cx="7214414" cy="13895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2EEBEB-E743-9401-62B8-FB7A34D0A29D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4599842"/>
              <a:ext cx="1798756" cy="5503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952453-1608-932F-B5C5-1AED5B72CBA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181018"/>
              <a:ext cx="2611083" cy="11015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33FC7E-D3AB-A550-8E60-27DE1B69A753}"/>
                </a:ext>
              </a:extLst>
            </p:cNvPr>
            <p:cNvSpPr txBox="1"/>
            <p:nvPr/>
          </p:nvSpPr>
          <p:spPr>
            <a:xfrm>
              <a:off x="760757" y="3892986"/>
              <a:ext cx="2821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00B0F0"/>
                  </a:solidFill>
                </a:rPr>
                <a:t>Electromagnetism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20336F17-6D5D-DFB7-D929-8B0F95D3348E}"/>
                </a:ext>
              </a:extLst>
            </p:cNvPr>
            <p:cNvSpPr/>
            <p:nvPr/>
          </p:nvSpPr>
          <p:spPr bwMode="auto">
            <a:xfrm>
              <a:off x="3798707" y="4512375"/>
              <a:ext cx="1080120" cy="637805"/>
            </a:xfrm>
            <a:prstGeom prst="leftRight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F7DEEC-A810-1656-FE0D-65282F9348C6}"/>
              </a:ext>
            </a:extLst>
          </p:cNvPr>
          <p:cNvSpPr txBox="1"/>
          <p:nvPr/>
        </p:nvSpPr>
        <p:spPr>
          <a:xfrm>
            <a:off x="1539037" y="6337792"/>
            <a:ext cx="6239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E(u, B) and j(u, B) are induced at off-equilibrium</a:t>
            </a:r>
            <a:endParaRPr lang="ja-JP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404AB7-C43C-E55E-F2AF-D411CD8F57FD}"/>
              </a:ext>
            </a:extLst>
          </p:cNvPr>
          <p:cNvGrpSpPr/>
          <p:nvPr/>
        </p:nvGrpSpPr>
        <p:grpSpPr>
          <a:xfrm>
            <a:off x="4121234" y="6048732"/>
            <a:ext cx="1281616" cy="242992"/>
            <a:chOff x="1763688" y="6117977"/>
            <a:chExt cx="1281616" cy="24299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59C26-18F1-6BCB-CDB4-9913CA60BC83}"/>
                </a:ext>
              </a:extLst>
            </p:cNvPr>
            <p:cNvSpPr/>
            <p:nvPr/>
          </p:nvSpPr>
          <p:spPr bwMode="auto">
            <a:xfrm>
              <a:off x="1763688" y="6117977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/>
                <a:t>+</a:t>
              </a:r>
              <a:endParaRPr kumimoji="1" lang="ja-JP" alt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99A562-A6BA-E9BD-D8CB-27828E94F96A}"/>
                </a:ext>
              </a:extLst>
            </p:cNvPr>
            <p:cNvSpPr/>
            <p:nvPr/>
          </p:nvSpPr>
          <p:spPr bwMode="auto">
            <a:xfrm>
              <a:off x="2829280" y="6144945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dirty="0"/>
                <a:t>-</a:t>
              </a:r>
              <a:endParaRPr kumimoji="1" lang="ja-JP" alt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B11ED9-8290-9ED4-A649-D591AB0AA7CD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2008641" y="6225989"/>
              <a:ext cx="820639" cy="269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725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9D3D03-B1AE-AD8B-C38C-0DE0A679DF79}"/>
              </a:ext>
            </a:extLst>
          </p:cNvPr>
          <p:cNvSpPr txBox="1"/>
          <p:nvPr/>
        </p:nvSpPr>
        <p:spPr>
          <a:xfrm>
            <a:off x="2771800" y="81496"/>
            <a:ext cx="306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Thermodynamics</a:t>
            </a:r>
            <a:endParaRPr kumimoji="1" lang="ja-JP" alt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9B0B9B-C51E-F565-4A8B-64EB86029585}"/>
              </a:ext>
            </a:extLst>
          </p:cNvPr>
          <p:cNvSpPr txBox="1"/>
          <p:nvPr/>
        </p:nvSpPr>
        <p:spPr>
          <a:xfrm>
            <a:off x="419288" y="4025268"/>
            <a:ext cx="1818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2</a:t>
            </a:r>
            <a:r>
              <a:rPr lang="en-US" altLang="ja-JP" sz="3200" baseline="30000" dirty="0"/>
              <a:t>nd</a:t>
            </a:r>
            <a:r>
              <a:rPr lang="en-US" altLang="ja-JP" sz="3200" dirty="0"/>
              <a:t> law</a:t>
            </a:r>
          </a:p>
        </p:txBody>
      </p:sp>
      <p:pic>
        <p:nvPicPr>
          <p:cNvPr id="22" name="Picture 2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&#10;\=\pd_\mu ( s u^\mu + \delta s^\mu)&#10;\nnb&#10; \= s \theta&#10; + \beta \com{D e} &#10; - \beta H_\mu \com{D B^\mu}&#10; + \partial_\mu \delta s^\mu &#10;\geq  0&#10; \nonumber  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FDD04318-9FB2-0E40-E3BF-2D060358DE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00522"/>
            <a:ext cx="6503840" cy="833876"/>
          </a:xfrm>
          <a:prstGeom prst="rect">
            <a:avLst/>
          </a:prstGeom>
        </p:spPr>
      </p:pic>
      <p:pic>
        <p:nvPicPr>
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 \geq 0&#10; \nonumber  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FB911E8F-B0D6-4C80-3133-8B70A3ED5A2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60" y="4163867"/>
            <a:ext cx="1379544" cy="368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41E7E-0A9B-073C-3DD0-A2C24F76B598}"/>
              </a:ext>
            </a:extLst>
          </p:cNvPr>
          <p:cNvSpPr txBox="1"/>
          <p:nvPr/>
        </p:nvSpPr>
        <p:spPr>
          <a:xfrm>
            <a:off x="3776464" y="5749805"/>
            <a:ext cx="5116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66FF"/>
                </a:solidFill>
                <a:sym typeface="Wingdings" panose="05000000000000000000" pitchFamily="2" charset="2"/>
              </a:rPr>
              <a:t>Connection to the e</a:t>
            </a:r>
            <a:r>
              <a:rPr kumimoji="1" lang="en-US" altLang="ja-JP" sz="2400" dirty="0">
                <a:solidFill>
                  <a:srgbClr val="0066FF"/>
                </a:solidFill>
              </a:rPr>
              <a:t>quations of motion.</a:t>
            </a:r>
          </a:p>
          <a:p>
            <a:r>
              <a:rPr lang="en-US" altLang="ja-JP" sz="2400" dirty="0">
                <a:solidFill>
                  <a:srgbClr val="0066FF"/>
                </a:solidFill>
                <a:sym typeface="Wingdings" panose="05000000000000000000" pitchFamily="2" charset="2"/>
              </a:rPr>
              <a:t> Constraints on the constitutive </a:t>
            </a:r>
            <a:r>
              <a:rPr lang="en-US" altLang="ja-JP" sz="2400" dirty="0" err="1">
                <a:solidFill>
                  <a:srgbClr val="0066FF"/>
                </a:solidFill>
                <a:sym typeface="Wingdings" panose="05000000000000000000" pitchFamily="2" charset="2"/>
              </a:rPr>
              <a:t>eqs</a:t>
            </a:r>
            <a:r>
              <a:rPr lang="en-US" altLang="ja-JP" sz="2400" dirty="0">
                <a:solidFill>
                  <a:srgbClr val="0066FF"/>
                </a:solidFill>
                <a:sym typeface="Wingdings" panose="05000000000000000000" pitchFamily="2" charset="2"/>
              </a:rPr>
              <a:t>.</a:t>
            </a:r>
            <a:endParaRPr kumimoji="1" lang="ja-JP" altLang="en-US" sz="2400" dirty="0">
              <a:solidFill>
                <a:srgbClr val="0066FF"/>
              </a:solidFill>
            </a:endParaRPr>
          </a:p>
        </p:txBody>
      </p:sp>
      <p:pic>
        <p:nvPicPr>
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Time derivative: $D \equiv u^\mu \pd_\mu$&#10;&#10;&#10;\end{document}&#10;&#10;" title="IguanaTex Bitmap Display">
            <a:extLst>
              <a:ext uri="{FF2B5EF4-FFF2-40B4-BE49-F238E27FC236}">
                <a16:creationId xmlns:a16="http://schemas.microsoft.com/office/drawing/2014/main" id="{E4BDCBC2-45E1-657D-A884-0CB3BC07F6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8" y="5991476"/>
            <a:ext cx="2995808" cy="25752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5E4EA-D7FF-D306-BA62-C6DA88171184}"/>
              </a:ext>
            </a:extLst>
          </p:cNvPr>
          <p:cNvGrpSpPr/>
          <p:nvPr/>
        </p:nvGrpSpPr>
        <p:grpSpPr>
          <a:xfrm>
            <a:off x="251520" y="692696"/>
            <a:ext cx="8748280" cy="3066069"/>
            <a:chOff x="251520" y="897081"/>
            <a:chExt cx="8748280" cy="30660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AA5AA9-C6EF-F1E5-A7F5-C01980097743}"/>
                </a:ext>
              </a:extLst>
            </p:cNvPr>
            <p:cNvSpPr/>
            <p:nvPr/>
          </p:nvSpPr>
          <p:spPr bwMode="auto">
            <a:xfrm>
              <a:off x="251520" y="897081"/>
              <a:ext cx="8748280" cy="3066069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 d s &#10;  = d e  - H_\mu d B^\mu 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FD233AD3-9D1F-F798-A543-6231CD4CBF6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150708"/>
              <a:ext cx="3116338" cy="380314"/>
            </a:xfrm>
            <a:prstGeom prst="rect">
              <a:avLst/>
            </a:prstGeom>
          </p:spPr>
        </p:pic>
        <p:pic>
          <p:nvPicPr>
            <p:cNvPr id="7" name="Picture 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 \beta \equiv \frac{\partial s}{\partial e}, &#10;  \quad  &#10;  \beta H_\mu \equiv - \frac{\partial s}{\partial B^\mu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FEF721AA-74CA-E15E-CC18-0844C2AB3C7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726" y="2692152"/>
              <a:ext cx="3062533" cy="59511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650304-BEDE-02B1-7403-F46C2A2FF18E}"/>
                </a:ext>
              </a:extLst>
            </p:cNvPr>
            <p:cNvSpPr txBox="1"/>
            <p:nvPr/>
          </p:nvSpPr>
          <p:spPr>
            <a:xfrm>
              <a:off x="512134" y="946247"/>
              <a:ext cx="1725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kumimoji="1" lang="en-US" altLang="ja-JP" sz="3200" dirty="0"/>
                <a:t>1</a:t>
              </a:r>
              <a:r>
                <a:rPr kumimoji="1" lang="en-US" altLang="ja-JP" sz="3200" baseline="30000" dirty="0"/>
                <a:t>st</a:t>
              </a:r>
              <a:r>
                <a:rPr kumimoji="1" lang="en-US" altLang="ja-JP" sz="3200" dirty="0"/>
                <a:t> law</a:t>
              </a:r>
              <a:endParaRPr kumimoji="1" lang="ja-JP" altLang="en-US" sz="32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7FE5F6-6BD7-F291-ADEA-A361F97EA0A3}"/>
                </a:ext>
              </a:extLst>
            </p:cNvPr>
            <p:cNvSpPr txBox="1"/>
            <p:nvPr/>
          </p:nvSpPr>
          <p:spPr>
            <a:xfrm>
              <a:off x="483616" y="2090754"/>
              <a:ext cx="6415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Thermodynamic conjugates (Lagrange multipliers)</a:t>
              </a:r>
              <a:endParaRPr kumimoji="1" lang="ja-JP" alt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92C28E-DD75-10E2-16BD-96DCED75E593}"/>
                </a:ext>
              </a:extLst>
            </p:cNvPr>
            <p:cNvSpPr txBox="1"/>
            <p:nvPr/>
          </p:nvSpPr>
          <p:spPr>
            <a:xfrm>
              <a:off x="2899739" y="1588730"/>
              <a:ext cx="3451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Energy density	</a:t>
              </a:r>
              <a:r>
                <a:rPr lang="en-US" altLang="ja-JP" sz="2000" dirty="0"/>
                <a:t>Magnetic flux</a:t>
              </a:r>
              <a:endParaRPr kumimoji="1" lang="ja-JP" alt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43965A-C768-449B-839E-D43E16F07C0F}"/>
                </a:ext>
              </a:extLst>
            </p:cNvPr>
            <p:cNvSpPr txBox="1"/>
            <p:nvPr/>
          </p:nvSpPr>
          <p:spPr>
            <a:xfrm>
              <a:off x="2915816" y="3316922"/>
              <a:ext cx="3528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Temperature	</a:t>
              </a:r>
              <a:r>
                <a:rPr lang="en-US" altLang="ja-JP" sz="2000" dirty="0"/>
                <a:t>Magnetic field</a:t>
              </a:r>
              <a:endParaRPr kumimoji="1" lang="ja-JP" altLang="en-US" sz="2000" dirty="0"/>
            </a:p>
          </p:txBody>
        </p:sp>
      </p:grpSp>
      <p:pic>
        <p:nvPicPr>
          <p:cNvPr id="14" name="Picture 1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B^\mu = \tilde F^{\mu\nu} u_\n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5FEA6E9-604F-2835-70FF-192CB976B3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420888"/>
            <a:ext cx="1423146" cy="284312"/>
          </a:xfrm>
          <a:prstGeom prst="rect">
            <a:avLst/>
          </a:prstGeom>
        </p:spPr>
      </p:pic>
      <p:pic>
        <p:nvPicPr>
          <p:cNvPr id="15" name="Picture 1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s = e  + p  - H_\mu B^\m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09150F3B-0EDA-2E10-74BA-CFFB6E03F48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82" y="3914035"/>
            <a:ext cx="3926623" cy="4700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D8651D2-4DB1-A7BD-89E7-725D083608D2}"/>
              </a:ext>
            </a:extLst>
          </p:cNvPr>
          <p:cNvSpPr/>
          <p:nvPr/>
        </p:nvSpPr>
        <p:spPr bwMode="auto">
          <a:xfrm>
            <a:off x="251520" y="3933056"/>
            <a:ext cx="8765978" cy="27196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48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7EE067-9A24-8E64-2285-AA7329A8931F}"/>
              </a:ext>
            </a:extLst>
          </p:cNvPr>
          <p:cNvSpPr txBox="1"/>
          <p:nvPr/>
        </p:nvSpPr>
        <p:spPr>
          <a:xfrm>
            <a:off x="1803911" y="162836"/>
            <a:ext cx="519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Leading-order constitutive eq.</a:t>
            </a:r>
            <a:endParaRPr kumimoji="1" lang="ja-JP" altLang="en-US" sz="3200" dirty="0"/>
          </a:p>
        </p:txBody>
      </p:sp>
      <p:pic>
        <p:nvPicPr>
          <p:cNvPr id="82" name="Picture 8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 &#10;$p_\perp = p $ ($p$ in the 1st law)&#10;&#10;$&#10;({p_\parallel } - {p_ \bot }){b^\nu } + {H^\nu }B = 0&#10;$&#10;&#10;&#10;\end{document}&#10;&#10;" title="IguanaTex Bitmap Display">
            <a:extLst>
              <a:ext uri="{FF2B5EF4-FFF2-40B4-BE49-F238E27FC236}">
                <a16:creationId xmlns:a16="http://schemas.microsoft.com/office/drawing/2014/main" id="{CD6A395A-7F4B-A8E5-5DDA-2F1174A834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44" y="4800531"/>
            <a:ext cx="3929195" cy="833267"/>
          </a:xfrm>
          <a:prstGeom prst="rect">
            <a:avLst/>
          </a:prstGeom>
        </p:spPr>
      </p:pic>
      <p:pic>
        <p:nvPicPr>
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s^\mu  &#10;\= \beta  ( Ts - \epsilon - \com{ p_\perp }&#10;+  H_\mu B^\mu ) \pd_\mu u^\mu&#10;\nnb&#10;&amp;&amp;&#10;- \beta \big[\, \com{ (p_\para - p_\perp)  b^\mu b^\nu &#10;+ B  b^\mu H^\nu }&#10;%+ 2  S^{\m\a} \omega^\n_{\ \, \a} &#10;\, \big] \pd_\mu u_\nu &#10;\nnb&#10;\= 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50EA2F7C-D2A4-FA18-F16B-545DD9ADD8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3" y="3114196"/>
            <a:ext cx="6958500" cy="1322916"/>
          </a:xfrm>
          <a:prstGeom prst="rect">
            <a:avLst/>
          </a:prstGeom>
        </p:spPr>
      </p:pic>
      <p:pic>
        <p:nvPicPr>
          <p:cNvPr id="20" name="Picture 1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H^\mu = \frac{1}{\mu_m} B^\m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750D6BF2-A4BE-0DB6-D9ED-3E80A7EA17E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4536230"/>
            <a:ext cx="1420190" cy="5683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4372C-5E71-5898-E67A-56B5F5DF5837}"/>
              </a:ext>
            </a:extLst>
          </p:cNvPr>
          <p:cNvGrpSpPr/>
          <p:nvPr/>
        </p:nvGrpSpPr>
        <p:grpSpPr>
          <a:xfrm>
            <a:off x="6233277" y="4219082"/>
            <a:ext cx="2598886" cy="2126506"/>
            <a:chOff x="179509" y="64143"/>
            <a:chExt cx="4069091" cy="33294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C1FD66-993F-D0BD-A03C-17E413103FF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360" y="2381237"/>
              <a:ext cx="781240" cy="443406"/>
            </a:xfrm>
            <a:prstGeom prst="rect">
              <a:avLst/>
            </a:prstGeom>
          </p:spPr>
        </p:pic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FC016D3D-43E2-6260-5702-2CE6D2B5AF3B}"/>
                </a:ext>
              </a:extLst>
            </p:cNvPr>
            <p:cNvSpPr/>
            <p:nvPr/>
          </p:nvSpPr>
          <p:spPr bwMode="auto">
            <a:xfrm rot="10800000">
              <a:off x="1455946" y="3014835"/>
              <a:ext cx="1007176" cy="378791"/>
            </a:xfrm>
            <a:prstGeom prst="up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Cylinder 30">
              <a:extLst>
                <a:ext uri="{FF2B5EF4-FFF2-40B4-BE49-F238E27FC236}">
                  <a16:creationId xmlns:a16="http://schemas.microsoft.com/office/drawing/2014/main" id="{A2A2586B-806F-51EB-1D65-3D86721F8353}"/>
                </a:ext>
              </a:extLst>
            </p:cNvPr>
            <p:cNvSpPr/>
            <p:nvPr/>
          </p:nvSpPr>
          <p:spPr bwMode="auto">
            <a:xfrm>
              <a:off x="856776" y="668546"/>
              <a:ext cx="2234051" cy="2411206"/>
            </a:xfrm>
            <a:prstGeom prst="can">
              <a:avLst/>
            </a:prstGeom>
            <a:gradFill flip="none" rotWithShape="1">
              <a:gsLst>
                <a:gs pos="100000">
                  <a:srgbClr val="00B0F0"/>
                </a:gs>
                <a:gs pos="0">
                  <a:srgbClr val="CCFF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2F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C52C0-95F5-9E03-B722-C954F6168171}"/>
                </a:ext>
              </a:extLst>
            </p:cNvPr>
            <p:cNvGrpSpPr/>
            <p:nvPr/>
          </p:nvGrpSpPr>
          <p:grpSpPr>
            <a:xfrm>
              <a:off x="1695839" y="478141"/>
              <a:ext cx="45719" cy="2167090"/>
              <a:chOff x="1778961" y="363744"/>
              <a:chExt cx="0" cy="2318943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1CE971B7-441D-2B39-FB5B-D62A554504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17020FA-589E-8125-ED5B-6EADDBBEB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FC566F-D1BB-358B-D283-A0F4A0A5A6E9}"/>
                </a:ext>
              </a:extLst>
            </p:cNvPr>
            <p:cNvGrpSpPr/>
            <p:nvPr/>
          </p:nvGrpSpPr>
          <p:grpSpPr>
            <a:xfrm>
              <a:off x="2133600" y="478141"/>
              <a:ext cx="45719" cy="2167090"/>
              <a:chOff x="1778961" y="363744"/>
              <a:chExt cx="0" cy="2318943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C25482E-D623-97CD-C4C3-A2DCF4DC6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784A6A6-1D34-E219-598C-847603067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228FDCA8-323E-2F17-0353-548F14F354A9}"/>
                </a:ext>
              </a:extLst>
            </p:cNvPr>
            <p:cNvSpPr/>
            <p:nvPr/>
          </p:nvSpPr>
          <p:spPr bwMode="auto">
            <a:xfrm>
              <a:off x="1445570" y="541440"/>
              <a:ext cx="1007176" cy="378791"/>
            </a:xfrm>
            <a:prstGeom prst="up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92A16A6A-13FD-67B5-EC5C-B93322C85EBA}"/>
                </a:ext>
              </a:extLst>
            </p:cNvPr>
            <p:cNvSpPr/>
            <p:nvPr/>
          </p:nvSpPr>
          <p:spPr bwMode="auto">
            <a:xfrm rot="5400000">
              <a:off x="2825555" y="1551321"/>
              <a:ext cx="1277877" cy="644302"/>
            </a:xfrm>
            <a:prstGeom prst="up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F8D4D7-61DE-3191-66FB-7B4D69FF6B3D}"/>
                </a:ext>
              </a:extLst>
            </p:cNvPr>
            <p:cNvGrpSpPr/>
            <p:nvPr/>
          </p:nvGrpSpPr>
          <p:grpSpPr>
            <a:xfrm>
              <a:off x="1127068" y="630541"/>
              <a:ext cx="45719" cy="2167090"/>
              <a:chOff x="1778961" y="363744"/>
              <a:chExt cx="0" cy="2318943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FB83199-7ED7-1A17-976D-3787D6CA8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CED5416-6E2E-8ACD-A4D0-676CC0C0A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695869-4F61-A559-0420-37E9C6C4488F}"/>
                </a:ext>
              </a:extLst>
            </p:cNvPr>
            <p:cNvGrpSpPr/>
            <p:nvPr/>
          </p:nvGrpSpPr>
          <p:grpSpPr>
            <a:xfrm>
              <a:off x="2763356" y="630541"/>
              <a:ext cx="45719" cy="2167090"/>
              <a:chOff x="1778961" y="363744"/>
              <a:chExt cx="0" cy="2318943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3A57B03-6C9E-F177-2D73-AB34877E47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FCD5814-71F2-D84E-A03C-C0F4B5537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01F9BC-26CC-5B63-5C9A-31C05BDCFF6A}"/>
                </a:ext>
              </a:extLst>
            </p:cNvPr>
            <p:cNvGrpSpPr/>
            <p:nvPr/>
          </p:nvGrpSpPr>
          <p:grpSpPr>
            <a:xfrm>
              <a:off x="2431808" y="502543"/>
              <a:ext cx="45719" cy="2167090"/>
              <a:chOff x="1778961" y="363744"/>
              <a:chExt cx="0" cy="2318943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AA0F19A-2326-4D3C-B630-4634AC54E0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3BD707C-2283-0891-17FA-DB4BD6CB2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90D56D-EA7C-C54B-D162-7F8A85097DBE}"/>
                </a:ext>
              </a:extLst>
            </p:cNvPr>
            <p:cNvGrpSpPr/>
            <p:nvPr/>
          </p:nvGrpSpPr>
          <p:grpSpPr>
            <a:xfrm>
              <a:off x="1276657" y="730835"/>
              <a:ext cx="45719" cy="2167090"/>
              <a:chOff x="1778961" y="363744"/>
              <a:chExt cx="0" cy="2318943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4316585-0FCE-14A5-0478-B3168695D8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F8E98B5-D492-3BD3-2210-C7A28726A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4B8CED9-553B-2B80-1317-528841D9A50F}"/>
                </a:ext>
              </a:extLst>
            </p:cNvPr>
            <p:cNvGrpSpPr/>
            <p:nvPr/>
          </p:nvGrpSpPr>
          <p:grpSpPr>
            <a:xfrm>
              <a:off x="1386239" y="530428"/>
              <a:ext cx="45719" cy="2167090"/>
              <a:chOff x="1778961" y="363744"/>
              <a:chExt cx="0" cy="2318943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5C180E8-FA21-B124-F0C3-5EFD8CC289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A939773-4B3B-D1A5-C686-2446996C4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0B759A-96A7-6418-FE25-C5CF1F985039}"/>
                </a:ext>
              </a:extLst>
            </p:cNvPr>
            <p:cNvGrpSpPr/>
            <p:nvPr/>
          </p:nvGrpSpPr>
          <p:grpSpPr>
            <a:xfrm>
              <a:off x="1941137" y="796910"/>
              <a:ext cx="45719" cy="2167090"/>
              <a:chOff x="1778961" y="363744"/>
              <a:chExt cx="0" cy="231894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578ADB5-10F3-F9CC-27B4-834A760B0C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E856AA0-BAB5-509E-A514-561826ECB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22D76CB-A26D-613A-003F-229445990141}"/>
                </a:ext>
              </a:extLst>
            </p:cNvPr>
            <p:cNvGrpSpPr/>
            <p:nvPr/>
          </p:nvGrpSpPr>
          <p:grpSpPr>
            <a:xfrm>
              <a:off x="2557839" y="741101"/>
              <a:ext cx="45719" cy="2167090"/>
              <a:chOff x="1778961" y="363744"/>
              <a:chExt cx="0" cy="2318943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0E6825A-5489-4E13-5743-AB3080DF40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4E481CF-56CB-0202-824A-771D4FF5F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58B25D3-7033-EB43-F54A-E4A1F627AC90}"/>
                </a:ext>
              </a:extLst>
            </p:cNvPr>
            <p:cNvGrpSpPr/>
            <p:nvPr/>
          </p:nvGrpSpPr>
          <p:grpSpPr>
            <a:xfrm>
              <a:off x="2269103" y="789925"/>
              <a:ext cx="45719" cy="2167090"/>
              <a:chOff x="1778961" y="363744"/>
              <a:chExt cx="0" cy="2318943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F83059B-20D1-66D5-01AB-80E85A5C9B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FED1C93-F8F4-588A-5B00-FC60219AF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21D106-736D-6D20-0B78-A418790BD5DC}"/>
                </a:ext>
              </a:extLst>
            </p:cNvPr>
            <p:cNvGrpSpPr/>
            <p:nvPr/>
          </p:nvGrpSpPr>
          <p:grpSpPr>
            <a:xfrm>
              <a:off x="1576715" y="782762"/>
              <a:ext cx="45719" cy="2167090"/>
              <a:chOff x="1778961" y="363744"/>
              <a:chExt cx="0" cy="2318943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1256164-F5A9-D1CA-6E61-3FF4AB79B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961" y="363744"/>
                <a:ext cx="0" cy="34110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CFEB649-F721-7E77-7650-2F48EB2C6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961" y="704850"/>
                <a:ext cx="0" cy="197783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355B8E3-18D9-2249-15C5-B78B72BF6B9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497" y="64143"/>
              <a:ext cx="386609" cy="364516"/>
            </a:xfrm>
            <a:prstGeom prst="rect">
              <a:avLst/>
            </a:prstGeom>
          </p:spPr>
        </p:pic>
        <p:sp>
          <p:nvSpPr>
            <p:cNvPr id="50" name="Arrow: Up 49">
              <a:extLst>
                <a:ext uri="{FF2B5EF4-FFF2-40B4-BE49-F238E27FC236}">
                  <a16:creationId xmlns:a16="http://schemas.microsoft.com/office/drawing/2014/main" id="{6C63A46B-AA1D-824F-A443-342744B9564D}"/>
                </a:ext>
              </a:extLst>
            </p:cNvPr>
            <p:cNvSpPr/>
            <p:nvPr/>
          </p:nvSpPr>
          <p:spPr bwMode="auto">
            <a:xfrm rot="16200000">
              <a:off x="-146411" y="1579991"/>
              <a:ext cx="1277877" cy="626037"/>
            </a:xfrm>
            <a:prstGeom prst="up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80" name="Picture 7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p_\perp$ and $p_\para$ are different by the Maxwell stress.&#10;&#10;&#10;\end{document}&#10;&#10;" title="IguanaTex Bitmap Display">
            <a:extLst>
              <a:ext uri="{FF2B5EF4-FFF2-40B4-BE49-F238E27FC236}">
                <a16:creationId xmlns:a16="http://schemas.microsoft.com/office/drawing/2014/main" id="{3A7D8525-599E-790A-A436-717784FDAC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6" y="6296700"/>
            <a:ext cx="6171854" cy="325808"/>
          </a:xfrm>
          <a:prstGeom prst="rect">
            <a:avLst/>
          </a:prstGeom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60249D0E-9E2A-A24E-CD24-0D4C7777831B}"/>
              </a:ext>
            </a:extLst>
          </p:cNvPr>
          <p:cNvSpPr/>
          <p:nvPr/>
        </p:nvSpPr>
        <p:spPr bwMode="auto">
          <a:xfrm>
            <a:off x="517695" y="4772061"/>
            <a:ext cx="584009" cy="888646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8" name="Picture 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Theta^{\mu\nu} _\zero &#10;\= \epsilon u^\mu u^\nu - p_\perp \Xi^{\mu\nu} &#10;+ p_\para b^\mu b^\n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EEBA303E-491C-B296-5A2E-DE1E16615C7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8" y="1032440"/>
            <a:ext cx="5369768" cy="461664"/>
          </a:xfrm>
          <a:prstGeom prst="rect">
            <a:avLst/>
          </a:prstGeom>
        </p:spPr>
      </p:pic>
      <p:pic>
        <p:nvPicPr>
          <p:cNvPr id="19" name="Picture 1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81F704FC-4DEE-BC4F-02B5-484CFD48076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82" y="1766737"/>
            <a:ext cx="2750476" cy="234667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02083-C4D9-BC1E-B4E9-939CAF35B33E}"/>
              </a:ext>
            </a:extLst>
          </p:cNvPr>
          <p:cNvSpPr txBox="1"/>
          <p:nvPr/>
        </p:nvSpPr>
        <p:spPr>
          <a:xfrm>
            <a:off x="582674" y="1732746"/>
            <a:ext cx="3009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Available symmetric tensor</a:t>
            </a:r>
            <a:endParaRPr kumimoji="1" lang="ja-JP" altLang="en-US" sz="2000" dirty="0"/>
          </a:p>
        </p:txBody>
      </p:sp>
      <p:pic>
        <p:nvPicPr>
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g^{\mu\nu} \to \com{(g^{\mu\nu} -u^\mu u^\nu) , \ u^\mu u^\nu}&#10;\to \cgd{(g^{\mu\nu} -u^\mu u^\nu + b^\mu b^\nu) , \ u^\mu u^\nu, \  b^\mu b^\nu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4D5D01B6-06FE-C161-5444-6A29F0F78EE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4" y="2363809"/>
            <a:ext cx="7481699" cy="273103"/>
          </a:xfrm>
          <a:prstGeom prst="rect">
            <a:avLst/>
          </a:prstGeom>
        </p:spPr>
      </p:pic>
      <p:pic>
        <p:nvPicPr>
          <p:cNvPr id="17" name="Picture 16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&#10;\nnb&#10;&amp;&amp;&#10;u_\mu \Xi^{\mu\nu} = 0 = b_\mu \Xi^{\mu\nu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9C7531C7-A634-C96D-5EA8-DBE12A20D2C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24" y="2144432"/>
            <a:ext cx="2753525" cy="6384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1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140F1-1675-40F8-9FD5-328496E08B16}"/>
              </a:ext>
            </a:extLst>
          </p:cNvPr>
          <p:cNvSpPr txBox="1"/>
          <p:nvPr/>
        </p:nvSpPr>
        <p:spPr>
          <a:xfrm>
            <a:off x="2438475" y="132615"/>
            <a:ext cx="426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00B0F0"/>
                </a:solidFill>
              </a:rPr>
              <a:t>First-order constitutive </a:t>
            </a:r>
            <a:r>
              <a:rPr kumimoji="1" lang="en-US" altLang="ja-JP" sz="2800" dirty="0" err="1">
                <a:solidFill>
                  <a:srgbClr val="00B0F0"/>
                </a:solidFill>
              </a:rPr>
              <a:t>eqs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14" name="Picture 13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T^{\mu\nu}&amp;=&amp; T^{\mu\nu}_{(0)} + \cgd{T^{\mu\nu}_{(1)}} &#10;\nonumber\\&#10;\tilde F^{\mu \nu} &amp;=&amp; \tilde F^{\mu \nu}_{(0)}&#10;+ \cgd{ \tilde F^{\mu \nu}_{(1)} }&#10;\nonumber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6B0E5F5A-9655-3053-3199-21291A7F04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12" y="1098462"/>
            <a:ext cx="3236379" cy="1106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93A83-6DAC-46DB-9732-A221DDBAC4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74" y="1185362"/>
            <a:ext cx="2411075" cy="3801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E150EE-8DA4-4002-BA68-F84DCE667A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3596793"/>
            <a:ext cx="7801776" cy="5581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36A97-7E69-4884-B866-67A78355661C}"/>
              </a:ext>
            </a:extLst>
          </p:cNvPr>
          <p:cNvGrpSpPr/>
          <p:nvPr/>
        </p:nvGrpSpPr>
        <p:grpSpPr>
          <a:xfrm>
            <a:off x="323528" y="2852936"/>
            <a:ext cx="7181393" cy="2405881"/>
            <a:chOff x="550945" y="4077072"/>
            <a:chExt cx="7181393" cy="24058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ECBE7-DDCA-4B3C-9A0F-3AECA47D6523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807419"/>
              <a:ext cx="6616722" cy="9798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CCEE15-43EB-4D5E-A284-BF340C3D73F8}"/>
                </a:ext>
              </a:extLst>
            </p:cNvPr>
            <p:cNvSpPr txBox="1"/>
            <p:nvPr/>
          </p:nvSpPr>
          <p:spPr>
            <a:xfrm>
              <a:off x="550945" y="4077072"/>
              <a:ext cx="4392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dirty="0"/>
                <a:t>C</a:t>
              </a:r>
              <a:r>
                <a:rPr kumimoji="1" lang="en-US" altLang="ja-JP" sz="2400" dirty="0"/>
                <a:t>omputing the entropy current,</a:t>
              </a:r>
              <a:endParaRPr kumimoji="1" lang="ja-JP" alt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69E5DC-61AD-452D-A759-C71CD9FC7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848" y="5787315"/>
              <a:ext cx="0" cy="269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29BE9D4-81A1-4BCA-ACFA-6D13B7387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4132" y="5922308"/>
              <a:ext cx="1535900" cy="134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5EE9F3-FD10-4874-B357-F3B140D38340}"/>
                </a:ext>
              </a:extLst>
            </p:cNvPr>
            <p:cNvSpPr txBox="1"/>
            <p:nvPr/>
          </p:nvSpPr>
          <p:spPr>
            <a:xfrm>
              <a:off x="1835696" y="6021288"/>
              <a:ext cx="571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70C0"/>
                  </a:solidFill>
                </a:rPr>
                <a:t>Each term should take a semi-positive value.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AD71A26-E982-122E-B960-BE9D3BA095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916832"/>
            <a:ext cx="4669815" cy="1106402"/>
          </a:xfrm>
          <a:prstGeom prst="rect">
            <a:avLst/>
          </a:prstGeom>
        </p:spPr>
      </p:pic>
      <p:pic>
        <p:nvPicPr>
          <p:cNvPr id="18" name="Picture 17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 &#10;E_{(1)}^\mu &#10;= -\frac12 \epsilon^{\mu\nu\alpha\beta} &#10;u_\nu \tilde F_{(1)\alpha\beta} &#10;\nonumber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270C2D5B-0AD4-CA7B-EACE-139E45114BD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04" y="2869173"/>
            <a:ext cx="3084951" cy="583734"/>
          </a:xfrm>
          <a:prstGeom prst="rect">
            <a:avLst/>
          </a:prstGeom>
        </p:spPr>
      </p:pic>
      <p:pic>
        <p:nvPicPr>
          <p:cNvPr id="20" name="Picture 19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Positivity is ensured by a bilinear form, e.g., &#10;$ \cgd{E_{(1)}^{\mu}} X_{\mu\nu} \cgd{E_{(1)}^{\nu}} \geq 0$&#10;&#10;&#10;\end{document}&#10;&#10;" title="IguanaTex Bitmap Display">
            <a:extLst>
              <a:ext uri="{FF2B5EF4-FFF2-40B4-BE49-F238E27FC236}">
                <a16:creationId xmlns:a16="http://schemas.microsoft.com/office/drawing/2014/main" id="{7BDFBF18-0826-8CF7-3C9D-244412E947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47124"/>
            <a:ext cx="8193829" cy="394971"/>
          </a:xfrm>
          <a:prstGeom prst="rect">
            <a:avLst/>
          </a:prstGeom>
        </p:spPr>
      </p:pic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F_{(0)}^{\mu\nu} = B^\mu u^\nu - B^\nu u^\mu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70822E2-AD24-5205-9B9C-7DE4F71188B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3" y="2253504"/>
            <a:ext cx="2627797" cy="3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202FCC-0914-4179-B137-60A064B9FFAA}"/>
              </a:ext>
            </a:extLst>
          </p:cNvPr>
          <p:cNvSpPr txBox="1"/>
          <p:nvPr/>
        </p:nvSpPr>
        <p:spPr>
          <a:xfrm>
            <a:off x="1602717" y="283673"/>
            <a:ext cx="529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/>
              <a:t>Induced electric fields and currents</a:t>
            </a:r>
            <a:endParaRPr kumimoji="1" lang="ja-JP" alt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5446E-B8F5-4530-8481-DA46018BBC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2" y="2282086"/>
            <a:ext cx="8424936" cy="426093"/>
          </a:xfrm>
          <a:prstGeom prst="rect">
            <a:avLst/>
          </a:prstGeom>
        </p:spPr>
      </p:pic>
      <p:pic>
        <p:nvPicPr>
          <p:cNvPr id="15" name="Picture 14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Bilinear $ \cgd{E_{(1)}^{\mu}} X_{\mu\nu} \cgd{E_{(1)}^{\nu}} $ composed of &#10;$g_{\mu\nu}$, $\epsilon_{\mu\nu\alpha\beta}$, and $b_\mu$. 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12D66A59-8E6E-5B0B-757D-6AED34AD46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2103"/>
            <a:ext cx="7331169" cy="407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A396F-CD3A-4649-8FC8-9018DDB611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9828"/>
            <a:ext cx="6809863" cy="3228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0EB16-BA51-A800-11AA-9B2FA9B183DC}"/>
              </a:ext>
            </a:extLst>
          </p:cNvPr>
          <p:cNvGrpSpPr/>
          <p:nvPr/>
        </p:nvGrpSpPr>
        <p:grpSpPr>
          <a:xfrm>
            <a:off x="11052720" y="3400254"/>
            <a:ext cx="8557917" cy="1145601"/>
            <a:chOff x="395536" y="3362161"/>
            <a:chExt cx="8557917" cy="11456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01CC84-0DF6-4399-9CED-ADEB67B884C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58" y="3973011"/>
              <a:ext cx="5098027" cy="51962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AAC8367-987A-4B22-BD2D-D1A41BD58257}"/>
                </a:ext>
              </a:extLst>
            </p:cNvPr>
            <p:cNvSpPr txBox="1"/>
            <p:nvPr/>
          </p:nvSpPr>
          <p:spPr>
            <a:xfrm>
              <a:off x="395536" y="3362161"/>
              <a:ext cx="6559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Therefore, we get a “constitutive eq.” of the E-field:</a:t>
              </a:r>
              <a:endParaRPr kumimoji="1" lang="ja-JP" altLang="en-US" sz="24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DE20BF-381E-4684-877B-7D57DDC62BE5}"/>
                </a:ext>
              </a:extLst>
            </p:cNvPr>
            <p:cNvSpPr/>
            <p:nvPr/>
          </p:nvSpPr>
          <p:spPr>
            <a:xfrm>
              <a:off x="6588224" y="4138430"/>
              <a:ext cx="23652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B050"/>
                  </a:solidFill>
                </a:rPr>
                <a:t>KH, </a:t>
              </a:r>
              <a:r>
                <a:rPr lang="en-US" altLang="ja-JP" dirty="0" err="1">
                  <a:solidFill>
                    <a:srgbClr val="00B050"/>
                  </a:solidFill>
                </a:rPr>
                <a:t>Hirono</a:t>
              </a:r>
              <a:r>
                <a:rPr lang="en-US" altLang="ja-JP" dirty="0">
                  <a:solidFill>
                    <a:srgbClr val="00B050"/>
                  </a:solidFill>
                </a:rPr>
                <a:t>, Yee, Yin</a:t>
              </a:r>
              <a:endParaRPr kumimoji="0" lang="ja-JP" altLang="ja-JP" dirty="0">
                <a:latin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D124DE2-646B-4A0E-B1E6-D3365962D2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03913"/>
            <a:ext cx="6559488" cy="994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35797-BFF6-4711-8F0E-CCF5CABFAD6B}"/>
              </a:ext>
            </a:extLst>
          </p:cNvPr>
          <p:cNvSpPr txBox="1"/>
          <p:nvPr/>
        </p:nvSpPr>
        <p:spPr>
          <a:xfrm>
            <a:off x="179512" y="448682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The relation to the current is given by the Maxwell eq:</a:t>
            </a:r>
          </a:p>
        </p:txBody>
      </p:sp>
      <p:pic>
        <p:nvPicPr>
          <p:cNvPr id="5" name="Picture 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$\sigma_{\rm Hall} = 0$ for neutral systems&#10;&#10;&#10;\end{document}&#10;&#10;" title="IguanaTex Bitmap Display">
            <a:extLst>
              <a:ext uri="{FF2B5EF4-FFF2-40B4-BE49-F238E27FC236}">
                <a16:creationId xmlns:a16="http://schemas.microsoft.com/office/drawing/2014/main" id="{C2700AA5-FF2A-A51D-B585-D9C68346B45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404353"/>
            <a:ext cx="3646921" cy="265007"/>
          </a:xfrm>
          <a:prstGeom prst="rect">
            <a:avLst/>
          </a:prstGeom>
        </p:spPr>
      </p:pic>
      <p:pic>
        <p:nvPicPr>
          <p:cNvPr id="13" name="Picture 1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sigma_{\para,\perp} \geq0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0D4238E2-0F88-7802-050E-EFCCA3A51A2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78666"/>
            <a:ext cx="1211461" cy="3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71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.4934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/>
  <p:tag name="IGUANATEXSIZE" val="20"/>
  <p:tag name="IGUANATEXCURSOR" val="597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65.204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E, \ \bB ?&#10;\nn&#10;\end{eqnarray}&#10;&#10;%%%%%%%%%%%%%%%%%%%%%%%%%%%%%%%%%%%%%%%%&#10;\end{document}&#10;%%%%%%%%%%%%%%%%%%%%%%%%%%%%%%%%%%%%%%%%"/>
  <p:tag name="IGUANATEXSIZE" val="50"/>
  <p:tag name="IGUANATEXCURSOR" val="347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2.9883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cgd{\Delta}&#10;\nn&#10;\end{eqnarray}&#10;&#10;%%%%%%%%%%%%%%%%%%%%%%%%%%%%%%%%%%%%%%%%&#10;\end{document}&#10;%%%%%%%%%%%%%%%%%%%%%%%%%%%%%%%%%%%%%%%%"/>
  <p:tag name="IGUANATEXSIZE" val="50"/>
  <p:tag name="IGUANATEXCURSOR" val="369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4.9906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omega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k&#10;\nn&#10;\end{eqnarray}&#10;&#10;%%%%%%%%%%%%%%%%%%%%%%%%%%%%%%%%%%%%%%%%&#10;\end{document}&#10;%%%%%%%%%%%%%%%%%%%%%%%%%%%%%%%%%%%%%%%%"/>
  <p:tag name="IGUANATEXSIZE" val="50"/>
  <p:tag name="IGUANATEXCURSOR" val="361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4.4357"/>
  <p:tag name="ORIGINALWIDTH" val="2365.95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nn&#10;  \Theta^{\mu\nu}&#10;  \= \cgd{e} u^\mu u^\nu + \com{p_\perp} \Xi^{\mu\nu} &#10;+ \com{p_\para} b^\mu b^\nu &#10;  + \com{ \delta \Theta^{\mu\nu} } &#10;  \\&#10;\nn&#10;  \Sigma^{\mu\nu\rho}&#10;  \= \epsilon^{\mu\nu\rho\lambda} &#10;  (\cgd{\sigma_\lambda} + \com{ u_\lambda \delta \sigma } )&#10;  \\&#10;\tilde F^{\mu\nu} \= &#10;( \cgd{B^\mu} u^\nu - \cgd{B^\nu} u^\mu)&#10;+ \com{ \delta \tilde F^{\mu\nu} }&#10;\nn&#10;\end{eqnarray}&#10;&#10;&#10;\end{document}&#10;&#10;"/>
  <p:tag name="IGUANATEXSIZE" val="20"/>
  <p:tag name="IGUANATEXCURSOR" val="624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1712.78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u_\mu \delta \Theta^{\mu\nu} = u_\mu \delta q^\mu =&#10;u_\mu \delta \tilde F^{\mu\nu} =0&#10;\nn&#10;\end{eqnarray}&#10;&#10;&#10;\end{document}&#10;&#10;"/>
  <p:tag name="IGUANATEXSIZE" val="20"/>
  <p:tag name="IGUANATEXCURSOR" val="603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79.152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u_\mu \Theta^{(\mu\nu)} = eu^\nu&#10;\nn&#10;\end{eqnarray}&#10;&#10;&#10;\end{document}&#10;&#10;"/>
  <p:tag name="IGUANATEXSIZE" val="20"/>
  <p:tag name="IGUANATEXCURSOR" val="598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993.62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\equiv&#10;  \frac{1}{2} \epsilon^{\mu\nu\rho\sigma} u_\nu \sigma_{\rho\sigma}&#10;\nn&#10;\end{eqnarray}&#10;&#10;&#10;\end{document}&#10;&#10;"/>
  <p:tag name="IGUANATEXSIZE" val="20"/>
  <p:tag name="IGUANATEXCURSOR" val="603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727.03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 d s &#10;  = d e - \frac{1}{2} \mu^{\nu\rho} d \sigma_{\nu\rho}&#10; - H_\mu d B^\mu &#10;\nn&#10;\end{eqnarray}&#10;&#10;&#10;\end{document}&#10;&#10;"/>
  <p:tag name="IGUANATEXSIZE" val="20"/>
  <p:tag name="IGUANATEXCURSOR" val="600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860.892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beta \mu^{\nu\rho} \equiv - 2 \frac{\partial s}{\partial \sigma_{\nu\rho}} &#10;\nn&#10;\end{eqnarray}&#10;&#10;&#10;\end{document}&#10;&#10;"/>
  <p:tag name="IGUANATEXSIZE" val="20"/>
  <p:tag name="IGUANATEXCURSOR" val="600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933.633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b^\mu = B^\mu/\sqrt{ B^\nu B_\nu}$ &#10;&#10;&#10;\end{document}&#10;&#10;"/>
  <p:tag name="IGUANATEXSIZE" val="20"/>
  <p:tag name="IGUANATEXCURSOR" val="597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.4638"/>
  <p:tag name="ORIGINALWIDTH" val="686.164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&#10;$\partial_\mu  F^{\mu\nu} = j^\nu$?&#10;&#10;$\partial_\mu \tilde F^{\mu\nu} = 0$?&#10;&#10;%%%%%%%%%%%%%%%%%%%%%%%%%%%%%%%%%%%%%%%%&#10;\end{document}&#10;%%%%%%%%%%%%%%%%%%%%%%%%%%%%%%%%%%%%%%%%"/>
  <p:tag name="IGUANATEXSIZE" val="50"/>
  <p:tag name="IGUANATEXCURSOR" val="13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1355.0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&#10;\nnb&#10;&amp;&amp;&#10;u_\mu \Xi^{\mu\nu} = 0 = b_\mu \Xi^{\mu\nu}&#10;\nn&#10;\end{eqnarray}&#10;&#10;&#10;\end{document}&#10;&#10;"/>
  <p:tag name="IGUANATEXSIZE" val="20"/>
  <p:tag name="IGUANATEXCURSOR" val="598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2152"/>
  <p:tag name="ORIGINALWIDTH" val="283.464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g^{\mu\nu}&#10;\nnb&#10;\epsilon^{\mu\nu\a\b}&#10;\nn&#10;\end{eqnarray}&#10;&#10;&#10;\end{document}&#10;&#10;"/>
  <p:tag name="IGUANATEXSIZE" val="20"/>
  <p:tag name="IGUANATEXCURSOR" val="600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25.234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u^\mu&#10;\nn&#10;\end{eqnarray}&#10;&#10;&#10;\end{document}&#10;&#10;"/>
  <p:tag name="IGUANATEXSIZE" val="20"/>
  <p:tag name="IGUANATEXCURSOR" val="597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48.968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{\mu\nu\rho}  &#10;\nn&#10;\end{eqnarray}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465.317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Antisymmetric part of $\Theta^{\mu\nu}$&#10;&#10;%%%%%%%%%%%%%%%%%%%%%%%%%%%%%%%%%%%%%%%%&#10;\end{document}&#10;%%%%%%%%%%%%%%%%%%%%%%%%%%%%%%%%%%%%%%%%"/>
  <p:tag name="IGUANATEXSIZE" val="50"/>
  <p:tag name="IGUANATEXCURSOR" val="1314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40.34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Symmetric part of $\Theta^{\mu\nu}$&#10;&#10;%%%%%%%%%%%%%%%%%%%%%%%%%%%%%%%%%%%%%%%%&#10;\end{document}&#10;%%%%%%%%%%%%%%%%%%%%%%%%%%%%%%%%%%%%%%%%"/>
  <p:tag name="IGUANATEXSIZE" val="50"/>
  <p:tag name="IGUANATEXCURSOR" val="1310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5.725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4.2258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97.2254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x}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3.4758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y}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347.206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B \not \to 0&#10;\nn&#10;\end{eqnarray}&#10;&#10;%%%%%%%%%%%%%%%%%%%%%%%%%%%%%%%%%%%%%%%%&#10;\end{document}&#10;%%%%%%%%%%%%%%%%%%%%%%%%%%%%%%%%%%%%%%%%"/>
  <p:tag name="IGUANATEXSIZE" val="50"/>
  <p:tag name="IGUANATEXCURSOR" val="35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5.725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71.916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 = - \Theta_{xy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357.3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u^\rho \Big( \partial_\mu \Sigma^{\mu}_{~\nu\rho}&#10;+ 2 \Theta_{[\nu\rho]} \Big) = 0&#10;\nn&#10;\nn&#10;\end{eqnarray}&#10;&#10;&#10;\end{document}&#10;&#10;"/>
  <p:tag name="IGUANATEXSIZE" val="20"/>
  <p:tag name="IGUANATEXCURSOR" val="600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92.76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e$, $n$, and three components for $\sigma_{\nu\rho}$&#10;&#10;&#10;\end{document}&#10;&#10;"/>
  <p:tag name="IGUANATEXSIZE" val="20"/>
  <p:tag name="IGUANATEXCURSOR" val="597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2245.96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com{&#10;For a totally anti-symmetric $\Sigma^{\mu\nu\rho}$, &#10;&#10;$\sigma_{\nu\rho}= - \sigma_{\rho\nu}$ and &#10;$0 = u_\mu u^\nu \Sigma^{\mu}_{\ \, \nu\rho} &#10;= - u^\nu  \sigma_{\nu\rho}$&#10;}&#10;&#10;\end{document}&#10;&#10;"/>
  <p:tag name="IGUANATEXSIZE" val="20"/>
  <p:tag name="IGUANATEXCURSOR" val="611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499.437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u_\mu = 0&#10;\nn&#10;\end{eqnarray}&#10;&#10;&#10;\end{document}&#10;&#10;"/>
  <p:tag name="IGUANATEXSIZE" val="20"/>
  <p:tag name="IGUANATEXCURSOR" val="597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993.62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sigma^\mu \equiv&#10;  \frac{1}{2} \epsilon^{\mu\nu\rho\sigma} u_\nu \sigma_{\rho\sigma}&#10;\nn&#10;\end{eqnarray}&#10;&#10;&#10;\end{document}&#10;&#10;"/>
  <p:tag name="IGUANATEXSIZE" val="20"/>
  <p:tag name="IGUANATEXCURSOR" val="603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0.596"/>
  <p:tag name="ORIGINALWIDTH" val="3109.86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s^\mu &#10;%\= \pd_\mu ( u^\mu s + s_\one^\mu) &#10;\= s \pd_\mu u^\mu + D s + \pd_\mu s_\one^\mu &#10;\nnb&#10;\= \beta  ( Ts - \epsilon - p_\perp  &#10;+ \omega_{\a\b}  S^{\alpha\beta} + H_\mu B^\mu ) \pd_\mu u^\mu&#10;\nnb&#10;&amp;&amp;&#10;- \beta \big[\, (p_\para - p_\perp)  b^\mu b^\nu &#10;+ B  b^\mu H^\nu &#10;+ 2  S^{\m\a} \omega^\n_{\ \, \a} \, \big] \pd_\mu u_\nu &#10;\nnb&#10;&amp;&amp;&#10;- \Theta^{\mu\nu}_\one (\pd_\mu\beta _\nu - 2\beta \omega_{\mu\nu} )&#10;\nnb&#10;&amp;&amp;&#10;- \Sigma^{\mu\a\b}_\one  \pd_\mu (\beta \omega_{\a\b} )&#10;+  \tilde F^{\mu\nu}_\one \pd_\mu (\beta H_\nu )&#10; \nnb&#10; &amp;&amp;&#10; + \pd_\mu (s_\one^\mu + \beta u_\nu \Theta^{\mu\nu}_\one&#10; + \beta \omega_{\a\b} \Sigma^{\mu\a\b}_\one &#10; - \beta H_\nu  \tilde F^{\mu\nu}_\one )&#10;\nn&#10;\end{eqnarray}&#10;&#10;&#10;\end{document}&#10;&#10;"/>
  <p:tag name="IGUANATEXSIZE" val="20"/>
  <p:tag name="IGUANATEXCURSOR" val="605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3047.61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 &#10; \= s \theta&#10; + \beta \com{D e}&#10; - \frac{1}{2} \beta \mu^{\nu\rho} &#10;\com{D \sigma_{\nu\rho}}&#10; - \beta H_\mu \com{D B^\mu}&#10; + \partial_\mu \delta s^\mu &#10; \nonumber  &#10;\end{eqnarray}&#10;&#10;&#10;\end{document}&#10;&#10;"/>
  <p:tag name="IGUANATEXSIZE" val="20"/>
  <p:tag name="IGUANATEXCURSOR" val="609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29.433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D \equiv u^\mu \pd_\mu&#10;\nn&#10;\end{eqnarray}&#10;&#10;&#10;\end{document}&#10;&#10;"/>
  <p:tag name="IGUANATEXSIZE" val="20"/>
  <p:tag name="IGUANATEXCURSOR" val="597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9602"/>
  <p:tag name="ORIGINALWIDTH" val="2479.9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&#10;\=\pd_\mu ( s u^\mu + \delta s^\mu)&#10;\nnb&#10; \= s \theta&#10; + \beta \com{D e} &#10; - \beta H_\mu \com{D B^\mu}&#10; + \partial_\mu \delta s^\mu &#10;\geq  0&#10; \nonumber  &#10;\end{eqnarray}&#10;&#10;&#10;\end{document}&#10;&#10;"/>
  <p:tag name="IGUANATEXSIZE" val="20"/>
  <p:tag name="IGUANATEXCURSOR" val="604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7.6865"/>
  <p:tag name="ORIGINALWIDTH" val="2681.66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delta \Theta^{\mu\nu}&#10; \= - T \com{&#10;\begin{pmatrix}&#10; \eta^{\mu\nu\rho\sigma} &amp;  \xi^{\mu\nu\rho\sigma} &#10;\\&#10; \xi^{\prime \, \mu\nu\rho\sigma} &amp; \gamma^{\mu\nu\rho\sigma}   &#10;\end{pmatrix}&#10;}&#10;\begin{pmatrix}&#10;  \partial_{(\rho} \beta_{\sigma)} \\&#10;\partial_{[\rho} \beta_{\sigma]} - \beta \mu_{\rho\sigma}&#10;\end{pmatrix}&#10;\nnb&#10;\delta \tilde F^{\mu \nu } \= &#10;- T\cgd{\rho ^{\mu \nu \rho \sigma }}{\partial_ {[\rho }}(\beta {H_{\sigma ]}})&#10;\nn&#10;\end{eqnarray}&#10;&#10;&#10;\end{document}&#10;&#10;"/>
  <p:tag name="IGUANATEXSIZE" val="20"/>
  <p:tag name="IGUANATEXCURSOR" val="629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&#10;&#10;$\beta \mu_{\mu\nu} = \pd_{[\mu} \beta_{\nu]}$&#10;&#10;&#10;\end{document}&#10;&#10;"/>
  <p:tag name="IGUANATEXSIZE" val="20"/>
  <p:tag name="IGUANATEXCURSOR" val="593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3620.54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\partial_\mu s^\mu&#10;\= &#10; - \delta \Theta^{(\mu\nu)} \partial_{(\mu} \beta_{\nu)}&#10; - \delta \Theta^{[\mu\nu]} ( \partial_{[\mu} \beta_{\nu]} - \beta \mu_{\mu\nu} )&#10;%- \Sigma^{\mu\a\b}_\one  \pd_\mu (\beta \omega_{\a\b} )&#10;+ \delta \tilde F^{\mu\nu} \pd_\mu (\beta H_\nu )&#10;\nnb&#10;&amp;\geq&amp; 0&#10;\nn&#10;\end{eqnarray}&#10;&#10;&#10;\end{document}&#10;&#10;"/>
  <p:tag name="IGUANATEXSIZE" val="20"/>
  <p:tag name="IGUANATEXCURSOR" val="620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3450.31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gamma^{\mu\nu\rho\sigma}&#10;\= %\xout{ \frac{1}{2} } \red{1} &#10; \com{ \gamma_\perp }&#10;  \big(&#10;  \Xi^{\mu\rho} \Xi^{\nu\sigma} - \Xi^{\mu\sigma} \Xi^{\nu\rho}&#10;  \big)&#10;- 2 \com{ \gamma_{\para}  }&#10;  \big( &#10;  \home^\mu \Xi^{\nu[\rho} \home^{\sigma]}&#10;  -  \home^\nu \Xi^{\mu[\rho} \home^{\sigma]} &#10;  \big) &#10;\nn&#10;\end{eqnarray}&#10;&#10;&#10;\end{document}&#10;&#10;"/>
  <p:tag name="IGUANATEXSIZE" val="20"/>
  <p:tag name="IGUANATEXCURSOR" val="49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3.892"/>
  <p:tag name="ORIGINALWIDTH" val="3947.50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&amp;&amp;&#10;  \big(&#10;  \Xi^{\mu\rho} \Xi^{\nu\sigma} - \Xi^{\mu\sigma} \Xi^{\nu\rho}&#10;  \big)&#10;- 2 \big( &#10;  \home^\mu \Xi^{\nu[\rho} \home^{\sigma]}&#10;  -  \home^\nu \Xi^{\mu[\rho} \home^{\sigma]} &#10;  \big)&#10;\nnb&#10;\=  \Xi^{\mu\rho} \Xi^{\nu\sigma} &#10;+ (\home^\nu \Xi^{\mu\rho} \home^{\sigma}&#10;- \home^\nu \Xi^{\mu\sigma} \home^{\rho} )&#10;- \Xi^{\mu\sigma} \Xi^{\nu\rho}&#10;-( \home^\mu \Xi^{\nu\rho} \home^{\sigma}&#10;- \home^\mu \Xi^{\nu\sigma} \home^{\rho} )&#10;\nnb&#10;\= ( \Delta^{\mu\rho} \Delta^{\nu\sigma} &#10;- \Delta^{\mu\rho} \home^{\nu} \home^{\sigma}&#10;- \home^{\mu} \home^{\rho} \Delta^{\nu\sigma} &#10;)&#10;+ (\home^\nu \Delta^{\mu\rho} \home^{\sigma}&#10;- \home^\nu \Delta^{\mu\sigma} \home^{\rho} )&#10;\nnb&#10;&amp;&amp;&#10;- (\Delta^{\mu\sigma} \Delta^{\nu\rho}&#10;- \Delta^{\mu\sigma} \home^{\nu} \home^{\rho}&#10;- \home^{\mu} \home^{\sigma} \Delta^{\nu\rho} &#10;)&#10;-( \home^\mu \Delta^{\nu\rho} \home^{\sigma}&#10;- \home^\mu \Delta^{\nu\sigma} \home^{\rho} )&#10;\nnb&#10;\=   \Delta^{\mu\rho} \Delta^{\nu\sigma} &#10;- \Delta^{\mu\sigma} \Delta^{\nu\rho}&#10;\nn&#10;\end{eqnarray}&#10;&#10;&#10;\end{document}&#10;&#10;"/>
  <p:tag name="IGUANATEXSIZE" val="20"/>
  <p:tag name="IGUANATEXCURSOR" val="603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349.83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Isotropic limit: $\gam_{\perp,\para} \to \gam $&#10;&#10;&#10;&#10;\end{document}&#10;&#10;"/>
  <p:tag name="IGUANATEXSIZE" val="20"/>
  <p:tag name="IGUANATEXCURSOR" val="595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815.52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delta \Theta^{[\mu\nu]}&#10;\sim - T  \gamma^{\mu\nu\rho\sigma} &#10;\cgd{(\partial_{[\rho} \beta_{\sigma]} - \beta \mu_{\rho\sigma} ) }&#10;\nn&#10;\end{eqnarray}&#10;&#10;&#10;\end{document}&#10;&#10;"/>
  <p:tag name="IGUANATEXSIZE" val="20"/>
  <p:tag name="IGUANATEXCURSOR" val="608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465.317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Antisymmetric part of $\Theta^{\mu\nu}$&#10;&#10;%%%%%%%%%%%%%%%%%%%%%%%%%%%%%%%%%%%%%%%%&#10;\end{document}&#10;%%%%%%%%%%%%%%%%%%%%%%%%%%%%%%%%%%%%%%%%"/>
  <p:tag name="IGUANATEXSIZE" val="50"/>
  <p:tag name="IGUANATEXCURSOR" val="1308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5.725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xy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71.916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Theta_{yx} = - \Theta_{xy}&#10;\nn&#10;\end{eqnarray}&#10;&#10;%%%%%%%%%%%%%%%%%%%%%%%%%%%%%%%%%%%%%%%%&#10;\end{document}&#10;%%%%%%%%%%%%%%%%%%%%%%%%%%%%%%%%%%%%%%%%"/>
  <p:tag name="IGUANATEXSIZE" val="50"/>
  <p:tag name="IGUANATEXCURSOR" val="361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476.940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partial_\mu s^\mu \geq 0&#10; \nonumber  &#10;\end{eqnarray}&#10;&#10;&#10;\end{document}&#10;&#10;"/>
  <p:tag name="IGUANATEXSIZE" val="20"/>
  <p:tag name="IGUANATEXCURSOR" val="597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3330.33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\xi^{\mu\nu\rho\sigma} &#10;\= % \eta_{\perp}   \big(   \Xi^{\mu\rho} \Xi^{\nu\sigma}  - \Xi^{\mu\sigma} \Xi^{\nu\rho}  \big)&#10;  2 \cgd{ \xi }\big( \home^\mu \Xi^{\nu [\rho} \home^{\sigma]} + \home^\nu \Xi^{\mu [\rho} \home^{\sigma]}&#10;+  \home^\mu \Xi^{\nu (\rho} \home^{\sigma)} - \home^\nu \Xi^{\mu (\rho} \home^{\sigma)} \big) &#10;\nn&#10;\end{eqnarray}&#10;&#10;&#10;\end{document}&#10;&#10;"/>
  <p:tag name="IGUANATEXSIZE" val="20"/>
  <p:tag name="IGUANATEXCURSOR" val="607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701.91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  \delta \Theta^{\mu\nu}&#10; \= - T &#10;\begin{pmatrix}&#10; \eta^{\mu\nu\rho\sigma}&amp;\cgd{ \xi^{\mu\nu\rho\sigma} }&#10;\\&#10;\cgd{\xi^{\prime \, \mu\nu\rho\sigma}} &amp; \gamma^{\mu\nu\rho\sigma}   &#10;\end{pmatrix}&#10;\begin{pmatrix}&#10;  \partial_{(\rho} \beta_{\sigma)} \\&#10;\partial_{[\rho} \beta_{\sigma]} - \beta \mu_{\rho\sigma}&#10;\end{pmatrix} &#10;\nn&#10;\end{eqnarray}&#10;&#10;&#10;\end{document}&#10;&#10;"/>
  <p:tag name="IGUANATEXSIZE" val="20"/>
  <p:tag name="IGUANATEXCURSOR" val="606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3935.50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The off-diagonal component $\xi^{\mu\nu\a\b}$ converts &#10;symmetric shear to a torque &#10;&#10;and antisymmetric vorticity to a shear deformation. &#10;&#10;&#10;\end{document}&#10;&#10;"/>
  <p:tag name="IGUANATEXSIZE" val="20"/>
  <p:tag name="IGUANATEXCURSOR" val="604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441.69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   \eta^{\mu\nu\rho\sigma} (b) =   \eta^{\rho\sigma\mu\nu} (-b) $, &#10;$   \gamma^{\mu\nu\rho\sigma} (b) =   \gamma^{\rho\sigma\mu\nu} (-b) $, &#10;&#10;$   \xi^{\mu\nu\rho\sigma} (b) =   \xi^{\rho\sigma\mu\nu} (-b) $, &#10;$\xi^{\prime \, \mu\nu\rho\sigma} (b) =  \xi^{\rho\sigma\mu\nu} (- b)  $&#10;&#10;&#10;\end{document}&#10;&#10;"/>
  <p:tag name="IGUANATEXSIZE" val="20"/>
  <p:tag name="IGUANATEXCURSOR" val="623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4.4357"/>
  <p:tag name="ORIGINALWIDTH" val="2365.95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nn&#10;  \Theta^{\mu\nu}&#10;  \= e u^\mu u^\nu + \com{p_\perp} \Xi^{\mu\nu} &#10;+ \com{p_\para} b^\mu b^\nu &#10;  + \com{ \delta \Theta^{\mu\nu} } &#10;  \\&#10;\nn&#10;  \Sigma^{\mu\nu\rho}&#10;  \= \epsilon^{\mu\nu\rho\lambda} &#10;  (\sigma_\lambda + \com{ u_\lambda \delta \sigma } )&#10;  \\&#10;\tilde F^{\mu\nu} \= (B^\mu u^\nu - B^\nu u^\mu)&#10;+ \com{ \delta \tilde F^{\mu\nu} }&#10;\nn&#10;\end{eqnarray}&#10;&#10;&#10;\end{document}&#10;&#10;"/>
  <p:tag name="IGUANATEXSIZE" val="20"/>
  <p:tag name="IGUANATEXCURSOR" val="603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3460.06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nnb &#10;{\gamma ^{\mu \nu \rho \sigma }} &#10;\= \com{\gamma _ \bot }({\Xi ^{\mu \rho }}{\Xi ^{\nu \sigma }} - {\Xi ^{\mu \sigma }}{\Xi ^{\nu \rho }})  &#10;- 2\com{\gamma _\parallel }({b^\mu }{\Xi ^{\nu [\rho }}{b^{\sigma ]}} - {b^\nu }{\Xi ^{\mu [\rho }}{b^{\sigma ]}})&#10;,&#10;\nnb&#10;{\xi ^{\mu \nu \rho \sigma }} &#10;\= 2 \com{\xi  }({b^\mu }{\Xi ^{\nu [\rho }}{b^{\sigma ]}} + {b^\nu }{\Xi ^{\mu [\rho }}{b^{\sigma ]}}  &#10;+ {b^\mu }{\Xi ^{\nu (\rho }}{b^{\sigma )}} - {b^\nu }{\Xi ^{\mu (\rho }}{b^{\sigma )}}) &#10;\nn&#10;\end{eqnarray}&#10;&#10;&#10;\end{document}&#10;&#10;"/>
  <p:tag name="IGUANATEXSIZE" val="20"/>
  <p:tag name="IGUANATEXCURSOR" val="644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0.84"/>
  <p:tag name="ORIGINALWIDTH" val="3460.06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eta ^{\mu \nu \rho \sigma }} &#10;%\= {\zeta _ \bot }{\Xi ^{\mu \nu }}{\Xi ^{\rho \sigma }} + {\zeta _\parallel }{b^\mu }{b^\nu }{b^\rho }{b^\sigma }&#10;%+ {\zeta _ \times }({b^\mu }{b^\nu }{\Xi ^{\rho \sigma }} + {\Xi ^{\mu \nu }}{b^\rho }{b^\sigma })&#10;%\nnb&#10;\= &#10;\begin{pmatrix}&#10;b^\mu b^\nu &amp; \Xi^{\mu\nu}&#10;\end{pmatrix}&#10;\begin{pmatrix}&#10;\com{\zeta_\para} &amp; \com{\zeta_\times} \\&#10;\com{\zeta'_\times} &amp; \com{ \zeta_\perp}&#10;\end{pmatrix}&#10;\begin{pmatrix}&#10;b^\rho b^\sigma \\ \Xi^{\rho\sigma}&#10;\end{pmatrix}&#10;\nnb&#10;&amp;&amp;&#10;+ 2 \com{\eta _\parallel }({b^\mu }{\Xi ^{\nu (\rho }}{b^{\sigma )}} + {b^\nu }{\Xi ^{\mu (\rho }}{b^{\sigma )}}) &#10;\nnb&#10;&amp;&amp;&#10; + \com{\eta _ \bot }({\Xi ^{\mu \rho }}{\Xi ^{\nu \sigma }} + {\Xi ^{\mu \sigma }}{\Xi ^{\nu \rho }} &#10;- {\Xi ^{\mu \nu }}{\Xi ^{\rho \sigma }}) &#10; ,&#10;\nnb &#10;{\gamma ^{\mu \nu \rho \sigma }} &#10;\= \com{\gamma _ \bot }({\Xi ^{\mu \rho }}{\Xi ^{\nu \sigma }} - {\Xi ^{\mu \sigma }}{\Xi ^{\nu \rho }})  &#10;- 2\com{\gamma _\parallel }({b^\mu }{\Xi ^{\nu [\rho }}{b^{\sigma ]}} - {b^\nu }{\Xi ^{\mu [\rho }}{b^{\sigma ]}})&#10;,&#10;\nnb&#10;{\xi ^{\mu \nu \rho \sigma }} &#10;\= 2 \com{\xi  }({b^\mu }{\Xi ^{\nu [\rho }}{b^{\sigma ]}} + {b^\nu }{\Xi ^{\mu [\rho }}{b^{\sigma ]}}  &#10;+ {b^\mu }{\Xi ^{\nu (\rho }}{b^{\sigma )}} - {b^\nu }{\Xi ^{\mu (\rho }}{b^{\sigma )}}) ,&#10;\nnb&#10;{\rho ^{\mu \nu \rho \sigma }} \= - 2\com{\rho_ \bot }({b^\mu }{\Xi ^{\nu [\rho }}{b^{\sigma ]}} - {b^\nu }{\Xi ^{\mu [\rho }}{b^{\sigma ]}})  +  2\com{\rho_\parallel }{\Xi ^{\mu [\rho }}{\Xi ^{\sigma ]\nu }}&#10;\nn&#10;\end{eqnarray}&#10;&#10;&#10;\end{document}&#10;&#10;"/>
  <p:tag name="IGUANATEXSIZE" val="20"/>
  <p:tag name="IGUANATEXCURSOR" val="668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974.87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pd_\mu   \Theta^{\mu\nu} = 0&#10;\nnb&#10;&amp;&amp; \pd_\mu  \Sigma^{\mu\nu\rho}&#10;= - 2 \Theta^{[\mu\nu]}&#10; \nnb&#10;&amp;&amp; \pd_\mu \tilde F^{\mu\nu} = 0&#10;\nn&#10;\end{eqnarray}&#10;&#10;&#10;\end{document}&#10;&#10;"/>
  <p:tag name="IGUANATEXSIZE" val="20"/>
  <p:tag name="IGUANATEXCURSOR" val="606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2491.93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 \zeta_{\perp,\para} \geq 0 , \quad &#10;\eta_{\perp,\para} \geq 0, \quad  &#10; \gamma_{\perp,\para} \geq 0 , \quad  &#10; \rho_{\perp,\para} \geq 0, \quad  &#10;$&#10;&#10;$&#10;  \zeta_{\perp} \zeta_{\para} - \zeta_{\times}^2 \geq 0&#10;, \quad  &#10;\eta_{\para} \gamma_{\para} - \xi^2 \geq 0 &#10;\quad ({\rm Matrix} \geq 0) &#10;$&#10;&#10;&#10;&#10;\end{document}&#10;&#10;"/>
  <p:tag name="IGUANATEXSIZE" val="20"/>
  <p:tag name="IGUANATEXCURSOR" val="593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2.6734"/>
  <p:tag name="ORIGINALWIDTH" val="5535.80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 B k_\para &amp; \omega + i ( \rho_\perp' k_\para^2 + \rho_\para '  k_\perp^2 ) &amp; 0 &amp; 0&#10;\\&#10;  h \omega + i( \eta_\para - 2 \xi +\gam_\para ) k_\para^2 &#10;+ i(\eta_\perp  + \gam_\perp) k_\perp^2 &amp; \frac{1}{\mu_m}   B k_\para  &amp;&#10; \frac{4}{\chi} (\xi-\gam_\para)  k_\para  &amp; &#10;+  \frac{4}{\chi}   \gam_\perp   k_x &#10;\\&#10; 2  (\gam_\para - \xi) k_\para &amp; 0 &amp;\omega +  i \Gam_\para &amp; 0&#10;\\&#10;- 2 \gam_\perp k_x &amp; 0 &amp; 0 &amp;\omega + i \Gam_\perp&#10;\end{pmatrix}&#10;\begin{pmatrix}&#10;\delta u_y \\   \delta B_y \\ \delta S_x \\ \delta S_z&#10;\end{pmatrix} &#10;= 0&#10;\nn&#10;\end{eqnarray}&#10;&#10;&#10;\end{document}&#10;&#10;"/>
  <p:tag name="IGUANATEXSIZE" val="20"/>
  <p:tag name="IGUANATEXCURSOR" val="649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474.31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Time derivative: $D \equiv u^\mu \pd_\mu$&#10;&#10;&#10;\end{document}&#10;&#10;"/>
  <p:tag name="IGUANATEXSIZE" val="20"/>
  <p:tag name="IGUANATEXCURSOR" val="597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1379"/>
  <p:tag name="ORIGINALWIDTH" val="3169.10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ig( M_\zero + i M_\one \Big)&#10;\begin{pmatrix}&#10;\delta e \\ \delta u_x \\  \delta u_z \\ \delta B_x \\ \delta B_z \\ \delta S_y&#10;\end{pmatrix} &#10;= 0&#10;, \quad &#10;\Big( A_\zero + i A_\one \Big)&#10;\begin{pmatrix}&#10;\delta u_y \\   \delta B_y \\ \delta S_x \\ \delta S_z&#10;\end{pmatrix} &#10;= 0 \nn&#10;\end{eqnarray}&#10;&#10;&#10;\end{document}&#10;&#10;"/>
  <p:tag name="IGUANATEXSIZE" val="20"/>
  <p:tag name="IGUANATEXCURSOR" val="623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1732"/>
  <p:tag name="ORIGINALWIDTH" val="4624.67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A_\one =&#10;\begin{pmatrix}&#10;0&amp; \rho_\perp' k_\para^2 + \rho_\para '  k_\perp^2 &amp; 0 &amp; 0&#10;\\&#10;( \eta_\para - 2 \xi +\gam_\para ) k_\para^2 &#10;+ (\eta_\perp  + \gam_\perp) k_\perp^2 &amp; 0 &amp;&#10;- \frac{4i}{\chi} (\xi-\gam_\para)  k_\para  &amp; &#10;- \frac{4i}{\chi}   \gam_\perp   k_x &#10;\\&#10;-i 2  (\gam_\para - \xi) k_\para &amp; 0 &amp; \Gam_\para &amp; 0&#10;\\&#10;i 2 \gam_\perp k_x &amp; 0 &amp; 0 &amp;  \Gam_\perp&#10;\end{pmatrix}  &#10;\nn&#10;\end{eqnarray}&#10;&#10;&#10;\end{document}&#10;&#10;"/>
  <p:tag name="IGUANATEXSIZE" val="20"/>
  <p:tag name="IGUANATEXCURSOR" val="602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726.28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A_\zero = &#10;\begin{pmatrix}&#10; B k_\para &amp; \omega  &amp; 0 &amp; 0&#10;\\&#10;h \omega &amp; \frac{1}{\mu_m} B k_\para &amp; 0 &amp; 0&#10;\\&#10;0 &amp; 0 &amp; \omega &amp; 0 &#10;\\&#10;0 &amp; 0 &amp; 0  &amp; \omega &#10;\end{pmatrix}&#10;\nn&#10;\end{eqnarray}&#10;&#10;&#10;\end{document}&#10;&#10;"/>
  <p:tag name="IGUANATEXSIZE" val="20"/>
  <p:tag name="IGUANATEXCURSOR" val="603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52.56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com{&#10;\Big( A_\zero + i A_\one \Big)&#10;\begin{pmatrix}&#10;\delta u_y \\   \delta B_y \\ \delta S_x \\ \delta S_z&#10;\end{pmatrix} &#10;= 0 &#10;}&#10;\nn&#10;\end{eqnarray}&#10;&#10;&#10;\end{document}&#10;&#10;"/>
  <p:tag name="IGUANATEXSIZE" val="20"/>
  <p:tag name="IGUANATEXCURSOR" val="595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1379"/>
  <p:tag name="ORIGINALWIDTH" val="1510.31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om{&#10;\Big( M_\zero + i M_\one \Big)&#10;\begin{pmatrix}&#10;\delta e \\ \delta u_x \\  \delta u_z \\ \delta B_x \\ \delta B_z \\ \delta S_y&#10;\end{pmatrix} &#10;= 0  &#10;}&#10;\nn&#10;\end{eqnarray}&#10;&#10;&#10;\end{document}&#10;&#10;"/>
  <p:tag name="IGUANATEXSIZE" val="20"/>
  <p:tag name="IGUANATEXCURSOR" val="610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1379"/>
  <p:tag name="ORIGINALWIDTH" val="3576.30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M_\zero = &#10;\begin{pmatrix} &#10;0 &amp; - k_\perp  B &amp; 0  &amp; 0 &amp; \omega  &amp; 0&#10;\\&#10;0 &amp;  k_\para B &amp; 0 &amp;  \omega  &amp; 0  &amp; 0&#10;\\&#10;\omega &amp; -  h k_\perp &amp;  &#10;h  ( v_A^2  - 1) k_\para &amp; 0 &amp; \frac{h}{B} v_A^2 \omega  &amp; 0&#10;\\&#10;- c_s^2 k_\perp &amp;  h \omega &amp; 0 &amp;&#10;\frac{h}{ B}  v_A^2 k_\para &#10; &amp; - \frac{h}{ B}  v_A^2  k_\perp  &amp; 0&#10;\\&#10;- c_s^2 k_\para &amp; 0 &amp;  - h  ( v_A^2  - 1) \omega &amp; 0 &amp;   0 &#10; \cout{\frac{1}{\mu_m}   B  (1 -\mu_m) k_\para}  &amp; 0&#10;\\&#10;0 &amp;  0 &amp;  0 &amp;  0 &amp;  0 &amp;    \omega&#10;\end{pmatrix} &#10;\nn&#10;\end{eqnarray}&#10;&#10;&#10;\end{document}&#10;&#10;"/>
  <p:tag name="IGUANATEXSIZE" val="20"/>
  <p:tag name="IGUANATEXCURSOR" val="61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.116"/>
  <p:tag name="ORIGINALWIDTH" val="7154.85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M_\one = &#10;\begin{pmatrix} &#10;-   \frac{  v_A^2 }{  1 -v_A^2 } &#10;\frac{\rho_\perp}{\bar B} c_s^2 k_\perp^2&#10; &amp; 0 &amp; 0  &amp; - \frac{\rho_\perp}{\mu_m} k_\para k_\perp  &#10;&amp;  \frac{\rho_\perp}{\mu_m}  k_\perp^2  &amp; 0&#10;\\&#10;\frac{  v_A^2 }{  1 -v_A^2 }&#10;\frac{\rho_\perp}{\bar B}  c_s^2 k_\perp k_\para &#10; &amp; 0 &amp; 0  &amp; \rho_\perp  \mu_m^{-1} k_\para^2 &#10;&amp; - \rho_\perp  \mu_m^{-1} k_\perp k_\para &amp; 0&#10;\\ &#10;0 &amp; 0&amp; 0 &amp; 0&amp; 0 &amp; 0&#10;\\&#10;0 &amp; (\zeta_\perp + \eta_\perp  ) k_\perp^2 &#10;+ (\eta_\para -2\xi+\gam_\para ) k_\para^2 &amp;&#10;(\zeta_\times + \eta_\para -\gam_\para ) k_\perp k_\para &amp;  0&amp; 0 &amp;  4 \frac{i}{\chi}(\xi-\gam_\para) k_\para &#10;\\&#10;0 &amp;  (\zeta_\times + \eta_\para -\gam_\para) k_\perp k_\para &amp;&#10; \zeta_\para k_\para^2 + &#10;(\eta_\para + 2 \xi + \gam_\para ) k_\perp^2   &amp;  0&amp; 0 &#10;&amp; + 4 \frac{i}{\chi}(\xi + \gam_\para) k_\perp &#10;\\&#10;0 &amp; 2i ( \gam_\para-\xi)k_\para &amp; - 2i( \gam_\para + \xi ) k_x&#10;&amp; 0 &amp; 0 &amp; 8 \Gam_\para&#10;\end{pmatrix} &#10;\nn&#10;\end{eqnarray}&#10;&#10;&#10;\end{document}&#10;&#10;"/>
  <p:tag name="IGUANATEXSIZE" val="20"/>
  <p:tag name="IGUANATEXCURSOR" val="612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849.643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A^2 = B^2/(\mu_m h) &#10;\nn&#10;\end{eqnarray}&#10;&#10;&#10;\end{document}&#10;&#10;"/>
  <p:tag name="IGUANATEXSIZE" val="20"/>
  <p:tag name="IGUANATEXCURSOR" val="597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8.17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(\nabla \cdot \bB =0)&#10;\nn&#10;\end{eqnarray}&#10;&#10;&#10;\end{document}&#10;&#10;"/>
  <p:tag name="IGUANATEXSIZE" val="20"/>
  <p:tag name="IGUANATEXCURSOR" val="597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70.716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4\times 4&#10;\nn&#10;\end{eqnarray}&#10;&#10;&#10;\end{document}&#10;&#10;"/>
  <p:tag name="IGUANATEXSIZE" val="20"/>
  <p:tag name="IGUANATEXCURSOR" val="598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71.91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B^\mu = \tilde F^{\mu\nu} u_\nu&#10;\nn&#10;\end{eqnarray}&#10;&#10;&#10;\end{document}&#10;&#10;"/>
  <p:tag name="IGUANATEXSIZE" val="20"/>
  <p:tag name="IGUANATEXCURSOR" val="598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966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6 \times 6&#10;\nn&#10;\end{eqnarray}&#10;&#10;&#10;\end{document}&#10;&#10;"/>
  <p:tag name="IGUANATEXSIZE" val="20"/>
  <p:tag name="IGUANATEXCURSOR" val="598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3.1271"/>
  <p:tag name="ORIGINALWIDTH" val="3229.84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\=  \pm v_A  k_\para&#10;- \frac{i}{2} \Big( \, &#10;\rho'_\perp k_\para^2  + \rho'_\para k_\perp^2 &#10;+ \com{(\eta_\para'  - \frac{ \xi'^2}{\gam'_\para})} k_\para^2 &#10;+ \eta_\perp   k_\perp^2   \, \Big) &#10;\, , &#10;\nnb&#10;\omega \= -   i \Gamma_\perp - i  \frac{\gam_\perp}{h} k_\perp^2&#10;\, , &#10;\nnb&#10;\omega \= -   i \Gamma_\para &#10;- i  \frac{ (\gam_\para - \xi)^2 }{h \gam_\para} k_\para^2&#10;\nn&#10;\end{eqnarray}&#10;&#10;&#10;\end{document}&#10;&#10;"/>
  <p:tag name="IGUANATEXSIZE" val="20"/>
  <p:tag name="IGUANATEXCURSOR" val="608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716.160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&#10;\begin{eqnarray} &#10;\omega \= -   i \Gamma_\perp  &#10;\nnb&#10;\omega \= -   i \Gamma_\para  &#10;\nn&#10;\end{eqnarray}&#10;&#10;&#10;\end{document}&#10;&#10;"/>
  <p:tag name="IGUANATEXSIZE" val="20"/>
  <p:tag name="IGUANATEXCURSOR" val="599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721.03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Gamma_{\para,\perp} = \frac{8}{\chi}\gam_{\para,\perp}$&#10;&#10;Spin susceptibility: $S^{\mu\nu} = \chi \mu^{\mu\nu}$&#10; &#10;&#10;\end{document}&#10;&#10;"/>
  <p:tag name="IGUANATEXSIZE" val="20"/>
  <p:tag name="IGUANATEXCURSOR" val="605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993.62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 \Sigma^{\mu\a\b}  &#10;= - 2 \Theta^{[\mu\nu]}&#10;\nn&#10;\end{eqnarray}&#10;&#10;&#10;\end{document}&#10;&#10;"/>
  <p:tag name="IGUANATEXSIZE" val="20"/>
  <p:tag name="IGUANATEXCURSOR" val="594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90.73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om{Without the conversion ($\xi\to0$), &#10;no mixing between MHD modes and spin.}&#10;&#10;&#10;\end{document}&#10;&#10;"/>
  <p:tag name="IGUANATEXSIZE" val="20"/>
  <p:tag name="IGUANATEXCURSOR" val="598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2.115"/>
  <p:tag name="ORIGINALWIDTH" val="2431.19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\= - \frac{ W_1 - v_1^2 W_2   }&#10;{ 2  (v_1^2 - v_2^2)  }&#10;\nnb&#10;w_2 \= + \frac{ W_1 - v_2^2 W_2   }&#10;{ 2 \gam_\para (v_1^2 - v_2^2)}&#10;\nnb&#10;w_3 &#10;\= \frac{(\gam'_\para - \xi')^2}{\gam'_\para} &#10; \frac{ 1 - v_A^2 \cos^2 \theta}{1-v_A^2} &#10;+ 4 \xi' \frac{\sin^2 \theta }{1-v_A^2} &#10;\nn&#10;\end{eqnarray}&#10;&#10;&#10;\end{document}&#10;&#10;"/>
  <p:tag name="IGUANATEXSIZE" val="20"/>
  <p:tag name="IGUANATEXCURSOR" val="605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4.818"/>
  <p:tag name="ORIGINALWIDTH" val="4076.4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\= \com{(\eta_\para'  - \frac{ \xi'^2}{\gam'_\para})}&#10; \Big( c_s^2  \cos^2 (2\theta)&#10;+  \frac{v_A^2}{1-v_A^2} \sin^2 \theta&#10; \Big)&#10;+ \rho'_\perp c_s^2 \Big( 1 + \frac{ v_A^2}{1-v_A^2}  \sin^2 \theta   \Big)&#10;\nnb&#10;&amp;&amp;&#10;+ \cos^2 \theta \Big[ \, &#10;\zeta'_\para \Big( \frac{v_A^2}{1-v_A^2} &#10;+  c_s^2  \sin^2 \theta  \Big) &#10;+ c_s^2 \Big(   \zeta'_\perp + \eta'_\perp- 2 \zeta'_\times \Big) \sin^2 \theta    \, \Big]&#10;\nnb&#10;W_2 \= \com{(\eta_\para'  - \frac{ \xi'^2}{\gam'_\para})}&#10;\Big( 1 + \frac{v_A^2}{1-v_A^2} \sin^2\theta\Big) &#10;+\rho'_\perp \Big( 1 + \frac{ c_s^2 v_A^2}{1-v_A^2} \sin^2\theta\Big)&#10;\nnb&#10;&amp;&amp;&#10;+ \frac{\zeta'_\para }{1-v_A^2} \cos^2\theta &#10;+ (\zeta'_\perp + \eta'_\perp) \sin^2 \theta &#10;\nn&#10;\end{eqnarray}&#10;&#10;&#10;\end{document}&#10;&#10;"/>
  <p:tag name="IGUANATEXSIZE" val="20"/>
  <p:tag name="IGUANATEXCURSOR" val="642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1841"/>
  <p:tag name="ORIGINALWIDTH" val="1161.60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\= \pm v_1 k - i w_1 k^2&#10;\nnb&#10;\omega \= \pm v_2 k - i w_2 k^2&#10;\nnb&#10;\omega \=   - i  \Gamma_\para - i  w_3 k^2&#10;\nn&#10;\end{eqnarray}&#10;&#10;&#10;\end{document}&#10;&#10;"/>
  <p:tag name="IGUANATEXSIZE" val="20"/>
  <p:tag name="IGUANATEXCURSOR" val="606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26.69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om{Even w/o the conversion ($\xi\to0$), &#10;there is mixing between MHD modes and spin.}&#10;&#10;&#10;\end{document}&#10;&#10;"/>
  <p:tag name="IGUANATEXSIZE" val="20"/>
  <p:tag name="IGUANATEXCURSOR" val="600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064.86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s = e  + p  - H_\mu B^\mu&#10;\nn&#10;\end{eqnarray}&#10;&#10;&#10;\end{document}&#10;&#10;"/>
  <p:tag name="IGUANATEXSIZE" val="20"/>
  <p:tag name="IGUANATEXCURSOR" val="596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711.28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Symmetric viscous tensor $\eta^{\mu\nu\rho\sigma}$&#10;&#10;&#10;\end{document}&#10;&#10;"/>
  <p:tag name="IGUANATEXSIZE" val="28"/>
  <p:tag name="IGUANATEXCURSOR" val="596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977.50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Anti-symmetric viscous tensor $\eta^{\mu\nu\rho\sigma}$&#10;&#10;&#10;\end{document}&#10;&#10;"/>
  <p:tag name="IGUANATEXSIZE" val="28"/>
  <p:tag name="IGUANATEXCURSOR" val="596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19.57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Cross viscous tensor $\xi^{\mu\nu\rho\sigma}$&#10;&#10;&#10;\end{document}&#10;&#10;"/>
  <p:tag name="IGUANATEXSIZE" val="28"/>
  <p:tag name="IGUANATEXCURSOR" val="596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286.83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Resistivity tensor $\rho^{\mu\nu\a\b}$&#10;&#10;&#10;\end{document}&#10;&#10;"/>
  <p:tag name="IGUANATEXSIZE" val="28"/>
  <p:tag name="IGUANATEXCURSOR" val="597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02.662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j = - D \nabla \cdot n&#10;\nn&#10;\end{eqnarray}&#10;&#10;&#10;\end{document}&#10;&#10;"/>
  <p:tag name="IGUANATEXSIZE" val="24"/>
  <p:tag name="IGUANATEXCURSOR" val="599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92.913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pd_t n = -  \nabla \cdot \bj&#10;\nn&#10;\end{eqnarray}&#10;&#10;&#10;\end{document}&#10;&#10;"/>
  <p:tag name="IGUANATEXSIZE" val="20"/>
  <p:tag name="IGUANATEXCURSOR" val="600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71.241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x&#10;\nn&#10;\end{eqnarray}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t&#10;\nn&#10;\end{eqnarray}&#10;&#10;&#10;\end{document}&#10;&#10;"/>
  <p:tag name="IGUANATEXSIZE" val="20"/>
  <p:tag name="IGUANATEXCURSOR" val="5972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044.6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T d s &#10;  = d e  - H_\mu d B^\mu &#10;\nn&#10;\end{eqnarray}&#10;&#10;&#10;\end{document}&#10;&#10;"/>
  <p:tag name="IGUANATEXSIZE" val="20"/>
  <p:tag name="IGUANATEXCURSOR" val="593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1346.83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  \beta \equiv \frac{\partial s}{\partial e}, &#10;  \quad  &#10;  \beta H_\mu \equiv - \frac{\partial s}{\partial B^\mu}&#10;\nn&#10;\end{eqnarray}&#10;&#10;&#10;\end{document}&#10;&#10;"/>
  <p:tag name="IGUANATEXSIZE" val="20"/>
  <p:tag name="IGUANATEXCURSOR" val="597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65.241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354.33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 &#10;$p_\perp = p $ ($p$ in the 1st law)&#10;&#10;$&#10;({p_\parallel } - {p_ \bot }){b^\nu } + {H^\nu }B = 0&#10;$&#10;&#10;&#10;\end{document}&#10;&#10;"/>
  <p:tag name="IGUANATEXSIZE" val="20"/>
  <p:tag name="IGUANATEXCURSOR" val="597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0.1913"/>
  <p:tag name="ORIGINALWIDTH" val="2473.19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s^\mu  &#10;\= \beta  ( Ts - \epsilon - \com{ p_\perp }&#10;+  H_\mu B^\mu ) \pd_\mu u^\mu&#10;\nnb&#10;&amp;&amp;&#10;- \beta \big[\, \com{ (p_\para - p_\perp)  b^\mu b^\nu &#10;+ B  b^\mu H^\nu }&#10;%+ 2  S^{\m\a} \omega^\n_{\ \, \a} &#10;\, \big] \pd_\mu u_\nu &#10;\nnb&#10;\= 0&#10;\nn&#10;\end{eqnarray}&#10;&#10;&#10;\end{document}&#10;&#10;"/>
  <p:tag name="IGUANATEXSIZE" val="20"/>
  <p:tag name="IGUANATEXCURSOR" val="601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698.912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H^\mu = \frac{1}{\mu_m} B^\mu&#10;\nn&#10;\end{eqnarray}&#10;&#10;&#10;\end{document}&#10;&#10;"/>
  <p:tag name="IGUANATEXSIZE" val="20"/>
  <p:tag name="IGUANATEXCURSOR" val="597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500.18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p_\perp$ and $p_\para$ are different by the Maxwell stress.&#10;&#10;&#10;\end{document}&#10;&#10;"/>
  <p:tag name="IGUANATEXSIZE" val="18"/>
  <p:tag name="IGUANATEXCURSOR" val="599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1892.76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Theta^{\mu\nu} _\zero &#10;\= \epsilon u^\mu u^\nu - p_\perp \Xi^{\mu\nu} &#10;+ p_\para b^\mu b^\nu&#10;\nn&#10;\end{eqnarray}&#10;&#10;&#10;\end{document}&#10;&#10;"/>
  <p:tag name="IGUANATEXSIZE" val="20"/>
  <p:tag name="IGUANATEXCURSOR" val="603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1353.5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 &#10;\nn&#10;\end{eqnarray}&#10;&#10;&#10;\end{document}&#10;&#10;"/>
  <p:tag name="IGUANATEXSIZE" val="20"/>
  <p:tag name="IGUANATEXCURSOR" val="601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30.82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g^{\mu\nu} \to \com{(g^{\mu\nu} -u^\mu u^\nu) , \ u^\mu u^\nu}&#10;\to \cgd{(g^{\mu\nu} -u^\mu u^\nu + b^\mu b^\nu) , \ u^\mu u^\nu, \  b^\mu b^\nu}&#10;\nn&#10;\end{eqnarray}&#10;&#10;&#10;\end{document}&#10;&#10;"/>
  <p:tag name="IGUANATEXSIZE" val="18"/>
  <p:tag name="IGUANATEXCURSOR" val="611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1355.0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\Xi^{\mu\nu} = g^{\mu\nu} + u^\mu u^\nu - b^\mu b^\nu&#10;\nnb&#10;&amp;&amp;&#10;u_\mu \Xi^{\mu\nu} = 0 = b_\mu \Xi^{\mu\nu}&#10;\nn&#10;\end{eqnarray}&#10;&#10;&#10;\end{document}&#10;&#10;"/>
  <p:tag name="IGUANATEXSIZE" val="20"/>
  <p:tag name="IGUANATEXCURSOR" val="598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38.732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green{ p_\perp}&#10;\nn&#10;\end{eqnarray}&#10;&#10;%%%%%%%%%%%%%%%%%%%%%%%%%%%%%%%%%%%%%%%%&#10;\end{document}&#10;%%%%%%%%%%%%%%%%%%%%%%%%%%%%%%%%%%%%%%%%"/>
  <p:tag name="IGUANATEXSIZE" val="50"/>
  <p:tag name="IGUANATEXCURSOR" val="347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4.986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green{ p_\para}&#10;\nn&#10;\end{eqnarray}&#10;&#10;%%%%%%%%%%%%%%%%%%%%%%%%%%%%%%%%%%%%%%%%&#10;\end{document}&#10;%%%%%%%%%%%%%%%%%%%%%%%%%%%%%%%%%%%%%%%%"/>
  <p:tag name="IGUANATEXSIZE" val="50"/>
  <p:tag name="IGUANATEXCURSOR" val="350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71.953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\{$\epsilon$, $u^\mu$\}&#10;&#10;%%%%%%%%%%%%%%%%%%%%%%%%%%%%%%%%%%%%%%%%&#10;\end{document}&#10;%%%%%%%%%%%%%%%%%%%%%%%%%%%%%%%%%%%%%%%%"/>
  <p:tag name="IGUANATEXSIZE" val="50"/>
  <p:tag name="IGUANATEXCURSOR" val="124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0.7012"/>
  <p:tag name="ORIGINALWIDTH" val="1142.857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T^{\mu\nu}&amp;=&amp; T^{\mu\nu}_{(0)} + \cgd{T^{\mu\nu}_{(1)}} &#10;\nonumber\\&#10;\tilde F^{\mu \nu} &amp;=&amp; \tilde F^{\mu \nu}_{(0)}&#10;+ \cgd{ \tilde F^{\mu \nu}_{(1)} }&#10;\nonumber&#10;\end{eqnarray}&#10;&#10;%%%%%%%%%%%%%%%%%%%%%%%%%%%%%%%%%%%%%%%%&#10;\end{document}&#10;%%%%%%%%%%%%%%%%%%%%%%%%%%%%%%%%%%%%%%%%"/>
  <p:tag name="IGUANATEXSIZE" val="50"/>
  <p:tag name="IGUANATEXCURSOR" val="138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55.86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cgd{&#10;$T_{(1)}^{\mu\nu}, \, &#10;E_{(1)}^{\mu}, \ \sim {\mathcal O}(\partial^1)$&#10;}&#10;%%%%%%%%%%%%%%%%%%%%%%%%%%%%%%%%%%%%%%%%&#10;\end{document}&#10;%%%%%%%%%%%%%%%%%%%%%%%%%%%%%%%%%%%%%%%%"/>
  <p:tag name="IGUANATEXSIZE" val="50"/>
  <p:tag name="IGUANATEXCURSOR" val="130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3417.32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The second law of the thermodynamics &#10;$\com{\partial_\mu (s u^\mu) \geq 0}$ &#10;constrains &#10;&#10;the tensor structures of the first order corrections.&#10;&#10;%%%%%%%%%%%%%%%%%%%%%%%%%%%%%%%%%%%%%%%%&#10;\end{document}&#10;%%%%%%%%%%%%%%%%%%%%%%%%%%%%%%%%%%%%%%%%"/>
  <p:tag name="IGUANATEXSIZE" val="50"/>
  <p:tag name="IGUANATEXCURSOR" val="13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0.7012"/>
  <p:tag name="ORIGINALWIDTH" val="1649.04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T^{\mu\nu}&amp;=&amp; T^{\mu\nu}_{(0)} + \cgd{T^{\mu\nu}_{(1)}} &#10;\nonumber\\&#10;\tilde F^{\mu \nu} &amp;=&amp; \tilde F^{\mu \nu}_{(0)}&#10;- \epsilon^{\mu\nu\alpha\beta} u_\alpha \cgd{E_{(1) \beta}}&#10;\nonumber&#10;\end{eqnarray}&#10;&#10;%%%%%%%%%%%%%%%%%%%%%%%%%%%%%%%%%%%%%%%%&#10;\end{document}&#10;%%%%%%%%%%%%%%%%%%%%%%%%%%%%%%%%%%%%%%%%"/>
  <p:tag name="IGUANATEXSIZE" val="50"/>
  <p:tag name="IGUANATEXCURSOR" val="142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35.583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 &#10;E_{(1)}^\mu &#10;= -\frac12 \epsilon^{\mu\nu\alpha\beta} &#10;u_\nu \tilde F_{(1)\alpha\beta} &#10;\nonumber&#10;\end{eqnarray}&#10;&#10;%%%%%%%%%%%%%%%%%%%%%%%%%%%%%%%%%%%%%%%%&#10;\end{document}&#10;%%%%%%%%%%%%%%%%%%%%%%%%%%%%%%%%%%%%%%%%"/>
  <p:tag name="IGUANATEXSIZE" val="50"/>
  <p:tag name="IGUANATEXCURSOR" val="1327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3360.3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Positivity is ensured by a bilinear form, e.g., &#10;$ \cgd{E_{(1)}^{\mu}} X_{\mu\nu} \cgd{E_{(1)}^{\nu}} \geq 0$&#10;&#10;&#10;\end{document}&#10;&#10;"/>
  <p:tag name="IGUANATEXSIZE" val="24"/>
  <p:tag name="IGUANATEXCURSOR" val="605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1124.85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F_{(0)}^{\mu\nu} = B^\mu u^\nu - B^\nu u^\mu&#10;\nn&#10;\end{eqnarray}&#10;&#10;&#10;\end{document}&#10;&#10;"/>
  <p:tag name="IGUANATEXSIZE" val="20"/>
  <p:tag name="IGUANATEXCURSOR" val="601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027"/>
  <p:tag name="ORIGINALWIDTH" val="2557.1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&amp;&amp;&#10;\partial_\mu \left( \, s u^\mu + {\mathcal O}(\partial^1) \, \right)&#10;\nn\\&#10;&amp;&amp;&#10;\hspace{1cm}&#10;=&#10;\cgd{T_{(1)}^{\mu\nu}} \partial_\mu(\beta u_\nu) &#10;- \cgd{E_{(1)}^{\mu}} \{ \epsilon_{\mu\nu\alpha\beta} u^\nu \partial^\alpha (\beta H^\beta) \}&#10;\nn&#10;\end{eqnarray}&#10;&#10;%%%%%%%%%%%%%%%%%%%%%%%%%%%%%%%%%%%%%%%%&#10;\end{document}&#10;%%%%%%%%%%%%%%%%%%%%%%%%%%%%%%%%%%%%%%%%"/>
  <p:tag name="IGUANATEXSIZE" val="50"/>
  <p:tag name="IGUANATEXCURSOR" val="144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3128.60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X_{\mu\nu} = &#10;\cgd{\sigma_\para} b_\mu b_\nu - \cgd{\sigma_\perp} (g_{\mu\nu} - u_\mu u_\nu + b_\mu b_\nu) -\cgd{\sigma_{\rm Hall}} \, \epsilon_{\mu\nu\alpha\beta} u^\alpha b^\beta&#10;\nn&#10;\end{eqnarray}&#10;&#10;%%%%%%%%%%%%%%%%%%%%%%%%%%%%%%%%%%%%%%%%&#10;\end{document}&#10;%%%%%%%%%%%%%%%%%%%%%%%%%%%%%%%%%%%%%%%%"/>
  <p:tag name="IGUANATEXSIZE" val="50"/>
  <p:tag name="IGUANATEXCURSOR" val="136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2915.63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Bilinear $ \cgd{E_{(1)}^{\mu}} X_{\mu\nu} \cgd{E_{(1)}^{\nu}} $ composed of &#10;$g_{\mu\nu}$, $\epsilon_{\mu\nu\alpha\beta}$, and $b_\mu$. &#10;&#10;%%%%%%%%%%%%%%%%%%%%%%%%%%%%%%%%%%%%%%%%&#10;\end{document}&#10;%%%%%%%%%%%%%%%%%%%%%%%%%%%%%%%%%%%%%%%%"/>
  <p:tag name="IGUANATEXSIZE" val="50"/>
  <p:tag name="IGUANATEXCURSOR" val="1385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636.6704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$\partial_\mu T^{\mu\nu}_{\rm total} =0$&#10;&#10;%%%%%%%%%%%%%%%%%%%%%%%%%%%%%%%%%%%%%%%%&#10;\end{document}&#10;%%%%%%%%%%%%%%%%%%%%%%%%%%%%%%%%%%%%%%%%"/>
  <p:tag name="IGUANATEXSIZE" val="50"/>
  <p:tag name="IGUANATEXCURSOR" val="3481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831.64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com{$b^\mu = -B^\mu/B^2$ breaks a spatial rotational symmetry.}&#10;&#10;%%%%%%%%%%%%%%%%%%%%%%%%%%%%%%%%%%%%%%%%&#10;\end{document}&#10;%%%%%%%%%%%%%%%%%%%%%%%%%%%%%%%%%%%%%%%%"/>
  <p:tag name="IGUANATEXSIZE" val="50"/>
  <p:tag name="IGUANATEXCURSOR" val="127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4.4469"/>
  <p:tag name="ORIGINALWIDTH" val="2798.6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J_V^\mu &amp;=&amp;\partial_\nu F^{\nu\mu} = \partial_\nu( \epsilon^{\nu\mu\alpha\beta} u_\alpha H_\beta)&#10;+ {\mathcal O}(\partial^2)&#10;\nn&#10;\\&#10;&amp;=&amp;\left[ \cgd{\sigma_\para} E^\mu_\para&#10;+ \cgd{\sigma_\perp} E^\mu_\perp&#10;+ \cgd{\sigma_{\rm Hall}} \epsilon^{\mu\nu\alpha\beta}u_\nu b_\alpha E_\beta \right]&#10; + \cdots&#10;\nn&#10;\end{eqnarray}&#10;&#10;%%%%%%%%%%%%%%%%%%%%%%%%%%%%%%%%%%%%%%%%&#10;\end{document}&#10;%%%%%%%%%%%%%%%%%%%%%%%%%%%%%%%%%%%%%%%%"/>
  <p:tag name="IGUANATEXSIZE" val="50"/>
  <p:tag name="IGUANATEXCURSOR" val="367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58.30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$\sigma_{\rm Hall} = 0$ for neutral systems&#10;&#10;&#10;\end{document}&#10;&#10;"/>
  <p:tag name="IGUANATEXSIZE" val="20"/>
  <p:tag name="IGUANATEXCURSOR" val="596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454.443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sigma_{\para,\perp} \geq0&#10;\nn&#10;\end{eqnarray}&#10;&#10;&#10;\end{document}&#10;&#10;"/>
  <p:tag name="IGUANATEXSIZE" val="20"/>
  <p:tag name="IGUANATEXCURSOR" val="599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.4777"/>
  <p:tag name="ORIGINALWIDTH" val="1751.03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 \cgd{E_{(1)}^{\mu}} =&#10;- X^{-1 \mu\rho}  \epsilon_{\rho\nu\alpha\beta} u^\nu \partial^\alpha (\beta H^\beta) &#10;\nn&#10;\end{eqnarray}&#10;&#10;%%%%%%%%%%%%%%%%%%%%%%%%%%%%%%%%%%%%%%%%&#10;\end{document}&#10;%%%%%%%%%%%%%%%%%%%%%%%%%%%%%%%%%%%%%%%%"/>
  <p:tag name="IGUANATEXSIZE" val="50"/>
  <p:tag name="IGUANATEXCURSOR" val="138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2991.376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 &#10;\eta_\para \geq 0 &#10;\, , \quad&#10;\eta_\perp \geq 0 &#10;\, , \quad&#10; \zeta_\para \geq 0 &#10;\, , \quad&#10; \zeta_\perp \geq 0 &#10;\, , \quad&#10; \zeta_\para  \zeta_\perp -  \zeta_\times ^2 \geq 0 &#10;\nn&#10;\end{eqnarray}&#10;&#10;%%%%%%%%%%%%%%%%%%%%%%%%%%%%%%%%%%%%%%%%&#10;\end{document}&#10;%%%%%%%%%%%%%%%%%%%%%%%%%%%%%%%%%%%%%%%%"/>
  <p:tag name="IGUANATEXSIZE" val="50"/>
  <p:tag name="IGUANATEXCURSOR" val="3587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88.56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Onsager's relation: $\zeta_\times = \zeta_\times'$&#10;&#10;&#10;\end{document}&#10;&#10;"/>
  <p:tag name="IGUANATEXSIZE" val="20"/>
  <p:tag name="IGUANATEXCURSOR" val="598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89.726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green{\delta p_\perp}&#10;\nn&#10;\end{eqnarray}&#10;&#10;%%%%%%%%%%%%%%%%%%%%%%%%%%%%%%%%%%%%%%%%&#10;\end{document}&#10;%%%%%%%%%%%%%%%%%%%%%%%%%%%%%%%%%%%%%%%%"/>
  <p:tag name="IGUANATEXSIZE" val="50"/>
  <p:tag name="IGUANATEXCURSOR" val="347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296.962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lue{ \nabla \cdot u_\parallel}&#10;\nn&#10;\end{eqnarray}&#10;&#10;%%%%%%%%%%%%%%%%%%%%%%%%%%%%%%%%%%%%%%%%&#10;\end{document}&#10;%%%%%%%%%%%%%%%%%%%%%%%%%%%%%%%%%%%%%%%%"/>
  <p:tag name="IGUANATEXSIZE" val="50"/>
  <p:tag name="IGUANATEXCURSOR" val="350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54.218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lue{ \partial_\perp u_\parallel}&#10;\nn&#10;\end{eqnarray}&#10;&#10;%%%%%%%%%%%%%%%%%%%%%%%%%%%%%%%%%%%%%%%%&#10;\end{document}&#10;%%%%%%%%%%%%%%%%%%%%%%%%%%%%%%%%%%%%%%%%"/>
  <p:tag name="IGUANATEXSIZE" val="50"/>
  <p:tag name="IGUANATEXCURSOR" val="352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64.07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Translational symmetries&#10;&#10;%%%%%%%%%%%%%%%%%%%%%%%%%%%%%%%%%%%%%%%%&#10;\end{document}&#10;%%%%%%%%%%%%%%%%%%%%%%%%%%%%%%%%%%%%%%%%"/>
  <p:tag name="IGUANATEXSIZE" val="50"/>
  <p:tag name="IGUANATEXCURSOR" val="347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470.191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ta \to \eta_{\para,\perp}&#10;\nn&#10;\end{eqnarray}&#10;&#10;&#10;\end{document}&#10;&#10;"/>
  <p:tag name="IGUANATEXSIZE" val="20"/>
  <p:tag name="IGUANATEXCURSOR" val="597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287.96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lue{ \partial_\perp u_\perp}&#10;\nn&#10;\end{eqnarray}&#10;&#10;%%%%%%%%%%%%%%%%%%%%%%%%%%%%%%%%%%%%%%%%&#10;\end{document}&#10;%%%%%%%%%%%%%%%%%%%%%%%%%%%%%%%%%%%%%%%%"/>
  <p:tag name="IGUANATEXSIZE" val="50"/>
  <p:tag name="IGUANATEXCURSOR" val="352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9.9362"/>
  <p:tag name="ORIGINALWIDTH" val="4040.49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b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&#10;&#10;%%%%%%%%%%%%%%%%%%%%%%%%%%%%%%%%%%%%%%%%%%%%%%%%%%%%%&#10;\begin{document}&#10;&#10;\begin{eqnarray}&#10; \eta^{\mu\nu\rho\sigma}&#10;\= \com{ \eta_{\perp}} %\xout{\frac{1}{2}} \red{1}&#10;  \big( &#10;  \Xi^{\mu\rho} \Xi^{\nu\sigma} &#10;  + \Xi^{\mu\sigma} \Xi^{\nu\rho} &#10;  - \Xi^{\mu\nu} \Xi^{\rho\sigma}  &#10;  \big)&#10;  + 2 \com{ \eta_{\para} }&#10;  \big( \home^\mu \Xi^{\nu(\rho} \home^{\sigma)}&#10;  + \home^\nu \Xi^{\mu(\rho} \home^{\sigma)} &#10;  \big) &#10;\nnb&#10;&amp;&amp; + &#10;\begin{pmatrix}&#10;\Xi^{\mu\nu} &amp; \home^\mu \home^\nu &#10;\end{pmatrix}&#10;\cgd{&#10;\begin{pmatrix}&#10;\zeta_{\perp} &amp; \zeta_{\times} \\&#10;\zeta_{\times}' &amp; \zeta_{\para}&#10;\end{pmatrix}&#10;}&#10;\begin{pmatrix}&#10;\Xi^{\rho\sigma} \\ \home^\rho \home^\sigma&#10;\end{pmatrix}&#10;\nn&#10;\end{eqnarray}&#10;&#10;&#10;\end{document}&#10;&#10;"/>
  <p:tag name="IGUANATEXSIZE" val="20"/>
  <p:tag name="IGUANATEXCURSOR" val="653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1.1286"/>
  <p:tag name="ORIGINALWIDTH" val="2728.90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0  &#10;\= \pd_\mu (\epsilon u^\mu u^\nu - p_\perp \Xi^{\mu\nu} &#10;+ p_\para b^\mu b^\nu)&#10;\nnb&#10;&amp;&amp;&#10;+ \pd_\mu \Big[&#10; \com{ \eta_{\perp}} %\xout{\frac{1}{2}} \red{1}&#10;  \big( &#10;  \Xi^{\mu\rho} \Xi^{\nu\sigma} &#10;  + \Xi^{\mu\sigma} \Xi^{\nu\rho} &#10;  - \Xi^{\mu\nu} \Xi^{\rho\sigma}  &#10;  \big)&#10;\pd_\rho u_\sigma&#10;\nnb&#10;&amp;&amp;&#10;  + 2 \com{ \eta_{\para} }&#10;  \big( \home^\mu \Xi^{\nu(\rho} \home^{\sigma)}&#10;  + \home^\nu \Xi^{\mu(\rho} \home^{\sigma)} &#10;  \big) &#10;\pd_\rho u_\sigma&#10;\nnb&#10;&amp;&amp; + &#10;\begin{pmatrix}&#10;\Xi^{\mu\nu} &amp; \home^\mu \home^\nu &#10;\end{pmatrix}&#10;\cgd{&#10;\begin{pmatrix}&#10;\zeta_{\perp} &amp; \zeta_{\times} \\&#10;\zeta_{\times} &amp; \zeta_{\para}&#10;\end{pmatrix}&#10;}&#10;\begin{pmatrix}&#10;\Xi^{\rho\sigma} \\ \home^\rho \home^\sigma&#10;\end{pmatrix}&#10;\pd_\rho u_\sigma&#10;\nn&#10;\end{eqnarray}&#10;&#10;&#10;\end{document}&#10;&#10;"/>
  <p:tag name="IGUANATEXSIZE" val="20"/>
  <p:tag name="IGUANATEXCURSOR" val="655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.4495"/>
  <p:tag name="ORIGINALWIDTH" val="3751.03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0 \= \pd_\mu( B^\mu u^\nu - B^\nu u^\mu)&#10;\nnb&#10;&amp;&amp;&#10;- T \pd_\mu \Big[- 2{\rho_ \bot }({b^\mu }{\Xi ^{\nu [\rho }}{b^{\sigma ]}} - {b^\nu }{\Xi ^{\mu [\rho }}{b^{\sigma ]}})  +  2{\rho_\parallel }{\Xi ^{\mu [\rho }}{\Xi ^{\sigma ]\nu }} \Big] &#10;{\partial_ {[\rho }}(\beta {H_{\sigma ]}})&#10;\nn&#10;\end{eqnarray}&#10;&#10;&#10;\end{document}&#10;&#10;"/>
  <p:tag name="IGUANATEXSIZE" val="20"/>
  <p:tag name="IGUANATEXCURSOR" val="620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54.10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&amp;&amp; e \to e+ \delta e (x), \quad &#10; {u^\mu } \to u^\mu  + \delta {u^\mu }(x) ,&#10;\quad&#10;{B^\mu } \to B^\mu  + \delta {B^\mu } (x) \quad &#10;%{\mkern 1mu} B = {  B} + \delta  &#10;\nn&#10;\end{eqnarray}&#10;&#10;&#10;\end{document}&#10;&#10;"/>
  <p:tag name="IGUANATEXSIZE" val="20"/>
  <p:tag name="IGUANATEXCURSOR" val="603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1379"/>
  <p:tag name="ORIGINALWIDTH" val="1691.03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\begin{pmatrix} 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&#10;\\&#10;\cdot &amp; \cdot &amp;\cdot &amp; \cdot &amp; \cdot &amp; \cdot &#10;\end{pmatrix} &#10;\begin{pmatrix}&#10;\delta u_x \\   \delta B_x \\\delta u_y \\   \delta B_y \\  &#10;\cdot \\ \cdot&#10;\end{pmatrix} &#10;= 0 \nn&#10;\end{eqnarray}&#10;&#10;&#10;\end{document}&#10;&#10;"/>
  <p:tag name="IGUANATEXSIZE" val="20"/>
  <p:tag name="IGUANATEXCURSOR" val="634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31.158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lta e^2 , \delta e \delta u^\mu, \dots&#10;\nn&#10;\end{eqnarray}&#10;&#10;&#10;\end{document}&#10;&#10;"/>
  <p:tag name="IGUANATEXSIZE" val="20"/>
  <p:tag name="IGUANATEXCURSOR" val="599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371.57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\omega  + &#10;i (  \rho'_\perp k_\para^2 + \rho'_\para   k_\perp^2 ) /\mu_m&#10;&amp;  B k_\para &#10;\\&#10; h \frac{v_A^2}{B} k_\para &amp;  h \omega &#10;+ i ( \eta_\para  k_\para^2 + \eta_\perp  k_\perp^2 )&#10;\end{pmatrix}  &#10;\begin{pmatrix}&#10;\delta u_y \\   \delta B_y  &#10;\end{pmatrix} &#10;=0 &#10;\nn&#10;\end{eqnarray}&#10;&#10;&#10;\end{document}&#10;&#10;"/>
  <p:tag name="IGUANATEXSIZE" val="20"/>
  <p:tag name="IGUANATEXCURSOR" val="601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1379"/>
  <p:tag name="ORIGINALWIDTH" val="6392.20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 &#10;- i \frac{ B / h }{  1 -v_A^2 } &#10;\rho_\perp'  c_s^2 k_\perp^2&#10; &amp; - k_\perp  B  &amp; 0  &amp; - i \rho_\perp' k_\para k_\perp  &#10;&amp; \omega + i \rho'_\perp  k_\perp^2  &#10;\\&#10; i \frac{ B / h }{  1 -v_A^2 } &#10;\rho_\perp' c_s^2 k_\perp k_\para &#10; &amp;  k_\para  B &amp; 0  &amp;\omega +  i  \rho_\perp' k_\para^2 &#10;&amp; - i \rho_\perp'  k_\perp k_\para &#10;\\ &#10;\omega &amp; - h k_\perp &amp;  &#10;- h  ( 1 - v_A^2) k_\para &amp; &#10;0 &amp; \frac{h}{B}  v_A^2  \omega  &#10;\\&#10;- c_s^2 k_\perp &amp; h \omega + i [(\zeta_\perp + \eta_\perp) k_\perp^2 + \eta_\para k_\para^2] &amp;&#10;i (\zeta_\times + \eta_\para) k_\perp k_\para  &amp; \frac{h}{B} v_A^2 k_\para &amp; - \frac{h}{ B}  v_A^2  k_\perp&#10;\\&#10;- c_s^2 k_\para &amp; + i (\zeta_\times + \eta_\para ) k_\perp k_\para &amp;  \bar h  (1- v_A^2) \omega &#10; + i ( \zeta_\para k_\para^2 +  \eta_\para k_\perp^2) &amp;  0&amp; 0 &#10;\end{pmatrix}&#10;\begin{pmatrix}&#10;\delta e \\ \delta u_x \\  \delta u_z \\ \delta B_x \\ \delta B_z&#10;\end{pmatrix}&#10;=0&#10;\nn&#10;\end{eqnarray}&#10;&#10;&#10;\end{document}&#10;&#10;"/>
  <p:tag name="IGUANATEXSIZE" val="20"/>
  <p:tag name="IGUANATEXCURSOR" val="684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01.2373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bB&#10;\nn&#10;\end{eqnarray}&#10;&#10;%%%%%%%%%%%%%%%%%%%%%%%%%%%%%%%%%%%%%%%%&#10;\end{document}&#10;%%%%%%%%%%%%%%%%%%%%%%%%%%%%%%%%%%%%%%%%"/>
  <p:tag name="IGUANATEXSIZE" val="50"/>
  <p:tag name="IGUANATEXCURSOR" val="3463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873.640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with} \  \nabla \cdot \delta \bB =0&#10;\nn&#10;\end{eqnarray}&#10;&#10;&#10;\end{document}&#10;&#10;"/>
  <p:tag name="IGUANATEXSIZE" val="20"/>
  <p:tag name="IGUANATEXCURSOR" val="598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31.158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lta e^2 , \delta e \delta u^\mu, \dots&#10;\nn&#10;\end{eqnarray}&#10;&#10;&#10;\end{document}&#10;&#10;"/>
  <p:tag name="IGUANATEXSIZE" val="20"/>
  <p:tag name="IGUANATEXCURSOR" val="599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780.652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 v k -i w k^2  &#10;\nn&#10;\end{eqnarray}&#10;&#10;&#10;\end{document}&#10;&#10;"/>
  <p:tag name="IGUANATEXSIZE" val="20"/>
  <p:tag name="IGUANATEXCURSOR" val="596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.4934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/>
  <p:tag name="IGUANATEXSIZE" val="20"/>
  <p:tag name="IGUANATEXCURSOR" val="597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65.241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766.02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A^2  k_\para^2 &#10;- (\omega + i \tilde \rho k^2 )( \omega + i \tilde \eta k^2)  = 0&#10;\nn&#10;\end{eqnarray}&#10;&#10;&#10;\end{document}&#10;&#10;"/>
  <p:tag name="IGUANATEXSIZE" val="20"/>
  <p:tag name="IGUANATEXCURSOR" val="603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1607.04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tilde \rho =  (\rho_\perp \cos^2 \theta&#10;+\rho_\para  \sin^2 \theta)/\mu_m$ &#10;&#10;$&#10;\tilde \eta = (\eta_\para \cos^2 \theta + \eta_\perp \sin^2 \theta )/h $.&#10;&#10;&#10;\end{document}&#10;&#10;"/>
  <p:tag name="IGUANATEXSIZE" val="20"/>
  <p:tag name="IGUANATEXCURSOR" val="601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186"/>
  <p:tag name="ORIGINALWIDTH" val="1999.2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 &#10;\= \pm v_A k_\para &#10;- \frac{i}{2} (\tilde \rho + \tilde \eta) k^2 + \order (k^3)&#10;\nn&#10;\end{eqnarray}&#10;&#10;&#10;\end{document}&#10;&#10;"/>
  <p:tag name="IGUANATEXSIZE" val="20"/>
  <p:tag name="IGUANATEXCURSOR" val="596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1423.32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cgd{Alfven velocity}: $v_A^2 = \frac{B^2}{\mu_m h} $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371.57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begin{pmatrix}&#10; \omega  + &#10;i (  \rho'_\perp k_\para^2 + \rho'_\para   k_\perp^2 ) /\mu_m&#10;&amp;  B k_\para &#10;\\&#10; h \frac{v_A^2}{B} k_\para &amp;  h \omega &#10;+ i ( \eta_\para  k_\para^2 + \eta_\perp  k_\perp^2 )&#10;\end{pmatrix}  &#10;\begin{pmatrix}&#10;\delta u_y \\   \delta B_y  &#10;\end{pmatrix} &#10;=0 &#10;\nn&#10;\end{eqnarray}&#10;&#10;&#10;\end{document}&#10;&#10;"/>
  <p:tag name="IGUANATEXSIZE" val="20"/>
  <p:tag name="IGUANATEXCURSOR" val="601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572.1785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 &#10;&#10;$\partial_\mu \tilde F^{\mu\nu} = 0$&#10;&#10;%%%%%%%%%%%%%%%%%%%%%%%%%%%%%%%%%%%%%%%%&#10;\end{document}&#10;%%%%%%%%%%%%%%%%%%%%%%%%%%%%%%%%%%%%%%%%"/>
  <p:tag name="IGUANATEXSIZE" val="50"/>
  <p:tag name="IGUANATEXCURSOR" val="1264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842.894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rho'_{\para,\perp} = \rho_{\para,\perp}/\mu_m&#10;\nn&#10;\end{eqnarray}&#10;&#10;&#10;\end{document}&#10;&#10;"/>
  <p:tag name="IGUANATEXSIZE" val="20"/>
  <p:tag name="IGUANATEXCURSOR" val="597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711.28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(\omega^2)^2 -  \V^2 k^2 \omega^2&#10;+ v_A^2 c_s^2 k^2 k_\para^2 =0&#10;\nn&#10;\end{eqnarray}&#10;&#10;&#10;\end{document}&#10;&#10;"/>
  <p:tag name="IGUANATEXSIZE" val="20"/>
  <p:tag name="IGUANATEXCURSOR" val="595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2.4597"/>
  <p:tag name="ORIGINALWIDTH" val="2032.24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v_{1,2} = \frac{1}{\sqrt{2}} &#10;\sqrt{  \V^2 \pm \sqrt{ \V^4 - 4 v_A^2 c_s^2 \cos^2 \theta } }&#10;\nn&#10;\end{eqnarray}&#10;&#10;&#10;\end{document}&#10;&#10;"/>
  <p:tag name="IGUANATEXSIZE" val="20"/>
  <p:tag name="IGUANATEXCURSOR" val="604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33.59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\pm v_1 k , \quad &#10;\omega= \pm v_2 k&#10;\nn&#10;\end{eqnarray}&#10;&#10;&#10;\end{document}&#10;&#10;"/>
  <p:tag name="IGUANATEXSIZE" val="20"/>
  <p:tag name="IGUANATEXCURSOR" val="599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155.9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omega = \pm v_1 k - i w_1 k^2 , \quad&#10;\omega = \pm v_2 k - i w_2 k^2 &#10;\nn&#10;\end{eqnarray}&#10;&#10;&#10;\end{document}&#10;&#10;"/>
  <p:tag name="IGUANATEXSIZE" val="20"/>
  <p:tag name="IGUANATEXCURSOR" val="599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539.93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w_{1,2}$: Unkown damping rates to be determined&#10;&#10;$v_{1,2}$: Velocities already determined at the LO.&#10;&#10;&#10;\end{document}&#10;&#10;"/>
  <p:tag name="IGUANATEXSIZE" val="20"/>
  <p:tag name="IGUANATEXCURSOR" val="596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4.4357"/>
  <p:tag name="ORIGINALWIDTH" val="3234.34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det M_{4\times 4}\= &#10;\{ \omega - (v_1 k - i w_1 k^2) \} &#10;\{ \omega - (-v_1 k - i w_1 k^2) \} &#10;\nnb&#10;&amp;&amp; \times&#10;\{ \omega - (v_2 k - i w_2 k^2) \} &#10;\{ \omega - (-v_2 k - i w_2 k^2) \} &#10;\nnb&#10;&amp;&amp;&#10;\cgd{&#10;+ \order(\omega^3 k^3)&#10;+ \order(\omega^2 k^{4})&#10;+ \order(\omega^1 k^{5})&#10;+ \order(\omega^0 k^{6})&#10;}&#10;\nn&#10;\end{eqnarray}&#10;&#10;&#10;\end{document}&#10;&#10;"/>
  <p:tag name="IGUANATEXSIZE" val="20"/>
  <p:tag name="IGUANATEXCURSOR" val="624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1217.84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v_2^2 w_1 + v_1^2 w_2&#10;\= \dots&#10;, &#10;\nnb&#10;w_1 + w_2 &#10;\= \dots&#10;\nn&#10;\end{eqnarray}&#10;&#10;&#10;\end{document}&#10;&#10;"/>
  <p:tag name="IGUANATEXSIZE" val="20"/>
  <p:tag name="IGUANATEXCURSOR" val="595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7.1316"/>
  <p:tag name="ORIGINALWIDTH" val="5562.80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 &#10;2  (v_2^2 w_1 + v_1^2 w_2)&#10;\= &#10; \frac{ v_A^2( \zeta'_\para \cos^2 \theta + \eta'_\para \sin^2 \theta )}{1-v_A^2} &#10;+ c_s^2  \eta'_\para  ( \cos^4 \theta +  \sin^4 \theta ) &#10;+ \frac{\rho'_\perp &#10; c_s^2 ( 1 -v_A^2 \cos^2 \theta )}{1-v_A^2} &#10;\nnb&#10;&amp;&amp;&#10;- \big (  \zeta'_\para+\zeta'_\perp+\eta'_\perp &#10;-2 (\zeta'_\times + \eta'_\para)  \big )  &#10;c_s^2  \cos^2 \theta \sin^2 \theta  &#10;, &#10;\nnb&#10;2 (w_1 + w_2)  &#10;\=&#10;\frac{ \zeta'_\para \cos^2 \theta &#10;+ \zeta'_\perp \sin^2 \theta}{ 1-v_A^2 } + \eta'_\para&#10;+ \rho'_\perp( 1 + \frac{c_s^2 v_A^2}{1-v_A^2} \sin^2 \theta)&#10;+ \sin^2 \theta \big(  \eta'_\perp - \frac{v_A^2}{1-v_A^2} (\zeta'_\perp - \eta'_\para) \big) &#10;\nn&#10;\end{eqnarray}&#10;&#10;&#10;\end{document}&#10;&#10;"/>
  <p:tag name="IGUANATEXSIZE" val="20"/>
  <p:tag name="IGUANATEXCURSOR" val="650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276.71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om{&#10;w_1 = - \frac{ W_1 - v_1^2 W_2 }{2(v_1^2 - v_2^2)}  &#10;, \quad &#10;w_2 = + \frac{ W_1 - v_2^2 W_2 }{2(v_1^2 - v_2^2)}  &#10;}&#10;\nn&#10;\end{eqnarray}&#10;&#10;&#10;\end{document}&#10;&#10;"/>
  <p:tag name="IGUANATEXSIZE" val="20"/>
  <p:tag name="IGUANATEXCURSOR" val="607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8.579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E^\mu(u^\mu, B^\mu)&#10;, \quad &#10;j^\mu(u^\mu, B^\mu)&#10;\nn&#10;\end{eqnarray}&#10;&#10;%%%%%%%%%%%%%%%%%%%%%%%%%%%%%%%%%%%%%%%%&#10;\end{document}&#10;%%%%%%%%%%%%%%%%%%%%%%%%%%%%%%%%%%%%%%%%"/>
  <p:tag name="IGUANATEXSIZE" val="50"/>
  <p:tag name="IGUANATEXCURSOR" val="3547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6.824"/>
  <p:tag name="ORIGINALWIDTH" val="3181.10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W_1  \= \eta'_\para \Big( c_s^2  \cos^2 (2\theta)&#10;+  \frac{v_A^2  \sin^2 \theta}{1-v_A^2}&#10; \Big) &#10;+ \rho'_\perp c_s^2 \frac{ 1 - v_A^2 \cos^2 \theta }{1-v_A^2}  &#10;\nnb&#10;&amp;&amp; \hspace{-0.5cm}&#10;+ \cos^2 \theta \Big[ \, &#10;\zeta'_\para   \frac{v_A^2}{1-v_A^2}  &#10;+ \big( \zeta'_\para +  \zeta'_\perp + \eta'_\perp- 2 \zeta'_\times \big) c_s^2  \sin^2 \theta   \, \Big]&#10;,   \nnb &#10;W_2 \=  \eta'_\para  \Big( 1 + \frac{v_A^2}{1-v_A^2} \sin^2 \theta\Big)  &#10;+ \rho'_\perp \Big( 1 + \frac{v_A^2  c_s^2 }{1-v_A^2} \sin^2\theta  \Big)&#10;\nnb&#10;&amp;&amp;&#10;+  \frac{\zeta'_\para}{1-v_A^2} \cos^2 \theta &#10;+ \big( \zeta'_\perp  + \eta'_\perp ) \sin^2\theta  &#10;\nn&#10;\end{eqnarray}&#10;&#10;&#10;\end{document}&#10;&#10;"/>
  <p:tag name="IGUANATEXSIZE" val="20"/>
  <p:tag name="IGUANATEXCURSOR" val="631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67.30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One can show that $W_{1,2} \geq 0$. &#10;&#10;&#10;\end{document}&#10;&#10;"/>
  <p:tag name="IGUANATEXSIZE" val="20"/>
  <p:tag name="IGUANATEXCURSOR" val="594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925"/>
  <p:tag name="ORIGINALWIDTH" val="2455.19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omega  \= &#10;\cgd{ &#10;\pm \sqrt{v_A^2  k_\para^2  &#10;- \frac14  (\tilde \rho - \tilde \eta )^2k^4  }&#10;- \frac{i}{2} (\tilde \rho + \tilde \eta) k^2&#10;}&#10;\nnb&#10;\= &#10;\com{&#10;\pm v_A k_\para &#10;- \frac{i}{2} (\tilde \rho + \tilde \eta) k^2 + \order (k^3)&#10;}&#10;\nn&#10;\end{eqnarray}&#10;&#10;&#10;\end{document}&#10;&#10;"/>
  <p:tag name="IGUANATEXSIZE" val="20"/>
  <p:tag name="IGUANATEXCURSOR" val="620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955"/>
  <p:tag name="ORIGINALWIDTH" val="3334.08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com{&#10;\omega (\theta \to \frac{\pi}{2}) = &#10;- \frac{i}{2} (  \rho'_\para + \eta'_\perp) k_\perp^2 &#10;\pm \lim_{\theta \to \pi/2} \sum_{n=1}^\infty &#10;\frac{c_n (\rho'_\para - \eta'_\perp )^{2n}}{ (v_A \cos \theta)^{2n-1} }  k_\perp^{2n+1} &#10;}&#10;\nn&#10;\end{eqnarray}&#10;&#10;&#10;\end{document}&#10;&#10;"/>
  <p:tag name="IGUANATEXSIZE" val="20"/>
  <p:tag name="IGUANATEXCURSOR" val="601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2334.45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&#10;\begin{eqnarray}&#10;\omega(\theta\to\frac{\pi}{2})  \= \pm \frac{i}{2} &#10;|\tilde \rho - \tilde \eta | k_\perp^2 &#10;- \frac{i}{2} (\tilde \rho + \tilde \eta) k_\perp^2&#10;\nnb&#10;\=  - i \eta'_\perp  k_\perp^2  , \ \  &#10;- i \rho'_\para k_\perp^2 &#10;\nn&#10;\end{eqnarray}&#10;}&#10;&#10;\end{document}&#10;&#10;"/>
  <p:tag name="IGUANATEXSIZE" val="20"/>
  <p:tag name="IGUANATEXCURSOR" val="599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19.1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Two limits, $\theta\to \pi/2$ and $\bk \to 0$, do not commute.&#10;&#10;&#10;\end{document}&#10;&#10;"/>
  <p:tag name="IGUANATEXSIZE" val="20"/>
  <p:tag name="IGUANATEXCURSOR" val="6016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66.704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k_\para \to 0&#10;\nn&#10;\end{eqnarray}&#10;&#10;&#10;\end{document}&#10;&#10;"/>
  <p:tag name="IGUANATEXSIZE" val="20"/>
  <p:tag name="IGUANATEXCURSOR" val="598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4601"/>
  <p:tag name="ORIGINALWIDTH" val="1607.04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$\tilde \rho =  (\rho_\perp \cos^2 \theta&#10;+\rho_\para  \sin^2 \theta)/\mu_m$ &#10;&#10;$&#10;\tilde \eta = (\eta_\para \cos^2 \theta + \eta_\perp \sin^2 \theta )/h $.&#10;&#10;&#10;\end{document}&#10;&#10;"/>
  <p:tag name="IGUANATEXSIZE" val="20"/>
  <p:tag name="IGUANATEXCURSOR" val="601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2.4934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heta&#10;\nn&#10;\end{eqnarray}&#10;&#10;&#10;\end{document}&#10;&#10;"/>
  <p:tag name="IGUANATEXSIZE" val="20"/>
  <p:tag name="IGUANATEXCURSOR" val="597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65.241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bk&#10;\nn&#10;\end{eqnarray}&#10;&#10;&#10;\end{document}&#10;&#10;"/>
  <p:tag name="IGUANATEXSIZE" val="20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45.706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E \to 0&#10;\nn&#10;\end{eqnarray}&#10;&#10;%%%%%%%%%%%%%%%%%%%%%%%%%%%%%%%%%%%%%%%%&#10;\end{document}&#10;%%%%%%%%%%%%%%%%%%%%%%%%%%%%%%%%%%%%%%%%"/>
  <p:tag name="IGUANATEXSIZE" val="50"/>
  <p:tag name="IGUANATEXCURSOR" val="350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.4099"/>
  <p:tag name="ORIGINALWIDTH" val="3490.06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omega_+  \= - i k^2 \rho'_\parallel&#10;- i \Big( ( \rho'_\perp - \rho'_\para) k^2&#10;+ \frac{v_A^2}{\eta'_\perp - \rho'_\para} \Big)&#10;\cos^2\theta+\order(\cos^4\theta) , &#10;\nnb&#10;\omega_- \=&#10;- i k^2 \eta'_\perp&#10;- i \Big( (\eta'_\para - \eta'_\perp) k^2&#10;-\frac{ v_A^2}{\eta'_\perp- \rho'_\para}\Big)\cos^2\theta+\order(\cos^4\theta)&#10;%,\quad |\cos\theta| &lt; \hat{k} &#10;\nn&#10;\end{eqnarray}&#10;&#10;&#10;\end{document}&#10;&#10;"/>
  <p:tag name="IGUANATEXSIZE" val="20"/>
  <p:tag name="IGUANATEXCURSOR" val="597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935.133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{\rm For} \quad |\cos\theta| &lt; \hat{k} :&#10;\nn&#10;\end{eqnarray}&#10;&#10;&#10;\end{document}&#10;&#10;"/>
  <p:tag name="IGUANATEXSIZE" val="20"/>
  <p:tag name="IGUANATEXCURSOR" val="601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9662"/>
  <p:tag name="ORIGINALWIDTH" val="3480.31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Small cosine expansion }  &#10;$\quad \not  \leftrightarrow \quad$ Dotted lines: Small k expansion&#10;&#10;\com{Solutions w/o any expansion}&#10;&#10;&#10;\end{document}&#10;&#10;"/>
  <p:tag name="IGUANATEXSIZE" val="20"/>
  <p:tag name="IGUANATEXCURSOR" val="607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28.3839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cgd{Limit of $\theta\to \pi/2$}&#10;&#10;&#10;\end{document}&#10;&#10;"/>
  <p:tag name="IGUANATEXSIZE" val="18"/>
  <p:tag name="IGUANATEXCURSOR" val="597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7.66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&#10;\textwidth 500pt&#10;&#10;&#10;\begin{document}&#10;&#10;\begin{eqnarray}&#10;\tilde \omega_i = \omega_i(\pi/2)&#10;\nn&#10;\end{eqnarray}&#10;&#10;&#10;\end{document}&#10;&#10;"/>
  <p:tag name="IGUANATEXSIZE" val="20"/>
  <p:tag name="IGUANATEXCURSOR" val="600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071.61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 \Sigma^{\mu\a\b} = - \pd_\mu  L^{\mu\a\b} &#10;\nn&#10;\end{eqnarray}&#10;&#10;&#10;\end{document}&#10;&#10;"/>
  <p:tag name="IGUANATEXSIZE" val="20"/>
  <p:tag name="IGUANATEXCURSOR" val="594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64.6794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T^{\mu\nu} = 0&#10;\nn&#10;\end{eqnarray}&#10;&#10;&#10;\end{document}&#10;&#10;"/>
  <p:tag name="IGUANATEXSIZE" val="20"/>
  <p:tag name="IGUANATEXCURSOR" val="594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625.4218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J^{\mu\a\b} = 0&#10;\nn&#10;\end{eqnarray}&#10;&#10;&#10;\end{document}&#10;&#10;"/>
  <p:tag name="IGUANATEXSIZE" val="20"/>
  <p:tag name="IGUANATEXCURSOR" val="594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572.178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\tilde F^{\mu\nu} = 0&#10;\nn&#10;\end{eqnarray}&#10;&#10;&#10;\end{document}&#10;&#10;"/>
  <p:tag name="IGUANATEXSIZE" val="28"/>
  <p:tag name="IGUANATEXCURSOR" val="593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178.10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 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d_\mu \big( L^{\mu\a\b} + \Sigma^{\mu\a\b} \big) = 0&#10;\nn&#10;\end{eqnarray}&#10;&#10;&#10;\end{document}&#10;&#10;"/>
  <p:tag name="IGUANATEXSIZE" val="20"/>
  <p:tag name="IGUANATEXCURSOR" val="593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66"/>
        </a:solidFill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99235</TotalTime>
  <Words>2020</Words>
  <Application>Microsoft Office PowerPoint</Application>
  <PresentationFormat>On-screen Show (4:3)</PresentationFormat>
  <Paragraphs>365</Paragraphs>
  <Slides>44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AdvOT483a8203</vt:lpstr>
      <vt:lpstr>CMR12</vt:lpstr>
      <vt:lpstr>HelveticaNeue</vt:lpstr>
      <vt:lpstr>Arial</vt:lpstr>
      <vt:lpstr>Calibri</vt:lpstr>
      <vt:lpstr>Trebuchet MS</vt:lpstr>
      <vt:lpstr>Wingdings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服部 恒一</cp:lastModifiedBy>
  <cp:revision>4307</cp:revision>
  <dcterms:created xsi:type="dcterms:W3CDTF">2014-04-23T11:33:49Z</dcterms:created>
  <dcterms:modified xsi:type="dcterms:W3CDTF">2024-09-17T07:29:53Z</dcterms:modified>
</cp:coreProperties>
</file>