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654" r:id="rId2"/>
    <p:sldId id="655" r:id="rId3"/>
    <p:sldId id="257" r:id="rId4"/>
    <p:sldId id="272" r:id="rId5"/>
    <p:sldId id="259" r:id="rId6"/>
    <p:sldId id="258" r:id="rId7"/>
    <p:sldId id="261" r:id="rId8"/>
    <p:sldId id="262" r:id="rId9"/>
    <p:sldId id="656" r:id="rId10"/>
    <p:sldId id="657" r:id="rId11"/>
    <p:sldId id="658" r:id="rId12"/>
    <p:sldId id="659" r:id="rId13"/>
    <p:sldId id="318" r:id="rId14"/>
    <p:sldId id="660" r:id="rId15"/>
    <p:sldId id="661" r:id="rId16"/>
    <p:sldId id="662" r:id="rId17"/>
    <p:sldId id="319" r:id="rId18"/>
    <p:sldId id="663" r:id="rId19"/>
    <p:sldId id="664" r:id="rId20"/>
    <p:sldId id="678" r:id="rId21"/>
    <p:sldId id="666" r:id="rId22"/>
    <p:sldId id="320" r:id="rId23"/>
    <p:sldId id="667" r:id="rId24"/>
    <p:sldId id="668" r:id="rId25"/>
    <p:sldId id="669" r:id="rId26"/>
    <p:sldId id="670" r:id="rId27"/>
    <p:sldId id="671" r:id="rId28"/>
    <p:sldId id="672" r:id="rId29"/>
    <p:sldId id="673" r:id="rId30"/>
    <p:sldId id="674" r:id="rId31"/>
    <p:sldId id="260" r:id="rId32"/>
    <p:sldId id="263" r:id="rId33"/>
    <p:sldId id="264" r:id="rId34"/>
    <p:sldId id="273" r:id="rId35"/>
    <p:sldId id="676" r:id="rId36"/>
    <p:sldId id="677" r:id="rId37"/>
    <p:sldId id="268" r:id="rId38"/>
    <p:sldId id="269" r:id="rId39"/>
    <p:sldId id="270"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7018" autoAdjust="0"/>
  </p:normalViewPr>
  <p:slideViewPr>
    <p:cSldViewPr snapToGrid="0">
      <p:cViewPr varScale="1">
        <p:scale>
          <a:sx n="100" d="100"/>
          <a:sy n="10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EBE556-9A3E-4AF2-B1D2-9A2903A5BC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6F62DE2-EB00-4AEC-900D-32A00B4D88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89EACD-C85B-46E9-BF39-C0EE694D4F4B}" type="datetimeFigureOut">
              <a:rPr lang="en-GB" smtClean="0"/>
              <a:t>02/07/2024</a:t>
            </a:fld>
            <a:endParaRPr lang="en-GB"/>
          </a:p>
        </p:txBody>
      </p:sp>
      <p:sp>
        <p:nvSpPr>
          <p:cNvPr id="4" name="Footer Placeholder 3">
            <a:extLst>
              <a:ext uri="{FF2B5EF4-FFF2-40B4-BE49-F238E27FC236}">
                <a16:creationId xmlns:a16="http://schemas.microsoft.com/office/drawing/2014/main" id="{D9D2CABC-F0B0-4482-9A19-B83DCCD368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E828E3C-7AFD-47E1-81C8-F82912D38E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034726-2296-4E85-9428-4294FBE46F57}" type="slidenum">
              <a:rPr lang="en-GB" smtClean="0"/>
              <a:t>‹#›</a:t>
            </a:fld>
            <a:endParaRPr lang="en-GB"/>
          </a:p>
        </p:txBody>
      </p:sp>
    </p:spTree>
    <p:extLst>
      <p:ext uri="{BB962C8B-B14F-4D97-AF65-F5344CB8AC3E}">
        <p14:creationId xmlns:p14="http://schemas.microsoft.com/office/powerpoint/2010/main" val="1604350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285C2-B771-402E-A45C-41DE9D67AF31}"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1A53F-826C-4943-8988-D86AC34E5E26}" type="slidenum">
              <a:rPr lang="en-GB" smtClean="0"/>
              <a:t>‹#›</a:t>
            </a:fld>
            <a:endParaRPr lang="en-GB"/>
          </a:p>
        </p:txBody>
      </p:sp>
    </p:spTree>
    <p:extLst>
      <p:ext uri="{BB962C8B-B14F-4D97-AF65-F5344CB8AC3E}">
        <p14:creationId xmlns:p14="http://schemas.microsoft.com/office/powerpoint/2010/main" val="22341019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231E55-51B4-4C1B-929B-092926802946}" type="slidenum">
              <a:rPr lang="en-US" altLang="it-IT" smtClean="0"/>
              <a:pPr/>
              <a:t>1</a:t>
            </a:fld>
            <a:endParaRPr lang="en-US" altLang="it-IT"/>
          </a:p>
        </p:txBody>
      </p:sp>
    </p:spTree>
    <p:extLst>
      <p:ext uri="{BB962C8B-B14F-4D97-AF65-F5344CB8AC3E}">
        <p14:creationId xmlns:p14="http://schemas.microsoft.com/office/powerpoint/2010/main" val="356092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laceHolder 1"/>
          <p:cNvSpPr>
            <a:spLocks noGrp="1" noRot="1" noChangeAspect="1"/>
          </p:cNvSpPr>
          <p:nvPr>
            <p:ph type="sldImg"/>
          </p:nvPr>
        </p:nvSpPr>
        <p:spPr>
          <a:xfrm>
            <a:off x="685800" y="1143000"/>
            <a:ext cx="5486400" cy="3086100"/>
          </a:xfrm>
          <a:prstGeom prst="rect">
            <a:avLst/>
          </a:prstGeom>
          <a:ln w="0">
            <a:noFill/>
          </a:ln>
        </p:spPr>
      </p:sp>
      <p:sp>
        <p:nvSpPr>
          <p:cNvPr id="387"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388"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D7CADF55-76DD-4D58-8941-D3C225B844B2}" type="slidenum">
              <a:rPr lang="en-GB" sz="1200" b="0" strike="noStrike" spc="-1">
                <a:latin typeface="Times New Roman"/>
              </a:rPr>
              <a:t>31</a:t>
            </a:fld>
            <a:endParaRPr lang="en-US"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laceHolder 1"/>
          <p:cNvSpPr>
            <a:spLocks noGrp="1" noRot="1" noChangeAspect="1"/>
          </p:cNvSpPr>
          <p:nvPr>
            <p:ph type="sldImg"/>
          </p:nvPr>
        </p:nvSpPr>
        <p:spPr>
          <a:xfrm>
            <a:off x="685800" y="1143000"/>
            <a:ext cx="5486400" cy="3086100"/>
          </a:xfrm>
          <a:prstGeom prst="rect">
            <a:avLst/>
          </a:prstGeom>
          <a:ln w="0">
            <a:noFill/>
          </a:ln>
        </p:spPr>
      </p:sp>
      <p:sp>
        <p:nvSpPr>
          <p:cNvPr id="387"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388"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D7CADF55-76DD-4D58-8941-D3C225B844B2}" type="slidenum">
              <a:rPr lang="en-GB" sz="1200" b="0" strike="noStrike" spc="-1">
                <a:latin typeface="Times New Roman"/>
              </a:rPr>
              <a:t>34</a:t>
            </a:fld>
            <a:endParaRPr lang="en-US" sz="1200" b="0" strike="noStrike" spc="-1">
              <a:latin typeface="Times New Roman"/>
            </a:endParaRPr>
          </a:p>
        </p:txBody>
      </p:sp>
    </p:spTree>
    <p:extLst>
      <p:ext uri="{BB962C8B-B14F-4D97-AF65-F5344CB8AC3E}">
        <p14:creationId xmlns:p14="http://schemas.microsoft.com/office/powerpoint/2010/main" val="56977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noRot="1" noChangeAspect="1"/>
          </p:cNvSpPr>
          <p:nvPr>
            <p:ph type="sldImg"/>
          </p:nvPr>
        </p:nvSpPr>
        <p:spPr>
          <a:xfrm>
            <a:off x="685800" y="1143000"/>
            <a:ext cx="5486400" cy="3086100"/>
          </a:xfrm>
          <a:prstGeom prst="rect">
            <a:avLst/>
          </a:prstGeom>
          <a:ln w="0">
            <a:noFill/>
          </a:ln>
        </p:spPr>
      </p:sp>
      <p:sp>
        <p:nvSpPr>
          <p:cNvPr id="390"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391"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EF9104D5-C126-4745-B2C5-40D1B9834F67}" type="slidenum">
              <a:rPr lang="en-GB" sz="1200" b="0" strike="noStrike" spc="-1">
                <a:latin typeface="Times New Roman"/>
              </a:rPr>
              <a:t>39</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9</a:t>
            </a:fld>
            <a:endParaRPr lang="en-GB"/>
          </a:p>
        </p:txBody>
      </p:sp>
    </p:spTree>
    <p:extLst>
      <p:ext uri="{BB962C8B-B14F-4D97-AF65-F5344CB8AC3E}">
        <p14:creationId xmlns:p14="http://schemas.microsoft.com/office/powerpoint/2010/main" val="71792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Looses energy on the way. </a:t>
            </a:r>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14</a:t>
            </a:fld>
            <a:endParaRPr lang="en-GB"/>
          </a:p>
        </p:txBody>
      </p:sp>
    </p:spTree>
    <p:extLst>
      <p:ext uri="{BB962C8B-B14F-4D97-AF65-F5344CB8AC3E}">
        <p14:creationId xmlns:p14="http://schemas.microsoft.com/office/powerpoint/2010/main" val="394845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NCD layer advantage: reduces the damage caused by </a:t>
            </a:r>
            <a:r>
              <a:rPr lang="en-US" dirty="0" err="1"/>
              <a:t>prepulses</a:t>
            </a:r>
            <a:r>
              <a:rPr lang="en-US" dirty="0"/>
              <a:t>.</a:t>
            </a:r>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15</a:t>
            </a:fld>
            <a:endParaRPr lang="en-GB"/>
          </a:p>
        </p:txBody>
      </p:sp>
    </p:spTree>
    <p:extLst>
      <p:ext uri="{BB962C8B-B14F-4D97-AF65-F5344CB8AC3E}">
        <p14:creationId xmlns:p14="http://schemas.microsoft.com/office/powerpoint/2010/main" val="423785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6: optimum case in terms of </a:t>
            </a:r>
            <a:r>
              <a:rPr lang="en-US" dirty="0" err="1"/>
              <a:t>locusing</a:t>
            </a:r>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16</a:t>
            </a:fld>
            <a:endParaRPr lang="en-GB"/>
          </a:p>
        </p:txBody>
      </p:sp>
    </p:spTree>
    <p:extLst>
      <p:ext uri="{BB962C8B-B14F-4D97-AF65-F5344CB8AC3E}">
        <p14:creationId xmlns:p14="http://schemas.microsoft.com/office/powerpoint/2010/main" val="167445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NCD layer advantage: reduces the damage caused by </a:t>
            </a:r>
            <a:r>
              <a:rPr lang="en-US" dirty="0" err="1"/>
              <a:t>prepulses</a:t>
            </a:r>
            <a:r>
              <a:rPr lang="en-US" dirty="0"/>
              <a:t>.</a:t>
            </a:r>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20</a:t>
            </a:fld>
            <a:endParaRPr lang="en-GB"/>
          </a:p>
        </p:txBody>
      </p:sp>
    </p:spTree>
    <p:extLst>
      <p:ext uri="{BB962C8B-B14F-4D97-AF65-F5344CB8AC3E}">
        <p14:creationId xmlns:p14="http://schemas.microsoft.com/office/powerpoint/2010/main" val="3194877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such thin converters, their thickness l is lower than the proton mean free path. The protons do, in this case, experience at most one inelastic collision. On this reason, the highest peak neutron flux is</a:t>
            </a:r>
          </a:p>
          <a:p>
            <a:r>
              <a:rPr lang="en-GB" dirty="0"/>
              <a:t>achieved for the proton acceleration configuration #2 having a thicker single-layer target and a 25 </a:t>
            </a:r>
            <a:r>
              <a:rPr lang="en-GB" dirty="0" err="1"/>
              <a:t>μm</a:t>
            </a:r>
            <a:r>
              <a:rPr lang="en-GB" dirty="0"/>
              <a:t> thick lead converter. It is a counter-intuitive result, as Figure 4a shows that this proton acceleration configuration corresponds to the generation of the lowest proton energies of all considered cases. The better performance in lead is due to its significantly higher neutron multiplicity, especially for the protons above ≳ 8 MeV.</a:t>
            </a:r>
          </a:p>
        </p:txBody>
      </p:sp>
      <p:sp>
        <p:nvSpPr>
          <p:cNvPr id="4" name="Slide Number Placeholder 3"/>
          <p:cNvSpPr>
            <a:spLocks noGrp="1"/>
          </p:cNvSpPr>
          <p:nvPr>
            <p:ph type="sldNum" sz="quarter" idx="5"/>
          </p:nvPr>
        </p:nvSpPr>
        <p:spPr/>
        <p:txBody>
          <a:bodyPr/>
          <a:lstStyle/>
          <a:p>
            <a:fld id="{E711A53F-826C-4943-8988-D86AC34E5E26}" type="slidenum">
              <a:rPr lang="en-GB" smtClean="0"/>
              <a:t>25</a:t>
            </a:fld>
            <a:endParaRPr lang="en-GB"/>
          </a:p>
        </p:txBody>
      </p:sp>
    </p:spTree>
    <p:extLst>
      <p:ext uri="{BB962C8B-B14F-4D97-AF65-F5344CB8AC3E}">
        <p14:creationId xmlns:p14="http://schemas.microsoft.com/office/powerpoint/2010/main" val="227843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dirty="0"/>
              <a:t>For such thin converters, their thickness l is lower than the proton mean free path. The protons do, in this case, experience at most one inelastic collision. On this reason, the highest peak neutron flux is</a:t>
            </a:r>
          </a:p>
          <a:p>
            <a:r>
              <a:rPr lang="en-GB" dirty="0"/>
              <a:t>achieved for the proton acceleration configuration #2 having a thicker single-layer target and a 25 </a:t>
            </a:r>
            <a:r>
              <a:rPr lang="en-GB" dirty="0" err="1"/>
              <a:t>μm</a:t>
            </a:r>
            <a:r>
              <a:rPr lang="en-GB" dirty="0"/>
              <a:t> thick lead converter. It is a counter-intuitive result, as Figure 4a shows that this proton acceleration configuration corresponds to the generation of the lowest proton energies of all considered cases. The better performance in lead is due to its significantly higher neutron multiplicity, especially for the protons above ≳ 8 MeV.</a:t>
            </a:r>
          </a:p>
        </p:txBody>
      </p:sp>
      <p:sp>
        <p:nvSpPr>
          <p:cNvPr id="4" name="Slide Number Placeholder 3"/>
          <p:cNvSpPr>
            <a:spLocks noGrp="1"/>
          </p:cNvSpPr>
          <p:nvPr>
            <p:ph type="sldNum" sz="quarter" idx="5"/>
          </p:nvPr>
        </p:nvSpPr>
        <p:spPr/>
        <p:txBody>
          <a:bodyPr/>
          <a:lstStyle/>
          <a:p>
            <a:fld id="{E711A53F-826C-4943-8988-D86AC34E5E26}" type="slidenum">
              <a:rPr lang="en-GB" smtClean="0"/>
              <a:t>27</a:t>
            </a:fld>
            <a:endParaRPr lang="en-GB"/>
          </a:p>
        </p:txBody>
      </p:sp>
    </p:spTree>
    <p:extLst>
      <p:ext uri="{BB962C8B-B14F-4D97-AF65-F5344CB8AC3E}">
        <p14:creationId xmlns:p14="http://schemas.microsoft.com/office/powerpoint/2010/main" val="43917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11A53F-826C-4943-8988-D86AC34E5E26}" type="slidenum">
              <a:rPr lang="en-GB" smtClean="0"/>
              <a:t>28</a:t>
            </a:fld>
            <a:endParaRPr lang="en-GB"/>
          </a:p>
        </p:txBody>
      </p:sp>
    </p:spTree>
    <p:extLst>
      <p:ext uri="{BB962C8B-B14F-4D97-AF65-F5344CB8AC3E}">
        <p14:creationId xmlns:p14="http://schemas.microsoft.com/office/powerpoint/2010/main" val="244506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13FC2F-04B2-45A9-9635-699C0B384279}"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462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5C4F77-C6B4-4580-9CA2-D167FB277BAC}"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106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E3B5F4-7476-4CF2-A0B9-95339DB56ADA}"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5992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9660874-4190-4F12-AC49-2F4D180FE45B}"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0239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1C0FFFB-B620-4782-AF41-BAEAA1B6BBDE}"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95008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84C84CE-8436-4A2D-BA34-C62233D7CF7F}"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5281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1B92EA-73EC-4A77-AF4E-139592CD8CA5}"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7323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FD641-007A-4AAE-85BE-482961541E1C}"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0321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2593080" y="624240"/>
            <a:ext cx="8911440" cy="128052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107" name="PlaceHolder 2"/>
          <p:cNvSpPr>
            <a:spLocks noGrp="1"/>
          </p:cNvSpPr>
          <p:nvPr>
            <p:ph/>
          </p:nvPr>
        </p:nvSpPr>
        <p:spPr>
          <a:xfrm>
            <a:off x="2589120" y="2133720"/>
            <a:ext cx="4350240" cy="3777120"/>
          </a:xfrm>
          <a:prstGeom prst="rect">
            <a:avLst/>
          </a:prstGeom>
          <a:noFill/>
          <a:ln w="0">
            <a:noFill/>
          </a:ln>
        </p:spPr>
        <p:txBody>
          <a:bodyPr lIns="0" tIns="0" rIns="0" bIns="0" anchor="t">
            <a:normAutofit/>
          </a:bodyPr>
          <a:lstStyle/>
          <a:p>
            <a:endParaRPr lang="en-US" sz="1800" b="0" strike="noStrike" spc="-1">
              <a:solidFill>
                <a:srgbClr val="404040"/>
              </a:solidFill>
              <a:latin typeface="Century Gothic"/>
            </a:endParaRPr>
          </a:p>
        </p:txBody>
      </p:sp>
      <p:sp>
        <p:nvSpPr>
          <p:cNvPr id="108" name="PlaceHolder 3"/>
          <p:cNvSpPr>
            <a:spLocks noGrp="1"/>
          </p:cNvSpPr>
          <p:nvPr>
            <p:ph/>
          </p:nvPr>
        </p:nvSpPr>
        <p:spPr>
          <a:xfrm>
            <a:off x="7157160" y="2133720"/>
            <a:ext cx="4350240" cy="3777120"/>
          </a:xfrm>
          <a:prstGeom prst="rect">
            <a:avLst/>
          </a:prstGeom>
          <a:noFill/>
          <a:ln w="0">
            <a:noFill/>
          </a:ln>
        </p:spPr>
        <p:txBody>
          <a:bodyPr lIns="0" tIns="0" rIns="0" bIns="0" anchor="t">
            <a:normAutofit/>
          </a:bodyPr>
          <a:lstStyle/>
          <a:p>
            <a:endParaRPr lang="en-US" sz="1800" b="0" strike="noStrike" spc="-1">
              <a:solidFill>
                <a:srgbClr val="404040"/>
              </a:solidFill>
              <a:latin typeface="Century Gothic"/>
            </a:endParaRPr>
          </a:p>
        </p:txBody>
      </p:sp>
    </p:spTree>
    <p:extLst>
      <p:ext uri="{BB962C8B-B14F-4D97-AF65-F5344CB8AC3E}">
        <p14:creationId xmlns:p14="http://schemas.microsoft.com/office/powerpoint/2010/main" val="22611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58C332-E00C-4BD2-8DD0-FE7FEA13D760}"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6539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85247E-1757-4E00-9CE3-CDE09D1FBFD3}"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796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55D567-6E90-4436-8FAC-3440581ED557}"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445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63A9D8-A9A6-4FB8-9EFD-819A04830642}" type="datetime1">
              <a:rPr lang="en-US" smtClean="0"/>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231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CCEDA7-EBFB-4B44-9FAF-69F93925E7E1}" type="datetime1">
              <a:rPr lang="en-US" smtClean="0"/>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60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1CD4A-295F-42A3-B74E-091E0209CD24}" type="datetime1">
              <a:rPr lang="en-US" smtClean="0"/>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412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26C054-7B22-4AB9-AF6D-F4B57F815A1E}"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605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CDD6FB-72D1-45A5-B8D1-E31172A20316}"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873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EF823A5-C4D8-4133-A0A8-EFE348157910}" type="datetime1">
              <a:rPr lang="en-US" smtClean="0"/>
              <a:t>7/2/2024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151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390.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doi.org/10.1038/s41598-022-24155-z"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vojtech.horny@eli-np.ro" TargetMode="External"/><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ft.nephy.chalmers.se/~vojtech"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3">
            <a:extLst>
              <a:ext uri="{FF2B5EF4-FFF2-40B4-BE49-F238E27FC236}">
                <a16:creationId xmlns:a16="http://schemas.microsoft.com/office/drawing/2014/main" id="{19151FF0-14BA-4E1B-8322-4709DADFE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8838" cy="698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4">
            <a:extLst>
              <a:ext uri="{FF2B5EF4-FFF2-40B4-BE49-F238E27FC236}">
                <a16:creationId xmlns:a16="http://schemas.microsoft.com/office/drawing/2014/main" id="{FA452A71-D6E7-4CED-96E5-AB80F807AA91}"/>
              </a:ext>
            </a:extLst>
          </p:cNvPr>
          <p:cNvSpPr txBox="1">
            <a:spLocks noChangeArrowheads="1"/>
          </p:cNvSpPr>
          <p:nvPr/>
        </p:nvSpPr>
        <p:spPr bwMode="auto">
          <a:xfrm>
            <a:off x="383566" y="227045"/>
            <a:ext cx="116395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sz="3400" dirty="0">
                <a:solidFill>
                  <a:schemeClr val="bg1"/>
                </a:solidFill>
              </a:rPr>
              <a:t>On feasibility of the laboratory r-process studies </a:t>
            </a:r>
          </a:p>
          <a:p>
            <a:pPr>
              <a:lnSpc>
                <a:spcPct val="100000"/>
              </a:lnSpc>
              <a:spcBef>
                <a:spcPct val="0"/>
              </a:spcBef>
              <a:buFontTx/>
              <a:buNone/>
            </a:pPr>
            <a:r>
              <a:rPr lang="en-GB" sz="3400" dirty="0">
                <a:solidFill>
                  <a:schemeClr val="bg1"/>
                </a:solidFill>
              </a:rPr>
              <a:t>with a laser-driven neutron source</a:t>
            </a:r>
          </a:p>
          <a:p>
            <a:pPr>
              <a:lnSpc>
                <a:spcPct val="100000"/>
              </a:lnSpc>
              <a:spcBef>
                <a:spcPct val="0"/>
              </a:spcBef>
              <a:buFontTx/>
              <a:buNone/>
            </a:pPr>
            <a:endParaRPr lang="cs-CZ" sz="2400" dirty="0">
              <a:solidFill>
                <a:schemeClr val="bg1"/>
              </a:solidFill>
            </a:endParaRPr>
          </a:p>
          <a:p>
            <a:pPr>
              <a:lnSpc>
                <a:spcPct val="100000"/>
              </a:lnSpc>
              <a:spcBef>
                <a:spcPct val="0"/>
              </a:spcBef>
              <a:buFontTx/>
              <a:buNone/>
            </a:pPr>
            <a:endParaRPr lang="en-US" altLang="it-IT" sz="3600" dirty="0">
              <a:solidFill>
                <a:schemeClr val="bg1"/>
              </a:solidFill>
              <a:latin typeface="Courier New" panose="02070309020205020404" pitchFamily="49" charset="0"/>
            </a:endParaRPr>
          </a:p>
          <a:p>
            <a:pPr>
              <a:lnSpc>
                <a:spcPct val="100000"/>
              </a:lnSpc>
              <a:spcBef>
                <a:spcPct val="0"/>
              </a:spcBef>
              <a:buFontTx/>
              <a:buNone/>
            </a:pPr>
            <a:endParaRPr lang="en-US" altLang="it-IT" sz="3600" dirty="0">
              <a:solidFill>
                <a:schemeClr val="bg1"/>
              </a:solidFill>
              <a:latin typeface="Courier New" panose="02070309020205020404" pitchFamily="49" charset="0"/>
            </a:endParaRPr>
          </a:p>
        </p:txBody>
      </p:sp>
      <p:sp>
        <p:nvSpPr>
          <p:cNvPr id="2" name="TextBox 1">
            <a:extLst>
              <a:ext uri="{FF2B5EF4-FFF2-40B4-BE49-F238E27FC236}">
                <a16:creationId xmlns:a16="http://schemas.microsoft.com/office/drawing/2014/main" id="{A33F75A8-D061-4F55-84C0-003D47F8D3D1}"/>
              </a:ext>
            </a:extLst>
          </p:cNvPr>
          <p:cNvSpPr txBox="1"/>
          <p:nvPr/>
        </p:nvSpPr>
        <p:spPr>
          <a:xfrm>
            <a:off x="315728" y="6305700"/>
            <a:ext cx="10939213" cy="738664"/>
          </a:xfrm>
          <a:prstGeom prst="rect">
            <a:avLst/>
          </a:prstGeom>
          <a:noFill/>
        </p:spPr>
        <p:txBody>
          <a:bodyPr wrap="none" rtlCol="0">
            <a:spAutoFit/>
          </a:bodyPr>
          <a:lstStyle/>
          <a:p>
            <a:r>
              <a:rPr lang="cs-CZ" sz="2100" dirty="0">
                <a:solidFill>
                  <a:schemeClr val="bg1"/>
                </a:solidFill>
              </a:rPr>
              <a:t>N</a:t>
            </a:r>
            <a:r>
              <a:rPr lang="en-GB" sz="2100" dirty="0" err="1">
                <a:solidFill>
                  <a:schemeClr val="bg1"/>
                </a:solidFill>
              </a:rPr>
              <a:t>ew</a:t>
            </a:r>
            <a:r>
              <a:rPr lang="en-GB" sz="2100" dirty="0">
                <a:solidFill>
                  <a:schemeClr val="bg1"/>
                </a:solidFill>
              </a:rPr>
              <a:t> opportunities and challenges in nuclear physics with high power lasers</a:t>
            </a:r>
            <a:r>
              <a:rPr lang="cs-CZ" sz="2100" dirty="0">
                <a:solidFill>
                  <a:schemeClr val="bg1"/>
                </a:solidFill>
              </a:rPr>
              <a:t>, Trento.</a:t>
            </a:r>
            <a:endParaRPr lang="en-GB" sz="2100" dirty="0">
              <a:solidFill>
                <a:schemeClr val="bg1"/>
              </a:solidFill>
            </a:endParaRPr>
          </a:p>
          <a:p>
            <a:endParaRPr lang="en-GB" sz="2100" dirty="0">
              <a:solidFill>
                <a:schemeClr val="bg1"/>
              </a:solidFill>
            </a:endParaRPr>
          </a:p>
        </p:txBody>
      </p:sp>
      <p:sp>
        <p:nvSpPr>
          <p:cNvPr id="12" name="TextBox 11">
            <a:extLst>
              <a:ext uri="{FF2B5EF4-FFF2-40B4-BE49-F238E27FC236}">
                <a16:creationId xmlns:a16="http://schemas.microsoft.com/office/drawing/2014/main" id="{E671460A-ECBA-4F55-87E0-77B67A68A1C1}"/>
              </a:ext>
            </a:extLst>
          </p:cNvPr>
          <p:cNvSpPr txBox="1"/>
          <p:nvPr/>
        </p:nvSpPr>
        <p:spPr>
          <a:xfrm>
            <a:off x="315728" y="4823005"/>
            <a:ext cx="6822702" cy="1538883"/>
          </a:xfrm>
          <a:prstGeom prst="rect">
            <a:avLst/>
          </a:prstGeom>
          <a:noFill/>
        </p:spPr>
        <p:txBody>
          <a:bodyPr wrap="none" rtlCol="0">
            <a:spAutoFit/>
          </a:bodyPr>
          <a:lstStyle/>
          <a:p>
            <a:r>
              <a:rPr lang="cs-CZ" sz="2800" dirty="0">
                <a:solidFill>
                  <a:schemeClr val="bg1"/>
                </a:solidFill>
              </a:rPr>
              <a:t>Vojtěch Horný</a:t>
            </a:r>
          </a:p>
          <a:p>
            <a:r>
              <a:rPr lang="cs-CZ" sz="2400" dirty="0">
                <a:solidFill>
                  <a:schemeClr val="bg1"/>
                </a:solidFill>
              </a:rPr>
              <a:t>Extreme Light Infra</a:t>
            </a:r>
            <a:r>
              <a:rPr lang="en-US" sz="2400" dirty="0" err="1">
                <a:solidFill>
                  <a:schemeClr val="bg1"/>
                </a:solidFill>
              </a:rPr>
              <a:t>st</a:t>
            </a:r>
            <a:r>
              <a:rPr lang="cs-CZ" sz="2400" dirty="0">
                <a:solidFill>
                  <a:schemeClr val="bg1"/>
                </a:solidFill>
              </a:rPr>
              <a:t>ructure – Nuclear Physics</a:t>
            </a:r>
          </a:p>
          <a:p>
            <a:r>
              <a:rPr lang="cs-CZ" sz="2400" dirty="0">
                <a:solidFill>
                  <a:schemeClr val="bg1"/>
                </a:solidFill>
              </a:rPr>
              <a:t>3</a:t>
            </a:r>
            <a:r>
              <a:rPr lang="cs-CZ" sz="2400" baseline="30000" dirty="0">
                <a:solidFill>
                  <a:schemeClr val="bg1"/>
                </a:solidFill>
              </a:rPr>
              <a:t>th</a:t>
            </a:r>
            <a:r>
              <a:rPr lang="cs-CZ" sz="2400" dirty="0">
                <a:solidFill>
                  <a:schemeClr val="bg1"/>
                </a:solidFill>
              </a:rPr>
              <a:t> </a:t>
            </a:r>
            <a:r>
              <a:rPr lang="en-US" sz="2400" dirty="0">
                <a:solidFill>
                  <a:schemeClr val="bg1"/>
                </a:solidFill>
              </a:rPr>
              <a:t>Ju</a:t>
            </a:r>
            <a:r>
              <a:rPr lang="cs-CZ" sz="2400" dirty="0">
                <a:solidFill>
                  <a:schemeClr val="bg1"/>
                </a:solidFill>
              </a:rPr>
              <a:t>ly 2024</a:t>
            </a:r>
          </a:p>
          <a:p>
            <a:endParaRPr lang="en-GB" dirty="0"/>
          </a:p>
        </p:txBody>
      </p:sp>
      <p:sp>
        <p:nvSpPr>
          <p:cNvPr id="6" name="TextBox 5">
            <a:extLst>
              <a:ext uri="{FF2B5EF4-FFF2-40B4-BE49-F238E27FC236}">
                <a16:creationId xmlns:a16="http://schemas.microsoft.com/office/drawing/2014/main" id="{C389C055-80AF-4F05-9033-5938C88D3C05}"/>
              </a:ext>
            </a:extLst>
          </p:cNvPr>
          <p:cNvSpPr txBox="1"/>
          <p:nvPr/>
        </p:nvSpPr>
        <p:spPr>
          <a:xfrm rot="16200000">
            <a:off x="10560794" y="1284634"/>
            <a:ext cx="2739853" cy="338554"/>
          </a:xfrm>
          <a:prstGeom prst="rect">
            <a:avLst/>
          </a:prstGeom>
          <a:noFill/>
        </p:spPr>
        <p:txBody>
          <a:bodyPr wrap="none" rtlCol="0">
            <a:spAutoFit/>
          </a:bodyPr>
          <a:lstStyle/>
          <a:p>
            <a:r>
              <a:rPr lang="cs-CZ" sz="1600" dirty="0">
                <a:solidFill>
                  <a:schemeClr val="bg1"/>
                </a:solidFill>
              </a:rPr>
              <a:t>Photo by Paolo Tomassini.</a:t>
            </a:r>
            <a:endParaRPr lang="en-GB" sz="1600" dirty="0">
              <a:solidFill>
                <a:schemeClr val="bg1"/>
              </a:solidFill>
            </a:endParaRPr>
          </a:p>
        </p:txBody>
      </p:sp>
      <p:sp>
        <p:nvSpPr>
          <p:cNvPr id="7" name="CasellaDiTesto 4">
            <a:extLst>
              <a:ext uri="{FF2B5EF4-FFF2-40B4-BE49-F238E27FC236}">
                <a16:creationId xmlns:a16="http://schemas.microsoft.com/office/drawing/2014/main" id="{92C8DA42-6764-44BF-B92D-594AFF9ABB2A}"/>
              </a:ext>
            </a:extLst>
          </p:cNvPr>
          <p:cNvSpPr txBox="1">
            <a:spLocks noChangeArrowheads="1"/>
          </p:cNvSpPr>
          <p:nvPr/>
        </p:nvSpPr>
        <p:spPr bwMode="auto">
          <a:xfrm>
            <a:off x="383566" y="228229"/>
            <a:ext cx="116395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sz="3400" dirty="0">
                <a:solidFill>
                  <a:schemeClr val="bg1"/>
                </a:solidFill>
              </a:rPr>
              <a:t>Un-feasibility of the laboratory r-process studies </a:t>
            </a:r>
          </a:p>
          <a:p>
            <a:pPr>
              <a:lnSpc>
                <a:spcPct val="100000"/>
              </a:lnSpc>
              <a:spcBef>
                <a:spcPct val="0"/>
              </a:spcBef>
              <a:buFontTx/>
              <a:buNone/>
            </a:pPr>
            <a:r>
              <a:rPr lang="en-GB" sz="3400" dirty="0">
                <a:solidFill>
                  <a:schemeClr val="bg1"/>
                </a:solidFill>
              </a:rPr>
              <a:t>with a laser-driven neutron source</a:t>
            </a:r>
          </a:p>
          <a:p>
            <a:pPr>
              <a:lnSpc>
                <a:spcPct val="100000"/>
              </a:lnSpc>
              <a:spcBef>
                <a:spcPct val="0"/>
              </a:spcBef>
              <a:buFontTx/>
              <a:buNone/>
            </a:pPr>
            <a:endParaRPr lang="cs-CZ" sz="2400" dirty="0">
              <a:solidFill>
                <a:schemeClr val="bg1"/>
              </a:solidFill>
            </a:endParaRPr>
          </a:p>
          <a:p>
            <a:pPr>
              <a:lnSpc>
                <a:spcPct val="100000"/>
              </a:lnSpc>
              <a:spcBef>
                <a:spcPct val="0"/>
              </a:spcBef>
              <a:buFontTx/>
              <a:buNone/>
            </a:pPr>
            <a:endParaRPr lang="en-US" altLang="it-IT" sz="3600" dirty="0">
              <a:solidFill>
                <a:schemeClr val="bg1"/>
              </a:solidFill>
              <a:latin typeface="Courier New" panose="02070309020205020404" pitchFamily="49" charset="0"/>
            </a:endParaRPr>
          </a:p>
          <a:p>
            <a:pPr>
              <a:lnSpc>
                <a:spcPct val="100000"/>
              </a:lnSpc>
              <a:spcBef>
                <a:spcPct val="0"/>
              </a:spcBef>
              <a:buFontTx/>
              <a:buNone/>
            </a:pPr>
            <a:endParaRPr lang="en-US" altLang="it-IT" sz="3600" dirty="0">
              <a:solidFill>
                <a:schemeClr val="bg1"/>
              </a:solidFill>
              <a:latin typeface="Courier New" panose="02070309020205020404" pitchFamily="49" charset="0"/>
            </a:endParaRPr>
          </a:p>
        </p:txBody>
      </p:sp>
      <p:sp>
        <p:nvSpPr>
          <p:cNvPr id="8" name="TextBox 1">
            <a:extLst>
              <a:ext uri="{FF2B5EF4-FFF2-40B4-BE49-F238E27FC236}">
                <a16:creationId xmlns:a16="http://schemas.microsoft.com/office/drawing/2014/main" id="{1B9D0755-7145-4288-84B4-A5700A302862}"/>
              </a:ext>
            </a:extLst>
          </p:cNvPr>
          <p:cNvSpPr/>
          <p:nvPr/>
        </p:nvSpPr>
        <p:spPr>
          <a:xfrm>
            <a:off x="7496547" y="4692257"/>
            <a:ext cx="4379725"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90000"/>
              </a:lnSpc>
              <a:spcBef>
                <a:spcPts val="1001"/>
              </a:spcBef>
              <a:buNone/>
            </a:pPr>
            <a:r>
              <a:rPr lang="en-US" sz="2000" b="1" strike="noStrike" spc="-1" dirty="0">
                <a:solidFill>
                  <a:schemeClr val="bg1"/>
                </a:solidFill>
              </a:rPr>
              <a:t>My co-authors</a:t>
            </a:r>
            <a:br>
              <a:rPr sz="3200" dirty="0">
                <a:solidFill>
                  <a:schemeClr val="bg1"/>
                </a:solidFill>
              </a:rPr>
            </a:br>
            <a:r>
              <a:rPr lang="en-US" sz="2000" b="0" strike="noStrike" spc="-1" dirty="0">
                <a:solidFill>
                  <a:schemeClr val="bg1"/>
                </a:solidFill>
              </a:rPr>
              <a:t>Julien Fuchs, Sophia N. Chen, Laurent </a:t>
            </a:r>
            <a:r>
              <a:rPr lang="en-US" sz="2000" b="0" strike="noStrike" spc="-1" dirty="0" err="1">
                <a:solidFill>
                  <a:schemeClr val="bg1"/>
                </a:solidFill>
              </a:rPr>
              <a:t>Gremillet</a:t>
            </a:r>
            <a:r>
              <a:rPr lang="en-US" sz="2000" b="0" strike="noStrike" spc="-1" dirty="0">
                <a:solidFill>
                  <a:schemeClr val="bg1"/>
                </a:solidFill>
              </a:rPr>
              <a:t>, Xavier </a:t>
            </a:r>
            <a:r>
              <a:rPr lang="en-US" sz="2000" b="0" strike="noStrike" spc="-1" dirty="0" err="1">
                <a:solidFill>
                  <a:schemeClr val="bg1"/>
                </a:solidFill>
              </a:rPr>
              <a:t>Davoine</a:t>
            </a:r>
            <a:endParaRPr lang="en-US" sz="2000" b="0" strike="noStrike" spc="-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099"/>
                                        </p:tgtEl>
                                        <p:attrNameLst>
                                          <p:attrName>ppt_x</p:attrName>
                                        </p:attrNameLst>
                                      </p:cBhvr>
                                      <p:tavLst>
                                        <p:tav tm="0">
                                          <p:val>
                                            <p:strVal val="ppt_x"/>
                                          </p:val>
                                        </p:tav>
                                        <p:tav tm="100000">
                                          <p:val>
                                            <p:strVal val="ppt_x"/>
                                          </p:val>
                                        </p:tav>
                                      </p:tavLst>
                                    </p:anim>
                                    <p:anim calcmode="lin" valueType="num">
                                      <p:cBhvr additive="base">
                                        <p:cTn id="7" dur="500"/>
                                        <p:tgtEl>
                                          <p:spTgt spid="4099"/>
                                        </p:tgtEl>
                                        <p:attrNameLst>
                                          <p:attrName>ppt_y</p:attrName>
                                        </p:attrNameLst>
                                      </p:cBhvr>
                                      <p:tavLst>
                                        <p:tav tm="0">
                                          <p:val>
                                            <p:strVal val="ppt_y"/>
                                          </p:val>
                                        </p:tav>
                                        <p:tav tm="100000">
                                          <p:val>
                                            <p:strVal val="1+ppt_h/2"/>
                                          </p:val>
                                        </p:tav>
                                      </p:tavLst>
                                    </p:anim>
                                    <p:set>
                                      <p:cBhvr>
                                        <p:cTn id="8" dur="1" fill="hold">
                                          <p:stCondLst>
                                            <p:cond delay="499"/>
                                          </p:stCondLst>
                                        </p:cTn>
                                        <p:tgtEl>
                                          <p:spTgt spid="40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BE66-8612-466C-82AC-C403488CA6DD}"/>
              </a:ext>
            </a:extLst>
          </p:cNvPr>
          <p:cNvSpPr>
            <a:spLocks noGrp="1"/>
          </p:cNvSpPr>
          <p:nvPr>
            <p:ph type="title"/>
          </p:nvPr>
        </p:nvSpPr>
        <p:spPr>
          <a:xfrm>
            <a:off x="2627759" y="693695"/>
            <a:ext cx="8911687" cy="1280890"/>
          </a:xfrm>
        </p:spPr>
        <p:txBody>
          <a:bodyPr/>
          <a:lstStyle/>
          <a:p>
            <a:r>
              <a:rPr lang="cs-CZ" dirty="0"/>
              <a:t>Spallation</a:t>
            </a:r>
            <a:endParaRPr lang="en-GB" dirty="0"/>
          </a:p>
        </p:txBody>
      </p:sp>
      <p:pic>
        <p:nvPicPr>
          <p:cNvPr id="4" name="Image 9">
            <a:extLst>
              <a:ext uri="{FF2B5EF4-FFF2-40B4-BE49-F238E27FC236}">
                <a16:creationId xmlns:a16="http://schemas.microsoft.com/office/drawing/2014/main" id="{1B806294-BEDF-4511-876F-27EB769E316E}"/>
              </a:ext>
            </a:extLst>
          </p:cNvPr>
          <p:cNvPicPr/>
          <p:nvPr/>
        </p:nvPicPr>
        <p:blipFill rotWithShape="1">
          <a:blip r:embed="rId2" cstate="print">
            <a:extLst>
              <a:ext uri="{28A0092B-C50C-407E-A947-70E740481C1C}">
                <a14:useLocalDpi xmlns:a14="http://schemas.microsoft.com/office/drawing/2010/main" val="0"/>
              </a:ext>
            </a:extLst>
          </a:blip>
          <a:srcRect t="3073" b="4365"/>
          <a:stretch/>
        </p:blipFill>
        <p:spPr>
          <a:xfrm>
            <a:off x="331787" y="3125529"/>
            <a:ext cx="8819817" cy="2885977"/>
          </a:xfrm>
          <a:prstGeom prst="rect">
            <a:avLst/>
          </a:prstGeom>
        </p:spPr>
      </p:pic>
      <p:sp>
        <p:nvSpPr>
          <p:cNvPr id="5" name="TextBox 4">
            <a:extLst>
              <a:ext uri="{FF2B5EF4-FFF2-40B4-BE49-F238E27FC236}">
                <a16:creationId xmlns:a16="http://schemas.microsoft.com/office/drawing/2014/main" id="{D34A7FB4-C20A-42B4-AC49-8EAD44634880}"/>
              </a:ext>
            </a:extLst>
          </p:cNvPr>
          <p:cNvSpPr txBox="1"/>
          <p:nvPr/>
        </p:nvSpPr>
        <p:spPr>
          <a:xfrm>
            <a:off x="1348764" y="6021884"/>
            <a:ext cx="6757012" cy="769441"/>
          </a:xfrm>
          <a:prstGeom prst="rect">
            <a:avLst/>
          </a:prstGeom>
          <a:noFill/>
        </p:spPr>
        <p:txBody>
          <a:bodyPr wrap="square" rtlCol="0">
            <a:spAutoFit/>
          </a:bodyPr>
          <a:lstStyle/>
          <a:p>
            <a:r>
              <a:rPr lang="en-GB" sz="1100" dirty="0"/>
              <a:t>Martinez, B., et al. Numerical investigation of spallation neutrons generated from petawatt-scale laser-driven proton beams. </a:t>
            </a:r>
            <a:r>
              <a:rPr lang="en-GB" sz="1100" i="1" dirty="0"/>
              <a:t>Matter and Radiation at Extremes</a:t>
            </a:r>
            <a:r>
              <a:rPr lang="en-GB" sz="1100" dirty="0"/>
              <a:t>, 2022, 7.2: 024401.</a:t>
            </a:r>
            <a:endParaRPr lang="cs-CZ" sz="1100" dirty="0"/>
          </a:p>
          <a:p>
            <a:r>
              <a:rPr lang="cs-CZ" sz="1100" dirty="0"/>
              <a:t>Kelley, </a:t>
            </a:r>
            <a:r>
              <a:rPr lang="en-GB" sz="1100" dirty="0"/>
              <a:t>K</a:t>
            </a:r>
            <a:r>
              <a:rPr lang="cs-CZ" sz="1100" dirty="0"/>
              <a:t>. C., </a:t>
            </a:r>
            <a:r>
              <a:rPr lang="en-GB" sz="1100" dirty="0"/>
              <a:t>Gadolinium-148 and Other Spallation Production </a:t>
            </a:r>
            <a:r>
              <a:rPr lang="en-GB" sz="1100" dirty="0" err="1"/>
              <a:t>CrossSection</a:t>
            </a:r>
            <a:r>
              <a:rPr lang="en-GB" sz="1100" dirty="0"/>
              <a:t> Measurements for Accelerator Target Facilities</a:t>
            </a:r>
            <a:r>
              <a:rPr lang="cs-CZ" sz="1100" dirty="0"/>
              <a:t>, Dissertation, Georgia Institute of Technology, 2004.</a:t>
            </a:r>
            <a:endParaRPr lang="en-GB" sz="1100" dirty="0"/>
          </a:p>
        </p:txBody>
      </p:sp>
      <p:pic>
        <p:nvPicPr>
          <p:cNvPr id="3074" name="Picture 2" descr="https://www.researchgate.net/profile/Karen-Kelley/publication/27522318/figure/fig1/AS:669454283313174@1536621747947/Spallation-interaction-processes_W640.jpg">
            <a:extLst>
              <a:ext uri="{FF2B5EF4-FFF2-40B4-BE49-F238E27FC236}">
                <a16:creationId xmlns:a16="http://schemas.microsoft.com/office/drawing/2014/main" id="{7FFC0545-5F85-4B37-9608-23AD00DCF4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08820" y="66675"/>
            <a:ext cx="3614306" cy="29818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4D3B90A-730C-4B2F-9D9A-72B00D6C4B01}"/>
              </a:ext>
            </a:extLst>
          </p:cNvPr>
          <p:cNvSpPr txBox="1">
            <a:spLocks/>
          </p:cNvSpPr>
          <p:nvPr/>
        </p:nvSpPr>
        <p:spPr>
          <a:xfrm>
            <a:off x="1608137" y="1540189"/>
            <a:ext cx="6497638" cy="12808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dirty="0"/>
              <a:t>A </a:t>
            </a:r>
            <a:r>
              <a:rPr lang="en-GB" dirty="0"/>
              <a:t>nuclear reaction in which the high-energy level of incident particles causes the nucleus to eject more than three particles, thus changing both its mass number and its atomic number</a:t>
            </a:r>
            <a:r>
              <a:rPr lang="cs-CZ" dirty="0"/>
              <a:t>.</a:t>
            </a:r>
            <a:endParaRPr lang="en-GB" dirty="0"/>
          </a:p>
        </p:txBody>
      </p:sp>
      <p:pic>
        <p:nvPicPr>
          <p:cNvPr id="3" name="Picture 2">
            <a:extLst>
              <a:ext uri="{FF2B5EF4-FFF2-40B4-BE49-F238E27FC236}">
                <a16:creationId xmlns:a16="http://schemas.microsoft.com/office/drawing/2014/main" id="{987C725D-BADB-4867-8883-5847B959C22F}"/>
              </a:ext>
            </a:extLst>
          </p:cNvPr>
          <p:cNvPicPr>
            <a:picLocks noChangeAspect="1"/>
          </p:cNvPicPr>
          <p:nvPr/>
        </p:nvPicPr>
        <p:blipFill>
          <a:blip r:embed="rId4"/>
          <a:stretch>
            <a:fillRect/>
          </a:stretch>
        </p:blipFill>
        <p:spPr>
          <a:xfrm>
            <a:off x="8618234" y="5191311"/>
            <a:ext cx="3573766" cy="1666689"/>
          </a:xfrm>
          <a:prstGeom prst="rect">
            <a:avLst/>
          </a:prstGeom>
        </p:spPr>
      </p:pic>
      <p:sp>
        <p:nvSpPr>
          <p:cNvPr id="6" name="TextBox 5">
            <a:extLst>
              <a:ext uri="{FF2B5EF4-FFF2-40B4-BE49-F238E27FC236}">
                <a16:creationId xmlns:a16="http://schemas.microsoft.com/office/drawing/2014/main" id="{5A33E22C-75DD-4472-8188-0507B14E77E5}"/>
              </a:ext>
            </a:extLst>
          </p:cNvPr>
          <p:cNvSpPr txBox="1"/>
          <p:nvPr/>
        </p:nvSpPr>
        <p:spPr>
          <a:xfrm>
            <a:off x="9612282" y="4568517"/>
            <a:ext cx="1207382" cy="646331"/>
          </a:xfrm>
          <a:prstGeom prst="rect">
            <a:avLst/>
          </a:prstGeom>
          <a:noFill/>
        </p:spPr>
        <p:txBody>
          <a:bodyPr wrap="none" rtlCol="0">
            <a:spAutoFit/>
          </a:bodyPr>
          <a:lstStyle/>
          <a:p>
            <a:r>
              <a:rPr lang="en-US" dirty="0"/>
              <a:t>cylinder</a:t>
            </a:r>
          </a:p>
          <a:p>
            <a:r>
              <a:rPr lang="en-US" i="1" dirty="0"/>
              <a:t>r</a:t>
            </a:r>
            <a:r>
              <a:rPr lang="en-US" dirty="0"/>
              <a:t> = 50 cm</a:t>
            </a:r>
            <a:endParaRPr lang="en-GB" dirty="0"/>
          </a:p>
        </p:txBody>
      </p:sp>
      <p:sp>
        <p:nvSpPr>
          <p:cNvPr id="7" name="Slide Number Placeholder 6">
            <a:extLst>
              <a:ext uri="{FF2B5EF4-FFF2-40B4-BE49-F238E27FC236}">
                <a16:creationId xmlns:a16="http://schemas.microsoft.com/office/drawing/2014/main" id="{5845E7ED-2F17-495B-A3E1-81FDF918B195}"/>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37581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2DFC-8FA1-4B43-A5F8-58EDADDD1EAF}"/>
              </a:ext>
            </a:extLst>
          </p:cNvPr>
          <p:cNvSpPr>
            <a:spLocks noGrp="1"/>
          </p:cNvSpPr>
          <p:nvPr>
            <p:ph type="title"/>
          </p:nvPr>
        </p:nvSpPr>
        <p:spPr/>
        <p:txBody>
          <a:bodyPr/>
          <a:lstStyle/>
          <a:p>
            <a:r>
              <a:rPr lang="en-US" dirty="0"/>
              <a:t>Light intensification in NCD layer</a:t>
            </a:r>
            <a:endParaRPr lang="en-GB" dirty="0"/>
          </a:p>
        </p:txBody>
      </p:sp>
      <p:pic>
        <p:nvPicPr>
          <p:cNvPr id="5" name="ne_focusing">
            <a:hlinkClick r:id="" action="ppaction://media"/>
            <a:extLst>
              <a:ext uri="{FF2B5EF4-FFF2-40B4-BE49-F238E27FC236}">
                <a16:creationId xmlns:a16="http://schemas.microsoft.com/office/drawing/2014/main" id="{3C169FEA-339E-4CF8-87B8-723487D1C1FD}"/>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l="6568" r="7561"/>
          <a:stretch/>
        </p:blipFill>
        <p:spPr>
          <a:xfrm>
            <a:off x="1941067" y="2572684"/>
            <a:ext cx="4682837" cy="3066907"/>
          </a:xfrm>
        </p:spPr>
      </p:pic>
      <p:sp>
        <p:nvSpPr>
          <p:cNvPr id="8" name="TextBox 7">
            <a:extLst>
              <a:ext uri="{FF2B5EF4-FFF2-40B4-BE49-F238E27FC236}">
                <a16:creationId xmlns:a16="http://schemas.microsoft.com/office/drawing/2014/main" id="{24186677-805E-4978-BE13-1C8EC6473CEF}"/>
              </a:ext>
            </a:extLst>
          </p:cNvPr>
          <p:cNvSpPr txBox="1"/>
          <p:nvPr/>
        </p:nvSpPr>
        <p:spPr>
          <a:xfrm>
            <a:off x="2399216" y="1353929"/>
            <a:ext cx="8688993" cy="1051570"/>
          </a:xfrm>
          <a:prstGeom prst="rect">
            <a:avLst/>
          </a:prstGeom>
          <a:noFill/>
        </p:spPr>
        <p:txBody>
          <a:bodyPr wrap="square" rtlCol="0">
            <a:spAutoFit/>
          </a:bodyPr>
          <a:lstStyle/>
          <a:p>
            <a:pPr marL="342900" indent="-342900" defTabSz="457200">
              <a:spcBef>
                <a:spcPts val="1000"/>
              </a:spcBef>
              <a:buClr>
                <a:srgbClr val="353535"/>
              </a:buClr>
              <a:buFont typeface="Wingdings 3" charset="2"/>
              <a:buChar char=""/>
              <a:defRPr/>
            </a:pPr>
            <a:r>
              <a:rPr lang="en-US" dirty="0">
                <a:solidFill>
                  <a:prstClr val="black">
                    <a:lumMod val="75000"/>
                    <a:lumOff val="25000"/>
                  </a:prstClr>
                </a:solidFill>
                <a:latin typeface="Century Gothic" panose="020B0502020202020204"/>
              </a:rPr>
              <a:t>2</a:t>
            </a:r>
            <a:r>
              <a:rPr lang="en-GB" dirty="0">
                <a:solidFill>
                  <a:prstClr val="black">
                    <a:lumMod val="75000"/>
                    <a:lumOff val="25000"/>
                  </a:prstClr>
                </a:solidFill>
                <a:latin typeface="Century Gothic" panose="020B0502020202020204"/>
              </a:rPr>
              <a:t>D PIC CALDER simulation of laser propagation in an uniform plasma with </a:t>
            </a:r>
            <a:r>
              <a:rPr lang="en-GB" i="1" dirty="0">
                <a:solidFill>
                  <a:schemeClr val="accent6">
                    <a:lumMod val="75000"/>
                  </a:schemeClr>
                </a:solidFill>
              </a:rPr>
              <a:t>n</a:t>
            </a:r>
            <a:r>
              <a:rPr lang="en-GB" i="1" baseline="-25000" dirty="0">
                <a:solidFill>
                  <a:schemeClr val="accent6">
                    <a:lumMod val="75000"/>
                  </a:schemeClr>
                </a:solidFill>
              </a:rPr>
              <a:t>e</a:t>
            </a:r>
            <a:r>
              <a:rPr lang="en-GB" dirty="0">
                <a:solidFill>
                  <a:schemeClr val="accent6">
                    <a:lumMod val="75000"/>
                  </a:schemeClr>
                </a:solidFill>
              </a:rPr>
              <a:t>=0.74 </a:t>
            </a:r>
            <a:r>
              <a:rPr lang="en-GB" i="1" dirty="0" err="1">
                <a:solidFill>
                  <a:schemeClr val="accent6">
                    <a:lumMod val="75000"/>
                  </a:schemeClr>
                </a:solidFill>
              </a:rPr>
              <a:t>n</a:t>
            </a:r>
            <a:r>
              <a:rPr lang="en-GB" i="1" baseline="-25000" dirty="0" err="1">
                <a:solidFill>
                  <a:schemeClr val="accent6">
                    <a:lumMod val="75000"/>
                  </a:schemeClr>
                </a:solidFill>
              </a:rPr>
              <a:t>cr</a:t>
            </a:r>
            <a:r>
              <a:rPr lang="en-GB" i="1" dirty="0">
                <a:solidFill>
                  <a:prstClr val="black"/>
                </a:solidFill>
              </a:rPr>
              <a:t>.</a:t>
            </a:r>
            <a:endParaRPr lang="en-GB" i="1" baseline="-25000" dirty="0">
              <a:solidFill>
                <a:prstClr val="black"/>
              </a:solidFill>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Initial maximum intensity is </a:t>
            </a:r>
            <a:r>
              <a:rPr kumimoji="0" lang="en-US" b="0"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mn-cs"/>
              </a:rPr>
              <a:t>2×10</a:t>
            </a:r>
            <a:r>
              <a:rPr kumimoji="0" lang="en-US" b="0" i="0" u="none" strike="noStrike" kern="1200" cap="none" spc="0" normalizeH="0" baseline="30000" noProof="0" dirty="0">
                <a:ln>
                  <a:noFill/>
                </a:ln>
                <a:solidFill>
                  <a:schemeClr val="accent6">
                    <a:lumMod val="75000"/>
                  </a:schemeClr>
                </a:solidFill>
                <a:effectLst/>
                <a:uLnTx/>
                <a:uFillTx/>
                <a:latin typeface="Century Gothic" panose="020B0502020202020204"/>
                <a:ea typeface="+mn-ea"/>
                <a:cs typeface="+mn-cs"/>
              </a:rPr>
              <a:t>21</a:t>
            </a:r>
            <a:r>
              <a:rPr kumimoji="0" lang="en-US" b="0"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mn-cs"/>
              </a:rPr>
              <a:t> W/cm</a:t>
            </a:r>
            <a:r>
              <a:rPr kumimoji="0" lang="en-US" b="0" i="0" u="none" strike="noStrike" kern="1200" cap="none" spc="0" normalizeH="0" baseline="30000" noProof="0" dirty="0">
                <a:ln>
                  <a:noFill/>
                </a:ln>
                <a:solidFill>
                  <a:schemeClr val="accent6">
                    <a:lumMod val="75000"/>
                  </a:schemeClr>
                </a:solidFill>
                <a:effectLst/>
                <a:uLnTx/>
                <a:uFillTx/>
                <a:latin typeface="Century Gothic" panose="020B0502020202020204"/>
                <a:ea typeface="+mn-ea"/>
                <a:cs typeface="+mn-cs"/>
              </a:rPr>
              <a:t>2</a:t>
            </a:r>
            <a:r>
              <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a:t>
            </a:r>
          </a:p>
        </p:txBody>
      </p:sp>
      <p:pic>
        <p:nvPicPr>
          <p:cNvPr id="3" name="Ey">
            <a:hlinkClick r:id="" action="ppaction://media"/>
            <a:extLst>
              <a:ext uri="{FF2B5EF4-FFF2-40B4-BE49-F238E27FC236}">
                <a16:creationId xmlns:a16="http://schemas.microsoft.com/office/drawing/2014/main" id="{038588F6-8E9B-4463-9E61-F9F260E19F1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7029" r="6814"/>
          <a:stretch/>
        </p:blipFill>
        <p:spPr>
          <a:xfrm>
            <a:off x="6623904" y="2539754"/>
            <a:ext cx="4747939" cy="3099837"/>
          </a:xfrm>
          <a:prstGeom prst="rect">
            <a:avLst/>
          </a:prstGeom>
        </p:spPr>
      </p:pic>
      <p:sp>
        <p:nvSpPr>
          <p:cNvPr id="12" name="TextBox 11">
            <a:extLst>
              <a:ext uri="{FF2B5EF4-FFF2-40B4-BE49-F238E27FC236}">
                <a16:creationId xmlns:a16="http://schemas.microsoft.com/office/drawing/2014/main" id="{EB4A53FA-6C28-41E1-900D-9B54D5EAE5CF}"/>
              </a:ext>
            </a:extLst>
          </p:cNvPr>
          <p:cNvSpPr txBox="1"/>
          <p:nvPr/>
        </p:nvSpPr>
        <p:spPr>
          <a:xfrm>
            <a:off x="2399216" y="5758741"/>
            <a:ext cx="8688993" cy="77457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lang="en-GB" dirty="0">
                <a:solidFill>
                  <a:prstClr val="black">
                    <a:lumMod val="75000"/>
                    <a:lumOff val="25000"/>
                  </a:prstClr>
                </a:solidFill>
              </a:rPr>
              <a:t>After </a:t>
            </a:r>
            <a:r>
              <a:rPr lang="en-GB" dirty="0">
                <a:solidFill>
                  <a:schemeClr val="accent6">
                    <a:lumMod val="75000"/>
                  </a:schemeClr>
                </a:solidFill>
              </a:rPr>
              <a:t>25.2 µm </a:t>
            </a:r>
            <a:r>
              <a:rPr lang="en-GB" dirty="0">
                <a:solidFill>
                  <a:prstClr val="black">
                    <a:lumMod val="75000"/>
                    <a:lumOff val="25000"/>
                  </a:prstClr>
                </a:solidFill>
              </a:rPr>
              <a:t>of propagation in the NCD plasma, the laser reaches a</a:t>
            </a:r>
          </a:p>
          <a:p>
            <a:pPr lvl="0" defTabSz="457200">
              <a:spcBef>
                <a:spcPts val="1000"/>
              </a:spcBef>
              <a:buClr>
                <a:srgbClr val="353535"/>
              </a:buClr>
              <a:defRPr/>
            </a:pPr>
            <a:r>
              <a:rPr lang="en-GB" dirty="0">
                <a:solidFill>
                  <a:prstClr val="black">
                    <a:lumMod val="75000"/>
                    <a:lumOff val="25000"/>
                  </a:prstClr>
                </a:solidFill>
              </a:rPr>
              <a:t>maximum intensity of </a:t>
            </a:r>
            <a:r>
              <a:rPr lang="en-US" dirty="0">
                <a:solidFill>
                  <a:schemeClr val="accent6">
                    <a:lumMod val="75000"/>
                  </a:schemeClr>
                </a:solidFill>
              </a:rPr>
              <a:t>7.4×10</a:t>
            </a:r>
            <a:r>
              <a:rPr lang="en-US" baseline="30000" dirty="0">
                <a:solidFill>
                  <a:schemeClr val="accent6">
                    <a:lumMod val="75000"/>
                  </a:schemeClr>
                </a:solidFill>
              </a:rPr>
              <a:t>21</a:t>
            </a:r>
            <a:r>
              <a:rPr lang="en-US" dirty="0">
                <a:solidFill>
                  <a:schemeClr val="accent6">
                    <a:lumMod val="75000"/>
                  </a:schemeClr>
                </a:solidFill>
              </a:rPr>
              <a:t> W/cm</a:t>
            </a:r>
            <a:r>
              <a:rPr lang="en-US" baseline="30000" dirty="0">
                <a:solidFill>
                  <a:schemeClr val="accent6">
                    <a:lumMod val="75000"/>
                  </a:schemeClr>
                </a:solidFill>
              </a:rPr>
              <a:t>2</a:t>
            </a:r>
            <a:r>
              <a:rPr lang="en-US" dirty="0">
                <a:solidFill>
                  <a:prstClr val="black">
                    <a:lumMod val="75000"/>
                    <a:lumOff val="25000"/>
                  </a:prstClr>
                </a:solidFill>
              </a:rPr>
              <a:t>, </a:t>
            </a:r>
            <a:r>
              <a:rPr lang="en-GB" dirty="0">
                <a:solidFill>
                  <a:prstClr val="black">
                    <a:lumMod val="75000"/>
                    <a:lumOff val="25000"/>
                  </a:prstClr>
                </a:solidFill>
              </a:rPr>
              <a:t>within a spot size of </a:t>
            </a:r>
            <a:r>
              <a:rPr lang="en-GB" i="1" dirty="0">
                <a:solidFill>
                  <a:schemeClr val="accent6">
                    <a:lumMod val="75000"/>
                  </a:schemeClr>
                </a:solidFill>
              </a:rPr>
              <a:t>D</a:t>
            </a:r>
            <a:r>
              <a:rPr lang="en-GB" dirty="0">
                <a:solidFill>
                  <a:schemeClr val="accent6">
                    <a:lumMod val="75000"/>
                  </a:schemeClr>
                </a:solidFill>
              </a:rPr>
              <a:t> = 1.33 µm.</a:t>
            </a:r>
            <a:endParaRPr kumimoji="0" lang="en-US" b="0" i="0" u="none" strike="noStrike" kern="1200" cap="none" spc="0" normalizeH="0" baseline="0" noProof="0" dirty="0">
              <a:ln>
                <a:noFill/>
              </a:ln>
              <a:solidFill>
                <a:schemeClr val="accent6">
                  <a:lumMod val="75000"/>
                </a:schemeClr>
              </a:solidFill>
              <a:effectLst/>
              <a:uLnTx/>
              <a:uFillTx/>
              <a:latin typeface="Century Gothic" panose="020B0502020202020204"/>
            </a:endParaRPr>
          </a:p>
        </p:txBody>
      </p:sp>
      <p:sp>
        <p:nvSpPr>
          <p:cNvPr id="4" name="Slide Number Placeholder 3">
            <a:extLst>
              <a:ext uri="{FF2B5EF4-FFF2-40B4-BE49-F238E27FC236}">
                <a16:creationId xmlns:a16="http://schemas.microsoft.com/office/drawing/2014/main" id="{892783F0-2A94-4AC6-B821-BA325506361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68495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2DFC-8FA1-4B43-A5F8-58EDADDD1EAF}"/>
              </a:ext>
            </a:extLst>
          </p:cNvPr>
          <p:cNvSpPr>
            <a:spLocks noGrp="1"/>
          </p:cNvSpPr>
          <p:nvPr>
            <p:ph type="title"/>
          </p:nvPr>
        </p:nvSpPr>
        <p:spPr/>
        <p:txBody>
          <a:bodyPr/>
          <a:lstStyle/>
          <a:p>
            <a:r>
              <a:rPr lang="en-US" dirty="0"/>
              <a:t>Light intensification in NCD layer</a:t>
            </a:r>
            <a:endParaRPr lang="en-GB" dirty="0"/>
          </a:p>
        </p:txBody>
      </p:sp>
      <p:sp>
        <p:nvSpPr>
          <p:cNvPr id="8" name="TextBox 7">
            <a:extLst>
              <a:ext uri="{FF2B5EF4-FFF2-40B4-BE49-F238E27FC236}">
                <a16:creationId xmlns:a16="http://schemas.microsoft.com/office/drawing/2014/main" id="{24186677-805E-4978-BE13-1C8EC6473CEF}"/>
              </a:ext>
            </a:extLst>
          </p:cNvPr>
          <p:cNvSpPr txBox="1"/>
          <p:nvPr/>
        </p:nvSpPr>
        <p:spPr>
          <a:xfrm>
            <a:off x="2592925" y="3473584"/>
            <a:ext cx="5210548" cy="201593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Thin lens approximation predicts optimal focusing for Apollon 1 PW:</a:t>
            </a:r>
          </a:p>
          <a:p>
            <a:pPr marL="800100" lvl="1" indent="-342900" defTabSz="457200">
              <a:spcBef>
                <a:spcPts val="1000"/>
              </a:spcBef>
              <a:buClr>
                <a:srgbClr val="353535"/>
              </a:buClr>
              <a:buFont typeface="Wingdings 3" charset="2"/>
              <a:buChar char=""/>
              <a:defRPr/>
            </a:pPr>
            <a:r>
              <a:rPr lang="en-GB" sz="2000" i="1" dirty="0">
                <a:solidFill>
                  <a:prstClr val="black"/>
                </a:solidFill>
              </a:rPr>
              <a:t>n</a:t>
            </a:r>
            <a:r>
              <a:rPr lang="en-GB" sz="2000" i="1" baseline="-25000" dirty="0">
                <a:solidFill>
                  <a:prstClr val="black"/>
                </a:solidFill>
              </a:rPr>
              <a:t>e</a:t>
            </a:r>
            <a:r>
              <a:rPr lang="en-GB" sz="2000" dirty="0">
                <a:solidFill>
                  <a:prstClr val="black"/>
                </a:solidFill>
              </a:rPr>
              <a:t>=1.93 </a:t>
            </a:r>
            <a:r>
              <a:rPr lang="en-GB" sz="2000" i="1" dirty="0" err="1">
                <a:solidFill>
                  <a:prstClr val="black"/>
                </a:solidFill>
              </a:rPr>
              <a:t>n</a:t>
            </a:r>
            <a:r>
              <a:rPr lang="en-GB" sz="2000" i="1" baseline="-25000" dirty="0" err="1">
                <a:solidFill>
                  <a:prstClr val="black"/>
                </a:solidFill>
              </a:rPr>
              <a:t>cr</a:t>
            </a:r>
            <a:endParaRPr lang="en-GB" sz="2000" i="1" dirty="0">
              <a:solidFill>
                <a:prstClr val="black"/>
              </a:solidFill>
            </a:endParaRPr>
          </a:p>
          <a:p>
            <a:pPr marL="800100" lvl="1" indent="-342900" defTabSz="457200">
              <a:spcBef>
                <a:spcPts val="1000"/>
              </a:spcBef>
              <a:buClr>
                <a:srgbClr val="353535"/>
              </a:buClr>
              <a:buFont typeface="Wingdings 3" charset="2"/>
              <a:buChar char=""/>
              <a:defRPr/>
            </a:pPr>
            <a:r>
              <a:rPr lang="en-GB" sz="2000" i="1" dirty="0">
                <a:solidFill>
                  <a:prstClr val="black"/>
                </a:solidFill>
              </a:rPr>
              <a:t>D</a:t>
            </a:r>
            <a:r>
              <a:rPr lang="en-GB" sz="2000" dirty="0">
                <a:solidFill>
                  <a:prstClr val="black"/>
                </a:solidFill>
              </a:rPr>
              <a:t>=0.73 µm</a:t>
            </a:r>
          </a:p>
          <a:p>
            <a:pPr marL="800100" lvl="1" indent="-342900" defTabSz="457200">
              <a:spcBef>
                <a:spcPts val="1000"/>
              </a:spcBef>
              <a:buClr>
                <a:srgbClr val="353535"/>
              </a:buClr>
              <a:buFont typeface="Wingdings 3" charset="2"/>
              <a:buChar char=""/>
              <a:defRPr/>
            </a:pPr>
            <a:r>
              <a:rPr lang="en-US" sz="2000" i="1" dirty="0">
                <a:solidFill>
                  <a:prstClr val="black"/>
                </a:solidFill>
                <a:latin typeface="Century Gothic" panose="020B0502020202020204"/>
              </a:rPr>
              <a:t>L</a:t>
            </a:r>
            <a:r>
              <a:rPr lang="en-GB" sz="2000" dirty="0">
                <a:solidFill>
                  <a:prstClr val="black"/>
                </a:solidFill>
                <a:latin typeface="Century Gothic" panose="020B0502020202020204"/>
              </a:rPr>
              <a:t> = 14.1 </a:t>
            </a:r>
            <a:r>
              <a:rPr lang="en-GB" sz="2000" dirty="0">
                <a:solidFill>
                  <a:prstClr val="black"/>
                </a:solidFill>
              </a:rPr>
              <a:t>µm</a:t>
            </a:r>
            <a:endParaRPr lang="en-US" sz="2000" dirty="0">
              <a:solidFill>
                <a:prstClr val="black">
                  <a:lumMod val="75000"/>
                  <a:lumOff val="25000"/>
                </a:prstClr>
              </a:solidFill>
              <a:latin typeface="Century Gothic" panose="020B0502020202020204"/>
            </a:endParaRPr>
          </a:p>
        </p:txBody>
      </p:sp>
      <p:sp>
        <p:nvSpPr>
          <p:cNvPr id="9" name="TextBox 8">
            <a:extLst>
              <a:ext uri="{FF2B5EF4-FFF2-40B4-BE49-F238E27FC236}">
                <a16:creationId xmlns:a16="http://schemas.microsoft.com/office/drawing/2014/main" id="{1E3A93BA-B9AE-44E8-B790-F03AE53DED9D}"/>
              </a:ext>
            </a:extLst>
          </p:cNvPr>
          <p:cNvSpPr txBox="1"/>
          <p:nvPr/>
        </p:nvSpPr>
        <p:spPr>
          <a:xfrm>
            <a:off x="2592924" y="6233890"/>
            <a:ext cx="979054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Pazzaglia</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Fedeli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L.,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Formenti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Maffini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&amp;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Passoni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M. (2020). A theoretical model of laser-driven ion acceleration from near-critical double-layer targets.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Communications Physics</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3</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(1), 1-13.</a:t>
            </a:r>
          </a:p>
        </p:txBody>
      </p:sp>
      <p:pic>
        <p:nvPicPr>
          <p:cNvPr id="10" name="Picture 4" descr="luli logo">
            <a:extLst>
              <a:ext uri="{FF2B5EF4-FFF2-40B4-BE49-F238E27FC236}">
                <a16:creationId xmlns:a16="http://schemas.microsoft.com/office/drawing/2014/main" id="{E732104C-184D-44E0-A4F2-4BC6BA451C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0837" y="88957"/>
            <a:ext cx="1278037" cy="673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CEA logo nouveau.svg">
            <a:extLst>
              <a:ext uri="{FF2B5EF4-FFF2-40B4-BE49-F238E27FC236}">
                <a16:creationId xmlns:a16="http://schemas.microsoft.com/office/drawing/2014/main" id="{813A0282-45B3-429B-8288-122A0610F7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1382" y="84334"/>
            <a:ext cx="818822" cy="66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C69B21-453D-495D-BF36-FA30C1C8C8B2}"/>
              </a:ext>
            </a:extLst>
          </p:cNvPr>
          <p:cNvPicPr>
            <a:picLocks noChangeAspect="1"/>
          </p:cNvPicPr>
          <p:nvPr/>
        </p:nvPicPr>
        <p:blipFill>
          <a:blip r:embed="rId4"/>
          <a:stretch>
            <a:fillRect/>
          </a:stretch>
        </p:blipFill>
        <p:spPr>
          <a:xfrm>
            <a:off x="3037898" y="1590231"/>
            <a:ext cx="3676190" cy="1714286"/>
          </a:xfrm>
          <a:prstGeom prst="rect">
            <a:avLst/>
          </a:prstGeom>
        </p:spPr>
      </p:pic>
      <p:pic>
        <p:nvPicPr>
          <p:cNvPr id="6" name="Picture 5">
            <a:extLst>
              <a:ext uri="{FF2B5EF4-FFF2-40B4-BE49-F238E27FC236}">
                <a16:creationId xmlns:a16="http://schemas.microsoft.com/office/drawing/2014/main" id="{3EBEEB11-B3AB-4A4D-971B-5D9A6D2EA897}"/>
              </a:ext>
            </a:extLst>
          </p:cNvPr>
          <p:cNvPicPr>
            <a:picLocks noChangeAspect="1"/>
          </p:cNvPicPr>
          <p:nvPr/>
        </p:nvPicPr>
        <p:blipFill>
          <a:blip r:embed="rId5"/>
          <a:stretch>
            <a:fillRect/>
          </a:stretch>
        </p:blipFill>
        <p:spPr>
          <a:xfrm>
            <a:off x="8967823" y="1861901"/>
            <a:ext cx="1752381" cy="495238"/>
          </a:xfrm>
          <a:prstGeom prst="rect">
            <a:avLst/>
          </a:prstGeom>
        </p:spPr>
      </p:pic>
      <p:pic>
        <p:nvPicPr>
          <p:cNvPr id="13" name="Picture 12">
            <a:extLst>
              <a:ext uri="{FF2B5EF4-FFF2-40B4-BE49-F238E27FC236}">
                <a16:creationId xmlns:a16="http://schemas.microsoft.com/office/drawing/2014/main" id="{C6EEA5FF-3BDE-4CEC-9813-791264119326}"/>
              </a:ext>
            </a:extLst>
          </p:cNvPr>
          <p:cNvPicPr>
            <a:picLocks noChangeAspect="1"/>
          </p:cNvPicPr>
          <p:nvPr/>
        </p:nvPicPr>
        <p:blipFill>
          <a:blip r:embed="rId6"/>
          <a:stretch>
            <a:fillRect/>
          </a:stretch>
        </p:blipFill>
        <p:spPr>
          <a:xfrm>
            <a:off x="7367823" y="2359271"/>
            <a:ext cx="3352381" cy="409524"/>
          </a:xfrm>
          <a:prstGeom prst="rect">
            <a:avLst/>
          </a:prstGeom>
        </p:spPr>
      </p:pic>
      <p:pic>
        <p:nvPicPr>
          <p:cNvPr id="17" name="Picture 16">
            <a:extLst>
              <a:ext uri="{FF2B5EF4-FFF2-40B4-BE49-F238E27FC236}">
                <a16:creationId xmlns:a16="http://schemas.microsoft.com/office/drawing/2014/main" id="{62F04485-0C66-4127-BE44-847855AB3950}"/>
              </a:ext>
            </a:extLst>
          </p:cNvPr>
          <p:cNvPicPr>
            <a:picLocks noChangeAspect="1"/>
          </p:cNvPicPr>
          <p:nvPr/>
        </p:nvPicPr>
        <p:blipFill>
          <a:blip r:embed="rId7"/>
          <a:stretch>
            <a:fillRect/>
          </a:stretch>
        </p:blipFill>
        <p:spPr>
          <a:xfrm>
            <a:off x="7834891" y="3304517"/>
            <a:ext cx="3634964" cy="2843320"/>
          </a:xfrm>
          <a:prstGeom prst="rect">
            <a:avLst/>
          </a:prstGeom>
        </p:spPr>
      </p:pic>
      <p:pic>
        <p:nvPicPr>
          <p:cNvPr id="18" name="Picture 17">
            <a:extLst>
              <a:ext uri="{FF2B5EF4-FFF2-40B4-BE49-F238E27FC236}">
                <a16:creationId xmlns:a16="http://schemas.microsoft.com/office/drawing/2014/main" id="{CF06AE25-2A7C-474A-A95A-BC368C4225BC}"/>
              </a:ext>
            </a:extLst>
          </p:cNvPr>
          <p:cNvPicPr>
            <a:picLocks noChangeAspect="1"/>
          </p:cNvPicPr>
          <p:nvPr/>
        </p:nvPicPr>
        <p:blipFill>
          <a:blip r:embed="rId8"/>
          <a:stretch>
            <a:fillRect/>
          </a:stretch>
        </p:blipFill>
        <p:spPr>
          <a:xfrm>
            <a:off x="9044013" y="3450548"/>
            <a:ext cx="1885714" cy="314286"/>
          </a:xfrm>
          <a:prstGeom prst="rect">
            <a:avLst/>
          </a:prstGeom>
        </p:spPr>
      </p:pic>
      <p:pic>
        <p:nvPicPr>
          <p:cNvPr id="19" name="Picture 18">
            <a:extLst>
              <a:ext uri="{FF2B5EF4-FFF2-40B4-BE49-F238E27FC236}">
                <a16:creationId xmlns:a16="http://schemas.microsoft.com/office/drawing/2014/main" id="{F69E0A5B-B276-41A3-B1FD-E6A6422E0A98}"/>
              </a:ext>
            </a:extLst>
          </p:cNvPr>
          <p:cNvPicPr>
            <a:picLocks noChangeAspect="1"/>
          </p:cNvPicPr>
          <p:nvPr/>
        </p:nvPicPr>
        <p:blipFill>
          <a:blip r:embed="rId9"/>
          <a:stretch>
            <a:fillRect/>
          </a:stretch>
        </p:blipFill>
        <p:spPr>
          <a:xfrm>
            <a:off x="8796394" y="3764834"/>
            <a:ext cx="2133333" cy="247619"/>
          </a:xfrm>
          <a:prstGeom prst="rect">
            <a:avLst/>
          </a:prstGeom>
        </p:spPr>
      </p:pic>
      <p:sp>
        <p:nvSpPr>
          <p:cNvPr id="4" name="Slide Number Placeholder 3">
            <a:extLst>
              <a:ext uri="{FF2B5EF4-FFF2-40B4-BE49-F238E27FC236}">
                <a16:creationId xmlns:a16="http://schemas.microsoft.com/office/drawing/2014/main" id="{07349504-717F-40B6-AA8A-1E27519FAD81}"/>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84334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64A5-8F85-4358-8704-5A25A54D2F80}"/>
              </a:ext>
            </a:extLst>
          </p:cNvPr>
          <p:cNvSpPr>
            <a:spLocks noGrp="1"/>
          </p:cNvSpPr>
          <p:nvPr>
            <p:ph type="title"/>
          </p:nvPr>
        </p:nvSpPr>
        <p:spPr/>
        <p:txBody>
          <a:bodyPr/>
          <a:lstStyle/>
          <a:p>
            <a:r>
              <a:rPr lang="en-US" dirty="0"/>
              <a:t>Light intensification in NCD layer</a:t>
            </a:r>
            <a:endParaRPr lang="en-GB" dirty="0"/>
          </a:p>
        </p:txBody>
      </p:sp>
      <p:sp>
        <p:nvSpPr>
          <p:cNvPr id="4" name="Content Placeholder 3">
            <a:extLst>
              <a:ext uri="{FF2B5EF4-FFF2-40B4-BE49-F238E27FC236}">
                <a16:creationId xmlns:a16="http://schemas.microsoft.com/office/drawing/2014/main" id="{03CE6687-6E23-47EF-A59A-81893A562F37}"/>
              </a:ext>
            </a:extLst>
          </p:cNvPr>
          <p:cNvSpPr>
            <a:spLocks noGrp="1"/>
          </p:cNvSpPr>
          <p:nvPr>
            <p:ph sz="half" idx="2"/>
          </p:nvPr>
        </p:nvSpPr>
        <p:spPr/>
        <p:txBody>
          <a:bodyPr/>
          <a:lstStyle/>
          <a:p>
            <a:r>
              <a:rPr lang="en-US" dirty="0"/>
              <a:t>Maximum intensification is around factor of three for NCD densities in range (0.60,</a:t>
            </a:r>
            <a:r>
              <a:rPr lang="cs-CZ" dirty="0"/>
              <a:t> </a:t>
            </a:r>
            <a:r>
              <a:rPr lang="en-US" dirty="0"/>
              <a:t>2.11) </a:t>
            </a:r>
            <a:r>
              <a:rPr lang="en-GB" i="1" dirty="0" err="1">
                <a:solidFill>
                  <a:prstClr val="black"/>
                </a:solidFill>
              </a:rPr>
              <a:t>n</a:t>
            </a:r>
            <a:r>
              <a:rPr lang="en-GB" i="1" baseline="-25000" dirty="0" err="1">
                <a:solidFill>
                  <a:prstClr val="black"/>
                </a:solidFill>
              </a:rPr>
              <a:t>cr</a:t>
            </a:r>
            <a:r>
              <a:rPr lang="en-US" dirty="0"/>
              <a:t>.</a:t>
            </a:r>
          </a:p>
          <a:p>
            <a:r>
              <a:rPr lang="en-US" dirty="0"/>
              <a:t>Optimum achieved for lower density of </a:t>
            </a:r>
            <a:r>
              <a:rPr lang="en-GB" dirty="0">
                <a:solidFill>
                  <a:prstClr val="black"/>
                </a:solidFill>
              </a:rPr>
              <a:t>0.74 </a:t>
            </a:r>
            <a:r>
              <a:rPr lang="en-GB" i="1" dirty="0" err="1">
                <a:solidFill>
                  <a:prstClr val="black"/>
                </a:solidFill>
              </a:rPr>
              <a:t>n</a:t>
            </a:r>
            <a:r>
              <a:rPr lang="en-GB" i="1" baseline="-25000" dirty="0" err="1">
                <a:solidFill>
                  <a:prstClr val="black"/>
                </a:solidFill>
              </a:rPr>
              <a:t>cr</a:t>
            </a:r>
            <a:r>
              <a:rPr lang="en-GB" i="1" dirty="0">
                <a:solidFill>
                  <a:prstClr val="black"/>
                </a:solidFill>
              </a:rPr>
              <a:t>.</a:t>
            </a:r>
            <a:endParaRPr lang="en-GB" i="1" baseline="-25000" dirty="0">
              <a:solidFill>
                <a:prstClr val="black"/>
              </a:solidFill>
            </a:endParaRPr>
          </a:p>
        </p:txBody>
      </p:sp>
      <p:pic>
        <p:nvPicPr>
          <p:cNvPr id="5" name="Content Placeholder 6">
            <a:extLst>
              <a:ext uri="{FF2B5EF4-FFF2-40B4-BE49-F238E27FC236}">
                <a16:creationId xmlns:a16="http://schemas.microsoft.com/office/drawing/2014/main" id="{627C1968-B74C-4658-A322-2A782CDF5723}"/>
              </a:ext>
            </a:extLst>
          </p:cNvPr>
          <p:cNvPicPr>
            <a:picLocks noChangeAspect="1"/>
          </p:cNvPicPr>
          <p:nvPr/>
        </p:nvPicPr>
        <p:blipFill>
          <a:blip r:embed="rId2"/>
          <a:stretch>
            <a:fillRect/>
          </a:stretch>
        </p:blipFill>
        <p:spPr>
          <a:xfrm>
            <a:off x="860312" y="2237173"/>
            <a:ext cx="6215733" cy="3996717"/>
          </a:xfrm>
          <a:prstGeom prst="rect">
            <a:avLst/>
          </a:prstGeom>
        </p:spPr>
      </p:pic>
      <p:sp>
        <p:nvSpPr>
          <p:cNvPr id="3" name="Slide Number Placeholder 2">
            <a:extLst>
              <a:ext uri="{FF2B5EF4-FFF2-40B4-BE49-F238E27FC236}">
                <a16:creationId xmlns:a16="http://schemas.microsoft.com/office/drawing/2014/main" id="{74935075-F0ED-4560-BB11-2D63B73BE721}"/>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603831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64A5-8F85-4358-8704-5A25A54D2F80}"/>
              </a:ext>
            </a:extLst>
          </p:cNvPr>
          <p:cNvSpPr>
            <a:spLocks noGrp="1"/>
          </p:cNvSpPr>
          <p:nvPr>
            <p:ph type="title"/>
          </p:nvPr>
        </p:nvSpPr>
        <p:spPr/>
        <p:txBody>
          <a:bodyPr/>
          <a:lstStyle/>
          <a:p>
            <a:r>
              <a:rPr lang="en-US" dirty="0"/>
              <a:t>Light intensification in NCD layer</a:t>
            </a:r>
            <a:endParaRPr lang="en-GB" dirty="0"/>
          </a:p>
        </p:txBody>
      </p:sp>
      <p:sp>
        <p:nvSpPr>
          <p:cNvPr id="4" name="Content Placeholder 3">
            <a:extLst>
              <a:ext uri="{FF2B5EF4-FFF2-40B4-BE49-F238E27FC236}">
                <a16:creationId xmlns:a16="http://schemas.microsoft.com/office/drawing/2014/main" id="{03CE6687-6E23-47EF-A59A-81893A562F37}"/>
              </a:ext>
            </a:extLst>
          </p:cNvPr>
          <p:cNvSpPr>
            <a:spLocks noGrp="1"/>
          </p:cNvSpPr>
          <p:nvPr>
            <p:ph sz="half" idx="2"/>
          </p:nvPr>
        </p:nvSpPr>
        <p:spPr/>
        <p:txBody>
          <a:bodyPr>
            <a:normAutofit/>
          </a:bodyPr>
          <a:lstStyle/>
          <a:p>
            <a:r>
              <a:rPr lang="en-US" dirty="0"/>
              <a:t>Maximum intensification is around factor of three for NCD densities in range (0.60,2.11) </a:t>
            </a:r>
            <a:r>
              <a:rPr lang="en-GB" i="1" dirty="0" err="1">
                <a:solidFill>
                  <a:prstClr val="black"/>
                </a:solidFill>
              </a:rPr>
              <a:t>n</a:t>
            </a:r>
            <a:r>
              <a:rPr lang="en-GB" i="1" baseline="-25000" dirty="0" err="1">
                <a:solidFill>
                  <a:prstClr val="black"/>
                </a:solidFill>
              </a:rPr>
              <a:t>cr</a:t>
            </a:r>
            <a:r>
              <a:rPr lang="en-US" dirty="0"/>
              <a:t>.</a:t>
            </a:r>
          </a:p>
          <a:p>
            <a:r>
              <a:rPr lang="en-US" dirty="0"/>
              <a:t>Optimum achieved for lower density of </a:t>
            </a:r>
            <a:r>
              <a:rPr lang="en-GB" dirty="0">
                <a:solidFill>
                  <a:prstClr val="black"/>
                </a:solidFill>
              </a:rPr>
              <a:t>0.74 </a:t>
            </a:r>
            <a:r>
              <a:rPr lang="en-GB" i="1" dirty="0" err="1">
                <a:solidFill>
                  <a:prstClr val="black"/>
                </a:solidFill>
              </a:rPr>
              <a:t>n</a:t>
            </a:r>
            <a:r>
              <a:rPr lang="en-GB" i="1" baseline="-25000" dirty="0" err="1">
                <a:solidFill>
                  <a:prstClr val="black"/>
                </a:solidFill>
              </a:rPr>
              <a:t>cr</a:t>
            </a:r>
            <a:r>
              <a:rPr lang="en-GB" i="1" dirty="0">
                <a:solidFill>
                  <a:prstClr val="black"/>
                </a:solidFill>
              </a:rPr>
              <a:t>.</a:t>
            </a:r>
          </a:p>
          <a:p>
            <a:r>
              <a:rPr lang="en-GB" dirty="0">
                <a:solidFill>
                  <a:prstClr val="black"/>
                </a:solidFill>
              </a:rPr>
              <a:t>Best focusing agrees with model.</a:t>
            </a:r>
          </a:p>
          <a:p>
            <a:endParaRPr lang="en-US" i="1" dirty="0">
              <a:solidFill>
                <a:prstClr val="black"/>
              </a:solidFill>
            </a:endParaRPr>
          </a:p>
          <a:p>
            <a:r>
              <a:rPr lang="en-US" dirty="0">
                <a:solidFill>
                  <a:prstClr val="black"/>
                </a:solidFill>
              </a:rPr>
              <a:t>The smallest laser spot does not necessarily lead to the highest intensity.</a:t>
            </a:r>
            <a:endParaRPr lang="en-GB" dirty="0">
              <a:solidFill>
                <a:prstClr val="black"/>
              </a:solidFill>
            </a:endParaRPr>
          </a:p>
        </p:txBody>
      </p:sp>
      <p:sp>
        <p:nvSpPr>
          <p:cNvPr id="6" name="TextBox 5">
            <a:extLst>
              <a:ext uri="{FF2B5EF4-FFF2-40B4-BE49-F238E27FC236}">
                <a16:creationId xmlns:a16="http://schemas.microsoft.com/office/drawing/2014/main" id="{367F9172-13A5-438F-9F6C-EBE0B0DF6AAB}"/>
              </a:ext>
            </a:extLst>
          </p:cNvPr>
          <p:cNvSpPr txBox="1"/>
          <p:nvPr/>
        </p:nvSpPr>
        <p:spPr>
          <a:xfrm>
            <a:off x="2220062" y="6135709"/>
            <a:ext cx="979054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Pazzaglia</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Fedeli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L.,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Formenti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Maffini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&amp; </a:t>
            </a:r>
            <a:r>
              <a:rPr kumimoji="0" lang="en-GB"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Passoni</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M. (2020). A theoretical model of laser-driven ion acceleration from near-critical double-layer targets.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Communications Physics</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3</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(1), 1-13.</a:t>
            </a:r>
          </a:p>
        </p:txBody>
      </p:sp>
      <p:pic>
        <p:nvPicPr>
          <p:cNvPr id="5" name="Picture 4">
            <a:extLst>
              <a:ext uri="{FF2B5EF4-FFF2-40B4-BE49-F238E27FC236}">
                <a16:creationId xmlns:a16="http://schemas.microsoft.com/office/drawing/2014/main" id="{95E74153-E94E-4046-B194-ECBF6241CFA5}"/>
              </a:ext>
            </a:extLst>
          </p:cNvPr>
          <p:cNvPicPr>
            <a:picLocks noChangeAspect="1"/>
          </p:cNvPicPr>
          <p:nvPr/>
        </p:nvPicPr>
        <p:blipFill>
          <a:blip r:embed="rId3"/>
          <a:stretch>
            <a:fillRect/>
          </a:stretch>
        </p:blipFill>
        <p:spPr>
          <a:xfrm>
            <a:off x="1095349" y="1896401"/>
            <a:ext cx="5996234" cy="4007443"/>
          </a:xfrm>
          <a:prstGeom prst="rect">
            <a:avLst/>
          </a:prstGeom>
        </p:spPr>
      </p:pic>
      <p:sp>
        <p:nvSpPr>
          <p:cNvPr id="3" name="Slide Number Placeholder 2">
            <a:extLst>
              <a:ext uri="{FF2B5EF4-FFF2-40B4-BE49-F238E27FC236}">
                <a16:creationId xmlns:a16="http://schemas.microsoft.com/office/drawing/2014/main" id="{29068404-DA67-42DB-88E7-3363E49889F2}"/>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85283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84E8-8C3C-49C5-BFAE-8DD972690D6C}"/>
              </a:ext>
            </a:extLst>
          </p:cNvPr>
          <p:cNvSpPr>
            <a:spLocks noGrp="1"/>
          </p:cNvSpPr>
          <p:nvPr>
            <p:ph type="title"/>
          </p:nvPr>
        </p:nvSpPr>
        <p:spPr>
          <a:xfrm>
            <a:off x="1810325" y="884987"/>
            <a:ext cx="9337964" cy="1280890"/>
          </a:xfrm>
        </p:spPr>
        <p:txBody>
          <a:bodyPr>
            <a:normAutofit/>
          </a:bodyPr>
          <a:lstStyle/>
          <a:p>
            <a:r>
              <a:rPr lang="en-US" sz="3200" dirty="0" err="1"/>
              <a:t>Ultraintense</a:t>
            </a:r>
            <a:r>
              <a:rPr lang="en-US" sz="3200" dirty="0"/>
              <a:t>-laser-based neutron generation</a:t>
            </a:r>
            <a:endParaRPr lang="en-GB" sz="3200" dirty="0"/>
          </a:p>
        </p:txBody>
      </p:sp>
      <p:sp>
        <p:nvSpPr>
          <p:cNvPr id="11" name="TextBox 10">
            <a:extLst>
              <a:ext uri="{FF2B5EF4-FFF2-40B4-BE49-F238E27FC236}">
                <a16:creationId xmlns:a16="http://schemas.microsoft.com/office/drawing/2014/main" id="{AA9C82DD-BE34-4D9D-9A9F-D51B96A89A5C}"/>
              </a:ext>
            </a:extLst>
          </p:cNvPr>
          <p:cNvSpPr txBox="1"/>
          <p:nvPr/>
        </p:nvSpPr>
        <p:spPr>
          <a:xfrm>
            <a:off x="1810325" y="4186642"/>
            <a:ext cx="9736961" cy="774571"/>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GB" sz="1800" b="0" i="0" u="none" strike="noStrike" kern="1200" cap="none" spc="0" normalizeH="0" baseline="0" noProof="0" dirty="0">
                <a:ln>
                  <a:noFill/>
                </a:ln>
                <a:solidFill>
                  <a:srgbClr val="178DBB"/>
                </a:solidFill>
                <a:effectLst/>
                <a:uLnTx/>
                <a:uFillTx/>
                <a:latin typeface="Century Gothic" panose="020B0502020202020204"/>
                <a:ea typeface="+mn-ea"/>
                <a:cs typeface="+mn-cs"/>
              </a:rPr>
              <a:t>High-energy protons from single-/double-layer targets driven by 1 PW Apollon laser</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mc:AlternateContent xmlns:mc="http://schemas.openxmlformats.org/markup-compatibility/2006" xmlns:a14="http://schemas.microsoft.com/office/drawing/2010/main">
        <mc:Choice Requires="a14">
          <p:sp>
            <p:nvSpPr>
              <p:cNvPr id="12" name="Zástupný symbol pro text 10">
                <a:extLst>
                  <a:ext uri="{FF2B5EF4-FFF2-40B4-BE49-F238E27FC236}">
                    <a16:creationId xmlns:a16="http://schemas.microsoft.com/office/drawing/2014/main" id="{2FFDB098-ECAD-4051-BD1D-FA61DDFA75C3}"/>
                  </a:ext>
                </a:extLst>
              </p:cNvPr>
              <p:cNvSpPr txBox="1">
                <a:spLocks/>
              </p:cNvSpPr>
              <p:nvPr/>
            </p:nvSpPr>
            <p:spPr>
              <a:xfrm>
                <a:off x="2037034" y="4573927"/>
                <a:ext cx="4353087" cy="25314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rPr>
                  <a:t>E </a:t>
                </a:r>
                <a:r>
                  <a:rPr kumimoji="0" lang="en-US" sz="1800" b="0"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rPr>
                  <a:t>= 22 J</a:t>
                </a:r>
                <a:endPar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0,</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𝑑</m:t>
                        </m:r>
                      </m:sub>
                    </m:s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=30.6</m:t>
                    </m:r>
                  </m:oMath>
                </a14:m>
                <a:endPar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𝜆</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0</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.8</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a:t>
                </a: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5</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 (FWHM of intensity)</a:t>
                </a: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𝜏</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2</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0</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fs (FWHM of intensity)</a:t>
                </a:r>
              </a:p>
              <a:p>
                <a:pPr marL="285750" marR="0" lvl="0" indent="-285750" algn="l" defTabSz="457200" rtl="0" eaLnBrk="1" fontAlgn="auto" latinLnBrk="0" hangingPunct="1">
                  <a:lnSpc>
                    <a:spcPct val="100000"/>
                  </a:lnSpc>
                  <a:spcBef>
                    <a:spcPts val="1000"/>
                  </a:spcBef>
                  <a:spcAft>
                    <a:spcPts val="0"/>
                  </a:spcAft>
                  <a:buClr>
                    <a:srgbClr val="353535"/>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mc:Choice>
        <mc:Fallback xmlns="">
          <p:sp>
            <p:nvSpPr>
              <p:cNvPr id="12" name="Zástupný symbol pro text 10">
                <a:extLst>
                  <a:ext uri="{FF2B5EF4-FFF2-40B4-BE49-F238E27FC236}">
                    <a16:creationId xmlns:a16="http://schemas.microsoft.com/office/drawing/2014/main" id="{2FFDB098-ECAD-4051-BD1D-FA61DDFA75C3}"/>
                  </a:ext>
                </a:extLst>
              </p:cNvPr>
              <p:cNvSpPr txBox="1">
                <a:spLocks noRot="1" noChangeAspect="1" noMove="1" noResize="1" noEditPoints="1" noAdjustHandles="1" noChangeArrowheads="1" noChangeShapeType="1" noTextEdit="1"/>
              </p:cNvSpPr>
              <p:nvPr/>
            </p:nvSpPr>
            <p:spPr>
              <a:xfrm>
                <a:off x="2037034" y="4573927"/>
                <a:ext cx="4353087" cy="2531406"/>
              </a:xfrm>
              <a:prstGeom prst="rect">
                <a:avLst/>
              </a:prstGeom>
              <a:blipFill>
                <a:blip r:embed="rId3"/>
                <a:stretch>
                  <a:fillRect l="-840" t="-1442"/>
                </a:stretch>
              </a:blipFill>
            </p:spPr>
            <p:txBody>
              <a:bodyPr/>
              <a:lstStyle/>
              <a:p>
                <a:r>
                  <a:rPr lang="en-GB">
                    <a:noFill/>
                  </a:rPr>
                  <a:t> </a:t>
                </a:r>
              </a:p>
            </p:txBody>
          </p:sp>
        </mc:Fallback>
      </mc:AlternateContent>
      <p:sp>
        <p:nvSpPr>
          <p:cNvPr id="13" name="Zástupný symbol pro text 10">
            <a:extLst>
              <a:ext uri="{FF2B5EF4-FFF2-40B4-BE49-F238E27FC236}">
                <a16:creationId xmlns:a16="http://schemas.microsoft.com/office/drawing/2014/main" id="{3D07623B-0158-4255-9166-C66E5D487FCD}"/>
              </a:ext>
            </a:extLst>
          </p:cNvPr>
          <p:cNvSpPr txBox="1">
            <a:spLocks/>
          </p:cNvSpPr>
          <p:nvPr/>
        </p:nvSpPr>
        <p:spPr>
          <a:xfrm>
            <a:off x="6538030" y="4590041"/>
            <a:ext cx="5009256" cy="25314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srgbClr val="353535"/>
              </a:buClr>
              <a:buSzTx/>
              <a:buFont typeface="+mj-lt"/>
              <a:buAutoNum type="arabicPeriod"/>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nm-thick solid CH foil target, </a:t>
            </a:r>
            <a:r>
              <a:rPr kumimoji="0" lang="en-GB" sz="18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rPr>
              <a:t>e</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=200 </a:t>
            </a:r>
            <a:r>
              <a:rPr kumimoji="0" lang="en-GB" sz="1800" b="0" i="1"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err="1">
                <a:ln>
                  <a:noFill/>
                </a:ln>
                <a:solidFill>
                  <a:prstClr val="black">
                    <a:lumMod val="75000"/>
                    <a:lumOff val="25000"/>
                  </a:prstClr>
                </a:solidFill>
                <a:effectLst/>
                <a:uLnTx/>
                <a:uFillTx/>
                <a:latin typeface="Century Gothic" panose="020B0502020202020204"/>
                <a:ea typeface="+mn-ea"/>
                <a:cs typeface="+mn-cs"/>
              </a:rPr>
              <a:t>cr</a:t>
            </a:r>
            <a:endParaRPr kumimoji="0" lang="en-US"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353535"/>
              </a:buClr>
              <a:buSzTx/>
              <a:buFont typeface="+mj-lt"/>
              <a:buAutoNum type="arabicPeriod"/>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m-thick near-critical plasma layer + nm-thick solid CH foil target, </a:t>
            </a:r>
            <a:r>
              <a:rPr kumimoji="0" lang="en-GB" sz="18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rPr>
              <a:t>e</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=200 </a:t>
            </a:r>
            <a:r>
              <a:rPr kumimoji="0" lang="en-GB" sz="1800" b="0" i="1"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err="1">
                <a:ln>
                  <a:noFill/>
                </a:ln>
                <a:solidFill>
                  <a:prstClr val="black">
                    <a:lumMod val="75000"/>
                    <a:lumOff val="25000"/>
                  </a:prstClr>
                </a:solidFill>
                <a:effectLst/>
                <a:uLnTx/>
                <a:uFillTx/>
                <a:latin typeface="Century Gothic" panose="020B0502020202020204"/>
                <a:ea typeface="+mn-ea"/>
                <a:cs typeface="+mn-cs"/>
              </a:rPr>
              <a:t>cr</a:t>
            </a:r>
            <a:endParaRPr kumimoji="0" lang="en-US"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4B3D019B-A832-4337-A1C6-B7EF9420E740}"/>
              </a:ext>
            </a:extLst>
          </p:cNvPr>
          <p:cNvPicPr>
            <a:picLocks noChangeAspect="1"/>
          </p:cNvPicPr>
          <p:nvPr/>
        </p:nvPicPr>
        <p:blipFill rotWithShape="1">
          <a:blip r:embed="rId4"/>
          <a:srcRect r="26181" b="17595"/>
          <a:stretch/>
        </p:blipFill>
        <p:spPr>
          <a:xfrm>
            <a:off x="1810325" y="1637702"/>
            <a:ext cx="6497784" cy="2460371"/>
          </a:xfrm>
          <a:prstGeom prst="rect">
            <a:avLst/>
          </a:prstGeom>
        </p:spPr>
      </p:pic>
      <p:pic>
        <p:nvPicPr>
          <p:cNvPr id="16" name="Picture 15">
            <a:extLst>
              <a:ext uri="{FF2B5EF4-FFF2-40B4-BE49-F238E27FC236}">
                <a16:creationId xmlns:a16="http://schemas.microsoft.com/office/drawing/2014/main" id="{B0D678D3-EF2D-4999-9296-2BDEAF5924F5}"/>
              </a:ext>
            </a:extLst>
          </p:cNvPr>
          <p:cNvPicPr>
            <a:picLocks noChangeAspect="1"/>
          </p:cNvPicPr>
          <p:nvPr/>
        </p:nvPicPr>
        <p:blipFill rotWithShape="1">
          <a:blip r:embed="rId4"/>
          <a:srcRect b="17595"/>
          <a:stretch/>
        </p:blipFill>
        <p:spPr>
          <a:xfrm>
            <a:off x="1810325" y="1653815"/>
            <a:ext cx="8802255" cy="2460371"/>
          </a:xfrm>
          <a:prstGeom prst="rect">
            <a:avLst/>
          </a:prstGeom>
        </p:spPr>
      </p:pic>
      <p:sp>
        <p:nvSpPr>
          <p:cNvPr id="10" name="TextBox 9">
            <a:extLst>
              <a:ext uri="{FF2B5EF4-FFF2-40B4-BE49-F238E27FC236}">
                <a16:creationId xmlns:a16="http://schemas.microsoft.com/office/drawing/2014/main" id="{0BB85F90-4D9C-4033-9153-2FC6BE378B95}"/>
              </a:ext>
            </a:extLst>
          </p:cNvPr>
          <p:cNvSpPr txBox="1"/>
          <p:nvPr/>
        </p:nvSpPr>
        <p:spPr>
          <a:xfrm>
            <a:off x="1810325" y="5973013"/>
            <a:ext cx="10558747" cy="11798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lang="cs-CZ" dirty="0">
                <a:solidFill>
                  <a:srgbClr val="178DBB"/>
                </a:solidFill>
                <a:latin typeface="Century Gothic" panose="020B0502020202020204"/>
              </a:rPr>
              <a:t>Apollon</a:t>
            </a:r>
            <a:r>
              <a:rPr lang="en-US" dirty="0">
                <a:solidFill>
                  <a:srgbClr val="178DBB"/>
                </a:solidFill>
                <a:latin typeface="Century Gothic" panose="020B0502020202020204"/>
              </a:rPr>
              <a:t> or ELI NP</a:t>
            </a:r>
            <a:r>
              <a:rPr lang="cs-CZ" dirty="0">
                <a:solidFill>
                  <a:srgbClr val="178DBB"/>
                </a:solidFill>
                <a:latin typeface="Century Gothic" panose="020B0502020202020204"/>
              </a:rPr>
              <a:t> system</a:t>
            </a:r>
            <a:r>
              <a:rPr lang="en-US" dirty="0">
                <a:solidFill>
                  <a:srgbClr val="178DBB"/>
                </a:solidFill>
                <a:latin typeface="Century Gothic" panose="020B0502020202020204"/>
              </a:rPr>
              <a:t>s</a:t>
            </a:r>
            <a:r>
              <a:rPr lang="cs-CZ" dirty="0">
                <a:solidFill>
                  <a:srgbClr val="178DBB"/>
                </a:solidFill>
                <a:latin typeface="Century Gothic" panose="020B0502020202020204"/>
              </a:rPr>
              <a:t> operate once per minute - it is rather a nuclear security concern.</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cs-CZ" sz="1800" b="0" i="0" u="none" strike="noStrike" kern="1200" cap="none" spc="0" normalizeH="0" baseline="0" noProof="0" dirty="0">
                <a:ln>
                  <a:noFill/>
                </a:ln>
                <a:solidFill>
                  <a:srgbClr val="178DBB"/>
                </a:solidFill>
                <a:effectLst/>
                <a:uLnTx/>
                <a:uFillTx/>
                <a:latin typeface="Century Gothic" panose="020B0502020202020204"/>
                <a:ea typeface="+mn-ea"/>
                <a:cs typeface="+mn-cs"/>
              </a:rPr>
              <a:t>In fact, </a:t>
            </a:r>
            <a:r>
              <a:rPr kumimoji="0" lang="en-US" sz="1800" b="0" i="0" u="none" strike="noStrike" kern="1200" cap="none" spc="0" normalizeH="0" baseline="0" noProof="0" dirty="0">
                <a:ln>
                  <a:noFill/>
                </a:ln>
                <a:solidFill>
                  <a:srgbClr val="178DBB"/>
                </a:solidFill>
                <a:effectLst/>
                <a:uLnTx/>
                <a:uFillTx/>
                <a:latin typeface="Century Gothic" panose="020B0502020202020204"/>
                <a:ea typeface="+mn-ea"/>
                <a:cs typeface="+mn-cs"/>
              </a:rPr>
              <a:t>similar systems could be</a:t>
            </a:r>
            <a:r>
              <a:rPr lang="cs-CZ" dirty="0">
                <a:solidFill>
                  <a:srgbClr val="178DBB"/>
                </a:solidFill>
                <a:latin typeface="Century Gothic" panose="020B0502020202020204"/>
              </a:rPr>
              <a:t> capable </a:t>
            </a:r>
            <a:r>
              <a:rPr lang="en-US" dirty="0">
                <a:solidFill>
                  <a:srgbClr val="178DBB"/>
                </a:solidFill>
                <a:latin typeface="Century Gothic" panose="020B0502020202020204"/>
              </a:rPr>
              <a:t>of running</a:t>
            </a:r>
            <a:r>
              <a:rPr lang="cs-CZ" dirty="0">
                <a:solidFill>
                  <a:srgbClr val="178DBB"/>
                </a:solidFill>
                <a:latin typeface="Century Gothic" panose="020B0502020202020204"/>
              </a:rPr>
              <a:t> at 10 Hz.</a:t>
            </a:r>
            <a:endParaRPr kumimoji="0" lang="en-GB" sz="1800" b="0" i="0" u="none" strike="noStrike" kern="1200" cap="none" spc="0" normalizeH="0" baseline="0" noProof="0" dirty="0">
              <a:ln>
                <a:noFill/>
              </a:ln>
              <a:solidFill>
                <a:srgbClr val="178DBB"/>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3" name="Oval 2">
            <a:extLst>
              <a:ext uri="{FF2B5EF4-FFF2-40B4-BE49-F238E27FC236}">
                <a16:creationId xmlns:a16="http://schemas.microsoft.com/office/drawing/2014/main" id="{B50E10CF-FC37-4509-BC4E-C8F7241479DD}"/>
              </a:ext>
            </a:extLst>
          </p:cNvPr>
          <p:cNvSpPr/>
          <p:nvPr/>
        </p:nvSpPr>
        <p:spPr>
          <a:xfrm>
            <a:off x="3842158" y="2382473"/>
            <a:ext cx="604007" cy="1683459"/>
          </a:xfrm>
          <a:prstGeom prst="ellipse">
            <a:avLst/>
          </a:prstGeom>
          <a:solidFill>
            <a:schemeClr val="accent4">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D286182F-79BA-4E39-9AD7-D574D9D1B7A0}"/>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41889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0568-0BDF-467A-8F73-D27D997C471F}"/>
              </a:ext>
            </a:extLst>
          </p:cNvPr>
          <p:cNvSpPr>
            <a:spLocks noGrp="1"/>
          </p:cNvSpPr>
          <p:nvPr>
            <p:ph type="title"/>
          </p:nvPr>
        </p:nvSpPr>
        <p:spPr>
          <a:xfrm>
            <a:off x="1574800" y="624240"/>
            <a:ext cx="9929720" cy="1280520"/>
          </a:xfrm>
        </p:spPr>
        <p:txBody>
          <a:bodyPr/>
          <a:lstStyle/>
          <a:p>
            <a:r>
              <a:rPr lang="en-US" dirty="0"/>
              <a:t>PIC simulations of proton acceleration</a:t>
            </a:r>
            <a:endParaRPr lang="en-GB" dirty="0"/>
          </a:p>
        </p:txBody>
      </p:sp>
      <p:pic>
        <p:nvPicPr>
          <p:cNvPr id="5" name="Picture 4">
            <a:extLst>
              <a:ext uri="{FF2B5EF4-FFF2-40B4-BE49-F238E27FC236}">
                <a16:creationId xmlns:a16="http://schemas.microsoft.com/office/drawing/2014/main" id="{5C75A33B-53A9-4FFF-90EE-A3558EDDC654}"/>
              </a:ext>
            </a:extLst>
          </p:cNvPr>
          <p:cNvPicPr>
            <a:picLocks noChangeAspect="1"/>
          </p:cNvPicPr>
          <p:nvPr/>
        </p:nvPicPr>
        <p:blipFill rotWithShape="1">
          <a:blip r:embed="rId3"/>
          <a:srcRect t="1886" r="2820"/>
          <a:stretch/>
        </p:blipFill>
        <p:spPr>
          <a:xfrm>
            <a:off x="7927758" y="3864962"/>
            <a:ext cx="4021585" cy="2810962"/>
          </a:xfrm>
          <a:prstGeom prst="rect">
            <a:avLst/>
          </a:prstGeom>
        </p:spPr>
      </p:pic>
      <p:pic>
        <p:nvPicPr>
          <p:cNvPr id="9" name="Picture 8">
            <a:extLst>
              <a:ext uri="{FF2B5EF4-FFF2-40B4-BE49-F238E27FC236}">
                <a16:creationId xmlns:a16="http://schemas.microsoft.com/office/drawing/2014/main" id="{790E4AE5-57DA-45BF-910B-E157321EA88C}"/>
              </a:ext>
            </a:extLst>
          </p:cNvPr>
          <p:cNvPicPr>
            <a:picLocks noChangeAspect="1"/>
          </p:cNvPicPr>
          <p:nvPr/>
        </p:nvPicPr>
        <p:blipFill>
          <a:blip r:embed="rId4"/>
          <a:stretch>
            <a:fillRect/>
          </a:stretch>
        </p:blipFill>
        <p:spPr>
          <a:xfrm>
            <a:off x="1899821" y="1331031"/>
            <a:ext cx="7876190" cy="2400000"/>
          </a:xfrm>
          <a:prstGeom prst="rect">
            <a:avLst/>
          </a:prstGeom>
        </p:spPr>
      </p:pic>
      <p:sp>
        <p:nvSpPr>
          <p:cNvPr id="12" name="Content Placeholder 11">
            <a:extLst>
              <a:ext uri="{FF2B5EF4-FFF2-40B4-BE49-F238E27FC236}">
                <a16:creationId xmlns:a16="http://schemas.microsoft.com/office/drawing/2014/main" id="{7800BFB0-5903-41D6-B901-83CE398D6327}"/>
              </a:ext>
            </a:extLst>
          </p:cNvPr>
          <p:cNvSpPr>
            <a:spLocks noGrp="1"/>
          </p:cNvSpPr>
          <p:nvPr>
            <p:ph sz="half" idx="1"/>
          </p:nvPr>
        </p:nvSpPr>
        <p:spPr>
          <a:xfrm>
            <a:off x="1899821" y="4039340"/>
            <a:ext cx="6027938" cy="2606428"/>
          </a:xfrm>
        </p:spPr>
        <p:txBody>
          <a:bodyPr>
            <a:normAutofit/>
          </a:bodyPr>
          <a:lstStyle/>
          <a:p>
            <a:pPr marL="0" indent="0">
              <a:buNone/>
            </a:pPr>
            <a:r>
              <a:rPr lang="en-US" dirty="0"/>
              <a:t>Other parameters are the same:</a:t>
            </a:r>
            <a:endParaRPr lang="en-GB" dirty="0"/>
          </a:p>
          <a:p>
            <a:r>
              <a:rPr lang="en-GB" dirty="0">
                <a:solidFill>
                  <a:schemeClr val="accent6">
                    <a:lumMod val="75000"/>
                  </a:schemeClr>
                </a:solidFill>
              </a:rPr>
              <a:t>Plasma:</a:t>
            </a:r>
            <a:r>
              <a:rPr lang="en-GB" i="1" dirty="0"/>
              <a:t> </a:t>
            </a:r>
            <a:r>
              <a:rPr lang="en-GB" i="1" dirty="0" err="1"/>
              <a:t>n</a:t>
            </a:r>
            <a:r>
              <a:rPr lang="en-GB" i="1" baseline="-25000" dirty="0" err="1"/>
              <a:t>e,SD</a:t>
            </a:r>
            <a:r>
              <a:rPr lang="en-GB" i="1" baseline="-25000" dirty="0"/>
              <a:t> </a:t>
            </a:r>
            <a:r>
              <a:rPr lang="en-GB" dirty="0"/>
              <a:t>= 200 </a:t>
            </a:r>
            <a:r>
              <a:rPr lang="en-GB" i="1" dirty="0" err="1"/>
              <a:t>n</a:t>
            </a:r>
            <a:r>
              <a:rPr lang="en-GB" i="1" baseline="-25000" dirty="0" err="1"/>
              <a:t>cr</a:t>
            </a:r>
            <a:r>
              <a:rPr lang="en-GB" dirty="0"/>
              <a:t> </a:t>
            </a:r>
          </a:p>
          <a:p>
            <a:r>
              <a:rPr lang="en-GB" dirty="0">
                <a:solidFill>
                  <a:schemeClr val="accent6">
                    <a:lumMod val="75000"/>
                  </a:schemeClr>
                </a:solidFill>
              </a:rPr>
              <a:t>Laser: </a:t>
            </a:r>
            <a:r>
              <a:rPr lang="en-GB" i="1" dirty="0"/>
              <a:t>D</a:t>
            </a:r>
            <a:r>
              <a:rPr lang="en-GB" i="1" baseline="-25000" dirty="0"/>
              <a:t>0</a:t>
            </a:r>
            <a:r>
              <a:rPr lang="en-GB" dirty="0"/>
              <a:t> = 5 </a:t>
            </a:r>
            <a:r>
              <a:rPr lang="en-GB" dirty="0" err="1"/>
              <a:t>μm</a:t>
            </a:r>
            <a:r>
              <a:rPr lang="en-GB" dirty="0"/>
              <a:t>, </a:t>
            </a:r>
            <a:r>
              <a:rPr lang="en-GB" i="1" dirty="0"/>
              <a:t>a</a:t>
            </a:r>
            <a:r>
              <a:rPr lang="en-GB" i="1" baseline="-25000" dirty="0"/>
              <a:t>0</a:t>
            </a:r>
            <a:r>
              <a:rPr lang="en-GB" dirty="0"/>
              <a:t> = 30.6, </a:t>
            </a:r>
            <a:r>
              <a:rPr lang="el-GR" i="1" dirty="0"/>
              <a:t>τ</a:t>
            </a:r>
            <a:r>
              <a:rPr lang="en-GB" dirty="0"/>
              <a:t>  = 20 fs</a:t>
            </a:r>
          </a:p>
          <a:p>
            <a:endParaRPr lang="en-GB" dirty="0"/>
          </a:p>
          <a:p>
            <a:pPr marL="0" indent="0">
              <a:buNone/>
            </a:pPr>
            <a:r>
              <a:rPr lang="en-GB" dirty="0"/>
              <a:t>Last column shows total number of accelerated protons or deuterons with energy above 1 MeV.</a:t>
            </a:r>
          </a:p>
        </p:txBody>
      </p:sp>
      <p:sp>
        <p:nvSpPr>
          <p:cNvPr id="13" name="TextBox 12">
            <a:extLst>
              <a:ext uri="{FF2B5EF4-FFF2-40B4-BE49-F238E27FC236}">
                <a16:creationId xmlns:a16="http://schemas.microsoft.com/office/drawing/2014/main" id="{2975CF49-2324-4585-B7AD-93B7C14B4DAB}"/>
              </a:ext>
            </a:extLst>
          </p:cNvPr>
          <p:cNvSpPr txBox="1"/>
          <p:nvPr/>
        </p:nvSpPr>
        <p:spPr>
          <a:xfrm>
            <a:off x="9776011" y="1689823"/>
            <a:ext cx="1213794" cy="369332"/>
          </a:xfrm>
          <a:prstGeom prst="rect">
            <a:avLst/>
          </a:prstGeom>
          <a:noFill/>
        </p:spPr>
        <p:txBody>
          <a:bodyPr wrap="none" rtlCol="0">
            <a:spAutoFit/>
          </a:bodyPr>
          <a:lstStyle/>
          <a:p>
            <a:r>
              <a:rPr lang="en-US" dirty="0" err="1">
                <a:solidFill>
                  <a:schemeClr val="accent6">
                    <a:lumMod val="75000"/>
                  </a:schemeClr>
                </a:solidFill>
              </a:rPr>
              <a:t>Brantov</a:t>
            </a:r>
            <a:r>
              <a:rPr lang="en-US" dirty="0">
                <a:solidFill>
                  <a:schemeClr val="accent6">
                    <a:lumMod val="75000"/>
                  </a:schemeClr>
                </a:solidFill>
              </a:rPr>
              <a:t> </a:t>
            </a:r>
            <a:r>
              <a:rPr lang="en-US" i="1" dirty="0">
                <a:solidFill>
                  <a:schemeClr val="accent6">
                    <a:lumMod val="75000"/>
                  </a:schemeClr>
                </a:solidFill>
              </a:rPr>
              <a:t>L</a:t>
            </a:r>
            <a:endParaRPr lang="en-GB" i="1" dirty="0">
              <a:solidFill>
                <a:schemeClr val="accent6">
                  <a:lumMod val="75000"/>
                </a:schemeClr>
              </a:solidFill>
            </a:endParaRPr>
          </a:p>
        </p:txBody>
      </p:sp>
      <p:sp>
        <p:nvSpPr>
          <p:cNvPr id="10" name="Rectangle 9">
            <a:extLst>
              <a:ext uri="{FF2B5EF4-FFF2-40B4-BE49-F238E27FC236}">
                <a16:creationId xmlns:a16="http://schemas.microsoft.com/office/drawing/2014/main" id="{C6AFA129-D3C9-4315-A4E1-EEAC38D799F4}"/>
              </a:ext>
            </a:extLst>
          </p:cNvPr>
          <p:cNvSpPr/>
          <p:nvPr/>
        </p:nvSpPr>
        <p:spPr>
          <a:xfrm>
            <a:off x="1813111" y="1985903"/>
            <a:ext cx="8296275" cy="369331"/>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4F90A9C-3627-4D40-B9E1-D37F5A647E2F}"/>
              </a:ext>
            </a:extLst>
          </p:cNvPr>
          <p:cNvSpPr/>
          <p:nvPr/>
        </p:nvSpPr>
        <p:spPr>
          <a:xfrm>
            <a:off x="1769340" y="2581280"/>
            <a:ext cx="8296275" cy="369331"/>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20F8F10-463B-4959-A70A-0552A54B9AE0}"/>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93812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p:txBody>
          <a:bodyPr/>
          <a:lstStyle/>
          <a:p>
            <a:r>
              <a:rPr lang="en-US" dirty="0"/>
              <a:t>Proton acceleration with a single- and double-layer targets</a:t>
            </a:r>
            <a:endParaRPr lang="en-GB" dirty="0"/>
          </a:p>
        </p:txBody>
      </p:sp>
      <p:pic>
        <p:nvPicPr>
          <p:cNvPr id="5" name="dlt_acc">
            <a:hlinkClick r:id="" action="ppaction://media"/>
            <a:extLst>
              <a:ext uri="{FF2B5EF4-FFF2-40B4-BE49-F238E27FC236}">
                <a16:creationId xmlns:a16="http://schemas.microsoft.com/office/drawing/2014/main" id="{726EDC23-7AC0-4416-B003-8BB190F8630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4"/>
          <a:srcRect t="10478" b="9913"/>
          <a:stretch/>
        </p:blipFill>
        <p:spPr>
          <a:xfrm>
            <a:off x="1628632" y="1905000"/>
            <a:ext cx="8272750" cy="3703782"/>
          </a:xfrm>
        </p:spPr>
      </p:pic>
      <p:sp>
        <p:nvSpPr>
          <p:cNvPr id="6" name="TextBox 5">
            <a:extLst>
              <a:ext uri="{FF2B5EF4-FFF2-40B4-BE49-F238E27FC236}">
                <a16:creationId xmlns:a16="http://schemas.microsoft.com/office/drawing/2014/main" id="{77A4837B-9E75-4852-995E-39B0E5F8BAF6}"/>
              </a:ext>
            </a:extLst>
          </p:cNvPr>
          <p:cNvSpPr txBox="1"/>
          <p:nvPr/>
        </p:nvSpPr>
        <p:spPr>
          <a:xfrm>
            <a:off x="1579324" y="5838739"/>
            <a:ext cx="91624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Tight laser self-focusing in near-critical plasma leads to significantly faster protons but with reduced number and larger angular divergence!</a:t>
            </a:r>
          </a:p>
        </p:txBody>
      </p:sp>
      <p:sp>
        <p:nvSpPr>
          <p:cNvPr id="3" name="TextBox 2">
            <a:extLst>
              <a:ext uri="{FF2B5EF4-FFF2-40B4-BE49-F238E27FC236}">
                <a16:creationId xmlns:a16="http://schemas.microsoft.com/office/drawing/2014/main" id="{42014A6B-4372-44D2-9056-8DA539F9EC4A}"/>
              </a:ext>
            </a:extLst>
          </p:cNvPr>
          <p:cNvSpPr txBox="1"/>
          <p:nvPr/>
        </p:nvSpPr>
        <p:spPr>
          <a:xfrm>
            <a:off x="9998950" y="1963525"/>
            <a:ext cx="1128835" cy="369332"/>
          </a:xfrm>
          <a:prstGeom prst="rect">
            <a:avLst/>
          </a:prstGeom>
          <a:noFill/>
        </p:spPr>
        <p:txBody>
          <a:bodyPr wrap="none" rtlCol="0">
            <a:spAutoFit/>
          </a:bodyPr>
          <a:lstStyle/>
          <a:p>
            <a:r>
              <a:rPr lang="en-US" b="1" dirty="0">
                <a:solidFill>
                  <a:schemeClr val="accent6">
                    <a:lumMod val="75000"/>
                  </a:schemeClr>
                </a:solidFill>
              </a:rPr>
              <a:t>Case #2</a:t>
            </a:r>
            <a:endParaRPr lang="en-GB" b="1" dirty="0">
              <a:solidFill>
                <a:schemeClr val="accent6">
                  <a:lumMod val="75000"/>
                </a:schemeClr>
              </a:solidFill>
            </a:endParaRPr>
          </a:p>
        </p:txBody>
      </p:sp>
      <p:sp>
        <p:nvSpPr>
          <p:cNvPr id="9" name="TextBox 8">
            <a:extLst>
              <a:ext uri="{FF2B5EF4-FFF2-40B4-BE49-F238E27FC236}">
                <a16:creationId xmlns:a16="http://schemas.microsoft.com/office/drawing/2014/main" id="{F9B5B579-38C7-4C61-B29C-6DE2934417AE}"/>
              </a:ext>
            </a:extLst>
          </p:cNvPr>
          <p:cNvSpPr txBox="1"/>
          <p:nvPr/>
        </p:nvSpPr>
        <p:spPr>
          <a:xfrm>
            <a:off x="9998950" y="3756891"/>
            <a:ext cx="1128835" cy="369332"/>
          </a:xfrm>
          <a:prstGeom prst="rect">
            <a:avLst/>
          </a:prstGeom>
          <a:noFill/>
        </p:spPr>
        <p:txBody>
          <a:bodyPr wrap="none" rtlCol="0">
            <a:spAutoFit/>
          </a:bodyPr>
          <a:lstStyle/>
          <a:p>
            <a:r>
              <a:rPr lang="en-US" b="1" dirty="0">
                <a:solidFill>
                  <a:schemeClr val="accent6">
                    <a:lumMod val="75000"/>
                  </a:schemeClr>
                </a:solidFill>
              </a:rPr>
              <a:t>Case #6</a:t>
            </a:r>
            <a:endParaRPr lang="en-GB" b="1" dirty="0">
              <a:solidFill>
                <a:schemeClr val="accent6">
                  <a:lumMod val="75000"/>
                </a:schemeClr>
              </a:solidFill>
            </a:endParaRPr>
          </a:p>
        </p:txBody>
      </p:sp>
      <p:sp>
        <p:nvSpPr>
          <p:cNvPr id="4" name="Slide Number Placeholder 3">
            <a:extLst>
              <a:ext uri="{FF2B5EF4-FFF2-40B4-BE49-F238E27FC236}">
                <a16:creationId xmlns:a16="http://schemas.microsoft.com/office/drawing/2014/main" id="{3E9EF170-EEE3-4EA8-9386-2D1FBBABE70E}"/>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5451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p:txBody>
          <a:bodyPr/>
          <a:lstStyle/>
          <a:p>
            <a:r>
              <a:rPr lang="en-US" dirty="0"/>
              <a:t>Ion acceleration with a single- and double-layer targets</a:t>
            </a:r>
            <a:endParaRPr lang="en-GB" dirty="0"/>
          </a:p>
        </p:txBody>
      </p:sp>
      <p:sp>
        <p:nvSpPr>
          <p:cNvPr id="10" name="Content Placeholder 9">
            <a:extLst>
              <a:ext uri="{FF2B5EF4-FFF2-40B4-BE49-F238E27FC236}">
                <a16:creationId xmlns:a16="http://schemas.microsoft.com/office/drawing/2014/main" id="{A9104252-E0AD-41AF-A1AE-EE313265960A}"/>
              </a:ext>
            </a:extLst>
          </p:cNvPr>
          <p:cNvSpPr>
            <a:spLocks noGrp="1"/>
          </p:cNvSpPr>
          <p:nvPr>
            <p:ph sz="half" idx="1"/>
          </p:nvPr>
        </p:nvSpPr>
        <p:spPr>
          <a:xfrm>
            <a:off x="1698273" y="5610216"/>
            <a:ext cx="9921748" cy="972731"/>
          </a:xfrm>
        </p:spPr>
        <p:txBody>
          <a:bodyPr>
            <a:normAutofit/>
          </a:bodyPr>
          <a:lstStyle/>
          <a:p>
            <a:r>
              <a:rPr lang="en-US" dirty="0"/>
              <a:t>NCD layer greatly enhances the final ion energy.</a:t>
            </a:r>
          </a:p>
          <a:p>
            <a:r>
              <a:rPr lang="en-US" dirty="0"/>
              <a:t>NCD decreases the total ion number and worsens the divergence.</a:t>
            </a:r>
            <a:endParaRPr lang="en-GB" dirty="0"/>
          </a:p>
        </p:txBody>
      </p:sp>
      <p:pic>
        <p:nvPicPr>
          <p:cNvPr id="11" name="Picture 10">
            <a:extLst>
              <a:ext uri="{FF2B5EF4-FFF2-40B4-BE49-F238E27FC236}">
                <a16:creationId xmlns:a16="http://schemas.microsoft.com/office/drawing/2014/main" id="{4C1298E8-A6BB-4210-A52D-9643ACFB4A54}"/>
              </a:ext>
            </a:extLst>
          </p:cNvPr>
          <p:cNvPicPr>
            <a:picLocks noChangeAspect="1"/>
          </p:cNvPicPr>
          <p:nvPr/>
        </p:nvPicPr>
        <p:blipFill>
          <a:blip r:embed="rId2"/>
          <a:stretch>
            <a:fillRect/>
          </a:stretch>
        </p:blipFill>
        <p:spPr>
          <a:xfrm>
            <a:off x="1399584" y="1998651"/>
            <a:ext cx="10220437" cy="3489515"/>
          </a:xfrm>
          <a:prstGeom prst="rect">
            <a:avLst/>
          </a:prstGeom>
        </p:spPr>
      </p:pic>
      <p:sp>
        <p:nvSpPr>
          <p:cNvPr id="3" name="Slide Number Placeholder 2">
            <a:extLst>
              <a:ext uri="{FF2B5EF4-FFF2-40B4-BE49-F238E27FC236}">
                <a16:creationId xmlns:a16="http://schemas.microsoft.com/office/drawing/2014/main" id="{03BA6385-B8A7-4932-9473-8089E10D527F}"/>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18799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ACC23-A045-4961-AB5C-4C8838E5E7D8}"/>
              </a:ext>
            </a:extLst>
          </p:cNvPr>
          <p:cNvSpPr>
            <a:spLocks noGrp="1"/>
          </p:cNvSpPr>
          <p:nvPr>
            <p:ph type="title"/>
          </p:nvPr>
        </p:nvSpPr>
        <p:spPr>
          <a:xfrm>
            <a:off x="2020389" y="624110"/>
            <a:ext cx="9484223" cy="1280890"/>
          </a:xfrm>
        </p:spPr>
        <p:txBody>
          <a:bodyPr/>
          <a:lstStyle/>
          <a:p>
            <a:r>
              <a:rPr lang="en-US" dirty="0"/>
              <a:t>Laser energy conversion to particles</a:t>
            </a:r>
            <a:endParaRPr lang="en-GB" dirty="0"/>
          </a:p>
        </p:txBody>
      </p:sp>
      <p:sp>
        <p:nvSpPr>
          <p:cNvPr id="7" name="Content Placeholder 6">
            <a:extLst>
              <a:ext uri="{FF2B5EF4-FFF2-40B4-BE49-F238E27FC236}">
                <a16:creationId xmlns:a16="http://schemas.microsoft.com/office/drawing/2014/main" id="{E4188CE7-4FCE-48F3-82A1-59CCA1F9303E}"/>
              </a:ext>
            </a:extLst>
          </p:cNvPr>
          <p:cNvSpPr>
            <a:spLocks noGrp="1"/>
          </p:cNvSpPr>
          <p:nvPr>
            <p:ph idx="1"/>
          </p:nvPr>
        </p:nvSpPr>
        <p:spPr>
          <a:xfrm>
            <a:off x="2589212" y="1556165"/>
            <a:ext cx="8915400" cy="1759794"/>
          </a:xfrm>
        </p:spPr>
        <p:txBody>
          <a:bodyPr>
            <a:normAutofit fontScale="92500" lnSpcReduction="20000"/>
          </a:bodyPr>
          <a:lstStyle/>
          <a:p>
            <a:r>
              <a:rPr lang="en-GB" sz="2400" dirty="0"/>
              <a:t>Optimum near-critical plasma (NCP) can absorb over 40% of laser energy</a:t>
            </a:r>
          </a:p>
          <a:p>
            <a:r>
              <a:rPr lang="en-GB" sz="2400" dirty="0"/>
              <a:t>Fast electrons from NCP enhance proton acceleration from solid foil</a:t>
            </a:r>
          </a:p>
          <a:p>
            <a:r>
              <a:rPr lang="en-GB" sz="2400" dirty="0"/>
              <a:t>10 − 12 % laser energy conversion into protons</a:t>
            </a:r>
          </a:p>
        </p:txBody>
      </p:sp>
      <p:pic>
        <p:nvPicPr>
          <p:cNvPr id="5" name="Picture 4">
            <a:extLst>
              <a:ext uri="{FF2B5EF4-FFF2-40B4-BE49-F238E27FC236}">
                <a16:creationId xmlns:a16="http://schemas.microsoft.com/office/drawing/2014/main" id="{EFBAD17B-A5C6-4AC2-9C49-69504FBD499D}"/>
              </a:ext>
            </a:extLst>
          </p:cNvPr>
          <p:cNvPicPr>
            <a:picLocks noChangeAspect="1"/>
          </p:cNvPicPr>
          <p:nvPr/>
        </p:nvPicPr>
        <p:blipFill>
          <a:blip r:embed="rId2"/>
          <a:stretch>
            <a:fillRect/>
          </a:stretch>
        </p:blipFill>
        <p:spPr>
          <a:xfrm>
            <a:off x="1887634" y="3631356"/>
            <a:ext cx="10133333" cy="2990476"/>
          </a:xfrm>
          <a:prstGeom prst="rect">
            <a:avLst/>
          </a:prstGeom>
        </p:spPr>
      </p:pic>
      <p:sp>
        <p:nvSpPr>
          <p:cNvPr id="8" name="TextBox 7">
            <a:extLst>
              <a:ext uri="{FF2B5EF4-FFF2-40B4-BE49-F238E27FC236}">
                <a16:creationId xmlns:a16="http://schemas.microsoft.com/office/drawing/2014/main" id="{A0A03658-05E4-419F-8063-36285AF7895D}"/>
              </a:ext>
            </a:extLst>
          </p:cNvPr>
          <p:cNvSpPr txBox="1"/>
          <p:nvPr/>
        </p:nvSpPr>
        <p:spPr>
          <a:xfrm>
            <a:off x="5856191" y="3878682"/>
            <a:ext cx="479618" cy="369332"/>
          </a:xfrm>
          <a:prstGeom prst="rect">
            <a:avLst/>
          </a:prstGeom>
          <a:noFill/>
        </p:spPr>
        <p:txBody>
          <a:bodyPr wrap="none" rtlCol="0">
            <a:spAutoFit/>
          </a:bodyPr>
          <a:lstStyle/>
          <a:p>
            <a:r>
              <a:rPr lang="en-US" dirty="0"/>
              <a:t>#2</a:t>
            </a:r>
            <a:endParaRPr lang="en-GB" dirty="0"/>
          </a:p>
        </p:txBody>
      </p:sp>
      <p:sp>
        <p:nvSpPr>
          <p:cNvPr id="9" name="TextBox 8">
            <a:extLst>
              <a:ext uri="{FF2B5EF4-FFF2-40B4-BE49-F238E27FC236}">
                <a16:creationId xmlns:a16="http://schemas.microsoft.com/office/drawing/2014/main" id="{63E32561-826C-4BF7-9BE3-D13296CF89A4}"/>
              </a:ext>
            </a:extLst>
          </p:cNvPr>
          <p:cNvSpPr txBox="1"/>
          <p:nvPr/>
        </p:nvSpPr>
        <p:spPr>
          <a:xfrm>
            <a:off x="8256491" y="3878682"/>
            <a:ext cx="479618" cy="369332"/>
          </a:xfrm>
          <a:prstGeom prst="rect">
            <a:avLst/>
          </a:prstGeom>
          <a:noFill/>
        </p:spPr>
        <p:txBody>
          <a:bodyPr wrap="none" rtlCol="0">
            <a:spAutoFit/>
          </a:bodyPr>
          <a:lstStyle/>
          <a:p>
            <a:r>
              <a:rPr lang="en-US" dirty="0"/>
              <a:t>#6</a:t>
            </a:r>
            <a:endParaRPr lang="en-GB" dirty="0"/>
          </a:p>
        </p:txBody>
      </p:sp>
      <p:sp>
        <p:nvSpPr>
          <p:cNvPr id="2" name="Slide Number Placeholder 1">
            <a:extLst>
              <a:ext uri="{FF2B5EF4-FFF2-40B4-BE49-F238E27FC236}">
                <a16:creationId xmlns:a16="http://schemas.microsoft.com/office/drawing/2014/main" id="{A7AC48BF-1AB5-48F7-B9D3-EE7DB94AC3E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62667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p:cNvSpPr>
          <p:nvPr>
            <p:ph type="title"/>
          </p:nvPr>
        </p:nvSpPr>
        <p:spPr>
          <a:xfrm>
            <a:off x="1840680" y="621720"/>
            <a:ext cx="8911440" cy="770760"/>
          </a:xfrm>
          <a:prstGeom prst="rect">
            <a:avLst/>
          </a:prstGeom>
          <a:noFill/>
          <a:ln w="0">
            <a:noFill/>
          </a:ln>
        </p:spPr>
        <p:txBody>
          <a:bodyPr anchor="t">
            <a:noAutofit/>
          </a:bodyPr>
          <a:lstStyle/>
          <a:p>
            <a:pPr>
              <a:lnSpc>
                <a:spcPct val="100000"/>
              </a:lnSpc>
              <a:buNone/>
            </a:pPr>
            <a:r>
              <a:rPr lang="cs-CZ" sz="3600" b="0" strike="noStrike" spc="-1" dirty="0">
                <a:solidFill>
                  <a:srgbClr val="178DBB"/>
                </a:solidFill>
                <a:latin typeface="Century Gothic"/>
              </a:rPr>
              <a:t>Contents</a:t>
            </a:r>
            <a:endParaRPr lang="en-US" sz="3600" b="0" strike="noStrike" spc="-1" dirty="0">
              <a:solidFill>
                <a:srgbClr val="000000"/>
              </a:solidFill>
              <a:latin typeface="Century Gothic"/>
            </a:endParaRPr>
          </a:p>
        </p:txBody>
      </p:sp>
      <p:sp>
        <p:nvSpPr>
          <p:cNvPr id="291" name="PlaceHolder 2"/>
          <p:cNvSpPr>
            <a:spLocks noGrp="1"/>
          </p:cNvSpPr>
          <p:nvPr>
            <p:ph/>
          </p:nvPr>
        </p:nvSpPr>
        <p:spPr>
          <a:xfrm>
            <a:off x="1439881" y="1392479"/>
            <a:ext cx="6621632" cy="2540785"/>
          </a:xfrm>
          <a:prstGeom prst="rect">
            <a:avLst/>
          </a:prstGeom>
          <a:noFill/>
          <a:ln w="0">
            <a:noFill/>
          </a:ln>
        </p:spPr>
        <p:txBody>
          <a:bodyPr numCol="2" anchor="t">
            <a:normAutofit lnSpcReduction="10000"/>
          </a:bodyPr>
          <a:lstStyle/>
          <a:p>
            <a:pPr marL="743040" lvl="1" indent="-285840">
              <a:lnSpc>
                <a:spcPct val="100000"/>
              </a:lnSpc>
              <a:spcBef>
                <a:spcPts val="1001"/>
              </a:spcBef>
              <a:buClr>
                <a:srgbClr val="353535"/>
              </a:buClr>
              <a:buFont typeface="Wingdings 3" charset="2"/>
              <a:buChar char=""/>
            </a:pPr>
            <a:r>
              <a:rPr lang="cs-CZ" b="0" strike="noStrike" spc="-1" dirty="0">
                <a:solidFill>
                  <a:srgbClr val="1F77B4"/>
                </a:solidFill>
                <a:latin typeface="Century Gothic"/>
              </a:rPr>
              <a:t>What is </a:t>
            </a:r>
            <a:r>
              <a:rPr lang="cs-CZ" b="0" i="1" strike="noStrike" spc="-1" dirty="0">
                <a:solidFill>
                  <a:srgbClr val="1F77B4"/>
                </a:solidFill>
                <a:latin typeface="Century Gothic"/>
              </a:rPr>
              <a:t>r</a:t>
            </a:r>
            <a:r>
              <a:rPr lang="cs-CZ" b="0" strike="noStrike" spc="-1" dirty="0">
                <a:solidFill>
                  <a:srgbClr val="1F77B4"/>
                </a:solidFill>
                <a:latin typeface="Century Gothic"/>
              </a:rPr>
              <a:t>-proces</a:t>
            </a:r>
            <a:r>
              <a:rPr lang="en-US" b="0" strike="noStrike" spc="-1" dirty="0">
                <a:solidFill>
                  <a:srgbClr val="1F77B4"/>
                </a:solidFill>
                <a:latin typeface="Century Gothic"/>
              </a:rPr>
              <a:t>s</a:t>
            </a:r>
            <a:r>
              <a:rPr lang="cs-CZ" b="0" strike="noStrike" spc="-1" dirty="0">
                <a:solidFill>
                  <a:srgbClr val="1F77B4"/>
                </a:solidFill>
                <a:latin typeface="Century Gothic"/>
              </a:rPr>
              <a:t>?</a:t>
            </a:r>
            <a:endParaRPr lang="cs-CZ"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cs-CZ" b="0" strike="noStrike" spc="-1" dirty="0">
                <a:solidFill>
                  <a:srgbClr val="1F77B4"/>
                </a:solidFill>
                <a:latin typeface="Century Gothic"/>
              </a:rPr>
              <a:t>Contemporary neutron sources</a:t>
            </a:r>
            <a:endParaRPr lang="en-US"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cs-CZ" spc="-1" dirty="0">
                <a:solidFill>
                  <a:srgbClr val="1F77B4"/>
                </a:solidFill>
                <a:latin typeface="Century Gothic"/>
              </a:rPr>
              <a:t>Laser-driven neutron source</a:t>
            </a:r>
          </a:p>
          <a:p>
            <a:pPr marL="1200240" lvl="2" indent="-285840">
              <a:lnSpc>
                <a:spcPct val="100000"/>
              </a:lnSpc>
              <a:spcBef>
                <a:spcPts val="1001"/>
              </a:spcBef>
              <a:buClr>
                <a:srgbClr val="353535"/>
              </a:buClr>
              <a:buFont typeface="Wingdings 3" charset="2"/>
              <a:buChar char=""/>
            </a:pPr>
            <a:r>
              <a:rPr lang="cs-CZ" spc="-1" dirty="0">
                <a:solidFill>
                  <a:srgbClr val="1F77B4"/>
                </a:solidFill>
                <a:latin typeface="Century Gothic"/>
              </a:rPr>
              <a:t>Considered nuclear reactions</a:t>
            </a:r>
          </a:p>
          <a:p>
            <a:pPr marL="1200240" lvl="2" indent="-285840">
              <a:lnSpc>
                <a:spcPct val="100000"/>
              </a:lnSpc>
              <a:spcBef>
                <a:spcPts val="1001"/>
              </a:spcBef>
              <a:buClr>
                <a:srgbClr val="353535"/>
              </a:buClr>
              <a:buFont typeface="Wingdings 3" charset="2"/>
              <a:buChar char=""/>
            </a:pPr>
            <a:r>
              <a:rPr lang="cs-CZ" spc="-1" dirty="0">
                <a:solidFill>
                  <a:srgbClr val="1F77B4"/>
                </a:solidFill>
                <a:latin typeface="Century Gothic"/>
              </a:rPr>
              <a:t>Experimental state-of-the-art</a:t>
            </a:r>
            <a:endParaRPr lang="en-US" spc="-1" dirty="0">
              <a:solidFill>
                <a:srgbClr val="1F77B4"/>
              </a:solidFill>
              <a:latin typeface="Century Gothic"/>
            </a:endParaRPr>
          </a:p>
          <a:p>
            <a:pPr marL="743040" lvl="1" indent="-285840">
              <a:lnSpc>
                <a:spcPct val="100000"/>
              </a:lnSpc>
              <a:spcBef>
                <a:spcPts val="1001"/>
              </a:spcBef>
              <a:buClr>
                <a:srgbClr val="353535"/>
              </a:buClr>
              <a:buFont typeface="Wingdings 3" charset="2"/>
              <a:buChar char=""/>
            </a:pPr>
            <a:r>
              <a:rPr lang="cs-CZ" spc="-1" dirty="0">
                <a:solidFill>
                  <a:srgbClr val="1F77B4"/>
                </a:solidFill>
                <a:latin typeface="Century Gothic"/>
              </a:rPr>
              <a:t>Anticipated progress with a new generation of the high-power laser systems</a:t>
            </a:r>
          </a:p>
          <a:p>
            <a:pPr marL="743040" lvl="1" indent="-285840">
              <a:lnSpc>
                <a:spcPct val="100000"/>
              </a:lnSpc>
              <a:spcBef>
                <a:spcPts val="1001"/>
              </a:spcBef>
              <a:buClr>
                <a:srgbClr val="353535"/>
              </a:buClr>
              <a:buFont typeface="Wingdings 3" charset="2"/>
              <a:buChar char=""/>
            </a:pPr>
            <a:r>
              <a:rPr lang="cs-CZ" spc="-1" dirty="0">
                <a:solidFill>
                  <a:srgbClr val="1F77B4"/>
                </a:solidFill>
                <a:latin typeface="Century Gothic"/>
              </a:rPr>
              <a:t>Model of the </a:t>
            </a:r>
            <a:r>
              <a:rPr lang="en-US" spc="-1" dirty="0">
                <a:solidFill>
                  <a:srgbClr val="1F77B4"/>
                </a:solidFill>
                <a:latin typeface="Century Gothic"/>
              </a:rPr>
              <a:t>final neutron-rich isotope abundance</a:t>
            </a:r>
            <a:endParaRPr lang="cs-CZ" spc="-1" dirty="0">
              <a:solidFill>
                <a:srgbClr val="1F77B4"/>
              </a:solidFill>
              <a:latin typeface="Century Gothic"/>
            </a:endParaRPr>
          </a:p>
          <a:p>
            <a:pPr marL="743040" lvl="1" indent="-285840">
              <a:lnSpc>
                <a:spcPct val="100000"/>
              </a:lnSpc>
              <a:spcBef>
                <a:spcPts val="1001"/>
              </a:spcBef>
              <a:buClr>
                <a:srgbClr val="353535"/>
              </a:buClr>
              <a:buFont typeface="Wingdings 3" charset="2"/>
              <a:buChar char=""/>
            </a:pPr>
            <a:r>
              <a:rPr lang="cs-CZ" spc="-1" dirty="0">
                <a:solidFill>
                  <a:srgbClr val="1F77B4"/>
                </a:solidFill>
                <a:latin typeface="Century Gothic"/>
              </a:rPr>
              <a:t>Discussion and conclusion</a:t>
            </a:r>
          </a:p>
          <a:p>
            <a:pPr marL="743040" lvl="1" indent="-285840">
              <a:lnSpc>
                <a:spcPct val="100000"/>
              </a:lnSpc>
              <a:spcBef>
                <a:spcPts val="1001"/>
              </a:spcBef>
              <a:buClr>
                <a:srgbClr val="353535"/>
              </a:buClr>
              <a:buFont typeface="Wingdings 3" charset="2"/>
              <a:buChar char=""/>
            </a:pPr>
            <a:endParaRPr lang="en-US" b="0" strike="noStrike" spc="-1" dirty="0">
              <a:solidFill>
                <a:schemeClr val="accent2"/>
              </a:solidFill>
              <a:latin typeface="Century Gothic"/>
            </a:endParaRPr>
          </a:p>
        </p:txBody>
      </p:sp>
      <p:pic>
        <p:nvPicPr>
          <p:cNvPr id="2" name="Picture 1">
            <a:extLst>
              <a:ext uri="{FF2B5EF4-FFF2-40B4-BE49-F238E27FC236}">
                <a16:creationId xmlns:a16="http://schemas.microsoft.com/office/drawing/2014/main" id="{D06BE587-CCBF-407C-9F3E-D689943B881D}"/>
              </a:ext>
            </a:extLst>
          </p:cNvPr>
          <p:cNvPicPr>
            <a:picLocks noChangeAspect="1"/>
          </p:cNvPicPr>
          <p:nvPr/>
        </p:nvPicPr>
        <p:blipFill rotWithShape="1">
          <a:blip r:embed="rId2"/>
          <a:srcRect l="4690" t="6676" r="9805"/>
          <a:stretch/>
        </p:blipFill>
        <p:spPr>
          <a:xfrm>
            <a:off x="726141" y="3923145"/>
            <a:ext cx="7120218" cy="2934855"/>
          </a:xfrm>
          <a:prstGeom prst="rect">
            <a:avLst/>
          </a:prstGeom>
        </p:spPr>
      </p:pic>
      <p:pic>
        <p:nvPicPr>
          <p:cNvPr id="4" name="Picture 3">
            <a:extLst>
              <a:ext uri="{FF2B5EF4-FFF2-40B4-BE49-F238E27FC236}">
                <a16:creationId xmlns:a16="http://schemas.microsoft.com/office/drawing/2014/main" id="{D2C71B01-6EB2-4D41-A31B-786DCC048DD1}"/>
              </a:ext>
            </a:extLst>
          </p:cNvPr>
          <p:cNvPicPr>
            <a:picLocks noChangeAspect="1"/>
          </p:cNvPicPr>
          <p:nvPr/>
        </p:nvPicPr>
        <p:blipFill rotWithShape="1">
          <a:blip r:embed="rId3">
            <a:extLst>
              <a:ext uri="{28A0092B-C50C-407E-A947-70E740481C1C}">
                <a14:useLocalDpi xmlns:a14="http://schemas.microsoft.com/office/drawing/2010/main" val="0"/>
              </a:ext>
            </a:extLst>
          </a:blip>
          <a:srcRect r="35985" b="41495"/>
          <a:stretch/>
        </p:blipFill>
        <p:spPr>
          <a:xfrm>
            <a:off x="8061513" y="3558885"/>
            <a:ext cx="3648308" cy="3068478"/>
          </a:xfrm>
          <a:prstGeom prst="rect">
            <a:avLst/>
          </a:prstGeom>
        </p:spPr>
      </p:pic>
      <p:pic>
        <p:nvPicPr>
          <p:cNvPr id="5" name="Picture 4">
            <a:extLst>
              <a:ext uri="{FF2B5EF4-FFF2-40B4-BE49-F238E27FC236}">
                <a16:creationId xmlns:a16="http://schemas.microsoft.com/office/drawing/2014/main" id="{D7B7A85C-D37D-45D3-A8C5-C5362FCE5A32}"/>
              </a:ext>
            </a:extLst>
          </p:cNvPr>
          <p:cNvPicPr>
            <a:picLocks noChangeAspect="1"/>
          </p:cNvPicPr>
          <p:nvPr/>
        </p:nvPicPr>
        <p:blipFill>
          <a:blip r:embed="rId4"/>
          <a:stretch>
            <a:fillRect/>
          </a:stretch>
        </p:blipFill>
        <p:spPr>
          <a:xfrm>
            <a:off x="8102902" y="140032"/>
            <a:ext cx="3606919" cy="3370400"/>
          </a:xfrm>
          <a:prstGeom prst="rect">
            <a:avLst/>
          </a:prstGeom>
        </p:spPr>
      </p:pic>
      <p:sp>
        <p:nvSpPr>
          <p:cNvPr id="3" name="Slide Number Placeholder 2">
            <a:extLst>
              <a:ext uri="{FF2B5EF4-FFF2-40B4-BE49-F238E27FC236}">
                <a16:creationId xmlns:a16="http://schemas.microsoft.com/office/drawing/2014/main" id="{922F5C00-8C73-4672-9F51-0BB201E8F890}"/>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22897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84E8-8C3C-49C5-BFAE-8DD972690D6C}"/>
              </a:ext>
            </a:extLst>
          </p:cNvPr>
          <p:cNvSpPr>
            <a:spLocks noGrp="1"/>
          </p:cNvSpPr>
          <p:nvPr>
            <p:ph type="title"/>
          </p:nvPr>
        </p:nvSpPr>
        <p:spPr>
          <a:xfrm>
            <a:off x="1810325" y="884987"/>
            <a:ext cx="9337964" cy="1280890"/>
          </a:xfrm>
        </p:spPr>
        <p:txBody>
          <a:bodyPr>
            <a:normAutofit/>
          </a:bodyPr>
          <a:lstStyle/>
          <a:p>
            <a:r>
              <a:rPr lang="en-US" sz="3200" dirty="0" err="1"/>
              <a:t>Ultraintense</a:t>
            </a:r>
            <a:r>
              <a:rPr lang="en-US" sz="3200" dirty="0"/>
              <a:t>-laser-based neutron generation</a:t>
            </a:r>
            <a:endParaRPr lang="en-GB" sz="3200" dirty="0"/>
          </a:p>
        </p:txBody>
      </p:sp>
      <p:sp>
        <p:nvSpPr>
          <p:cNvPr id="11" name="TextBox 10">
            <a:extLst>
              <a:ext uri="{FF2B5EF4-FFF2-40B4-BE49-F238E27FC236}">
                <a16:creationId xmlns:a16="http://schemas.microsoft.com/office/drawing/2014/main" id="{AA9C82DD-BE34-4D9D-9A9F-D51B96A89A5C}"/>
              </a:ext>
            </a:extLst>
          </p:cNvPr>
          <p:cNvSpPr txBox="1"/>
          <p:nvPr/>
        </p:nvSpPr>
        <p:spPr>
          <a:xfrm>
            <a:off x="1810325" y="4186642"/>
            <a:ext cx="9736961" cy="774571"/>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GB" sz="1800" b="0" i="0" u="none" strike="noStrike" kern="1200" cap="none" spc="0" normalizeH="0" baseline="0" noProof="0" dirty="0">
                <a:ln>
                  <a:noFill/>
                </a:ln>
                <a:solidFill>
                  <a:srgbClr val="178DBB"/>
                </a:solidFill>
                <a:effectLst/>
                <a:uLnTx/>
                <a:uFillTx/>
                <a:latin typeface="Century Gothic" panose="020B0502020202020204"/>
                <a:ea typeface="+mn-ea"/>
                <a:cs typeface="+mn-cs"/>
              </a:rPr>
              <a:t>High-energy protons from single-/double-layer targets driven by 1 PW Apollon laser</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mc:AlternateContent xmlns:mc="http://schemas.openxmlformats.org/markup-compatibility/2006" xmlns:a14="http://schemas.microsoft.com/office/drawing/2010/main">
        <mc:Choice Requires="a14">
          <p:sp>
            <p:nvSpPr>
              <p:cNvPr id="12" name="Zástupný symbol pro text 10">
                <a:extLst>
                  <a:ext uri="{FF2B5EF4-FFF2-40B4-BE49-F238E27FC236}">
                    <a16:creationId xmlns:a16="http://schemas.microsoft.com/office/drawing/2014/main" id="{2FFDB098-ECAD-4051-BD1D-FA61DDFA75C3}"/>
                  </a:ext>
                </a:extLst>
              </p:cNvPr>
              <p:cNvSpPr txBox="1">
                <a:spLocks/>
              </p:cNvSpPr>
              <p:nvPr/>
            </p:nvSpPr>
            <p:spPr>
              <a:xfrm>
                <a:off x="2037034" y="4573927"/>
                <a:ext cx="4353087" cy="25314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rPr>
                  <a:t>E </a:t>
                </a:r>
                <a:r>
                  <a:rPr kumimoji="0" lang="en-US" sz="1800" b="0"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rPr>
                  <a:t>= 22 J</a:t>
                </a:r>
                <a:endPar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0,</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𝑑</m:t>
                        </m:r>
                      </m:sub>
                    </m:s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=30.6</m:t>
                    </m:r>
                  </m:oMath>
                </a14:m>
                <a:endParaRPr kumimoji="0" lang="en-US" sz="18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𝜆</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0</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.8</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a:t>
                </a: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5</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 (FWHM of intensity)</a:t>
                </a:r>
              </a:p>
              <a:p>
                <a:pPr marL="285750" marR="0" lvl="0" indent="-285750" algn="l" defTabSz="457200" rtl="0" eaLnBrk="1" fontAlgn="auto" latinLnBrk="0" hangingPunct="1">
                  <a:lnSpc>
                    <a:spcPct val="100000"/>
                  </a:lnSpc>
                  <a:spcBef>
                    <a:spcPts val="0"/>
                  </a:spcBef>
                  <a:spcAft>
                    <a:spcPts val="0"/>
                  </a:spcAft>
                  <a:buClr>
                    <a:srgbClr val="353535"/>
                  </a:buClr>
                  <a:buSzTx/>
                  <a:buFont typeface="Arial" panose="020B0604020202020204" pitchFamily="34" charset="0"/>
                  <a:buChar char="•"/>
                  <a:tabLst/>
                  <a:defRPr/>
                </a:pPr>
                <a14:m>
                  <m:oMath xmlns:m="http://schemas.openxmlformats.org/officeDocument/2006/math">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cs typeface="+mn-cs"/>
                      </a:rPr>
                      <m:t>𝜏</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2</m:t>
                    </m:r>
                    <m:r>
                      <a:rPr kumimoji="0" lang="en-US"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mn-ea"/>
                        <a:cs typeface="+mn-cs"/>
                      </a:rPr>
                      <m:t>0</m:t>
                    </m:r>
                  </m:oMath>
                </a14:m>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fs (FWHM of intensity)</a:t>
                </a:r>
              </a:p>
              <a:p>
                <a:pPr marL="285750" marR="0" lvl="0" indent="-285750" algn="l" defTabSz="457200" rtl="0" eaLnBrk="1" fontAlgn="auto" latinLnBrk="0" hangingPunct="1">
                  <a:lnSpc>
                    <a:spcPct val="100000"/>
                  </a:lnSpc>
                  <a:spcBef>
                    <a:spcPts val="1000"/>
                  </a:spcBef>
                  <a:spcAft>
                    <a:spcPts val="0"/>
                  </a:spcAft>
                  <a:buClr>
                    <a:srgbClr val="353535"/>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mc:Choice>
        <mc:Fallback xmlns="">
          <p:sp>
            <p:nvSpPr>
              <p:cNvPr id="12" name="Zástupný symbol pro text 10">
                <a:extLst>
                  <a:ext uri="{FF2B5EF4-FFF2-40B4-BE49-F238E27FC236}">
                    <a16:creationId xmlns:a16="http://schemas.microsoft.com/office/drawing/2014/main" id="{2FFDB098-ECAD-4051-BD1D-FA61DDFA75C3}"/>
                  </a:ext>
                </a:extLst>
              </p:cNvPr>
              <p:cNvSpPr txBox="1">
                <a:spLocks noRot="1" noChangeAspect="1" noMove="1" noResize="1" noEditPoints="1" noAdjustHandles="1" noChangeArrowheads="1" noChangeShapeType="1" noTextEdit="1"/>
              </p:cNvSpPr>
              <p:nvPr/>
            </p:nvSpPr>
            <p:spPr>
              <a:xfrm>
                <a:off x="2037034" y="4573927"/>
                <a:ext cx="4353087" cy="2531406"/>
              </a:xfrm>
              <a:prstGeom prst="rect">
                <a:avLst/>
              </a:prstGeom>
              <a:blipFill>
                <a:blip r:embed="rId3"/>
                <a:stretch>
                  <a:fillRect l="-840" t="-1442"/>
                </a:stretch>
              </a:blipFill>
            </p:spPr>
            <p:txBody>
              <a:bodyPr/>
              <a:lstStyle/>
              <a:p>
                <a:r>
                  <a:rPr lang="en-GB">
                    <a:noFill/>
                  </a:rPr>
                  <a:t> </a:t>
                </a:r>
              </a:p>
            </p:txBody>
          </p:sp>
        </mc:Fallback>
      </mc:AlternateContent>
      <p:sp>
        <p:nvSpPr>
          <p:cNvPr id="13" name="Zástupný symbol pro text 10">
            <a:extLst>
              <a:ext uri="{FF2B5EF4-FFF2-40B4-BE49-F238E27FC236}">
                <a16:creationId xmlns:a16="http://schemas.microsoft.com/office/drawing/2014/main" id="{3D07623B-0158-4255-9166-C66E5D487FCD}"/>
              </a:ext>
            </a:extLst>
          </p:cNvPr>
          <p:cNvSpPr txBox="1">
            <a:spLocks/>
          </p:cNvSpPr>
          <p:nvPr/>
        </p:nvSpPr>
        <p:spPr>
          <a:xfrm>
            <a:off x="6538030" y="4590041"/>
            <a:ext cx="5009256" cy="25314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srgbClr val="353535"/>
              </a:buClr>
              <a:buSzTx/>
              <a:buFont typeface="+mj-lt"/>
              <a:buAutoNum type="arabicPeriod"/>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nm-thick solid CH foil target, </a:t>
            </a:r>
            <a:r>
              <a:rPr kumimoji="0" lang="en-GB" sz="18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rPr>
              <a:t>e</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=200 </a:t>
            </a:r>
            <a:r>
              <a:rPr kumimoji="0" lang="en-GB" sz="1800" b="0" i="1"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err="1">
                <a:ln>
                  <a:noFill/>
                </a:ln>
                <a:solidFill>
                  <a:prstClr val="black">
                    <a:lumMod val="75000"/>
                    <a:lumOff val="25000"/>
                  </a:prstClr>
                </a:solidFill>
                <a:effectLst/>
                <a:uLnTx/>
                <a:uFillTx/>
                <a:latin typeface="Century Gothic" panose="020B0502020202020204"/>
                <a:ea typeface="+mn-ea"/>
                <a:cs typeface="+mn-cs"/>
              </a:rPr>
              <a:t>cr</a:t>
            </a:r>
            <a:endParaRPr kumimoji="0" lang="en-US"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353535"/>
              </a:buClr>
              <a:buSzTx/>
              <a:buFont typeface="+mj-lt"/>
              <a:buAutoNum type="arabicPeriod"/>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m-thick near-critical plasma layer + nm-thick solid CH foil target, </a:t>
            </a:r>
            <a:r>
              <a:rPr kumimoji="0" lang="en-GB" sz="18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rPr>
              <a:t>e</a:t>
            </a:r>
            <a:r>
              <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=200 </a:t>
            </a:r>
            <a:r>
              <a:rPr kumimoji="0" lang="en-GB" sz="1800" b="0" i="1"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n</a:t>
            </a:r>
            <a:r>
              <a:rPr kumimoji="0" lang="en-GB" sz="1800" b="0" i="1" u="none" strike="noStrike" kern="1200" cap="none" spc="0" normalizeH="0" baseline="-25000" noProof="0" dirty="0" err="1">
                <a:ln>
                  <a:noFill/>
                </a:ln>
                <a:solidFill>
                  <a:prstClr val="black">
                    <a:lumMod val="75000"/>
                    <a:lumOff val="25000"/>
                  </a:prstClr>
                </a:solidFill>
                <a:effectLst/>
                <a:uLnTx/>
                <a:uFillTx/>
                <a:latin typeface="Century Gothic" panose="020B0502020202020204"/>
                <a:ea typeface="+mn-ea"/>
                <a:cs typeface="+mn-cs"/>
              </a:rPr>
              <a:t>cr</a:t>
            </a:r>
            <a:endParaRPr kumimoji="0" lang="en-US" sz="1800" b="0" i="1" u="none" strike="noStrike" kern="1200" cap="none" spc="0" normalizeH="0" baseline="-2500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mj-lt"/>
              <a:buAutoNum type="arabicPeriod"/>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4B3D019B-A832-4337-A1C6-B7EF9420E740}"/>
              </a:ext>
            </a:extLst>
          </p:cNvPr>
          <p:cNvPicPr>
            <a:picLocks noChangeAspect="1"/>
          </p:cNvPicPr>
          <p:nvPr/>
        </p:nvPicPr>
        <p:blipFill rotWithShape="1">
          <a:blip r:embed="rId4"/>
          <a:srcRect r="26181" b="17595"/>
          <a:stretch/>
        </p:blipFill>
        <p:spPr>
          <a:xfrm>
            <a:off x="1810325" y="1637702"/>
            <a:ext cx="6497784" cy="2460371"/>
          </a:xfrm>
          <a:prstGeom prst="rect">
            <a:avLst/>
          </a:prstGeom>
        </p:spPr>
      </p:pic>
      <p:pic>
        <p:nvPicPr>
          <p:cNvPr id="16" name="Picture 15">
            <a:extLst>
              <a:ext uri="{FF2B5EF4-FFF2-40B4-BE49-F238E27FC236}">
                <a16:creationId xmlns:a16="http://schemas.microsoft.com/office/drawing/2014/main" id="{B0D678D3-EF2D-4999-9296-2BDEAF5924F5}"/>
              </a:ext>
            </a:extLst>
          </p:cNvPr>
          <p:cNvPicPr>
            <a:picLocks noChangeAspect="1"/>
          </p:cNvPicPr>
          <p:nvPr/>
        </p:nvPicPr>
        <p:blipFill rotWithShape="1">
          <a:blip r:embed="rId4"/>
          <a:srcRect b="17595"/>
          <a:stretch/>
        </p:blipFill>
        <p:spPr>
          <a:xfrm>
            <a:off x="1810325" y="1653815"/>
            <a:ext cx="8802255" cy="2460371"/>
          </a:xfrm>
          <a:prstGeom prst="rect">
            <a:avLst/>
          </a:prstGeom>
        </p:spPr>
      </p:pic>
      <p:sp>
        <p:nvSpPr>
          <p:cNvPr id="3" name="Oval 2">
            <a:extLst>
              <a:ext uri="{FF2B5EF4-FFF2-40B4-BE49-F238E27FC236}">
                <a16:creationId xmlns:a16="http://schemas.microsoft.com/office/drawing/2014/main" id="{B50E10CF-FC37-4509-BC4E-C8F7241479DD}"/>
              </a:ext>
            </a:extLst>
          </p:cNvPr>
          <p:cNvSpPr/>
          <p:nvPr/>
        </p:nvSpPr>
        <p:spPr>
          <a:xfrm>
            <a:off x="5610225" y="2309540"/>
            <a:ext cx="2295525" cy="1683459"/>
          </a:xfrm>
          <a:prstGeom prst="ellipse">
            <a:avLst/>
          </a:prstGeom>
          <a:solidFill>
            <a:schemeClr val="accent4">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573A44F-1A5A-49CE-B326-42B13C1C2BB1}"/>
              </a:ext>
            </a:extLst>
          </p:cNvPr>
          <p:cNvSpPr txBox="1"/>
          <p:nvPr/>
        </p:nvSpPr>
        <p:spPr>
          <a:xfrm>
            <a:off x="1633818" y="5973013"/>
            <a:ext cx="10717306" cy="11798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lang="cs-CZ" dirty="0">
                <a:solidFill>
                  <a:srgbClr val="178DBB"/>
                </a:solidFill>
                <a:latin typeface="Century Gothic" panose="020B0502020202020204"/>
              </a:rPr>
              <a:t>Apollon</a:t>
            </a:r>
            <a:r>
              <a:rPr lang="en-US" dirty="0">
                <a:solidFill>
                  <a:srgbClr val="178DBB"/>
                </a:solidFill>
                <a:latin typeface="Century Gothic" panose="020B0502020202020204"/>
              </a:rPr>
              <a:t> or ELI NP</a:t>
            </a:r>
            <a:r>
              <a:rPr lang="cs-CZ" dirty="0">
                <a:solidFill>
                  <a:srgbClr val="178DBB"/>
                </a:solidFill>
                <a:latin typeface="Century Gothic" panose="020B0502020202020204"/>
              </a:rPr>
              <a:t> system</a:t>
            </a:r>
            <a:r>
              <a:rPr lang="en-US" dirty="0">
                <a:solidFill>
                  <a:srgbClr val="178DBB"/>
                </a:solidFill>
                <a:latin typeface="Century Gothic" panose="020B0502020202020204"/>
              </a:rPr>
              <a:t>s</a:t>
            </a:r>
            <a:r>
              <a:rPr lang="cs-CZ" dirty="0">
                <a:solidFill>
                  <a:srgbClr val="178DBB"/>
                </a:solidFill>
                <a:latin typeface="Century Gothic" panose="020B0502020202020204"/>
              </a:rPr>
              <a:t> operate once per minute - it is rather a nuclear security concern.</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cs-CZ" sz="1800" b="0" i="0" u="none" strike="noStrike" kern="1200" cap="none" spc="0" normalizeH="0" baseline="0" noProof="0" dirty="0">
                <a:ln>
                  <a:noFill/>
                </a:ln>
                <a:solidFill>
                  <a:srgbClr val="178DBB"/>
                </a:solidFill>
                <a:effectLst/>
                <a:uLnTx/>
                <a:uFillTx/>
                <a:latin typeface="Century Gothic" panose="020B0502020202020204"/>
                <a:ea typeface="+mn-ea"/>
                <a:cs typeface="+mn-cs"/>
              </a:rPr>
              <a:t>In fact, </a:t>
            </a:r>
            <a:r>
              <a:rPr kumimoji="0" lang="en-US" sz="1800" b="0" i="0" u="none" strike="noStrike" kern="1200" cap="none" spc="0" normalizeH="0" baseline="0" noProof="0" dirty="0">
                <a:ln>
                  <a:noFill/>
                </a:ln>
                <a:solidFill>
                  <a:srgbClr val="178DBB"/>
                </a:solidFill>
                <a:effectLst/>
                <a:uLnTx/>
                <a:uFillTx/>
                <a:latin typeface="Century Gothic" panose="020B0502020202020204"/>
                <a:ea typeface="+mn-ea"/>
                <a:cs typeface="+mn-cs"/>
              </a:rPr>
              <a:t>similar systems could be</a:t>
            </a:r>
            <a:r>
              <a:rPr lang="cs-CZ" dirty="0">
                <a:solidFill>
                  <a:srgbClr val="178DBB"/>
                </a:solidFill>
                <a:latin typeface="Century Gothic" panose="020B0502020202020204"/>
              </a:rPr>
              <a:t> capable </a:t>
            </a:r>
            <a:r>
              <a:rPr lang="en-US" dirty="0">
                <a:solidFill>
                  <a:srgbClr val="178DBB"/>
                </a:solidFill>
                <a:latin typeface="Century Gothic" panose="020B0502020202020204"/>
              </a:rPr>
              <a:t>of running</a:t>
            </a:r>
            <a:r>
              <a:rPr lang="cs-CZ" dirty="0">
                <a:solidFill>
                  <a:srgbClr val="178DBB"/>
                </a:solidFill>
                <a:latin typeface="Century Gothic" panose="020B0502020202020204"/>
              </a:rPr>
              <a:t> at 10 Hz.</a:t>
            </a:r>
            <a:endParaRPr kumimoji="0" lang="en-GB" sz="1800" b="0" i="0" u="none" strike="noStrike" kern="1200" cap="none" spc="0" normalizeH="0" baseline="0" noProof="0" dirty="0">
              <a:ln>
                <a:noFill/>
              </a:ln>
              <a:solidFill>
                <a:srgbClr val="178DBB"/>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2C942CDF-B84B-46E0-8412-E00A765144B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761493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E215-D01D-417C-AE72-777FCF4929D9}"/>
              </a:ext>
            </a:extLst>
          </p:cNvPr>
          <p:cNvSpPr>
            <a:spLocks noGrp="1"/>
          </p:cNvSpPr>
          <p:nvPr>
            <p:ph type="title"/>
          </p:nvPr>
        </p:nvSpPr>
        <p:spPr>
          <a:xfrm>
            <a:off x="2420983" y="624110"/>
            <a:ext cx="9083629" cy="1280890"/>
          </a:xfrm>
        </p:spPr>
        <p:txBody>
          <a:bodyPr/>
          <a:lstStyle/>
          <a:p>
            <a:r>
              <a:rPr lang="en-US" dirty="0"/>
              <a:t>Monte Carlo simulation with FLUKA</a:t>
            </a:r>
            <a:endParaRPr lang="en-GB" dirty="0"/>
          </a:p>
        </p:txBody>
      </p:sp>
      <p:sp>
        <p:nvSpPr>
          <p:cNvPr id="5" name="Content Placeholder 4">
            <a:extLst>
              <a:ext uri="{FF2B5EF4-FFF2-40B4-BE49-F238E27FC236}">
                <a16:creationId xmlns:a16="http://schemas.microsoft.com/office/drawing/2014/main" id="{94F96610-BC9A-4015-B70D-EB0D73DFC686}"/>
              </a:ext>
            </a:extLst>
          </p:cNvPr>
          <p:cNvSpPr>
            <a:spLocks noGrp="1"/>
          </p:cNvSpPr>
          <p:nvPr>
            <p:ph idx="1"/>
          </p:nvPr>
        </p:nvSpPr>
        <p:spPr>
          <a:xfrm>
            <a:off x="2589212" y="1647825"/>
            <a:ext cx="9012238" cy="4586065"/>
          </a:xfrm>
        </p:spPr>
        <p:txBody>
          <a:bodyPr>
            <a:normAutofit fontScale="92500" lnSpcReduction="20000"/>
          </a:bodyPr>
          <a:lstStyle/>
          <a:p>
            <a:pPr marL="0" indent="0">
              <a:buNone/>
            </a:pPr>
            <a:r>
              <a:rPr lang="en-US" dirty="0">
                <a:solidFill>
                  <a:schemeClr val="accent6">
                    <a:lumMod val="75000"/>
                  </a:schemeClr>
                </a:solidFill>
              </a:rPr>
              <a:t>Extensions of the FLUKA code</a:t>
            </a:r>
          </a:p>
          <a:p>
            <a:r>
              <a:rPr lang="en-US" dirty="0"/>
              <a:t>Loading of the primary particles from CALDER produced input</a:t>
            </a:r>
          </a:p>
          <a:p>
            <a:pPr lvl="1"/>
            <a:r>
              <a:rPr lang="en-US" dirty="0"/>
              <a:t>Transformation from 2D to 3D assuming the cylindrical symmetry</a:t>
            </a:r>
          </a:p>
          <a:p>
            <a:pPr lvl="1"/>
            <a:r>
              <a:rPr lang="en-US" dirty="0"/>
              <a:t>Each position (</a:t>
            </a:r>
            <a:r>
              <a:rPr lang="en-US" i="1" dirty="0" err="1"/>
              <a:t>x,y</a:t>
            </a:r>
            <a:r>
              <a:rPr lang="en-US" dirty="0"/>
              <a:t>) and momentum (</a:t>
            </a:r>
            <a:r>
              <a:rPr lang="en-US" i="1" dirty="0" err="1"/>
              <a:t>p</a:t>
            </a:r>
            <a:r>
              <a:rPr lang="en-US" i="1" baseline="-25000" dirty="0" err="1"/>
              <a:t>x</a:t>
            </a:r>
            <a:r>
              <a:rPr lang="en-US" i="1" dirty="0" err="1"/>
              <a:t>,p</a:t>
            </a:r>
            <a:r>
              <a:rPr lang="en-US" i="1" baseline="-25000" dirty="0" err="1"/>
              <a:t>y</a:t>
            </a:r>
            <a:r>
              <a:rPr lang="en-US" dirty="0"/>
              <a:t>) rotated by a random azimuthal angle</a:t>
            </a:r>
          </a:p>
          <a:p>
            <a:pPr lvl="1"/>
            <a:r>
              <a:rPr lang="en-US" dirty="0"/>
              <a:t>Particle weight divided by the radial distance from the axis</a:t>
            </a:r>
          </a:p>
          <a:p>
            <a:r>
              <a:rPr lang="en-US" dirty="0"/>
              <a:t>Implementation of the routine for the tracking of the particle flux temporal profile</a:t>
            </a:r>
          </a:p>
          <a:p>
            <a:pPr lvl="1"/>
            <a:r>
              <a:rPr lang="en-US" dirty="0"/>
              <a:t>Temporal profile considered both at the primary particles and all secondaries. </a:t>
            </a:r>
          </a:p>
          <a:p>
            <a:pPr marL="0" indent="0">
              <a:buNone/>
            </a:pPr>
            <a:r>
              <a:rPr lang="en-US" dirty="0">
                <a:solidFill>
                  <a:schemeClr val="accent6">
                    <a:lumMod val="75000"/>
                  </a:schemeClr>
                </a:solidFill>
              </a:rPr>
              <a:t>Simulation parameters</a:t>
            </a:r>
          </a:p>
          <a:p>
            <a:r>
              <a:rPr lang="en-US" dirty="0"/>
              <a:t>Always at least </a:t>
            </a:r>
            <a:r>
              <a:rPr lang="en-US" dirty="0">
                <a:solidFill>
                  <a:schemeClr val="accent6">
                    <a:lumMod val="75000"/>
                  </a:schemeClr>
                </a:solidFill>
              </a:rPr>
              <a:t>3.6×10</a:t>
            </a:r>
            <a:r>
              <a:rPr lang="en-US" baseline="30000" dirty="0">
                <a:solidFill>
                  <a:schemeClr val="accent6">
                    <a:lumMod val="75000"/>
                  </a:schemeClr>
                </a:solidFill>
              </a:rPr>
              <a:t>8 </a:t>
            </a:r>
            <a:r>
              <a:rPr lang="en-US" dirty="0"/>
              <a:t>primary particles used.</a:t>
            </a:r>
          </a:p>
          <a:p>
            <a:r>
              <a:rPr lang="en-US" dirty="0"/>
              <a:t>Convergence tests conducted up to </a:t>
            </a:r>
            <a:r>
              <a:rPr lang="en-US" dirty="0">
                <a:solidFill>
                  <a:schemeClr val="accent6">
                    <a:lumMod val="75000"/>
                  </a:schemeClr>
                </a:solidFill>
              </a:rPr>
              <a:t>3.6×10</a:t>
            </a:r>
            <a:r>
              <a:rPr lang="en-US" baseline="30000" dirty="0">
                <a:solidFill>
                  <a:schemeClr val="accent6">
                    <a:lumMod val="75000"/>
                  </a:schemeClr>
                </a:solidFill>
              </a:rPr>
              <a:t>10 </a:t>
            </a:r>
            <a:r>
              <a:rPr lang="en-US" dirty="0"/>
              <a:t>primaries. </a:t>
            </a:r>
          </a:p>
          <a:p>
            <a:r>
              <a:rPr lang="en-US" dirty="0"/>
              <a:t>Converter is a cylinder of </a:t>
            </a:r>
            <a:r>
              <a:rPr lang="en-US" i="1" dirty="0">
                <a:solidFill>
                  <a:schemeClr val="accent6">
                    <a:lumMod val="75000"/>
                  </a:schemeClr>
                </a:solidFill>
              </a:rPr>
              <a:t>r</a:t>
            </a:r>
            <a:r>
              <a:rPr lang="en-US" dirty="0">
                <a:solidFill>
                  <a:schemeClr val="accent6">
                    <a:lumMod val="75000"/>
                  </a:schemeClr>
                </a:solidFill>
              </a:rPr>
              <a:t> = 3 cm</a:t>
            </a:r>
            <a:r>
              <a:rPr lang="en-US" dirty="0"/>
              <a:t>.</a:t>
            </a:r>
          </a:p>
          <a:p>
            <a:pPr marL="0" indent="0">
              <a:buNone/>
            </a:pPr>
            <a:r>
              <a:rPr lang="en-GB" dirty="0">
                <a:solidFill>
                  <a:schemeClr val="accent6">
                    <a:lumMod val="75000"/>
                  </a:schemeClr>
                </a:solidFill>
              </a:rPr>
              <a:t>Further studies on the effect of the laser accelerated electrons and generated x-rays </a:t>
            </a:r>
          </a:p>
          <a:p>
            <a:r>
              <a:rPr lang="en-GB" dirty="0"/>
              <a:t>their contribution to the final neutron yield is negligible.</a:t>
            </a:r>
            <a:endParaRPr lang="en-US" dirty="0"/>
          </a:p>
        </p:txBody>
      </p:sp>
      <p:sp>
        <p:nvSpPr>
          <p:cNvPr id="3" name="TextBox 2">
            <a:extLst>
              <a:ext uri="{FF2B5EF4-FFF2-40B4-BE49-F238E27FC236}">
                <a16:creationId xmlns:a16="http://schemas.microsoft.com/office/drawing/2014/main" id="{86DCB4AE-1BB3-4B08-A82A-33648E98159A}"/>
              </a:ext>
            </a:extLst>
          </p:cNvPr>
          <p:cNvSpPr txBox="1"/>
          <p:nvPr/>
        </p:nvSpPr>
        <p:spPr>
          <a:xfrm>
            <a:off x="2479862" y="6479241"/>
            <a:ext cx="9618339" cy="307777"/>
          </a:xfrm>
          <a:prstGeom prst="rect">
            <a:avLst/>
          </a:prstGeom>
          <a:noFill/>
        </p:spPr>
        <p:txBody>
          <a:bodyPr wrap="none" rtlCol="0">
            <a:spAutoFit/>
          </a:bodyPr>
          <a:lstStyle/>
          <a:p>
            <a:r>
              <a:rPr lang="en-US" sz="1400" dirty="0"/>
              <a:t>Kudos to Bertrand Martinez (now </a:t>
            </a:r>
            <a:r>
              <a:rPr lang="en-US" sz="1400" dirty="0" err="1"/>
              <a:t>Technico</a:t>
            </a:r>
            <a:r>
              <a:rPr lang="en-US" sz="1400" dirty="0"/>
              <a:t> </a:t>
            </a:r>
            <a:r>
              <a:rPr lang="en-US" sz="1400" dirty="0" err="1"/>
              <a:t>Lisboa</a:t>
            </a:r>
            <a:r>
              <a:rPr lang="en-US" sz="1400" dirty="0"/>
              <a:t>) for his contribution to the implementation of those routines.</a:t>
            </a:r>
            <a:endParaRPr lang="en-GB" sz="1400" dirty="0"/>
          </a:p>
        </p:txBody>
      </p:sp>
      <p:sp>
        <p:nvSpPr>
          <p:cNvPr id="4" name="Slide Number Placeholder 3">
            <a:extLst>
              <a:ext uri="{FF2B5EF4-FFF2-40B4-BE49-F238E27FC236}">
                <a16:creationId xmlns:a16="http://schemas.microsoft.com/office/drawing/2014/main" id="{2B279234-F153-437F-ACC6-CF90DE4F1C9F}"/>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75363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9EAD-FEBA-46DC-A8E4-1A1CC30F24B9}"/>
              </a:ext>
            </a:extLst>
          </p:cNvPr>
          <p:cNvSpPr>
            <a:spLocks noGrp="1"/>
          </p:cNvSpPr>
          <p:nvPr>
            <p:ph type="title"/>
          </p:nvPr>
        </p:nvSpPr>
        <p:spPr>
          <a:xfrm>
            <a:off x="2116870" y="638866"/>
            <a:ext cx="9596159" cy="1280890"/>
          </a:xfrm>
        </p:spPr>
        <p:txBody>
          <a:bodyPr/>
          <a:lstStyle/>
          <a:p>
            <a:r>
              <a:rPr lang="en-US" dirty="0"/>
              <a:t>Proton transport through Pb converter</a:t>
            </a:r>
            <a:endParaRPr lang="en-GB" dirty="0"/>
          </a:p>
        </p:txBody>
      </p:sp>
      <p:sp>
        <p:nvSpPr>
          <p:cNvPr id="3" name="Content Placeholder 2">
            <a:extLst>
              <a:ext uri="{FF2B5EF4-FFF2-40B4-BE49-F238E27FC236}">
                <a16:creationId xmlns:a16="http://schemas.microsoft.com/office/drawing/2014/main" id="{64211F39-C551-4FAD-A213-DE6B24F7E2FB}"/>
              </a:ext>
            </a:extLst>
          </p:cNvPr>
          <p:cNvSpPr>
            <a:spLocks noGrp="1"/>
          </p:cNvSpPr>
          <p:nvPr>
            <p:ph sz="half" idx="1"/>
          </p:nvPr>
        </p:nvSpPr>
        <p:spPr>
          <a:xfrm>
            <a:off x="2785461" y="1876999"/>
            <a:ext cx="4313864" cy="448689"/>
          </a:xfrm>
        </p:spPr>
        <p:txBody>
          <a:bodyPr/>
          <a:lstStyle/>
          <a:p>
            <a:pPr marL="0" indent="0">
              <a:buNone/>
            </a:pPr>
            <a:r>
              <a:rPr lang="en-US" dirty="0"/>
              <a:t>Incident proton spectrogram #2</a:t>
            </a:r>
            <a:endParaRPr lang="en-GB" dirty="0"/>
          </a:p>
        </p:txBody>
      </p:sp>
      <p:sp>
        <p:nvSpPr>
          <p:cNvPr id="4" name="Content Placeholder 3">
            <a:extLst>
              <a:ext uri="{FF2B5EF4-FFF2-40B4-BE49-F238E27FC236}">
                <a16:creationId xmlns:a16="http://schemas.microsoft.com/office/drawing/2014/main" id="{80A20A8D-ACEB-49E1-B93D-786671D5BBE4}"/>
              </a:ext>
            </a:extLst>
          </p:cNvPr>
          <p:cNvSpPr>
            <a:spLocks noGrp="1"/>
          </p:cNvSpPr>
          <p:nvPr>
            <p:ph sz="half" idx="2"/>
          </p:nvPr>
        </p:nvSpPr>
        <p:spPr>
          <a:xfrm>
            <a:off x="7399165" y="1919756"/>
            <a:ext cx="4313864" cy="3777622"/>
          </a:xfrm>
        </p:spPr>
        <p:txBody>
          <a:bodyPr/>
          <a:lstStyle/>
          <a:p>
            <a:pPr marL="0" indent="0">
              <a:buNone/>
            </a:pPr>
            <a:r>
              <a:rPr lang="en-US" dirty="0"/>
              <a:t>Monte Carlo simulation</a:t>
            </a:r>
            <a:endParaRPr lang="en-GB" dirty="0"/>
          </a:p>
        </p:txBody>
      </p:sp>
      <p:pic>
        <p:nvPicPr>
          <p:cNvPr id="5" name="Picture 4">
            <a:extLst>
              <a:ext uri="{FF2B5EF4-FFF2-40B4-BE49-F238E27FC236}">
                <a16:creationId xmlns:a16="http://schemas.microsoft.com/office/drawing/2014/main" id="{4602C829-BBA3-46C4-8728-2BFA9C69D17A}"/>
              </a:ext>
            </a:extLst>
          </p:cNvPr>
          <p:cNvPicPr>
            <a:picLocks noChangeAspect="1"/>
          </p:cNvPicPr>
          <p:nvPr/>
        </p:nvPicPr>
        <p:blipFill>
          <a:blip r:embed="rId2"/>
          <a:stretch>
            <a:fillRect/>
          </a:stretch>
        </p:blipFill>
        <p:spPr>
          <a:xfrm>
            <a:off x="2116870" y="2560201"/>
            <a:ext cx="9387740" cy="3162186"/>
          </a:xfrm>
          <a:prstGeom prst="rect">
            <a:avLst/>
          </a:prstGeom>
        </p:spPr>
      </p:pic>
      <p:cxnSp>
        <p:nvCxnSpPr>
          <p:cNvPr id="7" name="Straight Arrow Connector 6">
            <a:extLst>
              <a:ext uri="{FF2B5EF4-FFF2-40B4-BE49-F238E27FC236}">
                <a16:creationId xmlns:a16="http://schemas.microsoft.com/office/drawing/2014/main" id="{9672D729-8EE1-49F8-83CC-09693FD84A24}"/>
              </a:ext>
            </a:extLst>
          </p:cNvPr>
          <p:cNvCxnSpPr>
            <a:cxnSpLocks/>
          </p:cNvCxnSpPr>
          <p:nvPr/>
        </p:nvCxnSpPr>
        <p:spPr>
          <a:xfrm>
            <a:off x="8334715" y="4429789"/>
            <a:ext cx="612559" cy="10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85F2225-ADFF-4AA4-AC8B-0093FC66C5CF}"/>
              </a:ext>
            </a:extLst>
          </p:cNvPr>
          <p:cNvSpPr txBox="1"/>
          <p:nvPr/>
        </p:nvSpPr>
        <p:spPr>
          <a:xfrm>
            <a:off x="7792731" y="3565926"/>
            <a:ext cx="1212191" cy="307777"/>
          </a:xfrm>
          <a:prstGeom prst="rect">
            <a:avLst/>
          </a:prstGeom>
          <a:noFill/>
        </p:spPr>
        <p:txBody>
          <a:bodyPr wrap="none" rtlCol="0">
            <a:spAutoFit/>
          </a:bodyPr>
          <a:lstStyle/>
          <a:p>
            <a:r>
              <a:rPr lang="en-US" sz="1400" dirty="0"/>
              <a:t>Transported</a:t>
            </a:r>
            <a:endParaRPr lang="en-GB" sz="1400" dirty="0"/>
          </a:p>
        </p:txBody>
      </p:sp>
      <p:cxnSp>
        <p:nvCxnSpPr>
          <p:cNvPr id="10" name="Straight Arrow Connector 9">
            <a:extLst>
              <a:ext uri="{FF2B5EF4-FFF2-40B4-BE49-F238E27FC236}">
                <a16:creationId xmlns:a16="http://schemas.microsoft.com/office/drawing/2014/main" id="{C13D532E-3876-410C-B611-9199575B070E}"/>
              </a:ext>
            </a:extLst>
          </p:cNvPr>
          <p:cNvCxnSpPr>
            <a:cxnSpLocks/>
          </p:cNvCxnSpPr>
          <p:nvPr/>
        </p:nvCxnSpPr>
        <p:spPr>
          <a:xfrm flipV="1">
            <a:off x="8454971" y="3456676"/>
            <a:ext cx="557814" cy="189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19A086-8586-4272-BAAE-1236EDC70238}"/>
              </a:ext>
            </a:extLst>
          </p:cNvPr>
          <p:cNvSpPr txBox="1"/>
          <p:nvPr/>
        </p:nvSpPr>
        <p:spPr>
          <a:xfrm>
            <a:off x="7735083" y="4122012"/>
            <a:ext cx="1042273" cy="307777"/>
          </a:xfrm>
          <a:prstGeom prst="rect">
            <a:avLst/>
          </a:prstGeom>
          <a:noFill/>
        </p:spPr>
        <p:txBody>
          <a:bodyPr wrap="none" rtlCol="0">
            <a:spAutoFit/>
          </a:bodyPr>
          <a:lstStyle/>
          <a:p>
            <a:r>
              <a:rPr lang="en-US" sz="1400" dirty="0"/>
              <a:t>Absorbed</a:t>
            </a:r>
            <a:endParaRPr lang="en-GB" sz="1400" dirty="0"/>
          </a:p>
        </p:txBody>
      </p:sp>
      <p:sp>
        <p:nvSpPr>
          <p:cNvPr id="13" name="Content Placeholder 2">
            <a:extLst>
              <a:ext uri="{FF2B5EF4-FFF2-40B4-BE49-F238E27FC236}">
                <a16:creationId xmlns:a16="http://schemas.microsoft.com/office/drawing/2014/main" id="{F15195E6-F5C0-4CBD-9B6D-68EFD131320B}"/>
              </a:ext>
            </a:extLst>
          </p:cNvPr>
          <p:cNvSpPr txBox="1">
            <a:spLocks/>
          </p:cNvSpPr>
          <p:nvPr/>
        </p:nvSpPr>
        <p:spPr>
          <a:xfrm>
            <a:off x="2116870" y="5861619"/>
            <a:ext cx="9387740" cy="1024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dirty="0">
                <a:solidFill>
                  <a:schemeClr val="accent6">
                    <a:lumMod val="75000"/>
                  </a:schemeClr>
                </a:solidFill>
              </a:rPr>
              <a:t>Thin converters: </a:t>
            </a:r>
            <a:r>
              <a:rPr lang="en-GB" i="1" dirty="0"/>
              <a:t>l</a:t>
            </a:r>
            <a:r>
              <a:rPr lang="en-GB" dirty="0"/>
              <a:t> ≤ 250 </a:t>
            </a:r>
            <a:r>
              <a:rPr lang="en-GB" dirty="0" err="1"/>
              <a:t>μm</a:t>
            </a:r>
            <a:r>
              <a:rPr lang="en-GB" dirty="0"/>
              <a:t> (#2) or 2 mm (#6), ≤ 1%  of incident energy deposited</a:t>
            </a:r>
          </a:p>
          <a:p>
            <a:r>
              <a:rPr lang="en-GB" dirty="0">
                <a:solidFill>
                  <a:schemeClr val="accent6">
                    <a:lumMod val="75000"/>
                  </a:schemeClr>
                </a:solidFill>
              </a:rPr>
              <a:t>Thick converters: </a:t>
            </a:r>
            <a:r>
              <a:rPr lang="en-GB" i="1" dirty="0"/>
              <a:t>l</a:t>
            </a:r>
            <a:r>
              <a:rPr lang="en-GB" dirty="0"/>
              <a:t> &gt; 0.5 mm (#2) or 5 cm (#6), all incident energy deposited</a:t>
            </a:r>
          </a:p>
        </p:txBody>
      </p:sp>
      <p:sp>
        <p:nvSpPr>
          <p:cNvPr id="6" name="Slide Number Placeholder 5">
            <a:extLst>
              <a:ext uri="{FF2B5EF4-FFF2-40B4-BE49-F238E27FC236}">
                <a16:creationId xmlns:a16="http://schemas.microsoft.com/office/drawing/2014/main" id="{CFF36E11-AE50-4B69-91C4-42D12498C3E7}"/>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34742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E25C-EF67-4706-9B45-C83E2440CB15}"/>
              </a:ext>
            </a:extLst>
          </p:cNvPr>
          <p:cNvSpPr>
            <a:spLocks noGrp="1"/>
          </p:cNvSpPr>
          <p:nvPr>
            <p:ph type="title"/>
          </p:nvPr>
        </p:nvSpPr>
        <p:spPr>
          <a:xfrm>
            <a:off x="2592924" y="624110"/>
            <a:ext cx="8911687" cy="738224"/>
          </a:xfrm>
        </p:spPr>
        <p:txBody>
          <a:bodyPr/>
          <a:lstStyle/>
          <a:p>
            <a:r>
              <a:rPr lang="en-US" dirty="0"/>
              <a:t>Neutron source features</a:t>
            </a:r>
            <a:endParaRPr lang="en-GB" dirty="0"/>
          </a:p>
        </p:txBody>
      </p:sp>
      <p:sp>
        <p:nvSpPr>
          <p:cNvPr id="3" name="Content Placeholder 2">
            <a:extLst>
              <a:ext uri="{FF2B5EF4-FFF2-40B4-BE49-F238E27FC236}">
                <a16:creationId xmlns:a16="http://schemas.microsoft.com/office/drawing/2014/main" id="{CCF8807C-F7AA-4CF1-A87D-5DB7E71F11D7}"/>
              </a:ext>
            </a:extLst>
          </p:cNvPr>
          <p:cNvSpPr>
            <a:spLocks noGrp="1"/>
          </p:cNvSpPr>
          <p:nvPr>
            <p:ph sz="half" idx="1"/>
          </p:nvPr>
        </p:nvSpPr>
        <p:spPr>
          <a:xfrm>
            <a:off x="2269251" y="2766750"/>
            <a:ext cx="4313864" cy="3777622"/>
          </a:xfrm>
        </p:spPr>
        <p:txBody>
          <a:bodyPr/>
          <a:lstStyle/>
          <a:p>
            <a:endParaRPr lang="en-GB"/>
          </a:p>
        </p:txBody>
      </p:sp>
      <p:sp>
        <p:nvSpPr>
          <p:cNvPr id="4" name="Content Placeholder 3">
            <a:extLst>
              <a:ext uri="{FF2B5EF4-FFF2-40B4-BE49-F238E27FC236}">
                <a16:creationId xmlns:a16="http://schemas.microsoft.com/office/drawing/2014/main" id="{38BC50C4-598F-4AED-A92F-3D836930C67C}"/>
              </a:ext>
            </a:extLst>
          </p:cNvPr>
          <p:cNvSpPr>
            <a:spLocks noGrp="1"/>
          </p:cNvSpPr>
          <p:nvPr>
            <p:ph sz="half" idx="2"/>
          </p:nvPr>
        </p:nvSpPr>
        <p:spPr>
          <a:xfrm>
            <a:off x="6870786" y="2759372"/>
            <a:ext cx="4313864" cy="3777622"/>
          </a:xfrm>
        </p:spPr>
        <p:txBody>
          <a:bodyPr/>
          <a:lstStyle/>
          <a:p>
            <a:endParaRPr lang="en-GB"/>
          </a:p>
        </p:txBody>
      </p:sp>
      <p:pic>
        <p:nvPicPr>
          <p:cNvPr id="5" name="Picture 4">
            <a:extLst>
              <a:ext uri="{FF2B5EF4-FFF2-40B4-BE49-F238E27FC236}">
                <a16:creationId xmlns:a16="http://schemas.microsoft.com/office/drawing/2014/main" id="{530705A3-3BC8-4280-A0F8-DFB79D211164}"/>
              </a:ext>
            </a:extLst>
          </p:cNvPr>
          <p:cNvPicPr>
            <a:picLocks noChangeAspect="1"/>
          </p:cNvPicPr>
          <p:nvPr/>
        </p:nvPicPr>
        <p:blipFill rotWithShape="1">
          <a:blip r:embed="rId2"/>
          <a:srcRect t="5635"/>
          <a:stretch/>
        </p:blipFill>
        <p:spPr>
          <a:xfrm>
            <a:off x="1299289" y="2652021"/>
            <a:ext cx="10195797" cy="3476795"/>
          </a:xfrm>
          <a:prstGeom prst="rect">
            <a:avLst/>
          </a:prstGeom>
        </p:spPr>
      </p:pic>
      <p:pic>
        <p:nvPicPr>
          <p:cNvPr id="6" name="Picture 5">
            <a:extLst>
              <a:ext uri="{FF2B5EF4-FFF2-40B4-BE49-F238E27FC236}">
                <a16:creationId xmlns:a16="http://schemas.microsoft.com/office/drawing/2014/main" id="{AAA1ED6F-A268-4623-835A-1D150C5C837C}"/>
              </a:ext>
            </a:extLst>
          </p:cNvPr>
          <p:cNvPicPr>
            <a:picLocks noChangeAspect="1"/>
          </p:cNvPicPr>
          <p:nvPr/>
        </p:nvPicPr>
        <p:blipFill rotWithShape="1">
          <a:blip r:embed="rId3"/>
          <a:srcRect l="3110" r="4385"/>
          <a:stretch/>
        </p:blipFill>
        <p:spPr>
          <a:xfrm>
            <a:off x="1299289" y="6108000"/>
            <a:ext cx="10195797" cy="551101"/>
          </a:xfrm>
          <a:prstGeom prst="rect">
            <a:avLst/>
          </a:prstGeom>
        </p:spPr>
      </p:pic>
      <p:pic>
        <p:nvPicPr>
          <p:cNvPr id="8" name="Picture 7">
            <a:extLst>
              <a:ext uri="{FF2B5EF4-FFF2-40B4-BE49-F238E27FC236}">
                <a16:creationId xmlns:a16="http://schemas.microsoft.com/office/drawing/2014/main" id="{DC6CFCDD-5E10-4915-B90D-6A58B53703D5}"/>
              </a:ext>
            </a:extLst>
          </p:cNvPr>
          <p:cNvPicPr>
            <a:picLocks noChangeAspect="1"/>
          </p:cNvPicPr>
          <p:nvPr/>
        </p:nvPicPr>
        <p:blipFill>
          <a:blip r:embed="rId4"/>
          <a:stretch>
            <a:fillRect/>
          </a:stretch>
        </p:blipFill>
        <p:spPr>
          <a:xfrm>
            <a:off x="7845658" y="4965387"/>
            <a:ext cx="2180952" cy="952381"/>
          </a:xfrm>
          <a:prstGeom prst="rect">
            <a:avLst/>
          </a:prstGeom>
        </p:spPr>
      </p:pic>
      <p:sp>
        <p:nvSpPr>
          <p:cNvPr id="9" name="Content Placeholder 2">
            <a:extLst>
              <a:ext uri="{FF2B5EF4-FFF2-40B4-BE49-F238E27FC236}">
                <a16:creationId xmlns:a16="http://schemas.microsoft.com/office/drawing/2014/main" id="{5AD239B9-8ECB-4847-9D6D-03F8F3EF2CB9}"/>
              </a:ext>
            </a:extLst>
          </p:cNvPr>
          <p:cNvSpPr txBox="1">
            <a:spLocks/>
          </p:cNvSpPr>
          <p:nvPr/>
        </p:nvSpPr>
        <p:spPr>
          <a:xfrm>
            <a:off x="1308815" y="1469685"/>
            <a:ext cx="10195796" cy="111849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solidFill>
                  <a:srgbClr val="178DBB"/>
                </a:solidFill>
              </a:rPr>
              <a:t>T</a:t>
            </a:r>
            <a:r>
              <a:rPr lang="en-GB" dirty="0" err="1">
                <a:solidFill>
                  <a:srgbClr val="178DBB"/>
                </a:solidFill>
              </a:rPr>
              <a:t>otal</a:t>
            </a:r>
            <a:r>
              <a:rPr lang="en-GB" dirty="0">
                <a:solidFill>
                  <a:srgbClr val="178DBB"/>
                </a:solidFill>
              </a:rPr>
              <a:t> neutron number emitted from the rear side of the converter (i.e. in 2</a:t>
            </a:r>
            <a:r>
              <a:rPr lang="el-GR" dirty="0">
                <a:solidFill>
                  <a:srgbClr val="178DBB"/>
                </a:solidFill>
              </a:rPr>
              <a:t>π</a:t>
            </a:r>
            <a:r>
              <a:rPr lang="en-US" dirty="0">
                <a:solidFill>
                  <a:srgbClr val="178DBB"/>
                </a:solidFill>
              </a:rPr>
              <a:t> </a:t>
            </a:r>
            <a:r>
              <a:rPr lang="en-US" dirty="0" err="1">
                <a:solidFill>
                  <a:srgbClr val="178DBB"/>
                </a:solidFill>
              </a:rPr>
              <a:t>sr</a:t>
            </a:r>
            <a:r>
              <a:rPr lang="en-GB" dirty="0">
                <a:solidFill>
                  <a:srgbClr val="178DBB"/>
                </a:solidFill>
              </a:rPr>
              <a:t>)</a:t>
            </a:r>
          </a:p>
          <a:p>
            <a:r>
              <a:rPr lang="en-GB" dirty="0"/>
              <a:t>Highest neutron production already in primary double layer target and lead converter.</a:t>
            </a:r>
          </a:p>
          <a:p>
            <a:r>
              <a:rPr lang="en-US" dirty="0"/>
              <a:t>Only a weak dependence on the exact parameters of the front NCD layer.</a:t>
            </a:r>
            <a:endParaRPr lang="en-GB" dirty="0"/>
          </a:p>
          <a:p>
            <a:endParaRPr lang="en-GB" dirty="0"/>
          </a:p>
          <a:p>
            <a:endParaRPr lang="en-GB" dirty="0"/>
          </a:p>
        </p:txBody>
      </p:sp>
      <p:sp>
        <p:nvSpPr>
          <p:cNvPr id="7" name="Slide Number Placeholder 6">
            <a:extLst>
              <a:ext uri="{FF2B5EF4-FFF2-40B4-BE49-F238E27FC236}">
                <a16:creationId xmlns:a16="http://schemas.microsoft.com/office/drawing/2014/main" id="{6F8D6490-D2B5-4D27-8A14-8DF948DCF7D0}"/>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731965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E25C-EF67-4706-9B45-C83E2440CB15}"/>
              </a:ext>
            </a:extLst>
          </p:cNvPr>
          <p:cNvSpPr>
            <a:spLocks noGrp="1"/>
          </p:cNvSpPr>
          <p:nvPr>
            <p:ph type="title"/>
          </p:nvPr>
        </p:nvSpPr>
        <p:spPr>
          <a:xfrm>
            <a:off x="2592924" y="624110"/>
            <a:ext cx="8911687" cy="738224"/>
          </a:xfrm>
        </p:spPr>
        <p:txBody>
          <a:bodyPr/>
          <a:lstStyle/>
          <a:p>
            <a:r>
              <a:rPr lang="en-US" dirty="0"/>
              <a:t>Neutron source features</a:t>
            </a:r>
            <a:endParaRPr lang="en-GB" dirty="0"/>
          </a:p>
        </p:txBody>
      </p:sp>
      <p:sp>
        <p:nvSpPr>
          <p:cNvPr id="3" name="Content Placeholder 2">
            <a:extLst>
              <a:ext uri="{FF2B5EF4-FFF2-40B4-BE49-F238E27FC236}">
                <a16:creationId xmlns:a16="http://schemas.microsoft.com/office/drawing/2014/main" id="{CCF8807C-F7AA-4CF1-A87D-5DB7E71F11D7}"/>
              </a:ext>
            </a:extLst>
          </p:cNvPr>
          <p:cNvSpPr>
            <a:spLocks noGrp="1"/>
          </p:cNvSpPr>
          <p:nvPr>
            <p:ph sz="half" idx="1"/>
          </p:nvPr>
        </p:nvSpPr>
        <p:spPr>
          <a:xfrm>
            <a:off x="2278775" y="2657475"/>
            <a:ext cx="4313864" cy="3777622"/>
          </a:xfrm>
        </p:spPr>
        <p:txBody>
          <a:bodyPr/>
          <a:lstStyle/>
          <a:p>
            <a:endParaRPr lang="en-GB"/>
          </a:p>
        </p:txBody>
      </p:sp>
      <p:sp>
        <p:nvSpPr>
          <p:cNvPr id="4" name="Content Placeholder 3">
            <a:extLst>
              <a:ext uri="{FF2B5EF4-FFF2-40B4-BE49-F238E27FC236}">
                <a16:creationId xmlns:a16="http://schemas.microsoft.com/office/drawing/2014/main" id="{38BC50C4-598F-4AED-A92F-3D836930C67C}"/>
              </a:ext>
            </a:extLst>
          </p:cNvPr>
          <p:cNvSpPr>
            <a:spLocks noGrp="1"/>
          </p:cNvSpPr>
          <p:nvPr>
            <p:ph sz="half" idx="2"/>
          </p:nvPr>
        </p:nvSpPr>
        <p:spPr>
          <a:xfrm>
            <a:off x="6880310" y="2650097"/>
            <a:ext cx="4313864" cy="3777622"/>
          </a:xfrm>
        </p:spPr>
        <p:txBody>
          <a:bodyPr/>
          <a:lstStyle/>
          <a:p>
            <a:endParaRPr lang="en-GB"/>
          </a:p>
        </p:txBody>
      </p:sp>
      <p:pic>
        <p:nvPicPr>
          <p:cNvPr id="5" name="Picture 4">
            <a:extLst>
              <a:ext uri="{FF2B5EF4-FFF2-40B4-BE49-F238E27FC236}">
                <a16:creationId xmlns:a16="http://schemas.microsoft.com/office/drawing/2014/main" id="{530705A3-3BC8-4280-A0F8-DFB79D211164}"/>
              </a:ext>
            </a:extLst>
          </p:cNvPr>
          <p:cNvPicPr>
            <a:picLocks noChangeAspect="1"/>
          </p:cNvPicPr>
          <p:nvPr/>
        </p:nvPicPr>
        <p:blipFill rotWithShape="1">
          <a:blip r:embed="rId2"/>
          <a:srcRect t="5635" b="79408"/>
          <a:stretch/>
        </p:blipFill>
        <p:spPr>
          <a:xfrm>
            <a:off x="1308813" y="2542747"/>
            <a:ext cx="10195797" cy="551102"/>
          </a:xfrm>
          <a:prstGeom prst="rect">
            <a:avLst/>
          </a:prstGeom>
        </p:spPr>
      </p:pic>
      <p:pic>
        <p:nvPicPr>
          <p:cNvPr id="6" name="Picture 5">
            <a:extLst>
              <a:ext uri="{FF2B5EF4-FFF2-40B4-BE49-F238E27FC236}">
                <a16:creationId xmlns:a16="http://schemas.microsoft.com/office/drawing/2014/main" id="{AAA1ED6F-A268-4623-835A-1D150C5C837C}"/>
              </a:ext>
            </a:extLst>
          </p:cNvPr>
          <p:cNvPicPr>
            <a:picLocks noChangeAspect="1"/>
          </p:cNvPicPr>
          <p:nvPr/>
        </p:nvPicPr>
        <p:blipFill rotWithShape="1">
          <a:blip r:embed="rId3"/>
          <a:srcRect l="3110" r="4385"/>
          <a:stretch/>
        </p:blipFill>
        <p:spPr>
          <a:xfrm>
            <a:off x="1308813" y="5802502"/>
            <a:ext cx="10195797" cy="551101"/>
          </a:xfrm>
          <a:prstGeom prst="rect">
            <a:avLst/>
          </a:prstGeom>
        </p:spPr>
      </p:pic>
      <p:pic>
        <p:nvPicPr>
          <p:cNvPr id="8" name="Picture 7">
            <a:extLst>
              <a:ext uri="{FF2B5EF4-FFF2-40B4-BE49-F238E27FC236}">
                <a16:creationId xmlns:a16="http://schemas.microsoft.com/office/drawing/2014/main" id="{DC6CFCDD-5E10-4915-B90D-6A58B53703D5}"/>
              </a:ext>
            </a:extLst>
          </p:cNvPr>
          <p:cNvPicPr>
            <a:picLocks noChangeAspect="1"/>
          </p:cNvPicPr>
          <p:nvPr/>
        </p:nvPicPr>
        <p:blipFill>
          <a:blip r:embed="rId4"/>
          <a:stretch>
            <a:fillRect/>
          </a:stretch>
        </p:blipFill>
        <p:spPr>
          <a:xfrm>
            <a:off x="7855182" y="4856112"/>
            <a:ext cx="2180952" cy="952381"/>
          </a:xfrm>
          <a:prstGeom prst="rect">
            <a:avLst/>
          </a:prstGeom>
        </p:spPr>
      </p:pic>
      <p:pic>
        <p:nvPicPr>
          <p:cNvPr id="7" name="Picture 6">
            <a:extLst>
              <a:ext uri="{FF2B5EF4-FFF2-40B4-BE49-F238E27FC236}">
                <a16:creationId xmlns:a16="http://schemas.microsoft.com/office/drawing/2014/main" id="{D4DBC40A-B8F0-48B4-B242-162D1D1A368B}"/>
              </a:ext>
            </a:extLst>
          </p:cNvPr>
          <p:cNvPicPr>
            <a:picLocks noChangeAspect="1"/>
          </p:cNvPicPr>
          <p:nvPr/>
        </p:nvPicPr>
        <p:blipFill rotWithShape="1">
          <a:blip r:embed="rId5"/>
          <a:srcRect l="2519"/>
          <a:stretch/>
        </p:blipFill>
        <p:spPr>
          <a:xfrm>
            <a:off x="1308812" y="3093849"/>
            <a:ext cx="10195797" cy="2711039"/>
          </a:xfrm>
          <a:prstGeom prst="rect">
            <a:avLst/>
          </a:prstGeom>
        </p:spPr>
      </p:pic>
      <p:sp>
        <p:nvSpPr>
          <p:cNvPr id="10" name="Rectangle 9">
            <a:extLst>
              <a:ext uri="{FF2B5EF4-FFF2-40B4-BE49-F238E27FC236}">
                <a16:creationId xmlns:a16="http://schemas.microsoft.com/office/drawing/2014/main" id="{E4CECBCB-A2E2-4A45-B5D8-F1473E465048}"/>
              </a:ext>
            </a:extLst>
          </p:cNvPr>
          <p:cNvSpPr/>
          <p:nvPr/>
        </p:nvSpPr>
        <p:spPr>
          <a:xfrm>
            <a:off x="1657349" y="5667375"/>
            <a:ext cx="498515"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9DD3C69B-0615-47DF-AE39-1EF15815E15B}"/>
                  </a:ext>
                </a:extLst>
              </p:cNvPr>
              <p:cNvSpPr txBox="1">
                <a:spLocks/>
              </p:cNvSpPr>
              <p:nvPr/>
            </p:nvSpPr>
            <p:spPr>
              <a:xfrm>
                <a:off x="1308813" y="1434784"/>
                <a:ext cx="10195796" cy="111849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solidFill>
                      <a:srgbClr val="178DBB"/>
                    </a:solidFill>
                  </a:rPr>
                  <a:t>Neutron source FWHM at the rear side of the converter</a:t>
                </a:r>
                <a:endParaRPr lang="en-GB" dirty="0">
                  <a:solidFill>
                    <a:srgbClr val="178DBB"/>
                  </a:solidFill>
                </a:endParaRPr>
              </a:p>
              <a:p>
                <a:r>
                  <a:rPr lang="en-GB" dirty="0"/>
                  <a:t>The dependence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𝑟</m:t>
                        </m:r>
                      </m:e>
                    </m:d>
                  </m:oMath>
                </a14:m>
                <a:r>
                  <a:rPr lang="en-GB" dirty="0"/>
                  <a:t> fitted by the Gaussian distribution.</a:t>
                </a:r>
              </a:p>
              <a:p>
                <a:r>
                  <a:rPr lang="en-US" dirty="0"/>
                  <a:t>For converter thicknesses higher than ~0.5 mm source size depends linearly on </a:t>
                </a:r>
                <a:r>
                  <a:rPr lang="en-US" i="1" dirty="0"/>
                  <a:t>l</a:t>
                </a:r>
                <a:r>
                  <a:rPr lang="en-US" dirty="0"/>
                  <a:t>.</a:t>
                </a:r>
                <a:endParaRPr lang="en-GB" dirty="0"/>
              </a:p>
              <a:p>
                <a:endParaRPr lang="en-GB" dirty="0"/>
              </a:p>
              <a:p>
                <a:endParaRPr lang="en-GB" dirty="0"/>
              </a:p>
            </p:txBody>
          </p:sp>
        </mc:Choice>
        <mc:Fallback xmlns="">
          <p:sp>
            <p:nvSpPr>
              <p:cNvPr id="12" name="Content Placeholder 2">
                <a:extLst>
                  <a:ext uri="{FF2B5EF4-FFF2-40B4-BE49-F238E27FC236}">
                    <a16:creationId xmlns:a16="http://schemas.microsoft.com/office/drawing/2014/main" id="{9DD3C69B-0615-47DF-AE39-1EF15815E15B}"/>
                  </a:ext>
                </a:extLst>
              </p:cNvPr>
              <p:cNvSpPr txBox="1">
                <a:spLocks noRot="1" noChangeAspect="1" noMove="1" noResize="1" noEditPoints="1" noAdjustHandles="1" noChangeArrowheads="1" noChangeShapeType="1" noTextEdit="1"/>
              </p:cNvSpPr>
              <p:nvPr/>
            </p:nvSpPr>
            <p:spPr>
              <a:xfrm>
                <a:off x="1308813" y="1434784"/>
                <a:ext cx="10195796" cy="1118496"/>
              </a:xfrm>
              <a:prstGeom prst="rect">
                <a:avLst/>
              </a:prstGeom>
              <a:blipFill>
                <a:blip r:embed="rId6"/>
                <a:stretch>
                  <a:fillRect l="-419" t="-3804" b="-1087"/>
                </a:stretch>
              </a:blipFill>
            </p:spPr>
            <p:txBody>
              <a:bodyPr/>
              <a:lstStyle/>
              <a:p>
                <a:r>
                  <a:rPr lang="en-GB">
                    <a:noFill/>
                  </a:rPr>
                  <a:t> </a:t>
                </a:r>
              </a:p>
            </p:txBody>
          </p:sp>
        </mc:Fallback>
      </mc:AlternateContent>
      <p:pic>
        <p:nvPicPr>
          <p:cNvPr id="13" name="Picture 12">
            <a:extLst>
              <a:ext uri="{FF2B5EF4-FFF2-40B4-BE49-F238E27FC236}">
                <a16:creationId xmlns:a16="http://schemas.microsoft.com/office/drawing/2014/main" id="{3C4051F8-AEB1-49AD-BDE6-C66837083860}"/>
              </a:ext>
            </a:extLst>
          </p:cNvPr>
          <p:cNvPicPr>
            <a:picLocks noChangeAspect="1"/>
          </p:cNvPicPr>
          <p:nvPr/>
        </p:nvPicPr>
        <p:blipFill>
          <a:blip r:embed="rId4"/>
          <a:stretch>
            <a:fillRect/>
          </a:stretch>
        </p:blipFill>
        <p:spPr>
          <a:xfrm>
            <a:off x="2359258" y="3198044"/>
            <a:ext cx="2180952" cy="952381"/>
          </a:xfrm>
          <a:prstGeom prst="rect">
            <a:avLst/>
          </a:prstGeom>
        </p:spPr>
      </p:pic>
      <p:sp>
        <p:nvSpPr>
          <p:cNvPr id="9" name="Slide Number Placeholder 8">
            <a:extLst>
              <a:ext uri="{FF2B5EF4-FFF2-40B4-BE49-F238E27FC236}">
                <a16:creationId xmlns:a16="http://schemas.microsoft.com/office/drawing/2014/main" id="{D28BF6FE-C1EB-4BA3-94AA-9F46B9A3E202}"/>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93665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E25C-EF67-4706-9B45-C83E2440CB15}"/>
              </a:ext>
            </a:extLst>
          </p:cNvPr>
          <p:cNvSpPr>
            <a:spLocks noGrp="1"/>
          </p:cNvSpPr>
          <p:nvPr>
            <p:ph type="title"/>
          </p:nvPr>
        </p:nvSpPr>
        <p:spPr>
          <a:xfrm>
            <a:off x="2592924" y="624110"/>
            <a:ext cx="8911687" cy="738224"/>
          </a:xfrm>
        </p:spPr>
        <p:txBody>
          <a:bodyPr/>
          <a:lstStyle/>
          <a:p>
            <a:r>
              <a:rPr lang="en-US" dirty="0"/>
              <a:t>Neutron source features</a:t>
            </a:r>
            <a:endParaRPr lang="en-GB" dirty="0"/>
          </a:p>
        </p:txBody>
      </p:sp>
      <p:sp>
        <p:nvSpPr>
          <p:cNvPr id="3" name="Content Placeholder 2">
            <a:extLst>
              <a:ext uri="{FF2B5EF4-FFF2-40B4-BE49-F238E27FC236}">
                <a16:creationId xmlns:a16="http://schemas.microsoft.com/office/drawing/2014/main" id="{CCF8807C-F7AA-4CF1-A87D-5DB7E71F11D7}"/>
              </a:ext>
            </a:extLst>
          </p:cNvPr>
          <p:cNvSpPr>
            <a:spLocks noGrp="1"/>
          </p:cNvSpPr>
          <p:nvPr>
            <p:ph sz="half" idx="1"/>
          </p:nvPr>
        </p:nvSpPr>
        <p:spPr>
          <a:xfrm>
            <a:off x="2278775" y="2771775"/>
            <a:ext cx="4313864" cy="3777622"/>
          </a:xfrm>
        </p:spPr>
        <p:txBody>
          <a:bodyPr/>
          <a:lstStyle/>
          <a:p>
            <a:endParaRPr lang="en-GB"/>
          </a:p>
        </p:txBody>
      </p:sp>
      <p:sp>
        <p:nvSpPr>
          <p:cNvPr id="4" name="Content Placeholder 3">
            <a:extLst>
              <a:ext uri="{FF2B5EF4-FFF2-40B4-BE49-F238E27FC236}">
                <a16:creationId xmlns:a16="http://schemas.microsoft.com/office/drawing/2014/main" id="{38BC50C4-598F-4AED-A92F-3D836930C67C}"/>
              </a:ext>
            </a:extLst>
          </p:cNvPr>
          <p:cNvSpPr>
            <a:spLocks noGrp="1"/>
          </p:cNvSpPr>
          <p:nvPr>
            <p:ph sz="half" idx="2"/>
          </p:nvPr>
        </p:nvSpPr>
        <p:spPr>
          <a:xfrm>
            <a:off x="6880310" y="2764397"/>
            <a:ext cx="4313864" cy="3777622"/>
          </a:xfrm>
        </p:spPr>
        <p:txBody>
          <a:bodyPr/>
          <a:lstStyle/>
          <a:p>
            <a:endParaRPr lang="en-GB"/>
          </a:p>
        </p:txBody>
      </p:sp>
      <p:pic>
        <p:nvPicPr>
          <p:cNvPr id="5" name="Picture 4">
            <a:extLst>
              <a:ext uri="{FF2B5EF4-FFF2-40B4-BE49-F238E27FC236}">
                <a16:creationId xmlns:a16="http://schemas.microsoft.com/office/drawing/2014/main" id="{530705A3-3BC8-4280-A0F8-DFB79D211164}"/>
              </a:ext>
            </a:extLst>
          </p:cNvPr>
          <p:cNvPicPr>
            <a:picLocks noChangeAspect="1"/>
          </p:cNvPicPr>
          <p:nvPr/>
        </p:nvPicPr>
        <p:blipFill rotWithShape="1">
          <a:blip r:embed="rId3"/>
          <a:srcRect t="5635" b="79408"/>
          <a:stretch/>
        </p:blipFill>
        <p:spPr>
          <a:xfrm>
            <a:off x="1308812" y="2545244"/>
            <a:ext cx="10195797" cy="551102"/>
          </a:xfrm>
          <a:prstGeom prst="rect">
            <a:avLst/>
          </a:prstGeom>
        </p:spPr>
      </p:pic>
      <p:pic>
        <p:nvPicPr>
          <p:cNvPr id="6" name="Picture 5">
            <a:extLst>
              <a:ext uri="{FF2B5EF4-FFF2-40B4-BE49-F238E27FC236}">
                <a16:creationId xmlns:a16="http://schemas.microsoft.com/office/drawing/2014/main" id="{AAA1ED6F-A268-4623-835A-1D150C5C837C}"/>
              </a:ext>
            </a:extLst>
          </p:cNvPr>
          <p:cNvPicPr>
            <a:picLocks noChangeAspect="1"/>
          </p:cNvPicPr>
          <p:nvPr/>
        </p:nvPicPr>
        <p:blipFill rotWithShape="1">
          <a:blip r:embed="rId4"/>
          <a:srcRect l="3110" r="4385"/>
          <a:stretch/>
        </p:blipFill>
        <p:spPr>
          <a:xfrm>
            <a:off x="1308813" y="5916802"/>
            <a:ext cx="10195797" cy="551101"/>
          </a:xfrm>
          <a:prstGeom prst="rect">
            <a:avLst/>
          </a:prstGeom>
        </p:spPr>
      </p:pic>
      <p:pic>
        <p:nvPicPr>
          <p:cNvPr id="8" name="Picture 7">
            <a:extLst>
              <a:ext uri="{FF2B5EF4-FFF2-40B4-BE49-F238E27FC236}">
                <a16:creationId xmlns:a16="http://schemas.microsoft.com/office/drawing/2014/main" id="{DC6CFCDD-5E10-4915-B90D-6A58B53703D5}"/>
              </a:ext>
            </a:extLst>
          </p:cNvPr>
          <p:cNvPicPr>
            <a:picLocks noChangeAspect="1"/>
          </p:cNvPicPr>
          <p:nvPr/>
        </p:nvPicPr>
        <p:blipFill>
          <a:blip r:embed="rId5"/>
          <a:stretch>
            <a:fillRect/>
          </a:stretch>
        </p:blipFill>
        <p:spPr>
          <a:xfrm>
            <a:off x="7855182" y="4970412"/>
            <a:ext cx="2180952" cy="952381"/>
          </a:xfrm>
          <a:prstGeom prst="rect">
            <a:avLst/>
          </a:prstGeom>
        </p:spPr>
      </p:pic>
      <p:sp>
        <p:nvSpPr>
          <p:cNvPr id="10" name="Rectangle 9">
            <a:extLst>
              <a:ext uri="{FF2B5EF4-FFF2-40B4-BE49-F238E27FC236}">
                <a16:creationId xmlns:a16="http://schemas.microsoft.com/office/drawing/2014/main" id="{E4CECBCB-A2E2-4A45-B5D8-F1473E465048}"/>
              </a:ext>
            </a:extLst>
          </p:cNvPr>
          <p:cNvSpPr/>
          <p:nvPr/>
        </p:nvSpPr>
        <p:spPr>
          <a:xfrm>
            <a:off x="1657349" y="5781675"/>
            <a:ext cx="498515"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9DD3C69B-0615-47DF-AE39-1EF15815E15B}"/>
              </a:ext>
            </a:extLst>
          </p:cNvPr>
          <p:cNvSpPr txBox="1">
            <a:spLocks/>
          </p:cNvSpPr>
          <p:nvPr/>
        </p:nvSpPr>
        <p:spPr>
          <a:xfrm>
            <a:off x="1308813" y="1434784"/>
            <a:ext cx="10195796" cy="1118496"/>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solidFill>
                  <a:srgbClr val="178DBB"/>
                </a:solidFill>
              </a:rPr>
              <a:t>The highest immediate neutron flux</a:t>
            </a:r>
            <a:endParaRPr lang="en-GB" dirty="0">
              <a:solidFill>
                <a:srgbClr val="178DBB"/>
              </a:solidFill>
            </a:endParaRPr>
          </a:p>
          <a:p>
            <a:r>
              <a:rPr lang="en-US" dirty="0"/>
              <a:t>Single layer proton acceleration targets in combination with thin converters can provide immediate flux above </a:t>
            </a:r>
            <a:r>
              <a:rPr lang="en-US" dirty="0">
                <a:solidFill>
                  <a:schemeClr val="accent6">
                    <a:lumMod val="75000"/>
                  </a:schemeClr>
                </a:solidFill>
              </a:rPr>
              <a:t>10</a:t>
            </a:r>
            <a:r>
              <a:rPr lang="en-US" baseline="30000" dirty="0">
                <a:solidFill>
                  <a:schemeClr val="accent6">
                    <a:lumMod val="75000"/>
                  </a:schemeClr>
                </a:solidFill>
              </a:rPr>
              <a:t>23</a:t>
            </a:r>
            <a:r>
              <a:rPr lang="en-US" dirty="0">
                <a:solidFill>
                  <a:schemeClr val="accent6">
                    <a:lumMod val="75000"/>
                  </a:schemeClr>
                </a:solidFill>
              </a:rPr>
              <a:t> neutrons cm</a:t>
            </a:r>
            <a:r>
              <a:rPr lang="en-US" baseline="30000" dirty="0">
                <a:solidFill>
                  <a:schemeClr val="accent6">
                    <a:lumMod val="75000"/>
                  </a:schemeClr>
                </a:solidFill>
              </a:rPr>
              <a:t>-2</a:t>
            </a:r>
            <a:r>
              <a:rPr lang="en-US" dirty="0">
                <a:solidFill>
                  <a:schemeClr val="accent6">
                    <a:lumMod val="75000"/>
                  </a:schemeClr>
                </a:solidFill>
              </a:rPr>
              <a:t>s</a:t>
            </a:r>
            <a:r>
              <a:rPr lang="en-US" baseline="30000" dirty="0">
                <a:solidFill>
                  <a:schemeClr val="accent6">
                    <a:lumMod val="75000"/>
                  </a:schemeClr>
                </a:solidFill>
              </a:rPr>
              <a:t>-1</a:t>
            </a:r>
            <a:r>
              <a:rPr lang="en-US" dirty="0"/>
              <a:t>.</a:t>
            </a:r>
            <a:endParaRPr lang="en-GB" dirty="0"/>
          </a:p>
          <a:p>
            <a:r>
              <a:rPr lang="en-GB" dirty="0"/>
              <a:t>The strong dependence on the source size surpasses the relatively low neutron number.</a:t>
            </a:r>
          </a:p>
        </p:txBody>
      </p:sp>
      <p:pic>
        <p:nvPicPr>
          <p:cNvPr id="9" name="Picture 8">
            <a:extLst>
              <a:ext uri="{FF2B5EF4-FFF2-40B4-BE49-F238E27FC236}">
                <a16:creationId xmlns:a16="http://schemas.microsoft.com/office/drawing/2014/main" id="{EF7FAABA-61DD-4E31-ADD7-F50C957E3F6D}"/>
              </a:ext>
            </a:extLst>
          </p:cNvPr>
          <p:cNvPicPr>
            <a:picLocks noChangeAspect="1"/>
          </p:cNvPicPr>
          <p:nvPr/>
        </p:nvPicPr>
        <p:blipFill rotWithShape="1">
          <a:blip r:embed="rId6"/>
          <a:srcRect l="4065" r="5266"/>
          <a:stretch/>
        </p:blipFill>
        <p:spPr>
          <a:xfrm>
            <a:off x="1308812" y="3105150"/>
            <a:ext cx="10195797" cy="2802848"/>
          </a:xfrm>
          <a:prstGeom prst="rect">
            <a:avLst/>
          </a:prstGeom>
        </p:spPr>
      </p:pic>
      <p:sp>
        <p:nvSpPr>
          <p:cNvPr id="11" name="Rectangle 10">
            <a:extLst>
              <a:ext uri="{FF2B5EF4-FFF2-40B4-BE49-F238E27FC236}">
                <a16:creationId xmlns:a16="http://schemas.microsoft.com/office/drawing/2014/main" id="{B6A41579-EBEF-46C5-8F63-922F261BF1B6}"/>
              </a:ext>
            </a:extLst>
          </p:cNvPr>
          <p:cNvSpPr/>
          <p:nvPr/>
        </p:nvSpPr>
        <p:spPr>
          <a:xfrm>
            <a:off x="2400300" y="3077438"/>
            <a:ext cx="8793874" cy="7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CD9DC89F-8DF0-4A9B-8C52-7F05E0B449A1}"/>
              </a:ext>
            </a:extLst>
          </p:cNvPr>
          <p:cNvPicPr>
            <a:picLocks noChangeAspect="1"/>
          </p:cNvPicPr>
          <p:nvPr/>
        </p:nvPicPr>
        <p:blipFill>
          <a:blip r:embed="rId7"/>
          <a:stretch>
            <a:fillRect/>
          </a:stretch>
        </p:blipFill>
        <p:spPr>
          <a:xfrm>
            <a:off x="2278775" y="4730770"/>
            <a:ext cx="2133333" cy="809524"/>
          </a:xfrm>
          <a:prstGeom prst="rect">
            <a:avLst/>
          </a:prstGeom>
        </p:spPr>
      </p:pic>
      <p:pic>
        <p:nvPicPr>
          <p:cNvPr id="14" name="Picture 13">
            <a:extLst>
              <a:ext uri="{FF2B5EF4-FFF2-40B4-BE49-F238E27FC236}">
                <a16:creationId xmlns:a16="http://schemas.microsoft.com/office/drawing/2014/main" id="{41741758-6330-456C-B123-5C13DB875FE7}"/>
              </a:ext>
            </a:extLst>
          </p:cNvPr>
          <p:cNvPicPr>
            <a:picLocks noChangeAspect="1"/>
          </p:cNvPicPr>
          <p:nvPr/>
        </p:nvPicPr>
        <p:blipFill>
          <a:blip r:embed="rId5"/>
          <a:stretch>
            <a:fillRect/>
          </a:stretch>
        </p:blipFill>
        <p:spPr>
          <a:xfrm>
            <a:off x="6919924" y="4654430"/>
            <a:ext cx="2180952" cy="952381"/>
          </a:xfrm>
          <a:prstGeom prst="rect">
            <a:avLst/>
          </a:prstGeom>
        </p:spPr>
      </p:pic>
      <p:sp>
        <p:nvSpPr>
          <p:cNvPr id="15" name="Oval 14">
            <a:extLst>
              <a:ext uri="{FF2B5EF4-FFF2-40B4-BE49-F238E27FC236}">
                <a16:creationId xmlns:a16="http://schemas.microsoft.com/office/drawing/2014/main" id="{EC4FB16F-250E-4C14-8EED-8694CAF52028}"/>
              </a:ext>
            </a:extLst>
          </p:cNvPr>
          <p:cNvSpPr/>
          <p:nvPr/>
        </p:nvSpPr>
        <p:spPr>
          <a:xfrm>
            <a:off x="7443226" y="3248025"/>
            <a:ext cx="361950" cy="36195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EE5B1708-5935-418D-85A8-489BE5C68BF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4574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230-2568-4A68-B300-7448C6F56516}"/>
              </a:ext>
            </a:extLst>
          </p:cNvPr>
          <p:cNvSpPr>
            <a:spLocks noGrp="1"/>
          </p:cNvSpPr>
          <p:nvPr>
            <p:ph type="title"/>
          </p:nvPr>
        </p:nvSpPr>
        <p:spPr>
          <a:xfrm>
            <a:off x="1714067" y="642583"/>
            <a:ext cx="9790544" cy="1280890"/>
          </a:xfrm>
        </p:spPr>
        <p:txBody>
          <a:bodyPr>
            <a:normAutofit/>
          </a:bodyPr>
          <a:lstStyle/>
          <a:p>
            <a:r>
              <a:rPr lang="en-GB" dirty="0"/>
              <a:t>Neutron fluence and energy-angle spectra</a:t>
            </a:r>
          </a:p>
        </p:txBody>
      </p:sp>
      <p:sp>
        <p:nvSpPr>
          <p:cNvPr id="3" name="Content Placeholder 2">
            <a:extLst>
              <a:ext uri="{FF2B5EF4-FFF2-40B4-BE49-F238E27FC236}">
                <a16:creationId xmlns:a16="http://schemas.microsoft.com/office/drawing/2014/main" id="{BA86D6A6-4F77-4011-A332-5118378131C7}"/>
              </a:ext>
            </a:extLst>
          </p:cNvPr>
          <p:cNvSpPr>
            <a:spLocks noGrp="1"/>
          </p:cNvSpPr>
          <p:nvPr>
            <p:ph sz="half" idx="1"/>
          </p:nvPr>
        </p:nvSpPr>
        <p:spPr>
          <a:xfrm>
            <a:off x="2001187" y="1428662"/>
            <a:ext cx="8710356" cy="3777622"/>
          </a:xfrm>
        </p:spPr>
        <p:txBody>
          <a:bodyPr/>
          <a:lstStyle/>
          <a:p>
            <a:pPr marL="0" indent="0">
              <a:buNone/>
            </a:pPr>
            <a:r>
              <a:rPr lang="en-GB" sz="2400" dirty="0">
                <a:solidFill>
                  <a:srgbClr val="178DBB"/>
                </a:solidFill>
              </a:rPr>
              <a:t>Proton acceleration #2 + 100 </a:t>
            </a:r>
            <a:r>
              <a:rPr lang="el-GR" sz="2400" dirty="0">
                <a:solidFill>
                  <a:srgbClr val="178DBB"/>
                </a:solidFill>
              </a:rPr>
              <a:t>μ</a:t>
            </a:r>
            <a:r>
              <a:rPr lang="en-GB" sz="2400" dirty="0">
                <a:solidFill>
                  <a:srgbClr val="178DBB"/>
                </a:solidFill>
              </a:rPr>
              <a:t>m thick Pb converter</a:t>
            </a:r>
          </a:p>
          <a:p>
            <a:r>
              <a:rPr lang="en-GB" sz="2400" dirty="0"/>
              <a:t>1.54 × 10</a:t>
            </a:r>
            <a:r>
              <a:rPr lang="en-GB" sz="2400" baseline="30000" dirty="0"/>
              <a:t>8</a:t>
            </a:r>
            <a:r>
              <a:rPr lang="en-GB" sz="2400" dirty="0"/>
              <a:t> neutrons emitted per shot</a:t>
            </a:r>
          </a:p>
          <a:p>
            <a:r>
              <a:rPr lang="en-GB" sz="2400" dirty="0"/>
              <a:t>Transverse neutron source size ∼ 95 </a:t>
            </a:r>
            <a:r>
              <a:rPr lang="el-GR" sz="2400" dirty="0"/>
              <a:t>μ</a:t>
            </a:r>
            <a:r>
              <a:rPr lang="en-GB" sz="2400" dirty="0"/>
              <a:t>m</a:t>
            </a:r>
          </a:p>
          <a:p>
            <a:r>
              <a:rPr lang="en-GB" sz="2400" dirty="0"/>
              <a:t>Maximum immediate neutron flux ∼ 1.41 × 10</a:t>
            </a:r>
            <a:r>
              <a:rPr lang="en-GB" sz="2400" baseline="30000" dirty="0"/>
              <a:t>23</a:t>
            </a:r>
            <a:r>
              <a:rPr lang="en-GB" sz="2400" dirty="0"/>
              <a:t> n cm</a:t>
            </a:r>
            <a:r>
              <a:rPr lang="en-GB" sz="2400" baseline="30000" dirty="0"/>
              <a:t>−2</a:t>
            </a:r>
            <a:r>
              <a:rPr lang="en-GB" sz="2400" dirty="0"/>
              <a:t> s</a:t>
            </a:r>
            <a:r>
              <a:rPr lang="en-GB" sz="2400" baseline="30000" dirty="0"/>
              <a:t>−1</a:t>
            </a:r>
          </a:p>
          <a:p>
            <a:r>
              <a:rPr lang="en-GB" sz="2400" dirty="0"/>
              <a:t>Maximum integrated neutron flux ∼ 1.27 × 10</a:t>
            </a:r>
            <a:r>
              <a:rPr lang="en-GB" sz="2400" baseline="30000" dirty="0"/>
              <a:t>6</a:t>
            </a:r>
            <a:r>
              <a:rPr lang="en-GB" sz="2400" dirty="0"/>
              <a:t> n sr</a:t>
            </a:r>
            <a:r>
              <a:rPr lang="en-GB" sz="2400" baseline="30000" dirty="0"/>
              <a:t>−1</a:t>
            </a:r>
            <a:endParaRPr lang="en-GB" sz="2400" dirty="0"/>
          </a:p>
          <a:p>
            <a:endParaRPr lang="en-GB" dirty="0"/>
          </a:p>
          <a:p>
            <a:endParaRPr lang="en-GB" dirty="0"/>
          </a:p>
        </p:txBody>
      </p:sp>
      <p:pic>
        <p:nvPicPr>
          <p:cNvPr id="5" name="Picture 4">
            <a:extLst>
              <a:ext uri="{FF2B5EF4-FFF2-40B4-BE49-F238E27FC236}">
                <a16:creationId xmlns:a16="http://schemas.microsoft.com/office/drawing/2014/main" id="{94382E54-DB8A-4FE6-A540-563071778D0F}"/>
              </a:ext>
            </a:extLst>
          </p:cNvPr>
          <p:cNvPicPr>
            <a:picLocks noChangeAspect="1"/>
          </p:cNvPicPr>
          <p:nvPr/>
        </p:nvPicPr>
        <p:blipFill>
          <a:blip r:embed="rId2"/>
          <a:stretch>
            <a:fillRect/>
          </a:stretch>
        </p:blipFill>
        <p:spPr>
          <a:xfrm>
            <a:off x="1621702" y="3750303"/>
            <a:ext cx="9882909" cy="3107697"/>
          </a:xfrm>
          <a:prstGeom prst="rect">
            <a:avLst/>
          </a:prstGeom>
        </p:spPr>
      </p:pic>
      <p:sp>
        <p:nvSpPr>
          <p:cNvPr id="4" name="Slide Number Placeholder 3">
            <a:extLst>
              <a:ext uri="{FF2B5EF4-FFF2-40B4-BE49-F238E27FC236}">
                <a16:creationId xmlns:a16="http://schemas.microsoft.com/office/drawing/2014/main" id="{3607FCA3-5299-4281-A905-DB98319E1E37}"/>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406783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E25C-EF67-4706-9B45-C83E2440CB15}"/>
              </a:ext>
            </a:extLst>
          </p:cNvPr>
          <p:cNvSpPr>
            <a:spLocks noGrp="1"/>
          </p:cNvSpPr>
          <p:nvPr>
            <p:ph type="title"/>
          </p:nvPr>
        </p:nvSpPr>
        <p:spPr>
          <a:xfrm>
            <a:off x="2592924" y="624110"/>
            <a:ext cx="8911687" cy="738224"/>
          </a:xfrm>
        </p:spPr>
        <p:txBody>
          <a:bodyPr/>
          <a:lstStyle/>
          <a:p>
            <a:r>
              <a:rPr lang="en-US" dirty="0"/>
              <a:t>Neutron source features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F8807C-F7AA-4CF1-A87D-5DB7E71F11D7}"/>
                  </a:ext>
                </a:extLst>
              </p:cNvPr>
              <p:cNvSpPr>
                <a:spLocks noGrp="1"/>
              </p:cNvSpPr>
              <p:nvPr>
                <p:ph sz="half" idx="1"/>
              </p:nvPr>
            </p:nvSpPr>
            <p:spPr>
              <a:xfrm>
                <a:off x="7924800" y="1594013"/>
                <a:ext cx="4142792" cy="3928738"/>
              </a:xfrm>
            </p:spPr>
            <p:txBody>
              <a:bodyPr>
                <a:noAutofit/>
              </a:bodyPr>
              <a:lstStyle/>
              <a:p>
                <a:r>
                  <a:rPr lang="en-GB" sz="2000" dirty="0"/>
                  <a:t>A relatively high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=1.54</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8</m:t>
                        </m:r>
                      </m:sup>
                    </m:sSup>
                  </m:oMath>
                </a14:m>
                <a:endParaRPr lang="en-GB" sz="2000" dirty="0"/>
              </a:p>
              <a:p>
                <a14:m>
                  <m:oMath xmlns:m="http://schemas.openxmlformats.org/officeDocument/2006/math">
                    <m:r>
                      <a:rPr lang="en-US" sz="2000" b="0" i="1" smtClean="0">
                        <a:latin typeface="Cambria Math" panose="02040503050406030204" pitchFamily="18" charset="0"/>
                      </a:rPr>
                      <m:t>𝐹</m:t>
                    </m:r>
                    <m:r>
                      <a:rPr lang="en-US" sz="2000" b="0" i="1" smtClean="0">
                        <a:latin typeface="Cambria Math" panose="02040503050406030204" pitchFamily="18" charset="0"/>
                      </a:rPr>
                      <m:t>=1.98×</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23</m:t>
                        </m:r>
                      </m:sup>
                    </m:sSup>
                  </m:oMath>
                </a14:m>
                <a:r>
                  <a:rPr lang="en-US" sz="2000" dirty="0">
                    <a:solidFill>
                      <a:srgbClr val="E833BF">
                        <a:lumMod val="75000"/>
                      </a:srgbClr>
                    </a:solidFill>
                  </a:rPr>
                  <a:t> </a:t>
                </a:r>
                <a:r>
                  <a:rPr lang="en-US" sz="2000" dirty="0">
                    <a:solidFill>
                      <a:schemeClr val="accent1"/>
                    </a:solidFill>
                  </a:rPr>
                  <a:t>neutrons cm</a:t>
                </a:r>
                <a:r>
                  <a:rPr lang="en-US" sz="2000" baseline="30000" dirty="0">
                    <a:solidFill>
                      <a:schemeClr val="accent1"/>
                    </a:solidFill>
                  </a:rPr>
                  <a:t>-2</a:t>
                </a:r>
                <a:r>
                  <a:rPr lang="en-US" sz="2000" dirty="0">
                    <a:solidFill>
                      <a:schemeClr val="accent1"/>
                    </a:solidFill>
                  </a:rPr>
                  <a:t>s</a:t>
                </a:r>
                <a:r>
                  <a:rPr lang="en-US" sz="2000" baseline="30000" dirty="0">
                    <a:solidFill>
                      <a:schemeClr val="accent1"/>
                    </a:solidFill>
                  </a:rPr>
                  <a:t>-1 </a:t>
                </a:r>
              </a:p>
              <a:p>
                <a:r>
                  <a:rPr lang="en-GB" sz="2000" dirty="0"/>
                  <a:t>The most energetic neutrons are delivered within a few ps.</a:t>
                </a:r>
              </a:p>
              <a:p>
                <a:r>
                  <a:rPr lang="en-GB" sz="2000" dirty="0"/>
                  <a:t>After 1 ns, </a:t>
                </a:r>
                <a14:m>
                  <m:oMath xmlns:m="http://schemas.openxmlformats.org/officeDocument/2006/math">
                    <m:r>
                      <a:rPr lang="en-US" sz="2000" i="1">
                        <a:latin typeface="Cambria Math" panose="02040503050406030204" pitchFamily="18" charset="0"/>
                      </a:rPr>
                      <m:t>𝐹</m:t>
                    </m:r>
                    <m:r>
                      <a:rPr lang="en-US" sz="200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19</m:t>
                        </m:r>
                      </m:sup>
                    </m:sSup>
                  </m:oMath>
                </a14:m>
                <a:r>
                  <a:rPr lang="en-US" sz="2000" dirty="0">
                    <a:solidFill>
                      <a:schemeClr val="accent1"/>
                    </a:solidFill>
                  </a:rPr>
                  <a:t> neutrons cm</a:t>
                </a:r>
                <a:r>
                  <a:rPr lang="en-US" sz="2000" baseline="30000" dirty="0">
                    <a:solidFill>
                      <a:schemeClr val="accent1"/>
                    </a:solidFill>
                  </a:rPr>
                  <a:t>-2</a:t>
                </a:r>
                <a:r>
                  <a:rPr lang="en-US" sz="2000" dirty="0">
                    <a:solidFill>
                      <a:schemeClr val="accent1"/>
                    </a:solidFill>
                  </a:rPr>
                  <a:t>s</a:t>
                </a:r>
                <a:r>
                  <a:rPr lang="en-US" sz="2000" baseline="30000" dirty="0">
                    <a:solidFill>
                      <a:schemeClr val="accent1"/>
                    </a:solidFill>
                  </a:rPr>
                  <a:t>-1</a:t>
                </a:r>
                <a:r>
                  <a:rPr lang="en-GB" sz="2000" dirty="0"/>
                  <a:t>,</a:t>
                </a:r>
              </a:p>
              <a:p>
                <a:r>
                  <a:rPr lang="en-GB" sz="2000" dirty="0">
                    <a:solidFill>
                      <a:schemeClr val="accent1"/>
                    </a:solidFill>
                  </a:rPr>
                  <a:t>The less energetic neutrons continuously arrive.</a:t>
                </a:r>
              </a:p>
              <a:p>
                <a:r>
                  <a:rPr lang="en-GB" sz="2000" dirty="0">
                    <a:solidFill>
                      <a:schemeClr val="accent1"/>
                    </a:solidFill>
                  </a:rPr>
                  <a:t> A flux higher than </a:t>
                </a: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0</m:t>
                        </m:r>
                      </m:sup>
                    </m:sSup>
                  </m:oMath>
                </a14:m>
                <a:r>
                  <a:rPr lang="en-US" sz="2000" dirty="0">
                    <a:solidFill>
                      <a:srgbClr val="E833BF">
                        <a:lumMod val="75000"/>
                      </a:srgbClr>
                    </a:solidFill>
                  </a:rPr>
                  <a:t> </a:t>
                </a:r>
                <a:r>
                  <a:rPr lang="en-US" sz="2000" dirty="0">
                    <a:solidFill>
                      <a:schemeClr val="accent1"/>
                    </a:solidFill>
                  </a:rPr>
                  <a:t>neutrons cm</a:t>
                </a:r>
                <a:r>
                  <a:rPr lang="en-US" sz="2000" baseline="30000" dirty="0">
                    <a:solidFill>
                      <a:schemeClr val="accent1"/>
                    </a:solidFill>
                  </a:rPr>
                  <a:t>-2</a:t>
                </a:r>
                <a:r>
                  <a:rPr lang="en-US" sz="2000" dirty="0">
                    <a:solidFill>
                      <a:schemeClr val="accent1"/>
                    </a:solidFill>
                  </a:rPr>
                  <a:t>s</a:t>
                </a:r>
                <a:r>
                  <a:rPr lang="en-US" sz="2000" baseline="30000" dirty="0">
                    <a:solidFill>
                      <a:schemeClr val="accent1"/>
                    </a:solidFill>
                  </a:rPr>
                  <a:t>-1</a:t>
                </a:r>
                <a:r>
                  <a:rPr lang="en-GB" sz="2000" dirty="0">
                    <a:solidFill>
                      <a:schemeClr val="accent1"/>
                    </a:solidFill>
                  </a:rPr>
                  <a:t> is maintained for 240 </a:t>
                </a:r>
                <a:r>
                  <a:rPr lang="en-GB" sz="2000" dirty="0" err="1">
                    <a:solidFill>
                      <a:schemeClr val="accent1"/>
                    </a:solidFill>
                  </a:rPr>
                  <a:t>ps</a:t>
                </a:r>
                <a:r>
                  <a:rPr lang="en-GB" sz="2000" dirty="0">
                    <a:solidFill>
                      <a:schemeClr val="accent1"/>
                    </a:solidFill>
                  </a:rPr>
                  <a:t> in this case.</a:t>
                </a:r>
              </a:p>
            </p:txBody>
          </p:sp>
        </mc:Choice>
        <mc:Fallback xmlns="">
          <p:sp>
            <p:nvSpPr>
              <p:cNvPr id="3" name="Content Placeholder 2">
                <a:extLst>
                  <a:ext uri="{FF2B5EF4-FFF2-40B4-BE49-F238E27FC236}">
                    <a16:creationId xmlns:a16="http://schemas.microsoft.com/office/drawing/2014/main" id="{CCF8807C-F7AA-4CF1-A87D-5DB7E71F11D7}"/>
                  </a:ext>
                </a:extLst>
              </p:cNvPr>
              <p:cNvSpPr>
                <a:spLocks noGrp="1" noRot="1" noChangeAspect="1" noMove="1" noResize="1" noEditPoints="1" noAdjustHandles="1" noChangeArrowheads="1" noChangeShapeType="1" noTextEdit="1"/>
              </p:cNvSpPr>
              <p:nvPr>
                <p:ph sz="half" idx="1"/>
              </p:nvPr>
            </p:nvSpPr>
            <p:spPr>
              <a:xfrm>
                <a:off x="7924800" y="1594013"/>
                <a:ext cx="4142792" cy="3928738"/>
              </a:xfrm>
              <a:blipFill>
                <a:blip r:embed="rId3"/>
                <a:stretch>
                  <a:fillRect l="-1324" t="-775" r="-1176" b="-29767"/>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EA0542CD-36FE-45F3-BE88-779C68190C6B}"/>
              </a:ext>
            </a:extLst>
          </p:cNvPr>
          <p:cNvPicPr>
            <a:picLocks noChangeAspect="1"/>
          </p:cNvPicPr>
          <p:nvPr/>
        </p:nvPicPr>
        <p:blipFill>
          <a:blip r:embed="rId4"/>
          <a:stretch>
            <a:fillRect/>
          </a:stretch>
        </p:blipFill>
        <p:spPr>
          <a:xfrm>
            <a:off x="606396" y="1698881"/>
            <a:ext cx="7318404" cy="5053600"/>
          </a:xfrm>
          <a:prstGeom prst="rect">
            <a:avLst/>
          </a:prstGeom>
        </p:spPr>
      </p:pic>
      <p:sp>
        <p:nvSpPr>
          <p:cNvPr id="4" name="Slide Number Placeholder 3">
            <a:extLst>
              <a:ext uri="{FF2B5EF4-FFF2-40B4-BE49-F238E27FC236}">
                <a16:creationId xmlns:a16="http://schemas.microsoft.com/office/drawing/2014/main" id="{EBA48110-F77A-4182-8647-3945550087D4}"/>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1588994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E25C-EF67-4706-9B45-C83E2440CB15}"/>
              </a:ext>
            </a:extLst>
          </p:cNvPr>
          <p:cNvSpPr>
            <a:spLocks noGrp="1"/>
          </p:cNvSpPr>
          <p:nvPr>
            <p:ph type="title"/>
          </p:nvPr>
        </p:nvSpPr>
        <p:spPr>
          <a:xfrm>
            <a:off x="2592924" y="624110"/>
            <a:ext cx="8911687" cy="738224"/>
          </a:xfrm>
        </p:spPr>
        <p:txBody>
          <a:bodyPr/>
          <a:lstStyle/>
          <a:p>
            <a:r>
              <a:rPr lang="en-US" dirty="0"/>
              <a:t>Neutron source features</a:t>
            </a:r>
            <a:endParaRPr lang="en-GB" dirty="0"/>
          </a:p>
        </p:txBody>
      </p:sp>
      <p:sp>
        <p:nvSpPr>
          <p:cNvPr id="3" name="Content Placeholder 2">
            <a:extLst>
              <a:ext uri="{FF2B5EF4-FFF2-40B4-BE49-F238E27FC236}">
                <a16:creationId xmlns:a16="http://schemas.microsoft.com/office/drawing/2014/main" id="{CCF8807C-F7AA-4CF1-A87D-5DB7E71F11D7}"/>
              </a:ext>
            </a:extLst>
          </p:cNvPr>
          <p:cNvSpPr>
            <a:spLocks noGrp="1"/>
          </p:cNvSpPr>
          <p:nvPr>
            <p:ph sz="half" idx="1"/>
          </p:nvPr>
        </p:nvSpPr>
        <p:spPr>
          <a:xfrm>
            <a:off x="2278775" y="2771775"/>
            <a:ext cx="4313864" cy="3777622"/>
          </a:xfrm>
        </p:spPr>
        <p:txBody>
          <a:bodyPr/>
          <a:lstStyle/>
          <a:p>
            <a:endParaRPr lang="en-GB"/>
          </a:p>
        </p:txBody>
      </p:sp>
      <p:sp>
        <p:nvSpPr>
          <p:cNvPr id="4" name="Content Placeholder 3">
            <a:extLst>
              <a:ext uri="{FF2B5EF4-FFF2-40B4-BE49-F238E27FC236}">
                <a16:creationId xmlns:a16="http://schemas.microsoft.com/office/drawing/2014/main" id="{38BC50C4-598F-4AED-A92F-3D836930C67C}"/>
              </a:ext>
            </a:extLst>
          </p:cNvPr>
          <p:cNvSpPr>
            <a:spLocks noGrp="1"/>
          </p:cNvSpPr>
          <p:nvPr>
            <p:ph sz="half" idx="2"/>
          </p:nvPr>
        </p:nvSpPr>
        <p:spPr>
          <a:xfrm>
            <a:off x="6880310" y="2764397"/>
            <a:ext cx="4313864" cy="3777622"/>
          </a:xfrm>
        </p:spPr>
        <p:txBody>
          <a:bodyPr/>
          <a:lstStyle/>
          <a:p>
            <a:endParaRPr lang="en-GB"/>
          </a:p>
        </p:txBody>
      </p:sp>
      <p:sp>
        <p:nvSpPr>
          <p:cNvPr id="12" name="Content Placeholder 2">
            <a:extLst>
              <a:ext uri="{FF2B5EF4-FFF2-40B4-BE49-F238E27FC236}">
                <a16:creationId xmlns:a16="http://schemas.microsoft.com/office/drawing/2014/main" id="{9DD3C69B-0615-47DF-AE39-1EF15815E15B}"/>
              </a:ext>
            </a:extLst>
          </p:cNvPr>
          <p:cNvSpPr txBox="1">
            <a:spLocks/>
          </p:cNvSpPr>
          <p:nvPr/>
        </p:nvSpPr>
        <p:spPr>
          <a:xfrm>
            <a:off x="1308813" y="1434784"/>
            <a:ext cx="10195796" cy="1118496"/>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solidFill>
                  <a:srgbClr val="178DBB"/>
                </a:solidFill>
              </a:rPr>
              <a:t>The neutron flux at the axis: the quantity important for applications</a:t>
            </a:r>
            <a:endParaRPr lang="en-GB" dirty="0">
              <a:solidFill>
                <a:srgbClr val="178DBB"/>
              </a:solidFill>
            </a:endParaRPr>
          </a:p>
          <a:p>
            <a:r>
              <a:rPr lang="en-US" dirty="0"/>
              <a:t>In 1 PW regime, neutron generation is still slightly better for accelerated deuterons and a Be converter.</a:t>
            </a:r>
            <a:endParaRPr lang="en-GB" dirty="0"/>
          </a:p>
          <a:p>
            <a:r>
              <a:rPr lang="en-GB" dirty="0"/>
              <a:t> The strong forward directionality of the nucleons released by the deuteron break-up.</a:t>
            </a:r>
          </a:p>
        </p:txBody>
      </p:sp>
      <p:sp>
        <p:nvSpPr>
          <p:cNvPr id="11" name="Rectangle 10">
            <a:extLst>
              <a:ext uri="{FF2B5EF4-FFF2-40B4-BE49-F238E27FC236}">
                <a16:creationId xmlns:a16="http://schemas.microsoft.com/office/drawing/2014/main" id="{B6A41579-EBEF-46C5-8F63-922F261BF1B6}"/>
              </a:ext>
            </a:extLst>
          </p:cNvPr>
          <p:cNvSpPr/>
          <p:nvPr/>
        </p:nvSpPr>
        <p:spPr>
          <a:xfrm>
            <a:off x="2400300" y="3077438"/>
            <a:ext cx="8793874" cy="7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C555629-B691-4564-BB8F-CD4CE07161FE}"/>
              </a:ext>
            </a:extLst>
          </p:cNvPr>
          <p:cNvPicPr>
            <a:picLocks noChangeAspect="1"/>
          </p:cNvPicPr>
          <p:nvPr/>
        </p:nvPicPr>
        <p:blipFill rotWithShape="1">
          <a:blip r:embed="rId3"/>
          <a:srcRect l="2924" r="1221" b="2547"/>
          <a:stretch/>
        </p:blipFill>
        <p:spPr>
          <a:xfrm>
            <a:off x="1308812" y="3114496"/>
            <a:ext cx="10195797" cy="3427523"/>
          </a:xfrm>
          <a:prstGeom prst="rect">
            <a:avLst/>
          </a:prstGeom>
        </p:spPr>
      </p:pic>
      <p:pic>
        <p:nvPicPr>
          <p:cNvPr id="15" name="Picture 14">
            <a:extLst>
              <a:ext uri="{FF2B5EF4-FFF2-40B4-BE49-F238E27FC236}">
                <a16:creationId xmlns:a16="http://schemas.microsoft.com/office/drawing/2014/main" id="{A108826E-7E9F-4649-9DF7-EBC449B721DC}"/>
              </a:ext>
            </a:extLst>
          </p:cNvPr>
          <p:cNvPicPr>
            <a:picLocks noChangeAspect="1"/>
          </p:cNvPicPr>
          <p:nvPr/>
        </p:nvPicPr>
        <p:blipFill rotWithShape="1">
          <a:blip r:embed="rId4"/>
          <a:srcRect t="5635" b="79408"/>
          <a:stretch/>
        </p:blipFill>
        <p:spPr>
          <a:xfrm>
            <a:off x="1308812" y="2564294"/>
            <a:ext cx="10195797" cy="551102"/>
          </a:xfrm>
          <a:prstGeom prst="rect">
            <a:avLst/>
          </a:prstGeom>
        </p:spPr>
      </p:pic>
      <p:sp>
        <p:nvSpPr>
          <p:cNvPr id="16" name="Oval 15">
            <a:extLst>
              <a:ext uri="{FF2B5EF4-FFF2-40B4-BE49-F238E27FC236}">
                <a16:creationId xmlns:a16="http://schemas.microsoft.com/office/drawing/2014/main" id="{F9FA625B-5AB3-49ED-A6AD-D1785984E0BA}"/>
              </a:ext>
            </a:extLst>
          </p:cNvPr>
          <p:cNvSpPr/>
          <p:nvPr/>
        </p:nvSpPr>
        <p:spPr>
          <a:xfrm>
            <a:off x="10077450" y="3520781"/>
            <a:ext cx="361950" cy="36195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94245297-20F9-4771-872D-9D2984420AC8}"/>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52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230-2568-4A68-B300-7448C6F56516}"/>
              </a:ext>
            </a:extLst>
          </p:cNvPr>
          <p:cNvSpPr>
            <a:spLocks noGrp="1"/>
          </p:cNvSpPr>
          <p:nvPr>
            <p:ph type="title"/>
          </p:nvPr>
        </p:nvSpPr>
        <p:spPr>
          <a:xfrm>
            <a:off x="1714067" y="642583"/>
            <a:ext cx="9790544" cy="1280890"/>
          </a:xfrm>
        </p:spPr>
        <p:txBody>
          <a:bodyPr>
            <a:normAutofit/>
          </a:bodyPr>
          <a:lstStyle/>
          <a:p>
            <a:r>
              <a:rPr lang="en-GB" dirty="0"/>
              <a:t>Neutron fluence and energy-angle spectra</a:t>
            </a:r>
          </a:p>
        </p:txBody>
      </p:sp>
      <p:sp>
        <p:nvSpPr>
          <p:cNvPr id="3" name="Content Placeholder 2">
            <a:extLst>
              <a:ext uri="{FF2B5EF4-FFF2-40B4-BE49-F238E27FC236}">
                <a16:creationId xmlns:a16="http://schemas.microsoft.com/office/drawing/2014/main" id="{BA86D6A6-4F77-4011-A332-5118378131C7}"/>
              </a:ext>
            </a:extLst>
          </p:cNvPr>
          <p:cNvSpPr>
            <a:spLocks noGrp="1"/>
          </p:cNvSpPr>
          <p:nvPr>
            <p:ph sz="half" idx="1"/>
          </p:nvPr>
        </p:nvSpPr>
        <p:spPr>
          <a:xfrm>
            <a:off x="2001187" y="1428662"/>
            <a:ext cx="9590738" cy="3777622"/>
          </a:xfrm>
        </p:spPr>
        <p:txBody>
          <a:bodyPr/>
          <a:lstStyle/>
          <a:p>
            <a:pPr marL="0" indent="0">
              <a:buNone/>
            </a:pPr>
            <a:r>
              <a:rPr lang="en-GB" sz="2400" dirty="0">
                <a:solidFill>
                  <a:srgbClr val="178DBB"/>
                </a:solidFill>
              </a:rPr>
              <a:t>Proton acceleration #6 + 2 cm thick Pb converter</a:t>
            </a:r>
          </a:p>
          <a:p>
            <a:r>
              <a:rPr lang="en-GB" sz="2400" dirty="0"/>
              <a:t>4.25 × 10</a:t>
            </a:r>
            <a:r>
              <a:rPr lang="en-GB" sz="2400" baseline="30000" dirty="0"/>
              <a:t>9</a:t>
            </a:r>
            <a:r>
              <a:rPr lang="en-GB" sz="2400" dirty="0"/>
              <a:t> neutrons emitted per shot</a:t>
            </a:r>
          </a:p>
          <a:p>
            <a:r>
              <a:rPr lang="en-GB" sz="2400" dirty="0"/>
              <a:t>Transverse neutron source size ∼ 1.74 </a:t>
            </a:r>
            <a:r>
              <a:rPr lang="en-US" sz="2400" dirty="0"/>
              <a:t>c</a:t>
            </a:r>
            <a:r>
              <a:rPr lang="en-GB" sz="2400" dirty="0"/>
              <a:t>m</a:t>
            </a:r>
          </a:p>
          <a:p>
            <a:r>
              <a:rPr lang="en-GB" sz="2400" dirty="0"/>
              <a:t>Maximum immediate neutron flux ∼ 1.27 × 10</a:t>
            </a:r>
            <a:r>
              <a:rPr lang="en-GB" sz="2400" baseline="30000" dirty="0"/>
              <a:t>18</a:t>
            </a:r>
            <a:r>
              <a:rPr lang="en-GB" sz="2400" dirty="0"/>
              <a:t> n cm</a:t>
            </a:r>
            <a:r>
              <a:rPr lang="en-GB" sz="2400" baseline="30000" dirty="0"/>
              <a:t>−2</a:t>
            </a:r>
            <a:r>
              <a:rPr lang="en-GB" sz="2400" dirty="0"/>
              <a:t> s</a:t>
            </a:r>
            <a:r>
              <a:rPr lang="en-GB" sz="2400" baseline="30000" dirty="0"/>
              <a:t>−1</a:t>
            </a:r>
          </a:p>
          <a:p>
            <a:r>
              <a:rPr lang="en-GB" sz="2400" dirty="0"/>
              <a:t>Maximum integrated neutron flux ∼ 8.40 × 10</a:t>
            </a:r>
            <a:r>
              <a:rPr lang="en-GB" sz="2400" baseline="30000" dirty="0"/>
              <a:t>7</a:t>
            </a:r>
            <a:r>
              <a:rPr lang="en-GB" sz="2400" dirty="0"/>
              <a:t> n sr</a:t>
            </a:r>
            <a:r>
              <a:rPr lang="en-GB" sz="2400" baseline="30000" dirty="0"/>
              <a:t>−1</a:t>
            </a:r>
            <a:endParaRPr lang="en-GB" sz="2400" dirty="0"/>
          </a:p>
          <a:p>
            <a:endParaRPr lang="en-GB" sz="2400" dirty="0"/>
          </a:p>
          <a:p>
            <a:endParaRPr lang="en-GB" dirty="0"/>
          </a:p>
        </p:txBody>
      </p:sp>
      <p:pic>
        <p:nvPicPr>
          <p:cNvPr id="4" name="Picture 3">
            <a:extLst>
              <a:ext uri="{FF2B5EF4-FFF2-40B4-BE49-F238E27FC236}">
                <a16:creationId xmlns:a16="http://schemas.microsoft.com/office/drawing/2014/main" id="{0110C78A-595B-4D68-8671-B3843B5D9872}"/>
              </a:ext>
            </a:extLst>
          </p:cNvPr>
          <p:cNvPicPr>
            <a:picLocks noChangeAspect="1"/>
          </p:cNvPicPr>
          <p:nvPr/>
        </p:nvPicPr>
        <p:blipFill>
          <a:blip r:embed="rId2"/>
          <a:stretch>
            <a:fillRect/>
          </a:stretch>
        </p:blipFill>
        <p:spPr>
          <a:xfrm>
            <a:off x="1952626" y="3870285"/>
            <a:ext cx="9143999" cy="2987715"/>
          </a:xfrm>
          <a:prstGeom prst="rect">
            <a:avLst/>
          </a:prstGeom>
        </p:spPr>
      </p:pic>
      <p:sp>
        <p:nvSpPr>
          <p:cNvPr id="5" name="Slide Number Placeholder 4">
            <a:extLst>
              <a:ext uri="{FF2B5EF4-FFF2-40B4-BE49-F238E27FC236}">
                <a16:creationId xmlns:a16="http://schemas.microsoft.com/office/drawing/2014/main" id="{279B1F89-2E75-4B17-9BDB-D4DC84932428}"/>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31587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p:cNvSpPr>
          <p:nvPr>
            <p:ph type="title"/>
          </p:nvPr>
        </p:nvSpPr>
        <p:spPr>
          <a:xfrm>
            <a:off x="1840680" y="621720"/>
            <a:ext cx="8911440" cy="770760"/>
          </a:xfrm>
          <a:prstGeom prst="rect">
            <a:avLst/>
          </a:prstGeom>
          <a:noFill/>
          <a:ln w="0">
            <a:noFill/>
          </a:ln>
        </p:spPr>
        <p:txBody>
          <a:bodyPr anchor="t">
            <a:noAutofit/>
          </a:bodyPr>
          <a:lstStyle/>
          <a:p>
            <a:pPr>
              <a:lnSpc>
                <a:spcPct val="100000"/>
              </a:lnSpc>
              <a:buNone/>
            </a:pPr>
            <a:r>
              <a:rPr lang="en-US" sz="3600" b="0" i="1" strike="noStrike" spc="-1" dirty="0">
                <a:solidFill>
                  <a:srgbClr val="178DBB"/>
                </a:solidFill>
                <a:latin typeface="Century Gothic"/>
              </a:rPr>
              <a:t>s</a:t>
            </a:r>
            <a:r>
              <a:rPr lang="en-US" sz="3600" b="0" strike="noStrike" spc="-1" dirty="0">
                <a:solidFill>
                  <a:srgbClr val="178DBB"/>
                </a:solidFill>
                <a:latin typeface="Century Gothic"/>
              </a:rPr>
              <a:t>-process and a</a:t>
            </a:r>
            <a:r>
              <a:rPr lang="cs-CZ" sz="3600" b="0" strike="noStrike" spc="-1" dirty="0">
                <a:solidFill>
                  <a:srgbClr val="178DBB"/>
                </a:solidFill>
                <a:latin typeface="Century Gothic"/>
              </a:rPr>
              <a:t>strophysical </a:t>
            </a:r>
            <a:r>
              <a:rPr lang="en-US" sz="3600" b="0" i="1" strike="noStrike" spc="-1" dirty="0">
                <a:solidFill>
                  <a:srgbClr val="178DBB"/>
                </a:solidFill>
                <a:latin typeface="Century Gothic"/>
              </a:rPr>
              <a:t>r</a:t>
            </a:r>
            <a:r>
              <a:rPr lang="en-US" sz="3600" b="0" strike="noStrike" spc="-1" dirty="0">
                <a:solidFill>
                  <a:srgbClr val="178DBB"/>
                </a:solidFill>
                <a:latin typeface="Century Gothic"/>
              </a:rPr>
              <a:t>-process</a:t>
            </a:r>
            <a:endParaRPr lang="en-US" sz="3600" b="0" strike="noStrike" spc="-1" dirty="0">
              <a:solidFill>
                <a:srgbClr val="000000"/>
              </a:solidFill>
              <a:latin typeface="Century Gothic"/>
            </a:endParaRPr>
          </a:p>
        </p:txBody>
      </p:sp>
      <p:sp>
        <p:nvSpPr>
          <p:cNvPr id="291" name="PlaceHolder 2"/>
          <p:cNvSpPr>
            <a:spLocks noGrp="1"/>
          </p:cNvSpPr>
          <p:nvPr>
            <p:ph/>
          </p:nvPr>
        </p:nvSpPr>
        <p:spPr>
          <a:xfrm>
            <a:off x="6211344" y="1556128"/>
            <a:ext cx="5781960" cy="5018040"/>
          </a:xfrm>
          <a:prstGeom prst="rect">
            <a:avLst/>
          </a:prstGeom>
          <a:noFill/>
          <a:ln w="0">
            <a:noFill/>
          </a:ln>
        </p:spPr>
        <p:txBody>
          <a:bodyPr anchor="t">
            <a:normAutofit lnSpcReduction="10000"/>
          </a:bodyPr>
          <a:lstStyle/>
          <a:p>
            <a:pPr marL="743040" lvl="1" indent="-285840">
              <a:lnSpc>
                <a:spcPct val="100000"/>
              </a:lnSpc>
              <a:spcBef>
                <a:spcPts val="1001"/>
              </a:spcBef>
              <a:buClr>
                <a:srgbClr val="353535"/>
              </a:buClr>
              <a:buFont typeface="Wingdings 3" charset="2"/>
              <a:buChar char=""/>
            </a:pPr>
            <a:r>
              <a:rPr lang="en-US" sz="2000" b="0" strike="noStrike" spc="-1" dirty="0">
                <a:solidFill>
                  <a:srgbClr val="1F77B4"/>
                </a:solidFill>
                <a:latin typeface="Century Gothic"/>
              </a:rPr>
              <a:t>Rapid neutron capture</a:t>
            </a:r>
            <a:r>
              <a:rPr lang="cs-CZ" sz="2000" b="0" strike="noStrike" spc="-1" dirty="0">
                <a:solidFill>
                  <a:srgbClr val="1F77B4"/>
                </a:solidFill>
                <a:latin typeface="Century Gothic"/>
              </a:rPr>
              <a:t>: </a:t>
            </a:r>
            <a:br>
              <a:rPr dirty="0"/>
            </a:br>
            <a:r>
              <a:rPr lang="cs-CZ" sz="2000" b="0" strike="noStrike" spc="-1" dirty="0">
                <a:solidFill>
                  <a:srgbClr val="404040"/>
                </a:solidFill>
                <a:latin typeface="Century Gothic"/>
              </a:rPr>
              <a:t>capture of two or more neutrons on the seed nucleus within the lifetime of the intermediate product</a:t>
            </a:r>
            <a:r>
              <a:rPr lang="en-US" sz="2000" spc="-1" dirty="0">
                <a:solidFill>
                  <a:srgbClr val="404040"/>
                </a:solidFill>
                <a:latin typeface="Century Gothic"/>
              </a:rPr>
              <a:t>.</a:t>
            </a:r>
            <a:endParaRPr lang="cs-CZ" sz="20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en-US" sz="2000" b="0" strike="noStrike" spc="-1" dirty="0">
                <a:solidFill>
                  <a:srgbClr val="404040"/>
                </a:solidFill>
                <a:latin typeface="Century Gothic"/>
              </a:rPr>
              <a:t>Origin of </a:t>
            </a:r>
            <a:r>
              <a:rPr lang="en-GB" sz="2000" b="0" strike="noStrike" spc="-1" dirty="0">
                <a:solidFill>
                  <a:srgbClr val="404040"/>
                </a:solidFill>
                <a:latin typeface="Century Gothic"/>
              </a:rPr>
              <a:t>half of the atomic nuclei heavier than iron, </a:t>
            </a:r>
            <a:r>
              <a:rPr lang="cs-CZ" sz="2000" b="0" strike="noStrike" spc="-1" dirty="0">
                <a:solidFill>
                  <a:srgbClr val="404040"/>
                </a:solidFill>
                <a:latin typeface="Century Gothic"/>
              </a:rPr>
              <a:t>and of the heavier isotopes of heavy elements</a:t>
            </a:r>
            <a:r>
              <a:rPr lang="en-US" sz="2000" b="0" strike="noStrike" spc="-1" dirty="0">
                <a:solidFill>
                  <a:srgbClr val="404040"/>
                </a:solidFill>
                <a:latin typeface="Century Gothic"/>
              </a:rPr>
              <a:t>.</a:t>
            </a:r>
            <a:endParaRPr lang="en-US" sz="16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cs-CZ" sz="2000" b="0" strike="noStrike" spc="-1" dirty="0">
                <a:solidFill>
                  <a:srgbClr val="404040"/>
                </a:solidFill>
                <a:latin typeface="Century Gothic"/>
              </a:rPr>
              <a:t>Occurs in </a:t>
            </a:r>
            <a:r>
              <a:rPr lang="cs-CZ" sz="2000" b="0" i="1" strike="noStrike" spc="-1" dirty="0">
                <a:solidFill>
                  <a:srgbClr val="178DBB"/>
                </a:solidFill>
                <a:latin typeface="Century Gothic"/>
              </a:rPr>
              <a:t>neutron star mergers</a:t>
            </a:r>
            <a:r>
              <a:rPr lang="en-US" sz="2000" i="1" spc="-1" dirty="0">
                <a:solidFill>
                  <a:srgbClr val="404040"/>
                </a:solidFill>
                <a:latin typeface="Century Gothic"/>
              </a:rPr>
              <a:t>, </a:t>
            </a:r>
            <a:r>
              <a:rPr lang="en-US" sz="2000" spc="-1" dirty="0">
                <a:solidFill>
                  <a:srgbClr val="404040"/>
                </a:solidFill>
                <a:latin typeface="Century Gothic"/>
              </a:rPr>
              <a:t>probably not during </a:t>
            </a:r>
            <a:r>
              <a:rPr lang="cs-CZ" sz="2000" b="0" i="1" strike="noStrike" spc="-1" dirty="0">
                <a:solidFill>
                  <a:srgbClr val="178DBB"/>
                </a:solidFill>
                <a:latin typeface="Century Gothic"/>
              </a:rPr>
              <a:t>core-collapse of supernovae</a:t>
            </a:r>
            <a:r>
              <a:rPr lang="en-US" sz="2000" i="1" spc="-1" dirty="0">
                <a:solidFill>
                  <a:srgbClr val="404040"/>
                </a:solidFill>
                <a:latin typeface="Century Gothic"/>
              </a:rPr>
              <a:t> </a:t>
            </a:r>
            <a:r>
              <a:rPr lang="en-US" sz="2000" spc="-1" dirty="0">
                <a:solidFill>
                  <a:srgbClr val="404040"/>
                </a:solidFill>
                <a:latin typeface="Century Gothic"/>
              </a:rPr>
              <a:t>a</a:t>
            </a:r>
            <a:r>
              <a:rPr lang="en-US" sz="2000" b="0" strike="noStrike" spc="-1" dirty="0">
                <a:solidFill>
                  <a:srgbClr val="404040"/>
                </a:solidFill>
                <a:latin typeface="Century Gothic"/>
              </a:rPr>
              <a:t>s though till LIGO.</a:t>
            </a:r>
          </a:p>
          <a:p>
            <a:pPr marL="743040" lvl="1" indent="-285840">
              <a:lnSpc>
                <a:spcPct val="100000"/>
              </a:lnSpc>
              <a:spcBef>
                <a:spcPts val="1001"/>
              </a:spcBef>
              <a:buClr>
                <a:srgbClr val="353535"/>
              </a:buClr>
              <a:buFont typeface="Wingdings 3" charset="2"/>
              <a:buChar char=""/>
            </a:pPr>
            <a:r>
              <a:rPr lang="cs-CZ" sz="2000" b="0" strike="noStrike" spc="-1" dirty="0">
                <a:solidFill>
                  <a:srgbClr val="404040"/>
                </a:solidFill>
                <a:latin typeface="Century Gothic"/>
              </a:rPr>
              <a:t>Astrophysical conditions: e</a:t>
            </a:r>
            <a:r>
              <a:rPr lang="en-GB" sz="2000" b="0" strike="noStrike" spc="-1" dirty="0" err="1">
                <a:solidFill>
                  <a:srgbClr val="404040"/>
                </a:solidFill>
                <a:latin typeface="Century Gothic"/>
              </a:rPr>
              <a:t>xtreme</a:t>
            </a:r>
            <a:r>
              <a:rPr lang="en-GB" sz="2000" b="0" strike="noStrike" spc="-1" dirty="0">
                <a:solidFill>
                  <a:srgbClr val="404040"/>
                </a:solidFill>
                <a:latin typeface="Century Gothic"/>
              </a:rPr>
              <a:t> neutron density of &gt;10</a:t>
            </a:r>
            <a:r>
              <a:rPr lang="en-GB" sz="2000" b="0" strike="noStrike" spc="-1" baseline="30000" dirty="0">
                <a:solidFill>
                  <a:srgbClr val="404040"/>
                </a:solidFill>
                <a:latin typeface="Century Gothic"/>
              </a:rPr>
              <a:t>20</a:t>
            </a:r>
            <a:r>
              <a:rPr lang="en-GB" sz="2000" b="0" strike="noStrike" spc="-1" dirty="0">
                <a:solidFill>
                  <a:srgbClr val="404040"/>
                </a:solidFill>
                <a:latin typeface="Century Gothic"/>
              </a:rPr>
              <a:t> cm</a:t>
            </a:r>
            <a:r>
              <a:rPr lang="en-GB" sz="2000" b="0" strike="noStrike" spc="-1" baseline="30000" dirty="0">
                <a:solidFill>
                  <a:srgbClr val="404040"/>
                </a:solidFill>
                <a:latin typeface="Century Gothic"/>
              </a:rPr>
              <a:t>-3</a:t>
            </a:r>
            <a:r>
              <a:rPr lang="en-GB" sz="2000" b="0" strike="noStrike" spc="-1" dirty="0">
                <a:solidFill>
                  <a:srgbClr val="404040"/>
                </a:solidFill>
                <a:latin typeface="Century Gothic"/>
              </a:rPr>
              <a:t>, temperature of ~keV.</a:t>
            </a:r>
            <a:endParaRPr lang="en-US" sz="20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cs-CZ" sz="2000" b="0" strike="noStrike" spc="-1" dirty="0">
                <a:solidFill>
                  <a:srgbClr val="404040"/>
                </a:solidFill>
                <a:latin typeface="Century Gothic"/>
              </a:rPr>
              <a:t>On Earth </a:t>
            </a:r>
            <a:r>
              <a:rPr lang="en-US" sz="2000" b="0" strike="noStrike" spc="-1" dirty="0">
                <a:solidFill>
                  <a:srgbClr val="404040"/>
                </a:solidFill>
                <a:latin typeface="Century Gothic"/>
              </a:rPr>
              <a:t>observed by the thermonuclear explosion.</a:t>
            </a:r>
          </a:p>
          <a:p>
            <a:endParaRPr lang="en-US" sz="2000" b="0" strike="noStrike" spc="-1" dirty="0">
              <a:solidFill>
                <a:srgbClr val="404040"/>
              </a:solidFill>
              <a:latin typeface="Century Gothic"/>
            </a:endParaRPr>
          </a:p>
          <a:p>
            <a:endParaRPr lang="en-US" sz="2000" b="0" strike="noStrike" spc="-1" dirty="0">
              <a:solidFill>
                <a:srgbClr val="404040"/>
              </a:solidFill>
              <a:latin typeface="Century Gothic"/>
            </a:endParaRPr>
          </a:p>
          <a:p>
            <a:endParaRPr lang="en-US" sz="2000" b="0" strike="noStrike" spc="-1" dirty="0">
              <a:solidFill>
                <a:srgbClr val="404040"/>
              </a:solidFill>
              <a:latin typeface="Century Gothic"/>
            </a:endParaRPr>
          </a:p>
          <a:p>
            <a:endParaRPr lang="en-US" sz="2000" b="0" strike="noStrike" spc="-1" dirty="0">
              <a:solidFill>
                <a:srgbClr val="404040"/>
              </a:solidFill>
              <a:latin typeface="Century Gothic"/>
            </a:endParaRPr>
          </a:p>
        </p:txBody>
      </p:sp>
      <p:pic>
        <p:nvPicPr>
          <p:cNvPr id="292" name="Picture 13"/>
          <p:cNvPicPr/>
          <p:nvPr/>
        </p:nvPicPr>
        <p:blipFill>
          <a:blip r:embed="rId2"/>
          <a:stretch/>
        </p:blipFill>
        <p:spPr>
          <a:xfrm>
            <a:off x="1910933" y="1306800"/>
            <a:ext cx="4129560" cy="3131280"/>
          </a:xfrm>
          <a:prstGeom prst="rect">
            <a:avLst/>
          </a:prstGeom>
          <a:ln w="0">
            <a:noFill/>
          </a:ln>
        </p:spPr>
      </p:pic>
      <p:sp>
        <p:nvSpPr>
          <p:cNvPr id="293" name="TextBox 14"/>
          <p:cNvSpPr/>
          <p:nvPr/>
        </p:nvSpPr>
        <p:spPr>
          <a:xfrm>
            <a:off x="1910933" y="5375293"/>
            <a:ext cx="4206600" cy="1198875"/>
          </a:xfrm>
          <a:prstGeom prst="rect">
            <a:avLst/>
          </a:prstGeom>
          <a:ln/>
        </p:spPr>
        <p:style>
          <a:lnRef idx="2">
            <a:schemeClr val="dk1"/>
          </a:lnRef>
          <a:fillRef idx="1">
            <a:schemeClr val="lt1"/>
          </a:fillRef>
          <a:effectRef idx="0">
            <a:schemeClr val="dk1"/>
          </a:effectRef>
          <a:fontRef idx="minor">
            <a:schemeClr val="dk1"/>
          </a:fontRef>
        </p:style>
        <p:txBody>
          <a:bodyPr lIns="90000" tIns="45000" rIns="90000" bIns="45000" anchor="t">
            <a:spAutoFit/>
          </a:bodyPr>
          <a:lstStyle/>
          <a:p>
            <a:pPr>
              <a:lnSpc>
                <a:spcPct val="100000"/>
              </a:lnSpc>
              <a:buNone/>
            </a:pPr>
            <a:r>
              <a:rPr lang="en-US" i="1" spc="-1" dirty="0">
                <a:solidFill>
                  <a:srgbClr val="000000"/>
                </a:solidFill>
                <a:latin typeface="Century Gothic"/>
              </a:rPr>
              <a:t>s</a:t>
            </a:r>
            <a:r>
              <a:rPr lang="en-US" spc="-1" dirty="0">
                <a:solidFill>
                  <a:srgbClr val="000000"/>
                </a:solidFill>
                <a:latin typeface="Century Gothic"/>
              </a:rPr>
              <a:t>-process works only up to </a:t>
            </a:r>
            <a:r>
              <a:rPr lang="en-US" spc="-1" baseline="30000" dirty="0">
                <a:solidFill>
                  <a:srgbClr val="000000"/>
                </a:solidFill>
                <a:latin typeface="Century Gothic"/>
              </a:rPr>
              <a:t>209</a:t>
            </a:r>
            <a:r>
              <a:rPr lang="en-US" spc="-1" dirty="0">
                <a:solidFill>
                  <a:srgbClr val="000000"/>
                </a:solidFill>
                <a:latin typeface="Century Gothic"/>
              </a:rPr>
              <a:t>Bi, because </a:t>
            </a:r>
            <a:r>
              <a:rPr lang="en-US" spc="-1" baseline="30000" dirty="0">
                <a:solidFill>
                  <a:srgbClr val="000000"/>
                </a:solidFill>
                <a:latin typeface="Century Gothic"/>
              </a:rPr>
              <a:t>210</a:t>
            </a:r>
            <a:r>
              <a:rPr lang="en-US" spc="-1" dirty="0">
                <a:solidFill>
                  <a:srgbClr val="000000"/>
                </a:solidFill>
                <a:latin typeface="Century Gothic"/>
              </a:rPr>
              <a:t>Po undergoes </a:t>
            </a:r>
            <a:r>
              <a:rPr lang="el-GR" spc="-1" dirty="0">
                <a:solidFill>
                  <a:srgbClr val="000000"/>
                </a:solidFill>
                <a:latin typeface="Century Gothic"/>
              </a:rPr>
              <a:t>α</a:t>
            </a:r>
            <a:r>
              <a:rPr lang="en-US" spc="-1" dirty="0">
                <a:solidFill>
                  <a:srgbClr val="000000"/>
                </a:solidFill>
                <a:latin typeface="Century Gothic"/>
              </a:rPr>
              <a:t>-decay</a:t>
            </a:r>
          </a:p>
          <a:p>
            <a:pPr>
              <a:lnSpc>
                <a:spcPct val="100000"/>
              </a:lnSpc>
              <a:buNone/>
            </a:pPr>
            <a:endParaRPr lang="en-US" spc="-1" dirty="0">
              <a:solidFill>
                <a:srgbClr val="000000"/>
              </a:solidFill>
              <a:latin typeface="Century Gothic"/>
            </a:endParaRPr>
          </a:p>
          <a:p>
            <a:pPr algn="ctr">
              <a:lnSpc>
                <a:spcPct val="100000"/>
              </a:lnSpc>
              <a:buNone/>
            </a:pPr>
            <a:r>
              <a:rPr lang="en-US" spc="-1" baseline="30000" dirty="0">
                <a:solidFill>
                  <a:srgbClr val="000000"/>
                </a:solidFill>
                <a:latin typeface="Century Gothic"/>
              </a:rPr>
              <a:t>210</a:t>
            </a:r>
            <a:r>
              <a:rPr lang="en-US" spc="-1" dirty="0">
                <a:solidFill>
                  <a:srgbClr val="000000"/>
                </a:solidFill>
                <a:latin typeface="Century Gothic"/>
              </a:rPr>
              <a:t>Po → </a:t>
            </a:r>
            <a:r>
              <a:rPr lang="en-US" spc="-1" baseline="30000" dirty="0">
                <a:solidFill>
                  <a:srgbClr val="000000"/>
                </a:solidFill>
                <a:latin typeface="Century Gothic"/>
              </a:rPr>
              <a:t>206</a:t>
            </a:r>
            <a:r>
              <a:rPr lang="en-US" spc="-1" dirty="0">
                <a:solidFill>
                  <a:srgbClr val="000000"/>
                </a:solidFill>
                <a:latin typeface="Century Gothic"/>
              </a:rPr>
              <a:t>Pb + </a:t>
            </a:r>
            <a:r>
              <a:rPr lang="en-US" spc="-1" baseline="30000" dirty="0">
                <a:solidFill>
                  <a:srgbClr val="000000"/>
                </a:solidFill>
                <a:latin typeface="Century Gothic"/>
              </a:rPr>
              <a:t>4</a:t>
            </a:r>
            <a:r>
              <a:rPr lang="el-GR" spc="-1" dirty="0">
                <a:solidFill>
                  <a:srgbClr val="000000"/>
                </a:solidFill>
                <a:latin typeface="Century Gothic"/>
              </a:rPr>
              <a:t>α</a:t>
            </a:r>
            <a:endParaRPr lang="en-US" b="0" strike="noStrike" spc="-1" dirty="0">
              <a:latin typeface="Arial"/>
            </a:endParaRPr>
          </a:p>
        </p:txBody>
      </p:sp>
      <mc:AlternateContent xmlns:mc="http://schemas.openxmlformats.org/markup-compatibility/2006" xmlns:a14="http://schemas.microsoft.com/office/drawing/2010/main">
        <mc:Choice Requires="a14">
          <p:sp>
            <p:nvSpPr>
              <p:cNvPr id="6" name="TextBox 14">
                <a:extLst>
                  <a:ext uri="{FF2B5EF4-FFF2-40B4-BE49-F238E27FC236}">
                    <a16:creationId xmlns:a16="http://schemas.microsoft.com/office/drawing/2014/main" id="{4F8A231F-D5DE-48D3-8660-F178145AB874}"/>
                  </a:ext>
                </a:extLst>
              </p:cNvPr>
              <p:cNvSpPr/>
              <p:nvPr/>
            </p:nvSpPr>
            <p:spPr>
              <a:xfrm>
                <a:off x="1910933" y="4523722"/>
                <a:ext cx="4206600" cy="671679"/>
              </a:xfrm>
              <a:prstGeom prst="rect">
                <a:avLst/>
              </a:prstGeom>
              <a:ln/>
            </p:spPr>
            <p:style>
              <a:lnRef idx="2">
                <a:schemeClr val="dk1"/>
              </a:lnRef>
              <a:fillRef idx="1">
                <a:schemeClr val="lt1"/>
              </a:fillRef>
              <a:effectRef idx="0">
                <a:schemeClr val="dk1"/>
              </a:effectRef>
              <a:fontRef idx="minor">
                <a:schemeClr val="dk1"/>
              </a:fontRef>
            </p:style>
            <p:txBody>
              <a:bodyPr lIns="90000" tIns="45000" rIns="90000" bIns="45000" anchor="t">
                <a:spAutoFit/>
              </a:bodyPr>
              <a:lstStyle/>
              <a:p>
                <a:pPr>
                  <a:lnSpc>
                    <a:spcPct val="100000"/>
                  </a:lnSpc>
                  <a:buNone/>
                </a:pPr>
                <a:r>
                  <a:rPr lang="en-US" i="1" spc="-1" dirty="0">
                    <a:solidFill>
                      <a:srgbClr val="000000"/>
                    </a:solidFill>
                    <a:latin typeface="Century Gothic"/>
                  </a:rPr>
                  <a:t>s</a:t>
                </a:r>
                <a:r>
                  <a:rPr lang="en-US" spc="-1" dirty="0">
                    <a:solidFill>
                      <a:srgbClr val="000000"/>
                    </a:solidFill>
                    <a:latin typeface="Century Gothic"/>
                  </a:rPr>
                  <a:t>-process and</a:t>
                </a:r>
                <a:r>
                  <a:rPr lang="en-US" i="1" spc="-1" dirty="0">
                    <a:solidFill>
                      <a:srgbClr val="000000"/>
                    </a:solidFill>
                    <a:latin typeface="Century Gothic"/>
                  </a:rPr>
                  <a:t> </a:t>
                </a:r>
                <a:r>
                  <a:rPr lang="el-GR" i="1" spc="-1" dirty="0">
                    <a:solidFill>
                      <a:srgbClr val="000000"/>
                    </a:solidFill>
                    <a:latin typeface="Century Gothic"/>
                  </a:rPr>
                  <a:t>β</a:t>
                </a:r>
                <a:r>
                  <a:rPr lang="en-US" i="1" spc="-1" baseline="30000" dirty="0">
                    <a:solidFill>
                      <a:srgbClr val="000000"/>
                    </a:solidFill>
                    <a:latin typeface="Century Gothic"/>
                  </a:rPr>
                  <a:t>-</a:t>
                </a:r>
                <a:r>
                  <a:rPr lang="cs-CZ" i="1" spc="-1" dirty="0">
                    <a:solidFill>
                      <a:srgbClr val="000000"/>
                    </a:solidFill>
                    <a:latin typeface="Century Gothic"/>
                  </a:rPr>
                  <a:t>-</a:t>
                </a:r>
                <a:r>
                  <a:rPr lang="cs-CZ" spc="-1" dirty="0">
                    <a:solidFill>
                      <a:srgbClr val="000000"/>
                    </a:solidFill>
                    <a:latin typeface="Century Gothic"/>
                  </a:rPr>
                  <a:t>decay</a:t>
                </a:r>
                <a:endParaRPr lang="en-US" spc="-1" dirty="0">
                  <a:solidFill>
                    <a:srgbClr val="000000"/>
                  </a:solidFill>
                  <a:latin typeface="Century Gothic"/>
                </a:endParaRPr>
              </a:p>
              <a:p>
                <a:pPr algn="ctr">
                  <a:lnSpc>
                    <a:spcPct val="100000"/>
                  </a:lnSpc>
                  <a:buNone/>
                </a:pPr>
                <a14:m>
                  <m:oMathPara xmlns:m="http://schemas.openxmlformats.org/officeDocument/2006/math">
                    <m:oMathParaPr>
                      <m:jc m:val="centerGroup"/>
                    </m:oMathParaPr>
                    <m:oMath xmlns:m="http://schemas.openxmlformats.org/officeDocument/2006/math">
                      <m:sPre>
                        <m:sPrePr>
                          <m:ctrlPr>
                            <a:rPr lang="en-US" i="1" spc="-1" dirty="0" smtClean="0">
                              <a:solidFill>
                                <a:srgbClr val="000000"/>
                              </a:solidFill>
                              <a:latin typeface="Cambria Math" panose="02040503050406030204" pitchFamily="18" charset="0"/>
                            </a:rPr>
                          </m:ctrlPr>
                        </m:sPrePr>
                        <m:sub>
                          <m:r>
                            <a:rPr lang="cs-CZ" b="0" i="1" spc="-1" dirty="0" smtClean="0">
                              <a:solidFill>
                                <a:srgbClr val="000000"/>
                              </a:solidFill>
                              <a:latin typeface="Cambria Math" panose="02040503050406030204" pitchFamily="18" charset="0"/>
                            </a:rPr>
                            <m:t>𝑍</m:t>
                          </m:r>
                        </m:sub>
                        <m:sup>
                          <m:r>
                            <a:rPr lang="cs-CZ" b="0" i="1" smtClean="0">
                              <a:latin typeface="Cambria Math" panose="02040503050406030204" pitchFamily="18" charset="0"/>
                            </a:rPr>
                            <m:t>𝐴</m:t>
                          </m:r>
                        </m:sup>
                        <m:e>
                          <m:r>
                            <a:rPr lang="cs-CZ" b="0" i="1" smtClean="0">
                              <a:latin typeface="Cambria Math" panose="02040503050406030204" pitchFamily="18" charset="0"/>
                            </a:rPr>
                            <m:t>𝑋</m:t>
                          </m:r>
                        </m:e>
                      </m:sPre>
                      <m:r>
                        <a:rPr lang="cs-CZ" b="0" i="1" smtClean="0">
                          <a:latin typeface="Cambria Math" panose="02040503050406030204" pitchFamily="18" charset="0"/>
                        </a:rPr>
                        <m:t>+</m:t>
                      </m:r>
                      <m:sPre>
                        <m:sPrePr>
                          <m:ctrlPr>
                            <a:rPr lang="cs-CZ" b="0" i="1" smtClean="0">
                              <a:latin typeface="Cambria Math" panose="02040503050406030204" pitchFamily="18" charset="0"/>
                            </a:rPr>
                          </m:ctrlPr>
                        </m:sPrePr>
                        <m:sub>
                          <m:r>
                            <a:rPr lang="en-US" b="0" i="1" smtClean="0">
                              <a:latin typeface="Cambria Math" panose="02040503050406030204" pitchFamily="18" charset="0"/>
                            </a:rPr>
                            <m:t>0</m:t>
                          </m:r>
                        </m:sub>
                        <m:sup>
                          <m:r>
                            <a:rPr lang="en-US" b="0" i="1" smtClean="0">
                              <a:latin typeface="Cambria Math" panose="02040503050406030204" pitchFamily="18" charset="0"/>
                            </a:rPr>
                            <m:t>1</m:t>
                          </m:r>
                        </m:sup>
                        <m:e>
                          <m:r>
                            <a:rPr lang="en-US" b="0" i="1" smtClean="0">
                              <a:latin typeface="Cambria Math" panose="02040503050406030204" pitchFamily="18" charset="0"/>
                            </a:rPr>
                            <m:t>𝑛</m:t>
                          </m:r>
                        </m:e>
                      </m:sPre>
                      <m:r>
                        <a:rPr lang="en-US" i="1" spc="-1" dirty="0">
                          <a:solidFill>
                            <a:srgbClr val="000000"/>
                          </a:solidFill>
                          <a:latin typeface="Cambria Math" panose="02040503050406030204" pitchFamily="18" charset="0"/>
                        </a:rPr>
                        <m:t>→</m:t>
                      </m:r>
                      <m:sPre>
                        <m:sPrePr>
                          <m:ctrlPr>
                            <a:rPr lang="en-US" i="1" spc="-1" dirty="0">
                              <a:solidFill>
                                <a:srgbClr val="000000"/>
                              </a:solidFill>
                              <a:latin typeface="Cambria Math" panose="02040503050406030204" pitchFamily="18" charset="0"/>
                            </a:rPr>
                          </m:ctrlPr>
                        </m:sPrePr>
                        <m:sub>
                          <m:r>
                            <a:rPr lang="cs-CZ" i="1" spc="-1" dirty="0">
                              <a:solidFill>
                                <a:srgbClr val="000000"/>
                              </a:solidFill>
                              <a:latin typeface="Cambria Math" panose="02040503050406030204" pitchFamily="18" charset="0"/>
                            </a:rPr>
                            <m:t>𝑍</m:t>
                          </m:r>
                        </m:sub>
                        <m:sup>
                          <m:r>
                            <a:rPr lang="cs-CZ" i="1">
                              <a:latin typeface="Cambria Math" panose="02040503050406030204" pitchFamily="18" charset="0"/>
                            </a:rPr>
                            <m:t>𝐴</m:t>
                          </m:r>
                          <m:r>
                            <a:rPr lang="en-US" b="0" i="1" smtClean="0">
                              <a:latin typeface="Cambria Math" panose="02040503050406030204" pitchFamily="18" charset="0"/>
                            </a:rPr>
                            <m:t>+1</m:t>
                          </m:r>
                        </m:sup>
                        <m:e>
                          <m:r>
                            <a:rPr lang="en-US" b="0" i="1" smtClean="0">
                              <a:latin typeface="Cambria Math" panose="02040503050406030204" pitchFamily="18" charset="0"/>
                            </a:rPr>
                            <m:t>𝑋</m:t>
                          </m:r>
                        </m:e>
                      </m:sPre>
                      <m:r>
                        <a:rPr lang="en-US" i="1" spc="-1" dirty="0">
                          <a:solidFill>
                            <a:srgbClr val="000000"/>
                          </a:solidFill>
                          <a:latin typeface="Cambria Math" panose="02040503050406030204" pitchFamily="18" charset="0"/>
                        </a:rPr>
                        <m:t>→</m:t>
                      </m:r>
                      <m:sPre>
                        <m:sPrePr>
                          <m:ctrlPr>
                            <a:rPr lang="en-US" i="1" spc="-1" dirty="0" smtClean="0">
                              <a:solidFill>
                                <a:srgbClr val="000000"/>
                              </a:solidFill>
                              <a:latin typeface="Cambria Math" panose="02040503050406030204" pitchFamily="18" charset="0"/>
                            </a:rPr>
                          </m:ctrlPr>
                        </m:sPrePr>
                        <m:sub>
                          <m:r>
                            <a:rPr lang="cs-CZ" b="0" i="1" spc="-1" dirty="0" smtClean="0">
                              <a:solidFill>
                                <a:srgbClr val="000000"/>
                              </a:solidFill>
                              <a:latin typeface="Cambria Math" panose="02040503050406030204" pitchFamily="18" charset="0"/>
                            </a:rPr>
                            <m:t>𝑍</m:t>
                          </m:r>
                          <m:r>
                            <a:rPr lang="en-US" b="0" i="1" spc="-1" dirty="0" smtClean="0">
                              <a:solidFill>
                                <a:srgbClr val="000000"/>
                              </a:solidFill>
                              <a:latin typeface="Cambria Math" panose="02040503050406030204" pitchFamily="18" charset="0"/>
                            </a:rPr>
                            <m:t>+</m:t>
                          </m:r>
                          <m:r>
                            <a:rPr lang="cs-CZ" b="0" i="1" spc="-1" dirty="0" smtClean="0">
                              <a:solidFill>
                                <a:srgbClr val="000000"/>
                              </a:solidFill>
                              <a:latin typeface="Cambria Math" panose="02040503050406030204" pitchFamily="18" charset="0"/>
                            </a:rPr>
                            <m:t>1</m:t>
                          </m:r>
                        </m:sub>
                        <m:sup>
                          <m:r>
                            <a:rPr lang="cs-CZ" b="0" i="1" smtClean="0">
                              <a:latin typeface="Cambria Math" panose="02040503050406030204" pitchFamily="18" charset="0"/>
                            </a:rPr>
                            <m:t>𝐴</m:t>
                          </m:r>
                          <m:r>
                            <a:rPr lang="en-US" b="0" i="1" smtClean="0">
                              <a:latin typeface="Cambria Math" panose="02040503050406030204" pitchFamily="18" charset="0"/>
                            </a:rPr>
                            <m:t>+1</m:t>
                          </m:r>
                        </m:sup>
                        <m:e>
                          <m:r>
                            <a:rPr lang="cs-CZ" b="0" i="1" smtClean="0">
                              <a:latin typeface="Cambria Math" panose="02040503050406030204" pitchFamily="18" charset="0"/>
                            </a:rPr>
                            <m:t>𝑌</m:t>
                          </m:r>
                        </m:e>
                      </m:sPre>
                      <m:r>
                        <a:rPr lang="en-US" i="1" spc="-1" dirty="0">
                          <a:solidFill>
                            <a:srgbClr val="000000"/>
                          </a:solidFill>
                          <a:latin typeface="Cambria Math" panose="02040503050406030204" pitchFamily="18" charset="0"/>
                        </a:rPr>
                        <m:t> + </m:t>
                      </m:r>
                      <m:sSup>
                        <m:sSupPr>
                          <m:ctrlPr>
                            <a:rPr lang="en-US" i="1" spc="-1" dirty="0" smtClean="0">
                              <a:solidFill>
                                <a:srgbClr val="000000"/>
                              </a:solidFill>
                              <a:latin typeface="Cambria Math" panose="02040503050406030204" pitchFamily="18" charset="0"/>
                            </a:rPr>
                          </m:ctrlPr>
                        </m:sSupPr>
                        <m:e>
                          <m:r>
                            <a:rPr lang="cs-CZ" b="0" i="1" spc="-1" dirty="0" smtClean="0">
                              <a:solidFill>
                                <a:srgbClr val="000000"/>
                              </a:solidFill>
                              <a:latin typeface="Cambria Math" panose="02040503050406030204" pitchFamily="18" charset="0"/>
                            </a:rPr>
                            <m:t>𝑒</m:t>
                          </m:r>
                        </m:e>
                        <m:sup>
                          <m:r>
                            <a:rPr lang="en-US" b="0" i="1" spc="-1" dirty="0" smtClean="0">
                              <a:solidFill>
                                <a:srgbClr val="000000"/>
                              </a:solidFill>
                              <a:latin typeface="Cambria Math" panose="02040503050406030204" pitchFamily="18" charset="0"/>
                            </a:rPr>
                            <m:t>−</m:t>
                          </m:r>
                        </m:sup>
                      </m:sSup>
                      <m:r>
                        <a:rPr lang="cs-CZ" b="0" i="1" spc="-1" dirty="0" smtClean="0">
                          <a:solidFill>
                            <a:srgbClr val="000000"/>
                          </a:solidFill>
                          <a:latin typeface="Cambria Math" panose="02040503050406030204" pitchFamily="18" charset="0"/>
                        </a:rPr>
                        <m:t>+</m:t>
                      </m:r>
                      <m:sSub>
                        <m:sSubPr>
                          <m:ctrlPr>
                            <a:rPr lang="cs-CZ" b="0" i="1" spc="-1" dirty="0" smtClean="0">
                              <a:solidFill>
                                <a:srgbClr val="000000"/>
                              </a:solidFill>
                              <a:latin typeface="Cambria Math" panose="02040503050406030204" pitchFamily="18" charset="0"/>
                            </a:rPr>
                          </m:ctrlPr>
                        </m:sSubPr>
                        <m:e>
                          <m:acc>
                            <m:accPr>
                              <m:chr m:val="̅"/>
                              <m:ctrlPr>
                                <a:rPr lang="cs-CZ" b="0" i="1" spc="-1" dirty="0" smtClean="0">
                                  <a:solidFill>
                                    <a:srgbClr val="000000"/>
                                  </a:solidFill>
                                  <a:latin typeface="Cambria Math" panose="02040503050406030204" pitchFamily="18" charset="0"/>
                                </a:rPr>
                              </m:ctrlPr>
                            </m:accPr>
                            <m:e>
                              <m:r>
                                <a:rPr lang="cs-CZ" b="0" i="1" spc="-1" dirty="0" smtClean="0">
                                  <a:solidFill>
                                    <a:srgbClr val="000000"/>
                                  </a:solidFill>
                                  <a:latin typeface="Cambria Math" panose="02040503050406030204" pitchFamily="18" charset="0"/>
                                  <a:ea typeface="Cambria Math" panose="02040503050406030204" pitchFamily="18" charset="0"/>
                                </a:rPr>
                                <m:t>𝜈</m:t>
                              </m:r>
                            </m:e>
                          </m:acc>
                        </m:e>
                        <m:sub>
                          <m:r>
                            <a:rPr lang="en-US" b="0" i="1" spc="-1" dirty="0" smtClean="0">
                              <a:solidFill>
                                <a:srgbClr val="000000"/>
                              </a:solidFill>
                              <a:latin typeface="Cambria Math" panose="02040503050406030204" pitchFamily="18" charset="0"/>
                            </a:rPr>
                            <m:t>𝑒</m:t>
                          </m:r>
                        </m:sub>
                      </m:sSub>
                    </m:oMath>
                  </m:oMathPara>
                </a14:m>
                <a:endParaRPr lang="en-US" b="0" strike="noStrike" spc="-1" dirty="0">
                  <a:latin typeface="Arial"/>
                </a:endParaRPr>
              </a:p>
            </p:txBody>
          </p:sp>
        </mc:Choice>
        <mc:Fallback xmlns="">
          <p:sp>
            <p:nvSpPr>
              <p:cNvPr id="6" name="TextBox 14">
                <a:extLst>
                  <a:ext uri="{FF2B5EF4-FFF2-40B4-BE49-F238E27FC236}">
                    <a16:creationId xmlns:a16="http://schemas.microsoft.com/office/drawing/2014/main" id="{4F8A231F-D5DE-48D3-8660-F178145AB874}"/>
                  </a:ext>
                </a:extLst>
              </p:cNvPr>
              <p:cNvSpPr>
                <a:spLocks noRot="1" noChangeAspect="1" noMove="1" noResize="1" noEditPoints="1" noAdjustHandles="1" noChangeArrowheads="1" noChangeShapeType="1" noTextEdit="1"/>
              </p:cNvSpPr>
              <p:nvPr/>
            </p:nvSpPr>
            <p:spPr>
              <a:xfrm>
                <a:off x="1910933" y="4523722"/>
                <a:ext cx="4206600" cy="671679"/>
              </a:xfrm>
              <a:prstGeom prst="rect">
                <a:avLst/>
              </a:prstGeom>
              <a:blipFill>
                <a:blip r:embed="rId3"/>
                <a:stretch>
                  <a:fillRect l="-863" t="-3509"/>
                </a:stretch>
              </a:blipFill>
              <a:ln/>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22C8B6D-BE97-4044-81F9-FF6DB6B9A783}"/>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a:xfrm>
            <a:off x="2037604" y="752760"/>
            <a:ext cx="8911440" cy="1280520"/>
          </a:xfrm>
        </p:spPr>
        <p:txBody>
          <a:bodyPr/>
          <a:lstStyle/>
          <a:p>
            <a:pPr>
              <a:lnSpc>
                <a:spcPct val="100000"/>
              </a:lnSpc>
            </a:pPr>
            <a:r>
              <a:rPr lang="en-US" sz="3600" spc="-1" dirty="0">
                <a:solidFill>
                  <a:srgbClr val="178DBB"/>
                </a:solidFill>
                <a:latin typeface="Century Gothic"/>
              </a:rPr>
              <a:t>Simplified scheme for neutron capture</a:t>
            </a:r>
            <a:endParaRPr lang="en-GB" sz="3600" spc="-1" dirty="0">
              <a:solidFill>
                <a:srgbClr val="178DBB"/>
              </a:solidFill>
              <a:latin typeface="Century Gothic"/>
            </a:endParaRPr>
          </a:p>
        </p:txBody>
      </p:sp>
      <p:sp>
        <p:nvSpPr>
          <p:cNvPr id="11" name="Content Placeholder 11">
            <a:extLst>
              <a:ext uri="{FF2B5EF4-FFF2-40B4-BE49-F238E27FC236}">
                <a16:creationId xmlns:a16="http://schemas.microsoft.com/office/drawing/2014/main" id="{D99D7BF8-CEB9-46EB-A84F-9620E619FC00}"/>
              </a:ext>
            </a:extLst>
          </p:cNvPr>
          <p:cNvSpPr txBox="1">
            <a:spLocks/>
          </p:cNvSpPr>
          <p:nvPr/>
        </p:nvSpPr>
        <p:spPr>
          <a:xfrm>
            <a:off x="2955907" y="5293453"/>
            <a:ext cx="7024499" cy="1237882"/>
          </a:xfrm>
          <a:prstGeom prst="rect">
            <a:avLst/>
          </a:prstGeom>
          <a:noFill/>
          <a:ln w="0">
            <a:noFill/>
          </a:ln>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entury Gothic" panose="020B0502020202020204" pitchFamily="34" charset="0"/>
              </a:rPr>
              <a:t>High Z material can be used for both neutron generation and capture with &gt;20 MeV protons from advanced acceleration schemes.</a:t>
            </a:r>
            <a:endParaRPr lang="en-GB" sz="1800" dirty="0">
              <a:latin typeface="Century Gothic" panose="020B0502020202020204" pitchFamily="34" charset="0"/>
            </a:endParaRPr>
          </a:p>
        </p:txBody>
      </p:sp>
      <p:pic>
        <p:nvPicPr>
          <p:cNvPr id="13" name="Content Placeholder 12">
            <a:extLst>
              <a:ext uri="{FF2B5EF4-FFF2-40B4-BE49-F238E27FC236}">
                <a16:creationId xmlns:a16="http://schemas.microsoft.com/office/drawing/2014/main" id="{24E1DEA2-06A5-4911-A78A-B20DCD19334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75073" y="1809264"/>
            <a:ext cx="8021060" cy="3099347"/>
          </a:xfrm>
        </p:spPr>
      </p:pic>
      <p:sp>
        <p:nvSpPr>
          <p:cNvPr id="3" name="Slide Number Placeholder 2">
            <a:extLst>
              <a:ext uri="{FF2B5EF4-FFF2-40B4-BE49-F238E27FC236}">
                <a16:creationId xmlns:a16="http://schemas.microsoft.com/office/drawing/2014/main" id="{B6D3A656-7CA6-40AF-AD47-A211A26210D3}"/>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283260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2593080" y="381634"/>
            <a:ext cx="8911440" cy="1280520"/>
          </a:xfrm>
          <a:prstGeom prst="rect">
            <a:avLst/>
          </a:prstGeom>
          <a:noFill/>
          <a:ln w="0">
            <a:noFill/>
          </a:ln>
        </p:spPr>
        <p:txBody>
          <a:bodyPr anchor="t">
            <a:noAutofit/>
          </a:bodyPr>
          <a:lstStyle/>
          <a:p>
            <a:pPr>
              <a:lnSpc>
                <a:spcPct val="100000"/>
              </a:lnSpc>
              <a:buNone/>
            </a:pPr>
            <a:r>
              <a:rPr lang="en-US" sz="3600" b="0" strike="noStrike" spc="-1" dirty="0">
                <a:solidFill>
                  <a:srgbClr val="178DBB"/>
                </a:solidFill>
                <a:latin typeface="Century Gothic"/>
              </a:rPr>
              <a:t>Laser-driven neutron source</a:t>
            </a:r>
            <a:endParaRPr lang="en-US" sz="3600" b="0" strike="noStrike" spc="-1" dirty="0">
              <a:solidFill>
                <a:srgbClr val="000000"/>
              </a:solidFill>
              <a:latin typeface="Century Gothic"/>
            </a:endParaRPr>
          </a:p>
        </p:txBody>
      </p:sp>
      <p:graphicFrame>
        <p:nvGraphicFramePr>
          <p:cNvPr id="306" name="Table 11"/>
          <p:cNvGraphicFramePr/>
          <p:nvPr>
            <p:extLst>
              <p:ext uri="{D42A27DB-BD31-4B8C-83A1-F6EECF244321}">
                <p14:modId xmlns:p14="http://schemas.microsoft.com/office/powerpoint/2010/main" val="1133478878"/>
              </p:ext>
            </p:extLst>
          </p:nvPr>
        </p:nvGraphicFramePr>
        <p:xfrm>
          <a:off x="1679400" y="3657634"/>
          <a:ext cx="10154160" cy="3006000"/>
        </p:xfrm>
        <a:graphic>
          <a:graphicData uri="http://schemas.openxmlformats.org/drawingml/2006/table">
            <a:tbl>
              <a:tblPr/>
              <a:tblGrid>
                <a:gridCol w="2585880">
                  <a:extLst>
                    <a:ext uri="{9D8B030D-6E8A-4147-A177-3AD203B41FA5}">
                      <a16:colId xmlns:a16="http://schemas.microsoft.com/office/drawing/2014/main" val="20000"/>
                    </a:ext>
                  </a:extLst>
                </a:gridCol>
                <a:gridCol w="699120">
                  <a:extLst>
                    <a:ext uri="{9D8B030D-6E8A-4147-A177-3AD203B41FA5}">
                      <a16:colId xmlns:a16="http://schemas.microsoft.com/office/drawing/2014/main" val="20001"/>
                    </a:ext>
                  </a:extLst>
                </a:gridCol>
                <a:gridCol w="699120">
                  <a:extLst>
                    <a:ext uri="{9D8B030D-6E8A-4147-A177-3AD203B41FA5}">
                      <a16:colId xmlns:a16="http://schemas.microsoft.com/office/drawing/2014/main" val="20002"/>
                    </a:ext>
                  </a:extLst>
                </a:gridCol>
                <a:gridCol w="1532160">
                  <a:extLst>
                    <a:ext uri="{9D8B030D-6E8A-4147-A177-3AD203B41FA5}">
                      <a16:colId xmlns:a16="http://schemas.microsoft.com/office/drawing/2014/main" val="20003"/>
                    </a:ext>
                  </a:extLst>
                </a:gridCol>
                <a:gridCol w="1445040">
                  <a:extLst>
                    <a:ext uri="{9D8B030D-6E8A-4147-A177-3AD203B41FA5}">
                      <a16:colId xmlns:a16="http://schemas.microsoft.com/office/drawing/2014/main" val="20004"/>
                    </a:ext>
                  </a:extLst>
                </a:gridCol>
                <a:gridCol w="1064160">
                  <a:extLst>
                    <a:ext uri="{9D8B030D-6E8A-4147-A177-3AD203B41FA5}">
                      <a16:colId xmlns:a16="http://schemas.microsoft.com/office/drawing/2014/main" val="20005"/>
                    </a:ext>
                  </a:extLst>
                </a:gridCol>
                <a:gridCol w="1064160">
                  <a:extLst>
                    <a:ext uri="{9D8B030D-6E8A-4147-A177-3AD203B41FA5}">
                      <a16:colId xmlns:a16="http://schemas.microsoft.com/office/drawing/2014/main" val="20006"/>
                    </a:ext>
                  </a:extLst>
                </a:gridCol>
                <a:gridCol w="1064520">
                  <a:extLst>
                    <a:ext uri="{9D8B030D-6E8A-4147-A177-3AD203B41FA5}">
                      <a16:colId xmlns:a16="http://schemas.microsoft.com/office/drawing/2014/main" val="20007"/>
                    </a:ext>
                  </a:extLst>
                </a:gridCol>
              </a:tblGrid>
              <a:tr h="360000">
                <a:tc>
                  <a:txBody>
                    <a:bodyPr/>
                    <a:lstStyle/>
                    <a:p>
                      <a:endParaRPr lang="en-US"/>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GB" sz="1400" b="1" strike="noStrike" spc="-1">
                          <a:solidFill>
                            <a:srgbClr val="FFFFFF"/>
                          </a:solidFill>
                          <a:latin typeface="Century Gothic"/>
                        </a:rPr>
                        <a:t>E [J]</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l-GR" sz="1400" b="1" strike="noStrike" spc="-1">
                          <a:solidFill>
                            <a:srgbClr val="FFFFFF"/>
                          </a:solidFill>
                          <a:latin typeface="Century Gothic"/>
                        </a:rPr>
                        <a:t>τ</a:t>
                      </a:r>
                      <a:r>
                        <a:rPr lang="en-GB" sz="1400" b="1" strike="noStrike" spc="-1">
                          <a:solidFill>
                            <a:srgbClr val="FFFFFF"/>
                          </a:solidFill>
                          <a:latin typeface="Century Gothic"/>
                        </a:rPr>
                        <a:t>[fs]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GB" sz="1400" b="1" strike="noStrike" spc="-1">
                          <a:solidFill>
                            <a:srgbClr val="FFFFFF"/>
                          </a:solidFill>
                          <a:latin typeface="Century Gothic"/>
                        </a:rPr>
                        <a:t>f </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endParaRPr lang="en-US"/>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GB" sz="1400" b="1" strike="noStrike" spc="-1">
                          <a:solidFill>
                            <a:srgbClr val="FFFFFF"/>
                          </a:solidFill>
                          <a:latin typeface="Century Gothic"/>
                        </a:rPr>
                        <a:t>F [N/sr]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pt-BR" sz="1400" b="1" strike="noStrike" spc="-1">
                          <a:solidFill>
                            <a:srgbClr val="FFFFFF"/>
                          </a:solidFill>
                          <a:latin typeface="Century Gothic"/>
                        </a:rPr>
                        <a:t>F/E[N/sr/J]</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pt-BR" sz="1400" b="1" strike="noStrike" spc="-1">
                          <a:solidFill>
                            <a:srgbClr val="FFFFFF"/>
                          </a:solidFill>
                          <a:latin typeface="Century Gothic"/>
                        </a:rPr>
                        <a:t>fF [N/sr/s]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extLst>
                  <a:ext uri="{0D108BD9-81ED-4DB2-BD59-A6C34878D82A}">
                    <a16:rowId xmlns:a16="http://schemas.microsoft.com/office/drawing/2014/main" val="10000"/>
                  </a:ext>
                </a:extLst>
              </a:tr>
              <a:tr h="360000">
                <a:tc>
                  <a:txBody>
                    <a:bodyPr/>
                    <a:lstStyle/>
                    <a:p>
                      <a:pPr>
                        <a:lnSpc>
                          <a:spcPct val="100000"/>
                        </a:lnSpc>
                        <a:buNone/>
                      </a:pPr>
                      <a:r>
                        <a:rPr lang="en-GB" sz="1400" b="0" strike="noStrike" spc="-1" dirty="0">
                          <a:solidFill>
                            <a:srgbClr val="000000"/>
                          </a:solidFill>
                          <a:latin typeface="Century Gothic"/>
                        </a:rPr>
                        <a:t>Roth, et al. PRL (2013)</a:t>
                      </a:r>
                      <a:endParaRPr lang="en-US" sz="1400" b="0" strike="noStrike" spc="-1" dirty="0">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80</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600</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once per hour</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nSpc>
                          <a:spcPct val="100000"/>
                        </a:lnSpc>
                        <a:buNone/>
                      </a:pPr>
                      <a:r>
                        <a:rPr lang="en-GB" sz="1400" b="0" strike="noStrike" spc="-1">
                          <a:solidFill>
                            <a:srgbClr val="000000"/>
                          </a:solidFill>
                          <a:latin typeface="Century Gothic"/>
                        </a:rPr>
                        <a:t>CD</a:t>
                      </a:r>
                      <a:r>
                        <a:rPr lang="en-GB" sz="1400" b="0" strike="noStrike" spc="-1" baseline="-25000">
                          <a:solidFill>
                            <a:srgbClr val="000000"/>
                          </a:solidFill>
                          <a:latin typeface="Century Gothic"/>
                        </a:rPr>
                        <a:t>2</a:t>
                      </a:r>
                      <a:r>
                        <a:rPr lang="en-GB" sz="1400" b="0" strike="noStrike" spc="-1">
                          <a:solidFill>
                            <a:srgbClr val="000000"/>
                          </a:solidFill>
                          <a:latin typeface="Century Gothic"/>
                        </a:rPr>
                        <a:t>+Be</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4.40×10</a:t>
                      </a:r>
                      <a:r>
                        <a:rPr lang="en-GB" sz="1400" b="0" strike="noStrike" spc="-1" baseline="30000">
                          <a:solidFill>
                            <a:srgbClr val="000000"/>
                          </a:solidFill>
                          <a:latin typeface="Century Gothic"/>
                        </a:rPr>
                        <a:t>9</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5.50×10</a:t>
                      </a:r>
                      <a:r>
                        <a:rPr lang="en-GB" sz="1400" b="0" strike="noStrike" spc="-1" baseline="30000">
                          <a:solidFill>
                            <a:srgbClr val="000000"/>
                          </a:solidFill>
                          <a:latin typeface="Century Gothic"/>
                        </a:rPr>
                        <a:t>7</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1.22×10</a:t>
                      </a:r>
                      <a:r>
                        <a:rPr lang="en-GB" sz="1400" b="0" strike="noStrike" spc="-1" baseline="30000">
                          <a:solidFill>
                            <a:srgbClr val="000000"/>
                          </a:solidFill>
                          <a:latin typeface="Century Gothic"/>
                        </a:rPr>
                        <a:t>6</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extLst>
                  <a:ext uri="{0D108BD9-81ED-4DB2-BD59-A6C34878D82A}">
                    <a16:rowId xmlns:a16="http://schemas.microsoft.com/office/drawing/2014/main" val="10001"/>
                  </a:ext>
                </a:extLst>
              </a:tr>
              <a:tr h="360000">
                <a:tc>
                  <a:txBody>
                    <a:bodyPr/>
                    <a:lstStyle/>
                    <a:p>
                      <a:pPr>
                        <a:lnSpc>
                          <a:spcPct val="100000"/>
                        </a:lnSpc>
                        <a:buNone/>
                      </a:pPr>
                      <a:r>
                        <a:rPr lang="de-DE" sz="1400" b="0" strike="noStrike" spc="-1">
                          <a:solidFill>
                            <a:srgbClr val="000000"/>
                          </a:solidFill>
                          <a:latin typeface="Century Gothic"/>
                        </a:rPr>
                        <a:t>Kleinschmidt et al., Phys. Plasmas (2018)</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150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US" sz="1400" b="0" strike="noStrike" spc="-1">
                          <a:solidFill>
                            <a:srgbClr val="000000"/>
                          </a:solidFill>
                          <a:latin typeface="Century Gothic"/>
                        </a:rPr>
                        <a:t>5</a:t>
                      </a:r>
                      <a:r>
                        <a:rPr lang="en-GB" sz="1400" b="0" strike="noStrike" spc="-1">
                          <a:solidFill>
                            <a:srgbClr val="000000"/>
                          </a:solidFill>
                          <a:latin typeface="Century Gothic"/>
                        </a:rPr>
                        <a:t>00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US" sz="1400" b="0" strike="noStrike" spc="-1">
                          <a:solidFill>
                            <a:srgbClr val="000000"/>
                          </a:solidFill>
                          <a:latin typeface="Century Gothic"/>
                        </a:rPr>
                        <a:t>once</a:t>
                      </a:r>
                      <a:r>
                        <a:rPr lang="en-GB" sz="1400" b="0" strike="noStrike" spc="-1">
                          <a:solidFill>
                            <a:srgbClr val="000000"/>
                          </a:solidFill>
                          <a:latin typeface="Century Gothic"/>
                        </a:rPr>
                        <a:t> per 90 minutes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nSpc>
                          <a:spcPct val="100000"/>
                        </a:lnSpc>
                        <a:buNone/>
                      </a:pPr>
                      <a:r>
                        <a:rPr lang="en-GB" sz="1400" b="0" strike="noStrike" spc="-1">
                          <a:solidFill>
                            <a:srgbClr val="000000"/>
                          </a:solidFill>
                          <a:latin typeface="Century Gothic"/>
                        </a:rPr>
                        <a:t>CD</a:t>
                      </a:r>
                      <a:r>
                        <a:rPr lang="en-GB" sz="1400" b="0" strike="noStrike" spc="-1" baseline="-25000">
                          <a:solidFill>
                            <a:srgbClr val="000000"/>
                          </a:solidFill>
                          <a:latin typeface="Century Gothic"/>
                        </a:rPr>
                        <a:t>2</a:t>
                      </a:r>
                      <a:r>
                        <a:rPr lang="en-GB" sz="1400" b="0" strike="noStrike" spc="-1">
                          <a:solidFill>
                            <a:srgbClr val="000000"/>
                          </a:solidFill>
                          <a:latin typeface="Century Gothic"/>
                        </a:rPr>
                        <a:t>+Be</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1.42×10</a:t>
                      </a:r>
                      <a:r>
                        <a:rPr lang="en-GB" sz="1400" b="0" strike="noStrike" spc="-1" baseline="30000">
                          <a:solidFill>
                            <a:srgbClr val="000000"/>
                          </a:solidFill>
                          <a:latin typeface="Century Gothic"/>
                        </a:rPr>
                        <a:t>10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9.47×10</a:t>
                      </a:r>
                      <a:r>
                        <a:rPr lang="en-GB" sz="1400" b="0" strike="noStrike" spc="-1" baseline="30000">
                          <a:solidFill>
                            <a:srgbClr val="000000"/>
                          </a:solidFill>
                          <a:latin typeface="Century Gothic"/>
                        </a:rPr>
                        <a:t>7</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2.63×10</a:t>
                      </a:r>
                      <a:r>
                        <a:rPr lang="en-GB" sz="1400" b="0" strike="noStrike" spc="-1" baseline="30000">
                          <a:solidFill>
                            <a:srgbClr val="000000"/>
                          </a:solidFill>
                          <a:latin typeface="Century Gothic"/>
                        </a:rPr>
                        <a:t>6</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2"/>
                  </a:ext>
                </a:extLst>
              </a:tr>
              <a:tr h="360000">
                <a:tc>
                  <a:txBody>
                    <a:bodyPr/>
                    <a:lstStyle/>
                    <a:p>
                      <a:pPr>
                        <a:lnSpc>
                          <a:spcPct val="100000"/>
                        </a:lnSpc>
                        <a:buNone/>
                      </a:pPr>
                      <a:r>
                        <a:rPr lang="da-DK" sz="1400" b="0" strike="noStrike" spc="-1" dirty="0">
                          <a:solidFill>
                            <a:srgbClr val="000000"/>
                          </a:solidFill>
                          <a:latin typeface="Century Gothic"/>
                        </a:rPr>
                        <a:t>Huang et al., APL (2022) –theoretical suggestion</a:t>
                      </a:r>
                      <a:endParaRPr lang="en-US" sz="1400" b="0" strike="noStrike" spc="-1" dirty="0">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282</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1000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once per hour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nSpc>
                          <a:spcPct val="100000"/>
                        </a:lnSpc>
                        <a:buNone/>
                      </a:pPr>
                      <a:r>
                        <a:rPr lang="en-GB" sz="1400" b="0" strike="noStrike" spc="-1">
                          <a:solidFill>
                            <a:srgbClr val="000000"/>
                          </a:solidFill>
                          <a:latin typeface="Century Gothic"/>
                        </a:rPr>
                        <a:t>CD2+Be</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1.70×10</a:t>
                      </a:r>
                      <a:r>
                        <a:rPr lang="en-GB" sz="1400" b="0" strike="noStrike" spc="-1" baseline="30000">
                          <a:solidFill>
                            <a:srgbClr val="000000"/>
                          </a:solidFill>
                          <a:latin typeface="Century Gothic"/>
                        </a:rPr>
                        <a:t>11</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6.03×10</a:t>
                      </a:r>
                      <a:r>
                        <a:rPr lang="en-GB" sz="1400" b="0" strike="noStrike" spc="-1" baseline="30000">
                          <a:solidFill>
                            <a:srgbClr val="000000"/>
                          </a:solidFill>
                          <a:latin typeface="Century Gothic"/>
                        </a:rPr>
                        <a:t>8</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4.72×10</a:t>
                      </a:r>
                      <a:r>
                        <a:rPr lang="en-GB" sz="1400" b="0" strike="noStrike" spc="-1" baseline="30000">
                          <a:solidFill>
                            <a:srgbClr val="000000"/>
                          </a:solidFill>
                          <a:latin typeface="Century Gothic"/>
                        </a:rPr>
                        <a:t>7</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3"/>
                  </a:ext>
                </a:extLst>
              </a:tr>
              <a:tr h="360000">
                <a:tc>
                  <a:txBody>
                    <a:bodyPr/>
                    <a:lstStyle/>
                    <a:p>
                      <a:pPr>
                        <a:lnSpc>
                          <a:spcPct val="100000"/>
                        </a:lnSpc>
                        <a:buNone/>
                      </a:pPr>
                      <a:r>
                        <a:rPr lang="da-DK" sz="1400" b="0" strike="noStrike" spc="-1">
                          <a:solidFill>
                            <a:srgbClr val="000000"/>
                          </a:solidFill>
                          <a:latin typeface="Century Gothic"/>
                        </a:rPr>
                        <a:t>Günther et al., Nat Com. (2022)</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20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700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once per hour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nSpc>
                          <a:spcPct val="100000"/>
                        </a:lnSpc>
                        <a:buNone/>
                      </a:pPr>
                      <a:r>
                        <a:rPr lang="en-GB" sz="1400" b="0" strike="noStrike" spc="-1">
                          <a:solidFill>
                            <a:srgbClr val="000000"/>
                          </a:solidFill>
                          <a:latin typeface="Century Gothic"/>
                        </a:rPr>
                        <a:t>CHO+Au</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4.93×10</a:t>
                      </a:r>
                      <a:r>
                        <a:rPr lang="en-GB" sz="1400" b="0" strike="noStrike" spc="-1" baseline="30000">
                          <a:solidFill>
                            <a:srgbClr val="000000"/>
                          </a:solidFill>
                          <a:latin typeface="Century Gothic"/>
                        </a:rPr>
                        <a:t>9</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2.47×10</a:t>
                      </a:r>
                      <a:r>
                        <a:rPr lang="en-GB" sz="1400" b="0" strike="noStrike" spc="-1" baseline="30000">
                          <a:solidFill>
                            <a:srgbClr val="000000"/>
                          </a:solidFill>
                          <a:latin typeface="Century Gothic"/>
                        </a:rPr>
                        <a:t>8</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r">
                        <a:lnSpc>
                          <a:spcPct val="100000"/>
                        </a:lnSpc>
                        <a:buNone/>
                      </a:pPr>
                      <a:r>
                        <a:rPr lang="en-GB" sz="1400" b="0" strike="noStrike" spc="-1">
                          <a:solidFill>
                            <a:srgbClr val="000000"/>
                          </a:solidFill>
                          <a:latin typeface="Century Gothic"/>
                        </a:rPr>
                        <a:t>1.37×10</a:t>
                      </a:r>
                      <a:r>
                        <a:rPr lang="en-GB" sz="1400" b="0" strike="noStrike" spc="-1" baseline="30000">
                          <a:solidFill>
                            <a:srgbClr val="000000"/>
                          </a:solidFill>
                          <a:latin typeface="Century Gothic"/>
                        </a:rPr>
                        <a:t>6</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4"/>
                  </a:ext>
                </a:extLst>
              </a:tr>
              <a:tr h="360000">
                <a:tc>
                  <a:txBody>
                    <a:bodyPr/>
                    <a:lstStyle/>
                    <a:p>
                      <a:pPr>
                        <a:lnSpc>
                          <a:spcPct val="100000"/>
                        </a:lnSpc>
                        <a:buNone/>
                      </a:pPr>
                      <a:r>
                        <a:rPr lang="fr-FR" sz="1400" b="0" strike="noStrike" spc="-1" dirty="0" err="1">
                          <a:solidFill>
                            <a:srgbClr val="000000"/>
                          </a:solidFill>
                          <a:latin typeface="Century Gothic"/>
                        </a:rPr>
                        <a:t>Mirfayzi</a:t>
                      </a:r>
                      <a:r>
                        <a:rPr lang="fr-FR" sz="1400" b="0" strike="noStrike" spc="-1" dirty="0">
                          <a:solidFill>
                            <a:srgbClr val="000000"/>
                          </a:solidFill>
                          <a:latin typeface="Century Gothic"/>
                        </a:rPr>
                        <a:t> et al., </a:t>
                      </a:r>
                      <a:r>
                        <a:rPr lang="fr-FR" sz="1400" b="0" strike="noStrike" spc="-1" dirty="0" err="1">
                          <a:solidFill>
                            <a:srgbClr val="000000"/>
                          </a:solidFill>
                          <a:latin typeface="Century Gothic"/>
                        </a:rPr>
                        <a:t>SciRep</a:t>
                      </a:r>
                      <a:r>
                        <a:rPr lang="fr-FR" sz="1400" b="0" strike="noStrike" spc="-1" dirty="0">
                          <a:solidFill>
                            <a:srgbClr val="000000"/>
                          </a:solidFill>
                          <a:latin typeface="Century Gothic"/>
                        </a:rPr>
                        <a:t> (2020)</a:t>
                      </a:r>
                      <a:endParaRPr lang="en-US" sz="1400" b="0" strike="noStrike" spc="-1" dirty="0">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pPr>
                      <a:r>
                        <a:rPr lang="en-US" sz="1400" b="0" strike="noStrike" spc="-1">
                          <a:solidFill>
                            <a:srgbClr val="000000"/>
                          </a:solidFill>
                          <a:latin typeface="Century Gothic"/>
                        </a:rPr>
                        <a:t>300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pPr>
                      <a:r>
                        <a:rPr lang="en-US" sz="1400" b="0" strike="noStrike" spc="-1">
                          <a:solidFill>
                            <a:srgbClr val="000000"/>
                          </a:solidFill>
                          <a:latin typeface="Century Gothic"/>
                        </a:rPr>
                        <a:t>1200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en-GB" sz="1400" b="0" strike="noStrike" spc="-1">
                          <a:solidFill>
                            <a:srgbClr val="000000"/>
                          </a:solidFill>
                          <a:latin typeface="Century Gothic"/>
                        </a:rPr>
                        <a:t>once per hour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nSpc>
                          <a:spcPct val="100000"/>
                        </a:lnSpc>
                        <a:buNone/>
                        <a:tabLst>
                          <a:tab pos="0" algn="l"/>
                        </a:tabLst>
                      </a:pPr>
                      <a:r>
                        <a:rPr lang="en-GB" sz="1400" b="0" strike="noStrike" spc="-1">
                          <a:solidFill>
                            <a:srgbClr val="000000"/>
                          </a:solidFill>
                          <a:latin typeface="Century Gothic"/>
                        </a:rPr>
                        <a:t>CD</a:t>
                      </a:r>
                      <a:r>
                        <a:rPr lang="en-GB" sz="1400" b="0" strike="noStrike" spc="-1" baseline="-25000">
                          <a:solidFill>
                            <a:srgbClr val="000000"/>
                          </a:solidFill>
                          <a:latin typeface="Century Gothic"/>
                        </a:rPr>
                        <a:t>2</a:t>
                      </a:r>
                      <a:r>
                        <a:rPr lang="en-GB" sz="1400" b="0" strike="noStrike" spc="-1">
                          <a:solidFill>
                            <a:srgbClr val="000000"/>
                          </a:solidFill>
                          <a:latin typeface="Century Gothic"/>
                        </a:rPr>
                        <a:t>+Be</a:t>
                      </a:r>
                      <a:r>
                        <a:rPr lang="cs-CZ" sz="1400" b="0" strike="noStrike" spc="-1">
                          <a:solidFill>
                            <a:srgbClr val="000000"/>
                          </a:solidFill>
                          <a:latin typeface="Century Gothic"/>
                        </a:rPr>
                        <a:t>+</a:t>
                      </a:r>
                      <a:r>
                        <a:rPr lang="en-US" sz="1400" b="0" strike="noStrike" spc="-1">
                          <a:solidFill>
                            <a:srgbClr val="000000"/>
                          </a:solidFill>
                          <a:latin typeface="Century Gothic"/>
                        </a:rPr>
                        <a:t>PET+</a:t>
                      </a:r>
                      <a:r>
                        <a:rPr lang="cs-CZ" sz="1400" b="0" strike="noStrike" spc="-1">
                          <a:solidFill>
                            <a:srgbClr val="000000"/>
                          </a:solidFill>
                          <a:latin typeface="Century Gothic"/>
                        </a:rPr>
                        <a:t>H</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cs-CZ" sz="1400" b="0" strike="noStrike" spc="-1">
                          <a:solidFill>
                            <a:srgbClr val="000000"/>
                          </a:solidFill>
                          <a:latin typeface="Century Gothic"/>
                        </a:rPr>
                        <a:t>8</a:t>
                      </a:r>
                      <a:r>
                        <a:rPr lang="en-GB" sz="1400" b="0" strike="noStrike" spc="-1">
                          <a:solidFill>
                            <a:srgbClr val="000000"/>
                          </a:solidFill>
                          <a:latin typeface="Century Gothic"/>
                        </a:rPr>
                        <a:t>×10</a:t>
                      </a:r>
                      <a:r>
                        <a:rPr lang="cs-CZ" sz="1400" b="0" strike="noStrike" spc="-1" baseline="30000">
                          <a:solidFill>
                            <a:srgbClr val="000000"/>
                          </a:solidFill>
                          <a:latin typeface="Century Gothic"/>
                        </a:rPr>
                        <a:t>5 </a:t>
                      </a:r>
                      <a:r>
                        <a:rPr lang="cs-CZ" sz="1400" b="0" strike="noStrike" spc="-1">
                          <a:solidFill>
                            <a:srgbClr val="000000"/>
                          </a:solidFill>
                          <a:latin typeface="Century Gothic"/>
                        </a:rPr>
                        <a:t>cold</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endParaRPr lang="en-US"/>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endParaRPr lang="en-US"/>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extLst>
                  <a:ext uri="{0D108BD9-81ED-4DB2-BD59-A6C34878D82A}">
                    <a16:rowId xmlns:a16="http://schemas.microsoft.com/office/drawing/2014/main" val="10005"/>
                  </a:ext>
                </a:extLst>
              </a:tr>
              <a:tr h="360000">
                <a:tc>
                  <a:txBody>
                    <a:bodyPr/>
                    <a:lstStyle/>
                    <a:p>
                      <a:pPr>
                        <a:lnSpc>
                          <a:spcPct val="100000"/>
                        </a:lnSpc>
                        <a:buNone/>
                      </a:pPr>
                      <a:r>
                        <a:rPr lang="da-DK" sz="1400" b="0" strike="noStrike" spc="-1" dirty="0">
                          <a:solidFill>
                            <a:srgbClr val="FF0000"/>
                          </a:solidFill>
                          <a:latin typeface="Century Gothic"/>
                        </a:rPr>
                        <a:t>Horn</a:t>
                      </a:r>
                      <a:r>
                        <a:rPr lang="cs-CZ" sz="1400" b="0" strike="noStrike" spc="-1" dirty="0">
                          <a:solidFill>
                            <a:srgbClr val="FF0000"/>
                          </a:solidFill>
                          <a:latin typeface="Century Gothic"/>
                        </a:rPr>
                        <a:t>ý et al., SciRep </a:t>
                      </a:r>
                      <a:r>
                        <a:rPr lang="en-US" sz="1400" b="0" strike="noStrike" spc="-1" dirty="0">
                          <a:solidFill>
                            <a:srgbClr val="FF0000"/>
                          </a:solidFill>
                          <a:latin typeface="Century Gothic"/>
                        </a:rPr>
                        <a:t>(2022)</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pPr>
                      <a:r>
                        <a:rPr lang="cs-CZ" sz="1400" b="0" strike="noStrike" spc="-1" dirty="0">
                          <a:solidFill>
                            <a:srgbClr val="000000"/>
                          </a:solidFill>
                          <a:latin typeface="Century Gothic"/>
                        </a:rPr>
                        <a:t>22</a:t>
                      </a:r>
                      <a:endParaRPr lang="en-US" sz="1400" b="0" strike="noStrike" spc="-1" dirty="0">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pPr>
                      <a:r>
                        <a:rPr lang="cs-CZ" sz="1400" b="0" strike="noStrike" spc="-1">
                          <a:solidFill>
                            <a:srgbClr val="000000"/>
                          </a:solidFill>
                          <a:latin typeface="Century Gothic"/>
                        </a:rPr>
                        <a:t>20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cs-CZ" sz="1400" b="0" strike="noStrike" spc="-1">
                          <a:solidFill>
                            <a:srgbClr val="000000"/>
                          </a:solidFill>
                          <a:latin typeface="Century Gothic"/>
                        </a:rPr>
                        <a:t>once per minute</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nSpc>
                          <a:spcPct val="100000"/>
                        </a:lnSpc>
                        <a:buNone/>
                      </a:pPr>
                      <a:r>
                        <a:rPr lang="en-GB" sz="1400" b="0" strike="noStrike" spc="-1">
                          <a:solidFill>
                            <a:srgbClr val="000000"/>
                          </a:solidFill>
                          <a:latin typeface="Century Gothic"/>
                        </a:rPr>
                        <a:t>C</a:t>
                      </a:r>
                      <a:r>
                        <a:rPr lang="cs-CZ" sz="1400" b="0" strike="noStrike" spc="-1">
                          <a:solidFill>
                            <a:srgbClr val="000000"/>
                          </a:solidFill>
                          <a:latin typeface="Century Gothic"/>
                        </a:rPr>
                        <a:t>H</a:t>
                      </a:r>
                      <a:r>
                        <a:rPr lang="en-GB" sz="1400" b="0" strike="noStrike" spc="-1" baseline="-25000">
                          <a:solidFill>
                            <a:srgbClr val="000000"/>
                          </a:solidFill>
                          <a:latin typeface="Century Gothic"/>
                        </a:rPr>
                        <a:t>2</a:t>
                      </a:r>
                      <a:r>
                        <a:rPr lang="en-GB" sz="1400" b="0" strike="noStrike" spc="-1">
                          <a:solidFill>
                            <a:srgbClr val="000000"/>
                          </a:solidFill>
                          <a:latin typeface="Century Gothic"/>
                        </a:rPr>
                        <a:t>+</a:t>
                      </a:r>
                      <a:r>
                        <a:rPr lang="cs-CZ" sz="1400" b="0" strike="noStrike" spc="-1">
                          <a:solidFill>
                            <a:srgbClr val="000000"/>
                          </a:solidFill>
                          <a:latin typeface="Century Gothic"/>
                        </a:rPr>
                        <a:t>Pb</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cs-CZ" sz="1400" b="0" strike="noStrike" spc="-1">
                          <a:solidFill>
                            <a:srgbClr val="000000"/>
                          </a:solidFill>
                          <a:latin typeface="Century Gothic"/>
                        </a:rPr>
                        <a:t>1</a:t>
                      </a:r>
                      <a:r>
                        <a:rPr lang="en-GB" sz="1400" b="0" strike="noStrike" spc="-1">
                          <a:solidFill>
                            <a:srgbClr val="000000"/>
                          </a:solidFill>
                          <a:latin typeface="Century Gothic"/>
                        </a:rPr>
                        <a:t>.</a:t>
                      </a:r>
                      <a:r>
                        <a:rPr lang="cs-CZ" sz="1400" b="0" strike="noStrike" spc="-1">
                          <a:solidFill>
                            <a:srgbClr val="000000"/>
                          </a:solidFill>
                          <a:latin typeface="Century Gothic"/>
                        </a:rPr>
                        <a:t>2</a:t>
                      </a:r>
                      <a:r>
                        <a:rPr lang="en-GB" sz="1400" b="0" strike="noStrike" spc="-1">
                          <a:solidFill>
                            <a:srgbClr val="000000"/>
                          </a:solidFill>
                          <a:latin typeface="Century Gothic"/>
                        </a:rPr>
                        <a:t>×10</a:t>
                      </a:r>
                      <a:r>
                        <a:rPr lang="en-GB" sz="1400" b="0" strike="noStrike" spc="-1" baseline="30000">
                          <a:solidFill>
                            <a:srgbClr val="000000"/>
                          </a:solidFill>
                          <a:latin typeface="Century Gothic"/>
                        </a:rPr>
                        <a:t>9</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cs-CZ" sz="1400" b="0" strike="noStrike" spc="-1">
                          <a:solidFill>
                            <a:srgbClr val="000000"/>
                          </a:solidFill>
                          <a:latin typeface="Century Gothic"/>
                        </a:rPr>
                        <a:t>5</a:t>
                      </a:r>
                      <a:r>
                        <a:rPr lang="en-GB" sz="1400" b="0" strike="noStrike" spc="-1">
                          <a:solidFill>
                            <a:srgbClr val="000000"/>
                          </a:solidFill>
                          <a:latin typeface="Century Gothic"/>
                        </a:rPr>
                        <a:t>.</a:t>
                      </a:r>
                      <a:r>
                        <a:rPr lang="cs-CZ" sz="1400" b="0" strike="noStrike" spc="-1">
                          <a:solidFill>
                            <a:srgbClr val="000000"/>
                          </a:solidFill>
                          <a:latin typeface="Century Gothic"/>
                        </a:rPr>
                        <a:t>5</a:t>
                      </a:r>
                      <a:r>
                        <a:rPr lang="en-GB" sz="1400" b="0" strike="noStrike" spc="-1">
                          <a:solidFill>
                            <a:srgbClr val="000000"/>
                          </a:solidFill>
                          <a:latin typeface="Century Gothic"/>
                        </a:rPr>
                        <a:t>×10</a:t>
                      </a:r>
                      <a:r>
                        <a:rPr lang="en-GB" sz="1400" b="0" strike="noStrike" spc="-1" baseline="30000">
                          <a:solidFill>
                            <a:srgbClr val="000000"/>
                          </a:solidFill>
                          <a:latin typeface="Century Gothic"/>
                        </a:rPr>
                        <a:t>7</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tc>
                  <a:txBody>
                    <a:bodyPr/>
                    <a:lstStyle/>
                    <a:p>
                      <a:pPr algn="r">
                        <a:lnSpc>
                          <a:spcPct val="100000"/>
                        </a:lnSpc>
                        <a:buNone/>
                        <a:tabLst>
                          <a:tab pos="0" algn="l"/>
                        </a:tabLst>
                      </a:pPr>
                      <a:r>
                        <a:rPr lang="cs-CZ" sz="1400" b="0" strike="noStrike" spc="-1" dirty="0">
                          <a:solidFill>
                            <a:srgbClr val="000000"/>
                          </a:solidFill>
                          <a:latin typeface="Century Gothic"/>
                        </a:rPr>
                        <a:t>2</a:t>
                      </a:r>
                      <a:r>
                        <a:rPr lang="en-GB" sz="1400" b="0" strike="noStrike" spc="-1" dirty="0">
                          <a:solidFill>
                            <a:srgbClr val="000000"/>
                          </a:solidFill>
                          <a:latin typeface="Century Gothic"/>
                        </a:rPr>
                        <a:t>.</a:t>
                      </a:r>
                      <a:r>
                        <a:rPr lang="cs-CZ" sz="1400" b="0" strike="noStrike" spc="-1" dirty="0">
                          <a:solidFill>
                            <a:srgbClr val="000000"/>
                          </a:solidFill>
                          <a:latin typeface="Century Gothic"/>
                        </a:rPr>
                        <a:t>0</a:t>
                      </a:r>
                      <a:r>
                        <a:rPr lang="en-GB" sz="1400" b="0" strike="noStrike" spc="-1" dirty="0">
                          <a:solidFill>
                            <a:srgbClr val="000000"/>
                          </a:solidFill>
                          <a:latin typeface="Century Gothic"/>
                        </a:rPr>
                        <a:t>×10</a:t>
                      </a:r>
                      <a:r>
                        <a:rPr lang="en-GB" sz="1400" b="0" strike="noStrike" spc="-1" baseline="30000" dirty="0">
                          <a:solidFill>
                            <a:srgbClr val="000000"/>
                          </a:solidFill>
                          <a:latin typeface="Century Gothic"/>
                        </a:rPr>
                        <a:t>7</a:t>
                      </a:r>
                      <a:endParaRPr lang="en-US" sz="1400" b="0" strike="noStrike" spc="-1" dirty="0">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86B6C2"/>
                    </a:solidFill>
                  </a:tcPr>
                </a:tc>
                <a:extLst>
                  <a:ext uri="{0D108BD9-81ED-4DB2-BD59-A6C34878D82A}">
                    <a16:rowId xmlns:a16="http://schemas.microsoft.com/office/drawing/2014/main" val="10006"/>
                  </a:ext>
                </a:extLst>
              </a:tr>
            </a:tbl>
          </a:graphicData>
        </a:graphic>
      </p:graphicFrame>
      <p:sp>
        <p:nvSpPr>
          <p:cNvPr id="307" name="TextBox 12"/>
          <p:cNvSpPr/>
          <p:nvPr/>
        </p:nvSpPr>
        <p:spPr>
          <a:xfrm>
            <a:off x="1872720" y="3288274"/>
            <a:ext cx="100155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entury Gothic"/>
              </a:rPr>
              <a:t>State-of-the-art results achieved at PHELIX@GSI</a:t>
            </a:r>
            <a:r>
              <a:rPr lang="cs-CZ" sz="1800" b="0" strike="noStrike" spc="-1">
                <a:solidFill>
                  <a:srgbClr val="000000"/>
                </a:solidFill>
                <a:latin typeface="Century Gothic"/>
              </a:rPr>
              <a:t>,</a:t>
            </a:r>
            <a:r>
              <a:rPr lang="en-US" sz="1800" b="0" strike="noStrike" spc="-1">
                <a:solidFill>
                  <a:srgbClr val="000000"/>
                </a:solidFill>
                <a:latin typeface="Century Gothic"/>
              </a:rPr>
              <a:t> TRIDENT@LANL</a:t>
            </a:r>
            <a:r>
              <a:rPr lang="cs-CZ" sz="1800" b="0" strike="noStrike" spc="-1">
                <a:solidFill>
                  <a:srgbClr val="000000"/>
                </a:solidFill>
                <a:latin typeface="Century Gothic"/>
              </a:rPr>
              <a:t> or LFEX@ILE Osaka</a:t>
            </a:r>
            <a:r>
              <a:rPr lang="en-US" sz="1800" b="0" strike="noStrike" spc="-1">
                <a:solidFill>
                  <a:srgbClr val="000000"/>
                </a:solidFill>
                <a:latin typeface="Century Gothic"/>
              </a:rPr>
              <a:t>.</a:t>
            </a:r>
            <a:endParaRPr lang="en-US" sz="1800" b="0" strike="noStrike" spc="-1">
              <a:latin typeface="Arial"/>
            </a:endParaRPr>
          </a:p>
        </p:txBody>
      </p:sp>
      <p:pic>
        <p:nvPicPr>
          <p:cNvPr id="308" name="Picture 4"/>
          <p:cNvPicPr/>
          <p:nvPr/>
        </p:nvPicPr>
        <p:blipFill>
          <a:blip r:embed="rId3"/>
          <a:stretch/>
        </p:blipFill>
        <p:spPr>
          <a:xfrm>
            <a:off x="3668012" y="1021894"/>
            <a:ext cx="5157000" cy="2317680"/>
          </a:xfrm>
          <a:prstGeom prst="rect">
            <a:avLst/>
          </a:prstGeom>
          <a:ln w="0">
            <a:noFill/>
          </a:ln>
        </p:spPr>
      </p:pic>
      <p:sp>
        <p:nvSpPr>
          <p:cNvPr id="2" name="TextBox 1">
            <a:extLst>
              <a:ext uri="{FF2B5EF4-FFF2-40B4-BE49-F238E27FC236}">
                <a16:creationId xmlns:a16="http://schemas.microsoft.com/office/drawing/2014/main" id="{E004703E-75EE-45CB-A55B-87B461B3FFAD}"/>
              </a:ext>
            </a:extLst>
          </p:cNvPr>
          <p:cNvSpPr txBox="1"/>
          <p:nvPr/>
        </p:nvSpPr>
        <p:spPr>
          <a:xfrm>
            <a:off x="4882393" y="2972582"/>
            <a:ext cx="644728" cy="369332"/>
          </a:xfrm>
          <a:prstGeom prst="rect">
            <a:avLst/>
          </a:prstGeom>
          <a:noFill/>
        </p:spPr>
        <p:txBody>
          <a:bodyPr wrap="none" rtlCol="0">
            <a:spAutoFit/>
          </a:bodyPr>
          <a:lstStyle/>
          <a:p>
            <a:r>
              <a:rPr lang="en-US" dirty="0"/>
              <a:t>~</a:t>
            </a:r>
            <a:r>
              <a:rPr lang="el-GR" dirty="0"/>
              <a:t>μ</a:t>
            </a:r>
            <a:r>
              <a:rPr lang="en-US" dirty="0"/>
              <a:t>m</a:t>
            </a:r>
            <a:endParaRPr lang="en-GB" dirty="0"/>
          </a:p>
        </p:txBody>
      </p:sp>
      <p:sp>
        <p:nvSpPr>
          <p:cNvPr id="7" name="TextBox 6">
            <a:extLst>
              <a:ext uri="{FF2B5EF4-FFF2-40B4-BE49-F238E27FC236}">
                <a16:creationId xmlns:a16="http://schemas.microsoft.com/office/drawing/2014/main" id="{95705681-9E54-4D4E-835F-E7BCEC1E2AAE}"/>
              </a:ext>
            </a:extLst>
          </p:cNvPr>
          <p:cNvSpPr txBox="1"/>
          <p:nvPr/>
        </p:nvSpPr>
        <p:spPr>
          <a:xfrm>
            <a:off x="7505747" y="2970242"/>
            <a:ext cx="627095" cy="369332"/>
          </a:xfrm>
          <a:prstGeom prst="rect">
            <a:avLst/>
          </a:prstGeom>
          <a:noFill/>
        </p:spPr>
        <p:txBody>
          <a:bodyPr wrap="none" rtlCol="0">
            <a:spAutoFit/>
          </a:bodyPr>
          <a:lstStyle/>
          <a:p>
            <a:r>
              <a:rPr lang="en-US" dirty="0"/>
              <a:t>~cm</a:t>
            </a:r>
            <a:endParaRPr lang="en-GB" dirty="0"/>
          </a:p>
        </p:txBody>
      </p:sp>
      <p:sp>
        <p:nvSpPr>
          <p:cNvPr id="3" name="Slide Number Placeholder 2">
            <a:extLst>
              <a:ext uri="{FF2B5EF4-FFF2-40B4-BE49-F238E27FC236}">
                <a16:creationId xmlns:a16="http://schemas.microsoft.com/office/drawing/2014/main" id="{997D06A1-0087-48EB-AAFA-D25A1C9F57BB}"/>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1971360" y="624240"/>
            <a:ext cx="9532800" cy="1280520"/>
          </a:xfrm>
          <a:prstGeom prst="rect">
            <a:avLst/>
          </a:prstGeom>
          <a:noFill/>
          <a:ln w="0">
            <a:noFill/>
          </a:ln>
        </p:spPr>
        <p:txBody>
          <a:bodyPr anchor="t">
            <a:noAutofit/>
          </a:bodyPr>
          <a:lstStyle/>
          <a:p>
            <a:pPr>
              <a:lnSpc>
                <a:spcPct val="100000"/>
              </a:lnSpc>
              <a:buNone/>
            </a:pPr>
            <a:r>
              <a:rPr lang="en-US" sz="3600" b="0" strike="noStrike" spc="-1">
                <a:solidFill>
                  <a:srgbClr val="178DBB"/>
                </a:solidFill>
                <a:latin typeface="Century Gothic"/>
              </a:rPr>
              <a:t>Neutron-rich isotopes abundance model</a:t>
            </a:r>
            <a:endParaRPr lang="en-US" sz="3600" b="0" strike="noStrike" spc="-1">
              <a:solidFill>
                <a:srgbClr val="000000"/>
              </a:solidFill>
              <a:latin typeface="Century Gothic"/>
            </a:endParaRPr>
          </a:p>
        </p:txBody>
      </p:sp>
      <p:sp>
        <p:nvSpPr>
          <p:cNvPr id="316" name="PlaceHolder 2"/>
          <p:cNvSpPr>
            <a:spLocks noGrp="1"/>
          </p:cNvSpPr>
          <p:nvPr>
            <p:ph/>
          </p:nvPr>
        </p:nvSpPr>
        <p:spPr>
          <a:xfrm>
            <a:off x="1919520" y="5596920"/>
            <a:ext cx="10044720" cy="1622160"/>
          </a:xfrm>
          <a:prstGeom prst="rect">
            <a:avLst/>
          </a:prstGeom>
          <a:noFill/>
          <a:ln w="0">
            <a:noFill/>
          </a:ln>
        </p:spPr>
        <p:txBody>
          <a:bodyPr numCol="1" spcCol="0" anchor="t">
            <a:normAutofit/>
          </a:bodyPr>
          <a:lstStyle/>
          <a:p>
            <a:pPr marL="343080" indent="-343080">
              <a:lnSpc>
                <a:spcPct val="100000"/>
              </a:lnSpc>
              <a:spcBef>
                <a:spcPts val="1001"/>
              </a:spcBef>
              <a:buClr>
                <a:srgbClr val="353535"/>
              </a:buClr>
              <a:buFont typeface="Wingdings 3" charset="2"/>
              <a:buChar char=""/>
            </a:pPr>
            <a:r>
              <a:rPr lang="cs-CZ" sz="1800" b="0" strike="noStrike" spc="-1" dirty="0">
                <a:solidFill>
                  <a:srgbClr val="404040"/>
                </a:solidFill>
                <a:latin typeface="Century Gothic"/>
              </a:rPr>
              <a:t>Number of </a:t>
            </a:r>
            <a:r>
              <a:rPr lang="en-US" sz="1800" b="0" strike="noStrike" spc="-1" dirty="0">
                <a:solidFill>
                  <a:srgbClr val="404040"/>
                </a:solidFill>
                <a:latin typeface="Century Gothic"/>
              </a:rPr>
              <a:t>(A+2) isotope nuclei scales with </a:t>
            </a:r>
          </a:p>
          <a:p>
            <a:pPr marL="743040" lvl="1" indent="-285840">
              <a:lnSpc>
                <a:spcPct val="100000"/>
              </a:lnSpc>
              <a:spcBef>
                <a:spcPts val="1001"/>
              </a:spcBef>
              <a:buClr>
                <a:srgbClr val="353535"/>
              </a:buClr>
              <a:buFont typeface="Wingdings 3" charset="2"/>
              <a:buChar char=""/>
            </a:pPr>
            <a:r>
              <a:rPr lang="en-US" sz="1600" b="0" strike="noStrike" spc="-1" dirty="0">
                <a:solidFill>
                  <a:srgbClr val="404040"/>
                </a:solidFill>
                <a:latin typeface="Century Gothic"/>
              </a:rPr>
              <a:t>Square of the neutron areal density </a:t>
            </a:r>
            <a:r>
              <a:rPr lang="el-GR" sz="1600" b="0" strike="noStrike" spc="-1" dirty="0">
                <a:solidFill>
                  <a:srgbClr val="404040"/>
                </a:solidFill>
                <a:latin typeface="Century Gothic"/>
              </a:rPr>
              <a:t>→</a:t>
            </a:r>
            <a:r>
              <a:rPr lang="en-US" sz="1600" b="0" strike="noStrike" spc="-1" dirty="0">
                <a:solidFill>
                  <a:srgbClr val="404040"/>
                </a:solidFill>
                <a:latin typeface="Century Gothic"/>
              </a:rPr>
              <a:t> </a:t>
            </a:r>
            <a:r>
              <a:rPr lang="en-US" sz="1600" b="1" strike="noStrike" spc="-1" dirty="0">
                <a:solidFill>
                  <a:srgbClr val="1773B4"/>
                </a:solidFill>
                <a:latin typeface="Century Gothic"/>
              </a:rPr>
              <a:t>spatially small sources</a:t>
            </a:r>
            <a:endParaRPr lang="en-US" sz="16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en-US" sz="1600" b="0" strike="noStrike" spc="-1" dirty="0">
                <a:solidFill>
                  <a:srgbClr val="404040"/>
                </a:solidFill>
                <a:latin typeface="Century Gothic"/>
              </a:rPr>
              <a:t>Square of the neutron capture cross-section </a:t>
            </a:r>
            <a:r>
              <a:rPr lang="el-GR" sz="1600" b="0" strike="noStrike" spc="-1" dirty="0">
                <a:solidFill>
                  <a:srgbClr val="404040"/>
                </a:solidFill>
                <a:latin typeface="Century Gothic"/>
              </a:rPr>
              <a:t>→</a:t>
            </a:r>
            <a:r>
              <a:rPr lang="en-US" sz="1600" b="0" strike="noStrike" spc="-1" dirty="0">
                <a:solidFill>
                  <a:srgbClr val="404040"/>
                </a:solidFill>
                <a:latin typeface="Century Gothic"/>
              </a:rPr>
              <a:t> </a:t>
            </a:r>
            <a:r>
              <a:rPr lang="en-US" sz="1600" b="1" strike="noStrike" spc="-1" dirty="0">
                <a:solidFill>
                  <a:srgbClr val="1773B4"/>
                </a:solidFill>
                <a:latin typeface="Century Gothic"/>
              </a:rPr>
              <a:t>slower than epithermal neutrons</a:t>
            </a:r>
            <a:endParaRPr lang="en-US" sz="1600" b="0" strike="noStrike" spc="-1" dirty="0">
              <a:solidFill>
                <a:srgbClr val="404040"/>
              </a:solidFill>
              <a:latin typeface="Century Gothic"/>
            </a:endParaRPr>
          </a:p>
        </p:txBody>
      </p:sp>
      <p:pic>
        <p:nvPicPr>
          <p:cNvPr id="317" name="Picture 2"/>
          <p:cNvPicPr/>
          <p:nvPr/>
        </p:nvPicPr>
        <p:blipFill>
          <a:blip r:embed="rId2"/>
          <a:stretch/>
        </p:blipFill>
        <p:spPr>
          <a:xfrm>
            <a:off x="4051440" y="2376000"/>
            <a:ext cx="4647600" cy="1740960"/>
          </a:xfrm>
          <a:prstGeom prst="rect">
            <a:avLst/>
          </a:prstGeom>
          <a:ln w="0">
            <a:noFill/>
          </a:ln>
        </p:spPr>
      </p:pic>
      <p:sp>
        <p:nvSpPr>
          <p:cNvPr id="318" name="Straight Arrow Connector 5"/>
          <p:cNvSpPr/>
          <p:nvPr/>
        </p:nvSpPr>
        <p:spPr>
          <a:xfrm flipV="1">
            <a:off x="3456360" y="2849760"/>
            <a:ext cx="796680" cy="30996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19" name="Straight Arrow Connector 9"/>
          <p:cNvSpPr/>
          <p:nvPr/>
        </p:nvSpPr>
        <p:spPr>
          <a:xfrm>
            <a:off x="3456360" y="3235320"/>
            <a:ext cx="703080" cy="32328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20" name="TextBox 11"/>
          <p:cNvSpPr/>
          <p:nvPr/>
        </p:nvSpPr>
        <p:spPr>
          <a:xfrm>
            <a:off x="1919520" y="2943000"/>
            <a:ext cx="1535400" cy="79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entury Gothic"/>
              </a:rPr>
              <a:t>Abundance of (A+i)-th isotope</a:t>
            </a:r>
            <a:r>
              <a:rPr lang="en-US" sz="1800" b="0" strike="noStrike" spc="-1">
                <a:solidFill>
                  <a:srgbClr val="000000"/>
                </a:solidFill>
                <a:latin typeface="Century Gothic"/>
              </a:rPr>
              <a:t> </a:t>
            </a:r>
            <a:endParaRPr lang="en-US" sz="1800" b="0" strike="noStrike" spc="-1">
              <a:latin typeface="Arial"/>
            </a:endParaRPr>
          </a:p>
        </p:txBody>
      </p:sp>
      <p:pic>
        <p:nvPicPr>
          <p:cNvPr id="321" name="Picture 12"/>
          <p:cNvPicPr/>
          <p:nvPr/>
        </p:nvPicPr>
        <p:blipFill>
          <a:blip r:embed="rId3"/>
          <a:stretch/>
        </p:blipFill>
        <p:spPr>
          <a:xfrm>
            <a:off x="9662631" y="2164846"/>
            <a:ext cx="1708560" cy="841680"/>
          </a:xfrm>
          <a:prstGeom prst="rect">
            <a:avLst/>
          </a:prstGeom>
          <a:ln/>
        </p:spPr>
        <p:style>
          <a:lnRef idx="2">
            <a:schemeClr val="accent2"/>
          </a:lnRef>
          <a:fillRef idx="1">
            <a:schemeClr val="lt1"/>
          </a:fillRef>
          <a:effectRef idx="0">
            <a:schemeClr val="accent2"/>
          </a:effectRef>
          <a:fontRef idx="minor">
            <a:schemeClr val="dk1"/>
          </a:fontRef>
        </p:style>
      </p:pic>
      <p:sp>
        <p:nvSpPr>
          <p:cNvPr id="322" name="TextBox 13"/>
          <p:cNvSpPr/>
          <p:nvPr/>
        </p:nvSpPr>
        <p:spPr>
          <a:xfrm>
            <a:off x="10128831" y="1162606"/>
            <a:ext cx="855720"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400" b="0" strike="noStrike" spc="-1" dirty="0">
                <a:solidFill>
                  <a:srgbClr val="000000"/>
                </a:solidFill>
                <a:latin typeface="Century Gothic"/>
              </a:rPr>
              <a:t>neutron areal density</a:t>
            </a:r>
            <a:endParaRPr lang="en-US" sz="1400" b="0" strike="noStrike" spc="-1" dirty="0">
              <a:latin typeface="Arial"/>
            </a:endParaRPr>
          </a:p>
        </p:txBody>
      </p:sp>
      <p:sp>
        <p:nvSpPr>
          <p:cNvPr id="323" name="TextBox 14"/>
          <p:cNvSpPr/>
          <p:nvPr/>
        </p:nvSpPr>
        <p:spPr>
          <a:xfrm>
            <a:off x="11016591" y="1162606"/>
            <a:ext cx="89460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400" b="0" strike="noStrike" spc="-1">
                <a:solidFill>
                  <a:srgbClr val="000000"/>
                </a:solidFill>
                <a:latin typeface="Century Gothic"/>
              </a:rPr>
              <a:t>neutron capture cross-section</a:t>
            </a:r>
            <a:endParaRPr lang="en-US" sz="1400" b="0" strike="noStrike" spc="-1">
              <a:latin typeface="Arial"/>
            </a:endParaRPr>
          </a:p>
        </p:txBody>
      </p:sp>
      <p:sp>
        <p:nvSpPr>
          <p:cNvPr id="324" name="Straight Arrow Connector 16"/>
          <p:cNvSpPr/>
          <p:nvPr/>
        </p:nvSpPr>
        <p:spPr>
          <a:xfrm>
            <a:off x="10511512" y="1875404"/>
            <a:ext cx="45719" cy="240841"/>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25" name="Straight Arrow Connector 19"/>
          <p:cNvSpPr/>
          <p:nvPr/>
        </p:nvSpPr>
        <p:spPr>
          <a:xfrm flipH="1">
            <a:off x="11142591" y="2116606"/>
            <a:ext cx="172800" cy="24084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26" name="TextBox 22"/>
          <p:cNvSpPr/>
          <p:nvPr/>
        </p:nvSpPr>
        <p:spPr>
          <a:xfrm>
            <a:off x="1744560" y="1905840"/>
            <a:ext cx="685332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800" b="0" strike="noStrike" spc="-1">
                <a:solidFill>
                  <a:srgbClr val="1773B4"/>
                </a:solidFill>
                <a:latin typeface="Century Gothic"/>
              </a:rPr>
              <a:t>Based on Zagrebaev, V. I., et al. PRC 84.4 (2011): 044617.</a:t>
            </a:r>
            <a:endParaRPr lang="en-US" sz="1800" b="0" strike="noStrike" spc="-1">
              <a:latin typeface="Arial"/>
            </a:endParaRPr>
          </a:p>
        </p:txBody>
      </p:sp>
      <p:sp>
        <p:nvSpPr>
          <p:cNvPr id="327" name="Rectangle 23"/>
          <p:cNvSpPr/>
          <p:nvPr/>
        </p:nvSpPr>
        <p:spPr>
          <a:xfrm>
            <a:off x="1979640" y="4195440"/>
            <a:ext cx="78217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800" b="0" strike="noStrike" spc="-1">
                <a:solidFill>
                  <a:srgbClr val="1773B4"/>
                </a:solidFill>
                <a:latin typeface="Century Gothic"/>
              </a:rPr>
              <a:t>Generalisation: radially and energy dependent flux</a:t>
            </a:r>
            <a:endParaRPr lang="en-US" sz="1800" b="0" strike="noStrike" spc="-1">
              <a:latin typeface="Arial"/>
            </a:endParaRPr>
          </a:p>
        </p:txBody>
      </p:sp>
      <p:pic>
        <p:nvPicPr>
          <p:cNvPr id="328" name="Picture 24"/>
          <p:cNvPicPr/>
          <p:nvPr/>
        </p:nvPicPr>
        <p:blipFill>
          <a:blip r:embed="rId4"/>
          <a:stretch/>
        </p:blipFill>
        <p:spPr>
          <a:xfrm>
            <a:off x="4253040" y="4541760"/>
            <a:ext cx="4066200" cy="832680"/>
          </a:xfrm>
          <a:prstGeom prst="rect">
            <a:avLst/>
          </a:prstGeom>
          <a:ln w="0">
            <a:noFill/>
          </a:ln>
        </p:spPr>
      </p:pic>
      <p:sp>
        <p:nvSpPr>
          <p:cNvPr id="329" name="TextBox 25"/>
          <p:cNvSpPr/>
          <p:nvPr/>
        </p:nvSpPr>
        <p:spPr>
          <a:xfrm>
            <a:off x="8163063" y="5602946"/>
            <a:ext cx="380808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dirty="0">
                <a:solidFill>
                  <a:srgbClr val="000000"/>
                </a:solidFill>
                <a:latin typeface="Century Gothic"/>
              </a:rPr>
              <a:t>can be taken e.g. from FLUKA simulation</a:t>
            </a:r>
            <a:endParaRPr lang="en-US" sz="1400" b="0" strike="noStrike" spc="-1" dirty="0">
              <a:latin typeface="Arial"/>
            </a:endParaRPr>
          </a:p>
        </p:txBody>
      </p:sp>
      <p:sp>
        <p:nvSpPr>
          <p:cNvPr id="330" name="Straight Arrow Connector 26"/>
          <p:cNvSpPr/>
          <p:nvPr/>
        </p:nvSpPr>
        <p:spPr>
          <a:xfrm flipH="1" flipV="1">
            <a:off x="6507719" y="5173920"/>
            <a:ext cx="1655343" cy="54684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pic>
        <p:nvPicPr>
          <p:cNvPr id="3" name="Picture 2">
            <a:extLst>
              <a:ext uri="{FF2B5EF4-FFF2-40B4-BE49-F238E27FC236}">
                <a16:creationId xmlns:a16="http://schemas.microsoft.com/office/drawing/2014/main" id="{64ED2266-0343-47DC-B6F8-C755A5D448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2659" y="3106499"/>
            <a:ext cx="3028063" cy="2435067"/>
          </a:xfrm>
          <a:prstGeom prst="rect">
            <a:avLst/>
          </a:prstGeom>
        </p:spPr>
      </p:pic>
      <p:pic>
        <p:nvPicPr>
          <p:cNvPr id="4" name="Picture 3">
            <a:extLst>
              <a:ext uri="{FF2B5EF4-FFF2-40B4-BE49-F238E27FC236}">
                <a16:creationId xmlns:a16="http://schemas.microsoft.com/office/drawing/2014/main" id="{B5001F32-9385-43BB-BA3F-51E20A1EFF65}"/>
              </a:ext>
            </a:extLst>
          </p:cNvPr>
          <p:cNvPicPr>
            <a:picLocks noChangeAspect="1"/>
          </p:cNvPicPr>
          <p:nvPr/>
        </p:nvPicPr>
        <p:blipFill rotWithShape="1">
          <a:blip r:embed="rId6"/>
          <a:srcRect l="5001" t="20214" r="28649" b="16584"/>
          <a:stretch/>
        </p:blipFill>
        <p:spPr>
          <a:xfrm>
            <a:off x="839819" y="1386348"/>
            <a:ext cx="8089440" cy="4334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title"/>
          </p:nvPr>
        </p:nvSpPr>
        <p:spPr>
          <a:xfrm>
            <a:off x="2593080" y="624240"/>
            <a:ext cx="8911440" cy="1280520"/>
          </a:xfrm>
          <a:prstGeom prst="rect">
            <a:avLst/>
          </a:prstGeom>
          <a:noFill/>
          <a:ln w="0">
            <a:noFill/>
          </a:ln>
        </p:spPr>
        <p:txBody>
          <a:bodyPr anchor="t">
            <a:noAutofit/>
          </a:bodyPr>
          <a:lstStyle/>
          <a:p>
            <a:pPr>
              <a:lnSpc>
                <a:spcPct val="100000"/>
              </a:lnSpc>
              <a:buNone/>
            </a:pPr>
            <a:r>
              <a:rPr lang="en-US" sz="3600" b="0" strike="noStrike" spc="-1">
                <a:solidFill>
                  <a:srgbClr val="178DBB"/>
                </a:solidFill>
                <a:latin typeface="Century Gothic"/>
              </a:rPr>
              <a:t>Neutron-rich isotopes calculation</a:t>
            </a:r>
            <a:endParaRPr lang="en-US" sz="3600" b="0" strike="noStrike" spc="-1">
              <a:solidFill>
                <a:srgbClr val="000000"/>
              </a:solidFill>
              <a:latin typeface="Century Gothic"/>
            </a:endParaRPr>
          </a:p>
        </p:txBody>
      </p:sp>
      <p:sp>
        <p:nvSpPr>
          <p:cNvPr id="332" name="PlaceHolder 2"/>
          <p:cNvSpPr>
            <a:spLocks noGrp="1"/>
          </p:cNvSpPr>
          <p:nvPr>
            <p:ph/>
          </p:nvPr>
        </p:nvSpPr>
        <p:spPr>
          <a:xfrm>
            <a:off x="2589120" y="1924560"/>
            <a:ext cx="7695360" cy="2215800"/>
          </a:xfrm>
          <a:prstGeom prst="rect">
            <a:avLst/>
          </a:prstGeom>
          <a:noFill/>
          <a:ln w="0">
            <a:noFill/>
          </a:ln>
        </p:spPr>
        <p:txBody>
          <a:bodyPr numCol="2" spcCol="0" anchor="t">
            <a:normAutofit/>
          </a:bodyPr>
          <a:lstStyle/>
          <a:p>
            <a:pPr marL="343080" indent="-343080">
              <a:lnSpc>
                <a:spcPct val="100000"/>
              </a:lnSpc>
              <a:spcBef>
                <a:spcPts val="1001"/>
              </a:spcBef>
              <a:buClr>
                <a:srgbClr val="353535"/>
              </a:buClr>
              <a:buFont typeface="Wingdings 3" charset="2"/>
              <a:buChar char=""/>
            </a:pPr>
            <a:r>
              <a:rPr lang="pt-BR" sz="1800" b="0" strike="noStrike" spc="-1" dirty="0">
                <a:solidFill>
                  <a:srgbClr val="404040"/>
                </a:solidFill>
                <a:latin typeface="Century Gothic"/>
              </a:rPr>
              <a:t>100 keV neutrons</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i="1" strike="noStrike" spc="-1" dirty="0">
                <a:solidFill>
                  <a:srgbClr val="404040"/>
                </a:solidFill>
                <a:latin typeface="Century Gothic"/>
              </a:rPr>
              <a:t>N</a:t>
            </a:r>
            <a:r>
              <a:rPr lang="pt-BR" sz="1800" b="0" i="1" strike="noStrike" spc="-1" baseline="-25000" dirty="0">
                <a:solidFill>
                  <a:srgbClr val="404040"/>
                </a:solidFill>
                <a:latin typeface="Century Gothic"/>
              </a:rPr>
              <a:t>n</a:t>
            </a:r>
            <a:r>
              <a:rPr lang="pt-BR" sz="1800" b="0" strike="noStrike" spc="-1" dirty="0">
                <a:solidFill>
                  <a:srgbClr val="404040"/>
                </a:solidFill>
                <a:latin typeface="Century Gothic"/>
              </a:rPr>
              <a:t> = 1.0e12</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strike="noStrike" spc="-1" dirty="0">
                <a:solidFill>
                  <a:srgbClr val="404040"/>
                </a:solidFill>
                <a:latin typeface="Century Gothic"/>
              </a:rPr>
              <a:t>No divergence!</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i="1" strike="noStrike" spc="-1" dirty="0">
                <a:solidFill>
                  <a:srgbClr val="404040"/>
                </a:solidFill>
                <a:latin typeface="Century Gothic"/>
              </a:rPr>
              <a:t>S</a:t>
            </a:r>
            <a:r>
              <a:rPr lang="pt-BR" sz="1800" b="0" strike="noStrike" spc="-1" dirty="0">
                <a:solidFill>
                  <a:srgbClr val="404040"/>
                </a:solidFill>
                <a:latin typeface="Century Gothic"/>
              </a:rPr>
              <a:t> = 25 um</a:t>
            </a:r>
            <a:r>
              <a:rPr lang="pt-BR" sz="1800" b="0" strike="noStrike" spc="-1" baseline="30000" dirty="0">
                <a:solidFill>
                  <a:srgbClr val="404040"/>
                </a:solidFill>
                <a:latin typeface="Century Gothic"/>
              </a:rPr>
              <a:t>2</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strike="noStrike" spc="-1" dirty="0">
                <a:solidFill>
                  <a:srgbClr val="404040"/>
                </a:solidFill>
                <a:latin typeface="Century Gothic"/>
              </a:rPr>
              <a:t>Au converter, </a:t>
            </a:r>
            <a:r>
              <a:rPr lang="pt-BR" sz="1800" b="0" i="1" strike="noStrike" spc="-1" dirty="0">
                <a:solidFill>
                  <a:srgbClr val="404040"/>
                </a:solidFill>
                <a:latin typeface="Century Gothic"/>
              </a:rPr>
              <a:t>l</a:t>
            </a:r>
            <a:r>
              <a:rPr lang="pt-BR" sz="1800" b="0" strike="noStrike" spc="-1" dirty="0">
                <a:solidFill>
                  <a:srgbClr val="404040"/>
                </a:solidFill>
                <a:latin typeface="Century Gothic"/>
              </a:rPr>
              <a:t> = 100 um</a:t>
            </a:r>
            <a:endParaRPr lang="en-US" sz="1800" b="0" strike="noStrike" spc="-1" dirty="0">
              <a:solidFill>
                <a:srgbClr val="404040"/>
              </a:solidFill>
              <a:latin typeface="Century Gothic"/>
            </a:endParaRPr>
          </a:p>
          <a:p>
            <a:pPr>
              <a:lnSpc>
                <a:spcPct val="100000"/>
              </a:lnSpc>
              <a:spcBef>
                <a:spcPts val="1001"/>
              </a:spcBef>
              <a:buNone/>
              <a:tabLst>
                <a:tab pos="0" algn="l"/>
              </a:tabLst>
            </a:pPr>
            <a:r>
              <a:rPr lang="en-GB" sz="1800" b="0" strike="noStrike" spc="-1" dirty="0">
                <a:solidFill>
                  <a:srgbClr val="404040"/>
                </a:solidFill>
                <a:latin typeface="Century Gothic"/>
              </a:rPr>
              <a:t>The yield is</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US" sz="1800" b="0" i="1" strike="noStrike" spc="-1" dirty="0">
                <a:solidFill>
                  <a:srgbClr val="1F77B4"/>
                </a:solidFill>
                <a:latin typeface="Century Gothic"/>
              </a:rPr>
              <a:t>N</a:t>
            </a:r>
            <a:r>
              <a:rPr lang="en-US" sz="1800" b="0" i="1" strike="noStrike" spc="-1" baseline="-25000" dirty="0">
                <a:solidFill>
                  <a:srgbClr val="1F77B4"/>
                </a:solidFill>
                <a:latin typeface="Century Gothic"/>
              </a:rPr>
              <a:t>1</a:t>
            </a:r>
            <a:r>
              <a:rPr lang="en-US" sz="1800" b="0" strike="noStrike" spc="-1" dirty="0">
                <a:solidFill>
                  <a:srgbClr val="1F77B4"/>
                </a:solidFill>
                <a:latin typeface="Century Gothic"/>
              </a:rPr>
              <a:t> = 3</a:t>
            </a:r>
            <a:r>
              <a:rPr lang="cs-CZ" sz="1800" b="0" strike="noStrike" spc="-1" dirty="0">
                <a:solidFill>
                  <a:srgbClr val="1F77B4"/>
                </a:solidFill>
                <a:latin typeface="Century Gothic"/>
              </a:rPr>
              <a:t>.0</a:t>
            </a:r>
            <a:r>
              <a:rPr lang="en-GB" sz="1800" b="0" strike="noStrike" spc="-1" dirty="0">
                <a:solidFill>
                  <a:srgbClr val="1F77B4"/>
                </a:solidFill>
                <a:latin typeface="Century Gothic"/>
              </a:rPr>
              <a:t>×10</a:t>
            </a:r>
            <a:r>
              <a:rPr lang="cs-CZ" sz="1800" b="0" strike="noStrike" spc="-1" baseline="30000" dirty="0">
                <a:solidFill>
                  <a:srgbClr val="1F77B4"/>
                </a:solidFill>
                <a:latin typeface="Century Gothic"/>
              </a:rPr>
              <a:t>8</a:t>
            </a:r>
            <a:r>
              <a:rPr lang="en-GB" sz="1800" b="0" strike="noStrike" spc="-1" dirty="0">
                <a:solidFill>
                  <a:srgbClr val="1F77B4"/>
                </a:solidFill>
                <a:latin typeface="Century Gothic"/>
              </a:rPr>
              <a:t> </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US" sz="1800" b="0" i="1" strike="noStrike" spc="-1" dirty="0">
                <a:solidFill>
                  <a:srgbClr val="FF8C00"/>
                </a:solidFill>
                <a:latin typeface="Century Gothic"/>
              </a:rPr>
              <a:t>N</a:t>
            </a:r>
            <a:r>
              <a:rPr lang="en-US" sz="1800" b="0" i="1" strike="noStrike" spc="-1" baseline="-25000" dirty="0">
                <a:solidFill>
                  <a:srgbClr val="FF8C00"/>
                </a:solidFill>
                <a:latin typeface="Century Gothic"/>
              </a:rPr>
              <a:t>2</a:t>
            </a:r>
            <a:r>
              <a:rPr lang="en-US" sz="1800" b="0" strike="noStrike" spc="-1" dirty="0">
                <a:solidFill>
                  <a:srgbClr val="FF8C00"/>
                </a:solidFill>
                <a:latin typeface="Century Gothic"/>
              </a:rPr>
              <a:t> = 615</a:t>
            </a:r>
            <a:endParaRPr lang="en-US" sz="1800" b="0" strike="noStrike" spc="-1" dirty="0">
              <a:solidFill>
                <a:srgbClr val="404040"/>
              </a:solidFill>
              <a:latin typeface="Century Gothic"/>
            </a:endParaRPr>
          </a:p>
          <a:p>
            <a:pPr>
              <a:lnSpc>
                <a:spcPct val="100000"/>
              </a:lnSpc>
              <a:spcBef>
                <a:spcPts val="1001"/>
              </a:spcBef>
              <a:buNone/>
              <a:tabLst>
                <a:tab pos="0" algn="l"/>
              </a:tabLst>
            </a:pPr>
            <a:r>
              <a:rPr lang="en-GB" sz="1800" b="0" strike="noStrike" spc="-1" dirty="0">
                <a:solidFill>
                  <a:srgbClr val="404040"/>
                </a:solidFill>
                <a:latin typeface="Century Gothic"/>
              </a:rPr>
              <a:t>It agrees.</a:t>
            </a:r>
            <a:endParaRPr lang="en-US" sz="1800" b="0" strike="noStrike" spc="-1" dirty="0">
              <a:solidFill>
                <a:srgbClr val="404040"/>
              </a:solidFill>
              <a:latin typeface="Century Gothic"/>
            </a:endParaRPr>
          </a:p>
          <a:p>
            <a:pPr>
              <a:lnSpc>
                <a:spcPct val="100000"/>
              </a:lnSpc>
              <a:spcBef>
                <a:spcPts val="1001"/>
              </a:spcBef>
              <a:buNone/>
              <a:tabLst>
                <a:tab pos="0" algn="l"/>
              </a:tabLst>
            </a:pPr>
            <a:endParaRPr lang="en-US" sz="1800" b="0" strike="noStrike" spc="-1" dirty="0">
              <a:solidFill>
                <a:srgbClr val="404040"/>
              </a:solidFill>
              <a:latin typeface="Century Gothic"/>
            </a:endParaRPr>
          </a:p>
        </p:txBody>
      </p:sp>
      <p:pic>
        <p:nvPicPr>
          <p:cNvPr id="333" name="Picture 10" descr="https://lh4.googleusercontent.com/vRXlhYLq_fueFLvZXsBFzQbxGrzl_HYBYhVrtCsr6Hq0yjOM1DPaHzGuCdcUHfhSs_XPynz8_VL_gXjmF5cUFKOoEBtzyZNZruSTLaApoNti4ATknl0gwR7Lc9FHO9X8hsMSPwPxEcGr4r4OYKBi0Q"/>
          <p:cNvPicPr/>
          <p:nvPr/>
        </p:nvPicPr>
        <p:blipFill>
          <a:blip r:embed="rId2"/>
          <a:stretch/>
        </p:blipFill>
        <p:spPr>
          <a:xfrm>
            <a:off x="2346480" y="4089240"/>
            <a:ext cx="8911440" cy="2562840"/>
          </a:xfrm>
          <a:prstGeom prst="rect">
            <a:avLst/>
          </a:prstGeom>
          <a:ln w="0">
            <a:noFill/>
          </a:ln>
        </p:spPr>
      </p:pic>
      <p:sp>
        <p:nvSpPr>
          <p:cNvPr id="334" name="Rectangle 8"/>
          <p:cNvSpPr/>
          <p:nvPr/>
        </p:nvSpPr>
        <p:spPr>
          <a:xfrm>
            <a:off x="8699400" y="4569480"/>
            <a:ext cx="108720" cy="1987920"/>
          </a:xfrm>
          <a:prstGeom prst="rect">
            <a:avLst/>
          </a:prstGeom>
          <a:noFill/>
          <a:ln w="28440" cap="rnd">
            <a:solidFill>
              <a:srgbClr val="FF0000"/>
            </a:solidFill>
            <a:round/>
          </a:ln>
        </p:spPr>
        <p:style>
          <a:lnRef idx="0">
            <a:scrgbClr r="0" g="0" b="0"/>
          </a:lnRef>
          <a:fillRef idx="0">
            <a:scrgbClr r="0" g="0" b="0"/>
          </a:fillRef>
          <a:effectRef idx="0">
            <a:scrgbClr r="0" g="0" b="0"/>
          </a:effectRef>
          <a:fontRef idx="minor"/>
        </p:style>
      </p:sp>
      <p:sp>
        <p:nvSpPr>
          <p:cNvPr id="335" name="TextBox 10"/>
          <p:cNvSpPr/>
          <p:nvPr/>
        </p:nvSpPr>
        <p:spPr>
          <a:xfrm>
            <a:off x="2505600" y="1368720"/>
            <a:ext cx="551952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000" b="0" strike="noStrike" spc="-1">
                <a:solidFill>
                  <a:srgbClr val="1773B4"/>
                </a:solidFill>
                <a:latin typeface="Century Gothic"/>
              </a:rPr>
              <a:t>Calibration: Hill &amp; Wu parameters</a:t>
            </a:r>
            <a:br/>
            <a:endParaRPr lang="en-US" sz="2000" b="0" strike="noStrike" spc="-1">
              <a:latin typeface="Arial"/>
            </a:endParaRPr>
          </a:p>
        </p:txBody>
      </p:sp>
      <p:sp>
        <p:nvSpPr>
          <p:cNvPr id="336" name="Straight Arrow Connector 12"/>
          <p:cNvSpPr/>
          <p:nvPr/>
        </p:nvSpPr>
        <p:spPr>
          <a:xfrm>
            <a:off x="8808480" y="4890960"/>
            <a:ext cx="427320" cy="360"/>
          </a:xfrm>
          <a:custGeom>
            <a:avLst/>
            <a:gdLst/>
            <a:ahLst/>
            <a:cxnLst/>
            <a:rect l="l" t="t" r="r" b="b"/>
            <a:pathLst>
              <a:path w="21600" h="21600">
                <a:moveTo>
                  <a:pt x="0" y="0"/>
                </a:moveTo>
                <a:lnTo>
                  <a:pt x="21600" y="21600"/>
                </a:lnTo>
              </a:path>
            </a:pathLst>
          </a:custGeom>
          <a:noFill/>
          <a:ln w="9360" cap="rnd">
            <a:solidFill>
              <a:srgbClr val="DD30B6"/>
            </a:solidFill>
            <a:round/>
            <a:tailEnd type="triangle" w="med" len="med"/>
          </a:ln>
        </p:spPr>
        <p:style>
          <a:lnRef idx="0">
            <a:scrgbClr r="0" g="0" b="0"/>
          </a:lnRef>
          <a:fillRef idx="0">
            <a:scrgbClr r="0" g="0" b="0"/>
          </a:fillRef>
          <a:effectRef idx="0">
            <a:scrgbClr r="0" g="0" b="0"/>
          </a:effectRef>
          <a:fontRef idx="minor"/>
        </p:style>
      </p:sp>
      <p:sp>
        <p:nvSpPr>
          <p:cNvPr id="337" name="Straight Arrow Connector 19"/>
          <p:cNvSpPr/>
          <p:nvPr/>
        </p:nvSpPr>
        <p:spPr>
          <a:xfrm flipH="1">
            <a:off x="7111800" y="4741200"/>
            <a:ext cx="1639800" cy="360"/>
          </a:xfrm>
          <a:custGeom>
            <a:avLst/>
            <a:gdLst/>
            <a:ahLst/>
            <a:cxnLst/>
            <a:rect l="l" t="t" r="r" b="b"/>
            <a:pathLst>
              <a:path w="21600" h="21600">
                <a:moveTo>
                  <a:pt x="0" y="0"/>
                </a:moveTo>
                <a:lnTo>
                  <a:pt x="21600" y="21600"/>
                </a:lnTo>
              </a:path>
            </a:pathLst>
          </a:custGeom>
          <a:noFill/>
          <a:ln w="9360" cap="rnd">
            <a:solidFill>
              <a:srgbClr val="DD30B6"/>
            </a:solidFill>
            <a:round/>
            <a:tailEnd type="triangle" w="med" len="med"/>
          </a:ln>
        </p:spPr>
        <p:style>
          <a:lnRef idx="0">
            <a:scrgbClr r="0" g="0" b="0"/>
          </a:lnRef>
          <a:fillRef idx="0">
            <a:scrgbClr r="0" g="0" b="0"/>
          </a:fillRef>
          <a:effectRef idx="0">
            <a:scrgbClr r="0" g="0" b="0"/>
          </a:effectRef>
          <a:fontRef idx="minor"/>
        </p:style>
      </p:sp>
      <p:sp>
        <p:nvSpPr>
          <p:cNvPr id="338" name="TextBox 16"/>
          <p:cNvSpPr/>
          <p:nvPr/>
        </p:nvSpPr>
        <p:spPr>
          <a:xfrm>
            <a:off x="8896320" y="2299680"/>
            <a:ext cx="294408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1773B4"/>
                </a:solidFill>
                <a:latin typeface="Century Gothic"/>
              </a:rPr>
              <a:t>Implementation details:</a:t>
            </a: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Century Gothic"/>
              </a:rPr>
              <a:t>Written Python</a:t>
            </a: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Century Gothic"/>
              </a:rPr>
              <a:t>Neutron cross sections from TENDL-2019 library.</a:t>
            </a:r>
            <a:endParaRPr lang="en-US" sz="1800" b="0" strike="noStrike" spc="-1">
              <a:latin typeface="Arial"/>
            </a:endParaRPr>
          </a:p>
        </p:txBody>
      </p:sp>
      <p:sp>
        <p:nvSpPr>
          <p:cNvPr id="2" name="Slide Number Placeholder 1">
            <a:extLst>
              <a:ext uri="{FF2B5EF4-FFF2-40B4-BE49-F238E27FC236}">
                <a16:creationId xmlns:a16="http://schemas.microsoft.com/office/drawing/2014/main" id="{A2EB66B8-F8DB-4B41-B647-034CAA517AA3}"/>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2593080" y="624240"/>
            <a:ext cx="8911440" cy="1280520"/>
          </a:xfrm>
          <a:prstGeom prst="rect">
            <a:avLst/>
          </a:prstGeom>
          <a:noFill/>
          <a:ln w="0">
            <a:noFill/>
          </a:ln>
        </p:spPr>
        <p:txBody>
          <a:bodyPr anchor="t">
            <a:noAutofit/>
          </a:bodyPr>
          <a:lstStyle/>
          <a:p>
            <a:pPr>
              <a:lnSpc>
                <a:spcPct val="100000"/>
              </a:lnSpc>
              <a:buNone/>
            </a:pPr>
            <a:r>
              <a:rPr lang="en-US" sz="3600" b="0" strike="noStrike" spc="-1">
                <a:solidFill>
                  <a:srgbClr val="178DBB"/>
                </a:solidFill>
                <a:latin typeface="Century Gothic"/>
              </a:rPr>
              <a:t>Laser-driven neutron source</a:t>
            </a:r>
            <a:endParaRPr lang="en-US" sz="3600" b="0" strike="noStrike" spc="-1">
              <a:solidFill>
                <a:srgbClr val="000000"/>
              </a:solidFill>
              <a:latin typeface="Century Gothic"/>
            </a:endParaRPr>
          </a:p>
        </p:txBody>
      </p:sp>
      <p:sp>
        <p:nvSpPr>
          <p:cNvPr id="307" name="TextBox 12"/>
          <p:cNvSpPr/>
          <p:nvPr/>
        </p:nvSpPr>
        <p:spPr>
          <a:xfrm>
            <a:off x="2492412" y="1384732"/>
            <a:ext cx="7719014"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da-DK" spc="-1" dirty="0">
                <a:solidFill>
                  <a:schemeClr val="accent1"/>
                </a:solidFill>
                <a:latin typeface="Century Gothic"/>
              </a:rPr>
              <a:t>Optimised proton and neutron spectra predicted for Apollon@1 PW</a:t>
            </a:r>
            <a:endParaRPr lang="en-US" spc="-1" dirty="0">
              <a:solidFill>
                <a:schemeClr val="accent1"/>
              </a:solidFill>
            </a:endParaRPr>
          </a:p>
        </p:txBody>
      </p:sp>
      <p:pic>
        <p:nvPicPr>
          <p:cNvPr id="2" name="Picture 1">
            <a:extLst>
              <a:ext uri="{FF2B5EF4-FFF2-40B4-BE49-F238E27FC236}">
                <a16:creationId xmlns:a16="http://schemas.microsoft.com/office/drawing/2014/main" id="{DD19C117-66BB-4B5F-859B-9418E01F6E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98564" y="1808886"/>
            <a:ext cx="8848075" cy="4226242"/>
          </a:xfrm>
          <a:prstGeom prst="rect">
            <a:avLst/>
          </a:prstGeom>
        </p:spPr>
      </p:pic>
      <p:sp>
        <p:nvSpPr>
          <p:cNvPr id="3" name="TextBox 2">
            <a:extLst>
              <a:ext uri="{FF2B5EF4-FFF2-40B4-BE49-F238E27FC236}">
                <a16:creationId xmlns:a16="http://schemas.microsoft.com/office/drawing/2014/main" id="{408C30EE-3059-4D77-A5C0-66F0DEF6A341}"/>
              </a:ext>
            </a:extLst>
          </p:cNvPr>
          <p:cNvSpPr txBox="1"/>
          <p:nvPr/>
        </p:nvSpPr>
        <p:spPr>
          <a:xfrm>
            <a:off x="1517171" y="6581001"/>
            <a:ext cx="9987349" cy="276999"/>
          </a:xfrm>
          <a:prstGeom prst="rect">
            <a:avLst/>
          </a:prstGeom>
          <a:noFill/>
        </p:spPr>
        <p:txBody>
          <a:bodyPr wrap="none" rtlCol="0">
            <a:spAutoFit/>
          </a:bodyPr>
          <a:lstStyle/>
          <a:p>
            <a:r>
              <a:rPr lang="en-GB" sz="1200" dirty="0" err="1"/>
              <a:t>Horný</a:t>
            </a:r>
            <a:r>
              <a:rPr lang="en-GB" sz="1200" dirty="0"/>
              <a:t>, V. et al. (2022). </a:t>
            </a:r>
            <a:r>
              <a:rPr lang="en-GB" sz="1200" dirty="0">
                <a:hlinkClick r:id="rId4"/>
              </a:rPr>
              <a:t>High-flux neutron generation by laser-accelerated ions from single- and double-layer targets</a:t>
            </a:r>
            <a:r>
              <a:rPr lang="en-GB" sz="1200" dirty="0"/>
              <a:t>. </a:t>
            </a:r>
            <a:r>
              <a:rPr lang="en-GB" sz="1200" i="1" dirty="0"/>
              <a:t>Scientific Reports, 12</a:t>
            </a:r>
            <a:r>
              <a:rPr lang="en-GB" sz="1200" dirty="0"/>
              <a:t>, 19767.</a:t>
            </a:r>
          </a:p>
        </p:txBody>
      </p:sp>
      <p:sp>
        <p:nvSpPr>
          <p:cNvPr id="4" name="TextBox 3">
            <a:extLst>
              <a:ext uri="{FF2B5EF4-FFF2-40B4-BE49-F238E27FC236}">
                <a16:creationId xmlns:a16="http://schemas.microsoft.com/office/drawing/2014/main" id="{0D5EF764-6CDE-4683-8569-5C79B96FAF0A}"/>
              </a:ext>
            </a:extLst>
          </p:cNvPr>
          <p:cNvSpPr txBox="1"/>
          <p:nvPr/>
        </p:nvSpPr>
        <p:spPr>
          <a:xfrm>
            <a:off x="2492412" y="6151852"/>
            <a:ext cx="6439583" cy="369332"/>
          </a:xfrm>
          <a:prstGeom prst="rect">
            <a:avLst/>
          </a:prstGeom>
          <a:noFill/>
        </p:spPr>
        <p:txBody>
          <a:bodyPr wrap="none" rtlCol="0">
            <a:spAutoFit/>
          </a:bodyPr>
          <a:lstStyle/>
          <a:p>
            <a:r>
              <a:rPr lang="en-US" dirty="0">
                <a:solidFill>
                  <a:schemeClr val="accent2"/>
                </a:solidFill>
                <a:latin typeface="Century Gothic" panose="020B0502020202020204" pitchFamily="34" charset="0"/>
              </a:rPr>
              <a:t>Neutron source size is comparable to converter length</a:t>
            </a:r>
            <a:r>
              <a:rPr lang="cs-CZ" dirty="0">
                <a:solidFill>
                  <a:schemeClr val="accent2"/>
                </a:solidFill>
                <a:latin typeface="Century Gothic" panose="020B0502020202020204" pitchFamily="34" charset="0"/>
              </a:rPr>
              <a:t>!</a:t>
            </a:r>
            <a:r>
              <a:rPr lang="en-US" dirty="0">
                <a:solidFill>
                  <a:schemeClr val="accent2"/>
                </a:solidFill>
                <a:latin typeface="Century Gothic" panose="020B0502020202020204" pitchFamily="34" charset="0"/>
              </a:rPr>
              <a:t> </a:t>
            </a:r>
            <a:endParaRPr lang="en-GB" dirty="0">
              <a:solidFill>
                <a:schemeClr val="accent2"/>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8C9DD635-8711-418A-919F-3B7CDFAEE929}"/>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630583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a:xfrm>
            <a:off x="1963024" y="708130"/>
            <a:ext cx="9541496" cy="1280520"/>
          </a:xfrm>
        </p:spPr>
        <p:txBody>
          <a:bodyPr/>
          <a:lstStyle/>
          <a:p>
            <a:pPr>
              <a:lnSpc>
                <a:spcPct val="100000"/>
              </a:lnSpc>
            </a:pPr>
            <a:r>
              <a:rPr lang="en-US" sz="3600" spc="-1" dirty="0">
                <a:solidFill>
                  <a:srgbClr val="178DBB"/>
                </a:solidFill>
                <a:latin typeface="Century Gothic"/>
              </a:rPr>
              <a:t>Proton </a:t>
            </a:r>
            <a:r>
              <a:rPr lang="cs-CZ" sz="3600" spc="-1" dirty="0">
                <a:solidFill>
                  <a:srgbClr val="178DBB"/>
                </a:solidFill>
                <a:latin typeface="Century Gothic"/>
              </a:rPr>
              <a:t>transport and neutron generation</a:t>
            </a:r>
            <a:endParaRPr lang="en-GB" sz="3600" spc="-1" dirty="0">
              <a:solidFill>
                <a:srgbClr val="178DBB"/>
              </a:solidFill>
              <a:latin typeface="Century Gothic"/>
            </a:endParaRPr>
          </a:p>
        </p:txBody>
      </p:sp>
      <p:sp>
        <p:nvSpPr>
          <p:cNvPr id="6" name="Content Placeholder 5">
            <a:extLst>
              <a:ext uri="{FF2B5EF4-FFF2-40B4-BE49-F238E27FC236}">
                <a16:creationId xmlns:a16="http://schemas.microsoft.com/office/drawing/2014/main" id="{DF18A854-27D8-4C4B-92F3-81C4F86D4460}"/>
              </a:ext>
            </a:extLst>
          </p:cNvPr>
          <p:cNvSpPr>
            <a:spLocks noGrp="1"/>
          </p:cNvSpPr>
          <p:nvPr>
            <p:ph sz="half" idx="1"/>
          </p:nvPr>
        </p:nvSpPr>
        <p:spPr/>
        <p:txBody>
          <a:bodyPr/>
          <a:lstStyle/>
          <a:p>
            <a:endParaRPr lang="en-GB" dirty="0"/>
          </a:p>
        </p:txBody>
      </p:sp>
      <p:pic>
        <p:nvPicPr>
          <p:cNvPr id="13" name="Picture 12">
            <a:extLst>
              <a:ext uri="{FF2B5EF4-FFF2-40B4-BE49-F238E27FC236}">
                <a16:creationId xmlns:a16="http://schemas.microsoft.com/office/drawing/2014/main" id="{23F5DAB3-5E52-4FFF-BD24-FB1CBAED2083}"/>
              </a:ext>
            </a:extLst>
          </p:cNvPr>
          <p:cNvPicPr>
            <a:picLocks noChangeAspect="1"/>
          </p:cNvPicPr>
          <p:nvPr/>
        </p:nvPicPr>
        <p:blipFill rotWithShape="1">
          <a:blip r:embed="rId2">
            <a:clrChange>
              <a:clrFrom>
                <a:srgbClr val="FFFFFF"/>
              </a:clrFrom>
              <a:clrTo>
                <a:srgbClr val="FFFFFF">
                  <a:alpha val="0"/>
                </a:srgbClr>
              </a:clrTo>
            </a:clrChange>
          </a:blip>
          <a:srcRect l="1" r="-2933" b="51947"/>
          <a:stretch/>
        </p:blipFill>
        <p:spPr>
          <a:xfrm>
            <a:off x="2392274" y="2133600"/>
            <a:ext cx="7407452" cy="4659263"/>
          </a:xfrm>
          <a:prstGeom prst="rect">
            <a:avLst/>
          </a:prstGeom>
        </p:spPr>
      </p:pic>
      <p:sp>
        <p:nvSpPr>
          <p:cNvPr id="15" name="TextBox 14">
            <a:extLst>
              <a:ext uri="{FF2B5EF4-FFF2-40B4-BE49-F238E27FC236}">
                <a16:creationId xmlns:a16="http://schemas.microsoft.com/office/drawing/2014/main" id="{549E02ED-0C10-45E5-A5A8-92069C9BF8EF}"/>
              </a:ext>
            </a:extLst>
          </p:cNvPr>
          <p:cNvSpPr txBox="1"/>
          <p:nvPr/>
        </p:nvSpPr>
        <p:spPr>
          <a:xfrm>
            <a:off x="2591906" y="1378555"/>
            <a:ext cx="3756156" cy="646331"/>
          </a:xfrm>
          <a:prstGeom prst="rect">
            <a:avLst/>
          </a:prstGeom>
          <a:noFill/>
        </p:spPr>
        <p:txBody>
          <a:bodyPr wrap="none" rtlCol="0">
            <a:spAutoFit/>
          </a:bodyPr>
          <a:lstStyle/>
          <a:p>
            <a:pPr algn="ctr"/>
            <a:r>
              <a:rPr lang="en-US" dirty="0">
                <a:solidFill>
                  <a:schemeClr val="accent1"/>
                </a:solidFill>
              </a:rPr>
              <a:t>10</a:t>
            </a:r>
            <a:r>
              <a:rPr lang="en-US" baseline="30000" dirty="0">
                <a:solidFill>
                  <a:schemeClr val="accent1"/>
                </a:solidFill>
              </a:rPr>
              <a:t>12</a:t>
            </a:r>
            <a:r>
              <a:rPr lang="en-US" dirty="0">
                <a:solidFill>
                  <a:schemeClr val="accent1"/>
                </a:solidFill>
              </a:rPr>
              <a:t> collimated monochromatic</a:t>
            </a:r>
          </a:p>
          <a:p>
            <a:pPr algn="ctr"/>
            <a:r>
              <a:rPr lang="en-US" dirty="0">
                <a:solidFill>
                  <a:schemeClr val="accent1"/>
                </a:solidFill>
              </a:rPr>
              <a:t> protons at </a:t>
            </a:r>
            <a:r>
              <a:rPr lang="en-US" i="1" dirty="0">
                <a:solidFill>
                  <a:schemeClr val="accent1"/>
                </a:solidFill>
              </a:rPr>
              <a:t>E</a:t>
            </a:r>
            <a:r>
              <a:rPr lang="en-US" dirty="0">
                <a:solidFill>
                  <a:schemeClr val="accent1"/>
                </a:solidFill>
              </a:rPr>
              <a:t> = 100 MeV</a:t>
            </a:r>
            <a:endParaRPr lang="en-GB" dirty="0">
              <a:solidFill>
                <a:schemeClr val="accent1"/>
              </a:solidFill>
            </a:endParaRPr>
          </a:p>
        </p:txBody>
      </p:sp>
      <p:sp>
        <p:nvSpPr>
          <p:cNvPr id="16" name="TextBox 15">
            <a:extLst>
              <a:ext uri="{FF2B5EF4-FFF2-40B4-BE49-F238E27FC236}">
                <a16:creationId xmlns:a16="http://schemas.microsoft.com/office/drawing/2014/main" id="{127A0AC3-AD05-425B-B40C-EE8D1B1BA301}"/>
              </a:ext>
            </a:extLst>
          </p:cNvPr>
          <p:cNvSpPr txBox="1"/>
          <p:nvPr/>
        </p:nvSpPr>
        <p:spPr>
          <a:xfrm>
            <a:off x="7009042" y="1378555"/>
            <a:ext cx="2274982" cy="646331"/>
          </a:xfrm>
          <a:prstGeom prst="rect">
            <a:avLst/>
          </a:prstGeom>
          <a:noFill/>
        </p:spPr>
        <p:txBody>
          <a:bodyPr wrap="none" rtlCol="0">
            <a:spAutoFit/>
          </a:bodyPr>
          <a:lstStyle/>
          <a:p>
            <a:pPr algn="ctr"/>
            <a:r>
              <a:rPr lang="en-US" dirty="0" err="1">
                <a:solidFill>
                  <a:schemeClr val="accent1"/>
                </a:solidFill>
              </a:rPr>
              <a:t>Optimised</a:t>
            </a:r>
            <a:r>
              <a:rPr lang="en-US" dirty="0">
                <a:solidFill>
                  <a:schemeClr val="accent1"/>
                </a:solidFill>
              </a:rPr>
              <a:t> 1 PW</a:t>
            </a:r>
          </a:p>
          <a:p>
            <a:pPr algn="ctr"/>
            <a:r>
              <a:rPr lang="en-US" dirty="0">
                <a:solidFill>
                  <a:schemeClr val="accent1"/>
                </a:solidFill>
              </a:rPr>
              <a:t> double layer case</a:t>
            </a:r>
            <a:endParaRPr lang="en-GB" dirty="0">
              <a:solidFill>
                <a:schemeClr val="accent1"/>
              </a:solidFill>
            </a:endParaRPr>
          </a:p>
        </p:txBody>
      </p:sp>
      <p:sp>
        <p:nvSpPr>
          <p:cNvPr id="3" name="Slide Number Placeholder 2">
            <a:extLst>
              <a:ext uri="{FF2B5EF4-FFF2-40B4-BE49-F238E27FC236}">
                <a16:creationId xmlns:a16="http://schemas.microsoft.com/office/drawing/2014/main" id="{36661227-230D-4548-9827-54EDFBCEE8BD}"/>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988016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a:xfrm>
            <a:off x="1963024" y="708130"/>
            <a:ext cx="9541496" cy="1280520"/>
          </a:xfrm>
        </p:spPr>
        <p:txBody>
          <a:bodyPr/>
          <a:lstStyle/>
          <a:p>
            <a:pPr>
              <a:lnSpc>
                <a:spcPct val="100000"/>
              </a:lnSpc>
            </a:pPr>
            <a:r>
              <a:rPr lang="en-US" sz="3600" spc="-1" dirty="0">
                <a:solidFill>
                  <a:srgbClr val="178DBB"/>
                </a:solidFill>
                <a:latin typeface="Century Gothic"/>
              </a:rPr>
              <a:t>Neutron-rich isotopes generation</a:t>
            </a:r>
            <a:endParaRPr lang="en-GB" sz="3600" spc="-1" dirty="0">
              <a:solidFill>
                <a:srgbClr val="178DBB"/>
              </a:solidFill>
              <a:latin typeface="Century Gothic"/>
            </a:endParaRPr>
          </a:p>
        </p:txBody>
      </p:sp>
      <p:sp>
        <p:nvSpPr>
          <p:cNvPr id="6" name="Content Placeholder 5">
            <a:extLst>
              <a:ext uri="{FF2B5EF4-FFF2-40B4-BE49-F238E27FC236}">
                <a16:creationId xmlns:a16="http://schemas.microsoft.com/office/drawing/2014/main" id="{DF18A854-27D8-4C4B-92F3-81C4F86D4460}"/>
              </a:ext>
            </a:extLst>
          </p:cNvPr>
          <p:cNvSpPr>
            <a:spLocks noGrp="1"/>
          </p:cNvSpPr>
          <p:nvPr>
            <p:ph sz="half" idx="1"/>
          </p:nvPr>
        </p:nvSpPr>
        <p:spPr>
          <a:xfrm>
            <a:off x="1599310" y="2133600"/>
            <a:ext cx="4313864" cy="3777622"/>
          </a:xfrm>
        </p:spPr>
        <p:txBody>
          <a:bodyPr/>
          <a:lstStyle/>
          <a:p>
            <a:endParaRPr lang="en-GB" dirty="0"/>
          </a:p>
        </p:txBody>
      </p:sp>
      <p:pic>
        <p:nvPicPr>
          <p:cNvPr id="9" name="Picture 8">
            <a:extLst>
              <a:ext uri="{FF2B5EF4-FFF2-40B4-BE49-F238E27FC236}">
                <a16:creationId xmlns:a16="http://schemas.microsoft.com/office/drawing/2014/main" id="{A0DBF1FA-6A31-47A4-8C34-932C21F72130}"/>
              </a:ext>
            </a:extLst>
          </p:cNvPr>
          <p:cNvPicPr>
            <a:picLocks noChangeAspect="1"/>
          </p:cNvPicPr>
          <p:nvPr/>
        </p:nvPicPr>
        <p:blipFill rotWithShape="1">
          <a:blip r:embed="rId2">
            <a:clrChange>
              <a:clrFrom>
                <a:srgbClr val="FFFFFF"/>
              </a:clrFrom>
              <a:clrTo>
                <a:srgbClr val="FFFFFF">
                  <a:alpha val="0"/>
                </a:srgbClr>
              </a:clrTo>
            </a:clrChange>
          </a:blip>
          <a:srcRect l="1" t="47761" r="-2933"/>
          <a:stretch/>
        </p:blipFill>
        <p:spPr>
          <a:xfrm>
            <a:off x="1990654" y="2133600"/>
            <a:ext cx="6725505" cy="4598841"/>
          </a:xfrm>
          <a:prstGeom prst="rect">
            <a:avLst/>
          </a:prstGeom>
        </p:spPr>
      </p:pic>
      <p:sp>
        <p:nvSpPr>
          <p:cNvPr id="3" name="TextBox 2">
            <a:extLst>
              <a:ext uri="{FF2B5EF4-FFF2-40B4-BE49-F238E27FC236}">
                <a16:creationId xmlns:a16="http://schemas.microsoft.com/office/drawing/2014/main" id="{D9A00BBA-DE8A-43CF-A299-4772A8506266}"/>
              </a:ext>
            </a:extLst>
          </p:cNvPr>
          <p:cNvSpPr txBox="1"/>
          <p:nvPr/>
        </p:nvSpPr>
        <p:spPr>
          <a:xfrm>
            <a:off x="8587763" y="2382473"/>
            <a:ext cx="3400105" cy="4247317"/>
          </a:xfrm>
          <a:prstGeom prst="rect">
            <a:avLst/>
          </a:prstGeom>
          <a:noFill/>
        </p:spPr>
        <p:txBody>
          <a:bodyPr wrap="square" rtlCol="0">
            <a:spAutoFit/>
          </a:bodyPr>
          <a:lstStyle/>
          <a:p>
            <a:r>
              <a:rPr lang="en-US" dirty="0">
                <a:solidFill>
                  <a:schemeClr val="accent1"/>
                </a:solidFill>
                <a:latin typeface="Century Gothic" panose="020B0502020202020204" pitchFamily="34" charset="0"/>
              </a:rPr>
              <a:t>Generated isotopes</a:t>
            </a:r>
          </a:p>
          <a:p>
            <a:endParaRPr lang="en-US" dirty="0">
              <a:solidFill>
                <a:schemeClr val="accent1"/>
              </a:solidFill>
              <a:latin typeface="Century Gothic" panose="020B0502020202020204" pitchFamily="34" charset="0"/>
            </a:endParaRPr>
          </a:p>
          <a:p>
            <a:r>
              <a:rPr lang="en-US" dirty="0">
                <a:solidFill>
                  <a:schemeClr val="accent1"/>
                </a:solidFill>
                <a:latin typeface="Century Gothic" panose="020B0502020202020204" pitchFamily="34" charset="0"/>
              </a:rPr>
              <a:t>10</a:t>
            </a:r>
            <a:r>
              <a:rPr lang="en-US" baseline="30000" dirty="0">
                <a:solidFill>
                  <a:schemeClr val="accent1"/>
                </a:solidFill>
                <a:latin typeface="Century Gothic" panose="020B0502020202020204" pitchFamily="34" charset="0"/>
              </a:rPr>
              <a:t>12</a:t>
            </a:r>
            <a:r>
              <a:rPr lang="en-US" dirty="0">
                <a:solidFill>
                  <a:schemeClr val="accent1"/>
                </a:solidFill>
                <a:latin typeface="Century Gothic" panose="020B0502020202020204" pitchFamily="34" charset="0"/>
              </a:rPr>
              <a:t> protons of </a:t>
            </a:r>
            <a:r>
              <a:rPr lang="en-US" i="1" dirty="0">
                <a:solidFill>
                  <a:schemeClr val="accent1"/>
                </a:solidFill>
                <a:latin typeface="Century Gothic" panose="020B0502020202020204" pitchFamily="34" charset="0"/>
              </a:rPr>
              <a:t>E</a:t>
            </a:r>
            <a:r>
              <a:rPr lang="en-US" dirty="0">
                <a:solidFill>
                  <a:schemeClr val="accent1"/>
                </a:solidFill>
                <a:latin typeface="Century Gothic" panose="020B0502020202020204" pitchFamily="34" charset="0"/>
              </a:rPr>
              <a:t> = 100 MeV</a:t>
            </a:r>
            <a:endParaRPr lang="en-GB" dirty="0">
              <a:solidFill>
                <a:schemeClr val="accent1"/>
              </a:solidFill>
              <a:latin typeface="Century Gothic" panose="020B0502020202020204" pitchFamily="34" charset="0"/>
            </a:endParaRPr>
          </a:p>
          <a:p>
            <a:pPr marL="285750" indent="-285750">
              <a:buFont typeface="Arial" panose="020B0604020202020204" pitchFamily="34" charset="0"/>
              <a:buChar char="•"/>
            </a:pPr>
            <a:r>
              <a:rPr lang="en-US" i="1" dirty="0">
                <a:latin typeface="Century Gothic" panose="020B0502020202020204" pitchFamily="34" charset="0"/>
              </a:rPr>
              <a:t>N</a:t>
            </a:r>
            <a:r>
              <a:rPr lang="en-US" i="1" baseline="-25000" dirty="0">
                <a:latin typeface="Century Gothic" panose="020B0502020202020204" pitchFamily="34" charset="0"/>
              </a:rPr>
              <a:t>1</a:t>
            </a:r>
            <a:r>
              <a:rPr lang="en-US" baseline="-25000" dirty="0">
                <a:latin typeface="Century Gothic" panose="020B0502020202020204" pitchFamily="34" charset="0"/>
              </a:rPr>
              <a:t> </a:t>
            </a:r>
            <a:r>
              <a:rPr lang="en-US" dirty="0">
                <a:latin typeface="Century Gothic" panose="020B0502020202020204" pitchFamily="34" charset="0"/>
              </a:rPr>
              <a:t>= 1.8×10</a:t>
            </a:r>
            <a:r>
              <a:rPr lang="en-US" baseline="30000" dirty="0">
                <a:latin typeface="Century Gothic" panose="020B0502020202020204" pitchFamily="34" charset="0"/>
              </a:rPr>
              <a:t>5</a:t>
            </a:r>
          </a:p>
          <a:p>
            <a:pPr marL="285750" indent="-285750">
              <a:buFont typeface="Arial" panose="020B0604020202020204" pitchFamily="34" charset="0"/>
              <a:buChar char="•"/>
            </a:pPr>
            <a:r>
              <a:rPr lang="en-US" i="1" dirty="0">
                <a:latin typeface="Century Gothic" panose="020B0502020202020204" pitchFamily="34" charset="0"/>
              </a:rPr>
              <a:t>N</a:t>
            </a:r>
            <a:r>
              <a:rPr lang="en-US" i="1" baseline="-25000" dirty="0">
                <a:latin typeface="Century Gothic" panose="020B0502020202020204" pitchFamily="34" charset="0"/>
              </a:rPr>
              <a:t>2</a:t>
            </a:r>
            <a:r>
              <a:rPr lang="en-US" baseline="-25000" dirty="0">
                <a:latin typeface="Century Gothic" panose="020B0502020202020204" pitchFamily="34" charset="0"/>
              </a:rPr>
              <a:t> </a:t>
            </a:r>
            <a:r>
              <a:rPr lang="en-US" dirty="0">
                <a:latin typeface="Century Gothic" panose="020B0502020202020204" pitchFamily="34" charset="0"/>
              </a:rPr>
              <a:t>= 7.3×10</a:t>
            </a:r>
            <a:r>
              <a:rPr lang="en-US" baseline="30000" dirty="0">
                <a:latin typeface="Century Gothic" panose="020B0502020202020204" pitchFamily="34" charset="0"/>
              </a:rPr>
              <a:t>-7</a:t>
            </a:r>
          </a:p>
          <a:p>
            <a:pPr marL="285750" indent="-285750">
              <a:buFont typeface="Arial" panose="020B0604020202020204" pitchFamily="34" charset="0"/>
              <a:buChar char="•"/>
            </a:pPr>
            <a:endParaRPr lang="en-US" baseline="30000" dirty="0">
              <a:latin typeface="Century Gothic" panose="020B0502020202020204" pitchFamily="34" charset="0"/>
            </a:endParaRPr>
          </a:p>
          <a:p>
            <a:pPr marL="285750" indent="-285750">
              <a:buFont typeface="Arial" panose="020B0604020202020204" pitchFamily="34" charset="0"/>
              <a:buChar char="•"/>
            </a:pPr>
            <a:endParaRPr lang="en-US" baseline="30000" dirty="0">
              <a:latin typeface="Century Gothic" panose="020B0502020202020204" pitchFamily="34" charset="0"/>
            </a:endParaRPr>
          </a:p>
          <a:p>
            <a:r>
              <a:rPr lang="en-US" dirty="0">
                <a:solidFill>
                  <a:schemeClr val="accent1"/>
                </a:solidFill>
                <a:latin typeface="Century Gothic" panose="020B0502020202020204" pitchFamily="34" charset="0"/>
              </a:rPr>
              <a:t>Double layer primary target</a:t>
            </a:r>
            <a:endParaRPr lang="en-GB" dirty="0">
              <a:solidFill>
                <a:schemeClr val="accent1"/>
              </a:solidFill>
              <a:latin typeface="Century Gothic" panose="020B0502020202020204" pitchFamily="34" charset="0"/>
            </a:endParaRPr>
          </a:p>
          <a:p>
            <a:pPr marL="285750" indent="-285750">
              <a:buFont typeface="Arial" panose="020B0604020202020204" pitchFamily="34" charset="0"/>
              <a:buChar char="•"/>
            </a:pPr>
            <a:r>
              <a:rPr lang="en-US" i="1" dirty="0">
                <a:latin typeface="Century Gothic" panose="020B0502020202020204" pitchFamily="34" charset="0"/>
              </a:rPr>
              <a:t>N</a:t>
            </a:r>
            <a:r>
              <a:rPr lang="en-US" i="1" baseline="-25000" dirty="0">
                <a:latin typeface="Century Gothic" panose="020B0502020202020204" pitchFamily="34" charset="0"/>
              </a:rPr>
              <a:t>1</a:t>
            </a:r>
            <a:r>
              <a:rPr lang="en-US" baseline="-25000" dirty="0">
                <a:latin typeface="Century Gothic" panose="020B0502020202020204" pitchFamily="34" charset="0"/>
              </a:rPr>
              <a:t> </a:t>
            </a:r>
            <a:r>
              <a:rPr lang="en-US" dirty="0">
                <a:latin typeface="Century Gothic" panose="020B0502020202020204" pitchFamily="34" charset="0"/>
              </a:rPr>
              <a:t>= 4.7×10</a:t>
            </a:r>
            <a:r>
              <a:rPr lang="en-US" baseline="30000" dirty="0">
                <a:latin typeface="Century Gothic" panose="020B0502020202020204" pitchFamily="34" charset="0"/>
              </a:rPr>
              <a:t>5</a:t>
            </a:r>
          </a:p>
          <a:p>
            <a:pPr marL="285750" indent="-285750">
              <a:buFont typeface="Arial" panose="020B0604020202020204" pitchFamily="34" charset="0"/>
              <a:buChar char="•"/>
            </a:pPr>
            <a:r>
              <a:rPr lang="en-US" i="1" dirty="0">
                <a:latin typeface="Century Gothic" panose="020B0502020202020204" pitchFamily="34" charset="0"/>
              </a:rPr>
              <a:t>N</a:t>
            </a:r>
            <a:r>
              <a:rPr lang="en-US" i="1" baseline="-25000" dirty="0">
                <a:latin typeface="Century Gothic" panose="020B0502020202020204" pitchFamily="34" charset="0"/>
              </a:rPr>
              <a:t>2</a:t>
            </a:r>
            <a:r>
              <a:rPr lang="en-US" baseline="-25000" dirty="0">
                <a:latin typeface="Century Gothic" panose="020B0502020202020204" pitchFamily="34" charset="0"/>
              </a:rPr>
              <a:t> </a:t>
            </a:r>
            <a:r>
              <a:rPr lang="en-US">
                <a:latin typeface="Century Gothic" panose="020B0502020202020204" pitchFamily="34" charset="0"/>
              </a:rPr>
              <a:t>= 8.8×10</a:t>
            </a:r>
            <a:r>
              <a:rPr lang="en-US" baseline="30000">
                <a:latin typeface="Century Gothic" panose="020B0502020202020204" pitchFamily="34" charset="0"/>
              </a:rPr>
              <a:t>-8</a:t>
            </a:r>
            <a:endParaRPr lang="en-US" baseline="30000" dirty="0">
              <a:latin typeface="Century Gothic" panose="020B0502020202020204" pitchFamily="34" charset="0"/>
            </a:endParaRPr>
          </a:p>
          <a:p>
            <a:pPr marL="285750" indent="-285750">
              <a:buFont typeface="Arial" panose="020B0604020202020204" pitchFamily="34" charset="0"/>
              <a:buChar char="•"/>
            </a:pPr>
            <a:endParaRPr lang="en-US" baseline="30000" dirty="0">
              <a:latin typeface="Century Gothic" panose="020B0502020202020204" pitchFamily="34" charset="0"/>
            </a:endParaRPr>
          </a:p>
          <a:p>
            <a:pPr marL="285750" indent="-285750">
              <a:buFont typeface="Arial" panose="020B0604020202020204" pitchFamily="34" charset="0"/>
              <a:buChar char="•"/>
            </a:pPr>
            <a:endParaRPr lang="en-US" baseline="30000" dirty="0">
              <a:latin typeface="Century Gothic" panose="020B0502020202020204" pitchFamily="34" charset="0"/>
            </a:endParaRPr>
          </a:p>
          <a:p>
            <a:pPr marL="285750" indent="-285750">
              <a:buFont typeface="Arial" panose="020B0604020202020204" pitchFamily="34" charset="0"/>
              <a:buChar char="•"/>
            </a:pPr>
            <a:endParaRPr lang="en-US" baseline="30000" dirty="0">
              <a:latin typeface="Century Gothic" panose="020B0502020202020204" pitchFamily="34" charset="0"/>
            </a:endParaRPr>
          </a:p>
          <a:p>
            <a:r>
              <a:rPr lang="en-US" dirty="0">
                <a:latin typeface="Century Gothic" panose="020B0502020202020204" pitchFamily="34" charset="0"/>
              </a:rPr>
              <a:t>Orders of magnitude lower than with idealized neutron source from literature. </a:t>
            </a:r>
          </a:p>
          <a:p>
            <a:endParaRPr lang="en-GB" baseline="30000" dirty="0">
              <a:latin typeface="Century Gothic" panose="020B0502020202020204" pitchFamily="34" charset="0"/>
            </a:endParaRPr>
          </a:p>
        </p:txBody>
      </p:sp>
      <p:sp>
        <p:nvSpPr>
          <p:cNvPr id="8" name="TextBox 7">
            <a:extLst>
              <a:ext uri="{FF2B5EF4-FFF2-40B4-BE49-F238E27FC236}">
                <a16:creationId xmlns:a16="http://schemas.microsoft.com/office/drawing/2014/main" id="{55C56919-E52F-41FD-A42A-C8642641E4E4}"/>
              </a:ext>
            </a:extLst>
          </p:cNvPr>
          <p:cNvSpPr txBox="1"/>
          <p:nvPr/>
        </p:nvSpPr>
        <p:spPr>
          <a:xfrm>
            <a:off x="1599310" y="1312381"/>
            <a:ext cx="3756156" cy="646331"/>
          </a:xfrm>
          <a:prstGeom prst="rect">
            <a:avLst/>
          </a:prstGeom>
          <a:noFill/>
        </p:spPr>
        <p:txBody>
          <a:bodyPr wrap="none" rtlCol="0">
            <a:spAutoFit/>
          </a:bodyPr>
          <a:lstStyle/>
          <a:p>
            <a:pPr algn="ctr"/>
            <a:r>
              <a:rPr lang="en-US" dirty="0">
                <a:solidFill>
                  <a:schemeClr val="accent1"/>
                </a:solidFill>
              </a:rPr>
              <a:t>10</a:t>
            </a:r>
            <a:r>
              <a:rPr lang="en-US" baseline="30000" dirty="0">
                <a:solidFill>
                  <a:schemeClr val="accent1"/>
                </a:solidFill>
              </a:rPr>
              <a:t>12</a:t>
            </a:r>
            <a:r>
              <a:rPr lang="en-US" dirty="0">
                <a:solidFill>
                  <a:schemeClr val="accent1"/>
                </a:solidFill>
              </a:rPr>
              <a:t> collimated monochromatic</a:t>
            </a:r>
          </a:p>
          <a:p>
            <a:pPr algn="ctr"/>
            <a:r>
              <a:rPr lang="en-US" dirty="0">
                <a:solidFill>
                  <a:schemeClr val="accent1"/>
                </a:solidFill>
              </a:rPr>
              <a:t> protons at </a:t>
            </a:r>
            <a:r>
              <a:rPr lang="en-US" i="1" dirty="0">
                <a:solidFill>
                  <a:schemeClr val="accent1"/>
                </a:solidFill>
              </a:rPr>
              <a:t>E</a:t>
            </a:r>
            <a:r>
              <a:rPr lang="en-US" dirty="0">
                <a:solidFill>
                  <a:schemeClr val="accent1"/>
                </a:solidFill>
              </a:rPr>
              <a:t> = 100 MeV</a:t>
            </a:r>
            <a:endParaRPr lang="en-GB" dirty="0">
              <a:solidFill>
                <a:schemeClr val="accent1"/>
              </a:solidFill>
            </a:endParaRPr>
          </a:p>
        </p:txBody>
      </p:sp>
      <p:sp>
        <p:nvSpPr>
          <p:cNvPr id="10" name="TextBox 9">
            <a:extLst>
              <a:ext uri="{FF2B5EF4-FFF2-40B4-BE49-F238E27FC236}">
                <a16:creationId xmlns:a16="http://schemas.microsoft.com/office/drawing/2014/main" id="{1BF3AB19-C50B-420D-9313-0410CF8E25E0}"/>
              </a:ext>
            </a:extLst>
          </p:cNvPr>
          <p:cNvSpPr txBox="1"/>
          <p:nvPr/>
        </p:nvSpPr>
        <p:spPr>
          <a:xfrm>
            <a:off x="6016446" y="1312381"/>
            <a:ext cx="2274982" cy="646331"/>
          </a:xfrm>
          <a:prstGeom prst="rect">
            <a:avLst/>
          </a:prstGeom>
          <a:noFill/>
        </p:spPr>
        <p:txBody>
          <a:bodyPr wrap="none" rtlCol="0">
            <a:spAutoFit/>
          </a:bodyPr>
          <a:lstStyle/>
          <a:p>
            <a:pPr algn="ctr"/>
            <a:r>
              <a:rPr lang="en-US" dirty="0" err="1">
                <a:solidFill>
                  <a:schemeClr val="accent1"/>
                </a:solidFill>
              </a:rPr>
              <a:t>Optimised</a:t>
            </a:r>
            <a:r>
              <a:rPr lang="en-US" dirty="0">
                <a:solidFill>
                  <a:schemeClr val="accent1"/>
                </a:solidFill>
              </a:rPr>
              <a:t> 1 PW</a:t>
            </a:r>
          </a:p>
          <a:p>
            <a:pPr algn="ctr"/>
            <a:r>
              <a:rPr lang="en-US" dirty="0">
                <a:solidFill>
                  <a:schemeClr val="accent1"/>
                </a:solidFill>
              </a:rPr>
              <a:t> double layer case</a:t>
            </a:r>
            <a:endParaRPr lang="en-GB" dirty="0">
              <a:solidFill>
                <a:schemeClr val="accent1"/>
              </a:solidFill>
            </a:endParaRPr>
          </a:p>
        </p:txBody>
      </p:sp>
      <p:sp>
        <p:nvSpPr>
          <p:cNvPr id="4" name="Slide Number Placeholder 3">
            <a:extLst>
              <a:ext uri="{FF2B5EF4-FFF2-40B4-BE49-F238E27FC236}">
                <a16:creationId xmlns:a16="http://schemas.microsoft.com/office/drawing/2014/main" id="{1E9E1DA6-305B-49D6-81A9-C797832BD0D9}"/>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221791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2593080" y="624240"/>
            <a:ext cx="8911080" cy="1280160"/>
          </a:xfrm>
          <a:prstGeom prst="rect">
            <a:avLst/>
          </a:prstGeom>
          <a:noFill/>
          <a:ln w="0">
            <a:noFill/>
          </a:ln>
        </p:spPr>
        <p:txBody>
          <a:bodyPr anchor="t">
            <a:noAutofit/>
          </a:bodyPr>
          <a:lstStyle/>
          <a:p>
            <a:pPr>
              <a:lnSpc>
                <a:spcPct val="100000"/>
              </a:lnSpc>
              <a:buNone/>
            </a:pPr>
            <a:r>
              <a:rPr lang="en-US" sz="3600" b="0" strike="noStrike" spc="-1" dirty="0">
                <a:solidFill>
                  <a:srgbClr val="178DBB"/>
                </a:solidFill>
                <a:latin typeface="Century Gothic"/>
              </a:rPr>
              <a:t>Neutron-rich isotopes calculation</a:t>
            </a:r>
            <a:endParaRPr lang="en-US" sz="3600" b="0" strike="noStrike" spc="-1" dirty="0">
              <a:solidFill>
                <a:srgbClr val="000000"/>
              </a:solidFill>
              <a:latin typeface="Century Gothic"/>
            </a:endParaRPr>
          </a:p>
        </p:txBody>
      </p:sp>
      <p:sp>
        <p:nvSpPr>
          <p:cNvPr id="357" name="TextBox 10"/>
          <p:cNvSpPr/>
          <p:nvPr/>
        </p:nvSpPr>
        <p:spPr>
          <a:xfrm>
            <a:off x="2505600" y="1368720"/>
            <a:ext cx="800964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000" b="0" strike="noStrike" spc="-1">
                <a:solidFill>
                  <a:srgbClr val="1773B4"/>
                </a:solidFill>
                <a:latin typeface="Century Gothic"/>
              </a:rPr>
              <a:t>Scholar case: spallation of 1 GeV protons in a golden bulk </a:t>
            </a:r>
            <a:endParaRPr lang="en-US" sz="2000" b="0" strike="noStrike" spc="-1">
              <a:latin typeface="Arial"/>
            </a:endParaRPr>
          </a:p>
        </p:txBody>
      </p:sp>
      <p:sp>
        <p:nvSpPr>
          <p:cNvPr id="358" name="PlaceHolder 2"/>
          <p:cNvSpPr>
            <a:spLocks noGrp="1"/>
          </p:cNvSpPr>
          <p:nvPr>
            <p:ph/>
          </p:nvPr>
        </p:nvSpPr>
        <p:spPr>
          <a:xfrm>
            <a:off x="2360520" y="2057400"/>
            <a:ext cx="4268520" cy="2209320"/>
          </a:xfrm>
          <a:prstGeom prst="rect">
            <a:avLst/>
          </a:prstGeom>
          <a:noFill/>
          <a:ln w="0">
            <a:noFill/>
          </a:ln>
        </p:spPr>
        <p:txBody>
          <a:bodyPr anchor="t">
            <a:noAutofit/>
          </a:bodyPr>
          <a:lstStyle/>
          <a:p>
            <a:pPr marL="343080" indent="-343080">
              <a:lnSpc>
                <a:spcPct val="100000"/>
              </a:lnSpc>
              <a:spcBef>
                <a:spcPts val="1001"/>
              </a:spcBef>
              <a:buClr>
                <a:srgbClr val="353535"/>
              </a:buClr>
              <a:buFont typeface="Wingdings 3" charset="2"/>
              <a:buChar char=""/>
            </a:pPr>
            <a:r>
              <a:rPr lang="pt-BR" sz="1800" b="0" strike="noStrike" spc="-1" dirty="0">
                <a:solidFill>
                  <a:srgbClr val="000000"/>
                </a:solidFill>
                <a:latin typeface="Century Gothic"/>
              </a:rPr>
              <a:t>Proton beam area, </a:t>
            </a:r>
            <a:r>
              <a:rPr lang="pt-BR" sz="1800" b="0" i="1" strike="noStrike" spc="-1" dirty="0">
                <a:solidFill>
                  <a:srgbClr val="000000"/>
                </a:solidFill>
                <a:latin typeface="Century Gothic"/>
              </a:rPr>
              <a:t>S</a:t>
            </a:r>
            <a:r>
              <a:rPr lang="pt-BR" sz="1800" b="0" strike="noStrike" spc="-1" dirty="0">
                <a:solidFill>
                  <a:srgbClr val="000000"/>
                </a:solidFill>
                <a:latin typeface="Century Gothic"/>
              </a:rPr>
              <a:t> = 25 um</a:t>
            </a:r>
            <a:r>
              <a:rPr lang="pt-BR" sz="1800" b="0" strike="noStrike" spc="-1" baseline="30000" dirty="0">
                <a:solidFill>
                  <a:srgbClr val="000000"/>
                </a:solidFill>
                <a:latin typeface="Century Gothic"/>
              </a:rPr>
              <a:t>2</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i="1" strike="noStrike" spc="-1" dirty="0">
                <a:solidFill>
                  <a:srgbClr val="000000"/>
                </a:solidFill>
                <a:latin typeface="Century Gothic"/>
                <a:ea typeface="Noto Sans CJK SC"/>
              </a:rPr>
              <a:t>N</a:t>
            </a:r>
            <a:r>
              <a:rPr lang="pt-BR" sz="1800" b="0" i="1" strike="noStrike" spc="-1" baseline="-25000" dirty="0">
                <a:solidFill>
                  <a:srgbClr val="000000"/>
                </a:solidFill>
                <a:latin typeface="Century Gothic"/>
                <a:ea typeface="Noto Sans CJK SC"/>
              </a:rPr>
              <a:t>p</a:t>
            </a:r>
            <a:r>
              <a:rPr lang="pt-BR" sz="1800" b="0" strike="noStrike" spc="-1" dirty="0">
                <a:solidFill>
                  <a:srgbClr val="000000"/>
                </a:solidFill>
                <a:latin typeface="Century Gothic"/>
                <a:ea typeface="Noto Sans CJK SC"/>
              </a:rPr>
              <a:t> = </a:t>
            </a:r>
            <a:r>
              <a:rPr lang="cs-CZ" sz="1800" b="0" strike="noStrike" spc="-1" dirty="0">
                <a:solidFill>
                  <a:srgbClr val="000000"/>
                </a:solidFill>
                <a:latin typeface="Century Gothic"/>
                <a:ea typeface="Noto Sans CJK SC"/>
              </a:rPr>
              <a:t>1.0</a:t>
            </a:r>
            <a:r>
              <a:rPr lang="en-GB" sz="1800" b="0" strike="noStrike" spc="-1" dirty="0">
                <a:solidFill>
                  <a:srgbClr val="000000"/>
                </a:solidFill>
                <a:latin typeface="Century Gothic"/>
                <a:ea typeface="Noto Sans CJK SC"/>
              </a:rPr>
              <a:t>×10</a:t>
            </a:r>
            <a:r>
              <a:rPr lang="cs-CZ" sz="1800" b="0" strike="noStrike" spc="-1" baseline="30000" dirty="0">
                <a:solidFill>
                  <a:srgbClr val="000000"/>
                </a:solidFill>
                <a:latin typeface="Century Gothic"/>
                <a:ea typeface="Noto Sans CJK SC"/>
              </a:rPr>
              <a:t>13</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pPr>
            <a:r>
              <a:rPr lang="pt-BR" sz="1800" b="0" strike="noStrike" spc="-1" dirty="0">
                <a:solidFill>
                  <a:srgbClr val="000000"/>
                </a:solidFill>
                <a:latin typeface="Century Gothic"/>
                <a:ea typeface="Noto Sans CJK SC"/>
              </a:rPr>
              <a:t>Au converter, </a:t>
            </a:r>
            <a:r>
              <a:rPr lang="pt-BR" sz="1800" b="0" i="1" strike="noStrike" spc="-1" dirty="0">
                <a:solidFill>
                  <a:srgbClr val="000000"/>
                </a:solidFill>
                <a:latin typeface="Century Gothic"/>
                <a:ea typeface="Noto Sans CJK SC"/>
              </a:rPr>
              <a:t>L</a:t>
            </a:r>
            <a:r>
              <a:rPr lang="pt-BR" sz="1800" b="0" strike="noStrike" spc="-1" dirty="0">
                <a:solidFill>
                  <a:srgbClr val="000000"/>
                </a:solidFill>
                <a:latin typeface="Century Gothic"/>
                <a:ea typeface="Noto Sans CJK SC"/>
              </a:rPr>
              <a:t> = 8 cm</a:t>
            </a:r>
            <a:endParaRPr lang="en-US" sz="1800" b="0" strike="noStrike" spc="-1" dirty="0">
              <a:solidFill>
                <a:srgbClr val="404040"/>
              </a:solidFill>
              <a:latin typeface="Century Gothic"/>
            </a:endParaRPr>
          </a:p>
          <a:p>
            <a:pPr>
              <a:lnSpc>
                <a:spcPct val="100000"/>
              </a:lnSpc>
              <a:spcBef>
                <a:spcPts val="1001"/>
              </a:spcBef>
              <a:buNone/>
              <a:tabLst>
                <a:tab pos="0" algn="l"/>
              </a:tabLst>
            </a:pP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pt-BR" sz="1800" b="0" i="1" strike="noStrike" spc="-1" dirty="0">
                <a:solidFill>
                  <a:srgbClr val="000000"/>
                </a:solidFill>
                <a:latin typeface="Century Gothic"/>
                <a:ea typeface="Noto Sans CJK SC"/>
              </a:rPr>
              <a:t>N</a:t>
            </a:r>
            <a:r>
              <a:rPr lang="pt-BR" sz="1800" b="0" i="1" strike="noStrike" spc="-1" baseline="-25000" dirty="0">
                <a:solidFill>
                  <a:srgbClr val="000000"/>
                </a:solidFill>
                <a:latin typeface="Century Gothic"/>
                <a:ea typeface="Noto Sans CJK SC"/>
              </a:rPr>
              <a:t>1</a:t>
            </a:r>
            <a:r>
              <a:rPr lang="pt-BR" sz="1800" b="0" strike="noStrike" spc="-1" dirty="0">
                <a:solidFill>
                  <a:srgbClr val="000000"/>
                </a:solidFill>
                <a:latin typeface="Century Gothic"/>
                <a:ea typeface="Noto Sans CJK SC"/>
              </a:rPr>
              <a:t> = 9</a:t>
            </a:r>
            <a:r>
              <a:rPr lang="cs-CZ" sz="1800" b="0" strike="noStrike" spc="-1" dirty="0">
                <a:solidFill>
                  <a:srgbClr val="000000"/>
                </a:solidFill>
                <a:latin typeface="Century Gothic"/>
                <a:ea typeface="Noto Sans CJK SC"/>
              </a:rPr>
              <a:t>.5</a:t>
            </a:r>
            <a:r>
              <a:rPr lang="en-GB" sz="1800" b="0" strike="noStrike" spc="-1" dirty="0">
                <a:solidFill>
                  <a:srgbClr val="000000"/>
                </a:solidFill>
                <a:latin typeface="Century Gothic"/>
                <a:ea typeface="Noto Sans CJK SC"/>
              </a:rPr>
              <a:t>×10</a:t>
            </a:r>
            <a:r>
              <a:rPr lang="cs-CZ" sz="1800" b="0" strike="noStrike" spc="-1" baseline="30000" dirty="0">
                <a:solidFill>
                  <a:srgbClr val="000000"/>
                </a:solidFill>
                <a:latin typeface="Century Gothic"/>
                <a:ea typeface="Noto Sans CJK SC"/>
              </a:rPr>
              <a:t>12</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pt-BR" sz="1800" b="0" i="1" strike="noStrike" spc="-1" dirty="0">
                <a:solidFill>
                  <a:srgbClr val="000000"/>
                </a:solidFill>
                <a:latin typeface="Century Gothic"/>
                <a:ea typeface="Noto Sans CJK SC"/>
              </a:rPr>
              <a:t>N</a:t>
            </a:r>
            <a:r>
              <a:rPr lang="pt-BR" sz="1800" b="0" i="1" strike="noStrike" spc="-1" baseline="-25000" dirty="0">
                <a:solidFill>
                  <a:srgbClr val="000000"/>
                </a:solidFill>
                <a:latin typeface="Century Gothic"/>
                <a:ea typeface="Noto Sans CJK SC"/>
              </a:rPr>
              <a:t>2</a:t>
            </a:r>
            <a:r>
              <a:rPr lang="pt-BR" sz="1800" b="0" strike="noStrike" spc="-1" dirty="0">
                <a:solidFill>
                  <a:srgbClr val="000000"/>
                </a:solidFill>
                <a:latin typeface="Century Gothic"/>
                <a:ea typeface="Noto Sans CJK SC"/>
              </a:rPr>
              <a:t> = 4.6</a:t>
            </a:r>
            <a:endParaRPr lang="en-US" sz="1800" b="0" strike="noStrike" spc="-1" dirty="0">
              <a:solidFill>
                <a:srgbClr val="404040"/>
              </a:solidFill>
              <a:latin typeface="Century Gothic"/>
            </a:endParaRPr>
          </a:p>
          <a:p>
            <a:pPr marL="343080" indent="-343080">
              <a:lnSpc>
                <a:spcPct val="100000"/>
              </a:lnSpc>
              <a:spcBef>
                <a:spcPts val="1001"/>
              </a:spcBef>
              <a:buNone/>
              <a:tabLst>
                <a:tab pos="0" algn="l"/>
              </a:tabLst>
            </a:pPr>
            <a:endParaRPr lang="en-US" sz="1800" b="0" strike="noStrike" spc="-1" dirty="0">
              <a:solidFill>
                <a:srgbClr val="404040"/>
              </a:solidFill>
              <a:latin typeface="Century Gothic"/>
            </a:endParaRPr>
          </a:p>
        </p:txBody>
      </p:sp>
      <p:pic>
        <p:nvPicPr>
          <p:cNvPr id="359" name="Picture 360"/>
          <p:cNvPicPr/>
          <p:nvPr/>
        </p:nvPicPr>
        <p:blipFill>
          <a:blip r:embed="rId2"/>
          <a:stretch/>
        </p:blipFill>
        <p:spPr>
          <a:xfrm>
            <a:off x="1600200" y="4572000"/>
            <a:ext cx="3531600" cy="2285640"/>
          </a:xfrm>
          <a:prstGeom prst="rect">
            <a:avLst/>
          </a:prstGeom>
          <a:ln w="0">
            <a:noFill/>
          </a:ln>
        </p:spPr>
      </p:pic>
      <p:pic>
        <p:nvPicPr>
          <p:cNvPr id="360" name="Picture 361"/>
          <p:cNvPicPr/>
          <p:nvPr/>
        </p:nvPicPr>
        <p:blipFill>
          <a:blip r:embed="rId3"/>
          <a:stretch/>
        </p:blipFill>
        <p:spPr>
          <a:xfrm>
            <a:off x="5029200" y="4572000"/>
            <a:ext cx="3443760" cy="2285640"/>
          </a:xfrm>
          <a:prstGeom prst="rect">
            <a:avLst/>
          </a:prstGeom>
          <a:ln w="0">
            <a:noFill/>
          </a:ln>
        </p:spPr>
      </p:pic>
      <p:pic>
        <p:nvPicPr>
          <p:cNvPr id="361" name="Picture 362"/>
          <p:cNvPicPr/>
          <p:nvPr/>
        </p:nvPicPr>
        <p:blipFill>
          <a:blip r:embed="rId4"/>
          <a:stretch/>
        </p:blipFill>
        <p:spPr>
          <a:xfrm>
            <a:off x="8561160" y="4572000"/>
            <a:ext cx="3432960" cy="2189160"/>
          </a:xfrm>
          <a:prstGeom prst="rect">
            <a:avLst/>
          </a:prstGeom>
          <a:ln w="0">
            <a:noFill/>
          </a:ln>
        </p:spPr>
      </p:pic>
      <p:pic>
        <p:nvPicPr>
          <p:cNvPr id="362" name="Picture 363"/>
          <p:cNvPicPr/>
          <p:nvPr/>
        </p:nvPicPr>
        <p:blipFill>
          <a:blip r:embed="rId5"/>
          <a:stretch/>
        </p:blipFill>
        <p:spPr>
          <a:xfrm>
            <a:off x="6510600" y="2302560"/>
            <a:ext cx="3432960" cy="2128320"/>
          </a:xfrm>
          <a:prstGeom prst="rect">
            <a:avLst/>
          </a:prstGeom>
          <a:ln w="0">
            <a:noFill/>
          </a:ln>
        </p:spPr>
      </p:pic>
      <p:sp>
        <p:nvSpPr>
          <p:cNvPr id="363" name="TextBox 1"/>
          <p:cNvSpPr/>
          <p:nvPr/>
        </p:nvSpPr>
        <p:spPr>
          <a:xfrm>
            <a:off x="7346880" y="1910520"/>
            <a:ext cx="22521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entury Gothic"/>
              </a:rPr>
              <a:t>Neutron spectrum</a:t>
            </a:r>
            <a:endParaRPr lang="en-US" sz="1800" b="0" strike="noStrike" spc="-1">
              <a:latin typeface="Arial"/>
            </a:endParaRPr>
          </a:p>
        </p:txBody>
      </p:sp>
      <p:sp>
        <p:nvSpPr>
          <p:cNvPr id="364" name="Straight Arrow Connector 3"/>
          <p:cNvSpPr/>
          <p:nvPr/>
        </p:nvSpPr>
        <p:spPr>
          <a:xfrm>
            <a:off x="1698120" y="6356160"/>
            <a:ext cx="372960" cy="36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65" name="TextBox 6"/>
          <p:cNvSpPr/>
          <p:nvPr/>
        </p:nvSpPr>
        <p:spPr>
          <a:xfrm>
            <a:off x="1164240" y="5986800"/>
            <a:ext cx="1046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cs-CZ" sz="1800" b="0" strike="noStrike" spc="-1">
                <a:solidFill>
                  <a:srgbClr val="000000"/>
                </a:solidFill>
                <a:latin typeface="Century Gothic"/>
              </a:rPr>
              <a:t>protons</a:t>
            </a:r>
            <a:endParaRPr lang="en-US" sz="1800" b="0" strike="noStrike" spc="-1">
              <a:latin typeface="Arial"/>
            </a:endParaRPr>
          </a:p>
        </p:txBody>
      </p:sp>
      <p:sp>
        <p:nvSpPr>
          <p:cNvPr id="2" name="Slide Number Placeholder 1">
            <a:extLst>
              <a:ext uri="{FF2B5EF4-FFF2-40B4-BE49-F238E27FC236}">
                <a16:creationId xmlns:a16="http://schemas.microsoft.com/office/drawing/2014/main" id="{6B7D69C7-03AF-4B67-BBA3-3FAA22E2BCA1}"/>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p:cNvSpPr>
          <p:nvPr>
            <p:ph type="title"/>
          </p:nvPr>
        </p:nvSpPr>
        <p:spPr>
          <a:xfrm>
            <a:off x="2593080" y="624240"/>
            <a:ext cx="8911080" cy="1280160"/>
          </a:xfrm>
          <a:prstGeom prst="rect">
            <a:avLst/>
          </a:prstGeom>
          <a:noFill/>
          <a:ln w="0">
            <a:noFill/>
          </a:ln>
        </p:spPr>
        <p:txBody>
          <a:bodyPr anchor="t">
            <a:noAutofit/>
          </a:bodyPr>
          <a:lstStyle/>
          <a:p>
            <a:pPr>
              <a:lnSpc>
                <a:spcPct val="100000"/>
              </a:lnSpc>
              <a:buNone/>
            </a:pPr>
            <a:r>
              <a:rPr lang="en-US" sz="3600" b="0" strike="noStrike" spc="-1">
                <a:solidFill>
                  <a:srgbClr val="178DBB"/>
                </a:solidFill>
                <a:latin typeface="Century Gothic"/>
              </a:rPr>
              <a:t>Neutron-rich isotopes calculation</a:t>
            </a:r>
            <a:endParaRPr lang="en-US" sz="3600" b="0" strike="noStrike" spc="-1">
              <a:solidFill>
                <a:srgbClr val="000000"/>
              </a:solidFill>
              <a:latin typeface="Century Gothic"/>
            </a:endParaRPr>
          </a:p>
        </p:txBody>
      </p:sp>
      <p:sp>
        <p:nvSpPr>
          <p:cNvPr id="367" name="TextBox 3"/>
          <p:cNvSpPr/>
          <p:nvPr/>
        </p:nvSpPr>
        <p:spPr>
          <a:xfrm>
            <a:off x="2505600" y="1368720"/>
            <a:ext cx="800964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000" b="0" strike="noStrike" spc="-1" dirty="0" err="1">
                <a:solidFill>
                  <a:srgbClr val="1773B4"/>
                </a:solidFill>
                <a:latin typeface="Century Gothic"/>
              </a:rPr>
              <a:t>Mirfayzi</a:t>
            </a:r>
            <a:r>
              <a:rPr lang="en-GB" sz="2000" b="0" strike="noStrike" spc="-1" dirty="0">
                <a:solidFill>
                  <a:srgbClr val="1773B4"/>
                </a:solidFill>
                <a:latin typeface="Century Gothic"/>
              </a:rPr>
              <a:t>, S. R., et al., Scientific Reports 2020 10(1), 1–8. </a:t>
            </a:r>
            <a:endParaRPr lang="en-US" sz="2000" b="0" strike="noStrike" spc="-1" dirty="0">
              <a:latin typeface="Arial"/>
            </a:endParaRPr>
          </a:p>
        </p:txBody>
      </p:sp>
      <p:sp>
        <p:nvSpPr>
          <p:cNvPr id="368" name="PlaceHolder 2"/>
          <p:cNvSpPr>
            <a:spLocks noGrp="1"/>
          </p:cNvSpPr>
          <p:nvPr>
            <p:ph/>
          </p:nvPr>
        </p:nvSpPr>
        <p:spPr>
          <a:xfrm>
            <a:off x="1909080" y="4430880"/>
            <a:ext cx="9151920" cy="2514240"/>
          </a:xfrm>
          <a:prstGeom prst="rect">
            <a:avLst/>
          </a:prstGeom>
          <a:noFill/>
          <a:ln w="0">
            <a:noFill/>
          </a:ln>
        </p:spPr>
        <p:txBody>
          <a:bodyPr numCol="2" spcCol="0" anchor="t">
            <a:noAutofit/>
          </a:bodyPr>
          <a:lstStyle/>
          <a:p>
            <a:pPr>
              <a:lnSpc>
                <a:spcPct val="100000"/>
              </a:lnSpc>
              <a:spcBef>
                <a:spcPts val="1001"/>
              </a:spcBef>
              <a:buNone/>
              <a:tabLst>
                <a:tab pos="0" algn="l"/>
              </a:tabLst>
            </a:pPr>
            <a:r>
              <a:rPr lang="en-US" sz="1800" b="0" strike="noStrike" spc="-1">
                <a:solidFill>
                  <a:srgbClr val="1F77B4"/>
                </a:solidFill>
                <a:latin typeface="Century Gothic"/>
              </a:rPr>
              <a:t>Let us assume</a:t>
            </a:r>
            <a:endParaRPr lang="en-US" sz="1800" b="0" strike="noStrike" spc="-1">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US" sz="1800" b="0" strike="noStrike" spc="-1">
                <a:solidFill>
                  <a:srgbClr val="000000"/>
                </a:solidFill>
                <a:latin typeface="Century Gothic"/>
              </a:rPr>
              <a:t>100 Hz, 8 hours operation  </a:t>
            </a:r>
            <a:endParaRPr lang="en-US" sz="1800" b="0" strike="noStrike" spc="-1">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pt-BR" sz="1800" b="0" strike="noStrike" spc="-1">
                <a:solidFill>
                  <a:srgbClr val="000000"/>
                </a:solidFill>
                <a:latin typeface="Century Gothic"/>
              </a:rPr>
              <a:t>Cold neutrons , </a:t>
            </a:r>
            <a:r>
              <a:rPr lang="pt-BR" sz="1800" b="0" i="1" strike="noStrike" spc="-1">
                <a:solidFill>
                  <a:srgbClr val="000000"/>
                </a:solidFill>
                <a:latin typeface="Century Gothic"/>
              </a:rPr>
              <a:t>E</a:t>
            </a:r>
            <a:r>
              <a:rPr lang="pt-BR" sz="1800" b="0" i="1" strike="noStrike" spc="-1" baseline="-25000">
                <a:solidFill>
                  <a:srgbClr val="000000"/>
                </a:solidFill>
                <a:latin typeface="Century Gothic"/>
              </a:rPr>
              <a:t>c</a:t>
            </a:r>
            <a:r>
              <a:rPr lang="pt-BR" sz="1800" b="0" strike="noStrike" spc="-1">
                <a:solidFill>
                  <a:srgbClr val="000000"/>
                </a:solidFill>
                <a:latin typeface="Century Gothic"/>
              </a:rPr>
              <a:t> = 20 meV</a:t>
            </a:r>
            <a:endParaRPr lang="en-US" sz="1800" b="0" strike="noStrike" spc="-1">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a:solidFill>
                  <a:srgbClr val="000000"/>
                </a:solidFill>
                <a:latin typeface="Century Gothic"/>
                <a:ea typeface="Noto Sans CJK SC"/>
              </a:rPr>
              <a:t>1</a:t>
            </a:r>
            <a:r>
              <a:rPr lang="en-GB" sz="1800" b="0" strike="noStrike" spc="-1">
                <a:solidFill>
                  <a:srgbClr val="000000"/>
                </a:solidFill>
                <a:latin typeface="Century Gothic"/>
                <a:ea typeface="Noto Sans CJK SC"/>
              </a:rPr>
              <a:t>×10</a:t>
            </a:r>
            <a:r>
              <a:rPr lang="cs-CZ" sz="1800" b="0" strike="noStrike" spc="-1" baseline="30000">
                <a:solidFill>
                  <a:srgbClr val="000000"/>
                </a:solidFill>
                <a:latin typeface="Century Gothic"/>
                <a:ea typeface="Noto Sans CJK SC"/>
              </a:rPr>
              <a:t>7 </a:t>
            </a:r>
            <a:r>
              <a:rPr lang="cs-CZ" sz="1800" b="0" strike="noStrike" spc="-1">
                <a:solidFill>
                  <a:srgbClr val="000000"/>
                </a:solidFill>
                <a:latin typeface="Century Gothic"/>
                <a:ea typeface="Noto Sans CJK SC"/>
              </a:rPr>
              <a:t>cold neutrons per shot</a:t>
            </a:r>
            <a:endParaRPr lang="en-US" sz="1800" b="0" strike="noStrike" spc="-1">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a:solidFill>
                  <a:srgbClr val="000000"/>
                </a:solidFill>
                <a:latin typeface="Century Gothic"/>
                <a:ea typeface="Noto Sans CJK SC"/>
              </a:rPr>
              <a:t>total </a:t>
            </a:r>
            <a:r>
              <a:rPr lang="en-US" sz="1800" b="0" strike="noStrike" spc="-1">
                <a:solidFill>
                  <a:srgbClr val="000000"/>
                </a:solidFill>
                <a:latin typeface="Century Gothic"/>
                <a:ea typeface="Noto Sans CJK SC"/>
              </a:rPr>
              <a:t>integrated </a:t>
            </a:r>
            <a:r>
              <a:rPr lang="cs-CZ" sz="1800" b="0" strike="noStrike" spc="-1">
                <a:solidFill>
                  <a:srgbClr val="000000"/>
                </a:solidFill>
                <a:latin typeface="Century Gothic"/>
                <a:ea typeface="Noto Sans CJK SC"/>
              </a:rPr>
              <a:t>flux at the moderator surface: 1</a:t>
            </a:r>
            <a:r>
              <a:rPr lang="en-GB" sz="1800" b="0" strike="noStrike" spc="-1">
                <a:solidFill>
                  <a:srgbClr val="000000"/>
                </a:solidFill>
                <a:latin typeface="Century Gothic"/>
                <a:ea typeface="Noto Sans CJK SC"/>
              </a:rPr>
              <a:t>×10</a:t>
            </a:r>
            <a:r>
              <a:rPr lang="cs-CZ" sz="1800" b="0" strike="noStrike" spc="-1" baseline="30000">
                <a:solidFill>
                  <a:srgbClr val="000000"/>
                </a:solidFill>
                <a:latin typeface="Century Gothic"/>
                <a:ea typeface="Noto Sans CJK SC"/>
              </a:rPr>
              <a:t>12 </a:t>
            </a:r>
            <a:r>
              <a:rPr lang="cs-CZ" sz="1800" b="0" strike="noStrike" spc="-1">
                <a:solidFill>
                  <a:srgbClr val="000000"/>
                </a:solidFill>
                <a:latin typeface="Century Gothic"/>
                <a:ea typeface="Noto Sans CJK SC"/>
              </a:rPr>
              <a:t>n/cm</a:t>
            </a:r>
            <a:r>
              <a:rPr lang="cs-CZ" sz="1800" b="0" strike="noStrike" spc="-1" baseline="30000">
                <a:solidFill>
                  <a:srgbClr val="000000"/>
                </a:solidFill>
                <a:latin typeface="Century Gothic"/>
                <a:ea typeface="Noto Sans CJK SC"/>
              </a:rPr>
              <a:t>2</a:t>
            </a:r>
            <a:endParaRPr lang="en-US" sz="1800" b="0" strike="noStrike" spc="-1">
              <a:solidFill>
                <a:srgbClr val="404040"/>
              </a:solidFill>
              <a:latin typeface="Century Gothic"/>
            </a:endParaRPr>
          </a:p>
          <a:p>
            <a:pPr>
              <a:lnSpc>
                <a:spcPct val="100000"/>
              </a:lnSpc>
              <a:spcBef>
                <a:spcPts val="1001"/>
              </a:spcBef>
              <a:buNone/>
              <a:tabLst>
                <a:tab pos="0" algn="l"/>
              </a:tabLst>
            </a:pPr>
            <a:br/>
            <a:br/>
            <a:r>
              <a:rPr lang="cs-CZ" sz="1800" b="0" strike="noStrike" spc="-1">
                <a:solidFill>
                  <a:srgbClr val="1F77B4"/>
                </a:solidFill>
                <a:latin typeface="Century Gothic"/>
                <a:ea typeface="Noto Sans CJK SC"/>
              </a:rPr>
              <a:t>Suggested tertiary target</a:t>
            </a:r>
            <a:endParaRPr lang="en-US" sz="1800" b="0" strike="noStrike" spc="-1">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a:solidFill>
                  <a:srgbClr val="000000"/>
                </a:solidFill>
                <a:latin typeface="Century Gothic"/>
                <a:ea typeface="Noto Sans CJK SC"/>
              </a:rPr>
              <a:t>1 mm thick golden plate</a:t>
            </a:r>
            <a:r>
              <a:rPr lang="en-US" sz="1800" b="0" strike="noStrike" spc="-1">
                <a:solidFill>
                  <a:srgbClr val="000000"/>
                </a:solidFill>
                <a:latin typeface="Century Gothic"/>
                <a:ea typeface="Noto Sans CJK SC"/>
              </a:rPr>
              <a:t>, </a:t>
            </a:r>
            <a:r>
              <a:rPr lang="cs-CZ" sz="1800" b="0" i="1" strike="noStrike" spc="-1">
                <a:solidFill>
                  <a:srgbClr val="000000"/>
                </a:solidFill>
                <a:latin typeface="Century Gothic"/>
                <a:ea typeface="Noto Sans CJK SC"/>
              </a:rPr>
              <a:t>A</a:t>
            </a:r>
            <a:r>
              <a:rPr lang="cs-CZ" sz="1800" b="0" strike="noStrike" spc="-1">
                <a:solidFill>
                  <a:srgbClr val="000000"/>
                </a:solidFill>
                <a:latin typeface="Century Gothic"/>
                <a:ea typeface="Noto Sans CJK SC"/>
              </a:rPr>
              <a:t> = 10 cm</a:t>
            </a:r>
            <a:r>
              <a:rPr lang="cs-CZ" sz="1800" b="0" strike="noStrike" spc="-1" baseline="30000">
                <a:solidFill>
                  <a:srgbClr val="000000"/>
                </a:solidFill>
                <a:latin typeface="Century Gothic"/>
                <a:ea typeface="Noto Sans CJK SC"/>
              </a:rPr>
              <a:t>2</a:t>
            </a:r>
            <a:endParaRPr lang="en-US" sz="1800" b="0" strike="noStrike" spc="-1">
              <a:solidFill>
                <a:srgbClr val="404040"/>
              </a:solidFill>
              <a:latin typeface="Century Gothic"/>
            </a:endParaRPr>
          </a:p>
          <a:p>
            <a:pPr>
              <a:lnSpc>
                <a:spcPct val="100000"/>
              </a:lnSpc>
              <a:spcBef>
                <a:spcPts val="1001"/>
              </a:spcBef>
              <a:buNone/>
              <a:tabLst>
                <a:tab pos="0" algn="l"/>
              </a:tabLst>
            </a:pPr>
            <a:r>
              <a:rPr lang="en-US" sz="1800" b="0" strike="noStrike" spc="-1">
                <a:solidFill>
                  <a:srgbClr val="1F77B4"/>
                </a:solidFill>
                <a:latin typeface="Century Gothic"/>
                <a:ea typeface="Noto Sans CJK SC"/>
              </a:rPr>
              <a:t>Neutron-rich isotope production</a:t>
            </a:r>
            <a:endParaRPr lang="en-US" sz="1800" b="0" strike="noStrike" spc="-1">
              <a:solidFill>
                <a:srgbClr val="404040"/>
              </a:solidFill>
              <a:latin typeface="Century Gothic"/>
            </a:endParaRPr>
          </a:p>
          <a:p>
            <a:pPr marL="343080" indent="-343080">
              <a:lnSpc>
                <a:spcPct val="100000"/>
              </a:lnSpc>
              <a:spcBef>
                <a:spcPts val="1001"/>
              </a:spcBef>
              <a:buNone/>
              <a:tabLst>
                <a:tab pos="0" algn="l"/>
              </a:tabLst>
            </a:pPr>
            <a:r>
              <a:rPr lang="pt-BR" sz="1800" b="0" i="1" strike="noStrike" spc="-1">
                <a:solidFill>
                  <a:srgbClr val="000000"/>
                </a:solidFill>
                <a:latin typeface="Century Gothic"/>
                <a:ea typeface="Noto Sans CJK SC"/>
              </a:rPr>
              <a:t>N</a:t>
            </a:r>
            <a:r>
              <a:rPr lang="pt-BR" sz="1800" b="0" i="1" strike="noStrike" spc="-1" baseline="-25000">
                <a:solidFill>
                  <a:srgbClr val="000000"/>
                </a:solidFill>
                <a:latin typeface="Century Gothic"/>
                <a:ea typeface="Noto Sans CJK SC"/>
              </a:rPr>
              <a:t>1</a:t>
            </a:r>
            <a:r>
              <a:rPr lang="pt-BR" sz="1800" b="0" strike="noStrike" spc="-1">
                <a:solidFill>
                  <a:srgbClr val="000000"/>
                </a:solidFill>
                <a:latin typeface="Century Gothic"/>
                <a:ea typeface="Noto Sans CJK SC"/>
              </a:rPr>
              <a:t> = 6</a:t>
            </a:r>
            <a:r>
              <a:rPr lang="cs-CZ" sz="1800" b="0" strike="noStrike" spc="-1">
                <a:solidFill>
                  <a:srgbClr val="000000"/>
                </a:solidFill>
                <a:latin typeface="Century Gothic"/>
                <a:ea typeface="Noto Sans CJK SC"/>
              </a:rPr>
              <a:t>.5</a:t>
            </a:r>
            <a:r>
              <a:rPr lang="en-GB" sz="1800" b="0" strike="noStrike" spc="-1">
                <a:solidFill>
                  <a:srgbClr val="000000"/>
                </a:solidFill>
                <a:latin typeface="Century Gothic"/>
                <a:ea typeface="Noto Sans CJK SC"/>
              </a:rPr>
              <a:t>×10</a:t>
            </a:r>
            <a:r>
              <a:rPr lang="cs-CZ" sz="1800" b="0" strike="noStrike" spc="-1" baseline="30000">
                <a:solidFill>
                  <a:srgbClr val="000000"/>
                </a:solidFill>
                <a:latin typeface="Century Gothic"/>
                <a:ea typeface="Noto Sans CJK SC"/>
              </a:rPr>
              <a:t>12</a:t>
            </a:r>
            <a:r>
              <a:rPr lang="pt-BR" sz="1800" b="0" i="1" strike="noStrike" spc="-1">
                <a:solidFill>
                  <a:srgbClr val="000000"/>
                </a:solidFill>
                <a:latin typeface="Century Gothic"/>
                <a:ea typeface="Noto Sans CJK SC"/>
              </a:rPr>
              <a:t> ,N</a:t>
            </a:r>
            <a:r>
              <a:rPr lang="pt-BR" sz="1800" b="0" i="1" strike="noStrike" spc="-1" baseline="-25000">
                <a:solidFill>
                  <a:srgbClr val="000000"/>
                </a:solidFill>
                <a:latin typeface="Century Gothic"/>
                <a:ea typeface="Noto Sans CJK SC"/>
              </a:rPr>
              <a:t>2</a:t>
            </a:r>
            <a:r>
              <a:rPr lang="pt-BR" sz="1800" b="0" strike="noStrike" spc="-1">
                <a:solidFill>
                  <a:srgbClr val="000000"/>
                </a:solidFill>
                <a:latin typeface="Century Gothic"/>
                <a:ea typeface="Noto Sans CJK SC"/>
              </a:rPr>
              <a:t> = 9.1</a:t>
            </a:r>
            <a:r>
              <a:rPr lang="en-GB" sz="1800" b="0" strike="noStrike" spc="-1">
                <a:solidFill>
                  <a:srgbClr val="000000"/>
                </a:solidFill>
                <a:latin typeface="Century Gothic"/>
                <a:ea typeface="Noto Sans CJK SC"/>
              </a:rPr>
              <a:t>×10</a:t>
            </a:r>
            <a:r>
              <a:rPr lang="cs-CZ" sz="1800" b="0" strike="noStrike" spc="-1" baseline="30000">
                <a:solidFill>
                  <a:srgbClr val="000000"/>
                </a:solidFill>
                <a:latin typeface="Century Gothic"/>
                <a:ea typeface="Noto Sans CJK SC"/>
              </a:rPr>
              <a:t>4</a:t>
            </a:r>
            <a:endParaRPr lang="en-US" sz="1800" b="0" strike="noStrike" spc="-1">
              <a:solidFill>
                <a:srgbClr val="404040"/>
              </a:solidFill>
              <a:latin typeface="Century Gothic"/>
            </a:endParaRPr>
          </a:p>
        </p:txBody>
      </p:sp>
      <p:pic>
        <p:nvPicPr>
          <p:cNvPr id="369" name="Picture 367"/>
          <p:cNvPicPr/>
          <p:nvPr/>
        </p:nvPicPr>
        <p:blipFill>
          <a:blip r:embed="rId2"/>
          <a:stretch/>
        </p:blipFill>
        <p:spPr>
          <a:xfrm>
            <a:off x="7938720" y="1764000"/>
            <a:ext cx="4073400" cy="3439440"/>
          </a:xfrm>
          <a:prstGeom prst="rect">
            <a:avLst/>
          </a:prstGeom>
          <a:ln w="0">
            <a:noFill/>
          </a:ln>
        </p:spPr>
      </p:pic>
      <p:sp>
        <p:nvSpPr>
          <p:cNvPr id="370" name="TextBox 368"/>
          <p:cNvSpPr/>
          <p:nvPr/>
        </p:nvSpPr>
        <p:spPr>
          <a:xfrm>
            <a:off x="2373480" y="1904760"/>
            <a:ext cx="5564880" cy="2502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2" spcCol="0" anchor="t">
            <a:noAutofit/>
          </a:bodyPr>
          <a:lstStyle/>
          <a:p>
            <a:pPr>
              <a:lnSpc>
                <a:spcPct val="100000"/>
              </a:lnSpc>
              <a:spcBef>
                <a:spcPts val="1001"/>
              </a:spcBef>
              <a:buNone/>
            </a:pPr>
            <a:r>
              <a:rPr lang="pt-BR" sz="1800" b="0" strike="noStrike" spc="-1" dirty="0">
                <a:solidFill>
                  <a:srgbClr val="1F77B4"/>
                </a:solidFill>
                <a:latin typeface="Century Gothic"/>
              </a:rPr>
              <a:t>Standard LDNS</a:t>
            </a:r>
            <a:endParaRPr lang="en-US" sz="1800" b="0" strike="noStrike" spc="-1" dirty="0">
              <a:latin typeface="Arial"/>
            </a:endParaRPr>
          </a:p>
          <a:p>
            <a:pPr marL="285840" indent="-285840">
              <a:lnSpc>
                <a:spcPct val="100000"/>
              </a:lnSpc>
              <a:spcBef>
                <a:spcPts val="1001"/>
              </a:spcBef>
              <a:buClr>
                <a:srgbClr val="000000"/>
              </a:buClr>
              <a:buFont typeface="Arial"/>
              <a:buChar char="•"/>
            </a:pPr>
            <a:r>
              <a:rPr lang="en-US" sz="1800" b="0" strike="noStrike" spc="-1" dirty="0">
                <a:solidFill>
                  <a:srgbClr val="000000"/>
                </a:solidFill>
                <a:latin typeface="Century Gothic"/>
              </a:rPr>
              <a:t>TNSA with 300 J, </a:t>
            </a:r>
            <a:br>
              <a:rPr dirty="0"/>
            </a:br>
            <a:r>
              <a:rPr lang="en-US" sz="1800" b="0" strike="noStrike" spc="-1" dirty="0">
                <a:solidFill>
                  <a:srgbClr val="000000"/>
                </a:solidFill>
                <a:latin typeface="Century Gothic"/>
              </a:rPr>
              <a:t>1.2 </a:t>
            </a:r>
            <a:r>
              <a:rPr lang="en-US" sz="1800" b="0" strike="noStrike" spc="-1" dirty="0" err="1">
                <a:solidFill>
                  <a:srgbClr val="000000"/>
                </a:solidFill>
                <a:latin typeface="Century Gothic"/>
              </a:rPr>
              <a:t>ps</a:t>
            </a:r>
            <a:r>
              <a:rPr lang="en-US" sz="1800" b="0" strike="noStrike" spc="-1" dirty="0">
                <a:solidFill>
                  <a:srgbClr val="000000"/>
                </a:solidFill>
                <a:latin typeface="Century Gothic"/>
              </a:rPr>
              <a:t> system and </a:t>
            </a:r>
            <a:br>
              <a:rPr dirty="0"/>
            </a:br>
            <a:r>
              <a:rPr lang="en-US" sz="1800" b="0" strike="noStrike" spc="-1" dirty="0">
                <a:solidFill>
                  <a:srgbClr val="000000"/>
                </a:solidFill>
                <a:latin typeface="Century Gothic"/>
              </a:rPr>
              <a:t>5 </a:t>
            </a:r>
            <a:r>
              <a:rPr lang="el-GR" sz="1800" b="0" strike="noStrike" spc="-1" dirty="0">
                <a:solidFill>
                  <a:srgbClr val="000000"/>
                </a:solidFill>
                <a:latin typeface="Century Gothic"/>
              </a:rPr>
              <a:t>μ</a:t>
            </a:r>
            <a:r>
              <a:rPr lang="en-US" sz="1800" b="0" strike="noStrike" spc="-1" dirty="0">
                <a:solidFill>
                  <a:srgbClr val="000000"/>
                </a:solidFill>
                <a:latin typeface="Century Gothic"/>
              </a:rPr>
              <a:t>m C</a:t>
            </a:r>
            <a:r>
              <a:rPr lang="en-US" sz="1800" b="0" strike="noStrike" spc="-1" baseline="-25000" dirty="0">
                <a:solidFill>
                  <a:srgbClr val="000000"/>
                </a:solidFill>
                <a:latin typeface="Century Gothic"/>
              </a:rPr>
              <a:t>2</a:t>
            </a:r>
            <a:r>
              <a:rPr lang="en-US" sz="1800" b="0" strike="noStrike" spc="-1" dirty="0">
                <a:solidFill>
                  <a:srgbClr val="000000"/>
                </a:solidFill>
                <a:latin typeface="Century Gothic"/>
              </a:rPr>
              <a:t>D</a:t>
            </a:r>
            <a:r>
              <a:rPr lang="en-US" sz="1800" b="0" strike="noStrike" spc="-1" baseline="-25000" dirty="0">
                <a:solidFill>
                  <a:srgbClr val="000000"/>
                </a:solidFill>
                <a:latin typeface="Century Gothic"/>
              </a:rPr>
              <a:t>4</a:t>
            </a:r>
            <a:r>
              <a:rPr lang="en-US" sz="1800" b="0" strike="noStrike" spc="-1" dirty="0">
                <a:solidFill>
                  <a:srgbClr val="000000"/>
                </a:solidFill>
                <a:latin typeface="Century Gothic"/>
              </a:rPr>
              <a:t>  target.</a:t>
            </a:r>
            <a:endParaRPr lang="en-US" sz="1800" b="0" strike="noStrike" spc="-1" dirty="0">
              <a:latin typeface="Arial"/>
            </a:endParaRPr>
          </a:p>
          <a:p>
            <a:pPr marL="285840" indent="-285840">
              <a:lnSpc>
                <a:spcPct val="100000"/>
              </a:lnSpc>
              <a:spcBef>
                <a:spcPts val="1001"/>
              </a:spcBef>
              <a:buClr>
                <a:srgbClr val="404040"/>
              </a:buClr>
              <a:buFont typeface="Arial"/>
              <a:buChar char="•"/>
            </a:pPr>
            <a:r>
              <a:rPr lang="pt-BR" sz="1800" b="0" strike="noStrike" spc="-1" dirty="0">
                <a:solidFill>
                  <a:srgbClr val="404040"/>
                </a:solidFill>
                <a:latin typeface="Century Gothic"/>
              </a:rPr>
              <a:t>Be converter </a:t>
            </a:r>
            <a:endParaRPr lang="en-US" sz="1800" b="0" strike="noStrike" spc="-1" dirty="0">
              <a:latin typeface="Arial"/>
            </a:endParaRPr>
          </a:p>
          <a:p>
            <a:pPr marL="285840" indent="-285840">
              <a:lnSpc>
                <a:spcPct val="100000"/>
              </a:lnSpc>
              <a:spcBef>
                <a:spcPts val="1001"/>
              </a:spcBef>
              <a:buClr>
                <a:srgbClr val="404040"/>
              </a:buClr>
              <a:buFont typeface="Arial"/>
              <a:buChar char="•"/>
            </a:pPr>
            <a:r>
              <a:rPr lang="pt-BR" sz="1800" b="0" strike="noStrike" spc="-1" dirty="0">
                <a:solidFill>
                  <a:srgbClr val="404040"/>
                </a:solidFill>
                <a:latin typeface="Century Gothic"/>
                <a:ea typeface="Noto Sans CJK SC"/>
              </a:rPr>
              <a:t>Fast neutron flux </a:t>
            </a:r>
            <a:br>
              <a:rPr dirty="0"/>
            </a:br>
            <a:r>
              <a:rPr lang="cs-CZ" sz="1800" b="0" strike="noStrike" spc="-1" dirty="0">
                <a:solidFill>
                  <a:srgbClr val="404040"/>
                </a:solidFill>
                <a:latin typeface="Century Gothic"/>
                <a:ea typeface="Noto Sans CJK SC"/>
              </a:rPr>
              <a:t>1</a:t>
            </a:r>
            <a:r>
              <a:rPr lang="en-GB" sz="1800" b="0" strike="noStrike" spc="-1" dirty="0">
                <a:solidFill>
                  <a:srgbClr val="404040"/>
                </a:solidFill>
                <a:latin typeface="Century Gothic"/>
                <a:ea typeface="Noto Sans CJK SC"/>
              </a:rPr>
              <a:t>×10</a:t>
            </a:r>
            <a:r>
              <a:rPr lang="cs-CZ" sz="1800" b="0" strike="noStrike" spc="-1" baseline="30000" dirty="0">
                <a:solidFill>
                  <a:srgbClr val="404040"/>
                </a:solidFill>
                <a:latin typeface="Century Gothic"/>
                <a:ea typeface="Noto Sans CJK SC"/>
              </a:rPr>
              <a:t>9 </a:t>
            </a:r>
            <a:r>
              <a:rPr lang="cs-CZ" sz="1800" b="0" strike="noStrike" spc="-1" dirty="0">
                <a:solidFill>
                  <a:srgbClr val="404040"/>
                </a:solidFill>
                <a:latin typeface="Century Gothic"/>
                <a:ea typeface="Noto Sans CJK SC"/>
              </a:rPr>
              <a:t>n/sr</a:t>
            </a:r>
            <a:r>
              <a:rPr lang="en-US" sz="1800" b="0" strike="noStrike" spc="-1" dirty="0">
                <a:solidFill>
                  <a:srgbClr val="404040"/>
                </a:solidFill>
                <a:latin typeface="Century Gothic"/>
                <a:ea typeface="Noto Sans CJK SC"/>
              </a:rPr>
              <a:t>.</a:t>
            </a:r>
            <a:endParaRPr lang="en-US" sz="1800" b="0" strike="noStrike" spc="-1" dirty="0">
              <a:latin typeface="Arial"/>
            </a:endParaRPr>
          </a:p>
          <a:p>
            <a:pPr>
              <a:lnSpc>
                <a:spcPct val="100000"/>
              </a:lnSpc>
              <a:spcBef>
                <a:spcPts val="1001"/>
              </a:spcBef>
              <a:buNone/>
            </a:pPr>
            <a:r>
              <a:rPr lang="en-US" sz="1800" b="0" strike="noStrike" spc="-1" dirty="0">
                <a:solidFill>
                  <a:srgbClr val="1F77B4"/>
                </a:solidFill>
                <a:latin typeface="Century Gothic"/>
                <a:ea typeface="Noto Sans CJK SC"/>
              </a:rPr>
              <a:t>Two stage moderation</a:t>
            </a:r>
            <a:endParaRPr lang="en-US" sz="1800" b="0" strike="noStrike" spc="-1" dirty="0">
              <a:latin typeface="Arial"/>
            </a:endParaRPr>
          </a:p>
          <a:p>
            <a:pPr marL="285840" indent="-285840">
              <a:lnSpc>
                <a:spcPct val="100000"/>
              </a:lnSpc>
              <a:spcBef>
                <a:spcPts val="1001"/>
              </a:spcBef>
              <a:buClr>
                <a:srgbClr val="404040"/>
              </a:buClr>
              <a:buFont typeface="Arial"/>
              <a:buChar char="•"/>
            </a:pPr>
            <a:r>
              <a:rPr lang="en-US" sz="1800" b="0" strike="noStrike" spc="-1" dirty="0">
                <a:solidFill>
                  <a:srgbClr val="404040"/>
                </a:solidFill>
                <a:latin typeface="Century Gothic"/>
                <a:ea typeface="Noto Sans CJK SC"/>
              </a:rPr>
              <a:t>PET pre-moderator attached to converter</a:t>
            </a:r>
            <a:endParaRPr lang="en-US" sz="1800" b="0" strike="noStrike" spc="-1" dirty="0">
              <a:latin typeface="Arial"/>
            </a:endParaRPr>
          </a:p>
          <a:p>
            <a:pPr marL="285840" indent="-285840">
              <a:lnSpc>
                <a:spcPct val="100000"/>
              </a:lnSpc>
              <a:spcBef>
                <a:spcPts val="1001"/>
              </a:spcBef>
              <a:buClr>
                <a:srgbClr val="404040"/>
              </a:buClr>
              <a:buFont typeface="Arial"/>
              <a:buChar char="•"/>
            </a:pPr>
            <a:r>
              <a:rPr lang="en-US" sz="1800" b="0" strike="noStrike" spc="-1" dirty="0">
                <a:solidFill>
                  <a:srgbClr val="404040"/>
                </a:solidFill>
                <a:latin typeface="Century Gothic"/>
                <a:ea typeface="Noto Sans CJK SC"/>
              </a:rPr>
              <a:t>Cryogenic H</a:t>
            </a:r>
            <a:r>
              <a:rPr lang="en-US" sz="1800" b="0" strike="noStrike" spc="-1" baseline="-25000" dirty="0">
                <a:solidFill>
                  <a:srgbClr val="404040"/>
                </a:solidFill>
                <a:latin typeface="Century Gothic"/>
                <a:ea typeface="Noto Sans CJK SC"/>
              </a:rPr>
              <a:t>2</a:t>
            </a:r>
            <a:r>
              <a:rPr lang="en-US" sz="1800" b="0" strike="noStrike" spc="-1" dirty="0">
                <a:solidFill>
                  <a:srgbClr val="404040"/>
                </a:solidFill>
                <a:latin typeface="Century Gothic"/>
                <a:ea typeface="Noto Sans CJK SC"/>
              </a:rPr>
              <a:t> moderator</a:t>
            </a:r>
            <a:endParaRPr lang="en-US" sz="1800" b="0" strike="noStrike" spc="-1" dirty="0">
              <a:latin typeface="Arial"/>
            </a:endParaRPr>
          </a:p>
        </p:txBody>
      </p:sp>
      <p:sp>
        <p:nvSpPr>
          <p:cNvPr id="371" name="Rectangle 1"/>
          <p:cNvSpPr/>
          <p:nvPr/>
        </p:nvSpPr>
        <p:spPr>
          <a:xfrm>
            <a:off x="10121760" y="3067560"/>
            <a:ext cx="45360" cy="384120"/>
          </a:xfrm>
          <a:prstGeom prst="rect">
            <a:avLst/>
          </a:prstGeom>
          <a:solidFill>
            <a:srgbClr val="BF1698"/>
          </a:solidFill>
          <a:ln w="15840" cap="rnd">
            <a:solidFill>
              <a:srgbClr val="272727"/>
            </a:solidFill>
            <a:round/>
          </a:ln>
        </p:spPr>
        <p:style>
          <a:lnRef idx="0">
            <a:scrgbClr r="0" g="0" b="0"/>
          </a:lnRef>
          <a:fillRef idx="0">
            <a:scrgbClr r="0" g="0" b="0"/>
          </a:fillRef>
          <a:effectRef idx="0">
            <a:scrgbClr r="0" g="0" b="0"/>
          </a:effectRef>
          <a:fontRef idx="minor"/>
        </p:style>
      </p:sp>
      <p:sp>
        <p:nvSpPr>
          <p:cNvPr id="372" name="Straight Arrow Connector 3"/>
          <p:cNvSpPr/>
          <p:nvPr/>
        </p:nvSpPr>
        <p:spPr>
          <a:xfrm flipH="1" flipV="1">
            <a:off x="10167480" y="3449880"/>
            <a:ext cx="87120" cy="311400"/>
          </a:xfrm>
          <a:custGeom>
            <a:avLst/>
            <a:gdLst/>
            <a:ahLst/>
            <a:cxnLst/>
            <a:rect l="l" t="t" r="r" b="b"/>
            <a:pathLst>
              <a:path w="21600" h="21600">
                <a:moveTo>
                  <a:pt x="0" y="0"/>
                </a:moveTo>
                <a:lnTo>
                  <a:pt x="21600" y="21600"/>
                </a:lnTo>
              </a:path>
            </a:pathLst>
          </a:custGeom>
          <a:noFill/>
          <a:ln w="9360" cap="rnd">
            <a:solidFill>
              <a:srgbClr val="323232"/>
            </a:solidFill>
            <a:round/>
            <a:tailEnd type="triangle" w="med" len="med"/>
          </a:ln>
        </p:spPr>
        <p:style>
          <a:lnRef idx="0">
            <a:scrgbClr r="0" g="0" b="0"/>
          </a:lnRef>
          <a:fillRef idx="0">
            <a:scrgbClr r="0" g="0" b="0"/>
          </a:fillRef>
          <a:effectRef idx="0">
            <a:scrgbClr r="0" g="0" b="0"/>
          </a:effectRef>
          <a:fontRef idx="minor"/>
        </p:style>
      </p:sp>
      <p:sp>
        <p:nvSpPr>
          <p:cNvPr id="373" name="TextBox 6"/>
          <p:cNvSpPr/>
          <p:nvPr/>
        </p:nvSpPr>
        <p:spPr>
          <a:xfrm>
            <a:off x="9716040" y="3759120"/>
            <a:ext cx="10771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100" b="0" strike="noStrike" spc="-1">
                <a:solidFill>
                  <a:srgbClr val="000000"/>
                </a:solidFill>
                <a:latin typeface="Century Gothic"/>
              </a:rPr>
              <a:t>Golden plate</a:t>
            </a:r>
            <a:endParaRPr lang="en-US" sz="1100" b="0" strike="noStrike" spc="-1">
              <a:latin typeface="Arial"/>
            </a:endParaRPr>
          </a:p>
        </p:txBody>
      </p:sp>
      <p:sp>
        <p:nvSpPr>
          <p:cNvPr id="2" name="Slide Number Placeholder 1">
            <a:extLst>
              <a:ext uri="{FF2B5EF4-FFF2-40B4-BE49-F238E27FC236}">
                <a16:creationId xmlns:a16="http://schemas.microsoft.com/office/drawing/2014/main" id="{7AB488EB-5055-4837-880E-7A1C0B489BC4}"/>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7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laceHolder 1"/>
          <p:cNvSpPr>
            <a:spLocks noGrp="1"/>
          </p:cNvSpPr>
          <p:nvPr>
            <p:ph type="title"/>
          </p:nvPr>
        </p:nvSpPr>
        <p:spPr>
          <a:xfrm>
            <a:off x="1640160" y="630360"/>
            <a:ext cx="3309120" cy="750960"/>
          </a:xfrm>
          <a:prstGeom prst="rect">
            <a:avLst/>
          </a:prstGeom>
          <a:noFill/>
          <a:ln w="0">
            <a:noFill/>
          </a:ln>
        </p:spPr>
        <p:txBody>
          <a:bodyPr anchor="t">
            <a:noAutofit/>
          </a:bodyPr>
          <a:lstStyle/>
          <a:p>
            <a:pPr>
              <a:lnSpc>
                <a:spcPct val="100000"/>
              </a:lnSpc>
              <a:buNone/>
            </a:pPr>
            <a:r>
              <a:rPr lang="en-US" sz="3600" b="0" strike="noStrike" spc="-1">
                <a:solidFill>
                  <a:srgbClr val="178DBB"/>
                </a:solidFill>
                <a:latin typeface="Century Gothic"/>
              </a:rPr>
              <a:t>Discussion</a:t>
            </a:r>
            <a:endParaRPr lang="en-US" sz="3600" b="0" strike="noStrike" spc="-1">
              <a:solidFill>
                <a:srgbClr val="000000"/>
              </a:solidFill>
              <a:latin typeface="Century Gothic"/>
            </a:endParaRPr>
          </a:p>
        </p:txBody>
      </p:sp>
      <p:sp>
        <p:nvSpPr>
          <p:cNvPr id="375" name="PlaceHolder 2"/>
          <p:cNvSpPr>
            <a:spLocks noGrp="1"/>
          </p:cNvSpPr>
          <p:nvPr>
            <p:ph/>
          </p:nvPr>
        </p:nvSpPr>
        <p:spPr>
          <a:xfrm>
            <a:off x="1019160" y="1519920"/>
            <a:ext cx="5803200" cy="2635560"/>
          </a:xfrm>
          <a:prstGeom prst="rect">
            <a:avLst/>
          </a:prstGeom>
          <a:noFill/>
          <a:ln w="0">
            <a:noFill/>
          </a:ln>
        </p:spPr>
        <p:txBody>
          <a:bodyPr anchor="t">
            <a:normAutofit fontScale="95000"/>
          </a:bodyPr>
          <a:lstStyle/>
          <a:p>
            <a:pPr>
              <a:lnSpc>
                <a:spcPct val="100000"/>
              </a:lnSpc>
              <a:spcBef>
                <a:spcPts val="1001"/>
              </a:spcBef>
              <a:buNone/>
              <a:tabLst>
                <a:tab pos="0" algn="l"/>
              </a:tabLst>
            </a:pPr>
            <a:r>
              <a:rPr lang="en-US" sz="1800" b="0" strike="noStrike" spc="-1" dirty="0">
                <a:solidFill>
                  <a:srgbClr val="BF1698"/>
                </a:solidFill>
                <a:latin typeface="Century Gothic"/>
              </a:rPr>
              <a:t>What was ignored?</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Decay of (A+1)-isotopes.</a:t>
            </a:r>
          </a:p>
          <a:p>
            <a:pPr marL="743040" lvl="1" indent="-285840">
              <a:lnSpc>
                <a:spcPct val="100000"/>
              </a:lnSpc>
              <a:spcBef>
                <a:spcPts val="1001"/>
              </a:spcBef>
              <a:buClr>
                <a:srgbClr val="353535"/>
              </a:buClr>
              <a:buFont typeface="Wingdings 3" charset="2"/>
              <a:buChar char=""/>
              <a:tabLst>
                <a:tab pos="0" algn="l"/>
              </a:tabLst>
            </a:pPr>
            <a:r>
              <a:rPr lang="en-US" sz="1600" b="0" strike="noStrike" spc="-1" baseline="30000" dirty="0">
                <a:solidFill>
                  <a:srgbClr val="404040"/>
                </a:solidFill>
                <a:latin typeface="Century Gothic"/>
              </a:rPr>
              <a:t>198</a:t>
            </a:r>
            <a:r>
              <a:rPr lang="en-US" sz="1600" b="0" strike="noStrike" spc="-1" dirty="0">
                <a:solidFill>
                  <a:srgbClr val="404040"/>
                </a:solidFill>
                <a:latin typeface="Century Gothic"/>
              </a:rPr>
              <a:t>Au half-life is 2.7 days.</a:t>
            </a: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Fact that </a:t>
            </a:r>
            <a:r>
              <a:rPr lang="en-US" sz="1800" b="0" strike="noStrike" spc="-1" baseline="30000" dirty="0">
                <a:solidFill>
                  <a:srgbClr val="404040"/>
                </a:solidFill>
                <a:latin typeface="Century Gothic"/>
              </a:rPr>
              <a:t>199</a:t>
            </a:r>
            <a:r>
              <a:rPr lang="en-US" sz="1800" b="0" strike="noStrike" spc="-1" dirty="0">
                <a:solidFill>
                  <a:srgbClr val="404040"/>
                </a:solidFill>
                <a:latin typeface="Century Gothic"/>
              </a:rPr>
              <a:t>Au decay is hardly observable.</a:t>
            </a: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BF1698"/>
                </a:solidFill>
                <a:latin typeface="Century Gothic"/>
              </a:rPr>
              <a:t>Potential improving effect</a:t>
            </a:r>
            <a:endParaRPr lang="en-US" sz="1800" b="0" strike="noStrike" spc="-1" dirty="0">
              <a:solidFill>
                <a:srgbClr val="404040"/>
              </a:solidFill>
              <a:latin typeface="Century Gothic"/>
            </a:endParaRPr>
          </a:p>
          <a:p>
            <a:pPr marL="800280" lvl="1" indent="-343080">
              <a:lnSpc>
                <a:spcPct val="100000"/>
              </a:lnSpc>
              <a:spcBef>
                <a:spcPts val="1001"/>
              </a:spcBef>
              <a:buClr>
                <a:srgbClr val="353535"/>
              </a:buClr>
              <a:buFont typeface="Wingdings 3" charset="2"/>
              <a:buChar char=""/>
              <a:tabLst>
                <a:tab pos="0" algn="l"/>
              </a:tabLst>
            </a:pPr>
            <a:r>
              <a:rPr lang="en-US" sz="1400" b="0" strike="noStrike" spc="-1" dirty="0">
                <a:solidFill>
                  <a:srgbClr val="404040"/>
                </a:solidFill>
                <a:latin typeface="Century Gothic"/>
              </a:rPr>
              <a:t>(A+1)-isotopes are for up to 1 ns in excited state</a:t>
            </a:r>
          </a:p>
          <a:p>
            <a:pPr marL="743040" lvl="1" indent="-285840">
              <a:lnSpc>
                <a:spcPct val="100000"/>
              </a:lnSpc>
              <a:spcBef>
                <a:spcPts val="1001"/>
              </a:spcBef>
              <a:buClr>
                <a:srgbClr val="353535"/>
              </a:buClr>
              <a:buFont typeface="Wingdings 3" charset="2"/>
              <a:buChar char=""/>
              <a:tabLst>
                <a:tab pos="0" algn="l"/>
              </a:tabLst>
            </a:pPr>
            <a:r>
              <a:rPr lang="en-US" sz="1600" b="0" strike="noStrike" spc="-1" dirty="0">
                <a:solidFill>
                  <a:srgbClr val="404040"/>
                </a:solidFill>
                <a:latin typeface="Century Gothic"/>
              </a:rPr>
              <a:t>neutron capture cross-section might be higher</a:t>
            </a:r>
          </a:p>
          <a:p>
            <a:pPr marL="457200">
              <a:lnSpc>
                <a:spcPct val="100000"/>
              </a:lnSpc>
              <a:spcBef>
                <a:spcPts val="1001"/>
              </a:spcBef>
              <a:buNone/>
              <a:tabLst>
                <a:tab pos="0" algn="l"/>
              </a:tabLst>
            </a:pPr>
            <a:endParaRPr lang="en-US" sz="1600" b="0" strike="noStrike" spc="-1" dirty="0">
              <a:solidFill>
                <a:srgbClr val="404040"/>
              </a:solidFill>
              <a:latin typeface="Century Gothic"/>
            </a:endParaRPr>
          </a:p>
        </p:txBody>
      </p:sp>
      <p:sp>
        <p:nvSpPr>
          <p:cNvPr id="376" name="TextBox 5"/>
          <p:cNvSpPr/>
          <p:nvPr/>
        </p:nvSpPr>
        <p:spPr>
          <a:xfrm>
            <a:off x="2272963" y="6519600"/>
            <a:ext cx="9455194"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tabLst>
                <a:tab pos="0" algn="l"/>
              </a:tabLst>
            </a:pPr>
            <a:r>
              <a:rPr lang="en-US" sz="1600" b="0" strike="noStrike" spc="-1" dirty="0">
                <a:solidFill>
                  <a:srgbClr val="000000"/>
                </a:solidFill>
                <a:latin typeface="Century Gothic"/>
              </a:rPr>
              <a:t>Dr </a:t>
            </a:r>
            <a:r>
              <a:rPr lang="en-US" sz="1600" b="0" strike="noStrike" spc="-1" dirty="0" err="1">
                <a:solidFill>
                  <a:srgbClr val="000000"/>
                </a:solidFill>
                <a:latin typeface="Century Gothic"/>
              </a:rPr>
              <a:t>Vojt</a:t>
            </a:r>
            <a:r>
              <a:rPr lang="cs-CZ" sz="1600" b="0" strike="noStrike" spc="-1" dirty="0">
                <a:solidFill>
                  <a:srgbClr val="000000"/>
                </a:solidFill>
                <a:latin typeface="Century Gothic"/>
              </a:rPr>
              <a:t>ěch Horný</a:t>
            </a:r>
            <a:r>
              <a:rPr lang="en-US" sz="1600" b="0" strike="noStrike" spc="-1" dirty="0">
                <a:solidFill>
                  <a:srgbClr val="000000"/>
                </a:solidFill>
                <a:latin typeface="Century Gothic"/>
              </a:rPr>
              <a:t>		</a:t>
            </a:r>
            <a:r>
              <a:rPr lang="cs-CZ" sz="1600" b="0" strike="noStrike" spc="-1" dirty="0">
                <a:solidFill>
                  <a:srgbClr val="000000"/>
                </a:solidFill>
                <a:latin typeface="Century Gothic"/>
                <a:hlinkClick r:id="rId3"/>
              </a:rPr>
              <a:t>vojtech.horny@</a:t>
            </a:r>
            <a:r>
              <a:rPr lang="en-US" sz="1600" b="0" strike="noStrike" spc="-1" dirty="0">
                <a:solidFill>
                  <a:srgbClr val="000000"/>
                </a:solidFill>
                <a:latin typeface="Century Gothic"/>
                <a:hlinkClick r:id="rId3"/>
              </a:rPr>
              <a:t>eli-np.ro</a:t>
            </a:r>
            <a:r>
              <a:rPr lang="en-US" sz="1600" b="0" strike="noStrike" spc="-1" dirty="0">
                <a:solidFill>
                  <a:srgbClr val="000000"/>
                </a:solidFill>
                <a:latin typeface="Century Gothic"/>
              </a:rPr>
              <a:t> 		</a:t>
            </a:r>
            <a:r>
              <a:rPr lang="en-GB" sz="1600" b="0" strike="noStrike" spc="-1" dirty="0">
                <a:solidFill>
                  <a:srgbClr val="2DA0F1"/>
                </a:solidFill>
                <a:latin typeface="Century Gothic"/>
                <a:hlinkClick r:id="rId4"/>
              </a:rPr>
              <a:t>https://ft.nephy.chalmers.se/~vojtech</a:t>
            </a:r>
            <a:endParaRPr lang="en-US" sz="1600" b="0" strike="noStrike" spc="-1" dirty="0">
              <a:latin typeface="Arial"/>
            </a:endParaRPr>
          </a:p>
        </p:txBody>
      </p:sp>
      <p:sp>
        <p:nvSpPr>
          <p:cNvPr id="377" name="TextBox 2"/>
          <p:cNvSpPr/>
          <p:nvPr/>
        </p:nvSpPr>
        <p:spPr>
          <a:xfrm>
            <a:off x="6734520" y="34920"/>
            <a:ext cx="241524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0" strike="noStrike" spc="-1">
                <a:solidFill>
                  <a:srgbClr val="178DBB"/>
                </a:solidFill>
                <a:latin typeface="Century Gothic"/>
              </a:rPr>
              <a:t>Advertisement</a:t>
            </a:r>
            <a:endParaRPr lang="en-US" sz="2400" b="0" strike="noStrike" spc="-1">
              <a:latin typeface="Arial"/>
            </a:endParaRPr>
          </a:p>
        </p:txBody>
      </p:sp>
      <p:sp>
        <p:nvSpPr>
          <p:cNvPr id="378" name="Rectangle 3"/>
          <p:cNvSpPr/>
          <p:nvPr/>
        </p:nvSpPr>
        <p:spPr>
          <a:xfrm>
            <a:off x="6734160" y="461880"/>
            <a:ext cx="2307240" cy="155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200" b="0" strike="noStrike" spc="-1" dirty="0" err="1">
                <a:solidFill>
                  <a:srgbClr val="222222"/>
                </a:solidFill>
                <a:latin typeface="Arial"/>
              </a:rPr>
              <a:t>Horný</a:t>
            </a:r>
            <a:r>
              <a:rPr lang="en-GB" sz="1200" b="0" strike="noStrike" spc="-1" dirty="0">
                <a:solidFill>
                  <a:srgbClr val="222222"/>
                </a:solidFill>
                <a:latin typeface="Arial"/>
              </a:rPr>
              <a:t>, V., &amp; </a:t>
            </a:r>
            <a:r>
              <a:rPr lang="en-GB" sz="1200" b="0" strike="noStrike" spc="-1" dirty="0" err="1">
                <a:solidFill>
                  <a:srgbClr val="222222"/>
                </a:solidFill>
                <a:latin typeface="Arial"/>
              </a:rPr>
              <a:t>Veisz</a:t>
            </a:r>
            <a:r>
              <a:rPr lang="en-GB" sz="1200" b="0" strike="noStrike" spc="-1" dirty="0">
                <a:solidFill>
                  <a:srgbClr val="222222"/>
                </a:solidFill>
                <a:latin typeface="Arial"/>
              </a:rPr>
              <a:t>, L. (2021). Generation of single attosecond relativistic electron bunch from intense laser interaction with a nanosphere. </a:t>
            </a:r>
            <a:r>
              <a:rPr lang="en-GB" sz="1200" b="0" i="1" strike="noStrike" spc="-1" dirty="0">
                <a:solidFill>
                  <a:srgbClr val="222222"/>
                </a:solidFill>
                <a:latin typeface="Arial"/>
              </a:rPr>
              <a:t>Plasma Physics and Controlled Fusion</a:t>
            </a:r>
            <a:r>
              <a:rPr lang="en-GB" sz="1200" b="0" strike="noStrike" spc="-1" dirty="0">
                <a:solidFill>
                  <a:srgbClr val="222222"/>
                </a:solidFill>
                <a:latin typeface="Arial"/>
              </a:rPr>
              <a:t>, </a:t>
            </a:r>
            <a:r>
              <a:rPr lang="en-GB" sz="1200" b="0" i="1" strike="noStrike" spc="-1" dirty="0">
                <a:solidFill>
                  <a:srgbClr val="222222"/>
                </a:solidFill>
                <a:latin typeface="Arial"/>
              </a:rPr>
              <a:t>63</a:t>
            </a:r>
            <a:r>
              <a:rPr lang="en-GB" sz="1200" b="0" strike="noStrike" spc="-1" dirty="0">
                <a:solidFill>
                  <a:srgbClr val="222222"/>
                </a:solidFill>
                <a:latin typeface="Arial"/>
              </a:rPr>
              <a:t>(12), 125025.</a:t>
            </a:r>
            <a:endParaRPr lang="en-US" sz="1200" b="0" strike="noStrike" spc="-1" dirty="0">
              <a:latin typeface="Arial"/>
            </a:endParaRPr>
          </a:p>
        </p:txBody>
      </p:sp>
      <p:pic>
        <p:nvPicPr>
          <p:cNvPr id="379" name="Picture 6"/>
          <p:cNvPicPr/>
          <p:nvPr/>
        </p:nvPicPr>
        <p:blipFill>
          <a:blip r:embed="rId5"/>
          <a:stretch/>
        </p:blipFill>
        <p:spPr>
          <a:xfrm>
            <a:off x="9041760" y="156600"/>
            <a:ext cx="3041280" cy="1886760"/>
          </a:xfrm>
          <a:prstGeom prst="rect">
            <a:avLst/>
          </a:prstGeom>
          <a:ln w="0">
            <a:noFill/>
          </a:ln>
        </p:spPr>
      </p:pic>
      <p:pic>
        <p:nvPicPr>
          <p:cNvPr id="382" name="Picture 8"/>
          <p:cNvPicPr/>
          <p:nvPr/>
        </p:nvPicPr>
        <p:blipFill>
          <a:blip r:embed="rId6"/>
          <a:stretch/>
        </p:blipFill>
        <p:spPr>
          <a:xfrm>
            <a:off x="9149760" y="2055721"/>
            <a:ext cx="3041280" cy="2331360"/>
          </a:xfrm>
          <a:prstGeom prst="rect">
            <a:avLst/>
          </a:prstGeom>
          <a:ln w="0">
            <a:noFill/>
          </a:ln>
        </p:spPr>
      </p:pic>
      <p:sp>
        <p:nvSpPr>
          <p:cNvPr id="383" name="Rectangle 9"/>
          <p:cNvSpPr/>
          <p:nvPr/>
        </p:nvSpPr>
        <p:spPr>
          <a:xfrm>
            <a:off x="6679980" y="2317680"/>
            <a:ext cx="2415600" cy="155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0" strike="noStrike" spc="-1" dirty="0">
                <a:solidFill>
                  <a:srgbClr val="222222"/>
                </a:solidFill>
                <a:latin typeface="Arial"/>
              </a:rPr>
              <a:t>Chen, Q., Mašlárová, D., Wang, J., Li, S. X., Horný, V. &amp; Umstadter D. (2022). Transient relativistic plasma grating to tailor high-power laser fields, wakefield plasma waves, and electron injection.</a:t>
            </a:r>
            <a:r>
              <a:rPr lang="cs-CZ" sz="1200" b="0" i="1" strike="noStrike" spc="-1" dirty="0">
                <a:solidFill>
                  <a:srgbClr val="222222"/>
                </a:solidFill>
                <a:latin typeface="Arial"/>
              </a:rPr>
              <a:t> Physical Review Letters</a:t>
            </a:r>
            <a:r>
              <a:rPr lang="cs-CZ" sz="1200" b="0" strike="noStrike" spc="-1" dirty="0">
                <a:solidFill>
                  <a:srgbClr val="222222"/>
                </a:solidFill>
                <a:latin typeface="Arial"/>
              </a:rPr>
              <a:t>, 128, 164801.</a:t>
            </a:r>
            <a:endParaRPr lang="en-US" sz="1200" b="0" strike="noStrike" spc="-1" dirty="0">
              <a:latin typeface="Arial"/>
            </a:endParaRPr>
          </a:p>
        </p:txBody>
      </p:sp>
      <p:sp>
        <p:nvSpPr>
          <p:cNvPr id="384" name="Rectangle 12"/>
          <p:cNvSpPr/>
          <p:nvPr/>
        </p:nvSpPr>
        <p:spPr>
          <a:xfrm>
            <a:off x="1387075" y="4687920"/>
            <a:ext cx="5346905" cy="188111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nSpc>
                <a:spcPct val="100000"/>
              </a:lnSpc>
              <a:spcBef>
                <a:spcPts val="1001"/>
              </a:spcBef>
              <a:buClr>
                <a:srgbClr val="353535"/>
              </a:buClr>
              <a:buFont typeface="Wingdings 3" charset="2"/>
              <a:buChar char=""/>
            </a:pPr>
            <a:r>
              <a:rPr lang="en-US" sz="1800" b="0" strike="noStrike" spc="-1" dirty="0">
                <a:solidFill>
                  <a:srgbClr val="404040"/>
                </a:solidFill>
                <a:latin typeface="Century Gothic"/>
              </a:rPr>
              <a:t>Recent literature overestimate the potential of the laboratory studies of astrophysical </a:t>
            </a:r>
            <a:r>
              <a:rPr lang="en-US" sz="1800" b="0" i="1" strike="noStrike" spc="-1" dirty="0">
                <a:solidFill>
                  <a:srgbClr val="404040"/>
                </a:solidFill>
                <a:latin typeface="Century Gothic"/>
              </a:rPr>
              <a:t>r</a:t>
            </a:r>
            <a:r>
              <a:rPr lang="en-US" sz="1800" b="0" strike="noStrike" spc="-1" dirty="0">
                <a:solidFill>
                  <a:srgbClr val="404040"/>
                </a:solidFill>
                <a:latin typeface="Century Gothic"/>
              </a:rPr>
              <a:t>-process. </a:t>
            </a:r>
            <a:endParaRPr lang="en-US" sz="1800" b="0" strike="noStrike" spc="-1" dirty="0">
              <a:latin typeface="Arial"/>
            </a:endParaRPr>
          </a:p>
          <a:p>
            <a:pPr marL="343080" indent="-343080">
              <a:lnSpc>
                <a:spcPct val="100000"/>
              </a:lnSpc>
              <a:spcBef>
                <a:spcPts val="1001"/>
              </a:spcBef>
              <a:buClr>
                <a:srgbClr val="353535"/>
              </a:buClr>
              <a:buFont typeface="Wingdings 3" charset="2"/>
              <a:buChar char=""/>
            </a:pPr>
            <a:r>
              <a:rPr lang="en-US" sz="1800" b="0" strike="noStrike" spc="-1" dirty="0">
                <a:solidFill>
                  <a:srgbClr val="404040"/>
                </a:solidFill>
                <a:latin typeface="Century Gothic"/>
              </a:rPr>
              <a:t>Generation of neutron-rich (</a:t>
            </a:r>
            <a:r>
              <a:rPr lang="en-GB" dirty="0"/>
              <a:t>≥</a:t>
            </a:r>
            <a:r>
              <a:rPr lang="en-US" sz="1800" b="0" strike="noStrike" spc="-1" dirty="0">
                <a:solidFill>
                  <a:srgbClr val="404040"/>
                </a:solidFill>
                <a:latin typeface="Century Gothic"/>
              </a:rPr>
              <a:t>A+2) isotopes at laser systems</a:t>
            </a:r>
            <a:r>
              <a:rPr lang="cs-CZ" sz="1800" b="0" strike="noStrike" spc="-1" dirty="0">
                <a:solidFill>
                  <a:srgbClr val="404040"/>
                </a:solidFill>
                <a:latin typeface="Century Gothic"/>
              </a:rPr>
              <a:t> in principle</a:t>
            </a:r>
            <a:r>
              <a:rPr lang="en-US" sz="1800" b="0" strike="noStrike" spc="-1" dirty="0">
                <a:solidFill>
                  <a:srgbClr val="404040"/>
                </a:solidFill>
                <a:latin typeface="Century Gothic"/>
              </a:rPr>
              <a:t> possible</a:t>
            </a:r>
            <a:r>
              <a:rPr lang="cs-CZ" spc="-1" dirty="0">
                <a:solidFill>
                  <a:srgbClr val="404040"/>
                </a:solidFill>
                <a:latin typeface="Century Gothic"/>
              </a:rPr>
              <a:t>, but makes no sense</a:t>
            </a:r>
            <a:r>
              <a:rPr lang="en-US" sz="1800" b="0" strike="noStrike" spc="-1" dirty="0">
                <a:solidFill>
                  <a:srgbClr val="404040"/>
                </a:solidFill>
                <a:latin typeface="Century Gothic"/>
              </a:rPr>
              <a:t>.</a:t>
            </a:r>
            <a:endParaRPr lang="en-US" sz="1800" b="0" strike="noStrike" spc="-1" dirty="0">
              <a:latin typeface="Arial"/>
            </a:endParaRPr>
          </a:p>
        </p:txBody>
      </p:sp>
      <p:sp>
        <p:nvSpPr>
          <p:cNvPr id="385" name="Title 1"/>
          <p:cNvSpPr/>
          <p:nvPr/>
        </p:nvSpPr>
        <p:spPr>
          <a:xfrm>
            <a:off x="1638720" y="4062960"/>
            <a:ext cx="3309120" cy="7509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en-US" sz="3600" b="0" strike="noStrike" spc="-1" dirty="0">
                <a:solidFill>
                  <a:srgbClr val="178DBB"/>
                </a:solidFill>
                <a:latin typeface="Century Gothic"/>
              </a:rPr>
              <a:t>Conclusion</a:t>
            </a:r>
            <a:endParaRPr lang="en-US" sz="3600" b="0" strike="noStrike" spc="-1" dirty="0">
              <a:latin typeface="Arial"/>
            </a:endParaRPr>
          </a:p>
        </p:txBody>
      </p:sp>
      <p:sp>
        <p:nvSpPr>
          <p:cNvPr id="16" name="Rectangle 9">
            <a:extLst>
              <a:ext uri="{FF2B5EF4-FFF2-40B4-BE49-F238E27FC236}">
                <a16:creationId xmlns:a16="http://schemas.microsoft.com/office/drawing/2014/main" id="{96C10F8E-40C4-4ECC-A6B6-A1D906189718}"/>
              </a:ext>
            </a:extLst>
          </p:cNvPr>
          <p:cNvSpPr/>
          <p:nvPr/>
        </p:nvSpPr>
        <p:spPr>
          <a:xfrm>
            <a:off x="6734340" y="4631980"/>
            <a:ext cx="241560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1200" spc="-1" dirty="0" err="1">
                <a:solidFill>
                  <a:srgbClr val="222222"/>
                </a:solidFill>
                <a:latin typeface="Arial"/>
              </a:rPr>
              <a:t>Horný</a:t>
            </a:r>
            <a:r>
              <a:rPr lang="en-GB" sz="1200" spc="-1" dirty="0">
                <a:solidFill>
                  <a:srgbClr val="222222"/>
                </a:solidFill>
                <a:latin typeface="Arial"/>
              </a:rPr>
              <a:t>, V., </a:t>
            </a:r>
            <a:r>
              <a:rPr lang="en-GB" sz="1200" spc="-1" dirty="0" err="1">
                <a:solidFill>
                  <a:srgbClr val="222222"/>
                </a:solidFill>
                <a:latin typeface="Arial"/>
              </a:rPr>
              <a:t>Krůs</a:t>
            </a:r>
            <a:r>
              <a:rPr lang="en-GB" sz="1200" spc="-1" dirty="0">
                <a:solidFill>
                  <a:srgbClr val="222222"/>
                </a:solidFill>
                <a:latin typeface="Arial"/>
              </a:rPr>
              <a:t>, M., Yan, W. &amp; </a:t>
            </a:r>
            <a:r>
              <a:rPr lang="en-GB" sz="1200" spc="-1" dirty="0" err="1">
                <a:solidFill>
                  <a:srgbClr val="222222"/>
                </a:solidFill>
                <a:latin typeface="Arial"/>
              </a:rPr>
              <a:t>Fülöp</a:t>
            </a:r>
            <a:r>
              <a:rPr lang="en-GB" sz="1200" spc="-1" dirty="0">
                <a:solidFill>
                  <a:srgbClr val="222222"/>
                </a:solidFill>
                <a:latin typeface="Arial"/>
              </a:rPr>
              <a:t>, T. (2020). Attosecond </a:t>
            </a:r>
            <a:r>
              <a:rPr lang="en-GB" sz="1200" spc="-1" dirty="0" err="1">
                <a:solidFill>
                  <a:srgbClr val="222222"/>
                </a:solidFill>
                <a:latin typeface="Arial"/>
              </a:rPr>
              <a:t>betatron</a:t>
            </a:r>
            <a:r>
              <a:rPr lang="en-GB" sz="1200" spc="-1" dirty="0">
                <a:solidFill>
                  <a:srgbClr val="222222"/>
                </a:solidFill>
                <a:latin typeface="Arial"/>
              </a:rPr>
              <a:t> radiation pulse train. Scientific Reports 10, 15074.</a:t>
            </a:r>
            <a:endParaRPr lang="en-US" sz="1200" spc="-1" dirty="0">
              <a:solidFill>
                <a:srgbClr val="222222"/>
              </a:solidFill>
              <a:latin typeface="Arial"/>
            </a:endParaRPr>
          </a:p>
        </p:txBody>
      </p:sp>
      <p:pic>
        <p:nvPicPr>
          <p:cNvPr id="2" name="Picture 1">
            <a:extLst>
              <a:ext uri="{FF2B5EF4-FFF2-40B4-BE49-F238E27FC236}">
                <a16:creationId xmlns:a16="http://schemas.microsoft.com/office/drawing/2014/main" id="{9449D025-7A37-47A3-A30C-953B454AAC80}"/>
              </a:ext>
            </a:extLst>
          </p:cNvPr>
          <p:cNvPicPr>
            <a:picLocks noChangeAspect="1"/>
          </p:cNvPicPr>
          <p:nvPr/>
        </p:nvPicPr>
        <p:blipFill rotWithShape="1">
          <a:blip r:embed="rId7"/>
          <a:srcRect l="50626" t="41633" r="17031" b="20416"/>
          <a:stretch/>
        </p:blipFill>
        <p:spPr>
          <a:xfrm>
            <a:off x="9149760" y="4387082"/>
            <a:ext cx="3042240" cy="2007920"/>
          </a:xfrm>
          <a:prstGeom prst="rect">
            <a:avLst/>
          </a:prstGeom>
        </p:spPr>
      </p:pic>
      <p:sp>
        <p:nvSpPr>
          <p:cNvPr id="3" name="Slide Number Placeholder 2">
            <a:extLst>
              <a:ext uri="{FF2B5EF4-FFF2-40B4-BE49-F238E27FC236}">
                <a16:creationId xmlns:a16="http://schemas.microsoft.com/office/drawing/2014/main" id="{0C03FBCB-B289-4951-9675-D607FF885E69}"/>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p:cNvSpPr>
          <p:nvPr>
            <p:ph type="title"/>
          </p:nvPr>
        </p:nvSpPr>
        <p:spPr>
          <a:xfrm>
            <a:off x="1840680" y="621720"/>
            <a:ext cx="8911440" cy="770760"/>
          </a:xfrm>
          <a:prstGeom prst="rect">
            <a:avLst/>
          </a:prstGeom>
          <a:noFill/>
          <a:ln w="0">
            <a:noFill/>
          </a:ln>
        </p:spPr>
        <p:txBody>
          <a:bodyPr anchor="t">
            <a:noAutofit/>
          </a:bodyPr>
          <a:lstStyle/>
          <a:p>
            <a:pPr>
              <a:lnSpc>
                <a:spcPct val="100000"/>
              </a:lnSpc>
              <a:buNone/>
            </a:pPr>
            <a:r>
              <a:rPr lang="cs-CZ" sz="3600" b="0" strike="noStrike" spc="-1" dirty="0">
                <a:solidFill>
                  <a:srgbClr val="178DBB"/>
                </a:solidFill>
                <a:latin typeface="Century Gothic"/>
              </a:rPr>
              <a:t>Idea of laboratory </a:t>
            </a:r>
            <a:r>
              <a:rPr lang="cs-CZ" sz="3600" b="0" i="1" strike="noStrike" spc="-1" dirty="0">
                <a:solidFill>
                  <a:srgbClr val="178DBB"/>
                </a:solidFill>
                <a:latin typeface="Century Gothic"/>
              </a:rPr>
              <a:t>r</a:t>
            </a:r>
            <a:r>
              <a:rPr lang="cs-CZ" sz="3600" b="0" strike="noStrike" spc="-1" dirty="0">
                <a:solidFill>
                  <a:srgbClr val="178DBB"/>
                </a:solidFill>
                <a:latin typeface="Century Gothic"/>
              </a:rPr>
              <a:t>-process study</a:t>
            </a:r>
            <a:endParaRPr lang="en-US" sz="3600" b="0" strike="noStrike" spc="-1" dirty="0">
              <a:solidFill>
                <a:srgbClr val="000000"/>
              </a:solidFill>
              <a:latin typeface="Century Gothic"/>
            </a:endParaRPr>
          </a:p>
        </p:txBody>
      </p:sp>
      <p:sp>
        <p:nvSpPr>
          <p:cNvPr id="291" name="PlaceHolder 2"/>
          <p:cNvSpPr>
            <a:spLocks noGrp="1"/>
          </p:cNvSpPr>
          <p:nvPr>
            <p:ph/>
          </p:nvPr>
        </p:nvSpPr>
        <p:spPr>
          <a:xfrm>
            <a:off x="1357744" y="4689446"/>
            <a:ext cx="9514388" cy="1887034"/>
          </a:xfrm>
          <a:prstGeom prst="rect">
            <a:avLst/>
          </a:prstGeom>
          <a:noFill/>
          <a:ln w="0">
            <a:noFill/>
          </a:ln>
        </p:spPr>
        <p:txBody>
          <a:bodyPr anchor="t">
            <a:normAutofit lnSpcReduction="10000"/>
          </a:bodyPr>
          <a:lstStyle/>
          <a:p>
            <a:pPr marL="743040" lvl="1" indent="-285840">
              <a:lnSpc>
                <a:spcPct val="100000"/>
              </a:lnSpc>
              <a:spcBef>
                <a:spcPts val="1001"/>
              </a:spcBef>
              <a:buClr>
                <a:srgbClr val="353535"/>
              </a:buClr>
              <a:buFont typeface="Wingdings 3" charset="2"/>
              <a:buChar char=""/>
            </a:pPr>
            <a:r>
              <a:rPr lang="cs-CZ" spc="-1" dirty="0">
                <a:solidFill>
                  <a:srgbClr val="1F77B4"/>
                </a:solidFill>
                <a:latin typeface="Century Gothic"/>
              </a:rPr>
              <a:t>Ion acceleration</a:t>
            </a:r>
            <a:r>
              <a:rPr lang="cs-CZ" b="0" strike="noStrike" spc="-1" dirty="0">
                <a:solidFill>
                  <a:srgbClr val="1F77B4"/>
                </a:solidFill>
                <a:latin typeface="Century Gothic"/>
              </a:rPr>
              <a:t>: </a:t>
            </a:r>
            <a:r>
              <a:rPr lang="cs-CZ" b="0" strike="noStrike" spc="-1" dirty="0">
                <a:solidFill>
                  <a:srgbClr val="404040"/>
                </a:solidFill>
                <a:latin typeface="Century Gothic"/>
              </a:rPr>
              <a:t>TNSA, RPA, shock acceleration</a:t>
            </a:r>
          </a:p>
          <a:p>
            <a:pPr marL="743040" lvl="1" indent="-285840">
              <a:lnSpc>
                <a:spcPct val="100000"/>
              </a:lnSpc>
              <a:spcBef>
                <a:spcPts val="1001"/>
              </a:spcBef>
              <a:buClr>
                <a:srgbClr val="353535"/>
              </a:buClr>
              <a:buFont typeface="Wingdings 3" charset="2"/>
              <a:buChar char=""/>
            </a:pPr>
            <a:r>
              <a:rPr lang="cs-CZ" b="0" strike="noStrike" spc="-1" dirty="0">
                <a:solidFill>
                  <a:srgbClr val="1F77B4"/>
                </a:solidFill>
                <a:latin typeface="Century Gothic"/>
              </a:rPr>
              <a:t>Conversion in the neutron converter: </a:t>
            </a:r>
            <a:r>
              <a:rPr lang="cs-CZ" spc="-1" dirty="0">
                <a:solidFill>
                  <a:srgbClr val="404040"/>
                </a:solidFill>
                <a:latin typeface="Century Gothic"/>
              </a:rPr>
              <a:t>Be</a:t>
            </a:r>
            <a:r>
              <a:rPr lang="en-US" spc="-1" dirty="0">
                <a:solidFill>
                  <a:srgbClr val="404040"/>
                </a:solidFill>
                <a:latin typeface="Century Gothic"/>
              </a:rPr>
              <a:t>(</a:t>
            </a:r>
            <a:r>
              <a:rPr lang="en-US" spc="-1" dirty="0" err="1">
                <a:solidFill>
                  <a:srgbClr val="404040"/>
                </a:solidFill>
                <a:latin typeface="Century Gothic"/>
              </a:rPr>
              <a:t>d,n</a:t>
            </a:r>
            <a:r>
              <a:rPr lang="en-US" spc="-1" dirty="0">
                <a:solidFill>
                  <a:srgbClr val="404040"/>
                </a:solidFill>
                <a:latin typeface="Century Gothic"/>
              </a:rPr>
              <a:t>), Li(</a:t>
            </a:r>
            <a:r>
              <a:rPr lang="en-US" spc="-1" dirty="0" err="1">
                <a:solidFill>
                  <a:srgbClr val="404040"/>
                </a:solidFill>
                <a:latin typeface="Century Gothic"/>
              </a:rPr>
              <a:t>p,n</a:t>
            </a:r>
            <a:r>
              <a:rPr lang="en-US" spc="-1" dirty="0">
                <a:solidFill>
                  <a:srgbClr val="404040"/>
                </a:solidFill>
                <a:latin typeface="Century Gothic"/>
              </a:rPr>
              <a:t>) fusion reactions, spallation on heavy nuclei </a:t>
            </a:r>
            <a:endParaRPr lang="en-US"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pPr>
            <a:r>
              <a:rPr lang="en-US" spc="-1" dirty="0">
                <a:solidFill>
                  <a:srgbClr val="1F77B4"/>
                </a:solidFill>
                <a:latin typeface="Century Gothic"/>
              </a:rPr>
              <a:t>Neutron capture on an appropriate nucleus: </a:t>
            </a:r>
            <a:r>
              <a:rPr lang="cs-CZ" spc="-1" dirty="0">
                <a:solidFill>
                  <a:srgbClr val="404040"/>
                </a:solidFill>
                <a:latin typeface="Century Gothic"/>
              </a:rPr>
              <a:t>e.g.</a:t>
            </a:r>
            <a:r>
              <a:rPr lang="en-US" spc="-1" dirty="0">
                <a:solidFill>
                  <a:srgbClr val="404040"/>
                </a:solidFill>
                <a:latin typeface="Century Gothic"/>
              </a:rPr>
              <a:t> </a:t>
            </a:r>
            <a:r>
              <a:rPr lang="en-US" spc="-1" baseline="30000" dirty="0">
                <a:solidFill>
                  <a:srgbClr val="404040"/>
                </a:solidFill>
                <a:latin typeface="Century Gothic"/>
              </a:rPr>
              <a:t>197</a:t>
            </a:r>
            <a:r>
              <a:rPr lang="en-US" spc="-1" dirty="0">
                <a:solidFill>
                  <a:srgbClr val="404040"/>
                </a:solidFill>
                <a:latin typeface="Century Gothic"/>
              </a:rPr>
              <a:t>Au+2n -&gt; </a:t>
            </a:r>
            <a:r>
              <a:rPr lang="en-US" spc="-1" baseline="30000" dirty="0">
                <a:solidFill>
                  <a:srgbClr val="404040"/>
                </a:solidFill>
                <a:latin typeface="Century Gothic"/>
              </a:rPr>
              <a:t>199</a:t>
            </a:r>
            <a:r>
              <a:rPr lang="en-US" spc="-1" dirty="0">
                <a:solidFill>
                  <a:srgbClr val="404040"/>
                </a:solidFill>
                <a:latin typeface="Century Gothic"/>
              </a:rPr>
              <a:t>Au within the lifetime of intermediate product of </a:t>
            </a:r>
            <a:r>
              <a:rPr lang="en-US" spc="-1" baseline="30000" dirty="0">
                <a:solidFill>
                  <a:srgbClr val="404040"/>
                </a:solidFill>
                <a:latin typeface="Century Gothic"/>
              </a:rPr>
              <a:t>198</a:t>
            </a:r>
            <a:r>
              <a:rPr lang="en-US" spc="-1" dirty="0">
                <a:solidFill>
                  <a:srgbClr val="404040"/>
                </a:solidFill>
                <a:latin typeface="Century Gothic"/>
              </a:rPr>
              <a:t>Au</a:t>
            </a:r>
          </a:p>
          <a:p>
            <a:pPr marL="743040" lvl="1" indent="-285840">
              <a:lnSpc>
                <a:spcPct val="100000"/>
              </a:lnSpc>
              <a:spcBef>
                <a:spcPts val="1001"/>
              </a:spcBef>
              <a:buClr>
                <a:srgbClr val="353535"/>
              </a:buClr>
              <a:buFont typeface="Wingdings 3" charset="2"/>
              <a:buChar char=""/>
            </a:pPr>
            <a:r>
              <a:rPr lang="en-US" spc="-1" dirty="0">
                <a:solidFill>
                  <a:srgbClr val="1F77B4"/>
                </a:solidFill>
                <a:latin typeface="Century Gothic"/>
              </a:rPr>
              <a:t>Measurement of decay of final product</a:t>
            </a:r>
            <a:r>
              <a:rPr lang="en-US" spc="-1" dirty="0">
                <a:solidFill>
                  <a:srgbClr val="404040"/>
                </a:solidFill>
                <a:latin typeface="Century Gothic"/>
              </a:rPr>
              <a:t> </a:t>
            </a:r>
            <a:r>
              <a:rPr lang="en-US" spc="-1" baseline="30000" dirty="0">
                <a:solidFill>
                  <a:srgbClr val="404040"/>
                </a:solidFill>
                <a:latin typeface="Century Gothic"/>
              </a:rPr>
              <a:t>199</a:t>
            </a:r>
            <a:r>
              <a:rPr lang="en-US" spc="-1" dirty="0">
                <a:solidFill>
                  <a:srgbClr val="404040"/>
                </a:solidFill>
                <a:latin typeface="Century Gothic"/>
              </a:rPr>
              <a:t>Au </a:t>
            </a:r>
          </a:p>
          <a:p>
            <a:pPr marL="743040" lvl="1" indent="-285840">
              <a:lnSpc>
                <a:spcPct val="100000"/>
              </a:lnSpc>
              <a:spcBef>
                <a:spcPts val="1001"/>
              </a:spcBef>
              <a:buClr>
                <a:srgbClr val="353535"/>
              </a:buClr>
              <a:buFont typeface="Wingdings 3" charset="2"/>
              <a:buChar char=""/>
            </a:pPr>
            <a:endParaRPr lang="en-US" b="0" strike="noStrike" spc="-1" dirty="0">
              <a:solidFill>
                <a:schemeClr val="accent2"/>
              </a:solidFill>
              <a:latin typeface="Century Gothic"/>
            </a:endParaRPr>
          </a:p>
        </p:txBody>
      </p:sp>
      <p:pic>
        <p:nvPicPr>
          <p:cNvPr id="10" name="Picture 9">
            <a:extLst>
              <a:ext uri="{FF2B5EF4-FFF2-40B4-BE49-F238E27FC236}">
                <a16:creationId xmlns:a16="http://schemas.microsoft.com/office/drawing/2014/main" id="{66E8D0A9-A132-4961-91A2-0D9028E90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470" y="1678703"/>
            <a:ext cx="9369845" cy="2616460"/>
          </a:xfrm>
          <a:prstGeom prst="rect">
            <a:avLst/>
          </a:prstGeom>
        </p:spPr>
      </p:pic>
      <p:sp>
        <p:nvSpPr>
          <p:cNvPr id="2" name="Slide Number Placeholder 1">
            <a:extLst>
              <a:ext uri="{FF2B5EF4-FFF2-40B4-BE49-F238E27FC236}">
                <a16:creationId xmlns:a16="http://schemas.microsoft.com/office/drawing/2014/main" id="{B4899D58-DD12-4468-A158-40D4F5CE0437}"/>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064627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21E3-0B14-4304-8424-4CB00CDD6FB8}"/>
              </a:ext>
            </a:extLst>
          </p:cNvPr>
          <p:cNvSpPr>
            <a:spLocks noGrp="1"/>
          </p:cNvSpPr>
          <p:nvPr>
            <p:ph type="title"/>
          </p:nvPr>
        </p:nvSpPr>
        <p:spPr>
          <a:xfrm>
            <a:off x="1848903" y="284104"/>
            <a:ext cx="8911687" cy="1280890"/>
          </a:xfrm>
        </p:spPr>
        <p:txBody>
          <a:bodyPr/>
          <a:lstStyle/>
          <a:p>
            <a:r>
              <a:rPr lang="en-US" dirty="0"/>
              <a:t>Application of neutrons</a:t>
            </a:r>
            <a:endParaRPr lang="en-GB" dirty="0"/>
          </a:p>
        </p:txBody>
      </p:sp>
      <p:sp>
        <p:nvSpPr>
          <p:cNvPr id="3" name="Content Placeholder 2">
            <a:extLst>
              <a:ext uri="{FF2B5EF4-FFF2-40B4-BE49-F238E27FC236}">
                <a16:creationId xmlns:a16="http://schemas.microsoft.com/office/drawing/2014/main" id="{8A7DDA9F-3635-4AA9-AB34-F355F44F6760}"/>
              </a:ext>
            </a:extLst>
          </p:cNvPr>
          <p:cNvSpPr>
            <a:spLocks noGrp="1"/>
          </p:cNvSpPr>
          <p:nvPr>
            <p:ph idx="1"/>
          </p:nvPr>
        </p:nvSpPr>
        <p:spPr>
          <a:xfrm>
            <a:off x="1314601" y="1004808"/>
            <a:ext cx="6636503" cy="899565"/>
          </a:xfrm>
        </p:spPr>
        <p:txBody>
          <a:bodyPr>
            <a:normAutofit/>
          </a:bodyPr>
          <a:lstStyle/>
          <a:p>
            <a:pPr marL="457200" lvl="1" indent="0">
              <a:buNone/>
            </a:pPr>
            <a:r>
              <a:rPr lang="en-GB" dirty="0">
                <a:solidFill>
                  <a:schemeClr val="accent6"/>
                </a:solidFill>
              </a:rPr>
              <a:t>A very distinctive characteristics compared to ions, electrons or x-rays, making them unique tools to investigate or modify the properties of materials.</a:t>
            </a:r>
          </a:p>
          <a:p>
            <a:pPr lvl="1"/>
            <a:endParaRPr lang="en-GB" dirty="0"/>
          </a:p>
        </p:txBody>
      </p:sp>
      <p:pic>
        <p:nvPicPr>
          <p:cNvPr id="4" name="Picture 3">
            <a:extLst>
              <a:ext uri="{FF2B5EF4-FFF2-40B4-BE49-F238E27FC236}">
                <a16:creationId xmlns:a16="http://schemas.microsoft.com/office/drawing/2014/main" id="{334A980E-DA15-4928-9AB0-0CD89B9A4AED}"/>
              </a:ext>
            </a:extLst>
          </p:cNvPr>
          <p:cNvPicPr>
            <a:picLocks noChangeAspect="1"/>
          </p:cNvPicPr>
          <p:nvPr/>
        </p:nvPicPr>
        <p:blipFill>
          <a:blip r:embed="rId2"/>
          <a:stretch>
            <a:fillRect/>
          </a:stretch>
        </p:blipFill>
        <p:spPr>
          <a:xfrm>
            <a:off x="8056602" y="52541"/>
            <a:ext cx="2270029" cy="2281295"/>
          </a:xfrm>
          <a:prstGeom prst="rect">
            <a:avLst/>
          </a:prstGeom>
        </p:spPr>
      </p:pic>
      <p:sp>
        <p:nvSpPr>
          <p:cNvPr id="5" name="TextBox 4">
            <a:extLst>
              <a:ext uri="{FF2B5EF4-FFF2-40B4-BE49-F238E27FC236}">
                <a16:creationId xmlns:a16="http://schemas.microsoft.com/office/drawing/2014/main" id="{638123B0-1AD9-451F-9BD1-04A4C3EC6BFD}"/>
              </a:ext>
            </a:extLst>
          </p:cNvPr>
          <p:cNvSpPr txBox="1"/>
          <p:nvPr/>
        </p:nvSpPr>
        <p:spPr>
          <a:xfrm flipH="1">
            <a:off x="10326631" y="71847"/>
            <a:ext cx="1708727" cy="1446550"/>
          </a:xfrm>
          <a:prstGeom prst="rect">
            <a:avLst/>
          </a:prstGeom>
          <a:noFill/>
        </p:spPr>
        <p:txBody>
          <a:bodyPr wrap="square" rtlCol="0">
            <a:spAutoFit/>
          </a:bodyPr>
          <a:lstStyle/>
          <a:p>
            <a:r>
              <a:rPr lang="en-GB" sz="1100" dirty="0" err="1"/>
              <a:t>Mor</a:t>
            </a:r>
            <a:r>
              <a:rPr lang="en-GB" sz="1100" dirty="0"/>
              <a:t>, I. et al. Reconstruction of material elemental composition </a:t>
            </a:r>
            <a:r>
              <a:rPr lang="en-GB" sz="1100" b="1" dirty="0"/>
              <a:t>using fast neutron resonance radiography</a:t>
            </a:r>
            <a:r>
              <a:rPr lang="en-GB" sz="1100" dirty="0"/>
              <a:t>. Phys. Procedia</a:t>
            </a:r>
          </a:p>
          <a:p>
            <a:r>
              <a:rPr lang="en-GB" sz="1100" dirty="0"/>
              <a:t>69, 304–313 (2015).</a:t>
            </a:r>
          </a:p>
        </p:txBody>
      </p:sp>
      <p:pic>
        <p:nvPicPr>
          <p:cNvPr id="1026" name="Picture 2" descr="https://ars.els-cdn.com/content/image/1-s2.0-S0168900207003257-gr1.jpg">
            <a:extLst>
              <a:ext uri="{FF2B5EF4-FFF2-40B4-BE49-F238E27FC236}">
                <a16:creationId xmlns:a16="http://schemas.microsoft.com/office/drawing/2014/main" id="{E65CD5DA-E3B4-41C7-80EA-7B12C515C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602" y="2340411"/>
            <a:ext cx="3705225"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68E70E-0BDA-4799-800A-AC2A74CC5E92}"/>
              </a:ext>
            </a:extLst>
          </p:cNvPr>
          <p:cNvSpPr txBox="1"/>
          <p:nvPr/>
        </p:nvSpPr>
        <p:spPr>
          <a:xfrm>
            <a:off x="7951105" y="3902630"/>
            <a:ext cx="4248727" cy="430887"/>
          </a:xfrm>
          <a:prstGeom prst="rect">
            <a:avLst/>
          </a:prstGeom>
          <a:noFill/>
        </p:spPr>
        <p:txBody>
          <a:bodyPr wrap="square" rtlCol="0">
            <a:spAutoFit/>
          </a:bodyPr>
          <a:lstStyle/>
          <a:p>
            <a:r>
              <a:rPr lang="en-GB" sz="1100" dirty="0" err="1"/>
              <a:t>Noguere</a:t>
            </a:r>
            <a:r>
              <a:rPr lang="en-GB" sz="1100" dirty="0"/>
              <a:t>, G. et al. Non-destructive analysis of materials by </a:t>
            </a:r>
            <a:r>
              <a:rPr lang="en-GB" sz="1100" b="1" dirty="0"/>
              <a:t>neutron resonance transmission</a:t>
            </a:r>
            <a:r>
              <a:rPr lang="en-GB" sz="1100" dirty="0"/>
              <a:t>. NIMA. 575, 476–488 (2007).</a:t>
            </a:r>
          </a:p>
        </p:txBody>
      </p:sp>
      <p:pic>
        <p:nvPicPr>
          <p:cNvPr id="1028" name="Picture 4" descr="UW Therapy room.jpg">
            <a:extLst>
              <a:ext uri="{FF2B5EF4-FFF2-40B4-BE49-F238E27FC236}">
                <a16:creationId xmlns:a16="http://schemas.microsoft.com/office/drawing/2014/main" id="{D061413B-1ECE-4DD8-950A-C1EDD13A6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630" y="4718069"/>
            <a:ext cx="2667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72ECDD-5AC2-477A-B19C-E406C8141932}"/>
              </a:ext>
            </a:extLst>
          </p:cNvPr>
          <p:cNvSpPr txBox="1"/>
          <p:nvPr/>
        </p:nvSpPr>
        <p:spPr>
          <a:xfrm>
            <a:off x="10280449" y="4929307"/>
            <a:ext cx="1919383" cy="1785104"/>
          </a:xfrm>
          <a:prstGeom prst="rect">
            <a:avLst/>
          </a:prstGeom>
          <a:noFill/>
        </p:spPr>
        <p:txBody>
          <a:bodyPr wrap="square" rtlCol="0">
            <a:spAutoFit/>
          </a:bodyPr>
          <a:lstStyle/>
          <a:p>
            <a:r>
              <a:rPr lang="en-GB" sz="1100" b="1" dirty="0"/>
              <a:t>Fast neutron therapy</a:t>
            </a:r>
            <a:r>
              <a:rPr lang="en-GB" sz="1100" dirty="0"/>
              <a:t> utilizes high energy neutrons typically between 50 and 70 MeV to treat cancer.</a:t>
            </a:r>
          </a:p>
          <a:p>
            <a:endParaRPr lang="en-US" sz="1100" dirty="0"/>
          </a:p>
          <a:p>
            <a:r>
              <a:rPr lang="en-US" sz="1100" dirty="0"/>
              <a:t>M</a:t>
            </a:r>
            <a:r>
              <a:rPr lang="en-GB" sz="1100" dirty="0" err="1"/>
              <a:t>ethod</a:t>
            </a:r>
            <a:r>
              <a:rPr lang="en-GB" sz="1100" dirty="0"/>
              <a:t>: </a:t>
            </a:r>
            <a:r>
              <a:rPr lang="en-GB" sz="1100" dirty="0" err="1"/>
              <a:t>Gray</a:t>
            </a:r>
            <a:r>
              <a:rPr lang="en-GB" sz="1100" dirty="0"/>
              <a:t>, L. &amp; Read, J. Treatment of cancer by fast neutrons. Nature 152, 53–54 (1943).</a:t>
            </a:r>
          </a:p>
        </p:txBody>
      </p:sp>
      <p:pic>
        <p:nvPicPr>
          <p:cNvPr id="7" name="Picture 6">
            <a:extLst>
              <a:ext uri="{FF2B5EF4-FFF2-40B4-BE49-F238E27FC236}">
                <a16:creationId xmlns:a16="http://schemas.microsoft.com/office/drawing/2014/main" id="{08752977-10B7-49F8-B1B5-194ABC161023}"/>
              </a:ext>
            </a:extLst>
          </p:cNvPr>
          <p:cNvPicPr>
            <a:picLocks noChangeAspect="1"/>
          </p:cNvPicPr>
          <p:nvPr/>
        </p:nvPicPr>
        <p:blipFill>
          <a:blip r:embed="rId5"/>
          <a:stretch>
            <a:fillRect/>
          </a:stretch>
        </p:blipFill>
        <p:spPr>
          <a:xfrm>
            <a:off x="233886" y="4477930"/>
            <a:ext cx="2647859" cy="2373944"/>
          </a:xfrm>
          <a:prstGeom prst="rect">
            <a:avLst/>
          </a:prstGeom>
        </p:spPr>
      </p:pic>
      <p:sp>
        <p:nvSpPr>
          <p:cNvPr id="8" name="TextBox 7">
            <a:extLst>
              <a:ext uri="{FF2B5EF4-FFF2-40B4-BE49-F238E27FC236}">
                <a16:creationId xmlns:a16="http://schemas.microsoft.com/office/drawing/2014/main" id="{34334D66-2AC8-47C7-B5D7-F1839E2183BB}"/>
              </a:ext>
            </a:extLst>
          </p:cNvPr>
          <p:cNvSpPr txBox="1"/>
          <p:nvPr/>
        </p:nvSpPr>
        <p:spPr>
          <a:xfrm>
            <a:off x="2881745" y="4456836"/>
            <a:ext cx="2085716" cy="1446550"/>
          </a:xfrm>
          <a:prstGeom prst="rect">
            <a:avLst/>
          </a:prstGeom>
          <a:noFill/>
        </p:spPr>
        <p:txBody>
          <a:bodyPr wrap="square" rtlCol="0">
            <a:spAutoFit/>
          </a:bodyPr>
          <a:lstStyle/>
          <a:p>
            <a:r>
              <a:rPr lang="en-GB" sz="1100" dirty="0"/>
              <a:t>Tajima, T., </a:t>
            </a:r>
            <a:r>
              <a:rPr lang="en-GB" sz="1100" dirty="0" err="1"/>
              <a:t>Necas</a:t>
            </a:r>
            <a:r>
              <a:rPr lang="en-GB" sz="1100" dirty="0"/>
              <a:t>, A., </a:t>
            </a:r>
            <a:r>
              <a:rPr lang="en-GB" sz="1100" dirty="0" err="1"/>
              <a:t>Mourou</a:t>
            </a:r>
            <a:r>
              <a:rPr lang="en-GB" sz="1100" dirty="0"/>
              <a:t>, G., Gales, S. &amp; Leroy, M. Spent nuclear fuel incineration by fusion-driven liquid </a:t>
            </a:r>
            <a:r>
              <a:rPr lang="en-GB" sz="1100" b="1" dirty="0" err="1"/>
              <a:t>transmutator</a:t>
            </a:r>
            <a:r>
              <a:rPr lang="en-GB" sz="1100" dirty="0"/>
              <a:t> operated in real time by laser. Fusion Sci. Technol. 77, 251–265 (2021).</a:t>
            </a:r>
          </a:p>
        </p:txBody>
      </p:sp>
      <p:pic>
        <p:nvPicPr>
          <p:cNvPr id="1030" name="Picture 6" descr="Figure 3. Gamma-ray (upper figure) and combined neutron/gamma-ray (lower figure) scans of a motorbike">
            <a:extLst>
              <a:ext uri="{FF2B5EF4-FFF2-40B4-BE49-F238E27FC236}">
                <a16:creationId xmlns:a16="http://schemas.microsoft.com/office/drawing/2014/main" id="{4C6808DB-794A-4E2D-B310-691313934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132" y="4480567"/>
            <a:ext cx="2085716" cy="23168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B3D491-3345-4C78-8841-FD8DF181224B}"/>
              </a:ext>
            </a:extLst>
          </p:cNvPr>
          <p:cNvSpPr txBox="1"/>
          <p:nvPr/>
        </p:nvSpPr>
        <p:spPr>
          <a:xfrm>
            <a:off x="3557400" y="6027993"/>
            <a:ext cx="2085716" cy="769441"/>
          </a:xfrm>
          <a:prstGeom prst="rect">
            <a:avLst/>
          </a:prstGeom>
          <a:noFill/>
        </p:spPr>
        <p:txBody>
          <a:bodyPr wrap="square" rtlCol="0">
            <a:spAutoFit/>
          </a:bodyPr>
          <a:lstStyle/>
          <a:p>
            <a:r>
              <a:rPr lang="en-GB" sz="1100" dirty="0"/>
              <a:t>Sowerby, B.D. (2007). CRP Report: Fast Neutron and Gamma-Ray Interrogation of Air Cargo Containers.</a:t>
            </a:r>
          </a:p>
        </p:txBody>
      </p:sp>
      <p:pic>
        <p:nvPicPr>
          <p:cNvPr id="11" name="Picture 10">
            <a:extLst>
              <a:ext uri="{FF2B5EF4-FFF2-40B4-BE49-F238E27FC236}">
                <a16:creationId xmlns:a16="http://schemas.microsoft.com/office/drawing/2014/main" id="{B619517A-93D8-4698-9066-F746B5E19379}"/>
              </a:ext>
            </a:extLst>
          </p:cNvPr>
          <p:cNvPicPr>
            <a:picLocks noChangeAspect="1"/>
          </p:cNvPicPr>
          <p:nvPr/>
        </p:nvPicPr>
        <p:blipFill>
          <a:blip r:embed="rId7"/>
          <a:stretch>
            <a:fillRect/>
          </a:stretch>
        </p:blipFill>
        <p:spPr>
          <a:xfrm>
            <a:off x="430173" y="2142020"/>
            <a:ext cx="3229434" cy="1604322"/>
          </a:xfrm>
          <a:prstGeom prst="rect">
            <a:avLst/>
          </a:prstGeom>
        </p:spPr>
      </p:pic>
      <p:sp>
        <p:nvSpPr>
          <p:cNvPr id="12" name="TextBox 11">
            <a:extLst>
              <a:ext uri="{FF2B5EF4-FFF2-40B4-BE49-F238E27FC236}">
                <a16:creationId xmlns:a16="http://schemas.microsoft.com/office/drawing/2014/main" id="{DBC5F06B-BF8F-4EFE-A4BC-7030384A5219}"/>
              </a:ext>
            </a:extLst>
          </p:cNvPr>
          <p:cNvSpPr txBox="1"/>
          <p:nvPr/>
        </p:nvSpPr>
        <p:spPr>
          <a:xfrm>
            <a:off x="344946" y="3740882"/>
            <a:ext cx="3314661" cy="769441"/>
          </a:xfrm>
          <a:prstGeom prst="rect">
            <a:avLst/>
          </a:prstGeom>
          <a:noFill/>
        </p:spPr>
        <p:txBody>
          <a:bodyPr wrap="square" rtlCol="0">
            <a:spAutoFit/>
          </a:bodyPr>
          <a:lstStyle/>
          <a:p>
            <a:r>
              <a:rPr lang="en-GB" sz="1100" dirty="0" err="1">
                <a:highlight>
                  <a:srgbClr val="C0C0C0"/>
                </a:highlight>
              </a:rPr>
              <a:t>Lapinaite</a:t>
            </a:r>
            <a:r>
              <a:rPr lang="en-GB" sz="1100" dirty="0">
                <a:highlight>
                  <a:srgbClr val="C0C0C0"/>
                </a:highlight>
              </a:rPr>
              <a:t>, A., </a:t>
            </a:r>
            <a:r>
              <a:rPr lang="en-GB" sz="1100" dirty="0" err="1">
                <a:highlight>
                  <a:srgbClr val="C0C0C0"/>
                </a:highlight>
              </a:rPr>
              <a:t>Carlomagno</a:t>
            </a:r>
            <a:r>
              <a:rPr lang="en-GB" sz="1100" dirty="0">
                <a:highlight>
                  <a:srgbClr val="C0C0C0"/>
                </a:highlight>
              </a:rPr>
              <a:t>, T., and Gabel F. Small-angle </a:t>
            </a:r>
            <a:r>
              <a:rPr lang="en-GB" sz="1100" b="1" dirty="0">
                <a:highlight>
                  <a:srgbClr val="C0C0C0"/>
                </a:highlight>
              </a:rPr>
              <a:t>neutron scattering </a:t>
            </a:r>
            <a:r>
              <a:rPr lang="en-GB" sz="1100" dirty="0">
                <a:highlight>
                  <a:srgbClr val="C0C0C0"/>
                </a:highlight>
              </a:rPr>
              <a:t>of RNA–protein complexes. </a:t>
            </a:r>
            <a:r>
              <a:rPr lang="en-GB" sz="1100" i="1" dirty="0">
                <a:highlight>
                  <a:srgbClr val="C0C0C0"/>
                </a:highlight>
              </a:rPr>
              <a:t>RNA Spectroscopy</a:t>
            </a:r>
            <a:r>
              <a:rPr lang="en-GB" sz="1100" dirty="0">
                <a:highlight>
                  <a:srgbClr val="C0C0C0"/>
                </a:highlight>
              </a:rPr>
              <a:t>. Humana, New York, NY, 2020. 165-188.</a:t>
            </a:r>
          </a:p>
        </p:txBody>
      </p:sp>
      <p:pic>
        <p:nvPicPr>
          <p:cNvPr id="1032" name="Picture 8" descr="https://www.researchgate.net/profile/Ronald-Hancock-2/publication/236679304/figure/fig1/AS:299440297529353@1448403538588/figure-fig1_W640.jpg">
            <a:extLst>
              <a:ext uri="{FF2B5EF4-FFF2-40B4-BE49-F238E27FC236}">
                <a16:creationId xmlns:a16="http://schemas.microsoft.com/office/drawing/2014/main" id="{2FE11397-777B-414F-B8CC-A4A510D4A9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0258" y="1731956"/>
            <a:ext cx="3229434" cy="1502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D262B6-6476-4539-91EF-4F9D20B18354}"/>
              </a:ext>
            </a:extLst>
          </p:cNvPr>
          <p:cNvSpPr txBox="1"/>
          <p:nvPr/>
        </p:nvSpPr>
        <p:spPr>
          <a:xfrm>
            <a:off x="3834192" y="3245064"/>
            <a:ext cx="4169661" cy="1277273"/>
          </a:xfrm>
          <a:prstGeom prst="rect">
            <a:avLst/>
          </a:prstGeom>
          <a:noFill/>
        </p:spPr>
        <p:txBody>
          <a:bodyPr wrap="square" rtlCol="0">
            <a:spAutoFit/>
          </a:bodyPr>
          <a:lstStyle/>
          <a:p>
            <a:r>
              <a:rPr lang="en-GB" sz="1100" dirty="0"/>
              <a:t>Moreau, J. F., et al. "The Dating of a Sixteenth Century Settlement in the Vicinity of Quebec City (Canada) by Means of Elemental Analysis of Glass Beads Through Thermal </a:t>
            </a:r>
            <a:r>
              <a:rPr lang="en-GB" sz="1100" b="1" dirty="0"/>
              <a:t>and Fast Neutron Activation </a:t>
            </a:r>
            <a:r>
              <a:rPr lang="en-GB" sz="1100" dirty="0"/>
              <a:t>Analyses." </a:t>
            </a:r>
            <a:r>
              <a:rPr lang="en-GB" sz="1100" i="1" dirty="0"/>
              <a:t>Proceedings of the 37th International Symposium on Archaeometry, 13th-16th May 2008, Siena, Italy</a:t>
            </a:r>
            <a:r>
              <a:rPr lang="en-GB" sz="1100" dirty="0"/>
              <a:t>. Springer, Berlin, Heidelberg, 2011.</a:t>
            </a:r>
          </a:p>
        </p:txBody>
      </p:sp>
      <p:sp>
        <p:nvSpPr>
          <p:cNvPr id="14" name="Slide Number Placeholder 13">
            <a:extLst>
              <a:ext uri="{FF2B5EF4-FFF2-40B4-BE49-F238E27FC236}">
                <a16:creationId xmlns:a16="http://schemas.microsoft.com/office/drawing/2014/main" id="{1A05C68C-FC37-464A-A3B2-07E29EFE4D48}"/>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83009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1830480" y="616860"/>
            <a:ext cx="8911440" cy="1280520"/>
          </a:xfrm>
          <a:prstGeom prst="rect">
            <a:avLst/>
          </a:prstGeom>
          <a:noFill/>
          <a:ln w="0">
            <a:noFill/>
          </a:ln>
        </p:spPr>
        <p:txBody>
          <a:bodyPr anchor="t">
            <a:noAutofit/>
          </a:bodyPr>
          <a:lstStyle/>
          <a:p>
            <a:pPr>
              <a:lnSpc>
                <a:spcPct val="100000"/>
              </a:lnSpc>
              <a:buNone/>
            </a:pPr>
            <a:r>
              <a:rPr lang="en-US" sz="3600" b="0" strike="noStrike" spc="-1" dirty="0">
                <a:solidFill>
                  <a:srgbClr val="178DBB"/>
                </a:solidFill>
                <a:latin typeface="Century Gothic"/>
              </a:rPr>
              <a:t>Contemporary neutron sources</a:t>
            </a:r>
            <a:endParaRPr lang="en-US" sz="3600" b="0" strike="noStrike" spc="-1" dirty="0">
              <a:solidFill>
                <a:srgbClr val="000000"/>
              </a:solidFill>
              <a:latin typeface="Century Gothic"/>
            </a:endParaRPr>
          </a:p>
        </p:txBody>
      </p:sp>
      <p:sp>
        <p:nvSpPr>
          <p:cNvPr id="300" name="PlaceHolder 2"/>
          <p:cNvSpPr>
            <a:spLocks noGrp="1"/>
          </p:cNvSpPr>
          <p:nvPr>
            <p:ph/>
          </p:nvPr>
        </p:nvSpPr>
        <p:spPr>
          <a:xfrm>
            <a:off x="8258040" y="6618600"/>
            <a:ext cx="4326480" cy="254520"/>
          </a:xfrm>
          <a:prstGeom prst="rect">
            <a:avLst/>
          </a:prstGeom>
          <a:noFill/>
          <a:ln w="0">
            <a:noFill/>
          </a:ln>
        </p:spPr>
        <p:txBody>
          <a:bodyPr anchor="t">
            <a:normAutofit fontScale="96000" lnSpcReduction="10000"/>
          </a:bodyPr>
          <a:lstStyle/>
          <a:p>
            <a:pPr>
              <a:lnSpc>
                <a:spcPct val="100000"/>
              </a:lnSpc>
              <a:spcBef>
                <a:spcPts val="1001"/>
              </a:spcBef>
              <a:buNone/>
              <a:tabLst>
                <a:tab pos="0" algn="l"/>
              </a:tabLst>
            </a:pPr>
            <a:r>
              <a:rPr lang="en-GB" sz="1100" b="0" strike="noStrike" spc="-1">
                <a:solidFill>
                  <a:srgbClr val="404040"/>
                </a:solidFill>
                <a:latin typeface="Century Gothic"/>
              </a:rPr>
              <a:t>Cikhardt, J., et al.  </a:t>
            </a:r>
            <a:r>
              <a:rPr lang="en-GB" sz="1100" b="0" i="1" strike="noStrike" spc="-1">
                <a:solidFill>
                  <a:srgbClr val="404040"/>
                </a:solidFill>
                <a:latin typeface="Century Gothic"/>
              </a:rPr>
              <a:t>Physics of Plasmas</a:t>
            </a:r>
            <a:r>
              <a:rPr lang="en-GB" sz="1100" b="0" strike="noStrike" spc="-1">
                <a:solidFill>
                  <a:srgbClr val="404040"/>
                </a:solidFill>
                <a:latin typeface="Century Gothic"/>
              </a:rPr>
              <a:t> 27.7 (2020): 072705.</a:t>
            </a:r>
            <a:endParaRPr lang="en-US" sz="1100" b="0" strike="noStrike" spc="-1">
              <a:solidFill>
                <a:srgbClr val="404040"/>
              </a:solidFill>
              <a:latin typeface="Century Gothic"/>
            </a:endParaRPr>
          </a:p>
        </p:txBody>
      </p:sp>
      <p:graphicFrame>
        <p:nvGraphicFramePr>
          <p:cNvPr id="301" name="Table 3"/>
          <p:cNvGraphicFramePr/>
          <p:nvPr>
            <p:extLst/>
          </p:nvPr>
        </p:nvGraphicFramePr>
        <p:xfrm>
          <a:off x="1533970" y="1319400"/>
          <a:ext cx="9291960" cy="3083040"/>
        </p:xfrm>
        <a:graphic>
          <a:graphicData uri="http://schemas.openxmlformats.org/drawingml/2006/table">
            <a:tbl>
              <a:tblPr/>
              <a:tblGrid>
                <a:gridCol w="2333520">
                  <a:extLst>
                    <a:ext uri="{9D8B030D-6E8A-4147-A177-3AD203B41FA5}">
                      <a16:colId xmlns:a16="http://schemas.microsoft.com/office/drawing/2014/main" val="20000"/>
                    </a:ext>
                  </a:extLst>
                </a:gridCol>
                <a:gridCol w="1460880">
                  <a:extLst>
                    <a:ext uri="{9D8B030D-6E8A-4147-A177-3AD203B41FA5}">
                      <a16:colId xmlns:a16="http://schemas.microsoft.com/office/drawing/2014/main" val="20001"/>
                    </a:ext>
                  </a:extLst>
                </a:gridCol>
                <a:gridCol w="1460880">
                  <a:extLst>
                    <a:ext uri="{9D8B030D-6E8A-4147-A177-3AD203B41FA5}">
                      <a16:colId xmlns:a16="http://schemas.microsoft.com/office/drawing/2014/main" val="20002"/>
                    </a:ext>
                  </a:extLst>
                </a:gridCol>
                <a:gridCol w="1337760">
                  <a:extLst>
                    <a:ext uri="{9D8B030D-6E8A-4147-A177-3AD203B41FA5}">
                      <a16:colId xmlns:a16="http://schemas.microsoft.com/office/drawing/2014/main" val="20003"/>
                    </a:ext>
                  </a:extLst>
                </a:gridCol>
                <a:gridCol w="1348920">
                  <a:extLst>
                    <a:ext uri="{9D8B030D-6E8A-4147-A177-3AD203B41FA5}">
                      <a16:colId xmlns:a16="http://schemas.microsoft.com/office/drawing/2014/main" val="20004"/>
                    </a:ext>
                  </a:extLst>
                </a:gridCol>
                <a:gridCol w="1350000">
                  <a:extLst>
                    <a:ext uri="{9D8B030D-6E8A-4147-A177-3AD203B41FA5}">
                      <a16:colId xmlns:a16="http://schemas.microsoft.com/office/drawing/2014/main" val="20005"/>
                    </a:ext>
                  </a:extLst>
                </a:gridCol>
              </a:tblGrid>
              <a:tr h="664200">
                <a:tc>
                  <a:txBody>
                    <a:bodyPr/>
                    <a:lstStyle/>
                    <a:p>
                      <a:pPr algn="ctr">
                        <a:lnSpc>
                          <a:spcPct val="100000"/>
                        </a:lnSpc>
                        <a:buNone/>
                      </a:pPr>
                      <a:r>
                        <a:rPr lang="en-US" sz="1400" b="0" strike="noStrike" spc="-1">
                          <a:solidFill>
                            <a:srgbClr val="FFFFFF"/>
                          </a:solidFill>
                          <a:latin typeface="Century Gothic"/>
                        </a:rPr>
                        <a:t>Facility</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GB" sz="1400" b="0" strike="noStrike" spc="-1">
                          <a:solidFill>
                            <a:srgbClr val="FFFFFF"/>
                          </a:solidFill>
                          <a:latin typeface="Century Gothic"/>
                        </a:rPr>
                        <a:t>Peak neutron flux [n cm</a:t>
                      </a:r>
                      <a:r>
                        <a:rPr lang="en-GB" sz="1400" b="0" strike="noStrike" spc="-1" baseline="30000">
                          <a:solidFill>
                            <a:srgbClr val="FFFFFF"/>
                          </a:solidFill>
                          <a:latin typeface="Century Gothic"/>
                        </a:rPr>
                        <a:t>-2</a:t>
                      </a:r>
                      <a:r>
                        <a:rPr lang="en-GB" sz="1400" b="0" strike="noStrike" spc="-1">
                          <a:solidFill>
                            <a:srgbClr val="FFFFFF"/>
                          </a:solidFill>
                          <a:latin typeface="Century Gothic"/>
                        </a:rPr>
                        <a:t> s</a:t>
                      </a:r>
                      <a:r>
                        <a:rPr lang="en-GB" sz="1400" b="0" strike="noStrike" spc="-1" baseline="30000">
                          <a:solidFill>
                            <a:srgbClr val="FFFFFF"/>
                          </a:solidFill>
                          <a:latin typeface="Century Gothic"/>
                        </a:rPr>
                        <a:t>-1</a:t>
                      </a:r>
                      <a:r>
                        <a:rPr lang="en-GB" sz="1400" b="0" strike="noStrike" spc="-1">
                          <a:solidFill>
                            <a:srgbClr val="FFFFFF"/>
                          </a:solidFill>
                          <a:latin typeface="Century Gothic"/>
                        </a:rPr>
                        <a:t>]</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tabLst>
                          <a:tab pos="0" algn="l"/>
                        </a:tabLst>
                      </a:pPr>
                      <a:r>
                        <a:rPr lang="en-GB" sz="1400" b="0" strike="noStrike" spc="-1">
                          <a:solidFill>
                            <a:srgbClr val="FFFFFF"/>
                          </a:solidFill>
                          <a:latin typeface="Century Gothic"/>
                        </a:rPr>
                        <a:t>Average neutron flux [n cm</a:t>
                      </a:r>
                      <a:r>
                        <a:rPr lang="en-GB" sz="1400" b="0" strike="noStrike" spc="-1" baseline="30000">
                          <a:solidFill>
                            <a:srgbClr val="FFFFFF"/>
                          </a:solidFill>
                          <a:latin typeface="Century Gothic"/>
                        </a:rPr>
                        <a:t>-2</a:t>
                      </a:r>
                      <a:r>
                        <a:rPr lang="en-GB" sz="1400" b="0" strike="noStrike" spc="-1">
                          <a:solidFill>
                            <a:srgbClr val="FFFFFF"/>
                          </a:solidFill>
                          <a:latin typeface="Century Gothic"/>
                        </a:rPr>
                        <a:t> s</a:t>
                      </a:r>
                      <a:r>
                        <a:rPr lang="en-GB" sz="1400" b="0" strike="noStrike" spc="-1" baseline="30000">
                          <a:solidFill>
                            <a:srgbClr val="FFFFFF"/>
                          </a:solidFill>
                          <a:latin typeface="Century Gothic"/>
                        </a:rPr>
                        <a:t>-1</a:t>
                      </a:r>
                      <a:r>
                        <a:rPr lang="en-GB" sz="1400" b="0" strike="noStrike" spc="-1">
                          <a:solidFill>
                            <a:srgbClr val="FFFFFF"/>
                          </a:solidFill>
                          <a:latin typeface="Century Gothic"/>
                        </a:rPr>
                        <a:t>]</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GB" sz="1400" b="0" strike="noStrike" spc="-1">
                          <a:solidFill>
                            <a:srgbClr val="FFFFFF"/>
                          </a:solidFill>
                          <a:latin typeface="Century Gothic"/>
                        </a:rPr>
                        <a:t>Neutron bunch duration</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US" sz="1400" b="0" strike="noStrike" spc="-1">
                          <a:solidFill>
                            <a:srgbClr val="FFFFFF"/>
                          </a:solidFill>
                          <a:latin typeface="Century Gothic"/>
                        </a:rPr>
                        <a:t>Repetition rate</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tc>
                  <a:txBody>
                    <a:bodyPr/>
                    <a:lstStyle/>
                    <a:p>
                      <a:pPr algn="ctr">
                        <a:lnSpc>
                          <a:spcPct val="100000"/>
                        </a:lnSpc>
                        <a:buNone/>
                      </a:pPr>
                      <a:r>
                        <a:rPr lang="en-US" sz="1400" b="0" strike="noStrike" spc="-1">
                          <a:solidFill>
                            <a:srgbClr val="FFFFFF"/>
                          </a:solidFill>
                          <a:latin typeface="Century Gothic"/>
                        </a:rPr>
                        <a:t>Spectrum</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15840">
                      <a:solidFill>
                        <a:srgbClr val="FFFFFF"/>
                      </a:solidFill>
                    </a:lnB>
                    <a:solidFill>
                      <a:srgbClr val="265991"/>
                    </a:solidFill>
                  </a:tcPr>
                </a:tc>
                <a:extLst>
                  <a:ext uri="{0D108BD9-81ED-4DB2-BD59-A6C34878D82A}">
                    <a16:rowId xmlns:a16="http://schemas.microsoft.com/office/drawing/2014/main" val="10000"/>
                  </a:ext>
                </a:extLst>
              </a:tr>
              <a:tr h="514080">
                <a:tc>
                  <a:txBody>
                    <a:bodyPr/>
                    <a:lstStyle/>
                    <a:p>
                      <a:pPr>
                        <a:lnSpc>
                          <a:spcPct val="100000"/>
                        </a:lnSpc>
                        <a:buNone/>
                      </a:pPr>
                      <a:r>
                        <a:rPr lang="en-GB" sz="1400" b="0" strike="noStrike" spc="-1">
                          <a:solidFill>
                            <a:srgbClr val="000000"/>
                          </a:solidFill>
                          <a:latin typeface="Century Gothic"/>
                        </a:rPr>
                        <a:t> Institut Laue–Langevin (reactor)</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ctr">
                        <a:lnSpc>
                          <a:spcPct val="100000"/>
                        </a:lnSpc>
                        <a:buNone/>
                      </a:pPr>
                      <a:r>
                        <a:rPr lang="en-GB" sz="1400" b="0" strike="noStrike" spc="-1" dirty="0">
                          <a:solidFill>
                            <a:srgbClr val="000000"/>
                          </a:solidFill>
                          <a:latin typeface="Century Gothic"/>
                        </a:rPr>
                        <a:t>10</a:t>
                      </a:r>
                      <a:r>
                        <a:rPr lang="en-US" sz="1400" b="0" strike="noStrike" spc="-1" baseline="30000" dirty="0">
                          <a:solidFill>
                            <a:srgbClr val="000000"/>
                          </a:solidFill>
                          <a:latin typeface="Century Gothic"/>
                        </a:rPr>
                        <a:t>15</a:t>
                      </a:r>
                      <a:endParaRPr lang="en-US" sz="1400" b="0" strike="noStrike" spc="-1" dirty="0">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dirty="0">
                          <a:solidFill>
                            <a:srgbClr val="FF0000"/>
                          </a:solidFill>
                          <a:latin typeface="Century Gothic"/>
                        </a:rPr>
                        <a:t>10</a:t>
                      </a:r>
                      <a:r>
                        <a:rPr lang="en-US" sz="1400" b="0" strike="noStrike" spc="-1" baseline="30000" dirty="0">
                          <a:solidFill>
                            <a:srgbClr val="FF0000"/>
                          </a:solidFill>
                          <a:latin typeface="Century Gothic"/>
                        </a:rPr>
                        <a:t>15</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ctr">
                        <a:lnSpc>
                          <a:spcPct val="100000"/>
                        </a:lnSpc>
                        <a:buNone/>
                      </a:pPr>
                      <a:r>
                        <a:rPr lang="en-GB" sz="1400" b="0" strike="noStrike" spc="-1">
                          <a:solidFill>
                            <a:srgbClr val="000000"/>
                          </a:solidFill>
                          <a:latin typeface="Century Gothic"/>
                        </a:rPr>
                        <a:t>continuous</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ctr">
                        <a:lnSpc>
                          <a:spcPct val="100000"/>
                        </a:lnSpc>
                        <a:buNone/>
                      </a:pPr>
                      <a:r>
                        <a:rPr lang="en-GB" sz="1400" b="0" strike="noStrike" spc="-1">
                          <a:solidFill>
                            <a:srgbClr val="000000"/>
                          </a:solidFill>
                          <a:latin typeface="Century Gothic"/>
                        </a:rPr>
                        <a:t>continuous</a:t>
                      </a:r>
                      <a:endParaRPr lang="en-US" sz="1400" b="0" strike="noStrike" spc="-1">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tc>
                  <a:txBody>
                    <a:bodyPr/>
                    <a:lstStyle/>
                    <a:p>
                      <a:pPr algn="ctr">
                        <a:lnSpc>
                          <a:spcPct val="100000"/>
                        </a:lnSpc>
                        <a:buNone/>
                      </a:pPr>
                      <a:r>
                        <a:rPr lang="en-US" sz="1400" b="0" strike="noStrike" spc="-1" dirty="0" err="1">
                          <a:solidFill>
                            <a:srgbClr val="FF0000"/>
                          </a:solidFill>
                          <a:latin typeface="Century Gothic"/>
                        </a:rPr>
                        <a:t>thermalised</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15840" cap="flat" cmpd="sng" algn="ctr">
                      <a:solidFill>
                        <a:srgbClr val="FFFFFF"/>
                      </a:solidFill>
                      <a:prstDash val="solid"/>
                      <a:round/>
                      <a:headEnd type="none" w="med" len="med"/>
                      <a:tailEnd type="none" w="med" len="med"/>
                    </a:lnT>
                    <a:lnB w="9360">
                      <a:solidFill>
                        <a:srgbClr val="24558A"/>
                      </a:solidFill>
                    </a:lnB>
                    <a:solidFill>
                      <a:srgbClr val="A0AAC0"/>
                    </a:solidFill>
                  </a:tcPr>
                </a:tc>
                <a:extLst>
                  <a:ext uri="{0D108BD9-81ED-4DB2-BD59-A6C34878D82A}">
                    <a16:rowId xmlns:a16="http://schemas.microsoft.com/office/drawing/2014/main" val="10001"/>
                  </a:ext>
                </a:extLst>
              </a:tr>
              <a:tr h="514080">
                <a:tc>
                  <a:txBody>
                    <a:bodyPr/>
                    <a:lstStyle/>
                    <a:p>
                      <a:pPr>
                        <a:lnSpc>
                          <a:spcPct val="100000"/>
                        </a:lnSpc>
                        <a:buNone/>
                      </a:pPr>
                      <a:r>
                        <a:rPr lang="de-DE" sz="1400" b="0" strike="noStrike" spc="-1">
                          <a:solidFill>
                            <a:srgbClr val="000000"/>
                          </a:solidFill>
                          <a:latin typeface="Century Gothic"/>
                        </a:rPr>
                        <a:t>Spallation Neutron source  (accelerator)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GB" sz="1400" b="0" strike="noStrike" spc="-1">
                          <a:solidFill>
                            <a:srgbClr val="000000"/>
                          </a:solidFill>
                          <a:latin typeface="Century Gothic"/>
                        </a:rPr>
                        <a:t>10</a:t>
                      </a:r>
                      <a:r>
                        <a:rPr lang="en-US" sz="1400" b="0" strike="noStrike" spc="-1" baseline="30000">
                          <a:solidFill>
                            <a:srgbClr val="000000"/>
                          </a:solidFill>
                          <a:latin typeface="Century Gothic"/>
                        </a:rPr>
                        <a:t>16</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dirty="0">
                          <a:solidFill>
                            <a:srgbClr val="FF0000"/>
                          </a:solidFill>
                          <a:latin typeface="Century Gothic"/>
                        </a:rPr>
                        <a:t>10</a:t>
                      </a:r>
                      <a:r>
                        <a:rPr lang="en-US" sz="1400" b="0" strike="noStrike" spc="-1" baseline="30000" dirty="0">
                          <a:solidFill>
                            <a:srgbClr val="FF0000"/>
                          </a:solidFill>
                          <a:latin typeface="Century Gothic"/>
                        </a:rPr>
                        <a:t>1</a:t>
                      </a:r>
                      <a:r>
                        <a:rPr lang="cs-CZ" sz="1400" b="0" strike="noStrike" spc="-1" baseline="30000" dirty="0">
                          <a:solidFill>
                            <a:srgbClr val="FF0000"/>
                          </a:solidFill>
                          <a:latin typeface="Century Gothic"/>
                        </a:rPr>
                        <a:t>2</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fr-FR" sz="1400" b="0" strike="noStrike" spc="-1">
                          <a:solidFill>
                            <a:srgbClr val="000000"/>
                          </a:solidFill>
                          <a:latin typeface="Century Gothic"/>
                        </a:rPr>
                        <a:t>1 μs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cs-CZ" sz="1400" b="0" strike="noStrike" spc="-1">
                          <a:solidFill>
                            <a:srgbClr val="000000"/>
                          </a:solidFill>
                          <a:latin typeface="Century Gothic"/>
                        </a:rPr>
                        <a:t>60 Hz</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US" sz="1400" b="0" strike="noStrike" spc="-1" dirty="0" err="1">
                          <a:solidFill>
                            <a:srgbClr val="FF0000"/>
                          </a:solidFill>
                          <a:latin typeface="Century Gothic"/>
                        </a:rPr>
                        <a:t>thermalised</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2"/>
                  </a:ext>
                </a:extLst>
              </a:tr>
              <a:tr h="514080">
                <a:tc>
                  <a:txBody>
                    <a:bodyPr/>
                    <a:lstStyle/>
                    <a:p>
                      <a:pPr>
                        <a:lnSpc>
                          <a:spcPct val="100000"/>
                        </a:lnSpc>
                        <a:buNone/>
                      </a:pPr>
                      <a:r>
                        <a:rPr lang="cs-CZ" sz="1400" b="0" strike="noStrike" spc="-1">
                          <a:solidFill>
                            <a:srgbClr val="000000"/>
                          </a:solidFill>
                          <a:latin typeface="Century Gothic"/>
                        </a:rPr>
                        <a:t>National Ignition Facility (fusion devoted laser)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a:solidFill>
                            <a:srgbClr val="000000"/>
                          </a:solidFill>
                          <a:latin typeface="Century Gothic"/>
                        </a:rPr>
                        <a:t>10</a:t>
                      </a:r>
                      <a:r>
                        <a:rPr lang="cs-CZ" sz="1400" b="0" strike="noStrike" spc="-1" baseline="30000">
                          <a:solidFill>
                            <a:srgbClr val="000000"/>
                          </a:solidFill>
                          <a:latin typeface="Century Gothic"/>
                        </a:rPr>
                        <a:t>2</a:t>
                      </a:r>
                      <a:r>
                        <a:rPr lang="en-US" sz="1400" b="0" strike="noStrike" spc="-1" baseline="30000">
                          <a:solidFill>
                            <a:srgbClr val="000000"/>
                          </a:solidFill>
                          <a:latin typeface="Century Gothic"/>
                        </a:rPr>
                        <a:t>6</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a:solidFill>
                            <a:srgbClr val="000000"/>
                          </a:solidFill>
                          <a:latin typeface="Century Gothic"/>
                        </a:rPr>
                        <a:t>10</a:t>
                      </a:r>
                      <a:r>
                        <a:rPr lang="en-US" sz="1400" b="0" strike="noStrike" spc="-1" baseline="30000">
                          <a:solidFill>
                            <a:srgbClr val="000000"/>
                          </a:solidFill>
                          <a:latin typeface="Century Gothic"/>
                        </a:rPr>
                        <a:t>1</a:t>
                      </a:r>
                      <a:r>
                        <a:rPr lang="cs-CZ" sz="1400" b="0" strike="noStrike" spc="-1" baseline="30000">
                          <a:solidFill>
                            <a:srgbClr val="000000"/>
                          </a:solidFill>
                          <a:latin typeface="Century Gothic"/>
                        </a:rPr>
                        <a:t>0</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cs-CZ" sz="1400" b="0" strike="noStrike" spc="-1">
                          <a:solidFill>
                            <a:srgbClr val="000000"/>
                          </a:solidFill>
                          <a:latin typeface="Century Gothic"/>
                        </a:rPr>
                        <a:t>10</a:t>
                      </a:r>
                      <a:r>
                        <a:rPr lang="en-US" sz="1400" b="0" strike="noStrike" spc="-1">
                          <a:solidFill>
                            <a:srgbClr val="000000"/>
                          </a:solidFill>
                          <a:latin typeface="Century Gothic"/>
                        </a:rPr>
                        <a:t>0 p</a:t>
                      </a:r>
                      <a:r>
                        <a:rPr lang="cs-CZ" sz="1400" b="0" strike="noStrike" spc="-1">
                          <a:solidFill>
                            <a:srgbClr val="000000"/>
                          </a:solidFill>
                          <a:latin typeface="Century Gothic"/>
                        </a:rPr>
                        <a:t>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cs-CZ" sz="1400" b="0" strike="noStrike" spc="-1">
                          <a:solidFill>
                            <a:srgbClr val="000000"/>
                          </a:solidFill>
                          <a:latin typeface="Century Gothic"/>
                        </a:rPr>
                        <a:t>once a day</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US" sz="1400" b="0" strike="noStrike" spc="-1">
                          <a:solidFill>
                            <a:srgbClr val="000000"/>
                          </a:solidFill>
                          <a:latin typeface="Century Gothic"/>
                        </a:rPr>
                        <a:t>MeVs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3"/>
                  </a:ext>
                </a:extLst>
              </a:tr>
              <a:tr h="398520">
                <a:tc>
                  <a:txBody>
                    <a:bodyPr/>
                    <a:lstStyle/>
                    <a:p>
                      <a:pPr>
                        <a:lnSpc>
                          <a:spcPct val="100000"/>
                        </a:lnSpc>
                        <a:buNone/>
                      </a:pPr>
                      <a:r>
                        <a:rPr lang="da-DK" sz="1400" b="0" strike="noStrike" spc="-1">
                          <a:solidFill>
                            <a:srgbClr val="000000"/>
                          </a:solidFill>
                          <a:latin typeface="Century Gothic"/>
                        </a:rPr>
                        <a:t>GIT-12 (Z-pinch)</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a:solidFill>
                            <a:srgbClr val="000000"/>
                          </a:solidFill>
                          <a:latin typeface="Century Gothic"/>
                        </a:rPr>
                        <a:t>10</a:t>
                      </a:r>
                      <a:r>
                        <a:rPr lang="en-US" sz="1400" b="0" strike="noStrike" spc="-1" baseline="30000">
                          <a:solidFill>
                            <a:srgbClr val="000000"/>
                          </a:solidFill>
                          <a:latin typeface="Century Gothic"/>
                        </a:rPr>
                        <a:t>1</a:t>
                      </a:r>
                      <a:r>
                        <a:rPr lang="cs-CZ" sz="1400" b="0" strike="noStrike" spc="-1" baseline="30000">
                          <a:solidFill>
                            <a:srgbClr val="000000"/>
                          </a:solidFill>
                          <a:latin typeface="Century Gothic"/>
                        </a:rPr>
                        <a:t>8</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a:solidFill>
                            <a:srgbClr val="000000"/>
                          </a:solidFill>
                          <a:latin typeface="Century Gothic"/>
                        </a:rPr>
                        <a:t>10</a:t>
                      </a:r>
                      <a:r>
                        <a:rPr lang="en-US" sz="1400" b="0" strike="noStrike" spc="-1" baseline="30000">
                          <a:solidFill>
                            <a:srgbClr val="000000"/>
                          </a:solidFill>
                          <a:latin typeface="Century Gothic"/>
                        </a:rPr>
                        <a:t>6</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US" sz="1400" b="0" strike="noStrike" spc="-1">
                          <a:solidFill>
                            <a:srgbClr val="000000"/>
                          </a:solidFill>
                          <a:latin typeface="Century Gothic"/>
                        </a:rPr>
                        <a:t>10 ns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cs-CZ" sz="1400" b="0" strike="noStrike" spc="-1">
                          <a:solidFill>
                            <a:srgbClr val="000000"/>
                          </a:solidFill>
                          <a:latin typeface="Century Gothic"/>
                        </a:rPr>
                        <a:t>once a day</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US" sz="1400" b="0" strike="noStrike" spc="-1">
                          <a:solidFill>
                            <a:srgbClr val="000000"/>
                          </a:solidFill>
                          <a:latin typeface="Century Gothic"/>
                        </a:rPr>
                        <a:t>MeVs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4"/>
                  </a:ext>
                </a:extLst>
              </a:tr>
              <a:tr h="398520">
                <a:tc>
                  <a:txBody>
                    <a:bodyPr/>
                    <a:lstStyle/>
                    <a:p>
                      <a:pPr>
                        <a:lnSpc>
                          <a:spcPct val="100000"/>
                        </a:lnSpc>
                        <a:buNone/>
                      </a:pPr>
                      <a:r>
                        <a:rPr lang="cs-CZ" sz="1400" b="0" strike="noStrike" spc="-1">
                          <a:solidFill>
                            <a:srgbClr val="000000"/>
                          </a:solidFill>
                          <a:latin typeface="Century Gothic"/>
                        </a:rPr>
                        <a:t>Current lasers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GB" sz="1400" b="0" strike="noStrike" spc="-1">
                          <a:solidFill>
                            <a:srgbClr val="000000"/>
                          </a:solidFill>
                          <a:latin typeface="Century Gothic"/>
                        </a:rPr>
                        <a:t>10</a:t>
                      </a:r>
                      <a:r>
                        <a:rPr lang="en-US" sz="1400" b="0" strike="noStrike" spc="-1" baseline="30000">
                          <a:solidFill>
                            <a:srgbClr val="000000"/>
                          </a:solidFill>
                          <a:latin typeface="Century Gothic"/>
                        </a:rPr>
                        <a:t>1</a:t>
                      </a:r>
                      <a:r>
                        <a:rPr lang="cs-CZ" sz="1400" b="0" strike="noStrike" spc="-1" baseline="30000">
                          <a:solidFill>
                            <a:srgbClr val="000000"/>
                          </a:solidFill>
                          <a:latin typeface="Century Gothic"/>
                        </a:rPr>
                        <a:t>8</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tabLst>
                          <a:tab pos="0" algn="l"/>
                        </a:tabLst>
                      </a:pPr>
                      <a:r>
                        <a:rPr lang="en-GB" sz="1400" b="0" strike="noStrike" spc="-1" dirty="0">
                          <a:solidFill>
                            <a:srgbClr val="FF0000"/>
                          </a:solidFill>
                          <a:latin typeface="Century Gothic"/>
                        </a:rPr>
                        <a:t>10</a:t>
                      </a:r>
                      <a:r>
                        <a:rPr lang="en-US" sz="1400" b="0" strike="noStrike" spc="-1" baseline="30000" dirty="0">
                          <a:solidFill>
                            <a:srgbClr val="FF0000"/>
                          </a:solidFill>
                          <a:latin typeface="Century Gothic"/>
                        </a:rPr>
                        <a:t>6</a:t>
                      </a:r>
                      <a:endParaRPr lang="en-US" sz="1400" b="0" strike="noStrike" spc="-1" dirty="0">
                        <a:solidFill>
                          <a:srgbClr val="FF0000"/>
                        </a:solidFill>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cs-CZ" sz="1400" b="0" strike="noStrike" spc="-1">
                          <a:solidFill>
                            <a:srgbClr val="000000"/>
                          </a:solidFill>
                          <a:latin typeface="Century Gothic"/>
                        </a:rPr>
                        <a:t>1 ns</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GB" sz="1400" b="0" strike="noStrike" spc="-1">
                          <a:solidFill>
                            <a:srgbClr val="000000"/>
                          </a:solidFill>
                          <a:latin typeface="Century Gothic"/>
                        </a:rPr>
                        <a:t>once per hour</a:t>
                      </a:r>
                      <a:endParaRPr lang="en-US" sz="1400" b="0" strike="noStrike" spc="-1">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tc>
                  <a:txBody>
                    <a:bodyPr/>
                    <a:lstStyle/>
                    <a:p>
                      <a:pPr algn="ctr">
                        <a:lnSpc>
                          <a:spcPct val="100000"/>
                        </a:lnSpc>
                        <a:buNone/>
                      </a:pPr>
                      <a:r>
                        <a:rPr lang="en-US" sz="1400" b="0" strike="noStrike" spc="-1" dirty="0">
                          <a:solidFill>
                            <a:srgbClr val="000000"/>
                          </a:solidFill>
                          <a:latin typeface="Century Gothic"/>
                        </a:rPr>
                        <a:t>broad</a:t>
                      </a:r>
                      <a:endParaRPr lang="en-US" sz="1400" b="0" strike="noStrike" spc="-1" dirty="0">
                        <a:latin typeface="Arial"/>
                      </a:endParaRPr>
                    </a:p>
                  </a:txBody>
                  <a:tcPr marL="28080" marR="28080" anchor="b">
                    <a:lnL w="9360">
                      <a:solidFill>
                        <a:srgbClr val="24558A"/>
                      </a:solidFill>
                    </a:lnL>
                    <a:lnR w="9360">
                      <a:solidFill>
                        <a:srgbClr val="24558A"/>
                      </a:solidFill>
                    </a:lnR>
                    <a:lnT w="9360">
                      <a:solidFill>
                        <a:srgbClr val="24558A"/>
                      </a:solidFill>
                    </a:lnT>
                    <a:lnB w="9360">
                      <a:solidFill>
                        <a:srgbClr val="24558A"/>
                      </a:solidFill>
                    </a:lnB>
                    <a:solidFill>
                      <a:srgbClr val="A0AAC0"/>
                    </a:solidFill>
                  </a:tcPr>
                </a:tc>
                <a:extLst>
                  <a:ext uri="{0D108BD9-81ED-4DB2-BD59-A6C34878D82A}">
                    <a16:rowId xmlns:a16="http://schemas.microsoft.com/office/drawing/2014/main" val="10005"/>
                  </a:ext>
                </a:extLst>
              </a:tr>
            </a:tbl>
          </a:graphicData>
        </a:graphic>
      </p:graphicFrame>
      <p:pic>
        <p:nvPicPr>
          <p:cNvPr id="302" name="Picture 2" descr="https://www.ill.eu/fileadmin/user_upload/ILL/5_Reactor_and_safety/reactor_web.jpg"/>
          <p:cNvPicPr/>
          <p:nvPr/>
        </p:nvPicPr>
        <p:blipFill>
          <a:blip r:embed="rId2"/>
          <a:stretch/>
        </p:blipFill>
        <p:spPr>
          <a:xfrm>
            <a:off x="163800" y="4529880"/>
            <a:ext cx="4215960" cy="2180880"/>
          </a:xfrm>
          <a:prstGeom prst="rect">
            <a:avLst/>
          </a:prstGeom>
          <a:ln w="0">
            <a:noFill/>
          </a:ln>
        </p:spPr>
      </p:pic>
      <p:pic>
        <p:nvPicPr>
          <p:cNvPr id="303" name="Picture 4" descr="Spallation Neutron Source Features Superconducting Linac"/>
          <p:cNvPicPr/>
          <p:nvPr/>
        </p:nvPicPr>
        <p:blipFill>
          <a:blip r:embed="rId3"/>
          <a:stretch/>
        </p:blipFill>
        <p:spPr>
          <a:xfrm>
            <a:off x="4380120" y="4529880"/>
            <a:ext cx="3877560" cy="2215800"/>
          </a:xfrm>
          <a:prstGeom prst="rect">
            <a:avLst/>
          </a:prstGeom>
          <a:ln w="0">
            <a:noFill/>
          </a:ln>
        </p:spPr>
      </p:pic>
      <p:pic>
        <p:nvPicPr>
          <p:cNvPr id="304" name="Picture 6" descr="https://ars.els-cdn.com/content/image/1-s2.0-S2468080X16300474-gr1_lrg.jpg"/>
          <p:cNvPicPr/>
          <p:nvPr/>
        </p:nvPicPr>
        <p:blipFill>
          <a:blip r:embed="rId4"/>
          <a:stretch/>
        </p:blipFill>
        <p:spPr>
          <a:xfrm>
            <a:off x="8728200" y="4474080"/>
            <a:ext cx="3290400" cy="2143800"/>
          </a:xfrm>
          <a:prstGeom prst="rect">
            <a:avLst/>
          </a:prstGeom>
          <a:ln w="0">
            <a:noFill/>
          </a:ln>
        </p:spPr>
      </p:pic>
      <p:sp>
        <p:nvSpPr>
          <p:cNvPr id="2" name="Slide Number Placeholder 1">
            <a:extLst>
              <a:ext uri="{FF2B5EF4-FFF2-40B4-BE49-F238E27FC236}">
                <a16:creationId xmlns:a16="http://schemas.microsoft.com/office/drawing/2014/main" id="{69D97C09-84E0-4511-AD72-D1C46DDFA069}"/>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1673818" y="617220"/>
            <a:ext cx="10695963" cy="1280520"/>
          </a:xfrm>
          <a:prstGeom prst="rect">
            <a:avLst/>
          </a:prstGeom>
          <a:noFill/>
          <a:ln w="0">
            <a:noFill/>
          </a:ln>
        </p:spPr>
        <p:txBody>
          <a:bodyPr anchor="t">
            <a:noAutofit/>
          </a:bodyPr>
          <a:lstStyle/>
          <a:p>
            <a:pPr>
              <a:lnSpc>
                <a:spcPct val="100000"/>
              </a:lnSpc>
              <a:buNone/>
            </a:pPr>
            <a:r>
              <a:rPr lang="en-US" sz="3300" b="0" strike="noStrike" spc="-1" dirty="0">
                <a:solidFill>
                  <a:srgbClr val="178DBB"/>
                </a:solidFill>
                <a:latin typeface="Century Gothic"/>
              </a:rPr>
              <a:t>Neutron generation and capture cross-sections</a:t>
            </a:r>
            <a:endParaRPr lang="en-US" sz="3300" b="0" strike="noStrike" spc="-1" dirty="0">
              <a:solidFill>
                <a:srgbClr val="000000"/>
              </a:solidFill>
              <a:latin typeface="Century Gothic"/>
            </a:endParaRPr>
          </a:p>
        </p:txBody>
      </p:sp>
      <p:sp>
        <p:nvSpPr>
          <p:cNvPr id="295" name="TextBox 6"/>
          <p:cNvSpPr/>
          <p:nvPr/>
        </p:nvSpPr>
        <p:spPr>
          <a:xfrm rot="5400000">
            <a:off x="10155943" y="2922617"/>
            <a:ext cx="2771954"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400" b="0" strike="noStrike" spc="-1" dirty="0">
                <a:solidFill>
                  <a:srgbClr val="000000"/>
                </a:solidFill>
                <a:latin typeface="Century Gothic"/>
              </a:rPr>
              <a:t>Source: TENDL-2019 database</a:t>
            </a:r>
            <a:endParaRPr lang="en-US" sz="1400" b="0" strike="noStrike" spc="-1" dirty="0">
              <a:latin typeface="Arial"/>
            </a:endParaRPr>
          </a:p>
        </p:txBody>
      </p:sp>
      <p:sp>
        <p:nvSpPr>
          <p:cNvPr id="296" name="Content Placeholder 2"/>
          <p:cNvSpPr/>
          <p:nvPr/>
        </p:nvSpPr>
        <p:spPr>
          <a:xfrm>
            <a:off x="1345677" y="4868952"/>
            <a:ext cx="5105588" cy="1989048"/>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55000" lnSpcReduction="20000"/>
          </a:bodyPr>
          <a:lstStyle/>
          <a:p>
            <a:pPr marL="457200">
              <a:lnSpc>
                <a:spcPct val="100000"/>
              </a:lnSpc>
              <a:spcBef>
                <a:spcPts val="1001"/>
              </a:spcBef>
              <a:buNone/>
              <a:tabLst>
                <a:tab pos="0" algn="l"/>
              </a:tabLst>
            </a:pPr>
            <a:r>
              <a:rPr lang="en-US" sz="2900" spc="-1" dirty="0">
                <a:solidFill>
                  <a:srgbClr val="31B4E6"/>
                </a:solidFill>
                <a:latin typeface="Century Gothic"/>
              </a:rPr>
              <a:t>Generation of neutrons</a:t>
            </a:r>
            <a:endParaRPr lang="en-US" sz="2900" spc="-1" dirty="0"/>
          </a:p>
          <a:p>
            <a:pPr marL="743040" lvl="1" indent="-285840">
              <a:lnSpc>
                <a:spcPct val="100000"/>
              </a:lnSpc>
              <a:spcBef>
                <a:spcPts val="1001"/>
              </a:spcBef>
              <a:buClr>
                <a:srgbClr val="353535"/>
              </a:buClr>
              <a:buFont typeface="Wingdings 3" charset="2"/>
              <a:buChar char=""/>
              <a:tabLst>
                <a:tab pos="0" algn="l"/>
              </a:tabLst>
            </a:pPr>
            <a:r>
              <a:rPr lang="en-US" sz="2900" spc="-1" dirty="0">
                <a:solidFill>
                  <a:srgbClr val="404040"/>
                </a:solidFill>
                <a:latin typeface="Century Gothic"/>
              </a:rPr>
              <a:t>Fusion reaction on light nuclei (keV-MeV).</a:t>
            </a:r>
          </a:p>
          <a:p>
            <a:pPr marL="743040" lvl="1" indent="-285840">
              <a:spcBef>
                <a:spcPts val="1001"/>
              </a:spcBef>
              <a:buClr>
                <a:srgbClr val="353535"/>
              </a:buClr>
              <a:buFont typeface="Wingdings 3" charset="2"/>
              <a:buChar char=""/>
              <a:tabLst>
                <a:tab pos="0" algn="l"/>
              </a:tabLst>
            </a:pPr>
            <a:r>
              <a:rPr lang="en-US" sz="2900" spc="-1" dirty="0">
                <a:solidFill>
                  <a:schemeClr val="accent2"/>
                </a:solidFill>
                <a:latin typeface="Century Gothic"/>
              </a:rPr>
              <a:t>Spallation on heavy nuclei (</a:t>
            </a:r>
            <a:r>
              <a:rPr lang="en-US" sz="2900" spc="-1" dirty="0" err="1">
                <a:solidFill>
                  <a:schemeClr val="accent2"/>
                </a:solidFill>
                <a:latin typeface="Century Gothic"/>
              </a:rPr>
              <a:t>MeVs</a:t>
            </a:r>
            <a:r>
              <a:rPr lang="en-US" sz="2900" spc="-1" dirty="0">
                <a:solidFill>
                  <a:schemeClr val="accent2"/>
                </a:solidFill>
                <a:latin typeface="Century Gothic"/>
              </a:rPr>
              <a:t>)</a:t>
            </a:r>
          </a:p>
          <a:p>
            <a:pPr marL="743040" lvl="1" indent="-285840">
              <a:lnSpc>
                <a:spcPct val="100000"/>
              </a:lnSpc>
              <a:spcBef>
                <a:spcPts val="1001"/>
              </a:spcBef>
              <a:buClr>
                <a:srgbClr val="353535"/>
              </a:buClr>
              <a:buFont typeface="Wingdings 3" charset="2"/>
              <a:buChar char=""/>
              <a:tabLst>
                <a:tab pos="0" algn="l"/>
              </a:tabLst>
            </a:pPr>
            <a:r>
              <a:rPr lang="en-US" sz="2900" spc="-1" dirty="0">
                <a:solidFill>
                  <a:srgbClr val="404040"/>
                </a:solidFill>
                <a:latin typeface="Century Gothic"/>
              </a:rPr>
              <a:t>Photonuclear reactions from bremsstrahlung or synchrotron radiation (keV-MeV).</a:t>
            </a:r>
          </a:p>
          <a:p>
            <a:pPr marL="743040" lvl="1" indent="-285840">
              <a:spcBef>
                <a:spcPts val="1001"/>
              </a:spcBef>
              <a:buClr>
                <a:srgbClr val="353535"/>
              </a:buClr>
              <a:buFont typeface="Wingdings 3" charset="2"/>
              <a:buChar char=""/>
              <a:tabLst>
                <a:tab pos="0" algn="l"/>
              </a:tabLst>
            </a:pPr>
            <a:r>
              <a:rPr lang="en-US" sz="2900" spc="-1" dirty="0">
                <a:solidFill>
                  <a:srgbClr val="404040"/>
                </a:solidFill>
                <a:latin typeface="Century Gothic"/>
              </a:rPr>
              <a:t>Nuclear fission (MeV)</a:t>
            </a:r>
            <a:endParaRPr lang="en-US" sz="29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p:txBody>
      </p:sp>
      <p:pic>
        <p:nvPicPr>
          <p:cNvPr id="298" name="Content Placeholder 16"/>
          <p:cNvPicPr/>
          <p:nvPr/>
        </p:nvPicPr>
        <p:blipFill>
          <a:blip r:embed="rId2"/>
          <a:stretch/>
        </p:blipFill>
        <p:spPr>
          <a:xfrm>
            <a:off x="6338885" y="1862644"/>
            <a:ext cx="5105588" cy="3051808"/>
          </a:xfrm>
          <a:prstGeom prst="rect">
            <a:avLst/>
          </a:prstGeom>
          <a:ln w="0">
            <a:noFill/>
          </a:ln>
        </p:spPr>
      </p:pic>
      <p:pic>
        <p:nvPicPr>
          <p:cNvPr id="7" name="Picture 6">
            <a:extLst>
              <a:ext uri="{FF2B5EF4-FFF2-40B4-BE49-F238E27FC236}">
                <a16:creationId xmlns:a16="http://schemas.microsoft.com/office/drawing/2014/main" id="{71F2BFBC-78E2-405D-A0F1-5C2B92BF6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8" y="1718014"/>
            <a:ext cx="4087523" cy="2910707"/>
          </a:xfrm>
          <a:prstGeom prst="rect">
            <a:avLst/>
          </a:prstGeom>
        </p:spPr>
      </p:pic>
      <p:sp>
        <p:nvSpPr>
          <p:cNvPr id="8" name="TextBox 29">
            <a:extLst>
              <a:ext uri="{FF2B5EF4-FFF2-40B4-BE49-F238E27FC236}">
                <a16:creationId xmlns:a16="http://schemas.microsoft.com/office/drawing/2014/main" id="{FB91E774-8CA5-4449-B954-17A5A643C865}"/>
              </a:ext>
            </a:extLst>
          </p:cNvPr>
          <p:cNvSpPr/>
          <p:nvPr/>
        </p:nvSpPr>
        <p:spPr>
          <a:xfrm>
            <a:off x="1996088" y="1305011"/>
            <a:ext cx="4220428"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000" b="0" strike="noStrike" spc="-1" dirty="0">
                <a:solidFill>
                  <a:srgbClr val="31B4E6"/>
                </a:solidFill>
                <a:latin typeface="Century Gothic"/>
              </a:rPr>
              <a:t>Conversion from ions to neutrons</a:t>
            </a:r>
            <a:endParaRPr lang="en-US" sz="2000" b="0" strike="noStrike" spc="-1" dirty="0">
              <a:latin typeface="Arial"/>
            </a:endParaRPr>
          </a:p>
        </p:txBody>
      </p:sp>
      <p:sp>
        <p:nvSpPr>
          <p:cNvPr id="9" name="TextBox 29">
            <a:extLst>
              <a:ext uri="{FF2B5EF4-FFF2-40B4-BE49-F238E27FC236}">
                <a16:creationId xmlns:a16="http://schemas.microsoft.com/office/drawing/2014/main" id="{DC2D9E8A-248E-4707-8D3A-E6AAE6D15C1F}"/>
              </a:ext>
            </a:extLst>
          </p:cNvPr>
          <p:cNvSpPr/>
          <p:nvPr/>
        </p:nvSpPr>
        <p:spPr>
          <a:xfrm>
            <a:off x="8128215" y="1305010"/>
            <a:ext cx="2252518"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000" b="0" strike="noStrike" spc="-1" dirty="0">
                <a:solidFill>
                  <a:srgbClr val="31B4E6"/>
                </a:solidFill>
                <a:latin typeface="Century Gothic"/>
              </a:rPr>
              <a:t>Neutron capture</a:t>
            </a:r>
            <a:endParaRPr lang="en-US" sz="2000" b="0" strike="noStrike" spc="-1" dirty="0">
              <a:latin typeface="Arial"/>
            </a:endParaRPr>
          </a:p>
        </p:txBody>
      </p:sp>
      <p:sp>
        <p:nvSpPr>
          <p:cNvPr id="10" name="Content Placeholder 2">
            <a:extLst>
              <a:ext uri="{FF2B5EF4-FFF2-40B4-BE49-F238E27FC236}">
                <a16:creationId xmlns:a16="http://schemas.microsoft.com/office/drawing/2014/main" id="{DBE95EE1-26E7-4391-92CD-B37154197F13}"/>
              </a:ext>
            </a:extLst>
          </p:cNvPr>
          <p:cNvSpPr/>
          <p:nvPr/>
        </p:nvSpPr>
        <p:spPr>
          <a:xfrm>
            <a:off x="6241437" y="4883273"/>
            <a:ext cx="4604886" cy="1897739"/>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lnSpcReduction="10000"/>
          </a:bodyPr>
          <a:lstStyle/>
          <a:p>
            <a:pPr marL="457200">
              <a:lnSpc>
                <a:spcPct val="100000"/>
              </a:lnSpc>
              <a:spcBef>
                <a:spcPts val="1001"/>
              </a:spcBef>
              <a:buNone/>
              <a:tabLst>
                <a:tab pos="0" algn="l"/>
              </a:tabLst>
            </a:pPr>
            <a:r>
              <a:rPr lang="cs-CZ" sz="1700" b="0" strike="noStrike" spc="-1" dirty="0">
                <a:solidFill>
                  <a:srgbClr val="31B4E6"/>
                </a:solidFill>
                <a:latin typeface="Century Gothic"/>
              </a:rPr>
              <a:t>Uncertainities</a:t>
            </a:r>
            <a:endParaRPr lang="en-US" sz="1700" b="0" strike="noStrike" spc="-1" dirty="0">
              <a:latin typeface="Arial"/>
            </a:endParaRPr>
          </a:p>
          <a:p>
            <a:pPr marL="743040" lvl="1" indent="-285840">
              <a:lnSpc>
                <a:spcPct val="100000"/>
              </a:lnSpc>
              <a:spcBef>
                <a:spcPts val="1001"/>
              </a:spcBef>
              <a:buClr>
                <a:srgbClr val="353535"/>
              </a:buClr>
              <a:buFont typeface="Wingdings 3" charset="2"/>
              <a:buChar char=""/>
              <a:tabLst>
                <a:tab pos="0" algn="l"/>
              </a:tabLst>
            </a:pPr>
            <a:r>
              <a:rPr lang="cs-CZ" sz="1700" b="0" strike="noStrike" spc="-1" dirty="0">
                <a:solidFill>
                  <a:srgbClr val="404040"/>
                </a:solidFill>
                <a:latin typeface="Century Gothic"/>
              </a:rPr>
              <a:t>Lacking data especially A+1 isotopes</a:t>
            </a:r>
            <a:r>
              <a:rPr lang="en-US" sz="1700" b="0" strike="noStrike" spc="-1" dirty="0">
                <a:solidFill>
                  <a:srgbClr val="404040"/>
                </a:solidFill>
                <a:latin typeface="Century Gothic"/>
              </a:rPr>
              <a:t> → TALYS modelling.</a:t>
            </a:r>
            <a:endParaRPr lang="en-US" sz="1700" b="0" strike="noStrike" spc="-1" dirty="0">
              <a:latin typeface="Arial"/>
            </a:endParaRPr>
          </a:p>
          <a:p>
            <a:pPr marL="743040" lvl="1" indent="-285840">
              <a:lnSpc>
                <a:spcPct val="100000"/>
              </a:lnSpc>
              <a:spcBef>
                <a:spcPts val="1001"/>
              </a:spcBef>
              <a:buClr>
                <a:srgbClr val="353535"/>
              </a:buClr>
              <a:buFont typeface="Wingdings 3" charset="2"/>
              <a:buChar char=""/>
              <a:tabLst>
                <a:tab pos="0" algn="l"/>
              </a:tabLst>
            </a:pPr>
            <a:r>
              <a:rPr lang="cs-CZ" sz="1700" b="0" strike="noStrike" spc="-1" dirty="0">
                <a:solidFill>
                  <a:srgbClr val="404040"/>
                </a:solidFill>
                <a:latin typeface="Century Gothic"/>
              </a:rPr>
              <a:t>In astrophysics, increased</a:t>
            </a:r>
            <a:r>
              <a:rPr lang="en-US" sz="1700" b="0" strike="noStrike" spc="-1" dirty="0">
                <a:solidFill>
                  <a:srgbClr val="404040"/>
                </a:solidFill>
                <a:latin typeface="Century Gothic"/>
              </a:rPr>
              <a:t> cross-section</a:t>
            </a:r>
            <a:endParaRPr lang="en-US" sz="1700" b="0" strike="noStrike" spc="-1" dirty="0">
              <a:latin typeface="Arial"/>
            </a:endParaRPr>
          </a:p>
          <a:p>
            <a:pPr marL="1143000" lvl="2" indent="-228600">
              <a:lnSpc>
                <a:spcPct val="100000"/>
              </a:lnSpc>
              <a:spcBef>
                <a:spcPts val="1001"/>
              </a:spcBef>
              <a:buClr>
                <a:srgbClr val="353535"/>
              </a:buClr>
              <a:buFont typeface="Wingdings 3" charset="2"/>
              <a:buChar char=""/>
              <a:tabLst>
                <a:tab pos="0" algn="l"/>
              </a:tabLst>
            </a:pPr>
            <a:r>
              <a:rPr lang="cs-CZ" sz="1700" b="0" strike="noStrike" spc="-1" dirty="0">
                <a:solidFill>
                  <a:srgbClr val="404040"/>
                </a:solidFill>
                <a:latin typeface="Century Gothic"/>
              </a:rPr>
              <a:t>stellar enhancement facto</a:t>
            </a:r>
            <a:r>
              <a:rPr lang="en-US" sz="1700" b="0" strike="noStrike" spc="-1" dirty="0">
                <a:solidFill>
                  <a:srgbClr val="404040"/>
                </a:solidFill>
                <a:latin typeface="Century Gothic"/>
              </a:rPr>
              <a:t>r</a:t>
            </a:r>
            <a:endParaRPr lang="en-US" sz="17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1800" b="0" strike="noStrike" spc="-1" dirty="0">
              <a:latin typeface="Arial"/>
            </a:endParaRPr>
          </a:p>
        </p:txBody>
      </p:sp>
      <p:sp>
        <p:nvSpPr>
          <p:cNvPr id="2" name="Slide Number Placeholder 1">
            <a:extLst>
              <a:ext uri="{FF2B5EF4-FFF2-40B4-BE49-F238E27FC236}">
                <a16:creationId xmlns:a16="http://schemas.microsoft.com/office/drawing/2014/main" id="{8D8B591A-C134-4885-8979-85FF8B00099B}"/>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p:cNvSpPr>
          <p:nvPr>
            <p:ph type="title"/>
          </p:nvPr>
        </p:nvSpPr>
        <p:spPr>
          <a:xfrm>
            <a:off x="2593080" y="624240"/>
            <a:ext cx="8911440" cy="1280520"/>
          </a:xfrm>
          <a:prstGeom prst="rect">
            <a:avLst/>
          </a:prstGeom>
          <a:noFill/>
          <a:ln w="0">
            <a:noFill/>
          </a:ln>
        </p:spPr>
        <p:txBody>
          <a:bodyPr anchor="t">
            <a:noAutofit/>
          </a:bodyPr>
          <a:lstStyle/>
          <a:p>
            <a:pPr>
              <a:lnSpc>
                <a:spcPct val="100000"/>
              </a:lnSpc>
              <a:buNone/>
            </a:pPr>
            <a:r>
              <a:rPr lang="en-US" sz="3600" b="0" i="1" strike="noStrike" spc="-1">
                <a:solidFill>
                  <a:srgbClr val="178DBB"/>
                </a:solidFill>
                <a:latin typeface="Century Gothic"/>
              </a:rPr>
              <a:t>r</a:t>
            </a:r>
            <a:r>
              <a:rPr lang="en-US" sz="3600" b="0" strike="noStrike" spc="-1">
                <a:solidFill>
                  <a:srgbClr val="178DBB"/>
                </a:solidFill>
                <a:latin typeface="Century Gothic"/>
              </a:rPr>
              <a:t>-process with LDNS: recent literature</a:t>
            </a:r>
            <a:endParaRPr lang="en-US" sz="3600" b="0" strike="noStrike" spc="-1">
              <a:solidFill>
                <a:srgbClr val="000000"/>
              </a:solidFill>
              <a:latin typeface="Century Gothic"/>
            </a:endParaRPr>
          </a:p>
        </p:txBody>
      </p:sp>
      <p:sp>
        <p:nvSpPr>
          <p:cNvPr id="310" name="PlaceHolder 2"/>
          <p:cNvSpPr>
            <a:spLocks noGrp="1"/>
          </p:cNvSpPr>
          <p:nvPr>
            <p:ph/>
          </p:nvPr>
        </p:nvSpPr>
        <p:spPr>
          <a:xfrm>
            <a:off x="1925640" y="1751400"/>
            <a:ext cx="9721440" cy="1986480"/>
          </a:xfrm>
          <a:prstGeom prst="rect">
            <a:avLst/>
          </a:prstGeom>
          <a:noFill/>
          <a:ln w="0">
            <a:noFill/>
          </a:ln>
        </p:spPr>
        <p:txBody>
          <a:bodyPr numCol="2" spcCol="0" anchor="t">
            <a:normAutofit fontScale="89000" lnSpcReduction="10000"/>
          </a:bodyPr>
          <a:lstStyle/>
          <a:p>
            <a:pPr>
              <a:lnSpc>
                <a:spcPct val="100000"/>
              </a:lnSpc>
              <a:spcBef>
                <a:spcPts val="1001"/>
              </a:spcBef>
              <a:buNone/>
              <a:tabLst>
                <a:tab pos="0" algn="l"/>
              </a:tabLst>
            </a:pPr>
            <a:r>
              <a:rPr lang="en-GB" sz="1800" b="0" strike="noStrike" spc="-1" dirty="0">
                <a:solidFill>
                  <a:srgbClr val="1773B4"/>
                </a:solidFill>
                <a:latin typeface="Century Gothic"/>
              </a:rPr>
              <a:t>P. Hill &amp; Y. Wu, PRC, 103, 014602 (2021)</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GB" sz="1800" b="0" i="1" strike="noStrike" spc="-1" dirty="0">
                <a:solidFill>
                  <a:srgbClr val="1F77B4"/>
                </a:solidFill>
                <a:latin typeface="Century Gothic"/>
              </a:rPr>
              <a:t>N </a:t>
            </a:r>
            <a:r>
              <a:rPr lang="en-GB" sz="1800" b="0" strike="noStrike" spc="-1" dirty="0">
                <a:solidFill>
                  <a:srgbClr val="1F77B4"/>
                </a:solidFill>
                <a:latin typeface="Century Gothic"/>
              </a:rPr>
              <a:t>= 10</a:t>
            </a:r>
            <a:r>
              <a:rPr lang="cs-CZ" sz="1800" b="0" strike="noStrike" spc="-1" baseline="30000" dirty="0">
                <a:solidFill>
                  <a:srgbClr val="1F77B4"/>
                </a:solidFill>
                <a:latin typeface="Century Gothic"/>
              </a:rPr>
              <a:t>12</a:t>
            </a:r>
            <a:r>
              <a:rPr lang="en-GB" sz="1800" b="0" strike="noStrike" spc="-1" dirty="0">
                <a:solidFill>
                  <a:srgbClr val="1F77B4"/>
                </a:solidFill>
                <a:latin typeface="Century Gothic"/>
              </a:rPr>
              <a:t> </a:t>
            </a:r>
            <a:r>
              <a:rPr lang="cs-CZ" sz="1800" b="0" strike="noStrike" spc="-1" dirty="0">
                <a:solidFill>
                  <a:srgbClr val="404040"/>
                </a:solidFill>
                <a:latin typeface="Century Gothic"/>
              </a:rPr>
              <a:t>neutrons per pulse</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dirty="0">
                <a:solidFill>
                  <a:srgbClr val="1F77B4"/>
                </a:solidFill>
                <a:latin typeface="Century Gothic"/>
              </a:rPr>
              <a:t>Gaussian energy </a:t>
            </a:r>
            <a:r>
              <a:rPr lang="cs-CZ" sz="1800" b="0" strike="noStrike" spc="-1" dirty="0">
                <a:solidFill>
                  <a:srgbClr val="404040"/>
                </a:solidFill>
                <a:latin typeface="Century Gothic"/>
              </a:rPr>
              <a:t>spectrum </a:t>
            </a:r>
            <a:endParaRPr lang="en-US" sz="18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tabLst>
                <a:tab pos="0" algn="l"/>
              </a:tabLst>
            </a:pPr>
            <a:r>
              <a:rPr lang="cs-CZ" sz="1600" b="0" strike="noStrike" spc="-1" dirty="0">
                <a:solidFill>
                  <a:srgbClr val="404040"/>
                </a:solidFill>
                <a:latin typeface="Century Gothic"/>
              </a:rPr>
              <a:t>100 keV – 5 MeV</a:t>
            </a:r>
            <a:endParaRPr lang="en-US" sz="16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tabLst>
                <a:tab pos="0" algn="l"/>
              </a:tabLst>
            </a:pPr>
            <a:r>
              <a:rPr lang="en-US" sz="1600" spc="-1" dirty="0">
                <a:solidFill>
                  <a:srgbClr val="404040"/>
                </a:solidFill>
                <a:latin typeface="Century Gothic"/>
              </a:rPr>
              <a:t>10% relative width</a:t>
            </a:r>
            <a:endParaRPr lang="en-US" sz="16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dirty="0">
                <a:solidFill>
                  <a:srgbClr val="404040"/>
                </a:solidFill>
                <a:latin typeface="Century Gothic"/>
              </a:rPr>
              <a:t>Uniform flux through </a:t>
            </a:r>
            <a:r>
              <a:rPr lang="cs-CZ" sz="1800" b="0" strike="noStrike" spc="-1" dirty="0">
                <a:solidFill>
                  <a:srgbClr val="1F77B4"/>
                </a:solidFill>
                <a:latin typeface="Century Gothic"/>
              </a:rPr>
              <a:t> </a:t>
            </a:r>
            <a:r>
              <a:rPr lang="en-US" sz="1800" b="0" i="1" strike="noStrike" spc="-1" dirty="0">
                <a:solidFill>
                  <a:srgbClr val="1F77B4"/>
                </a:solidFill>
                <a:latin typeface="Century Gothic"/>
              </a:rPr>
              <a:t>S</a:t>
            </a:r>
            <a:r>
              <a:rPr lang="en-US" sz="1800" b="0" strike="noStrike" spc="-1" dirty="0">
                <a:solidFill>
                  <a:srgbClr val="1F77B4"/>
                </a:solidFill>
                <a:latin typeface="Century Gothic"/>
              </a:rPr>
              <a:t> = 25 </a:t>
            </a:r>
            <a:r>
              <a:rPr lang="el-GR" sz="1800" b="0" strike="noStrike" spc="-1" dirty="0">
                <a:solidFill>
                  <a:srgbClr val="1F77B4"/>
                </a:solidFill>
                <a:latin typeface="Century Gothic"/>
              </a:rPr>
              <a:t>μ</a:t>
            </a:r>
            <a:r>
              <a:rPr lang="en-US" sz="1800" b="0" strike="noStrike" spc="-1" dirty="0">
                <a:solidFill>
                  <a:srgbClr val="1F77B4"/>
                </a:solidFill>
                <a:latin typeface="Century Gothic"/>
              </a:rPr>
              <a:t>m</a:t>
            </a:r>
            <a:r>
              <a:rPr lang="cs-CZ" sz="1800" b="0" strike="noStrike" spc="-1" baseline="30000" dirty="0">
                <a:solidFill>
                  <a:srgbClr val="1F77B4"/>
                </a:solidFill>
                <a:latin typeface="Century Gothic"/>
              </a:rPr>
              <a:t>2</a:t>
            </a:r>
            <a:endParaRPr lang="en-US" sz="1800" b="0" strike="noStrike" spc="-1"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Converter thickness </a:t>
            </a:r>
            <a:r>
              <a:rPr lang="en-US" sz="1800" b="0" i="1" strike="noStrike" spc="-1" dirty="0">
                <a:solidFill>
                  <a:srgbClr val="404040"/>
                </a:solidFill>
                <a:latin typeface="Century Gothic"/>
              </a:rPr>
              <a:t>L=</a:t>
            </a:r>
            <a:r>
              <a:rPr lang="en-US" sz="1800" b="0" strike="noStrike" spc="-1" dirty="0">
                <a:solidFill>
                  <a:srgbClr val="404040"/>
                </a:solidFill>
                <a:latin typeface="Century Gothic"/>
              </a:rPr>
              <a:t>100 </a:t>
            </a:r>
            <a:r>
              <a:rPr lang="el-GR" sz="1800" b="0" strike="noStrike" spc="-1" dirty="0">
                <a:solidFill>
                  <a:srgbClr val="404040"/>
                </a:solidFill>
                <a:latin typeface="Century Gothic"/>
              </a:rPr>
              <a:t>μ</a:t>
            </a:r>
            <a:r>
              <a:rPr lang="en-US" sz="1800" b="0" strike="noStrike" spc="-1" dirty="0">
                <a:solidFill>
                  <a:srgbClr val="404040"/>
                </a:solidFill>
                <a:latin typeface="Century Gothic"/>
              </a:rPr>
              <a:t>m</a:t>
            </a:r>
          </a:p>
          <a:p>
            <a:pPr marL="343080" indent="-343080">
              <a:lnSpc>
                <a:spcPct val="100000"/>
              </a:lnSpc>
              <a:spcBef>
                <a:spcPts val="1001"/>
              </a:spcBef>
              <a:buClr>
                <a:srgbClr val="353535"/>
              </a:buClr>
              <a:buFont typeface="Wingdings 3" charset="2"/>
              <a:buChar char=""/>
              <a:tabLst>
                <a:tab pos="0" algn="l"/>
              </a:tabLst>
            </a:pPr>
            <a:r>
              <a:rPr lang="en-US" sz="1800" spc="-1" dirty="0">
                <a:solidFill>
                  <a:srgbClr val="404040"/>
                </a:solidFill>
                <a:latin typeface="Century Gothic"/>
              </a:rPr>
              <a:t>Neutron areal density of</a:t>
            </a:r>
            <a:r>
              <a:rPr lang="en-US" sz="1800" spc="-1" dirty="0">
                <a:solidFill>
                  <a:schemeClr val="accent1"/>
                </a:solidFill>
                <a:latin typeface="Century Gothic"/>
              </a:rPr>
              <a:t> </a:t>
            </a:r>
            <a:br>
              <a:rPr lang="en-US" sz="1800" spc="-1" dirty="0">
                <a:solidFill>
                  <a:schemeClr val="accent1"/>
                </a:solidFill>
                <a:latin typeface="Century Gothic"/>
              </a:rPr>
            </a:br>
            <a:r>
              <a:rPr lang="en-US" sz="1800" i="1" spc="-1" dirty="0">
                <a:solidFill>
                  <a:schemeClr val="accent1"/>
                </a:solidFill>
                <a:latin typeface="Century Gothic"/>
              </a:rPr>
              <a:t>N</a:t>
            </a:r>
            <a:r>
              <a:rPr lang="en-US" sz="1800" spc="-1" dirty="0">
                <a:solidFill>
                  <a:schemeClr val="accent1"/>
                </a:solidFill>
                <a:latin typeface="Century Gothic"/>
              </a:rPr>
              <a:t>/</a:t>
            </a:r>
            <a:r>
              <a:rPr lang="en-US" sz="1800" i="1" spc="-1" dirty="0">
                <a:solidFill>
                  <a:schemeClr val="accent1"/>
                </a:solidFill>
                <a:latin typeface="Century Gothic"/>
              </a:rPr>
              <a:t>S = </a:t>
            </a:r>
            <a:r>
              <a:rPr lang="en-US" sz="1800" spc="-1" dirty="0">
                <a:solidFill>
                  <a:schemeClr val="accent1"/>
                </a:solidFill>
                <a:latin typeface="Century Gothic"/>
              </a:rPr>
              <a:t>4×10</a:t>
            </a:r>
            <a:r>
              <a:rPr lang="en-US" sz="1800" spc="-1" baseline="30000" dirty="0">
                <a:solidFill>
                  <a:schemeClr val="accent1"/>
                </a:solidFill>
                <a:latin typeface="Century Gothic"/>
              </a:rPr>
              <a:t>18</a:t>
            </a:r>
            <a:r>
              <a:rPr lang="en-US" sz="1800" spc="-1" dirty="0">
                <a:solidFill>
                  <a:schemeClr val="accent1"/>
                </a:solidFill>
                <a:latin typeface="Century Gothic"/>
              </a:rPr>
              <a:t> </a:t>
            </a:r>
            <a:r>
              <a:rPr lang="cs-CZ" sz="1800" spc="-1" dirty="0">
                <a:solidFill>
                  <a:schemeClr val="accent1"/>
                </a:solidFill>
                <a:latin typeface="Century Gothic"/>
              </a:rPr>
              <a:t>n.cm</a:t>
            </a:r>
            <a:r>
              <a:rPr lang="cs-CZ" sz="1800" spc="-1" baseline="30000" dirty="0">
                <a:solidFill>
                  <a:schemeClr val="accent1"/>
                </a:solidFill>
                <a:latin typeface="Century Gothic"/>
              </a:rPr>
              <a:t>-2</a:t>
            </a:r>
            <a:endParaRPr lang="en-US" sz="1800" b="0" strike="noStrike" spc="-1" dirty="0">
              <a:solidFill>
                <a:schemeClr val="accent1"/>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dirty="0">
                <a:solidFill>
                  <a:srgbClr val="404040"/>
                </a:solidFill>
                <a:latin typeface="Century Gothic"/>
              </a:rPr>
              <a:t>Assuming </a:t>
            </a:r>
            <a:r>
              <a:rPr lang="en-US" sz="1800" b="0" strike="noStrike" spc="-1" dirty="0">
                <a:solidFill>
                  <a:srgbClr val="404040"/>
                </a:solidFill>
                <a:latin typeface="Century Gothic"/>
              </a:rPr>
              <a:t>duration of </a:t>
            </a:r>
            <a:r>
              <a:rPr lang="el-GR" sz="1800" b="0" i="1" strike="noStrike" spc="-1" dirty="0">
                <a:solidFill>
                  <a:schemeClr val="accent1"/>
                </a:solidFill>
                <a:latin typeface="Century Gothic"/>
              </a:rPr>
              <a:t>τ</a:t>
            </a:r>
            <a:r>
              <a:rPr lang="en-US" sz="1800" b="0" strike="noStrike" spc="-1" dirty="0">
                <a:solidFill>
                  <a:schemeClr val="accent1"/>
                </a:solidFill>
                <a:latin typeface="Century Gothic"/>
              </a:rPr>
              <a:t> =</a:t>
            </a:r>
            <a:r>
              <a:rPr lang="cs-CZ" sz="1800" b="0" strike="noStrike" spc="-1" dirty="0">
                <a:solidFill>
                  <a:schemeClr val="accent1"/>
                </a:solidFill>
                <a:latin typeface="Century Gothic"/>
              </a:rPr>
              <a:t>1 ns</a:t>
            </a:r>
            <a:r>
              <a:rPr lang="cs-CZ" sz="1800" b="0" strike="noStrike" spc="-1" dirty="0">
                <a:solidFill>
                  <a:srgbClr val="404040"/>
                </a:solidFill>
                <a:latin typeface="Century Gothic"/>
              </a:rPr>
              <a:t>, the</a:t>
            </a:r>
            <a:r>
              <a:rPr lang="en-US" sz="1800" b="0" strike="noStrike" spc="-1" dirty="0">
                <a:solidFill>
                  <a:srgbClr val="404040"/>
                </a:solidFill>
                <a:latin typeface="Century Gothic"/>
              </a:rPr>
              <a:t> </a:t>
            </a:r>
            <a:r>
              <a:rPr lang="cs-CZ" sz="1800" b="0" strike="noStrike" spc="-1" dirty="0">
                <a:solidFill>
                  <a:srgbClr val="404040"/>
                </a:solidFill>
                <a:latin typeface="Century Gothic"/>
              </a:rPr>
              <a:t>flux is</a:t>
            </a:r>
            <a:r>
              <a:rPr lang="en-US" sz="1800" b="0" strike="noStrike" spc="-1" dirty="0">
                <a:solidFill>
                  <a:srgbClr val="404040"/>
                </a:solidFill>
                <a:latin typeface="Century Gothic"/>
              </a:rPr>
              <a:t> </a:t>
            </a:r>
            <a:br>
              <a:rPr lang="en-US" sz="1800" b="0" strike="noStrike" spc="-1" dirty="0">
                <a:solidFill>
                  <a:srgbClr val="404040"/>
                </a:solidFill>
                <a:latin typeface="Century Gothic"/>
              </a:rPr>
            </a:br>
            <a:r>
              <a:rPr lang="en-US" sz="1800" i="1" spc="-1" dirty="0">
                <a:solidFill>
                  <a:schemeClr val="accent1"/>
                </a:solidFill>
                <a:latin typeface="Century Gothic"/>
              </a:rPr>
              <a:t>N</a:t>
            </a:r>
            <a:r>
              <a:rPr lang="en-US" sz="1800" spc="-1" dirty="0">
                <a:solidFill>
                  <a:schemeClr val="accent1"/>
                </a:solidFill>
                <a:latin typeface="Century Gothic"/>
              </a:rPr>
              <a:t>/</a:t>
            </a:r>
            <a:r>
              <a:rPr lang="en-US" sz="1800" i="1" spc="-1" dirty="0">
                <a:solidFill>
                  <a:schemeClr val="accent1"/>
                </a:solidFill>
                <a:latin typeface="Century Gothic"/>
              </a:rPr>
              <a:t>S</a:t>
            </a:r>
            <a:r>
              <a:rPr lang="el-GR" sz="1800" i="1" spc="-1" dirty="0">
                <a:solidFill>
                  <a:schemeClr val="accent1"/>
                </a:solidFill>
                <a:latin typeface="Century Gothic"/>
              </a:rPr>
              <a:t>τ</a:t>
            </a:r>
            <a:r>
              <a:rPr lang="en-US" sz="1800" i="1" spc="-1" dirty="0">
                <a:solidFill>
                  <a:schemeClr val="accent1"/>
                </a:solidFill>
                <a:latin typeface="Century Gothic"/>
              </a:rPr>
              <a:t> = </a:t>
            </a:r>
            <a:r>
              <a:rPr lang="en-US" sz="1800" spc="-1" dirty="0">
                <a:solidFill>
                  <a:schemeClr val="accent1"/>
                </a:solidFill>
                <a:latin typeface="Century Gothic"/>
              </a:rPr>
              <a:t>4×10</a:t>
            </a:r>
            <a:r>
              <a:rPr lang="en-US" sz="1800" spc="-1" baseline="30000" dirty="0">
                <a:solidFill>
                  <a:schemeClr val="accent1"/>
                </a:solidFill>
                <a:latin typeface="Century Gothic"/>
              </a:rPr>
              <a:t>27</a:t>
            </a:r>
            <a:r>
              <a:rPr lang="en-US" sz="1800" spc="-1" dirty="0">
                <a:solidFill>
                  <a:schemeClr val="accent1"/>
                </a:solidFill>
                <a:latin typeface="Century Gothic"/>
              </a:rPr>
              <a:t>  </a:t>
            </a:r>
            <a:r>
              <a:rPr lang="cs-CZ" sz="1800" b="0" strike="noStrike" spc="-1" dirty="0">
                <a:solidFill>
                  <a:srgbClr val="1F77B4"/>
                </a:solidFill>
                <a:latin typeface="Century Gothic"/>
              </a:rPr>
              <a:t>n.cm</a:t>
            </a:r>
            <a:r>
              <a:rPr lang="cs-CZ" sz="1800" b="0" strike="noStrike" spc="-1" baseline="30000" dirty="0">
                <a:solidFill>
                  <a:srgbClr val="1F77B4"/>
                </a:solidFill>
                <a:latin typeface="Century Gothic"/>
              </a:rPr>
              <a:t>-2</a:t>
            </a:r>
            <a:r>
              <a:rPr lang="cs-CZ" sz="1800" b="0" strike="noStrike" spc="-1" dirty="0">
                <a:solidFill>
                  <a:srgbClr val="1F77B4"/>
                </a:solidFill>
                <a:latin typeface="Century Gothic"/>
              </a:rPr>
              <a:t>s</a:t>
            </a:r>
            <a:r>
              <a:rPr lang="cs-CZ" sz="1800" b="0" strike="noStrike" spc="-1" baseline="30000" dirty="0">
                <a:solidFill>
                  <a:srgbClr val="1F77B4"/>
                </a:solidFill>
                <a:latin typeface="Century Gothic"/>
              </a:rPr>
              <a:t>-1</a:t>
            </a:r>
            <a:endParaRPr lang="en-US" sz="1800" b="0" strike="noStrike" spc="-1" baseline="30000" dirty="0">
              <a:solidFill>
                <a:srgbClr val="404040"/>
              </a:solidFill>
              <a:latin typeface="Century Gothic"/>
            </a:endParaRPr>
          </a:p>
          <a:p>
            <a:pPr marL="343080" indent="-343080">
              <a:lnSpc>
                <a:spcPct val="100000"/>
              </a:lnSpc>
              <a:spcBef>
                <a:spcPts val="1001"/>
              </a:spcBef>
              <a:buClr>
                <a:srgbClr val="353535"/>
              </a:buClr>
              <a:buFont typeface="Wingdings 3" charset="2"/>
              <a:buChar char=""/>
              <a:tabLst>
                <a:tab pos="0" algn="l"/>
              </a:tabLst>
            </a:pPr>
            <a:r>
              <a:rPr lang="cs-CZ" sz="1800" b="0" strike="noStrike" spc="-1" dirty="0">
                <a:solidFill>
                  <a:srgbClr val="404040"/>
                </a:solidFill>
                <a:latin typeface="Century Gothic"/>
              </a:rPr>
              <a:t>After one shot, cca </a:t>
            </a:r>
            <a:r>
              <a:rPr lang="en-US" sz="1800" b="0" strike="noStrike" spc="-1" dirty="0">
                <a:solidFill>
                  <a:srgbClr val="404040"/>
                </a:solidFill>
                <a:latin typeface="Century Gothic"/>
              </a:rPr>
              <a:t>6</a:t>
            </a:r>
            <a:r>
              <a:rPr lang="cs-CZ" sz="1800" b="0" strike="noStrike" spc="-1" dirty="0">
                <a:solidFill>
                  <a:srgbClr val="404040"/>
                </a:solidFill>
                <a:latin typeface="Century Gothic"/>
              </a:rPr>
              <a:t>00 </a:t>
            </a:r>
            <a:r>
              <a:rPr lang="cs-CZ" sz="1800" b="0" strike="noStrike" spc="-1" baseline="30000" dirty="0">
                <a:solidFill>
                  <a:srgbClr val="404040"/>
                </a:solidFill>
                <a:latin typeface="Century Gothic"/>
              </a:rPr>
              <a:t>199</a:t>
            </a:r>
            <a:r>
              <a:rPr lang="cs-CZ" sz="1800" b="0" strike="noStrike" spc="-1" dirty="0">
                <a:solidFill>
                  <a:srgbClr val="404040"/>
                </a:solidFill>
                <a:latin typeface="Century Gothic"/>
              </a:rPr>
              <a:t>Au nuclei predicted. </a:t>
            </a:r>
            <a:endParaRPr lang="en-US" sz="1800" b="0" strike="noStrike" spc="-1" dirty="0">
              <a:solidFill>
                <a:srgbClr val="404040"/>
              </a:solidFill>
              <a:latin typeface="Century Gothic"/>
            </a:endParaRPr>
          </a:p>
        </p:txBody>
      </p:sp>
      <p:pic>
        <p:nvPicPr>
          <p:cNvPr id="311" name="Picture 11"/>
          <p:cNvPicPr/>
          <p:nvPr/>
        </p:nvPicPr>
        <p:blipFill>
          <a:blip r:embed="rId2"/>
          <a:stretch/>
        </p:blipFill>
        <p:spPr>
          <a:xfrm>
            <a:off x="1399680" y="3928320"/>
            <a:ext cx="9951840" cy="2805480"/>
          </a:xfrm>
          <a:prstGeom prst="rect">
            <a:avLst/>
          </a:prstGeom>
          <a:ln w="0">
            <a:noFill/>
          </a:ln>
        </p:spPr>
      </p:pic>
    </p:spTree>
    <p:extLst>
      <p:ext uri="{BB962C8B-B14F-4D97-AF65-F5344CB8AC3E}">
        <p14:creationId xmlns:p14="http://schemas.microsoft.com/office/powerpoint/2010/main" val="223456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2593080" y="624240"/>
            <a:ext cx="8911440" cy="1280520"/>
          </a:xfrm>
          <a:prstGeom prst="rect">
            <a:avLst/>
          </a:prstGeom>
          <a:noFill/>
          <a:ln w="0">
            <a:noFill/>
          </a:ln>
        </p:spPr>
        <p:txBody>
          <a:bodyPr anchor="t">
            <a:noAutofit/>
          </a:bodyPr>
          <a:lstStyle/>
          <a:p>
            <a:pPr>
              <a:lnSpc>
                <a:spcPct val="100000"/>
              </a:lnSpc>
              <a:buNone/>
            </a:pPr>
            <a:r>
              <a:rPr lang="en-US" sz="3600" b="0" i="1" strike="noStrike" spc="-1" dirty="0">
                <a:solidFill>
                  <a:srgbClr val="178DBB"/>
                </a:solidFill>
                <a:latin typeface="Century Gothic"/>
              </a:rPr>
              <a:t>r</a:t>
            </a:r>
            <a:r>
              <a:rPr lang="en-US" sz="3600" b="0" strike="noStrike" spc="-1" dirty="0">
                <a:solidFill>
                  <a:srgbClr val="178DBB"/>
                </a:solidFill>
                <a:latin typeface="Century Gothic"/>
              </a:rPr>
              <a:t>-process with LDNS: recent literature</a:t>
            </a:r>
            <a:endParaRPr lang="en-US" sz="3600" b="0" strike="noStrike" spc="-1" dirty="0">
              <a:solidFill>
                <a:srgbClr val="000000"/>
              </a:solidFill>
              <a:latin typeface="Century Gothic"/>
            </a:endParaRPr>
          </a:p>
        </p:txBody>
      </p:sp>
      <p:sp>
        <p:nvSpPr>
          <p:cNvPr id="313" name="PlaceHolder 2"/>
          <p:cNvSpPr>
            <a:spLocks noGrp="1"/>
          </p:cNvSpPr>
          <p:nvPr>
            <p:ph/>
          </p:nvPr>
        </p:nvSpPr>
        <p:spPr>
          <a:xfrm>
            <a:off x="1459800" y="1751400"/>
            <a:ext cx="4892400" cy="4666178"/>
          </a:xfrm>
          <a:prstGeom prst="rect">
            <a:avLst/>
          </a:prstGeom>
          <a:noFill/>
          <a:ln w="0">
            <a:noFill/>
          </a:ln>
        </p:spPr>
        <p:txBody>
          <a:bodyPr numCol="1" spcCol="0" anchor="t">
            <a:normAutofit lnSpcReduction="10000"/>
          </a:bodyPr>
          <a:lstStyle/>
          <a:p>
            <a:pPr>
              <a:lnSpc>
                <a:spcPct val="100000"/>
              </a:lnSpc>
              <a:spcBef>
                <a:spcPts val="1001"/>
              </a:spcBef>
              <a:buNone/>
              <a:tabLst>
                <a:tab pos="0" algn="l"/>
              </a:tabLst>
            </a:pPr>
            <a:r>
              <a:rPr lang="cs-CZ" sz="1800" b="0" strike="noStrike" spc="-1" dirty="0">
                <a:solidFill>
                  <a:srgbClr val="1773B4"/>
                </a:solidFill>
                <a:latin typeface="Century Gothic"/>
              </a:rPr>
              <a:t>S</a:t>
            </a:r>
            <a:r>
              <a:rPr lang="en-GB" sz="1800" b="0" strike="noStrike" spc="-1" dirty="0">
                <a:solidFill>
                  <a:srgbClr val="1773B4"/>
                </a:solidFill>
                <a:latin typeface="Century Gothic"/>
              </a:rPr>
              <a:t>.</a:t>
            </a:r>
            <a:r>
              <a:rPr lang="cs-CZ" sz="1800" b="0" strike="noStrike" spc="-1" dirty="0">
                <a:solidFill>
                  <a:srgbClr val="1773B4"/>
                </a:solidFill>
                <a:latin typeface="Century Gothic"/>
              </a:rPr>
              <a:t> N. Chen et al.</a:t>
            </a:r>
            <a:r>
              <a:rPr lang="en-GB" sz="1800" b="0" strike="noStrike" spc="-1" dirty="0">
                <a:solidFill>
                  <a:srgbClr val="1773B4"/>
                </a:solidFill>
                <a:latin typeface="Century Gothic"/>
              </a:rPr>
              <a:t>, </a:t>
            </a:r>
            <a:r>
              <a:rPr lang="cs-CZ" sz="1800" b="0" strike="noStrike" spc="-1" dirty="0">
                <a:solidFill>
                  <a:srgbClr val="1773B4"/>
                </a:solidFill>
                <a:latin typeface="Century Gothic"/>
              </a:rPr>
              <a:t>MRE</a:t>
            </a:r>
            <a:r>
              <a:rPr lang="en-GB" sz="1800" b="0" strike="noStrike" spc="-1" dirty="0">
                <a:solidFill>
                  <a:srgbClr val="1773B4"/>
                </a:solidFill>
                <a:latin typeface="Century Gothic"/>
              </a:rPr>
              <a:t>, 4.5</a:t>
            </a:r>
            <a:r>
              <a:rPr lang="cs-CZ" sz="1800" b="0" strike="noStrike" spc="-1" dirty="0">
                <a:solidFill>
                  <a:srgbClr val="1773B4"/>
                </a:solidFill>
                <a:latin typeface="Century Gothic"/>
              </a:rPr>
              <a:t>,</a:t>
            </a:r>
            <a:r>
              <a:rPr lang="en-GB" sz="1800" b="0" strike="noStrike" spc="-1" dirty="0">
                <a:solidFill>
                  <a:srgbClr val="1773B4"/>
                </a:solidFill>
                <a:latin typeface="Century Gothic"/>
              </a:rPr>
              <a:t> 054402</a:t>
            </a:r>
            <a:r>
              <a:rPr lang="cs-CZ" sz="1800" b="0" strike="noStrike" spc="-1" dirty="0">
                <a:solidFill>
                  <a:srgbClr val="1773B4"/>
                </a:solidFill>
                <a:latin typeface="Century Gothic"/>
              </a:rPr>
              <a:t>, </a:t>
            </a:r>
            <a:r>
              <a:rPr lang="en-GB" sz="1800" b="0" strike="noStrike" spc="-1" dirty="0">
                <a:solidFill>
                  <a:srgbClr val="1773B4"/>
                </a:solidFill>
                <a:latin typeface="Century Gothic"/>
              </a:rPr>
              <a:t>2019</a:t>
            </a:r>
            <a:r>
              <a:rPr lang="cs-CZ" sz="1800" b="0" strike="noStrike" spc="-1" dirty="0">
                <a:solidFill>
                  <a:srgbClr val="1773B4"/>
                </a:solidFill>
                <a:latin typeface="Century Gothic"/>
              </a:rPr>
              <a:t>.</a:t>
            </a:r>
            <a:endParaRPr lang="en-US" sz="1800" b="0" strike="noStrike" spc="-1" dirty="0">
              <a:solidFill>
                <a:srgbClr val="404040"/>
              </a:solidFill>
              <a:latin typeface="Century Gothic"/>
            </a:endParaRPr>
          </a:p>
          <a:p>
            <a:pPr>
              <a:lnSpc>
                <a:spcPct val="100000"/>
              </a:lnSpc>
              <a:spcBef>
                <a:spcPts val="1001"/>
              </a:spcBef>
              <a:buClr>
                <a:srgbClr val="353535"/>
              </a:buClr>
              <a:tabLst>
                <a:tab pos="0" algn="l"/>
              </a:tabLst>
            </a:pPr>
            <a:r>
              <a:rPr lang="en-US" sz="1800" b="0" strike="noStrike" spc="-1" dirty="0">
                <a:solidFill>
                  <a:srgbClr val="404040"/>
                </a:solidFill>
                <a:latin typeface="Century Gothic"/>
              </a:rPr>
              <a:t>Neutron capture on </a:t>
            </a:r>
            <a:r>
              <a:rPr lang="en-US" sz="1800" b="0" strike="noStrike" spc="-1" baseline="30000" dirty="0">
                <a:solidFill>
                  <a:srgbClr val="404040"/>
                </a:solidFill>
                <a:latin typeface="Century Gothic"/>
              </a:rPr>
              <a:t>96</a:t>
            </a:r>
            <a:r>
              <a:rPr lang="en-US" sz="1800" b="0" strike="noStrike" spc="-1" dirty="0">
                <a:solidFill>
                  <a:srgbClr val="404040"/>
                </a:solidFill>
                <a:latin typeface="Century Gothic"/>
              </a:rPr>
              <a:t>Zr</a:t>
            </a: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Estimation of neutron </a:t>
            </a:r>
          </a:p>
          <a:p>
            <a:pPr marL="343080" indent="-343080">
              <a:lnSpc>
                <a:spcPct val="100000"/>
              </a:lnSpc>
              <a:spcBef>
                <a:spcPts val="1001"/>
              </a:spcBef>
              <a:buClr>
                <a:srgbClr val="353535"/>
              </a:buClr>
              <a:buFont typeface="Wingdings 3" charset="2"/>
              <a:buChar char=""/>
              <a:tabLst>
                <a:tab pos="0" algn="l"/>
              </a:tabLst>
            </a:pPr>
            <a:r>
              <a:rPr lang="cs-CZ" sz="1800" b="0" strike="noStrike" spc="-1" dirty="0">
                <a:solidFill>
                  <a:srgbClr val="404040"/>
                </a:solidFill>
                <a:latin typeface="Century Gothic"/>
              </a:rPr>
              <a:t>In</a:t>
            </a:r>
            <a:r>
              <a:rPr lang="en-US" sz="1800" b="0" strike="noStrike" spc="-1" dirty="0">
                <a:solidFill>
                  <a:srgbClr val="404040"/>
                </a:solidFill>
                <a:latin typeface="Century Gothic"/>
              </a:rPr>
              <a:t> their</a:t>
            </a:r>
            <a:r>
              <a:rPr lang="cs-CZ" sz="1800" b="0" strike="noStrike" spc="-1" dirty="0">
                <a:solidFill>
                  <a:srgbClr val="404040"/>
                </a:solidFill>
                <a:latin typeface="Century Gothic"/>
              </a:rPr>
              <a:t> estimation, </a:t>
            </a:r>
            <a:r>
              <a:rPr lang="en-US" sz="1800" b="0" strike="noStrike" spc="-1" dirty="0">
                <a:solidFill>
                  <a:srgbClr val="404040"/>
                </a:solidFill>
                <a:latin typeface="Century Gothic"/>
              </a:rPr>
              <a:t>it is </a:t>
            </a:r>
            <a:r>
              <a:rPr lang="cs-CZ" sz="1800" b="0" strike="noStrike" spc="-1" dirty="0">
                <a:solidFill>
                  <a:srgbClr val="404040"/>
                </a:solidFill>
                <a:latin typeface="Century Gothic"/>
              </a:rPr>
              <a:t>assumed constant </a:t>
            </a:r>
            <a:r>
              <a:rPr lang="el-GR" sz="1800" b="0" strike="noStrike" spc="-1" dirty="0">
                <a:solidFill>
                  <a:srgbClr val="404040"/>
                </a:solidFill>
                <a:latin typeface="Century Gothic"/>
              </a:rPr>
              <a:t>σ</a:t>
            </a:r>
            <a:r>
              <a:rPr lang="cs-CZ" sz="1800" b="0" strike="noStrike" spc="-1" dirty="0">
                <a:solidFill>
                  <a:srgbClr val="404040"/>
                </a:solidFill>
                <a:latin typeface="Century Gothic"/>
              </a:rPr>
              <a:t>=</a:t>
            </a:r>
            <a:r>
              <a:rPr lang="en-US" sz="1800" b="0" strike="noStrike" spc="-1" dirty="0">
                <a:solidFill>
                  <a:srgbClr val="404040"/>
                </a:solidFill>
                <a:latin typeface="Century Gothic"/>
              </a:rPr>
              <a:t>1</a:t>
            </a:r>
            <a:r>
              <a:rPr lang="cs-CZ" sz="1800" b="0" strike="noStrike" spc="-1" dirty="0">
                <a:solidFill>
                  <a:srgbClr val="404040"/>
                </a:solidFill>
                <a:latin typeface="Century Gothic"/>
              </a:rPr>
              <a:t>b </a:t>
            </a:r>
            <a:r>
              <a:rPr lang="en-US" sz="1800" b="0" strike="noStrike" spc="-1" dirty="0">
                <a:solidFill>
                  <a:srgbClr val="404040"/>
                </a:solidFill>
                <a:latin typeface="Century Gothic"/>
              </a:rPr>
              <a:t>(corresponds to ≈ 0.3 keV, for fast neutrons it is order of magnitude lower)</a:t>
            </a: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Abundance of respective neutron-rich isotopes calculated.</a:t>
            </a:r>
          </a:p>
          <a:p>
            <a:pPr marL="343080" indent="-343080">
              <a:lnSpc>
                <a:spcPct val="100000"/>
              </a:lnSpc>
              <a:spcBef>
                <a:spcPts val="1001"/>
              </a:spcBef>
              <a:buClr>
                <a:srgbClr val="353535"/>
              </a:buClr>
              <a:buFont typeface="Wingdings 3" charset="2"/>
              <a:buChar char=""/>
              <a:tabLst>
                <a:tab pos="0" algn="l"/>
              </a:tabLst>
            </a:pPr>
            <a:r>
              <a:rPr lang="en-US" sz="1800" b="0" strike="noStrike" spc="-1" dirty="0">
                <a:solidFill>
                  <a:srgbClr val="404040"/>
                </a:solidFill>
                <a:latin typeface="Century Gothic"/>
              </a:rPr>
              <a:t>Taking similar parameters as previously</a:t>
            </a:r>
            <a:r>
              <a:rPr lang="cs-CZ" sz="1800" b="0" strike="noStrike" spc="-1" dirty="0">
                <a:solidFill>
                  <a:srgbClr val="404040"/>
                </a:solidFill>
                <a:latin typeface="Century Gothic"/>
              </a:rPr>
              <a:t> and a correct cross section.</a:t>
            </a:r>
            <a:endParaRPr lang="en-US" sz="1800" b="0" strike="noStrike" spc="-1" dirty="0">
              <a:solidFill>
                <a:srgbClr val="404040"/>
              </a:solidFill>
              <a:latin typeface="Century Gothic"/>
            </a:endParaRPr>
          </a:p>
          <a:p>
            <a:pPr marL="743040" lvl="1" indent="-285840">
              <a:lnSpc>
                <a:spcPct val="100000"/>
              </a:lnSpc>
              <a:spcBef>
                <a:spcPts val="1001"/>
              </a:spcBef>
              <a:buClr>
                <a:srgbClr val="353535"/>
              </a:buClr>
              <a:buFont typeface="Wingdings 3" charset="2"/>
              <a:buChar char=""/>
              <a:tabLst>
                <a:tab pos="0" algn="l"/>
              </a:tabLst>
            </a:pPr>
            <a:r>
              <a:rPr lang="en-US" sz="1600" b="0" i="1" strike="noStrike" spc="-1" dirty="0">
                <a:solidFill>
                  <a:srgbClr val="404040"/>
                </a:solidFill>
                <a:latin typeface="Century Gothic"/>
              </a:rPr>
              <a:t>L = </a:t>
            </a:r>
            <a:r>
              <a:rPr lang="en-US" sz="1600" b="0" strike="noStrike" spc="-1" dirty="0">
                <a:solidFill>
                  <a:srgbClr val="404040"/>
                </a:solidFill>
                <a:latin typeface="Century Gothic"/>
              </a:rPr>
              <a:t>100 </a:t>
            </a:r>
            <a:r>
              <a:rPr lang="el-GR" sz="1600" b="0" strike="noStrike" spc="-1" dirty="0">
                <a:solidFill>
                  <a:srgbClr val="404040"/>
                </a:solidFill>
                <a:latin typeface="Century Gothic"/>
              </a:rPr>
              <a:t>μ</a:t>
            </a:r>
            <a:r>
              <a:rPr lang="en-US" sz="1600" b="0" strike="noStrike" spc="-1" dirty="0">
                <a:solidFill>
                  <a:srgbClr val="404040"/>
                </a:solidFill>
                <a:latin typeface="Century Gothic"/>
              </a:rPr>
              <a:t>m</a:t>
            </a:r>
          </a:p>
          <a:p>
            <a:pPr marL="743040" lvl="1" indent="-285840">
              <a:lnSpc>
                <a:spcPct val="100000"/>
              </a:lnSpc>
              <a:spcBef>
                <a:spcPts val="1001"/>
              </a:spcBef>
              <a:buClr>
                <a:srgbClr val="353535"/>
              </a:buClr>
              <a:buFont typeface="Wingdings 3" charset="2"/>
              <a:buChar char=""/>
              <a:tabLst>
                <a:tab pos="0" algn="l"/>
              </a:tabLst>
            </a:pPr>
            <a:r>
              <a:rPr lang="en-US" sz="1600" b="0" i="1" strike="noStrike" spc="-1" dirty="0">
                <a:solidFill>
                  <a:srgbClr val="404040"/>
                </a:solidFill>
                <a:latin typeface="Century Gothic"/>
              </a:rPr>
              <a:t>S</a:t>
            </a:r>
            <a:r>
              <a:rPr lang="en-US" sz="1600" b="0" strike="noStrike" spc="-1" dirty="0">
                <a:solidFill>
                  <a:srgbClr val="404040"/>
                </a:solidFill>
                <a:latin typeface="Century Gothic"/>
              </a:rPr>
              <a:t> = 25</a:t>
            </a:r>
            <a:r>
              <a:rPr lang="cs-CZ" sz="1600" b="0" strike="noStrike" spc="-1" dirty="0">
                <a:solidFill>
                  <a:srgbClr val="404040"/>
                </a:solidFill>
                <a:latin typeface="Century Gothic"/>
              </a:rPr>
              <a:t> </a:t>
            </a:r>
            <a:r>
              <a:rPr lang="el-GR" sz="1600" b="0" strike="noStrike" spc="-1" dirty="0">
                <a:solidFill>
                  <a:srgbClr val="404040"/>
                </a:solidFill>
                <a:latin typeface="Century Gothic"/>
              </a:rPr>
              <a:t>μ</a:t>
            </a:r>
            <a:r>
              <a:rPr lang="en-US" sz="1600" b="0" strike="noStrike" spc="-1" dirty="0">
                <a:solidFill>
                  <a:srgbClr val="404040"/>
                </a:solidFill>
                <a:latin typeface="Century Gothic"/>
              </a:rPr>
              <a:t>m</a:t>
            </a:r>
            <a:r>
              <a:rPr lang="cs-CZ" sz="1600" b="0" strike="noStrike" spc="-1" baseline="30000" dirty="0">
                <a:solidFill>
                  <a:srgbClr val="404040"/>
                </a:solidFill>
                <a:latin typeface="Century Gothic"/>
              </a:rPr>
              <a:t>2</a:t>
            </a:r>
            <a:endParaRPr lang="en-US" sz="1600" b="0" strike="noStrike" spc="-1" baseline="30000" dirty="0">
              <a:solidFill>
                <a:srgbClr val="404040"/>
              </a:solidFill>
              <a:latin typeface="Century Gothic"/>
            </a:endParaRPr>
          </a:p>
          <a:p>
            <a:pPr marL="743040" lvl="1" indent="-285840">
              <a:spcBef>
                <a:spcPts val="1001"/>
              </a:spcBef>
              <a:buClr>
                <a:srgbClr val="353535"/>
              </a:buClr>
              <a:buFont typeface="Wingdings 3" charset="2"/>
              <a:buChar char=""/>
              <a:tabLst>
                <a:tab pos="0" algn="l"/>
              </a:tabLst>
            </a:pPr>
            <a:r>
              <a:rPr lang="en-GB" sz="1600" b="0" i="1" strike="noStrike" spc="-1" dirty="0">
                <a:solidFill>
                  <a:srgbClr val="1F77B4"/>
                </a:solidFill>
                <a:latin typeface="Century Gothic"/>
              </a:rPr>
              <a:t>N </a:t>
            </a:r>
            <a:r>
              <a:rPr lang="en-GB" sz="1600" b="0" strike="noStrike" spc="-1" dirty="0">
                <a:solidFill>
                  <a:srgbClr val="1F77B4"/>
                </a:solidFill>
                <a:latin typeface="Century Gothic"/>
              </a:rPr>
              <a:t>= 10</a:t>
            </a:r>
            <a:r>
              <a:rPr lang="cs-CZ" sz="1600" b="0" strike="noStrike" spc="-1" baseline="30000" dirty="0">
                <a:solidFill>
                  <a:srgbClr val="1F77B4"/>
                </a:solidFill>
                <a:latin typeface="Century Gothic"/>
              </a:rPr>
              <a:t>12</a:t>
            </a:r>
            <a:r>
              <a:rPr lang="en-GB" sz="1600" b="0" strike="noStrike" spc="-1" dirty="0">
                <a:solidFill>
                  <a:srgbClr val="1F77B4"/>
                </a:solidFill>
                <a:latin typeface="Century Gothic"/>
              </a:rPr>
              <a:t> </a:t>
            </a:r>
            <a:r>
              <a:rPr lang="cs-CZ" sz="1600" b="0" strike="noStrike" spc="-1" dirty="0">
                <a:solidFill>
                  <a:srgbClr val="404040"/>
                </a:solidFill>
                <a:latin typeface="Century Gothic"/>
              </a:rPr>
              <a:t>neutrons per pulse</a:t>
            </a:r>
            <a:endParaRPr lang="en-US" sz="1600" b="0" strike="noStrike" spc="-1" dirty="0">
              <a:solidFill>
                <a:srgbClr val="404040"/>
              </a:solidFill>
              <a:latin typeface="Century Gothic"/>
            </a:endParaRPr>
          </a:p>
          <a:p>
            <a:pPr marL="457200">
              <a:lnSpc>
                <a:spcPct val="100000"/>
              </a:lnSpc>
              <a:spcBef>
                <a:spcPts val="1001"/>
              </a:spcBef>
              <a:buNone/>
              <a:tabLst>
                <a:tab pos="0" algn="l"/>
              </a:tabLst>
            </a:pPr>
            <a:r>
              <a:rPr lang="en-US" sz="1600" b="0" strike="noStrike" spc="-1" dirty="0">
                <a:solidFill>
                  <a:srgbClr val="404040"/>
                </a:solidFill>
                <a:latin typeface="Century Gothic"/>
              </a:rPr>
              <a:t>10</a:t>
            </a:r>
            <a:r>
              <a:rPr lang="en-US" sz="1600" b="0" strike="noStrike" spc="-1" baseline="30000" dirty="0">
                <a:solidFill>
                  <a:srgbClr val="404040"/>
                </a:solidFill>
                <a:latin typeface="Century Gothic"/>
              </a:rPr>
              <a:t>-4</a:t>
            </a:r>
            <a:r>
              <a:rPr lang="en-US" sz="1600" b="0" strike="noStrike" spc="-1" dirty="0">
                <a:solidFill>
                  <a:srgbClr val="404040"/>
                </a:solidFill>
                <a:latin typeface="Century Gothic"/>
              </a:rPr>
              <a:t> </a:t>
            </a:r>
            <a:r>
              <a:rPr lang="en-US" sz="1600" b="0" strike="noStrike" spc="-1" baseline="30000" dirty="0">
                <a:solidFill>
                  <a:srgbClr val="404040"/>
                </a:solidFill>
                <a:latin typeface="Century Gothic"/>
              </a:rPr>
              <a:t>98</a:t>
            </a:r>
            <a:r>
              <a:rPr lang="en-US" sz="1600" b="0" strike="noStrike" spc="-1" dirty="0">
                <a:solidFill>
                  <a:srgbClr val="404040"/>
                </a:solidFill>
                <a:latin typeface="Century Gothic"/>
              </a:rPr>
              <a:t>Zr isotopes per shot is predicted.</a:t>
            </a:r>
          </a:p>
          <a:p>
            <a:pPr marL="457200">
              <a:lnSpc>
                <a:spcPct val="100000"/>
              </a:lnSpc>
              <a:spcBef>
                <a:spcPts val="1001"/>
              </a:spcBef>
              <a:buNone/>
              <a:tabLst>
                <a:tab pos="0" algn="l"/>
              </a:tabLst>
            </a:pPr>
            <a:endParaRPr lang="en-US" sz="1600" b="0" strike="noStrike" spc="-1" dirty="0">
              <a:solidFill>
                <a:srgbClr val="404040"/>
              </a:solidFill>
              <a:latin typeface="Century Gothic"/>
            </a:endParaRPr>
          </a:p>
          <a:p>
            <a:pPr>
              <a:lnSpc>
                <a:spcPct val="100000"/>
              </a:lnSpc>
              <a:spcBef>
                <a:spcPts val="1001"/>
              </a:spcBef>
              <a:buNone/>
              <a:tabLst>
                <a:tab pos="0" algn="l"/>
              </a:tabLst>
            </a:pPr>
            <a:endParaRPr lang="en-US" sz="1600" b="0" strike="noStrike" spc="-1" dirty="0">
              <a:solidFill>
                <a:srgbClr val="404040"/>
              </a:solidFill>
              <a:latin typeface="Century Gothic"/>
            </a:endParaRPr>
          </a:p>
          <a:p>
            <a:endParaRPr lang="en-US" sz="1600" b="0" strike="noStrike" spc="-1" dirty="0">
              <a:solidFill>
                <a:srgbClr val="404040"/>
              </a:solidFill>
              <a:latin typeface="Century Gothic"/>
            </a:endParaRPr>
          </a:p>
          <a:p>
            <a:pPr>
              <a:lnSpc>
                <a:spcPct val="100000"/>
              </a:lnSpc>
              <a:spcBef>
                <a:spcPts val="1001"/>
              </a:spcBef>
              <a:buNone/>
              <a:tabLst>
                <a:tab pos="0" algn="l"/>
              </a:tabLst>
            </a:pPr>
            <a:endParaRPr lang="en-US" sz="1600" b="0" strike="noStrike" spc="-1" dirty="0">
              <a:solidFill>
                <a:srgbClr val="404040"/>
              </a:solidFill>
              <a:latin typeface="Century Gothic"/>
            </a:endParaRPr>
          </a:p>
          <a:p>
            <a:pPr>
              <a:lnSpc>
                <a:spcPct val="100000"/>
              </a:lnSpc>
              <a:spcBef>
                <a:spcPts val="1001"/>
              </a:spcBef>
              <a:buNone/>
              <a:tabLst>
                <a:tab pos="0" algn="l"/>
              </a:tabLst>
            </a:pPr>
            <a:endParaRPr lang="en-US" sz="1600" b="0" strike="noStrike" spc="-1" dirty="0">
              <a:solidFill>
                <a:srgbClr val="404040"/>
              </a:solidFill>
              <a:latin typeface="Century Gothic"/>
            </a:endParaRPr>
          </a:p>
        </p:txBody>
      </p:sp>
      <p:pic>
        <p:nvPicPr>
          <p:cNvPr id="314" name="Picture 3"/>
          <p:cNvPicPr/>
          <p:nvPr/>
        </p:nvPicPr>
        <p:blipFill>
          <a:blip r:embed="rId2"/>
          <a:stretch/>
        </p:blipFill>
        <p:spPr>
          <a:xfrm>
            <a:off x="6352560" y="2170440"/>
            <a:ext cx="5769000" cy="4162320"/>
          </a:xfrm>
          <a:prstGeom prst="rect">
            <a:avLst/>
          </a:prstGeom>
          <a:ln w="0">
            <a:noFill/>
          </a:ln>
        </p:spPr>
      </p:pic>
      <p:sp>
        <p:nvSpPr>
          <p:cNvPr id="2" name="TextBox 1">
            <a:extLst>
              <a:ext uri="{FF2B5EF4-FFF2-40B4-BE49-F238E27FC236}">
                <a16:creationId xmlns:a16="http://schemas.microsoft.com/office/drawing/2014/main" id="{47BF6D91-9563-46B4-9FD3-58C4C0D488BA}"/>
              </a:ext>
            </a:extLst>
          </p:cNvPr>
          <p:cNvSpPr txBox="1"/>
          <p:nvPr/>
        </p:nvSpPr>
        <p:spPr>
          <a:xfrm>
            <a:off x="3933331" y="6417578"/>
            <a:ext cx="6230937" cy="369332"/>
          </a:xfrm>
          <a:prstGeom prst="rect">
            <a:avLst/>
          </a:prstGeom>
          <a:noFill/>
        </p:spPr>
        <p:txBody>
          <a:bodyPr wrap="none" rtlCol="0">
            <a:spAutoFit/>
          </a:bodyPr>
          <a:lstStyle/>
          <a:p>
            <a:r>
              <a:rPr lang="en-GB" spc="-1" dirty="0">
                <a:solidFill>
                  <a:schemeClr val="accent2">
                    <a:lumMod val="75000"/>
                  </a:schemeClr>
                </a:solidFill>
              </a:rPr>
              <a:t>10</a:t>
            </a:r>
            <a:r>
              <a:rPr lang="en-GB" spc="-1" baseline="30000" dirty="0">
                <a:solidFill>
                  <a:schemeClr val="accent2">
                    <a:lumMod val="75000"/>
                  </a:schemeClr>
                </a:solidFill>
              </a:rPr>
              <a:t>5</a:t>
            </a:r>
            <a:r>
              <a:rPr lang="en-GB" spc="-1" dirty="0">
                <a:solidFill>
                  <a:schemeClr val="accent2">
                    <a:lumMod val="75000"/>
                  </a:schemeClr>
                </a:solidFill>
              </a:rPr>
              <a:t> neutron-rich isotopes in needed for measurement.</a:t>
            </a:r>
          </a:p>
        </p:txBody>
      </p:sp>
    </p:spTree>
    <p:extLst>
      <p:ext uri="{BB962C8B-B14F-4D97-AF65-F5344CB8AC3E}">
        <p14:creationId xmlns:p14="http://schemas.microsoft.com/office/powerpoint/2010/main" val="29491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1AEA-3BEC-4B35-BBBB-B263C720B8BA}"/>
              </a:ext>
            </a:extLst>
          </p:cNvPr>
          <p:cNvSpPr>
            <a:spLocks noGrp="1"/>
          </p:cNvSpPr>
          <p:nvPr>
            <p:ph type="title"/>
          </p:nvPr>
        </p:nvSpPr>
        <p:spPr>
          <a:xfrm>
            <a:off x="2593080" y="632949"/>
            <a:ext cx="8911440" cy="1280520"/>
          </a:xfrm>
        </p:spPr>
        <p:txBody>
          <a:bodyPr/>
          <a:lstStyle/>
          <a:p>
            <a:pPr>
              <a:lnSpc>
                <a:spcPct val="100000"/>
              </a:lnSpc>
            </a:pPr>
            <a:r>
              <a:rPr lang="cs-CZ" sz="3600" spc="-1" dirty="0">
                <a:solidFill>
                  <a:srgbClr val="178DBB"/>
                </a:solidFill>
                <a:latin typeface="Century Gothic"/>
              </a:rPr>
              <a:t>Realistic proton source: </a:t>
            </a:r>
            <a:r>
              <a:rPr lang="en-US" sz="3600" spc="-1" dirty="0">
                <a:solidFill>
                  <a:srgbClr val="178DBB"/>
                </a:solidFill>
                <a:latin typeface="Century Gothic"/>
              </a:rPr>
              <a:t>an optimized double-layer target</a:t>
            </a:r>
            <a:r>
              <a:rPr lang="cs-CZ" sz="3600" spc="-1" dirty="0">
                <a:solidFill>
                  <a:srgbClr val="178DBB"/>
                </a:solidFill>
                <a:latin typeface="Century Gothic"/>
              </a:rPr>
              <a:t> for 1 PW Apollon</a:t>
            </a:r>
            <a:endParaRPr lang="en-GB" sz="3600" spc="-1" dirty="0">
              <a:solidFill>
                <a:srgbClr val="178DBB"/>
              </a:solidFill>
              <a:latin typeface="Century Gothic"/>
            </a:endParaRPr>
          </a:p>
        </p:txBody>
      </p:sp>
      <p:pic>
        <p:nvPicPr>
          <p:cNvPr id="5" name="dlt_acc">
            <a:hlinkClick r:id="" action="ppaction://media"/>
            <a:extLst>
              <a:ext uri="{FF2B5EF4-FFF2-40B4-BE49-F238E27FC236}">
                <a16:creationId xmlns:a16="http://schemas.microsoft.com/office/drawing/2014/main" id="{726EDC23-7AC0-4416-B003-8BB190F8630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5"/>
          <a:srcRect t="48204" b="9913"/>
          <a:stretch/>
        </p:blipFill>
        <p:spPr>
          <a:xfrm>
            <a:off x="3836124" y="4820449"/>
            <a:ext cx="8272750" cy="1948594"/>
          </a:xfrm>
        </p:spPr>
      </p:pic>
      <p:pic>
        <p:nvPicPr>
          <p:cNvPr id="7" name="Picture 4" descr="luli logo">
            <a:extLst>
              <a:ext uri="{FF2B5EF4-FFF2-40B4-BE49-F238E27FC236}">
                <a16:creationId xmlns:a16="http://schemas.microsoft.com/office/drawing/2014/main" id="{89550591-838C-4273-9BAE-0F93326F89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0837" y="88957"/>
            <a:ext cx="1278037" cy="6730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le:CEA logo nouveau.svg">
            <a:extLst>
              <a:ext uri="{FF2B5EF4-FFF2-40B4-BE49-F238E27FC236}">
                <a16:creationId xmlns:a16="http://schemas.microsoft.com/office/drawing/2014/main" id="{B1E59AEC-9CFA-40E5-8200-03A0EA8F64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1382" y="84334"/>
            <a:ext cx="818822" cy="6684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016D5D-72B4-4CAD-B5C8-06E8439DAA2F}"/>
              </a:ext>
            </a:extLst>
          </p:cNvPr>
          <p:cNvPicPr>
            <a:picLocks noChangeAspect="1"/>
          </p:cNvPicPr>
          <p:nvPr/>
        </p:nvPicPr>
        <p:blipFill rotWithShape="1">
          <a:blip r:embed="rId8"/>
          <a:srcRect t="1886" r="2820"/>
          <a:stretch/>
        </p:blipFill>
        <p:spPr>
          <a:xfrm>
            <a:off x="406847" y="4374609"/>
            <a:ext cx="3425668" cy="2394434"/>
          </a:xfrm>
          <a:prstGeom prst="rect">
            <a:avLst/>
          </a:prstGeom>
        </p:spPr>
      </p:pic>
      <p:sp>
        <p:nvSpPr>
          <p:cNvPr id="11" name="Content Placeholder 11">
            <a:extLst>
              <a:ext uri="{FF2B5EF4-FFF2-40B4-BE49-F238E27FC236}">
                <a16:creationId xmlns:a16="http://schemas.microsoft.com/office/drawing/2014/main" id="{D99D7BF8-CEB9-46EB-A84F-9620E619FC00}"/>
              </a:ext>
            </a:extLst>
          </p:cNvPr>
          <p:cNvSpPr txBox="1">
            <a:spLocks/>
          </p:cNvSpPr>
          <p:nvPr/>
        </p:nvSpPr>
        <p:spPr>
          <a:xfrm>
            <a:off x="5356719" y="2154987"/>
            <a:ext cx="6339981" cy="2064587"/>
          </a:xfrm>
          <a:prstGeom prst="rect">
            <a:avLst/>
          </a:prstGeom>
          <a:noFill/>
          <a:ln w="0">
            <a:noFill/>
          </a:ln>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6">
                    <a:lumMod val="75000"/>
                  </a:schemeClr>
                </a:solidFill>
                <a:latin typeface="Century Gothic" panose="020B0502020202020204" pitchFamily="34" charset="0"/>
              </a:rPr>
              <a:t>Plasma:</a:t>
            </a:r>
            <a:r>
              <a:rPr lang="en-GB" sz="1800" i="1" dirty="0">
                <a:latin typeface="Century Gothic" panose="020B0502020202020204" pitchFamily="34" charset="0"/>
              </a:rPr>
              <a:t> </a:t>
            </a:r>
            <a:r>
              <a:rPr lang="en-GB" sz="1800" i="1" dirty="0" err="1">
                <a:latin typeface="Century Gothic" panose="020B0502020202020204" pitchFamily="34" charset="0"/>
              </a:rPr>
              <a:t>n</a:t>
            </a:r>
            <a:r>
              <a:rPr lang="en-GB" sz="1800" i="1" baseline="-25000" dirty="0" err="1">
                <a:latin typeface="Century Gothic" panose="020B0502020202020204" pitchFamily="34" charset="0"/>
              </a:rPr>
              <a:t>e,SD</a:t>
            </a:r>
            <a:r>
              <a:rPr lang="en-GB" sz="1800" i="1" baseline="-25000" dirty="0">
                <a:latin typeface="Century Gothic" panose="020B0502020202020204" pitchFamily="34" charset="0"/>
              </a:rPr>
              <a:t> </a:t>
            </a:r>
            <a:r>
              <a:rPr lang="en-GB" sz="1800" dirty="0">
                <a:latin typeface="Century Gothic" panose="020B0502020202020204" pitchFamily="34" charset="0"/>
              </a:rPr>
              <a:t>= 200 </a:t>
            </a:r>
            <a:r>
              <a:rPr lang="en-GB" sz="1800" i="1" dirty="0" err="1">
                <a:latin typeface="Century Gothic" panose="020B0502020202020204" pitchFamily="34" charset="0"/>
              </a:rPr>
              <a:t>n</a:t>
            </a:r>
            <a:r>
              <a:rPr lang="en-GB" sz="1800" i="1" baseline="-25000" dirty="0" err="1">
                <a:latin typeface="Century Gothic" panose="020B0502020202020204" pitchFamily="34" charset="0"/>
              </a:rPr>
              <a:t>cr</a:t>
            </a:r>
            <a:r>
              <a:rPr lang="en-GB" sz="1800" i="1" baseline="-25000" dirty="0">
                <a:latin typeface="Century Gothic" panose="020B0502020202020204" pitchFamily="34" charset="0"/>
              </a:rPr>
              <a:t>, </a:t>
            </a:r>
            <a:r>
              <a:rPr lang="en-GB" sz="1800" i="1" dirty="0" err="1">
                <a:latin typeface="Century Gothic" panose="020B0502020202020204" pitchFamily="34" charset="0"/>
              </a:rPr>
              <a:t>n</a:t>
            </a:r>
            <a:r>
              <a:rPr lang="en-GB" sz="1800" i="1" baseline="-25000" dirty="0" err="1">
                <a:latin typeface="Century Gothic" panose="020B0502020202020204" pitchFamily="34" charset="0"/>
              </a:rPr>
              <a:t>e,NCD</a:t>
            </a:r>
            <a:r>
              <a:rPr lang="en-GB" sz="1800" i="1" baseline="-25000" dirty="0">
                <a:latin typeface="Century Gothic" panose="020B0502020202020204" pitchFamily="34" charset="0"/>
              </a:rPr>
              <a:t> </a:t>
            </a:r>
            <a:r>
              <a:rPr lang="en-GB" sz="1800" dirty="0">
                <a:latin typeface="Century Gothic" panose="020B0502020202020204" pitchFamily="34" charset="0"/>
              </a:rPr>
              <a:t>= 1.06 </a:t>
            </a:r>
            <a:r>
              <a:rPr lang="en-GB" sz="1800" i="1" dirty="0" err="1">
                <a:latin typeface="Century Gothic" panose="020B0502020202020204" pitchFamily="34" charset="0"/>
              </a:rPr>
              <a:t>n</a:t>
            </a:r>
            <a:r>
              <a:rPr lang="en-GB" sz="1800" i="1" baseline="-25000" dirty="0" err="1">
                <a:latin typeface="Century Gothic" panose="020B0502020202020204" pitchFamily="34" charset="0"/>
              </a:rPr>
              <a:t>cr</a:t>
            </a:r>
            <a:r>
              <a:rPr lang="en-GB" sz="1800" dirty="0">
                <a:latin typeface="Century Gothic" panose="020B0502020202020204" pitchFamily="34" charset="0"/>
              </a:rPr>
              <a:t> </a:t>
            </a:r>
            <a:br>
              <a:rPr lang="en-GB" sz="1800" dirty="0">
                <a:latin typeface="Century Gothic" panose="020B0502020202020204" pitchFamily="34" charset="0"/>
              </a:rPr>
            </a:br>
            <a:r>
              <a:rPr lang="en-GB" sz="1800" i="1" dirty="0">
                <a:latin typeface="Century Gothic" panose="020B0502020202020204" pitchFamily="34" charset="0"/>
              </a:rPr>
              <a:t>L</a:t>
            </a:r>
            <a:r>
              <a:rPr lang="cs-CZ" sz="1800" i="1" baseline="-25000" dirty="0">
                <a:latin typeface="Century Gothic" panose="020B0502020202020204" pitchFamily="34" charset="0"/>
              </a:rPr>
              <a:t>NC</a:t>
            </a:r>
            <a:r>
              <a:rPr lang="en-GB" sz="1800" i="1" baseline="-25000" dirty="0">
                <a:latin typeface="Century Gothic" panose="020B0502020202020204" pitchFamily="34" charset="0"/>
              </a:rPr>
              <a:t>D </a:t>
            </a:r>
            <a:r>
              <a:rPr lang="en-GB" sz="1800" dirty="0">
                <a:latin typeface="Century Gothic" panose="020B0502020202020204" pitchFamily="34" charset="0"/>
              </a:rPr>
              <a:t>= 25 µm</a:t>
            </a:r>
            <a:r>
              <a:rPr lang="en-GB" sz="1800" i="1" baseline="-25000" dirty="0">
                <a:latin typeface="Century Gothic" panose="020B0502020202020204" pitchFamily="34" charset="0"/>
              </a:rPr>
              <a:t>, </a:t>
            </a:r>
            <a:r>
              <a:rPr lang="en-GB" sz="1800" i="1" dirty="0">
                <a:latin typeface="Century Gothic" panose="020B0502020202020204" pitchFamily="34" charset="0"/>
              </a:rPr>
              <a:t>L</a:t>
            </a:r>
            <a:r>
              <a:rPr lang="cs-CZ" sz="1800" i="1" baseline="-25000" dirty="0">
                <a:latin typeface="Century Gothic" panose="020B0502020202020204" pitchFamily="34" charset="0"/>
              </a:rPr>
              <a:t>S</a:t>
            </a:r>
            <a:r>
              <a:rPr lang="en-GB" sz="1800" i="1" baseline="-25000" dirty="0">
                <a:latin typeface="Century Gothic" panose="020B0502020202020204" pitchFamily="34" charset="0"/>
              </a:rPr>
              <a:t>D </a:t>
            </a:r>
            <a:r>
              <a:rPr lang="en-GB" sz="1800" dirty="0">
                <a:latin typeface="Century Gothic" panose="020B0502020202020204" pitchFamily="34" charset="0"/>
              </a:rPr>
              <a:t>= 115 nm </a:t>
            </a:r>
          </a:p>
          <a:p>
            <a:r>
              <a:rPr lang="en-GB" sz="1800" dirty="0">
                <a:solidFill>
                  <a:schemeClr val="accent6">
                    <a:lumMod val="75000"/>
                  </a:schemeClr>
                </a:solidFill>
                <a:latin typeface="Century Gothic" panose="020B0502020202020204" pitchFamily="34" charset="0"/>
              </a:rPr>
              <a:t>Laser: </a:t>
            </a:r>
            <a:r>
              <a:rPr lang="en-GB" sz="1800" i="1" dirty="0">
                <a:latin typeface="Century Gothic" panose="020B0502020202020204" pitchFamily="34" charset="0"/>
              </a:rPr>
              <a:t>D</a:t>
            </a:r>
            <a:r>
              <a:rPr lang="en-GB" sz="1800" i="1" baseline="-25000" dirty="0">
                <a:latin typeface="Century Gothic" panose="020B0502020202020204" pitchFamily="34" charset="0"/>
              </a:rPr>
              <a:t>0</a:t>
            </a:r>
            <a:r>
              <a:rPr lang="en-GB" sz="1800" dirty="0">
                <a:latin typeface="Century Gothic" panose="020B0502020202020204" pitchFamily="34" charset="0"/>
              </a:rPr>
              <a:t> = 5 </a:t>
            </a:r>
            <a:r>
              <a:rPr lang="en-GB" sz="1800" dirty="0" err="1">
                <a:latin typeface="Century Gothic" panose="020B0502020202020204" pitchFamily="34" charset="0"/>
              </a:rPr>
              <a:t>μm</a:t>
            </a:r>
            <a:r>
              <a:rPr lang="en-GB" sz="1800" dirty="0">
                <a:latin typeface="Century Gothic" panose="020B0502020202020204" pitchFamily="34" charset="0"/>
              </a:rPr>
              <a:t>, </a:t>
            </a:r>
            <a:r>
              <a:rPr lang="en-GB" sz="1800" i="1" dirty="0">
                <a:latin typeface="Century Gothic" panose="020B0502020202020204" pitchFamily="34" charset="0"/>
              </a:rPr>
              <a:t>a</a:t>
            </a:r>
            <a:r>
              <a:rPr lang="en-GB" sz="1800" i="1" baseline="-25000" dirty="0">
                <a:latin typeface="Century Gothic" panose="020B0502020202020204" pitchFamily="34" charset="0"/>
              </a:rPr>
              <a:t>0</a:t>
            </a:r>
            <a:r>
              <a:rPr lang="en-GB" sz="1800" dirty="0">
                <a:latin typeface="Century Gothic" panose="020B0502020202020204" pitchFamily="34" charset="0"/>
              </a:rPr>
              <a:t> = 30.6, </a:t>
            </a:r>
            <a:r>
              <a:rPr lang="el-GR" sz="1800" i="1" dirty="0">
                <a:latin typeface="Century Gothic" panose="020B0502020202020204" pitchFamily="34" charset="0"/>
              </a:rPr>
              <a:t>τ</a:t>
            </a:r>
            <a:r>
              <a:rPr lang="en-GB" sz="1800" dirty="0">
                <a:latin typeface="Century Gothic" panose="020B0502020202020204" pitchFamily="34" charset="0"/>
              </a:rPr>
              <a:t>  = 20 fs</a:t>
            </a:r>
          </a:p>
          <a:p>
            <a:pPr marL="0" indent="0">
              <a:buNone/>
            </a:pPr>
            <a:r>
              <a:rPr lang="en-GB" sz="1800" dirty="0">
                <a:solidFill>
                  <a:prstClr val="black"/>
                </a:solidFill>
                <a:latin typeface="Century Gothic" panose="020B0502020202020204"/>
              </a:rPr>
              <a:t>Tight laser self-focusing in near-critical plasma significantly enhances the proton acceleration</a:t>
            </a:r>
            <a:r>
              <a:rPr lang="en-GB" sz="1400" dirty="0">
                <a:solidFill>
                  <a:prstClr val="black"/>
                </a:solidFill>
                <a:latin typeface="Century Gothic" panose="020B0502020202020204"/>
              </a:rPr>
              <a:t>.</a:t>
            </a:r>
          </a:p>
          <a:p>
            <a:pPr marL="0" indent="0" algn="ctr">
              <a:buNone/>
            </a:pPr>
            <a:r>
              <a:rPr lang="en-GB" sz="1600" i="1" dirty="0" err="1">
                <a:latin typeface="Century Gothic" panose="020B0502020202020204" pitchFamily="34" charset="0"/>
              </a:rPr>
              <a:t>n</a:t>
            </a:r>
            <a:r>
              <a:rPr lang="en-GB" sz="1600" i="1" baseline="-25000" dirty="0" err="1">
                <a:latin typeface="Century Gothic" panose="020B0502020202020204" pitchFamily="34" charset="0"/>
              </a:rPr>
              <a:t>cr</a:t>
            </a:r>
            <a:r>
              <a:rPr lang="en-GB" sz="1600" i="1" dirty="0">
                <a:latin typeface="Century Gothic" panose="020B0502020202020204" pitchFamily="34" charset="0"/>
              </a:rPr>
              <a:t> =1.72×10</a:t>
            </a:r>
            <a:r>
              <a:rPr lang="en-GB" sz="1600" i="1" baseline="30000" dirty="0">
                <a:latin typeface="Century Gothic" panose="020B0502020202020204" pitchFamily="34" charset="0"/>
              </a:rPr>
              <a:t>21</a:t>
            </a:r>
            <a:r>
              <a:rPr lang="en-GB" sz="1600" i="1" dirty="0">
                <a:latin typeface="Century Gothic" panose="020B0502020202020204" pitchFamily="34" charset="0"/>
              </a:rPr>
              <a:t> </a:t>
            </a:r>
            <a:r>
              <a:rPr lang="en-GB" sz="1600" dirty="0">
                <a:latin typeface="Century Gothic" panose="020B0502020202020204" pitchFamily="34" charset="0"/>
              </a:rPr>
              <a:t>cm</a:t>
            </a:r>
            <a:r>
              <a:rPr lang="en-GB" sz="1600" baseline="30000" dirty="0">
                <a:latin typeface="Century Gothic" panose="020B0502020202020204" pitchFamily="34" charset="0"/>
              </a:rPr>
              <a:t>-3</a:t>
            </a:r>
            <a:r>
              <a:rPr lang="en-GB" sz="1600" dirty="0">
                <a:latin typeface="Century Gothic" panose="020B0502020202020204" pitchFamily="34" charset="0"/>
              </a:rPr>
              <a:t> for a </a:t>
            </a:r>
            <a:r>
              <a:rPr lang="en-GB" sz="1600" dirty="0" err="1">
                <a:latin typeface="Century Gothic" panose="020B0502020202020204" pitchFamily="34" charset="0"/>
              </a:rPr>
              <a:t>Ti</a:t>
            </a:r>
            <a:r>
              <a:rPr lang="en-GB" sz="1600" dirty="0">
                <a:latin typeface="Century Gothic" panose="020B0502020202020204" pitchFamily="34" charset="0"/>
              </a:rPr>
              <a:t>-sapphire laser</a:t>
            </a:r>
            <a:r>
              <a:rPr lang="en-GB" sz="1600" i="1" dirty="0">
                <a:latin typeface="Century Gothic" panose="020B0502020202020204" pitchFamily="34" charset="0"/>
              </a:rPr>
              <a:t>.</a:t>
            </a:r>
            <a:endParaRPr lang="en-GB" sz="1600" dirty="0">
              <a:latin typeface="Century Gothic" panose="020B0502020202020204" pitchFamily="34" charset="0"/>
            </a:endParaRPr>
          </a:p>
        </p:txBody>
      </p:sp>
      <p:sp>
        <p:nvSpPr>
          <p:cNvPr id="4" name="TextBox 3">
            <a:extLst>
              <a:ext uri="{FF2B5EF4-FFF2-40B4-BE49-F238E27FC236}">
                <a16:creationId xmlns:a16="http://schemas.microsoft.com/office/drawing/2014/main" id="{EB7C5223-7F84-43D0-92A4-3CAB47123C24}"/>
              </a:ext>
            </a:extLst>
          </p:cNvPr>
          <p:cNvSpPr txBox="1"/>
          <p:nvPr/>
        </p:nvSpPr>
        <p:spPr>
          <a:xfrm>
            <a:off x="4506410" y="4538143"/>
            <a:ext cx="846707" cy="369332"/>
          </a:xfrm>
          <a:prstGeom prst="rect">
            <a:avLst/>
          </a:prstGeom>
          <a:noFill/>
        </p:spPr>
        <p:txBody>
          <a:bodyPr wrap="none" rtlCol="0">
            <a:spAutoFit/>
          </a:bodyPr>
          <a:lstStyle/>
          <a:p>
            <a:r>
              <a:rPr lang="en-US" i="1" dirty="0"/>
              <a:t>n</a:t>
            </a:r>
            <a:r>
              <a:rPr lang="en-US" i="1" baseline="-25000" dirty="0"/>
              <a:t>p</a:t>
            </a:r>
            <a:r>
              <a:rPr lang="en-US" dirty="0"/>
              <a:t> [</a:t>
            </a:r>
            <a:r>
              <a:rPr lang="en-US" i="1" dirty="0" err="1"/>
              <a:t>n</a:t>
            </a:r>
            <a:r>
              <a:rPr lang="en-US" i="1" baseline="-25000" dirty="0" err="1"/>
              <a:t>c</a:t>
            </a:r>
            <a:r>
              <a:rPr lang="en-US" baseline="-25000" dirty="0" err="1"/>
              <a:t>r</a:t>
            </a:r>
            <a:r>
              <a:rPr lang="en-US" dirty="0"/>
              <a:t>]</a:t>
            </a:r>
            <a:endParaRPr lang="en-GB" dirty="0"/>
          </a:p>
        </p:txBody>
      </p:sp>
      <p:sp>
        <p:nvSpPr>
          <p:cNvPr id="12" name="TextBox 11">
            <a:extLst>
              <a:ext uri="{FF2B5EF4-FFF2-40B4-BE49-F238E27FC236}">
                <a16:creationId xmlns:a16="http://schemas.microsoft.com/office/drawing/2014/main" id="{6686B557-0AFE-48DC-B28F-3F199C8DBB6F}"/>
              </a:ext>
            </a:extLst>
          </p:cNvPr>
          <p:cNvSpPr txBox="1"/>
          <p:nvPr/>
        </p:nvSpPr>
        <p:spPr>
          <a:xfrm>
            <a:off x="6970919" y="4475548"/>
            <a:ext cx="1359668" cy="369332"/>
          </a:xfrm>
          <a:prstGeom prst="rect">
            <a:avLst/>
          </a:prstGeom>
          <a:noFill/>
        </p:spPr>
        <p:txBody>
          <a:bodyPr wrap="none" rtlCol="0">
            <a:spAutoFit/>
          </a:bodyPr>
          <a:lstStyle/>
          <a:p>
            <a:r>
              <a:rPr lang="en-US" i="1" dirty="0"/>
              <a:t>&lt;E</a:t>
            </a:r>
            <a:r>
              <a:rPr lang="en-US" i="1" baseline="-25000" dirty="0"/>
              <a:t>p</a:t>
            </a:r>
            <a:r>
              <a:rPr lang="en-US" dirty="0"/>
              <a:t>&gt; [MeV]</a:t>
            </a:r>
            <a:endParaRPr lang="en-GB" dirty="0"/>
          </a:p>
        </p:txBody>
      </p:sp>
      <p:sp>
        <p:nvSpPr>
          <p:cNvPr id="13" name="TextBox 12">
            <a:extLst>
              <a:ext uri="{FF2B5EF4-FFF2-40B4-BE49-F238E27FC236}">
                <a16:creationId xmlns:a16="http://schemas.microsoft.com/office/drawing/2014/main" id="{9C284F22-A6BD-48D1-B9CD-3BCD786FB5D8}"/>
              </a:ext>
            </a:extLst>
          </p:cNvPr>
          <p:cNvSpPr txBox="1"/>
          <p:nvPr/>
        </p:nvSpPr>
        <p:spPr>
          <a:xfrm>
            <a:off x="8851266" y="4451117"/>
            <a:ext cx="3270447" cy="369332"/>
          </a:xfrm>
          <a:prstGeom prst="rect">
            <a:avLst/>
          </a:prstGeom>
          <a:noFill/>
        </p:spPr>
        <p:txBody>
          <a:bodyPr wrap="none" rtlCol="0">
            <a:spAutoFit/>
          </a:bodyPr>
          <a:lstStyle/>
          <a:p>
            <a:r>
              <a:rPr lang="cs-CZ" dirty="0"/>
              <a:t>Angular energy distribution</a:t>
            </a:r>
            <a:endParaRPr lang="en-GB" dirty="0"/>
          </a:p>
        </p:txBody>
      </p:sp>
      <p:pic>
        <p:nvPicPr>
          <p:cNvPr id="6" name="Picture 5">
            <a:extLst>
              <a:ext uri="{FF2B5EF4-FFF2-40B4-BE49-F238E27FC236}">
                <a16:creationId xmlns:a16="http://schemas.microsoft.com/office/drawing/2014/main" id="{74E40A7A-46B4-461A-8155-8CD8C9625712}"/>
              </a:ext>
            </a:extLst>
          </p:cNvPr>
          <p:cNvPicPr>
            <a:picLocks noChangeAspect="1"/>
          </p:cNvPicPr>
          <p:nvPr/>
        </p:nvPicPr>
        <p:blipFill>
          <a:blip r:embed="rId9"/>
          <a:stretch>
            <a:fillRect/>
          </a:stretch>
        </p:blipFill>
        <p:spPr>
          <a:xfrm>
            <a:off x="591499" y="1889095"/>
            <a:ext cx="4424585" cy="1948594"/>
          </a:xfrm>
          <a:prstGeom prst="rect">
            <a:avLst/>
          </a:prstGeom>
        </p:spPr>
      </p:pic>
      <p:pic>
        <p:nvPicPr>
          <p:cNvPr id="9" name="Picture 8">
            <a:extLst>
              <a:ext uri="{FF2B5EF4-FFF2-40B4-BE49-F238E27FC236}">
                <a16:creationId xmlns:a16="http://schemas.microsoft.com/office/drawing/2014/main" id="{A49334EC-73BF-4AC5-96FF-B1DCED42FC4A}"/>
              </a:ext>
            </a:extLst>
          </p:cNvPr>
          <p:cNvPicPr>
            <a:picLocks noChangeAspect="1"/>
          </p:cNvPicPr>
          <p:nvPr/>
        </p:nvPicPr>
        <p:blipFill>
          <a:blip r:embed="rId10"/>
          <a:stretch>
            <a:fillRect/>
          </a:stretch>
        </p:blipFill>
        <p:spPr>
          <a:xfrm>
            <a:off x="714625" y="3915673"/>
            <a:ext cx="4000000" cy="380952"/>
          </a:xfrm>
          <a:prstGeom prst="rect">
            <a:avLst/>
          </a:prstGeom>
        </p:spPr>
      </p:pic>
      <p:sp>
        <p:nvSpPr>
          <p:cNvPr id="3" name="Slide Number Placeholder 2">
            <a:extLst>
              <a:ext uri="{FF2B5EF4-FFF2-40B4-BE49-F238E27FC236}">
                <a16:creationId xmlns:a16="http://schemas.microsoft.com/office/drawing/2014/main" id="{7A072D2C-18B4-479C-A6F2-5F47DC008601}"/>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2187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3632</Words>
  <Application>Microsoft Office PowerPoint</Application>
  <PresentationFormat>Widescreen</PresentationFormat>
  <Paragraphs>479</Paragraphs>
  <Slides>40</Slides>
  <Notes>12</Notes>
  <HiddenSlides>2</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Cambria Math</vt:lpstr>
      <vt:lpstr>Century Gothic</vt:lpstr>
      <vt:lpstr>Courier New</vt:lpstr>
      <vt:lpstr>Noto Sans CJK SC</vt:lpstr>
      <vt:lpstr>Times New Roman</vt:lpstr>
      <vt:lpstr>Wingdings 3</vt:lpstr>
      <vt:lpstr>Wisp</vt:lpstr>
      <vt:lpstr>PowerPoint Presentation</vt:lpstr>
      <vt:lpstr>Contents</vt:lpstr>
      <vt:lpstr>s-process and astrophysical r-process</vt:lpstr>
      <vt:lpstr>Idea of laboratory r-process study</vt:lpstr>
      <vt:lpstr>Contemporary neutron sources</vt:lpstr>
      <vt:lpstr>Neutron generation and capture cross-sections</vt:lpstr>
      <vt:lpstr>r-process with LDNS: recent literature</vt:lpstr>
      <vt:lpstr>r-process with LDNS: recent literature</vt:lpstr>
      <vt:lpstr>Realistic proton source: an optimized double-layer target for 1 PW Apollon</vt:lpstr>
      <vt:lpstr>Spallation</vt:lpstr>
      <vt:lpstr>Light intensification in NCD layer</vt:lpstr>
      <vt:lpstr>Light intensification in NCD layer</vt:lpstr>
      <vt:lpstr>Light intensification in NCD layer</vt:lpstr>
      <vt:lpstr>Light intensification in NCD layer</vt:lpstr>
      <vt:lpstr>Ultraintense-laser-based neutron generation</vt:lpstr>
      <vt:lpstr>PIC simulations of proton acceleration</vt:lpstr>
      <vt:lpstr>Proton acceleration with a single- and double-layer targets</vt:lpstr>
      <vt:lpstr>Ion acceleration with a single- and double-layer targets</vt:lpstr>
      <vt:lpstr>Laser energy conversion to particles</vt:lpstr>
      <vt:lpstr>Ultraintense-laser-based neutron generation</vt:lpstr>
      <vt:lpstr>Monte Carlo simulation with FLUKA</vt:lpstr>
      <vt:lpstr>Proton transport through Pb converter</vt:lpstr>
      <vt:lpstr>Neutron source features</vt:lpstr>
      <vt:lpstr>Neutron source features</vt:lpstr>
      <vt:lpstr>Neutron source features</vt:lpstr>
      <vt:lpstr>Neutron fluence and energy-angle spectra</vt:lpstr>
      <vt:lpstr>Neutron source features</vt:lpstr>
      <vt:lpstr>Neutron source features</vt:lpstr>
      <vt:lpstr>Neutron fluence and energy-angle spectra</vt:lpstr>
      <vt:lpstr>Simplified scheme for neutron capture</vt:lpstr>
      <vt:lpstr>Laser-driven neutron source</vt:lpstr>
      <vt:lpstr>Neutron-rich isotopes abundance model</vt:lpstr>
      <vt:lpstr>Neutron-rich isotopes calculation</vt:lpstr>
      <vt:lpstr>Laser-driven neutron source</vt:lpstr>
      <vt:lpstr>Proton transport and neutron generation</vt:lpstr>
      <vt:lpstr>Neutron-rich isotopes generation</vt:lpstr>
      <vt:lpstr>Neutron-rich isotopes calculation</vt:lpstr>
      <vt:lpstr>Neutron-rich isotopes calculation</vt:lpstr>
      <vt:lpstr>Discussion</vt:lpstr>
      <vt:lpstr>Application of neutrons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Vojtech Horny</dc:creator>
  <cp:lastModifiedBy>Vojtech Horny</cp:lastModifiedBy>
  <cp:revision>120</cp:revision>
  <dcterms:created xsi:type="dcterms:W3CDTF">2022-02-10T18:46:06Z</dcterms:created>
  <dcterms:modified xsi:type="dcterms:W3CDTF">2024-07-02T11:18:54Z</dcterms:modified>
</cp:coreProperties>
</file>