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  <p:sldMasterId id="2147483715" r:id="rId2"/>
    <p:sldMasterId id="2147483744" r:id="rId3"/>
  </p:sldMasterIdLst>
  <p:notesMasterIdLst>
    <p:notesMasterId r:id="rId56"/>
  </p:notesMasterIdLst>
  <p:handoutMasterIdLst>
    <p:handoutMasterId r:id="rId57"/>
  </p:handoutMasterIdLst>
  <p:sldIdLst>
    <p:sldId id="460" r:id="rId4"/>
    <p:sldId id="1000" r:id="rId5"/>
    <p:sldId id="999" r:id="rId6"/>
    <p:sldId id="1031" r:id="rId7"/>
    <p:sldId id="1034" r:id="rId8"/>
    <p:sldId id="964" r:id="rId9"/>
    <p:sldId id="1032" r:id="rId10"/>
    <p:sldId id="997" r:id="rId11"/>
    <p:sldId id="992" r:id="rId12"/>
    <p:sldId id="989" r:id="rId13"/>
    <p:sldId id="1039" r:id="rId14"/>
    <p:sldId id="993" r:id="rId15"/>
    <p:sldId id="994" r:id="rId16"/>
    <p:sldId id="1001" r:id="rId17"/>
    <p:sldId id="1002" r:id="rId18"/>
    <p:sldId id="1003" r:id="rId19"/>
    <p:sldId id="1004" r:id="rId20"/>
    <p:sldId id="1005" r:id="rId21"/>
    <p:sldId id="1006" r:id="rId22"/>
    <p:sldId id="1007" r:id="rId23"/>
    <p:sldId id="1008" r:id="rId24"/>
    <p:sldId id="1009" r:id="rId25"/>
    <p:sldId id="1010" r:id="rId26"/>
    <p:sldId id="1011" r:id="rId27"/>
    <p:sldId id="1012" r:id="rId28"/>
    <p:sldId id="1013" r:id="rId29"/>
    <p:sldId id="1014" r:id="rId30"/>
    <p:sldId id="1015" r:id="rId31"/>
    <p:sldId id="1016" r:id="rId32"/>
    <p:sldId id="1017" r:id="rId33"/>
    <p:sldId id="1018" r:id="rId34"/>
    <p:sldId id="1019" r:id="rId35"/>
    <p:sldId id="1020" r:id="rId36"/>
    <p:sldId id="1021" r:id="rId37"/>
    <p:sldId id="1022" r:id="rId38"/>
    <p:sldId id="1023" r:id="rId39"/>
    <p:sldId id="1024" r:id="rId40"/>
    <p:sldId id="995" r:id="rId41"/>
    <p:sldId id="1025" r:id="rId42"/>
    <p:sldId id="1026" r:id="rId43"/>
    <p:sldId id="1027" r:id="rId44"/>
    <p:sldId id="1028" r:id="rId45"/>
    <p:sldId id="1029" r:id="rId46"/>
    <p:sldId id="1030" r:id="rId47"/>
    <p:sldId id="1041" r:id="rId48"/>
    <p:sldId id="1040" r:id="rId49"/>
    <p:sldId id="1042" r:id="rId50"/>
    <p:sldId id="1037" r:id="rId51"/>
    <p:sldId id="1038" r:id="rId52"/>
    <p:sldId id="1036" r:id="rId53"/>
    <p:sldId id="940" r:id="rId54"/>
    <p:sldId id="917" r:id="rId55"/>
  </p:sldIdLst>
  <p:sldSz cx="9144000" cy="6858000" type="screen4x3"/>
  <p:notesSz cx="6797675" cy="9926638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0000"/>
    <a:srgbClr val="FF6600"/>
    <a:srgbClr val="0066FF"/>
    <a:srgbClr val="3333FF"/>
    <a:srgbClr val="34349C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02" autoAdjust="0"/>
    <p:restoredTop sz="94649" autoAdjust="0"/>
  </p:normalViewPr>
  <p:slideViewPr>
    <p:cSldViewPr>
      <p:cViewPr varScale="1">
        <p:scale>
          <a:sx n="82" d="100"/>
          <a:sy n="82" d="100"/>
        </p:scale>
        <p:origin x="113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914"/>
    </p:cViewPr>
  </p:sorterViewPr>
  <p:notesViewPr>
    <p:cSldViewPr showGuides="1">
      <p:cViewPr varScale="1">
        <p:scale>
          <a:sx n="80" d="100"/>
          <a:sy n="80" d="100"/>
        </p:scale>
        <p:origin x="401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C1A98A45-E1F1-4C2A-B122-5F4B3002AE15}" type="datetimeFigureOut">
              <a:rPr lang="hu-HU"/>
              <a:pPr>
                <a:defRPr/>
              </a:pPr>
              <a:t>2024. 07. 01.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839686E-1351-4340-85AB-EBAB30597B4A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E9A103FA-5C2D-4726-9011-3738D967B2FF}" type="datetimeFigureOut">
              <a:rPr lang="hu-HU"/>
              <a:pPr>
                <a:defRPr/>
              </a:pPr>
              <a:t>2024. 07. 01.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DAF442B-2FBB-45B5-8477-2E8A9721292B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1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D2F10D-6E10-4A89-BC77-3FF449D0E461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AF442B-2FBB-45B5-8477-2E8A9721292B}" type="slidenum">
              <a:rPr kumimoji="0" lang="hu-H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783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AF442B-2FBB-45B5-8477-2E8A9721292B}" type="slidenum">
              <a:rPr kumimoji="0" lang="hu-H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823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AF442B-2FBB-45B5-8477-2E8A9721292B}" type="slidenum">
              <a:rPr kumimoji="0" lang="hu-H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850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AF442B-2FBB-45B5-8477-2E8A9721292B}" type="slidenum">
              <a:rPr kumimoji="0" lang="hu-H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149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AF442B-2FBB-45B5-8477-2E8A9721292B}" type="slidenum">
              <a:rPr kumimoji="0" lang="hu-H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006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AF442B-2FBB-45B5-8477-2E8A9721292B}" type="slidenum">
              <a:rPr kumimoji="0" lang="hu-H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956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DCBAAEF-417B-40D8-8F6D-4AC84CE22B4F}"/>
              </a:ext>
            </a:extLst>
          </p:cNvPr>
          <p:cNvSpPr/>
          <p:nvPr userDrawn="1"/>
        </p:nvSpPr>
        <p:spPr>
          <a:xfrm>
            <a:off x="-877" y="2744783"/>
            <a:ext cx="9163927" cy="209354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8000"/>
                </a:schemeClr>
              </a:gs>
              <a:gs pos="8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+mn-lt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3D90D5E4-33A9-48D2-BA15-FFE554026D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2744783"/>
            <a:ext cx="7886700" cy="140961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75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9E0E3385-2EF7-4925-90A5-6CD936B60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4246473"/>
            <a:ext cx="7886700" cy="12283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760FD9C-517D-47D7-9DC4-FD8153D9D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242051"/>
            <a:ext cx="5722274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6CE0E8-418B-4BBC-B4C3-7E32F68B3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242051"/>
            <a:ext cx="2057400" cy="365125"/>
          </a:xfrm>
          <a:prstGeom prst="rect">
            <a:avLst/>
          </a:prstGeom>
        </p:spPr>
        <p:txBody>
          <a:bodyPr/>
          <a:lstStyle/>
          <a:p>
            <a:fld id="{F59285D5-DC1D-4AB8-A08F-98E920D82507}" type="slidenum">
              <a:rPr lang="de-DE" smtClean="0"/>
              <a:t>‹#›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51E6B73-D920-460C-89A6-668B486109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90760" y="404405"/>
            <a:ext cx="1753862" cy="1368868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73441ACE-71B2-42C1-BFB2-59F7FB00D536}"/>
              </a:ext>
            </a:extLst>
          </p:cNvPr>
          <p:cNvSpPr/>
          <p:nvPr userDrawn="1"/>
        </p:nvSpPr>
        <p:spPr>
          <a:xfrm>
            <a:off x="-878" y="6494273"/>
            <a:ext cx="9144877" cy="45719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9C113D"/>
              </a:gs>
            </a:gsLst>
            <a:lin ang="10800000" scaled="0"/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srgbClr val="FFFFFF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6A3D9AA-E5D7-4405-8AAD-40FC915CFEC4}"/>
              </a:ext>
            </a:extLst>
          </p:cNvPr>
          <p:cNvSpPr txBox="1"/>
          <p:nvPr userDrawn="1"/>
        </p:nvSpPr>
        <p:spPr>
          <a:xfrm>
            <a:off x="3121352" y="6534243"/>
            <a:ext cx="5941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0" i="0" dirty="0">
                <a:solidFill>
                  <a:schemeClr val="bg1"/>
                </a:solidFill>
                <a:latin typeface="+mn-lt"/>
                <a:cs typeface="Calibri"/>
              </a:rPr>
              <a:t>Sven Breitkopf </a:t>
            </a:r>
            <a:r>
              <a:rPr lang="de-DE" sz="1200" b="1" i="0" dirty="0">
                <a:solidFill>
                  <a:srgbClr val="86112B"/>
                </a:solidFill>
                <a:latin typeface="+mn-lt"/>
                <a:cs typeface="Calibri"/>
              </a:rPr>
              <a:t>I </a:t>
            </a:r>
            <a:r>
              <a:rPr lang="de-DE" sz="1200" b="1" i="0" baseline="0" dirty="0">
                <a:solidFill>
                  <a:srgbClr val="86112B"/>
                </a:solidFill>
                <a:latin typeface="+mn-lt"/>
                <a:cs typeface="Calibri"/>
              </a:rPr>
              <a:t> </a:t>
            </a:r>
            <a:r>
              <a:rPr lang="de-DE" sz="1200" b="0" i="0" dirty="0">
                <a:solidFill>
                  <a:schemeClr val="bg1"/>
                </a:solidFill>
                <a:latin typeface="+mn-lt"/>
                <a:cs typeface="Calibri"/>
              </a:rPr>
              <a:t>Active Fiber Systems GmbH  </a:t>
            </a:r>
            <a:r>
              <a:rPr lang="de-DE" sz="1200" b="1" i="0" dirty="0">
                <a:solidFill>
                  <a:srgbClr val="86112B"/>
                </a:solidFill>
                <a:latin typeface="+mn-lt"/>
                <a:cs typeface="Calibri"/>
              </a:rPr>
              <a:t>I </a:t>
            </a:r>
            <a:r>
              <a:rPr lang="de-DE" sz="1200" b="0" i="0" dirty="0">
                <a:solidFill>
                  <a:schemeClr val="bg1"/>
                </a:solidFill>
                <a:latin typeface="+mn-lt"/>
                <a:cs typeface="Calibri"/>
              </a:rPr>
              <a:t> www.afs-jena.de  </a:t>
            </a:r>
            <a:r>
              <a:rPr lang="de-DE" sz="1200" b="1" i="0" dirty="0">
                <a:solidFill>
                  <a:srgbClr val="86112B"/>
                </a:solidFill>
                <a:latin typeface="+mn-lt"/>
                <a:cs typeface="Calibri"/>
              </a:rPr>
              <a:t>I</a:t>
            </a:r>
            <a:r>
              <a:rPr lang="de-DE" sz="1200" b="1" i="0" baseline="0" dirty="0">
                <a:solidFill>
                  <a:srgbClr val="86112B"/>
                </a:solidFill>
                <a:latin typeface="+mn-lt"/>
                <a:cs typeface="Calibri"/>
              </a:rPr>
              <a:t> </a:t>
            </a:r>
            <a:r>
              <a:rPr lang="de-DE" sz="1200" b="0" i="0" dirty="0">
                <a:solidFill>
                  <a:schemeClr val="bg1"/>
                </a:solidFill>
                <a:latin typeface="+mn-lt"/>
                <a:cs typeface="Calibri"/>
              </a:rPr>
              <a:t> 08.10.2019</a:t>
            </a:r>
            <a:r>
              <a:rPr lang="de-DE" sz="1200" b="1" i="0" dirty="0">
                <a:solidFill>
                  <a:srgbClr val="86112B"/>
                </a:solidFill>
                <a:latin typeface="+mn-lt"/>
                <a:cs typeface="Calibri"/>
              </a:rPr>
              <a:t> I</a:t>
            </a:r>
            <a:r>
              <a:rPr lang="de-DE" sz="1200" b="1" i="0" baseline="0" dirty="0">
                <a:solidFill>
                  <a:srgbClr val="86112B"/>
                </a:solidFill>
                <a:latin typeface="+mn-lt"/>
                <a:cs typeface="Calibri"/>
              </a:rPr>
              <a:t> </a:t>
            </a:r>
            <a:r>
              <a:rPr lang="de-DE" sz="1200" b="0" i="0" dirty="0">
                <a:solidFill>
                  <a:schemeClr val="bg1"/>
                </a:solidFill>
                <a:latin typeface="+mn-lt"/>
                <a:cs typeface="Calibri"/>
              </a:rPr>
              <a:t> Slide </a:t>
            </a:r>
            <a:fld id="{F59285D5-DC1D-4AB8-A08F-98E920D82507}" type="slidenum">
              <a:rPr lang="de-DE" sz="1200" b="0" smtClean="0">
                <a:solidFill>
                  <a:schemeClr val="bg1"/>
                </a:solidFill>
              </a:rPr>
              <a:pPr algn="ctr"/>
              <a:t>‹#›</a:t>
            </a:fld>
            <a:endParaRPr lang="de-DE" sz="1200" b="0" i="0" dirty="0">
              <a:solidFill>
                <a:schemeClr val="bg1"/>
              </a:solidFill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883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 NLT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175287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2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31133"/>
            <a:ext cx="4040188" cy="3951288"/>
          </a:xfrm>
        </p:spPr>
        <p:txBody>
          <a:bodyPr/>
          <a:lstStyle>
            <a:lvl1pPr>
              <a:defRPr sz="2200" baseline="0"/>
            </a:lvl1pPr>
            <a:lvl2pPr>
              <a:defRPr sz="1800" baseline="0"/>
            </a:lvl2pPr>
            <a:lvl3pPr>
              <a:defRPr sz="1600" baseline="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9" y="1175287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831133"/>
            <a:ext cx="4041775" cy="39512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 baseline="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05FC5-2A0F-4C41-8825-3639CCF6CE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337FD55-BF5E-D44F-887A-31C4D213AC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274321"/>
            <a:ext cx="6767763" cy="864870"/>
          </a:xfrm>
        </p:spPr>
        <p:txBody>
          <a:bodyPr/>
          <a:lstStyle>
            <a:lvl1pPr>
              <a:defRPr sz="2400"/>
            </a:lvl1pPr>
          </a:lstStyle>
          <a:p>
            <a:r>
              <a:rPr lang="hu-HU" dirty="0" err="1"/>
              <a:t>Click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edit</a:t>
            </a:r>
            <a:r>
              <a:rPr lang="hu-HU" dirty="0"/>
              <a:t> </a:t>
            </a:r>
            <a:r>
              <a:rPr lang="hu-HU" dirty="0" err="1"/>
              <a:t>Slide</a:t>
            </a:r>
            <a:r>
              <a:rPr lang="hu-HU" dirty="0"/>
              <a:t> </a:t>
            </a:r>
            <a:r>
              <a:rPr lang="hu-HU" dirty="0" err="1"/>
              <a:t>title</a:t>
            </a:r>
            <a:r>
              <a:rPr lang="hu-HU" dirty="0"/>
              <a:t> </a:t>
            </a:r>
            <a:r>
              <a:rPr lang="hu-HU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26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csak címfelirat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3"/>
          <p:cNvGraphicFramePr>
            <a:graphicFrameLocks noChangeAspect="1"/>
          </p:cNvGraphicFramePr>
          <p:nvPr/>
        </p:nvGraphicFramePr>
        <p:xfrm>
          <a:off x="1682750" y="1426846"/>
          <a:ext cx="5913438" cy="3806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5" r:id="rId3" imgW="5912631" imgH="3169658" progId="Excel.Chart.8">
                  <p:embed/>
                </p:oleObj>
              </mc:Choice>
              <mc:Fallback>
                <p:oleObj r:id="rId3" imgW="5912631" imgH="3169658" progId="Excel.Chart.8">
                  <p:embed/>
                  <p:pic>
                    <p:nvPicPr>
                      <p:cNvPr id="3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2750" y="1426846"/>
                        <a:ext cx="5913438" cy="3806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74321"/>
            <a:ext cx="6767763" cy="864870"/>
          </a:xfrm>
        </p:spPr>
        <p:txBody>
          <a:bodyPr/>
          <a:lstStyle>
            <a:lvl1pPr>
              <a:defRPr sz="2400"/>
            </a:lvl1pPr>
          </a:lstStyle>
          <a:p>
            <a:r>
              <a:rPr lang="hu-HU" dirty="0" err="1"/>
              <a:t>Click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edit</a:t>
            </a:r>
            <a:r>
              <a:rPr lang="hu-HU" dirty="0"/>
              <a:t> </a:t>
            </a:r>
            <a:r>
              <a:rPr lang="hu-HU" dirty="0" err="1"/>
              <a:t>Slide</a:t>
            </a:r>
            <a:r>
              <a:rPr lang="hu-HU" dirty="0"/>
              <a:t> </a:t>
            </a:r>
            <a:r>
              <a:rPr lang="hu-HU" dirty="0" err="1"/>
              <a:t>title</a:t>
            </a:r>
            <a:r>
              <a:rPr lang="hu-HU" dirty="0"/>
              <a:t> </a:t>
            </a:r>
            <a:r>
              <a:rPr lang="hu-HU" dirty="0" err="1"/>
              <a:t>style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6AE8A-7CB7-E240-B8FF-92158BBA4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815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042C1C-677B-1549-94B3-F4B5D5D3D2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1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res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9280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042C1C-677B-1549-94B3-F4B5D5D3D2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136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 fejlécc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12233"/>
            <a:ext cx="5111750" cy="4676503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800" baseline="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212234"/>
            <a:ext cx="3008313" cy="467650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F0DF4-A710-564F-8EF9-B4E55C1AA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9AF25D5-2C6D-0D4F-9282-371DCD0D86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274321"/>
            <a:ext cx="6767763" cy="864870"/>
          </a:xfrm>
        </p:spPr>
        <p:txBody>
          <a:bodyPr/>
          <a:lstStyle>
            <a:lvl1pPr>
              <a:defRPr sz="2400"/>
            </a:lvl1pPr>
          </a:lstStyle>
          <a:p>
            <a:r>
              <a:rPr lang="hu-HU" dirty="0" err="1"/>
              <a:t>Click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edit</a:t>
            </a:r>
            <a:r>
              <a:rPr lang="hu-HU" dirty="0"/>
              <a:t> </a:t>
            </a:r>
            <a:r>
              <a:rPr lang="hu-HU" dirty="0" err="1"/>
              <a:t>Slide</a:t>
            </a:r>
            <a:r>
              <a:rPr lang="hu-HU" dirty="0"/>
              <a:t> </a:t>
            </a:r>
            <a:r>
              <a:rPr lang="hu-HU" dirty="0" err="1"/>
              <a:t>title</a:t>
            </a:r>
            <a:r>
              <a:rPr lang="hu-HU" dirty="0"/>
              <a:t> </a:t>
            </a:r>
            <a:r>
              <a:rPr lang="hu-HU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072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80998" y="4706543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dirty="0" err="1"/>
              <a:t>Click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edit</a:t>
            </a:r>
            <a:r>
              <a:rPr lang="hu-HU" dirty="0"/>
              <a:t> text </a:t>
            </a:r>
            <a:r>
              <a:rPr lang="hu-HU" dirty="0" err="1"/>
              <a:t>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80998" y="1159978"/>
            <a:ext cx="5486400" cy="3441708"/>
          </a:xfrm>
        </p:spPr>
        <p:txBody>
          <a:bodyPr rtlCol="0">
            <a:normAutofit/>
          </a:bodyPr>
          <a:lstStyle>
            <a:lvl1pPr marL="0" indent="0">
              <a:buNone/>
              <a:defRPr sz="24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/>
              <a:t>Kép beszúrásához kattintson az ikonra</a:t>
            </a:r>
            <a:endParaRPr lang="en-US" noProof="0" dirty="0"/>
          </a:p>
        </p:txBody>
      </p:sp>
      <p:graphicFrame>
        <p:nvGraphicFramePr>
          <p:cNvPr id="5" name="Object 33"/>
          <p:cNvGraphicFramePr>
            <a:graphicFrameLocks noChangeAspect="1"/>
          </p:cNvGraphicFramePr>
          <p:nvPr>
            <p:extLst/>
          </p:nvPr>
        </p:nvGraphicFramePr>
        <p:xfrm>
          <a:off x="2558952" y="1959852"/>
          <a:ext cx="4029272" cy="2525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9" r:id="rId3" imgW="5284795" imgH="2755164" progId="Excel.Chart.8">
                  <p:embed/>
                </p:oleObj>
              </mc:Choice>
              <mc:Fallback>
                <p:oleObj r:id="rId3" imgW="5284795" imgH="2755164" progId="Excel.Chart.8">
                  <p:embed/>
                  <p:pic>
                    <p:nvPicPr>
                      <p:cNvPr id="5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8952" y="1959852"/>
                        <a:ext cx="4029272" cy="25250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580998" y="5273282"/>
            <a:ext cx="5486400" cy="494982"/>
          </a:xfrm>
        </p:spPr>
        <p:txBody>
          <a:bodyPr/>
          <a:lstStyle>
            <a:lvl1pPr marL="0" indent="0">
              <a:buNone/>
              <a:defRPr sz="14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dirty="0" err="1"/>
              <a:t>Click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edit</a:t>
            </a:r>
            <a:r>
              <a:rPr lang="hu-HU" dirty="0"/>
              <a:t> text </a:t>
            </a:r>
            <a:r>
              <a:rPr lang="hu-HU" dirty="0" err="1"/>
              <a:t>style</a:t>
            </a:r>
            <a:endParaRPr lang="hu-HU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CF2B5-C100-384E-8BCD-5BBAB459DB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0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ízszintes 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0800000">
            <a:off x="457200" y="1310640"/>
            <a:ext cx="8229600" cy="452628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83750-67F2-BE4D-BAFB-9952FDE357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aphicFrame>
        <p:nvGraphicFramePr>
          <p:cNvPr id="5" name="Object 33"/>
          <p:cNvGraphicFramePr>
            <a:graphicFrameLocks noChangeAspect="1"/>
          </p:cNvGraphicFramePr>
          <p:nvPr userDrawn="1">
            <p:extLst/>
          </p:nvPr>
        </p:nvGraphicFramePr>
        <p:xfrm>
          <a:off x="2073264" y="1686396"/>
          <a:ext cx="6552532" cy="4099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3" r:id="rId3" imgW="6083305" imgH="3169658" progId="Excel.Chart.8">
                  <p:embed/>
                </p:oleObj>
              </mc:Choice>
              <mc:Fallback>
                <p:oleObj r:id="rId3" imgW="6083305" imgH="3169658" progId="Excel.Chart.8">
                  <p:embed/>
                  <p:pic>
                    <p:nvPicPr>
                      <p:cNvPr id="5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3264" y="1686396"/>
                        <a:ext cx="6552532" cy="409977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7322674F-7A73-3744-999F-2CE88AD3FB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274321"/>
            <a:ext cx="6767763" cy="864870"/>
          </a:xfrm>
        </p:spPr>
        <p:txBody>
          <a:bodyPr/>
          <a:lstStyle>
            <a:lvl1pPr>
              <a:defRPr sz="2400"/>
            </a:lvl1pPr>
          </a:lstStyle>
          <a:p>
            <a:r>
              <a:rPr lang="hu-HU" dirty="0" err="1"/>
              <a:t>Click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edit</a:t>
            </a:r>
            <a:r>
              <a:rPr lang="hu-HU" dirty="0"/>
              <a:t> </a:t>
            </a:r>
            <a:r>
              <a:rPr lang="hu-HU" dirty="0" err="1"/>
              <a:t>Slide</a:t>
            </a:r>
            <a:r>
              <a:rPr lang="hu-HU" dirty="0"/>
              <a:t> </a:t>
            </a:r>
            <a:r>
              <a:rPr lang="hu-HU" dirty="0" err="1"/>
              <a:t>title</a:t>
            </a:r>
            <a:r>
              <a:rPr lang="hu-HU" dirty="0"/>
              <a:t> </a:t>
            </a:r>
            <a:r>
              <a:rPr lang="hu-HU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99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836229" y="794085"/>
            <a:ext cx="1850571" cy="4969684"/>
          </a:xfrm>
        </p:spPr>
        <p:txBody>
          <a:bodyPr vert="eaVert" anchor="ctr">
            <a:normAutofit/>
          </a:bodyPr>
          <a:lstStyle>
            <a:lvl1pPr>
              <a:defRPr sz="2400" baseline="0"/>
            </a:lvl1pPr>
          </a:lstStyle>
          <a:p>
            <a:r>
              <a:rPr lang="hu-HU" dirty="0" err="1"/>
              <a:t>Click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edit</a:t>
            </a:r>
            <a:r>
              <a:rPr lang="hu-HU" dirty="0"/>
              <a:t> </a:t>
            </a:r>
            <a:r>
              <a:rPr lang="hu-HU" dirty="0" err="1"/>
              <a:t>Slide</a:t>
            </a:r>
            <a:r>
              <a:rPr lang="hu-HU" dirty="0"/>
              <a:t> </a:t>
            </a:r>
            <a:r>
              <a:rPr lang="hu-HU" dirty="0" err="1"/>
              <a:t>title</a:t>
            </a:r>
            <a:r>
              <a:rPr lang="hu-HU" dirty="0"/>
              <a:t> </a:t>
            </a:r>
            <a:r>
              <a:rPr lang="hu-HU" dirty="0" err="1"/>
              <a:t>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94085"/>
            <a:ext cx="6213566" cy="4969684"/>
          </a:xfrm>
        </p:spPr>
        <p:txBody>
          <a:bodyPr vert="eaVert"/>
          <a:lstStyle>
            <a:lvl2pPr>
              <a:defRPr baseline="0"/>
            </a:lvl2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D8C02-22FC-5441-88D7-7BD0FA4EFD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38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LTL ppt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SEC-COLORS-FOR-PPPT-PALETT.pn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592238"/>
            <a:ext cx="7200900" cy="5398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6869113" y="211836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74321"/>
            <a:ext cx="6767763" cy="86487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hu-HU" dirty="0"/>
              <a:t>NLTL PPT </a:t>
            </a:r>
            <a:r>
              <a:rPr lang="hu-HU" dirty="0" err="1"/>
              <a:t>suggested</a:t>
            </a:r>
            <a:r>
              <a:rPr lang="hu-HU" dirty="0"/>
              <a:t> </a:t>
            </a:r>
            <a:r>
              <a:rPr lang="hu-HU" dirty="0" err="1"/>
              <a:t>colors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1DCB3-0B37-C54F-A8D1-93C70F4F8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736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-877" y="-8313"/>
            <a:ext cx="9144876" cy="6866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latin typeface="+mn-lt"/>
              <a:ea typeface="Courier" charset="0"/>
              <a:cs typeface="Courier" charset="0"/>
            </a:endParaRPr>
          </a:p>
        </p:txBody>
      </p:sp>
      <p:sp>
        <p:nvSpPr>
          <p:cNvPr id="9" name="Rechteck 8"/>
          <p:cNvSpPr/>
          <p:nvPr userDrawn="1"/>
        </p:nvSpPr>
        <p:spPr>
          <a:xfrm>
            <a:off x="-1" y="-8313"/>
            <a:ext cx="9143857" cy="611619"/>
          </a:xfrm>
          <a:prstGeom prst="rect">
            <a:avLst/>
          </a:prstGeom>
          <a:gradFill flip="none" rotWithShape="1">
            <a:gsLst>
              <a:gs pos="100000">
                <a:srgbClr val="9C113D"/>
              </a:gs>
              <a:gs pos="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srgbClr val="FFFFFF"/>
              </a:solidFill>
            </a:endParaRPr>
          </a:p>
        </p:txBody>
      </p:sp>
      <p:sp>
        <p:nvSpPr>
          <p:cNvPr id="10" name="Textplatzhalter 28"/>
          <p:cNvSpPr>
            <a:spLocks noGrp="1"/>
          </p:cNvSpPr>
          <p:nvPr>
            <p:ph type="body" sz="quarter" idx="11" hasCustomPrompt="1"/>
          </p:nvPr>
        </p:nvSpPr>
        <p:spPr>
          <a:xfrm>
            <a:off x="320677" y="781052"/>
            <a:ext cx="8476961" cy="5495739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buClr>
                <a:srgbClr val="86112B"/>
              </a:buClr>
              <a:defRPr sz="1600">
                <a:latin typeface="+mn-lt"/>
                <a:ea typeface="Courier" charset="0"/>
                <a:cs typeface="Courier" charset="0"/>
              </a:defRPr>
            </a:lvl1pPr>
            <a:lvl2pPr>
              <a:defRPr>
                <a:latin typeface="Abel" charset="0"/>
                <a:ea typeface="Abel" charset="0"/>
                <a:cs typeface="Abel" charset="0"/>
              </a:defRPr>
            </a:lvl2pPr>
            <a:lvl3pPr>
              <a:defRPr>
                <a:latin typeface="Abel" charset="0"/>
                <a:ea typeface="Abel" charset="0"/>
                <a:cs typeface="Abel" charset="0"/>
              </a:defRPr>
            </a:lvl3pPr>
            <a:lvl4pPr>
              <a:defRPr>
                <a:latin typeface="Abel" charset="0"/>
                <a:ea typeface="Abel" charset="0"/>
                <a:cs typeface="Abel" charset="0"/>
              </a:defRPr>
            </a:lvl4pPr>
            <a:lvl5pPr>
              <a:defRPr>
                <a:latin typeface="Abel" charset="0"/>
                <a:ea typeface="Abel" charset="0"/>
                <a:cs typeface="Abel" charset="0"/>
              </a:defRPr>
            </a:lvl5pPr>
          </a:lstStyle>
          <a:p>
            <a:pPr lvl="0"/>
            <a:r>
              <a:rPr lang="de-DE" dirty="0"/>
              <a:t>Anstrich 1</a:t>
            </a:r>
          </a:p>
          <a:p>
            <a:pPr lvl="0"/>
            <a:r>
              <a:rPr lang="de-DE" dirty="0"/>
              <a:t>Anstrich 2</a:t>
            </a:r>
          </a:p>
          <a:p>
            <a:pPr lvl="0"/>
            <a:r>
              <a:rPr lang="de-DE" dirty="0"/>
              <a:t>Anstrich 3</a:t>
            </a:r>
          </a:p>
        </p:txBody>
      </p:sp>
      <p:sp>
        <p:nvSpPr>
          <p:cNvPr id="11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20677" y="111421"/>
            <a:ext cx="8476961" cy="435915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marL="0" indent="0" algn="l">
              <a:buNone/>
              <a:defRPr sz="2200" b="1" baseline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  <a:ea typeface="Abel" charset="0"/>
                <a:cs typeface="Abel" charset="0"/>
              </a:defRPr>
            </a:lvl1pPr>
          </a:lstStyle>
          <a:p>
            <a:pPr lvl="0"/>
            <a:r>
              <a:rPr lang="de-DE" dirty="0"/>
              <a:t>HEADLINE INHALTSBEREICH</a:t>
            </a:r>
          </a:p>
        </p:txBody>
      </p:sp>
      <p:sp>
        <p:nvSpPr>
          <p:cNvPr id="12" name="Rechteck 11"/>
          <p:cNvSpPr/>
          <p:nvPr userDrawn="1"/>
        </p:nvSpPr>
        <p:spPr>
          <a:xfrm>
            <a:off x="-878" y="6494273"/>
            <a:ext cx="9144877" cy="45719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9C113D"/>
              </a:gs>
            </a:gsLst>
            <a:lin ang="10800000" scaled="0"/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srgbClr val="FFFFFF"/>
              </a:solidFill>
            </a:endParaRPr>
          </a:p>
        </p:txBody>
      </p:sp>
      <p:sp>
        <p:nvSpPr>
          <p:cNvPr id="13" name="Textfeld 12"/>
          <p:cNvSpPr txBox="1"/>
          <p:nvPr userDrawn="1"/>
        </p:nvSpPr>
        <p:spPr>
          <a:xfrm>
            <a:off x="4100660" y="6534243"/>
            <a:ext cx="5043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0" i="0" dirty="0">
                <a:solidFill>
                  <a:srgbClr val="000000"/>
                </a:solidFill>
                <a:latin typeface="+mn-lt"/>
                <a:cs typeface="Calibri"/>
              </a:rPr>
              <a:t>Sven Breitkopf </a:t>
            </a:r>
            <a:r>
              <a:rPr lang="de-DE" sz="1200" b="1" i="0" dirty="0">
                <a:solidFill>
                  <a:srgbClr val="86112B"/>
                </a:solidFill>
                <a:latin typeface="+mn-lt"/>
                <a:cs typeface="Calibri"/>
              </a:rPr>
              <a:t>I </a:t>
            </a:r>
            <a:r>
              <a:rPr lang="de-DE" sz="1200" b="1" i="0" baseline="0" dirty="0">
                <a:solidFill>
                  <a:srgbClr val="86112B"/>
                </a:solidFill>
                <a:latin typeface="+mn-lt"/>
                <a:cs typeface="Calibri"/>
              </a:rPr>
              <a:t> </a:t>
            </a:r>
            <a:r>
              <a:rPr lang="de-DE" sz="1200" b="0" i="0" dirty="0">
                <a:solidFill>
                  <a:srgbClr val="000000"/>
                </a:solidFill>
                <a:latin typeface="+mn-lt"/>
                <a:cs typeface="Calibri"/>
              </a:rPr>
              <a:t>Active Fiber Systems GmbH  </a:t>
            </a:r>
            <a:r>
              <a:rPr lang="de-DE" sz="1200" b="1" i="0" dirty="0">
                <a:solidFill>
                  <a:srgbClr val="86112B"/>
                </a:solidFill>
                <a:latin typeface="+mn-lt"/>
                <a:cs typeface="Calibri"/>
              </a:rPr>
              <a:t>I </a:t>
            </a:r>
            <a:r>
              <a:rPr lang="de-DE" sz="1200" b="0" i="0" dirty="0">
                <a:solidFill>
                  <a:srgbClr val="000000"/>
                </a:solidFill>
                <a:latin typeface="+mn-lt"/>
                <a:cs typeface="Calibri"/>
              </a:rPr>
              <a:t> www.afs-jena.de  </a:t>
            </a:r>
            <a:r>
              <a:rPr lang="de-DE" sz="1200" b="1" i="0" dirty="0">
                <a:solidFill>
                  <a:srgbClr val="86112B"/>
                </a:solidFill>
                <a:latin typeface="+mn-lt"/>
                <a:cs typeface="Calibri"/>
              </a:rPr>
              <a:t>I</a:t>
            </a:r>
            <a:r>
              <a:rPr lang="de-DE" sz="1200" b="1" i="0" baseline="0" dirty="0">
                <a:solidFill>
                  <a:srgbClr val="86112B"/>
                </a:solidFill>
                <a:latin typeface="+mn-lt"/>
                <a:cs typeface="Calibri"/>
              </a:rPr>
              <a:t> </a:t>
            </a:r>
            <a:r>
              <a:rPr lang="de-DE" sz="1200" b="0" i="0" dirty="0">
                <a:solidFill>
                  <a:srgbClr val="505150"/>
                </a:solidFill>
                <a:latin typeface="+mn-lt"/>
                <a:cs typeface="Calibri"/>
              </a:rPr>
              <a:t> </a:t>
            </a:r>
            <a:r>
              <a:rPr lang="de-DE" sz="1200" b="0" i="0" dirty="0">
                <a:solidFill>
                  <a:srgbClr val="000000"/>
                </a:solidFill>
                <a:latin typeface="+mn-lt"/>
                <a:cs typeface="Calibri"/>
              </a:rPr>
              <a:t>08.10.2019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22124EA-514E-4573-82D6-7563F78B1D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321" y="17676"/>
            <a:ext cx="678430" cy="58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18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042C1C-677B-1549-94B3-F4B5D5D3D2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138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hu-HU" dirty="0"/>
              <a:t>ELISS22</a:t>
            </a:r>
          </a:p>
          <a:p>
            <a:pPr lvl="4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6588-5CC5-4A24-90E2-FEB8358BAF49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F88E-90E8-4E0C-8011-7850EF4D4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76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LTL 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"/>
            <a:ext cx="9180343" cy="6868799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44C95804-820B-0348-BA9B-EE32CADA7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1811" y="5953501"/>
            <a:ext cx="2305814" cy="409502"/>
          </a:xfrm>
          <a:prstGeom prst="rect">
            <a:avLst/>
          </a:prstGeom>
        </p:spPr>
      </p:pic>
      <p:pic>
        <p:nvPicPr>
          <p:cNvPr id="8" name="Picture 16">
            <a:extLst>
              <a:ext uri="{FF2B5EF4-FFF2-40B4-BE49-F238E27FC236}">
                <a16:creationId xmlns:a16="http://schemas.microsoft.com/office/drawing/2014/main" id="{1D7F41E1-19AE-7444-8EEC-3B486A40224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5327" y="5853424"/>
            <a:ext cx="541534" cy="616112"/>
          </a:xfrm>
          <a:prstGeom prst="rect">
            <a:avLst/>
          </a:prstGeom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2681984C-2A69-1145-8FFA-AD2EA80BCA9D}"/>
              </a:ext>
            </a:extLst>
          </p:cNvPr>
          <p:cNvSpPr txBox="1"/>
          <p:nvPr userDrawn="1"/>
        </p:nvSpPr>
        <p:spPr>
          <a:xfrm>
            <a:off x="707550" y="1555230"/>
            <a:ext cx="4080474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en-US" sz="2000" i="1" spc="100" dirty="0">
                <a:solidFill>
                  <a:schemeClr val="tx1"/>
                </a:solidFill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3285185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060B1-8704-4AD8-98CA-F7055E3A9B59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0907749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ejezet címolda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-285749" y="1021080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0651" y="1911291"/>
            <a:ext cx="5760000" cy="1511996"/>
          </a:xfrm>
        </p:spPr>
        <p:txBody>
          <a:bodyPr lIns="0" tIns="0" rIns="0" bIns="0" anchor="b" anchorCtr="0">
            <a:normAutofit/>
          </a:bodyPr>
          <a:lstStyle>
            <a:lvl1pPr algn="l">
              <a:lnSpc>
                <a:spcPct val="100000"/>
              </a:lnSpc>
              <a:defRPr sz="2700" b="0" cap="all" spc="0">
                <a:solidFill>
                  <a:srgbClr val="172751"/>
                </a:solidFill>
                <a:effectLst>
                  <a:outerShdw blurRad="53975" dist="50800" dir="3600000" algn="tl" rotWithShape="0">
                    <a:schemeClr val="tx1">
                      <a:alpha val="20000"/>
                    </a:scheme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70651" y="3433055"/>
            <a:ext cx="5760000" cy="1243807"/>
          </a:xfrm>
        </p:spPr>
        <p:txBody>
          <a:bodyPr lIns="0" tIns="187200">
            <a:normAutofit/>
          </a:bodyPr>
          <a:lstStyle>
            <a:lvl1pPr marL="0" indent="0" algn="l">
              <a:spcBef>
                <a:spcPts val="0"/>
              </a:spcBef>
              <a:buNone/>
              <a:defRPr sz="1500" b="1" i="0" kern="1400" spc="8">
                <a:solidFill>
                  <a:srgbClr val="0D0D0D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Click to edit Chapter Subtitle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42E122F-02FB-2E42-A26F-47B5609D360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4" name="Picture 15">
            <a:extLst>
              <a:ext uri="{FF2B5EF4-FFF2-40B4-BE49-F238E27FC236}">
                <a16:creationId xmlns:a16="http://schemas.microsoft.com/office/drawing/2014/main" id="{14375CBE-10C7-6943-A512-60B3DD69331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32" y="6126228"/>
            <a:ext cx="2305814" cy="409502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41B51571-B46E-344D-868D-54A30E86F34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3448" y="6026151"/>
            <a:ext cx="541534" cy="61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700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éma címolda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79118" y="3116199"/>
            <a:ext cx="5760000" cy="1362076"/>
          </a:xfrm>
        </p:spPr>
        <p:txBody>
          <a:bodyPr lIns="0" tIns="0" bIns="0" anchor="t" anchorCtr="0"/>
          <a:lstStyle>
            <a:lvl1pPr algn="l">
              <a:defRPr sz="2700" b="0" cap="none" baseline="0">
                <a:solidFill>
                  <a:srgbClr val="172751"/>
                </a:solidFill>
              </a:defRPr>
            </a:lvl1pPr>
          </a:lstStyle>
          <a:p>
            <a:r>
              <a:rPr lang="hu-HU" dirty="0" err="1"/>
              <a:t>Click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edit</a:t>
            </a:r>
            <a:r>
              <a:rPr lang="hu-HU" dirty="0"/>
              <a:t> </a:t>
            </a:r>
            <a:r>
              <a:rPr lang="hu-HU" dirty="0" err="1"/>
              <a:t>Topic</a:t>
            </a:r>
            <a:r>
              <a:rPr lang="hu-HU" dirty="0"/>
              <a:t> </a:t>
            </a:r>
            <a:r>
              <a:rPr lang="hu-HU" dirty="0" err="1"/>
              <a:t>title</a:t>
            </a:r>
            <a:r>
              <a:rPr lang="hu-HU" dirty="0"/>
              <a:t> </a:t>
            </a:r>
            <a:r>
              <a:rPr lang="hu-HU" dirty="0" err="1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79115" y="1616013"/>
            <a:ext cx="5760000" cy="1500187"/>
          </a:xfrm>
        </p:spPr>
        <p:txBody>
          <a:bodyPr lIns="0" bIns="187200" anchor="b"/>
          <a:lstStyle>
            <a:lvl1pPr marL="0" indent="0">
              <a:spcBef>
                <a:spcPts val="0"/>
              </a:spcBef>
              <a:buNone/>
              <a:defRPr sz="1500" b="0" i="0" baseline="0">
                <a:solidFill>
                  <a:srgbClr val="000000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 err="1"/>
              <a:t>Topic</a:t>
            </a:r>
            <a:r>
              <a:rPr lang="hu-HU" dirty="0"/>
              <a:t> 01.</a:t>
            </a:r>
          </a:p>
          <a:p>
            <a:pPr lvl="0"/>
            <a:r>
              <a:rPr lang="hu-HU" dirty="0" err="1"/>
              <a:t>Click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edit</a:t>
            </a:r>
            <a:r>
              <a:rPr lang="hu-HU" dirty="0"/>
              <a:t> </a:t>
            </a:r>
            <a:r>
              <a:rPr lang="hu-HU" dirty="0" err="1"/>
              <a:t>Topic</a:t>
            </a:r>
            <a:r>
              <a:rPr lang="hu-HU" dirty="0"/>
              <a:t> text </a:t>
            </a:r>
            <a:r>
              <a:rPr lang="hu-HU" dirty="0" err="1"/>
              <a:t>styles</a:t>
            </a:r>
            <a:endParaRPr lang="hu-H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F25D354-9274-EF4F-A486-DF629D051A2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" name="Picture 15">
            <a:extLst>
              <a:ext uri="{FF2B5EF4-FFF2-40B4-BE49-F238E27FC236}">
                <a16:creationId xmlns:a16="http://schemas.microsoft.com/office/drawing/2014/main" id="{9535E925-4E7F-2F40-8BFC-E0092350B91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32" y="6126228"/>
            <a:ext cx="2305814" cy="409502"/>
          </a:xfrm>
          <a:prstGeom prst="rect">
            <a:avLst/>
          </a:prstGeom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320185A4-658C-0F4F-870C-B71BC6989D6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3448" y="6026151"/>
            <a:ext cx="541534" cy="61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88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lnSpc>
                <a:spcPct val="110000"/>
              </a:lnSpc>
              <a:defRPr baseline="0"/>
            </a:lvl3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3AB9A-A3C9-CD4D-AD63-69C703C501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CF87B66-EDB5-F342-958E-94E9F96A0C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274321"/>
            <a:ext cx="6767763" cy="864870"/>
          </a:xfrm>
        </p:spPr>
        <p:txBody>
          <a:bodyPr/>
          <a:lstStyle>
            <a:lvl1pPr>
              <a:defRPr sz="1800"/>
            </a:lvl1pPr>
          </a:lstStyle>
          <a:p>
            <a:r>
              <a:rPr lang="hu-HU" dirty="0" err="1"/>
              <a:t>Click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edit</a:t>
            </a:r>
            <a:r>
              <a:rPr lang="hu-HU" dirty="0"/>
              <a:t> </a:t>
            </a:r>
            <a:r>
              <a:rPr lang="hu-HU" dirty="0" err="1"/>
              <a:t>Slide</a:t>
            </a:r>
            <a:r>
              <a:rPr lang="hu-HU" dirty="0"/>
              <a:t> </a:t>
            </a:r>
            <a:r>
              <a:rPr lang="hu-HU" dirty="0" err="1"/>
              <a:t>title</a:t>
            </a:r>
            <a:r>
              <a:rPr lang="hu-HU" dirty="0"/>
              <a:t> </a:t>
            </a:r>
            <a:r>
              <a:rPr lang="hu-HU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9631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árhuzamo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2" y="1314484"/>
            <a:ext cx="4038600" cy="3771900"/>
          </a:xfrm>
        </p:spPr>
        <p:txBody>
          <a:bodyPr/>
          <a:lstStyle>
            <a:lvl1pPr>
              <a:defRPr sz="1650" baseline="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hu-HU" dirty="0"/>
              <a:t>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2" y="1314484"/>
            <a:ext cx="4038600" cy="3771900"/>
          </a:xfrm>
        </p:spPr>
        <p:txBody>
          <a:bodyPr/>
          <a:lstStyle>
            <a:lvl1pPr>
              <a:defRPr sz="1650" b="0"/>
            </a:lvl1pPr>
            <a:lvl2pPr>
              <a:defRPr sz="1500" b="0"/>
            </a:lvl2pPr>
            <a:lvl3pPr>
              <a:defRPr sz="1350" b="0"/>
            </a:lvl3pPr>
            <a:lvl4pPr>
              <a:defRPr sz="1200" b="0"/>
            </a:lvl4pPr>
            <a:lvl5pPr>
              <a:defRPr sz="1200" b="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hu-HU" dirty="0"/>
              <a:t>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524DE-3BEC-3A4A-AD55-EF0FFB9C5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43057BB-BD6C-F540-B6F0-D0969A040E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274321"/>
            <a:ext cx="6767763" cy="864870"/>
          </a:xfrm>
        </p:spPr>
        <p:txBody>
          <a:bodyPr/>
          <a:lstStyle>
            <a:lvl1pPr>
              <a:defRPr sz="1800"/>
            </a:lvl1pPr>
          </a:lstStyle>
          <a:p>
            <a:r>
              <a:rPr lang="hu-HU" dirty="0" err="1"/>
              <a:t>Click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edit</a:t>
            </a:r>
            <a:r>
              <a:rPr lang="hu-HU" dirty="0"/>
              <a:t> </a:t>
            </a:r>
            <a:r>
              <a:rPr lang="hu-HU" dirty="0" err="1"/>
              <a:t>Slide</a:t>
            </a:r>
            <a:r>
              <a:rPr lang="hu-HU" dirty="0"/>
              <a:t> </a:t>
            </a:r>
            <a:r>
              <a:rPr lang="hu-HU" dirty="0" err="1"/>
              <a:t>title</a:t>
            </a:r>
            <a:r>
              <a:rPr lang="hu-HU" dirty="0"/>
              <a:t> </a:t>
            </a:r>
            <a:r>
              <a:rPr lang="hu-HU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771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 NLT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175287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1650" b="1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dirty="0"/>
              <a:t>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31133"/>
            <a:ext cx="4040188" cy="3951288"/>
          </a:xfrm>
        </p:spPr>
        <p:txBody>
          <a:bodyPr/>
          <a:lstStyle>
            <a:lvl1pPr>
              <a:defRPr sz="1650" baseline="0"/>
            </a:lvl1pPr>
            <a:lvl2pPr>
              <a:defRPr sz="1350" baseline="0"/>
            </a:lvl2pPr>
            <a:lvl3pPr>
              <a:defRPr sz="1200" baseline="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30" y="1175287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16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dirty="0"/>
              <a:t>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831133"/>
            <a:ext cx="4041775" cy="3951288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 baseline="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05FC5-2A0F-4C41-8825-3639CCF6CE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337FD55-BF5E-D44F-887A-31C4D213AC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274321"/>
            <a:ext cx="6767763" cy="864870"/>
          </a:xfrm>
        </p:spPr>
        <p:txBody>
          <a:bodyPr/>
          <a:lstStyle>
            <a:lvl1pPr>
              <a:defRPr sz="1800"/>
            </a:lvl1pPr>
          </a:lstStyle>
          <a:p>
            <a:r>
              <a:rPr lang="hu-HU" dirty="0" err="1"/>
              <a:t>Click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edit</a:t>
            </a:r>
            <a:r>
              <a:rPr lang="hu-HU" dirty="0"/>
              <a:t> </a:t>
            </a:r>
            <a:r>
              <a:rPr lang="hu-HU" dirty="0" err="1"/>
              <a:t>Slide</a:t>
            </a:r>
            <a:r>
              <a:rPr lang="hu-HU" dirty="0"/>
              <a:t> </a:t>
            </a:r>
            <a:r>
              <a:rPr lang="hu-HU" dirty="0" err="1"/>
              <a:t>title</a:t>
            </a:r>
            <a:r>
              <a:rPr lang="hu-HU" dirty="0"/>
              <a:t> </a:t>
            </a:r>
            <a:r>
              <a:rPr lang="hu-HU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1200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 csak címfelirat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3"/>
          <p:cNvGraphicFramePr>
            <a:graphicFrameLocks noChangeAspect="1"/>
          </p:cNvGraphicFramePr>
          <p:nvPr/>
        </p:nvGraphicFramePr>
        <p:xfrm>
          <a:off x="1682750" y="1426846"/>
          <a:ext cx="5913438" cy="3806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8" r:id="rId3" imgW="5912631" imgH="3169658" progId="Excel.Chart.8">
                  <p:embed/>
                </p:oleObj>
              </mc:Choice>
              <mc:Fallback>
                <p:oleObj r:id="rId3" imgW="5912631" imgH="3169658" progId="Excel.Chart.8">
                  <p:embed/>
                  <p:pic>
                    <p:nvPicPr>
                      <p:cNvPr id="3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2750" y="1426846"/>
                        <a:ext cx="5913438" cy="3806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274321"/>
            <a:ext cx="6767763" cy="864870"/>
          </a:xfrm>
        </p:spPr>
        <p:txBody>
          <a:bodyPr/>
          <a:lstStyle>
            <a:lvl1pPr>
              <a:defRPr sz="1800"/>
            </a:lvl1pPr>
          </a:lstStyle>
          <a:p>
            <a:r>
              <a:rPr lang="hu-HU" dirty="0" err="1"/>
              <a:t>Click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edit</a:t>
            </a:r>
            <a:r>
              <a:rPr lang="hu-HU" dirty="0"/>
              <a:t> </a:t>
            </a:r>
            <a:r>
              <a:rPr lang="hu-HU" dirty="0" err="1"/>
              <a:t>Slide</a:t>
            </a:r>
            <a:r>
              <a:rPr lang="hu-HU" dirty="0"/>
              <a:t> </a:t>
            </a:r>
            <a:r>
              <a:rPr lang="hu-HU" dirty="0" err="1"/>
              <a:t>title</a:t>
            </a:r>
            <a:r>
              <a:rPr lang="hu-HU" dirty="0"/>
              <a:t> </a:t>
            </a:r>
            <a:r>
              <a:rPr lang="hu-HU" dirty="0" err="1"/>
              <a:t>style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6AE8A-7CB7-E240-B8FF-92158BBA4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844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-877" y="-8313"/>
            <a:ext cx="9144876" cy="68663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latin typeface="+mn-lt"/>
              <a:ea typeface="Courier" charset="0"/>
              <a:cs typeface="Courier" charset="0"/>
            </a:endParaRPr>
          </a:p>
        </p:txBody>
      </p:sp>
      <p:sp>
        <p:nvSpPr>
          <p:cNvPr id="9" name="Rechteck 8"/>
          <p:cNvSpPr/>
          <p:nvPr userDrawn="1"/>
        </p:nvSpPr>
        <p:spPr>
          <a:xfrm>
            <a:off x="-1" y="-8313"/>
            <a:ext cx="9143857" cy="611619"/>
          </a:xfrm>
          <a:prstGeom prst="rect">
            <a:avLst/>
          </a:prstGeom>
          <a:gradFill flip="none" rotWithShape="1">
            <a:gsLst>
              <a:gs pos="100000">
                <a:srgbClr val="9C113D"/>
              </a:gs>
              <a:gs pos="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srgbClr val="FFFFFF"/>
              </a:solidFill>
            </a:endParaRPr>
          </a:p>
        </p:txBody>
      </p:sp>
      <p:sp>
        <p:nvSpPr>
          <p:cNvPr id="10" name="Textplatzhalter 28"/>
          <p:cNvSpPr>
            <a:spLocks noGrp="1"/>
          </p:cNvSpPr>
          <p:nvPr>
            <p:ph type="body" sz="quarter" idx="11" hasCustomPrompt="1"/>
          </p:nvPr>
        </p:nvSpPr>
        <p:spPr>
          <a:xfrm>
            <a:off x="320677" y="781052"/>
            <a:ext cx="8476961" cy="5495739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buClr>
                <a:srgbClr val="86112B"/>
              </a:buClr>
              <a:defRPr sz="1600">
                <a:solidFill>
                  <a:schemeClr val="bg1"/>
                </a:solidFill>
                <a:latin typeface="+mn-lt"/>
                <a:ea typeface="Courier" charset="0"/>
                <a:cs typeface="Courier" charset="0"/>
              </a:defRPr>
            </a:lvl1pPr>
            <a:lvl2pPr>
              <a:defRPr>
                <a:latin typeface="Abel" charset="0"/>
                <a:ea typeface="Abel" charset="0"/>
                <a:cs typeface="Abel" charset="0"/>
              </a:defRPr>
            </a:lvl2pPr>
            <a:lvl3pPr>
              <a:defRPr>
                <a:latin typeface="Abel" charset="0"/>
                <a:ea typeface="Abel" charset="0"/>
                <a:cs typeface="Abel" charset="0"/>
              </a:defRPr>
            </a:lvl3pPr>
            <a:lvl4pPr>
              <a:defRPr>
                <a:latin typeface="Abel" charset="0"/>
                <a:ea typeface="Abel" charset="0"/>
                <a:cs typeface="Abel" charset="0"/>
              </a:defRPr>
            </a:lvl4pPr>
            <a:lvl5pPr>
              <a:defRPr>
                <a:latin typeface="Abel" charset="0"/>
                <a:ea typeface="Abel" charset="0"/>
                <a:cs typeface="Abel" charset="0"/>
              </a:defRPr>
            </a:lvl5pPr>
          </a:lstStyle>
          <a:p>
            <a:pPr lvl="0"/>
            <a:r>
              <a:rPr lang="de-DE" dirty="0"/>
              <a:t>Anstrich 1</a:t>
            </a:r>
          </a:p>
          <a:p>
            <a:pPr lvl="0"/>
            <a:r>
              <a:rPr lang="de-DE" dirty="0"/>
              <a:t>Anstrich 2</a:t>
            </a:r>
          </a:p>
          <a:p>
            <a:pPr lvl="0"/>
            <a:r>
              <a:rPr lang="de-DE" dirty="0"/>
              <a:t>Anstrich 3</a:t>
            </a:r>
          </a:p>
        </p:txBody>
      </p:sp>
      <p:sp>
        <p:nvSpPr>
          <p:cNvPr id="11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20677" y="111421"/>
            <a:ext cx="8476961" cy="435915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marL="0" indent="0" algn="l">
              <a:buNone/>
              <a:defRPr sz="2200" b="1" baseline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  <a:ea typeface="Abel" charset="0"/>
                <a:cs typeface="Abel" charset="0"/>
              </a:defRPr>
            </a:lvl1pPr>
          </a:lstStyle>
          <a:p>
            <a:pPr lvl="0"/>
            <a:r>
              <a:rPr lang="de-DE" dirty="0"/>
              <a:t>HEADLINE INHALTSBEREICH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22124EA-514E-4573-82D6-7563F78B1D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321" y="17676"/>
            <a:ext cx="678430" cy="585630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1006CD43-CEA8-45BD-B8B4-B4D77F898560}"/>
              </a:ext>
            </a:extLst>
          </p:cNvPr>
          <p:cNvSpPr/>
          <p:nvPr userDrawn="1"/>
        </p:nvSpPr>
        <p:spPr>
          <a:xfrm>
            <a:off x="-878" y="6494273"/>
            <a:ext cx="9144877" cy="45719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9C113D"/>
              </a:gs>
            </a:gsLst>
            <a:lin ang="10800000" scaled="0"/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srgbClr val="FFFFFF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A1F9481-E114-4D35-972B-F224216E59FC}"/>
              </a:ext>
            </a:extLst>
          </p:cNvPr>
          <p:cNvSpPr txBox="1"/>
          <p:nvPr userDrawn="1"/>
        </p:nvSpPr>
        <p:spPr>
          <a:xfrm>
            <a:off x="3121352" y="6534243"/>
            <a:ext cx="5941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0" i="0" dirty="0">
                <a:solidFill>
                  <a:schemeClr val="bg1"/>
                </a:solidFill>
                <a:latin typeface="+mn-lt"/>
                <a:cs typeface="Calibri"/>
              </a:rPr>
              <a:t>Sven Breitkopf </a:t>
            </a:r>
            <a:r>
              <a:rPr lang="de-DE" sz="1200" b="1" i="0" dirty="0">
                <a:solidFill>
                  <a:srgbClr val="86112B"/>
                </a:solidFill>
                <a:latin typeface="+mn-lt"/>
                <a:cs typeface="Calibri"/>
              </a:rPr>
              <a:t>I </a:t>
            </a:r>
            <a:r>
              <a:rPr lang="de-DE" sz="1200" b="1" i="0" baseline="0" dirty="0">
                <a:solidFill>
                  <a:srgbClr val="86112B"/>
                </a:solidFill>
                <a:latin typeface="+mn-lt"/>
                <a:cs typeface="Calibri"/>
              </a:rPr>
              <a:t> </a:t>
            </a:r>
            <a:r>
              <a:rPr lang="de-DE" sz="1200" b="0" i="0" dirty="0">
                <a:solidFill>
                  <a:schemeClr val="bg1"/>
                </a:solidFill>
                <a:latin typeface="+mn-lt"/>
                <a:cs typeface="Calibri"/>
              </a:rPr>
              <a:t>Active Fiber Systems GmbH  </a:t>
            </a:r>
            <a:r>
              <a:rPr lang="de-DE" sz="1200" b="1" i="0" dirty="0">
                <a:solidFill>
                  <a:srgbClr val="86112B"/>
                </a:solidFill>
                <a:latin typeface="+mn-lt"/>
                <a:cs typeface="Calibri"/>
              </a:rPr>
              <a:t>I </a:t>
            </a:r>
            <a:r>
              <a:rPr lang="de-DE" sz="1200" b="0" i="0" dirty="0">
                <a:solidFill>
                  <a:schemeClr val="bg1"/>
                </a:solidFill>
                <a:latin typeface="+mn-lt"/>
                <a:cs typeface="Calibri"/>
              </a:rPr>
              <a:t> www.afs-jena.de  </a:t>
            </a:r>
            <a:r>
              <a:rPr lang="de-DE" sz="1200" b="1" i="0" dirty="0">
                <a:solidFill>
                  <a:srgbClr val="86112B"/>
                </a:solidFill>
                <a:latin typeface="+mn-lt"/>
                <a:cs typeface="Calibri"/>
              </a:rPr>
              <a:t>I</a:t>
            </a:r>
            <a:r>
              <a:rPr lang="de-DE" sz="1200" b="1" i="0" baseline="0" dirty="0">
                <a:solidFill>
                  <a:srgbClr val="86112B"/>
                </a:solidFill>
                <a:latin typeface="+mn-lt"/>
                <a:cs typeface="Calibri"/>
              </a:rPr>
              <a:t> </a:t>
            </a:r>
            <a:r>
              <a:rPr lang="de-DE" sz="1200" b="0" i="0" dirty="0">
                <a:solidFill>
                  <a:schemeClr val="bg1"/>
                </a:solidFill>
                <a:latin typeface="+mn-lt"/>
                <a:cs typeface="Calibri"/>
              </a:rPr>
              <a:t> 08.10.2019</a:t>
            </a:r>
            <a:r>
              <a:rPr lang="de-DE" sz="1200" b="1" i="0" dirty="0">
                <a:solidFill>
                  <a:srgbClr val="86112B"/>
                </a:solidFill>
                <a:latin typeface="+mn-lt"/>
                <a:cs typeface="Calibri"/>
              </a:rPr>
              <a:t> I</a:t>
            </a:r>
            <a:r>
              <a:rPr lang="de-DE" sz="1200" b="1" i="0" baseline="0" dirty="0">
                <a:solidFill>
                  <a:srgbClr val="86112B"/>
                </a:solidFill>
                <a:latin typeface="+mn-lt"/>
                <a:cs typeface="Calibri"/>
              </a:rPr>
              <a:t> </a:t>
            </a:r>
            <a:r>
              <a:rPr lang="de-DE" sz="1200" b="0" i="0" dirty="0">
                <a:solidFill>
                  <a:schemeClr val="bg1"/>
                </a:solidFill>
                <a:latin typeface="+mn-lt"/>
                <a:cs typeface="Calibri"/>
              </a:rPr>
              <a:t> Slide </a:t>
            </a:r>
            <a:fld id="{F59285D5-DC1D-4AB8-A08F-98E920D82507}" type="slidenum">
              <a:rPr lang="de-DE" sz="1200" b="0" smtClean="0">
                <a:solidFill>
                  <a:schemeClr val="bg1"/>
                </a:solidFill>
              </a:rPr>
              <a:pPr algn="ctr"/>
              <a:t>‹#›</a:t>
            </a:fld>
            <a:endParaRPr lang="de-DE" sz="1200" b="0" i="0" dirty="0">
              <a:solidFill>
                <a:schemeClr val="bg1"/>
              </a:solidFill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04844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11825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 fejlécc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12235"/>
            <a:ext cx="5111750" cy="4676503"/>
          </a:xfrm>
        </p:spPr>
        <p:txBody>
          <a:bodyPr/>
          <a:lstStyle>
            <a:lvl1pPr>
              <a:defRPr sz="1650"/>
            </a:lvl1pPr>
            <a:lvl2pPr>
              <a:defRPr sz="1350"/>
            </a:lvl2pPr>
            <a:lvl3pPr>
              <a:defRPr sz="1350" baseline="0"/>
            </a:lvl3pPr>
            <a:lvl4pPr>
              <a:defRPr sz="120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212236"/>
            <a:ext cx="3008313" cy="467650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F0DF4-A710-564F-8EF9-B4E55C1AA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9AF25D5-2C6D-0D4F-9282-371DCD0D86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274321"/>
            <a:ext cx="6767763" cy="864870"/>
          </a:xfrm>
        </p:spPr>
        <p:txBody>
          <a:bodyPr/>
          <a:lstStyle>
            <a:lvl1pPr>
              <a:defRPr sz="1800"/>
            </a:lvl1pPr>
          </a:lstStyle>
          <a:p>
            <a:r>
              <a:rPr lang="hu-HU" dirty="0" err="1"/>
              <a:t>Click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edit</a:t>
            </a:r>
            <a:r>
              <a:rPr lang="hu-HU" dirty="0"/>
              <a:t> </a:t>
            </a:r>
            <a:r>
              <a:rPr lang="hu-HU" dirty="0" err="1"/>
              <a:t>Slide</a:t>
            </a:r>
            <a:r>
              <a:rPr lang="hu-HU" dirty="0"/>
              <a:t> </a:t>
            </a:r>
            <a:r>
              <a:rPr lang="hu-HU" dirty="0" err="1"/>
              <a:t>title</a:t>
            </a:r>
            <a:r>
              <a:rPr lang="hu-HU" dirty="0"/>
              <a:t> </a:t>
            </a:r>
            <a:r>
              <a:rPr lang="hu-HU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0267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80998" y="4706543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hu-HU" dirty="0" err="1"/>
              <a:t>Click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edit</a:t>
            </a:r>
            <a:r>
              <a:rPr lang="hu-HU" dirty="0"/>
              <a:t> text </a:t>
            </a:r>
            <a:r>
              <a:rPr lang="hu-HU" dirty="0" err="1"/>
              <a:t>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80998" y="1159978"/>
            <a:ext cx="5486400" cy="3441708"/>
          </a:xfrm>
        </p:spPr>
        <p:txBody>
          <a:bodyPr rtlCol="0">
            <a:normAutofit/>
          </a:bodyPr>
          <a:lstStyle>
            <a:lvl1pPr marL="0" indent="0">
              <a:buNone/>
              <a:defRPr sz="18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graphicFrame>
        <p:nvGraphicFramePr>
          <p:cNvPr id="5" name="Object 33"/>
          <p:cNvGraphicFramePr>
            <a:graphicFrameLocks noChangeAspect="1"/>
          </p:cNvGraphicFramePr>
          <p:nvPr>
            <p:extLst/>
          </p:nvPr>
        </p:nvGraphicFramePr>
        <p:xfrm>
          <a:off x="2558953" y="1959852"/>
          <a:ext cx="4029272" cy="2525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2" r:id="rId3" imgW="5284795" imgH="2755164" progId="Excel.Chart.8">
                  <p:embed/>
                </p:oleObj>
              </mc:Choice>
              <mc:Fallback>
                <p:oleObj r:id="rId3" imgW="5284795" imgH="2755164" progId="Excel.Chart.8">
                  <p:embed/>
                  <p:pic>
                    <p:nvPicPr>
                      <p:cNvPr id="5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8953" y="1959852"/>
                        <a:ext cx="4029272" cy="25250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580998" y="5273282"/>
            <a:ext cx="5486400" cy="494982"/>
          </a:xfrm>
        </p:spPr>
        <p:txBody>
          <a:bodyPr/>
          <a:lstStyle>
            <a:lvl1pPr marL="0" indent="0">
              <a:buNone/>
              <a:defRPr sz="105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 dirty="0" err="1"/>
              <a:t>Click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edit</a:t>
            </a:r>
            <a:r>
              <a:rPr lang="hu-HU" dirty="0"/>
              <a:t> text </a:t>
            </a:r>
            <a:r>
              <a:rPr lang="hu-HU" dirty="0" err="1"/>
              <a:t>style</a:t>
            </a:r>
            <a:endParaRPr lang="hu-HU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CF2B5-C100-384E-8BCD-5BBAB459DB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917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ízszintes 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0800000">
            <a:off x="457200" y="1310640"/>
            <a:ext cx="8229600" cy="45262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83750-67F2-BE4D-BAFB-9952FDE357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aphicFrame>
        <p:nvGraphicFramePr>
          <p:cNvPr id="5" name="Object 33"/>
          <p:cNvGraphicFramePr>
            <a:graphicFrameLocks noChangeAspect="1"/>
          </p:cNvGraphicFramePr>
          <p:nvPr>
            <p:extLst/>
          </p:nvPr>
        </p:nvGraphicFramePr>
        <p:xfrm>
          <a:off x="2073264" y="1686396"/>
          <a:ext cx="6552532" cy="4099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56" r:id="rId3" imgW="6083305" imgH="3169658" progId="Excel.Chart.8">
                  <p:embed/>
                </p:oleObj>
              </mc:Choice>
              <mc:Fallback>
                <p:oleObj r:id="rId3" imgW="6083305" imgH="3169658" progId="Excel.Chart.8">
                  <p:embed/>
                  <p:pic>
                    <p:nvPicPr>
                      <p:cNvPr id="5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3264" y="1686396"/>
                        <a:ext cx="6552532" cy="409977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7322674F-7A73-3744-999F-2CE88AD3FB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274321"/>
            <a:ext cx="6767763" cy="864870"/>
          </a:xfrm>
        </p:spPr>
        <p:txBody>
          <a:bodyPr/>
          <a:lstStyle>
            <a:lvl1pPr>
              <a:defRPr sz="1800"/>
            </a:lvl1pPr>
          </a:lstStyle>
          <a:p>
            <a:r>
              <a:rPr lang="hu-HU" dirty="0" err="1"/>
              <a:t>Click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edit</a:t>
            </a:r>
            <a:r>
              <a:rPr lang="hu-HU" dirty="0"/>
              <a:t> </a:t>
            </a:r>
            <a:r>
              <a:rPr lang="hu-HU" dirty="0" err="1"/>
              <a:t>Slide</a:t>
            </a:r>
            <a:r>
              <a:rPr lang="hu-HU" dirty="0"/>
              <a:t> </a:t>
            </a:r>
            <a:r>
              <a:rPr lang="hu-HU" dirty="0" err="1"/>
              <a:t>title</a:t>
            </a:r>
            <a:r>
              <a:rPr lang="hu-HU" dirty="0"/>
              <a:t> </a:t>
            </a:r>
            <a:r>
              <a:rPr lang="hu-HU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6116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836230" y="794085"/>
            <a:ext cx="1850571" cy="4969684"/>
          </a:xfrm>
        </p:spPr>
        <p:txBody>
          <a:bodyPr vert="eaVert" anchor="ctr">
            <a:normAutofit/>
          </a:bodyPr>
          <a:lstStyle>
            <a:lvl1pPr>
              <a:defRPr sz="1800" baseline="0"/>
            </a:lvl1pPr>
          </a:lstStyle>
          <a:p>
            <a:r>
              <a:rPr lang="hu-HU" dirty="0" err="1"/>
              <a:t>Click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edit</a:t>
            </a:r>
            <a:r>
              <a:rPr lang="hu-HU" dirty="0"/>
              <a:t> </a:t>
            </a:r>
            <a:r>
              <a:rPr lang="hu-HU" dirty="0" err="1"/>
              <a:t>Slide</a:t>
            </a:r>
            <a:r>
              <a:rPr lang="hu-HU" dirty="0"/>
              <a:t> </a:t>
            </a:r>
            <a:r>
              <a:rPr lang="hu-HU" dirty="0" err="1"/>
              <a:t>title</a:t>
            </a:r>
            <a:r>
              <a:rPr lang="hu-HU" dirty="0"/>
              <a:t> </a:t>
            </a:r>
            <a:r>
              <a:rPr lang="hu-HU" dirty="0" err="1"/>
              <a:t>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794085"/>
            <a:ext cx="6213566" cy="4969684"/>
          </a:xfrm>
        </p:spPr>
        <p:txBody>
          <a:bodyPr vert="eaVert"/>
          <a:lstStyle>
            <a:lvl2pPr>
              <a:defRPr baseline="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D8C02-22FC-5441-88D7-7BD0FA4EFD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875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LTL ppt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SEC-COLORS-FOR-PPPT-PALETT.pn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592238"/>
            <a:ext cx="7200900" cy="5398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6869114" y="2118360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274321"/>
            <a:ext cx="6767763" cy="86487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hu-HU" dirty="0"/>
              <a:t>NLTL PPT </a:t>
            </a:r>
            <a:r>
              <a:rPr lang="hu-HU" dirty="0" err="1"/>
              <a:t>suggested</a:t>
            </a:r>
            <a:r>
              <a:rPr lang="hu-HU" dirty="0"/>
              <a:t> </a:t>
            </a:r>
            <a:r>
              <a:rPr lang="hu-HU" dirty="0" err="1"/>
              <a:t>colors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1DCB3-0B37-C54F-A8D1-93C70F4F8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80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 userDrawn="1"/>
        </p:nvSpPr>
        <p:spPr>
          <a:xfrm>
            <a:off x="-877" y="2511559"/>
            <a:ext cx="9163927" cy="120502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8000"/>
                </a:schemeClr>
              </a:gs>
              <a:gs pos="8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+mn-lt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9130" y="2865735"/>
            <a:ext cx="8366125" cy="5620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700" b="1" baseline="0">
                <a:solidFill>
                  <a:srgbClr val="FFFFFF"/>
                </a:solidFill>
                <a:latin typeface="+mn-lt"/>
                <a:ea typeface="Abel" charset="0"/>
                <a:cs typeface="Abel" charset="0"/>
              </a:defRPr>
            </a:lvl1pPr>
          </a:lstStyle>
          <a:p>
            <a:pPr lvl="0"/>
            <a:r>
              <a:rPr lang="de-DE" dirty="0"/>
              <a:t>Vielen Dank für Ihre Aufmerksamkeit.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1352643-059C-4D1E-90D8-78AB99C4A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8651" y="520935"/>
            <a:ext cx="1753862" cy="1368868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A0709B43-73E7-4692-B6D2-8C5A7B8451A4}"/>
              </a:ext>
            </a:extLst>
          </p:cNvPr>
          <p:cNvSpPr/>
          <p:nvPr userDrawn="1"/>
        </p:nvSpPr>
        <p:spPr>
          <a:xfrm>
            <a:off x="-878" y="6494273"/>
            <a:ext cx="9144877" cy="45719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9C113D"/>
              </a:gs>
            </a:gsLst>
            <a:lin ang="10800000" scaled="0"/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srgbClr val="FFFFFF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B960307-32A3-45B9-A2C8-0955952FAB5A}"/>
              </a:ext>
            </a:extLst>
          </p:cNvPr>
          <p:cNvSpPr txBox="1"/>
          <p:nvPr userDrawn="1"/>
        </p:nvSpPr>
        <p:spPr>
          <a:xfrm>
            <a:off x="3121352" y="6534243"/>
            <a:ext cx="5941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0" i="0" dirty="0">
                <a:solidFill>
                  <a:schemeClr val="bg1"/>
                </a:solidFill>
                <a:latin typeface="+mn-lt"/>
                <a:cs typeface="Calibri"/>
              </a:rPr>
              <a:t>Sven Breitkopf </a:t>
            </a:r>
            <a:r>
              <a:rPr lang="de-DE" sz="1200" b="1" i="0" dirty="0">
                <a:solidFill>
                  <a:srgbClr val="86112B"/>
                </a:solidFill>
                <a:latin typeface="+mn-lt"/>
                <a:cs typeface="Calibri"/>
              </a:rPr>
              <a:t>I </a:t>
            </a:r>
            <a:r>
              <a:rPr lang="de-DE" sz="1200" b="1" i="0" baseline="0" dirty="0">
                <a:solidFill>
                  <a:srgbClr val="86112B"/>
                </a:solidFill>
                <a:latin typeface="+mn-lt"/>
                <a:cs typeface="Calibri"/>
              </a:rPr>
              <a:t> </a:t>
            </a:r>
            <a:r>
              <a:rPr lang="de-DE" sz="1200" b="0" i="0" dirty="0">
                <a:solidFill>
                  <a:schemeClr val="bg1"/>
                </a:solidFill>
                <a:latin typeface="+mn-lt"/>
                <a:cs typeface="Calibri"/>
              </a:rPr>
              <a:t>Active Fiber Systems GmbH  </a:t>
            </a:r>
            <a:r>
              <a:rPr lang="de-DE" sz="1200" b="1" i="0" dirty="0">
                <a:solidFill>
                  <a:srgbClr val="86112B"/>
                </a:solidFill>
                <a:latin typeface="+mn-lt"/>
                <a:cs typeface="Calibri"/>
              </a:rPr>
              <a:t>I </a:t>
            </a:r>
            <a:r>
              <a:rPr lang="de-DE" sz="1200" b="0" i="0" dirty="0">
                <a:solidFill>
                  <a:schemeClr val="bg1"/>
                </a:solidFill>
                <a:latin typeface="+mn-lt"/>
                <a:cs typeface="Calibri"/>
              </a:rPr>
              <a:t> www.afs-jena.de  </a:t>
            </a:r>
            <a:r>
              <a:rPr lang="de-DE" sz="1200" b="1" i="0" dirty="0">
                <a:solidFill>
                  <a:srgbClr val="86112B"/>
                </a:solidFill>
                <a:latin typeface="+mn-lt"/>
                <a:cs typeface="Calibri"/>
              </a:rPr>
              <a:t>I</a:t>
            </a:r>
            <a:r>
              <a:rPr lang="de-DE" sz="1200" b="1" i="0" baseline="0" dirty="0">
                <a:solidFill>
                  <a:srgbClr val="86112B"/>
                </a:solidFill>
                <a:latin typeface="+mn-lt"/>
                <a:cs typeface="Calibri"/>
              </a:rPr>
              <a:t> </a:t>
            </a:r>
            <a:r>
              <a:rPr lang="de-DE" sz="1200" b="0" i="0" dirty="0">
                <a:solidFill>
                  <a:schemeClr val="bg1"/>
                </a:solidFill>
                <a:latin typeface="+mn-lt"/>
                <a:cs typeface="Calibri"/>
              </a:rPr>
              <a:t> 08.10.2019</a:t>
            </a:r>
            <a:r>
              <a:rPr lang="de-DE" sz="1200" b="1" i="0" dirty="0">
                <a:solidFill>
                  <a:srgbClr val="86112B"/>
                </a:solidFill>
                <a:latin typeface="+mn-lt"/>
                <a:cs typeface="Calibri"/>
              </a:rPr>
              <a:t> I</a:t>
            </a:r>
            <a:r>
              <a:rPr lang="de-DE" sz="1200" b="1" i="0" baseline="0" dirty="0">
                <a:solidFill>
                  <a:srgbClr val="86112B"/>
                </a:solidFill>
                <a:latin typeface="+mn-lt"/>
                <a:cs typeface="Calibri"/>
              </a:rPr>
              <a:t> </a:t>
            </a:r>
            <a:r>
              <a:rPr lang="de-DE" sz="1200" b="0" i="0" dirty="0">
                <a:solidFill>
                  <a:schemeClr val="bg1"/>
                </a:solidFill>
                <a:latin typeface="+mn-lt"/>
                <a:cs typeface="Calibri"/>
              </a:rPr>
              <a:t> Slide </a:t>
            </a:r>
            <a:fld id="{F59285D5-DC1D-4AB8-A08F-98E920D82507}" type="slidenum">
              <a:rPr lang="de-DE" sz="1200" b="0" smtClean="0">
                <a:solidFill>
                  <a:schemeClr val="bg1"/>
                </a:solidFill>
              </a:rPr>
              <a:pPr algn="ctr"/>
              <a:t>‹#›</a:t>
            </a:fld>
            <a:endParaRPr lang="de-DE" sz="1200" b="0" i="0" dirty="0">
              <a:solidFill>
                <a:schemeClr val="bg1"/>
              </a:solidFill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6874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6E959B-7931-490D-B486-DC238E7D7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489916" cy="1030288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13AC6E6-3E5C-41DC-B020-F161512C1D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CC4FF75-E353-4AB8-B92D-18C14A1A0E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9285D5-DC1D-4AB8-A08F-98E920D82507}" type="slidenum">
              <a:rPr lang="de-DE" smtClean="0"/>
              <a:t>‹#›</a:t>
            </a:fld>
            <a:endParaRPr lang="de-DE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1CD619D7-E1F9-443F-B68B-98AF82646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51957"/>
            <a:ext cx="7886700" cy="4725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</a:t>
            </a:r>
            <a:r>
              <a:rPr lang="de-DE" dirty="0" err="1"/>
              <a:t>Ebenec</a:t>
            </a:r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C01FA29-DC6E-4944-B10E-78C9940F9562}"/>
              </a:ext>
            </a:extLst>
          </p:cNvPr>
          <p:cNvSpPr/>
          <p:nvPr userDrawn="1"/>
        </p:nvSpPr>
        <p:spPr>
          <a:xfrm>
            <a:off x="-878" y="6494273"/>
            <a:ext cx="9144877" cy="45719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9C113D"/>
              </a:gs>
            </a:gsLst>
            <a:lin ang="10800000" scaled="0"/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srgbClr val="FFFFFF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98D7AF5-1638-4A4B-B0EB-871E3AF04DA4}"/>
              </a:ext>
            </a:extLst>
          </p:cNvPr>
          <p:cNvSpPr txBox="1"/>
          <p:nvPr userDrawn="1"/>
        </p:nvSpPr>
        <p:spPr>
          <a:xfrm>
            <a:off x="3121352" y="6534243"/>
            <a:ext cx="5941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0" i="0" dirty="0">
                <a:solidFill>
                  <a:schemeClr val="bg1"/>
                </a:solidFill>
                <a:latin typeface="+mn-lt"/>
                <a:cs typeface="Calibri"/>
              </a:rPr>
              <a:t>Sven Breitkopf </a:t>
            </a:r>
            <a:r>
              <a:rPr lang="de-DE" sz="1200" b="1" i="0" dirty="0">
                <a:solidFill>
                  <a:srgbClr val="86112B"/>
                </a:solidFill>
                <a:latin typeface="+mn-lt"/>
                <a:cs typeface="Calibri"/>
              </a:rPr>
              <a:t>I </a:t>
            </a:r>
            <a:r>
              <a:rPr lang="de-DE" sz="1200" b="1" i="0" baseline="0" dirty="0">
                <a:solidFill>
                  <a:srgbClr val="86112B"/>
                </a:solidFill>
                <a:latin typeface="+mn-lt"/>
                <a:cs typeface="Calibri"/>
              </a:rPr>
              <a:t> </a:t>
            </a:r>
            <a:r>
              <a:rPr lang="de-DE" sz="1200" b="0" i="0" dirty="0">
                <a:solidFill>
                  <a:schemeClr val="bg1"/>
                </a:solidFill>
                <a:latin typeface="+mn-lt"/>
                <a:cs typeface="Calibri"/>
              </a:rPr>
              <a:t>Active Fiber Systems GmbH  </a:t>
            </a:r>
            <a:r>
              <a:rPr lang="de-DE" sz="1200" b="1" i="0" dirty="0">
                <a:solidFill>
                  <a:srgbClr val="86112B"/>
                </a:solidFill>
                <a:latin typeface="+mn-lt"/>
                <a:cs typeface="Calibri"/>
              </a:rPr>
              <a:t>I </a:t>
            </a:r>
            <a:r>
              <a:rPr lang="de-DE" sz="1200" b="0" i="0" dirty="0">
                <a:solidFill>
                  <a:schemeClr val="bg1"/>
                </a:solidFill>
                <a:latin typeface="+mn-lt"/>
                <a:cs typeface="Calibri"/>
              </a:rPr>
              <a:t> www.afs-jena.de  </a:t>
            </a:r>
            <a:r>
              <a:rPr lang="de-DE" sz="1200" b="1" i="0" dirty="0">
                <a:solidFill>
                  <a:srgbClr val="86112B"/>
                </a:solidFill>
                <a:latin typeface="+mn-lt"/>
                <a:cs typeface="Calibri"/>
              </a:rPr>
              <a:t>I</a:t>
            </a:r>
            <a:r>
              <a:rPr lang="de-DE" sz="1200" b="1" i="0" baseline="0" dirty="0">
                <a:solidFill>
                  <a:srgbClr val="86112B"/>
                </a:solidFill>
                <a:latin typeface="+mn-lt"/>
                <a:cs typeface="Calibri"/>
              </a:rPr>
              <a:t> </a:t>
            </a:r>
            <a:r>
              <a:rPr lang="de-DE" sz="1200" b="0" i="0" dirty="0">
                <a:solidFill>
                  <a:schemeClr val="bg1"/>
                </a:solidFill>
                <a:latin typeface="+mn-lt"/>
                <a:cs typeface="Calibri"/>
              </a:rPr>
              <a:t> 08.10.2019</a:t>
            </a:r>
            <a:r>
              <a:rPr lang="de-DE" sz="1200" b="1" i="0" dirty="0">
                <a:solidFill>
                  <a:srgbClr val="86112B"/>
                </a:solidFill>
                <a:latin typeface="+mn-lt"/>
                <a:cs typeface="Calibri"/>
              </a:rPr>
              <a:t> I</a:t>
            </a:r>
            <a:r>
              <a:rPr lang="de-DE" sz="1200" b="1" i="0" baseline="0" dirty="0">
                <a:solidFill>
                  <a:srgbClr val="86112B"/>
                </a:solidFill>
                <a:latin typeface="+mn-lt"/>
                <a:cs typeface="Calibri"/>
              </a:rPr>
              <a:t> </a:t>
            </a:r>
            <a:r>
              <a:rPr lang="de-DE" sz="1200" b="0" i="0" dirty="0">
                <a:solidFill>
                  <a:schemeClr val="bg1"/>
                </a:solidFill>
                <a:latin typeface="+mn-lt"/>
                <a:cs typeface="Calibri"/>
              </a:rPr>
              <a:t> Slide </a:t>
            </a:r>
            <a:fld id="{F59285D5-DC1D-4AB8-A08F-98E920D82507}" type="slidenum">
              <a:rPr lang="de-DE" sz="1200" b="0" smtClean="0">
                <a:solidFill>
                  <a:schemeClr val="bg1"/>
                </a:solidFill>
              </a:rPr>
              <a:pPr algn="ctr"/>
              <a:t>‹#›</a:t>
            </a:fld>
            <a:endParaRPr lang="de-DE" sz="1200" b="0" i="0" dirty="0">
              <a:solidFill>
                <a:schemeClr val="bg1"/>
              </a:solidFill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7916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ejezet címolda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-285750" y="102108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70651" y="1911291"/>
            <a:ext cx="5760000" cy="1511996"/>
          </a:xfrm>
        </p:spPr>
        <p:txBody>
          <a:bodyPr lIns="0" tIns="0" rIns="0" bIns="0" anchor="b" anchorCtr="0">
            <a:normAutofit/>
          </a:bodyPr>
          <a:lstStyle>
            <a:lvl1pPr algn="l">
              <a:lnSpc>
                <a:spcPct val="100000"/>
              </a:lnSpc>
              <a:defRPr sz="3600" b="0" cap="all" spc="0">
                <a:solidFill>
                  <a:srgbClr val="172751"/>
                </a:solidFill>
                <a:effectLst>
                  <a:outerShdw blurRad="53975" dist="50800" dir="3600000" algn="tl" rotWithShape="0">
                    <a:schemeClr val="tx1">
                      <a:alpha val="20000"/>
                    </a:schemeClr>
                  </a:outerShdw>
                </a:effectLst>
              </a:defRPr>
            </a:lvl1pPr>
          </a:lstStyle>
          <a:p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0651" y="3433055"/>
            <a:ext cx="5760000" cy="1243807"/>
          </a:xfrm>
        </p:spPr>
        <p:txBody>
          <a:bodyPr lIns="0" tIns="187200">
            <a:normAutofit/>
          </a:bodyPr>
          <a:lstStyle>
            <a:lvl1pPr marL="0" indent="0" algn="l">
              <a:spcBef>
                <a:spcPts val="0"/>
              </a:spcBef>
              <a:buNone/>
              <a:defRPr sz="2000" b="1" i="0" kern="1400" spc="10">
                <a:solidFill>
                  <a:srgbClr val="0D0D0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hu-H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42E122F-02FB-2E42-A26F-47B5609D360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4" name="Picture 15">
            <a:extLst>
              <a:ext uri="{FF2B5EF4-FFF2-40B4-BE49-F238E27FC236}">
                <a16:creationId xmlns:a16="http://schemas.microsoft.com/office/drawing/2014/main" id="{14375CBE-10C7-6943-A512-60B3DD6933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31" y="6126228"/>
            <a:ext cx="2305814" cy="409502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41B51571-B46E-344D-868D-54A30E86F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3447" y="6026151"/>
            <a:ext cx="541534" cy="61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8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éma címolda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79118" y="3116199"/>
            <a:ext cx="5760000" cy="1362076"/>
          </a:xfrm>
        </p:spPr>
        <p:txBody>
          <a:bodyPr lIns="0" tIns="0" bIns="0" anchor="t" anchorCtr="0"/>
          <a:lstStyle>
            <a:lvl1pPr algn="l">
              <a:defRPr sz="3600" b="0" cap="none" baseline="0">
                <a:solidFill>
                  <a:srgbClr val="172751"/>
                </a:solidFill>
              </a:defRPr>
            </a:lvl1pPr>
          </a:lstStyle>
          <a:p>
            <a:r>
              <a:rPr lang="hu-HU" dirty="0" err="1"/>
              <a:t>Click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edit</a:t>
            </a:r>
            <a:r>
              <a:rPr lang="hu-HU" dirty="0"/>
              <a:t> </a:t>
            </a:r>
            <a:r>
              <a:rPr lang="hu-HU" dirty="0" err="1"/>
              <a:t>Topic</a:t>
            </a:r>
            <a:r>
              <a:rPr lang="hu-HU" dirty="0"/>
              <a:t> </a:t>
            </a:r>
            <a:r>
              <a:rPr lang="hu-HU" dirty="0" err="1"/>
              <a:t>title</a:t>
            </a:r>
            <a:r>
              <a:rPr lang="hu-HU" dirty="0"/>
              <a:t> </a:t>
            </a:r>
            <a:r>
              <a:rPr lang="hu-HU" dirty="0" err="1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79115" y="1616011"/>
            <a:ext cx="5760000" cy="1500187"/>
          </a:xfrm>
        </p:spPr>
        <p:txBody>
          <a:bodyPr lIns="0" bIns="187200" anchor="b"/>
          <a:lstStyle>
            <a:lvl1pPr marL="0" indent="0">
              <a:spcBef>
                <a:spcPts val="0"/>
              </a:spcBef>
              <a:buNone/>
              <a:defRPr sz="2000" b="0" i="0" baseline="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 err="1"/>
              <a:t>Topic</a:t>
            </a:r>
            <a:r>
              <a:rPr lang="hu-HU" dirty="0"/>
              <a:t> 01.</a:t>
            </a:r>
          </a:p>
          <a:p>
            <a:pPr lvl="0"/>
            <a:r>
              <a:rPr lang="hu-HU" dirty="0" err="1"/>
              <a:t>Click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edit</a:t>
            </a:r>
            <a:r>
              <a:rPr lang="hu-HU" dirty="0"/>
              <a:t> </a:t>
            </a:r>
            <a:r>
              <a:rPr lang="hu-HU" dirty="0" err="1"/>
              <a:t>Topic</a:t>
            </a:r>
            <a:r>
              <a:rPr lang="hu-HU" dirty="0"/>
              <a:t> text </a:t>
            </a:r>
            <a:r>
              <a:rPr lang="hu-HU" dirty="0" err="1"/>
              <a:t>styles</a:t>
            </a:r>
            <a:endParaRPr lang="hu-H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F25D354-9274-EF4F-A486-DF629D051A2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" name="Picture 15">
            <a:extLst>
              <a:ext uri="{FF2B5EF4-FFF2-40B4-BE49-F238E27FC236}">
                <a16:creationId xmlns:a16="http://schemas.microsoft.com/office/drawing/2014/main" id="{9535E925-4E7F-2F40-8BFC-E0092350B9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31" y="6126228"/>
            <a:ext cx="2305814" cy="409502"/>
          </a:xfrm>
          <a:prstGeom prst="rect">
            <a:avLst/>
          </a:prstGeom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320185A4-658C-0F4F-870C-B71BC6989D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3447" y="6026151"/>
            <a:ext cx="541534" cy="61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43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lnSpc>
                <a:spcPct val="110000"/>
              </a:lnSpc>
              <a:defRPr baseline="0"/>
            </a:lvl3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3AB9A-A3C9-CD4D-AD63-69C703C501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CF87B66-EDB5-F342-958E-94E9F96A0C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274321"/>
            <a:ext cx="6767763" cy="864870"/>
          </a:xfrm>
        </p:spPr>
        <p:txBody>
          <a:bodyPr/>
          <a:lstStyle>
            <a:lvl1pPr>
              <a:defRPr sz="2400"/>
            </a:lvl1pPr>
          </a:lstStyle>
          <a:p>
            <a:r>
              <a:rPr lang="hu-HU" dirty="0" err="1"/>
              <a:t>Click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edit</a:t>
            </a:r>
            <a:r>
              <a:rPr lang="hu-HU" dirty="0"/>
              <a:t> </a:t>
            </a:r>
            <a:r>
              <a:rPr lang="hu-HU" dirty="0" err="1"/>
              <a:t>Slide</a:t>
            </a:r>
            <a:r>
              <a:rPr lang="hu-HU" dirty="0"/>
              <a:t> </a:t>
            </a:r>
            <a:r>
              <a:rPr lang="hu-HU" dirty="0" err="1"/>
              <a:t>title</a:t>
            </a:r>
            <a:r>
              <a:rPr lang="hu-HU" dirty="0"/>
              <a:t> </a:t>
            </a:r>
            <a:r>
              <a:rPr lang="hu-HU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910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árhuzamo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2" y="1314484"/>
            <a:ext cx="4038600" cy="3771900"/>
          </a:xfrm>
        </p:spPr>
        <p:txBody>
          <a:bodyPr/>
          <a:lstStyle>
            <a:lvl1pPr>
              <a:defRPr sz="22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/>
              <a:t>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2" y="1314484"/>
            <a:ext cx="4038600" cy="3771900"/>
          </a:xfrm>
        </p:spPr>
        <p:txBody>
          <a:bodyPr/>
          <a:lstStyle>
            <a:lvl1pPr>
              <a:defRPr sz="2200" b="0"/>
            </a:lvl1pPr>
            <a:lvl2pPr>
              <a:defRPr sz="2000" b="0"/>
            </a:lvl2pPr>
            <a:lvl3pPr>
              <a:defRPr sz="1800" b="0"/>
            </a:lvl3pPr>
            <a:lvl4pPr>
              <a:defRPr sz="1600" b="0"/>
            </a:lvl4pPr>
            <a:lvl5pPr>
              <a:defRPr sz="16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/>
              <a:t>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524DE-3BEC-3A4A-AD55-EF0FFB9C5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43057BB-BD6C-F540-B6F0-D0969A040E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274321"/>
            <a:ext cx="6767763" cy="864870"/>
          </a:xfrm>
        </p:spPr>
        <p:txBody>
          <a:bodyPr/>
          <a:lstStyle>
            <a:lvl1pPr>
              <a:defRPr sz="2400"/>
            </a:lvl1pPr>
          </a:lstStyle>
          <a:p>
            <a:r>
              <a:rPr lang="hu-HU" dirty="0" err="1"/>
              <a:t>Click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edit</a:t>
            </a:r>
            <a:r>
              <a:rPr lang="hu-HU" dirty="0"/>
              <a:t> </a:t>
            </a:r>
            <a:r>
              <a:rPr lang="hu-HU" dirty="0" err="1"/>
              <a:t>Slide</a:t>
            </a:r>
            <a:r>
              <a:rPr lang="hu-HU" dirty="0"/>
              <a:t> </a:t>
            </a:r>
            <a:r>
              <a:rPr lang="hu-HU" dirty="0" err="1"/>
              <a:t>title</a:t>
            </a:r>
            <a:r>
              <a:rPr lang="hu-HU" dirty="0"/>
              <a:t> </a:t>
            </a:r>
            <a:r>
              <a:rPr lang="hu-HU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963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5.emf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image" Target="../media/image7.emf"/><Relationship Id="rId10" Type="http://schemas.openxmlformats.org/officeDocument/2006/relationships/slideLayout" Target="../slideLayouts/slideLayout1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image" Target="../media/image6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7.emf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6.emf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5.emf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D96980C5-604E-469C-88A2-28BD867D6B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4969"/>
            <a:ext cx="9144000" cy="686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5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1F7E269B-4992-4843-9194-2DE02E19572C}"/>
              </a:ext>
            </a:extLst>
          </p:cNvPr>
          <p:cNvPicPr>
            <a:picLocks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8006"/>
            <a:ext cx="9140400" cy="685346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321"/>
            <a:ext cx="6785811" cy="864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err="1"/>
              <a:t>Click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edit</a:t>
            </a:r>
            <a:r>
              <a:rPr lang="hu-HU" dirty="0"/>
              <a:t> </a:t>
            </a:r>
            <a:r>
              <a:rPr lang="hu-HU" dirty="0" err="1"/>
              <a:t>Slide</a:t>
            </a:r>
            <a:r>
              <a:rPr lang="hu-HU" dirty="0"/>
              <a:t> </a:t>
            </a:r>
            <a:r>
              <a:rPr lang="hu-HU" dirty="0" err="1"/>
              <a:t>title</a:t>
            </a:r>
            <a:r>
              <a:rPr lang="hu-HU" dirty="0"/>
              <a:t> </a:t>
            </a:r>
            <a:r>
              <a:rPr lang="hu-HU" dirty="0" err="1"/>
              <a:t>style</a:t>
            </a:r>
            <a:endParaRPr lang="en-US" dirty="0"/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4567238" y="6174106"/>
            <a:ext cx="3440112" cy="37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800" b="1" i="1" kern="0" spc="40" dirty="0">
                <a:solidFill>
                  <a:srgbClr val="8686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Dr. Károly </a:t>
            </a:r>
            <a:r>
              <a:rPr lang="hu-HU" sz="800" b="1" i="1" kern="0" spc="40" dirty="0" smtClean="0">
                <a:solidFill>
                  <a:srgbClr val="8686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Osvay</a:t>
            </a:r>
            <a:br>
              <a:rPr lang="hu-HU" sz="800" b="1" i="1" kern="0" spc="40" dirty="0" smtClean="0">
                <a:solidFill>
                  <a:srgbClr val="8686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hu-HU" sz="800" b="1" i="1" kern="0" spc="40" dirty="0" err="1" smtClean="0">
                <a:solidFill>
                  <a:srgbClr val="8686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Nuclear</a:t>
            </a:r>
            <a:r>
              <a:rPr lang="hu-HU" sz="800" b="1" i="1" kern="0" spc="40" dirty="0" smtClean="0">
                <a:solidFill>
                  <a:srgbClr val="8686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Physics </a:t>
            </a:r>
            <a:r>
              <a:rPr lang="hu-HU" sz="800" b="1" i="1" kern="0" spc="40" dirty="0" err="1" smtClean="0">
                <a:solidFill>
                  <a:srgbClr val="8686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lang="hu-HU" sz="800" b="1" i="1" kern="0" spc="40" dirty="0" smtClean="0">
                <a:solidFill>
                  <a:srgbClr val="8686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hu-HU" sz="800" b="1" i="1" kern="0" spc="40" dirty="0" err="1" smtClean="0">
                <a:solidFill>
                  <a:srgbClr val="8686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highy</a:t>
            </a:r>
            <a:r>
              <a:rPr lang="hu-HU" sz="800" b="1" i="1" kern="0" spc="40" dirty="0" smtClean="0">
                <a:solidFill>
                  <a:srgbClr val="8686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hu-HU" sz="800" b="1" i="1" kern="0" spc="40" dirty="0" err="1" smtClean="0">
                <a:solidFill>
                  <a:srgbClr val="8686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Power</a:t>
            </a:r>
            <a:r>
              <a:rPr lang="hu-HU" sz="800" b="1" i="1" kern="0" spc="40" dirty="0" smtClean="0">
                <a:solidFill>
                  <a:srgbClr val="8686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hu-HU" sz="800" b="1" i="1" kern="0" spc="40" dirty="0" err="1" smtClean="0">
                <a:solidFill>
                  <a:srgbClr val="8686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Lasers</a:t>
            </a:r>
            <a:r>
              <a:rPr lang="hu-HU" sz="800" b="1" i="1" kern="0" spc="40" dirty="0" smtClean="0">
                <a:solidFill>
                  <a:srgbClr val="8686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lang="hu-HU" sz="800" b="1" i="1" kern="0" spc="40" baseline="0" dirty="0" smtClean="0">
                <a:solidFill>
                  <a:srgbClr val="8686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hu-HU" sz="800" b="1" i="1" kern="0" spc="40" baseline="0" dirty="0" err="1" smtClean="0">
                <a:solidFill>
                  <a:srgbClr val="8686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Trento</a:t>
            </a:r>
            <a:endParaRPr lang="en-US" sz="800" b="1" i="1" kern="0" spc="40" dirty="0">
              <a:solidFill>
                <a:srgbClr val="86868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800" b="1" i="1" kern="0" spc="40" dirty="0" smtClean="0">
                <a:solidFill>
                  <a:srgbClr val="8686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lang="hu-HU" sz="800" b="1" i="1" kern="0" spc="40" baseline="30000" dirty="0" smtClean="0">
                <a:solidFill>
                  <a:srgbClr val="8686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</a:t>
            </a:r>
            <a:r>
              <a:rPr lang="hu-HU" sz="800" b="1" i="1" kern="0" spc="40" dirty="0" smtClean="0">
                <a:solidFill>
                  <a:srgbClr val="8686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hu-HU" sz="800" b="1" i="1" kern="0" spc="40" dirty="0" err="1" smtClean="0">
                <a:solidFill>
                  <a:srgbClr val="8686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July</a:t>
            </a:r>
            <a:r>
              <a:rPr lang="hu-HU" sz="800" b="1" i="1" kern="0" spc="40" dirty="0" smtClean="0">
                <a:solidFill>
                  <a:srgbClr val="8686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2024</a:t>
            </a:r>
            <a:endParaRPr lang="en-US" sz="800" b="1" i="1" kern="0" spc="40" dirty="0">
              <a:solidFill>
                <a:srgbClr val="86868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3" name="TextBox 4"/>
          <p:cNvSpPr txBox="1">
            <a:spLocks noChangeArrowheads="1"/>
          </p:cNvSpPr>
          <p:nvPr/>
        </p:nvSpPr>
        <p:spPr bwMode="auto">
          <a:xfrm>
            <a:off x="5232400" y="714375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10640"/>
            <a:ext cx="8229600" cy="452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dirty="0"/>
              <a:t>Kattintson ide a oldali stílusok módosításához</a:t>
            </a:r>
          </a:p>
          <a:p>
            <a:pPr lvl="1"/>
            <a:r>
              <a:rPr lang="hu-HU" dirty="0"/>
              <a:t>Második szintMester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ELISS 22</a:t>
            </a:r>
          </a:p>
          <a:p>
            <a:pPr lvl="4"/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5326" y="6174106"/>
            <a:ext cx="371475" cy="3733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4042C1C-677B-1549-94B3-F4B5D5D3D2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31" y="6126228"/>
            <a:ext cx="2305814" cy="4095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3447" y="6026151"/>
            <a:ext cx="541534" cy="616112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F1CDEF6A-04ED-634E-BDFB-5434399AF502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7446572" y="303982"/>
            <a:ext cx="1240229" cy="31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57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57" r:id="rId7"/>
    <p:sldLayoutId id="2147483722" r:id="rId8"/>
    <p:sldLayoutId id="2147483731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58" r:id="rId17"/>
    <p:sldLayoutId id="2147483759" r:id="rId18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1" i="0" kern="1200">
          <a:solidFill>
            <a:schemeClr val="tx1"/>
          </a:solidFill>
          <a:effectLst>
            <a:outerShdw blurRad="53975" dist="76200" dir="3600000" algn="tl" rotWithShape="0">
              <a:schemeClr val="bg1">
                <a:lumMod val="65000"/>
                <a:alpha val="43000"/>
              </a:schemeClr>
            </a:outerShdw>
          </a:effectLst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196850" indent="-196850" algn="l" defTabSz="457200" rtl="0" eaLnBrk="1" fontAlgn="base" hangingPunct="1">
        <a:spcBef>
          <a:spcPct val="20000"/>
        </a:spcBef>
        <a:spcAft>
          <a:spcPct val="0"/>
        </a:spcAft>
        <a:buClr>
          <a:srgbClr val="C0C330"/>
        </a:buClr>
        <a:buSzPct val="100000"/>
        <a:buFont typeface="Wingdings" charset="0"/>
        <a:buChar char="§"/>
        <a:defRPr sz="2000" b="0" i="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1pPr>
      <a:lvl2pPr marL="554038" indent="-196850" algn="l" defTabSz="457200" rtl="0" eaLnBrk="1" fontAlgn="base" hangingPunct="1">
        <a:spcBef>
          <a:spcPct val="0"/>
        </a:spcBef>
        <a:spcAft>
          <a:spcPct val="0"/>
        </a:spcAft>
        <a:buFont typeface="Arial" charset="0"/>
        <a:buChar char="–"/>
        <a:defRPr b="0" i="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2pPr>
      <a:lvl3pPr marL="787400" indent="-142875" algn="l" defTabSz="457200" rtl="0" eaLnBrk="1" fontAlgn="base" hangingPunct="1">
        <a:spcBef>
          <a:spcPts val="200"/>
        </a:spcBef>
        <a:spcAft>
          <a:spcPct val="0"/>
        </a:spcAft>
        <a:buClr>
          <a:srgbClr val="C0C330"/>
        </a:buClr>
        <a:buFont typeface="Arial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3pPr>
      <a:lvl4pPr marL="1090613" indent="-179388" algn="l" defTabSz="457200" rtl="0" eaLnBrk="1" fontAlgn="base" hangingPunct="1">
        <a:spcBef>
          <a:spcPts val="325"/>
        </a:spcBef>
        <a:spcAft>
          <a:spcPct val="0"/>
        </a:spcAft>
        <a:buFont typeface="Arial" charset="0"/>
        <a:buChar char="–"/>
        <a:defRPr sz="1400" b="0" i="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4pPr>
      <a:lvl5pPr marL="1163637" indent="0" algn="l" defTabSz="457200" rtl="0" eaLnBrk="1" fontAlgn="base" hangingPunct="1">
        <a:spcBef>
          <a:spcPts val="275"/>
        </a:spcBef>
        <a:spcAft>
          <a:spcPct val="0"/>
        </a:spcAft>
        <a:buClr>
          <a:srgbClr val="C0C330"/>
        </a:buClr>
        <a:buFont typeface="Lucida Grande CE" charset="0"/>
        <a:buNone/>
        <a:defRPr sz="1400" b="0" i="0" kern="1200" baseline="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1F7E269B-4992-4843-9194-2DE02E19572C}"/>
              </a:ext>
            </a:extLst>
          </p:cNvPr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8006"/>
            <a:ext cx="9140400" cy="685346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321"/>
            <a:ext cx="6785811" cy="864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err="1"/>
              <a:t>Click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edit</a:t>
            </a:r>
            <a:r>
              <a:rPr lang="hu-HU" dirty="0"/>
              <a:t> </a:t>
            </a:r>
            <a:r>
              <a:rPr lang="hu-HU" dirty="0" err="1"/>
              <a:t>Slide</a:t>
            </a:r>
            <a:r>
              <a:rPr lang="hu-HU" dirty="0"/>
              <a:t> </a:t>
            </a:r>
            <a:r>
              <a:rPr lang="hu-HU" dirty="0" err="1"/>
              <a:t>title</a:t>
            </a:r>
            <a:r>
              <a:rPr lang="hu-HU" dirty="0"/>
              <a:t> </a:t>
            </a:r>
            <a:r>
              <a:rPr lang="hu-HU" dirty="0" err="1"/>
              <a:t>style</a:t>
            </a:r>
            <a:endParaRPr lang="en-US" dirty="0"/>
          </a:p>
        </p:txBody>
      </p:sp>
      <p:sp>
        <p:nvSpPr>
          <p:cNvPr id="1033" name="TextBox 4"/>
          <p:cNvSpPr txBox="1">
            <a:spLocks noChangeArrowheads="1"/>
          </p:cNvSpPr>
          <p:nvPr/>
        </p:nvSpPr>
        <p:spPr bwMode="auto">
          <a:xfrm>
            <a:off x="5232401" y="7143750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 sz="135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10640"/>
            <a:ext cx="8229600" cy="452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dirty="0"/>
              <a:t>Kattintson ide a Mester oldali stílusok módosításához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5327" y="6174106"/>
            <a:ext cx="371475" cy="3733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75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4CD70D8-BC46-473A-A8FB-799D9A4FD9F5}" type="slidenum">
              <a:rPr lang="hu-HU" altLang="en-US" smtClean="0"/>
              <a:pPr>
                <a:defRPr/>
              </a:pPr>
              <a:t>‹#›</a:t>
            </a:fld>
            <a:endParaRPr lang="hu-HU" alt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32" y="6126228"/>
            <a:ext cx="2305814" cy="4095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3448" y="6026151"/>
            <a:ext cx="541534" cy="616112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F1CDEF6A-04ED-634E-BDFB-5434399AF5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46573" y="303984"/>
            <a:ext cx="1240229" cy="31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79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l" defTabSz="342900" rtl="0" eaLnBrk="1" fontAlgn="base" hangingPunct="1">
        <a:spcBef>
          <a:spcPct val="0"/>
        </a:spcBef>
        <a:spcAft>
          <a:spcPct val="0"/>
        </a:spcAft>
        <a:defRPr sz="1800" b="1" i="0" kern="1200">
          <a:solidFill>
            <a:schemeClr val="tx1"/>
          </a:solidFill>
          <a:effectLst>
            <a:outerShdw blurRad="53975" dist="76200" dir="3600000" algn="tl" rotWithShape="0">
              <a:schemeClr val="bg1">
                <a:lumMod val="65000"/>
                <a:alpha val="43000"/>
              </a:schemeClr>
            </a:outerShdw>
          </a:effectLst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1pPr>
      <a:lvl2pPr algn="l" defTabSz="342900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l" defTabSz="342900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l" defTabSz="342900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l" defTabSz="342900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42900" algn="l" defTabSz="342900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l" defTabSz="342900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l" defTabSz="342900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l" defTabSz="342900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147638" indent="-147638" algn="l" defTabSz="342900" rtl="0" eaLnBrk="1" fontAlgn="base" hangingPunct="1">
        <a:spcBef>
          <a:spcPct val="20000"/>
        </a:spcBef>
        <a:spcAft>
          <a:spcPct val="0"/>
        </a:spcAft>
        <a:buClr>
          <a:srgbClr val="C0C330"/>
        </a:buClr>
        <a:buSzPct val="100000"/>
        <a:buFont typeface="Wingdings" charset="0"/>
        <a:buChar char="§"/>
        <a:defRPr sz="1500" b="0" i="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1pPr>
      <a:lvl2pPr marL="415529" indent="-147638" algn="l" defTabSz="342900" rtl="0" eaLnBrk="1" fontAlgn="base" hangingPunct="1">
        <a:spcBef>
          <a:spcPct val="0"/>
        </a:spcBef>
        <a:spcAft>
          <a:spcPct val="0"/>
        </a:spcAft>
        <a:buFont typeface="Arial" charset="0"/>
        <a:buChar char="–"/>
        <a:defRPr b="0" i="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2pPr>
      <a:lvl3pPr marL="590550" indent="-107156" algn="l" defTabSz="342900" rtl="0" eaLnBrk="1" fontAlgn="base" hangingPunct="1">
        <a:spcBef>
          <a:spcPts val="150"/>
        </a:spcBef>
        <a:spcAft>
          <a:spcPct val="0"/>
        </a:spcAft>
        <a:buClr>
          <a:srgbClr val="C0C330"/>
        </a:buClr>
        <a:buFont typeface="Arial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3pPr>
      <a:lvl4pPr marL="817960" indent="-134541" algn="l" defTabSz="342900" rtl="0" eaLnBrk="1" fontAlgn="base" hangingPunct="1">
        <a:spcBef>
          <a:spcPts val="244"/>
        </a:spcBef>
        <a:spcAft>
          <a:spcPct val="0"/>
        </a:spcAft>
        <a:buFont typeface="Arial" charset="0"/>
        <a:buChar char="–"/>
        <a:defRPr sz="1050" b="0" i="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4pPr>
      <a:lvl5pPr marL="1007269" indent="-134541" algn="l" defTabSz="342900" rtl="0" eaLnBrk="1" fontAlgn="base" hangingPunct="1">
        <a:spcBef>
          <a:spcPts val="206"/>
        </a:spcBef>
        <a:spcAft>
          <a:spcPct val="0"/>
        </a:spcAft>
        <a:buClr>
          <a:srgbClr val="C0C330"/>
        </a:buClr>
        <a:buFont typeface="Lucida Grande CE" charset="0"/>
        <a:buChar char="»"/>
        <a:defRPr sz="1050" b="0" i="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emf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5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png"/><Relationship Id="rId4" Type="http://schemas.openxmlformats.org/officeDocument/2006/relationships/image" Target="../media/image66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9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72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jpeg"/><Relationship Id="rId5" Type="http://schemas.openxmlformats.org/officeDocument/2006/relationships/image" Target="../media/image94.emf"/><Relationship Id="rId4" Type="http://schemas.openxmlformats.org/officeDocument/2006/relationships/image" Target="../media/image93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8.png"/><Relationship Id="rId4" Type="http://schemas.openxmlformats.org/officeDocument/2006/relationships/image" Target="../media/image97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ctrTitle" idx="4294967295"/>
          </p:nvPr>
        </p:nvSpPr>
        <p:spPr>
          <a:xfrm>
            <a:off x="792088" y="1733550"/>
            <a:ext cx="8316416" cy="16700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H-Heavy"/>
              </a:rPr>
              <a:t>Fast </a:t>
            </a:r>
            <a:r>
              <a:rPr lang="en-GB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H-Heavy"/>
              </a:rPr>
              <a:t>neutron production with kHz repetition rate, few-cycle </a:t>
            </a:r>
            <a:r>
              <a:rPr lang="en-GB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H-Heavy"/>
              </a:rPr>
              <a:t>lasers</a:t>
            </a:r>
            <a:endParaRPr lang="hu-H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H-Heavy"/>
            </a:endParaRPr>
          </a:p>
        </p:txBody>
      </p:sp>
      <p:pic>
        <p:nvPicPr>
          <p:cNvPr id="5124" name="Picture 2" descr="E:\Betti\R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5024"/>
            <a:ext cx="2664296" cy="2218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3600450" y="3573016"/>
            <a:ext cx="5543550" cy="2217737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000"/>
              </a:spcBef>
              <a:spcAft>
                <a:spcPts val="675"/>
              </a:spcAft>
              <a:buFontTx/>
              <a:buNone/>
              <a:defRPr/>
            </a:pPr>
            <a:r>
              <a:rPr lang="hu-HU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enirH-Heavy"/>
              </a:rPr>
              <a:t>Károly </a:t>
            </a:r>
            <a:r>
              <a:rPr lang="hu-HU" alt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enirH-Heavy"/>
              </a:rPr>
              <a:t>Osvay</a:t>
            </a:r>
            <a:endParaRPr lang="hu-HU" altLang="en-US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venirH-Heavy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4499992" y="4221088"/>
            <a:ext cx="43204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enirH-Heavy"/>
              </a:rPr>
              <a:t>New opportunities and challenges in nuclear physics with high power </a:t>
            </a:r>
            <a:r>
              <a:rPr lang="en-GB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enirH-Heavy"/>
              </a:rPr>
              <a:t>lasers</a:t>
            </a:r>
            <a:endParaRPr lang="hu-HU" sz="20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venirH-Heavy"/>
            </a:endParaRPr>
          </a:p>
          <a:p>
            <a:pPr>
              <a:defRPr/>
            </a:pPr>
            <a:endParaRPr lang="hu-H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venirH-Heavy"/>
            </a:endParaRPr>
          </a:p>
          <a:p>
            <a:pPr>
              <a:defRPr/>
            </a:pPr>
            <a:r>
              <a:rPr lang="hu-H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enirH-Heavy"/>
              </a:rPr>
              <a:t> </a:t>
            </a:r>
            <a:r>
              <a:rPr lang="hu-HU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enirH-Heavy"/>
              </a:rPr>
              <a:t>Trento</a:t>
            </a:r>
            <a:r>
              <a:rPr lang="hu-H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enirH-Heavy"/>
              </a:rPr>
              <a:t>, 1</a:t>
            </a:r>
            <a:r>
              <a:rPr lang="hu-HU" sz="2000" b="1" baseline="30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enirH-Heavy"/>
              </a:rPr>
              <a:t>st</a:t>
            </a:r>
            <a:r>
              <a:rPr lang="hu-H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enirH-Heavy"/>
              </a:rPr>
              <a:t>  </a:t>
            </a:r>
            <a:r>
              <a:rPr lang="hu-HU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enirH-Heavy"/>
              </a:rPr>
              <a:t>July</a:t>
            </a:r>
            <a:r>
              <a:rPr lang="hu-H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enirH-Heavy"/>
              </a:rPr>
              <a:t>, 2024</a:t>
            </a:r>
            <a:endParaRPr lang="en-GB" sz="20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venirH-Heavy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9EBE04E3-8E85-4905-B507-A266F7592F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7560840" cy="1120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732" y="1881961"/>
            <a:ext cx="2664296" cy="1681462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769189" y="1517369"/>
            <a:ext cx="1411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Tape target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3845412" y="4007404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Cryo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 (D) ribbon</a:t>
            </a:r>
          </a:p>
        </p:txBody>
      </p:sp>
      <p:sp>
        <p:nvSpPr>
          <p:cNvPr id="7" name="Téglalap 6"/>
          <p:cNvSpPr/>
          <p:nvPr/>
        </p:nvSpPr>
        <p:spPr>
          <a:xfrm>
            <a:off x="1769189" y="3625279"/>
            <a:ext cx="27900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PRAB 20, 041301 (2017)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3"/>
          <a:srcRect t="43446"/>
          <a:stretch/>
        </p:blipFill>
        <p:spPr>
          <a:xfrm>
            <a:off x="2915816" y="4441595"/>
            <a:ext cx="3633910" cy="1406002"/>
          </a:xfrm>
          <a:prstGeom prst="rect">
            <a:avLst/>
          </a:prstGeom>
        </p:spPr>
      </p:pic>
      <p:sp>
        <p:nvSpPr>
          <p:cNvPr id="12" name="Téglalap 11"/>
          <p:cNvSpPr/>
          <p:nvPr/>
        </p:nvSpPr>
        <p:spPr>
          <a:xfrm>
            <a:off x="6427897" y="5373216"/>
            <a:ext cx="2551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PHYS. REV. X 6, 041030 (2016)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6300192" y="144655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Liquid jet</a:t>
            </a: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4"/>
          <a:srcRect l="11281" t="15758" r="55680" b="6882"/>
          <a:stretch/>
        </p:blipFill>
        <p:spPr>
          <a:xfrm>
            <a:off x="6119486" y="1898314"/>
            <a:ext cx="1687731" cy="2222865"/>
          </a:xfrm>
          <a:prstGeom prst="rect">
            <a:avLst/>
          </a:prstGeom>
        </p:spPr>
      </p:pic>
      <p:sp>
        <p:nvSpPr>
          <p:cNvPr id="17" name="Szövegdoboz 16"/>
          <p:cNvSpPr txBox="1"/>
          <p:nvPr/>
        </p:nvSpPr>
        <p:spPr>
          <a:xfrm>
            <a:off x="7270317" y="4129335"/>
            <a:ext cx="1776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HPLSE 7, e50 (2019)</a:t>
            </a:r>
          </a:p>
        </p:txBody>
      </p:sp>
      <p:sp>
        <p:nvSpPr>
          <p:cNvPr id="18" name="Szövegdoboz 4"/>
          <p:cNvSpPr txBox="1">
            <a:spLocks noChangeArrowheads="1"/>
          </p:cNvSpPr>
          <p:nvPr/>
        </p:nvSpPr>
        <p:spPr bwMode="auto">
          <a:xfrm>
            <a:off x="1229498" y="80509"/>
            <a:ext cx="700654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Common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challange</a:t>
            </a:r>
            <a:endParaRPr kumimoji="0" lang="hu-HU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igh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epetition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ate 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argets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2985236" y="1035791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Most promising candidates so far</a:t>
            </a:r>
          </a:p>
        </p:txBody>
      </p:sp>
    </p:spTree>
    <p:extLst>
      <p:ext uri="{BB962C8B-B14F-4D97-AF65-F5344CB8AC3E}">
        <p14:creationId xmlns:p14="http://schemas.microsoft.com/office/powerpoint/2010/main" val="13174522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zövegdoboz 4">
            <a:extLst>
              <a:ext uri="{FF2B5EF4-FFF2-40B4-BE49-F238E27FC236}">
                <a16:creationId xmlns:a16="http://schemas.microsoft.com/office/drawing/2014/main" id="{1738F9DF-8491-474B-8135-17BE4452BA94}"/>
              </a:ext>
            </a:extLst>
          </p:cNvPr>
          <p:cNvSpPr txBox="1"/>
          <p:nvPr/>
        </p:nvSpPr>
        <p:spPr>
          <a:xfrm>
            <a:off x="827584" y="116632"/>
            <a:ext cx="7520723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hu-HU"/>
            </a:defPPr>
            <a:lvl1pPr algn="ctr" eaLnBrk="1" hangingPunct="1">
              <a:buFontTx/>
              <a:buNone/>
              <a:defRPr sz="2800" b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dirty="0" err="1" smtClean="0">
                <a:solidFill>
                  <a:srgbClr val="FF0000"/>
                </a:solidFill>
              </a:rPr>
              <a:t>Challange</a:t>
            </a:r>
            <a:r>
              <a:rPr lang="hu-HU" dirty="0" smtClean="0">
                <a:solidFill>
                  <a:srgbClr val="FF0000"/>
                </a:solidFill>
              </a:rPr>
              <a:t> - </a:t>
            </a:r>
            <a:r>
              <a:rPr lang="hu-HU" dirty="0" err="1">
                <a:solidFill>
                  <a:srgbClr val="FF0000"/>
                </a:solidFill>
              </a:rPr>
              <a:t>f</a:t>
            </a:r>
            <a:r>
              <a:rPr lang="hu-HU" dirty="0" err="1" smtClean="0">
                <a:solidFill>
                  <a:srgbClr val="FF0000"/>
                </a:solidFill>
              </a:rPr>
              <a:t>ew-cycle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laser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pulse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Coherent Acceleration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of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Ion by Laser (CAIL)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(thin target,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single- (few-) cycle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laser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pulse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a</a:t>
            </a:r>
            <a:r>
              <a:rPr kumimoji="0" lang="hu-HU" sz="24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0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~ 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  <a:sym typeface="Symbol" panose="05050102010706020507" pitchFamily="18" charset="2"/>
              </a:rPr>
              <a:t>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pic>
        <p:nvPicPr>
          <p:cNvPr id="28" name="Kép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928338"/>
            <a:ext cx="7699638" cy="3948934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6300192" y="5805264"/>
            <a:ext cx="2180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Early</a:t>
            </a:r>
            <a:r>
              <a:rPr lang="hu-HU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1D </a:t>
            </a:r>
            <a:r>
              <a:rPr lang="hu-HU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simulations</a:t>
            </a:r>
            <a:endParaRPr lang="en-GB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2996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70196" y="-27384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70196" y="-27384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896D52CC-97C1-4258-B24B-46BE9A85805A}"/>
              </a:ext>
            </a:extLst>
          </p:cNvPr>
          <p:cNvSpPr txBox="1"/>
          <p:nvPr/>
        </p:nvSpPr>
        <p:spPr>
          <a:xfrm>
            <a:off x="1043608" y="11088"/>
            <a:ext cx="6393418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7619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Scheme</a:t>
            </a:r>
            <a:r>
              <a:rPr kumimoji="0" lang="hu-HU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of </a:t>
            </a:r>
            <a:r>
              <a:rPr kumimoji="0" lang="hu-HU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the</a:t>
            </a:r>
            <a:r>
              <a:rPr kumimoji="0" lang="hu-HU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interactions</a:t>
            </a:r>
            <a:endParaRPr kumimoji="0" lang="fa-IR" sz="2800" b="1" i="0" u="none" strike="noStrike" kern="1200" cap="none" spc="0" normalizeH="0" baseline="0" noProof="0" dirty="0">
              <a:ln>
                <a:noFill/>
              </a:ln>
              <a:solidFill>
                <a:srgbClr val="343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Szövegdoboz 29"/>
          <p:cNvSpPr txBox="1"/>
          <p:nvPr/>
        </p:nvSpPr>
        <p:spPr>
          <a:xfrm>
            <a:off x="1369788" y="828189"/>
            <a:ext cx="2278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D</a:t>
            </a:r>
            <a:r>
              <a:rPr kumimoji="0" lang="hu-HU" sz="2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+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hu-H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acceleration</a:t>
            </a:r>
            <a:endParaRPr kumimoji="0" lang="hu-H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1" name="Szövegdoboz 30"/>
          <p:cNvSpPr txBox="1"/>
          <p:nvPr/>
        </p:nvSpPr>
        <p:spPr>
          <a:xfrm>
            <a:off x="5474244" y="756181"/>
            <a:ext cx="2258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hu-HU"/>
            </a:defPPr>
            <a:lvl1pPr marL="0" marR="0" lvl="0" indent="0" defTabSz="3809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charset="0"/>
              </a:defRPr>
            </a:lvl1pPr>
          </a:lstStyle>
          <a:p>
            <a:pPr lvl="0">
              <a:defRPr/>
            </a:pPr>
            <a:r>
              <a:rPr lang="en-GB" dirty="0"/>
              <a:t>d(</a:t>
            </a:r>
            <a:r>
              <a:rPr lang="en-GB" dirty="0" err="1"/>
              <a:t>D,n</a:t>
            </a:r>
            <a:r>
              <a:rPr lang="en-GB" dirty="0"/>
              <a:t>)3He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charset="0"/>
                <a:cs typeface="+mn-cs"/>
              </a:rPr>
              <a:t> </a:t>
            </a:r>
            <a:r>
              <a:rPr kumimoji="0" lang="hu-H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charset="0"/>
                <a:cs typeface="+mn-cs"/>
              </a:rPr>
              <a:t>fusion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Garamond" panose="02020404030301010803" pitchFamily="18" charset="0"/>
              <a:ea typeface="ＭＳ Ｐゴシック" charset="0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618" y="1211282"/>
            <a:ext cx="7200800" cy="2674811"/>
          </a:xfrm>
          <a:prstGeom prst="rect">
            <a:avLst/>
          </a:prstGeom>
        </p:spPr>
      </p:pic>
      <p:sp>
        <p:nvSpPr>
          <p:cNvPr id="11" name="Téglalap 10"/>
          <p:cNvSpPr/>
          <p:nvPr/>
        </p:nvSpPr>
        <p:spPr>
          <a:xfrm>
            <a:off x="120521" y="3966755"/>
            <a:ext cx="47572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charset="0"/>
                <a:cs typeface="+mn-cs"/>
              </a:rPr>
              <a:t>Single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charset="0"/>
                <a:cs typeface="+mn-cs"/>
              </a:rPr>
              <a:t> </a:t>
            </a: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charset="0"/>
                <a:cs typeface="+mn-cs"/>
              </a:rPr>
              <a:t>shot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charset="0"/>
                <a:cs typeface="+mn-cs"/>
              </a:rPr>
              <a:t>, </a:t>
            </a: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charset="0"/>
                <a:cs typeface="+mn-cs"/>
              </a:rPr>
              <a:t>few</a:t>
            </a:r>
            <a:r>
              <a:rPr lang="hu-HU" sz="2000" b="1" dirty="0" smtClean="0">
                <a:solidFill>
                  <a:srgbClr val="0066FF"/>
                </a:solidFill>
                <a:latin typeface="Garamond" panose="02020404030301010803" pitchFamily="18" charset="0"/>
                <a:ea typeface="ＭＳ Ｐゴシック" charset="0"/>
              </a:rPr>
              <a:t>-</a:t>
            </a:r>
            <a:r>
              <a:rPr lang="hu-HU" sz="2000" b="1" dirty="0" err="1" smtClean="0">
                <a:solidFill>
                  <a:srgbClr val="0066FF"/>
                </a:solidFill>
                <a:latin typeface="Garamond" panose="02020404030301010803" pitchFamily="18" charset="0"/>
                <a:ea typeface="ＭＳ Ｐゴシック" charset="0"/>
              </a:rPr>
              <a:t>cycle</a:t>
            </a:r>
            <a:r>
              <a:rPr lang="hu-HU" sz="2000" b="1" dirty="0" smtClean="0">
                <a:solidFill>
                  <a:srgbClr val="0066FF"/>
                </a:solidFill>
                <a:latin typeface="Garamond" panose="02020404030301010803" pitchFamily="18" charset="0"/>
                <a:ea typeface="ＭＳ Ｐゴシック" charset="0"/>
              </a:rPr>
              <a:t>, </a:t>
            </a:r>
            <a:r>
              <a:rPr lang="hu-HU" sz="2000" b="1" dirty="0" err="1" smtClean="0">
                <a:solidFill>
                  <a:srgbClr val="0066FF"/>
                </a:solidFill>
                <a:latin typeface="Garamond" panose="02020404030301010803" pitchFamily="18" charset="0"/>
                <a:ea typeface="ＭＳ Ｐゴシック" charset="0"/>
              </a:rPr>
              <a:t>single</a:t>
            </a:r>
            <a:r>
              <a:rPr lang="hu-HU" sz="2000" b="1" dirty="0" smtClean="0">
                <a:solidFill>
                  <a:srgbClr val="0066FF"/>
                </a:solidFill>
                <a:latin typeface="Garamond" panose="02020404030301010803" pitchFamily="18" charset="0"/>
                <a:ea typeface="ＭＳ Ｐゴシック" charset="0"/>
              </a:rPr>
              <a:t> </a:t>
            </a:r>
            <a:r>
              <a:rPr lang="hu-HU" sz="2000" b="1" dirty="0" err="1" smtClean="0">
                <a:solidFill>
                  <a:srgbClr val="0066FF"/>
                </a:solidFill>
                <a:latin typeface="Garamond" panose="02020404030301010803" pitchFamily="18" charset="0"/>
                <a:ea typeface="ＭＳ Ｐゴシック" charset="0"/>
              </a:rPr>
              <a:t>cycle</a:t>
            </a:r>
            <a:r>
              <a:rPr lang="hu-HU" sz="2000" b="1" dirty="0" smtClean="0">
                <a:solidFill>
                  <a:srgbClr val="0066FF"/>
                </a:solidFill>
                <a:latin typeface="Garamond" panose="02020404030301010803" pitchFamily="18" charset="0"/>
                <a:ea typeface="ＭＳ Ｐゴシック" charset="0"/>
              </a:rPr>
              <a:t> </a:t>
            </a:r>
            <a:r>
              <a:rPr lang="hu-HU" sz="2000" b="1" dirty="0" err="1" smtClean="0">
                <a:solidFill>
                  <a:srgbClr val="0066FF"/>
                </a:solidFill>
                <a:latin typeface="Garamond" panose="02020404030301010803" pitchFamily="18" charset="0"/>
                <a:ea typeface="ＭＳ Ｐゴシック" charset="0"/>
              </a:rPr>
              <a:t>pulses</a:t>
            </a: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Garamond" panose="02020404030301010803" pitchFamily="18" charset="0"/>
              <a:ea typeface="ＭＳ Ｐゴシック" charset="0"/>
              <a:cs typeface="+mn-cs"/>
            </a:endParaRP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charset="0"/>
                <a:cs typeface="+mn-cs"/>
              </a:rPr>
              <a:t>Study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charset="0"/>
                <a:cs typeface="+mn-cs"/>
              </a:rPr>
              <a:t> of </a:t>
            </a:r>
            <a:r>
              <a:rPr lang="hu-HU" sz="2000" b="1" dirty="0" smtClean="0">
                <a:solidFill>
                  <a:srgbClr val="0066FF"/>
                </a:solidFill>
                <a:latin typeface="Garamond" panose="02020404030301010803" pitchFamily="18" charset="0"/>
                <a:ea typeface="ＭＳ Ｐゴシック" charset="0"/>
              </a:rPr>
              <a:t>ion </a:t>
            </a: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charset="0"/>
                <a:cs typeface="+mn-cs"/>
              </a:rPr>
              <a:t>acceleratio</a:t>
            </a:r>
            <a:r>
              <a:rPr lang="hu-HU" sz="2000" b="1" dirty="0" smtClean="0">
                <a:solidFill>
                  <a:srgbClr val="0066FF"/>
                </a:solidFill>
                <a:latin typeface="Garamond" panose="02020404030301010803" pitchFamily="18" charset="0"/>
                <a:ea typeface="ＭＳ Ｐゴシック" charset="0"/>
              </a:rPr>
              <a:t>n </a:t>
            </a:r>
            <a:r>
              <a:rPr lang="hu-HU" sz="2000" b="1" dirty="0" err="1" smtClean="0">
                <a:solidFill>
                  <a:srgbClr val="0066FF"/>
                </a:solidFill>
                <a:latin typeface="Garamond" panose="02020404030301010803" pitchFamily="18" charset="0"/>
                <a:ea typeface="ＭＳ Ｐゴシック" charset="0"/>
              </a:rPr>
              <a:t>on</a:t>
            </a:r>
            <a:r>
              <a:rPr lang="hu-HU" sz="2000" b="1" dirty="0" smtClean="0">
                <a:solidFill>
                  <a:srgbClr val="0066FF"/>
                </a:solidFill>
                <a:latin typeface="Garamond" panose="02020404030301010803" pitchFamily="18" charset="0"/>
                <a:ea typeface="ＭＳ Ｐゴシック" charset="0"/>
              </a:rPr>
              <a:t> </a:t>
            </a:r>
            <a:r>
              <a:rPr lang="hu-HU" sz="2000" b="1" dirty="0" err="1" smtClean="0">
                <a:solidFill>
                  <a:srgbClr val="0066FF"/>
                </a:solidFill>
                <a:latin typeface="Garamond" panose="02020404030301010803" pitchFamily="18" charset="0"/>
                <a:ea typeface="ＭＳ Ｐゴシック" charset="0"/>
              </a:rPr>
              <a:t>ultrathin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charset="0"/>
                <a:cs typeface="+mn-cs"/>
              </a:rPr>
              <a:t> </a:t>
            </a: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charset="0"/>
                <a:cs typeface="+mn-cs"/>
              </a:rPr>
              <a:t>foils</a:t>
            </a:r>
            <a:endParaRPr kumimoji="0" lang="hu-HU" sz="2000" b="1" i="0" u="none" strike="noStrike" kern="1200" cap="none" spc="0" normalizeH="0" noProof="0" dirty="0" smtClean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Garamond" panose="02020404030301010803" pitchFamily="18" charset="0"/>
              <a:ea typeface="ＭＳ Ｐゴシック" charset="0"/>
              <a:cs typeface="+mn-cs"/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531354" y="5154018"/>
            <a:ext cx="37667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 err="1" smtClean="0">
                <a:latin typeface="Garamond" panose="02020404030301010803" pitchFamily="18" charset="0"/>
              </a:rPr>
              <a:t>Ter-Avetisyan</a:t>
            </a:r>
            <a:r>
              <a:rPr lang="hu-HU" sz="1600" dirty="0" smtClean="0">
                <a:latin typeface="Garamond" panose="02020404030301010803" pitchFamily="18" charset="0"/>
              </a:rPr>
              <a:t> </a:t>
            </a:r>
            <a:r>
              <a:rPr lang="hu-HU" sz="1600" dirty="0">
                <a:latin typeface="Garamond" panose="02020404030301010803" pitchFamily="18" charset="0"/>
              </a:rPr>
              <a:t>et </a:t>
            </a:r>
            <a:r>
              <a:rPr lang="hu-HU" sz="1600" dirty="0" err="1">
                <a:latin typeface="Garamond" panose="02020404030301010803" pitchFamily="18" charset="0"/>
              </a:rPr>
              <a:t>al</a:t>
            </a:r>
            <a:r>
              <a:rPr lang="hu-HU" sz="1600" dirty="0">
                <a:latin typeface="Garamond" panose="02020404030301010803" pitchFamily="18" charset="0"/>
              </a:rPr>
              <a:t>., </a:t>
            </a:r>
            <a:r>
              <a:rPr lang="fr-FR" sz="1600" dirty="0" smtClean="0">
                <a:latin typeface="Garamond" panose="02020404030301010803" pitchFamily="18" charset="0"/>
              </a:rPr>
              <a:t>P</a:t>
            </a:r>
            <a:r>
              <a:rPr lang="hu-HU" sz="1600" dirty="0" smtClean="0">
                <a:latin typeface="Garamond" panose="02020404030301010803" pitchFamily="18" charset="0"/>
              </a:rPr>
              <a:t>PCF </a:t>
            </a:r>
            <a:r>
              <a:rPr lang="fr-FR" sz="1600" b="1" dirty="0" smtClean="0">
                <a:latin typeface="Garamond" panose="02020404030301010803" pitchFamily="18" charset="0"/>
              </a:rPr>
              <a:t>65</a:t>
            </a:r>
            <a:r>
              <a:rPr lang="fr-FR" sz="1600" dirty="0" smtClean="0">
                <a:latin typeface="Garamond" panose="02020404030301010803" pitchFamily="18" charset="0"/>
              </a:rPr>
              <a:t> </a:t>
            </a:r>
            <a:r>
              <a:rPr lang="fr-FR" sz="1600" dirty="0">
                <a:latin typeface="Garamond" panose="02020404030301010803" pitchFamily="18" charset="0"/>
              </a:rPr>
              <a:t>(2023) </a:t>
            </a:r>
            <a:r>
              <a:rPr lang="fr-FR" sz="1600" dirty="0" smtClean="0">
                <a:latin typeface="Garamond" panose="02020404030301010803" pitchFamily="18" charset="0"/>
              </a:rPr>
              <a:t>085012</a:t>
            </a:r>
            <a:endParaRPr lang="en-GB" sz="1600" i="1" dirty="0">
              <a:latin typeface="Garamond" panose="02020404030301010803" pitchFamily="18" charset="0"/>
            </a:endParaRPr>
          </a:p>
        </p:txBody>
      </p:sp>
      <p:sp>
        <p:nvSpPr>
          <p:cNvPr id="16" name="Téglalap 15"/>
          <p:cNvSpPr/>
          <p:nvPr/>
        </p:nvSpPr>
        <p:spPr>
          <a:xfrm>
            <a:off x="1129300" y="4604476"/>
            <a:ext cx="30243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Singh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et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al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.,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Sci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.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Rep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. </a:t>
            </a: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12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(2022) 8100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196358" y="4871309"/>
            <a:ext cx="39969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Varmazyar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et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al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.,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Rev.Sci.Instr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. </a:t>
            </a: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93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(2022) 073301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759377" y="5426202"/>
            <a:ext cx="34524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1600" dirty="0" err="1" smtClean="0">
                <a:latin typeface="Garamond" panose="02020404030301010803" pitchFamily="18" charset="0"/>
              </a:rPr>
              <a:t>Toth</a:t>
            </a:r>
            <a:r>
              <a:rPr lang="hu-HU" sz="1600" dirty="0" smtClean="0">
                <a:latin typeface="Garamond" panose="02020404030301010803" pitchFamily="18" charset="0"/>
              </a:rPr>
              <a:t> et </a:t>
            </a:r>
            <a:r>
              <a:rPr lang="hu-HU" sz="1600" dirty="0" err="1" smtClean="0">
                <a:latin typeface="Garamond" panose="02020404030301010803" pitchFamily="18" charset="0"/>
              </a:rPr>
              <a:t>al</a:t>
            </a:r>
            <a:r>
              <a:rPr lang="hu-HU" sz="1600" dirty="0" smtClean="0">
                <a:latin typeface="Garamond" panose="02020404030301010803" pitchFamily="18" charset="0"/>
              </a:rPr>
              <a:t>., </a:t>
            </a:r>
            <a:r>
              <a:rPr lang="hu-HU" sz="1600" dirty="0" err="1" smtClean="0">
                <a:latin typeface="Garamond" panose="02020404030301010803" pitchFamily="18" charset="0"/>
              </a:rPr>
              <a:t>Opt</a:t>
            </a:r>
            <a:r>
              <a:rPr lang="hu-HU" sz="1600" dirty="0" smtClean="0">
                <a:latin typeface="Garamond" panose="02020404030301010803" pitchFamily="18" charset="0"/>
              </a:rPr>
              <a:t>. Lett. </a:t>
            </a:r>
            <a:r>
              <a:rPr lang="hu-HU" sz="1600" b="1" dirty="0" smtClean="0">
                <a:latin typeface="Garamond" panose="02020404030301010803" pitchFamily="18" charset="0"/>
              </a:rPr>
              <a:t>48</a:t>
            </a:r>
            <a:r>
              <a:rPr lang="fr-FR" sz="1600" dirty="0" smtClean="0">
                <a:latin typeface="Garamond" panose="02020404030301010803" pitchFamily="18" charset="0"/>
              </a:rPr>
              <a:t> </a:t>
            </a:r>
            <a:r>
              <a:rPr lang="fr-FR" sz="1600" dirty="0">
                <a:latin typeface="Garamond" panose="02020404030301010803" pitchFamily="18" charset="0"/>
              </a:rPr>
              <a:t>(2023) </a:t>
            </a:r>
            <a:r>
              <a:rPr lang="hu-HU" sz="1600" dirty="0" smtClean="0">
                <a:latin typeface="Garamond" panose="02020404030301010803" pitchFamily="18" charset="0"/>
              </a:rPr>
              <a:t>57</a:t>
            </a:r>
          </a:p>
          <a:p>
            <a:pPr algn="r"/>
            <a:r>
              <a:rPr lang="hu-HU" sz="1600" dirty="0" err="1" smtClean="0">
                <a:latin typeface="Garamond" panose="02020404030301010803" pitchFamily="18" charset="0"/>
              </a:rPr>
              <a:t>Hadjikyriacou</a:t>
            </a:r>
            <a:r>
              <a:rPr lang="hu-HU" sz="1600" dirty="0" smtClean="0">
                <a:latin typeface="Garamond" panose="02020404030301010803" pitchFamily="18" charset="0"/>
              </a:rPr>
              <a:t> et </a:t>
            </a:r>
            <a:r>
              <a:rPr lang="hu-HU" sz="1600" dirty="0" err="1" smtClean="0">
                <a:latin typeface="Garamond" panose="02020404030301010803" pitchFamily="18" charset="0"/>
              </a:rPr>
              <a:t>al</a:t>
            </a:r>
            <a:r>
              <a:rPr lang="hu-HU" sz="1600" dirty="0" smtClean="0">
                <a:latin typeface="Garamond" panose="02020404030301010803" pitchFamily="18" charset="0"/>
              </a:rPr>
              <a:t>., in </a:t>
            </a:r>
            <a:r>
              <a:rPr lang="hu-HU" sz="1600" dirty="0" err="1" smtClean="0">
                <a:latin typeface="Garamond" panose="02020404030301010803" pitchFamily="18" charset="0"/>
              </a:rPr>
              <a:t>prep</a:t>
            </a:r>
            <a:r>
              <a:rPr lang="hu-HU" sz="1600" dirty="0" smtClean="0">
                <a:latin typeface="Garamond" panose="02020404030301010803" pitchFamily="18" charset="0"/>
              </a:rPr>
              <a:t>.</a:t>
            </a:r>
            <a:endParaRPr lang="en-GB" sz="1600" dirty="0">
              <a:latin typeface="Garamond" panose="02020404030301010803" pitchFamily="18" charset="0"/>
            </a:endParaRPr>
          </a:p>
        </p:txBody>
      </p:sp>
      <p:sp>
        <p:nvSpPr>
          <p:cNvPr id="19" name="Téglalap 18"/>
          <p:cNvSpPr/>
          <p:nvPr/>
        </p:nvSpPr>
        <p:spPr>
          <a:xfrm>
            <a:off x="2642625" y="3214858"/>
            <a:ext cx="62940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8098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1 Hz (</a:t>
            </a:r>
            <a:r>
              <a:rPr lang="hu-HU" sz="2000" b="1" dirty="0" err="1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burst</a:t>
            </a:r>
            <a:r>
              <a:rPr lang="hu-HU" sz="2000" b="1" dirty="0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) </a:t>
            </a:r>
            <a:r>
              <a:rPr lang="hu-HU" sz="2000" b="1" dirty="0" err="1" smtClean="0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mode</a:t>
            </a:r>
            <a:r>
              <a:rPr lang="hu-HU" sz="2000" b="1" dirty="0" smtClean="0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, </a:t>
            </a:r>
            <a:r>
              <a:rPr lang="hu-HU" sz="2000" b="1" dirty="0" err="1" smtClean="0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rotating</a:t>
            </a:r>
            <a:r>
              <a:rPr lang="hu-HU" sz="2000" b="1" dirty="0" smtClean="0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 </a:t>
            </a:r>
            <a:r>
              <a:rPr lang="hu-HU" sz="2000" b="1" dirty="0" err="1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wheel</a:t>
            </a:r>
            <a:r>
              <a:rPr lang="hu-HU" sz="2000" b="1" dirty="0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 </a:t>
            </a:r>
            <a:r>
              <a:rPr lang="hu-HU" sz="2000" b="1" dirty="0" err="1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target</a:t>
            </a:r>
            <a:r>
              <a:rPr lang="hu-HU" sz="2000" b="1" dirty="0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 </a:t>
            </a:r>
          </a:p>
          <a:p>
            <a:pPr defTabSz="38098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Deuteron </a:t>
            </a:r>
            <a:r>
              <a:rPr lang="hu-HU" sz="2000" b="1" dirty="0" err="1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acceleration</a:t>
            </a:r>
            <a:r>
              <a:rPr lang="hu-HU" sz="2000" b="1" dirty="0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 </a:t>
            </a:r>
            <a:r>
              <a:rPr lang="hu-HU" sz="2000" b="1" dirty="0" err="1" smtClean="0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from</a:t>
            </a:r>
            <a:r>
              <a:rPr lang="hu-HU" sz="2000" b="1" dirty="0" smtClean="0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 </a:t>
            </a:r>
            <a:r>
              <a:rPr lang="hu-HU" sz="2000" b="1" dirty="0" err="1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foils</a:t>
            </a:r>
            <a:r>
              <a:rPr lang="hu-HU" sz="2000" b="1" dirty="0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 and neutron </a:t>
            </a:r>
            <a:r>
              <a:rPr lang="hu-HU" sz="2000" b="1" dirty="0" err="1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generation</a:t>
            </a:r>
            <a:endParaRPr lang="hu-HU" sz="2000" b="1" dirty="0">
              <a:solidFill>
                <a:srgbClr val="009900"/>
              </a:solidFill>
              <a:latin typeface="Garamond" panose="02020404030301010803" pitchFamily="18" charset="0"/>
              <a:ea typeface="ＭＳ Ｐゴシック" charset="0"/>
            </a:endParaRPr>
          </a:p>
        </p:txBody>
      </p:sp>
      <p:sp>
        <p:nvSpPr>
          <p:cNvPr id="20" name="Téglalap 19"/>
          <p:cNvSpPr/>
          <p:nvPr/>
        </p:nvSpPr>
        <p:spPr>
          <a:xfrm>
            <a:off x="6610350" y="3888350"/>
            <a:ext cx="25336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1600" dirty="0" smtClean="0">
                <a:latin typeface="Garamond" panose="02020404030301010803" pitchFamily="18" charset="0"/>
              </a:rPr>
              <a:t>Osvay </a:t>
            </a:r>
            <a:r>
              <a:rPr lang="hu-HU" sz="1600" dirty="0">
                <a:latin typeface="Garamond" panose="02020404030301010803" pitchFamily="18" charset="0"/>
              </a:rPr>
              <a:t>et </a:t>
            </a:r>
            <a:r>
              <a:rPr lang="hu-HU" sz="1600" dirty="0" err="1">
                <a:latin typeface="Garamond" panose="02020404030301010803" pitchFamily="18" charset="0"/>
              </a:rPr>
              <a:t>al</a:t>
            </a:r>
            <a:r>
              <a:rPr lang="hu-HU" sz="1600" dirty="0">
                <a:latin typeface="Garamond" panose="02020404030301010803" pitchFamily="18" charset="0"/>
              </a:rPr>
              <a:t>., </a:t>
            </a:r>
            <a:r>
              <a:rPr lang="hu-HU" sz="1600" i="1" dirty="0" smtClean="0">
                <a:latin typeface="Garamond" panose="02020404030301010803" pitchFamily="18" charset="0"/>
              </a:rPr>
              <a:t>EPJ Plus, in print</a:t>
            </a:r>
            <a:endParaRPr lang="en-GB" sz="1600" i="1" dirty="0">
              <a:latin typeface="Garamond" panose="02020404030301010803" pitchFamily="18" charset="0"/>
            </a:endParaRPr>
          </a:p>
        </p:txBody>
      </p:sp>
      <p:sp>
        <p:nvSpPr>
          <p:cNvPr id="21" name="Téglalap 20"/>
          <p:cNvSpPr/>
          <p:nvPr/>
        </p:nvSpPr>
        <p:spPr>
          <a:xfrm>
            <a:off x="4817790" y="4457149"/>
            <a:ext cx="45109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098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10 Hz </a:t>
            </a:r>
            <a:r>
              <a:rPr lang="hu-HU" sz="2000" b="1" dirty="0" err="1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continous</a:t>
            </a:r>
            <a:r>
              <a:rPr lang="hu-HU" sz="2000" b="1" dirty="0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 </a:t>
            </a:r>
            <a:r>
              <a:rPr lang="hu-HU" sz="2000" b="1" dirty="0" err="1" smtClean="0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mode</a:t>
            </a:r>
            <a:r>
              <a:rPr lang="hu-HU" sz="2000" b="1" dirty="0" smtClean="0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 </a:t>
            </a:r>
            <a:r>
              <a:rPr lang="hu-HU" sz="2000" b="1" dirty="0" err="1" smtClean="0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ultrathin</a:t>
            </a:r>
            <a:r>
              <a:rPr lang="hu-HU" sz="2000" b="1" dirty="0" smtClean="0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 </a:t>
            </a:r>
            <a:r>
              <a:rPr lang="hu-HU" sz="2000" b="1" dirty="0" err="1" smtClean="0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liquid</a:t>
            </a:r>
            <a:r>
              <a:rPr lang="hu-HU" sz="2000" b="1" dirty="0" smtClean="0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 </a:t>
            </a:r>
            <a:r>
              <a:rPr lang="hu-HU" sz="2000" b="1" dirty="0" err="1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leaf</a:t>
            </a:r>
            <a:r>
              <a:rPr lang="hu-HU" sz="2000" b="1" dirty="0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 </a:t>
            </a:r>
            <a:r>
              <a:rPr lang="hu-HU" sz="2000" b="1" dirty="0" err="1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target</a:t>
            </a:r>
            <a:r>
              <a:rPr lang="hu-HU" sz="2000" b="1" dirty="0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 </a:t>
            </a:r>
            <a:r>
              <a:rPr lang="hu-HU" sz="2000" b="1" dirty="0" err="1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system</a:t>
            </a:r>
            <a:endParaRPr lang="hu-HU" sz="2000" b="1" dirty="0">
              <a:solidFill>
                <a:srgbClr val="009900"/>
              </a:solidFill>
              <a:latin typeface="Garamond" panose="02020404030301010803" pitchFamily="18" charset="0"/>
              <a:ea typeface="ＭＳ Ｐゴシック" charset="0"/>
            </a:endParaRPr>
          </a:p>
          <a:p>
            <a:pPr defTabSz="38098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Deuteron </a:t>
            </a:r>
            <a:r>
              <a:rPr lang="hu-HU" sz="2000" b="1" dirty="0" err="1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acceleration</a:t>
            </a:r>
            <a:r>
              <a:rPr lang="hu-HU" sz="2000" b="1" dirty="0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 </a:t>
            </a:r>
            <a:r>
              <a:rPr lang="hu-HU" sz="2000" b="1" dirty="0" err="1" smtClean="0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from</a:t>
            </a:r>
            <a:r>
              <a:rPr lang="hu-HU" sz="2000" b="1" dirty="0" smtClean="0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 </a:t>
            </a:r>
            <a:r>
              <a:rPr lang="hu-HU" sz="2000" b="1" dirty="0" err="1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liquid</a:t>
            </a:r>
            <a:r>
              <a:rPr lang="hu-HU" sz="2000" b="1" dirty="0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 </a:t>
            </a:r>
            <a:r>
              <a:rPr lang="hu-HU" sz="2000" b="1" dirty="0" err="1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leaf</a:t>
            </a:r>
            <a:r>
              <a:rPr lang="hu-HU" sz="2000" b="1" dirty="0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 and neutron </a:t>
            </a:r>
            <a:r>
              <a:rPr lang="hu-HU" sz="2000" b="1" dirty="0" err="1">
                <a:solidFill>
                  <a:srgbClr val="009900"/>
                </a:solidFill>
                <a:latin typeface="Garamond" panose="02020404030301010803" pitchFamily="18" charset="0"/>
                <a:ea typeface="ＭＳ Ｐゴシック" charset="0"/>
              </a:rPr>
              <a:t>generation</a:t>
            </a:r>
            <a:endParaRPr lang="hu-HU" sz="2000" b="1" dirty="0">
              <a:solidFill>
                <a:srgbClr val="009900"/>
              </a:solidFill>
              <a:latin typeface="Garamond" panose="02020404030301010803" pitchFamily="18" charset="0"/>
              <a:ea typeface="ＭＳ Ｐゴシック" charset="0"/>
            </a:endParaRPr>
          </a:p>
        </p:txBody>
      </p:sp>
      <p:sp>
        <p:nvSpPr>
          <p:cNvPr id="24" name="Téglalap 23"/>
          <p:cNvSpPr/>
          <p:nvPr/>
        </p:nvSpPr>
        <p:spPr>
          <a:xfrm>
            <a:off x="5674014" y="5660575"/>
            <a:ext cx="26479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1600" dirty="0" err="1" smtClean="0">
                <a:latin typeface="Garamond" panose="02020404030301010803" pitchFamily="18" charset="0"/>
              </a:rPr>
              <a:t>Lecz</a:t>
            </a:r>
            <a:r>
              <a:rPr lang="hu-HU" sz="1600" dirty="0" smtClean="0">
                <a:latin typeface="Garamond" panose="02020404030301010803" pitchFamily="18" charset="0"/>
              </a:rPr>
              <a:t>, </a:t>
            </a:r>
            <a:r>
              <a:rPr lang="hu-HU" sz="1600" dirty="0" err="1" smtClean="0">
                <a:latin typeface="Garamond" panose="02020404030301010803" pitchFamily="18" charset="0"/>
              </a:rPr>
              <a:t>Varmazyar</a:t>
            </a:r>
            <a:r>
              <a:rPr lang="hu-HU" sz="1600" dirty="0" smtClean="0">
                <a:latin typeface="Garamond" panose="02020404030301010803" pitchFamily="18" charset="0"/>
              </a:rPr>
              <a:t> et </a:t>
            </a:r>
            <a:r>
              <a:rPr lang="hu-HU" sz="1600" dirty="0" err="1" smtClean="0">
                <a:latin typeface="Garamond" panose="02020404030301010803" pitchFamily="18" charset="0"/>
              </a:rPr>
              <a:t>al</a:t>
            </a:r>
            <a:r>
              <a:rPr lang="hu-HU" sz="1600" dirty="0" smtClean="0">
                <a:latin typeface="Garamond" panose="02020404030301010803" pitchFamily="18" charset="0"/>
              </a:rPr>
              <a:t>, in </a:t>
            </a:r>
            <a:r>
              <a:rPr lang="hu-HU" sz="1600" dirty="0" err="1" smtClean="0">
                <a:latin typeface="Garamond" panose="02020404030301010803" pitchFamily="18" charset="0"/>
              </a:rPr>
              <a:t>prep</a:t>
            </a:r>
            <a:r>
              <a:rPr lang="hu-HU" sz="1600" dirty="0">
                <a:latin typeface="Garamond" panose="02020404030301010803" pitchFamily="18" charset="0"/>
              </a:rPr>
              <a:t>.</a:t>
            </a:r>
            <a:br>
              <a:rPr lang="hu-HU" sz="1600" dirty="0">
                <a:latin typeface="Garamond" panose="02020404030301010803" pitchFamily="18" charset="0"/>
              </a:rPr>
            </a:br>
            <a:r>
              <a:rPr lang="hu-HU" sz="1600" dirty="0">
                <a:latin typeface="Garamond" panose="02020404030301010803" pitchFamily="18" charset="0"/>
              </a:rPr>
              <a:t>Füle et </a:t>
            </a:r>
            <a:r>
              <a:rPr lang="hu-HU" sz="1600" dirty="0" err="1">
                <a:latin typeface="Garamond" panose="02020404030301010803" pitchFamily="18" charset="0"/>
              </a:rPr>
              <a:t>al</a:t>
            </a:r>
            <a:r>
              <a:rPr lang="hu-HU" sz="1600" dirty="0">
                <a:latin typeface="Garamond" panose="02020404030301010803" pitchFamily="18" charset="0"/>
              </a:rPr>
              <a:t>, </a:t>
            </a:r>
            <a:r>
              <a:rPr lang="hu-HU" sz="1600" i="1" dirty="0" smtClean="0">
                <a:latin typeface="Garamond" panose="02020404030301010803" pitchFamily="18" charset="0"/>
              </a:rPr>
              <a:t>HPLSE in print</a:t>
            </a:r>
            <a:r>
              <a:rPr lang="hu-HU" sz="1600" dirty="0" smtClean="0">
                <a:latin typeface="Garamond" panose="02020404030301010803" pitchFamily="18" charset="0"/>
              </a:rPr>
              <a:t/>
            </a:r>
            <a:br>
              <a:rPr lang="hu-HU" sz="1600" dirty="0" smtClean="0">
                <a:latin typeface="Garamond" panose="02020404030301010803" pitchFamily="18" charset="0"/>
              </a:rPr>
            </a:br>
            <a:r>
              <a:rPr lang="hu-HU" sz="1600" dirty="0" smtClean="0">
                <a:latin typeface="Garamond" panose="02020404030301010803" pitchFamily="18" charset="0"/>
              </a:rPr>
              <a:t>Osvay</a:t>
            </a:r>
            <a:r>
              <a:rPr lang="hu-HU" sz="1600" dirty="0">
                <a:latin typeface="Garamond" panose="02020404030301010803" pitchFamily="18" charset="0"/>
              </a:rPr>
              <a:t> </a:t>
            </a:r>
            <a:r>
              <a:rPr lang="hu-HU" sz="1600" dirty="0" smtClean="0">
                <a:latin typeface="Garamond" panose="02020404030301010803" pitchFamily="18" charset="0"/>
              </a:rPr>
              <a:t>et </a:t>
            </a:r>
            <a:r>
              <a:rPr lang="hu-HU" sz="1600" dirty="0" err="1">
                <a:latin typeface="Garamond" panose="02020404030301010803" pitchFamily="18" charset="0"/>
              </a:rPr>
              <a:t>al</a:t>
            </a:r>
            <a:r>
              <a:rPr lang="hu-HU" sz="1600" dirty="0">
                <a:latin typeface="Garamond" panose="02020404030301010803" pitchFamily="18" charset="0"/>
              </a:rPr>
              <a:t>, in </a:t>
            </a:r>
            <a:r>
              <a:rPr lang="hu-HU" sz="1600" dirty="0" err="1">
                <a:latin typeface="Garamond" panose="02020404030301010803" pitchFamily="18" charset="0"/>
              </a:rPr>
              <a:t>prep</a:t>
            </a:r>
            <a:r>
              <a:rPr lang="hu-HU" sz="1600" dirty="0" smtClean="0">
                <a:latin typeface="Garamond" panose="02020404030301010803" pitchFamily="18" charset="0"/>
              </a:rPr>
              <a:t>.</a:t>
            </a:r>
            <a:endParaRPr lang="en-GB" sz="16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34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971600" y="9484"/>
            <a:ext cx="720070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ct val="0"/>
              </a:spcBef>
              <a:buNone/>
              <a:defRPr/>
            </a:pPr>
            <a:r>
              <a:rPr lang="en-GB" sz="2800" b="1" dirty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Ion </a:t>
            </a:r>
            <a:r>
              <a:rPr lang="hu-HU" sz="2800" b="1" dirty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</a:t>
            </a:r>
            <a:r>
              <a:rPr lang="en-GB" sz="2800" b="1" dirty="0" err="1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cceleration</a:t>
            </a:r>
            <a:r>
              <a:rPr lang="en-GB" sz="2800" b="1" dirty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and </a:t>
            </a:r>
            <a:r>
              <a:rPr lang="hu-HU" sz="2800" b="1" dirty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</a:t>
            </a:r>
            <a:r>
              <a:rPr lang="en-GB" sz="2800" b="1" dirty="0" err="1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eutron</a:t>
            </a:r>
            <a:r>
              <a:rPr lang="en-GB" sz="2800" b="1" dirty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hu-HU" sz="2800" b="1" dirty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G</a:t>
            </a:r>
            <a:r>
              <a:rPr lang="en-GB" sz="2800" b="1" dirty="0" err="1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eneration</a:t>
            </a:r>
            <a:r>
              <a:rPr lang="en-GB" sz="2800" b="1" dirty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with </a:t>
            </a:r>
            <a:r>
              <a:rPr lang="hu-HU" sz="2800" b="1" dirty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F</a:t>
            </a:r>
            <a:r>
              <a:rPr lang="en-GB" sz="2800" b="1" dirty="0" err="1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ew</a:t>
            </a:r>
            <a:r>
              <a:rPr lang="en-GB" sz="2800" b="1" dirty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-</a:t>
            </a:r>
            <a:r>
              <a:rPr lang="hu-HU" sz="2800" b="1" dirty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</a:t>
            </a:r>
            <a:r>
              <a:rPr lang="en-GB" sz="2800" b="1" dirty="0" err="1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ycle</a:t>
            </a:r>
            <a:r>
              <a:rPr lang="en-GB" sz="2800" b="1" dirty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hu-HU" sz="2800" b="1" dirty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</a:t>
            </a:r>
            <a:r>
              <a:rPr lang="en-GB" sz="2800" b="1" dirty="0" err="1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asers</a:t>
            </a:r>
            <a:endParaRPr lang="en-GB" sz="2800" b="1" dirty="0"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480" y="2638426"/>
            <a:ext cx="5988520" cy="399406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29" y="962025"/>
            <a:ext cx="4225279" cy="236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797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Kép 23">
            <a:extLst>
              <a:ext uri="{FF2B5EF4-FFF2-40B4-BE49-F238E27FC236}">
                <a16:creationId xmlns:a16="http://schemas.microsoft.com/office/drawing/2014/main" id="{EBB9561E-0065-74EB-D0EE-BB85FE6CF3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394" b="32492"/>
          <a:stretch/>
        </p:blipFill>
        <p:spPr>
          <a:xfrm>
            <a:off x="6372200" y="1844824"/>
            <a:ext cx="1341892" cy="23213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6D52CC-97C1-4258-B24B-46BE9A85805A}"/>
              </a:ext>
            </a:extLst>
          </p:cNvPr>
          <p:cNvSpPr txBox="1"/>
          <p:nvPr/>
        </p:nvSpPr>
        <p:spPr>
          <a:xfrm>
            <a:off x="-180528" y="0"/>
            <a:ext cx="8712968" cy="95410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7619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Development</a:t>
            </a:r>
            <a:r>
              <a:rPr kumimoji="0" lang="hu-HU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of a sub-200nm</a:t>
            </a:r>
            <a:endParaRPr lang="hu-HU" altLang="en-US" sz="2800" b="1" dirty="0" smtClean="0">
              <a:solidFill>
                <a:srgbClr val="343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marR="0" lvl="0" indent="0" algn="ctr" defTabSz="7619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sz="2800" b="1" dirty="0" smtClean="0"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</a:t>
            </a:r>
            <a:r>
              <a:rPr kumimoji="0" lang="hu-HU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iquid</a:t>
            </a:r>
            <a:r>
              <a:rPr kumimoji="0" lang="hu-HU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leaf</a:t>
            </a:r>
            <a:r>
              <a:rPr kumimoji="0" lang="hu-HU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target</a:t>
            </a:r>
            <a:endParaRPr kumimoji="0" lang="fa-IR" sz="2800" b="1" i="0" u="none" strike="noStrike" kern="1200" cap="none" spc="0" normalizeH="0" baseline="0" noProof="0" dirty="0">
              <a:ln>
                <a:noFill/>
              </a:ln>
              <a:solidFill>
                <a:srgbClr val="343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97179" y="2911179"/>
            <a:ext cx="5049834" cy="2843808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809" y="886619"/>
            <a:ext cx="1728191" cy="536040"/>
          </a:xfrm>
          <a:prstGeom prst="rect">
            <a:avLst/>
          </a:prstGeom>
        </p:spPr>
      </p:pic>
      <p:sp>
        <p:nvSpPr>
          <p:cNvPr id="22" name="Téglalap 21"/>
          <p:cNvSpPr/>
          <p:nvPr/>
        </p:nvSpPr>
        <p:spPr>
          <a:xfrm>
            <a:off x="0" y="1146448"/>
            <a:ext cx="61883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38098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70C0"/>
                </a:solidFill>
                <a:latin typeface="Cambria" panose="02040503050406030204" pitchFamily="18" charset="0"/>
                <a:ea typeface="ＭＳ Ｐゴシック" charset="0"/>
              </a:rPr>
              <a:t>Two liquid jets collide from two </a:t>
            </a:r>
            <a:r>
              <a:rPr lang="hu-HU" sz="2000" dirty="0" err="1" smtClean="0">
                <a:solidFill>
                  <a:srgbClr val="0070C0"/>
                </a:solidFill>
                <a:latin typeface="Cambria" panose="02040503050406030204" pitchFamily="18" charset="0"/>
                <a:ea typeface="ＭＳ Ｐゴシック" charset="0"/>
              </a:rPr>
              <a:t>glass</a:t>
            </a:r>
            <a:r>
              <a:rPr lang="hu-HU" sz="2000" dirty="0" smtClean="0">
                <a:solidFill>
                  <a:srgbClr val="0070C0"/>
                </a:solidFill>
                <a:latin typeface="Cambria" panose="02040503050406030204" pitchFamily="18" charset="0"/>
                <a:ea typeface="ＭＳ Ｐゴシック" charset="0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Cambria" panose="02040503050406030204" pitchFamily="18" charset="0"/>
                <a:ea typeface="ＭＳ Ｐゴシック" charset="0"/>
              </a:rPr>
              <a:t>nozzles</a:t>
            </a:r>
            <a:endParaRPr lang="en-GB" sz="2000" dirty="0">
              <a:solidFill>
                <a:srgbClr val="0070C0"/>
              </a:solidFill>
              <a:latin typeface="Cambria" panose="02040503050406030204" pitchFamily="18" charset="0"/>
              <a:ea typeface="ＭＳ Ｐゴシック" charset="0"/>
            </a:endParaRPr>
          </a:p>
          <a:p>
            <a:pPr marL="342900" indent="-342900" defTabSz="38098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70C0"/>
                </a:solidFill>
                <a:latin typeface="Cambria" panose="02040503050406030204" pitchFamily="18" charset="0"/>
                <a:ea typeface="ＭＳ Ｐゴシック" charset="0"/>
              </a:rPr>
              <a:t>Pulsation </a:t>
            </a:r>
            <a:r>
              <a:rPr lang="en-GB" sz="2000" dirty="0">
                <a:solidFill>
                  <a:srgbClr val="0070C0"/>
                </a:solidFill>
                <a:latin typeface="Cambria" panose="02040503050406030204" pitchFamily="18" charset="0"/>
                <a:ea typeface="ＭＳ Ｐゴシック" charset="0"/>
              </a:rPr>
              <a:t>damping </a:t>
            </a:r>
            <a:r>
              <a:rPr lang="en-GB" sz="2000" dirty="0" smtClean="0">
                <a:solidFill>
                  <a:srgbClr val="0070C0"/>
                </a:solidFill>
                <a:latin typeface="Cambria" panose="02040503050406030204" pitchFamily="18" charset="0"/>
                <a:ea typeface="ＭＳ Ｐゴシック" charset="0"/>
              </a:rPr>
              <a:t>system</a:t>
            </a:r>
            <a:r>
              <a:rPr lang="hu-HU" sz="2000" dirty="0" smtClean="0">
                <a:solidFill>
                  <a:srgbClr val="0070C0"/>
                </a:solidFill>
                <a:latin typeface="Cambria" panose="02040503050406030204" pitchFamily="18" charset="0"/>
                <a:ea typeface="ＭＳ Ｐゴシック" charset="0"/>
              </a:rPr>
              <a:t> </a:t>
            </a:r>
            <a:r>
              <a:rPr lang="hu-HU" sz="2000" dirty="0" err="1" smtClean="0">
                <a:solidFill>
                  <a:srgbClr val="0070C0"/>
                </a:solidFill>
                <a:latin typeface="Cambria" panose="02040503050406030204" pitchFamily="18" charset="0"/>
                <a:ea typeface="ＭＳ Ｐゴシック" charset="0"/>
              </a:rPr>
              <a:t>for</a:t>
            </a:r>
            <a:r>
              <a:rPr lang="hu-HU" sz="2000" dirty="0" smtClean="0">
                <a:solidFill>
                  <a:srgbClr val="0070C0"/>
                </a:solidFill>
                <a:latin typeface="Cambria" panose="02040503050406030204" pitchFamily="18" charset="0"/>
                <a:ea typeface="ＭＳ Ｐゴシック" charset="0"/>
              </a:rPr>
              <a:t> </a:t>
            </a:r>
            <a:r>
              <a:rPr lang="hu-HU" sz="2000" i="1" dirty="0" err="1" smtClean="0">
                <a:solidFill>
                  <a:srgbClr val="0070C0"/>
                </a:solidFill>
                <a:latin typeface="Cambria" panose="02040503050406030204" pitchFamily="18" charset="0"/>
                <a:ea typeface="ＭＳ Ｐゴシック" charset="0"/>
              </a:rPr>
              <a:t>stability</a:t>
            </a:r>
            <a:endParaRPr lang="en-GB" sz="2000" i="1" dirty="0">
              <a:solidFill>
                <a:srgbClr val="0070C0"/>
              </a:solidFill>
              <a:latin typeface="Cambria" panose="02040503050406030204" pitchFamily="18" charset="0"/>
              <a:ea typeface="ＭＳ Ｐゴシック" charset="0"/>
            </a:endParaRPr>
          </a:p>
          <a:p>
            <a:pPr marL="342900" indent="-342900" defTabSz="38098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70C0"/>
                </a:solidFill>
                <a:latin typeface="Cambria" panose="02040503050406030204" pitchFamily="18" charset="0"/>
                <a:ea typeface="ＭＳ Ｐゴシック" charset="0"/>
              </a:rPr>
              <a:t>Recirculation system </a:t>
            </a:r>
            <a:r>
              <a:rPr lang="hu-HU" sz="2000" dirty="0" err="1">
                <a:solidFill>
                  <a:srgbClr val="0070C0"/>
                </a:solidFill>
                <a:latin typeface="Cambria" panose="02040503050406030204" pitchFamily="18" charset="0"/>
                <a:ea typeface="ＭＳ Ｐゴシック" charset="0"/>
              </a:rPr>
              <a:t>for</a:t>
            </a:r>
            <a:r>
              <a:rPr lang="en-GB" sz="2000" dirty="0">
                <a:solidFill>
                  <a:srgbClr val="0070C0"/>
                </a:solidFill>
                <a:latin typeface="Cambria" panose="02040503050406030204" pitchFamily="18" charset="0"/>
                <a:ea typeface="ＭＳ Ｐゴシック" charset="0"/>
              </a:rPr>
              <a:t> </a:t>
            </a:r>
            <a:r>
              <a:rPr lang="en-GB" sz="2000" i="1" dirty="0" err="1" smtClean="0">
                <a:solidFill>
                  <a:srgbClr val="0070C0"/>
                </a:solidFill>
                <a:latin typeface="Cambria" panose="02040503050406030204" pitchFamily="18" charset="0"/>
                <a:ea typeface="ＭＳ Ｐゴシック" charset="0"/>
              </a:rPr>
              <a:t>continous</a:t>
            </a:r>
            <a:r>
              <a:rPr lang="en-GB" sz="2000" i="1" dirty="0" smtClean="0">
                <a:solidFill>
                  <a:srgbClr val="0070C0"/>
                </a:solidFill>
                <a:latin typeface="Cambria" panose="02040503050406030204" pitchFamily="18" charset="0"/>
                <a:ea typeface="ＭＳ Ｐゴシック" charset="0"/>
              </a:rPr>
              <a:t> </a:t>
            </a:r>
            <a:r>
              <a:rPr lang="en-GB" sz="2000" i="1" dirty="0">
                <a:solidFill>
                  <a:srgbClr val="0070C0"/>
                </a:solidFill>
                <a:latin typeface="Cambria" panose="02040503050406030204" pitchFamily="18" charset="0"/>
                <a:ea typeface="ＭＳ Ｐゴシック" charset="0"/>
              </a:rPr>
              <a:t>operation</a:t>
            </a:r>
          </a:p>
          <a:p>
            <a:pPr marL="342900" indent="-342900" defTabSz="38098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70C0"/>
                </a:solidFill>
                <a:latin typeface="Cambria" panose="02040503050406030204" pitchFamily="18" charset="0"/>
                <a:ea typeface="ＭＳ Ｐゴシック" charset="0"/>
              </a:rPr>
              <a:t>Cold </a:t>
            </a:r>
            <a:r>
              <a:rPr lang="en-GB" sz="2000" dirty="0" smtClean="0">
                <a:solidFill>
                  <a:srgbClr val="0070C0"/>
                </a:solidFill>
                <a:latin typeface="Cambria" panose="02040503050406030204" pitchFamily="18" charset="0"/>
                <a:ea typeface="ＭＳ Ｐゴシック" charset="0"/>
              </a:rPr>
              <a:t>finger</a:t>
            </a:r>
            <a:r>
              <a:rPr lang="hu-HU" sz="2000" dirty="0" smtClean="0">
                <a:solidFill>
                  <a:srgbClr val="0070C0"/>
                </a:solidFill>
                <a:latin typeface="Cambria" panose="02040503050406030204" pitchFamily="18" charset="0"/>
                <a:ea typeface="ＭＳ Ｐゴシック" charset="0"/>
              </a:rPr>
              <a:t> </a:t>
            </a:r>
            <a:r>
              <a:rPr lang="hu-HU" sz="2000" dirty="0" err="1" smtClean="0">
                <a:solidFill>
                  <a:srgbClr val="0070C0"/>
                </a:solidFill>
                <a:latin typeface="Cambria" panose="02040503050406030204" pitchFamily="18" charset="0"/>
                <a:ea typeface="ＭＳ Ｐゴシック" charset="0"/>
              </a:rPr>
              <a:t>for</a:t>
            </a:r>
            <a:r>
              <a:rPr lang="hu-HU" sz="2000" dirty="0" smtClean="0">
                <a:solidFill>
                  <a:srgbClr val="0070C0"/>
                </a:solidFill>
                <a:latin typeface="Cambria" panose="02040503050406030204" pitchFamily="18" charset="0"/>
                <a:ea typeface="ＭＳ Ｐゴシック" charset="0"/>
              </a:rPr>
              <a:t> 10</a:t>
            </a:r>
            <a:r>
              <a:rPr lang="hu-HU" sz="2000" baseline="30000" dirty="0" smtClean="0">
                <a:solidFill>
                  <a:srgbClr val="0070C0"/>
                </a:solidFill>
                <a:latin typeface="Cambria" panose="02040503050406030204" pitchFamily="18" charset="0"/>
                <a:ea typeface="ＭＳ Ｐゴシック" charset="0"/>
              </a:rPr>
              <a:t>-4</a:t>
            </a:r>
            <a:r>
              <a:rPr lang="hu-HU" sz="2000" dirty="0" smtClean="0">
                <a:solidFill>
                  <a:srgbClr val="0070C0"/>
                </a:solidFill>
                <a:latin typeface="Cambria" panose="02040503050406030204" pitchFamily="18" charset="0"/>
                <a:ea typeface="ＭＳ Ｐゴシック" charset="0"/>
              </a:rPr>
              <a:t> mbar </a:t>
            </a:r>
            <a:r>
              <a:rPr lang="hu-HU" sz="2000" i="1" dirty="0" err="1" smtClean="0">
                <a:solidFill>
                  <a:srgbClr val="0070C0"/>
                </a:solidFill>
                <a:latin typeface="Cambria" panose="02040503050406030204" pitchFamily="18" charset="0"/>
                <a:ea typeface="ＭＳ Ｐゴシック" charset="0"/>
              </a:rPr>
              <a:t>vacuum</a:t>
            </a:r>
            <a:endParaRPr lang="hu-HU" sz="2000" i="1" dirty="0" smtClean="0">
              <a:solidFill>
                <a:srgbClr val="0070C0"/>
              </a:solidFill>
              <a:latin typeface="Cambria" panose="02040503050406030204" pitchFamily="18" charset="0"/>
              <a:ea typeface="ＭＳ Ｐゴシック" charset="0"/>
            </a:endParaRPr>
          </a:p>
          <a:p>
            <a:pPr marL="342900" indent="-342900" defTabSz="38098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000" dirty="0" err="1" smtClean="0">
                <a:solidFill>
                  <a:srgbClr val="0070C0"/>
                </a:solidFill>
                <a:latin typeface="Cambria" panose="02040503050406030204" pitchFamily="18" charset="0"/>
                <a:ea typeface="ＭＳ Ｐゴシック" charset="0"/>
              </a:rPr>
              <a:t>Thickness</a:t>
            </a:r>
            <a:r>
              <a:rPr lang="hu-HU" sz="2000" dirty="0" smtClean="0">
                <a:solidFill>
                  <a:srgbClr val="0070C0"/>
                </a:solidFill>
                <a:latin typeface="Cambria" panose="02040503050406030204" pitchFamily="18" charset="0"/>
                <a:ea typeface="ＭＳ Ｐゴシック" charset="0"/>
              </a:rPr>
              <a:t> </a:t>
            </a:r>
            <a:r>
              <a:rPr lang="hu-HU" sz="2000" dirty="0" err="1" smtClean="0">
                <a:solidFill>
                  <a:srgbClr val="0070C0"/>
                </a:solidFill>
                <a:latin typeface="Cambria" panose="02040503050406030204" pitchFamily="18" charset="0"/>
                <a:ea typeface="ＭＳ Ｐゴシック" charset="0"/>
              </a:rPr>
              <a:t>measurement</a:t>
            </a:r>
            <a:r>
              <a:rPr lang="hu-HU" sz="2000" dirty="0" smtClean="0">
                <a:solidFill>
                  <a:srgbClr val="0070C0"/>
                </a:solidFill>
                <a:latin typeface="Cambria" panose="02040503050406030204" pitchFamily="18" charset="0"/>
                <a:ea typeface="ＭＳ Ｐゴシック" charset="0"/>
              </a:rPr>
              <a:t> </a:t>
            </a:r>
            <a:r>
              <a:rPr lang="hu-HU" sz="2000" i="1" dirty="0" smtClean="0">
                <a:solidFill>
                  <a:srgbClr val="0070C0"/>
                </a:solidFill>
                <a:latin typeface="Cambria" panose="02040503050406030204" pitchFamily="18" charset="0"/>
                <a:ea typeface="ＭＳ Ｐゴシック" charset="0"/>
              </a:rPr>
              <a:t>in situ, in air and in </a:t>
            </a:r>
            <a:r>
              <a:rPr lang="hu-HU" sz="2000" i="1" dirty="0" err="1" smtClean="0">
                <a:solidFill>
                  <a:srgbClr val="0070C0"/>
                </a:solidFill>
                <a:latin typeface="Cambria" panose="02040503050406030204" pitchFamily="18" charset="0"/>
                <a:ea typeface="ＭＳ Ｐゴシック" charset="0"/>
              </a:rPr>
              <a:t>vacuum</a:t>
            </a:r>
            <a:endParaRPr lang="en-GB" sz="2000" i="1" dirty="0">
              <a:solidFill>
                <a:srgbClr val="0070C0"/>
              </a:solidFill>
              <a:latin typeface="Cambria" panose="02040503050406030204" pitchFamily="18" charset="0"/>
              <a:ea typeface="ＭＳ Ｐゴシック" charset="0"/>
            </a:endParaRPr>
          </a:p>
        </p:txBody>
      </p:sp>
      <p:pic>
        <p:nvPicPr>
          <p:cNvPr id="23" name="Kép 22">
            <a:extLst>
              <a:ext uri="{FF2B5EF4-FFF2-40B4-BE49-F238E27FC236}">
                <a16:creationId xmlns:a16="http://schemas.microsoft.com/office/drawing/2014/main" id="{F698BD8B-3EB9-ECB7-E3CE-DE7DA5166D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6000"/>
                    </a14:imgEffect>
                    <a14:imgEffect>
                      <a14:brightnessContrast bright="46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6" t="6944" r="27910" b="7490"/>
          <a:stretch/>
        </p:blipFill>
        <p:spPr bwMode="auto">
          <a:xfrm flipH="1">
            <a:off x="5292079" y="3667651"/>
            <a:ext cx="849525" cy="22816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églalap 13"/>
          <p:cNvSpPr/>
          <p:nvPr/>
        </p:nvSpPr>
        <p:spPr>
          <a:xfrm>
            <a:off x="101601" y="5639216"/>
            <a:ext cx="28375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 smtClean="0">
                <a:latin typeface="Garamond" panose="02020404030301010803" pitchFamily="18" charset="0"/>
              </a:rPr>
              <a:t>Füle et </a:t>
            </a:r>
            <a:r>
              <a:rPr lang="hu-HU" sz="1600" dirty="0" err="1" smtClean="0">
                <a:latin typeface="Garamond" panose="02020404030301010803" pitchFamily="18" charset="0"/>
              </a:rPr>
              <a:t>al</a:t>
            </a:r>
            <a:r>
              <a:rPr lang="hu-HU" sz="1600" dirty="0" smtClean="0">
                <a:latin typeface="Garamond" panose="02020404030301010803" pitchFamily="18" charset="0"/>
              </a:rPr>
              <a:t>, HPLSE (2024) </a:t>
            </a:r>
            <a:r>
              <a:rPr lang="hu-HU" sz="1600" i="1" dirty="0" smtClean="0">
                <a:latin typeface="Garamond" panose="02020404030301010803" pitchFamily="18" charset="0"/>
              </a:rPr>
              <a:t>in print</a:t>
            </a:r>
            <a:endParaRPr lang="en-GB" sz="1600" i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36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6D52CC-97C1-4258-B24B-46BE9A85805A}"/>
              </a:ext>
            </a:extLst>
          </p:cNvPr>
          <p:cNvSpPr txBox="1"/>
          <p:nvPr/>
        </p:nvSpPr>
        <p:spPr>
          <a:xfrm>
            <a:off x="611560" y="169476"/>
            <a:ext cx="7200800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7619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2800" b="1" dirty="0"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Thickness measurement</a:t>
            </a:r>
            <a:endParaRPr kumimoji="0" lang="en-GB" sz="2800" b="1" i="1" u="none" strike="noStrike" kern="1200" cap="none" spc="0" normalizeH="0" baseline="0" dirty="0">
              <a:ln>
                <a:noFill/>
              </a:ln>
              <a:solidFill>
                <a:srgbClr val="343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79512" y="1052736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098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ＭＳ Ｐゴシック" charset="0"/>
              </a:rPr>
              <a:t>Thickness measurement with white light spectral interferometry</a:t>
            </a:r>
          </a:p>
          <a:p>
            <a:pPr defTabSz="38098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srgbClr val="FF0000"/>
                </a:solidFill>
                <a:latin typeface="Cambria" panose="02040503050406030204" pitchFamily="18" charset="0"/>
                <a:ea typeface="ＭＳ Ｐゴシック" charset="0"/>
              </a:rPr>
              <a:t>Vacuum compatible </a:t>
            </a:r>
            <a:r>
              <a:rPr lang="en-GB" sz="2000" dirty="0">
                <a:solidFill>
                  <a:srgbClr val="0070C0"/>
                </a:solidFill>
                <a:latin typeface="Cambria" panose="02040503050406030204" pitchFamily="18" charset="0"/>
                <a:ea typeface="ＭＳ Ｐゴシック" charset="0"/>
              </a:rPr>
              <a:t>(with </a:t>
            </a:r>
            <a:r>
              <a:rPr lang="en-GB" sz="2000" dirty="0" err="1">
                <a:solidFill>
                  <a:srgbClr val="0070C0"/>
                </a:solidFill>
                <a:latin typeface="Cambria" panose="02040503050406030204" pitchFamily="18" charset="0"/>
                <a:ea typeface="ＭＳ Ｐゴシック" charset="0"/>
              </a:rPr>
              <a:t>fibers</a:t>
            </a:r>
            <a:r>
              <a:rPr lang="en-GB" sz="2000" dirty="0">
                <a:solidFill>
                  <a:srgbClr val="0070C0"/>
                </a:solidFill>
                <a:latin typeface="Cambria" panose="02040503050406030204" pitchFamily="18" charset="0"/>
                <a:ea typeface="ＭＳ Ｐゴシック" charset="0"/>
              </a:rPr>
              <a:t>):</a:t>
            </a:r>
          </a:p>
        </p:txBody>
      </p:sp>
      <p:sp>
        <p:nvSpPr>
          <p:cNvPr id="12" name="Téglalap 11"/>
          <p:cNvSpPr/>
          <p:nvPr/>
        </p:nvSpPr>
        <p:spPr>
          <a:xfrm>
            <a:off x="179512" y="2924944"/>
            <a:ext cx="885698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  <a:latin typeface="Cambria" panose="02040503050406030204" pitchFamily="18" charset="0"/>
                <a:ea typeface="Batang" panose="020B0503020000020004" pitchFamily="18" charset="-127"/>
                <a:cs typeface="Times New Roman" panose="02020603050405020304" pitchFamily="18" charset="0"/>
              </a:rPr>
              <a:t>- light spot diameter on the target: 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Batang" panose="020B0503020000020004" pitchFamily="18" charset="-127"/>
                <a:cs typeface="Times New Roman" panose="02020603050405020304" pitchFamily="18" charset="0"/>
              </a:rPr>
              <a:t>50 </a:t>
            </a:r>
            <a:r>
              <a:rPr lang="en-US" dirty="0">
                <a:solidFill>
                  <a:srgbClr val="FF0000"/>
                </a:solidFill>
                <a:latin typeface="Symbol" pitchFamily="2" charset="2"/>
                <a:ea typeface="Batang" panose="020B0503020000020004" pitchFamily="18" charset="-127"/>
                <a:cs typeface="Times New Roman" panose="02020603050405020304" pitchFamily="18" charset="0"/>
              </a:rPr>
              <a:t>m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Batang" panose="020B0503020000020004" pitchFamily="18" charset="-127"/>
                <a:cs typeface="Times New Roman" panose="02020603050405020304" pitchFamily="18" charset="0"/>
              </a:rPr>
              <a:t>m</a:t>
            </a:r>
            <a:r>
              <a:rPr lang="en-US" dirty="0">
                <a:solidFill>
                  <a:srgbClr val="0070C0"/>
                </a:solidFill>
                <a:latin typeface="Cambria" panose="02040503050406030204" pitchFamily="18" charset="0"/>
                <a:ea typeface="Batang" panose="020B0503020000020004" pitchFamily="18" charset="-127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  <a:latin typeface="Cambria" panose="02040503050406030204" pitchFamily="18" charset="0"/>
                <a:ea typeface="Batang" panose="020B0503020000020004" pitchFamily="18" charset="-127"/>
                <a:cs typeface="Times New Roman" panose="02020603050405020304" pitchFamily="18" charset="0"/>
              </a:rPr>
              <a:t>- </a:t>
            </a:r>
            <a:r>
              <a:rPr lang="en-US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Batang" panose="020B0503020000020004" pitchFamily="18" charset="-127"/>
                <a:cs typeface="Times New Roman" panose="02020603050405020304" pitchFamily="18" charset="0"/>
              </a:rPr>
              <a:t>modulation of the spectral transmittance due to the </a:t>
            </a:r>
            <a:r>
              <a:rPr lang="en-US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Batang" panose="020B0503020000020004" pitchFamily="18" charset="-127"/>
                <a:cs typeface="Times New Roman" panose="02020603050405020304" pitchFamily="18" charset="0"/>
              </a:rPr>
              <a:t>interference </a:t>
            </a:r>
            <a:r>
              <a:rPr lang="en-US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Batang" panose="020B0503020000020004" pitchFamily="18" charset="-127"/>
                <a:cs typeface="Times New Roman" panose="02020603050405020304" pitchFamily="18" charset="0"/>
              </a:rPr>
              <a:t>between the transmitted beam and the beams arising from the reflection on the </a:t>
            </a:r>
            <a:r>
              <a:rPr lang="en-US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Batang" panose="020B0503020000020004" pitchFamily="18" charset="-127"/>
                <a:cs typeface="Times New Roman" panose="02020603050405020304" pitchFamily="18" charset="0"/>
              </a:rPr>
              <a:t>front and back surfaces of the 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Batang" panose="020B0503020000020004" pitchFamily="18" charset="-127"/>
                <a:cs typeface="Times New Roman" panose="02020603050405020304" pitchFamily="18" charset="0"/>
              </a:rPr>
              <a:t>layer</a:t>
            </a:r>
            <a:r>
              <a:rPr lang="en-US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Batang" panose="020B0503020000020004" pitchFamily="18" charset="-127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936F9F67-5E2C-16D4-DD64-21F9F1A7BEF4}"/>
              </a:ext>
            </a:extLst>
          </p:cNvPr>
          <p:cNvGrpSpPr/>
          <p:nvPr/>
        </p:nvGrpSpPr>
        <p:grpSpPr>
          <a:xfrm>
            <a:off x="252536" y="4077072"/>
            <a:ext cx="7919864" cy="2448272"/>
            <a:chOff x="252536" y="4077072"/>
            <a:chExt cx="7919864" cy="2448272"/>
          </a:xfrm>
        </p:grpSpPr>
        <p:pic>
          <p:nvPicPr>
            <p:cNvPr id="10" name="Kép 9">
              <a:extLst>
                <a:ext uri="{FF2B5EF4-FFF2-40B4-BE49-F238E27FC236}">
                  <a16:creationId xmlns:a16="http://schemas.microsoft.com/office/drawing/2014/main" id="{1C6919EF-CED6-3D30-C8B8-5BED651639D8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716016" y="4077072"/>
              <a:ext cx="3456384" cy="2448272"/>
            </a:xfrm>
            <a:prstGeom prst="rect">
              <a:avLst/>
            </a:prstGeom>
          </p:spPr>
        </p:pic>
        <p:sp>
          <p:nvSpPr>
            <p:cNvPr id="6" name="Téglalap 5"/>
            <p:cNvSpPr/>
            <p:nvPr/>
          </p:nvSpPr>
          <p:spPr>
            <a:xfrm>
              <a:off x="252536" y="4365104"/>
              <a:ext cx="3815408" cy="14927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>
                <a:lnSpc>
                  <a:spcPct val="150000"/>
                </a:lnSpc>
                <a:spcAft>
                  <a:spcPts val="1200"/>
                </a:spcAft>
              </a:pPr>
              <a:r>
                <a:rPr lang="en-GB" dirty="0">
                  <a:solidFill>
                    <a:srgbClr val="0070C0"/>
                  </a:solidFill>
                  <a:latin typeface="Cambria" panose="02040503050406030204" pitchFamily="18" charset="0"/>
                  <a:ea typeface="ＭＳ Ｐゴシック" charset="0"/>
                </a:rPr>
                <a:t>The resolution is: </a:t>
              </a:r>
              <a:br>
                <a:rPr lang="en-GB" dirty="0">
                  <a:solidFill>
                    <a:srgbClr val="0070C0"/>
                  </a:solidFill>
                  <a:latin typeface="Cambria" panose="02040503050406030204" pitchFamily="18" charset="0"/>
                  <a:ea typeface="ＭＳ Ｐゴシック" charset="0"/>
                </a:rPr>
              </a:br>
              <a:r>
                <a:rPr lang="en-GB" dirty="0">
                  <a:solidFill>
                    <a:srgbClr val="FF0000"/>
                  </a:solidFill>
                  <a:latin typeface="Cambria" panose="02040503050406030204" pitchFamily="18" charset="0"/>
                  <a:ea typeface="ＭＳ Ｐゴシック" charset="0"/>
                </a:rPr>
                <a:t>~180 nm (PTFE foil)</a:t>
              </a:r>
            </a:p>
            <a:p>
              <a:pPr lvl="0" algn="r">
                <a:lnSpc>
                  <a:spcPct val="150000"/>
                </a:lnSpc>
                <a:spcAft>
                  <a:spcPts val="1200"/>
                </a:spcAft>
              </a:pPr>
              <a:r>
                <a:rPr lang="en-GB" sz="1800" dirty="0">
                  <a:solidFill>
                    <a:srgbClr val="0070C0"/>
                  </a:solidFill>
                  <a:latin typeface="Cambria" panose="02040503050406030204" pitchFamily="18" charset="0"/>
                </a:rPr>
                <a:t>With </a:t>
              </a:r>
              <a:r>
                <a:rPr lang="en-GB" dirty="0">
                  <a:solidFill>
                    <a:srgbClr val="0070C0"/>
                  </a:solidFill>
                  <a:latin typeface="Cambria" panose="02040503050406030204" pitchFamily="18" charset="0"/>
                </a:rPr>
                <a:t>e</a:t>
              </a:r>
              <a:r>
                <a:rPr lang="en-GB" sz="1800" dirty="0">
                  <a:solidFill>
                    <a:srgbClr val="0070C0"/>
                  </a:solidFill>
                  <a:latin typeface="Cambria" panose="02040503050406030204" pitchFamily="18" charset="0"/>
                </a:rPr>
                <a:t>xtension to UV </a:t>
              </a:r>
              <a:r>
                <a:rPr lang="en-GB" sz="1800" dirty="0">
                  <a:solidFill>
                    <a:srgbClr val="0070C0"/>
                  </a:solidFill>
                  <a:latin typeface="Cambria" panose="02040503050406030204" pitchFamily="18" charset="0"/>
                  <a:sym typeface="Symbol" panose="05050102010706020507" pitchFamily="18" charset="2"/>
                </a:rPr>
                <a:t> ~100nm</a:t>
              </a:r>
              <a:r>
                <a:rPr lang="en-GB" sz="1800" dirty="0">
                  <a:solidFill>
                    <a:srgbClr val="0070C0"/>
                  </a:solidFill>
                  <a:latin typeface="Cambria" panose="02040503050406030204" pitchFamily="18" charset="0"/>
                </a:rPr>
                <a:t> </a:t>
              </a:r>
              <a:endParaRPr lang="en-GB" b="1" i="1" dirty="0">
                <a:solidFill>
                  <a:srgbClr val="0070C0"/>
                </a:solidFill>
                <a:latin typeface="Cambria" panose="02040503050406030204" pitchFamily="18" charset="0"/>
                <a:ea typeface="Batang" panose="020B0503020000020004" pitchFamily="18" charset="-127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Kép 6">
            <a:extLst>
              <a:ext uri="{FF2B5EF4-FFF2-40B4-BE49-F238E27FC236}">
                <a16:creationId xmlns:a16="http://schemas.microsoft.com/office/drawing/2014/main" id="{4EB1235B-7BEA-E1C6-BE04-8CE64D1EC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958" y="1700808"/>
            <a:ext cx="5075282" cy="122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0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4D9D66EF-11D3-D518-3533-EA36692FF4A2}"/>
              </a:ext>
            </a:extLst>
          </p:cNvPr>
          <p:cNvSpPr txBox="1"/>
          <p:nvPr/>
        </p:nvSpPr>
        <p:spPr>
          <a:xfrm>
            <a:off x="-83127" y="188640"/>
            <a:ext cx="7967495" cy="95410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dirty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Thickness variation</a:t>
            </a:r>
            <a:r>
              <a:rPr kumimoji="0" lang="en-US" sz="2800" b="1" i="0" u="none" strike="noStrike" kern="1200" cap="none" spc="0" normalizeH="0" dirty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and </a:t>
            </a:r>
            <a:r>
              <a:rPr kumimoji="0" lang="en-US" sz="2800" b="1" i="0" u="none" strike="noStrike" kern="1200" cap="none" spc="0" normalizeH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tuning</a:t>
            </a:r>
            <a:r>
              <a:rPr kumimoji="0" lang="hu-HU" sz="2800" b="1" i="0" u="none" strike="noStrike" kern="1200" cap="none" spc="0" normalizeH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lang="hu-HU" sz="2800" b="1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  <a:r>
              <a:rPr lang="hu-HU" sz="2800" b="1" baseline="0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 situ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800" b="1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in</a:t>
            </a:r>
            <a:r>
              <a:rPr lang="hu-HU" sz="2800" b="1" baseline="0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air and </a:t>
            </a:r>
            <a:r>
              <a:rPr lang="hu-HU" sz="2800" b="1" i="1" baseline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in </a:t>
            </a:r>
            <a:r>
              <a:rPr lang="hu-HU" sz="2800" b="1" i="1" baseline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vacuum</a:t>
            </a:r>
            <a:endParaRPr kumimoji="0" lang="en-US" sz="2800" b="1" i="1" u="none" strike="noStrike" kern="1200" cap="none" spc="0" normalizeH="0" baseline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cs typeface="Arial" panose="020B0604020202020204" pitchFamily="34" charset="0"/>
            </a:endParaRPr>
          </a:p>
        </p:txBody>
      </p:sp>
      <p:sp>
        <p:nvSpPr>
          <p:cNvPr id="18" name="Téglalap 17">
            <a:extLst>
              <a:ext uri="{FF2B5EF4-FFF2-40B4-BE49-F238E27FC236}">
                <a16:creationId xmlns:a16="http://schemas.microsoft.com/office/drawing/2014/main" id="{AADE019C-180C-FBBF-3146-F29FC0B2915C}"/>
              </a:ext>
            </a:extLst>
          </p:cNvPr>
          <p:cNvSpPr/>
          <p:nvPr/>
        </p:nvSpPr>
        <p:spPr>
          <a:xfrm>
            <a:off x="157018" y="4607133"/>
            <a:ext cx="7084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0970" fontAlgn="auto">
              <a:spcBef>
                <a:spcPts val="0"/>
              </a:spcBef>
              <a:spcAft>
                <a:spcPts val="0"/>
              </a:spcAft>
            </a:pP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</a:rPr>
              <a:t>Thickness </a:t>
            </a:r>
            <a:r>
              <a:rPr lang="hu-HU" sz="20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of </a:t>
            </a:r>
            <a:r>
              <a:rPr lang="en-GB" sz="20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the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</a:rPr>
              <a:t>liquid sheet </a:t>
            </a:r>
          </a:p>
          <a:p>
            <a:pPr marL="342900" indent="-342900" defTabSz="38097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hu-HU" sz="2000" dirty="0" err="1" smtClean="0">
                <a:solidFill>
                  <a:srgbClr val="0070C0"/>
                </a:solidFill>
                <a:latin typeface="Cambria" panose="02040503050406030204" pitchFamily="18" charset="0"/>
              </a:rPr>
              <a:t>Varies</a:t>
            </a:r>
            <a:r>
              <a:rPr lang="en-GB" sz="20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 along </a:t>
            </a:r>
            <a:r>
              <a:rPr lang="en-GB" sz="2000" dirty="0">
                <a:solidFill>
                  <a:srgbClr val="0070C0"/>
                </a:solidFill>
                <a:latin typeface="Cambria" panose="02040503050406030204" pitchFamily="18" charset="0"/>
              </a:rPr>
              <a:t>the flat </a:t>
            </a:r>
            <a:r>
              <a:rPr lang="en-GB" sz="20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surface</a:t>
            </a:r>
            <a:r>
              <a:rPr lang="hu-HU" sz="20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;</a:t>
            </a:r>
            <a:endParaRPr lang="en-GB" sz="2000" dirty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342900" indent="-342900" defTabSz="38097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hu-HU" sz="20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D</a:t>
            </a:r>
            <a:r>
              <a:rPr lang="en-GB" sz="2000" dirty="0" err="1" smtClean="0">
                <a:solidFill>
                  <a:srgbClr val="0070C0"/>
                </a:solidFill>
                <a:latin typeface="Cambria" panose="02040503050406030204" pitchFamily="18" charset="0"/>
              </a:rPr>
              <a:t>epend</a:t>
            </a:r>
            <a:r>
              <a:rPr lang="hu-HU" sz="20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s</a:t>
            </a:r>
            <a:r>
              <a:rPr lang="en-GB" sz="20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GB" sz="2000" dirty="0">
                <a:solidFill>
                  <a:srgbClr val="0070C0"/>
                </a:solidFill>
                <a:latin typeface="Cambria" panose="02040503050406030204" pitchFamily="18" charset="0"/>
              </a:rPr>
              <a:t>on the </a:t>
            </a:r>
            <a:r>
              <a:rPr lang="hu-HU" sz="2000" dirty="0" err="1" smtClean="0">
                <a:solidFill>
                  <a:srgbClr val="0070C0"/>
                </a:solidFill>
                <a:latin typeface="Cambria" panose="02040503050406030204" pitchFamily="18" charset="0"/>
              </a:rPr>
              <a:t>size</a:t>
            </a:r>
            <a:r>
              <a:rPr lang="hu-HU" sz="20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 of </a:t>
            </a:r>
            <a:r>
              <a:rPr lang="hu-HU" sz="2000" dirty="0" err="1" smtClean="0">
                <a:solidFill>
                  <a:srgbClr val="0070C0"/>
                </a:solidFill>
                <a:latin typeface="Cambria" panose="02040503050406030204" pitchFamily="18" charset="0"/>
              </a:rPr>
              <a:t>microjets</a:t>
            </a:r>
            <a:r>
              <a:rPr lang="hu-HU" sz="20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;</a:t>
            </a:r>
          </a:p>
          <a:p>
            <a:pPr marL="342900" indent="-342900" defTabSz="38097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hu-HU" sz="2000" dirty="0" err="1" smtClean="0">
                <a:solidFill>
                  <a:srgbClr val="0070C0"/>
                </a:solidFill>
                <a:latin typeface="Cambria" panose="02040503050406030204" pitchFamily="18" charset="0"/>
              </a:rPr>
              <a:t>Thinner</a:t>
            </a:r>
            <a:r>
              <a:rPr lang="hu-HU" sz="20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 in </a:t>
            </a:r>
            <a:r>
              <a:rPr lang="hu-HU" sz="2000" dirty="0" err="1" smtClean="0">
                <a:solidFill>
                  <a:srgbClr val="0070C0"/>
                </a:solidFill>
                <a:latin typeface="Cambria" panose="02040503050406030204" pitchFamily="18" charset="0"/>
              </a:rPr>
              <a:t>vacuum</a:t>
            </a:r>
            <a:endParaRPr lang="en-GB" sz="2000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118" y="1746989"/>
            <a:ext cx="3470037" cy="265875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352" y="1700807"/>
            <a:ext cx="3688690" cy="2834248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00E8F9D-F9E7-EB7E-4BDB-2294B7857A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13" t="16351" r="8312" b="22530"/>
          <a:stretch/>
        </p:blipFill>
        <p:spPr>
          <a:xfrm>
            <a:off x="251520" y="1412776"/>
            <a:ext cx="1512991" cy="2583230"/>
          </a:xfrm>
          <a:prstGeom prst="rect">
            <a:avLst/>
          </a:prstGeom>
        </p:spPr>
      </p:pic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D83B46DA-3F8E-7BBE-9095-E90C186C2B37}"/>
              </a:ext>
            </a:extLst>
          </p:cNvPr>
          <p:cNvCxnSpPr/>
          <p:nvPr/>
        </p:nvCxnSpPr>
        <p:spPr>
          <a:xfrm flipH="1">
            <a:off x="954475" y="2132856"/>
            <a:ext cx="17125" cy="104523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zövegdoboz 2"/>
          <p:cNvSpPr txBox="1"/>
          <p:nvPr/>
        </p:nvSpPr>
        <p:spPr>
          <a:xfrm>
            <a:off x="2946400" y="1431636"/>
            <a:ext cx="1162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9900"/>
                </a:solidFill>
                <a:sym typeface="Symbol" panose="05050102010706020507" pitchFamily="18" charset="2"/>
              </a:rPr>
              <a:t>: </a:t>
            </a:r>
            <a:r>
              <a:rPr lang="hu-HU" b="1" dirty="0" smtClean="0">
                <a:solidFill>
                  <a:srgbClr val="009900"/>
                </a:solidFill>
              </a:rPr>
              <a:t>11 </a:t>
            </a:r>
            <a:r>
              <a:rPr lang="hu-HU" b="1" dirty="0" smtClean="0">
                <a:solidFill>
                  <a:srgbClr val="009900"/>
                </a:solidFill>
                <a:sym typeface="Symbol" panose="05050102010706020507" pitchFamily="18" charset="2"/>
              </a:rPr>
              <a:t>m</a:t>
            </a:r>
            <a:endParaRPr lang="en-GB" b="1" dirty="0">
              <a:solidFill>
                <a:srgbClr val="009900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6691745" y="1390072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9900"/>
                </a:solidFill>
                <a:sym typeface="Symbol" panose="05050102010706020507" pitchFamily="18" charset="2"/>
              </a:rPr>
              <a:t>: </a:t>
            </a:r>
            <a:r>
              <a:rPr lang="hu-HU" b="1" dirty="0" smtClean="0">
                <a:solidFill>
                  <a:srgbClr val="009900"/>
                </a:solidFill>
              </a:rPr>
              <a:t>18 </a:t>
            </a:r>
            <a:r>
              <a:rPr lang="hu-HU" b="1" dirty="0" smtClean="0">
                <a:solidFill>
                  <a:srgbClr val="009900"/>
                </a:solidFill>
                <a:sym typeface="Symbol" panose="05050102010706020507" pitchFamily="18" charset="2"/>
              </a:rPr>
              <a:t>m</a:t>
            </a:r>
            <a:endParaRPr lang="en-GB" b="1" dirty="0">
              <a:solidFill>
                <a:srgbClr val="009900"/>
              </a:solidFill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5850294" y="5647677"/>
            <a:ext cx="30100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i="1" dirty="0" smtClean="0">
                <a:latin typeface="Garamond" panose="02020404030301010803" pitchFamily="18" charset="0"/>
              </a:rPr>
              <a:t>Füle </a:t>
            </a:r>
            <a:r>
              <a:rPr lang="hu-HU" sz="1600" i="1" dirty="0">
                <a:latin typeface="Garamond" panose="02020404030301010803" pitchFamily="18" charset="0"/>
              </a:rPr>
              <a:t>et </a:t>
            </a:r>
            <a:r>
              <a:rPr lang="hu-HU" sz="1600" i="1" dirty="0" err="1">
                <a:latin typeface="Garamond" panose="02020404030301010803" pitchFamily="18" charset="0"/>
              </a:rPr>
              <a:t>al</a:t>
            </a:r>
            <a:r>
              <a:rPr lang="hu-HU" sz="1600" i="1" dirty="0">
                <a:latin typeface="Garamond" panose="02020404030301010803" pitchFamily="18" charset="0"/>
              </a:rPr>
              <a:t>., </a:t>
            </a:r>
            <a:r>
              <a:rPr lang="hu-HU" sz="1600" i="1" dirty="0" smtClean="0">
                <a:latin typeface="Garamond" panose="02020404030301010803" pitchFamily="18" charset="0"/>
              </a:rPr>
              <a:t>HPLSE (2024), in print</a:t>
            </a:r>
            <a:endParaRPr lang="en-GB" sz="1600" i="1" dirty="0">
              <a:latin typeface="Garamond" panose="02020404030301010803" pitchFamily="18" charset="0"/>
            </a:endParaRPr>
          </a:p>
        </p:txBody>
      </p:sp>
      <p:sp>
        <p:nvSpPr>
          <p:cNvPr id="12" name="Rectangle 4"/>
          <p:cNvSpPr/>
          <p:nvPr/>
        </p:nvSpPr>
        <p:spPr>
          <a:xfrm>
            <a:off x="5493121" y="4803689"/>
            <a:ext cx="2559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Vacuum</a:t>
            </a:r>
            <a:r>
              <a:rPr lang="hu-HU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&lt;10</a:t>
            </a:r>
            <a:r>
              <a:rPr lang="hu-HU" sz="2000" b="1" baseline="30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-4</a:t>
            </a:r>
            <a:r>
              <a:rPr lang="en-US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hu-HU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mbar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55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4D9D66EF-11D3-D518-3533-EA36692FF4A2}"/>
              </a:ext>
            </a:extLst>
          </p:cNvPr>
          <p:cNvSpPr txBox="1"/>
          <p:nvPr/>
        </p:nvSpPr>
        <p:spPr>
          <a:xfrm>
            <a:off x="1115616" y="143341"/>
            <a:ext cx="6984776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>
            <a:defPPr>
              <a:defRPr lang="hu-HU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</a:defRPr>
            </a:lvl1pPr>
          </a:lstStyle>
          <a:p>
            <a:r>
              <a:rPr lang="en-US" dirty="0"/>
              <a:t>Thickness </a:t>
            </a:r>
            <a:r>
              <a:rPr lang="hu-HU" dirty="0" err="1"/>
              <a:t>mapping</a:t>
            </a:r>
            <a:endParaRPr lang="en-US" dirty="0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100E8F9D-F9E7-EB7E-4BDB-2294B7857A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3" t="16351" r="8312" b="22530"/>
          <a:stretch/>
        </p:blipFill>
        <p:spPr>
          <a:xfrm>
            <a:off x="251520" y="1412776"/>
            <a:ext cx="1512991" cy="2583230"/>
          </a:xfrm>
          <a:prstGeom prst="rect">
            <a:avLst/>
          </a:prstGeom>
        </p:spPr>
      </p:pic>
      <p:cxnSp>
        <p:nvCxnSpPr>
          <p:cNvPr id="16" name="Egyenes összekötő 15">
            <a:extLst>
              <a:ext uri="{FF2B5EF4-FFF2-40B4-BE49-F238E27FC236}">
                <a16:creationId xmlns:a16="http://schemas.microsoft.com/office/drawing/2014/main" id="{D83B46DA-3F8E-7BBE-9095-E90C186C2B37}"/>
              </a:ext>
            </a:extLst>
          </p:cNvPr>
          <p:cNvCxnSpPr/>
          <p:nvPr/>
        </p:nvCxnSpPr>
        <p:spPr>
          <a:xfrm flipH="1">
            <a:off x="954475" y="2132856"/>
            <a:ext cx="17125" cy="1045233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</a:ln>
          <a:effectLst/>
        </p:spPr>
      </p:cxnSp>
      <p:pic>
        <p:nvPicPr>
          <p:cNvPr id="17" name="Kép 16" descr="A képen vázlat, diagram, rajz látható&#10;&#10;Automatikusan generált leírás">
            <a:extLst>
              <a:ext uri="{FF2B5EF4-FFF2-40B4-BE49-F238E27FC236}">
                <a16:creationId xmlns:a16="http://schemas.microsoft.com/office/drawing/2014/main" id="{FB9B77D1-1811-4207-26D1-09B9B76CC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7" t="18075" r="13362" b="9025"/>
          <a:stretch/>
        </p:blipFill>
        <p:spPr>
          <a:xfrm>
            <a:off x="2031906" y="789671"/>
            <a:ext cx="6788565" cy="4894429"/>
          </a:xfrm>
          <a:prstGeom prst="rect">
            <a:avLst/>
          </a:prstGeom>
        </p:spPr>
      </p:pic>
      <p:cxnSp>
        <p:nvCxnSpPr>
          <p:cNvPr id="18" name="Egyenes összekötő nyíllal 17">
            <a:extLst>
              <a:ext uri="{FF2B5EF4-FFF2-40B4-BE49-F238E27FC236}">
                <a16:creationId xmlns:a16="http://schemas.microsoft.com/office/drawing/2014/main" id="{EEC7313C-D4D4-B055-B1F0-C91691EC03B8}"/>
              </a:ext>
            </a:extLst>
          </p:cNvPr>
          <p:cNvCxnSpPr/>
          <p:nvPr/>
        </p:nvCxnSpPr>
        <p:spPr>
          <a:xfrm>
            <a:off x="755576" y="2348880"/>
            <a:ext cx="395633" cy="0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19" name="Egyenes összekötő nyíllal 18">
            <a:extLst>
              <a:ext uri="{FF2B5EF4-FFF2-40B4-BE49-F238E27FC236}">
                <a16:creationId xmlns:a16="http://schemas.microsoft.com/office/drawing/2014/main" id="{DE8BE7C6-AFD9-42DF-485F-F9791C7AC89B}"/>
              </a:ext>
            </a:extLst>
          </p:cNvPr>
          <p:cNvCxnSpPr>
            <a:cxnSpLocks/>
          </p:cNvCxnSpPr>
          <p:nvPr/>
        </p:nvCxnSpPr>
        <p:spPr>
          <a:xfrm>
            <a:off x="755576" y="2708920"/>
            <a:ext cx="395633" cy="0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0" name="Egyenes összekötő nyíllal 19">
            <a:extLst>
              <a:ext uri="{FF2B5EF4-FFF2-40B4-BE49-F238E27FC236}">
                <a16:creationId xmlns:a16="http://schemas.microsoft.com/office/drawing/2014/main" id="{A99C46BA-9E63-513A-8B2A-A8E85A1A63AF}"/>
              </a:ext>
            </a:extLst>
          </p:cNvPr>
          <p:cNvCxnSpPr/>
          <p:nvPr/>
        </p:nvCxnSpPr>
        <p:spPr>
          <a:xfrm>
            <a:off x="755576" y="2996952"/>
            <a:ext cx="395633" cy="0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headEnd type="none" w="med" len="med"/>
            <a:tailEnd type="none" w="med" len="med"/>
          </a:ln>
          <a:effectLst/>
        </p:spPr>
      </p:cxnSp>
      <p:grpSp>
        <p:nvGrpSpPr>
          <p:cNvPr id="21" name="Csoportba foglalás 20">
            <a:extLst>
              <a:ext uri="{FF2B5EF4-FFF2-40B4-BE49-F238E27FC236}">
                <a16:creationId xmlns:a16="http://schemas.microsoft.com/office/drawing/2014/main" id="{D35FD16D-290A-8C62-A0BC-27A7C116513B}"/>
              </a:ext>
            </a:extLst>
          </p:cNvPr>
          <p:cNvGrpSpPr/>
          <p:nvPr/>
        </p:nvGrpSpPr>
        <p:grpSpPr>
          <a:xfrm>
            <a:off x="250825" y="3789040"/>
            <a:ext cx="8642350" cy="2255099"/>
            <a:chOff x="250825" y="3789040"/>
            <a:chExt cx="8642350" cy="2255099"/>
          </a:xfrm>
        </p:grpSpPr>
        <p:sp>
          <p:nvSpPr>
            <p:cNvPr id="22" name="Szövegdoboz 21">
              <a:extLst>
                <a:ext uri="{FF2B5EF4-FFF2-40B4-BE49-F238E27FC236}">
                  <a16:creationId xmlns:a16="http://schemas.microsoft.com/office/drawing/2014/main" id="{F520696E-4862-FF2F-6CE8-7B69AE2226A1}"/>
                </a:ext>
              </a:extLst>
            </p:cNvPr>
            <p:cNvSpPr txBox="1"/>
            <p:nvPr/>
          </p:nvSpPr>
          <p:spPr>
            <a:xfrm>
              <a:off x="250825" y="5644029"/>
              <a:ext cx="86423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</a:t>
              </a:r>
              <a:r>
                <a:rPr kumimoji="0" lang="hu-HU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thinnest</a:t>
              </a:r>
              <a:r>
                <a:rPr kumimoji="0" lang="hu-HU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</a:t>
              </a:r>
              <a:r>
                <a:rPr kumimoji="0" lang="hu-HU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optically</a:t>
              </a:r>
              <a:r>
                <a:rPr kumimoji="0" lang="hu-HU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hu-HU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good</a:t>
              </a:r>
              <a:r>
                <a:rPr kumimoji="0" lang="hu-HU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hu-HU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quality</a:t>
              </a:r>
              <a:r>
                <a:rPr kumimoji="0" lang="hu-HU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part of the </a:t>
              </a:r>
              <a:r>
                <a:rPr kumimoji="0" lang="hu-HU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liquid</a:t>
              </a:r>
              <a:r>
                <a:rPr kumimoji="0" lang="hu-HU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hu-HU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leaf</a:t>
              </a:r>
              <a:r>
                <a:rPr kumimoji="0" lang="hu-HU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is </a:t>
              </a:r>
              <a:r>
                <a:rPr kumimoji="0" lang="hu-HU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around</a:t>
              </a:r>
              <a:r>
                <a:rPr kumimoji="0" lang="hu-HU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hu-HU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its</a:t>
              </a:r>
              <a:r>
                <a:rPr kumimoji="0" lang="hu-HU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hu-HU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tip</a:t>
              </a:r>
              <a:r>
                <a:rPr kumimoji="0" lang="hu-HU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Ellipszis 22">
              <a:extLst>
                <a:ext uri="{FF2B5EF4-FFF2-40B4-BE49-F238E27FC236}">
                  <a16:creationId xmlns:a16="http://schemas.microsoft.com/office/drawing/2014/main" id="{2F29F64C-B763-CA77-4ED7-22991FDFEA4A}"/>
                </a:ext>
              </a:extLst>
            </p:cNvPr>
            <p:cNvSpPr/>
            <p:nvPr/>
          </p:nvSpPr>
          <p:spPr>
            <a:xfrm>
              <a:off x="5652120" y="3789040"/>
              <a:ext cx="1080120" cy="558846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24" name="Egyenes összekötő nyíllal 23">
              <a:extLst>
                <a:ext uri="{FF2B5EF4-FFF2-40B4-BE49-F238E27FC236}">
                  <a16:creationId xmlns:a16="http://schemas.microsoft.com/office/drawing/2014/main" id="{4C1FA4F1-A4C1-27CD-A915-19E0EE0B1A20}"/>
                </a:ext>
              </a:extLst>
            </p:cNvPr>
            <p:cNvCxnSpPr>
              <a:stCxn id="22" idx="0"/>
            </p:cNvCxnSpPr>
            <p:nvPr/>
          </p:nvCxnSpPr>
          <p:spPr>
            <a:xfrm flipV="1">
              <a:off x="4572000" y="4347886"/>
              <a:ext cx="1296144" cy="1296143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84866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4D9D66EF-11D3-D518-3533-EA36692FF4A2}"/>
              </a:ext>
            </a:extLst>
          </p:cNvPr>
          <p:cNvSpPr txBox="1"/>
          <p:nvPr/>
        </p:nvSpPr>
        <p:spPr>
          <a:xfrm>
            <a:off x="899592" y="188640"/>
            <a:ext cx="6984776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Mechanical</a:t>
            </a:r>
            <a:r>
              <a:rPr kumimoji="0" lang="hu-HU" sz="2800" b="1" i="0" u="none" strike="noStrike" kern="1200" cap="none" spc="0" normalizeH="0" baseline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stability</a:t>
            </a:r>
            <a:endParaRPr kumimoji="0" lang="en-US" sz="2800" b="1" i="1" u="none" strike="noStrike" kern="1200" cap="none" spc="0" normalizeH="0" baseline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577111" y="3747890"/>
            <a:ext cx="3636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solidFill>
                  <a:srgbClr val="009900"/>
                </a:solidFill>
                <a:latin typeface="+mn-lt"/>
              </a:rPr>
              <a:t>Resonant</a:t>
            </a:r>
            <a:r>
              <a:rPr lang="hu-HU" sz="2000" b="1" dirty="0" smtClean="0">
                <a:solidFill>
                  <a:srgbClr val="009900"/>
                </a:solidFill>
                <a:latin typeface="+mn-lt"/>
              </a:rPr>
              <a:t> </a:t>
            </a:r>
            <a:r>
              <a:rPr lang="hu-HU" sz="2000" b="1" dirty="0" err="1" smtClean="0">
                <a:solidFill>
                  <a:srgbClr val="009900"/>
                </a:solidFill>
                <a:latin typeface="+mn-lt"/>
              </a:rPr>
              <a:t>stability</a:t>
            </a:r>
            <a:endParaRPr lang="hu-HU" sz="2000" b="1" dirty="0" smtClean="0">
              <a:solidFill>
                <a:srgbClr val="009900"/>
              </a:solidFill>
              <a:latin typeface="+mn-lt"/>
            </a:endParaRPr>
          </a:p>
          <a:p>
            <a:r>
              <a:rPr lang="hu-HU" sz="2000" b="1" dirty="0">
                <a:solidFill>
                  <a:srgbClr val="009900"/>
                </a:solidFill>
                <a:latin typeface="+mn-lt"/>
              </a:rPr>
              <a:t>	</a:t>
            </a:r>
            <a:r>
              <a:rPr lang="hu-HU" sz="1600" b="1" dirty="0" err="1" smtClean="0">
                <a:solidFill>
                  <a:srgbClr val="0066FF"/>
                </a:solidFill>
                <a:latin typeface="+mn-lt"/>
              </a:rPr>
              <a:t>by</a:t>
            </a:r>
            <a:r>
              <a:rPr lang="hu-HU" sz="1600" b="1" dirty="0" smtClean="0">
                <a:solidFill>
                  <a:srgbClr val="0066FF"/>
                </a:solidFill>
                <a:latin typeface="+mn-lt"/>
              </a:rPr>
              <a:t> </a:t>
            </a:r>
            <a:r>
              <a:rPr lang="hu-HU" sz="1600" b="1" dirty="0" err="1" smtClean="0">
                <a:solidFill>
                  <a:srgbClr val="0066FF"/>
                </a:solidFill>
                <a:latin typeface="+mn-lt"/>
              </a:rPr>
              <a:t>MicroEpsilon</a:t>
            </a:r>
            <a:r>
              <a:rPr lang="hu-HU" sz="1600" b="1" dirty="0">
                <a:solidFill>
                  <a:srgbClr val="0066FF"/>
                </a:solidFill>
                <a:latin typeface="+mn-lt"/>
              </a:rPr>
              <a:t> </a:t>
            </a:r>
            <a:r>
              <a:rPr lang="hu-HU" sz="1600" b="1" dirty="0" smtClean="0">
                <a:solidFill>
                  <a:srgbClr val="0066FF"/>
                </a:solidFill>
                <a:latin typeface="+mn-lt"/>
              </a:rPr>
              <a:t>ILD2300-20</a:t>
            </a:r>
            <a:endParaRPr lang="en-GB" sz="2000" b="1" dirty="0">
              <a:solidFill>
                <a:srgbClr val="0066FF"/>
              </a:solidFill>
              <a:latin typeface="+mn-lt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26007" y="784337"/>
            <a:ext cx="3981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solidFill>
                  <a:srgbClr val="009900"/>
                </a:solidFill>
                <a:latin typeface="+mn-lt"/>
              </a:rPr>
              <a:t>Angular</a:t>
            </a:r>
            <a:r>
              <a:rPr lang="hu-HU" sz="2000" b="1" dirty="0" smtClean="0">
                <a:solidFill>
                  <a:srgbClr val="009900"/>
                </a:solidFill>
                <a:latin typeface="+mn-lt"/>
              </a:rPr>
              <a:t> </a:t>
            </a:r>
            <a:r>
              <a:rPr lang="hu-HU" sz="2000" b="1" dirty="0" err="1" smtClean="0">
                <a:solidFill>
                  <a:srgbClr val="009900"/>
                </a:solidFill>
                <a:latin typeface="+mn-lt"/>
              </a:rPr>
              <a:t>position</a:t>
            </a:r>
            <a:r>
              <a:rPr lang="hu-HU" sz="2000" b="1" dirty="0" smtClean="0">
                <a:solidFill>
                  <a:srgbClr val="009900"/>
                </a:solidFill>
                <a:latin typeface="+mn-lt"/>
              </a:rPr>
              <a:t> in </a:t>
            </a:r>
            <a:r>
              <a:rPr lang="hu-HU" sz="2000" b="1" dirty="0" err="1" smtClean="0">
                <a:solidFill>
                  <a:srgbClr val="009900"/>
                </a:solidFill>
                <a:latin typeface="+mn-lt"/>
              </a:rPr>
              <a:t>vacuum</a:t>
            </a:r>
            <a:endParaRPr lang="hu-HU" sz="2000" b="1" dirty="0" smtClean="0">
              <a:solidFill>
                <a:srgbClr val="009900"/>
              </a:solidFill>
              <a:latin typeface="+mn-lt"/>
            </a:endParaRPr>
          </a:p>
          <a:p>
            <a:r>
              <a:rPr lang="hu-HU" sz="2000" b="1" dirty="0">
                <a:solidFill>
                  <a:srgbClr val="009900"/>
                </a:solidFill>
                <a:latin typeface="+mn-lt"/>
              </a:rPr>
              <a:t>	</a:t>
            </a:r>
            <a:r>
              <a:rPr lang="hu-HU" sz="1600" b="1" dirty="0" err="1" smtClean="0">
                <a:solidFill>
                  <a:srgbClr val="0066FF"/>
                </a:solidFill>
                <a:latin typeface="+mn-lt"/>
              </a:rPr>
              <a:t>by</a:t>
            </a:r>
            <a:r>
              <a:rPr lang="hu-HU" sz="1600" b="1" dirty="0" smtClean="0">
                <a:solidFill>
                  <a:srgbClr val="0066FF"/>
                </a:solidFill>
                <a:latin typeface="+mn-lt"/>
              </a:rPr>
              <a:t> human </a:t>
            </a:r>
            <a:r>
              <a:rPr lang="hu-HU" sz="1600" b="1" dirty="0" err="1" smtClean="0">
                <a:solidFill>
                  <a:srgbClr val="0066FF"/>
                </a:solidFill>
                <a:latin typeface="+mn-lt"/>
              </a:rPr>
              <a:t>intelligence</a:t>
            </a:r>
            <a:r>
              <a:rPr lang="hu-HU" sz="1600" b="1" dirty="0" smtClean="0">
                <a:solidFill>
                  <a:srgbClr val="0066FF"/>
                </a:solidFill>
                <a:latin typeface="+mn-lt"/>
              </a:rPr>
              <a:t> </a:t>
            </a:r>
            <a:r>
              <a:rPr lang="hu-HU" sz="1600" b="1" dirty="0" err="1" smtClean="0">
                <a:solidFill>
                  <a:srgbClr val="0066FF"/>
                </a:solidFill>
                <a:latin typeface="+mn-lt"/>
              </a:rPr>
              <a:t>correction</a:t>
            </a:r>
            <a:endParaRPr lang="en-GB" b="1" dirty="0">
              <a:solidFill>
                <a:srgbClr val="0066FF"/>
              </a:solidFill>
              <a:latin typeface="+mn-lt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5878286" y="5796967"/>
            <a:ext cx="30100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i="1" dirty="0" smtClean="0">
                <a:latin typeface="Garamond" panose="02020404030301010803" pitchFamily="18" charset="0"/>
              </a:rPr>
              <a:t>Füle </a:t>
            </a:r>
            <a:r>
              <a:rPr lang="hu-HU" sz="1600" i="1" dirty="0">
                <a:latin typeface="Garamond" panose="02020404030301010803" pitchFamily="18" charset="0"/>
              </a:rPr>
              <a:t>et </a:t>
            </a:r>
            <a:r>
              <a:rPr lang="hu-HU" sz="1600" i="1" dirty="0" err="1">
                <a:latin typeface="Garamond" panose="02020404030301010803" pitchFamily="18" charset="0"/>
              </a:rPr>
              <a:t>al</a:t>
            </a:r>
            <a:r>
              <a:rPr lang="hu-HU" sz="1600" i="1" dirty="0">
                <a:latin typeface="Garamond" panose="02020404030301010803" pitchFamily="18" charset="0"/>
              </a:rPr>
              <a:t>., </a:t>
            </a:r>
            <a:r>
              <a:rPr lang="hu-HU" sz="1600" i="1" dirty="0" smtClean="0">
                <a:latin typeface="Garamond" panose="02020404030301010803" pitchFamily="18" charset="0"/>
              </a:rPr>
              <a:t>HPLSE (2024), in print</a:t>
            </a:r>
            <a:endParaRPr lang="en-GB" sz="1600" i="1" dirty="0">
              <a:latin typeface="Garamond" panose="02020404030301010803" pitchFamily="18" charset="0"/>
            </a:endParaRPr>
          </a:p>
        </p:txBody>
      </p:sp>
      <p:pic>
        <p:nvPicPr>
          <p:cNvPr id="24" name="Kép 23" descr="A képen szöveg, képernyőkép, Betűtípus, diagram látható&#10;&#10;Automatikusan generált leírás">
            <a:extLst>
              <a:ext uri="{FF2B5EF4-FFF2-40B4-BE49-F238E27FC236}">
                <a16:creationId xmlns:a16="http://schemas.microsoft.com/office/drawing/2014/main" id="{68E4F3C1-E1DC-A1B3-F178-499AA635E8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8" t="8668" r="11460" b="3808"/>
          <a:stretch/>
        </p:blipFill>
        <p:spPr>
          <a:xfrm>
            <a:off x="559836" y="3586228"/>
            <a:ext cx="2857398" cy="2394746"/>
          </a:xfrm>
          <a:prstGeom prst="rect">
            <a:avLst/>
          </a:prstGeom>
        </p:spPr>
      </p:pic>
      <p:pic>
        <p:nvPicPr>
          <p:cNvPr id="25" name="Kép 24" descr="A képen szöveg, szám, sor, Párhuzamos látható&#10;&#10;Automatikusan generált leírás">
            <a:extLst>
              <a:ext uri="{FF2B5EF4-FFF2-40B4-BE49-F238E27FC236}">
                <a16:creationId xmlns:a16="http://schemas.microsoft.com/office/drawing/2014/main" id="{61FF73CB-5287-BBC4-4666-1577B2EA55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9" t="9195" r="10541" b="3366"/>
          <a:stretch/>
        </p:blipFill>
        <p:spPr>
          <a:xfrm>
            <a:off x="5197152" y="886409"/>
            <a:ext cx="3284375" cy="2736979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162" y="1548880"/>
            <a:ext cx="1712433" cy="179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FCB4E95A-1590-7258-DA61-FF3B75B11745}"/>
              </a:ext>
            </a:extLst>
          </p:cNvPr>
          <p:cNvSpPr txBox="1"/>
          <p:nvPr/>
        </p:nvSpPr>
        <p:spPr>
          <a:xfrm>
            <a:off x="971600" y="0"/>
            <a:ext cx="6984776" cy="89255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First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test - </a:t>
            </a:r>
            <a:r>
              <a:rPr lang="hu-HU" sz="2800" b="1" dirty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</a:t>
            </a:r>
            <a:r>
              <a:rPr kumimoji="0" lang="en-GB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roton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acceleration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dirty="0" err="1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Leaf</a:t>
            </a:r>
            <a:r>
              <a:rPr lang="hu-HU" sz="2400" b="1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hu-HU" sz="2400" b="1" dirty="0" err="1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thickness</a:t>
            </a:r>
            <a:r>
              <a:rPr lang="hu-HU" sz="2400" b="1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: ~200nm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cs typeface="Arial" panose="020B060402020202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1"/>
          <a:stretch/>
        </p:blipFill>
        <p:spPr>
          <a:xfrm>
            <a:off x="3915862" y="2492896"/>
            <a:ext cx="5192642" cy="345828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60"/>
          <a:stretch/>
        </p:blipFill>
        <p:spPr>
          <a:xfrm>
            <a:off x="107504" y="980728"/>
            <a:ext cx="3672408" cy="2499511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5212006" y="4293096"/>
            <a:ext cx="3191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Proton energy stability &lt;3.5</a:t>
            </a:r>
            <a:r>
              <a:rPr lang="en-GB" dirty="0" smtClean="0">
                <a:solidFill>
                  <a:srgbClr val="FF0000"/>
                </a:solidFill>
              </a:rPr>
              <a:t>%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612205-4D7B-6968-38D8-F26F3E191506}"/>
              </a:ext>
            </a:extLst>
          </p:cNvPr>
          <p:cNvSpPr txBox="1"/>
          <p:nvPr/>
        </p:nvSpPr>
        <p:spPr>
          <a:xfrm>
            <a:off x="827584" y="4005064"/>
            <a:ext cx="275780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rgbClr val="0070C0"/>
                </a:solidFill>
                <a:latin typeface="Cambria" panose="02040503050406030204" pitchFamily="18" charset="0"/>
              </a:rPr>
              <a:t>Laser </a:t>
            </a:r>
            <a:r>
              <a:rPr lang="hu-HU" i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”</a:t>
            </a:r>
            <a:r>
              <a:rPr lang="hu-HU" i="1" dirty="0" err="1" smtClean="0">
                <a:solidFill>
                  <a:srgbClr val="0070C0"/>
                </a:solidFill>
                <a:latin typeface="Cambria" panose="02040503050406030204" pitchFamily="18" charset="0"/>
              </a:rPr>
              <a:t>interaction</a:t>
            </a:r>
            <a:r>
              <a:rPr lang="hu-HU" i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” </a:t>
            </a:r>
            <a:r>
              <a:rPr lang="en-GB" i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energy</a:t>
            </a:r>
            <a:endParaRPr lang="en-GB" i="1" dirty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r>
              <a:rPr lang="en-GB" b="1" dirty="0">
                <a:solidFill>
                  <a:srgbClr val="0070C0"/>
                </a:solidFill>
                <a:latin typeface="Cambria" panose="02040503050406030204" pitchFamily="18" charset="0"/>
              </a:rPr>
              <a:t>3.56</a:t>
            </a:r>
            <a:r>
              <a:rPr lang="en-GB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GB" b="1" dirty="0" err="1">
                <a:solidFill>
                  <a:srgbClr val="0070C0"/>
                </a:solidFill>
                <a:latin typeface="Cambria" panose="02040503050406030204" pitchFamily="18" charset="0"/>
              </a:rPr>
              <a:t>mJ</a:t>
            </a:r>
            <a:r>
              <a:rPr lang="en-GB" b="1" dirty="0">
                <a:solidFill>
                  <a:srgbClr val="0070C0"/>
                </a:solidFill>
                <a:latin typeface="Cambria" panose="02040503050406030204" pitchFamily="18" charset="0"/>
              </a:rPr>
              <a:t> ± 0.02</a:t>
            </a:r>
            <a:r>
              <a:rPr lang="en-GB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GB" b="1" dirty="0" err="1">
                <a:solidFill>
                  <a:srgbClr val="0070C0"/>
                </a:solidFill>
                <a:latin typeface="Cambria" panose="02040503050406030204" pitchFamily="18" charset="0"/>
              </a:rPr>
              <a:t>mJ</a:t>
            </a:r>
            <a:endParaRPr lang="en-GB" b="1" dirty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endParaRPr lang="en-GB" i="1" dirty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r>
              <a:rPr lang="en-GB" i="1" dirty="0">
                <a:solidFill>
                  <a:srgbClr val="0070C0"/>
                </a:solidFill>
                <a:latin typeface="Cambria" panose="02040503050406030204" pitchFamily="18" charset="0"/>
              </a:rPr>
              <a:t>Proton </a:t>
            </a:r>
            <a:r>
              <a:rPr lang="en-GB" i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cut</a:t>
            </a:r>
            <a:r>
              <a:rPr lang="hu-HU" i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-</a:t>
            </a:r>
            <a:r>
              <a:rPr lang="en-GB" i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off </a:t>
            </a:r>
            <a:r>
              <a:rPr lang="en-GB" i="1" dirty="0">
                <a:solidFill>
                  <a:srgbClr val="0070C0"/>
                </a:solidFill>
                <a:latin typeface="Cambria" panose="02040503050406030204" pitchFamily="18" charset="0"/>
              </a:rPr>
              <a:t>energy:</a:t>
            </a:r>
          </a:p>
          <a:p>
            <a:r>
              <a:rPr lang="en-GB" b="1" dirty="0">
                <a:solidFill>
                  <a:srgbClr val="0070C0"/>
                </a:solidFill>
                <a:latin typeface="Cambria" panose="02040503050406030204" pitchFamily="18" charset="0"/>
              </a:rPr>
              <a:t>1.19 MeV± 0.04 MeV</a:t>
            </a:r>
          </a:p>
        </p:txBody>
      </p:sp>
    </p:spTree>
    <p:extLst>
      <p:ext uri="{BB962C8B-B14F-4D97-AF65-F5344CB8AC3E}">
        <p14:creationId xmlns:p14="http://schemas.microsoft.com/office/powerpoint/2010/main" val="209783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Kép 31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4367" cy="6865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1479" b="-3681"/>
          <a:stretch/>
        </p:blipFill>
        <p:spPr>
          <a:xfrm>
            <a:off x="179513" y="754175"/>
            <a:ext cx="1573874" cy="447947"/>
          </a:xfrm>
          <a:prstGeom prst="rect">
            <a:avLst/>
          </a:prstGeom>
        </p:spPr>
      </p:pic>
      <p:pic>
        <p:nvPicPr>
          <p:cNvPr id="11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53" y="1829128"/>
            <a:ext cx="1118466" cy="874268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-518467" y="2015436"/>
            <a:ext cx="7812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Börzsönyi, </a:t>
            </a:r>
            <a:r>
              <a:rPr lang="hu-H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J. Csontos, </a:t>
            </a:r>
            <a:r>
              <a:rPr lang="hu-H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Farkas, </a:t>
            </a:r>
            <a:r>
              <a:rPr lang="hu-H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K. </a:t>
            </a:r>
            <a:r>
              <a:rPr lang="hu-HU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Hideghéthy</a:t>
            </a:r>
            <a:r>
              <a:rPr lang="hu-H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T. Luca, A. Mohácsi</a:t>
            </a:r>
            <a:r>
              <a:rPr lang="hu-H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br>
              <a:rPr lang="hu-H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hu-H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R. </a:t>
            </a:r>
            <a:r>
              <a:rPr lang="hu-HU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Nagymihály</a:t>
            </a:r>
            <a:r>
              <a:rPr lang="hu-H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hu-H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R. </a:t>
            </a:r>
            <a:r>
              <a:rPr lang="hu-HU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Polanek</a:t>
            </a:r>
            <a:r>
              <a:rPr lang="hu-H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T. Somoskői, L. </a:t>
            </a:r>
            <a:r>
              <a:rPr lang="hu-HU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Schrettner</a:t>
            </a:r>
            <a:r>
              <a:rPr lang="hu-H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hu-H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hu-H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hu-H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Szabó</a:t>
            </a:r>
            <a:br>
              <a:rPr lang="hu-H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hu-H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R.E. Szabó, </a:t>
            </a:r>
            <a:r>
              <a:rPr lang="hu-H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L. Tóth, Sz. Tóth</a:t>
            </a:r>
          </a:p>
        </p:txBody>
      </p:sp>
      <p:pic>
        <p:nvPicPr>
          <p:cNvPr id="13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7" y="3182737"/>
            <a:ext cx="1152128" cy="766887"/>
          </a:xfrm>
          <a:prstGeom prst="rect">
            <a:avLst/>
          </a:prstGeom>
        </p:spPr>
      </p:pic>
      <p:sp>
        <p:nvSpPr>
          <p:cNvPr id="14" name="Szövegdoboz 10"/>
          <p:cNvSpPr txBox="1"/>
          <p:nvPr/>
        </p:nvSpPr>
        <p:spPr>
          <a:xfrm>
            <a:off x="1394411" y="3254745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Biró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I.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Csedreki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hu-HU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Z. Elekes, Z. Halasz, A. Fenyvesi, </a:t>
            </a:r>
            <a:r>
              <a:rPr kumimoji="0" lang="hu-HU" sz="1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Zs</a:t>
            </a:r>
            <a:r>
              <a:rPr lang="hu-HU" dirty="0"/>
              <a:t>.</a:t>
            </a:r>
            <a:r>
              <a:rPr kumimoji="0" lang="hu-HU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Fülöp,</a:t>
            </a:r>
            <a:br>
              <a:rPr kumimoji="0" lang="hu-HU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hu-HU" sz="1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Z. </a:t>
            </a:r>
            <a:r>
              <a:rPr kumimoji="0" lang="hu-HU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Korkulu</a:t>
            </a:r>
            <a:r>
              <a:rPr kumimoji="0" lang="hu-HU" sz="1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I. Kuti, </a:t>
            </a:r>
            <a:r>
              <a:rPr kumimoji="0" lang="hu-HU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L. </a:t>
            </a:r>
            <a:r>
              <a:rPr kumimoji="0" lang="hu-HU" sz="1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Stuhl</a:t>
            </a:r>
            <a:r>
              <a:rPr kumimoji="0" lang="hu-HU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hu-HU" sz="1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1801091" y="4806207"/>
            <a:ext cx="2335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hu-HU"/>
            </a:defPPr>
            <a:lvl1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S. </a:t>
            </a:r>
            <a:r>
              <a:rPr kumimoji="0" lang="hu-H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Figul</a:t>
            </a: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G.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Marowski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6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764986"/>
            <a:ext cx="1728191" cy="536040"/>
          </a:xfrm>
          <a:prstGeom prst="rect">
            <a:avLst/>
          </a:prstGeom>
        </p:spPr>
      </p:pic>
      <p:sp>
        <p:nvSpPr>
          <p:cNvPr id="29" name="Szövegdoboz 28"/>
          <p:cNvSpPr txBox="1"/>
          <p:nvPr/>
        </p:nvSpPr>
        <p:spPr>
          <a:xfrm>
            <a:off x="0" y="5780782"/>
            <a:ext cx="66127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Hungarian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Government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ITM 1096/2019. (III.8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.)</a:t>
            </a:r>
            <a:endParaRPr kumimoji="0" lang="hu-H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National Research,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Development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and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Innovation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Office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	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NKFIH-877-2/2020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KFIH-476-4/2021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NKFIH-476-16/2021</a:t>
            </a:r>
            <a:endParaRPr kumimoji="0" lang="hu-H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Multiscan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3D H2020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proje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101020100</a:t>
            </a:r>
            <a:endParaRPr kumimoji="0" lang="hu-H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0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50" y="6180608"/>
            <a:ext cx="1809750" cy="677392"/>
          </a:xfrm>
          <a:prstGeom prst="rect">
            <a:avLst/>
          </a:prstGeom>
        </p:spPr>
      </p:pic>
      <p:pic>
        <p:nvPicPr>
          <p:cNvPr id="31" name="Picture 11"/>
          <p:cNvPicPr>
            <a:picLocks noChangeAspect="1"/>
          </p:cNvPicPr>
          <p:nvPr/>
        </p:nvPicPr>
        <p:blipFill rotWithShape="1">
          <a:blip r:embed="rId8"/>
          <a:srcRect b="42670"/>
          <a:stretch/>
        </p:blipFill>
        <p:spPr>
          <a:xfrm>
            <a:off x="5965198" y="5687263"/>
            <a:ext cx="2090482" cy="599237"/>
          </a:xfrm>
          <a:prstGeom prst="rect">
            <a:avLst/>
          </a:prstGeom>
        </p:spPr>
      </p:pic>
      <p:sp>
        <p:nvSpPr>
          <p:cNvPr id="33" name="Szövegdoboz 16"/>
          <p:cNvSpPr txBox="1"/>
          <p:nvPr/>
        </p:nvSpPr>
        <p:spPr>
          <a:xfrm>
            <a:off x="1835696" y="648260"/>
            <a:ext cx="7308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E. Buzás, 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M. Füle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T. 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Gilinger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Karnok, 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A.P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Kovács,</a:t>
            </a:r>
            <a:r>
              <a:rPr kumimoji="0" lang="hu-HU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</a:t>
            </a:r>
            <a:r>
              <a:rPr kumimoji="0" lang="hu-HU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Nagy</a:t>
            </a:r>
            <a:r>
              <a:rPr kumimoji="0" lang="hu-HU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br>
              <a:rPr kumimoji="0" lang="hu-HU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Varmazyar</a:t>
            </a:r>
            <a:endParaRPr kumimoji="0" lang="hu-HU" sz="200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38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70196" y="-27384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70196" y="-27384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716" y="1066448"/>
            <a:ext cx="7812469" cy="3601431"/>
          </a:xfrm>
          <a:prstGeom prst="rect">
            <a:avLst/>
          </a:prstGeom>
        </p:spPr>
      </p:pic>
      <p:sp>
        <p:nvSpPr>
          <p:cNvPr id="30" name="Szövegdoboz 29"/>
          <p:cNvSpPr txBox="1"/>
          <p:nvPr/>
        </p:nvSpPr>
        <p:spPr>
          <a:xfrm>
            <a:off x="1369788" y="994440"/>
            <a:ext cx="2278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D</a:t>
            </a:r>
            <a:r>
              <a:rPr kumimoji="0" lang="hu-HU" sz="2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+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hu-H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acceleration</a:t>
            </a:r>
            <a:endParaRPr kumimoji="0" lang="hu-H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1" name="Szövegdoboz 30"/>
          <p:cNvSpPr txBox="1"/>
          <p:nvPr/>
        </p:nvSpPr>
        <p:spPr>
          <a:xfrm>
            <a:off x="5474244" y="922432"/>
            <a:ext cx="2258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hu-HU"/>
            </a:defPPr>
            <a:lvl1pPr marL="0" marR="0" lvl="0" indent="0" defTabSz="3809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charset="0"/>
              </a:defRPr>
            </a:lvl1pPr>
          </a:lstStyle>
          <a:p>
            <a:pPr lvl="0">
              <a:defRPr/>
            </a:pPr>
            <a:r>
              <a:rPr lang="en-GB" dirty="0"/>
              <a:t>d(</a:t>
            </a:r>
            <a:r>
              <a:rPr lang="en-GB" dirty="0" err="1"/>
              <a:t>D,n</a:t>
            </a:r>
            <a:r>
              <a:rPr lang="en-GB" dirty="0"/>
              <a:t>)3He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charset="0"/>
                <a:cs typeface="+mn-cs"/>
              </a:rPr>
              <a:t> </a:t>
            </a:r>
            <a:r>
              <a:rPr kumimoji="0" lang="hu-H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charset="0"/>
                <a:cs typeface="+mn-cs"/>
              </a:rPr>
              <a:t>fusion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Garamond" panose="02020404030301010803" pitchFamily="18" charset="0"/>
              <a:ea typeface="ＭＳ Ｐゴシック" charset="0"/>
              <a:cs typeface="+mn-cs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2244436" y="1570183"/>
            <a:ext cx="12192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 smtClean="0">
                <a:latin typeface="+mn-lt"/>
              </a:rPr>
              <a:t>D</a:t>
            </a:r>
            <a:r>
              <a:rPr lang="hu-HU" b="1" baseline="-25000" dirty="0" smtClean="0">
                <a:latin typeface="+mn-lt"/>
              </a:rPr>
              <a:t>2</a:t>
            </a:r>
            <a:r>
              <a:rPr lang="hu-HU" b="1" dirty="0" smtClean="0">
                <a:latin typeface="+mn-lt"/>
              </a:rPr>
              <a:t>O </a:t>
            </a:r>
            <a:r>
              <a:rPr lang="hu-HU" b="1" dirty="0" err="1" smtClean="0">
                <a:latin typeface="+mn-lt"/>
              </a:rPr>
              <a:t>sheet</a:t>
            </a:r>
            <a:endParaRPr lang="hu-HU" b="1" dirty="0" smtClean="0">
              <a:latin typeface="+mn-lt"/>
            </a:endParaRPr>
          </a:p>
          <a:p>
            <a:r>
              <a:rPr lang="hu-HU" b="1" dirty="0" smtClean="0">
                <a:latin typeface="+mn-lt"/>
              </a:rPr>
              <a:t>~200nm</a:t>
            </a:r>
            <a:endParaRPr lang="en-GB" b="1" dirty="0">
              <a:latin typeface="+mn-lt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350328" y="3297381"/>
            <a:ext cx="10246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 smtClean="0">
                <a:latin typeface="+mn-lt"/>
              </a:rPr>
              <a:t>12-15 cm</a:t>
            </a:r>
            <a:endParaRPr lang="en-GB" b="1" dirty="0">
              <a:latin typeface="+mn-lt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71055" y="4599711"/>
            <a:ext cx="269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23mJ (8mJ </a:t>
            </a:r>
            <a:r>
              <a:rPr lang="hu-HU" b="1" dirty="0" err="1" smtClean="0">
                <a:solidFill>
                  <a:srgbClr val="FF0000"/>
                </a:solidFill>
              </a:rPr>
              <a:t>interacting</a:t>
            </a:r>
            <a:r>
              <a:rPr lang="hu-HU" b="1" dirty="0" smtClean="0">
                <a:solidFill>
                  <a:srgbClr val="FF0000"/>
                </a:solidFill>
              </a:rPr>
              <a:t>)</a:t>
            </a:r>
            <a:br>
              <a:rPr lang="hu-HU" b="1" dirty="0" smtClean="0">
                <a:solidFill>
                  <a:srgbClr val="FF0000"/>
                </a:solidFill>
              </a:rPr>
            </a:br>
            <a:r>
              <a:rPr lang="hu-HU" b="1" dirty="0" smtClean="0">
                <a:solidFill>
                  <a:srgbClr val="FF0000"/>
                </a:solidFill>
              </a:rPr>
              <a:t>12 </a:t>
            </a:r>
            <a:r>
              <a:rPr lang="hu-HU" b="1" dirty="0" err="1" smtClean="0">
                <a:solidFill>
                  <a:srgbClr val="FF0000"/>
                </a:solidFill>
              </a:rPr>
              <a:t>fs</a:t>
            </a:r>
            <a:r>
              <a:rPr lang="hu-HU" b="1" dirty="0" smtClean="0">
                <a:solidFill>
                  <a:srgbClr val="FF0000"/>
                </a:solidFill>
              </a:rPr>
              <a:t>, 10Hz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896D52CC-97C1-4258-B24B-46BE9A85805A}"/>
              </a:ext>
            </a:extLst>
          </p:cNvPr>
          <p:cNvSpPr txBox="1"/>
          <p:nvPr/>
        </p:nvSpPr>
        <p:spPr>
          <a:xfrm>
            <a:off x="1043608" y="11088"/>
            <a:ext cx="6393418" cy="5847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7619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</a:rPr>
              <a:t>Neutron </a:t>
            </a:r>
            <a:r>
              <a:rPr kumimoji="0" lang="hu-HU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</a:rPr>
              <a:t>generation</a:t>
            </a:r>
            <a:r>
              <a:rPr kumimoji="0" lang="hu-HU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</a:rPr>
              <a:t> </a:t>
            </a:r>
            <a:r>
              <a:rPr kumimoji="0" lang="hu-HU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</a:rPr>
              <a:t>at</a:t>
            </a:r>
            <a:r>
              <a:rPr kumimoji="0" lang="hu-HU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</a:rPr>
              <a:t> 10Hz</a:t>
            </a:r>
            <a:endParaRPr kumimoji="0" lang="fa-IR" sz="3200" b="1" i="0" u="none" strike="noStrike" kern="1200" cap="none" spc="0" normalizeH="0" baseline="0" noProof="0" dirty="0">
              <a:ln>
                <a:noFill/>
              </a:ln>
              <a:solidFill>
                <a:srgbClr val="343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32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6D52CC-97C1-4258-B24B-46BE9A85805A}"/>
              </a:ext>
            </a:extLst>
          </p:cNvPr>
          <p:cNvSpPr txBox="1"/>
          <p:nvPr/>
        </p:nvSpPr>
        <p:spPr>
          <a:xfrm>
            <a:off x="755576" y="11088"/>
            <a:ext cx="7632848" cy="95410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7619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800" b="1" u="none" strike="noStrike" kern="1200" cap="none" spc="0" normalizeH="0" baseline="0" noProof="0" dirty="0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</a:rPr>
              <a:t>The </a:t>
            </a:r>
            <a:r>
              <a:rPr kumimoji="0" lang="hu-HU" altLang="en-US" sz="28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</a:rPr>
              <a:t>Light</a:t>
            </a:r>
            <a:r>
              <a:rPr kumimoji="0" lang="hu-HU" altLang="en-US" sz="2800" b="1" u="none" strike="noStrike" kern="1200" cap="none" spc="0" normalizeH="0" baseline="0" noProof="0" dirty="0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</a:rPr>
              <a:t> </a:t>
            </a:r>
            <a:r>
              <a:rPr kumimoji="0" lang="hu-HU" altLang="en-US" sz="28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</a:rPr>
              <a:t>Energ</a:t>
            </a:r>
            <a:r>
              <a:rPr lang="hu-HU" altLang="en-US" sz="2800" b="1" dirty="0" smtClean="0"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y Ion </a:t>
            </a:r>
            <a:r>
              <a:rPr lang="hu-HU" altLang="en-US" sz="2800" b="1" dirty="0" err="1" smtClean="0"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Acceleration</a:t>
            </a:r>
            <a:r>
              <a:rPr lang="hu-HU" altLang="en-US" sz="2800" b="1" dirty="0" smtClean="0"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(</a:t>
            </a:r>
            <a:r>
              <a:rPr kumimoji="0" lang="hu-HU" altLang="en-US" sz="2800" b="1" u="none" strike="noStrike" kern="1200" cap="none" spc="0" normalizeH="0" baseline="0" noProof="0" dirty="0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</a:rPr>
              <a:t>LEIA) </a:t>
            </a:r>
            <a:r>
              <a:rPr kumimoji="0" lang="hu-HU" altLang="en-US" sz="28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</a:rPr>
              <a:t>First</a:t>
            </a:r>
            <a:r>
              <a:rPr kumimoji="0" lang="hu-HU" altLang="en-US" sz="2800" b="1" u="none" strike="noStrike" kern="1200" cap="none" spc="0" normalizeH="0" baseline="0" noProof="0" dirty="0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</a:rPr>
              <a:t> University </a:t>
            </a:r>
            <a:r>
              <a:rPr lang="hu-HU" altLang="en-US" sz="2800" b="1" dirty="0"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</a:t>
            </a:r>
            <a:r>
              <a:rPr kumimoji="0" lang="hu-HU" altLang="en-US" sz="28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</a:rPr>
              <a:t>eamline</a:t>
            </a:r>
            <a:r>
              <a:rPr kumimoji="0" lang="hu-HU" altLang="en-US" sz="2800" b="1" u="none" strike="noStrike" kern="1200" cap="none" spc="0" normalizeH="0" baseline="0" noProof="0" dirty="0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</a:rPr>
              <a:t> </a:t>
            </a:r>
            <a:r>
              <a:rPr kumimoji="0" lang="hu-HU" altLang="en-US" sz="2800" b="1" u="none" strike="noStrike" kern="1200" cap="none" spc="0" normalizeH="0" baseline="0" noProof="0" dirty="0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</a:rPr>
              <a:t>in </a:t>
            </a:r>
            <a:r>
              <a:rPr kumimoji="0" lang="hu-HU" altLang="en-US" sz="2800" b="1" u="none" strike="noStrike" kern="1200" cap="none" spc="0" normalizeH="0" baseline="0" noProof="0" dirty="0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</a:rPr>
              <a:t>ELI-ERIC (ALPS)</a:t>
            </a:r>
            <a:endParaRPr kumimoji="0" lang="fa-IR" sz="2800" b="1" u="none" strike="noStrike" kern="1200" cap="none" spc="0" normalizeH="0" baseline="0" noProof="0" dirty="0">
              <a:ln>
                <a:noFill/>
              </a:ln>
              <a:solidFill>
                <a:srgbClr val="343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t="11604" r="14561"/>
          <a:stretch/>
        </p:blipFill>
        <p:spPr>
          <a:xfrm>
            <a:off x="0" y="914401"/>
            <a:ext cx="5181097" cy="335902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t="15986" r="15102"/>
          <a:stretch/>
        </p:blipFill>
        <p:spPr>
          <a:xfrm>
            <a:off x="4348988" y="3769568"/>
            <a:ext cx="4661225" cy="298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6D52CC-97C1-4258-B24B-46BE9A85805A}"/>
              </a:ext>
            </a:extLst>
          </p:cNvPr>
          <p:cNvSpPr txBox="1"/>
          <p:nvPr/>
        </p:nvSpPr>
        <p:spPr>
          <a:xfrm>
            <a:off x="755576" y="11088"/>
            <a:ext cx="7200800" cy="95410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7619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800" b="1" u="none" strike="noStrike" kern="1200" cap="none" spc="0" normalizeH="0" baseline="0" noProof="0" dirty="0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</a:rPr>
              <a:t>Ion </a:t>
            </a:r>
            <a:r>
              <a:rPr kumimoji="0" lang="hu-HU" altLang="en-US" sz="28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</a:rPr>
              <a:t>acceleration</a:t>
            </a:r>
            <a:r>
              <a:rPr kumimoji="0" lang="hu-HU" altLang="en-US" sz="2800" b="1" u="none" strike="noStrike" kern="1200" cap="none" spc="0" normalizeH="0" baseline="0" noProof="0" dirty="0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</a:rPr>
              <a:t> </a:t>
            </a:r>
            <a:r>
              <a:rPr kumimoji="0" lang="hu-HU" altLang="en-US" sz="28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</a:rPr>
              <a:t>at</a:t>
            </a:r>
            <a:r>
              <a:rPr kumimoji="0" lang="hu-HU" altLang="en-US" sz="2800" b="1" u="none" strike="noStrike" kern="1200" cap="none" spc="0" normalizeH="0" baseline="0" noProof="0" dirty="0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</a:rPr>
              <a:t> 10 Hz </a:t>
            </a:r>
            <a:r>
              <a:rPr kumimoji="0" lang="hu-HU" altLang="en-US" sz="28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</a:rPr>
              <a:t>repetition</a:t>
            </a:r>
            <a:r>
              <a:rPr kumimoji="0" lang="hu-HU" altLang="en-US" sz="2800" b="1" u="none" strike="noStrike" kern="1200" cap="none" spc="0" normalizeH="0" baseline="0" noProof="0" dirty="0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</a:rPr>
              <a:t> </a:t>
            </a:r>
            <a:r>
              <a:rPr kumimoji="0" lang="hu-HU" altLang="en-US" sz="28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</a:rPr>
              <a:t>rate</a:t>
            </a:r>
            <a:endParaRPr kumimoji="0" lang="hu-HU" altLang="en-US" sz="2800" b="1" u="none" strike="noStrike" kern="1200" cap="none" spc="0" normalizeH="0" baseline="0" noProof="0" dirty="0" smtClean="0">
              <a:ln>
                <a:noFill/>
              </a:ln>
              <a:solidFill>
                <a:srgbClr val="343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</a:endParaRPr>
          </a:p>
          <a:p>
            <a:pPr marL="0" marR="0" lvl="0" indent="0" algn="ctr" defTabSz="7619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800" b="1" dirty="0" err="1" smtClean="0"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 panose="020B0604020202020204" pitchFamily="34" charset="0"/>
              </a:rPr>
              <a:t>from</a:t>
            </a:r>
            <a:r>
              <a:rPr lang="hu-HU" sz="2800" b="1" dirty="0" smtClean="0"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 panose="020B0604020202020204" pitchFamily="34" charset="0"/>
              </a:rPr>
              <a:t> D</a:t>
            </a:r>
            <a:r>
              <a:rPr lang="hu-HU" sz="2800" b="1" baseline="-25000" dirty="0" smtClean="0"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 panose="020B0604020202020204" pitchFamily="34" charset="0"/>
              </a:rPr>
              <a:t>2</a:t>
            </a:r>
            <a:r>
              <a:rPr lang="hu-HU" sz="2800" b="1" dirty="0" smtClean="0"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 panose="020B0604020202020204" pitchFamily="34" charset="0"/>
              </a:rPr>
              <a:t>O </a:t>
            </a:r>
            <a:r>
              <a:rPr lang="hu-HU" sz="2800" b="1" dirty="0" err="1" smtClean="0"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 panose="020B0604020202020204" pitchFamily="34" charset="0"/>
              </a:rPr>
              <a:t>liquid</a:t>
            </a:r>
            <a:r>
              <a:rPr lang="hu-HU" sz="2800" b="1" dirty="0" smtClean="0"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 panose="020B0604020202020204" pitchFamily="34" charset="0"/>
              </a:rPr>
              <a:t> </a:t>
            </a:r>
            <a:r>
              <a:rPr lang="hu-HU" sz="2800" b="1" dirty="0" err="1" smtClean="0"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 panose="020B0604020202020204" pitchFamily="34" charset="0"/>
              </a:rPr>
              <a:t>target</a:t>
            </a:r>
            <a:endParaRPr kumimoji="0" lang="fa-IR" sz="2800" b="1" u="none" strike="noStrike" kern="1200" cap="none" spc="0" normalizeH="0" baseline="0" noProof="0" dirty="0">
              <a:ln>
                <a:noFill/>
              </a:ln>
              <a:solidFill>
                <a:srgbClr val="343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49" y="1333534"/>
            <a:ext cx="8535057" cy="421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2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/>
          <p:cNvSpPr/>
          <p:nvPr/>
        </p:nvSpPr>
        <p:spPr>
          <a:xfrm>
            <a:off x="2699792" y="5092460"/>
            <a:ext cx="2361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0000"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Temporal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contrast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16" name="Téglalap 15"/>
          <p:cNvSpPr/>
          <p:nvPr/>
        </p:nvSpPr>
        <p:spPr>
          <a:xfrm>
            <a:off x="467545" y="4347488"/>
            <a:ext cx="30963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0000"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Peak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intensity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in 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focus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: </a:t>
            </a:r>
            <a:r>
              <a:rPr lang="hu-HU" sz="2000" b="1" dirty="0" smtClean="0">
                <a:solidFill>
                  <a:srgbClr val="009900"/>
                </a:solidFill>
                <a:latin typeface="Garamond" panose="02020404030301010803" pitchFamily="18" charset="0"/>
              </a:rPr>
              <a:t>4×</a:t>
            </a:r>
            <a:r>
              <a:rPr kumimoji="0" lang="hu-HU" sz="2000" b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10</a:t>
            </a:r>
            <a:r>
              <a:rPr kumimoji="0" lang="hu-HU" sz="2000" b="1" u="none" strike="noStrike" kern="1200" cap="none" spc="0" normalizeH="0" baseline="3000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18</a:t>
            </a:r>
            <a:r>
              <a:rPr kumimoji="0" lang="hu-HU" sz="2000" b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  <a:r>
              <a:rPr kumimoji="0" lang="hu-HU" sz="2000" b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W/cm</a:t>
            </a:r>
            <a:r>
              <a:rPr kumimoji="0" lang="hu-HU" sz="2000" b="1" u="none" strike="noStrike" kern="1200" cap="none" spc="0" normalizeH="0" baseline="3000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2</a:t>
            </a:r>
            <a:r>
              <a:rPr kumimoji="0" lang="hu-HU" sz="2000" b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 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(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a</a:t>
            </a:r>
            <a:r>
              <a:rPr kumimoji="0" lang="hu-HU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0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~1)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pic>
        <p:nvPicPr>
          <p:cNvPr id="19" name="Picture 2" descr="SEAcontra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721" y="3717032"/>
            <a:ext cx="3313820" cy="1935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0">
            <a:extLst>
              <a:ext uri="{FF2B5EF4-FFF2-40B4-BE49-F238E27FC236}">
                <a16:creationId xmlns:a16="http://schemas.microsoft.com/office/drawing/2014/main" id="{DCFA00D2-7EAB-47C9-97BA-55CAC4EBA317}"/>
              </a:ext>
            </a:extLst>
          </p:cNvPr>
          <p:cNvSpPr txBox="1"/>
          <p:nvPr/>
        </p:nvSpPr>
        <p:spPr>
          <a:xfrm>
            <a:off x="467544" y="1484784"/>
            <a:ext cx="3600400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marL="0" marR="0" lvl="0" indent="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0000"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0000"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  <a:t>Pulse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  <a:t>e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  <a:t>nergy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  <a:t>~</a:t>
            </a:r>
            <a:r>
              <a:rPr kumimoji="0" lang="hu-H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  <a:t>23 </a:t>
            </a:r>
            <a:r>
              <a:rPr kumimoji="0" lang="hu-HU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  <a:t>mJ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  <a:t> </a:t>
            </a:r>
            <a:b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</a:b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  <a:t>measured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  <a:t>for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  <a:t>each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  <a:t>shot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  <a:t>)</a:t>
            </a:r>
          </a:p>
        </p:txBody>
      </p:sp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0" r="8324"/>
          <a:stretch/>
        </p:blipFill>
        <p:spPr>
          <a:xfrm>
            <a:off x="4770974" y="1700808"/>
            <a:ext cx="4287303" cy="1800200"/>
          </a:xfrm>
          <a:prstGeom prst="rect">
            <a:avLst/>
          </a:prstGeom>
        </p:spPr>
      </p:pic>
      <p:sp>
        <p:nvSpPr>
          <p:cNvPr id="22" name="Téglalap 21"/>
          <p:cNvSpPr/>
          <p:nvPr/>
        </p:nvSpPr>
        <p:spPr>
          <a:xfrm>
            <a:off x="467544" y="2420888"/>
            <a:ext cx="49946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0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  <a:t>Laser pulse duration: 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  <a:t>1</a:t>
            </a:r>
            <a:r>
              <a:rPr kumimoji="0" lang="hu-H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  <a:t>2.3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  <a:t>fs</a:t>
            </a:r>
            <a:r>
              <a:rPr kumimoji="0" lang="hu-HU" sz="20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  <a:t/>
            </a:r>
            <a:br>
              <a:rPr kumimoji="0" lang="hu-HU" sz="20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</a:b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	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Measured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in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vacuum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,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after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OAP,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0000"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	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with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disp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scan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23" name="Téglalap 22"/>
          <p:cNvSpPr/>
          <p:nvPr/>
        </p:nvSpPr>
        <p:spPr>
          <a:xfrm>
            <a:off x="467544" y="3619974"/>
            <a:ext cx="4392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0000"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Focal spot FWHM: </a:t>
            </a:r>
            <a:r>
              <a:rPr lang="hu-HU" sz="2000" dirty="0" smtClean="0">
                <a:solidFill>
                  <a:srgbClr val="009900"/>
                </a:solidFill>
                <a:latin typeface="Garamond" panose="02020404030301010803" pitchFamily="18" charset="0"/>
              </a:rPr>
              <a:t>3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.2×3.8 µm</a:t>
            </a:r>
            <a:r>
              <a:rPr kumimoji="0" lang="hu-HU" sz="20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2</a:t>
            </a: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534364" y="836712"/>
            <a:ext cx="76781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0000"/>
              <a:buFontTx/>
              <a:buNone/>
              <a:tabLst/>
              <a:defRPr/>
            </a:pPr>
            <a:r>
              <a:rPr kumimoji="0" lang="hu-HU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SEA </a:t>
            </a:r>
            <a:r>
              <a:rPr kumimoji="0" lang="hu-HU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laser</a:t>
            </a:r>
            <a:r>
              <a:rPr kumimoji="0" lang="hu-HU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(10Hz, OPCPA) of ELI-ALPS </a:t>
            </a:r>
            <a:r>
              <a:rPr kumimoji="0" lang="hu-HU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parameters</a:t>
            </a:r>
            <a:r>
              <a:rPr kumimoji="0" lang="hu-HU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on</a:t>
            </a:r>
            <a:r>
              <a:rPr kumimoji="0" lang="hu-HU" sz="2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target</a:t>
            </a:r>
            <a:endParaRPr kumimoji="0" lang="en-GB" sz="22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896D52CC-97C1-4258-B24B-46BE9A85805A}"/>
              </a:ext>
            </a:extLst>
          </p:cNvPr>
          <p:cNvSpPr txBox="1"/>
          <p:nvPr/>
        </p:nvSpPr>
        <p:spPr>
          <a:xfrm>
            <a:off x="827584" y="116632"/>
            <a:ext cx="6556753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7619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LASER</a:t>
            </a:r>
            <a:endParaRPr kumimoji="0" lang="fa-IR" sz="2800" b="1" i="0" u="none" strike="noStrike" kern="1200" cap="none" spc="0" normalizeH="0" baseline="0" noProof="0" dirty="0">
              <a:ln>
                <a:noFill/>
              </a:ln>
              <a:solidFill>
                <a:srgbClr val="343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9561"/>
            <a:ext cx="792088" cy="619149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5"/>
          <a:srcRect l="14844" t="47467" r="16003" b="33235"/>
          <a:stretch/>
        </p:blipFill>
        <p:spPr>
          <a:xfrm>
            <a:off x="5724128" y="188640"/>
            <a:ext cx="1296144" cy="289641"/>
          </a:xfrm>
          <a:prstGeom prst="rect">
            <a:avLst/>
          </a:prstGeom>
        </p:spPr>
      </p:pic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5148064" y="5733256"/>
            <a:ext cx="38840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i="1" dirty="0" err="1"/>
              <a:t>Toth</a:t>
            </a:r>
            <a:r>
              <a:rPr lang="en-US" altLang="en-US" sz="1600" i="1" dirty="0"/>
              <a:t>, </a:t>
            </a:r>
            <a:r>
              <a:rPr lang="en-US" altLang="en-US" sz="1600" i="1" dirty="0" smtClean="0"/>
              <a:t>et </a:t>
            </a:r>
            <a:r>
              <a:rPr lang="en-US" altLang="en-US" sz="1600" i="1" dirty="0"/>
              <a:t>al., </a:t>
            </a:r>
            <a:r>
              <a:rPr lang="en-US" altLang="en-US" sz="1600" i="1" dirty="0" smtClean="0"/>
              <a:t>Photonics </a:t>
            </a:r>
            <a:r>
              <a:rPr lang="en-US" altLang="en-US" sz="1600" b="1" i="1" dirty="0" smtClean="0"/>
              <a:t>2</a:t>
            </a:r>
            <a:r>
              <a:rPr lang="en-US" altLang="en-US" sz="1600" i="1" dirty="0"/>
              <a:t>, </a:t>
            </a:r>
            <a:r>
              <a:rPr lang="en-US" altLang="en-US" sz="1600" i="1" dirty="0" smtClean="0"/>
              <a:t>045003</a:t>
            </a:r>
            <a:r>
              <a:rPr lang="hu-HU" altLang="en-US" sz="1600" i="1" dirty="0" smtClean="0"/>
              <a:t> (</a:t>
            </a:r>
            <a:r>
              <a:rPr lang="en-US" altLang="en-US" sz="1600" i="1" dirty="0" smtClean="0"/>
              <a:t>2020</a:t>
            </a:r>
            <a:r>
              <a:rPr lang="hu-HU" altLang="en-US" sz="1600" i="1" dirty="0"/>
              <a:t>)</a:t>
            </a:r>
            <a:r>
              <a:rPr lang="en-US" altLang="en-US" sz="1600" i="1" dirty="0" smtClean="0"/>
              <a:t> </a:t>
            </a:r>
            <a:endParaRPr lang="en-US" altLang="en-US" sz="16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0274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2" r="9172"/>
          <a:stretch/>
        </p:blipFill>
        <p:spPr>
          <a:xfrm>
            <a:off x="1641176" y="1555087"/>
            <a:ext cx="6196553" cy="44068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6D52CC-97C1-4258-B24B-46BE9A85805A}"/>
              </a:ext>
            </a:extLst>
          </p:cNvPr>
          <p:cNvSpPr txBox="1"/>
          <p:nvPr/>
        </p:nvSpPr>
        <p:spPr>
          <a:xfrm>
            <a:off x="251520" y="14511"/>
            <a:ext cx="8712968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Deuterion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acceleration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at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10 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Hz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repetition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rate</a:t>
            </a:r>
            <a:endParaRPr kumimoji="0" lang="fa-IR" sz="28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Szövegdoboz 11"/>
          <p:cNvSpPr txBox="1"/>
          <p:nvPr/>
        </p:nvSpPr>
        <p:spPr>
          <a:xfrm>
            <a:off x="2259856" y="494967"/>
            <a:ext cx="4681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0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One</a:t>
            </a:r>
            <a:r>
              <a:rPr lang="hu-HU" sz="20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of </a:t>
            </a:r>
            <a:r>
              <a:rPr lang="hu-HU" sz="20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</a:t>
            </a:r>
            <a:r>
              <a:rPr lang="hu-HU" sz="20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hu-HU" sz="20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four</a:t>
            </a:r>
            <a:r>
              <a:rPr lang="hu-HU" sz="20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hu-HU" sz="20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days</a:t>
            </a:r>
            <a:r>
              <a:rPr lang="hu-HU" sz="20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0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</a:t>
            </a:r>
            <a:r>
              <a:rPr lang="hu-HU" sz="20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2nd </a:t>
            </a:r>
            <a:r>
              <a:rPr lang="hu-HU" sz="20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June</a:t>
            </a:r>
            <a:r>
              <a:rPr lang="hu-HU" sz="20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</a:t>
            </a: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umber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of </a:t>
            </a: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shots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73422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 4"/>
          <p:cNvSpPr/>
          <p:nvPr/>
        </p:nvSpPr>
        <p:spPr>
          <a:xfrm>
            <a:off x="2519010" y="1303109"/>
            <a:ext cx="4360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cut-off</a:t>
            </a:r>
            <a:r>
              <a:rPr lang="hu-HU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hu-HU" sz="2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for</a:t>
            </a:r>
            <a:r>
              <a:rPr lang="hu-HU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hu-HU" sz="2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</a:t>
            </a:r>
            <a:r>
              <a:rPr lang="hu-HU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hu-HU" sz="2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day</a:t>
            </a:r>
            <a:r>
              <a:rPr lang="en-US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0.98±</a:t>
            </a:r>
            <a:r>
              <a:rPr lang="hu-HU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0.16</a:t>
            </a:r>
            <a:r>
              <a:rPr lang="en-US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(MeV</a:t>
            </a:r>
            <a:r>
              <a:rPr lang="en-US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223774" y="1972745"/>
            <a:ext cx="4115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66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cut-off</a:t>
            </a:r>
            <a:r>
              <a:rPr lang="hu-HU" sz="2000" b="1" dirty="0" smtClean="0">
                <a:solidFill>
                  <a:srgbClr val="0066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hu-HU" sz="2000" b="1" dirty="0" err="1" smtClean="0">
                <a:solidFill>
                  <a:srgbClr val="0066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morning</a:t>
            </a:r>
            <a:r>
              <a:rPr lang="en-US" sz="2000" b="1" dirty="0" smtClean="0">
                <a:solidFill>
                  <a:srgbClr val="0066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hu-HU" sz="2000" b="1" dirty="0" smtClean="0">
                <a:solidFill>
                  <a:srgbClr val="0066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1.02</a:t>
            </a:r>
            <a:r>
              <a:rPr lang="en-US" sz="2000" b="1" dirty="0" smtClean="0">
                <a:solidFill>
                  <a:srgbClr val="0066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±</a:t>
            </a:r>
            <a:r>
              <a:rPr lang="hu-HU" sz="2000" b="1" dirty="0" smtClean="0">
                <a:solidFill>
                  <a:srgbClr val="0066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0.17</a:t>
            </a:r>
            <a:r>
              <a:rPr lang="en-US" sz="2000" b="1" dirty="0" smtClean="0">
                <a:solidFill>
                  <a:srgbClr val="0066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>
                <a:solidFill>
                  <a:srgbClr val="0066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(MeV</a:t>
            </a:r>
            <a:r>
              <a:rPr lang="en-US" sz="2000" b="1" dirty="0" smtClean="0">
                <a:solidFill>
                  <a:srgbClr val="0066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000" b="1" dirty="0">
              <a:solidFill>
                <a:srgbClr val="0066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4"/>
          <p:cNvSpPr/>
          <p:nvPr/>
        </p:nvSpPr>
        <p:spPr>
          <a:xfrm>
            <a:off x="5271447" y="1968127"/>
            <a:ext cx="42671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cut-off</a:t>
            </a:r>
            <a:r>
              <a:rPr lang="hu-HU" sz="2000" b="1" dirty="0" smtClean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hu-HU" sz="2000" b="1" dirty="0" err="1" smtClean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afternoon</a:t>
            </a:r>
            <a:r>
              <a:rPr lang="en-US" sz="2000" b="1" dirty="0" smtClean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hu-HU" sz="2000" b="1" dirty="0" smtClean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0.96</a:t>
            </a:r>
            <a:r>
              <a:rPr lang="en-US" sz="2000" b="1" dirty="0" smtClean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±</a:t>
            </a:r>
            <a:r>
              <a:rPr lang="hu-HU" sz="2000" b="1" dirty="0" smtClean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0.11</a:t>
            </a:r>
            <a:r>
              <a:rPr lang="en-US" sz="2000" b="1" dirty="0" smtClean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(MeV</a:t>
            </a:r>
            <a:r>
              <a:rPr lang="en-US" sz="2000" b="1" dirty="0" smtClean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000" b="1" dirty="0">
              <a:solidFill>
                <a:srgbClr val="0099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77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2" r="9172"/>
          <a:stretch/>
        </p:blipFill>
        <p:spPr>
          <a:xfrm>
            <a:off x="0" y="476672"/>
            <a:ext cx="3138777" cy="22322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6D52CC-97C1-4258-B24B-46BE9A85805A}"/>
              </a:ext>
            </a:extLst>
          </p:cNvPr>
          <p:cNvSpPr txBox="1"/>
          <p:nvPr/>
        </p:nvSpPr>
        <p:spPr>
          <a:xfrm>
            <a:off x="251520" y="14511"/>
            <a:ext cx="8712968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Deuterion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acceleration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at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10 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Hz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repetition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rate</a:t>
            </a:r>
            <a:endParaRPr kumimoji="0" lang="fa-IR" sz="28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Szövegdoboz 11"/>
          <p:cNvSpPr txBox="1"/>
          <p:nvPr/>
        </p:nvSpPr>
        <p:spPr>
          <a:xfrm>
            <a:off x="3563888" y="548680"/>
            <a:ext cx="2174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Spectral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stability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" t="10233" r="11495" b="1643"/>
          <a:stretch/>
        </p:blipFill>
        <p:spPr>
          <a:xfrm>
            <a:off x="5220072" y="3429000"/>
            <a:ext cx="3275642" cy="259228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" t="10236" r="11228" b="2398"/>
          <a:stretch/>
        </p:blipFill>
        <p:spPr>
          <a:xfrm>
            <a:off x="2123728" y="3429000"/>
            <a:ext cx="3240360" cy="2542324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1556792"/>
            <a:ext cx="2682990" cy="1800200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5776" y="1556792"/>
            <a:ext cx="2678663" cy="1800200"/>
          </a:xfrm>
          <a:prstGeom prst="rect">
            <a:avLst/>
          </a:prstGeom>
        </p:spPr>
      </p:pic>
      <p:cxnSp>
        <p:nvCxnSpPr>
          <p:cNvPr id="41" name="Egyenes összekötő nyíllal 40"/>
          <p:cNvCxnSpPr/>
          <p:nvPr/>
        </p:nvCxnSpPr>
        <p:spPr>
          <a:xfrm>
            <a:off x="395536" y="1340768"/>
            <a:ext cx="2160240" cy="1008112"/>
          </a:xfrm>
          <a:prstGeom prst="straightConnector1">
            <a:avLst/>
          </a:prstGeom>
          <a:ln w="38100" cap="sq">
            <a:solidFill>
              <a:srgbClr val="FFC000"/>
            </a:solidFill>
            <a:bevel/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Egyenes összekötő nyíllal 42"/>
          <p:cNvCxnSpPr/>
          <p:nvPr/>
        </p:nvCxnSpPr>
        <p:spPr>
          <a:xfrm>
            <a:off x="2555776" y="1340768"/>
            <a:ext cx="3168352" cy="1224136"/>
          </a:xfrm>
          <a:prstGeom prst="straightConnector1">
            <a:avLst/>
          </a:prstGeom>
          <a:ln w="38100" cap="sq">
            <a:solidFill>
              <a:schemeClr val="accent3">
                <a:lumMod val="60000"/>
                <a:lumOff val="40000"/>
              </a:schemeClr>
            </a:solidFill>
            <a:bevel/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975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/>
          <a:srcRect l="20877"/>
          <a:stretch/>
        </p:blipFill>
        <p:spPr>
          <a:xfrm>
            <a:off x="107504" y="1052736"/>
            <a:ext cx="4320480" cy="5080567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896D52CC-97C1-4258-B24B-46BE9A85805A}"/>
              </a:ext>
            </a:extLst>
          </p:cNvPr>
          <p:cNvSpPr txBox="1"/>
          <p:nvPr/>
        </p:nvSpPr>
        <p:spPr>
          <a:xfrm>
            <a:off x="395536" y="11088"/>
            <a:ext cx="8064896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7619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DIAGNOSTICS – 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neutron</a:t>
            </a:r>
          </a:p>
        </p:txBody>
      </p:sp>
      <p:sp>
        <p:nvSpPr>
          <p:cNvPr id="6" name="Téglalap 5"/>
          <p:cNvSpPr/>
          <p:nvPr/>
        </p:nvSpPr>
        <p:spPr>
          <a:xfrm>
            <a:off x="4356100" y="729779"/>
            <a:ext cx="41973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err="1" smtClean="0">
                <a:solidFill>
                  <a:srgbClr val="009900"/>
                </a:solidFill>
                <a:latin typeface="+mn-lt"/>
              </a:rPr>
              <a:t>Three</a:t>
            </a:r>
            <a:r>
              <a:rPr lang="hu-HU" sz="2400" b="1" dirty="0" smtClean="0">
                <a:solidFill>
                  <a:srgbClr val="009900"/>
                </a:solidFill>
                <a:latin typeface="+mn-lt"/>
              </a:rPr>
              <a:t> </a:t>
            </a:r>
            <a:r>
              <a:rPr lang="hu-HU" sz="2400" b="1" dirty="0" err="1" smtClean="0">
                <a:solidFill>
                  <a:srgbClr val="009900"/>
                </a:solidFill>
                <a:latin typeface="+mn-lt"/>
              </a:rPr>
              <a:t>independent</a:t>
            </a:r>
            <a:r>
              <a:rPr lang="hu-HU" sz="2400" b="1" dirty="0" smtClean="0">
                <a:solidFill>
                  <a:srgbClr val="009900"/>
                </a:solidFill>
                <a:latin typeface="+mn-lt"/>
              </a:rPr>
              <a:t> </a:t>
            </a:r>
            <a:r>
              <a:rPr lang="hu-HU" sz="2400" b="1" dirty="0" err="1" smtClean="0">
                <a:solidFill>
                  <a:srgbClr val="009900"/>
                </a:solidFill>
                <a:latin typeface="+mn-lt"/>
              </a:rPr>
              <a:t>systems</a:t>
            </a:r>
            <a:endParaRPr lang="hu-HU" sz="2400" b="1" dirty="0" smtClean="0">
              <a:solidFill>
                <a:srgbClr val="009900"/>
              </a:solidFill>
              <a:latin typeface="+mn-lt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4615585" y="1166956"/>
            <a:ext cx="44426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0066FF"/>
                </a:solidFill>
                <a:latin typeface="+mn-lt"/>
              </a:rPr>
              <a:t>Outside</a:t>
            </a:r>
            <a:r>
              <a:rPr lang="hu-HU" b="1" dirty="0" smtClean="0">
                <a:solidFill>
                  <a:srgbClr val="0066FF"/>
                </a:solidFill>
                <a:latin typeface="+mn-lt"/>
              </a:rPr>
              <a:t> </a:t>
            </a:r>
            <a:r>
              <a:rPr lang="hu-HU" b="1" dirty="0" err="1" smtClean="0">
                <a:solidFill>
                  <a:srgbClr val="0066FF"/>
                </a:solidFill>
                <a:latin typeface="+mn-lt"/>
              </a:rPr>
              <a:t>the</a:t>
            </a:r>
            <a:r>
              <a:rPr lang="hu-HU" b="1" dirty="0" smtClean="0">
                <a:solidFill>
                  <a:srgbClr val="0066FF"/>
                </a:solidFill>
                <a:latin typeface="+mn-lt"/>
              </a:rPr>
              <a:t> </a:t>
            </a:r>
            <a:r>
              <a:rPr lang="hu-HU" b="1" dirty="0" err="1" smtClean="0">
                <a:solidFill>
                  <a:srgbClr val="0066FF"/>
                </a:solidFill>
                <a:latin typeface="+mn-lt"/>
              </a:rPr>
              <a:t>chamber</a:t>
            </a:r>
            <a:endParaRPr lang="hu-HU" dirty="0" smtClean="0">
              <a:solidFill>
                <a:srgbClr val="0066FF"/>
              </a:solidFill>
              <a:latin typeface="+mn-lt"/>
            </a:endParaRPr>
          </a:p>
          <a:p>
            <a:r>
              <a:rPr lang="hu-HU" dirty="0">
                <a:solidFill>
                  <a:srgbClr val="0066FF"/>
                </a:solidFill>
                <a:latin typeface="+mn-lt"/>
              </a:rPr>
              <a:t> </a:t>
            </a:r>
            <a:r>
              <a:rPr lang="hu-HU" dirty="0" smtClean="0">
                <a:solidFill>
                  <a:srgbClr val="0066FF"/>
                </a:solidFill>
                <a:latin typeface="+mn-lt"/>
              </a:rPr>
              <a:t>    </a:t>
            </a:r>
            <a:r>
              <a:rPr lang="hu-HU" dirty="0" err="1" smtClean="0">
                <a:solidFill>
                  <a:srgbClr val="0066FF"/>
                </a:solidFill>
                <a:latin typeface="+mn-lt"/>
              </a:rPr>
              <a:t>Plastic</a:t>
            </a:r>
            <a:r>
              <a:rPr lang="hu-HU" dirty="0" smtClean="0">
                <a:solidFill>
                  <a:srgbClr val="0066FF"/>
                </a:solidFill>
                <a:latin typeface="+mn-lt"/>
              </a:rPr>
              <a:t> </a:t>
            </a:r>
            <a:r>
              <a:rPr lang="hu-HU" dirty="0" err="1" smtClean="0">
                <a:solidFill>
                  <a:srgbClr val="0066FF"/>
                </a:solidFill>
                <a:latin typeface="+mn-lt"/>
              </a:rPr>
              <a:t>scintillators</a:t>
            </a:r>
            <a:r>
              <a:rPr lang="hu-HU" dirty="0" smtClean="0">
                <a:solidFill>
                  <a:srgbClr val="0066FF"/>
                </a:solidFill>
                <a:latin typeface="+mn-lt"/>
              </a:rPr>
              <a:t>: </a:t>
            </a:r>
            <a:r>
              <a:rPr lang="en-GB" dirty="0" smtClean="0">
                <a:solidFill>
                  <a:srgbClr val="0066FF"/>
                </a:solidFill>
                <a:latin typeface="+mn-lt"/>
              </a:rPr>
              <a:t>LILITH </a:t>
            </a:r>
            <a:r>
              <a:rPr lang="en-GB" dirty="0">
                <a:solidFill>
                  <a:srgbClr val="0066FF"/>
                </a:solidFill>
                <a:latin typeface="+mn-lt"/>
              </a:rPr>
              <a:t>M, </a:t>
            </a:r>
            <a:r>
              <a:rPr lang="en-GB" dirty="0" smtClean="0">
                <a:solidFill>
                  <a:srgbClr val="0066FF"/>
                </a:solidFill>
                <a:latin typeface="+mn-lt"/>
              </a:rPr>
              <a:t>XL</a:t>
            </a:r>
            <a:r>
              <a:rPr lang="hu-HU" dirty="0" smtClean="0">
                <a:solidFill>
                  <a:srgbClr val="0066FF"/>
                </a:solidFill>
                <a:latin typeface="+mn-lt"/>
              </a:rPr>
              <a:t> </a:t>
            </a:r>
            <a:r>
              <a:rPr lang="hu-HU" dirty="0" err="1" smtClean="0">
                <a:solidFill>
                  <a:srgbClr val="0066FF"/>
                </a:solidFill>
                <a:latin typeface="+mn-lt"/>
              </a:rPr>
              <a:t>systems</a:t>
            </a:r>
            <a:r>
              <a:rPr lang="en-GB" dirty="0" smtClean="0">
                <a:solidFill>
                  <a:srgbClr val="0066FF"/>
                </a:solidFill>
                <a:latin typeface="+mn-lt"/>
              </a:rPr>
              <a:t> </a:t>
            </a:r>
            <a:endParaRPr lang="en-GB" dirty="0">
              <a:solidFill>
                <a:srgbClr val="0066FF"/>
              </a:solidFill>
              <a:latin typeface="+mn-lt"/>
            </a:endParaRPr>
          </a:p>
          <a:p>
            <a:r>
              <a:rPr lang="hu-HU" dirty="0" smtClean="0">
                <a:solidFill>
                  <a:srgbClr val="0066FF"/>
                </a:solidFill>
                <a:latin typeface="+mn-lt"/>
              </a:rPr>
              <a:t>     </a:t>
            </a:r>
            <a:r>
              <a:rPr lang="hu-HU" dirty="0" err="1" smtClean="0">
                <a:solidFill>
                  <a:srgbClr val="0066FF"/>
                </a:solidFill>
                <a:latin typeface="+mn-lt"/>
              </a:rPr>
              <a:t>Liquid</a:t>
            </a:r>
            <a:r>
              <a:rPr lang="hu-HU" dirty="0" smtClean="0">
                <a:solidFill>
                  <a:srgbClr val="0066FF"/>
                </a:solidFill>
                <a:latin typeface="+mn-lt"/>
              </a:rPr>
              <a:t> </a:t>
            </a:r>
            <a:r>
              <a:rPr lang="hu-HU" dirty="0" err="1" smtClean="0">
                <a:solidFill>
                  <a:srgbClr val="0066FF"/>
                </a:solidFill>
                <a:latin typeface="+mn-lt"/>
              </a:rPr>
              <a:t>scintillator</a:t>
            </a:r>
            <a:r>
              <a:rPr lang="hu-HU" dirty="0" smtClean="0">
                <a:solidFill>
                  <a:srgbClr val="0066FF"/>
                </a:solidFill>
                <a:latin typeface="+mn-lt"/>
              </a:rPr>
              <a:t>: </a:t>
            </a:r>
            <a:r>
              <a:rPr lang="en-GB" dirty="0" smtClean="0">
                <a:solidFill>
                  <a:srgbClr val="0066FF"/>
                </a:solidFill>
                <a:latin typeface="+mn-lt"/>
              </a:rPr>
              <a:t>PHRS system</a:t>
            </a:r>
            <a:endParaRPr lang="hu-HU" dirty="0" smtClean="0">
              <a:solidFill>
                <a:srgbClr val="0066FF"/>
              </a:solidFill>
              <a:latin typeface="+mn-lt"/>
            </a:endParaRPr>
          </a:p>
          <a:p>
            <a:endParaRPr lang="hu-HU" dirty="0" smtClean="0">
              <a:solidFill>
                <a:srgbClr val="0066FF"/>
              </a:solidFill>
              <a:latin typeface="+mn-lt"/>
            </a:endParaRPr>
          </a:p>
          <a:p>
            <a:r>
              <a:rPr lang="hu-HU" b="1" dirty="0" err="1" smtClean="0">
                <a:solidFill>
                  <a:srgbClr val="0066FF"/>
                </a:solidFill>
                <a:latin typeface="+mn-lt"/>
              </a:rPr>
              <a:t>Inside</a:t>
            </a:r>
            <a:r>
              <a:rPr lang="hu-HU" b="1" dirty="0" smtClean="0">
                <a:solidFill>
                  <a:srgbClr val="0066FF"/>
                </a:solidFill>
                <a:latin typeface="+mn-lt"/>
              </a:rPr>
              <a:t> </a:t>
            </a:r>
            <a:r>
              <a:rPr lang="hu-HU" b="1" dirty="0" err="1" smtClean="0">
                <a:solidFill>
                  <a:srgbClr val="0066FF"/>
                </a:solidFill>
                <a:latin typeface="+mn-lt"/>
              </a:rPr>
              <a:t>the</a:t>
            </a:r>
            <a:r>
              <a:rPr lang="hu-HU" b="1" dirty="0" smtClean="0">
                <a:solidFill>
                  <a:srgbClr val="0066FF"/>
                </a:solidFill>
                <a:latin typeface="+mn-lt"/>
              </a:rPr>
              <a:t> </a:t>
            </a:r>
            <a:r>
              <a:rPr lang="hu-HU" b="1" dirty="0" err="1" smtClean="0">
                <a:solidFill>
                  <a:srgbClr val="0066FF"/>
                </a:solidFill>
                <a:latin typeface="+mn-lt"/>
              </a:rPr>
              <a:t>chamber</a:t>
            </a:r>
            <a:endParaRPr lang="hu-HU" dirty="0" smtClean="0">
              <a:solidFill>
                <a:srgbClr val="0066FF"/>
              </a:solidFill>
              <a:latin typeface="+mn-lt"/>
            </a:endParaRPr>
          </a:p>
          <a:p>
            <a:r>
              <a:rPr lang="hu-HU" dirty="0" smtClean="0">
                <a:solidFill>
                  <a:srgbClr val="0066FF"/>
                </a:solidFill>
                <a:latin typeface="+mn-lt"/>
              </a:rPr>
              <a:t>      </a:t>
            </a:r>
            <a:r>
              <a:rPr lang="en-GB" dirty="0" smtClean="0">
                <a:solidFill>
                  <a:srgbClr val="0066FF"/>
                </a:solidFill>
                <a:latin typeface="+mn-lt"/>
              </a:rPr>
              <a:t>Bubble </a:t>
            </a:r>
            <a:r>
              <a:rPr lang="hu-HU" dirty="0" smtClean="0">
                <a:solidFill>
                  <a:srgbClr val="0066FF"/>
                </a:solidFill>
                <a:latin typeface="+mn-lt"/>
              </a:rPr>
              <a:t>Neutron </a:t>
            </a:r>
            <a:r>
              <a:rPr lang="hu-HU" dirty="0" err="1" smtClean="0">
                <a:solidFill>
                  <a:srgbClr val="0066FF"/>
                </a:solidFill>
                <a:latin typeface="+mn-lt"/>
              </a:rPr>
              <a:t>Detector</a:t>
            </a:r>
            <a:r>
              <a:rPr lang="hu-HU" dirty="0" smtClean="0">
                <a:solidFill>
                  <a:srgbClr val="0066FF"/>
                </a:solidFill>
                <a:latin typeface="+mn-lt"/>
              </a:rPr>
              <a:t> </a:t>
            </a:r>
            <a:r>
              <a:rPr lang="hu-HU" dirty="0" err="1" smtClean="0">
                <a:solidFill>
                  <a:srgbClr val="0066FF"/>
                </a:solidFill>
                <a:latin typeface="+mn-lt"/>
              </a:rPr>
              <a:t>Spectrometer</a:t>
            </a:r>
            <a:r>
              <a:rPr lang="hu-HU" dirty="0" smtClean="0">
                <a:solidFill>
                  <a:srgbClr val="0066FF"/>
                </a:solidFill>
                <a:latin typeface="+mn-lt"/>
              </a:rPr>
              <a:t> </a:t>
            </a:r>
            <a:endParaRPr lang="en-GB" dirty="0">
              <a:solidFill>
                <a:srgbClr val="0066FF"/>
              </a:solidFill>
              <a:latin typeface="+mn-lt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4131196" y="5258544"/>
            <a:ext cx="28839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hu-HU"/>
            </a:defPPr>
            <a:lvl1pPr marL="0" marR="0" lvl="0" indent="0" defTabSz="3809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charset="0"/>
              </a:defRPr>
            </a:lvl1pPr>
          </a:lstStyle>
          <a:p>
            <a:r>
              <a:rPr lang="hu-HU" dirty="0" err="1"/>
              <a:t>Plastic</a:t>
            </a:r>
            <a:r>
              <a:rPr lang="hu-HU" dirty="0"/>
              <a:t> </a:t>
            </a:r>
            <a:r>
              <a:rPr lang="hu-HU" dirty="0" err="1" smtClean="0"/>
              <a:t>scintillators</a:t>
            </a:r>
            <a:endParaRPr lang="hu-HU" dirty="0"/>
          </a:p>
          <a:p>
            <a:r>
              <a:rPr lang="hu-HU" dirty="0"/>
              <a:t>Time-of-</a:t>
            </a:r>
            <a:r>
              <a:rPr lang="hu-HU" dirty="0" err="1"/>
              <a:t>Flight</a:t>
            </a:r>
            <a:r>
              <a:rPr lang="hu-HU" dirty="0"/>
              <a:t> </a:t>
            </a:r>
            <a:r>
              <a:rPr lang="hu-HU" dirty="0" err="1"/>
              <a:t>detection</a:t>
            </a:r>
            <a:endParaRPr lang="hu-HU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6374" y="3452242"/>
            <a:ext cx="1938969" cy="296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0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Kép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1082430"/>
            <a:ext cx="6836679" cy="448059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/>
          <a:srcRect l="27409" t="1480" r="14295" b="-1480"/>
          <a:stretch/>
        </p:blipFill>
        <p:spPr>
          <a:xfrm>
            <a:off x="0" y="2348880"/>
            <a:ext cx="2346036" cy="3744416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896D52CC-97C1-4258-B24B-46BE9A85805A}"/>
              </a:ext>
            </a:extLst>
          </p:cNvPr>
          <p:cNvSpPr txBox="1"/>
          <p:nvPr/>
        </p:nvSpPr>
        <p:spPr>
          <a:xfrm>
            <a:off x="1043609" y="11088"/>
            <a:ext cx="6393418" cy="89255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7619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Neutron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measurements</a:t>
            </a:r>
            <a:endParaRPr kumimoji="0" lang="hu-HU" sz="2800" b="1" i="0" u="none" strike="noStrike" kern="1200" cap="none" spc="0" normalizeH="0" noProof="0" dirty="0" smtClean="0">
              <a:ln>
                <a:noFill/>
              </a:ln>
              <a:solidFill>
                <a:srgbClr val="343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+mn-cs"/>
            </a:endParaRPr>
          </a:p>
          <a:p>
            <a:pPr marL="0" marR="0" lvl="0" indent="0" algn="ctr" defTabSz="7619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baseline="0" dirty="0" smtClean="0"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LILITH </a:t>
            </a:r>
            <a:r>
              <a:rPr lang="hu-HU" sz="2400" b="1" baseline="0" dirty="0" err="1" smtClean="0"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system</a:t>
            </a:r>
            <a:r>
              <a:rPr lang="hu-HU" sz="2400" b="1" baseline="0" dirty="0" smtClean="0"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, neutron </a:t>
            </a:r>
            <a:r>
              <a:rPr lang="hu-HU" sz="2400" b="1" baseline="0" dirty="0" err="1" smtClean="0"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spectra</a:t>
            </a:r>
            <a:endParaRPr kumimoji="0" lang="fa-IR" sz="2400" b="1" i="0" u="none" strike="noStrike" kern="1200" cap="none" spc="0" normalizeH="0" baseline="0" noProof="0" dirty="0">
              <a:ln>
                <a:noFill/>
              </a:ln>
              <a:solidFill>
                <a:srgbClr val="343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cs typeface="Arial" panose="020B0604020202020204" pitchFamily="34" charset="0"/>
            </a:endParaRPr>
          </a:p>
        </p:txBody>
      </p:sp>
      <p:grpSp>
        <p:nvGrpSpPr>
          <p:cNvPr id="8" name="Csoportba foglalás 7"/>
          <p:cNvGrpSpPr/>
          <p:nvPr/>
        </p:nvGrpSpPr>
        <p:grpSpPr>
          <a:xfrm>
            <a:off x="323528" y="5013176"/>
            <a:ext cx="504056" cy="504056"/>
            <a:chOff x="683568" y="1124744"/>
            <a:chExt cx="504056" cy="504056"/>
          </a:xfrm>
        </p:grpSpPr>
        <p:sp>
          <p:nvSpPr>
            <p:cNvPr id="3" name="Ellipszis 2"/>
            <p:cNvSpPr/>
            <p:nvPr/>
          </p:nvSpPr>
          <p:spPr>
            <a:xfrm>
              <a:off x="683568" y="1124744"/>
              <a:ext cx="504056" cy="50405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779143" y="119675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FF0000"/>
                  </a:solidFill>
                </a:rPr>
                <a:t>1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Csoportba foglalás 9"/>
          <p:cNvGrpSpPr/>
          <p:nvPr/>
        </p:nvGrpSpPr>
        <p:grpSpPr>
          <a:xfrm>
            <a:off x="1259632" y="3717032"/>
            <a:ext cx="504056" cy="504056"/>
            <a:chOff x="683568" y="1124744"/>
            <a:chExt cx="504056" cy="504056"/>
          </a:xfrm>
        </p:grpSpPr>
        <p:sp>
          <p:nvSpPr>
            <p:cNvPr id="11" name="Ellipszis 10"/>
            <p:cNvSpPr/>
            <p:nvPr/>
          </p:nvSpPr>
          <p:spPr>
            <a:xfrm>
              <a:off x="683568" y="1124744"/>
              <a:ext cx="504056" cy="50405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Szövegdoboz 11"/>
            <p:cNvSpPr txBox="1"/>
            <p:nvPr/>
          </p:nvSpPr>
          <p:spPr>
            <a:xfrm>
              <a:off x="779143" y="119675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>
                  <a:solidFill>
                    <a:srgbClr val="FF0000"/>
                  </a:solidFill>
                </a:rPr>
                <a:t>2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Csoportba foglalás 12"/>
          <p:cNvGrpSpPr/>
          <p:nvPr/>
        </p:nvGrpSpPr>
        <p:grpSpPr>
          <a:xfrm>
            <a:off x="1187624" y="3140968"/>
            <a:ext cx="504056" cy="504056"/>
            <a:chOff x="683568" y="1124744"/>
            <a:chExt cx="504056" cy="504056"/>
          </a:xfrm>
        </p:grpSpPr>
        <p:sp>
          <p:nvSpPr>
            <p:cNvPr id="14" name="Ellipszis 13"/>
            <p:cNvSpPr/>
            <p:nvPr/>
          </p:nvSpPr>
          <p:spPr>
            <a:xfrm>
              <a:off x="683568" y="1124744"/>
              <a:ext cx="504056" cy="50405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Szövegdoboz 15"/>
            <p:cNvSpPr txBox="1"/>
            <p:nvPr/>
          </p:nvSpPr>
          <p:spPr>
            <a:xfrm>
              <a:off x="779143" y="119675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FF0000"/>
                  </a:solidFill>
                </a:rPr>
                <a:t>3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Csoportba foglalás 16"/>
          <p:cNvGrpSpPr/>
          <p:nvPr/>
        </p:nvGrpSpPr>
        <p:grpSpPr>
          <a:xfrm>
            <a:off x="395536" y="2564904"/>
            <a:ext cx="504056" cy="504056"/>
            <a:chOff x="683568" y="1124744"/>
            <a:chExt cx="504056" cy="504056"/>
          </a:xfrm>
        </p:grpSpPr>
        <p:sp>
          <p:nvSpPr>
            <p:cNvPr id="18" name="Ellipszis 17"/>
            <p:cNvSpPr/>
            <p:nvPr/>
          </p:nvSpPr>
          <p:spPr>
            <a:xfrm>
              <a:off x="683568" y="1124744"/>
              <a:ext cx="504056" cy="50405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Szövegdoboz 18"/>
            <p:cNvSpPr txBox="1"/>
            <p:nvPr/>
          </p:nvSpPr>
          <p:spPr>
            <a:xfrm>
              <a:off x="779143" y="119675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>
                  <a:solidFill>
                    <a:srgbClr val="FF0000"/>
                  </a:solidFill>
                </a:rPr>
                <a:t>4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Csoportba foglalás 19"/>
          <p:cNvGrpSpPr/>
          <p:nvPr/>
        </p:nvGrpSpPr>
        <p:grpSpPr>
          <a:xfrm>
            <a:off x="3995936" y="1412776"/>
            <a:ext cx="504056" cy="504056"/>
            <a:chOff x="683568" y="1124744"/>
            <a:chExt cx="504056" cy="504056"/>
          </a:xfrm>
        </p:grpSpPr>
        <p:sp>
          <p:nvSpPr>
            <p:cNvPr id="21" name="Ellipszis 20"/>
            <p:cNvSpPr/>
            <p:nvPr/>
          </p:nvSpPr>
          <p:spPr>
            <a:xfrm>
              <a:off x="683568" y="1124744"/>
              <a:ext cx="504056" cy="50405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Szövegdoboz 21"/>
            <p:cNvSpPr txBox="1"/>
            <p:nvPr/>
          </p:nvSpPr>
          <p:spPr>
            <a:xfrm>
              <a:off x="779143" y="119675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FF0000"/>
                  </a:solidFill>
                </a:rPr>
                <a:t>1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Csoportba foglalás 22"/>
          <p:cNvGrpSpPr/>
          <p:nvPr/>
        </p:nvGrpSpPr>
        <p:grpSpPr>
          <a:xfrm>
            <a:off x="7524328" y="1484784"/>
            <a:ext cx="504056" cy="504056"/>
            <a:chOff x="683568" y="1124744"/>
            <a:chExt cx="504056" cy="504056"/>
          </a:xfrm>
        </p:grpSpPr>
        <p:sp>
          <p:nvSpPr>
            <p:cNvPr id="24" name="Ellipszis 23"/>
            <p:cNvSpPr/>
            <p:nvPr/>
          </p:nvSpPr>
          <p:spPr>
            <a:xfrm>
              <a:off x="683568" y="1124744"/>
              <a:ext cx="504056" cy="50405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Szövegdoboz 24"/>
            <p:cNvSpPr txBox="1"/>
            <p:nvPr/>
          </p:nvSpPr>
          <p:spPr>
            <a:xfrm>
              <a:off x="779143" y="119675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>
                  <a:solidFill>
                    <a:srgbClr val="FF0000"/>
                  </a:solidFill>
                </a:rPr>
                <a:t>2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Csoportba foglalás 25"/>
          <p:cNvGrpSpPr/>
          <p:nvPr/>
        </p:nvGrpSpPr>
        <p:grpSpPr>
          <a:xfrm>
            <a:off x="3923928" y="3861048"/>
            <a:ext cx="504056" cy="504056"/>
            <a:chOff x="683568" y="1124744"/>
            <a:chExt cx="504056" cy="504056"/>
          </a:xfrm>
        </p:grpSpPr>
        <p:sp>
          <p:nvSpPr>
            <p:cNvPr id="27" name="Ellipszis 26"/>
            <p:cNvSpPr/>
            <p:nvPr/>
          </p:nvSpPr>
          <p:spPr>
            <a:xfrm>
              <a:off x="683568" y="1124744"/>
              <a:ext cx="504056" cy="50405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Szövegdoboz 27"/>
            <p:cNvSpPr txBox="1"/>
            <p:nvPr/>
          </p:nvSpPr>
          <p:spPr>
            <a:xfrm>
              <a:off x="779143" y="119675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>
                  <a:solidFill>
                    <a:srgbClr val="FF0000"/>
                  </a:solidFill>
                </a:rPr>
                <a:t>3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Csoportba foglalás 28"/>
          <p:cNvGrpSpPr/>
          <p:nvPr/>
        </p:nvGrpSpPr>
        <p:grpSpPr>
          <a:xfrm>
            <a:off x="7596336" y="3933056"/>
            <a:ext cx="504056" cy="504056"/>
            <a:chOff x="683568" y="1124744"/>
            <a:chExt cx="504056" cy="504056"/>
          </a:xfrm>
        </p:grpSpPr>
        <p:sp>
          <p:nvSpPr>
            <p:cNvPr id="30" name="Ellipszis 29"/>
            <p:cNvSpPr/>
            <p:nvPr/>
          </p:nvSpPr>
          <p:spPr>
            <a:xfrm>
              <a:off x="683568" y="1124744"/>
              <a:ext cx="504056" cy="50405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Szövegdoboz 30"/>
            <p:cNvSpPr txBox="1"/>
            <p:nvPr/>
          </p:nvSpPr>
          <p:spPr>
            <a:xfrm>
              <a:off x="779143" y="119675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>
                  <a:solidFill>
                    <a:srgbClr val="FF0000"/>
                  </a:solidFill>
                </a:rPr>
                <a:t>4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47" y="947362"/>
            <a:ext cx="1152128" cy="76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3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896D52CC-97C1-4258-B24B-46BE9A85805A}"/>
              </a:ext>
            </a:extLst>
          </p:cNvPr>
          <p:cNvSpPr txBox="1"/>
          <p:nvPr/>
        </p:nvSpPr>
        <p:spPr>
          <a:xfrm>
            <a:off x="1043609" y="11088"/>
            <a:ext cx="6918136" cy="95410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7619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Neutron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measurements</a:t>
            </a:r>
            <a:endParaRPr kumimoji="0" lang="hu-HU" sz="2800" b="1" i="0" u="none" strike="noStrike" kern="1200" cap="none" spc="0" normalizeH="0" noProof="0" dirty="0" smtClean="0">
              <a:ln>
                <a:noFill/>
              </a:ln>
              <a:solidFill>
                <a:srgbClr val="343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+mn-cs"/>
            </a:endParaRPr>
          </a:p>
          <a:p>
            <a:pPr lvl="0" algn="ctr" defTabSz="761940">
              <a:defRPr/>
            </a:pPr>
            <a:r>
              <a:rPr lang="hu-HU" sz="2800" b="1" dirty="0"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hu-HU" sz="2400" b="1" dirty="0" err="1"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Pulse</a:t>
            </a:r>
            <a:r>
              <a:rPr lang="hu-HU" sz="2400" b="1" dirty="0"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hu-HU" sz="2400" b="1" dirty="0" err="1"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Height</a:t>
            </a:r>
            <a:r>
              <a:rPr lang="hu-HU" sz="2400" b="1" dirty="0"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hu-HU" sz="2400" b="1" dirty="0" err="1"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Response</a:t>
            </a:r>
            <a:r>
              <a:rPr lang="hu-HU" sz="2400" b="1" dirty="0"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System (PHRS</a:t>
            </a:r>
            <a:r>
              <a:rPr lang="hu-HU" sz="2400" b="1" dirty="0" smtClean="0"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)</a:t>
            </a:r>
            <a:endParaRPr lang="hu-HU" sz="2400" b="1" dirty="0">
              <a:solidFill>
                <a:srgbClr val="343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/>
          <a:srcRect l="27409" t="1480" r="14295" b="-1480"/>
          <a:stretch/>
        </p:blipFill>
        <p:spPr>
          <a:xfrm>
            <a:off x="0" y="2348880"/>
            <a:ext cx="2346036" cy="3744416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1355207" y="37890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19" name="Csoportba foglalás 18"/>
          <p:cNvGrpSpPr/>
          <p:nvPr/>
        </p:nvGrpSpPr>
        <p:grpSpPr>
          <a:xfrm>
            <a:off x="567260" y="3338520"/>
            <a:ext cx="504056" cy="504056"/>
            <a:chOff x="683568" y="1124744"/>
            <a:chExt cx="504056" cy="504056"/>
          </a:xfrm>
        </p:grpSpPr>
        <p:sp>
          <p:nvSpPr>
            <p:cNvPr id="20" name="Ellipszis 19"/>
            <p:cNvSpPr/>
            <p:nvPr/>
          </p:nvSpPr>
          <p:spPr>
            <a:xfrm>
              <a:off x="683568" y="1124744"/>
              <a:ext cx="504056" cy="50405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Szövegdoboz 20"/>
            <p:cNvSpPr txBox="1"/>
            <p:nvPr/>
          </p:nvSpPr>
          <p:spPr>
            <a:xfrm>
              <a:off x="779143" y="1196752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3" name="Kép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697" y="2688644"/>
            <a:ext cx="5927075" cy="378980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2037" y="1000285"/>
            <a:ext cx="2843020" cy="2102113"/>
          </a:xfrm>
          <a:prstGeom prst="rect">
            <a:avLst/>
          </a:prstGeom>
        </p:spPr>
      </p:pic>
      <p:pic>
        <p:nvPicPr>
          <p:cNvPr id="13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47" y="947362"/>
            <a:ext cx="1152128" cy="76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4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896D52CC-97C1-4258-B24B-46BE9A85805A}"/>
              </a:ext>
            </a:extLst>
          </p:cNvPr>
          <p:cNvSpPr txBox="1"/>
          <p:nvPr/>
        </p:nvSpPr>
        <p:spPr>
          <a:xfrm>
            <a:off x="1043609" y="11088"/>
            <a:ext cx="6918136" cy="132343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7619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Neutron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measurements</a:t>
            </a:r>
            <a:endParaRPr kumimoji="0" lang="hu-HU" sz="2800" b="1" i="0" u="none" strike="noStrike" kern="1200" cap="none" spc="0" normalizeH="0" baseline="0" noProof="0" dirty="0" smtClean="0">
              <a:ln>
                <a:noFill/>
              </a:ln>
              <a:solidFill>
                <a:srgbClr val="343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+mn-cs"/>
            </a:endParaRPr>
          </a:p>
          <a:p>
            <a:pPr marL="0" marR="0" lvl="0" indent="0" algn="ctr" defTabSz="7619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 </a:t>
            </a:r>
            <a:r>
              <a:rPr kumimoji="0" lang="hu-H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Bubble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neutron</a:t>
            </a:r>
            <a:r>
              <a:rPr kumimoji="0" lang="hu-HU" sz="2400" b="1" i="0" u="none" strike="noStrike" kern="1200" cap="none" spc="0" normalizeH="0" noProof="0" dirty="0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detector</a:t>
            </a:r>
            <a:r>
              <a:rPr kumimoji="0" lang="hu-HU" sz="2400" b="1" i="0" u="none" strike="noStrike" kern="1200" cap="none" spc="0" normalizeH="0" noProof="0" dirty="0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spectrometer</a:t>
            </a:r>
            <a:endParaRPr kumimoji="0" lang="hu-HU" sz="2400" b="1" i="0" u="none" strike="noStrike" kern="1200" cap="none" spc="0" normalizeH="0" noProof="0" dirty="0" smtClean="0">
              <a:ln>
                <a:noFill/>
              </a:ln>
              <a:solidFill>
                <a:srgbClr val="343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+mn-cs"/>
            </a:endParaRPr>
          </a:p>
          <a:p>
            <a:pPr marL="0" marR="0" lvl="0" indent="0" algn="ctr" defTabSz="7619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baseline="0" dirty="0" smtClean="0"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FWD, BWD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343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1355207" y="37890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/>
          <a:srcRect l="13523" r="9393"/>
          <a:stretch/>
        </p:blipFill>
        <p:spPr>
          <a:xfrm>
            <a:off x="1283855" y="1354791"/>
            <a:ext cx="7084292" cy="472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3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4"/>
          <p:cNvSpPr txBox="1">
            <a:spLocks noChangeArrowheads="1"/>
          </p:cNvSpPr>
          <p:nvPr/>
        </p:nvSpPr>
        <p:spPr bwMode="auto">
          <a:xfrm>
            <a:off x="1476375" y="332656"/>
            <a:ext cx="6624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Outline</a:t>
            </a:r>
          </a:p>
        </p:txBody>
      </p:sp>
      <p:sp>
        <p:nvSpPr>
          <p:cNvPr id="7" name="Szövegdoboz 1"/>
          <p:cNvSpPr txBox="1">
            <a:spLocks noChangeArrowheads="1"/>
          </p:cNvSpPr>
          <p:nvPr/>
        </p:nvSpPr>
        <p:spPr bwMode="auto">
          <a:xfrm>
            <a:off x="827584" y="1700808"/>
            <a:ext cx="766818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hu-HU"/>
            </a:defPPr>
            <a:lvl1pPr algn="ctr" eaLnBrk="1" hangingPunct="1">
              <a:buFontTx/>
              <a:buNone/>
              <a:defRPr sz="2800" b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Motivation</a:t>
            </a:r>
            <a:endParaRPr kumimoji="0" lang="hu-HU" sz="2400" b="1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hu-HU" sz="2400" baseline="0" dirty="0" err="1" smtClean="0">
                <a:solidFill>
                  <a:srgbClr val="2D2D8A"/>
                </a:solidFill>
                <a:effectLst/>
              </a:rPr>
              <a:t>Laser-based</a:t>
            </a:r>
            <a:r>
              <a:rPr lang="hu-HU" sz="2400" dirty="0" smtClean="0">
                <a:solidFill>
                  <a:srgbClr val="2D2D8A"/>
                </a:solidFill>
                <a:effectLst/>
              </a:rPr>
              <a:t> neutron </a:t>
            </a:r>
            <a:r>
              <a:rPr lang="hu-HU" sz="2400" dirty="0" err="1" smtClean="0">
                <a:solidFill>
                  <a:srgbClr val="2D2D8A"/>
                </a:solidFill>
                <a:effectLst/>
              </a:rPr>
              <a:t>sources</a:t>
            </a:r>
            <a:endParaRPr lang="hu-HU" sz="2400" dirty="0" smtClean="0">
              <a:solidFill>
                <a:srgbClr val="2D2D8A"/>
              </a:solidFill>
              <a:effectLst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Neutron </a:t>
            </a:r>
            <a:r>
              <a:rPr kumimoji="0" lang="hu-H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generation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at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10 Hz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srgbClr val="2D2D8A"/>
                </a:solidFill>
                <a:effectLst/>
              </a:rPr>
              <a:t>Neutron </a:t>
            </a:r>
            <a:r>
              <a:rPr lang="hu-HU" sz="2400" dirty="0" err="1" smtClean="0">
                <a:solidFill>
                  <a:srgbClr val="2D2D8A"/>
                </a:solidFill>
                <a:effectLst/>
              </a:rPr>
              <a:t>generation</a:t>
            </a:r>
            <a:r>
              <a:rPr lang="hu-HU" sz="2400" dirty="0" smtClean="0">
                <a:solidFill>
                  <a:srgbClr val="2D2D8A"/>
                </a:solidFill>
                <a:effectLst/>
              </a:rPr>
              <a:t> </a:t>
            </a:r>
            <a:r>
              <a:rPr lang="hu-HU" sz="2400" dirty="0" err="1" smtClean="0">
                <a:solidFill>
                  <a:srgbClr val="2D2D8A"/>
                </a:solidFill>
                <a:effectLst/>
              </a:rPr>
              <a:t>at</a:t>
            </a:r>
            <a:r>
              <a:rPr lang="hu-HU" sz="2400" dirty="0" smtClean="0">
                <a:solidFill>
                  <a:srgbClr val="2D2D8A"/>
                </a:solidFill>
                <a:effectLst/>
              </a:rPr>
              <a:t> 1kHz – PRELIMINARY!</a:t>
            </a:r>
            <a:endParaRPr lang="hu-HU" sz="2400" dirty="0">
              <a:solidFill>
                <a:srgbClr val="2D2D8A"/>
              </a:solidFill>
              <a:effectLst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Applications</a:t>
            </a:r>
            <a:endParaRPr kumimoji="0" lang="hu-HU" sz="2400" b="1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7298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896D52CC-97C1-4258-B24B-46BE9A85805A}"/>
              </a:ext>
            </a:extLst>
          </p:cNvPr>
          <p:cNvSpPr txBox="1"/>
          <p:nvPr/>
        </p:nvSpPr>
        <p:spPr>
          <a:xfrm>
            <a:off x="1043609" y="11088"/>
            <a:ext cx="6918136" cy="126188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7619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Neutron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measurements</a:t>
            </a:r>
            <a:endParaRPr kumimoji="0" lang="hu-HU" sz="2400" b="1" i="0" u="none" strike="noStrike" kern="1200" cap="none" spc="0" normalizeH="0" noProof="0" dirty="0" smtClean="0">
              <a:ln>
                <a:noFill/>
              </a:ln>
              <a:solidFill>
                <a:srgbClr val="343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+mn-cs"/>
            </a:endParaRPr>
          </a:p>
          <a:p>
            <a:pPr marL="0" marR="0" lvl="0" indent="0" algn="ctr" defTabSz="7619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baseline="0" dirty="0" err="1" smtClean="0"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Calibration</a:t>
            </a:r>
            <a:r>
              <a:rPr lang="hu-HU" sz="2400" b="1" baseline="0" dirty="0" smtClean="0"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of BNDS </a:t>
            </a:r>
            <a:r>
              <a:rPr lang="hu-HU" sz="2400" b="1" baseline="0" dirty="0" err="1" smtClean="0"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for</a:t>
            </a:r>
            <a:r>
              <a:rPr lang="hu-HU" sz="2400" b="1" baseline="0" dirty="0" smtClean="0"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hu-HU" sz="2400" b="1" baseline="0" dirty="0" err="1" smtClean="0"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low</a:t>
            </a:r>
            <a:r>
              <a:rPr lang="hu-HU" sz="2400" b="1" baseline="0" dirty="0" smtClean="0"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hu-HU" sz="2400" b="1" baseline="0" dirty="0" err="1" smtClean="0"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number</a:t>
            </a:r>
            <a:r>
              <a:rPr lang="hu-HU" sz="2400" b="1" baseline="0" dirty="0" smtClean="0"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of </a:t>
            </a:r>
            <a:r>
              <a:rPr lang="hu-HU" sz="2400" b="1" baseline="0" dirty="0" err="1" smtClean="0"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bubbles</a:t>
            </a:r>
            <a:r>
              <a:rPr lang="hu-HU" sz="2400" b="1" baseline="0" dirty="0" smtClean="0"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hu-HU" sz="2400" b="1" baseline="0" dirty="0" err="1" smtClean="0"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wit</a:t>
            </a:r>
            <a:r>
              <a:rPr lang="hu-HU" sz="2400" b="1" dirty="0" err="1" smtClean="0"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h</a:t>
            </a:r>
            <a:r>
              <a:rPr lang="hu-HU" sz="2400" b="1" dirty="0" smtClean="0"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a </a:t>
            </a:r>
            <a:r>
              <a:rPr lang="hu-HU" sz="2400" b="1" dirty="0" err="1" smtClean="0"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Pu</a:t>
            </a:r>
            <a:r>
              <a:rPr lang="hu-HU" sz="2400" b="1" dirty="0" smtClean="0"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-Be </a:t>
            </a:r>
            <a:r>
              <a:rPr lang="hu-HU" sz="2400" b="1" dirty="0" err="1" smtClean="0"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source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343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1355207" y="37890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709" y="1288291"/>
            <a:ext cx="5667664" cy="4689842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47" y="947362"/>
            <a:ext cx="1152128" cy="76688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21672" y="3500582"/>
            <a:ext cx="901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FF0000"/>
                </a:solidFill>
              </a:rPr>
              <a:t>At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low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counts</a:t>
            </a:r>
            <a:r>
              <a:rPr lang="hu-HU" dirty="0" smtClean="0">
                <a:solidFill>
                  <a:srgbClr val="FF0000"/>
                </a:solidFill>
              </a:rPr>
              <a:t>, </a:t>
            </a:r>
            <a:r>
              <a:rPr lang="hu-HU" dirty="0" err="1" smtClean="0">
                <a:solidFill>
                  <a:srgbClr val="FF0000"/>
                </a:solidFill>
              </a:rPr>
              <a:t>the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bubble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detectors</a:t>
            </a:r>
            <a:r>
              <a:rPr lang="hu-HU" dirty="0" smtClean="0">
                <a:solidFill>
                  <a:srgbClr val="FF0000"/>
                </a:solidFill>
              </a:rPr>
              <a:t> (&lt;10MeV)  </a:t>
            </a:r>
            <a:r>
              <a:rPr lang="hu-HU" dirty="0" err="1" smtClean="0">
                <a:solidFill>
                  <a:srgbClr val="FF0000"/>
                </a:solidFill>
              </a:rPr>
              <a:t>overestimate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the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real</a:t>
            </a:r>
            <a:r>
              <a:rPr lang="hu-HU" dirty="0" smtClean="0">
                <a:solidFill>
                  <a:srgbClr val="FF0000"/>
                </a:solidFill>
              </a:rPr>
              <a:t> neutron </a:t>
            </a:r>
            <a:r>
              <a:rPr lang="hu-HU" dirty="0" err="1" smtClean="0">
                <a:solidFill>
                  <a:srgbClr val="FF0000"/>
                </a:solidFill>
              </a:rPr>
              <a:t>numbers</a:t>
            </a:r>
            <a:r>
              <a:rPr lang="hu-HU" dirty="0" smtClean="0">
                <a:solidFill>
                  <a:srgbClr val="FF0000"/>
                </a:solidFill>
              </a:rPr>
              <a:t>!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14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896D52CC-97C1-4258-B24B-46BE9A85805A}"/>
              </a:ext>
            </a:extLst>
          </p:cNvPr>
          <p:cNvSpPr txBox="1"/>
          <p:nvPr/>
        </p:nvSpPr>
        <p:spPr>
          <a:xfrm>
            <a:off x="1043609" y="11088"/>
            <a:ext cx="6393418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7619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Neutron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yield</a:t>
            </a:r>
            <a:endParaRPr kumimoji="0" lang="fa-IR" sz="2800" b="1" i="0" u="none" strike="noStrike" kern="1200" cap="none" spc="0" normalizeH="0" baseline="0" noProof="0" dirty="0">
              <a:ln>
                <a:noFill/>
              </a:ln>
              <a:solidFill>
                <a:srgbClr val="343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29310" y="4376058"/>
            <a:ext cx="4583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Laser</a:t>
            </a:r>
            <a:r>
              <a:rPr lang="hu-HU" dirty="0" smtClean="0"/>
              <a:t> </a:t>
            </a:r>
            <a:r>
              <a:rPr lang="hu-HU" dirty="0" err="1" smtClean="0"/>
              <a:t>energy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target</a:t>
            </a:r>
            <a:r>
              <a:rPr lang="hu-HU" dirty="0" smtClean="0"/>
              <a:t>: 23mJ</a:t>
            </a:r>
          </a:p>
          <a:p>
            <a:r>
              <a:rPr lang="hu-HU" dirty="0" err="1" smtClean="0"/>
              <a:t>Laser</a:t>
            </a:r>
            <a:r>
              <a:rPr lang="hu-HU" dirty="0" smtClean="0"/>
              <a:t> </a:t>
            </a:r>
            <a:r>
              <a:rPr lang="hu-HU" dirty="0" err="1" smtClean="0"/>
              <a:t>energy</a:t>
            </a:r>
            <a:r>
              <a:rPr lang="hu-HU" dirty="0" smtClean="0"/>
              <a:t> </a:t>
            </a:r>
            <a:r>
              <a:rPr lang="hu-HU" dirty="0" err="1" smtClean="0"/>
              <a:t>within</a:t>
            </a:r>
            <a:r>
              <a:rPr lang="hu-HU" dirty="0" smtClean="0"/>
              <a:t> FWHM </a:t>
            </a:r>
            <a:r>
              <a:rPr lang="hu-HU" dirty="0" err="1" smtClean="0"/>
              <a:t>focal</a:t>
            </a:r>
            <a:r>
              <a:rPr lang="hu-HU" dirty="0" smtClean="0"/>
              <a:t> spot: 8mJ</a:t>
            </a:r>
            <a:endParaRPr lang="en-GB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1348505" y="729672"/>
            <a:ext cx="2120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rgbClr val="009900"/>
                </a:solidFill>
                <a:latin typeface="+mn-lt"/>
              </a:rPr>
              <a:t>LILITH, </a:t>
            </a:r>
            <a:r>
              <a:rPr lang="hu-HU" sz="2000" b="1" dirty="0" err="1" smtClean="0">
                <a:solidFill>
                  <a:srgbClr val="009900"/>
                </a:solidFill>
                <a:latin typeface="+mn-lt"/>
              </a:rPr>
              <a:t>vs</a:t>
            </a:r>
            <a:r>
              <a:rPr lang="hu-HU" sz="2000" b="1" dirty="0" smtClean="0">
                <a:solidFill>
                  <a:srgbClr val="009900"/>
                </a:solidFill>
                <a:latin typeface="+mn-lt"/>
              </a:rPr>
              <a:t> </a:t>
            </a:r>
            <a:r>
              <a:rPr lang="hu-HU" sz="2000" b="1" dirty="0" err="1" smtClean="0">
                <a:solidFill>
                  <a:srgbClr val="009900"/>
                </a:solidFill>
                <a:latin typeface="+mn-lt"/>
              </a:rPr>
              <a:t>angle</a:t>
            </a:r>
            <a:endParaRPr lang="hu-HU" sz="2000" b="1" dirty="0" smtClean="0">
              <a:solidFill>
                <a:srgbClr val="009900"/>
              </a:solidFill>
              <a:latin typeface="+mn-lt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5454078" y="826655"/>
            <a:ext cx="2845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rgbClr val="009900"/>
                </a:solidFill>
                <a:latin typeface="+mn-lt"/>
              </a:rPr>
              <a:t>FWD Neutron </a:t>
            </a:r>
            <a:r>
              <a:rPr lang="hu-HU" sz="2000" b="1" dirty="0" err="1" smtClean="0">
                <a:solidFill>
                  <a:srgbClr val="009900"/>
                </a:solidFill>
                <a:latin typeface="+mn-lt"/>
              </a:rPr>
              <a:t>spectrum</a:t>
            </a:r>
            <a:endParaRPr lang="hu-HU" sz="2000" b="1" dirty="0" smtClean="0">
              <a:solidFill>
                <a:srgbClr val="009900"/>
              </a:solidFill>
              <a:latin typeface="+mn-lt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" y="1108652"/>
            <a:ext cx="4257675" cy="3119299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673" y="3639128"/>
            <a:ext cx="3240903" cy="2480057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5284" y="849745"/>
            <a:ext cx="3415068" cy="2927926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2725926" y="5155126"/>
            <a:ext cx="1923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i="1" dirty="0" smtClean="0">
                <a:solidFill>
                  <a:srgbClr val="FF0000"/>
                </a:solidFill>
              </a:rPr>
              <a:t>~1.5×10</a:t>
            </a:r>
            <a:r>
              <a:rPr lang="hu-HU" sz="2400" i="1" baseline="30000" dirty="0" smtClean="0">
                <a:solidFill>
                  <a:srgbClr val="FF0000"/>
                </a:solidFill>
              </a:rPr>
              <a:t>5</a:t>
            </a:r>
            <a:r>
              <a:rPr lang="hu-HU" sz="2400" i="1" dirty="0" smtClean="0">
                <a:solidFill>
                  <a:srgbClr val="FF0000"/>
                </a:solidFill>
              </a:rPr>
              <a:t> n/s</a:t>
            </a:r>
            <a:endParaRPr lang="hu-HU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08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409" y="1614587"/>
            <a:ext cx="6190591" cy="1836517"/>
          </a:xfrm>
          <a:prstGeom prst="rect">
            <a:avLst/>
          </a:prstGeom>
        </p:spPr>
      </p:pic>
      <p:sp>
        <p:nvSpPr>
          <p:cNvPr id="12" name="Téglalap 11"/>
          <p:cNvSpPr/>
          <p:nvPr/>
        </p:nvSpPr>
        <p:spPr>
          <a:xfrm>
            <a:off x="2923726" y="5391040"/>
            <a:ext cx="2361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0000"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Temporal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contrast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16" name="Téglalap 15"/>
          <p:cNvSpPr/>
          <p:nvPr/>
        </p:nvSpPr>
        <p:spPr>
          <a:xfrm>
            <a:off x="136814" y="4523106"/>
            <a:ext cx="30963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0000"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Peak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intensity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in 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focus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: </a:t>
            </a:r>
            <a:r>
              <a:rPr lang="hu-HU" sz="2000" b="1" dirty="0" smtClean="0">
                <a:solidFill>
                  <a:srgbClr val="009900"/>
                </a:solidFill>
                <a:latin typeface="Garamond" panose="02020404030301010803" pitchFamily="18" charset="0"/>
              </a:rPr>
              <a:t>1×</a:t>
            </a:r>
            <a:r>
              <a:rPr kumimoji="0" lang="hu-HU" sz="2000" b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10</a:t>
            </a:r>
            <a:r>
              <a:rPr kumimoji="0" lang="hu-HU" sz="2000" b="1" u="none" strike="noStrike" kern="1200" cap="none" spc="0" normalizeH="0" baseline="3000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19</a:t>
            </a:r>
            <a:r>
              <a:rPr kumimoji="0" lang="hu-HU" sz="2000" b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  <a:r>
              <a:rPr kumimoji="0" lang="hu-HU" sz="2000" b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W/cm</a:t>
            </a:r>
            <a:r>
              <a:rPr kumimoji="0" lang="hu-HU" sz="2000" b="1" u="none" strike="noStrike" kern="1200" cap="none" spc="0" normalizeH="0" baseline="3000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2</a:t>
            </a:r>
            <a:r>
              <a:rPr kumimoji="0" lang="hu-HU" sz="2000" b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 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(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a</a:t>
            </a:r>
            <a:r>
              <a:rPr kumimoji="0" lang="hu-HU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0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~2.2)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DCFA00D2-7EAB-47C9-97BA-55CAC4EBA317}"/>
              </a:ext>
            </a:extLst>
          </p:cNvPr>
          <p:cNvSpPr txBox="1"/>
          <p:nvPr/>
        </p:nvSpPr>
        <p:spPr>
          <a:xfrm>
            <a:off x="71500" y="1464459"/>
            <a:ext cx="3600400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marL="0" marR="0" lvl="0" indent="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0000"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defRPr>
            </a:lvl1pPr>
          </a:lstStyle>
          <a:p>
            <a:pPr lvl="0" algn="l">
              <a:defRPr/>
            </a:pP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  <a:t>Pulse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  <a:t>e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  <a:t>nergy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  <a:t>~90</a:t>
            </a:r>
            <a:r>
              <a:rPr kumimoji="0" lang="hu-H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  <a:t>mJ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  <a:t> </a:t>
            </a:r>
            <a:b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</a:b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  <a:t>average</a:t>
            </a:r>
            <a:r>
              <a:rPr lang="hu-HU" sz="2000" b="0" dirty="0">
                <a:solidFill>
                  <a:srgbClr val="009900"/>
                </a:solidFill>
                <a:ea typeface="Cambria" panose="02040503050406030204" pitchFamily="18" charset="0"/>
              </a:rPr>
              <a:t> </a:t>
            </a:r>
            <a:r>
              <a:rPr lang="hu-HU" sz="2000" b="0" dirty="0" err="1" smtClean="0">
                <a:solidFill>
                  <a:srgbClr val="009900"/>
                </a:solidFill>
                <a:ea typeface="Cambria" panose="02040503050406030204" pitchFamily="18" charset="0"/>
              </a:rPr>
              <a:t>measurement</a:t>
            </a:r>
            <a:r>
              <a:rPr lang="hu-HU" sz="2000" b="0" dirty="0" smtClean="0">
                <a:solidFill>
                  <a:srgbClr val="009900"/>
                </a:solidFill>
                <a:ea typeface="Cambria" panose="02040503050406030204" pitchFamily="18" charset="0"/>
              </a:rPr>
              <a:t> of </a:t>
            </a:r>
          </a:p>
          <a:p>
            <a:pPr lvl="0" algn="l">
              <a:defRPr/>
            </a:pPr>
            <a:r>
              <a:rPr lang="hu-HU" sz="2000" b="0" dirty="0">
                <a:solidFill>
                  <a:srgbClr val="009900"/>
                </a:solidFill>
                <a:ea typeface="Cambria" panose="02040503050406030204" pitchFamily="18" charset="0"/>
              </a:rPr>
              <a:t>	</a:t>
            </a:r>
            <a:r>
              <a:rPr lang="hu-HU" sz="2000" b="0" dirty="0" smtClean="0">
                <a:solidFill>
                  <a:srgbClr val="009900"/>
                </a:solidFill>
                <a:ea typeface="Cambria" panose="02040503050406030204" pitchFamily="18" charset="0"/>
              </a:rPr>
              <a:t>10k </a:t>
            </a:r>
            <a:r>
              <a:rPr lang="hu-HU" sz="2000" b="0" dirty="0" err="1" smtClean="0">
                <a:solidFill>
                  <a:srgbClr val="009900"/>
                </a:solidFill>
                <a:ea typeface="Cambria" panose="02040503050406030204" pitchFamily="18" charset="0"/>
              </a:rPr>
              <a:t>shot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Garamond" panose="02020404030301010803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églalap 21"/>
          <p:cNvSpPr/>
          <p:nvPr/>
        </p:nvSpPr>
        <p:spPr>
          <a:xfrm>
            <a:off x="71500" y="2400563"/>
            <a:ext cx="33008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0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  <a:t>Laser pulse duration: </a:t>
            </a:r>
            <a:r>
              <a:rPr lang="hu-HU" sz="2000" b="1" i="1" noProof="0" dirty="0" smtClean="0">
                <a:solidFill>
                  <a:srgbClr val="009900"/>
                </a:solidFill>
                <a:latin typeface="Garamond" panose="02020404030301010803" pitchFamily="18" charset="0"/>
                <a:ea typeface="Cambria" panose="02040503050406030204" pitchFamily="18" charset="0"/>
              </a:rPr>
              <a:t>8.4 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  <a:t>fs</a:t>
            </a:r>
            <a:r>
              <a:rPr kumimoji="0" lang="hu-HU" sz="20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  <a:t/>
            </a:r>
            <a:br>
              <a:rPr kumimoji="0" lang="hu-HU" sz="20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+mn-cs"/>
              </a:rPr>
            </a:b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	</a:t>
            </a:r>
            <a:r>
              <a:rPr lang="hu-HU" sz="2000" dirty="0" smtClean="0">
                <a:solidFill>
                  <a:srgbClr val="009900"/>
                </a:solidFill>
                <a:latin typeface="Garamond" panose="02020404030301010803" pitchFamily="18" charset="0"/>
              </a:rPr>
              <a:t>(m</a:t>
            </a: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easured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in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vacuum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, 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	</a:t>
            </a: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after</a:t>
            </a:r>
            <a:r>
              <a:rPr lang="hu-HU" sz="2000" dirty="0" smtClean="0">
                <a:solidFill>
                  <a:srgbClr val="009900"/>
                </a:solidFill>
                <a:latin typeface="Garamond" panose="02020404030301010803" pitchFamily="18" charset="0"/>
              </a:rPr>
              <a:t> 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OAP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, </a:t>
            </a: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with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disp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scan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)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23" name="Téglalap 22"/>
          <p:cNvSpPr/>
          <p:nvPr/>
        </p:nvSpPr>
        <p:spPr>
          <a:xfrm>
            <a:off x="108823" y="4028857"/>
            <a:ext cx="4392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0000"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Focal spot FWHM: </a:t>
            </a:r>
            <a:r>
              <a:rPr lang="hu-HU" sz="2000" noProof="0" dirty="0" smtClean="0">
                <a:solidFill>
                  <a:srgbClr val="009900"/>
                </a:solidFill>
                <a:latin typeface="Garamond" panose="02020404030301010803" pitchFamily="18" charset="0"/>
              </a:rPr>
              <a:t>2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.9×2.6 µm</a:t>
            </a:r>
            <a:r>
              <a:rPr kumimoji="0" lang="hu-HU" sz="20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2</a:t>
            </a: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623908" y="836712"/>
            <a:ext cx="74991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0000"/>
              <a:buFontTx/>
              <a:buNone/>
              <a:tabLst/>
              <a:defRPr/>
            </a:pPr>
            <a:r>
              <a:rPr kumimoji="0" lang="hu-H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S3 </a:t>
            </a:r>
            <a:r>
              <a:rPr kumimoji="0" lang="hu-HU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laser</a:t>
            </a:r>
            <a:r>
              <a:rPr kumimoji="0" lang="hu-HU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hu-H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r>
              <a:rPr kumimoji="0" lang="hu-HU" sz="2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k</a:t>
            </a:r>
            <a:r>
              <a:rPr kumimoji="0" lang="hu-H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Hz</a:t>
            </a:r>
            <a:r>
              <a:rPr kumimoji="0" lang="hu-HU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OPCPA) of ELI-ALPS </a:t>
            </a:r>
            <a:r>
              <a:rPr kumimoji="0" lang="hu-HU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parameters</a:t>
            </a:r>
            <a:r>
              <a:rPr kumimoji="0" lang="hu-HU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on</a:t>
            </a:r>
            <a:r>
              <a:rPr kumimoji="0" lang="hu-HU" sz="2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target</a:t>
            </a:r>
            <a:endParaRPr kumimoji="0" lang="en-GB" sz="22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896D52CC-97C1-4258-B24B-46BE9A85805A}"/>
              </a:ext>
            </a:extLst>
          </p:cNvPr>
          <p:cNvSpPr txBox="1"/>
          <p:nvPr/>
        </p:nvSpPr>
        <p:spPr>
          <a:xfrm>
            <a:off x="827584" y="116632"/>
            <a:ext cx="6556753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7619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43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LASER</a:t>
            </a:r>
            <a:endParaRPr kumimoji="0" lang="fa-IR" sz="2800" b="1" i="0" u="none" strike="noStrike" kern="1200" cap="none" spc="0" normalizeH="0" baseline="0" noProof="0" dirty="0">
              <a:ln>
                <a:noFill/>
              </a:ln>
              <a:solidFill>
                <a:srgbClr val="343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9561"/>
            <a:ext cx="792088" cy="619149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/>
          <a:srcRect l="14844" t="47467" r="16003" b="33235"/>
          <a:stretch/>
        </p:blipFill>
        <p:spPr>
          <a:xfrm>
            <a:off x="5724128" y="188640"/>
            <a:ext cx="1296144" cy="289641"/>
          </a:xfrm>
          <a:prstGeom prst="rect">
            <a:avLst/>
          </a:prstGeom>
        </p:spPr>
      </p:pic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5148064" y="5733257"/>
            <a:ext cx="39959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en-US" sz="1000" i="1" dirty="0" smtClean="0"/>
              <a:t>*</a:t>
            </a:r>
            <a:r>
              <a:rPr lang="en-US" altLang="en-US" sz="1000" i="1" dirty="0"/>
              <a:t>peak at +-22ps is estimated to be post-pulse from the variable density filter in the diagnostics arm, not in the main output</a:t>
            </a:r>
            <a:endParaRPr lang="en-US" altLang="en-US" sz="1000" i="1" dirty="0">
              <a:solidFill>
                <a:srgbClr val="C00000"/>
              </a:solidFill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4" r="19725"/>
          <a:stretch/>
        </p:blipFill>
        <p:spPr bwMode="auto">
          <a:xfrm>
            <a:off x="5148064" y="3524828"/>
            <a:ext cx="3524881" cy="22084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2"/>
          <p:cNvSpPr/>
          <p:nvPr/>
        </p:nvSpPr>
        <p:spPr>
          <a:xfrm>
            <a:off x="7798951" y="3531803"/>
            <a:ext cx="1233190" cy="678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 16"/>
          <p:cNvSpPr/>
          <p:nvPr/>
        </p:nvSpPr>
        <p:spPr>
          <a:xfrm>
            <a:off x="111933" y="3546775"/>
            <a:ext cx="4392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0000"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Central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wavelength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: </a:t>
            </a:r>
            <a:r>
              <a:rPr lang="hu-HU" sz="2000" dirty="0" smtClean="0">
                <a:solidFill>
                  <a:srgbClr val="009900"/>
                </a:solidFill>
                <a:latin typeface="Garamond" panose="02020404030301010803" pitchFamily="18" charset="0"/>
              </a:rPr>
              <a:t>826nm</a:t>
            </a: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2351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23" grpId="0"/>
      <p:bldP spid="14" grpId="0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96D52CC-97C1-4258-B24B-46BE9A85805A}"/>
              </a:ext>
            </a:extLst>
          </p:cNvPr>
          <p:cNvSpPr txBox="1"/>
          <p:nvPr/>
        </p:nvSpPr>
        <p:spPr>
          <a:xfrm>
            <a:off x="251520" y="14511"/>
            <a:ext cx="8712968" cy="95410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Deuterion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acceleration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at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1 kHz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repetition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rate</a:t>
            </a:r>
            <a:endParaRPr kumimoji="0" lang="hu-HU" sz="2800" b="1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800" b="1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100 </a:t>
            </a:r>
            <a:r>
              <a:rPr lang="hu-HU" sz="2800" b="1" dirty="0" err="1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mJ</a:t>
            </a:r>
            <a:r>
              <a:rPr lang="hu-HU" sz="2800" b="1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hu-H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(20mJ ”</a:t>
            </a:r>
            <a:r>
              <a:rPr lang="hu-HU" sz="2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interacting</a:t>
            </a:r>
            <a:r>
              <a:rPr lang="hu-H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”)</a:t>
            </a:r>
            <a:r>
              <a:rPr lang="hu-HU" sz="2800" b="1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hu-HU" sz="2800" b="1" dirty="0" err="1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energy</a:t>
            </a:r>
            <a:r>
              <a:rPr lang="hu-HU" sz="2800" b="1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hu-HU" sz="2800" b="1" dirty="0" err="1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on</a:t>
            </a:r>
            <a:r>
              <a:rPr lang="hu-HU" sz="2800" b="1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hu-HU" sz="2800" b="1" dirty="0" err="1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target</a:t>
            </a:r>
            <a:endParaRPr kumimoji="0" lang="fa-IR" sz="28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03693" y="1077006"/>
            <a:ext cx="3390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2000" b="1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ut</a:t>
            </a:r>
            <a:r>
              <a:rPr lang="en-US" sz="2000" b="1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-off</a:t>
            </a:r>
            <a:r>
              <a:rPr lang="hu-HU" sz="2000" b="1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hu-HU" sz="2000" b="1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energy</a:t>
            </a:r>
            <a:r>
              <a:rPr lang="hu-HU" sz="2000" b="1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of </a:t>
            </a:r>
            <a:r>
              <a:rPr lang="hu-HU" sz="2000" b="1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deuterons</a:t>
            </a:r>
            <a:endParaRPr lang="en-US" sz="2000" b="1" dirty="0">
              <a:solidFill>
                <a:srgbClr val="0099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4"/>
          <p:cNvSpPr/>
          <p:nvPr/>
        </p:nvSpPr>
        <p:spPr>
          <a:xfrm>
            <a:off x="5299439" y="3255751"/>
            <a:ext cx="3250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Energy</a:t>
            </a:r>
            <a:r>
              <a:rPr lang="hu-HU" sz="2000" b="1" dirty="0" smtClean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of deuteron </a:t>
            </a:r>
            <a:r>
              <a:rPr lang="hu-HU" sz="2000" b="1" dirty="0" err="1" smtClean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pulses</a:t>
            </a:r>
            <a:endParaRPr lang="en-US" sz="2000" b="1" dirty="0">
              <a:solidFill>
                <a:srgbClr val="0099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9"/>
          <a:stretch/>
        </p:blipFill>
        <p:spPr>
          <a:xfrm>
            <a:off x="4572000" y="3731028"/>
            <a:ext cx="4572000" cy="203411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5"/>
          <a:stretch/>
        </p:blipFill>
        <p:spPr>
          <a:xfrm>
            <a:off x="0" y="1576872"/>
            <a:ext cx="4760482" cy="211805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65314" y="4189444"/>
            <a:ext cx="44723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hu-HU"/>
            </a:defPPr>
            <a:lvl1pPr>
              <a:defRPr sz="2000" b="1">
                <a:solidFill>
                  <a:srgbClr val="0066FF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800" b="0" dirty="0" err="1"/>
              <a:t>Liquid</a:t>
            </a:r>
            <a:r>
              <a:rPr lang="hu-HU" sz="1800" b="0" dirty="0"/>
              <a:t> </a:t>
            </a:r>
            <a:r>
              <a:rPr lang="hu-HU" sz="1800" b="0" dirty="0" err="1"/>
              <a:t>jet</a:t>
            </a:r>
            <a:r>
              <a:rPr lang="hu-HU" sz="1800" b="0" dirty="0"/>
              <a:t> </a:t>
            </a:r>
            <a:r>
              <a:rPr lang="hu-HU" sz="1800" b="0" dirty="0" err="1"/>
              <a:t>instabilities</a:t>
            </a:r>
            <a:r>
              <a:rPr lang="hu-HU" sz="1800" b="0" dirty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800" b="0" dirty="0" err="1"/>
              <a:t>Optimisation</a:t>
            </a:r>
            <a:r>
              <a:rPr lang="hu-HU" sz="1800" b="0" dirty="0"/>
              <a:t> </a:t>
            </a:r>
            <a:r>
              <a:rPr lang="hu-HU" sz="1800" b="0" dirty="0" err="1"/>
              <a:t>with</a:t>
            </a:r>
            <a:r>
              <a:rPr lang="hu-HU" sz="1800" b="0" dirty="0"/>
              <a:t> </a:t>
            </a:r>
            <a:r>
              <a:rPr lang="hu-HU" sz="1800" b="0" dirty="0" err="1"/>
              <a:t>contrast</a:t>
            </a:r>
            <a:r>
              <a:rPr lang="hu-HU" sz="1800" b="0" dirty="0"/>
              <a:t> and </a:t>
            </a:r>
            <a:r>
              <a:rPr lang="hu-HU" sz="1800" b="0" dirty="0" err="1" smtClean="0"/>
              <a:t>focusing</a:t>
            </a:r>
            <a:endParaRPr lang="hu-HU" sz="1800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800" b="0" dirty="0" err="1" smtClean="0"/>
              <a:t>Reneweable</a:t>
            </a:r>
            <a:r>
              <a:rPr lang="hu-HU" sz="1800" b="0" dirty="0" smtClean="0"/>
              <a:t> </a:t>
            </a:r>
            <a:r>
              <a:rPr lang="hu-HU" sz="1800" b="0" dirty="0" err="1" smtClean="0"/>
              <a:t>catcher</a:t>
            </a:r>
            <a:endParaRPr lang="hu-HU" sz="1800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1800" b="0" dirty="0"/>
          </a:p>
          <a:p>
            <a:r>
              <a:rPr lang="hu-HU" sz="1800" b="0" dirty="0" smtClean="0"/>
              <a:t>… </a:t>
            </a:r>
            <a:r>
              <a:rPr lang="hu-HU" sz="1800" b="0" dirty="0" err="1" smtClean="0"/>
              <a:t>all</a:t>
            </a:r>
            <a:r>
              <a:rPr lang="hu-HU" sz="1800" b="0" dirty="0" smtClean="0"/>
              <a:t> </a:t>
            </a:r>
            <a:r>
              <a:rPr lang="hu-HU" sz="1800" b="0" dirty="0" err="1" smtClean="0"/>
              <a:t>to</a:t>
            </a:r>
            <a:r>
              <a:rPr lang="hu-HU" sz="1800" b="0" dirty="0" smtClean="0"/>
              <a:t> </a:t>
            </a:r>
            <a:r>
              <a:rPr lang="hu-HU" sz="1800" b="0" dirty="0"/>
              <a:t>be </a:t>
            </a:r>
            <a:r>
              <a:rPr lang="hu-HU" sz="1800" b="0" dirty="0" err="1"/>
              <a:t>solved</a:t>
            </a:r>
            <a:r>
              <a:rPr lang="hu-HU" sz="1800" b="0" dirty="0"/>
              <a:t> in </a:t>
            </a:r>
            <a:r>
              <a:rPr lang="hu-HU" sz="1800" b="0" dirty="0" err="1"/>
              <a:t>the</a:t>
            </a:r>
            <a:r>
              <a:rPr lang="hu-HU" sz="1800" b="0" dirty="0"/>
              <a:t> </a:t>
            </a:r>
            <a:r>
              <a:rPr lang="hu-HU" sz="1800" b="0" dirty="0" err="1"/>
              <a:t>next</a:t>
            </a:r>
            <a:r>
              <a:rPr lang="hu-HU" sz="1800" b="0" dirty="0"/>
              <a:t> </a:t>
            </a:r>
            <a:r>
              <a:rPr lang="hu-HU" sz="1800" b="0" dirty="0" err="1"/>
              <a:t>months</a:t>
            </a:r>
            <a:endParaRPr lang="en-GB" sz="1800" b="0" dirty="0"/>
          </a:p>
        </p:txBody>
      </p:sp>
      <p:sp>
        <p:nvSpPr>
          <p:cNvPr id="5" name="Szövegdoboz 4"/>
          <p:cNvSpPr txBox="1"/>
          <p:nvPr/>
        </p:nvSpPr>
        <p:spPr>
          <a:xfrm rot="19793967">
            <a:off x="800944" y="2955506"/>
            <a:ext cx="74814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dirty="0" err="1" smtClean="0">
                <a:solidFill>
                  <a:srgbClr val="FF0000"/>
                </a:solidFill>
              </a:rPr>
              <a:t>Preliminary</a:t>
            </a:r>
            <a:r>
              <a:rPr lang="hu-HU" sz="5400" dirty="0" smtClean="0">
                <a:solidFill>
                  <a:srgbClr val="FF0000"/>
                </a:solidFill>
              </a:rPr>
              <a:t>, </a:t>
            </a:r>
            <a:r>
              <a:rPr lang="hu-HU" sz="5400" dirty="0" err="1" smtClean="0">
                <a:solidFill>
                  <a:srgbClr val="FF0000"/>
                </a:solidFill>
              </a:rPr>
              <a:t>confidential</a:t>
            </a:r>
            <a:endParaRPr lang="en-GB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72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0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Neutron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generation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at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1kHz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07504" y="764704"/>
            <a:ext cx="6759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hu-HU"/>
            </a:defPPr>
            <a:lvl1pPr>
              <a:defRPr>
                <a:solidFill>
                  <a:srgbClr val="0099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Neutrons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measured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with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bubble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detectors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– AVERAGE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numbers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!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4" name="Object 1"/>
          <p:cNvGraphicFramePr>
            <a:graphicFrameLocks noChangeAspect="1"/>
          </p:cNvGraphicFramePr>
          <p:nvPr>
            <p:extLst/>
          </p:nvPr>
        </p:nvGraphicFramePr>
        <p:xfrm>
          <a:off x="3347864" y="1052736"/>
          <a:ext cx="4824536" cy="3691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Graph" r:id="rId3" imgW="3920760" imgH="3000960" progId="Origin95.Graph">
                  <p:embed/>
                </p:oleObj>
              </mc:Choice>
              <mc:Fallback>
                <p:oleObj name="Graph" r:id="rId3" imgW="3920760" imgH="3000960" progId="Origin95.Graph">
                  <p:embed/>
                  <p:pic>
                    <p:nvPicPr>
                      <p:cNvPr id="4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47864" y="1052736"/>
                        <a:ext cx="4824536" cy="36916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zövegdoboz 4"/>
          <p:cNvSpPr txBox="1"/>
          <p:nvPr/>
        </p:nvSpPr>
        <p:spPr>
          <a:xfrm>
            <a:off x="0" y="5207699"/>
            <a:ext cx="422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Average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neutron per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shot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on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Dec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20th: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4055976" y="5173013"/>
            <a:ext cx="2435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~ 17×10</a:t>
            </a:r>
            <a:r>
              <a:rPr kumimoji="0" lang="hu-HU" sz="2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n/</a:t>
            </a:r>
            <a:r>
              <a:rPr kumimoji="0" lang="hu-H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shot</a:t>
            </a:r>
            <a:endParaRPr kumimoji="0" lang="hu-HU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zövegdoboz 6"/>
          <p:cNvSpPr txBox="1"/>
          <p:nvPr/>
        </p:nvSpPr>
        <p:spPr>
          <a:xfrm rot="19793967">
            <a:off x="800944" y="2955506"/>
            <a:ext cx="74814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dirty="0" err="1" smtClean="0">
                <a:solidFill>
                  <a:srgbClr val="FF0000"/>
                </a:solidFill>
              </a:rPr>
              <a:t>Preliminary</a:t>
            </a:r>
            <a:r>
              <a:rPr lang="hu-HU" sz="5400" dirty="0" smtClean="0">
                <a:solidFill>
                  <a:srgbClr val="FF0000"/>
                </a:solidFill>
              </a:rPr>
              <a:t>, </a:t>
            </a:r>
            <a:r>
              <a:rPr lang="hu-HU" sz="5400" dirty="0" err="1" smtClean="0">
                <a:solidFill>
                  <a:srgbClr val="FF0000"/>
                </a:solidFill>
              </a:rPr>
              <a:t>confidential</a:t>
            </a:r>
            <a:endParaRPr lang="en-GB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58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0"/>
            <a:ext cx="792088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”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Seven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second</a:t>
            </a:r>
            <a:r>
              <a:rPr lang="hu-HU" sz="2800" b="1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 of </a:t>
            </a:r>
            <a:r>
              <a:rPr lang="hu-HU" sz="2800" b="1" dirty="0" err="1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grace</a:t>
            </a:r>
            <a:r>
              <a:rPr lang="hu-HU" sz="2800" b="1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”</a:t>
            </a:r>
            <a:br>
              <a:rPr lang="hu-HU" sz="2800" b="1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r>
              <a:rPr lang="hu-HU" sz="2400" b="1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neutron </a:t>
            </a:r>
            <a:r>
              <a:rPr lang="hu-HU" sz="2400" b="1" dirty="0" err="1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detection</a:t>
            </a:r>
            <a:r>
              <a:rPr lang="hu-HU" sz="2400" b="1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hu-HU" sz="2400" b="1" dirty="0" err="1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for</a:t>
            </a:r>
            <a:r>
              <a:rPr lang="hu-HU" sz="2400" b="1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100 </a:t>
            </a:r>
            <a:r>
              <a:rPr lang="hu-HU" sz="2400" b="1" dirty="0" err="1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shots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126166" y="1056590"/>
            <a:ext cx="4750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hu-HU"/>
            </a:defPPr>
            <a:lvl1pPr>
              <a:defRPr>
                <a:solidFill>
                  <a:srgbClr val="0099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ToF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measurement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of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generated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neutrons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188843" y="4834277"/>
            <a:ext cx="433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Peak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neutron per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shot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average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of 100) :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4438326" y="4787624"/>
            <a:ext cx="2170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70×10</a:t>
            </a:r>
            <a:r>
              <a:rPr kumimoji="0" lang="hu-HU" sz="2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n/</a:t>
            </a:r>
            <a:r>
              <a:rPr kumimoji="0" lang="hu-H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shot</a:t>
            </a:r>
            <a:endParaRPr kumimoji="0" lang="hu-HU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373" y="1377841"/>
            <a:ext cx="5538113" cy="3231944"/>
          </a:xfrm>
          <a:prstGeom prst="rect">
            <a:avLst/>
          </a:prstGeom>
        </p:spPr>
      </p:pic>
      <p:sp>
        <p:nvSpPr>
          <p:cNvPr id="15" name="Szövegdoboz 14"/>
          <p:cNvSpPr txBox="1"/>
          <p:nvPr/>
        </p:nvSpPr>
        <p:spPr>
          <a:xfrm rot="19793967">
            <a:off x="418388" y="3132788"/>
            <a:ext cx="74814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dirty="0" err="1" smtClean="0">
                <a:solidFill>
                  <a:srgbClr val="FF0000"/>
                </a:solidFill>
              </a:rPr>
              <a:t>Preliminary</a:t>
            </a:r>
            <a:r>
              <a:rPr lang="hu-HU" sz="5400" dirty="0" smtClean="0">
                <a:solidFill>
                  <a:srgbClr val="FF0000"/>
                </a:solidFill>
              </a:rPr>
              <a:t>, </a:t>
            </a:r>
            <a:r>
              <a:rPr lang="hu-HU" sz="5400" dirty="0" err="1" smtClean="0">
                <a:solidFill>
                  <a:srgbClr val="FF0000"/>
                </a:solidFill>
              </a:rPr>
              <a:t>confidential</a:t>
            </a:r>
            <a:endParaRPr lang="en-GB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29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0"/>
            <a:ext cx="7920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YET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considerable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dose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was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delivered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in 6 min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with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1kHz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laser-based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fast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neutrons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79512" y="4464912"/>
            <a:ext cx="2847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Average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neutron per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shot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2928805" y="4435295"/>
            <a:ext cx="2435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~ 16×10</a:t>
            </a:r>
            <a:r>
              <a:rPr kumimoji="0" lang="hu-HU" sz="2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n/</a:t>
            </a:r>
            <a:r>
              <a:rPr kumimoji="0" lang="hu-H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shot</a:t>
            </a:r>
            <a:endParaRPr kumimoji="0" lang="hu-HU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/>
          <a:srcRect b="8987"/>
          <a:stretch/>
        </p:blipFill>
        <p:spPr>
          <a:xfrm>
            <a:off x="2862568" y="1434016"/>
            <a:ext cx="6061826" cy="2923380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179512" y="4824952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Peak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neutron per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shot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2830056" y="4824952"/>
            <a:ext cx="2606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~ 300×10</a:t>
            </a:r>
            <a:r>
              <a:rPr kumimoji="0" lang="hu-HU" sz="2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n/</a:t>
            </a:r>
            <a:r>
              <a:rPr kumimoji="0" lang="hu-H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shot</a:t>
            </a:r>
            <a:endParaRPr kumimoji="0" lang="hu-HU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193264" y="5257000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Peak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neutron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yield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/ sec: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3203848" y="5184992"/>
            <a:ext cx="1786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~ 3×10</a:t>
            </a:r>
            <a:r>
              <a:rPr kumimoji="0" lang="hu-HU" sz="2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n/s</a:t>
            </a:r>
          </a:p>
        </p:txBody>
      </p:sp>
      <p:sp>
        <p:nvSpPr>
          <p:cNvPr id="15" name="Szövegdoboz 14"/>
          <p:cNvSpPr txBox="1"/>
          <p:nvPr/>
        </p:nvSpPr>
        <p:spPr>
          <a:xfrm rot="19793967">
            <a:off x="800944" y="2955506"/>
            <a:ext cx="74814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dirty="0" err="1" smtClean="0">
                <a:solidFill>
                  <a:srgbClr val="FF0000"/>
                </a:solidFill>
              </a:rPr>
              <a:t>Preliminary</a:t>
            </a:r>
            <a:r>
              <a:rPr lang="hu-HU" sz="5400" dirty="0" smtClean="0">
                <a:solidFill>
                  <a:srgbClr val="FF0000"/>
                </a:solidFill>
              </a:rPr>
              <a:t>, </a:t>
            </a:r>
            <a:r>
              <a:rPr lang="hu-HU" sz="5400" dirty="0" err="1" smtClean="0">
                <a:solidFill>
                  <a:srgbClr val="FF0000"/>
                </a:solidFill>
              </a:rPr>
              <a:t>confidential</a:t>
            </a:r>
            <a:endParaRPr lang="en-GB" sz="5400" dirty="0">
              <a:solidFill>
                <a:srgbClr val="FF000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846246" y="1920686"/>
            <a:ext cx="2586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Peak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11.5 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</a:t>
            </a:r>
            <a:r>
              <a:rPr kumimoji="0" lang="hu-H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Sv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/h</a:t>
            </a:r>
            <a:endParaRPr kumimoji="0" lang="hu-HU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126166" y="1056590"/>
            <a:ext cx="7682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hu-HU"/>
            </a:defPPr>
            <a:lvl1pPr>
              <a:defRPr>
                <a:solidFill>
                  <a:srgbClr val="0099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Neutron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radiation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measured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neutron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detectors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within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MTA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area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(~9m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from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neutron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source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7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9"/>
          <p:cNvSpPr txBox="1"/>
          <p:nvPr/>
        </p:nvSpPr>
        <p:spPr>
          <a:xfrm>
            <a:off x="0" y="1215013"/>
            <a:ext cx="57468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hu-HU"/>
            </a:defPPr>
            <a:lvl1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sz="2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hu-HU" sz="2400" i="1" dirty="0" smtClean="0"/>
              <a:t>Deuteron</a:t>
            </a:r>
            <a:r>
              <a:rPr lang="hu-HU" sz="2400" dirty="0" smtClean="0"/>
              <a:t> </a:t>
            </a:r>
            <a:r>
              <a:rPr lang="hu-HU" sz="2400" dirty="0" err="1" smtClean="0"/>
              <a:t>acceleration</a:t>
            </a:r>
            <a:r>
              <a:rPr lang="hu-HU" sz="2400" dirty="0" smtClean="0"/>
              <a:t> </a:t>
            </a:r>
            <a:r>
              <a:rPr lang="hu-HU" sz="2400" dirty="0" err="1" smtClean="0"/>
              <a:t>from</a:t>
            </a:r>
            <a:r>
              <a:rPr lang="hu-HU" sz="2400" dirty="0" smtClean="0"/>
              <a:t> </a:t>
            </a:r>
            <a:r>
              <a:rPr lang="hu-HU" sz="2400" dirty="0" err="1" smtClean="0"/>
              <a:t>liquid</a:t>
            </a:r>
            <a:endParaRPr lang="hu-HU" sz="2400" dirty="0" smtClean="0"/>
          </a:p>
          <a:p>
            <a:r>
              <a:rPr lang="hu-HU" sz="2400" dirty="0"/>
              <a:t>	</a:t>
            </a:r>
            <a:r>
              <a:rPr lang="hu-HU" sz="2400" b="0" dirty="0" smtClean="0"/>
              <a:t>- </a:t>
            </a:r>
            <a:r>
              <a:rPr lang="hu-HU" sz="2400" b="0" dirty="0" err="1" smtClean="0"/>
              <a:t>at</a:t>
            </a:r>
            <a:r>
              <a:rPr lang="hu-HU" sz="2400" b="0" dirty="0" smtClean="0"/>
              <a:t> 10 Hz, SEA </a:t>
            </a:r>
            <a:r>
              <a:rPr lang="hu-HU" sz="2400" b="0" dirty="0" err="1" smtClean="0"/>
              <a:t>laser</a:t>
            </a:r>
            <a:endParaRPr lang="hu-HU" sz="2400" b="0" dirty="0" smtClean="0"/>
          </a:p>
          <a:p>
            <a:r>
              <a:rPr lang="hu-HU" sz="2400" b="0" dirty="0"/>
              <a:t>	</a:t>
            </a:r>
            <a:r>
              <a:rPr lang="hu-HU" sz="2400" b="0" dirty="0" smtClean="0"/>
              <a:t>- </a:t>
            </a:r>
            <a:r>
              <a:rPr lang="hu-HU" sz="2400" b="0" dirty="0" err="1" smtClean="0"/>
              <a:t>at</a:t>
            </a:r>
            <a:r>
              <a:rPr lang="hu-HU" sz="2400" b="0" dirty="0" smtClean="0"/>
              <a:t> </a:t>
            </a:r>
            <a:r>
              <a:rPr lang="hu-HU" sz="2400" b="0" i="1" dirty="0" smtClean="0"/>
              <a:t>230mW (</a:t>
            </a:r>
            <a:r>
              <a:rPr lang="hu-HU" sz="2400" b="0" i="1" dirty="0" smtClean="0">
                <a:solidFill>
                  <a:srgbClr val="FF0000"/>
                </a:solidFill>
              </a:rPr>
              <a:t>80mW</a:t>
            </a:r>
            <a:r>
              <a:rPr lang="hu-HU" sz="2400" b="0" i="1" dirty="0" smtClean="0"/>
              <a:t>) </a:t>
            </a:r>
            <a:r>
              <a:rPr lang="hu-HU" sz="2400" b="0" dirty="0" err="1" smtClean="0"/>
              <a:t>average</a:t>
            </a:r>
            <a:r>
              <a:rPr lang="hu-HU" sz="2400" b="0" dirty="0" smtClean="0"/>
              <a:t> </a:t>
            </a:r>
            <a:r>
              <a:rPr lang="hu-HU" sz="2400" b="0" dirty="0" err="1" smtClean="0"/>
              <a:t>power</a:t>
            </a:r>
            <a:endParaRPr lang="hu-HU" sz="2400" b="0" dirty="0" smtClean="0"/>
          </a:p>
          <a:p>
            <a:r>
              <a:rPr lang="hu-HU" sz="2400" b="0" dirty="0"/>
              <a:t>	</a:t>
            </a:r>
            <a:r>
              <a:rPr lang="hu-HU" sz="2400" b="0" dirty="0" smtClean="0"/>
              <a:t>- 200nm D</a:t>
            </a:r>
            <a:r>
              <a:rPr lang="hu-HU" sz="2400" b="0" baseline="-25000" dirty="0" smtClean="0"/>
              <a:t>2</a:t>
            </a:r>
            <a:r>
              <a:rPr lang="hu-HU" sz="2400" b="0" dirty="0" smtClean="0"/>
              <a:t>O </a:t>
            </a:r>
            <a:r>
              <a:rPr lang="hu-HU" sz="2400" b="0" dirty="0" err="1" smtClean="0"/>
              <a:t>leaf</a:t>
            </a:r>
            <a:r>
              <a:rPr lang="hu-HU" sz="2400" b="0" dirty="0" smtClean="0"/>
              <a:t> + 0.1mm C</a:t>
            </a:r>
            <a:r>
              <a:rPr lang="hu-HU" sz="2400" b="0" baseline="-25000" dirty="0" smtClean="0"/>
              <a:t>2</a:t>
            </a:r>
            <a:r>
              <a:rPr lang="hu-HU" sz="2400" b="0" dirty="0" smtClean="0"/>
              <a:t>D</a:t>
            </a:r>
            <a:r>
              <a:rPr lang="hu-HU" sz="2400" b="0" baseline="-25000" dirty="0" smtClean="0"/>
              <a:t>4</a:t>
            </a:r>
            <a:r>
              <a:rPr lang="hu-HU" sz="2400" b="0" dirty="0" smtClean="0"/>
              <a:t> </a:t>
            </a:r>
            <a:endParaRPr lang="en-GB" sz="2400" b="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0" y="5082448"/>
            <a:ext cx="6196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sz="2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hu-HU" sz="2400" dirty="0" err="1"/>
              <a:t>Peak</a:t>
            </a:r>
            <a:r>
              <a:rPr lang="hu-HU" sz="2400" dirty="0"/>
              <a:t> </a:t>
            </a:r>
            <a:r>
              <a:rPr lang="hu-HU" sz="2400" dirty="0" err="1"/>
              <a:t>yield</a:t>
            </a:r>
            <a:r>
              <a:rPr lang="hu-HU" sz="2400" dirty="0"/>
              <a:t> </a:t>
            </a:r>
            <a:r>
              <a:rPr lang="hu-HU" sz="2400" dirty="0" err="1"/>
              <a:t>detected</a:t>
            </a:r>
            <a:r>
              <a:rPr lang="hu-HU" sz="2400" dirty="0"/>
              <a:t> 2023/24 </a:t>
            </a:r>
            <a:r>
              <a:rPr lang="hu-HU" sz="2400" dirty="0" err="1"/>
              <a:t>at</a:t>
            </a:r>
            <a:r>
              <a:rPr lang="hu-HU" sz="2400" dirty="0"/>
              <a:t> 1kHz :</a:t>
            </a:r>
            <a:endParaRPr lang="hu-HU" sz="2400" dirty="0" smtClean="0"/>
          </a:p>
          <a:p>
            <a:r>
              <a:rPr lang="hu-HU" sz="2400" b="0" dirty="0" smtClean="0"/>
              <a:t>	- </a:t>
            </a:r>
            <a:r>
              <a:rPr lang="hu-HU" sz="2400" b="0" dirty="0" err="1"/>
              <a:t>at</a:t>
            </a:r>
            <a:r>
              <a:rPr lang="hu-HU" sz="2400" b="0" dirty="0"/>
              <a:t> </a:t>
            </a:r>
            <a:r>
              <a:rPr lang="hu-HU" sz="2400" b="0" i="1" dirty="0" smtClean="0"/>
              <a:t>100W (</a:t>
            </a:r>
            <a:r>
              <a:rPr lang="hu-HU" sz="2400" b="0" i="1" dirty="0" smtClean="0">
                <a:solidFill>
                  <a:srgbClr val="FF0000"/>
                </a:solidFill>
              </a:rPr>
              <a:t>?20W?</a:t>
            </a:r>
            <a:r>
              <a:rPr lang="hu-HU" sz="2400" b="0" i="1" dirty="0" smtClean="0"/>
              <a:t>) </a:t>
            </a:r>
            <a:r>
              <a:rPr lang="hu-HU" sz="2400" b="0" dirty="0" err="1"/>
              <a:t>average</a:t>
            </a:r>
            <a:r>
              <a:rPr lang="hu-HU" sz="2400" b="0" dirty="0"/>
              <a:t> </a:t>
            </a:r>
            <a:r>
              <a:rPr lang="hu-HU" sz="2400" b="0" dirty="0" err="1" smtClean="0"/>
              <a:t>power</a:t>
            </a:r>
            <a:endParaRPr lang="en-GB" sz="2400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5568706" y="5110062"/>
            <a:ext cx="1763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</a:rPr>
              <a:t>~10</a:t>
            </a:r>
            <a:r>
              <a:rPr lang="hu-HU" sz="2400" b="1" baseline="30000" dirty="0" smtClean="0">
                <a:solidFill>
                  <a:srgbClr val="FF0000"/>
                </a:solidFill>
              </a:rPr>
              <a:t>8</a:t>
            </a:r>
            <a:r>
              <a:rPr lang="hu-HU" sz="2400" b="1" dirty="0" smtClean="0">
                <a:solidFill>
                  <a:srgbClr val="FF0000"/>
                </a:solidFill>
              </a:rPr>
              <a:t> n/s</a:t>
            </a:r>
            <a:endParaRPr lang="hu-HU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896D52CC-97C1-4258-B24B-46BE9A85805A}"/>
              </a:ext>
            </a:extLst>
          </p:cNvPr>
          <p:cNvSpPr txBox="1"/>
          <p:nvPr/>
        </p:nvSpPr>
        <p:spPr>
          <a:xfrm>
            <a:off x="251520" y="14511"/>
            <a:ext cx="8712968" cy="95410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State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of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the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art </a:t>
            </a:r>
            <a:r>
              <a:rPr lang="hu-HU" sz="2800" b="1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neutron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generation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at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10 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Hz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repetition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rate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(~6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hours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)</a:t>
            </a:r>
            <a:endParaRPr kumimoji="0" lang="fa-IR" sz="28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455" y="878957"/>
            <a:ext cx="3186545" cy="2412626"/>
          </a:xfrm>
          <a:prstGeom prst="rect">
            <a:avLst/>
          </a:prstGeom>
        </p:spPr>
      </p:pic>
      <p:sp>
        <p:nvSpPr>
          <p:cNvPr id="22" name="Szövegdoboz 21"/>
          <p:cNvSpPr txBox="1"/>
          <p:nvPr/>
        </p:nvSpPr>
        <p:spPr>
          <a:xfrm>
            <a:off x="0" y="3260869"/>
            <a:ext cx="62624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hu-HU"/>
            </a:defPPr>
            <a:lvl1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sz="2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hu-HU" sz="2400" i="1" dirty="0" smtClean="0"/>
              <a:t>Neutron</a:t>
            </a:r>
            <a:r>
              <a:rPr lang="hu-HU" sz="2400" dirty="0" smtClean="0"/>
              <a:t> </a:t>
            </a:r>
            <a:r>
              <a:rPr lang="hu-HU" sz="2400" dirty="0" err="1" smtClean="0"/>
              <a:t>generation</a:t>
            </a:r>
            <a:endParaRPr lang="hu-HU" sz="2400" dirty="0" smtClean="0"/>
          </a:p>
          <a:p>
            <a:r>
              <a:rPr lang="hu-HU" sz="2400" b="0" dirty="0"/>
              <a:t>	</a:t>
            </a:r>
            <a:r>
              <a:rPr lang="hu-HU" sz="2400" b="0" dirty="0" smtClean="0"/>
              <a:t>- 200nm D</a:t>
            </a:r>
            <a:r>
              <a:rPr lang="hu-HU" sz="2400" b="0" baseline="-25000" dirty="0" smtClean="0"/>
              <a:t>2</a:t>
            </a:r>
            <a:r>
              <a:rPr lang="hu-HU" sz="2400" b="0" dirty="0" smtClean="0"/>
              <a:t>O </a:t>
            </a:r>
            <a:r>
              <a:rPr lang="hu-HU" sz="2400" b="0" dirty="0" err="1" smtClean="0"/>
              <a:t>leaf</a:t>
            </a:r>
            <a:r>
              <a:rPr lang="hu-HU" sz="2400" b="0" dirty="0" smtClean="0"/>
              <a:t> + 0.1mm C</a:t>
            </a:r>
            <a:r>
              <a:rPr lang="hu-HU" sz="2400" b="0" baseline="-25000" dirty="0" smtClean="0"/>
              <a:t>2</a:t>
            </a:r>
            <a:r>
              <a:rPr lang="hu-HU" sz="2400" b="0" dirty="0" smtClean="0"/>
              <a:t>D</a:t>
            </a:r>
            <a:r>
              <a:rPr lang="hu-HU" sz="2400" b="0" baseline="-25000" dirty="0" smtClean="0"/>
              <a:t>4</a:t>
            </a:r>
            <a:r>
              <a:rPr lang="hu-HU" sz="2400" b="0" dirty="0" smtClean="0"/>
              <a:t> </a:t>
            </a:r>
          </a:p>
          <a:p>
            <a:r>
              <a:rPr lang="hu-HU" sz="2400" b="0" dirty="0"/>
              <a:t>	</a:t>
            </a:r>
            <a:r>
              <a:rPr lang="hu-HU" sz="2400" b="0" dirty="0" smtClean="0"/>
              <a:t>- </a:t>
            </a:r>
            <a:r>
              <a:rPr lang="hu-HU" sz="2400" b="0" dirty="0" err="1" smtClean="0"/>
              <a:t>fusion</a:t>
            </a:r>
            <a:r>
              <a:rPr lang="hu-HU" sz="2400" b="0" dirty="0" smtClean="0"/>
              <a:t> neutron </a:t>
            </a:r>
            <a:r>
              <a:rPr lang="hu-HU" sz="2400" b="0" dirty="0" err="1" smtClean="0"/>
              <a:t>spectra</a:t>
            </a:r>
            <a:r>
              <a:rPr lang="hu-HU" sz="2400" b="0" dirty="0" smtClean="0"/>
              <a:t> </a:t>
            </a:r>
            <a:r>
              <a:rPr lang="hu-HU" sz="2400" b="0" dirty="0" err="1" smtClean="0"/>
              <a:t>peaks</a:t>
            </a:r>
            <a:r>
              <a:rPr lang="hu-HU" sz="2400" b="0" dirty="0" smtClean="0"/>
              <a:t> ~3 </a:t>
            </a:r>
            <a:r>
              <a:rPr lang="hu-HU" sz="2400" b="0" dirty="0" err="1" smtClean="0"/>
              <a:t>MeV</a:t>
            </a:r>
            <a:r>
              <a:rPr lang="hu-HU" sz="2400" b="0" dirty="0" smtClean="0"/>
              <a:t> </a:t>
            </a:r>
            <a:endParaRPr lang="en-GB" sz="2400" b="0" dirty="0"/>
          </a:p>
        </p:txBody>
      </p:sp>
      <p:sp>
        <p:nvSpPr>
          <p:cNvPr id="28" name="Szövegdoboz 27"/>
          <p:cNvSpPr txBox="1"/>
          <p:nvPr/>
        </p:nvSpPr>
        <p:spPr>
          <a:xfrm>
            <a:off x="4162839" y="4529975"/>
            <a:ext cx="1923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i="1" dirty="0" smtClean="0">
                <a:solidFill>
                  <a:srgbClr val="FF0000"/>
                </a:solidFill>
              </a:rPr>
              <a:t>~1.5×10</a:t>
            </a:r>
            <a:r>
              <a:rPr lang="hu-HU" sz="2400" i="1" baseline="30000" dirty="0" smtClean="0">
                <a:solidFill>
                  <a:srgbClr val="FF0000"/>
                </a:solidFill>
              </a:rPr>
              <a:t>5</a:t>
            </a:r>
            <a:r>
              <a:rPr lang="hu-HU" sz="2400" i="1" dirty="0" smtClean="0">
                <a:solidFill>
                  <a:srgbClr val="FF0000"/>
                </a:solidFill>
              </a:rPr>
              <a:t> n/s</a:t>
            </a:r>
            <a:endParaRPr lang="hu-HU" sz="2400" i="1" dirty="0">
              <a:solidFill>
                <a:srgbClr val="FF0000"/>
              </a:solidFill>
            </a:endParaRPr>
          </a:p>
        </p:txBody>
      </p:sp>
      <p:sp>
        <p:nvSpPr>
          <p:cNvPr id="29" name="Ellipszis 28"/>
          <p:cNvSpPr/>
          <p:nvPr/>
        </p:nvSpPr>
        <p:spPr>
          <a:xfrm>
            <a:off x="3943928" y="4405748"/>
            <a:ext cx="2364509" cy="6650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302" y="3121892"/>
            <a:ext cx="2495871" cy="213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4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2" grpId="0"/>
      <p:bldP spid="28" grpId="0"/>
      <p:bldP spid="2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8"/>
          <p:cNvSpPr txBox="1"/>
          <p:nvPr/>
        </p:nvSpPr>
        <p:spPr>
          <a:xfrm>
            <a:off x="-21729" y="-347"/>
            <a:ext cx="84845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Laser-based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neutron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sources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/>
            </a:r>
            <a:b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</a:b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for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applications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978" y="1334713"/>
            <a:ext cx="6584380" cy="4470551"/>
          </a:xfrm>
          <a:prstGeom prst="rect">
            <a:avLst/>
          </a:prstGeom>
        </p:spPr>
      </p:pic>
      <p:sp>
        <p:nvSpPr>
          <p:cNvPr id="3" name="Ellipszis 2"/>
          <p:cNvSpPr/>
          <p:nvPr/>
        </p:nvSpPr>
        <p:spPr>
          <a:xfrm>
            <a:off x="2304660" y="2348879"/>
            <a:ext cx="1950098" cy="8048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zövegdoboz 3"/>
          <p:cNvSpPr txBox="1"/>
          <p:nvPr/>
        </p:nvSpPr>
        <p:spPr>
          <a:xfrm>
            <a:off x="4198776" y="2146041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C00000"/>
                </a:solidFill>
              </a:rPr>
              <a:t>Most </a:t>
            </a:r>
            <a:r>
              <a:rPr lang="hu-HU" b="1" dirty="0" err="1">
                <a:solidFill>
                  <a:srgbClr val="C00000"/>
                </a:solidFill>
              </a:rPr>
              <a:t>r</a:t>
            </a:r>
            <a:r>
              <a:rPr lang="hu-HU" b="1" dirty="0" err="1" smtClean="0">
                <a:solidFill>
                  <a:srgbClr val="C00000"/>
                </a:solidFill>
              </a:rPr>
              <a:t>ecent</a:t>
            </a:r>
            <a:r>
              <a:rPr lang="hu-HU" b="1" dirty="0" smtClean="0">
                <a:solidFill>
                  <a:srgbClr val="C00000"/>
                </a:solidFill>
              </a:rPr>
              <a:t> </a:t>
            </a:r>
            <a:r>
              <a:rPr lang="hu-HU" b="1" dirty="0" err="1" smtClean="0">
                <a:solidFill>
                  <a:srgbClr val="C00000"/>
                </a:solidFill>
              </a:rPr>
              <a:t>result</a:t>
            </a:r>
            <a:r>
              <a:rPr lang="hu-HU" b="1" dirty="0" smtClean="0">
                <a:solidFill>
                  <a:srgbClr val="C00000"/>
                </a:solidFill>
              </a:rPr>
              <a:t> </a:t>
            </a:r>
            <a:r>
              <a:rPr lang="hu-HU" b="1" dirty="0" err="1" smtClean="0">
                <a:solidFill>
                  <a:srgbClr val="C00000"/>
                </a:solidFill>
              </a:rPr>
              <a:t>from</a:t>
            </a:r>
            <a:r>
              <a:rPr lang="hu-HU" b="1" dirty="0" smtClean="0">
                <a:solidFill>
                  <a:srgbClr val="C00000"/>
                </a:solidFill>
              </a:rPr>
              <a:t> </a:t>
            </a:r>
            <a:r>
              <a:rPr lang="hu-HU" b="1" dirty="0" err="1" smtClean="0">
                <a:solidFill>
                  <a:srgbClr val="C00000"/>
                </a:solidFill>
              </a:rPr>
              <a:t>us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211960" y="2492896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b="1">
                <a:solidFill>
                  <a:srgbClr val="C00000"/>
                </a:solidFill>
              </a:defRPr>
            </a:lvl1pPr>
          </a:lstStyle>
          <a:p>
            <a:pPr algn="ctr"/>
            <a:r>
              <a:rPr lang="hu-HU" dirty="0" err="1"/>
              <a:t>Applications</a:t>
            </a:r>
            <a:r>
              <a:rPr lang="hu-HU" dirty="0"/>
              <a:t>: </a:t>
            </a:r>
            <a:r>
              <a:rPr lang="hu-HU" dirty="0" err="1"/>
              <a:t>where</a:t>
            </a:r>
            <a:r>
              <a:rPr lang="hu-HU" dirty="0"/>
              <a:t> </a:t>
            </a:r>
            <a:r>
              <a:rPr lang="hu-HU" dirty="0" err="1"/>
              <a:t>reliable</a:t>
            </a:r>
            <a:r>
              <a:rPr lang="hu-HU" dirty="0"/>
              <a:t> </a:t>
            </a:r>
            <a:r>
              <a:rPr lang="hu-HU" dirty="0" err="1"/>
              <a:t>statistics</a:t>
            </a:r>
            <a:r>
              <a:rPr lang="hu-HU" dirty="0"/>
              <a:t> </a:t>
            </a:r>
            <a:r>
              <a:rPr lang="hu-HU" dirty="0" err="1"/>
              <a:t>are</a:t>
            </a:r>
            <a:r>
              <a:rPr lang="hu-HU" dirty="0"/>
              <a:t> </a:t>
            </a:r>
            <a:r>
              <a:rPr lang="hu-HU" dirty="0" err="1"/>
              <a:t>needed</a:t>
            </a:r>
            <a:r>
              <a:rPr lang="hu-HU" dirty="0"/>
              <a:t>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63947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8"/>
          <p:cNvSpPr txBox="1"/>
          <p:nvPr/>
        </p:nvSpPr>
        <p:spPr>
          <a:xfrm>
            <a:off x="107504" y="116632"/>
            <a:ext cx="8460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Possible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(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ongoing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) </a:t>
            </a:r>
            <a:r>
              <a:rPr lang="hu-HU" dirty="0" smtClean="0"/>
              <a:t>a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pplications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of </a:t>
            </a:r>
            <a:b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</a:b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laser-generated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high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reprate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neutrons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99686" y="1412776"/>
            <a:ext cx="8530027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2400" b="1" dirty="0" err="1" smtClean="0">
                <a:solidFill>
                  <a:srgbClr val="0070C0"/>
                </a:solidFill>
                <a:latin typeface="+mn-lt"/>
              </a:rPr>
              <a:t>Radiation</a:t>
            </a:r>
            <a:r>
              <a:rPr lang="hu-HU" sz="24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hu-HU" sz="2400" b="1" dirty="0" err="1" smtClean="0">
                <a:solidFill>
                  <a:srgbClr val="0070C0"/>
                </a:solidFill>
                <a:latin typeface="+mn-lt"/>
              </a:rPr>
              <a:t>damage</a:t>
            </a:r>
            <a:r>
              <a:rPr lang="hu-HU" sz="24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hu-HU" sz="2400" b="1" dirty="0" err="1" smtClean="0">
                <a:solidFill>
                  <a:srgbClr val="0070C0"/>
                </a:solidFill>
                <a:latin typeface="+mn-lt"/>
              </a:rPr>
              <a:t>research</a:t>
            </a:r>
            <a:r>
              <a:rPr lang="hu-HU" sz="2400" b="1" dirty="0" smtClean="0">
                <a:solidFill>
                  <a:srgbClr val="0070C0"/>
                </a:solidFill>
                <a:latin typeface="+mn-lt"/>
              </a:rPr>
              <a:t> (</a:t>
            </a:r>
            <a:r>
              <a:rPr lang="hu-HU" sz="2400" b="1" dirty="0" err="1" smtClean="0">
                <a:solidFill>
                  <a:srgbClr val="0070C0"/>
                </a:solidFill>
                <a:latin typeface="+mn-lt"/>
              </a:rPr>
              <a:t>space</a:t>
            </a:r>
            <a:r>
              <a:rPr lang="hu-HU" sz="24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hu-HU" sz="2400" b="1" dirty="0" err="1" smtClean="0">
                <a:solidFill>
                  <a:srgbClr val="0070C0"/>
                </a:solidFill>
                <a:latin typeface="+mn-lt"/>
              </a:rPr>
              <a:t>science</a:t>
            </a:r>
            <a:r>
              <a:rPr lang="hu-HU" sz="2400" b="1" dirty="0" smtClean="0">
                <a:solidFill>
                  <a:srgbClr val="0070C0"/>
                </a:solidFill>
                <a:latin typeface="+mn-lt"/>
              </a:rPr>
              <a:t>, </a:t>
            </a:r>
            <a:r>
              <a:rPr lang="hu-HU" sz="2400" b="1" dirty="0" err="1" smtClean="0">
                <a:solidFill>
                  <a:srgbClr val="0070C0"/>
                </a:solidFill>
                <a:latin typeface="+mn-lt"/>
              </a:rPr>
              <a:t>fusion</a:t>
            </a:r>
            <a:r>
              <a:rPr lang="hu-HU" sz="24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hu-HU" sz="2400" b="1" dirty="0" err="1" smtClean="0">
                <a:solidFill>
                  <a:srgbClr val="0070C0"/>
                </a:solidFill>
                <a:latin typeface="+mn-lt"/>
              </a:rPr>
              <a:t>reactors</a:t>
            </a:r>
            <a:r>
              <a:rPr lang="hu-HU" sz="2400" b="1" dirty="0" smtClean="0">
                <a:solidFill>
                  <a:srgbClr val="0070C0"/>
                </a:solidFill>
                <a:latin typeface="+mn-lt"/>
              </a:rPr>
              <a:t>, etc.)</a:t>
            </a:r>
          </a:p>
          <a:p>
            <a:pPr>
              <a:spcAft>
                <a:spcPts val="600"/>
              </a:spcAft>
            </a:pPr>
            <a:r>
              <a:rPr lang="hu-HU" sz="2400" b="1" dirty="0" err="1">
                <a:solidFill>
                  <a:srgbClr val="FF0000"/>
                </a:solidFill>
                <a:latin typeface="+mn-lt"/>
              </a:rPr>
              <a:t>Nuclear</a:t>
            </a:r>
            <a:r>
              <a:rPr lang="hu-HU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hu-HU" sz="2400" b="1" dirty="0" err="1" smtClean="0">
                <a:solidFill>
                  <a:srgbClr val="FF0000"/>
                </a:solidFill>
                <a:latin typeface="+mn-lt"/>
              </a:rPr>
              <a:t>physics</a:t>
            </a:r>
            <a:endParaRPr lang="hu-HU" sz="2400" b="1" dirty="0">
              <a:solidFill>
                <a:srgbClr val="FF0000"/>
              </a:solidFill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hu-HU" sz="2400" b="1" dirty="0" err="1" smtClean="0">
                <a:solidFill>
                  <a:srgbClr val="0070C0"/>
                </a:solidFill>
                <a:latin typeface="+mn-lt"/>
              </a:rPr>
              <a:t>Radiation</a:t>
            </a:r>
            <a:r>
              <a:rPr lang="hu-HU" sz="24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hu-HU" sz="2400" b="1" dirty="0" err="1" smtClean="0">
                <a:solidFill>
                  <a:srgbClr val="0070C0"/>
                </a:solidFill>
                <a:latin typeface="+mn-lt"/>
              </a:rPr>
              <a:t>safety</a:t>
            </a:r>
            <a:endParaRPr lang="hu-HU" sz="2400" b="1" dirty="0" smtClean="0">
              <a:solidFill>
                <a:srgbClr val="0070C0"/>
              </a:solidFill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hu-HU" sz="2400" b="1" dirty="0" err="1" smtClean="0">
                <a:solidFill>
                  <a:srgbClr val="0070C0"/>
                </a:solidFill>
                <a:latin typeface="+mn-lt"/>
              </a:rPr>
              <a:t>Isotope</a:t>
            </a:r>
            <a:r>
              <a:rPr lang="hu-HU" sz="24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hu-HU" sz="2400" b="1" dirty="0" err="1" smtClean="0">
                <a:solidFill>
                  <a:srgbClr val="0070C0"/>
                </a:solidFill>
                <a:latin typeface="+mn-lt"/>
              </a:rPr>
              <a:t>production</a:t>
            </a:r>
            <a:endParaRPr lang="hu-HU" sz="2400" b="1" dirty="0" smtClean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4365104"/>
            <a:ext cx="1157548" cy="1656184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516263" y="4927823"/>
            <a:ext cx="47945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solidFill>
                  <a:srgbClr val="009900"/>
                </a:solidFill>
                <a:latin typeface="+mn-lt"/>
              </a:rPr>
              <a:t>Experiment</a:t>
            </a:r>
            <a:r>
              <a:rPr lang="hu-HU" sz="2000" b="1" dirty="0" smtClean="0">
                <a:solidFill>
                  <a:srgbClr val="009900"/>
                </a:solidFill>
                <a:latin typeface="+mn-lt"/>
              </a:rPr>
              <a:t> in December ’23 - </a:t>
            </a:r>
            <a:r>
              <a:rPr lang="hu-HU" sz="2000" b="1" dirty="0" err="1" smtClean="0">
                <a:solidFill>
                  <a:srgbClr val="009900"/>
                </a:solidFill>
                <a:latin typeface="+mn-lt"/>
              </a:rPr>
              <a:t>January</a:t>
            </a:r>
            <a:r>
              <a:rPr lang="hu-HU" sz="2000" b="1" dirty="0" smtClean="0">
                <a:solidFill>
                  <a:srgbClr val="009900"/>
                </a:solidFill>
                <a:latin typeface="+mn-lt"/>
              </a:rPr>
              <a:t> ’24</a:t>
            </a:r>
          </a:p>
          <a:p>
            <a:r>
              <a:rPr lang="hu-HU" b="1" i="1" dirty="0" smtClean="0">
                <a:solidFill>
                  <a:srgbClr val="009900"/>
                </a:solidFill>
                <a:latin typeface="+mn-lt"/>
              </a:rPr>
              <a:t>    </a:t>
            </a:r>
            <a:r>
              <a:rPr lang="hu-HU" b="1" i="1" dirty="0" err="1" smtClean="0">
                <a:solidFill>
                  <a:srgbClr val="009900"/>
                </a:solidFill>
                <a:latin typeface="+mn-lt"/>
              </a:rPr>
              <a:t>with</a:t>
            </a:r>
            <a:r>
              <a:rPr lang="hu-HU" b="1" i="1" dirty="0" smtClean="0">
                <a:solidFill>
                  <a:srgbClr val="009900"/>
                </a:solidFill>
                <a:latin typeface="+mn-lt"/>
              </a:rPr>
              <a:t> </a:t>
            </a:r>
            <a:r>
              <a:rPr lang="hu-HU" b="1" i="1" dirty="0" err="1" smtClean="0">
                <a:solidFill>
                  <a:srgbClr val="009900"/>
                </a:solidFill>
                <a:latin typeface="+mn-lt"/>
              </a:rPr>
              <a:t>Hideghethy’s</a:t>
            </a:r>
            <a:r>
              <a:rPr lang="hu-HU" b="1" i="1" dirty="0" smtClean="0">
                <a:solidFill>
                  <a:srgbClr val="009900"/>
                </a:solidFill>
                <a:latin typeface="+mn-lt"/>
              </a:rPr>
              <a:t> </a:t>
            </a:r>
            <a:r>
              <a:rPr lang="hu-HU" b="1" i="1" dirty="0" err="1" smtClean="0">
                <a:solidFill>
                  <a:srgbClr val="009900"/>
                </a:solidFill>
                <a:latin typeface="+mn-lt"/>
              </a:rPr>
              <a:t>groups</a:t>
            </a:r>
            <a:r>
              <a:rPr lang="hu-HU" b="1" i="1" dirty="0" smtClean="0">
                <a:solidFill>
                  <a:srgbClr val="009900"/>
                </a:solidFill>
                <a:latin typeface="+mn-lt"/>
              </a:rPr>
              <a:t> in ELI-ALPS</a:t>
            </a:r>
          </a:p>
          <a:p>
            <a:r>
              <a:rPr lang="hu-HU" b="1" i="1" dirty="0">
                <a:solidFill>
                  <a:srgbClr val="009900"/>
                </a:solidFill>
                <a:latin typeface="+mn-lt"/>
              </a:rPr>
              <a:t> </a:t>
            </a:r>
            <a:r>
              <a:rPr lang="hu-HU" b="1" i="1" dirty="0" smtClean="0">
                <a:solidFill>
                  <a:srgbClr val="009900"/>
                </a:solidFill>
                <a:latin typeface="+mn-lt"/>
              </a:rPr>
              <a:t>         and </a:t>
            </a:r>
            <a:r>
              <a:rPr lang="hu-HU" b="1" i="1" dirty="0" err="1" smtClean="0">
                <a:solidFill>
                  <a:srgbClr val="009900"/>
                </a:solidFill>
                <a:latin typeface="+mn-lt"/>
              </a:rPr>
              <a:t>Oncology</a:t>
            </a:r>
            <a:r>
              <a:rPr lang="hu-HU" b="1" i="1" dirty="0" smtClean="0">
                <a:solidFill>
                  <a:srgbClr val="009900"/>
                </a:solidFill>
                <a:latin typeface="+mn-lt"/>
              </a:rPr>
              <a:t> </a:t>
            </a:r>
            <a:r>
              <a:rPr lang="hu-HU" b="1" i="1" dirty="0" err="1" smtClean="0">
                <a:solidFill>
                  <a:srgbClr val="009900"/>
                </a:solidFill>
                <a:latin typeface="+mn-lt"/>
              </a:rPr>
              <a:t>Clinics</a:t>
            </a:r>
            <a:r>
              <a:rPr lang="hu-HU" b="1" i="1" dirty="0" smtClean="0">
                <a:solidFill>
                  <a:srgbClr val="009900"/>
                </a:solidFill>
                <a:latin typeface="+mn-lt"/>
              </a:rPr>
              <a:t> of </a:t>
            </a:r>
            <a:r>
              <a:rPr lang="hu-HU" b="1" i="1" dirty="0" err="1" smtClean="0">
                <a:solidFill>
                  <a:srgbClr val="009900"/>
                </a:solidFill>
                <a:latin typeface="+mn-lt"/>
              </a:rPr>
              <a:t>Uni</a:t>
            </a:r>
            <a:r>
              <a:rPr lang="hu-HU" b="1" i="1" dirty="0" smtClean="0">
                <a:solidFill>
                  <a:srgbClr val="009900"/>
                </a:solidFill>
                <a:latin typeface="+mn-lt"/>
              </a:rPr>
              <a:t> Szeged</a:t>
            </a:r>
            <a:endParaRPr lang="en-GB" b="1" i="1" dirty="0">
              <a:solidFill>
                <a:srgbClr val="009900"/>
              </a:solidFill>
              <a:latin typeface="+mn-lt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2348880"/>
            <a:ext cx="1928202" cy="180020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251520" y="5373216"/>
            <a:ext cx="2160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hu-HU" sz="2400" b="1" dirty="0" err="1" smtClean="0">
                <a:solidFill>
                  <a:srgbClr val="FF0000"/>
                </a:solidFill>
                <a:latin typeface="Garamond" panose="02020404030301010803"/>
              </a:rPr>
              <a:t>Radiobiology</a:t>
            </a:r>
            <a:endParaRPr lang="hu-HU" sz="2400" b="1" dirty="0">
              <a:solidFill>
                <a:srgbClr val="0070C0"/>
              </a:solidFill>
              <a:latin typeface="Garamond" panose="02020404030301010803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323528" y="3573016"/>
            <a:ext cx="27558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600"/>
              </a:spcAft>
            </a:pPr>
            <a:r>
              <a:rPr lang="hu-HU" sz="2400" b="1" dirty="0">
                <a:solidFill>
                  <a:srgbClr val="FF0000"/>
                </a:solidFill>
                <a:latin typeface="Garamond" panose="02020404030301010803"/>
              </a:rPr>
              <a:t>Home </a:t>
            </a:r>
            <a:r>
              <a:rPr lang="hu-HU" sz="2400" b="1" dirty="0" err="1">
                <a:solidFill>
                  <a:srgbClr val="FF0000"/>
                </a:solidFill>
                <a:latin typeface="Garamond" panose="02020404030301010803"/>
              </a:rPr>
              <a:t>land</a:t>
            </a:r>
            <a:r>
              <a:rPr lang="hu-HU" sz="2400" b="1" dirty="0">
                <a:solidFill>
                  <a:srgbClr val="FF0000"/>
                </a:solidFill>
                <a:latin typeface="Garamond" panose="02020404030301010803"/>
              </a:rPr>
              <a:t> </a:t>
            </a:r>
            <a:r>
              <a:rPr lang="hu-HU" sz="2400" b="1" dirty="0" err="1">
                <a:solidFill>
                  <a:srgbClr val="FF0000"/>
                </a:solidFill>
                <a:latin typeface="Garamond" panose="02020404030301010803"/>
              </a:rPr>
              <a:t>security</a:t>
            </a:r>
            <a:endParaRPr lang="hu-HU" sz="2400" b="1" dirty="0">
              <a:solidFill>
                <a:srgbClr val="FF0000"/>
              </a:solidFill>
              <a:latin typeface="Garamond" panose="02020404030301010803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253" y="3386708"/>
            <a:ext cx="1584176" cy="594511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5553075" y="3867150"/>
            <a:ext cx="151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latin typeface="+mn-lt"/>
              </a:rPr>
              <a:t>A H2020 project</a:t>
            </a:r>
            <a:endParaRPr lang="en-GB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4049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971600" y="9484"/>
            <a:ext cx="72007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800" b="1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 </a:t>
            </a:r>
            <a:r>
              <a:rPr lang="hu-HU" sz="2800" b="1" dirty="0" err="1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room</a:t>
            </a:r>
            <a:r>
              <a:rPr lang="hu-HU" sz="2800" b="1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hu-HU" sz="2800" b="1" dirty="0" err="1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for</a:t>
            </a:r>
            <a:r>
              <a:rPr lang="hu-HU" sz="2800" b="1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hu-HU" sz="2800" b="1" dirty="0" err="1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laser-based</a:t>
            </a:r>
            <a:r>
              <a:rPr lang="hu-HU" sz="2800" b="1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neutron </a:t>
            </a:r>
            <a:r>
              <a:rPr lang="hu-HU" sz="2800" b="1" dirty="0" err="1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sources</a:t>
            </a:r>
            <a:endParaRPr kumimoji="0" 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532198" y="814114"/>
            <a:ext cx="72131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>
                <a:solidFill>
                  <a:srgbClr val="2D2D8A"/>
                </a:solidFill>
                <a:latin typeface="Cambria" pitchFamily="18" charset="0"/>
              </a:rPr>
              <a:t>Demand</a:t>
            </a:r>
            <a:r>
              <a:rPr lang="hu-HU" sz="2400" b="1" dirty="0">
                <a:solidFill>
                  <a:srgbClr val="2D2D8A"/>
                </a:solidFill>
                <a:latin typeface="Cambria" pitchFamily="18" charset="0"/>
              </a:rPr>
              <a:t> </a:t>
            </a:r>
            <a:r>
              <a:rPr lang="hu-HU" sz="2400" b="1" dirty="0" err="1">
                <a:solidFill>
                  <a:srgbClr val="2D2D8A"/>
                </a:solidFill>
                <a:latin typeface="Cambria" pitchFamily="18" charset="0"/>
              </a:rPr>
              <a:t>for</a:t>
            </a:r>
            <a:r>
              <a:rPr lang="hu-HU" sz="2400" b="1" dirty="0">
                <a:solidFill>
                  <a:srgbClr val="2D2D8A"/>
                </a:solidFill>
                <a:latin typeface="Cambria" pitchFamily="18" charset="0"/>
              </a:rPr>
              <a:t> neutron </a:t>
            </a:r>
            <a:r>
              <a:rPr lang="hu-HU" sz="2400" b="1" dirty="0" err="1">
                <a:solidFill>
                  <a:srgbClr val="2D2D8A"/>
                </a:solidFill>
                <a:latin typeface="Cambria" pitchFamily="18" charset="0"/>
              </a:rPr>
              <a:t>sources</a:t>
            </a:r>
            <a:r>
              <a:rPr lang="hu-HU" sz="2400" b="1" dirty="0">
                <a:solidFill>
                  <a:srgbClr val="2D2D8A"/>
                </a:solidFill>
                <a:latin typeface="Cambria" pitchFamily="18" charset="0"/>
              </a:rPr>
              <a:t> </a:t>
            </a:r>
            <a:r>
              <a:rPr lang="hu-HU" sz="2400" b="1" dirty="0" smtClean="0">
                <a:solidFill>
                  <a:srgbClr val="2D2D8A"/>
                </a:solidFill>
                <a:latin typeface="Cambria" pitchFamily="18" charset="0"/>
              </a:rPr>
              <a:t>is </a:t>
            </a:r>
            <a:r>
              <a:rPr lang="hu-HU" sz="2400" b="1" dirty="0" err="1" smtClean="0">
                <a:solidFill>
                  <a:srgbClr val="2D2D8A"/>
                </a:solidFill>
                <a:latin typeface="Cambria" pitchFamily="18" charset="0"/>
              </a:rPr>
              <a:t>rapidly</a:t>
            </a:r>
            <a:r>
              <a:rPr lang="hu-HU" sz="2400" b="1" dirty="0" smtClean="0">
                <a:solidFill>
                  <a:srgbClr val="2D2D8A"/>
                </a:solidFill>
                <a:latin typeface="Cambria" pitchFamily="18" charset="0"/>
              </a:rPr>
              <a:t> </a:t>
            </a:r>
            <a:r>
              <a:rPr lang="hu-HU" sz="2400" b="1" dirty="0" err="1">
                <a:solidFill>
                  <a:srgbClr val="2D2D8A"/>
                </a:solidFill>
                <a:latin typeface="Cambria" pitchFamily="18" charset="0"/>
              </a:rPr>
              <a:t>increasing</a:t>
            </a:r>
            <a:endParaRPr lang="hu-HU" sz="2400" b="1" dirty="0">
              <a:solidFill>
                <a:srgbClr val="2D2D8A"/>
              </a:solidFill>
              <a:latin typeface="Cambria" pitchFamily="18" charset="0"/>
            </a:endParaRPr>
          </a:p>
          <a:p>
            <a:r>
              <a:rPr lang="hu-HU" sz="2400" b="1" dirty="0">
                <a:solidFill>
                  <a:srgbClr val="2D2D8A"/>
                </a:solidFill>
                <a:latin typeface="Cambria" pitchFamily="18" charset="0"/>
              </a:rPr>
              <a:t>			</a:t>
            </a:r>
            <a:r>
              <a:rPr lang="hu-HU" sz="2000" dirty="0">
                <a:solidFill>
                  <a:srgbClr val="2D2D8A"/>
                </a:solidFill>
                <a:latin typeface="Cambria" pitchFamily="18" charset="0"/>
              </a:rPr>
              <a:t>– </a:t>
            </a:r>
            <a:r>
              <a:rPr lang="hu-HU" sz="2000" dirty="0" err="1">
                <a:solidFill>
                  <a:srgbClr val="2D2D8A"/>
                </a:solidFill>
                <a:latin typeface="Cambria" pitchFamily="18" charset="0"/>
              </a:rPr>
              <a:t>by</a:t>
            </a:r>
            <a:r>
              <a:rPr lang="hu-HU" sz="2000" dirty="0">
                <a:solidFill>
                  <a:srgbClr val="2D2D8A"/>
                </a:solidFill>
                <a:latin typeface="Cambria" pitchFamily="18" charset="0"/>
              </a:rPr>
              <a:t> </a:t>
            </a:r>
            <a:r>
              <a:rPr lang="hu-HU" sz="2000" dirty="0" err="1">
                <a:solidFill>
                  <a:srgbClr val="2D2D8A"/>
                </a:solidFill>
                <a:latin typeface="Cambria" pitchFamily="18" charset="0"/>
              </a:rPr>
              <a:t>academy</a:t>
            </a:r>
            <a:r>
              <a:rPr lang="hu-HU" sz="2000" dirty="0">
                <a:solidFill>
                  <a:srgbClr val="2D2D8A"/>
                </a:solidFill>
                <a:latin typeface="Cambria" pitchFamily="18" charset="0"/>
              </a:rPr>
              <a:t>, </a:t>
            </a:r>
            <a:r>
              <a:rPr lang="hu-HU" sz="2000" dirty="0" err="1" smtClean="0">
                <a:solidFill>
                  <a:srgbClr val="2D2D8A"/>
                </a:solidFill>
                <a:latin typeface="Cambria" pitchFamily="18" charset="0"/>
              </a:rPr>
              <a:t>industry</a:t>
            </a:r>
            <a:r>
              <a:rPr lang="hu-HU" sz="2000" dirty="0" smtClean="0">
                <a:solidFill>
                  <a:srgbClr val="2D2D8A"/>
                </a:solidFill>
                <a:latin typeface="Cambria" pitchFamily="18" charset="0"/>
              </a:rPr>
              <a:t>, </a:t>
            </a:r>
            <a:r>
              <a:rPr lang="hu-HU" sz="2000" dirty="0">
                <a:solidFill>
                  <a:srgbClr val="2D2D8A"/>
                </a:solidFill>
                <a:latin typeface="Cambria" pitchFamily="18" charset="0"/>
              </a:rPr>
              <a:t>and </a:t>
            </a:r>
            <a:r>
              <a:rPr lang="hu-HU" sz="2000" dirty="0" err="1">
                <a:solidFill>
                  <a:srgbClr val="2D2D8A"/>
                </a:solidFill>
                <a:latin typeface="Cambria" pitchFamily="18" charset="0"/>
              </a:rPr>
              <a:t>health</a:t>
            </a:r>
            <a:r>
              <a:rPr lang="hu-HU" sz="2000" dirty="0">
                <a:solidFill>
                  <a:srgbClr val="2D2D8A"/>
                </a:solidFill>
                <a:latin typeface="Cambria" pitchFamily="18" charset="0"/>
              </a:rPr>
              <a:t> </a:t>
            </a:r>
            <a:r>
              <a:rPr lang="hu-HU" sz="2000" dirty="0" err="1">
                <a:solidFill>
                  <a:srgbClr val="2D2D8A"/>
                </a:solidFill>
                <a:latin typeface="Cambria" pitchFamily="18" charset="0"/>
              </a:rPr>
              <a:t>care</a:t>
            </a:r>
            <a:endParaRPr lang="hu-HU" sz="2400" dirty="0">
              <a:solidFill>
                <a:srgbClr val="2D2D8A"/>
              </a:solidFill>
              <a:latin typeface="Cambria" pitchFamily="18" charset="0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916832"/>
            <a:ext cx="5760640" cy="38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232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8"/>
          <p:cNvSpPr txBox="1"/>
          <p:nvPr/>
        </p:nvSpPr>
        <p:spPr>
          <a:xfrm>
            <a:off x="-102637" y="116632"/>
            <a:ext cx="92466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Development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of a </a:t>
            </a:r>
            <a:r>
              <a:rPr lang="hu-HU" dirty="0" smtClean="0"/>
              <a:t>c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ompact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laser-based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multiple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source</a:t>
            </a:r>
            <a:r>
              <a:rPr lang="hu-HU" noProof="0" dirty="0" smtClean="0"/>
              <a:t> 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(X-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ray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,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electron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, neutron)</a:t>
            </a:r>
            <a:b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</a:b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stage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for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carg</a:t>
            </a:r>
            <a:r>
              <a:rPr lang="hu-HU" dirty="0" smtClean="0"/>
              <a:t>o </a:t>
            </a:r>
            <a:r>
              <a:rPr lang="hu-HU" dirty="0" err="1" smtClean="0"/>
              <a:t>inspection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701" y="1814633"/>
            <a:ext cx="7436984" cy="426892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665" y="1342372"/>
            <a:ext cx="2223384" cy="82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9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72" y="1407326"/>
            <a:ext cx="7072144" cy="4349664"/>
          </a:xfrm>
          <a:prstGeom prst="rect">
            <a:avLst/>
          </a:prstGeom>
        </p:spPr>
      </p:pic>
      <p:sp>
        <p:nvSpPr>
          <p:cNvPr id="10" name="TextBox 8"/>
          <p:cNvSpPr txBox="1"/>
          <p:nvPr/>
        </p:nvSpPr>
        <p:spPr>
          <a:xfrm>
            <a:off x="107504" y="116632"/>
            <a:ext cx="8460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First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radiobiology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experiment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with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/>
            </a:r>
            <a:b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</a:b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laser-generated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neutrons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19878" y="3825551"/>
            <a:ext cx="2637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Experimental</a:t>
            </a:r>
            <a:r>
              <a:rPr lang="hu-HU" dirty="0" smtClean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hu-HU" dirty="0" err="1" smtClean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chamber</a:t>
            </a:r>
            <a:r>
              <a:rPr lang="hu-HU" dirty="0" smtClean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  <a:endParaRPr lang="en-GB" dirty="0">
              <a:solidFill>
                <a:srgbClr val="0099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254621" y="4920343"/>
            <a:ext cx="2678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…. </a:t>
            </a:r>
            <a:r>
              <a:rPr lang="hu-HU" dirty="0" err="1" smtClean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Zebrafish</a:t>
            </a:r>
            <a:r>
              <a:rPr lang="hu-HU" dirty="0" smtClean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hu-HU" dirty="0" err="1" smtClean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embryos</a:t>
            </a:r>
            <a:r>
              <a:rPr lang="hu-HU" dirty="0" smtClean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</a:t>
            </a:r>
          </a:p>
          <a:p>
            <a:r>
              <a:rPr lang="hu-HU" dirty="0" smtClean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hu-HU" dirty="0" err="1" smtClean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vacuum</a:t>
            </a:r>
            <a:r>
              <a:rPr lang="hu-HU" dirty="0" smtClean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hu-HU" dirty="0" err="1" smtClean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tight</a:t>
            </a:r>
            <a:r>
              <a:rPr lang="hu-HU" dirty="0" smtClean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hu-HU" dirty="0" err="1" smtClean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container</a:t>
            </a:r>
            <a:endParaRPr lang="hu-HU" dirty="0" smtClean="0">
              <a:solidFill>
                <a:srgbClr val="0099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52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494" y="2359906"/>
            <a:ext cx="7049022" cy="3735727"/>
          </a:xfrm>
          <a:prstGeom prst="rect">
            <a:avLst/>
          </a:prstGeom>
        </p:spPr>
      </p:pic>
      <p:sp>
        <p:nvSpPr>
          <p:cNvPr id="4" name="TextBox 8"/>
          <p:cNvSpPr txBox="1"/>
          <p:nvPr/>
        </p:nvSpPr>
        <p:spPr>
          <a:xfrm>
            <a:off x="107504" y="116632"/>
            <a:ext cx="8460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First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radiobiology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experiment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with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/>
            </a:r>
            <a:b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</a:b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laser-generated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neutrons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0" y="1775047"/>
            <a:ext cx="7682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hu-HU"/>
            </a:defPPr>
            <a:lvl1pPr>
              <a:defRPr>
                <a:solidFill>
                  <a:srgbClr val="0099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Neutron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radiation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measured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neutron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detectors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within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MTA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area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(~9m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from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neutron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source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49289" y="1101012"/>
            <a:ext cx="594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hu-HU"/>
            </a:defPPr>
            <a:lvl1pPr>
              <a:defRPr sz="2000" b="1">
                <a:solidFill>
                  <a:srgbClr val="0066FF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hu-HU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1kHz </a:t>
            </a:r>
            <a:r>
              <a:rPr lang="hu-HU" sz="18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repetition</a:t>
            </a:r>
            <a:r>
              <a:rPr lang="hu-HU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rate</a:t>
            </a:r>
            <a:r>
              <a:rPr lang="hu-HU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8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aser</a:t>
            </a:r>
            <a:r>
              <a:rPr lang="hu-HU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pulse</a:t>
            </a:r>
            <a:r>
              <a:rPr lang="hu-HU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hu-HU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hu-HU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r>
              <a:rPr lang="hu-HU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8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50mJ</a:t>
            </a:r>
            <a:endParaRPr lang="en-GB" sz="18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161729" y="1430693"/>
            <a:ext cx="2794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hu-HU"/>
            </a:defPPr>
            <a:lvl1pPr>
              <a:defRPr sz="2000" b="1">
                <a:solidFill>
                  <a:srgbClr val="0066FF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hu-HU" sz="18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Irradiation</a:t>
            </a:r>
            <a:r>
              <a:rPr lang="hu-HU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hu-HU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: ~100 min</a:t>
            </a:r>
            <a:endParaRPr lang="en-GB" sz="18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89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/>
          <p:nvPr/>
        </p:nvSpPr>
        <p:spPr>
          <a:xfrm>
            <a:off x="107504" y="116632"/>
            <a:ext cx="8460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First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radiobiology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experiment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with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/>
            </a:r>
            <a:b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</a:b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laser-generated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neutrons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pic>
        <p:nvPicPr>
          <p:cNvPr id="8" name="Kép 7"/>
          <p:cNvPicPr/>
          <p:nvPr/>
        </p:nvPicPr>
        <p:blipFill>
          <a:blip r:embed="rId2"/>
          <a:stretch/>
        </p:blipFill>
        <p:spPr>
          <a:xfrm>
            <a:off x="4626980" y="1017035"/>
            <a:ext cx="4517020" cy="2687218"/>
          </a:xfrm>
          <a:prstGeom prst="rect">
            <a:avLst/>
          </a:prstGeom>
          <a:ln w="0">
            <a:noFill/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72" y="3579882"/>
            <a:ext cx="3352691" cy="2354386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154158" y="1252533"/>
            <a:ext cx="4750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hu-HU"/>
            </a:defPPr>
            <a:lvl1pPr>
              <a:defRPr>
                <a:solidFill>
                  <a:srgbClr val="0099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MC-</a:t>
            </a:r>
            <a:r>
              <a:rPr lang="hu-HU" dirty="0"/>
              <a:t>c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alculated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neutron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dose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on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samples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8681" y="3657600"/>
            <a:ext cx="3029660" cy="2332652"/>
          </a:xfrm>
          <a:prstGeom prst="rect">
            <a:avLst/>
          </a:prstGeom>
        </p:spPr>
      </p:pic>
      <p:sp>
        <p:nvSpPr>
          <p:cNvPr id="24" name="Szövegdoboz 23"/>
          <p:cNvSpPr txBox="1"/>
          <p:nvPr/>
        </p:nvSpPr>
        <p:spPr>
          <a:xfrm>
            <a:off x="151520" y="1731043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Largest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delivered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dose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(#4) :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3521176" y="1701426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0.27Gy</a:t>
            </a:r>
          </a:p>
        </p:txBody>
      </p:sp>
    </p:spTree>
    <p:extLst>
      <p:ext uri="{BB962C8B-B14F-4D97-AF65-F5344CB8AC3E}">
        <p14:creationId xmlns:p14="http://schemas.microsoft.com/office/powerpoint/2010/main" val="178374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/>
          <p:nvPr/>
        </p:nvSpPr>
        <p:spPr>
          <a:xfrm>
            <a:off x="107504" y="116632"/>
            <a:ext cx="8460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First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radiobiology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experiment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with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/>
            </a:r>
            <a:b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</a:b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laser-generated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neutrons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54158" y="1252533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hu-HU"/>
            </a:defPPr>
            <a:lvl1pPr>
              <a:defRPr>
                <a:solidFill>
                  <a:srgbClr val="0099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Apoptotic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cell</a:t>
            </a:r>
            <a:r>
              <a:rPr kumimoji="0" lang="hu-HU" sz="1800" b="0" i="0" u="none" strike="noStrike" kern="1200" cap="none" spc="0" normalizeH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density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 rotWithShape="1">
          <a:blip r:embed="rId2"/>
          <a:srcRect l="13391" t="12174" r="18864" b="5201"/>
          <a:stretch/>
        </p:blipFill>
        <p:spPr>
          <a:xfrm>
            <a:off x="4124131" y="2939143"/>
            <a:ext cx="4674162" cy="3206694"/>
          </a:xfrm>
          <a:prstGeom prst="rect">
            <a:avLst/>
          </a:prstGeom>
        </p:spPr>
      </p:pic>
      <p:pic>
        <p:nvPicPr>
          <p:cNvPr id="21" name="Kép 3"/>
          <p:cNvPicPr/>
          <p:nvPr/>
        </p:nvPicPr>
        <p:blipFill>
          <a:blip r:embed="rId3"/>
          <a:srcRect l="5669" b="54158"/>
          <a:stretch/>
        </p:blipFill>
        <p:spPr>
          <a:xfrm>
            <a:off x="444155" y="1875093"/>
            <a:ext cx="3080160" cy="1309320"/>
          </a:xfrm>
          <a:prstGeom prst="rect">
            <a:avLst/>
          </a:prstGeom>
          <a:ln w="0">
            <a:noFill/>
          </a:ln>
        </p:spPr>
      </p:pic>
      <p:sp>
        <p:nvSpPr>
          <p:cNvPr id="22" name="Egyenes összekötő 5"/>
          <p:cNvSpPr/>
          <p:nvPr/>
        </p:nvSpPr>
        <p:spPr>
          <a:xfrm>
            <a:off x="2363159" y="2105284"/>
            <a:ext cx="436025" cy="1263067"/>
          </a:xfrm>
          <a:prstGeom prst="line">
            <a:avLst/>
          </a:prstGeom>
          <a:noFill/>
          <a:ln w="19080">
            <a:solidFill>
              <a:srgbClr val="C00000"/>
            </a:solidFill>
            <a:miter/>
          </a:ln>
          <a:effectLst/>
        </p:spPr>
        <p:txBody>
          <a:bodyPr lIns="90000" tIns="45000" rIns="90000" bIns="45000" anchor="t" anchorCtr="1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-1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+mn-cs"/>
            </a:endParaRPr>
          </a:p>
        </p:txBody>
      </p:sp>
      <p:sp>
        <p:nvSpPr>
          <p:cNvPr id="23" name="Egyenes összekötő 6"/>
          <p:cNvSpPr/>
          <p:nvPr/>
        </p:nvSpPr>
        <p:spPr>
          <a:xfrm flipH="1">
            <a:off x="1539551" y="2245261"/>
            <a:ext cx="779904" cy="1160412"/>
          </a:xfrm>
          <a:prstGeom prst="line">
            <a:avLst/>
          </a:prstGeom>
          <a:noFill/>
          <a:ln w="19080">
            <a:solidFill>
              <a:srgbClr val="C00000"/>
            </a:solidFill>
            <a:miter/>
          </a:ln>
          <a:effectLst/>
        </p:spPr>
        <p:txBody>
          <a:bodyPr lIns="90000" tIns="45000" rIns="90000" bIns="45000" anchor="t" anchorCtr="1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-1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" name="Csoportba foglalás 26"/>
          <p:cNvGrpSpPr/>
          <p:nvPr/>
        </p:nvGrpSpPr>
        <p:grpSpPr>
          <a:xfrm>
            <a:off x="1107504" y="3354533"/>
            <a:ext cx="2103608" cy="1765673"/>
            <a:chOff x="3720076" y="1488411"/>
            <a:chExt cx="2103608" cy="1765673"/>
          </a:xfrm>
        </p:grpSpPr>
        <p:pic>
          <p:nvPicPr>
            <p:cNvPr id="24" name="Picture 2"/>
            <p:cNvPicPr/>
            <p:nvPr/>
          </p:nvPicPr>
          <p:blipFill rotWithShape="1">
            <a:blip r:embed="rId4"/>
            <a:srcRect l="5885" t="23182" r="51036" b="28556"/>
            <a:stretch/>
          </p:blipFill>
          <p:spPr>
            <a:xfrm rot="10800000">
              <a:off x="3720076" y="1488411"/>
              <a:ext cx="2103608" cy="1765673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5" name="Egyenes összekötő nyíllal 16"/>
            <p:cNvSpPr/>
            <p:nvPr/>
          </p:nvSpPr>
          <p:spPr>
            <a:xfrm flipV="1">
              <a:off x="5016631" y="2778283"/>
              <a:ext cx="254434" cy="406834"/>
            </a:xfrm>
            <a:prstGeom prst="straightConnector1">
              <a:avLst/>
            </a:prstGeom>
            <a:noFill/>
            <a:ln w="19080">
              <a:solidFill>
                <a:srgbClr val="FFFFFF"/>
              </a:solidFill>
              <a:miter/>
              <a:tailEnd type="triangle" w="med" len="med"/>
            </a:ln>
            <a:effectLst/>
          </p:spPr>
          <p:txBody>
            <a:bodyPr lIns="90000" tIns="45000" rIns="90000" bIns="4500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-1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Egyenes összekötő nyíllal 17"/>
            <p:cNvSpPr/>
            <p:nvPr/>
          </p:nvSpPr>
          <p:spPr>
            <a:xfrm flipV="1">
              <a:off x="4678163" y="2415633"/>
              <a:ext cx="322187" cy="370021"/>
            </a:xfrm>
            <a:prstGeom prst="straightConnector1">
              <a:avLst/>
            </a:prstGeom>
            <a:noFill/>
            <a:ln w="19080">
              <a:solidFill>
                <a:srgbClr val="FFFFFF"/>
              </a:solidFill>
              <a:miter/>
              <a:tailEnd type="triangle" w="med" len="med"/>
            </a:ln>
            <a:effectLst/>
          </p:spPr>
          <p:txBody>
            <a:bodyPr lIns="90000" tIns="45000" rIns="90000" bIns="4500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-1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8" name="Kép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6818" y="1039205"/>
            <a:ext cx="2150651" cy="165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0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4060B1-8704-4AD8-98CA-F7055E3A9B59}" type="slidenum">
              <a:rPr lang="hu-HU" altLang="en-US" smtClean="0"/>
              <a:pPr>
                <a:defRPr/>
              </a:pPr>
              <a:t>45</a:t>
            </a:fld>
            <a:endParaRPr lang="hu-HU" altLang="en-US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3F31067B-378A-45AE-5ED2-7419E2DAA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13176"/>
            <a:ext cx="6432646" cy="14889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F0AFB8D4-A431-9AC4-1020-941BABAE66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85" r="19456"/>
          <a:stretch/>
        </p:blipFill>
        <p:spPr>
          <a:xfrm>
            <a:off x="9939" y="1988840"/>
            <a:ext cx="4572610" cy="20346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B8046A9A-7B62-65F1-C736-9F0DB34A8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4141" y="3356992"/>
            <a:ext cx="5899859" cy="17281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B5996FF6-19EC-C0F4-BC7F-0D425CE608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9671" y="620688"/>
            <a:ext cx="6656378" cy="15409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8"/>
          <p:cNvSpPr txBox="1"/>
          <p:nvPr/>
        </p:nvSpPr>
        <p:spPr>
          <a:xfrm>
            <a:off x="107504" y="116632"/>
            <a:ext cx="8460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Towards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Nuclear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Reaction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Studies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pic>
        <p:nvPicPr>
          <p:cNvPr id="11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1152128" cy="76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145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4060B1-8704-4AD8-98CA-F7055E3A9B59}" type="slidenum">
              <a:rPr lang="hu-HU" altLang="en-US" smtClean="0"/>
              <a:pPr>
                <a:defRPr/>
              </a:pPr>
              <a:t>46</a:t>
            </a:fld>
            <a:endParaRPr lang="hu-HU" altLang="en-US"/>
          </a:p>
        </p:txBody>
      </p:sp>
      <p:sp>
        <p:nvSpPr>
          <p:cNvPr id="3" name="TextBox 8"/>
          <p:cNvSpPr txBox="1"/>
          <p:nvPr/>
        </p:nvSpPr>
        <p:spPr>
          <a:xfrm>
            <a:off x="107504" y="116632"/>
            <a:ext cx="8460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Towards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Nuclear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Reaction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Studies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4" name="Tartalom helye 2">
            <a:extLst>
              <a:ext uri="{FF2B5EF4-FFF2-40B4-BE49-F238E27FC236}">
                <a16:creationId xmlns:a16="http://schemas.microsoft.com/office/drawing/2014/main" id="{6E3D2CCA-8242-4D76-4202-353141CD2C40}"/>
              </a:ext>
            </a:extLst>
          </p:cNvPr>
          <p:cNvSpPr txBox="1">
            <a:spLocks/>
          </p:cNvSpPr>
          <p:nvPr/>
        </p:nvSpPr>
        <p:spPr>
          <a:xfrm>
            <a:off x="0" y="1556792"/>
            <a:ext cx="4417748" cy="3259559"/>
          </a:xfrm>
          <a:prstGeom prst="rect">
            <a:avLst/>
          </a:prstGeom>
        </p:spPr>
        <p:txBody>
          <a:bodyPr/>
          <a:lstStyle>
            <a:lvl1pPr marL="196850" indent="-1968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330"/>
              </a:buClr>
              <a:buSzPct val="100000"/>
              <a:buFont typeface="Wingdings" charset="0"/>
              <a:buChar char="§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554038" indent="-196850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b="0" i="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 marL="787400" indent="-142875" algn="l" defTabSz="457200" rtl="0" eaLnBrk="1" fontAlgn="base" hangingPunct="1">
              <a:spcBef>
                <a:spcPts val="200"/>
              </a:spcBef>
              <a:spcAft>
                <a:spcPct val="0"/>
              </a:spcAft>
              <a:buClr>
                <a:srgbClr val="C0C330"/>
              </a:buClr>
              <a:buFont typeface="Arial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1090613" indent="-179388" algn="l" defTabSz="457200" rtl="0" eaLnBrk="1" fontAlgn="base" hangingPunct="1">
              <a:spcBef>
                <a:spcPts val="325"/>
              </a:spcBef>
              <a:spcAft>
                <a:spcPct val="0"/>
              </a:spcAft>
              <a:buFont typeface="Arial" charset="0"/>
              <a:buChar char="–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4pPr>
            <a:lvl5pPr marL="1163637" indent="0" algn="l" defTabSz="457200" rtl="0" eaLnBrk="1" fontAlgn="base" hangingPunct="1">
              <a:spcBef>
                <a:spcPts val="275"/>
              </a:spcBef>
              <a:spcAft>
                <a:spcPct val="0"/>
              </a:spcAft>
              <a:buClr>
                <a:srgbClr val="C0C330"/>
              </a:buClr>
              <a:buFont typeface="Lucida Grande CE" charset="0"/>
              <a:buNone/>
              <a:defRPr sz="1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State-of-the-art technology:</a:t>
            </a:r>
          </a:p>
          <a:p>
            <a:pPr lvl="1"/>
            <a:r>
              <a:rPr lang="en-US" dirty="0" smtClean="0"/>
              <a:t>Proton beam:</a:t>
            </a:r>
          </a:p>
          <a:p>
            <a:pPr lvl="2"/>
            <a:r>
              <a:rPr lang="en-US" dirty="0" smtClean="0"/>
              <a:t>Wide energy range</a:t>
            </a:r>
          </a:p>
          <a:p>
            <a:pPr lvl="2"/>
            <a:r>
              <a:rPr lang="en-US" dirty="0" smtClean="0"/>
              <a:t>Cut off energy around 1MeV</a:t>
            </a:r>
          </a:p>
          <a:p>
            <a:pPr lvl="1"/>
            <a:r>
              <a:rPr lang="en-US" dirty="0" smtClean="0"/>
              <a:t>Neutron beam</a:t>
            </a:r>
          </a:p>
          <a:p>
            <a:pPr lvl="2"/>
            <a:r>
              <a:rPr lang="en-US" dirty="0" smtClean="0"/>
              <a:t>Quasi mono energetic around 3MeV</a:t>
            </a:r>
          </a:p>
          <a:p>
            <a:r>
              <a:rPr lang="en-US" dirty="0" smtClean="0"/>
              <a:t>Beam intensity:</a:t>
            </a:r>
          </a:p>
          <a:p>
            <a:pPr lvl="1"/>
            <a:r>
              <a:rPr lang="en-US" dirty="0" smtClean="0"/>
              <a:t>High/shot, low/s</a:t>
            </a:r>
          </a:p>
          <a:p>
            <a:pPr lvl="1"/>
            <a:r>
              <a:rPr lang="en-US" dirty="0" smtClean="0"/>
              <a:t>kHz repetition rate and beyond</a:t>
            </a:r>
          </a:p>
          <a:p>
            <a:pPr lvl="1"/>
            <a:r>
              <a:rPr lang="en-US" dirty="0" smtClean="0"/>
              <a:t>Flash-like beam</a:t>
            </a:r>
          </a:p>
          <a:p>
            <a:pPr lvl="2"/>
            <a:endParaRPr lang="en-US" dirty="0"/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51217226-C717-7851-8675-7282664B271C}"/>
              </a:ext>
            </a:extLst>
          </p:cNvPr>
          <p:cNvSpPr txBox="1">
            <a:spLocks/>
          </p:cNvSpPr>
          <p:nvPr/>
        </p:nvSpPr>
        <p:spPr>
          <a:xfrm>
            <a:off x="4283968" y="1484784"/>
            <a:ext cx="4896544" cy="4351338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196850" indent="-196850" defTabSz="457200" eaLnBrk="1" hangingPunct="1">
              <a:spcBef>
                <a:spcPct val="20000"/>
              </a:spcBef>
              <a:buClr>
                <a:srgbClr val="C0C330"/>
              </a:buClr>
              <a:buSzPct val="100000"/>
              <a:buFont typeface="Wingdings" charset="0"/>
              <a:buChar char="§"/>
              <a:defRPr sz="2000" b="0" i="0">
                <a:ea typeface="ＭＳ Ｐゴシック" charset="0"/>
                <a:cs typeface="Arial" panose="020B0604020202020204" pitchFamily="34" charset="0"/>
              </a:defRPr>
            </a:lvl1pPr>
            <a:lvl2pPr marL="554038" lvl="1" indent="-196850" defTabSz="457200" eaLnBrk="1" hangingPunct="1">
              <a:buFont typeface="Arial" charset="0"/>
              <a:buChar char="–"/>
              <a:defRPr b="0" i="0">
                <a:ea typeface="ＭＳ Ｐゴシック" charset="0"/>
                <a:cs typeface="Arial" panose="020B0604020202020204" pitchFamily="34" charset="0"/>
              </a:defRPr>
            </a:lvl2pPr>
            <a:lvl3pPr marL="787400" lvl="2" indent="-142875" defTabSz="457200" eaLnBrk="1" hangingPunct="1">
              <a:spcBef>
                <a:spcPts val="200"/>
              </a:spcBef>
              <a:buClr>
                <a:srgbClr val="C0C330"/>
              </a:buClr>
              <a:buFont typeface="Arial" charset="0"/>
              <a:buChar char="•"/>
              <a:defRPr sz="1600" b="0" i="0">
                <a:ea typeface="ＭＳ Ｐゴシック" charset="0"/>
                <a:cs typeface="Arial" panose="020B0604020202020204" pitchFamily="34" charset="0"/>
              </a:defRPr>
            </a:lvl3pPr>
            <a:lvl4pPr marL="1090613" indent="-179388" defTabSz="457200" eaLnBrk="1" hangingPunct="1">
              <a:spcBef>
                <a:spcPts val="325"/>
              </a:spcBef>
              <a:buFont typeface="Arial" charset="0"/>
              <a:buChar char="–"/>
              <a:defRPr sz="1400" b="0" i="0">
                <a:ea typeface="ＭＳ Ｐゴシック" charset="0"/>
                <a:cs typeface="Arial" panose="020B0604020202020204" pitchFamily="34" charset="0"/>
              </a:defRPr>
            </a:lvl4pPr>
            <a:lvl5pPr marL="1163637" indent="0" defTabSz="457200" eaLnBrk="1" hangingPunct="1">
              <a:spcBef>
                <a:spcPts val="275"/>
              </a:spcBef>
              <a:buClr>
                <a:srgbClr val="C0C330"/>
              </a:buClr>
              <a:buFont typeface="Lucida Grande CE" charset="0"/>
              <a:buNone/>
              <a:defRPr sz="1400" b="0" i="0" baseline="0">
                <a:ea typeface="ＭＳ Ｐゴシック" charset="0"/>
                <a:cs typeface="Arial" panose="020B0604020202020204" pitchFamily="34" charset="0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</a:defRPr>
            </a:lvl9pPr>
          </a:lstStyle>
          <a:p>
            <a:r>
              <a:rPr lang="en-US" dirty="0"/>
              <a:t>Astro physics cases:</a:t>
            </a:r>
          </a:p>
          <a:p>
            <a:pPr lvl="1"/>
            <a:r>
              <a:rPr lang="en-US" dirty="0" err="1"/>
              <a:t>rp</a:t>
            </a:r>
            <a:r>
              <a:rPr lang="en-US" dirty="0"/>
              <a:t>-process</a:t>
            </a:r>
          </a:p>
          <a:p>
            <a:pPr lvl="2"/>
            <a:r>
              <a:rPr lang="en-US" dirty="0"/>
              <a:t>2p induced reactions</a:t>
            </a:r>
          </a:p>
          <a:p>
            <a:pPr lvl="2"/>
            <a:r>
              <a:rPr lang="en-US" dirty="0"/>
              <a:t>Low E protons</a:t>
            </a:r>
          </a:p>
          <a:p>
            <a:pPr lvl="1"/>
            <a:r>
              <a:rPr lang="en-US" dirty="0"/>
              <a:t>R-process</a:t>
            </a:r>
          </a:p>
          <a:p>
            <a:pPr lvl="2"/>
            <a:r>
              <a:rPr lang="en-US" dirty="0"/>
              <a:t>High n-flux</a:t>
            </a:r>
          </a:p>
          <a:p>
            <a:pPr lvl="2"/>
            <a:r>
              <a:rPr lang="en-US" dirty="0"/>
              <a:t>High energies</a:t>
            </a:r>
          </a:p>
          <a:p>
            <a:pPr lvl="1"/>
            <a:endParaRPr lang="en-US" dirty="0"/>
          </a:p>
          <a:p>
            <a:r>
              <a:rPr lang="en-US" dirty="0"/>
              <a:t>Detection technology:</a:t>
            </a:r>
          </a:p>
          <a:p>
            <a:pPr lvl="1"/>
            <a:r>
              <a:rPr lang="en-US" dirty="0"/>
              <a:t>In-beam vs activation</a:t>
            </a:r>
            <a:r>
              <a:rPr lang="hu-HU" dirty="0"/>
              <a:t> (EMP/</a:t>
            </a:r>
            <a:r>
              <a:rPr lang="hu-HU" dirty="0" err="1"/>
              <a:t>flash</a:t>
            </a:r>
            <a:r>
              <a:rPr lang="hu-HU" dirty="0"/>
              <a:t> </a:t>
            </a:r>
            <a:r>
              <a:rPr lang="hu-HU" dirty="0" err="1"/>
              <a:t>effects</a:t>
            </a:r>
            <a:r>
              <a:rPr lang="hu-HU" dirty="0"/>
              <a:t>)</a:t>
            </a:r>
            <a:endParaRPr lang="en-US" dirty="0"/>
          </a:p>
          <a:p>
            <a:pPr lvl="1"/>
            <a:r>
              <a:rPr lang="en-US" dirty="0"/>
              <a:t>AMS</a:t>
            </a:r>
          </a:p>
          <a:p>
            <a:pPr lvl="2"/>
            <a:endParaRPr lang="en-US" dirty="0"/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1152128" cy="76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172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4060B1-8704-4AD8-98CA-F7055E3A9B59}" type="slidenum">
              <a:rPr lang="hu-HU" altLang="en-US" smtClean="0"/>
              <a:pPr>
                <a:defRPr/>
              </a:pPr>
              <a:t>47</a:t>
            </a:fld>
            <a:endParaRPr lang="hu-HU" altLang="en-US"/>
          </a:p>
        </p:txBody>
      </p:sp>
      <p:sp>
        <p:nvSpPr>
          <p:cNvPr id="3" name="TextBox 8"/>
          <p:cNvSpPr txBox="1"/>
          <p:nvPr/>
        </p:nvSpPr>
        <p:spPr>
          <a:xfrm>
            <a:off x="107504" y="116632"/>
            <a:ext cx="8460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Towards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a neutron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source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for</a:t>
            </a:r>
            <a:r>
              <a:rPr lang="hu-HU" dirty="0"/>
              <a:t/>
            </a:r>
            <a:br>
              <a:rPr lang="hu-HU" dirty="0"/>
            </a:b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sub-critical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nuclear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reactors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7" name="Szövegdoboz 1"/>
          <p:cNvSpPr txBox="1">
            <a:spLocks noChangeArrowheads="1"/>
          </p:cNvSpPr>
          <p:nvPr/>
        </p:nvSpPr>
        <p:spPr bwMode="auto">
          <a:xfrm>
            <a:off x="323528" y="1412776"/>
            <a:ext cx="7860037" cy="430887"/>
          </a:xfrm>
          <a:prstGeom prst="rect">
            <a:avLst/>
          </a:prstGeom>
          <a:noFill/>
          <a:extLst/>
        </p:spPr>
        <p:txBody>
          <a:bodyPr wrap="none" rtlCol="0">
            <a:spAutoFit/>
          </a:bodyPr>
          <a:lstStyle>
            <a:defPPr>
              <a:defRPr lang="hu-HU"/>
            </a:defPPr>
            <a:lvl1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200" b="1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hu-HU" dirty="0" err="1">
                <a:solidFill>
                  <a:srgbClr val="FF0000"/>
                </a:solidFill>
              </a:rPr>
              <a:t>Sub-critical</a:t>
            </a:r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hu-HU" dirty="0" smtClean="0">
                <a:solidFill>
                  <a:srgbClr val="FF0000"/>
                </a:solidFill>
              </a:rPr>
              <a:t>100MW</a:t>
            </a:r>
            <a:r>
              <a:rPr lang="hu-HU" baseline="-25000" dirty="0" smtClean="0">
                <a:solidFill>
                  <a:srgbClr val="FF0000"/>
                </a:solidFill>
              </a:rPr>
              <a:t>th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reactor</a:t>
            </a:r>
            <a:r>
              <a:rPr lang="hu-HU" dirty="0" smtClean="0">
                <a:solidFill>
                  <a:srgbClr val="FF0000"/>
                </a:solidFill>
              </a:rPr>
              <a:t>, </a:t>
            </a:r>
            <a:r>
              <a:rPr lang="hu-HU" i="1" dirty="0" smtClean="0">
                <a:solidFill>
                  <a:srgbClr val="FF0000"/>
                </a:solidFill>
              </a:rPr>
              <a:t>k&gt;0.99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smtClean="0"/>
              <a:t>      10</a:t>
            </a:r>
            <a:r>
              <a:rPr lang="hu-HU" baseline="30000" dirty="0" smtClean="0"/>
              <a:t>16</a:t>
            </a:r>
            <a:r>
              <a:rPr lang="hu-HU" dirty="0" smtClean="0"/>
              <a:t> </a:t>
            </a:r>
            <a:r>
              <a:rPr lang="hu-HU" dirty="0"/>
              <a:t>n/s, </a:t>
            </a:r>
            <a:r>
              <a:rPr lang="hu-HU" dirty="0" smtClean="0"/>
              <a:t> &gt;1 </a:t>
            </a:r>
            <a:r>
              <a:rPr lang="hu-HU" dirty="0" err="1"/>
              <a:t>MeV</a:t>
            </a:r>
            <a:r>
              <a:rPr lang="hu-HU" dirty="0"/>
              <a:t>/n</a:t>
            </a:r>
            <a:endParaRPr lang="en-US" dirty="0"/>
          </a:p>
        </p:txBody>
      </p:sp>
      <p:sp>
        <p:nvSpPr>
          <p:cNvPr id="8" name="Szövegdoboz 7"/>
          <p:cNvSpPr txBox="1"/>
          <p:nvPr/>
        </p:nvSpPr>
        <p:spPr>
          <a:xfrm>
            <a:off x="1331640" y="21328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9" name="Szövegdoboz 1"/>
          <p:cNvSpPr txBox="1">
            <a:spLocks noChangeArrowheads="1"/>
          </p:cNvSpPr>
          <p:nvPr/>
        </p:nvSpPr>
        <p:spPr bwMode="auto">
          <a:xfrm>
            <a:off x="827584" y="1844824"/>
            <a:ext cx="6696833" cy="430887"/>
          </a:xfrm>
          <a:prstGeom prst="rect">
            <a:avLst/>
          </a:prstGeom>
          <a:noFill/>
          <a:extLst/>
        </p:spPr>
        <p:txBody>
          <a:bodyPr wrap="none" rtlCol="0">
            <a:spAutoFit/>
          </a:bodyPr>
          <a:lstStyle>
            <a:defPPr>
              <a:defRPr lang="hu-HU"/>
            </a:defPPr>
            <a:lvl1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200" b="1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hu-HU" dirty="0" err="1"/>
              <a:t>Average</a:t>
            </a:r>
            <a:r>
              <a:rPr lang="hu-HU" dirty="0"/>
              <a:t> </a:t>
            </a:r>
            <a:r>
              <a:rPr lang="hu-HU" dirty="0" err="1"/>
              <a:t>power</a:t>
            </a:r>
            <a:r>
              <a:rPr lang="hu-HU" dirty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neutrons</a:t>
            </a:r>
            <a:r>
              <a:rPr lang="hu-HU" dirty="0" smtClean="0"/>
              <a:t>: 1.6 </a:t>
            </a:r>
            <a:r>
              <a:rPr lang="hu-HU" dirty="0"/>
              <a:t>kW </a:t>
            </a:r>
            <a:r>
              <a:rPr lang="hu-HU" dirty="0" smtClean="0"/>
              <a:t>(1.6 </a:t>
            </a:r>
            <a:r>
              <a:rPr lang="hu-HU" dirty="0"/>
              <a:t>kJ /s)</a:t>
            </a:r>
            <a:endParaRPr lang="en-US" dirty="0"/>
          </a:p>
        </p:txBody>
      </p:sp>
      <p:sp>
        <p:nvSpPr>
          <p:cNvPr id="10" name="Szövegdoboz 1"/>
          <p:cNvSpPr txBox="1">
            <a:spLocks noChangeArrowheads="1"/>
          </p:cNvSpPr>
          <p:nvPr/>
        </p:nvSpPr>
        <p:spPr bwMode="auto">
          <a:xfrm>
            <a:off x="1259632" y="3459489"/>
            <a:ext cx="6993838" cy="430887"/>
          </a:xfrm>
          <a:prstGeom prst="rect">
            <a:avLst/>
          </a:prstGeom>
          <a:noFill/>
          <a:extLst/>
        </p:spPr>
        <p:txBody>
          <a:bodyPr wrap="none" rtlCol="0">
            <a:spAutoFit/>
          </a:bodyPr>
          <a:lstStyle>
            <a:defPPr>
              <a:defRPr lang="hu-HU"/>
            </a:defPPr>
            <a:lvl1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200" b="1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hu-HU" dirty="0" smtClean="0"/>
              <a:t>0.1</a:t>
            </a:r>
            <a:r>
              <a:rPr lang="hu-HU" dirty="0"/>
              <a:t>% conversion </a:t>
            </a:r>
            <a:r>
              <a:rPr lang="hu-HU" dirty="0" err="1"/>
              <a:t>from</a:t>
            </a:r>
            <a:r>
              <a:rPr lang="hu-HU" dirty="0"/>
              <a:t> </a:t>
            </a:r>
            <a:r>
              <a:rPr lang="hu-HU" dirty="0" err="1"/>
              <a:t>laser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neutron: </a:t>
            </a:r>
            <a:r>
              <a:rPr lang="hu-HU" dirty="0" smtClean="0"/>
              <a:t>1.6 </a:t>
            </a:r>
            <a:r>
              <a:rPr lang="hu-HU" dirty="0"/>
              <a:t>M</a:t>
            </a:r>
            <a:r>
              <a:rPr lang="hu-HU" dirty="0" smtClean="0"/>
              <a:t>W </a:t>
            </a:r>
            <a:r>
              <a:rPr lang="hu-HU" dirty="0" err="1"/>
              <a:t>laser</a:t>
            </a:r>
            <a:endParaRPr lang="en-US" dirty="0"/>
          </a:p>
        </p:txBody>
      </p:sp>
      <p:sp>
        <p:nvSpPr>
          <p:cNvPr id="11" name="Szövegdoboz 4"/>
          <p:cNvSpPr txBox="1">
            <a:spLocks noChangeArrowheads="1"/>
          </p:cNvSpPr>
          <p:nvPr/>
        </p:nvSpPr>
        <p:spPr bwMode="auto">
          <a:xfrm>
            <a:off x="1259632" y="2852936"/>
            <a:ext cx="6624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cap="none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Laser</a:t>
            </a:r>
            <a:r>
              <a:rPr kumimoji="0" lang="hu-HU" sz="2800" b="1" i="0" u="none" strike="noStrike" cap="none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cap="none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needs</a:t>
            </a:r>
            <a:endParaRPr kumimoji="0" lang="en-US" sz="2800" b="1" i="0" u="none" strike="noStrike" cap="none" normalizeH="0" baseline="0" noProof="0" dirty="0">
              <a:ln>
                <a:noFill/>
              </a:ln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12" name="Szövegdoboz 1"/>
          <p:cNvSpPr txBox="1">
            <a:spLocks noChangeArrowheads="1"/>
          </p:cNvSpPr>
          <p:nvPr/>
        </p:nvSpPr>
        <p:spPr bwMode="auto">
          <a:xfrm>
            <a:off x="1043608" y="3896942"/>
            <a:ext cx="7160550" cy="430887"/>
          </a:xfrm>
          <a:prstGeom prst="rect">
            <a:avLst/>
          </a:prstGeom>
          <a:noFill/>
          <a:extLst/>
        </p:spPr>
        <p:txBody>
          <a:bodyPr wrap="none" rtlCol="0">
            <a:spAutoFit/>
          </a:bodyPr>
          <a:lstStyle>
            <a:defPPr>
              <a:defRPr lang="hu-HU"/>
            </a:defPPr>
            <a:lvl1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200" b="1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hu-HU" dirty="0" smtClean="0"/>
              <a:t>0.01</a:t>
            </a:r>
            <a:r>
              <a:rPr lang="hu-HU" dirty="0"/>
              <a:t>% conversion </a:t>
            </a:r>
            <a:r>
              <a:rPr lang="hu-HU" dirty="0" err="1"/>
              <a:t>from</a:t>
            </a:r>
            <a:r>
              <a:rPr lang="hu-HU" dirty="0"/>
              <a:t> </a:t>
            </a:r>
            <a:r>
              <a:rPr lang="hu-HU" dirty="0" err="1"/>
              <a:t>laser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neutron: </a:t>
            </a:r>
            <a:r>
              <a:rPr lang="hu-HU" dirty="0" smtClean="0"/>
              <a:t>16 </a:t>
            </a:r>
            <a:r>
              <a:rPr lang="hu-HU" dirty="0"/>
              <a:t>MW </a:t>
            </a:r>
            <a:r>
              <a:rPr lang="hu-HU" dirty="0" err="1"/>
              <a:t>laser</a:t>
            </a:r>
            <a:endParaRPr lang="en-US" dirty="0"/>
          </a:p>
        </p:txBody>
      </p:sp>
      <p:sp>
        <p:nvSpPr>
          <p:cNvPr id="13" name="Ellipszis 12"/>
          <p:cNvSpPr/>
          <p:nvPr/>
        </p:nvSpPr>
        <p:spPr>
          <a:xfrm>
            <a:off x="5940152" y="3212976"/>
            <a:ext cx="1872208" cy="1368152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scene3d>
            <a:camera prst="orthographicFront">
              <a:rot lat="0" lon="1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Szövegdoboz 1"/>
          <p:cNvSpPr txBox="1">
            <a:spLocks noChangeArrowheads="1"/>
          </p:cNvSpPr>
          <p:nvPr/>
        </p:nvSpPr>
        <p:spPr bwMode="auto">
          <a:xfrm>
            <a:off x="159028" y="4725144"/>
            <a:ext cx="8647495" cy="769441"/>
          </a:xfrm>
          <a:prstGeom prst="rect">
            <a:avLst/>
          </a:prstGeom>
          <a:noFill/>
          <a:extLst/>
        </p:spPr>
        <p:txBody>
          <a:bodyPr wrap="none" rtlCol="0">
            <a:spAutoFit/>
          </a:bodyPr>
          <a:lstStyle>
            <a:defPPr>
              <a:defRPr lang="hu-HU"/>
            </a:defPPr>
            <a:lvl1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200" b="1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hu-HU" dirty="0" err="1" smtClean="0"/>
              <a:t>Current</a:t>
            </a:r>
            <a:r>
              <a:rPr lang="hu-HU" dirty="0" smtClean="0"/>
              <a:t> </a:t>
            </a:r>
            <a:r>
              <a:rPr lang="hu-HU" i="1" dirty="0" err="1" smtClean="0"/>
              <a:t>industrial</a:t>
            </a:r>
            <a:r>
              <a:rPr lang="hu-HU" i="1" dirty="0" err="1"/>
              <a:t>-</a:t>
            </a:r>
            <a:r>
              <a:rPr lang="hu-HU" i="1" dirty="0" err="1" smtClean="0"/>
              <a:t>grade</a:t>
            </a:r>
            <a:r>
              <a:rPr lang="hu-HU" dirty="0" smtClean="0"/>
              <a:t> </a:t>
            </a:r>
            <a:r>
              <a:rPr lang="hu-HU" dirty="0" err="1" smtClean="0"/>
              <a:t>laser</a:t>
            </a:r>
            <a:r>
              <a:rPr lang="hu-HU" dirty="0" smtClean="0"/>
              <a:t> </a:t>
            </a:r>
            <a:r>
              <a:rPr lang="hu-HU" dirty="0" err="1" smtClean="0"/>
              <a:t>technology</a:t>
            </a:r>
            <a:r>
              <a:rPr lang="hu-HU" dirty="0" smtClean="0"/>
              <a:t> (</a:t>
            </a:r>
            <a:r>
              <a:rPr lang="hu-HU" dirty="0" err="1" smtClean="0"/>
              <a:t>Trumpf</a:t>
            </a:r>
            <a:r>
              <a:rPr lang="hu-HU" dirty="0" smtClean="0"/>
              <a:t>): ~10kW </a:t>
            </a:r>
            <a:r>
              <a:rPr lang="hu-HU" dirty="0" err="1" smtClean="0"/>
              <a:t>laser</a:t>
            </a:r>
            <a:endParaRPr lang="hu-HU" dirty="0"/>
          </a:p>
          <a:p>
            <a:pPr algn="ctr"/>
            <a:r>
              <a:rPr lang="hu-HU" dirty="0" err="1"/>
              <a:t>Number</a:t>
            </a:r>
            <a:r>
              <a:rPr lang="hu-HU" dirty="0"/>
              <a:t> of </a:t>
            </a:r>
            <a:r>
              <a:rPr lang="hu-HU" dirty="0" err="1" smtClean="0"/>
              <a:t>lasers</a:t>
            </a:r>
            <a:r>
              <a:rPr lang="hu-HU" dirty="0" smtClean="0"/>
              <a:t> </a:t>
            </a:r>
            <a:r>
              <a:rPr lang="hu-HU" dirty="0" err="1" smtClean="0"/>
              <a:t>needed</a:t>
            </a:r>
            <a:r>
              <a:rPr lang="hu-HU" dirty="0" smtClean="0"/>
              <a:t>: </a:t>
            </a:r>
            <a:r>
              <a:rPr lang="hu-HU" dirty="0"/>
              <a:t>10… 100</a:t>
            </a:r>
            <a:endParaRPr lang="en-US" dirty="0"/>
          </a:p>
        </p:txBody>
      </p:sp>
      <p:sp>
        <p:nvSpPr>
          <p:cNvPr id="15" name="Jobbra nyíl 14"/>
          <p:cNvSpPr/>
          <p:nvPr/>
        </p:nvSpPr>
        <p:spPr>
          <a:xfrm>
            <a:off x="5148064" y="1556792"/>
            <a:ext cx="288032" cy="14401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94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10" y="831273"/>
            <a:ext cx="4985528" cy="33474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937" y="1942777"/>
            <a:ext cx="3183063" cy="140054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267" y="5072603"/>
            <a:ext cx="7236297" cy="109488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474520" y="595325"/>
            <a:ext cx="36978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Large infrastructure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600 MeV – 1.5 GeV Proton Accelerators</a:t>
            </a:r>
          </a:p>
          <a:p>
            <a:pPr marL="557213" lvl="1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Large undertaking in of itself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Very </a:t>
            </a:r>
            <a:r>
              <a:rPr lang="en-US" sz="1600" dirty="0" smtClean="0">
                <a:solidFill>
                  <a:prstClr val="black"/>
                </a:solidFill>
                <a:latin typeface="Calibri" panose="020F0502020204030204"/>
              </a:rPr>
              <a:t>Localized</a:t>
            </a:r>
            <a:endParaRPr lang="hu-HU" sz="16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600" dirty="0" err="1" smtClean="0">
                <a:solidFill>
                  <a:prstClr val="black"/>
                </a:solidFill>
                <a:latin typeface="Calibri" panose="020F0502020204030204"/>
              </a:rPr>
              <a:t>To</a:t>
            </a:r>
            <a:r>
              <a:rPr lang="hu-HU" sz="1600" dirty="0" smtClean="0">
                <a:solidFill>
                  <a:prstClr val="black"/>
                </a:solidFill>
                <a:latin typeface="Calibri" panose="020F0502020204030204"/>
              </a:rPr>
              <a:t> be </a:t>
            </a:r>
            <a:r>
              <a:rPr lang="hu-HU" sz="1600" dirty="0" err="1" smtClean="0">
                <a:solidFill>
                  <a:prstClr val="black"/>
                </a:solidFill>
                <a:latin typeface="Calibri" panose="020F0502020204030204"/>
              </a:rPr>
              <a:t>operational</a:t>
            </a:r>
            <a:r>
              <a:rPr lang="hu-HU" sz="1600" dirty="0" smtClean="0">
                <a:solidFill>
                  <a:prstClr val="black"/>
                </a:solidFill>
                <a:latin typeface="Calibri" panose="020F0502020204030204"/>
              </a:rPr>
              <a:t> mid 2030’s</a:t>
            </a: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1302" y="3376924"/>
            <a:ext cx="2880320" cy="1718560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1222153" y="4191594"/>
            <a:ext cx="4660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Large</a:t>
            </a:r>
            <a:r>
              <a:rPr lang="hu-HU" kern="0" dirty="0" smtClean="0">
                <a:solidFill>
                  <a:srgbClr val="FF0000"/>
                </a:solidFill>
              </a:rPr>
              <a:t>, </a:t>
            </a:r>
            <a:r>
              <a:rPr lang="hu-HU" kern="0" dirty="0" err="1" smtClean="0">
                <a:solidFill>
                  <a:srgbClr val="FF0000"/>
                </a:solidFill>
              </a:rPr>
              <a:t>industrially</a:t>
            </a:r>
            <a:r>
              <a:rPr lang="hu-HU" kern="0" dirty="0" smtClean="0">
                <a:solidFill>
                  <a:srgbClr val="FF0000"/>
                </a:solidFill>
              </a:rPr>
              <a:t> </a:t>
            </a:r>
            <a:r>
              <a:rPr lang="hu-HU" kern="0" dirty="0" err="1" smtClean="0">
                <a:solidFill>
                  <a:srgbClr val="FF0000"/>
                </a:solidFill>
              </a:rPr>
              <a:t>not</a:t>
            </a:r>
            <a:r>
              <a:rPr lang="hu-HU" kern="0" dirty="0" smtClean="0">
                <a:solidFill>
                  <a:srgbClr val="FF0000"/>
                </a:solidFill>
              </a:rPr>
              <a:t> </a:t>
            </a:r>
            <a:r>
              <a:rPr lang="hu-HU" kern="0" dirty="0" err="1" smtClean="0">
                <a:solidFill>
                  <a:srgbClr val="FF0000"/>
                </a:solidFill>
              </a:rPr>
              <a:t>stable</a:t>
            </a:r>
            <a:r>
              <a:rPr kumimoji="0" lang="hu-H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neutron </a:t>
            </a:r>
            <a:r>
              <a:rPr kumimoji="0" lang="hu-H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source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0" y="1691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</a:defRPr>
            </a:lvl1pPr>
          </a:lstStyle>
          <a:p>
            <a:r>
              <a:rPr lang="hu-HU" dirty="0"/>
              <a:t>The </a:t>
            </a:r>
            <a:r>
              <a:rPr lang="hu-HU" dirty="0" err="1"/>
              <a:t>first</a:t>
            </a:r>
            <a:r>
              <a:rPr lang="hu-HU" dirty="0"/>
              <a:t> AD </a:t>
            </a:r>
            <a:r>
              <a:rPr lang="hu-HU" dirty="0" err="1" smtClean="0"/>
              <a:t>research</a:t>
            </a:r>
            <a:r>
              <a:rPr lang="hu-HU" dirty="0" smtClean="0"/>
              <a:t> </a:t>
            </a:r>
            <a:r>
              <a:rPr lang="hu-HU" dirty="0" err="1"/>
              <a:t>reactor</a:t>
            </a:r>
            <a:r>
              <a:rPr lang="hu-HU" dirty="0"/>
              <a:t> - </a:t>
            </a:r>
            <a:r>
              <a:rPr lang="en-US" dirty="0"/>
              <a:t>MYRRHA</a:t>
            </a:r>
          </a:p>
        </p:txBody>
      </p:sp>
    </p:spTree>
    <p:extLst>
      <p:ext uri="{BB962C8B-B14F-4D97-AF65-F5344CB8AC3E}">
        <p14:creationId xmlns:p14="http://schemas.microsoft.com/office/powerpoint/2010/main" val="23351548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8"/>
          <p:cNvSpPr txBox="1"/>
          <p:nvPr/>
        </p:nvSpPr>
        <p:spPr>
          <a:xfrm>
            <a:off x="-180528" y="116632"/>
            <a:ext cx="8460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Can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laser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ion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acceleration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do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it </a:t>
            </a:r>
            <a:r>
              <a:rPr kumimoji="0" lang="hu-HU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better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/>
            </a:r>
            <a:b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</a:b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(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than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a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linac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)?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4" name="Szövegdoboz 1"/>
          <p:cNvSpPr txBox="1">
            <a:spLocks noChangeArrowheads="1"/>
          </p:cNvSpPr>
          <p:nvPr/>
        </p:nvSpPr>
        <p:spPr bwMode="auto">
          <a:xfrm>
            <a:off x="179512" y="1124744"/>
            <a:ext cx="5958362" cy="1200329"/>
          </a:xfrm>
          <a:prstGeom prst="rect">
            <a:avLst/>
          </a:prstGeom>
          <a:noFill/>
          <a:extLst/>
        </p:spPr>
        <p:txBody>
          <a:bodyPr wrap="none" rtlCol="0">
            <a:spAutoFit/>
          </a:bodyPr>
          <a:lstStyle>
            <a:defPPr>
              <a:defRPr lang="hu-HU"/>
            </a:defPPr>
            <a:lvl1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200" b="1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hu-HU" sz="2400" dirty="0" err="1" smtClean="0"/>
              <a:t>Reliability</a:t>
            </a:r>
            <a:r>
              <a:rPr lang="hu-HU" sz="2400" dirty="0" smtClean="0"/>
              <a:t> </a:t>
            </a:r>
          </a:p>
          <a:p>
            <a:r>
              <a:rPr lang="hu-HU" sz="2400" dirty="0"/>
              <a:t> </a:t>
            </a:r>
            <a:r>
              <a:rPr lang="hu-HU" sz="2000" b="0" dirty="0" smtClean="0">
                <a:solidFill>
                  <a:srgbClr val="009900"/>
                </a:solidFill>
              </a:rPr>
              <a:t>- &gt;99% </a:t>
            </a:r>
            <a:r>
              <a:rPr lang="hu-HU" sz="2000" b="0" dirty="0" err="1" smtClean="0">
                <a:solidFill>
                  <a:srgbClr val="009900"/>
                </a:solidFill>
              </a:rPr>
              <a:t>availability</a:t>
            </a:r>
            <a:r>
              <a:rPr lang="hu-HU" sz="2000" b="0" dirty="0" smtClean="0">
                <a:solidFill>
                  <a:srgbClr val="009900"/>
                </a:solidFill>
              </a:rPr>
              <a:t> vs. 85%</a:t>
            </a:r>
          </a:p>
          <a:p>
            <a:r>
              <a:rPr lang="hu-HU" sz="2400" b="0" dirty="0">
                <a:solidFill>
                  <a:srgbClr val="009900"/>
                </a:solidFill>
              </a:rPr>
              <a:t> </a:t>
            </a:r>
            <a:r>
              <a:rPr lang="hu-HU" sz="2000" b="0" dirty="0" smtClean="0">
                <a:solidFill>
                  <a:srgbClr val="009900"/>
                </a:solidFill>
              </a:rPr>
              <a:t>- </a:t>
            </a:r>
            <a:r>
              <a:rPr lang="hu-HU" sz="2000" b="0" dirty="0" err="1" smtClean="0">
                <a:solidFill>
                  <a:srgbClr val="009900"/>
                </a:solidFill>
              </a:rPr>
              <a:t>chance</a:t>
            </a:r>
            <a:r>
              <a:rPr lang="hu-HU" sz="2000" b="0" dirty="0" smtClean="0">
                <a:solidFill>
                  <a:srgbClr val="009900"/>
                </a:solidFill>
              </a:rPr>
              <a:t> of </a:t>
            </a:r>
            <a:r>
              <a:rPr lang="hu-HU" sz="2000" b="0" dirty="0" err="1" smtClean="0">
                <a:solidFill>
                  <a:srgbClr val="009900"/>
                </a:solidFill>
              </a:rPr>
              <a:t>one</a:t>
            </a:r>
            <a:r>
              <a:rPr lang="hu-HU" sz="2000" b="0" dirty="0" smtClean="0">
                <a:solidFill>
                  <a:srgbClr val="009900"/>
                </a:solidFill>
              </a:rPr>
              <a:t> </a:t>
            </a:r>
            <a:r>
              <a:rPr lang="hu-HU" sz="2000" b="0" dirty="0" err="1" smtClean="0">
                <a:solidFill>
                  <a:srgbClr val="009900"/>
                </a:solidFill>
              </a:rPr>
              <a:t>laser</a:t>
            </a:r>
            <a:r>
              <a:rPr lang="hu-HU" sz="2000" b="0" dirty="0" smtClean="0">
                <a:solidFill>
                  <a:srgbClr val="009900"/>
                </a:solidFill>
              </a:rPr>
              <a:t> is </a:t>
            </a:r>
            <a:r>
              <a:rPr lang="hu-HU" sz="2000" b="0" dirty="0" err="1" smtClean="0">
                <a:solidFill>
                  <a:srgbClr val="009900"/>
                </a:solidFill>
              </a:rPr>
              <a:t>broken</a:t>
            </a:r>
            <a:r>
              <a:rPr lang="hu-HU" sz="2000" b="0" dirty="0" smtClean="0">
                <a:solidFill>
                  <a:srgbClr val="009900"/>
                </a:solidFill>
              </a:rPr>
              <a:t> </a:t>
            </a:r>
            <a:r>
              <a:rPr lang="hu-HU" sz="2000" b="0" dirty="0" err="1" smtClean="0">
                <a:solidFill>
                  <a:srgbClr val="009900"/>
                </a:solidFill>
              </a:rPr>
              <a:t>within</a:t>
            </a:r>
            <a:r>
              <a:rPr lang="hu-HU" sz="2000" b="0" dirty="0" smtClean="0">
                <a:solidFill>
                  <a:srgbClr val="009900"/>
                </a:solidFill>
              </a:rPr>
              <a:t> a </a:t>
            </a:r>
            <a:r>
              <a:rPr lang="hu-HU" sz="2000" b="0" dirty="0" err="1" smtClean="0">
                <a:solidFill>
                  <a:srgbClr val="009900"/>
                </a:solidFill>
              </a:rPr>
              <a:t>year</a:t>
            </a:r>
            <a:r>
              <a:rPr lang="hu-HU" sz="2000" b="0" dirty="0">
                <a:solidFill>
                  <a:srgbClr val="009900"/>
                </a:solidFill>
              </a:rPr>
              <a:t> </a:t>
            </a:r>
            <a:r>
              <a:rPr lang="hu-HU" sz="2000" b="0" dirty="0" smtClean="0">
                <a:solidFill>
                  <a:srgbClr val="009900"/>
                </a:solidFill>
              </a:rPr>
              <a:t>is &lt; 10</a:t>
            </a:r>
            <a:r>
              <a:rPr lang="hu-HU" sz="2000" b="0" baseline="30000" dirty="0" smtClean="0">
                <a:solidFill>
                  <a:srgbClr val="009900"/>
                </a:solidFill>
              </a:rPr>
              <a:t>-7</a:t>
            </a:r>
            <a:endParaRPr lang="en-US" sz="2000" b="0" baseline="30000" dirty="0">
              <a:solidFill>
                <a:srgbClr val="00990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915816" y="2276872"/>
            <a:ext cx="59522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err="1" smtClean="0"/>
              <a:t>Trouble</a:t>
            </a:r>
            <a:r>
              <a:rPr lang="hu-HU" sz="1600" dirty="0" smtClean="0"/>
              <a:t>-free </a:t>
            </a:r>
            <a:r>
              <a:rPr lang="hu-HU" sz="1600" dirty="0" err="1" smtClean="0"/>
              <a:t>operation</a:t>
            </a:r>
            <a:r>
              <a:rPr lang="hu-HU" sz="1600" dirty="0" smtClean="0"/>
              <a:t> of a </a:t>
            </a:r>
            <a:r>
              <a:rPr lang="hu-HU" sz="1600" dirty="0" err="1" smtClean="0"/>
              <a:t>laser</a:t>
            </a:r>
            <a:r>
              <a:rPr lang="hu-HU" sz="1600" dirty="0" smtClean="0"/>
              <a:t> (</a:t>
            </a:r>
            <a:r>
              <a:rPr lang="hu-HU" sz="1600" dirty="0" err="1" smtClean="0"/>
              <a:t>months</a:t>
            </a:r>
            <a:r>
              <a:rPr lang="hu-HU" sz="1600" dirty="0" smtClean="0"/>
              <a:t>):       2		10</a:t>
            </a:r>
          </a:p>
          <a:p>
            <a:r>
              <a:rPr lang="hu-HU" sz="1600" dirty="0" err="1" smtClean="0"/>
              <a:t>Number</a:t>
            </a:r>
            <a:r>
              <a:rPr lang="hu-HU" sz="1600" dirty="0" smtClean="0"/>
              <a:t> of </a:t>
            </a:r>
            <a:r>
              <a:rPr lang="hu-HU" sz="1600" dirty="0" err="1" smtClean="0"/>
              <a:t>laser</a:t>
            </a:r>
            <a:r>
              <a:rPr lang="hu-HU" sz="1600" dirty="0" smtClean="0"/>
              <a:t> </a:t>
            </a:r>
            <a:r>
              <a:rPr lang="hu-HU" sz="1600" dirty="0" err="1" smtClean="0"/>
              <a:t>systems</a:t>
            </a:r>
            <a:r>
              <a:rPr lang="hu-HU" sz="1600" dirty="0" smtClean="0"/>
              <a:t>:		        100		10</a:t>
            </a:r>
            <a:endParaRPr lang="en-GB" sz="1600" dirty="0"/>
          </a:p>
        </p:txBody>
      </p:sp>
      <p:sp>
        <p:nvSpPr>
          <p:cNvPr id="6" name="Szövegdoboz 1"/>
          <p:cNvSpPr txBox="1">
            <a:spLocks noChangeArrowheads="1"/>
          </p:cNvSpPr>
          <p:nvPr/>
        </p:nvSpPr>
        <p:spPr bwMode="auto">
          <a:xfrm>
            <a:off x="144016" y="3356992"/>
            <a:ext cx="3887218" cy="461665"/>
          </a:xfrm>
          <a:prstGeom prst="rect">
            <a:avLst/>
          </a:prstGeom>
          <a:noFill/>
          <a:extLst/>
        </p:spPr>
        <p:txBody>
          <a:bodyPr wrap="none" rtlCol="0">
            <a:spAutoFit/>
          </a:bodyPr>
          <a:lstStyle>
            <a:defPPr>
              <a:defRPr lang="hu-HU"/>
            </a:defPPr>
            <a:lvl1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200" b="1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hu-HU" sz="2400" dirty="0" err="1" smtClean="0"/>
              <a:t>Novel</a:t>
            </a:r>
            <a:r>
              <a:rPr lang="hu-HU" sz="2400" dirty="0" smtClean="0"/>
              <a:t> </a:t>
            </a:r>
            <a:r>
              <a:rPr lang="hu-HU" sz="2400" dirty="0" err="1" smtClean="0"/>
              <a:t>reactor</a:t>
            </a:r>
            <a:r>
              <a:rPr lang="hu-HU" sz="2400" dirty="0" smtClean="0"/>
              <a:t> </a:t>
            </a:r>
            <a:r>
              <a:rPr lang="hu-HU" sz="2400" dirty="0" err="1" smtClean="0"/>
              <a:t>architecture</a:t>
            </a:r>
            <a:endParaRPr lang="en-US" sz="2000" baseline="300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1475656" y="3789040"/>
            <a:ext cx="3284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err="1" smtClean="0"/>
              <a:t>Multiple</a:t>
            </a:r>
            <a:r>
              <a:rPr lang="hu-HU" sz="1600" dirty="0" smtClean="0"/>
              <a:t> </a:t>
            </a:r>
            <a:r>
              <a:rPr lang="hu-HU" sz="1600" dirty="0" err="1" smtClean="0"/>
              <a:t>sources</a:t>
            </a:r>
            <a:r>
              <a:rPr lang="hu-HU" sz="1600" dirty="0" smtClean="0"/>
              <a:t> – </a:t>
            </a:r>
            <a:r>
              <a:rPr lang="hu-HU" sz="1600" dirty="0" err="1" smtClean="0"/>
              <a:t>isotropical</a:t>
            </a:r>
            <a:r>
              <a:rPr lang="hu-HU" sz="1600" dirty="0" smtClean="0"/>
              <a:t> </a:t>
            </a:r>
            <a:r>
              <a:rPr lang="hu-HU" sz="1600" dirty="0" err="1" smtClean="0"/>
              <a:t>burn</a:t>
            </a:r>
            <a:endParaRPr lang="hu-HU" sz="1600" dirty="0" smtClean="0"/>
          </a:p>
          <a:p>
            <a:r>
              <a:rPr lang="hu-HU" sz="1600" dirty="0" err="1" smtClean="0"/>
              <a:t>Fast</a:t>
            </a:r>
            <a:r>
              <a:rPr lang="hu-HU" sz="1600" dirty="0" smtClean="0"/>
              <a:t> </a:t>
            </a:r>
            <a:r>
              <a:rPr lang="hu-HU" sz="1600" dirty="0" err="1" smtClean="0"/>
              <a:t>feedback</a:t>
            </a:r>
            <a:r>
              <a:rPr lang="hu-HU" sz="1600" dirty="0" smtClean="0"/>
              <a:t> and </a:t>
            </a:r>
            <a:r>
              <a:rPr lang="hu-HU" sz="1600" dirty="0" err="1" smtClean="0"/>
              <a:t>control</a:t>
            </a:r>
            <a:r>
              <a:rPr lang="hu-HU" sz="1600" dirty="0" smtClean="0"/>
              <a:t> - AI</a:t>
            </a:r>
            <a:endParaRPr lang="en-GB" sz="1600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2"/>
          <a:srcRect b="23191"/>
          <a:stretch/>
        </p:blipFill>
        <p:spPr>
          <a:xfrm>
            <a:off x="4989877" y="3284984"/>
            <a:ext cx="3470555" cy="2016224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6516216" y="5157192"/>
            <a:ext cx="24708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 smtClean="0"/>
              <a:t>J. </a:t>
            </a:r>
            <a:r>
              <a:rPr lang="hu-HU" sz="1200" i="1" dirty="0" err="1" smtClean="0"/>
              <a:t>Tanner</a:t>
            </a:r>
            <a:r>
              <a:rPr lang="hu-HU" sz="1200" i="1" dirty="0" smtClean="0"/>
              <a:t> et </a:t>
            </a:r>
            <a:r>
              <a:rPr lang="hu-HU" sz="1200" i="1" dirty="0" err="1" smtClean="0"/>
              <a:t>al</a:t>
            </a:r>
            <a:r>
              <a:rPr lang="hu-HU" sz="1200" i="1" dirty="0" smtClean="0"/>
              <a:t>., PhD </a:t>
            </a:r>
            <a:r>
              <a:rPr lang="hu-HU" sz="1200" i="1" dirty="0" err="1" smtClean="0"/>
              <a:t>Thesis</a:t>
            </a:r>
            <a:r>
              <a:rPr lang="hu-HU" sz="1200" i="1" dirty="0" smtClean="0"/>
              <a:t>, UCI </a:t>
            </a:r>
            <a:endParaRPr lang="en-GB" sz="1200" i="1" dirty="0"/>
          </a:p>
        </p:txBody>
      </p:sp>
      <p:sp>
        <p:nvSpPr>
          <p:cNvPr id="9" name="Szövegdoboz 1"/>
          <p:cNvSpPr txBox="1">
            <a:spLocks noChangeArrowheads="1"/>
          </p:cNvSpPr>
          <p:nvPr/>
        </p:nvSpPr>
        <p:spPr bwMode="auto">
          <a:xfrm>
            <a:off x="179512" y="4869160"/>
            <a:ext cx="4428713" cy="461665"/>
          </a:xfrm>
          <a:prstGeom prst="rect">
            <a:avLst/>
          </a:prstGeom>
          <a:noFill/>
          <a:extLst/>
        </p:spPr>
        <p:txBody>
          <a:bodyPr wrap="none" rtlCol="0">
            <a:spAutoFit/>
          </a:bodyPr>
          <a:lstStyle>
            <a:defPPr>
              <a:defRPr lang="hu-HU"/>
            </a:defPPr>
            <a:lvl1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200" b="1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hu-HU" sz="2400" dirty="0" err="1" smtClean="0"/>
              <a:t>Smaller</a:t>
            </a:r>
            <a:r>
              <a:rPr lang="hu-HU" sz="2400" dirty="0" smtClean="0"/>
              <a:t> </a:t>
            </a:r>
            <a:r>
              <a:rPr lang="hu-HU" sz="2400" dirty="0" err="1" smtClean="0"/>
              <a:t>footprint</a:t>
            </a:r>
            <a:r>
              <a:rPr lang="hu-HU" sz="2400" dirty="0" smtClean="0"/>
              <a:t> (</a:t>
            </a:r>
            <a:r>
              <a:rPr lang="hu-HU" sz="2400" dirty="0" err="1" smtClean="0"/>
              <a:t>real</a:t>
            </a:r>
            <a:r>
              <a:rPr lang="hu-HU" sz="2400" dirty="0" smtClean="0"/>
              <a:t> </a:t>
            </a:r>
            <a:r>
              <a:rPr lang="hu-HU" sz="2400" dirty="0" err="1" smtClean="0"/>
              <a:t>estate</a:t>
            </a:r>
            <a:r>
              <a:rPr lang="hu-HU" sz="2400" dirty="0" smtClean="0"/>
              <a:t>)</a:t>
            </a:r>
            <a:endParaRPr lang="en-US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16707516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3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971600" y="9484"/>
            <a:ext cx="72007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800" b="1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 </a:t>
            </a:r>
            <a:r>
              <a:rPr lang="hu-HU" sz="2800" b="1" dirty="0" err="1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room</a:t>
            </a:r>
            <a:r>
              <a:rPr lang="hu-HU" sz="2800" b="1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hu-HU" sz="2800" b="1" dirty="0" err="1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for</a:t>
            </a:r>
            <a:r>
              <a:rPr lang="hu-HU" sz="2800" b="1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hu-HU" sz="2800" b="1" dirty="0" err="1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laser-based</a:t>
            </a:r>
            <a:r>
              <a:rPr lang="hu-HU" sz="2800" b="1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neutron </a:t>
            </a:r>
            <a:r>
              <a:rPr lang="hu-HU" sz="2800" b="1" dirty="0" err="1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sources</a:t>
            </a:r>
            <a:endParaRPr kumimoji="0" 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532198" y="814114"/>
            <a:ext cx="72131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>
                <a:solidFill>
                  <a:srgbClr val="2D2D8A"/>
                </a:solidFill>
                <a:latin typeface="Cambria" pitchFamily="18" charset="0"/>
              </a:rPr>
              <a:t>Demand</a:t>
            </a:r>
            <a:r>
              <a:rPr lang="hu-HU" sz="2400" b="1" dirty="0">
                <a:solidFill>
                  <a:srgbClr val="2D2D8A"/>
                </a:solidFill>
                <a:latin typeface="Cambria" pitchFamily="18" charset="0"/>
              </a:rPr>
              <a:t> </a:t>
            </a:r>
            <a:r>
              <a:rPr lang="hu-HU" sz="2400" b="1" dirty="0" err="1">
                <a:solidFill>
                  <a:srgbClr val="2D2D8A"/>
                </a:solidFill>
                <a:latin typeface="Cambria" pitchFamily="18" charset="0"/>
              </a:rPr>
              <a:t>for</a:t>
            </a:r>
            <a:r>
              <a:rPr lang="hu-HU" sz="2400" b="1" dirty="0">
                <a:solidFill>
                  <a:srgbClr val="2D2D8A"/>
                </a:solidFill>
                <a:latin typeface="Cambria" pitchFamily="18" charset="0"/>
              </a:rPr>
              <a:t> neutron </a:t>
            </a:r>
            <a:r>
              <a:rPr lang="hu-HU" sz="2400" b="1" dirty="0" err="1">
                <a:solidFill>
                  <a:srgbClr val="2D2D8A"/>
                </a:solidFill>
                <a:latin typeface="Cambria" pitchFamily="18" charset="0"/>
              </a:rPr>
              <a:t>sources</a:t>
            </a:r>
            <a:r>
              <a:rPr lang="hu-HU" sz="2400" b="1" dirty="0">
                <a:solidFill>
                  <a:srgbClr val="2D2D8A"/>
                </a:solidFill>
                <a:latin typeface="Cambria" pitchFamily="18" charset="0"/>
              </a:rPr>
              <a:t> </a:t>
            </a:r>
            <a:r>
              <a:rPr lang="hu-HU" sz="2400" b="1" dirty="0" smtClean="0">
                <a:solidFill>
                  <a:srgbClr val="2D2D8A"/>
                </a:solidFill>
                <a:latin typeface="Cambria" pitchFamily="18" charset="0"/>
              </a:rPr>
              <a:t>is </a:t>
            </a:r>
            <a:r>
              <a:rPr lang="hu-HU" sz="2400" b="1" dirty="0" err="1" smtClean="0">
                <a:solidFill>
                  <a:srgbClr val="2D2D8A"/>
                </a:solidFill>
                <a:latin typeface="Cambria" pitchFamily="18" charset="0"/>
              </a:rPr>
              <a:t>rapidly</a:t>
            </a:r>
            <a:r>
              <a:rPr lang="hu-HU" sz="2400" b="1" dirty="0" smtClean="0">
                <a:solidFill>
                  <a:srgbClr val="2D2D8A"/>
                </a:solidFill>
                <a:latin typeface="Cambria" pitchFamily="18" charset="0"/>
              </a:rPr>
              <a:t> </a:t>
            </a:r>
            <a:r>
              <a:rPr lang="hu-HU" sz="2400" b="1" dirty="0" err="1">
                <a:solidFill>
                  <a:srgbClr val="2D2D8A"/>
                </a:solidFill>
                <a:latin typeface="Cambria" pitchFamily="18" charset="0"/>
              </a:rPr>
              <a:t>increasing</a:t>
            </a:r>
            <a:endParaRPr lang="hu-HU" sz="2400" b="1" dirty="0">
              <a:solidFill>
                <a:srgbClr val="2D2D8A"/>
              </a:solidFill>
              <a:latin typeface="Cambria" pitchFamily="18" charset="0"/>
            </a:endParaRPr>
          </a:p>
          <a:p>
            <a:r>
              <a:rPr lang="hu-HU" sz="2400" b="1" dirty="0">
                <a:solidFill>
                  <a:srgbClr val="2D2D8A"/>
                </a:solidFill>
                <a:latin typeface="Cambria" pitchFamily="18" charset="0"/>
              </a:rPr>
              <a:t>			</a:t>
            </a:r>
            <a:r>
              <a:rPr lang="hu-HU" sz="2000" dirty="0">
                <a:solidFill>
                  <a:srgbClr val="2D2D8A"/>
                </a:solidFill>
                <a:latin typeface="Cambria" pitchFamily="18" charset="0"/>
              </a:rPr>
              <a:t>– </a:t>
            </a:r>
            <a:r>
              <a:rPr lang="hu-HU" sz="2000" dirty="0" err="1">
                <a:solidFill>
                  <a:srgbClr val="2D2D8A"/>
                </a:solidFill>
                <a:latin typeface="Cambria" pitchFamily="18" charset="0"/>
              </a:rPr>
              <a:t>by</a:t>
            </a:r>
            <a:r>
              <a:rPr lang="hu-HU" sz="2000" dirty="0">
                <a:solidFill>
                  <a:srgbClr val="2D2D8A"/>
                </a:solidFill>
                <a:latin typeface="Cambria" pitchFamily="18" charset="0"/>
              </a:rPr>
              <a:t> </a:t>
            </a:r>
            <a:r>
              <a:rPr lang="hu-HU" sz="2000" dirty="0" err="1">
                <a:solidFill>
                  <a:srgbClr val="2D2D8A"/>
                </a:solidFill>
                <a:latin typeface="Cambria" pitchFamily="18" charset="0"/>
              </a:rPr>
              <a:t>academy</a:t>
            </a:r>
            <a:r>
              <a:rPr lang="hu-HU" sz="2000" dirty="0">
                <a:solidFill>
                  <a:srgbClr val="2D2D8A"/>
                </a:solidFill>
                <a:latin typeface="Cambria" pitchFamily="18" charset="0"/>
              </a:rPr>
              <a:t>, </a:t>
            </a:r>
            <a:r>
              <a:rPr lang="hu-HU" sz="2000" dirty="0" err="1" smtClean="0">
                <a:solidFill>
                  <a:srgbClr val="2D2D8A"/>
                </a:solidFill>
                <a:latin typeface="Cambria" pitchFamily="18" charset="0"/>
              </a:rPr>
              <a:t>industry</a:t>
            </a:r>
            <a:r>
              <a:rPr lang="hu-HU" sz="2000" dirty="0" smtClean="0">
                <a:solidFill>
                  <a:srgbClr val="2D2D8A"/>
                </a:solidFill>
                <a:latin typeface="Cambria" pitchFamily="18" charset="0"/>
              </a:rPr>
              <a:t>, </a:t>
            </a:r>
            <a:r>
              <a:rPr lang="hu-HU" sz="2000" dirty="0">
                <a:solidFill>
                  <a:srgbClr val="2D2D8A"/>
                </a:solidFill>
                <a:latin typeface="Cambria" pitchFamily="18" charset="0"/>
              </a:rPr>
              <a:t>and </a:t>
            </a:r>
            <a:r>
              <a:rPr lang="hu-HU" sz="2000" dirty="0" err="1">
                <a:solidFill>
                  <a:srgbClr val="2D2D8A"/>
                </a:solidFill>
                <a:latin typeface="Cambria" pitchFamily="18" charset="0"/>
              </a:rPr>
              <a:t>health</a:t>
            </a:r>
            <a:r>
              <a:rPr lang="hu-HU" sz="2000" dirty="0">
                <a:solidFill>
                  <a:srgbClr val="2D2D8A"/>
                </a:solidFill>
                <a:latin typeface="Cambria" pitchFamily="18" charset="0"/>
              </a:rPr>
              <a:t> </a:t>
            </a:r>
            <a:r>
              <a:rPr lang="hu-HU" sz="2000" dirty="0" err="1">
                <a:solidFill>
                  <a:srgbClr val="2D2D8A"/>
                </a:solidFill>
                <a:latin typeface="Cambria" pitchFamily="18" charset="0"/>
              </a:rPr>
              <a:t>care</a:t>
            </a:r>
            <a:endParaRPr lang="hu-HU" sz="2400" dirty="0">
              <a:solidFill>
                <a:srgbClr val="2D2D8A"/>
              </a:solidFill>
              <a:latin typeface="Cambria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486017" y="1659370"/>
            <a:ext cx="78300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2D2D8A"/>
                </a:solidFill>
                <a:latin typeface="Cambria" pitchFamily="18" charset="0"/>
              </a:rPr>
              <a:t>The </a:t>
            </a:r>
            <a:r>
              <a:rPr lang="hu-HU" sz="2400" b="1" dirty="0" err="1" smtClean="0">
                <a:solidFill>
                  <a:srgbClr val="2D2D8A"/>
                </a:solidFill>
                <a:latin typeface="Cambria" pitchFamily="18" charset="0"/>
              </a:rPr>
              <a:t>number</a:t>
            </a:r>
            <a:r>
              <a:rPr lang="hu-HU" sz="2400" b="1" dirty="0" smtClean="0">
                <a:solidFill>
                  <a:srgbClr val="2D2D8A"/>
                </a:solidFill>
                <a:latin typeface="Cambria" pitchFamily="18" charset="0"/>
              </a:rPr>
              <a:t> of neutron </a:t>
            </a:r>
            <a:r>
              <a:rPr lang="hu-HU" sz="2400" b="1" dirty="0" err="1" smtClean="0">
                <a:solidFill>
                  <a:srgbClr val="2D2D8A"/>
                </a:solidFill>
                <a:latin typeface="Cambria" pitchFamily="18" charset="0"/>
              </a:rPr>
              <a:t>facilities</a:t>
            </a:r>
            <a:r>
              <a:rPr lang="hu-HU" sz="2400" b="1" dirty="0" smtClean="0">
                <a:solidFill>
                  <a:srgbClr val="2D2D8A"/>
                </a:solidFill>
                <a:latin typeface="Cambria" pitchFamily="18" charset="0"/>
              </a:rPr>
              <a:t> </a:t>
            </a:r>
            <a:r>
              <a:rPr lang="hu-HU" sz="2400" b="1" dirty="0" err="1" smtClean="0">
                <a:solidFill>
                  <a:srgbClr val="2D2D8A"/>
                </a:solidFill>
                <a:latin typeface="Cambria" pitchFamily="18" charset="0"/>
              </a:rPr>
              <a:t>sources</a:t>
            </a:r>
            <a:r>
              <a:rPr lang="hu-HU" sz="2400" b="1" dirty="0" smtClean="0">
                <a:solidFill>
                  <a:srgbClr val="2D2D8A"/>
                </a:solidFill>
                <a:latin typeface="Cambria" pitchFamily="18" charset="0"/>
              </a:rPr>
              <a:t> is </a:t>
            </a:r>
            <a:r>
              <a:rPr lang="hu-HU" sz="2400" b="1" dirty="0" err="1" smtClean="0">
                <a:solidFill>
                  <a:srgbClr val="2D2D8A"/>
                </a:solidFill>
                <a:latin typeface="Cambria" pitchFamily="18" charset="0"/>
              </a:rPr>
              <a:t>decreasing</a:t>
            </a:r>
            <a:endParaRPr lang="hu-HU" sz="2400" b="1" dirty="0" smtClean="0">
              <a:solidFill>
                <a:srgbClr val="2D2D8A"/>
              </a:solidFill>
              <a:latin typeface="Cambria" pitchFamily="18" charset="0"/>
            </a:endParaRPr>
          </a:p>
          <a:p>
            <a:pPr marL="342900" indent="-342900">
              <a:buFontTx/>
              <a:buChar char="-"/>
            </a:pPr>
            <a:r>
              <a:rPr lang="hu-HU" sz="2000" dirty="0" err="1" smtClean="0">
                <a:solidFill>
                  <a:srgbClr val="2D2D8A"/>
                </a:solidFill>
                <a:latin typeface="Cambria" pitchFamily="18" charset="0"/>
              </a:rPr>
              <a:t>reactors</a:t>
            </a:r>
            <a:r>
              <a:rPr lang="hu-HU" sz="2000" dirty="0" smtClean="0">
                <a:solidFill>
                  <a:srgbClr val="2D2D8A"/>
                </a:solidFill>
                <a:latin typeface="Cambria" pitchFamily="18" charset="0"/>
              </a:rPr>
              <a:t> </a:t>
            </a:r>
            <a:r>
              <a:rPr lang="hu-HU" sz="2000" dirty="0" err="1" smtClean="0">
                <a:solidFill>
                  <a:srgbClr val="2D2D8A"/>
                </a:solidFill>
                <a:latin typeface="Cambria" pitchFamily="18" charset="0"/>
              </a:rPr>
              <a:t>are</a:t>
            </a:r>
            <a:r>
              <a:rPr lang="hu-HU" sz="2000" dirty="0" smtClean="0">
                <a:solidFill>
                  <a:srgbClr val="2D2D8A"/>
                </a:solidFill>
                <a:latin typeface="Cambria" pitchFamily="18" charset="0"/>
              </a:rPr>
              <a:t> </a:t>
            </a:r>
            <a:r>
              <a:rPr lang="hu-HU" sz="2000" dirty="0" err="1" smtClean="0">
                <a:solidFill>
                  <a:srgbClr val="2D2D8A"/>
                </a:solidFill>
                <a:latin typeface="Cambria" pitchFamily="18" charset="0"/>
              </a:rPr>
              <a:t>aging</a:t>
            </a:r>
            <a:r>
              <a:rPr lang="hu-HU" sz="2000" dirty="0" smtClean="0">
                <a:solidFill>
                  <a:srgbClr val="2D2D8A"/>
                </a:solidFill>
                <a:latin typeface="Cambria" pitchFamily="18" charset="0"/>
              </a:rPr>
              <a:t>, and </a:t>
            </a:r>
            <a:r>
              <a:rPr lang="hu-HU" sz="2000" dirty="0" err="1" smtClean="0">
                <a:solidFill>
                  <a:srgbClr val="2D2D8A"/>
                </a:solidFill>
                <a:latin typeface="Cambria" pitchFamily="18" charset="0"/>
              </a:rPr>
              <a:t>closing</a:t>
            </a:r>
            <a:r>
              <a:rPr lang="hu-HU" sz="2000" dirty="0" smtClean="0">
                <a:solidFill>
                  <a:srgbClr val="2D2D8A"/>
                </a:solidFill>
                <a:latin typeface="Cambria" pitchFamily="18" charset="0"/>
              </a:rPr>
              <a:t> down.</a:t>
            </a:r>
            <a:endParaRPr lang="hu-HU" sz="2000" dirty="0">
              <a:solidFill>
                <a:srgbClr val="2D2D8A"/>
              </a:solidFill>
              <a:latin typeface="Cambria" pitchFamily="18" charset="0"/>
            </a:endParaRPr>
          </a:p>
          <a:p>
            <a:pPr marL="342900" indent="-342900">
              <a:buFontTx/>
              <a:buChar char="-"/>
            </a:pPr>
            <a:r>
              <a:rPr lang="hu-HU" sz="2000" dirty="0" err="1">
                <a:solidFill>
                  <a:srgbClr val="2D2D8A"/>
                </a:solidFill>
                <a:latin typeface="Cambria" pitchFamily="18" charset="0"/>
              </a:rPr>
              <a:t>b</a:t>
            </a:r>
            <a:r>
              <a:rPr lang="hu-HU" sz="2000" dirty="0" err="1" smtClean="0">
                <a:solidFill>
                  <a:srgbClr val="2D2D8A"/>
                </a:solidFill>
                <a:latin typeface="Cambria" pitchFamily="18" charset="0"/>
              </a:rPr>
              <a:t>ig</a:t>
            </a:r>
            <a:r>
              <a:rPr lang="hu-HU" sz="2000" dirty="0" smtClean="0">
                <a:solidFill>
                  <a:srgbClr val="2D2D8A"/>
                </a:solidFill>
                <a:latin typeface="Cambria" pitchFamily="18" charset="0"/>
              </a:rPr>
              <a:t> </a:t>
            </a:r>
            <a:r>
              <a:rPr lang="hu-HU" sz="2000" dirty="0" err="1" smtClean="0">
                <a:solidFill>
                  <a:srgbClr val="2D2D8A"/>
                </a:solidFill>
                <a:latin typeface="Cambria" pitchFamily="18" charset="0"/>
              </a:rPr>
              <a:t>sources</a:t>
            </a:r>
            <a:r>
              <a:rPr lang="hu-HU" sz="2000" dirty="0" smtClean="0">
                <a:solidFill>
                  <a:srgbClr val="2D2D8A"/>
                </a:solidFill>
                <a:latin typeface="Cambria" pitchFamily="18" charset="0"/>
              </a:rPr>
              <a:t> </a:t>
            </a:r>
            <a:r>
              <a:rPr lang="hu-HU" sz="2000" dirty="0" err="1" smtClean="0">
                <a:solidFill>
                  <a:srgbClr val="2D2D8A"/>
                </a:solidFill>
                <a:latin typeface="Cambria" pitchFamily="18" charset="0"/>
              </a:rPr>
              <a:t>are</a:t>
            </a:r>
            <a:r>
              <a:rPr lang="hu-HU" sz="2000" dirty="0" smtClean="0">
                <a:solidFill>
                  <a:srgbClr val="2D2D8A"/>
                </a:solidFill>
                <a:latin typeface="Cambria" pitchFamily="18" charset="0"/>
              </a:rPr>
              <a:t> </a:t>
            </a:r>
            <a:r>
              <a:rPr lang="hu-HU" sz="2000" dirty="0" err="1" smtClean="0">
                <a:solidFill>
                  <a:srgbClr val="2D2D8A"/>
                </a:solidFill>
                <a:latin typeface="Cambria" pitchFamily="18" charset="0"/>
              </a:rPr>
              <a:t>delayed</a:t>
            </a:r>
            <a:r>
              <a:rPr lang="hu-HU" sz="2000" dirty="0" smtClean="0">
                <a:solidFill>
                  <a:srgbClr val="2D2D8A"/>
                </a:solidFill>
                <a:latin typeface="Cambria" pitchFamily="18" charset="0"/>
              </a:rPr>
              <a:t>. 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449071" y="2874638"/>
            <a:ext cx="8361263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solidFill>
                  <a:srgbClr val="2D2D8A"/>
                </a:solidFill>
                <a:latin typeface="Cambria" pitchFamily="18" charset="0"/>
              </a:rPr>
              <a:t>Many</a:t>
            </a:r>
            <a:r>
              <a:rPr lang="hu-HU" sz="2400" b="1" dirty="0" smtClean="0">
                <a:solidFill>
                  <a:srgbClr val="2D2D8A"/>
                </a:solidFill>
                <a:latin typeface="Cambria" pitchFamily="18" charset="0"/>
              </a:rPr>
              <a:t> </a:t>
            </a:r>
            <a:r>
              <a:rPr lang="hu-HU" sz="2400" b="1" dirty="0" err="1" smtClean="0">
                <a:solidFill>
                  <a:srgbClr val="2D2D8A"/>
                </a:solidFill>
                <a:latin typeface="Cambria" pitchFamily="18" charset="0"/>
              </a:rPr>
              <a:t>emerging</a:t>
            </a:r>
            <a:r>
              <a:rPr lang="hu-HU" sz="2400" b="1" dirty="0" smtClean="0">
                <a:solidFill>
                  <a:srgbClr val="2D2D8A"/>
                </a:solidFill>
                <a:latin typeface="Cambria" pitchFamily="18" charset="0"/>
              </a:rPr>
              <a:t> </a:t>
            </a:r>
            <a:r>
              <a:rPr lang="hu-HU" sz="2400" b="1" dirty="0" err="1" smtClean="0">
                <a:solidFill>
                  <a:srgbClr val="2D2D8A"/>
                </a:solidFill>
                <a:latin typeface="Cambria" pitchFamily="18" charset="0"/>
              </a:rPr>
              <a:t>applications</a:t>
            </a:r>
            <a:r>
              <a:rPr lang="hu-HU" sz="2400" b="1" dirty="0" smtClean="0">
                <a:solidFill>
                  <a:srgbClr val="2D2D8A"/>
                </a:solidFill>
                <a:latin typeface="Cambria" pitchFamily="18" charset="0"/>
              </a:rPr>
              <a:t> </a:t>
            </a:r>
            <a:r>
              <a:rPr lang="hu-HU" sz="2400" b="1" dirty="0" err="1" smtClean="0">
                <a:solidFill>
                  <a:srgbClr val="2D2D8A"/>
                </a:solidFill>
                <a:latin typeface="Cambria" pitchFamily="18" charset="0"/>
              </a:rPr>
              <a:t>call</a:t>
            </a:r>
            <a:r>
              <a:rPr lang="hu-HU" sz="2400" b="1" dirty="0" smtClean="0">
                <a:solidFill>
                  <a:srgbClr val="2D2D8A"/>
                </a:solidFill>
                <a:latin typeface="Cambria" pitchFamily="18" charset="0"/>
              </a:rPr>
              <a:t> </a:t>
            </a:r>
            <a:r>
              <a:rPr lang="hu-HU" sz="2400" b="1" dirty="0" err="1" smtClean="0">
                <a:solidFill>
                  <a:srgbClr val="2D2D8A"/>
                </a:solidFill>
                <a:latin typeface="Cambria" pitchFamily="18" charset="0"/>
              </a:rPr>
              <a:t>for</a:t>
            </a:r>
            <a:r>
              <a:rPr lang="hu-HU" sz="2400" b="1" dirty="0" smtClean="0">
                <a:solidFill>
                  <a:srgbClr val="2D2D8A"/>
                </a:solidFill>
                <a:latin typeface="Cambria" pitchFamily="18" charset="0"/>
              </a:rPr>
              <a:t> neutron </a:t>
            </a:r>
            <a:r>
              <a:rPr lang="hu-HU" sz="2400" b="1" dirty="0" err="1" smtClean="0">
                <a:solidFill>
                  <a:srgbClr val="2D2D8A"/>
                </a:solidFill>
                <a:latin typeface="Cambria" pitchFamily="18" charset="0"/>
              </a:rPr>
              <a:t>sources</a:t>
            </a:r>
            <a:r>
              <a:rPr lang="hu-HU" sz="2400" b="1" dirty="0" smtClean="0">
                <a:solidFill>
                  <a:srgbClr val="2D2D8A"/>
                </a:solidFill>
                <a:latin typeface="Cambria" pitchFamily="18" charset="0"/>
              </a:rPr>
              <a:t> </a:t>
            </a:r>
            <a:r>
              <a:rPr lang="hu-HU" sz="2400" b="1" dirty="0" err="1" smtClean="0">
                <a:solidFill>
                  <a:srgbClr val="2D2D8A"/>
                </a:solidFill>
                <a:latin typeface="Cambria" pitchFamily="18" charset="0"/>
              </a:rPr>
              <a:t>with</a:t>
            </a:r>
            <a:r>
              <a:rPr lang="hu-HU" sz="2400" b="1" dirty="0" smtClean="0">
                <a:solidFill>
                  <a:srgbClr val="2D2D8A"/>
                </a:solidFill>
                <a:latin typeface="Cambria" pitchFamily="18" charset="0"/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hu-HU" sz="2000" dirty="0" smtClean="0">
                <a:solidFill>
                  <a:srgbClr val="2D2D8A"/>
                </a:solidFill>
                <a:latin typeface="Cambria" pitchFamily="18" charset="0"/>
              </a:rPr>
              <a:t>a </a:t>
            </a:r>
            <a:r>
              <a:rPr lang="hu-HU" sz="2000" dirty="0" err="1">
                <a:solidFill>
                  <a:srgbClr val="2D2D8A"/>
                </a:solidFill>
                <a:latin typeface="Cambria" pitchFamily="18" charset="0"/>
              </a:rPr>
              <a:t>yield</a:t>
            </a:r>
            <a:r>
              <a:rPr lang="hu-HU" sz="2000" dirty="0">
                <a:solidFill>
                  <a:srgbClr val="2D2D8A"/>
                </a:solidFill>
                <a:latin typeface="Cambria" pitchFamily="18" charset="0"/>
              </a:rPr>
              <a:t> of </a:t>
            </a:r>
            <a:r>
              <a:rPr lang="hu-HU" sz="2000" dirty="0" smtClean="0">
                <a:solidFill>
                  <a:srgbClr val="2D2D8A"/>
                </a:solidFill>
                <a:latin typeface="Cambria" pitchFamily="18" charset="0"/>
              </a:rPr>
              <a:t>10</a:t>
            </a:r>
            <a:r>
              <a:rPr lang="hu-HU" sz="2000" baseline="30000" dirty="0" smtClean="0">
                <a:solidFill>
                  <a:srgbClr val="2D2D8A"/>
                </a:solidFill>
                <a:latin typeface="Cambria" pitchFamily="18" charset="0"/>
              </a:rPr>
              <a:t>8</a:t>
            </a:r>
            <a:r>
              <a:rPr lang="hu-HU" sz="2000" dirty="0" smtClean="0">
                <a:solidFill>
                  <a:srgbClr val="2D2D8A"/>
                </a:solidFill>
                <a:latin typeface="Cambria" pitchFamily="18" charset="0"/>
              </a:rPr>
              <a:t> n/s - 10</a:t>
            </a:r>
            <a:r>
              <a:rPr lang="hu-HU" sz="2000" baseline="30000" dirty="0" smtClean="0">
                <a:solidFill>
                  <a:srgbClr val="2D2D8A"/>
                </a:solidFill>
                <a:latin typeface="Cambria" pitchFamily="18" charset="0"/>
              </a:rPr>
              <a:t>11</a:t>
            </a:r>
            <a:r>
              <a:rPr lang="hu-HU" sz="2000" dirty="0" smtClean="0">
                <a:solidFill>
                  <a:srgbClr val="2D2D8A"/>
                </a:solidFill>
                <a:latin typeface="Cambria" pitchFamily="18" charset="0"/>
              </a:rPr>
              <a:t> </a:t>
            </a:r>
            <a:r>
              <a:rPr lang="hu-HU" sz="2000" dirty="0">
                <a:solidFill>
                  <a:srgbClr val="2D2D8A"/>
                </a:solidFill>
                <a:latin typeface="Cambria" pitchFamily="18" charset="0"/>
              </a:rPr>
              <a:t>n/s</a:t>
            </a:r>
            <a:r>
              <a:rPr lang="hu-HU" sz="2000" dirty="0" smtClean="0">
                <a:solidFill>
                  <a:srgbClr val="2D2D8A"/>
                </a:solidFill>
                <a:latin typeface="Cambria" pitchFamily="18" charset="0"/>
              </a:rPr>
              <a:t>; </a:t>
            </a:r>
            <a:endParaRPr lang="hu-HU" sz="2000" dirty="0">
              <a:solidFill>
                <a:srgbClr val="2D2D8A"/>
              </a:solidFill>
              <a:latin typeface="Cambria" pitchFamily="18" charset="0"/>
            </a:endParaRPr>
          </a:p>
          <a:p>
            <a:pPr marL="342900" indent="-342900">
              <a:buFontTx/>
              <a:buChar char="-"/>
            </a:pPr>
            <a:r>
              <a:rPr lang="hu-HU" sz="2000" dirty="0" err="1">
                <a:solidFill>
                  <a:srgbClr val="2D2D8A"/>
                </a:solidFill>
                <a:latin typeface="Cambria" pitchFamily="18" charset="0"/>
              </a:rPr>
              <a:t>r</a:t>
            </a:r>
            <a:r>
              <a:rPr lang="hu-HU" sz="2000" dirty="0" err="1" smtClean="0">
                <a:solidFill>
                  <a:srgbClr val="2D2D8A"/>
                </a:solidFill>
                <a:latin typeface="Cambria" pitchFamily="18" charset="0"/>
              </a:rPr>
              <a:t>elaxed</a:t>
            </a:r>
            <a:r>
              <a:rPr lang="hu-HU" sz="2000" dirty="0" smtClean="0">
                <a:solidFill>
                  <a:srgbClr val="2D2D8A"/>
                </a:solidFill>
                <a:latin typeface="Cambria" pitchFamily="18" charset="0"/>
              </a:rPr>
              <a:t> </a:t>
            </a:r>
            <a:r>
              <a:rPr lang="hu-HU" sz="2000" dirty="0" err="1" smtClean="0">
                <a:solidFill>
                  <a:srgbClr val="2D2D8A"/>
                </a:solidFill>
                <a:latin typeface="Cambria" pitchFamily="18" charset="0"/>
              </a:rPr>
              <a:t>safety</a:t>
            </a:r>
            <a:r>
              <a:rPr lang="hu-HU" sz="2000" dirty="0" smtClean="0">
                <a:solidFill>
                  <a:srgbClr val="2D2D8A"/>
                </a:solidFill>
                <a:latin typeface="Cambria" pitchFamily="18" charset="0"/>
              </a:rPr>
              <a:t> and </a:t>
            </a:r>
            <a:r>
              <a:rPr lang="hu-HU" sz="2000" dirty="0" err="1" smtClean="0">
                <a:solidFill>
                  <a:srgbClr val="2D2D8A"/>
                </a:solidFill>
                <a:latin typeface="Cambria" pitchFamily="18" charset="0"/>
              </a:rPr>
              <a:t>security</a:t>
            </a:r>
            <a:r>
              <a:rPr lang="hu-HU" sz="2000" dirty="0" smtClean="0">
                <a:solidFill>
                  <a:srgbClr val="2D2D8A"/>
                </a:solidFill>
                <a:latin typeface="Cambria" pitchFamily="18" charset="0"/>
              </a:rPr>
              <a:t> (</a:t>
            </a:r>
            <a:r>
              <a:rPr lang="hu-HU" sz="2000" dirty="0" err="1" smtClean="0">
                <a:solidFill>
                  <a:srgbClr val="2D2D8A"/>
                </a:solidFill>
                <a:latin typeface="Cambria" pitchFamily="18" charset="0"/>
              </a:rPr>
              <a:t>compared</a:t>
            </a:r>
            <a:r>
              <a:rPr lang="hu-HU" sz="2000" dirty="0" smtClean="0">
                <a:solidFill>
                  <a:srgbClr val="2D2D8A"/>
                </a:solidFill>
                <a:latin typeface="Cambria" pitchFamily="18" charset="0"/>
              </a:rPr>
              <a:t> </a:t>
            </a:r>
            <a:r>
              <a:rPr lang="hu-HU" sz="2000" dirty="0" err="1" smtClean="0">
                <a:solidFill>
                  <a:srgbClr val="2D2D8A"/>
                </a:solidFill>
                <a:latin typeface="Cambria" pitchFamily="18" charset="0"/>
              </a:rPr>
              <a:t>to</a:t>
            </a:r>
            <a:r>
              <a:rPr lang="hu-HU" sz="2000" dirty="0" smtClean="0">
                <a:solidFill>
                  <a:srgbClr val="2D2D8A"/>
                </a:solidFill>
                <a:latin typeface="Cambria" pitchFamily="18" charset="0"/>
              </a:rPr>
              <a:t> </a:t>
            </a:r>
            <a:r>
              <a:rPr lang="hu-HU" sz="2000" dirty="0" err="1" smtClean="0">
                <a:solidFill>
                  <a:srgbClr val="2D2D8A"/>
                </a:solidFill>
                <a:latin typeface="Cambria" pitchFamily="18" charset="0"/>
              </a:rPr>
              <a:t>reactors</a:t>
            </a:r>
            <a:r>
              <a:rPr lang="hu-HU" sz="2000" dirty="0" smtClean="0">
                <a:solidFill>
                  <a:srgbClr val="2D2D8A"/>
                </a:solidFill>
                <a:latin typeface="Cambria" pitchFamily="18" charset="0"/>
              </a:rPr>
              <a:t>);</a:t>
            </a:r>
          </a:p>
          <a:p>
            <a:pPr marL="342900" indent="-342900">
              <a:buFontTx/>
              <a:buChar char="-"/>
            </a:pPr>
            <a:r>
              <a:rPr lang="hu-HU" sz="2000" dirty="0" err="1">
                <a:solidFill>
                  <a:srgbClr val="2D2D8A"/>
                </a:solidFill>
                <a:latin typeface="Cambria" pitchFamily="18" charset="0"/>
              </a:rPr>
              <a:t>c</a:t>
            </a:r>
            <a:r>
              <a:rPr lang="hu-HU" sz="2000" dirty="0" err="1" smtClean="0">
                <a:solidFill>
                  <a:srgbClr val="2D2D8A"/>
                </a:solidFill>
                <a:latin typeface="Cambria" pitchFamily="18" charset="0"/>
              </a:rPr>
              <a:t>ompact</a:t>
            </a:r>
            <a:r>
              <a:rPr lang="hu-HU" sz="2000" dirty="0" smtClean="0">
                <a:solidFill>
                  <a:srgbClr val="2D2D8A"/>
                </a:solidFill>
                <a:latin typeface="Cambria" pitchFamily="18" charset="0"/>
              </a:rPr>
              <a:t>, </a:t>
            </a:r>
            <a:r>
              <a:rPr lang="hu-HU" sz="2000" dirty="0" err="1" smtClean="0">
                <a:solidFill>
                  <a:srgbClr val="2D2D8A"/>
                </a:solidFill>
                <a:latin typeface="Cambria" pitchFamily="18" charset="0"/>
              </a:rPr>
              <a:t>efficient</a:t>
            </a:r>
            <a:r>
              <a:rPr lang="hu-HU" sz="2000" dirty="0">
                <a:solidFill>
                  <a:srgbClr val="2D2D8A"/>
                </a:solidFill>
                <a:latin typeface="Cambria" pitchFamily="18" charset="0"/>
              </a:rPr>
              <a:t>;</a:t>
            </a:r>
            <a:endParaRPr lang="hu-HU" sz="2000" dirty="0" smtClean="0">
              <a:solidFill>
                <a:srgbClr val="2D2D8A"/>
              </a:solidFill>
              <a:latin typeface="Cambria" pitchFamily="18" charset="0"/>
            </a:endParaRPr>
          </a:p>
          <a:p>
            <a:pPr marL="342900" indent="-342900">
              <a:buFontTx/>
              <a:buChar char="-"/>
            </a:pPr>
            <a:r>
              <a:rPr lang="hu-HU" sz="2000" dirty="0" err="1">
                <a:solidFill>
                  <a:srgbClr val="2D2D8A"/>
                </a:solidFill>
                <a:latin typeface="Cambria" pitchFamily="18" charset="0"/>
              </a:rPr>
              <a:t>r</a:t>
            </a:r>
            <a:r>
              <a:rPr lang="hu-HU" sz="2000" dirty="0" err="1" smtClean="0">
                <a:solidFill>
                  <a:srgbClr val="2D2D8A"/>
                </a:solidFill>
                <a:latin typeface="Cambria" pitchFamily="18" charset="0"/>
              </a:rPr>
              <a:t>eliable</a:t>
            </a:r>
            <a:r>
              <a:rPr lang="hu-HU" sz="2000" dirty="0">
                <a:solidFill>
                  <a:srgbClr val="2D2D8A"/>
                </a:solidFill>
                <a:latin typeface="Cambria" pitchFamily="18" charset="0"/>
              </a:rPr>
              <a:t>.</a:t>
            </a:r>
            <a:endParaRPr lang="hu-HU" sz="2000" dirty="0" smtClean="0">
              <a:solidFill>
                <a:srgbClr val="2D2D8A"/>
              </a:solidFill>
              <a:latin typeface="Cambria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59612" y="4586203"/>
            <a:ext cx="666804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solidFill>
                  <a:srgbClr val="2D2D8A"/>
                </a:solidFill>
                <a:latin typeface="Cambria" pitchFamily="18" charset="0"/>
              </a:rPr>
              <a:t>Specialities</a:t>
            </a:r>
            <a:r>
              <a:rPr lang="hu-HU" sz="2400" b="1" dirty="0" smtClean="0">
                <a:solidFill>
                  <a:srgbClr val="2D2D8A"/>
                </a:solidFill>
                <a:latin typeface="Cambria" pitchFamily="18" charset="0"/>
              </a:rPr>
              <a:t> of a </a:t>
            </a:r>
            <a:r>
              <a:rPr lang="hu-HU" sz="2400" b="1" dirty="0" err="1" smtClean="0">
                <a:solidFill>
                  <a:srgbClr val="2D2D8A"/>
                </a:solidFill>
                <a:latin typeface="Cambria" pitchFamily="18" charset="0"/>
              </a:rPr>
              <a:t>laser-based</a:t>
            </a:r>
            <a:r>
              <a:rPr lang="hu-HU" sz="2400" b="1" dirty="0" smtClean="0">
                <a:solidFill>
                  <a:srgbClr val="2D2D8A"/>
                </a:solidFill>
                <a:latin typeface="Cambria" pitchFamily="18" charset="0"/>
              </a:rPr>
              <a:t> neutron </a:t>
            </a:r>
            <a:r>
              <a:rPr lang="hu-HU" sz="2400" b="1" dirty="0" err="1" smtClean="0">
                <a:solidFill>
                  <a:srgbClr val="2D2D8A"/>
                </a:solidFill>
                <a:latin typeface="Cambria" pitchFamily="18" charset="0"/>
              </a:rPr>
              <a:t>source</a:t>
            </a:r>
            <a:endParaRPr lang="hu-HU" sz="2400" b="1" dirty="0" smtClean="0">
              <a:solidFill>
                <a:srgbClr val="2D2D8A"/>
              </a:solidFill>
              <a:latin typeface="Cambria" pitchFamily="18" charset="0"/>
            </a:endParaRPr>
          </a:p>
          <a:p>
            <a:pPr marL="342900" indent="-342900">
              <a:buFontTx/>
              <a:buChar char="-"/>
            </a:pPr>
            <a:r>
              <a:rPr lang="hu-HU" sz="2000" dirty="0" err="1">
                <a:solidFill>
                  <a:srgbClr val="2D2D8A"/>
                </a:solidFill>
                <a:latin typeface="Cambria" pitchFamily="18" charset="0"/>
              </a:rPr>
              <a:t>n</a:t>
            </a:r>
            <a:r>
              <a:rPr lang="hu-HU" sz="2000" dirty="0" err="1" smtClean="0">
                <a:solidFill>
                  <a:srgbClr val="2D2D8A"/>
                </a:solidFill>
                <a:latin typeface="Cambria" pitchFamily="18" charset="0"/>
              </a:rPr>
              <a:t>eutrons</a:t>
            </a:r>
            <a:r>
              <a:rPr lang="hu-HU" sz="2000" dirty="0" smtClean="0">
                <a:solidFill>
                  <a:srgbClr val="2D2D8A"/>
                </a:solidFill>
                <a:latin typeface="Cambria" pitchFamily="18" charset="0"/>
              </a:rPr>
              <a:t> </a:t>
            </a:r>
            <a:r>
              <a:rPr lang="hu-HU" sz="2000" dirty="0" err="1" smtClean="0">
                <a:solidFill>
                  <a:srgbClr val="2D2D8A"/>
                </a:solidFill>
                <a:latin typeface="Cambria" pitchFamily="18" charset="0"/>
              </a:rPr>
              <a:t>are</a:t>
            </a:r>
            <a:r>
              <a:rPr lang="hu-HU" sz="2000" dirty="0" smtClean="0">
                <a:solidFill>
                  <a:srgbClr val="2D2D8A"/>
                </a:solidFill>
                <a:latin typeface="Cambria" pitchFamily="18" charset="0"/>
              </a:rPr>
              <a:t> </a:t>
            </a:r>
            <a:r>
              <a:rPr lang="hu-HU" sz="2000" dirty="0" err="1" smtClean="0">
                <a:solidFill>
                  <a:srgbClr val="2D2D8A"/>
                </a:solidFill>
                <a:latin typeface="Cambria" pitchFamily="18" charset="0"/>
              </a:rPr>
              <a:t>generated</a:t>
            </a:r>
            <a:r>
              <a:rPr lang="hu-HU" sz="2000" dirty="0" smtClean="0">
                <a:solidFill>
                  <a:srgbClr val="2D2D8A"/>
                </a:solidFill>
                <a:latin typeface="Cambria" pitchFamily="18" charset="0"/>
              </a:rPr>
              <a:t> in </a:t>
            </a:r>
            <a:r>
              <a:rPr lang="hu-HU" sz="2000" dirty="0" err="1" smtClean="0">
                <a:solidFill>
                  <a:srgbClr val="2D2D8A"/>
                </a:solidFill>
                <a:latin typeface="Cambria" pitchFamily="18" charset="0"/>
              </a:rPr>
              <a:t>ultrashort</a:t>
            </a:r>
            <a:r>
              <a:rPr lang="hu-HU" sz="2000" dirty="0" smtClean="0">
                <a:solidFill>
                  <a:srgbClr val="2D2D8A"/>
                </a:solidFill>
                <a:latin typeface="Cambria" pitchFamily="18" charset="0"/>
              </a:rPr>
              <a:t> </a:t>
            </a:r>
            <a:r>
              <a:rPr lang="hu-HU" sz="2000" dirty="0" err="1" smtClean="0">
                <a:solidFill>
                  <a:srgbClr val="2D2D8A"/>
                </a:solidFill>
                <a:latin typeface="Cambria" pitchFamily="18" charset="0"/>
              </a:rPr>
              <a:t>bunches</a:t>
            </a:r>
            <a:r>
              <a:rPr lang="hu-HU" sz="2000" dirty="0" smtClean="0">
                <a:solidFill>
                  <a:srgbClr val="2D2D8A"/>
                </a:solidFill>
                <a:latin typeface="Cambria" pitchFamily="18" charset="0"/>
              </a:rPr>
              <a:t>;</a:t>
            </a:r>
            <a:endParaRPr lang="hu-HU" sz="2000" dirty="0">
              <a:solidFill>
                <a:srgbClr val="2D2D8A"/>
              </a:solidFill>
              <a:latin typeface="Cambria" pitchFamily="18" charset="0"/>
            </a:endParaRPr>
          </a:p>
          <a:p>
            <a:pPr marL="342900" indent="-342900">
              <a:buFontTx/>
              <a:buChar char="-"/>
            </a:pPr>
            <a:r>
              <a:rPr lang="hu-HU" sz="2000" dirty="0" err="1">
                <a:solidFill>
                  <a:srgbClr val="2D2D8A"/>
                </a:solidFill>
                <a:latin typeface="Cambria" pitchFamily="18" charset="0"/>
              </a:rPr>
              <a:t>t</a:t>
            </a:r>
            <a:r>
              <a:rPr lang="hu-HU" sz="2000" dirty="0" err="1" smtClean="0">
                <a:solidFill>
                  <a:srgbClr val="2D2D8A"/>
                </a:solidFill>
                <a:latin typeface="Cambria" pitchFamily="18" charset="0"/>
              </a:rPr>
              <a:t>he</a:t>
            </a:r>
            <a:r>
              <a:rPr lang="hu-HU" sz="2000" dirty="0" smtClean="0">
                <a:solidFill>
                  <a:srgbClr val="2D2D8A"/>
                </a:solidFill>
                <a:latin typeface="Cambria" pitchFamily="18" charset="0"/>
              </a:rPr>
              <a:t> ”</a:t>
            </a:r>
            <a:r>
              <a:rPr lang="hu-HU" sz="2000" dirty="0" err="1" smtClean="0">
                <a:solidFill>
                  <a:srgbClr val="2D2D8A"/>
                </a:solidFill>
                <a:latin typeface="Cambria" pitchFamily="18" charset="0"/>
              </a:rPr>
              <a:t>machine</a:t>
            </a:r>
            <a:r>
              <a:rPr lang="hu-HU" sz="2000" dirty="0" smtClean="0">
                <a:solidFill>
                  <a:srgbClr val="2D2D8A"/>
                </a:solidFill>
                <a:latin typeface="Cambria" pitchFamily="18" charset="0"/>
              </a:rPr>
              <a:t>” (</a:t>
            </a:r>
            <a:r>
              <a:rPr lang="hu-HU" sz="2000" dirty="0" err="1" smtClean="0">
                <a:solidFill>
                  <a:srgbClr val="2D2D8A"/>
                </a:solidFill>
                <a:latin typeface="Cambria" pitchFamily="18" charset="0"/>
              </a:rPr>
              <a:t>laser</a:t>
            </a:r>
            <a:r>
              <a:rPr lang="hu-HU" sz="2000" dirty="0" smtClean="0">
                <a:solidFill>
                  <a:srgbClr val="2D2D8A"/>
                </a:solidFill>
                <a:latin typeface="Cambria" pitchFamily="18" charset="0"/>
              </a:rPr>
              <a:t>) and </a:t>
            </a:r>
            <a:r>
              <a:rPr lang="hu-HU" sz="2000" dirty="0" err="1" smtClean="0">
                <a:solidFill>
                  <a:srgbClr val="2D2D8A"/>
                </a:solidFill>
                <a:latin typeface="Cambria" pitchFamily="18" charset="0"/>
              </a:rPr>
              <a:t>the</a:t>
            </a:r>
            <a:r>
              <a:rPr lang="hu-HU" sz="2000" dirty="0" smtClean="0">
                <a:solidFill>
                  <a:srgbClr val="2D2D8A"/>
                </a:solidFill>
                <a:latin typeface="Cambria" pitchFamily="18" charset="0"/>
              </a:rPr>
              <a:t> ”</a:t>
            </a:r>
            <a:r>
              <a:rPr lang="hu-HU" sz="2000" dirty="0" err="1" smtClean="0">
                <a:solidFill>
                  <a:srgbClr val="2D2D8A"/>
                </a:solidFill>
                <a:latin typeface="Cambria" pitchFamily="18" charset="0"/>
              </a:rPr>
              <a:t>source</a:t>
            </a:r>
            <a:r>
              <a:rPr lang="hu-HU" sz="2000" dirty="0" smtClean="0">
                <a:solidFill>
                  <a:srgbClr val="2D2D8A"/>
                </a:solidFill>
                <a:latin typeface="Cambria" pitchFamily="18" charset="0"/>
              </a:rPr>
              <a:t>” </a:t>
            </a:r>
            <a:r>
              <a:rPr lang="hu-HU" sz="2000" dirty="0" err="1" smtClean="0">
                <a:solidFill>
                  <a:srgbClr val="2D2D8A"/>
                </a:solidFill>
                <a:latin typeface="Cambria" pitchFamily="18" charset="0"/>
              </a:rPr>
              <a:t>can</a:t>
            </a:r>
            <a:r>
              <a:rPr lang="hu-HU" sz="2000" dirty="0" smtClean="0">
                <a:solidFill>
                  <a:srgbClr val="2D2D8A"/>
                </a:solidFill>
                <a:latin typeface="Cambria" pitchFamily="18" charset="0"/>
              </a:rPr>
              <a:t> be </a:t>
            </a:r>
            <a:r>
              <a:rPr lang="hu-HU" sz="2000" dirty="0" err="1" smtClean="0">
                <a:solidFill>
                  <a:srgbClr val="2D2D8A"/>
                </a:solidFill>
                <a:latin typeface="Cambria" pitchFamily="18" charset="0"/>
              </a:rPr>
              <a:t>separated</a:t>
            </a:r>
            <a:r>
              <a:rPr lang="hu-HU" sz="2000" dirty="0" smtClean="0">
                <a:solidFill>
                  <a:srgbClr val="2D2D8A"/>
                </a:solidFill>
                <a:latin typeface="Cambria" pitchFamily="18" charset="0"/>
              </a:rPr>
              <a:t>;</a:t>
            </a:r>
          </a:p>
          <a:p>
            <a:pPr marL="342900" indent="-342900">
              <a:buFontTx/>
              <a:buChar char="-"/>
            </a:pPr>
            <a:r>
              <a:rPr lang="hu-HU" sz="2000" dirty="0" err="1">
                <a:solidFill>
                  <a:srgbClr val="2D2D8A"/>
                </a:solidFill>
                <a:latin typeface="Cambria" pitchFamily="18" charset="0"/>
              </a:rPr>
              <a:t>t</a:t>
            </a:r>
            <a:r>
              <a:rPr lang="hu-HU" sz="2000" dirty="0" err="1" smtClean="0">
                <a:solidFill>
                  <a:srgbClr val="2D2D8A"/>
                </a:solidFill>
                <a:latin typeface="Cambria" pitchFamily="18" charset="0"/>
              </a:rPr>
              <a:t>he</a:t>
            </a:r>
            <a:r>
              <a:rPr lang="hu-HU" sz="2000" dirty="0" smtClean="0">
                <a:solidFill>
                  <a:srgbClr val="2D2D8A"/>
                </a:solidFill>
                <a:latin typeface="Cambria" pitchFamily="18" charset="0"/>
              </a:rPr>
              <a:t> </a:t>
            </a:r>
            <a:r>
              <a:rPr lang="hu-HU" sz="2000" dirty="0" err="1" smtClean="0">
                <a:solidFill>
                  <a:srgbClr val="2D2D8A"/>
                </a:solidFill>
                <a:latin typeface="Cambria" pitchFamily="18" charset="0"/>
              </a:rPr>
              <a:t>laser</a:t>
            </a:r>
            <a:r>
              <a:rPr lang="hu-HU" sz="2000" dirty="0" smtClean="0">
                <a:solidFill>
                  <a:srgbClr val="2D2D8A"/>
                </a:solidFill>
                <a:latin typeface="Cambria" pitchFamily="18" charset="0"/>
              </a:rPr>
              <a:t> is </a:t>
            </a:r>
            <a:r>
              <a:rPr lang="hu-HU" sz="2000" dirty="0" err="1" smtClean="0">
                <a:solidFill>
                  <a:srgbClr val="2D2D8A"/>
                </a:solidFill>
                <a:latin typeface="Cambria" pitchFamily="18" charset="0"/>
              </a:rPr>
              <a:t>not</a:t>
            </a:r>
            <a:r>
              <a:rPr lang="hu-HU" sz="2000" dirty="0" smtClean="0">
                <a:solidFill>
                  <a:srgbClr val="2D2D8A"/>
                </a:solidFill>
                <a:latin typeface="Cambria" pitchFamily="18" charset="0"/>
              </a:rPr>
              <a:t> a </a:t>
            </a:r>
            <a:r>
              <a:rPr lang="hu-HU" sz="2000" dirty="0" err="1" smtClean="0">
                <a:solidFill>
                  <a:srgbClr val="2D2D8A"/>
                </a:solidFill>
                <a:latin typeface="Cambria" pitchFamily="18" charset="0"/>
              </a:rPr>
              <a:t>nuclear</a:t>
            </a:r>
            <a:r>
              <a:rPr lang="hu-HU" sz="2000" dirty="0" smtClean="0">
                <a:solidFill>
                  <a:srgbClr val="2D2D8A"/>
                </a:solidFill>
                <a:latin typeface="Cambria" pitchFamily="18" charset="0"/>
              </a:rPr>
              <a:t> </a:t>
            </a:r>
            <a:r>
              <a:rPr lang="hu-HU" sz="2000" dirty="0" err="1" smtClean="0">
                <a:solidFill>
                  <a:srgbClr val="2D2D8A"/>
                </a:solidFill>
                <a:latin typeface="Cambria" pitchFamily="18" charset="0"/>
              </a:rPr>
              <a:t>device</a:t>
            </a:r>
            <a:r>
              <a:rPr lang="hu-HU" sz="2000" dirty="0" smtClean="0">
                <a:solidFill>
                  <a:srgbClr val="2D2D8A"/>
                </a:solidFill>
                <a:latin typeface="Cambria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27724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4">
            <a:extLst>
              <a:ext uri="{FF2B5EF4-FFF2-40B4-BE49-F238E27FC236}">
                <a16:creationId xmlns:a16="http://schemas.microsoft.com/office/drawing/2014/main" id="{1738F9DF-8491-474B-8135-17BE4452BA94}"/>
              </a:ext>
            </a:extLst>
          </p:cNvPr>
          <p:cNvSpPr txBox="1"/>
          <p:nvPr/>
        </p:nvSpPr>
        <p:spPr>
          <a:xfrm>
            <a:off x="373034" y="118417"/>
            <a:ext cx="87552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hu-HU"/>
            </a:defPPr>
            <a:lvl1pPr algn="ctr" eaLnBrk="1" hangingPunct="1">
              <a:buFontTx/>
              <a:buNone/>
              <a:defRPr sz="2800" b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Cambria" panose="02040503050406030204" pitchFamily="18" charset="0"/>
                <a:cs typeface="+mn-cs"/>
              </a:rPr>
              <a:t>Partition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Cambria" panose="02040503050406030204" pitchFamily="18" charset="0"/>
                <a:cs typeface="+mn-cs"/>
              </a:rPr>
              <a:t> and)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Cambria" panose="02040503050406030204" pitchFamily="18" charset="0"/>
                <a:cs typeface="+mn-cs"/>
              </a:rPr>
              <a:t>T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Cambria" panose="02040503050406030204" pitchFamily="18" charset="0"/>
                <a:cs typeface="+mn-cs"/>
              </a:rPr>
              <a:t>ransmutation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Cambria" panose="02040503050406030204" pitchFamily="18" charset="0"/>
                <a:cs typeface="+mn-cs"/>
              </a:rPr>
              <a:t> of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Cambria" panose="02040503050406030204" pitchFamily="18" charset="0"/>
                <a:cs typeface="+mn-cs"/>
              </a:rPr>
              <a:t>spent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Cambria" panose="02040503050406030204" pitchFamily="18" charset="0"/>
                <a:cs typeface="+mn-cs"/>
              </a:rPr>
              <a:t>nuclear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Cambria" panose="02040503050406030204" pitchFamily="18" charset="0"/>
                <a:cs typeface="+mn-cs"/>
              </a:rPr>
              <a:t>fuel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AutoShape 4"/>
          <p:cNvSpPr>
            <a:spLocks noChangeAspect="1" noChangeArrowheads="1" noTextEdit="1"/>
          </p:cNvSpPr>
          <p:nvPr/>
        </p:nvSpPr>
        <p:spPr bwMode="auto">
          <a:xfrm>
            <a:off x="1687735" y="993511"/>
            <a:ext cx="6261497" cy="3502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Segoe UI" pitchFamily="34" charset="0"/>
            </a:endParaRPr>
          </a:p>
        </p:txBody>
      </p:sp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4509097" y="4271825"/>
            <a:ext cx="928158" cy="152826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Segoe UI" pitchFamily="34" charset="0"/>
            </a:endParaRPr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4563835" y="4271825"/>
            <a:ext cx="819873" cy="152826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Segoe UI" pitchFamily="34" charset="0"/>
            </a:endParaRPr>
          </a:p>
        </p:txBody>
      </p:sp>
      <p:sp>
        <p:nvSpPr>
          <p:cNvPr id="18" name="Rectangle 28"/>
          <p:cNvSpPr>
            <a:spLocks noChangeArrowheads="1"/>
          </p:cNvSpPr>
          <p:nvPr/>
        </p:nvSpPr>
        <p:spPr bwMode="auto">
          <a:xfrm>
            <a:off x="4601913" y="4239366"/>
            <a:ext cx="1270863" cy="20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Segoe UI" pitchFamily="34" charset="0"/>
            </a:endParaRPr>
          </a:p>
        </p:txBody>
      </p:sp>
      <p:sp>
        <p:nvSpPr>
          <p:cNvPr id="35" name="TextBox 60"/>
          <p:cNvSpPr txBox="1"/>
          <p:nvPr/>
        </p:nvSpPr>
        <p:spPr>
          <a:xfrm>
            <a:off x="2793369" y="4728046"/>
            <a:ext cx="1477565" cy="1077218"/>
          </a:xfrm>
          <a:prstGeom prst="rect">
            <a:avLst/>
          </a:prstGeom>
          <a:noFill/>
          <a:ln>
            <a:solidFill>
              <a:sysClr val="windowText" lastClr="000000">
                <a:lumMod val="65000"/>
                <a:lumOff val="35000"/>
              </a:sysClr>
            </a:solidFill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egoe UI" pitchFamily="34" charset="0"/>
              </a:rPr>
              <a:t>Radiation time reduction: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egoe UI" pitchFamily="34" charset="0"/>
              </a:rPr>
              <a:t>1 000x</a:t>
            </a:r>
          </a:p>
        </p:txBody>
      </p:sp>
      <p:sp>
        <p:nvSpPr>
          <p:cNvPr id="36" name="TextBox 61"/>
          <p:cNvSpPr txBox="1"/>
          <p:nvPr/>
        </p:nvSpPr>
        <p:spPr>
          <a:xfrm>
            <a:off x="5771579" y="4802777"/>
            <a:ext cx="1326356" cy="830997"/>
          </a:xfrm>
          <a:prstGeom prst="rect">
            <a:avLst/>
          </a:prstGeom>
          <a:noFill/>
          <a:ln>
            <a:solidFill>
              <a:sysClr val="windowText" lastClr="000000">
                <a:lumMod val="50000"/>
                <a:lumOff val="50000"/>
              </a:sysClr>
            </a:solidFill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egoe UI" pitchFamily="34" charset="0"/>
              </a:rPr>
              <a:t>Volume reduction: 100x</a:t>
            </a:r>
          </a:p>
        </p:txBody>
      </p:sp>
      <p:pic>
        <p:nvPicPr>
          <p:cNvPr id="41" name="Picture 4" descr="http://www.radioactivity.eu.com/site/images/Transmutation_Actinides_a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027" y="896979"/>
            <a:ext cx="6275259" cy="375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Lefelé nyíl 41"/>
          <p:cNvSpPr/>
          <p:nvPr/>
        </p:nvSpPr>
        <p:spPr>
          <a:xfrm>
            <a:off x="4270933" y="1772816"/>
            <a:ext cx="238163" cy="2124232"/>
          </a:xfrm>
          <a:prstGeom prst="downArrow">
            <a:avLst/>
          </a:prstGeom>
          <a:solidFill>
            <a:srgbClr val="FF0000"/>
          </a:solidFill>
          <a:scene3d>
            <a:camera prst="orthographicFront">
              <a:rot lat="0" lon="1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4574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8"/>
          <p:cNvSpPr txBox="1"/>
          <p:nvPr/>
        </p:nvSpPr>
        <p:spPr>
          <a:xfrm>
            <a:off x="323528" y="116632"/>
            <a:ext cx="8460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Further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outlook</a:t>
            </a:r>
            <a:r>
              <a:rPr lang="hu-HU" dirty="0"/>
              <a:t> </a:t>
            </a:r>
            <a:r>
              <a:rPr lang="hu-HU" dirty="0" smtClean="0"/>
              <a:t>-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the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big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(est)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shot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755576" y="620688"/>
            <a:ext cx="8280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</a:rPr>
              <a:t>A (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</a:rPr>
              <a:t>laser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</a:rPr>
              <a:t>-)</a:t>
            </a:r>
            <a:r>
              <a:rPr lang="hu-HU" sz="28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a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</a:rPr>
              <a:t>ccelerator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</a:rPr>
              <a:t> </a:t>
            </a:r>
            <a:r>
              <a:rPr kumimoji="0" lang="hu-HU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</a:rPr>
              <a:t>driven</a:t>
            </a:r>
            <a:r>
              <a:rPr kumimoji="0" lang="hu-HU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</a:rPr>
              <a:t> </a:t>
            </a:r>
            <a:r>
              <a:rPr kumimoji="0" lang="hu-HU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</a:rPr>
              <a:t>Thorium</a:t>
            </a:r>
            <a:r>
              <a:rPr kumimoji="0" lang="hu-HU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</a:rPr>
              <a:t> (</a:t>
            </a:r>
            <a:r>
              <a:rPr kumimoji="0" lang="hu-HU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</a:rPr>
              <a:t>molten</a:t>
            </a:r>
            <a:r>
              <a:rPr kumimoji="0" lang="hu-HU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</a:rPr>
              <a:t> </a:t>
            </a:r>
            <a:r>
              <a:rPr kumimoji="0" lang="hu-H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</a:rPr>
              <a:t>salt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</a:rPr>
              <a:t>) </a:t>
            </a:r>
            <a:b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</a:rPr>
            </a:b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</a:rPr>
              <a:t>(</a:t>
            </a:r>
            <a:r>
              <a:rPr kumimoji="0" lang="hu-H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</a:rPr>
              <a:t>sub-critical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</a:rPr>
              <a:t>) </a:t>
            </a:r>
            <a:r>
              <a:rPr kumimoji="0" lang="hu-H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</a:rPr>
              <a:t>reactor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</a:rPr>
              <a:t>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15955" t="15501" r="21032" b="6592"/>
          <a:stretch/>
        </p:blipFill>
        <p:spPr>
          <a:xfrm>
            <a:off x="1907704" y="2348880"/>
            <a:ext cx="5393266" cy="3750734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7308304" y="5661248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i="1" dirty="0" err="1"/>
              <a:t>b</a:t>
            </a:r>
            <a:r>
              <a:rPr lang="hu-HU" i="1" dirty="0" err="1" smtClean="0"/>
              <a:t>y</a:t>
            </a:r>
            <a:r>
              <a:rPr lang="hu-HU" i="1" dirty="0" smtClean="0"/>
              <a:t> </a:t>
            </a:r>
            <a:r>
              <a:rPr lang="hu-HU" i="1" dirty="0" err="1" smtClean="0"/>
              <a:t>C.Rubbia</a:t>
            </a:r>
            <a:endParaRPr lang="en-GB" i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1619672" y="1556792"/>
            <a:ext cx="6323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9900"/>
                </a:solidFill>
              </a:rPr>
              <a:t>First</a:t>
            </a:r>
            <a:r>
              <a:rPr lang="hu-HU" dirty="0" smtClean="0">
                <a:solidFill>
                  <a:srgbClr val="009900"/>
                </a:solidFill>
              </a:rPr>
              <a:t> </a:t>
            </a:r>
            <a:r>
              <a:rPr lang="hu-HU" dirty="0" err="1" smtClean="0">
                <a:solidFill>
                  <a:srgbClr val="009900"/>
                </a:solidFill>
              </a:rPr>
              <a:t>promoter</a:t>
            </a:r>
            <a:r>
              <a:rPr lang="hu-HU" dirty="0" smtClean="0">
                <a:solidFill>
                  <a:srgbClr val="009900"/>
                </a:solidFill>
              </a:rPr>
              <a:t> </a:t>
            </a:r>
            <a:r>
              <a:rPr lang="hu-HU" dirty="0" err="1" smtClean="0">
                <a:solidFill>
                  <a:srgbClr val="009900"/>
                </a:solidFill>
              </a:rPr>
              <a:t>was</a:t>
            </a:r>
            <a:r>
              <a:rPr lang="hu-HU" dirty="0" smtClean="0">
                <a:solidFill>
                  <a:srgbClr val="009900"/>
                </a:solidFill>
              </a:rPr>
              <a:t> and </a:t>
            </a:r>
            <a:r>
              <a:rPr lang="hu-HU" dirty="0" err="1" smtClean="0">
                <a:solidFill>
                  <a:srgbClr val="009900"/>
                </a:solidFill>
              </a:rPr>
              <a:t>initial</a:t>
            </a:r>
            <a:r>
              <a:rPr lang="hu-HU" dirty="0" smtClean="0">
                <a:solidFill>
                  <a:srgbClr val="009900"/>
                </a:solidFill>
              </a:rPr>
              <a:t> </a:t>
            </a:r>
            <a:r>
              <a:rPr lang="hu-HU" dirty="0" err="1" smtClean="0">
                <a:solidFill>
                  <a:srgbClr val="009900"/>
                </a:solidFill>
              </a:rPr>
              <a:t>experiments</a:t>
            </a:r>
            <a:r>
              <a:rPr lang="hu-HU" dirty="0" smtClean="0">
                <a:solidFill>
                  <a:srgbClr val="009900"/>
                </a:solidFill>
              </a:rPr>
              <a:t> </a:t>
            </a:r>
            <a:r>
              <a:rPr lang="hu-HU" dirty="0" err="1" smtClean="0">
                <a:solidFill>
                  <a:srgbClr val="009900"/>
                </a:solidFill>
              </a:rPr>
              <a:t>done</a:t>
            </a:r>
            <a:r>
              <a:rPr lang="hu-HU" dirty="0" smtClean="0">
                <a:solidFill>
                  <a:srgbClr val="009900"/>
                </a:solidFill>
              </a:rPr>
              <a:t> </a:t>
            </a:r>
            <a:r>
              <a:rPr lang="hu-HU" dirty="0" err="1" smtClean="0">
                <a:solidFill>
                  <a:srgbClr val="009900"/>
                </a:solidFill>
              </a:rPr>
              <a:t>by</a:t>
            </a:r>
            <a:r>
              <a:rPr lang="hu-HU" dirty="0" smtClean="0">
                <a:solidFill>
                  <a:srgbClr val="009900"/>
                </a:solidFill>
              </a:rPr>
              <a:t> E.Teller.</a:t>
            </a:r>
          </a:p>
          <a:p>
            <a:pPr algn="ctr"/>
            <a:r>
              <a:rPr lang="hu-HU" dirty="0" err="1" smtClean="0">
                <a:solidFill>
                  <a:srgbClr val="009900"/>
                </a:solidFill>
              </a:rPr>
              <a:t>Recently</a:t>
            </a:r>
            <a:r>
              <a:rPr lang="hu-HU" dirty="0" smtClean="0">
                <a:solidFill>
                  <a:srgbClr val="009900"/>
                </a:solidFill>
              </a:rPr>
              <a:t>, Nobel </a:t>
            </a:r>
            <a:r>
              <a:rPr lang="hu-HU" dirty="0" err="1" smtClean="0">
                <a:solidFill>
                  <a:srgbClr val="009900"/>
                </a:solidFill>
              </a:rPr>
              <a:t>leaurates</a:t>
            </a:r>
            <a:r>
              <a:rPr lang="hu-HU" dirty="0" smtClean="0">
                <a:solidFill>
                  <a:srgbClr val="009900"/>
                </a:solidFill>
              </a:rPr>
              <a:t> </a:t>
            </a:r>
            <a:r>
              <a:rPr lang="hu-HU" dirty="0" err="1" smtClean="0">
                <a:solidFill>
                  <a:srgbClr val="009900"/>
                </a:solidFill>
              </a:rPr>
              <a:t>as</a:t>
            </a:r>
            <a:r>
              <a:rPr lang="hu-HU" dirty="0" smtClean="0">
                <a:solidFill>
                  <a:srgbClr val="009900"/>
                </a:solidFill>
              </a:rPr>
              <a:t> C. </a:t>
            </a:r>
            <a:r>
              <a:rPr lang="hu-HU" dirty="0" err="1" smtClean="0">
                <a:solidFill>
                  <a:srgbClr val="009900"/>
                </a:solidFill>
              </a:rPr>
              <a:t>Rubbia</a:t>
            </a:r>
            <a:r>
              <a:rPr lang="hu-HU" dirty="0" smtClean="0">
                <a:solidFill>
                  <a:srgbClr val="009900"/>
                </a:solidFill>
              </a:rPr>
              <a:t> and G. </a:t>
            </a:r>
            <a:r>
              <a:rPr lang="hu-HU" dirty="0" err="1" smtClean="0">
                <a:solidFill>
                  <a:srgbClr val="009900"/>
                </a:solidFill>
              </a:rPr>
              <a:t>Mourou</a:t>
            </a:r>
            <a:endParaRPr lang="en-GB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9602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43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8"/>
          <p:cNvSpPr txBox="1"/>
          <p:nvPr/>
        </p:nvSpPr>
        <p:spPr>
          <a:xfrm>
            <a:off x="251520" y="0"/>
            <a:ext cx="8460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Laser-based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neutron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sources</a:t>
            </a:r>
            <a:endParaRPr kumimoji="0" lang="hu-HU" sz="2800" b="1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/>
              <a:t>PW </a:t>
            </a:r>
            <a:r>
              <a:rPr lang="hu-HU" dirty="0" err="1" smtClean="0"/>
              <a:t>class</a:t>
            </a:r>
            <a:r>
              <a:rPr lang="hu-HU" dirty="0" smtClean="0"/>
              <a:t> </a:t>
            </a:r>
            <a:r>
              <a:rPr lang="hu-HU" dirty="0" err="1" smtClean="0"/>
              <a:t>lasers</a:t>
            </a:r>
            <a:r>
              <a:rPr lang="hu-HU" dirty="0" smtClean="0"/>
              <a:t> – </a:t>
            </a:r>
            <a:r>
              <a:rPr lang="hu-HU" dirty="0" err="1" smtClean="0"/>
              <a:t>current</a:t>
            </a:r>
            <a:r>
              <a:rPr lang="hu-HU" dirty="0" smtClean="0"/>
              <a:t> </a:t>
            </a:r>
            <a:r>
              <a:rPr lang="hu-HU" dirty="0" err="1" smtClean="0"/>
              <a:t>situation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755576" y="1196752"/>
            <a:ext cx="5040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PhotoFusion</a:t>
            </a: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Accelerate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ion (proton,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deuterium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Make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fusion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Be(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p,n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),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p,n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), D(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d,n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(T)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d,n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</p:txBody>
      </p:sp>
      <p:sp>
        <p:nvSpPr>
          <p:cNvPr id="7" name="Téglalap 6"/>
          <p:cNvSpPr/>
          <p:nvPr/>
        </p:nvSpPr>
        <p:spPr>
          <a:xfrm>
            <a:off x="683568" y="2852936"/>
            <a:ext cx="5040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Photonuclear</a:t>
            </a: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Accelerate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electrons</a:t>
            </a:r>
            <a:endParaRPr kumimoji="0" lang="hu-H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Brehmstralung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and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high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Z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converter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(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Symbol" panose="05050102010706020507" pitchFamily="18" charset="2"/>
              </a:rPr>
              <a:t>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,n)</a:t>
            </a:r>
          </a:p>
        </p:txBody>
      </p:sp>
      <p:sp>
        <p:nvSpPr>
          <p:cNvPr id="8" name="Téglalap 7"/>
          <p:cNvSpPr/>
          <p:nvPr/>
        </p:nvSpPr>
        <p:spPr>
          <a:xfrm>
            <a:off x="683568" y="4869160"/>
            <a:ext cx="5040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Laser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spallation</a:t>
            </a: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Accelerate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proton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Make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fusion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Be(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p,n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),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p,n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), D(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d,n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(T)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d,n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5796136" y="1052736"/>
            <a:ext cx="3194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34349C"/>
                </a:solidFill>
              </a:rPr>
              <a:t>Highest</a:t>
            </a:r>
            <a:r>
              <a:rPr lang="hu-HU" dirty="0" smtClean="0">
                <a:solidFill>
                  <a:srgbClr val="34349C"/>
                </a:solidFill>
              </a:rPr>
              <a:t> </a:t>
            </a:r>
            <a:r>
              <a:rPr lang="hu-HU" dirty="0" err="1" smtClean="0">
                <a:solidFill>
                  <a:srgbClr val="34349C"/>
                </a:solidFill>
              </a:rPr>
              <a:t>efficiency</a:t>
            </a:r>
            <a:r>
              <a:rPr lang="hu-HU" dirty="0" smtClean="0">
                <a:solidFill>
                  <a:srgbClr val="34349C"/>
                </a:solidFill>
              </a:rPr>
              <a:t> </a:t>
            </a:r>
            <a:r>
              <a:rPr lang="hu-HU" dirty="0" err="1" smtClean="0">
                <a:solidFill>
                  <a:srgbClr val="34349C"/>
                </a:solidFill>
              </a:rPr>
              <a:t>experiment</a:t>
            </a:r>
            <a:endParaRPr lang="en-GB" dirty="0">
              <a:solidFill>
                <a:srgbClr val="34349C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228184" y="1484784"/>
            <a:ext cx="1289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34349C"/>
                </a:solidFill>
              </a:rPr>
              <a:t>69×10</a:t>
            </a:r>
            <a:r>
              <a:rPr lang="hu-HU" baseline="30000" dirty="0" smtClean="0">
                <a:solidFill>
                  <a:srgbClr val="34349C"/>
                </a:solidFill>
              </a:rPr>
              <a:t>7</a:t>
            </a:r>
            <a:r>
              <a:rPr lang="hu-HU" dirty="0" smtClean="0">
                <a:solidFill>
                  <a:srgbClr val="34349C"/>
                </a:solidFill>
              </a:rPr>
              <a:t> n/J</a:t>
            </a:r>
            <a:endParaRPr lang="hu-HU" dirty="0">
              <a:solidFill>
                <a:srgbClr val="34349C"/>
              </a:solidFill>
            </a:endParaRPr>
          </a:p>
          <a:p>
            <a:r>
              <a:rPr lang="hu-HU" dirty="0" smtClean="0">
                <a:solidFill>
                  <a:srgbClr val="FF0000"/>
                </a:solidFill>
              </a:rPr>
              <a:t>2×10</a:t>
            </a:r>
            <a:r>
              <a:rPr lang="hu-HU" baseline="30000" dirty="0" smtClean="0">
                <a:solidFill>
                  <a:srgbClr val="FF0000"/>
                </a:solidFill>
              </a:rPr>
              <a:t>6</a:t>
            </a:r>
            <a:r>
              <a:rPr lang="hu-HU" dirty="0" smtClean="0">
                <a:solidFill>
                  <a:srgbClr val="FF0000"/>
                </a:solidFill>
              </a:rPr>
              <a:t> n/s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5492049" y="2420888"/>
            <a:ext cx="36724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 smtClean="0">
                <a:solidFill>
                  <a:srgbClr val="34349C"/>
                </a:solidFill>
              </a:rPr>
              <a:t>Günther et </a:t>
            </a:r>
            <a:r>
              <a:rPr lang="hu-HU" sz="1400" dirty="0" err="1" smtClean="0">
                <a:solidFill>
                  <a:srgbClr val="34349C"/>
                </a:solidFill>
              </a:rPr>
              <a:t>al</a:t>
            </a:r>
            <a:r>
              <a:rPr lang="hu-HU" sz="1400" dirty="0" smtClean="0">
                <a:solidFill>
                  <a:srgbClr val="34349C"/>
                </a:solidFill>
              </a:rPr>
              <a:t>., </a:t>
            </a:r>
            <a:r>
              <a:rPr lang="hu-HU" sz="1400" dirty="0" err="1" smtClean="0">
                <a:solidFill>
                  <a:srgbClr val="34349C"/>
                </a:solidFill>
              </a:rPr>
              <a:t>Nat</a:t>
            </a:r>
            <a:r>
              <a:rPr lang="hu-HU" sz="1400" dirty="0" smtClean="0">
                <a:solidFill>
                  <a:srgbClr val="34349C"/>
                </a:solidFill>
              </a:rPr>
              <a:t>. Com.13, (2022) 170</a:t>
            </a:r>
            <a:endParaRPr lang="en-GB" sz="1400" dirty="0">
              <a:solidFill>
                <a:srgbClr val="34349C"/>
              </a:solidFill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4860032" y="5949280"/>
            <a:ext cx="38884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 smtClean="0">
                <a:solidFill>
                  <a:srgbClr val="34349C"/>
                </a:solidFill>
              </a:rPr>
              <a:t>Martinez et </a:t>
            </a:r>
            <a:r>
              <a:rPr lang="hu-HU" sz="1400" dirty="0" err="1" smtClean="0">
                <a:solidFill>
                  <a:srgbClr val="34349C"/>
                </a:solidFill>
              </a:rPr>
              <a:t>al</a:t>
            </a:r>
            <a:r>
              <a:rPr lang="hu-HU" sz="1400" dirty="0" smtClean="0">
                <a:solidFill>
                  <a:srgbClr val="34349C"/>
                </a:solidFill>
              </a:rPr>
              <a:t>., </a:t>
            </a:r>
            <a:r>
              <a:rPr lang="hu-HU" sz="1400" dirty="0" err="1" smtClean="0">
                <a:solidFill>
                  <a:srgbClr val="34349C"/>
                </a:solidFill>
              </a:rPr>
              <a:t>MatRadExt</a:t>
            </a:r>
            <a:r>
              <a:rPr lang="hu-HU" sz="1400" dirty="0" smtClean="0">
                <a:solidFill>
                  <a:srgbClr val="34349C"/>
                </a:solidFill>
              </a:rPr>
              <a:t> 7 (2022) 024401</a:t>
            </a:r>
            <a:endParaRPr lang="en-GB" sz="1400" dirty="0">
              <a:solidFill>
                <a:srgbClr val="34349C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6300192" y="5085184"/>
            <a:ext cx="2210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34349C"/>
                </a:solidFill>
              </a:rPr>
              <a:t>~8×10</a:t>
            </a:r>
            <a:r>
              <a:rPr lang="hu-HU" baseline="30000" dirty="0" smtClean="0">
                <a:solidFill>
                  <a:srgbClr val="34349C"/>
                </a:solidFill>
              </a:rPr>
              <a:t>10</a:t>
            </a:r>
            <a:r>
              <a:rPr lang="hu-HU" dirty="0" smtClean="0">
                <a:solidFill>
                  <a:srgbClr val="34349C"/>
                </a:solidFill>
              </a:rPr>
              <a:t> n/J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~1300×10</a:t>
            </a:r>
            <a:r>
              <a:rPr lang="hu-HU" baseline="30000" dirty="0" smtClean="0">
                <a:solidFill>
                  <a:srgbClr val="FF0000"/>
                </a:solidFill>
              </a:rPr>
              <a:t>6</a:t>
            </a:r>
            <a:r>
              <a:rPr lang="hu-HU" dirty="0" smtClean="0">
                <a:solidFill>
                  <a:srgbClr val="FF0000"/>
                </a:solidFill>
              </a:rPr>
              <a:t> n/s</a:t>
            </a:r>
            <a:r>
              <a:rPr lang="hu-HU" dirty="0" smtClean="0">
                <a:solidFill>
                  <a:srgbClr val="34349C"/>
                </a:solidFill>
              </a:rPr>
              <a:t> </a:t>
            </a:r>
          </a:p>
          <a:p>
            <a:r>
              <a:rPr lang="hu-HU" dirty="0" smtClean="0">
                <a:solidFill>
                  <a:srgbClr val="34349C"/>
                </a:solidFill>
              </a:rPr>
              <a:t>~1% </a:t>
            </a:r>
            <a:r>
              <a:rPr lang="hu-HU" dirty="0" err="1" smtClean="0">
                <a:solidFill>
                  <a:srgbClr val="34349C"/>
                </a:solidFill>
              </a:rPr>
              <a:t>laser</a:t>
            </a:r>
            <a:r>
              <a:rPr lang="hu-HU" dirty="0" smtClean="0">
                <a:solidFill>
                  <a:srgbClr val="34349C"/>
                </a:solidFill>
              </a:rPr>
              <a:t>-&gt;neutron</a:t>
            </a:r>
            <a:endParaRPr lang="en-GB" dirty="0">
              <a:solidFill>
                <a:srgbClr val="34349C"/>
              </a:solidFill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6156176" y="4725144"/>
            <a:ext cx="2181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34349C"/>
                </a:solidFill>
              </a:rPr>
              <a:t>Predicted</a:t>
            </a:r>
            <a:r>
              <a:rPr lang="hu-HU" dirty="0" smtClean="0">
                <a:solidFill>
                  <a:srgbClr val="34349C"/>
                </a:solidFill>
              </a:rPr>
              <a:t> </a:t>
            </a:r>
            <a:r>
              <a:rPr lang="hu-HU" dirty="0" err="1" smtClean="0">
                <a:solidFill>
                  <a:srgbClr val="34349C"/>
                </a:solidFill>
              </a:rPr>
              <a:t>efficiency</a:t>
            </a:r>
            <a:endParaRPr lang="en-GB" dirty="0">
              <a:solidFill>
                <a:srgbClr val="34349C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275856" y="4149080"/>
            <a:ext cx="49264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hu-HU"/>
            </a:defPPr>
            <a:lvl1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200" b="1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hu-HU" dirty="0" err="1"/>
              <a:t>Average</a:t>
            </a:r>
            <a:r>
              <a:rPr lang="hu-HU" dirty="0"/>
              <a:t> </a:t>
            </a:r>
            <a:r>
              <a:rPr lang="hu-HU" dirty="0" err="1"/>
              <a:t>power</a:t>
            </a:r>
            <a:r>
              <a:rPr lang="hu-HU" dirty="0"/>
              <a:t> of </a:t>
            </a:r>
            <a:r>
              <a:rPr lang="hu-HU" dirty="0" err="1"/>
              <a:t>such</a:t>
            </a:r>
            <a:r>
              <a:rPr lang="hu-HU" dirty="0"/>
              <a:t> </a:t>
            </a:r>
            <a:r>
              <a:rPr lang="hu-HU" dirty="0" err="1"/>
              <a:t>lasers</a:t>
            </a:r>
            <a:r>
              <a:rPr lang="hu-HU" dirty="0"/>
              <a:t> is ~</a:t>
            </a:r>
            <a:r>
              <a:rPr lang="hu-HU" dirty="0" smtClean="0"/>
              <a:t>1W </a:t>
            </a:r>
            <a:endParaRPr lang="en-GB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6228184" y="3068960"/>
            <a:ext cx="1353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34349C"/>
                </a:solidFill>
              </a:rPr>
              <a:t>2.9×10</a:t>
            </a:r>
            <a:r>
              <a:rPr lang="hu-HU" baseline="30000" dirty="0" smtClean="0">
                <a:solidFill>
                  <a:srgbClr val="34349C"/>
                </a:solidFill>
              </a:rPr>
              <a:t>7</a:t>
            </a:r>
            <a:r>
              <a:rPr lang="hu-HU" dirty="0" smtClean="0">
                <a:solidFill>
                  <a:srgbClr val="34349C"/>
                </a:solidFill>
              </a:rPr>
              <a:t> n/J</a:t>
            </a:r>
            <a:endParaRPr lang="hu-HU" dirty="0">
              <a:solidFill>
                <a:srgbClr val="34349C"/>
              </a:solidFill>
            </a:endParaRPr>
          </a:p>
          <a:p>
            <a:r>
              <a:rPr lang="hu-HU" dirty="0" smtClean="0">
                <a:solidFill>
                  <a:srgbClr val="FF0000"/>
                </a:solidFill>
              </a:rPr>
              <a:t>~ 10</a:t>
            </a:r>
            <a:r>
              <a:rPr lang="hu-HU" baseline="30000" dirty="0" smtClean="0">
                <a:solidFill>
                  <a:srgbClr val="FF0000"/>
                </a:solidFill>
              </a:rPr>
              <a:t>5</a:t>
            </a:r>
            <a:r>
              <a:rPr lang="hu-HU" dirty="0" smtClean="0">
                <a:solidFill>
                  <a:srgbClr val="FF0000"/>
                </a:solidFill>
              </a:rPr>
              <a:t> n/s</a:t>
            </a:r>
            <a:endParaRPr lang="hu-H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1059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/>
      <p:bldP spid="14" grpId="0"/>
      <p:bldP spid="15" grpId="0"/>
      <p:bldP spid="16" grpId="0"/>
      <p:bldP spid="13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069" y="6381328"/>
            <a:ext cx="1181553" cy="359649"/>
          </a:xfrm>
          <a:prstGeom prst="rect">
            <a:avLst/>
          </a:prstGeom>
        </p:spPr>
      </p:pic>
      <p:sp>
        <p:nvSpPr>
          <p:cNvPr id="6" name="Szövegdoboz 4"/>
          <p:cNvSpPr txBox="1">
            <a:spLocks noChangeArrowheads="1"/>
          </p:cNvSpPr>
          <p:nvPr/>
        </p:nvSpPr>
        <p:spPr bwMode="auto">
          <a:xfrm>
            <a:off x="1043608" y="10319"/>
            <a:ext cx="66246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cap="none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Neutron </a:t>
            </a:r>
            <a:r>
              <a:rPr kumimoji="0" lang="hu-HU" sz="2800" b="1" i="0" u="none" strike="noStrike" cap="none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needs</a:t>
            </a:r>
            <a:r>
              <a:rPr kumimoji="0" lang="hu-HU" sz="2800" b="1" i="0" u="none" strike="noStrike" cap="none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and</a:t>
            </a:r>
            <a:r>
              <a:rPr kumimoji="0" lang="hu-HU" sz="2800" b="1" i="0" u="none" strike="noStrike" cap="none" normalizeH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cap="none" normalizeH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lasers</a:t>
            </a:r>
            <a:endParaRPr lang="hu-HU" sz="2800" b="1" dirty="0"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cap="none" normalizeH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– </a:t>
            </a:r>
            <a:r>
              <a:rPr kumimoji="0" lang="hu-HU" sz="2800" b="1" i="0" u="none" strike="noStrike" cap="none" normalizeH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energ</a:t>
            </a:r>
            <a:r>
              <a:rPr lang="hu-HU" sz="2800" b="1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y </a:t>
            </a:r>
            <a:r>
              <a:rPr lang="hu-HU" sz="2800" b="1" dirty="0" err="1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conservation</a:t>
            </a:r>
            <a:endParaRPr kumimoji="0" lang="en-US" sz="2800" b="1" i="0" u="none" strike="noStrike" cap="none" normalizeH="0" baseline="0" noProof="0" dirty="0">
              <a:ln>
                <a:noFill/>
              </a:ln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7" name="Szövegdoboz 1"/>
          <p:cNvSpPr txBox="1">
            <a:spLocks noChangeArrowheads="1"/>
          </p:cNvSpPr>
          <p:nvPr/>
        </p:nvSpPr>
        <p:spPr bwMode="auto">
          <a:xfrm>
            <a:off x="2339752" y="1340768"/>
            <a:ext cx="3940502" cy="430887"/>
          </a:xfrm>
          <a:prstGeom prst="rect">
            <a:avLst/>
          </a:prstGeom>
          <a:noFill/>
          <a:extLst/>
        </p:spPr>
        <p:txBody>
          <a:bodyPr wrap="none" rtlCol="0">
            <a:spAutoFit/>
          </a:bodyPr>
          <a:lstStyle>
            <a:defPPr>
              <a:defRPr lang="hu-HU"/>
            </a:defPPr>
            <a:lvl1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200" b="1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hu-HU" dirty="0" err="1" smtClean="0">
                <a:solidFill>
                  <a:srgbClr val="FF0000"/>
                </a:solidFill>
              </a:rPr>
              <a:t>Demand</a:t>
            </a:r>
            <a:r>
              <a:rPr lang="hu-HU" dirty="0" smtClean="0">
                <a:solidFill>
                  <a:srgbClr val="FF0000"/>
                </a:solidFill>
              </a:rPr>
              <a:t>: 10</a:t>
            </a:r>
            <a:r>
              <a:rPr lang="hu-HU" baseline="30000" dirty="0" smtClean="0">
                <a:solidFill>
                  <a:srgbClr val="FF0000"/>
                </a:solidFill>
              </a:rPr>
              <a:t>10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>
                <a:solidFill>
                  <a:srgbClr val="FF0000"/>
                </a:solidFill>
              </a:rPr>
              <a:t>n/s, </a:t>
            </a:r>
            <a:r>
              <a:rPr lang="hu-HU" dirty="0" smtClean="0">
                <a:solidFill>
                  <a:srgbClr val="FF0000"/>
                </a:solidFill>
              </a:rPr>
              <a:t> &gt;1 </a:t>
            </a:r>
            <a:r>
              <a:rPr lang="hu-HU" dirty="0" err="1">
                <a:solidFill>
                  <a:srgbClr val="FF0000"/>
                </a:solidFill>
              </a:rPr>
              <a:t>MeV</a:t>
            </a:r>
            <a:r>
              <a:rPr lang="hu-HU" dirty="0">
                <a:solidFill>
                  <a:srgbClr val="FF0000"/>
                </a:solidFill>
              </a:rPr>
              <a:t>/n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331640" y="21328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8" name="Szövegdoboz 1"/>
          <p:cNvSpPr txBox="1">
            <a:spLocks noChangeArrowheads="1"/>
          </p:cNvSpPr>
          <p:nvPr/>
        </p:nvSpPr>
        <p:spPr bwMode="auto">
          <a:xfrm>
            <a:off x="971600" y="1844824"/>
            <a:ext cx="6700039" cy="430887"/>
          </a:xfrm>
          <a:prstGeom prst="rect">
            <a:avLst/>
          </a:prstGeom>
          <a:noFill/>
          <a:extLst/>
        </p:spPr>
        <p:txBody>
          <a:bodyPr wrap="none" rtlCol="0">
            <a:spAutoFit/>
          </a:bodyPr>
          <a:lstStyle>
            <a:defPPr>
              <a:defRPr lang="hu-HU"/>
            </a:defPPr>
            <a:lvl1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200" b="1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hu-HU" dirty="0" err="1"/>
              <a:t>Average</a:t>
            </a:r>
            <a:r>
              <a:rPr lang="hu-HU" dirty="0"/>
              <a:t> </a:t>
            </a:r>
            <a:r>
              <a:rPr lang="hu-HU" dirty="0" err="1"/>
              <a:t>power</a:t>
            </a:r>
            <a:r>
              <a:rPr lang="hu-HU" dirty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neutrons</a:t>
            </a:r>
            <a:r>
              <a:rPr lang="hu-HU" dirty="0" smtClean="0"/>
              <a:t>: 1.6 </a:t>
            </a:r>
            <a:r>
              <a:rPr lang="hu-HU" dirty="0" err="1"/>
              <a:t>m</a:t>
            </a:r>
            <a:r>
              <a:rPr lang="hu-HU" dirty="0" err="1" smtClean="0"/>
              <a:t>W</a:t>
            </a:r>
            <a:r>
              <a:rPr lang="hu-HU" dirty="0" smtClean="0"/>
              <a:t> (1.6 </a:t>
            </a:r>
            <a:r>
              <a:rPr lang="hu-HU" dirty="0" err="1"/>
              <a:t>m</a:t>
            </a:r>
            <a:r>
              <a:rPr lang="hu-HU" dirty="0" err="1" smtClean="0"/>
              <a:t>J</a:t>
            </a:r>
            <a:r>
              <a:rPr lang="hu-HU" dirty="0" smtClean="0"/>
              <a:t> </a:t>
            </a:r>
            <a:r>
              <a:rPr lang="hu-HU" dirty="0"/>
              <a:t>/s)</a:t>
            </a:r>
            <a:endParaRPr lang="en-US" dirty="0"/>
          </a:p>
        </p:txBody>
      </p:sp>
      <p:sp>
        <p:nvSpPr>
          <p:cNvPr id="9" name="Szövegdoboz 1"/>
          <p:cNvSpPr txBox="1">
            <a:spLocks noChangeArrowheads="1"/>
          </p:cNvSpPr>
          <p:nvPr/>
        </p:nvSpPr>
        <p:spPr bwMode="auto">
          <a:xfrm>
            <a:off x="1043608" y="3501008"/>
            <a:ext cx="7022692" cy="430887"/>
          </a:xfrm>
          <a:prstGeom prst="rect">
            <a:avLst/>
          </a:prstGeom>
          <a:noFill/>
          <a:extLst/>
        </p:spPr>
        <p:txBody>
          <a:bodyPr wrap="none" rtlCol="0">
            <a:spAutoFit/>
          </a:bodyPr>
          <a:lstStyle>
            <a:defPPr>
              <a:defRPr lang="hu-HU"/>
            </a:defPPr>
            <a:lvl1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200" b="1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hu-HU" dirty="0" smtClean="0"/>
              <a:t>0.01</a:t>
            </a:r>
            <a:r>
              <a:rPr lang="hu-HU" dirty="0"/>
              <a:t>% conversion </a:t>
            </a:r>
            <a:r>
              <a:rPr lang="hu-HU" dirty="0" err="1"/>
              <a:t>from</a:t>
            </a:r>
            <a:r>
              <a:rPr lang="hu-HU" dirty="0"/>
              <a:t> </a:t>
            </a:r>
            <a:r>
              <a:rPr lang="hu-HU" dirty="0" err="1"/>
              <a:t>laser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neutron: </a:t>
            </a:r>
            <a:r>
              <a:rPr lang="hu-HU" dirty="0" smtClean="0"/>
              <a:t>160 W </a:t>
            </a:r>
            <a:r>
              <a:rPr lang="hu-HU" dirty="0" err="1"/>
              <a:t>laser</a:t>
            </a:r>
            <a:endParaRPr lang="en-US" dirty="0"/>
          </a:p>
        </p:txBody>
      </p:sp>
      <p:sp>
        <p:nvSpPr>
          <p:cNvPr id="10" name="Szövegdoboz 4"/>
          <p:cNvSpPr txBox="1">
            <a:spLocks noChangeArrowheads="1"/>
          </p:cNvSpPr>
          <p:nvPr/>
        </p:nvSpPr>
        <p:spPr bwMode="auto">
          <a:xfrm>
            <a:off x="1259632" y="2852936"/>
            <a:ext cx="6624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cap="none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Laser</a:t>
            </a:r>
            <a:r>
              <a:rPr kumimoji="0" lang="hu-HU" sz="2800" b="1" i="0" u="none" strike="noStrike" cap="none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cap="none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needs</a:t>
            </a:r>
            <a:endParaRPr kumimoji="0" lang="en-US" sz="2800" b="1" i="0" u="none" strike="noStrike" cap="none" normalizeH="0" baseline="0" noProof="0" dirty="0">
              <a:ln>
                <a:noFill/>
              </a:ln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11" name="Szövegdoboz 1"/>
          <p:cNvSpPr txBox="1">
            <a:spLocks noChangeArrowheads="1"/>
          </p:cNvSpPr>
          <p:nvPr/>
        </p:nvSpPr>
        <p:spPr bwMode="auto">
          <a:xfrm>
            <a:off x="1043608" y="3896942"/>
            <a:ext cx="7261540" cy="430887"/>
          </a:xfrm>
          <a:prstGeom prst="rect">
            <a:avLst/>
          </a:prstGeom>
          <a:noFill/>
          <a:extLst/>
        </p:spPr>
        <p:txBody>
          <a:bodyPr wrap="none" rtlCol="0">
            <a:spAutoFit/>
          </a:bodyPr>
          <a:lstStyle>
            <a:defPPr>
              <a:defRPr lang="hu-HU"/>
            </a:defPPr>
            <a:lvl1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200" b="1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hu-HU" dirty="0" smtClean="0"/>
              <a:t>0.001</a:t>
            </a:r>
            <a:r>
              <a:rPr lang="hu-HU" dirty="0"/>
              <a:t>% conversion </a:t>
            </a:r>
            <a:r>
              <a:rPr lang="hu-HU" dirty="0" err="1"/>
              <a:t>from</a:t>
            </a:r>
            <a:r>
              <a:rPr lang="hu-HU" dirty="0"/>
              <a:t> </a:t>
            </a:r>
            <a:r>
              <a:rPr lang="hu-HU" dirty="0" err="1"/>
              <a:t>laser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neutron: </a:t>
            </a:r>
            <a:r>
              <a:rPr lang="hu-HU" dirty="0" smtClean="0"/>
              <a:t>1.6 kW </a:t>
            </a:r>
            <a:r>
              <a:rPr lang="hu-HU" dirty="0" err="1"/>
              <a:t>laser</a:t>
            </a:r>
            <a:endParaRPr lang="en-US" dirty="0"/>
          </a:p>
        </p:txBody>
      </p:sp>
      <p:sp>
        <p:nvSpPr>
          <p:cNvPr id="4" name="Ellipszis 3"/>
          <p:cNvSpPr/>
          <p:nvPr/>
        </p:nvSpPr>
        <p:spPr>
          <a:xfrm>
            <a:off x="5940152" y="3212976"/>
            <a:ext cx="1872208" cy="1368152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scene3d>
            <a:camera prst="orthographicFront">
              <a:rot lat="0" lon="1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5063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943891" y="0"/>
            <a:ext cx="7200702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800" b="1" dirty="0" err="1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State</a:t>
            </a:r>
            <a:r>
              <a:rPr lang="hu-HU" sz="2800" b="1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of </a:t>
            </a:r>
            <a:r>
              <a:rPr lang="hu-HU" sz="2800" b="1" dirty="0" err="1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</a:t>
            </a:r>
            <a:r>
              <a:rPr lang="hu-HU" sz="2800" b="1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art </a:t>
            </a:r>
            <a:r>
              <a:rPr lang="hu-HU" sz="2800" b="1" dirty="0" err="1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</a:t>
            </a:r>
            <a:r>
              <a:rPr lang="hu-HU" sz="2800" b="1" dirty="0" err="1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eprated</a:t>
            </a:r>
            <a:r>
              <a:rPr lang="hu-HU" sz="2800" b="1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PW-</a:t>
            </a:r>
            <a:r>
              <a:rPr lang="hu-HU" sz="2800" b="1" dirty="0" err="1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class</a:t>
            </a:r>
            <a:r>
              <a:rPr lang="hu-HU" sz="2800" b="1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hu-HU" sz="2800" b="1" dirty="0" err="1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lasers</a:t>
            </a:r>
            <a:endParaRPr lang="hu-HU" sz="2800" b="1" dirty="0" smtClean="0"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(</a:t>
            </a:r>
            <a:r>
              <a:rPr kumimoji="0" lang="hu-HU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all</a:t>
            </a:r>
            <a:r>
              <a:rPr kumimoji="0" lang="hu-HU" sz="2400" b="1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with</a:t>
            </a:r>
            <a:r>
              <a:rPr kumimoji="0" lang="hu-HU" sz="2400" b="1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Ti:S</a:t>
            </a:r>
            <a:r>
              <a:rPr kumimoji="0" lang="hu-HU" sz="2400" b="1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power</a:t>
            </a:r>
            <a:r>
              <a:rPr kumimoji="0" lang="hu-HU" sz="2400" b="1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amps</a:t>
            </a:r>
            <a:r>
              <a:rPr kumimoji="0" lang="hu-HU" sz="2400" b="1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) </a:t>
            </a:r>
            <a:endParaRPr kumimoji="0" 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graphicFrame>
        <p:nvGraphicFramePr>
          <p:cNvPr id="8" name="Táblázat 7"/>
          <p:cNvGraphicFramePr>
            <a:graphicFrameLocks noGrp="1"/>
          </p:cNvGraphicFramePr>
          <p:nvPr>
            <p:extLst/>
          </p:nvPr>
        </p:nvGraphicFramePr>
        <p:xfrm>
          <a:off x="905163" y="1239983"/>
          <a:ext cx="7379855" cy="4242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8728">
                  <a:extLst>
                    <a:ext uri="{9D8B030D-6E8A-4147-A177-3AD203B41FA5}">
                      <a16:colId xmlns:a16="http://schemas.microsoft.com/office/drawing/2014/main" val="3988847215"/>
                    </a:ext>
                  </a:extLst>
                </a:gridCol>
                <a:gridCol w="1243214">
                  <a:extLst>
                    <a:ext uri="{9D8B030D-6E8A-4147-A177-3AD203B41FA5}">
                      <a16:colId xmlns:a16="http://schemas.microsoft.com/office/drawing/2014/main" val="3141169505"/>
                    </a:ext>
                  </a:extLst>
                </a:gridCol>
                <a:gridCol w="1475971">
                  <a:extLst>
                    <a:ext uri="{9D8B030D-6E8A-4147-A177-3AD203B41FA5}">
                      <a16:colId xmlns:a16="http://schemas.microsoft.com/office/drawing/2014/main" val="1942834478"/>
                    </a:ext>
                  </a:extLst>
                </a:gridCol>
                <a:gridCol w="1475971">
                  <a:extLst>
                    <a:ext uri="{9D8B030D-6E8A-4147-A177-3AD203B41FA5}">
                      <a16:colId xmlns:a16="http://schemas.microsoft.com/office/drawing/2014/main" val="3670073497"/>
                    </a:ext>
                  </a:extLst>
                </a:gridCol>
                <a:gridCol w="1475971">
                  <a:extLst>
                    <a:ext uri="{9D8B030D-6E8A-4147-A177-3AD203B41FA5}">
                      <a16:colId xmlns:a16="http://schemas.microsoft.com/office/drawing/2014/main" val="102075325"/>
                    </a:ext>
                  </a:extLst>
                </a:gridCol>
              </a:tblGrid>
              <a:tr h="639339">
                <a:tc>
                  <a:txBody>
                    <a:bodyPr/>
                    <a:lstStyle/>
                    <a:p>
                      <a:pPr algn="ctr"/>
                      <a:r>
                        <a:rPr lang="hu-HU" dirty="0" err="1" smtClean="0">
                          <a:solidFill>
                            <a:srgbClr val="009900"/>
                          </a:solidFill>
                        </a:rPr>
                        <a:t>Laser</a:t>
                      </a:r>
                      <a:endParaRPr lang="en-GB" dirty="0">
                        <a:solidFill>
                          <a:srgbClr val="0099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 smtClean="0">
                          <a:solidFill>
                            <a:srgbClr val="009900"/>
                          </a:solidFill>
                        </a:rPr>
                        <a:t>Peak</a:t>
                      </a:r>
                      <a:r>
                        <a:rPr lang="hu-HU" dirty="0" smtClean="0">
                          <a:solidFill>
                            <a:srgbClr val="009900"/>
                          </a:solidFill>
                        </a:rPr>
                        <a:t> [PW]</a:t>
                      </a:r>
                      <a:endParaRPr lang="en-GB" dirty="0">
                        <a:solidFill>
                          <a:srgbClr val="0099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 smtClean="0">
                          <a:solidFill>
                            <a:srgbClr val="009900"/>
                          </a:solidFill>
                        </a:rPr>
                        <a:t>Repetition</a:t>
                      </a:r>
                      <a:r>
                        <a:rPr lang="hu-HU" baseline="0" dirty="0" smtClean="0">
                          <a:solidFill>
                            <a:srgbClr val="009900"/>
                          </a:solidFill>
                        </a:rPr>
                        <a:t> </a:t>
                      </a:r>
                      <a:r>
                        <a:rPr lang="hu-HU" baseline="0" dirty="0" err="1" smtClean="0">
                          <a:solidFill>
                            <a:srgbClr val="009900"/>
                          </a:solidFill>
                        </a:rPr>
                        <a:t>rate</a:t>
                      </a:r>
                      <a:r>
                        <a:rPr lang="hu-HU" baseline="0" dirty="0" smtClean="0">
                          <a:solidFill>
                            <a:srgbClr val="009900"/>
                          </a:solidFill>
                        </a:rPr>
                        <a:t> [Hz]</a:t>
                      </a:r>
                      <a:endParaRPr lang="en-GB" dirty="0">
                        <a:solidFill>
                          <a:srgbClr val="0099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 smtClean="0">
                          <a:solidFill>
                            <a:srgbClr val="009900"/>
                          </a:solidFill>
                        </a:rPr>
                        <a:t>Average</a:t>
                      </a:r>
                      <a:r>
                        <a:rPr lang="hu-HU" dirty="0" smtClean="0">
                          <a:solidFill>
                            <a:srgbClr val="009900"/>
                          </a:solidFill>
                        </a:rPr>
                        <a:t> </a:t>
                      </a:r>
                      <a:r>
                        <a:rPr lang="hu-HU" dirty="0" err="1" smtClean="0">
                          <a:solidFill>
                            <a:srgbClr val="009900"/>
                          </a:solidFill>
                        </a:rPr>
                        <a:t>power</a:t>
                      </a:r>
                      <a:r>
                        <a:rPr lang="hu-HU" dirty="0" smtClean="0">
                          <a:solidFill>
                            <a:srgbClr val="009900"/>
                          </a:solidFill>
                        </a:rPr>
                        <a:t> [W]</a:t>
                      </a:r>
                      <a:endParaRPr lang="en-GB" dirty="0">
                        <a:solidFill>
                          <a:srgbClr val="0099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 smtClean="0">
                          <a:solidFill>
                            <a:srgbClr val="009900"/>
                          </a:solidFill>
                        </a:rPr>
                        <a:t>Pulse</a:t>
                      </a:r>
                      <a:r>
                        <a:rPr lang="hu-HU" dirty="0" smtClean="0">
                          <a:solidFill>
                            <a:srgbClr val="009900"/>
                          </a:solidFill>
                        </a:rPr>
                        <a:t> duration [</a:t>
                      </a:r>
                      <a:r>
                        <a:rPr lang="hu-HU" dirty="0" err="1" smtClean="0">
                          <a:solidFill>
                            <a:srgbClr val="009900"/>
                          </a:solidFill>
                        </a:rPr>
                        <a:t>fs</a:t>
                      </a:r>
                      <a:r>
                        <a:rPr lang="hu-HU" dirty="0" smtClean="0">
                          <a:solidFill>
                            <a:srgbClr val="009900"/>
                          </a:solidFill>
                        </a:rPr>
                        <a:t>]</a:t>
                      </a:r>
                      <a:endParaRPr lang="en-GB" dirty="0">
                        <a:solidFill>
                          <a:srgbClr val="0099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5650262"/>
                  </a:ext>
                </a:extLst>
              </a:tr>
              <a:tr h="639339">
                <a:tc>
                  <a:txBody>
                    <a:bodyPr/>
                    <a:lstStyle/>
                    <a:p>
                      <a:r>
                        <a:rPr lang="hu-HU" b="0" dirty="0" smtClean="0"/>
                        <a:t>Bella (LBNL)</a:t>
                      </a:r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6600"/>
                          </a:solidFill>
                        </a:rPr>
                        <a:t>1</a:t>
                      </a:r>
                      <a:endParaRPr lang="en-GB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6600"/>
                          </a:solidFill>
                        </a:rPr>
                        <a:t>1</a:t>
                      </a:r>
                      <a:endParaRPr lang="en-GB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6600"/>
                          </a:solidFill>
                        </a:rPr>
                        <a:t>40</a:t>
                      </a:r>
                      <a:endParaRPr lang="en-GB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6600"/>
                          </a:solidFill>
                        </a:rPr>
                        <a:t>&lt;40</a:t>
                      </a:r>
                      <a:endParaRPr lang="en-GB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7864722"/>
                  </a:ext>
                </a:extLst>
              </a:tr>
              <a:tr h="370411">
                <a:tc>
                  <a:txBody>
                    <a:bodyPr/>
                    <a:lstStyle/>
                    <a:p>
                      <a:r>
                        <a:rPr lang="hu-HU" b="0" dirty="0" smtClean="0"/>
                        <a:t>CLPU</a:t>
                      </a:r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6600"/>
                          </a:solidFill>
                        </a:rPr>
                        <a:t>1</a:t>
                      </a:r>
                      <a:endParaRPr lang="en-GB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6600"/>
                          </a:solidFill>
                        </a:rPr>
                        <a:t>1</a:t>
                      </a:r>
                      <a:endParaRPr lang="en-GB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6600"/>
                          </a:solidFill>
                        </a:rPr>
                        <a:t>30</a:t>
                      </a:r>
                      <a:endParaRPr lang="en-GB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6600"/>
                          </a:solidFill>
                        </a:rPr>
                        <a:t>30</a:t>
                      </a:r>
                      <a:endParaRPr lang="en-GB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989604"/>
                  </a:ext>
                </a:extLst>
              </a:tr>
              <a:tr h="370411">
                <a:tc>
                  <a:txBody>
                    <a:bodyPr/>
                    <a:lstStyle/>
                    <a:p>
                      <a:r>
                        <a:rPr lang="hu-HU" b="0" dirty="0" smtClean="0"/>
                        <a:t>CALA</a:t>
                      </a:r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6600"/>
                          </a:solidFill>
                        </a:rPr>
                        <a:t> 2.5</a:t>
                      </a:r>
                      <a:endParaRPr lang="en-GB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6600"/>
                          </a:solidFill>
                        </a:rPr>
                        <a:t>1</a:t>
                      </a:r>
                      <a:endParaRPr lang="en-GB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6600"/>
                          </a:solidFill>
                        </a:rPr>
                        <a:t>70</a:t>
                      </a:r>
                      <a:endParaRPr lang="en-GB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6600"/>
                          </a:solidFill>
                        </a:rPr>
                        <a:t>27</a:t>
                      </a:r>
                      <a:endParaRPr lang="en-GB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8644727"/>
                  </a:ext>
                </a:extLst>
              </a:tr>
              <a:tr h="370411">
                <a:tc>
                  <a:txBody>
                    <a:bodyPr/>
                    <a:lstStyle/>
                    <a:p>
                      <a:r>
                        <a:rPr lang="hu-HU" b="0" dirty="0" smtClean="0"/>
                        <a:t>ELI-BL</a:t>
                      </a:r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6600"/>
                          </a:solidFill>
                        </a:rPr>
                        <a:t>1</a:t>
                      </a:r>
                      <a:endParaRPr lang="en-GB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6600"/>
                          </a:solidFill>
                        </a:rPr>
                        <a:t>10 (3.3)</a:t>
                      </a:r>
                      <a:endParaRPr lang="en-GB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6600"/>
                          </a:solidFill>
                        </a:rPr>
                        <a:t>300 (42)</a:t>
                      </a:r>
                      <a:endParaRPr lang="en-GB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6600"/>
                          </a:solidFill>
                        </a:rPr>
                        <a:t>28</a:t>
                      </a:r>
                      <a:endParaRPr lang="en-GB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471319"/>
                  </a:ext>
                </a:extLst>
              </a:tr>
              <a:tr h="370411">
                <a:tc>
                  <a:txBody>
                    <a:bodyPr/>
                    <a:lstStyle/>
                    <a:p>
                      <a:r>
                        <a:rPr lang="hu-HU" b="0" dirty="0" smtClean="0"/>
                        <a:t>ELI-ALPS</a:t>
                      </a:r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6600"/>
                          </a:solidFill>
                        </a:rPr>
                        <a:t>2</a:t>
                      </a:r>
                      <a:endParaRPr lang="en-GB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6600"/>
                          </a:solidFill>
                        </a:rPr>
                        <a:t>10 (2.5)</a:t>
                      </a:r>
                      <a:endParaRPr lang="en-GB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6600"/>
                          </a:solidFill>
                        </a:rPr>
                        <a:t>340 (25)</a:t>
                      </a:r>
                      <a:endParaRPr lang="en-GB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6600"/>
                          </a:solidFill>
                        </a:rPr>
                        <a:t>&lt;20</a:t>
                      </a:r>
                      <a:endParaRPr lang="en-GB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1791050"/>
                  </a:ext>
                </a:extLst>
              </a:tr>
              <a:tr h="370411">
                <a:tc>
                  <a:txBody>
                    <a:bodyPr/>
                    <a:lstStyle/>
                    <a:p>
                      <a:r>
                        <a:rPr lang="hu-HU" b="0" dirty="0" smtClean="0"/>
                        <a:t>ELI-NP</a:t>
                      </a:r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6600"/>
                          </a:solidFill>
                        </a:rPr>
                        <a:t>1</a:t>
                      </a:r>
                      <a:endParaRPr lang="en-GB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6600"/>
                          </a:solidFill>
                        </a:rPr>
                        <a:t>1</a:t>
                      </a:r>
                      <a:endParaRPr lang="en-GB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6600"/>
                          </a:solidFill>
                        </a:rPr>
                        <a:t>30</a:t>
                      </a:r>
                      <a:endParaRPr lang="en-GB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6600"/>
                          </a:solidFill>
                        </a:rPr>
                        <a:t>&lt;23</a:t>
                      </a:r>
                      <a:endParaRPr lang="en-GB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204767"/>
                  </a:ext>
                </a:extLst>
              </a:tr>
              <a:tr h="370411">
                <a:tc>
                  <a:txBody>
                    <a:bodyPr/>
                    <a:lstStyle/>
                    <a:p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6600"/>
                          </a:solidFill>
                        </a:rPr>
                        <a:t>10</a:t>
                      </a:r>
                      <a:endParaRPr lang="en-GB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6600"/>
                          </a:solidFill>
                        </a:rPr>
                        <a:t>1/60</a:t>
                      </a:r>
                      <a:endParaRPr lang="en-GB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6600"/>
                          </a:solidFill>
                        </a:rPr>
                        <a:t>&lt;4</a:t>
                      </a:r>
                      <a:endParaRPr lang="en-GB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6600"/>
                          </a:solidFill>
                        </a:rPr>
                        <a:t>&lt;23</a:t>
                      </a:r>
                      <a:endParaRPr lang="en-GB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3026373"/>
                  </a:ext>
                </a:extLst>
              </a:tr>
              <a:tr h="370411">
                <a:tc>
                  <a:txBody>
                    <a:bodyPr/>
                    <a:lstStyle/>
                    <a:p>
                      <a:r>
                        <a:rPr lang="hu-HU" b="0" dirty="0" smtClean="0"/>
                        <a:t>ZEUS</a:t>
                      </a:r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6600"/>
                          </a:solidFill>
                        </a:rPr>
                        <a:t>3</a:t>
                      </a:r>
                      <a:endParaRPr lang="en-GB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6600"/>
                          </a:solidFill>
                        </a:rPr>
                        <a:t>1/60</a:t>
                      </a:r>
                      <a:endParaRPr lang="en-GB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6600"/>
                          </a:solidFill>
                        </a:rPr>
                        <a:t>&lt;1.3</a:t>
                      </a:r>
                      <a:endParaRPr lang="en-GB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6600"/>
                          </a:solidFill>
                        </a:rPr>
                        <a:t>20</a:t>
                      </a:r>
                      <a:endParaRPr lang="en-GB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329125"/>
                  </a:ext>
                </a:extLst>
              </a:tr>
              <a:tr h="370411">
                <a:tc>
                  <a:txBody>
                    <a:bodyPr/>
                    <a:lstStyle/>
                    <a:p>
                      <a:r>
                        <a:rPr lang="hu-HU" b="0" dirty="0" err="1" smtClean="0"/>
                        <a:t>CoReLS</a:t>
                      </a:r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6600"/>
                          </a:solidFill>
                        </a:rPr>
                        <a:t>3</a:t>
                      </a:r>
                      <a:endParaRPr lang="en-GB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6600"/>
                          </a:solidFill>
                        </a:rPr>
                        <a:t>0.1</a:t>
                      </a:r>
                      <a:endParaRPr lang="en-GB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6600"/>
                          </a:solidFill>
                        </a:rPr>
                        <a:t>6.3</a:t>
                      </a:r>
                      <a:endParaRPr lang="en-GB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6600"/>
                          </a:solidFill>
                        </a:rPr>
                        <a:t>20</a:t>
                      </a:r>
                      <a:endParaRPr lang="en-GB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9088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33320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8"/>
          <p:cNvSpPr txBox="1"/>
          <p:nvPr/>
        </p:nvSpPr>
        <p:spPr>
          <a:xfrm>
            <a:off x="-21729" y="-347"/>
            <a:ext cx="8460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Strategies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”en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large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”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for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a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laser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driven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particle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(neutron)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source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0" y="1302268"/>
            <a:ext cx="487114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hu-HU"/>
            </a:defPPr>
            <a:lvl1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200" b="1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Use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T(P)W </a:t>
            </a: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lasers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from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single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shot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mode</a:t>
            </a: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Contrast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issues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Increase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laser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repetition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rate</a:t>
            </a:r>
            <a:endParaRPr kumimoji="0" lang="hu-HU" sz="20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Target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development</a:t>
            </a:r>
            <a:endParaRPr kumimoji="0" lang="hu-HU" sz="20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375248" y="1111034"/>
            <a:ext cx="67687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NLTL </a:t>
            </a: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approach</a:t>
            </a: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r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r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Start </a:t>
            </a: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from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”</a:t>
            </a: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ideal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”, ”Dirac”-</a:t>
            </a: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pulse</a:t>
            </a: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r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Investigate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interactions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and </a:t>
            </a: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optimise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yields</a:t>
            </a:r>
            <a:endParaRPr kumimoji="0" lang="hu-HU" sz="2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r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r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High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repetition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rate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target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development</a:t>
            </a:r>
            <a:endParaRPr kumimoji="0" lang="hu-HU" sz="2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r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Purpose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designed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laser</a:t>
            </a:r>
            <a:endParaRPr kumimoji="0" lang="hu-HU" sz="2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r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Increase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pulse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energy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268110" y="404354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Both </a:t>
            </a: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paths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would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lead </a:t>
            </a: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 </a:t>
            </a: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laser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accelerator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based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particle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source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…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… </a:t>
            </a: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with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differences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especially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in </a:t>
            </a: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early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stage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92299">
            <a:off x="4936824" y="3339754"/>
            <a:ext cx="304826" cy="62184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25137">
            <a:off x="3459005" y="3302808"/>
            <a:ext cx="304826" cy="621846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741344" y="5131636"/>
            <a:ext cx="20905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Laser-fusion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/>
            </a:r>
            <a:b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(</a:t>
            </a: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single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shot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events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)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5947065" y="5200910"/>
            <a:ext cx="25619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Tokamak</a:t>
            </a:r>
            <a:endParaRPr kumimoji="0" lang="hu-HU" sz="20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(”</a:t>
            </a: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continous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” </a:t>
            </a: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operation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)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0577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9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LTL mesterdia 01">
  <a:themeElements>
    <a:clrScheme name="NLTL Colors">
      <a:dk1>
        <a:srgbClr val="000000"/>
      </a:dk1>
      <a:lt1>
        <a:srgbClr val="FFFFFF"/>
      </a:lt1>
      <a:dk2>
        <a:srgbClr val="9BB9DF"/>
      </a:dk2>
      <a:lt2>
        <a:srgbClr val="C0C330"/>
      </a:lt2>
      <a:accent1>
        <a:srgbClr val="ECC335"/>
      </a:accent1>
      <a:accent2>
        <a:srgbClr val="D28333"/>
      </a:accent2>
      <a:accent3>
        <a:srgbClr val="6D1118"/>
      </a:accent3>
      <a:accent4>
        <a:srgbClr val="172751"/>
      </a:accent4>
      <a:accent5>
        <a:srgbClr val="64387F"/>
      </a:accent5>
      <a:accent6>
        <a:srgbClr val="BDBBD9"/>
      </a:accent6>
      <a:hlink>
        <a:srgbClr val="43144F"/>
      </a:hlink>
      <a:folHlink>
        <a:srgbClr val="64387F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LTL PPT sablon NL vers 03" id="{5ABA4670-9A59-6841-9ECE-0FD2CDB4AE51}" vid="{0BD39A78-61B7-D648-9C0B-1DF5BEE5C933}"/>
    </a:ext>
  </a:extLst>
</a:theme>
</file>

<file path=ppt/theme/theme3.xml><?xml version="1.0" encoding="utf-8"?>
<a:theme xmlns:a="http://schemas.openxmlformats.org/drawingml/2006/main" name="1_NLTL mesterdia 01">
  <a:themeElements>
    <a:clrScheme name="NLTL Colors">
      <a:dk1>
        <a:srgbClr val="000000"/>
      </a:dk1>
      <a:lt1>
        <a:srgbClr val="FFFFFF"/>
      </a:lt1>
      <a:dk2>
        <a:srgbClr val="9BB9DF"/>
      </a:dk2>
      <a:lt2>
        <a:srgbClr val="C0C330"/>
      </a:lt2>
      <a:accent1>
        <a:srgbClr val="ECC335"/>
      </a:accent1>
      <a:accent2>
        <a:srgbClr val="D28333"/>
      </a:accent2>
      <a:accent3>
        <a:srgbClr val="6D1118"/>
      </a:accent3>
      <a:accent4>
        <a:srgbClr val="172751"/>
      </a:accent4>
      <a:accent5>
        <a:srgbClr val="64387F"/>
      </a:accent5>
      <a:accent6>
        <a:srgbClr val="BDBBD9"/>
      </a:accent6>
      <a:hlink>
        <a:srgbClr val="43144F"/>
      </a:hlink>
      <a:folHlink>
        <a:srgbClr val="6438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LTL PPT sablon NL vers 03" id="{5ABA4670-9A59-6841-9ECE-0FD2CDB4AE51}" vid="{0BD39A78-61B7-D648-9C0B-1DF5BEE5C933}"/>
    </a:ext>
  </a:ext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27378</TotalTime>
  <Words>2430</Words>
  <Application>Microsoft Office PowerPoint</Application>
  <PresentationFormat>Diavetítés a képernyőre (4:3 oldalarány)</PresentationFormat>
  <Paragraphs>421</Paragraphs>
  <Slides>52</Slides>
  <Notes>7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16</vt:i4>
      </vt:variant>
      <vt:variant>
        <vt:lpstr>Téma</vt:lpstr>
      </vt:variant>
      <vt:variant>
        <vt:i4>3</vt:i4>
      </vt:variant>
      <vt:variant>
        <vt:lpstr>Beágyazott OLE kiszolgálók</vt:lpstr>
      </vt:variant>
      <vt:variant>
        <vt:i4>2</vt:i4>
      </vt:variant>
      <vt:variant>
        <vt:lpstr>Diacímek</vt:lpstr>
      </vt:variant>
      <vt:variant>
        <vt:i4>52</vt:i4>
      </vt:variant>
    </vt:vector>
  </HeadingPairs>
  <TitlesOfParts>
    <vt:vector size="73" baseType="lpstr">
      <vt:lpstr>ＭＳ Ｐゴシック</vt:lpstr>
      <vt:lpstr>Abel</vt:lpstr>
      <vt:lpstr>Arial</vt:lpstr>
      <vt:lpstr>AvenirH-Heavy</vt:lpstr>
      <vt:lpstr>Batang</vt:lpstr>
      <vt:lpstr>Calibri</vt:lpstr>
      <vt:lpstr>Calibri Light</vt:lpstr>
      <vt:lpstr>Cambria</vt:lpstr>
      <vt:lpstr>Courier</vt:lpstr>
      <vt:lpstr>DejaVu Sans</vt:lpstr>
      <vt:lpstr>Garamond</vt:lpstr>
      <vt:lpstr>Lucida Grande CE</vt:lpstr>
      <vt:lpstr>Segoe UI</vt:lpstr>
      <vt:lpstr>Symbol</vt:lpstr>
      <vt:lpstr>Times New Roman</vt:lpstr>
      <vt:lpstr>Wingdings</vt:lpstr>
      <vt:lpstr>Office Theme</vt:lpstr>
      <vt:lpstr>NLTL mesterdia 01</vt:lpstr>
      <vt:lpstr>1_NLTL mesterdia 01</vt:lpstr>
      <vt:lpstr>Microsoft Excel-diagram</vt:lpstr>
      <vt:lpstr>Graph</vt:lpstr>
      <vt:lpstr>Fast neutron production with kHz repetition rate, few-cycle lasers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SZTE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University of Szeged</dc:title>
  <dc:creator>GTK</dc:creator>
  <cp:lastModifiedBy>Dr. Osvay Károly</cp:lastModifiedBy>
  <cp:revision>853</cp:revision>
  <dcterms:created xsi:type="dcterms:W3CDTF">2004-11-03T13:38:10Z</dcterms:created>
  <dcterms:modified xsi:type="dcterms:W3CDTF">2024-07-01T08:56:37Z</dcterms:modified>
</cp:coreProperties>
</file>