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885" r:id="rId1"/>
  </p:sldMasterIdLst>
  <p:notesMasterIdLst>
    <p:notesMasterId r:id="rId22"/>
  </p:notesMasterIdLst>
  <p:handoutMasterIdLst>
    <p:handoutMasterId r:id="rId23"/>
  </p:handoutMasterIdLst>
  <p:sldIdLst>
    <p:sldId id="256" r:id="rId2"/>
    <p:sldId id="464" r:id="rId3"/>
    <p:sldId id="442" r:id="rId4"/>
    <p:sldId id="368" r:id="rId5"/>
    <p:sldId id="463" r:id="rId6"/>
    <p:sldId id="458" r:id="rId7"/>
    <p:sldId id="389" r:id="rId8"/>
    <p:sldId id="453" r:id="rId9"/>
    <p:sldId id="455" r:id="rId10"/>
    <p:sldId id="401" r:id="rId11"/>
    <p:sldId id="399" r:id="rId12"/>
    <p:sldId id="446" r:id="rId13"/>
    <p:sldId id="450" r:id="rId14"/>
    <p:sldId id="415" r:id="rId15"/>
    <p:sldId id="396" r:id="rId16"/>
    <p:sldId id="461" r:id="rId17"/>
    <p:sldId id="459" r:id="rId18"/>
    <p:sldId id="465" r:id="rId19"/>
    <p:sldId id="466" r:id="rId20"/>
    <p:sldId id="451" r:id="rId2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CAFF"/>
    <a:srgbClr val="002BB4"/>
    <a:srgbClr val="001454"/>
    <a:srgbClr val="EA0000"/>
    <a:srgbClr val="FF9900"/>
    <a:srgbClr val="860000"/>
    <a:srgbClr val="0066FF"/>
    <a:srgbClr val="C0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0" autoAdjust="0"/>
    <p:restoredTop sz="88814" autoAdjust="0"/>
  </p:normalViewPr>
  <p:slideViewPr>
    <p:cSldViewPr snapToGrid="0">
      <p:cViewPr varScale="1">
        <p:scale>
          <a:sx n="112" d="100"/>
          <a:sy n="112" d="100"/>
        </p:scale>
        <p:origin x="139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2" d="100"/>
        <a:sy n="182" d="100"/>
      </p:scale>
      <p:origin x="0" y="-12726"/>
    </p:cViewPr>
  </p:sorterViewPr>
  <p:notesViewPr>
    <p:cSldViewPr snapToGrid="0">
      <p:cViewPr varScale="1">
        <p:scale>
          <a:sx n="81" d="100"/>
          <a:sy n="81" d="100"/>
        </p:scale>
        <p:origin x="37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3D1C32-ED73-49F2-A108-0593FED1F9F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FC4B3B-57FD-4B76-9BF3-6EC253B496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Equation of state</a:t>
          </a:r>
          <a:br>
            <a:rPr lang="en-US" sz="1300" dirty="0"/>
          </a:br>
          <a:r>
            <a:rPr lang="en-US" sz="1300" dirty="0"/>
            <a:t>(merger dynamics)</a:t>
          </a:r>
        </a:p>
        <a:p>
          <a:pPr>
            <a:lnSpc>
              <a:spcPct val="100000"/>
            </a:lnSpc>
          </a:pPr>
          <a:r>
            <a:rPr lang="en-US" sz="1300" dirty="0"/>
            <a:t>Bovard+17, Radice+18, Nedora+21, Coughlin+18, Dietrich+20, Kedia+22,24</a:t>
          </a:r>
        </a:p>
      </dgm:t>
    </dgm:pt>
    <dgm:pt modelId="{994E3E62-EF53-4E43-8E18-180EEB9B21A1}" type="parTrans" cxnId="{785C511D-12FF-4B6C-9667-8F12BFE28CE3}">
      <dgm:prSet/>
      <dgm:spPr/>
      <dgm:t>
        <a:bodyPr/>
        <a:lstStyle/>
        <a:p>
          <a:endParaRPr lang="en-US" sz="1400"/>
        </a:p>
      </dgm:t>
    </dgm:pt>
    <dgm:pt modelId="{8FD9AEE7-5B37-4AF2-9C5C-CFF18D66863D}" type="sibTrans" cxnId="{785C511D-12FF-4B6C-9667-8F12BFE28CE3}">
      <dgm:prSet/>
      <dgm:spPr/>
      <dgm:t>
        <a:bodyPr/>
        <a:lstStyle/>
        <a:p>
          <a:endParaRPr lang="en-US" sz="1400"/>
        </a:p>
      </dgm:t>
    </dgm:pt>
    <dgm:pt modelId="{360C856F-A211-410C-949B-F7503CA9FD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Ejecta dynamics –</a:t>
          </a:r>
          <a:br>
            <a:rPr lang="en-US" sz="1300" dirty="0"/>
          </a:br>
          <a:r>
            <a:rPr lang="en-US" sz="1300" dirty="0"/>
            <a:t>mass distribution, velocity distribution</a:t>
          </a:r>
        </a:p>
        <a:p>
          <a:pPr>
            <a:lnSpc>
              <a:spcPct val="100000"/>
            </a:lnSpc>
          </a:pPr>
          <a:r>
            <a:rPr lang="en-US" sz="1100" dirty="0"/>
            <a:t>Breschi+21, Bulla+19,23, Heinzel+21, Kawaguchi+20,21, Kedia+23</a:t>
          </a:r>
        </a:p>
      </dgm:t>
    </dgm:pt>
    <dgm:pt modelId="{E2F7B2AC-5DF4-470C-9B76-66CAC18CB408}" type="parTrans" cxnId="{7BC5D057-8A7A-4D30-BFB5-8360841D97F2}">
      <dgm:prSet/>
      <dgm:spPr/>
      <dgm:t>
        <a:bodyPr/>
        <a:lstStyle/>
        <a:p>
          <a:endParaRPr lang="en-US" sz="1400"/>
        </a:p>
      </dgm:t>
    </dgm:pt>
    <dgm:pt modelId="{DC8E83FB-2622-4A6F-8350-04A913699DE0}" type="sibTrans" cxnId="{7BC5D057-8A7A-4D30-BFB5-8360841D97F2}">
      <dgm:prSet/>
      <dgm:spPr/>
      <dgm:t>
        <a:bodyPr/>
        <a:lstStyle/>
        <a:p>
          <a:endParaRPr lang="en-US" sz="1400"/>
        </a:p>
      </dgm:t>
    </dgm:pt>
    <dgm:pt modelId="{9FE0B494-8438-4D6A-9A24-6F4AD76391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Nucleosynthesis (r-process)</a:t>
          </a:r>
          <a:br>
            <a:rPr lang="en-US" sz="1300" dirty="0"/>
          </a:br>
          <a:r>
            <a:rPr lang="en-US" sz="1300" dirty="0"/>
            <a:t>Composition – </a:t>
          </a:r>
          <a:br>
            <a:rPr lang="en-US" sz="1300" dirty="0"/>
          </a:br>
          <a:r>
            <a:rPr lang="en-US" sz="1300" dirty="0"/>
            <a:t>neutrino, masses, reaction rates</a:t>
          </a:r>
        </a:p>
        <a:p>
          <a:pPr>
            <a:lnSpc>
              <a:spcPct val="100000"/>
            </a:lnSpc>
          </a:pPr>
          <a:r>
            <a:rPr lang="en-US" sz="1300" dirty="0"/>
            <a:t>(</a:t>
          </a:r>
          <a:r>
            <a:rPr lang="en-US" sz="1300" dirty="0" err="1"/>
            <a:t>superheavies</a:t>
          </a:r>
          <a:r>
            <a:rPr lang="en-US" sz="1300" dirty="0"/>
            <a:t>, island of stability? </a:t>
          </a:r>
          <a:r>
            <a:rPr lang="en-US" sz="1050" b="0" i="0" dirty="0"/>
            <a:t>Mumpower+18</a:t>
          </a:r>
          <a:r>
            <a:rPr lang="en-US" sz="1050" dirty="0"/>
            <a:t>, Lund+23,24, Holmbeck+23, </a:t>
          </a:r>
          <a:r>
            <a:rPr lang="en-US" sz="1050" b="0" i="0" dirty="0"/>
            <a:t>Zhu</a:t>
          </a:r>
          <a:r>
            <a:rPr lang="en-US" sz="1050" dirty="0"/>
            <a:t>+18</a:t>
          </a:r>
          <a:r>
            <a:rPr lang="en-US" sz="1300" dirty="0"/>
            <a:t>)</a:t>
          </a:r>
        </a:p>
      </dgm:t>
    </dgm:pt>
    <dgm:pt modelId="{25984AED-8A7A-47C8-BA3D-E8AECA381F21}" type="parTrans" cxnId="{6DF7F20D-15C6-42D3-93BA-AD3DD6AE8B63}">
      <dgm:prSet/>
      <dgm:spPr/>
      <dgm:t>
        <a:bodyPr/>
        <a:lstStyle/>
        <a:p>
          <a:endParaRPr lang="en-US" sz="1400"/>
        </a:p>
      </dgm:t>
    </dgm:pt>
    <dgm:pt modelId="{7E7979E5-1E47-48C9-8691-B18C8B5C22A9}" type="sibTrans" cxnId="{6DF7F20D-15C6-42D3-93BA-AD3DD6AE8B63}">
      <dgm:prSet/>
      <dgm:spPr/>
      <dgm:t>
        <a:bodyPr/>
        <a:lstStyle/>
        <a:p>
          <a:endParaRPr lang="en-US" sz="1400"/>
        </a:p>
      </dgm:t>
    </dgm:pt>
    <dgm:pt modelId="{AF3E2778-AA5B-436F-8F3E-AE2A733597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Thermalization efficiencies alpha, beta, fission fragments, gamma rays –</a:t>
          </a:r>
        </a:p>
        <a:p>
          <a:pPr>
            <a:lnSpc>
              <a:spcPct val="100000"/>
            </a:lnSpc>
          </a:pPr>
          <a:r>
            <a:rPr lang="en-US" sz="1200" dirty="0"/>
            <a:t>Barnes+16,21</a:t>
          </a:r>
        </a:p>
      </dgm:t>
    </dgm:pt>
    <dgm:pt modelId="{B0915293-25A0-448B-B565-E0FDB7A6404A}" type="parTrans" cxnId="{C4000C09-0444-418A-9DEE-62B4B8E95DF2}">
      <dgm:prSet/>
      <dgm:spPr/>
      <dgm:t>
        <a:bodyPr/>
        <a:lstStyle/>
        <a:p>
          <a:endParaRPr lang="en-US" sz="1400"/>
        </a:p>
      </dgm:t>
    </dgm:pt>
    <dgm:pt modelId="{1B627A87-9FF3-4834-93D0-C13988EA7628}" type="sibTrans" cxnId="{C4000C09-0444-418A-9DEE-62B4B8E95DF2}">
      <dgm:prSet/>
      <dgm:spPr/>
      <dgm:t>
        <a:bodyPr/>
        <a:lstStyle/>
        <a:p>
          <a:endParaRPr lang="en-US" sz="1400"/>
        </a:p>
      </dgm:t>
    </dgm:pt>
    <dgm:pt modelId="{51D78411-405E-4241-B709-587BA11AF3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 dirty="0"/>
            <a:t>Atomic Opacity –</a:t>
          </a:r>
        </a:p>
        <a:p>
          <a:pPr>
            <a:lnSpc>
              <a:spcPct val="100000"/>
            </a:lnSpc>
          </a:pPr>
          <a:r>
            <a:rPr lang="en-US" sz="1100" dirty="0"/>
            <a:t>Fontes+ 15, 20, 23, Tanaka+20, Bulla+23</a:t>
          </a:r>
        </a:p>
      </dgm:t>
    </dgm:pt>
    <dgm:pt modelId="{8AE6F0AE-A98C-452D-9AC0-BCD1A650E524}" type="parTrans" cxnId="{9028C1FE-14EE-40DC-9B94-7487A188A85F}">
      <dgm:prSet/>
      <dgm:spPr/>
      <dgm:t>
        <a:bodyPr/>
        <a:lstStyle/>
        <a:p>
          <a:endParaRPr lang="en-US" sz="1400"/>
        </a:p>
      </dgm:t>
    </dgm:pt>
    <dgm:pt modelId="{FCDDBD09-656A-4978-B0F1-8394C1829633}" type="sibTrans" cxnId="{9028C1FE-14EE-40DC-9B94-7487A188A85F}">
      <dgm:prSet/>
      <dgm:spPr/>
      <dgm:t>
        <a:bodyPr/>
        <a:lstStyle/>
        <a:p>
          <a:endParaRPr lang="en-US" sz="1400"/>
        </a:p>
      </dgm:t>
    </dgm:pt>
    <dgm:pt modelId="{BCADCE0F-AC06-438A-BBB9-9E5F0E50F85C}" type="pres">
      <dgm:prSet presAssocID="{BA3D1C32-ED73-49F2-A108-0593FED1F9F7}" presName="root" presStyleCnt="0">
        <dgm:presLayoutVars>
          <dgm:dir/>
          <dgm:resizeHandles val="exact"/>
        </dgm:presLayoutVars>
      </dgm:prSet>
      <dgm:spPr/>
    </dgm:pt>
    <dgm:pt modelId="{F125B5CA-3DB0-4161-815B-97669BF5B2CD}" type="pres">
      <dgm:prSet presAssocID="{D3FC4B3B-57FD-4B76-9BF3-6EC253B49666}" presName="compNode" presStyleCnt="0"/>
      <dgm:spPr/>
    </dgm:pt>
    <dgm:pt modelId="{699334DA-1EAE-4C10-94BA-B4023C61C506}" type="pres">
      <dgm:prSet presAssocID="{D3FC4B3B-57FD-4B76-9BF3-6EC253B49666}" presName="iconRect" presStyleLbl="node1" presStyleIdx="0" presStyleCnt="5" custScaleX="127628" custScaleY="1392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</dgm:spPr>
    </dgm:pt>
    <dgm:pt modelId="{6473A680-07BB-4F79-A5B7-C542A127209A}" type="pres">
      <dgm:prSet presAssocID="{D3FC4B3B-57FD-4B76-9BF3-6EC253B49666}" presName="spaceRect" presStyleCnt="0"/>
      <dgm:spPr/>
    </dgm:pt>
    <dgm:pt modelId="{F694A38F-04BA-4EE2-8E13-1F6F293EF8A4}" type="pres">
      <dgm:prSet presAssocID="{D3FC4B3B-57FD-4B76-9BF3-6EC253B49666}" presName="textRect" presStyleLbl="revTx" presStyleIdx="0" presStyleCnt="5">
        <dgm:presLayoutVars>
          <dgm:chMax val="1"/>
          <dgm:chPref val="1"/>
        </dgm:presLayoutVars>
      </dgm:prSet>
      <dgm:spPr/>
    </dgm:pt>
    <dgm:pt modelId="{AA9D9455-203F-47F0-A85D-A50B63FA5AB4}" type="pres">
      <dgm:prSet presAssocID="{8FD9AEE7-5B37-4AF2-9C5C-CFF18D66863D}" presName="sibTrans" presStyleCnt="0"/>
      <dgm:spPr/>
    </dgm:pt>
    <dgm:pt modelId="{DFF43B2A-F3FD-47DA-92AE-281E650F7596}" type="pres">
      <dgm:prSet presAssocID="{360C856F-A211-410C-949B-F7503CA9FDED}" presName="compNode" presStyleCnt="0"/>
      <dgm:spPr/>
    </dgm:pt>
    <dgm:pt modelId="{74A4C9FC-0A80-4AB0-80A7-34309050E520}" type="pres">
      <dgm:prSet presAssocID="{360C856F-A211-410C-949B-F7503CA9FDED}" presName="iconRect" presStyleLbl="node1" presStyleIdx="1" presStyleCnt="5" custScaleX="130222" custScaleY="1321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000" r="-95000"/>
          </a:stretch>
        </a:blipFill>
        <a:ln>
          <a:noFill/>
        </a:ln>
      </dgm:spPr>
    </dgm:pt>
    <dgm:pt modelId="{2688CF30-30F8-42EA-A27C-6D83B3B21F48}" type="pres">
      <dgm:prSet presAssocID="{360C856F-A211-410C-949B-F7503CA9FDED}" presName="spaceRect" presStyleCnt="0"/>
      <dgm:spPr/>
    </dgm:pt>
    <dgm:pt modelId="{FD923950-2D0D-46B6-B422-8DBB0256B98B}" type="pres">
      <dgm:prSet presAssocID="{360C856F-A211-410C-949B-F7503CA9FDED}" presName="textRect" presStyleLbl="revTx" presStyleIdx="1" presStyleCnt="5">
        <dgm:presLayoutVars>
          <dgm:chMax val="1"/>
          <dgm:chPref val="1"/>
        </dgm:presLayoutVars>
      </dgm:prSet>
      <dgm:spPr/>
    </dgm:pt>
    <dgm:pt modelId="{1061D5ED-BC8D-4061-A668-D0B7495277B8}" type="pres">
      <dgm:prSet presAssocID="{DC8E83FB-2622-4A6F-8350-04A913699DE0}" presName="sibTrans" presStyleCnt="0"/>
      <dgm:spPr/>
    </dgm:pt>
    <dgm:pt modelId="{C51C9E63-04FA-4025-B934-E2C9AB523E87}" type="pres">
      <dgm:prSet presAssocID="{9FE0B494-8438-4D6A-9A24-6F4AD7639195}" presName="compNode" presStyleCnt="0"/>
      <dgm:spPr/>
    </dgm:pt>
    <dgm:pt modelId="{5CA33142-F16B-4A86-9414-B41BF1E0CC8F}" type="pres">
      <dgm:prSet presAssocID="{9FE0B494-8438-4D6A-9A24-6F4AD7639195}" presName="iconRect" presStyleLbl="node1" presStyleIdx="2" presStyleCnt="5" custScaleX="131216" custScaleY="1435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>
          <a:noFill/>
        </a:ln>
      </dgm:spPr>
    </dgm:pt>
    <dgm:pt modelId="{D0DDF6B6-9412-4AA8-B969-36AEE808B344}" type="pres">
      <dgm:prSet presAssocID="{9FE0B494-8438-4D6A-9A24-6F4AD7639195}" presName="spaceRect" presStyleCnt="0"/>
      <dgm:spPr/>
    </dgm:pt>
    <dgm:pt modelId="{3A0DB96B-B6C4-474C-B8CD-D4052CADAEEA}" type="pres">
      <dgm:prSet presAssocID="{9FE0B494-8438-4D6A-9A24-6F4AD7639195}" presName="textRect" presStyleLbl="revTx" presStyleIdx="2" presStyleCnt="5">
        <dgm:presLayoutVars>
          <dgm:chMax val="1"/>
          <dgm:chPref val="1"/>
        </dgm:presLayoutVars>
      </dgm:prSet>
      <dgm:spPr/>
    </dgm:pt>
    <dgm:pt modelId="{2ABF0E35-5F17-4CF4-8D5C-CDDA125DCBF9}" type="pres">
      <dgm:prSet presAssocID="{7E7979E5-1E47-48C9-8691-B18C8B5C22A9}" presName="sibTrans" presStyleCnt="0"/>
      <dgm:spPr/>
    </dgm:pt>
    <dgm:pt modelId="{4466DBF6-1E0C-48DC-AFD3-91A474004851}" type="pres">
      <dgm:prSet presAssocID="{AF3E2778-AA5B-436F-8F3E-AE2A73359738}" presName="compNode" presStyleCnt="0"/>
      <dgm:spPr/>
    </dgm:pt>
    <dgm:pt modelId="{CCA46713-4DBD-46BC-9184-59D4E948B24B}" type="pres">
      <dgm:prSet presAssocID="{AF3E2778-AA5B-436F-8F3E-AE2A73359738}" presName="iconRect" presStyleLbl="node1" presStyleIdx="3" presStyleCnt="5" custScaleX="138113" custScaleY="13451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</dgm:spPr>
    </dgm:pt>
    <dgm:pt modelId="{92D5BD03-1859-40A0-9334-24B3CA63274B}" type="pres">
      <dgm:prSet presAssocID="{AF3E2778-AA5B-436F-8F3E-AE2A73359738}" presName="spaceRect" presStyleCnt="0"/>
      <dgm:spPr/>
    </dgm:pt>
    <dgm:pt modelId="{9ADF80BB-B696-4784-BC51-9EA724DF235F}" type="pres">
      <dgm:prSet presAssocID="{AF3E2778-AA5B-436F-8F3E-AE2A73359738}" presName="textRect" presStyleLbl="revTx" presStyleIdx="3" presStyleCnt="5">
        <dgm:presLayoutVars>
          <dgm:chMax val="1"/>
          <dgm:chPref val="1"/>
        </dgm:presLayoutVars>
      </dgm:prSet>
      <dgm:spPr/>
    </dgm:pt>
    <dgm:pt modelId="{E3B6AAC9-E908-4E2A-B2DF-BD0592482F73}" type="pres">
      <dgm:prSet presAssocID="{1B627A87-9FF3-4834-93D0-C13988EA7628}" presName="sibTrans" presStyleCnt="0"/>
      <dgm:spPr/>
    </dgm:pt>
    <dgm:pt modelId="{69E079EA-BC2A-41E3-AD63-BC4C0E8B7A0F}" type="pres">
      <dgm:prSet presAssocID="{51D78411-405E-4241-B709-587BA11AF32E}" presName="compNode" presStyleCnt="0"/>
      <dgm:spPr/>
    </dgm:pt>
    <dgm:pt modelId="{36DFCD4F-AADE-4C42-A257-B4F394E1996D}" type="pres">
      <dgm:prSet presAssocID="{51D78411-405E-4241-B709-587BA11AF32E}" presName="iconRect" presStyleLbl="node1" presStyleIdx="4" presStyleCnt="5" custScaleX="123227" custScaleY="11332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AB37279-4E63-4C74-B6A4-D4B05184924A}" type="pres">
      <dgm:prSet presAssocID="{51D78411-405E-4241-B709-587BA11AF32E}" presName="spaceRect" presStyleCnt="0"/>
      <dgm:spPr/>
    </dgm:pt>
    <dgm:pt modelId="{A7A6D21E-5431-4084-9016-C7297369BCD1}" type="pres">
      <dgm:prSet presAssocID="{51D78411-405E-4241-B709-587BA11AF32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4000C09-0444-418A-9DEE-62B4B8E95DF2}" srcId="{BA3D1C32-ED73-49F2-A108-0593FED1F9F7}" destId="{AF3E2778-AA5B-436F-8F3E-AE2A73359738}" srcOrd="3" destOrd="0" parTransId="{B0915293-25A0-448B-B565-E0FDB7A6404A}" sibTransId="{1B627A87-9FF3-4834-93D0-C13988EA7628}"/>
    <dgm:cxn modelId="{6DF7F20D-15C6-42D3-93BA-AD3DD6AE8B63}" srcId="{BA3D1C32-ED73-49F2-A108-0593FED1F9F7}" destId="{9FE0B494-8438-4D6A-9A24-6F4AD7639195}" srcOrd="2" destOrd="0" parTransId="{25984AED-8A7A-47C8-BA3D-E8AECA381F21}" sibTransId="{7E7979E5-1E47-48C9-8691-B18C8B5C22A9}"/>
    <dgm:cxn modelId="{785C511D-12FF-4B6C-9667-8F12BFE28CE3}" srcId="{BA3D1C32-ED73-49F2-A108-0593FED1F9F7}" destId="{D3FC4B3B-57FD-4B76-9BF3-6EC253B49666}" srcOrd="0" destOrd="0" parTransId="{994E3E62-EF53-4E43-8E18-180EEB9B21A1}" sibTransId="{8FD9AEE7-5B37-4AF2-9C5C-CFF18D66863D}"/>
    <dgm:cxn modelId="{0DFC1939-2AFE-40C7-A496-32C16BE55A6B}" type="presOf" srcId="{9FE0B494-8438-4D6A-9A24-6F4AD7639195}" destId="{3A0DB96B-B6C4-474C-B8CD-D4052CADAEEA}" srcOrd="0" destOrd="0" presId="urn:microsoft.com/office/officeart/2018/2/layout/IconLabelList"/>
    <dgm:cxn modelId="{49677960-728E-4259-BFB9-A8A5F7BE6A64}" type="presOf" srcId="{51D78411-405E-4241-B709-587BA11AF32E}" destId="{A7A6D21E-5431-4084-9016-C7297369BCD1}" srcOrd="0" destOrd="0" presId="urn:microsoft.com/office/officeart/2018/2/layout/IconLabelList"/>
    <dgm:cxn modelId="{7BC5D057-8A7A-4D30-BFB5-8360841D97F2}" srcId="{BA3D1C32-ED73-49F2-A108-0593FED1F9F7}" destId="{360C856F-A211-410C-949B-F7503CA9FDED}" srcOrd="1" destOrd="0" parTransId="{E2F7B2AC-5DF4-470C-9B76-66CAC18CB408}" sibTransId="{DC8E83FB-2622-4A6F-8350-04A913699DE0}"/>
    <dgm:cxn modelId="{026F748A-444B-4974-B6A0-ACF6725CABD3}" type="presOf" srcId="{BA3D1C32-ED73-49F2-A108-0593FED1F9F7}" destId="{BCADCE0F-AC06-438A-BBB9-9E5F0E50F85C}" srcOrd="0" destOrd="0" presId="urn:microsoft.com/office/officeart/2018/2/layout/IconLabelList"/>
    <dgm:cxn modelId="{BC306C97-F322-46FD-A73B-7F4CB6A38F50}" type="presOf" srcId="{D3FC4B3B-57FD-4B76-9BF3-6EC253B49666}" destId="{F694A38F-04BA-4EE2-8E13-1F6F293EF8A4}" srcOrd="0" destOrd="0" presId="urn:microsoft.com/office/officeart/2018/2/layout/IconLabelList"/>
    <dgm:cxn modelId="{EC62DEAF-0B12-47F7-84F4-01CB6C28688F}" type="presOf" srcId="{AF3E2778-AA5B-436F-8F3E-AE2A73359738}" destId="{9ADF80BB-B696-4784-BC51-9EA724DF235F}" srcOrd="0" destOrd="0" presId="urn:microsoft.com/office/officeart/2018/2/layout/IconLabelList"/>
    <dgm:cxn modelId="{BDDF2AB2-3F0C-407B-A818-1ADAEE7C1C71}" type="presOf" srcId="{360C856F-A211-410C-949B-F7503CA9FDED}" destId="{FD923950-2D0D-46B6-B422-8DBB0256B98B}" srcOrd="0" destOrd="0" presId="urn:microsoft.com/office/officeart/2018/2/layout/IconLabelList"/>
    <dgm:cxn modelId="{9028C1FE-14EE-40DC-9B94-7487A188A85F}" srcId="{BA3D1C32-ED73-49F2-A108-0593FED1F9F7}" destId="{51D78411-405E-4241-B709-587BA11AF32E}" srcOrd="4" destOrd="0" parTransId="{8AE6F0AE-A98C-452D-9AC0-BCD1A650E524}" sibTransId="{FCDDBD09-656A-4978-B0F1-8394C1829633}"/>
    <dgm:cxn modelId="{94BD0144-3B6B-4580-B169-B9ECB385CF53}" type="presParOf" srcId="{BCADCE0F-AC06-438A-BBB9-9E5F0E50F85C}" destId="{F125B5CA-3DB0-4161-815B-97669BF5B2CD}" srcOrd="0" destOrd="0" presId="urn:microsoft.com/office/officeart/2018/2/layout/IconLabelList"/>
    <dgm:cxn modelId="{DFF2C501-3011-4664-B607-48B0C20FD2BC}" type="presParOf" srcId="{F125B5CA-3DB0-4161-815B-97669BF5B2CD}" destId="{699334DA-1EAE-4C10-94BA-B4023C61C506}" srcOrd="0" destOrd="0" presId="urn:microsoft.com/office/officeart/2018/2/layout/IconLabelList"/>
    <dgm:cxn modelId="{C34B85C7-3A03-4348-A9DD-7843CCBF2A47}" type="presParOf" srcId="{F125B5CA-3DB0-4161-815B-97669BF5B2CD}" destId="{6473A680-07BB-4F79-A5B7-C542A127209A}" srcOrd="1" destOrd="0" presId="urn:microsoft.com/office/officeart/2018/2/layout/IconLabelList"/>
    <dgm:cxn modelId="{5E5C320B-57E6-4AAA-BA7C-B1715813AEE9}" type="presParOf" srcId="{F125B5CA-3DB0-4161-815B-97669BF5B2CD}" destId="{F694A38F-04BA-4EE2-8E13-1F6F293EF8A4}" srcOrd="2" destOrd="0" presId="urn:microsoft.com/office/officeart/2018/2/layout/IconLabelList"/>
    <dgm:cxn modelId="{C34DA762-3A10-4D9B-BFF4-E73B1B6C0AE6}" type="presParOf" srcId="{BCADCE0F-AC06-438A-BBB9-9E5F0E50F85C}" destId="{AA9D9455-203F-47F0-A85D-A50B63FA5AB4}" srcOrd="1" destOrd="0" presId="urn:microsoft.com/office/officeart/2018/2/layout/IconLabelList"/>
    <dgm:cxn modelId="{CAEB30A2-37C0-4A52-99D4-6E355972E5C8}" type="presParOf" srcId="{BCADCE0F-AC06-438A-BBB9-9E5F0E50F85C}" destId="{DFF43B2A-F3FD-47DA-92AE-281E650F7596}" srcOrd="2" destOrd="0" presId="urn:microsoft.com/office/officeart/2018/2/layout/IconLabelList"/>
    <dgm:cxn modelId="{5A5C6807-631B-4960-BB52-16A99AEBF37A}" type="presParOf" srcId="{DFF43B2A-F3FD-47DA-92AE-281E650F7596}" destId="{74A4C9FC-0A80-4AB0-80A7-34309050E520}" srcOrd="0" destOrd="0" presId="urn:microsoft.com/office/officeart/2018/2/layout/IconLabelList"/>
    <dgm:cxn modelId="{7DC7CC4F-2EE6-41CE-98CD-26675110FDC6}" type="presParOf" srcId="{DFF43B2A-F3FD-47DA-92AE-281E650F7596}" destId="{2688CF30-30F8-42EA-A27C-6D83B3B21F48}" srcOrd="1" destOrd="0" presId="urn:microsoft.com/office/officeart/2018/2/layout/IconLabelList"/>
    <dgm:cxn modelId="{0B02DB98-EE53-4EA9-9795-D4AD5EAC0D0C}" type="presParOf" srcId="{DFF43B2A-F3FD-47DA-92AE-281E650F7596}" destId="{FD923950-2D0D-46B6-B422-8DBB0256B98B}" srcOrd="2" destOrd="0" presId="urn:microsoft.com/office/officeart/2018/2/layout/IconLabelList"/>
    <dgm:cxn modelId="{62FCBF2D-7EB8-4467-B165-9201F68C984D}" type="presParOf" srcId="{BCADCE0F-AC06-438A-BBB9-9E5F0E50F85C}" destId="{1061D5ED-BC8D-4061-A668-D0B7495277B8}" srcOrd="3" destOrd="0" presId="urn:microsoft.com/office/officeart/2018/2/layout/IconLabelList"/>
    <dgm:cxn modelId="{3D66231C-3D55-4421-A3ED-A2202814D717}" type="presParOf" srcId="{BCADCE0F-AC06-438A-BBB9-9E5F0E50F85C}" destId="{C51C9E63-04FA-4025-B934-E2C9AB523E87}" srcOrd="4" destOrd="0" presId="urn:microsoft.com/office/officeart/2018/2/layout/IconLabelList"/>
    <dgm:cxn modelId="{D410D3B8-970F-4D49-B426-5EFA5B8745D5}" type="presParOf" srcId="{C51C9E63-04FA-4025-B934-E2C9AB523E87}" destId="{5CA33142-F16B-4A86-9414-B41BF1E0CC8F}" srcOrd="0" destOrd="0" presId="urn:microsoft.com/office/officeart/2018/2/layout/IconLabelList"/>
    <dgm:cxn modelId="{5C815138-5ECF-4A3A-A078-CCDF1B3A4DFD}" type="presParOf" srcId="{C51C9E63-04FA-4025-B934-E2C9AB523E87}" destId="{D0DDF6B6-9412-4AA8-B969-36AEE808B344}" srcOrd="1" destOrd="0" presId="urn:microsoft.com/office/officeart/2018/2/layout/IconLabelList"/>
    <dgm:cxn modelId="{2FA19496-F6B9-4DB8-8F55-A402B578F811}" type="presParOf" srcId="{C51C9E63-04FA-4025-B934-E2C9AB523E87}" destId="{3A0DB96B-B6C4-474C-B8CD-D4052CADAEEA}" srcOrd="2" destOrd="0" presId="urn:microsoft.com/office/officeart/2018/2/layout/IconLabelList"/>
    <dgm:cxn modelId="{002AC614-C022-41D1-A921-EF5DA21D3252}" type="presParOf" srcId="{BCADCE0F-AC06-438A-BBB9-9E5F0E50F85C}" destId="{2ABF0E35-5F17-4CF4-8D5C-CDDA125DCBF9}" srcOrd="5" destOrd="0" presId="urn:microsoft.com/office/officeart/2018/2/layout/IconLabelList"/>
    <dgm:cxn modelId="{C29ABB6A-AF33-4C73-8B92-748070CA3C5C}" type="presParOf" srcId="{BCADCE0F-AC06-438A-BBB9-9E5F0E50F85C}" destId="{4466DBF6-1E0C-48DC-AFD3-91A474004851}" srcOrd="6" destOrd="0" presId="urn:microsoft.com/office/officeart/2018/2/layout/IconLabelList"/>
    <dgm:cxn modelId="{531C6839-9DEA-40CC-9E29-7D71925D6659}" type="presParOf" srcId="{4466DBF6-1E0C-48DC-AFD3-91A474004851}" destId="{CCA46713-4DBD-46BC-9184-59D4E948B24B}" srcOrd="0" destOrd="0" presId="urn:microsoft.com/office/officeart/2018/2/layout/IconLabelList"/>
    <dgm:cxn modelId="{654A6492-45C1-4B71-9E03-E1B15EE3ABF4}" type="presParOf" srcId="{4466DBF6-1E0C-48DC-AFD3-91A474004851}" destId="{92D5BD03-1859-40A0-9334-24B3CA63274B}" srcOrd="1" destOrd="0" presId="urn:microsoft.com/office/officeart/2018/2/layout/IconLabelList"/>
    <dgm:cxn modelId="{53475726-D4C4-4BB3-8606-812E63E861EA}" type="presParOf" srcId="{4466DBF6-1E0C-48DC-AFD3-91A474004851}" destId="{9ADF80BB-B696-4784-BC51-9EA724DF235F}" srcOrd="2" destOrd="0" presId="urn:microsoft.com/office/officeart/2018/2/layout/IconLabelList"/>
    <dgm:cxn modelId="{688E7B6E-73D1-465B-AF16-5E2C7D495625}" type="presParOf" srcId="{BCADCE0F-AC06-438A-BBB9-9E5F0E50F85C}" destId="{E3B6AAC9-E908-4E2A-B2DF-BD0592482F73}" srcOrd="7" destOrd="0" presId="urn:microsoft.com/office/officeart/2018/2/layout/IconLabelList"/>
    <dgm:cxn modelId="{3C61C931-32FE-442A-8621-723968BE3135}" type="presParOf" srcId="{BCADCE0F-AC06-438A-BBB9-9E5F0E50F85C}" destId="{69E079EA-BC2A-41E3-AD63-BC4C0E8B7A0F}" srcOrd="8" destOrd="0" presId="urn:microsoft.com/office/officeart/2018/2/layout/IconLabelList"/>
    <dgm:cxn modelId="{38C8FA69-5186-4698-950B-4B3C28804874}" type="presParOf" srcId="{69E079EA-BC2A-41E3-AD63-BC4C0E8B7A0F}" destId="{36DFCD4F-AADE-4C42-A257-B4F394E1996D}" srcOrd="0" destOrd="0" presId="urn:microsoft.com/office/officeart/2018/2/layout/IconLabelList"/>
    <dgm:cxn modelId="{BCD8826B-2E82-4F14-B484-8E48E55329C6}" type="presParOf" srcId="{69E079EA-BC2A-41E3-AD63-BC4C0E8B7A0F}" destId="{CAB37279-4E63-4C74-B6A4-D4B05184924A}" srcOrd="1" destOrd="0" presId="urn:microsoft.com/office/officeart/2018/2/layout/IconLabelList"/>
    <dgm:cxn modelId="{B46C02F7-F72B-4149-B075-ED6EAA17BDED}" type="presParOf" srcId="{69E079EA-BC2A-41E3-AD63-BC4C0E8B7A0F}" destId="{A7A6D21E-5431-4084-9016-C7297369BCD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334DA-1EAE-4C10-94BA-B4023C61C506}">
      <dsp:nvSpPr>
        <dsp:cNvPr id="0" name=""/>
        <dsp:cNvSpPr/>
      </dsp:nvSpPr>
      <dsp:spPr>
        <a:xfrm>
          <a:off x="752796" y="152472"/>
          <a:ext cx="793512" cy="865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4A38F-04BA-4EE2-8E13-1F6F293EF8A4}">
      <dsp:nvSpPr>
        <dsp:cNvPr id="0" name=""/>
        <dsp:cNvSpPr/>
      </dsp:nvSpPr>
      <dsp:spPr>
        <a:xfrm>
          <a:off x="458732" y="1260156"/>
          <a:ext cx="1381640" cy="143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Equation of state</a:t>
          </a:r>
          <a:br>
            <a:rPr lang="en-US" sz="1300" kern="1200" dirty="0"/>
          </a:br>
          <a:r>
            <a:rPr lang="en-US" sz="1300" kern="1200" dirty="0"/>
            <a:t>(merger dynamics)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Bovard+17, Radice+18, Nedora+21, Coughlin+18, Dietrich+20, Kedia+22,24</a:t>
          </a:r>
        </a:p>
      </dsp:txBody>
      <dsp:txXfrm>
        <a:off x="458732" y="1260156"/>
        <a:ext cx="1381640" cy="1438857"/>
      </dsp:txXfrm>
    </dsp:sp>
    <dsp:sp modelId="{74A4C9FC-0A80-4AB0-80A7-34309050E520}">
      <dsp:nvSpPr>
        <dsp:cNvPr id="0" name=""/>
        <dsp:cNvSpPr/>
      </dsp:nvSpPr>
      <dsp:spPr>
        <a:xfrm>
          <a:off x="2368160" y="163468"/>
          <a:ext cx="809640" cy="8218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000" r="-95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23950-2D0D-46B6-B422-8DBB0256B98B}">
      <dsp:nvSpPr>
        <dsp:cNvPr id="0" name=""/>
        <dsp:cNvSpPr/>
      </dsp:nvSpPr>
      <dsp:spPr>
        <a:xfrm>
          <a:off x="2082160" y="1249161"/>
          <a:ext cx="1381640" cy="143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Ejecta dynamics –</a:t>
          </a:r>
          <a:br>
            <a:rPr lang="en-US" sz="1300" kern="1200" dirty="0"/>
          </a:br>
          <a:r>
            <a:rPr lang="en-US" sz="1300" kern="1200" dirty="0"/>
            <a:t>mass distribution, velocity distribution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Breschi+21, Bulla+19,23, Heinzel+21, Kawaguchi+20,21, Kedia+23</a:t>
          </a:r>
        </a:p>
      </dsp:txBody>
      <dsp:txXfrm>
        <a:off x="2082160" y="1249161"/>
        <a:ext cx="1381640" cy="1438857"/>
      </dsp:txXfrm>
    </dsp:sp>
    <dsp:sp modelId="{5CA33142-F16B-4A86-9414-B41BF1E0CC8F}">
      <dsp:nvSpPr>
        <dsp:cNvPr id="0" name=""/>
        <dsp:cNvSpPr/>
      </dsp:nvSpPr>
      <dsp:spPr>
        <a:xfrm>
          <a:off x="3988498" y="145841"/>
          <a:ext cx="815820" cy="8923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DB96B-B6C4-474C-B8CD-D4052CADAEEA}">
      <dsp:nvSpPr>
        <dsp:cNvPr id="0" name=""/>
        <dsp:cNvSpPr/>
      </dsp:nvSpPr>
      <dsp:spPr>
        <a:xfrm>
          <a:off x="3705588" y="1266787"/>
          <a:ext cx="1381640" cy="143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Nucleosynthesis (r-process)</a:t>
          </a:r>
          <a:br>
            <a:rPr lang="en-US" sz="1300" kern="1200" dirty="0"/>
          </a:br>
          <a:r>
            <a:rPr lang="en-US" sz="1300" kern="1200" dirty="0"/>
            <a:t>Composition – </a:t>
          </a:r>
          <a:br>
            <a:rPr lang="en-US" sz="1300" kern="1200" dirty="0"/>
          </a:br>
          <a:r>
            <a:rPr lang="en-US" sz="1300" kern="1200" dirty="0"/>
            <a:t>neutrino, masses, reaction rates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</a:t>
          </a:r>
          <a:r>
            <a:rPr lang="en-US" sz="1300" kern="1200" dirty="0" err="1"/>
            <a:t>superheavies</a:t>
          </a:r>
          <a:r>
            <a:rPr lang="en-US" sz="1300" kern="1200" dirty="0"/>
            <a:t>, island of stability? </a:t>
          </a:r>
          <a:r>
            <a:rPr lang="en-US" sz="1050" b="0" i="0" kern="1200" dirty="0"/>
            <a:t>Mumpower+18</a:t>
          </a:r>
          <a:r>
            <a:rPr lang="en-US" sz="1050" kern="1200" dirty="0"/>
            <a:t>, Lund+23,24, Holmbeck+23, </a:t>
          </a:r>
          <a:r>
            <a:rPr lang="en-US" sz="1050" b="0" i="0" kern="1200" dirty="0"/>
            <a:t>Zhu</a:t>
          </a:r>
          <a:r>
            <a:rPr lang="en-US" sz="1050" kern="1200" dirty="0"/>
            <a:t>+18</a:t>
          </a:r>
          <a:r>
            <a:rPr lang="en-US" sz="1300" kern="1200" dirty="0"/>
            <a:t>)</a:t>
          </a:r>
        </a:p>
      </dsp:txBody>
      <dsp:txXfrm>
        <a:off x="3705588" y="1266787"/>
        <a:ext cx="1381640" cy="1438857"/>
      </dsp:txXfrm>
    </dsp:sp>
    <dsp:sp modelId="{CCA46713-4DBD-46BC-9184-59D4E948B24B}">
      <dsp:nvSpPr>
        <dsp:cNvPr id="0" name=""/>
        <dsp:cNvSpPr/>
      </dsp:nvSpPr>
      <dsp:spPr>
        <a:xfrm>
          <a:off x="5590485" y="159841"/>
          <a:ext cx="858701" cy="83635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F80BB-B696-4784-BC51-9EA724DF235F}">
      <dsp:nvSpPr>
        <dsp:cNvPr id="0" name=""/>
        <dsp:cNvSpPr/>
      </dsp:nvSpPr>
      <dsp:spPr>
        <a:xfrm>
          <a:off x="5329015" y="1252787"/>
          <a:ext cx="1381640" cy="143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Thermalization efficiencies alpha, beta, fission fragments, gamma rays –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Barnes+16,21</a:t>
          </a:r>
        </a:p>
      </dsp:txBody>
      <dsp:txXfrm>
        <a:off x="5329015" y="1252787"/>
        <a:ext cx="1381640" cy="1438857"/>
      </dsp:txXfrm>
    </dsp:sp>
    <dsp:sp modelId="{36DFCD4F-AADE-4C42-A257-B4F394E1996D}">
      <dsp:nvSpPr>
        <dsp:cNvPr id="0" name=""/>
        <dsp:cNvSpPr/>
      </dsp:nvSpPr>
      <dsp:spPr>
        <a:xfrm>
          <a:off x="7260189" y="192789"/>
          <a:ext cx="766149" cy="7045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6D21E-5431-4084-9016-C7297369BCD1}">
      <dsp:nvSpPr>
        <dsp:cNvPr id="0" name=""/>
        <dsp:cNvSpPr/>
      </dsp:nvSpPr>
      <dsp:spPr>
        <a:xfrm>
          <a:off x="6952443" y="1219840"/>
          <a:ext cx="1381640" cy="143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Atomic Opacity –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Fontes+ 15, 20, 23, Tanaka+20, Bulla+23</a:t>
          </a:r>
        </a:p>
      </dsp:txBody>
      <dsp:txXfrm>
        <a:off x="6952443" y="1219840"/>
        <a:ext cx="1381640" cy="1438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EF369-84EC-72EE-61AB-4BC4D667F5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3358C-7BC5-2ACD-A379-C341850E5E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84583-1CA6-4138-8667-88E4431EF946}" type="datetimeFigureOut">
              <a:rPr lang="en-US" smtClean="0"/>
              <a:t>22-Jun-24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04664-DAB8-D1A1-B24B-90CB5710E8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D855B-E22F-5CD9-93C1-6407AB5CFF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1295E-ECAF-4C63-8E20-AC8B5BB4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0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7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0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0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3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9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2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5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344757"/>
            <a:ext cx="7543800" cy="857247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4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Atul Kedia - RIT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97101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7C3DAC0-F6A2-9E2A-43DF-EA0E52CEEFD6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0D9DD36-5C63-F72E-761A-2F574EBD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0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7650" y="391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7650" y="1387813"/>
            <a:ext cx="7688700" cy="309653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000000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B6C7F0B-FFDB-AF9D-1BCE-E6D6CECF46D2}"/>
              </a:ext>
            </a:extLst>
          </p:cNvPr>
          <p:cNvSpPr txBox="1">
            <a:spLocks/>
          </p:cNvSpPr>
          <p:nvPr userDrawn="1"/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88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9982C-6FF4-AD47-CCE0-92F6D62B0624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158722B-FFB0-E6E6-77BB-6891D19E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3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E3630A5-3121-6582-4DED-C20CCDE8596E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DFCAB37-9654-0C8B-C639-4789930C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2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Atul Kedia - RIT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24995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1C20377-DC88-75BC-D705-0D567D85EA3A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Atul Kedia – NCSU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DD1862A-2965-9128-E075-D2E71D66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ECT* - Trento,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1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F78D4FD-8029-E724-65C2-C96B688DB917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628D548-A487-85E2-9707-4A009EF6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3F2386-0C24-E763-5CAF-887A9C41E519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69F25F-0CCF-6F06-630E-28A9CAA76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215A16F-4503-132C-3C38-51B9374FABE6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53F4DD9-8E8C-E837-E794-BFC0A3F2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8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A1B8D7D-C4DE-9FE6-B380-8FF67992279A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A7254A2-7F36-5342-44D9-31A29CF2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5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B23AD26-4081-27A6-71E1-0F7D1E434511}"/>
              </a:ext>
            </a:extLst>
          </p:cNvPr>
          <p:cNvSpPr txBox="1">
            <a:spLocks/>
          </p:cNvSpPr>
          <p:nvPr userDrawn="1"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Atul Kedia – NCSU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8F174C-6809-F9D5-A790-C6BAA718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6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69654"/>
            <a:ext cx="9144001" cy="273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4844839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Atul Kedia - NCSU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r>
              <a:rPr lang="en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8218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5" r:id="rId9"/>
    <p:sldLayoutId id="2147483896" r:id="rId10"/>
    <p:sldLayoutId id="2147483898" r:id="rId11"/>
  </p:sldLayoutIdLst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s://www.nasa.gov/press-release/nasa-missions-catch-first-light-from-a-gravitational-wave-event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0/epja/i2019-12888-9" TargetMode="External"/><Relationship Id="rId7" Type="http://schemas.openxmlformats.org/officeDocument/2006/relationships/hyperlink" Target="https://doi.org/10.1103/PhysRevD.107.063028" TargetMode="External"/><Relationship Id="rId2" Type="http://schemas.openxmlformats.org/officeDocument/2006/relationships/hyperlink" Target="https://doi.org/10.3847/1538-4357/abc9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847/1538-4357/ad1036" TargetMode="Externa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oi.org/10.1103/PhysRevResearch.5.01316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emf"/><Relationship Id="rId7" Type="http://schemas.openxmlformats.org/officeDocument/2006/relationships/hyperlink" Target="https://doi.org/10.1103/PhysRevLett.119.161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847/2041-8213/aa9c8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2.mp4"/><Relationship Id="rId7" Type="http://schemas.openxmlformats.org/officeDocument/2006/relationships/image" Target="../media/image11.emf"/><Relationship Id="rId12" Type="http://schemas.openxmlformats.org/officeDocument/2006/relationships/hyperlink" Target="https://journals.aps.org/prd/abstract/10.1103/PhysRevD.106.103027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hyperlink" Target="https://doi.org/10.1103/PhysRevLett.119.16110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57/ac222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doi.org/10.3847/1538-4357/ac9ce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4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1312421" y="664883"/>
            <a:ext cx="6519157" cy="840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Kilonova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dependence on ejecta morphology and composition</a:t>
            </a:r>
            <a:br>
              <a:rPr lang="en-US" sz="2000" b="1" dirty="0">
                <a:solidFill>
                  <a:schemeClr val="bg1"/>
                </a:solidFill>
                <a:latin typeface="+mj-lt"/>
              </a:rPr>
            </a:br>
            <a:r>
              <a:rPr lang="en-US" sz="2000" b="1" dirty="0">
                <a:solidFill>
                  <a:schemeClr val="bg1"/>
                </a:solidFill>
                <a:latin typeface="+mj-lt"/>
              </a:rPr>
              <a:t>(+ nucleosynthesis dependence on nuclear input)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861146" y="1766596"/>
            <a:ext cx="3369371" cy="1194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bg1"/>
                </a:solidFill>
                <a:latin typeface="+mn-lt"/>
              </a:rPr>
              <a:t>Atul Kedia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>
              <a:solidFill>
                <a:schemeClr val="bg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bg1"/>
                </a:solidFill>
                <a:latin typeface="+mn-lt"/>
              </a:rPr>
              <a:t>Postdoc @ NCSU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solidFill>
                <a:schemeClr val="bg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solidFill>
                <a:schemeClr val="bg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1"/>
              </a:solidFill>
              <a:latin typeface="+mn-lt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ECT* - Trento, italy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BB4B6-83A2-4E14-573B-6C10478835CE}"/>
              </a:ext>
            </a:extLst>
          </p:cNvPr>
          <p:cNvSpPr txBox="1"/>
          <p:nvPr/>
        </p:nvSpPr>
        <p:spPr>
          <a:xfrm>
            <a:off x="7322297" y="4866501"/>
            <a:ext cx="1936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illustration: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Goddard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21A21C-C2B2-C894-FAD6-EEF0F311A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925" y="4218410"/>
            <a:ext cx="821649" cy="821649"/>
          </a:xfrm>
          <a:prstGeom prst="rect">
            <a:avLst/>
          </a:prstGeom>
        </p:spPr>
      </p:pic>
      <p:pic>
        <p:nvPicPr>
          <p:cNvPr id="5" name="Picture 2" descr="About the CCRG | RIT">
            <a:extLst>
              <a:ext uri="{FF2B5EF4-FFF2-40B4-BE49-F238E27FC236}">
                <a16:creationId xmlns:a16="http://schemas.microsoft.com/office/drawing/2014/main" id="{66C6CEED-DF34-BA78-348B-09A7C4E0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6" y="4280230"/>
            <a:ext cx="1194018" cy="7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rth Carolina State University - Wikipedia">
            <a:extLst>
              <a:ext uri="{FF2B5EF4-FFF2-40B4-BE49-F238E27FC236}">
                <a16:creationId xmlns:a16="http://schemas.microsoft.com/office/drawing/2014/main" id="{9CBD18A3-CCAD-E89A-5F2C-FD30D575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22" y="4185193"/>
            <a:ext cx="821649" cy="8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44D021-F18C-C102-85A1-11DFB43B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4" y="4208452"/>
            <a:ext cx="765986" cy="7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vember 2019">
            <a:extLst>
              <a:ext uri="{FF2B5EF4-FFF2-40B4-BE49-F238E27FC236}">
                <a16:creationId xmlns:a16="http://schemas.microsoft.com/office/drawing/2014/main" id="{1754FF39-851B-295E-8774-4EBB9FF0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3" y="4276584"/>
            <a:ext cx="1102918" cy="7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6426960-2033-0AEB-680E-AA81C19D1D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794879"/>
              </p:ext>
            </p:extLst>
          </p:nvPr>
        </p:nvGraphicFramePr>
        <p:xfrm>
          <a:off x="4406322" y="338418"/>
          <a:ext cx="2233331" cy="223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771671" imgH="3771900" progId="Acrobat.Document.DC">
                  <p:embed/>
                </p:oleObj>
              </mc:Choice>
              <mc:Fallback>
                <p:oleObj name="Acrobat Document" r:id="rId3" imgW="3771671" imgH="37719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CB984DC-962B-DD67-C0C6-5224C63D0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6322" y="338418"/>
                        <a:ext cx="2233331" cy="2233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83EE020-D51F-215E-4195-7ACEE16A39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043" y="272955"/>
          <a:ext cx="4190512" cy="41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318406" imgH="5318539" progId="Acrobat.Document.DC">
                  <p:embed/>
                </p:oleObj>
              </mc:Choice>
              <mc:Fallback>
                <p:oleObj name="Acrobat Document" r:id="rId5" imgW="5318406" imgH="5318539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83EE020-D51F-215E-4195-7ACEE16A39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4043" y="272955"/>
                        <a:ext cx="4190512" cy="419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A94A0C-4C6D-5F6E-36D8-754D123A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92" y="93069"/>
            <a:ext cx="3350354" cy="1057647"/>
          </a:xfrm>
        </p:spPr>
        <p:txBody>
          <a:bodyPr>
            <a:normAutofit/>
          </a:bodyPr>
          <a:lstStyle/>
          <a:p>
            <a:r>
              <a:rPr lang="en-US" sz="3200" dirty="0"/>
              <a:t>EM v GW ejecta</a:t>
            </a:r>
            <a:br>
              <a:rPr lang="en-US" sz="3200" dirty="0"/>
            </a:br>
            <a:r>
              <a:rPr lang="en-US" sz="3200" dirty="0"/>
              <a:t>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1EC4A-A878-532A-7017-3B65B0B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r>
              <a:rPr lang="en" dirty="0"/>
              <a:t>/25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3DB2B-015D-17F4-92E4-7223B6E83670}"/>
              </a:ext>
            </a:extLst>
          </p:cNvPr>
          <p:cNvSpPr txBox="1"/>
          <p:nvPr/>
        </p:nvSpPr>
        <p:spPr>
          <a:xfrm>
            <a:off x="1278835" y="2007211"/>
            <a:ext cx="242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</a:t>
            </a:r>
            <a:r>
              <a:rPr lang="en-US" dirty="0" err="1">
                <a:solidFill>
                  <a:srgbClr val="0070C0"/>
                </a:solidFill>
              </a:rPr>
              <a:t>Kilonova</a:t>
            </a:r>
            <a:r>
              <a:rPr lang="en-US" dirty="0">
                <a:solidFill>
                  <a:srgbClr val="0070C0"/>
                </a:solidFill>
              </a:rPr>
              <a:t> approach</a:t>
            </a:r>
          </a:p>
          <a:p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   </a:t>
            </a:r>
            <a:r>
              <a:rPr lang="en-US" dirty="0">
                <a:solidFill>
                  <a:srgbClr val="0070C0"/>
                </a:solidFill>
              </a:rPr>
              <a:t> Assuming(Torus, Peanut morphology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13101-43D9-12F2-6B75-1657A670C9AE}"/>
              </a:ext>
            </a:extLst>
          </p:cNvPr>
          <p:cNvSpPr txBox="1"/>
          <p:nvPr/>
        </p:nvSpPr>
        <p:spPr>
          <a:xfrm>
            <a:off x="2239669" y="3308302"/>
            <a:ext cx="154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approach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249069A-542F-A607-AF7B-C09EAA6C4CEE}"/>
              </a:ext>
            </a:extLst>
          </p:cNvPr>
          <p:cNvCxnSpPr>
            <a:cxnSpLocks/>
          </p:cNvCxnSpPr>
          <p:nvPr/>
        </p:nvCxnSpPr>
        <p:spPr>
          <a:xfrm rot="10800000">
            <a:off x="3791593" y="2148841"/>
            <a:ext cx="2031582" cy="572161"/>
          </a:xfrm>
          <a:prstGeom prst="bentConnector3">
            <a:avLst>
              <a:gd name="adj1" fmla="val 1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EEB7FFD-687C-F5F0-9EA0-EA6F56B4F4CF}"/>
              </a:ext>
            </a:extLst>
          </p:cNvPr>
          <p:cNvCxnSpPr>
            <a:cxnSpLocks/>
          </p:cNvCxnSpPr>
          <p:nvPr/>
        </p:nvCxnSpPr>
        <p:spPr>
          <a:xfrm rot="10800000">
            <a:off x="3700535" y="3585885"/>
            <a:ext cx="1158069" cy="37960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D2B34283-DB79-4EB4-2EF6-0E2D0C015DBE}"/>
              </a:ext>
            </a:extLst>
          </p:cNvPr>
          <p:cNvSpPr/>
          <p:nvPr/>
        </p:nvSpPr>
        <p:spPr>
          <a:xfrm>
            <a:off x="267538" y="2001862"/>
            <a:ext cx="918485" cy="861586"/>
          </a:xfrm>
          <a:prstGeom prst="arc">
            <a:avLst>
              <a:gd name="adj1" fmla="val 10347074"/>
              <a:gd name="adj2" fmla="val 444908"/>
            </a:avLst>
          </a:prstGeom>
          <a:ln w="327025" cap="rnd">
            <a:solidFill>
              <a:srgbClr val="EA0000">
                <a:alpha val="89804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146050" h="1397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47B415-26CC-1528-4CF7-7DF2AB2BFF83}"/>
              </a:ext>
            </a:extLst>
          </p:cNvPr>
          <p:cNvSpPr/>
          <p:nvPr/>
        </p:nvSpPr>
        <p:spPr>
          <a:xfrm>
            <a:off x="111108" y="2379951"/>
            <a:ext cx="283638" cy="29238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084AC-7C27-BC24-4575-8BA65E48C6CC}"/>
              </a:ext>
            </a:extLst>
          </p:cNvPr>
          <p:cNvSpPr/>
          <p:nvPr/>
        </p:nvSpPr>
        <p:spPr>
          <a:xfrm>
            <a:off x="1044382" y="2379951"/>
            <a:ext cx="309122" cy="29238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C7E711-9B8B-DC57-A3BB-1674AFB26AE3}"/>
              </a:ext>
            </a:extLst>
          </p:cNvPr>
          <p:cNvSpPr/>
          <p:nvPr/>
        </p:nvSpPr>
        <p:spPr>
          <a:xfrm>
            <a:off x="380389" y="1842891"/>
            <a:ext cx="689873" cy="1366508"/>
          </a:xfrm>
          <a:custGeom>
            <a:avLst/>
            <a:gdLst>
              <a:gd name="connsiteX0" fmla="*/ 388187 w 1112292"/>
              <a:gd name="connsiteY0" fmla="*/ 896 h 2171546"/>
              <a:gd name="connsiteX1" fmla="*/ 1097488 w 1112292"/>
              <a:gd name="connsiteY1" fmla="*/ 496553 h 2171546"/>
              <a:gd name="connsiteX2" fmla="*/ 875297 w 1112292"/>
              <a:gd name="connsiteY2" fmla="*/ 1128941 h 2171546"/>
              <a:gd name="connsiteX3" fmla="*/ 1106034 w 1112292"/>
              <a:gd name="connsiteY3" fmla="*/ 1675872 h 2171546"/>
              <a:gd name="connsiteX4" fmla="*/ 567648 w 1112292"/>
              <a:gd name="connsiteY4" fmla="*/ 2171528 h 2171546"/>
              <a:gd name="connsiteX5" fmla="*/ 3626 w 1112292"/>
              <a:gd name="connsiteY5" fmla="*/ 1658781 h 2171546"/>
              <a:gd name="connsiteX6" fmla="*/ 311275 w 1112292"/>
              <a:gd name="connsiteY6" fmla="*/ 1103304 h 2171546"/>
              <a:gd name="connsiteX7" fmla="*/ 12172 w 1112292"/>
              <a:gd name="connsiteY7" fmla="*/ 394003 h 2171546"/>
              <a:gd name="connsiteX8" fmla="*/ 388187 w 1112292"/>
              <a:gd name="connsiteY8" fmla="*/ 896 h 2171546"/>
              <a:gd name="connsiteX0" fmla="*/ 550557 w 1112292"/>
              <a:gd name="connsiteY0" fmla="*/ 912 h 2171562"/>
              <a:gd name="connsiteX1" fmla="*/ 1097488 w 1112292"/>
              <a:gd name="connsiteY1" fmla="*/ 496569 h 2171562"/>
              <a:gd name="connsiteX2" fmla="*/ 875297 w 1112292"/>
              <a:gd name="connsiteY2" fmla="*/ 1128957 h 2171562"/>
              <a:gd name="connsiteX3" fmla="*/ 1106034 w 1112292"/>
              <a:gd name="connsiteY3" fmla="*/ 1675888 h 2171562"/>
              <a:gd name="connsiteX4" fmla="*/ 567648 w 1112292"/>
              <a:gd name="connsiteY4" fmla="*/ 2171544 h 2171562"/>
              <a:gd name="connsiteX5" fmla="*/ 3626 w 1112292"/>
              <a:gd name="connsiteY5" fmla="*/ 1658797 h 2171562"/>
              <a:gd name="connsiteX6" fmla="*/ 311275 w 1112292"/>
              <a:gd name="connsiteY6" fmla="*/ 1103320 h 2171562"/>
              <a:gd name="connsiteX7" fmla="*/ 12172 w 1112292"/>
              <a:gd name="connsiteY7" fmla="*/ 394019 h 2171562"/>
              <a:gd name="connsiteX8" fmla="*/ 550557 w 1112292"/>
              <a:gd name="connsiteY8" fmla="*/ 912 h 2171562"/>
              <a:gd name="connsiteX0" fmla="*/ 550557 w 1112292"/>
              <a:gd name="connsiteY0" fmla="*/ 29 h 2170679"/>
              <a:gd name="connsiteX1" fmla="*/ 1097488 w 1112292"/>
              <a:gd name="connsiteY1" fmla="*/ 410228 h 2170679"/>
              <a:gd name="connsiteX2" fmla="*/ 875297 w 1112292"/>
              <a:gd name="connsiteY2" fmla="*/ 1128074 h 2170679"/>
              <a:gd name="connsiteX3" fmla="*/ 1106034 w 1112292"/>
              <a:gd name="connsiteY3" fmla="*/ 1675005 h 2170679"/>
              <a:gd name="connsiteX4" fmla="*/ 567648 w 1112292"/>
              <a:gd name="connsiteY4" fmla="*/ 2170661 h 2170679"/>
              <a:gd name="connsiteX5" fmla="*/ 3626 w 1112292"/>
              <a:gd name="connsiteY5" fmla="*/ 1657914 h 2170679"/>
              <a:gd name="connsiteX6" fmla="*/ 311275 w 1112292"/>
              <a:gd name="connsiteY6" fmla="*/ 1102437 h 2170679"/>
              <a:gd name="connsiteX7" fmla="*/ 12172 w 1112292"/>
              <a:gd name="connsiteY7" fmla="*/ 393136 h 2170679"/>
              <a:gd name="connsiteX8" fmla="*/ 550557 w 1112292"/>
              <a:gd name="connsiteY8" fmla="*/ 29 h 2170679"/>
              <a:gd name="connsiteX0" fmla="*/ 550557 w 1112292"/>
              <a:gd name="connsiteY0" fmla="*/ 613 h 2171263"/>
              <a:gd name="connsiteX1" fmla="*/ 1097488 w 1112292"/>
              <a:gd name="connsiteY1" fmla="*/ 410812 h 2171263"/>
              <a:gd name="connsiteX2" fmla="*/ 875297 w 1112292"/>
              <a:gd name="connsiteY2" fmla="*/ 1128658 h 2171263"/>
              <a:gd name="connsiteX3" fmla="*/ 1106034 w 1112292"/>
              <a:gd name="connsiteY3" fmla="*/ 1675589 h 2171263"/>
              <a:gd name="connsiteX4" fmla="*/ 567648 w 1112292"/>
              <a:gd name="connsiteY4" fmla="*/ 2171245 h 2171263"/>
              <a:gd name="connsiteX5" fmla="*/ 3626 w 1112292"/>
              <a:gd name="connsiteY5" fmla="*/ 1658498 h 2171263"/>
              <a:gd name="connsiteX6" fmla="*/ 311275 w 1112292"/>
              <a:gd name="connsiteY6" fmla="*/ 1103021 h 2171263"/>
              <a:gd name="connsiteX7" fmla="*/ 29264 w 1112292"/>
              <a:gd name="connsiteY7" fmla="*/ 496269 h 2171263"/>
              <a:gd name="connsiteX8" fmla="*/ 550557 w 1112292"/>
              <a:gd name="connsiteY8" fmla="*/ 613 h 2171263"/>
              <a:gd name="connsiteX0" fmla="*/ 554113 w 1115848"/>
              <a:gd name="connsiteY0" fmla="*/ 613 h 2171263"/>
              <a:gd name="connsiteX1" fmla="*/ 1101044 w 1115848"/>
              <a:gd name="connsiteY1" fmla="*/ 410812 h 2171263"/>
              <a:gd name="connsiteX2" fmla="*/ 878853 w 1115848"/>
              <a:gd name="connsiteY2" fmla="*/ 1128658 h 2171263"/>
              <a:gd name="connsiteX3" fmla="*/ 1109590 w 1115848"/>
              <a:gd name="connsiteY3" fmla="*/ 1675589 h 2171263"/>
              <a:gd name="connsiteX4" fmla="*/ 571204 w 1115848"/>
              <a:gd name="connsiteY4" fmla="*/ 2171245 h 2171263"/>
              <a:gd name="connsiteX5" fmla="*/ 7182 w 1115848"/>
              <a:gd name="connsiteY5" fmla="*/ 1658498 h 2171263"/>
              <a:gd name="connsiteX6" fmla="*/ 237918 w 1115848"/>
              <a:gd name="connsiteY6" fmla="*/ 1137205 h 2171263"/>
              <a:gd name="connsiteX7" fmla="*/ 32820 w 1115848"/>
              <a:gd name="connsiteY7" fmla="*/ 496269 h 2171263"/>
              <a:gd name="connsiteX8" fmla="*/ 554113 w 1115848"/>
              <a:gd name="connsiteY8" fmla="*/ 613 h 2171263"/>
              <a:gd name="connsiteX0" fmla="*/ 528364 w 1090099"/>
              <a:gd name="connsiteY0" fmla="*/ 613 h 2171510"/>
              <a:gd name="connsiteX1" fmla="*/ 1075295 w 1090099"/>
              <a:gd name="connsiteY1" fmla="*/ 410812 h 2171510"/>
              <a:gd name="connsiteX2" fmla="*/ 853104 w 1090099"/>
              <a:gd name="connsiteY2" fmla="*/ 1128658 h 2171510"/>
              <a:gd name="connsiteX3" fmla="*/ 1083841 w 1090099"/>
              <a:gd name="connsiteY3" fmla="*/ 1675589 h 2171510"/>
              <a:gd name="connsiteX4" fmla="*/ 545455 w 1090099"/>
              <a:gd name="connsiteY4" fmla="*/ 2171245 h 2171510"/>
              <a:gd name="connsiteX5" fmla="*/ 49800 w 1090099"/>
              <a:gd name="connsiteY5" fmla="*/ 1735410 h 2171510"/>
              <a:gd name="connsiteX6" fmla="*/ 212169 w 1090099"/>
              <a:gd name="connsiteY6" fmla="*/ 1137205 h 2171510"/>
              <a:gd name="connsiteX7" fmla="*/ 7071 w 1090099"/>
              <a:gd name="connsiteY7" fmla="*/ 496269 h 2171510"/>
              <a:gd name="connsiteX8" fmla="*/ 528364 w 1090099"/>
              <a:gd name="connsiteY8" fmla="*/ 613 h 2171510"/>
              <a:gd name="connsiteX0" fmla="*/ 528364 w 1090099"/>
              <a:gd name="connsiteY0" fmla="*/ 613 h 2171536"/>
              <a:gd name="connsiteX1" fmla="*/ 1075295 w 1090099"/>
              <a:gd name="connsiteY1" fmla="*/ 410812 h 2171536"/>
              <a:gd name="connsiteX2" fmla="*/ 853104 w 1090099"/>
              <a:gd name="connsiteY2" fmla="*/ 1128658 h 2171536"/>
              <a:gd name="connsiteX3" fmla="*/ 1083841 w 1090099"/>
              <a:gd name="connsiteY3" fmla="*/ 1675589 h 2171536"/>
              <a:gd name="connsiteX4" fmla="*/ 545455 w 1090099"/>
              <a:gd name="connsiteY4" fmla="*/ 2171245 h 2171536"/>
              <a:gd name="connsiteX5" fmla="*/ 49800 w 1090099"/>
              <a:gd name="connsiteY5" fmla="*/ 1735410 h 2171536"/>
              <a:gd name="connsiteX6" fmla="*/ 212169 w 1090099"/>
              <a:gd name="connsiteY6" fmla="*/ 1137205 h 2171536"/>
              <a:gd name="connsiteX7" fmla="*/ 7071 w 1090099"/>
              <a:gd name="connsiteY7" fmla="*/ 496269 h 2171536"/>
              <a:gd name="connsiteX8" fmla="*/ 528364 w 1090099"/>
              <a:gd name="connsiteY8" fmla="*/ 613 h 2171536"/>
              <a:gd name="connsiteX0" fmla="*/ 528364 w 1082479"/>
              <a:gd name="connsiteY0" fmla="*/ 613 h 2171343"/>
              <a:gd name="connsiteX1" fmla="*/ 1075295 w 1082479"/>
              <a:gd name="connsiteY1" fmla="*/ 410812 h 2171343"/>
              <a:gd name="connsiteX2" fmla="*/ 853104 w 1082479"/>
              <a:gd name="connsiteY2" fmla="*/ 1128658 h 2171343"/>
              <a:gd name="connsiteX3" fmla="*/ 1032566 w 1082479"/>
              <a:gd name="connsiteY3" fmla="*/ 1701227 h 2171343"/>
              <a:gd name="connsiteX4" fmla="*/ 545455 w 1082479"/>
              <a:gd name="connsiteY4" fmla="*/ 2171245 h 2171343"/>
              <a:gd name="connsiteX5" fmla="*/ 49800 w 1082479"/>
              <a:gd name="connsiteY5" fmla="*/ 1735410 h 2171343"/>
              <a:gd name="connsiteX6" fmla="*/ 212169 w 1082479"/>
              <a:gd name="connsiteY6" fmla="*/ 1137205 h 2171343"/>
              <a:gd name="connsiteX7" fmla="*/ 7071 w 1082479"/>
              <a:gd name="connsiteY7" fmla="*/ 496269 h 2171343"/>
              <a:gd name="connsiteX8" fmla="*/ 528364 w 1082479"/>
              <a:gd name="connsiteY8" fmla="*/ 613 h 2171343"/>
              <a:gd name="connsiteX0" fmla="*/ 528364 w 1082479"/>
              <a:gd name="connsiteY0" fmla="*/ 613 h 2162791"/>
              <a:gd name="connsiteX1" fmla="*/ 1075295 w 1082479"/>
              <a:gd name="connsiteY1" fmla="*/ 410812 h 2162791"/>
              <a:gd name="connsiteX2" fmla="*/ 853104 w 1082479"/>
              <a:gd name="connsiteY2" fmla="*/ 1128658 h 2162791"/>
              <a:gd name="connsiteX3" fmla="*/ 1032566 w 1082479"/>
              <a:gd name="connsiteY3" fmla="*/ 1701227 h 2162791"/>
              <a:gd name="connsiteX4" fmla="*/ 648004 w 1082479"/>
              <a:gd name="connsiteY4" fmla="*/ 2162700 h 2162791"/>
              <a:gd name="connsiteX5" fmla="*/ 49800 w 1082479"/>
              <a:gd name="connsiteY5" fmla="*/ 1735410 h 2162791"/>
              <a:gd name="connsiteX6" fmla="*/ 212169 w 1082479"/>
              <a:gd name="connsiteY6" fmla="*/ 1137205 h 2162791"/>
              <a:gd name="connsiteX7" fmla="*/ 7071 w 1082479"/>
              <a:gd name="connsiteY7" fmla="*/ 496269 h 2162791"/>
              <a:gd name="connsiteX8" fmla="*/ 528364 w 1082479"/>
              <a:gd name="connsiteY8" fmla="*/ 613 h 2162791"/>
              <a:gd name="connsiteX0" fmla="*/ 528364 w 1082479"/>
              <a:gd name="connsiteY0" fmla="*/ 613 h 2188421"/>
              <a:gd name="connsiteX1" fmla="*/ 1075295 w 1082479"/>
              <a:gd name="connsiteY1" fmla="*/ 410812 h 2188421"/>
              <a:gd name="connsiteX2" fmla="*/ 853104 w 1082479"/>
              <a:gd name="connsiteY2" fmla="*/ 1128658 h 2188421"/>
              <a:gd name="connsiteX3" fmla="*/ 1032566 w 1082479"/>
              <a:gd name="connsiteY3" fmla="*/ 1701227 h 2188421"/>
              <a:gd name="connsiteX4" fmla="*/ 622367 w 1082479"/>
              <a:gd name="connsiteY4" fmla="*/ 2188337 h 2188421"/>
              <a:gd name="connsiteX5" fmla="*/ 49800 w 1082479"/>
              <a:gd name="connsiteY5" fmla="*/ 1735410 h 2188421"/>
              <a:gd name="connsiteX6" fmla="*/ 212169 w 1082479"/>
              <a:gd name="connsiteY6" fmla="*/ 1137205 h 2188421"/>
              <a:gd name="connsiteX7" fmla="*/ 7071 w 1082479"/>
              <a:gd name="connsiteY7" fmla="*/ 496269 h 2188421"/>
              <a:gd name="connsiteX8" fmla="*/ 528364 w 1082479"/>
              <a:gd name="connsiteY8" fmla="*/ 613 h 2188421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0030 w 1074145"/>
              <a:gd name="connsiteY0" fmla="*/ 2439 h 2190247"/>
              <a:gd name="connsiteX1" fmla="*/ 1066961 w 1074145"/>
              <a:gd name="connsiteY1" fmla="*/ 472458 h 2190247"/>
              <a:gd name="connsiteX2" fmla="*/ 844770 w 1074145"/>
              <a:gd name="connsiteY2" fmla="*/ 1130484 h 2190247"/>
              <a:gd name="connsiteX3" fmla="*/ 1024232 w 1074145"/>
              <a:gd name="connsiteY3" fmla="*/ 1703053 h 2190247"/>
              <a:gd name="connsiteX4" fmla="*/ 614033 w 1074145"/>
              <a:gd name="connsiteY4" fmla="*/ 2190163 h 2190247"/>
              <a:gd name="connsiteX5" fmla="*/ 41466 w 1074145"/>
              <a:gd name="connsiteY5" fmla="*/ 1737236 h 2190247"/>
              <a:gd name="connsiteX6" fmla="*/ 203835 w 1074145"/>
              <a:gd name="connsiteY6" fmla="*/ 1139031 h 2190247"/>
              <a:gd name="connsiteX7" fmla="*/ 7282 w 1074145"/>
              <a:gd name="connsiteY7" fmla="*/ 327179 h 2190247"/>
              <a:gd name="connsiteX8" fmla="*/ 520030 w 1074145"/>
              <a:gd name="connsiteY8" fmla="*/ 2439 h 2190247"/>
              <a:gd name="connsiteX0" fmla="*/ 520030 w 1132955"/>
              <a:gd name="connsiteY0" fmla="*/ 167 h 2187975"/>
              <a:gd name="connsiteX1" fmla="*/ 1126781 w 1132955"/>
              <a:gd name="connsiteY1" fmla="*/ 359090 h 2187975"/>
              <a:gd name="connsiteX2" fmla="*/ 844770 w 1132955"/>
              <a:gd name="connsiteY2" fmla="*/ 1128212 h 2187975"/>
              <a:gd name="connsiteX3" fmla="*/ 1024232 w 1132955"/>
              <a:gd name="connsiteY3" fmla="*/ 1700781 h 2187975"/>
              <a:gd name="connsiteX4" fmla="*/ 614033 w 1132955"/>
              <a:gd name="connsiteY4" fmla="*/ 2187891 h 2187975"/>
              <a:gd name="connsiteX5" fmla="*/ 41466 w 1132955"/>
              <a:gd name="connsiteY5" fmla="*/ 1734964 h 2187975"/>
              <a:gd name="connsiteX6" fmla="*/ 203835 w 1132955"/>
              <a:gd name="connsiteY6" fmla="*/ 1136759 h 2187975"/>
              <a:gd name="connsiteX7" fmla="*/ 7282 w 1132955"/>
              <a:gd name="connsiteY7" fmla="*/ 324907 h 2187975"/>
              <a:gd name="connsiteX8" fmla="*/ 520030 w 1132955"/>
              <a:gd name="connsiteY8" fmla="*/ 167 h 2187975"/>
              <a:gd name="connsiteX0" fmla="*/ 520030 w 1133003"/>
              <a:gd name="connsiteY0" fmla="*/ 167 h 2189718"/>
              <a:gd name="connsiteX1" fmla="*/ 1126781 w 1133003"/>
              <a:gd name="connsiteY1" fmla="*/ 359090 h 2189718"/>
              <a:gd name="connsiteX2" fmla="*/ 844770 w 1133003"/>
              <a:gd name="connsiteY2" fmla="*/ 1128212 h 2189718"/>
              <a:gd name="connsiteX3" fmla="*/ 1007141 w 1133003"/>
              <a:gd name="connsiteY3" fmla="*/ 1863151 h 2189718"/>
              <a:gd name="connsiteX4" fmla="*/ 614033 w 1133003"/>
              <a:gd name="connsiteY4" fmla="*/ 2187891 h 2189718"/>
              <a:gd name="connsiteX5" fmla="*/ 41466 w 1133003"/>
              <a:gd name="connsiteY5" fmla="*/ 1734964 h 2189718"/>
              <a:gd name="connsiteX6" fmla="*/ 203835 w 1133003"/>
              <a:gd name="connsiteY6" fmla="*/ 1136759 h 2189718"/>
              <a:gd name="connsiteX7" fmla="*/ 7282 w 1133003"/>
              <a:gd name="connsiteY7" fmla="*/ 324907 h 2189718"/>
              <a:gd name="connsiteX8" fmla="*/ 520030 w 1133003"/>
              <a:gd name="connsiteY8" fmla="*/ 167 h 2189718"/>
              <a:gd name="connsiteX0" fmla="*/ 520030 w 1133003"/>
              <a:gd name="connsiteY0" fmla="*/ 167 h 2190555"/>
              <a:gd name="connsiteX1" fmla="*/ 1126781 w 1133003"/>
              <a:gd name="connsiteY1" fmla="*/ 359090 h 2190555"/>
              <a:gd name="connsiteX2" fmla="*/ 844770 w 1133003"/>
              <a:gd name="connsiteY2" fmla="*/ 1128212 h 2190555"/>
              <a:gd name="connsiteX3" fmla="*/ 1007141 w 1133003"/>
              <a:gd name="connsiteY3" fmla="*/ 1863151 h 2190555"/>
              <a:gd name="connsiteX4" fmla="*/ 614033 w 1133003"/>
              <a:gd name="connsiteY4" fmla="*/ 2187891 h 2190555"/>
              <a:gd name="connsiteX5" fmla="*/ 101287 w 1133003"/>
              <a:gd name="connsiteY5" fmla="*/ 1965700 h 2190555"/>
              <a:gd name="connsiteX6" fmla="*/ 203835 w 1133003"/>
              <a:gd name="connsiteY6" fmla="*/ 1136759 h 2190555"/>
              <a:gd name="connsiteX7" fmla="*/ 7282 w 1133003"/>
              <a:gd name="connsiteY7" fmla="*/ 324907 h 2190555"/>
              <a:gd name="connsiteX8" fmla="*/ 520030 w 1133003"/>
              <a:gd name="connsiteY8" fmla="*/ 167 h 2190555"/>
              <a:gd name="connsiteX0" fmla="*/ 520030 w 1132931"/>
              <a:gd name="connsiteY0" fmla="*/ 167 h 2188500"/>
              <a:gd name="connsiteX1" fmla="*/ 1126781 w 1132931"/>
              <a:gd name="connsiteY1" fmla="*/ 359090 h 2188500"/>
              <a:gd name="connsiteX2" fmla="*/ 844770 w 1132931"/>
              <a:gd name="connsiteY2" fmla="*/ 1128212 h 2188500"/>
              <a:gd name="connsiteX3" fmla="*/ 1032778 w 1132931"/>
              <a:gd name="connsiteY3" fmla="*/ 1922971 h 2188500"/>
              <a:gd name="connsiteX4" fmla="*/ 614033 w 1132931"/>
              <a:gd name="connsiteY4" fmla="*/ 2187891 h 2188500"/>
              <a:gd name="connsiteX5" fmla="*/ 101287 w 1132931"/>
              <a:gd name="connsiteY5" fmla="*/ 1965700 h 2188500"/>
              <a:gd name="connsiteX6" fmla="*/ 203835 w 1132931"/>
              <a:gd name="connsiteY6" fmla="*/ 1136759 h 2188500"/>
              <a:gd name="connsiteX7" fmla="*/ 7282 w 1132931"/>
              <a:gd name="connsiteY7" fmla="*/ 324907 h 2188500"/>
              <a:gd name="connsiteX8" fmla="*/ 520030 w 1132931"/>
              <a:gd name="connsiteY8" fmla="*/ 167 h 2188500"/>
              <a:gd name="connsiteX0" fmla="*/ 520030 w 1132931"/>
              <a:gd name="connsiteY0" fmla="*/ 167 h 2187955"/>
              <a:gd name="connsiteX1" fmla="*/ 1126781 w 1132931"/>
              <a:gd name="connsiteY1" fmla="*/ 359090 h 2187955"/>
              <a:gd name="connsiteX2" fmla="*/ 844770 w 1132931"/>
              <a:gd name="connsiteY2" fmla="*/ 1128212 h 2187955"/>
              <a:gd name="connsiteX3" fmla="*/ 1032778 w 1132931"/>
              <a:gd name="connsiteY3" fmla="*/ 1922971 h 2187955"/>
              <a:gd name="connsiteX4" fmla="*/ 614033 w 1132931"/>
              <a:gd name="connsiteY4" fmla="*/ 2187891 h 2187955"/>
              <a:gd name="connsiteX5" fmla="*/ 101287 w 1132931"/>
              <a:gd name="connsiteY5" fmla="*/ 1905879 h 2187955"/>
              <a:gd name="connsiteX6" fmla="*/ 203835 w 1132931"/>
              <a:gd name="connsiteY6" fmla="*/ 1136759 h 2187955"/>
              <a:gd name="connsiteX7" fmla="*/ 7282 w 1132931"/>
              <a:gd name="connsiteY7" fmla="*/ 324907 h 2187955"/>
              <a:gd name="connsiteX8" fmla="*/ 520030 w 1132931"/>
              <a:gd name="connsiteY8" fmla="*/ 167 h 2187955"/>
              <a:gd name="connsiteX0" fmla="*/ 520030 w 1132955"/>
              <a:gd name="connsiteY0" fmla="*/ 167 h 2188206"/>
              <a:gd name="connsiteX1" fmla="*/ 1126781 w 1132955"/>
              <a:gd name="connsiteY1" fmla="*/ 359090 h 2188206"/>
              <a:gd name="connsiteX2" fmla="*/ 844770 w 1132955"/>
              <a:gd name="connsiteY2" fmla="*/ 1128212 h 2188206"/>
              <a:gd name="connsiteX3" fmla="*/ 1024232 w 1132955"/>
              <a:gd name="connsiteY3" fmla="*/ 1863150 h 2188206"/>
              <a:gd name="connsiteX4" fmla="*/ 614033 w 1132955"/>
              <a:gd name="connsiteY4" fmla="*/ 2187891 h 2188206"/>
              <a:gd name="connsiteX5" fmla="*/ 101287 w 1132955"/>
              <a:gd name="connsiteY5" fmla="*/ 1905879 h 2188206"/>
              <a:gd name="connsiteX6" fmla="*/ 203835 w 1132955"/>
              <a:gd name="connsiteY6" fmla="*/ 1136759 h 2188206"/>
              <a:gd name="connsiteX7" fmla="*/ 7282 w 1132955"/>
              <a:gd name="connsiteY7" fmla="*/ 324907 h 2188206"/>
              <a:gd name="connsiteX8" fmla="*/ 520030 w 1132955"/>
              <a:gd name="connsiteY8" fmla="*/ 167 h 2188206"/>
              <a:gd name="connsiteX0" fmla="*/ 520030 w 1135431"/>
              <a:gd name="connsiteY0" fmla="*/ 167 h 2188206"/>
              <a:gd name="connsiteX1" fmla="*/ 1126781 w 1135431"/>
              <a:gd name="connsiteY1" fmla="*/ 359090 h 2188206"/>
              <a:gd name="connsiteX2" fmla="*/ 887499 w 1135431"/>
              <a:gd name="connsiteY2" fmla="*/ 1153849 h 2188206"/>
              <a:gd name="connsiteX3" fmla="*/ 1024232 w 1135431"/>
              <a:gd name="connsiteY3" fmla="*/ 1863150 h 2188206"/>
              <a:gd name="connsiteX4" fmla="*/ 614033 w 1135431"/>
              <a:gd name="connsiteY4" fmla="*/ 2187891 h 2188206"/>
              <a:gd name="connsiteX5" fmla="*/ 101287 w 1135431"/>
              <a:gd name="connsiteY5" fmla="*/ 1905879 h 2188206"/>
              <a:gd name="connsiteX6" fmla="*/ 203835 w 1135431"/>
              <a:gd name="connsiteY6" fmla="*/ 1136759 h 2188206"/>
              <a:gd name="connsiteX7" fmla="*/ 7282 w 1135431"/>
              <a:gd name="connsiteY7" fmla="*/ 324907 h 2188206"/>
              <a:gd name="connsiteX8" fmla="*/ 520030 w 1135431"/>
              <a:gd name="connsiteY8" fmla="*/ 167 h 2188206"/>
              <a:gd name="connsiteX0" fmla="*/ 520030 w 1133398"/>
              <a:gd name="connsiteY0" fmla="*/ 167 h 2188206"/>
              <a:gd name="connsiteX1" fmla="*/ 1126781 w 1133398"/>
              <a:gd name="connsiteY1" fmla="*/ 359090 h 2188206"/>
              <a:gd name="connsiteX2" fmla="*/ 853316 w 1133398"/>
              <a:gd name="connsiteY2" fmla="*/ 1145303 h 2188206"/>
              <a:gd name="connsiteX3" fmla="*/ 1024232 w 1133398"/>
              <a:gd name="connsiteY3" fmla="*/ 1863150 h 2188206"/>
              <a:gd name="connsiteX4" fmla="*/ 614033 w 1133398"/>
              <a:gd name="connsiteY4" fmla="*/ 2187891 h 2188206"/>
              <a:gd name="connsiteX5" fmla="*/ 101287 w 1133398"/>
              <a:gd name="connsiteY5" fmla="*/ 1905879 h 2188206"/>
              <a:gd name="connsiteX6" fmla="*/ 203835 w 1133398"/>
              <a:gd name="connsiteY6" fmla="*/ 1136759 h 2188206"/>
              <a:gd name="connsiteX7" fmla="*/ 7282 w 1133398"/>
              <a:gd name="connsiteY7" fmla="*/ 324907 h 2188206"/>
              <a:gd name="connsiteX8" fmla="*/ 520030 w 1133398"/>
              <a:gd name="connsiteY8" fmla="*/ 167 h 2188206"/>
              <a:gd name="connsiteX0" fmla="*/ 520030 w 1069812"/>
              <a:gd name="connsiteY0" fmla="*/ 5 h 2188044"/>
              <a:gd name="connsiteX1" fmla="*/ 1061981 w 1069812"/>
              <a:gd name="connsiteY1" fmla="*/ 330128 h 2188044"/>
              <a:gd name="connsiteX2" fmla="*/ 853316 w 1069812"/>
              <a:gd name="connsiteY2" fmla="*/ 1145141 h 2188044"/>
              <a:gd name="connsiteX3" fmla="*/ 1024232 w 1069812"/>
              <a:gd name="connsiteY3" fmla="*/ 1862988 h 2188044"/>
              <a:gd name="connsiteX4" fmla="*/ 614033 w 1069812"/>
              <a:gd name="connsiteY4" fmla="*/ 2187729 h 2188044"/>
              <a:gd name="connsiteX5" fmla="*/ 101287 w 1069812"/>
              <a:gd name="connsiteY5" fmla="*/ 1905717 h 2188044"/>
              <a:gd name="connsiteX6" fmla="*/ 203835 w 1069812"/>
              <a:gd name="connsiteY6" fmla="*/ 1136597 h 2188044"/>
              <a:gd name="connsiteX7" fmla="*/ 7282 w 1069812"/>
              <a:gd name="connsiteY7" fmla="*/ 324745 h 2188044"/>
              <a:gd name="connsiteX8" fmla="*/ 520030 w 1069812"/>
              <a:gd name="connsiteY8" fmla="*/ 5 h 2188044"/>
              <a:gd name="connsiteX0" fmla="*/ 520030 w 1067350"/>
              <a:gd name="connsiteY0" fmla="*/ 5 h 2188044"/>
              <a:gd name="connsiteX1" fmla="*/ 1061981 w 1067350"/>
              <a:gd name="connsiteY1" fmla="*/ 330128 h 2188044"/>
              <a:gd name="connsiteX2" fmla="*/ 810116 w 1067350"/>
              <a:gd name="connsiteY2" fmla="*/ 1137941 h 2188044"/>
              <a:gd name="connsiteX3" fmla="*/ 1024232 w 1067350"/>
              <a:gd name="connsiteY3" fmla="*/ 1862988 h 2188044"/>
              <a:gd name="connsiteX4" fmla="*/ 614033 w 1067350"/>
              <a:gd name="connsiteY4" fmla="*/ 2187729 h 2188044"/>
              <a:gd name="connsiteX5" fmla="*/ 101287 w 1067350"/>
              <a:gd name="connsiteY5" fmla="*/ 1905717 h 2188044"/>
              <a:gd name="connsiteX6" fmla="*/ 203835 w 1067350"/>
              <a:gd name="connsiteY6" fmla="*/ 1136597 h 2188044"/>
              <a:gd name="connsiteX7" fmla="*/ 7282 w 1067350"/>
              <a:gd name="connsiteY7" fmla="*/ 324745 h 2188044"/>
              <a:gd name="connsiteX8" fmla="*/ 520030 w 1067350"/>
              <a:gd name="connsiteY8" fmla="*/ 5 h 2188044"/>
              <a:gd name="connsiteX0" fmla="*/ 517644 w 1064964"/>
              <a:gd name="connsiteY0" fmla="*/ 5 h 2188044"/>
              <a:gd name="connsiteX1" fmla="*/ 1059595 w 1064964"/>
              <a:gd name="connsiteY1" fmla="*/ 330128 h 2188044"/>
              <a:gd name="connsiteX2" fmla="*/ 807730 w 1064964"/>
              <a:gd name="connsiteY2" fmla="*/ 1137941 h 2188044"/>
              <a:gd name="connsiteX3" fmla="*/ 1021846 w 1064964"/>
              <a:gd name="connsiteY3" fmla="*/ 1862988 h 2188044"/>
              <a:gd name="connsiteX4" fmla="*/ 611647 w 1064964"/>
              <a:gd name="connsiteY4" fmla="*/ 2187729 h 2188044"/>
              <a:gd name="connsiteX5" fmla="*/ 98901 w 1064964"/>
              <a:gd name="connsiteY5" fmla="*/ 1905717 h 2188044"/>
              <a:gd name="connsiteX6" fmla="*/ 244649 w 1064964"/>
              <a:gd name="connsiteY6" fmla="*/ 1136597 h 2188044"/>
              <a:gd name="connsiteX7" fmla="*/ 4896 w 1064964"/>
              <a:gd name="connsiteY7" fmla="*/ 324745 h 2188044"/>
              <a:gd name="connsiteX8" fmla="*/ 517644 w 1064964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773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77301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49898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86997"/>
              <a:gd name="connsiteY0" fmla="*/ 5 h 2216792"/>
              <a:gd name="connsiteX1" fmla="*/ 1059595 w 1086997"/>
              <a:gd name="connsiteY1" fmla="*/ 330128 h 2216792"/>
              <a:gd name="connsiteX2" fmla="*/ 807730 w 1086997"/>
              <a:gd name="connsiteY2" fmla="*/ 1137941 h 2216792"/>
              <a:gd name="connsiteX3" fmla="*/ 1084550 w 1086997"/>
              <a:gd name="connsiteY3" fmla="*/ 1862988 h 2216792"/>
              <a:gd name="connsiteX4" fmla="*/ 611647 w 1086997"/>
              <a:gd name="connsiteY4" fmla="*/ 2216529 h 2216792"/>
              <a:gd name="connsiteX5" fmla="*/ 49898 w 1086997"/>
              <a:gd name="connsiteY5" fmla="*/ 1905717 h 2216792"/>
              <a:gd name="connsiteX6" fmla="*/ 244649 w 1086997"/>
              <a:gd name="connsiteY6" fmla="*/ 1136597 h 2216792"/>
              <a:gd name="connsiteX7" fmla="*/ 4896 w 1086997"/>
              <a:gd name="connsiteY7" fmla="*/ 324745 h 2216792"/>
              <a:gd name="connsiteX8" fmla="*/ 517644 w 1086997"/>
              <a:gd name="connsiteY8" fmla="*/ 5 h 2216792"/>
              <a:gd name="connsiteX0" fmla="*/ 517644 w 1087831"/>
              <a:gd name="connsiteY0" fmla="*/ 5 h 2271535"/>
              <a:gd name="connsiteX1" fmla="*/ 1059595 w 1087831"/>
              <a:gd name="connsiteY1" fmla="*/ 330128 h 2271535"/>
              <a:gd name="connsiteX2" fmla="*/ 807730 w 1087831"/>
              <a:gd name="connsiteY2" fmla="*/ 1137941 h 2271535"/>
              <a:gd name="connsiteX3" fmla="*/ 1084550 w 1087831"/>
              <a:gd name="connsiteY3" fmla="*/ 1862988 h 2271535"/>
              <a:gd name="connsiteX4" fmla="*/ 577394 w 1087831"/>
              <a:gd name="connsiteY4" fmla="*/ 2271335 h 2271535"/>
              <a:gd name="connsiteX5" fmla="*/ 49898 w 1087831"/>
              <a:gd name="connsiteY5" fmla="*/ 1905717 h 2271535"/>
              <a:gd name="connsiteX6" fmla="*/ 244649 w 1087831"/>
              <a:gd name="connsiteY6" fmla="*/ 1136597 h 2271535"/>
              <a:gd name="connsiteX7" fmla="*/ 4896 w 1087831"/>
              <a:gd name="connsiteY7" fmla="*/ 324745 h 2271535"/>
              <a:gd name="connsiteX8" fmla="*/ 517644 w 1087831"/>
              <a:gd name="connsiteY8" fmla="*/ 5 h 2271535"/>
              <a:gd name="connsiteX0" fmla="*/ 551419 w 1121606"/>
              <a:gd name="connsiteY0" fmla="*/ 411 h 2271941"/>
              <a:gd name="connsiteX1" fmla="*/ 1093370 w 1121606"/>
              <a:gd name="connsiteY1" fmla="*/ 330534 h 2271941"/>
              <a:gd name="connsiteX2" fmla="*/ 841505 w 1121606"/>
              <a:gd name="connsiteY2" fmla="*/ 1138347 h 2271941"/>
              <a:gd name="connsiteX3" fmla="*/ 1118325 w 1121606"/>
              <a:gd name="connsiteY3" fmla="*/ 1863394 h 2271941"/>
              <a:gd name="connsiteX4" fmla="*/ 611169 w 1121606"/>
              <a:gd name="connsiteY4" fmla="*/ 2271741 h 2271941"/>
              <a:gd name="connsiteX5" fmla="*/ 83673 w 1121606"/>
              <a:gd name="connsiteY5" fmla="*/ 1906123 h 2271941"/>
              <a:gd name="connsiteX6" fmla="*/ 278424 w 1121606"/>
              <a:gd name="connsiteY6" fmla="*/ 1137003 h 2271941"/>
              <a:gd name="connsiteX7" fmla="*/ 4418 w 1121606"/>
              <a:gd name="connsiteY7" fmla="*/ 284047 h 2271941"/>
              <a:gd name="connsiteX8" fmla="*/ 551419 w 1121606"/>
              <a:gd name="connsiteY8" fmla="*/ 411 h 2271941"/>
              <a:gd name="connsiteX0" fmla="*/ 551419 w 1121606"/>
              <a:gd name="connsiteY0" fmla="*/ 262 h 2347149"/>
              <a:gd name="connsiteX1" fmla="*/ 1093370 w 1121606"/>
              <a:gd name="connsiteY1" fmla="*/ 405742 h 2347149"/>
              <a:gd name="connsiteX2" fmla="*/ 841505 w 1121606"/>
              <a:gd name="connsiteY2" fmla="*/ 1213555 h 2347149"/>
              <a:gd name="connsiteX3" fmla="*/ 1118325 w 1121606"/>
              <a:gd name="connsiteY3" fmla="*/ 1938602 h 2347149"/>
              <a:gd name="connsiteX4" fmla="*/ 611169 w 1121606"/>
              <a:gd name="connsiteY4" fmla="*/ 2346949 h 2347149"/>
              <a:gd name="connsiteX5" fmla="*/ 83673 w 1121606"/>
              <a:gd name="connsiteY5" fmla="*/ 1981331 h 2347149"/>
              <a:gd name="connsiteX6" fmla="*/ 278424 w 1121606"/>
              <a:gd name="connsiteY6" fmla="*/ 1212211 h 2347149"/>
              <a:gd name="connsiteX7" fmla="*/ 4418 w 1121606"/>
              <a:gd name="connsiteY7" fmla="*/ 359255 h 2347149"/>
              <a:gd name="connsiteX8" fmla="*/ 551419 w 1121606"/>
              <a:gd name="connsiteY8" fmla="*/ 262 h 2347149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83673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54692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66284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0 h 2403267"/>
              <a:gd name="connsiteX1" fmla="*/ 1141325 w 1145977"/>
              <a:gd name="connsiteY1" fmla="*/ 413906 h 2403267"/>
              <a:gd name="connsiteX2" fmla="*/ 841505 w 1145977"/>
              <a:gd name="connsiteY2" fmla="*/ 1269673 h 2403267"/>
              <a:gd name="connsiteX3" fmla="*/ 1118325 w 1145977"/>
              <a:gd name="connsiteY3" fmla="*/ 1994720 h 2403267"/>
              <a:gd name="connsiteX4" fmla="*/ 611169 w 1145977"/>
              <a:gd name="connsiteY4" fmla="*/ 2403067 h 2403267"/>
              <a:gd name="connsiteX5" fmla="*/ 66284 w 1145977"/>
              <a:gd name="connsiteY5" fmla="*/ 2037449 h 2403267"/>
              <a:gd name="connsiteX6" fmla="*/ 278424 w 1145977"/>
              <a:gd name="connsiteY6" fmla="*/ 1268329 h 2403267"/>
              <a:gd name="connsiteX7" fmla="*/ 4418 w 1145977"/>
              <a:gd name="connsiteY7" fmla="*/ 415373 h 2403267"/>
              <a:gd name="connsiteX8" fmla="*/ 551419 w 1145977"/>
              <a:gd name="connsiteY8" fmla="*/ 0 h 2403267"/>
              <a:gd name="connsiteX0" fmla="*/ 551419 w 1145977"/>
              <a:gd name="connsiteY0" fmla="*/ 0 h 2453346"/>
              <a:gd name="connsiteX1" fmla="*/ 1141325 w 1145977"/>
              <a:gd name="connsiteY1" fmla="*/ 413906 h 2453346"/>
              <a:gd name="connsiteX2" fmla="*/ 841505 w 1145977"/>
              <a:gd name="connsiteY2" fmla="*/ 1269673 h 2453346"/>
              <a:gd name="connsiteX3" fmla="*/ 1118325 w 1145977"/>
              <a:gd name="connsiteY3" fmla="*/ 1994720 h 2453346"/>
              <a:gd name="connsiteX4" fmla="*/ 605373 w 1145977"/>
              <a:gd name="connsiteY4" fmla="*/ 2453182 h 2453346"/>
              <a:gd name="connsiteX5" fmla="*/ 66284 w 1145977"/>
              <a:gd name="connsiteY5" fmla="*/ 2037449 h 2453346"/>
              <a:gd name="connsiteX6" fmla="*/ 278424 w 1145977"/>
              <a:gd name="connsiteY6" fmla="*/ 1268329 h 2453346"/>
              <a:gd name="connsiteX7" fmla="*/ 4418 w 1145977"/>
              <a:gd name="connsiteY7" fmla="*/ 415373 h 2453346"/>
              <a:gd name="connsiteX8" fmla="*/ 551419 w 1145977"/>
              <a:gd name="connsiteY8" fmla="*/ 0 h 24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7" h="2453346">
                <a:moveTo>
                  <a:pt x="551419" y="0"/>
                </a:moveTo>
                <a:cubicBezTo>
                  <a:pt x="740903" y="-244"/>
                  <a:pt x="1092977" y="202294"/>
                  <a:pt x="1141325" y="413906"/>
                </a:cubicBezTo>
                <a:cubicBezTo>
                  <a:pt x="1189673" y="625518"/>
                  <a:pt x="845338" y="1006204"/>
                  <a:pt x="841505" y="1269673"/>
                </a:cubicBezTo>
                <a:cubicBezTo>
                  <a:pt x="837672" y="1533142"/>
                  <a:pt x="1157680" y="1797469"/>
                  <a:pt x="1118325" y="1994720"/>
                </a:cubicBezTo>
                <a:cubicBezTo>
                  <a:pt x="1078970" y="2191972"/>
                  <a:pt x="780713" y="2446061"/>
                  <a:pt x="605373" y="2453182"/>
                </a:cubicBezTo>
                <a:cubicBezTo>
                  <a:pt x="430033" y="2460304"/>
                  <a:pt x="120775" y="2234924"/>
                  <a:pt x="66284" y="2037449"/>
                </a:cubicBezTo>
                <a:cubicBezTo>
                  <a:pt x="11793" y="1839974"/>
                  <a:pt x="277000" y="1479125"/>
                  <a:pt x="278424" y="1268329"/>
                </a:cubicBezTo>
                <a:cubicBezTo>
                  <a:pt x="279848" y="1057533"/>
                  <a:pt x="-41081" y="626761"/>
                  <a:pt x="4418" y="415373"/>
                </a:cubicBezTo>
                <a:cubicBezTo>
                  <a:pt x="49917" y="203985"/>
                  <a:pt x="361935" y="244"/>
                  <a:pt x="551419" y="0"/>
                </a:cubicBezTo>
                <a:close/>
              </a:path>
            </a:pathLst>
          </a:custGeom>
          <a:gradFill>
            <a:gsLst>
              <a:gs pos="0">
                <a:srgbClr val="002BB4">
                  <a:alpha val="89000"/>
                </a:srgbClr>
              </a:gs>
              <a:gs pos="48000">
                <a:srgbClr val="0033CC">
                  <a:lumMod val="83000"/>
                  <a:lumOff val="17000"/>
                  <a:alpha val="83000"/>
                </a:srgbClr>
              </a:gs>
              <a:gs pos="100000">
                <a:srgbClr val="001454">
                  <a:alpha val="83000"/>
                  <a:lumMod val="77000"/>
                  <a:lumOff val="23000"/>
                </a:srgbClr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perspectiveRelaxedModerately" fov="4500000">
              <a:rot lat="1200000" lon="0" rev="0"/>
            </a:camera>
            <a:lightRig rig="twoPt" dir="t"/>
          </a:scene3d>
          <a:sp3d prstMaterial="matte">
            <a:bevelT w="400050" h="152400" prst="coolSlant"/>
            <a:bevelB w="1841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FA489-4437-A001-31AD-A97ED0F25B63}"/>
              </a:ext>
            </a:extLst>
          </p:cNvPr>
          <p:cNvSpPr txBox="1"/>
          <p:nvPr/>
        </p:nvSpPr>
        <p:spPr>
          <a:xfrm>
            <a:off x="6039763" y="621892"/>
            <a:ext cx="277116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300" b="0" i="0" u="none" strike="noStrike" baseline="0" dirty="0"/>
              <a:t>Ejecta properties (</a:t>
            </a:r>
            <a:r>
              <a:rPr lang="en-US" sz="1300" dirty="0" err="1">
                <a:solidFill>
                  <a:srgbClr val="0070C0"/>
                </a:solidFill>
              </a:rPr>
              <a:t>Kilonova</a:t>
            </a:r>
            <a:r>
              <a:rPr lang="en-US" sz="1300" b="0" i="0" u="none" strike="noStrike" baseline="0" dirty="0">
                <a:solidFill>
                  <a:srgbClr val="0070C0"/>
                </a:solidFill>
              </a:rPr>
              <a:t> approach</a:t>
            </a:r>
            <a:r>
              <a:rPr lang="en-US" sz="1300" b="0" i="0" u="none" strike="noStrike" baseline="0" dirty="0"/>
              <a:t>)  !=  Ejecta properties (GW approach)</a:t>
            </a:r>
            <a:endParaRPr lang="en-US" sz="13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74156-F2C0-5C67-8388-580E19E8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859BB97-4AF9-5DF6-EEC5-C1EF8AFCE478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36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CB984DC-962B-DD67-C0C6-5224C63D06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8572" y="188688"/>
          <a:ext cx="4375710" cy="437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71671" imgH="3771900" progId="Acrobat.Document.DC">
                  <p:embed/>
                </p:oleObj>
              </mc:Choice>
              <mc:Fallback>
                <p:oleObj name="Acrobat Document" r:id="rId2" imgW="3771671" imgH="37719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CB984DC-962B-DD67-C0C6-5224C63D0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98572" y="188688"/>
                        <a:ext cx="4375710" cy="4375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A94A0C-4C6D-5F6E-36D8-754D123A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92" y="93069"/>
            <a:ext cx="3350354" cy="1057647"/>
          </a:xfrm>
        </p:spPr>
        <p:txBody>
          <a:bodyPr>
            <a:normAutofit/>
          </a:bodyPr>
          <a:lstStyle/>
          <a:p>
            <a:r>
              <a:rPr lang="en-US" sz="3200" dirty="0"/>
              <a:t>EM v GW ejecta</a:t>
            </a:r>
            <a:br>
              <a:rPr lang="en-US" sz="3200" dirty="0"/>
            </a:br>
            <a:r>
              <a:rPr lang="en-US" sz="3200" dirty="0"/>
              <a:t>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1EC4A-A878-532A-7017-3B65B0B3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r>
              <a:rPr lang="en" dirty="0"/>
              <a:t>/25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249069A-542F-A607-AF7B-C09EAA6C4CEE}"/>
              </a:ext>
            </a:extLst>
          </p:cNvPr>
          <p:cNvCxnSpPr>
            <a:cxnSpLocks/>
          </p:cNvCxnSpPr>
          <p:nvPr/>
        </p:nvCxnSpPr>
        <p:spPr>
          <a:xfrm rot="10800000">
            <a:off x="3791593" y="2148841"/>
            <a:ext cx="2031582" cy="572161"/>
          </a:xfrm>
          <a:prstGeom prst="bentConnector3">
            <a:avLst>
              <a:gd name="adj1" fmla="val 1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03DB2B-015D-17F4-92E4-7223B6E83670}"/>
              </a:ext>
            </a:extLst>
          </p:cNvPr>
          <p:cNvSpPr txBox="1"/>
          <p:nvPr/>
        </p:nvSpPr>
        <p:spPr>
          <a:xfrm>
            <a:off x="1278835" y="2007211"/>
            <a:ext cx="242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</a:t>
            </a:r>
            <a:r>
              <a:rPr lang="en-US" dirty="0" err="1">
                <a:solidFill>
                  <a:srgbClr val="0070C0"/>
                </a:solidFill>
              </a:rPr>
              <a:t>Kilonova</a:t>
            </a:r>
            <a:r>
              <a:rPr lang="en-US" dirty="0">
                <a:solidFill>
                  <a:srgbClr val="0070C0"/>
                </a:solidFill>
              </a:rPr>
              <a:t> approach</a:t>
            </a:r>
          </a:p>
          <a:p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   </a:t>
            </a:r>
            <a:r>
              <a:rPr lang="en-US" dirty="0">
                <a:solidFill>
                  <a:srgbClr val="0070C0"/>
                </a:solidFill>
              </a:rPr>
              <a:t> Assuming(Torus, Peanut morphology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13101-43D9-12F2-6B75-1657A670C9AE}"/>
              </a:ext>
            </a:extLst>
          </p:cNvPr>
          <p:cNvSpPr txBox="1"/>
          <p:nvPr/>
        </p:nvSpPr>
        <p:spPr>
          <a:xfrm>
            <a:off x="2239669" y="3308302"/>
            <a:ext cx="154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approach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EEB7FFD-687C-F5F0-9EA0-EA6F56B4F4CF}"/>
              </a:ext>
            </a:extLst>
          </p:cNvPr>
          <p:cNvCxnSpPr>
            <a:cxnSpLocks/>
          </p:cNvCxnSpPr>
          <p:nvPr/>
        </p:nvCxnSpPr>
        <p:spPr>
          <a:xfrm rot="10800000">
            <a:off x="3719747" y="3581867"/>
            <a:ext cx="1439558" cy="12700"/>
          </a:xfrm>
          <a:prstGeom prst="bentConnector3">
            <a:avLst>
              <a:gd name="adj1" fmla="val -816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DB42EE82-767E-891F-E215-9F8EA29E1D9C}"/>
              </a:ext>
            </a:extLst>
          </p:cNvPr>
          <p:cNvSpPr/>
          <p:nvPr/>
        </p:nvSpPr>
        <p:spPr>
          <a:xfrm>
            <a:off x="267538" y="2001862"/>
            <a:ext cx="918485" cy="861586"/>
          </a:xfrm>
          <a:prstGeom prst="arc">
            <a:avLst>
              <a:gd name="adj1" fmla="val 10347074"/>
              <a:gd name="adj2" fmla="val 444908"/>
            </a:avLst>
          </a:prstGeom>
          <a:ln w="327025" cap="rnd">
            <a:solidFill>
              <a:srgbClr val="EA0000">
                <a:alpha val="89804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146050" h="1397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A2BC9C-254A-4F54-18DA-10E6E02E1BAE}"/>
              </a:ext>
            </a:extLst>
          </p:cNvPr>
          <p:cNvSpPr/>
          <p:nvPr/>
        </p:nvSpPr>
        <p:spPr>
          <a:xfrm>
            <a:off x="111108" y="2379951"/>
            <a:ext cx="283638" cy="29238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82FC9F-A393-0A3E-2206-4DA28117F810}"/>
              </a:ext>
            </a:extLst>
          </p:cNvPr>
          <p:cNvSpPr/>
          <p:nvPr/>
        </p:nvSpPr>
        <p:spPr>
          <a:xfrm>
            <a:off x="1044382" y="2379951"/>
            <a:ext cx="309122" cy="292388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8E9888-255C-E586-312B-FEC178339372}"/>
              </a:ext>
            </a:extLst>
          </p:cNvPr>
          <p:cNvSpPr/>
          <p:nvPr/>
        </p:nvSpPr>
        <p:spPr>
          <a:xfrm>
            <a:off x="380389" y="1842891"/>
            <a:ext cx="689873" cy="1366508"/>
          </a:xfrm>
          <a:custGeom>
            <a:avLst/>
            <a:gdLst>
              <a:gd name="connsiteX0" fmla="*/ 388187 w 1112292"/>
              <a:gd name="connsiteY0" fmla="*/ 896 h 2171546"/>
              <a:gd name="connsiteX1" fmla="*/ 1097488 w 1112292"/>
              <a:gd name="connsiteY1" fmla="*/ 496553 h 2171546"/>
              <a:gd name="connsiteX2" fmla="*/ 875297 w 1112292"/>
              <a:gd name="connsiteY2" fmla="*/ 1128941 h 2171546"/>
              <a:gd name="connsiteX3" fmla="*/ 1106034 w 1112292"/>
              <a:gd name="connsiteY3" fmla="*/ 1675872 h 2171546"/>
              <a:gd name="connsiteX4" fmla="*/ 567648 w 1112292"/>
              <a:gd name="connsiteY4" fmla="*/ 2171528 h 2171546"/>
              <a:gd name="connsiteX5" fmla="*/ 3626 w 1112292"/>
              <a:gd name="connsiteY5" fmla="*/ 1658781 h 2171546"/>
              <a:gd name="connsiteX6" fmla="*/ 311275 w 1112292"/>
              <a:gd name="connsiteY6" fmla="*/ 1103304 h 2171546"/>
              <a:gd name="connsiteX7" fmla="*/ 12172 w 1112292"/>
              <a:gd name="connsiteY7" fmla="*/ 394003 h 2171546"/>
              <a:gd name="connsiteX8" fmla="*/ 388187 w 1112292"/>
              <a:gd name="connsiteY8" fmla="*/ 896 h 2171546"/>
              <a:gd name="connsiteX0" fmla="*/ 550557 w 1112292"/>
              <a:gd name="connsiteY0" fmla="*/ 912 h 2171562"/>
              <a:gd name="connsiteX1" fmla="*/ 1097488 w 1112292"/>
              <a:gd name="connsiteY1" fmla="*/ 496569 h 2171562"/>
              <a:gd name="connsiteX2" fmla="*/ 875297 w 1112292"/>
              <a:gd name="connsiteY2" fmla="*/ 1128957 h 2171562"/>
              <a:gd name="connsiteX3" fmla="*/ 1106034 w 1112292"/>
              <a:gd name="connsiteY3" fmla="*/ 1675888 h 2171562"/>
              <a:gd name="connsiteX4" fmla="*/ 567648 w 1112292"/>
              <a:gd name="connsiteY4" fmla="*/ 2171544 h 2171562"/>
              <a:gd name="connsiteX5" fmla="*/ 3626 w 1112292"/>
              <a:gd name="connsiteY5" fmla="*/ 1658797 h 2171562"/>
              <a:gd name="connsiteX6" fmla="*/ 311275 w 1112292"/>
              <a:gd name="connsiteY6" fmla="*/ 1103320 h 2171562"/>
              <a:gd name="connsiteX7" fmla="*/ 12172 w 1112292"/>
              <a:gd name="connsiteY7" fmla="*/ 394019 h 2171562"/>
              <a:gd name="connsiteX8" fmla="*/ 550557 w 1112292"/>
              <a:gd name="connsiteY8" fmla="*/ 912 h 2171562"/>
              <a:gd name="connsiteX0" fmla="*/ 550557 w 1112292"/>
              <a:gd name="connsiteY0" fmla="*/ 29 h 2170679"/>
              <a:gd name="connsiteX1" fmla="*/ 1097488 w 1112292"/>
              <a:gd name="connsiteY1" fmla="*/ 410228 h 2170679"/>
              <a:gd name="connsiteX2" fmla="*/ 875297 w 1112292"/>
              <a:gd name="connsiteY2" fmla="*/ 1128074 h 2170679"/>
              <a:gd name="connsiteX3" fmla="*/ 1106034 w 1112292"/>
              <a:gd name="connsiteY3" fmla="*/ 1675005 h 2170679"/>
              <a:gd name="connsiteX4" fmla="*/ 567648 w 1112292"/>
              <a:gd name="connsiteY4" fmla="*/ 2170661 h 2170679"/>
              <a:gd name="connsiteX5" fmla="*/ 3626 w 1112292"/>
              <a:gd name="connsiteY5" fmla="*/ 1657914 h 2170679"/>
              <a:gd name="connsiteX6" fmla="*/ 311275 w 1112292"/>
              <a:gd name="connsiteY6" fmla="*/ 1102437 h 2170679"/>
              <a:gd name="connsiteX7" fmla="*/ 12172 w 1112292"/>
              <a:gd name="connsiteY7" fmla="*/ 393136 h 2170679"/>
              <a:gd name="connsiteX8" fmla="*/ 550557 w 1112292"/>
              <a:gd name="connsiteY8" fmla="*/ 29 h 2170679"/>
              <a:gd name="connsiteX0" fmla="*/ 550557 w 1112292"/>
              <a:gd name="connsiteY0" fmla="*/ 613 h 2171263"/>
              <a:gd name="connsiteX1" fmla="*/ 1097488 w 1112292"/>
              <a:gd name="connsiteY1" fmla="*/ 410812 h 2171263"/>
              <a:gd name="connsiteX2" fmla="*/ 875297 w 1112292"/>
              <a:gd name="connsiteY2" fmla="*/ 1128658 h 2171263"/>
              <a:gd name="connsiteX3" fmla="*/ 1106034 w 1112292"/>
              <a:gd name="connsiteY3" fmla="*/ 1675589 h 2171263"/>
              <a:gd name="connsiteX4" fmla="*/ 567648 w 1112292"/>
              <a:gd name="connsiteY4" fmla="*/ 2171245 h 2171263"/>
              <a:gd name="connsiteX5" fmla="*/ 3626 w 1112292"/>
              <a:gd name="connsiteY5" fmla="*/ 1658498 h 2171263"/>
              <a:gd name="connsiteX6" fmla="*/ 311275 w 1112292"/>
              <a:gd name="connsiteY6" fmla="*/ 1103021 h 2171263"/>
              <a:gd name="connsiteX7" fmla="*/ 29264 w 1112292"/>
              <a:gd name="connsiteY7" fmla="*/ 496269 h 2171263"/>
              <a:gd name="connsiteX8" fmla="*/ 550557 w 1112292"/>
              <a:gd name="connsiteY8" fmla="*/ 613 h 2171263"/>
              <a:gd name="connsiteX0" fmla="*/ 554113 w 1115848"/>
              <a:gd name="connsiteY0" fmla="*/ 613 h 2171263"/>
              <a:gd name="connsiteX1" fmla="*/ 1101044 w 1115848"/>
              <a:gd name="connsiteY1" fmla="*/ 410812 h 2171263"/>
              <a:gd name="connsiteX2" fmla="*/ 878853 w 1115848"/>
              <a:gd name="connsiteY2" fmla="*/ 1128658 h 2171263"/>
              <a:gd name="connsiteX3" fmla="*/ 1109590 w 1115848"/>
              <a:gd name="connsiteY3" fmla="*/ 1675589 h 2171263"/>
              <a:gd name="connsiteX4" fmla="*/ 571204 w 1115848"/>
              <a:gd name="connsiteY4" fmla="*/ 2171245 h 2171263"/>
              <a:gd name="connsiteX5" fmla="*/ 7182 w 1115848"/>
              <a:gd name="connsiteY5" fmla="*/ 1658498 h 2171263"/>
              <a:gd name="connsiteX6" fmla="*/ 237918 w 1115848"/>
              <a:gd name="connsiteY6" fmla="*/ 1137205 h 2171263"/>
              <a:gd name="connsiteX7" fmla="*/ 32820 w 1115848"/>
              <a:gd name="connsiteY7" fmla="*/ 496269 h 2171263"/>
              <a:gd name="connsiteX8" fmla="*/ 554113 w 1115848"/>
              <a:gd name="connsiteY8" fmla="*/ 613 h 2171263"/>
              <a:gd name="connsiteX0" fmla="*/ 528364 w 1090099"/>
              <a:gd name="connsiteY0" fmla="*/ 613 h 2171510"/>
              <a:gd name="connsiteX1" fmla="*/ 1075295 w 1090099"/>
              <a:gd name="connsiteY1" fmla="*/ 410812 h 2171510"/>
              <a:gd name="connsiteX2" fmla="*/ 853104 w 1090099"/>
              <a:gd name="connsiteY2" fmla="*/ 1128658 h 2171510"/>
              <a:gd name="connsiteX3" fmla="*/ 1083841 w 1090099"/>
              <a:gd name="connsiteY3" fmla="*/ 1675589 h 2171510"/>
              <a:gd name="connsiteX4" fmla="*/ 545455 w 1090099"/>
              <a:gd name="connsiteY4" fmla="*/ 2171245 h 2171510"/>
              <a:gd name="connsiteX5" fmla="*/ 49800 w 1090099"/>
              <a:gd name="connsiteY5" fmla="*/ 1735410 h 2171510"/>
              <a:gd name="connsiteX6" fmla="*/ 212169 w 1090099"/>
              <a:gd name="connsiteY6" fmla="*/ 1137205 h 2171510"/>
              <a:gd name="connsiteX7" fmla="*/ 7071 w 1090099"/>
              <a:gd name="connsiteY7" fmla="*/ 496269 h 2171510"/>
              <a:gd name="connsiteX8" fmla="*/ 528364 w 1090099"/>
              <a:gd name="connsiteY8" fmla="*/ 613 h 2171510"/>
              <a:gd name="connsiteX0" fmla="*/ 528364 w 1090099"/>
              <a:gd name="connsiteY0" fmla="*/ 613 h 2171536"/>
              <a:gd name="connsiteX1" fmla="*/ 1075295 w 1090099"/>
              <a:gd name="connsiteY1" fmla="*/ 410812 h 2171536"/>
              <a:gd name="connsiteX2" fmla="*/ 853104 w 1090099"/>
              <a:gd name="connsiteY2" fmla="*/ 1128658 h 2171536"/>
              <a:gd name="connsiteX3" fmla="*/ 1083841 w 1090099"/>
              <a:gd name="connsiteY3" fmla="*/ 1675589 h 2171536"/>
              <a:gd name="connsiteX4" fmla="*/ 545455 w 1090099"/>
              <a:gd name="connsiteY4" fmla="*/ 2171245 h 2171536"/>
              <a:gd name="connsiteX5" fmla="*/ 49800 w 1090099"/>
              <a:gd name="connsiteY5" fmla="*/ 1735410 h 2171536"/>
              <a:gd name="connsiteX6" fmla="*/ 212169 w 1090099"/>
              <a:gd name="connsiteY6" fmla="*/ 1137205 h 2171536"/>
              <a:gd name="connsiteX7" fmla="*/ 7071 w 1090099"/>
              <a:gd name="connsiteY7" fmla="*/ 496269 h 2171536"/>
              <a:gd name="connsiteX8" fmla="*/ 528364 w 1090099"/>
              <a:gd name="connsiteY8" fmla="*/ 613 h 2171536"/>
              <a:gd name="connsiteX0" fmla="*/ 528364 w 1082479"/>
              <a:gd name="connsiteY0" fmla="*/ 613 h 2171343"/>
              <a:gd name="connsiteX1" fmla="*/ 1075295 w 1082479"/>
              <a:gd name="connsiteY1" fmla="*/ 410812 h 2171343"/>
              <a:gd name="connsiteX2" fmla="*/ 853104 w 1082479"/>
              <a:gd name="connsiteY2" fmla="*/ 1128658 h 2171343"/>
              <a:gd name="connsiteX3" fmla="*/ 1032566 w 1082479"/>
              <a:gd name="connsiteY3" fmla="*/ 1701227 h 2171343"/>
              <a:gd name="connsiteX4" fmla="*/ 545455 w 1082479"/>
              <a:gd name="connsiteY4" fmla="*/ 2171245 h 2171343"/>
              <a:gd name="connsiteX5" fmla="*/ 49800 w 1082479"/>
              <a:gd name="connsiteY5" fmla="*/ 1735410 h 2171343"/>
              <a:gd name="connsiteX6" fmla="*/ 212169 w 1082479"/>
              <a:gd name="connsiteY6" fmla="*/ 1137205 h 2171343"/>
              <a:gd name="connsiteX7" fmla="*/ 7071 w 1082479"/>
              <a:gd name="connsiteY7" fmla="*/ 496269 h 2171343"/>
              <a:gd name="connsiteX8" fmla="*/ 528364 w 1082479"/>
              <a:gd name="connsiteY8" fmla="*/ 613 h 2171343"/>
              <a:gd name="connsiteX0" fmla="*/ 528364 w 1082479"/>
              <a:gd name="connsiteY0" fmla="*/ 613 h 2162791"/>
              <a:gd name="connsiteX1" fmla="*/ 1075295 w 1082479"/>
              <a:gd name="connsiteY1" fmla="*/ 410812 h 2162791"/>
              <a:gd name="connsiteX2" fmla="*/ 853104 w 1082479"/>
              <a:gd name="connsiteY2" fmla="*/ 1128658 h 2162791"/>
              <a:gd name="connsiteX3" fmla="*/ 1032566 w 1082479"/>
              <a:gd name="connsiteY3" fmla="*/ 1701227 h 2162791"/>
              <a:gd name="connsiteX4" fmla="*/ 648004 w 1082479"/>
              <a:gd name="connsiteY4" fmla="*/ 2162700 h 2162791"/>
              <a:gd name="connsiteX5" fmla="*/ 49800 w 1082479"/>
              <a:gd name="connsiteY5" fmla="*/ 1735410 h 2162791"/>
              <a:gd name="connsiteX6" fmla="*/ 212169 w 1082479"/>
              <a:gd name="connsiteY6" fmla="*/ 1137205 h 2162791"/>
              <a:gd name="connsiteX7" fmla="*/ 7071 w 1082479"/>
              <a:gd name="connsiteY7" fmla="*/ 496269 h 2162791"/>
              <a:gd name="connsiteX8" fmla="*/ 528364 w 1082479"/>
              <a:gd name="connsiteY8" fmla="*/ 613 h 2162791"/>
              <a:gd name="connsiteX0" fmla="*/ 528364 w 1082479"/>
              <a:gd name="connsiteY0" fmla="*/ 613 h 2188421"/>
              <a:gd name="connsiteX1" fmla="*/ 1075295 w 1082479"/>
              <a:gd name="connsiteY1" fmla="*/ 410812 h 2188421"/>
              <a:gd name="connsiteX2" fmla="*/ 853104 w 1082479"/>
              <a:gd name="connsiteY2" fmla="*/ 1128658 h 2188421"/>
              <a:gd name="connsiteX3" fmla="*/ 1032566 w 1082479"/>
              <a:gd name="connsiteY3" fmla="*/ 1701227 h 2188421"/>
              <a:gd name="connsiteX4" fmla="*/ 622367 w 1082479"/>
              <a:gd name="connsiteY4" fmla="*/ 2188337 h 2188421"/>
              <a:gd name="connsiteX5" fmla="*/ 49800 w 1082479"/>
              <a:gd name="connsiteY5" fmla="*/ 1735410 h 2188421"/>
              <a:gd name="connsiteX6" fmla="*/ 212169 w 1082479"/>
              <a:gd name="connsiteY6" fmla="*/ 1137205 h 2188421"/>
              <a:gd name="connsiteX7" fmla="*/ 7071 w 1082479"/>
              <a:gd name="connsiteY7" fmla="*/ 496269 h 2188421"/>
              <a:gd name="connsiteX8" fmla="*/ 528364 w 1082479"/>
              <a:gd name="connsiteY8" fmla="*/ 613 h 2188421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0030 w 1074145"/>
              <a:gd name="connsiteY0" fmla="*/ 2439 h 2190247"/>
              <a:gd name="connsiteX1" fmla="*/ 1066961 w 1074145"/>
              <a:gd name="connsiteY1" fmla="*/ 472458 h 2190247"/>
              <a:gd name="connsiteX2" fmla="*/ 844770 w 1074145"/>
              <a:gd name="connsiteY2" fmla="*/ 1130484 h 2190247"/>
              <a:gd name="connsiteX3" fmla="*/ 1024232 w 1074145"/>
              <a:gd name="connsiteY3" fmla="*/ 1703053 h 2190247"/>
              <a:gd name="connsiteX4" fmla="*/ 614033 w 1074145"/>
              <a:gd name="connsiteY4" fmla="*/ 2190163 h 2190247"/>
              <a:gd name="connsiteX5" fmla="*/ 41466 w 1074145"/>
              <a:gd name="connsiteY5" fmla="*/ 1737236 h 2190247"/>
              <a:gd name="connsiteX6" fmla="*/ 203835 w 1074145"/>
              <a:gd name="connsiteY6" fmla="*/ 1139031 h 2190247"/>
              <a:gd name="connsiteX7" fmla="*/ 7282 w 1074145"/>
              <a:gd name="connsiteY7" fmla="*/ 327179 h 2190247"/>
              <a:gd name="connsiteX8" fmla="*/ 520030 w 1074145"/>
              <a:gd name="connsiteY8" fmla="*/ 2439 h 2190247"/>
              <a:gd name="connsiteX0" fmla="*/ 520030 w 1132955"/>
              <a:gd name="connsiteY0" fmla="*/ 167 h 2187975"/>
              <a:gd name="connsiteX1" fmla="*/ 1126781 w 1132955"/>
              <a:gd name="connsiteY1" fmla="*/ 359090 h 2187975"/>
              <a:gd name="connsiteX2" fmla="*/ 844770 w 1132955"/>
              <a:gd name="connsiteY2" fmla="*/ 1128212 h 2187975"/>
              <a:gd name="connsiteX3" fmla="*/ 1024232 w 1132955"/>
              <a:gd name="connsiteY3" fmla="*/ 1700781 h 2187975"/>
              <a:gd name="connsiteX4" fmla="*/ 614033 w 1132955"/>
              <a:gd name="connsiteY4" fmla="*/ 2187891 h 2187975"/>
              <a:gd name="connsiteX5" fmla="*/ 41466 w 1132955"/>
              <a:gd name="connsiteY5" fmla="*/ 1734964 h 2187975"/>
              <a:gd name="connsiteX6" fmla="*/ 203835 w 1132955"/>
              <a:gd name="connsiteY6" fmla="*/ 1136759 h 2187975"/>
              <a:gd name="connsiteX7" fmla="*/ 7282 w 1132955"/>
              <a:gd name="connsiteY7" fmla="*/ 324907 h 2187975"/>
              <a:gd name="connsiteX8" fmla="*/ 520030 w 1132955"/>
              <a:gd name="connsiteY8" fmla="*/ 167 h 2187975"/>
              <a:gd name="connsiteX0" fmla="*/ 520030 w 1133003"/>
              <a:gd name="connsiteY0" fmla="*/ 167 h 2189718"/>
              <a:gd name="connsiteX1" fmla="*/ 1126781 w 1133003"/>
              <a:gd name="connsiteY1" fmla="*/ 359090 h 2189718"/>
              <a:gd name="connsiteX2" fmla="*/ 844770 w 1133003"/>
              <a:gd name="connsiteY2" fmla="*/ 1128212 h 2189718"/>
              <a:gd name="connsiteX3" fmla="*/ 1007141 w 1133003"/>
              <a:gd name="connsiteY3" fmla="*/ 1863151 h 2189718"/>
              <a:gd name="connsiteX4" fmla="*/ 614033 w 1133003"/>
              <a:gd name="connsiteY4" fmla="*/ 2187891 h 2189718"/>
              <a:gd name="connsiteX5" fmla="*/ 41466 w 1133003"/>
              <a:gd name="connsiteY5" fmla="*/ 1734964 h 2189718"/>
              <a:gd name="connsiteX6" fmla="*/ 203835 w 1133003"/>
              <a:gd name="connsiteY6" fmla="*/ 1136759 h 2189718"/>
              <a:gd name="connsiteX7" fmla="*/ 7282 w 1133003"/>
              <a:gd name="connsiteY7" fmla="*/ 324907 h 2189718"/>
              <a:gd name="connsiteX8" fmla="*/ 520030 w 1133003"/>
              <a:gd name="connsiteY8" fmla="*/ 167 h 2189718"/>
              <a:gd name="connsiteX0" fmla="*/ 520030 w 1133003"/>
              <a:gd name="connsiteY0" fmla="*/ 167 h 2190555"/>
              <a:gd name="connsiteX1" fmla="*/ 1126781 w 1133003"/>
              <a:gd name="connsiteY1" fmla="*/ 359090 h 2190555"/>
              <a:gd name="connsiteX2" fmla="*/ 844770 w 1133003"/>
              <a:gd name="connsiteY2" fmla="*/ 1128212 h 2190555"/>
              <a:gd name="connsiteX3" fmla="*/ 1007141 w 1133003"/>
              <a:gd name="connsiteY3" fmla="*/ 1863151 h 2190555"/>
              <a:gd name="connsiteX4" fmla="*/ 614033 w 1133003"/>
              <a:gd name="connsiteY4" fmla="*/ 2187891 h 2190555"/>
              <a:gd name="connsiteX5" fmla="*/ 101287 w 1133003"/>
              <a:gd name="connsiteY5" fmla="*/ 1965700 h 2190555"/>
              <a:gd name="connsiteX6" fmla="*/ 203835 w 1133003"/>
              <a:gd name="connsiteY6" fmla="*/ 1136759 h 2190555"/>
              <a:gd name="connsiteX7" fmla="*/ 7282 w 1133003"/>
              <a:gd name="connsiteY7" fmla="*/ 324907 h 2190555"/>
              <a:gd name="connsiteX8" fmla="*/ 520030 w 1133003"/>
              <a:gd name="connsiteY8" fmla="*/ 167 h 2190555"/>
              <a:gd name="connsiteX0" fmla="*/ 520030 w 1132931"/>
              <a:gd name="connsiteY0" fmla="*/ 167 h 2188500"/>
              <a:gd name="connsiteX1" fmla="*/ 1126781 w 1132931"/>
              <a:gd name="connsiteY1" fmla="*/ 359090 h 2188500"/>
              <a:gd name="connsiteX2" fmla="*/ 844770 w 1132931"/>
              <a:gd name="connsiteY2" fmla="*/ 1128212 h 2188500"/>
              <a:gd name="connsiteX3" fmla="*/ 1032778 w 1132931"/>
              <a:gd name="connsiteY3" fmla="*/ 1922971 h 2188500"/>
              <a:gd name="connsiteX4" fmla="*/ 614033 w 1132931"/>
              <a:gd name="connsiteY4" fmla="*/ 2187891 h 2188500"/>
              <a:gd name="connsiteX5" fmla="*/ 101287 w 1132931"/>
              <a:gd name="connsiteY5" fmla="*/ 1965700 h 2188500"/>
              <a:gd name="connsiteX6" fmla="*/ 203835 w 1132931"/>
              <a:gd name="connsiteY6" fmla="*/ 1136759 h 2188500"/>
              <a:gd name="connsiteX7" fmla="*/ 7282 w 1132931"/>
              <a:gd name="connsiteY7" fmla="*/ 324907 h 2188500"/>
              <a:gd name="connsiteX8" fmla="*/ 520030 w 1132931"/>
              <a:gd name="connsiteY8" fmla="*/ 167 h 2188500"/>
              <a:gd name="connsiteX0" fmla="*/ 520030 w 1132931"/>
              <a:gd name="connsiteY0" fmla="*/ 167 h 2187955"/>
              <a:gd name="connsiteX1" fmla="*/ 1126781 w 1132931"/>
              <a:gd name="connsiteY1" fmla="*/ 359090 h 2187955"/>
              <a:gd name="connsiteX2" fmla="*/ 844770 w 1132931"/>
              <a:gd name="connsiteY2" fmla="*/ 1128212 h 2187955"/>
              <a:gd name="connsiteX3" fmla="*/ 1032778 w 1132931"/>
              <a:gd name="connsiteY3" fmla="*/ 1922971 h 2187955"/>
              <a:gd name="connsiteX4" fmla="*/ 614033 w 1132931"/>
              <a:gd name="connsiteY4" fmla="*/ 2187891 h 2187955"/>
              <a:gd name="connsiteX5" fmla="*/ 101287 w 1132931"/>
              <a:gd name="connsiteY5" fmla="*/ 1905879 h 2187955"/>
              <a:gd name="connsiteX6" fmla="*/ 203835 w 1132931"/>
              <a:gd name="connsiteY6" fmla="*/ 1136759 h 2187955"/>
              <a:gd name="connsiteX7" fmla="*/ 7282 w 1132931"/>
              <a:gd name="connsiteY7" fmla="*/ 324907 h 2187955"/>
              <a:gd name="connsiteX8" fmla="*/ 520030 w 1132931"/>
              <a:gd name="connsiteY8" fmla="*/ 167 h 2187955"/>
              <a:gd name="connsiteX0" fmla="*/ 520030 w 1132955"/>
              <a:gd name="connsiteY0" fmla="*/ 167 h 2188206"/>
              <a:gd name="connsiteX1" fmla="*/ 1126781 w 1132955"/>
              <a:gd name="connsiteY1" fmla="*/ 359090 h 2188206"/>
              <a:gd name="connsiteX2" fmla="*/ 844770 w 1132955"/>
              <a:gd name="connsiteY2" fmla="*/ 1128212 h 2188206"/>
              <a:gd name="connsiteX3" fmla="*/ 1024232 w 1132955"/>
              <a:gd name="connsiteY3" fmla="*/ 1863150 h 2188206"/>
              <a:gd name="connsiteX4" fmla="*/ 614033 w 1132955"/>
              <a:gd name="connsiteY4" fmla="*/ 2187891 h 2188206"/>
              <a:gd name="connsiteX5" fmla="*/ 101287 w 1132955"/>
              <a:gd name="connsiteY5" fmla="*/ 1905879 h 2188206"/>
              <a:gd name="connsiteX6" fmla="*/ 203835 w 1132955"/>
              <a:gd name="connsiteY6" fmla="*/ 1136759 h 2188206"/>
              <a:gd name="connsiteX7" fmla="*/ 7282 w 1132955"/>
              <a:gd name="connsiteY7" fmla="*/ 324907 h 2188206"/>
              <a:gd name="connsiteX8" fmla="*/ 520030 w 1132955"/>
              <a:gd name="connsiteY8" fmla="*/ 167 h 2188206"/>
              <a:gd name="connsiteX0" fmla="*/ 520030 w 1135431"/>
              <a:gd name="connsiteY0" fmla="*/ 167 h 2188206"/>
              <a:gd name="connsiteX1" fmla="*/ 1126781 w 1135431"/>
              <a:gd name="connsiteY1" fmla="*/ 359090 h 2188206"/>
              <a:gd name="connsiteX2" fmla="*/ 887499 w 1135431"/>
              <a:gd name="connsiteY2" fmla="*/ 1153849 h 2188206"/>
              <a:gd name="connsiteX3" fmla="*/ 1024232 w 1135431"/>
              <a:gd name="connsiteY3" fmla="*/ 1863150 h 2188206"/>
              <a:gd name="connsiteX4" fmla="*/ 614033 w 1135431"/>
              <a:gd name="connsiteY4" fmla="*/ 2187891 h 2188206"/>
              <a:gd name="connsiteX5" fmla="*/ 101287 w 1135431"/>
              <a:gd name="connsiteY5" fmla="*/ 1905879 h 2188206"/>
              <a:gd name="connsiteX6" fmla="*/ 203835 w 1135431"/>
              <a:gd name="connsiteY6" fmla="*/ 1136759 h 2188206"/>
              <a:gd name="connsiteX7" fmla="*/ 7282 w 1135431"/>
              <a:gd name="connsiteY7" fmla="*/ 324907 h 2188206"/>
              <a:gd name="connsiteX8" fmla="*/ 520030 w 1135431"/>
              <a:gd name="connsiteY8" fmla="*/ 167 h 2188206"/>
              <a:gd name="connsiteX0" fmla="*/ 520030 w 1133398"/>
              <a:gd name="connsiteY0" fmla="*/ 167 h 2188206"/>
              <a:gd name="connsiteX1" fmla="*/ 1126781 w 1133398"/>
              <a:gd name="connsiteY1" fmla="*/ 359090 h 2188206"/>
              <a:gd name="connsiteX2" fmla="*/ 853316 w 1133398"/>
              <a:gd name="connsiteY2" fmla="*/ 1145303 h 2188206"/>
              <a:gd name="connsiteX3" fmla="*/ 1024232 w 1133398"/>
              <a:gd name="connsiteY3" fmla="*/ 1863150 h 2188206"/>
              <a:gd name="connsiteX4" fmla="*/ 614033 w 1133398"/>
              <a:gd name="connsiteY4" fmla="*/ 2187891 h 2188206"/>
              <a:gd name="connsiteX5" fmla="*/ 101287 w 1133398"/>
              <a:gd name="connsiteY5" fmla="*/ 1905879 h 2188206"/>
              <a:gd name="connsiteX6" fmla="*/ 203835 w 1133398"/>
              <a:gd name="connsiteY6" fmla="*/ 1136759 h 2188206"/>
              <a:gd name="connsiteX7" fmla="*/ 7282 w 1133398"/>
              <a:gd name="connsiteY7" fmla="*/ 324907 h 2188206"/>
              <a:gd name="connsiteX8" fmla="*/ 520030 w 1133398"/>
              <a:gd name="connsiteY8" fmla="*/ 167 h 2188206"/>
              <a:gd name="connsiteX0" fmla="*/ 520030 w 1069812"/>
              <a:gd name="connsiteY0" fmla="*/ 5 h 2188044"/>
              <a:gd name="connsiteX1" fmla="*/ 1061981 w 1069812"/>
              <a:gd name="connsiteY1" fmla="*/ 330128 h 2188044"/>
              <a:gd name="connsiteX2" fmla="*/ 853316 w 1069812"/>
              <a:gd name="connsiteY2" fmla="*/ 1145141 h 2188044"/>
              <a:gd name="connsiteX3" fmla="*/ 1024232 w 1069812"/>
              <a:gd name="connsiteY3" fmla="*/ 1862988 h 2188044"/>
              <a:gd name="connsiteX4" fmla="*/ 614033 w 1069812"/>
              <a:gd name="connsiteY4" fmla="*/ 2187729 h 2188044"/>
              <a:gd name="connsiteX5" fmla="*/ 101287 w 1069812"/>
              <a:gd name="connsiteY5" fmla="*/ 1905717 h 2188044"/>
              <a:gd name="connsiteX6" fmla="*/ 203835 w 1069812"/>
              <a:gd name="connsiteY6" fmla="*/ 1136597 h 2188044"/>
              <a:gd name="connsiteX7" fmla="*/ 7282 w 1069812"/>
              <a:gd name="connsiteY7" fmla="*/ 324745 h 2188044"/>
              <a:gd name="connsiteX8" fmla="*/ 520030 w 1069812"/>
              <a:gd name="connsiteY8" fmla="*/ 5 h 2188044"/>
              <a:gd name="connsiteX0" fmla="*/ 520030 w 1067350"/>
              <a:gd name="connsiteY0" fmla="*/ 5 h 2188044"/>
              <a:gd name="connsiteX1" fmla="*/ 1061981 w 1067350"/>
              <a:gd name="connsiteY1" fmla="*/ 330128 h 2188044"/>
              <a:gd name="connsiteX2" fmla="*/ 810116 w 1067350"/>
              <a:gd name="connsiteY2" fmla="*/ 1137941 h 2188044"/>
              <a:gd name="connsiteX3" fmla="*/ 1024232 w 1067350"/>
              <a:gd name="connsiteY3" fmla="*/ 1862988 h 2188044"/>
              <a:gd name="connsiteX4" fmla="*/ 614033 w 1067350"/>
              <a:gd name="connsiteY4" fmla="*/ 2187729 h 2188044"/>
              <a:gd name="connsiteX5" fmla="*/ 101287 w 1067350"/>
              <a:gd name="connsiteY5" fmla="*/ 1905717 h 2188044"/>
              <a:gd name="connsiteX6" fmla="*/ 203835 w 1067350"/>
              <a:gd name="connsiteY6" fmla="*/ 1136597 h 2188044"/>
              <a:gd name="connsiteX7" fmla="*/ 7282 w 1067350"/>
              <a:gd name="connsiteY7" fmla="*/ 324745 h 2188044"/>
              <a:gd name="connsiteX8" fmla="*/ 520030 w 1067350"/>
              <a:gd name="connsiteY8" fmla="*/ 5 h 2188044"/>
              <a:gd name="connsiteX0" fmla="*/ 517644 w 1064964"/>
              <a:gd name="connsiteY0" fmla="*/ 5 h 2188044"/>
              <a:gd name="connsiteX1" fmla="*/ 1059595 w 1064964"/>
              <a:gd name="connsiteY1" fmla="*/ 330128 h 2188044"/>
              <a:gd name="connsiteX2" fmla="*/ 807730 w 1064964"/>
              <a:gd name="connsiteY2" fmla="*/ 1137941 h 2188044"/>
              <a:gd name="connsiteX3" fmla="*/ 1021846 w 1064964"/>
              <a:gd name="connsiteY3" fmla="*/ 1862988 h 2188044"/>
              <a:gd name="connsiteX4" fmla="*/ 611647 w 1064964"/>
              <a:gd name="connsiteY4" fmla="*/ 2187729 h 2188044"/>
              <a:gd name="connsiteX5" fmla="*/ 98901 w 1064964"/>
              <a:gd name="connsiteY5" fmla="*/ 1905717 h 2188044"/>
              <a:gd name="connsiteX6" fmla="*/ 244649 w 1064964"/>
              <a:gd name="connsiteY6" fmla="*/ 1136597 h 2188044"/>
              <a:gd name="connsiteX7" fmla="*/ 4896 w 1064964"/>
              <a:gd name="connsiteY7" fmla="*/ 324745 h 2188044"/>
              <a:gd name="connsiteX8" fmla="*/ 517644 w 1064964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773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77301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49898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86997"/>
              <a:gd name="connsiteY0" fmla="*/ 5 h 2216792"/>
              <a:gd name="connsiteX1" fmla="*/ 1059595 w 1086997"/>
              <a:gd name="connsiteY1" fmla="*/ 330128 h 2216792"/>
              <a:gd name="connsiteX2" fmla="*/ 807730 w 1086997"/>
              <a:gd name="connsiteY2" fmla="*/ 1137941 h 2216792"/>
              <a:gd name="connsiteX3" fmla="*/ 1084550 w 1086997"/>
              <a:gd name="connsiteY3" fmla="*/ 1862988 h 2216792"/>
              <a:gd name="connsiteX4" fmla="*/ 611647 w 1086997"/>
              <a:gd name="connsiteY4" fmla="*/ 2216529 h 2216792"/>
              <a:gd name="connsiteX5" fmla="*/ 49898 w 1086997"/>
              <a:gd name="connsiteY5" fmla="*/ 1905717 h 2216792"/>
              <a:gd name="connsiteX6" fmla="*/ 244649 w 1086997"/>
              <a:gd name="connsiteY6" fmla="*/ 1136597 h 2216792"/>
              <a:gd name="connsiteX7" fmla="*/ 4896 w 1086997"/>
              <a:gd name="connsiteY7" fmla="*/ 324745 h 2216792"/>
              <a:gd name="connsiteX8" fmla="*/ 517644 w 1086997"/>
              <a:gd name="connsiteY8" fmla="*/ 5 h 2216792"/>
              <a:gd name="connsiteX0" fmla="*/ 517644 w 1087831"/>
              <a:gd name="connsiteY0" fmla="*/ 5 h 2271535"/>
              <a:gd name="connsiteX1" fmla="*/ 1059595 w 1087831"/>
              <a:gd name="connsiteY1" fmla="*/ 330128 h 2271535"/>
              <a:gd name="connsiteX2" fmla="*/ 807730 w 1087831"/>
              <a:gd name="connsiteY2" fmla="*/ 1137941 h 2271535"/>
              <a:gd name="connsiteX3" fmla="*/ 1084550 w 1087831"/>
              <a:gd name="connsiteY3" fmla="*/ 1862988 h 2271535"/>
              <a:gd name="connsiteX4" fmla="*/ 577394 w 1087831"/>
              <a:gd name="connsiteY4" fmla="*/ 2271335 h 2271535"/>
              <a:gd name="connsiteX5" fmla="*/ 49898 w 1087831"/>
              <a:gd name="connsiteY5" fmla="*/ 1905717 h 2271535"/>
              <a:gd name="connsiteX6" fmla="*/ 244649 w 1087831"/>
              <a:gd name="connsiteY6" fmla="*/ 1136597 h 2271535"/>
              <a:gd name="connsiteX7" fmla="*/ 4896 w 1087831"/>
              <a:gd name="connsiteY7" fmla="*/ 324745 h 2271535"/>
              <a:gd name="connsiteX8" fmla="*/ 517644 w 1087831"/>
              <a:gd name="connsiteY8" fmla="*/ 5 h 2271535"/>
              <a:gd name="connsiteX0" fmla="*/ 551419 w 1121606"/>
              <a:gd name="connsiteY0" fmla="*/ 411 h 2271941"/>
              <a:gd name="connsiteX1" fmla="*/ 1093370 w 1121606"/>
              <a:gd name="connsiteY1" fmla="*/ 330534 h 2271941"/>
              <a:gd name="connsiteX2" fmla="*/ 841505 w 1121606"/>
              <a:gd name="connsiteY2" fmla="*/ 1138347 h 2271941"/>
              <a:gd name="connsiteX3" fmla="*/ 1118325 w 1121606"/>
              <a:gd name="connsiteY3" fmla="*/ 1863394 h 2271941"/>
              <a:gd name="connsiteX4" fmla="*/ 611169 w 1121606"/>
              <a:gd name="connsiteY4" fmla="*/ 2271741 h 2271941"/>
              <a:gd name="connsiteX5" fmla="*/ 83673 w 1121606"/>
              <a:gd name="connsiteY5" fmla="*/ 1906123 h 2271941"/>
              <a:gd name="connsiteX6" fmla="*/ 278424 w 1121606"/>
              <a:gd name="connsiteY6" fmla="*/ 1137003 h 2271941"/>
              <a:gd name="connsiteX7" fmla="*/ 4418 w 1121606"/>
              <a:gd name="connsiteY7" fmla="*/ 284047 h 2271941"/>
              <a:gd name="connsiteX8" fmla="*/ 551419 w 1121606"/>
              <a:gd name="connsiteY8" fmla="*/ 411 h 2271941"/>
              <a:gd name="connsiteX0" fmla="*/ 551419 w 1121606"/>
              <a:gd name="connsiteY0" fmla="*/ 262 h 2347149"/>
              <a:gd name="connsiteX1" fmla="*/ 1093370 w 1121606"/>
              <a:gd name="connsiteY1" fmla="*/ 405742 h 2347149"/>
              <a:gd name="connsiteX2" fmla="*/ 841505 w 1121606"/>
              <a:gd name="connsiteY2" fmla="*/ 1213555 h 2347149"/>
              <a:gd name="connsiteX3" fmla="*/ 1118325 w 1121606"/>
              <a:gd name="connsiteY3" fmla="*/ 1938602 h 2347149"/>
              <a:gd name="connsiteX4" fmla="*/ 611169 w 1121606"/>
              <a:gd name="connsiteY4" fmla="*/ 2346949 h 2347149"/>
              <a:gd name="connsiteX5" fmla="*/ 83673 w 1121606"/>
              <a:gd name="connsiteY5" fmla="*/ 1981331 h 2347149"/>
              <a:gd name="connsiteX6" fmla="*/ 278424 w 1121606"/>
              <a:gd name="connsiteY6" fmla="*/ 1212211 h 2347149"/>
              <a:gd name="connsiteX7" fmla="*/ 4418 w 1121606"/>
              <a:gd name="connsiteY7" fmla="*/ 359255 h 2347149"/>
              <a:gd name="connsiteX8" fmla="*/ 551419 w 1121606"/>
              <a:gd name="connsiteY8" fmla="*/ 262 h 2347149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83673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54692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66284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0 h 2403267"/>
              <a:gd name="connsiteX1" fmla="*/ 1141325 w 1145977"/>
              <a:gd name="connsiteY1" fmla="*/ 413906 h 2403267"/>
              <a:gd name="connsiteX2" fmla="*/ 841505 w 1145977"/>
              <a:gd name="connsiteY2" fmla="*/ 1269673 h 2403267"/>
              <a:gd name="connsiteX3" fmla="*/ 1118325 w 1145977"/>
              <a:gd name="connsiteY3" fmla="*/ 1994720 h 2403267"/>
              <a:gd name="connsiteX4" fmla="*/ 611169 w 1145977"/>
              <a:gd name="connsiteY4" fmla="*/ 2403067 h 2403267"/>
              <a:gd name="connsiteX5" fmla="*/ 66284 w 1145977"/>
              <a:gd name="connsiteY5" fmla="*/ 2037449 h 2403267"/>
              <a:gd name="connsiteX6" fmla="*/ 278424 w 1145977"/>
              <a:gd name="connsiteY6" fmla="*/ 1268329 h 2403267"/>
              <a:gd name="connsiteX7" fmla="*/ 4418 w 1145977"/>
              <a:gd name="connsiteY7" fmla="*/ 415373 h 2403267"/>
              <a:gd name="connsiteX8" fmla="*/ 551419 w 1145977"/>
              <a:gd name="connsiteY8" fmla="*/ 0 h 2403267"/>
              <a:gd name="connsiteX0" fmla="*/ 551419 w 1145977"/>
              <a:gd name="connsiteY0" fmla="*/ 0 h 2453346"/>
              <a:gd name="connsiteX1" fmla="*/ 1141325 w 1145977"/>
              <a:gd name="connsiteY1" fmla="*/ 413906 h 2453346"/>
              <a:gd name="connsiteX2" fmla="*/ 841505 w 1145977"/>
              <a:gd name="connsiteY2" fmla="*/ 1269673 h 2453346"/>
              <a:gd name="connsiteX3" fmla="*/ 1118325 w 1145977"/>
              <a:gd name="connsiteY3" fmla="*/ 1994720 h 2453346"/>
              <a:gd name="connsiteX4" fmla="*/ 605373 w 1145977"/>
              <a:gd name="connsiteY4" fmla="*/ 2453182 h 2453346"/>
              <a:gd name="connsiteX5" fmla="*/ 66284 w 1145977"/>
              <a:gd name="connsiteY5" fmla="*/ 2037449 h 2453346"/>
              <a:gd name="connsiteX6" fmla="*/ 278424 w 1145977"/>
              <a:gd name="connsiteY6" fmla="*/ 1268329 h 2453346"/>
              <a:gd name="connsiteX7" fmla="*/ 4418 w 1145977"/>
              <a:gd name="connsiteY7" fmla="*/ 415373 h 2453346"/>
              <a:gd name="connsiteX8" fmla="*/ 551419 w 1145977"/>
              <a:gd name="connsiteY8" fmla="*/ 0 h 24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7" h="2453346">
                <a:moveTo>
                  <a:pt x="551419" y="0"/>
                </a:moveTo>
                <a:cubicBezTo>
                  <a:pt x="740903" y="-244"/>
                  <a:pt x="1092977" y="202294"/>
                  <a:pt x="1141325" y="413906"/>
                </a:cubicBezTo>
                <a:cubicBezTo>
                  <a:pt x="1189673" y="625518"/>
                  <a:pt x="845338" y="1006204"/>
                  <a:pt x="841505" y="1269673"/>
                </a:cubicBezTo>
                <a:cubicBezTo>
                  <a:pt x="837672" y="1533142"/>
                  <a:pt x="1157680" y="1797469"/>
                  <a:pt x="1118325" y="1994720"/>
                </a:cubicBezTo>
                <a:cubicBezTo>
                  <a:pt x="1078970" y="2191972"/>
                  <a:pt x="780713" y="2446061"/>
                  <a:pt x="605373" y="2453182"/>
                </a:cubicBezTo>
                <a:cubicBezTo>
                  <a:pt x="430033" y="2460304"/>
                  <a:pt x="120775" y="2234924"/>
                  <a:pt x="66284" y="2037449"/>
                </a:cubicBezTo>
                <a:cubicBezTo>
                  <a:pt x="11793" y="1839974"/>
                  <a:pt x="277000" y="1479125"/>
                  <a:pt x="278424" y="1268329"/>
                </a:cubicBezTo>
                <a:cubicBezTo>
                  <a:pt x="279848" y="1057533"/>
                  <a:pt x="-41081" y="626761"/>
                  <a:pt x="4418" y="415373"/>
                </a:cubicBezTo>
                <a:cubicBezTo>
                  <a:pt x="49917" y="203985"/>
                  <a:pt x="361935" y="244"/>
                  <a:pt x="551419" y="0"/>
                </a:cubicBezTo>
                <a:close/>
              </a:path>
            </a:pathLst>
          </a:custGeom>
          <a:gradFill>
            <a:gsLst>
              <a:gs pos="0">
                <a:srgbClr val="002BB4">
                  <a:alpha val="89000"/>
                </a:srgbClr>
              </a:gs>
              <a:gs pos="48000">
                <a:srgbClr val="0033CC">
                  <a:lumMod val="83000"/>
                  <a:lumOff val="17000"/>
                  <a:alpha val="83000"/>
                </a:srgbClr>
              </a:gs>
              <a:gs pos="100000">
                <a:srgbClr val="001454">
                  <a:alpha val="83000"/>
                  <a:lumMod val="77000"/>
                  <a:lumOff val="23000"/>
                </a:srgbClr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perspectiveRelaxedModerately" fov="4500000">
              <a:rot lat="1200000" lon="0" rev="0"/>
            </a:camera>
            <a:lightRig rig="twoPt" dir="t"/>
          </a:scene3d>
          <a:sp3d prstMaterial="matte">
            <a:bevelT w="400050" h="152400" prst="coolSlant"/>
            <a:bevelB w="1841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5D0FA-D17A-4F15-0F60-D2C8E3F53225}"/>
              </a:ext>
            </a:extLst>
          </p:cNvPr>
          <p:cNvSpPr txBox="1"/>
          <p:nvPr/>
        </p:nvSpPr>
        <p:spPr>
          <a:xfrm>
            <a:off x="36629" y="4447702"/>
            <a:ext cx="33273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Also see Siegel+19, Kawaguchi+18, Nedora+21, Radice+20, Korobkin+21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2094B-EE8F-D865-C94E-DD22ACE65EA7}"/>
              </a:ext>
            </a:extLst>
          </p:cNvPr>
          <p:cNvSpPr txBox="1"/>
          <p:nvPr/>
        </p:nvSpPr>
        <p:spPr>
          <a:xfrm>
            <a:off x="6704715" y="4413952"/>
            <a:ext cx="2439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GW fits from Coughlin+19, Kruger and Foucart 20, Dietrich+20, Nedora+21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8E6CB-1B64-5FAC-E119-B878A4B45BE3}"/>
              </a:ext>
            </a:extLst>
          </p:cNvPr>
          <p:cNvSpPr txBox="1"/>
          <p:nvPr/>
        </p:nvSpPr>
        <p:spPr>
          <a:xfrm>
            <a:off x="6466024" y="498139"/>
            <a:ext cx="277116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300" b="0" i="0" u="none" strike="noStrike" baseline="0" dirty="0"/>
              <a:t>Ejecta mass (</a:t>
            </a:r>
            <a:r>
              <a:rPr lang="en-US" sz="1300" dirty="0" err="1">
                <a:solidFill>
                  <a:srgbClr val="0070C0"/>
                </a:solidFill>
              </a:rPr>
              <a:t>Kilonova</a:t>
            </a:r>
            <a:r>
              <a:rPr lang="en-US" sz="1300" b="0" i="0" u="none" strike="noStrike" baseline="0" dirty="0">
                <a:solidFill>
                  <a:srgbClr val="0070C0"/>
                </a:solidFill>
              </a:rPr>
              <a:t> approach</a:t>
            </a:r>
            <a:r>
              <a:rPr lang="en-US" sz="1300" b="0" i="0" u="none" strike="noStrike" baseline="0" dirty="0"/>
              <a:t>) </a:t>
            </a:r>
            <a:endParaRPr lang="en-US" sz="1300" dirty="0"/>
          </a:p>
          <a:p>
            <a:pPr algn="l"/>
            <a:r>
              <a:rPr lang="en-US" sz="1300" b="0" i="0" u="none" strike="noStrike" baseline="0" dirty="0"/>
              <a:t>!=  Ejecta mass (GW approach)</a:t>
            </a:r>
            <a:endParaRPr lang="en-US" sz="13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989A73-0C05-759B-1E56-ABAB4C54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D88D4FB-47CF-59F7-3816-5AA8D4503531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4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86C6B-280B-030B-4AC0-9B54B127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E680B-3BBA-332A-DC3C-9B010CDD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r>
              <a:rPr lang="en" dirty="0"/>
              <a:t>/25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F2BBCF-68F8-21D9-5652-BA8B6F5AE9DE}"/>
              </a:ext>
            </a:extLst>
          </p:cNvPr>
          <p:cNvSpPr txBox="1">
            <a:spLocks/>
          </p:cNvSpPr>
          <p:nvPr/>
        </p:nvSpPr>
        <p:spPr>
          <a:xfrm>
            <a:off x="727651" y="4296636"/>
            <a:ext cx="2423412" cy="37293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457200" lvl="0" indent="-3111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 panose="020F0502020204030204" pitchFamily="34" charset="0"/>
              <a:buChar char="●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lvl="1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lvl="2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lvl="3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lvl="4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lvl="5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0400" lvl="6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lvl="7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4800" lvl="8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None/>
            </a:pPr>
            <a:r>
              <a:rPr lang="en-US" sz="1400" dirty="0" err="1">
                <a:hlinkClick r:id="rId2"/>
              </a:rPr>
              <a:t>Nedora</a:t>
            </a:r>
            <a:r>
              <a:rPr lang="en-US" sz="1400" dirty="0">
                <a:hlinkClick r:id="rId2"/>
              </a:rPr>
              <a:t> et al </a:t>
            </a:r>
            <a:r>
              <a:rPr lang="en-US" sz="1400" dirty="0" err="1">
                <a:hlinkClick r:id="rId2"/>
              </a:rPr>
              <a:t>ApJ</a:t>
            </a:r>
            <a:r>
              <a:rPr lang="en-US" sz="1400" dirty="0">
                <a:hlinkClick r:id="rId2"/>
              </a:rPr>
              <a:t> (2021)</a:t>
            </a: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F2BBCF-68F8-21D9-5652-BA8B6F5AE9DE}"/>
              </a:ext>
            </a:extLst>
          </p:cNvPr>
          <p:cNvSpPr txBox="1">
            <a:spLocks/>
          </p:cNvSpPr>
          <p:nvPr/>
        </p:nvSpPr>
        <p:spPr>
          <a:xfrm>
            <a:off x="5493401" y="2616284"/>
            <a:ext cx="1776682" cy="37293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457200" lvl="0" indent="-3111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 panose="020F0502020204030204" pitchFamily="34" charset="0"/>
              <a:buChar char="●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lvl="1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lvl="2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lvl="3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lvl="4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lvl="5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0400" lvl="6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lvl="7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4800" lvl="8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None/>
            </a:pPr>
            <a:r>
              <a:rPr lang="en-US" sz="1400" dirty="0">
                <a:hlinkClick r:id="rId3"/>
              </a:rPr>
              <a:t>Siegel EPJA (2019)</a:t>
            </a:r>
            <a:endParaRPr lang="en-US" sz="140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DE6A141-DBC8-5030-A84B-C49962847A14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F2CC44-B42E-9CAC-1576-0B2B0AD20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436" y="343458"/>
            <a:ext cx="3915353" cy="2309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83362-3D9C-DFD9-1E88-3ACB67FD7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18" y="1098615"/>
            <a:ext cx="3562828" cy="3116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4C81B-2902-7C02-A5BF-7BB4EE9D2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569" y="2915743"/>
            <a:ext cx="4593880" cy="14278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FA6993-1BA5-3C1D-F588-23220692F355}"/>
              </a:ext>
            </a:extLst>
          </p:cNvPr>
          <p:cNvSpPr txBox="1">
            <a:spLocks/>
          </p:cNvSpPr>
          <p:nvPr/>
        </p:nvSpPr>
        <p:spPr>
          <a:xfrm>
            <a:off x="5563625" y="4343633"/>
            <a:ext cx="1733545" cy="37293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457200" lvl="0" indent="-3111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 panose="020F0502020204030204" pitchFamily="34" charset="0"/>
              <a:buChar char="●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lvl="1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lvl="2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lvl="3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lvl="4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lvl="5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0400" lvl="6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lvl="7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4800" lvl="8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None/>
            </a:pPr>
            <a:r>
              <a:rPr lang="en-US" sz="1400" dirty="0">
                <a:hlinkClick r:id="rId7"/>
              </a:rPr>
              <a:t>Henkel, PRD (2023)</a:t>
            </a:r>
            <a:endParaRPr lang="en-US" sz="14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C65BE00-6039-31DE-7760-F7AD5732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92" y="93069"/>
            <a:ext cx="3350354" cy="1057647"/>
          </a:xfrm>
        </p:spPr>
        <p:txBody>
          <a:bodyPr>
            <a:normAutofit/>
          </a:bodyPr>
          <a:lstStyle/>
          <a:p>
            <a:r>
              <a:rPr lang="en-US" sz="3200" dirty="0"/>
              <a:t>EM v GW ejecta</a:t>
            </a:r>
            <a:br>
              <a:rPr lang="en-US" sz="3200" dirty="0"/>
            </a:br>
            <a:r>
              <a:rPr lang="en-US" sz="3200" dirty="0"/>
              <a:t>tension</a:t>
            </a:r>
          </a:p>
        </p:txBody>
      </p:sp>
    </p:spTree>
    <p:extLst>
      <p:ext uri="{BB962C8B-B14F-4D97-AF65-F5344CB8AC3E}">
        <p14:creationId xmlns:p14="http://schemas.microsoft.com/office/powerpoint/2010/main" val="335645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D0A97-5FF8-E82D-FD4B-B02E6220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3598028" cy="645704"/>
          </a:xfrm>
        </p:spPr>
        <p:txBody>
          <a:bodyPr/>
          <a:lstStyle/>
          <a:p>
            <a:r>
              <a:rPr lang="en-US" dirty="0"/>
              <a:t>Impact of velocity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25C1D-6C5D-9301-C6DF-EAAFB1A7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5C132-E8E1-9F56-0AB5-18AB315F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r>
              <a:rPr lang="en" dirty="0"/>
              <a:t>/25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75D50-4206-54E6-3B4B-42DA247D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082166"/>
            <a:ext cx="4670678" cy="3319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E5247-61A3-19E0-2931-ED82CE02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88" y="183441"/>
            <a:ext cx="3249812" cy="2390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F2CFA-F390-2BB0-AA22-85C4F32F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20" y="2570919"/>
            <a:ext cx="2598265" cy="205241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960190-3EB2-471E-9242-3FBDC296F38C}"/>
              </a:ext>
            </a:extLst>
          </p:cNvPr>
          <p:cNvSpPr txBox="1">
            <a:spLocks/>
          </p:cNvSpPr>
          <p:nvPr/>
        </p:nvSpPr>
        <p:spPr>
          <a:xfrm>
            <a:off x="559928" y="4500910"/>
            <a:ext cx="5233449" cy="37293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rmAutofit fontScale="92500"/>
          </a:bodyPr>
          <a:lstStyle>
            <a:lvl1pPr marL="457200" lvl="0" indent="-3111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 panose="020F0502020204030204" pitchFamily="34" charset="0"/>
              <a:buChar char="●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lvl="1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lvl="2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lvl="3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lvl="4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lvl="5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0400" lvl="6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●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lvl="7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 pitchFamily="34" charset="0"/>
              <a:buChar char="○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4800" lvl="8" indent="-29845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libri" pitchFamily="34" charset="0"/>
              <a:buChar char="■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>
              <a:buNone/>
            </a:pPr>
            <a:r>
              <a:rPr lang="en-US" sz="1400" dirty="0">
                <a:hlinkClick r:id="rId5"/>
              </a:rPr>
              <a:t>Fryer, .., AK et al, </a:t>
            </a:r>
            <a:r>
              <a:rPr lang="en-US" sz="1400" dirty="0" err="1">
                <a:hlinkClick r:id="rId5"/>
              </a:rPr>
              <a:t>ApJ</a:t>
            </a:r>
            <a:r>
              <a:rPr lang="en-US" sz="1400" dirty="0">
                <a:hlinkClick r:id="rId5"/>
              </a:rPr>
              <a:t>, (2024)</a:t>
            </a:r>
            <a:r>
              <a:rPr lang="en-US" sz="1400" dirty="0"/>
              <a:t> ; similar conclusions by Tak et al, </a:t>
            </a:r>
            <a:r>
              <a:rPr lang="en-US" sz="1400" dirty="0" err="1"/>
              <a:t>ApJ</a:t>
            </a:r>
            <a:r>
              <a:rPr lang="en-US" sz="1400" dirty="0"/>
              <a:t> (2023)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9F23DE5-B752-685C-2B24-51EB992A28BC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48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05019-BC15-6442-7217-02436473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49" y="184770"/>
            <a:ext cx="4891006" cy="547598"/>
          </a:xfrm>
        </p:spPr>
        <p:txBody>
          <a:bodyPr>
            <a:normAutofit fontScale="90000"/>
          </a:bodyPr>
          <a:lstStyle/>
          <a:p>
            <a:r>
              <a:rPr lang="en-US" dirty="0"/>
              <a:t>Ejecta masses and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EA9B2-6C53-E432-0DEF-566294F3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r>
              <a:rPr lang="en" dirty="0"/>
              <a:t>/22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1B2D7E3-C9E1-9C8F-1543-36AA9EA81ACF}"/>
              </a:ext>
            </a:extLst>
          </p:cNvPr>
          <p:cNvSpPr/>
          <p:nvPr/>
        </p:nvSpPr>
        <p:spPr>
          <a:xfrm>
            <a:off x="532385" y="687960"/>
            <a:ext cx="2292684" cy="2150655"/>
          </a:xfrm>
          <a:prstGeom prst="arc">
            <a:avLst>
              <a:gd name="adj1" fmla="val 10450095"/>
              <a:gd name="adj2" fmla="val 444908"/>
            </a:avLst>
          </a:prstGeom>
          <a:ln w="577850" cap="rnd">
            <a:solidFill>
              <a:srgbClr val="EA0000">
                <a:alpha val="89804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330200" h="3556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4339BD41-4FB2-28D1-71F1-C65CC9F661AB}"/>
              </a:ext>
            </a:extLst>
          </p:cNvPr>
          <p:cNvSpPr/>
          <p:nvPr/>
        </p:nvSpPr>
        <p:spPr>
          <a:xfrm>
            <a:off x="1101734" y="1148381"/>
            <a:ext cx="1020004" cy="1101812"/>
          </a:xfrm>
          <a:prstGeom prst="flowChartConnector">
            <a:avLst/>
          </a:prstGeom>
          <a:gradFill>
            <a:gsLst>
              <a:gs pos="0">
                <a:srgbClr val="002BB4">
                  <a:alpha val="49000"/>
                </a:srgbClr>
              </a:gs>
              <a:gs pos="48000">
                <a:srgbClr val="0033CC">
                  <a:lumMod val="83000"/>
                  <a:lumOff val="17000"/>
                  <a:alpha val="35000"/>
                </a:srgbClr>
              </a:gs>
              <a:gs pos="100000">
                <a:srgbClr val="001454">
                  <a:lumMod val="77000"/>
                  <a:lumOff val="23000"/>
                  <a:alpha val="23000"/>
                </a:srgbClr>
              </a:gs>
            </a:gsLst>
            <a:lin ang="5400000" scaled="1"/>
          </a:gradFill>
          <a:ln>
            <a:noFill/>
          </a:ln>
          <a:effectLst>
            <a:glow>
              <a:srgbClr val="002BB4"/>
            </a:glo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BF2144-A197-9991-0D4E-FE1F35BD1B7B}"/>
              </a:ext>
            </a:extLst>
          </p:cNvPr>
          <p:cNvSpPr/>
          <p:nvPr/>
        </p:nvSpPr>
        <p:spPr>
          <a:xfrm>
            <a:off x="203708" y="1619205"/>
            <a:ext cx="608641" cy="506186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3F5E7D1-88BD-95C9-B0E2-4BBF14D444FD}"/>
              </a:ext>
            </a:extLst>
          </p:cNvPr>
          <p:cNvSpPr/>
          <p:nvPr/>
        </p:nvSpPr>
        <p:spPr>
          <a:xfrm>
            <a:off x="2537152" y="1615340"/>
            <a:ext cx="608641" cy="506186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C7E7133-917D-9962-B151-E69DEBC1AE8C}"/>
              </a:ext>
            </a:extLst>
          </p:cNvPr>
          <p:cNvSpPr/>
          <p:nvPr/>
        </p:nvSpPr>
        <p:spPr>
          <a:xfrm>
            <a:off x="3698588" y="687960"/>
            <a:ext cx="2292684" cy="2150655"/>
          </a:xfrm>
          <a:prstGeom prst="arc">
            <a:avLst>
              <a:gd name="adj1" fmla="val 10450095"/>
              <a:gd name="adj2" fmla="val 444908"/>
            </a:avLst>
          </a:prstGeom>
          <a:ln w="577850" cap="rnd">
            <a:solidFill>
              <a:srgbClr val="EA0000">
                <a:alpha val="58000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330200" h="3556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BDCC8EE-4420-926F-D78A-B9BC3B694AE3}"/>
              </a:ext>
            </a:extLst>
          </p:cNvPr>
          <p:cNvSpPr/>
          <p:nvPr/>
        </p:nvSpPr>
        <p:spPr>
          <a:xfrm>
            <a:off x="4253258" y="1232328"/>
            <a:ext cx="1020004" cy="1101812"/>
          </a:xfrm>
          <a:prstGeom prst="flowChartConnector">
            <a:avLst/>
          </a:prstGeom>
          <a:gradFill>
            <a:gsLst>
              <a:gs pos="0">
                <a:srgbClr val="002BB4">
                  <a:alpha val="60000"/>
                </a:srgbClr>
              </a:gs>
              <a:gs pos="48000">
                <a:srgbClr val="0033CC">
                  <a:lumMod val="83000"/>
                  <a:lumOff val="17000"/>
                  <a:alpha val="66000"/>
                </a:srgbClr>
              </a:gs>
              <a:gs pos="100000">
                <a:srgbClr val="001454">
                  <a:lumMod val="77000"/>
                  <a:lumOff val="23000"/>
                  <a:alpha val="74000"/>
                </a:srgbClr>
              </a:gs>
            </a:gsLst>
            <a:lin ang="5400000" scaled="1"/>
          </a:gradFill>
          <a:ln>
            <a:noFill/>
          </a:ln>
          <a:effectLst>
            <a:glow>
              <a:srgbClr val="002BB4"/>
            </a:glo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628BED-FFD0-C9B2-C866-A46C6EEC47A9}"/>
              </a:ext>
            </a:extLst>
          </p:cNvPr>
          <p:cNvSpPr/>
          <p:nvPr/>
        </p:nvSpPr>
        <p:spPr>
          <a:xfrm>
            <a:off x="3362462" y="1615340"/>
            <a:ext cx="608641" cy="506186"/>
          </a:xfrm>
          <a:prstGeom prst="ellipse">
            <a:avLst/>
          </a:prstGeom>
          <a:solidFill>
            <a:srgbClr val="86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4A762-56E7-ADB4-D929-69AF98671AE8}"/>
              </a:ext>
            </a:extLst>
          </p:cNvPr>
          <p:cNvSpPr/>
          <p:nvPr/>
        </p:nvSpPr>
        <p:spPr>
          <a:xfrm>
            <a:off x="5703355" y="1615340"/>
            <a:ext cx="608641" cy="506186"/>
          </a:xfrm>
          <a:prstGeom prst="ellipse">
            <a:avLst/>
          </a:prstGeom>
          <a:solidFill>
            <a:srgbClr val="86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20B0D81-B826-43AF-0D4B-EAA40012E1F9}"/>
              </a:ext>
            </a:extLst>
          </p:cNvPr>
          <p:cNvSpPr/>
          <p:nvPr/>
        </p:nvSpPr>
        <p:spPr>
          <a:xfrm>
            <a:off x="6696933" y="994610"/>
            <a:ext cx="1638880" cy="1537353"/>
          </a:xfrm>
          <a:prstGeom prst="arc">
            <a:avLst>
              <a:gd name="adj1" fmla="val 10450095"/>
              <a:gd name="adj2" fmla="val 444908"/>
            </a:avLst>
          </a:prstGeom>
          <a:ln w="441325" cap="rnd">
            <a:solidFill>
              <a:srgbClr val="EA0000">
                <a:alpha val="58000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266700" h="2540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94E814-8B9C-44E9-35F4-21853EB97AF4}"/>
              </a:ext>
            </a:extLst>
          </p:cNvPr>
          <p:cNvSpPr/>
          <p:nvPr/>
        </p:nvSpPr>
        <p:spPr>
          <a:xfrm>
            <a:off x="6470370" y="1645396"/>
            <a:ext cx="411783" cy="399103"/>
          </a:xfrm>
          <a:prstGeom prst="ellipse">
            <a:avLst/>
          </a:prstGeom>
          <a:solidFill>
            <a:srgbClr val="86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7EE7D6-1215-311E-BD53-2C01983708AA}"/>
              </a:ext>
            </a:extLst>
          </p:cNvPr>
          <p:cNvSpPr/>
          <p:nvPr/>
        </p:nvSpPr>
        <p:spPr>
          <a:xfrm>
            <a:off x="8091323" y="1661111"/>
            <a:ext cx="471053" cy="399103"/>
          </a:xfrm>
          <a:prstGeom prst="ellipse">
            <a:avLst/>
          </a:prstGeom>
          <a:solidFill>
            <a:srgbClr val="86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CBC02-AE4D-66FB-5826-2D20F60AB13A}"/>
              </a:ext>
            </a:extLst>
          </p:cNvPr>
          <p:cNvSpPr/>
          <p:nvPr/>
        </p:nvSpPr>
        <p:spPr>
          <a:xfrm>
            <a:off x="6720273" y="876419"/>
            <a:ext cx="1561199" cy="1686413"/>
          </a:xfrm>
          <a:prstGeom prst="flowChartConnector">
            <a:avLst/>
          </a:prstGeom>
          <a:gradFill>
            <a:gsLst>
              <a:gs pos="0">
                <a:srgbClr val="002BB4">
                  <a:alpha val="61000"/>
                </a:srgbClr>
              </a:gs>
              <a:gs pos="48000">
                <a:srgbClr val="0033CC">
                  <a:lumMod val="83000"/>
                  <a:lumOff val="17000"/>
                  <a:alpha val="73000"/>
                </a:srgbClr>
              </a:gs>
              <a:gs pos="100000">
                <a:srgbClr val="001454">
                  <a:lumMod val="77000"/>
                  <a:lumOff val="23000"/>
                  <a:alpha val="65000"/>
                </a:srgbClr>
              </a:gs>
            </a:gsLst>
            <a:lin ang="5400000" scaled="1"/>
          </a:gradFill>
          <a:ln>
            <a:noFill/>
          </a:ln>
          <a:effectLst>
            <a:glow>
              <a:srgbClr val="002BB4"/>
            </a:glo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F66B705B-379A-FAA0-DB10-FB54E2EF2388}"/>
              </a:ext>
            </a:extLst>
          </p:cNvPr>
          <p:cNvSpPr/>
          <p:nvPr/>
        </p:nvSpPr>
        <p:spPr>
          <a:xfrm>
            <a:off x="3514533" y="2656959"/>
            <a:ext cx="2292684" cy="2150655"/>
          </a:xfrm>
          <a:prstGeom prst="arc">
            <a:avLst>
              <a:gd name="adj1" fmla="val 10450095"/>
              <a:gd name="adj2" fmla="val 444908"/>
            </a:avLst>
          </a:prstGeom>
          <a:ln w="577850" cap="rnd">
            <a:solidFill>
              <a:srgbClr val="EA0000">
                <a:alpha val="58000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330200" h="3556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FA0667-0B7E-4FD6-8DDA-E47E0AF31CED}"/>
              </a:ext>
            </a:extLst>
          </p:cNvPr>
          <p:cNvSpPr/>
          <p:nvPr/>
        </p:nvSpPr>
        <p:spPr>
          <a:xfrm>
            <a:off x="3178407" y="3584339"/>
            <a:ext cx="608641" cy="506186"/>
          </a:xfrm>
          <a:prstGeom prst="ellipse">
            <a:avLst/>
          </a:prstGeom>
          <a:solidFill>
            <a:srgbClr val="86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B17FCE-B2C7-B022-44E5-035647B77E8B}"/>
              </a:ext>
            </a:extLst>
          </p:cNvPr>
          <p:cNvSpPr/>
          <p:nvPr/>
        </p:nvSpPr>
        <p:spPr>
          <a:xfrm>
            <a:off x="5519301" y="3584339"/>
            <a:ext cx="608640" cy="506186"/>
          </a:xfrm>
          <a:prstGeom prst="ellipse">
            <a:avLst/>
          </a:prstGeom>
          <a:solidFill>
            <a:srgbClr val="86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D2653C-EAD3-A772-1D5C-80C9B62E3E75}"/>
              </a:ext>
            </a:extLst>
          </p:cNvPr>
          <p:cNvSpPr/>
          <p:nvPr/>
        </p:nvSpPr>
        <p:spPr>
          <a:xfrm>
            <a:off x="4246989" y="3129316"/>
            <a:ext cx="726162" cy="1438388"/>
          </a:xfrm>
          <a:custGeom>
            <a:avLst/>
            <a:gdLst>
              <a:gd name="connsiteX0" fmla="*/ 388187 w 1112292"/>
              <a:gd name="connsiteY0" fmla="*/ 896 h 2171546"/>
              <a:gd name="connsiteX1" fmla="*/ 1097488 w 1112292"/>
              <a:gd name="connsiteY1" fmla="*/ 496553 h 2171546"/>
              <a:gd name="connsiteX2" fmla="*/ 875297 w 1112292"/>
              <a:gd name="connsiteY2" fmla="*/ 1128941 h 2171546"/>
              <a:gd name="connsiteX3" fmla="*/ 1106034 w 1112292"/>
              <a:gd name="connsiteY3" fmla="*/ 1675872 h 2171546"/>
              <a:gd name="connsiteX4" fmla="*/ 567648 w 1112292"/>
              <a:gd name="connsiteY4" fmla="*/ 2171528 h 2171546"/>
              <a:gd name="connsiteX5" fmla="*/ 3626 w 1112292"/>
              <a:gd name="connsiteY5" fmla="*/ 1658781 h 2171546"/>
              <a:gd name="connsiteX6" fmla="*/ 311275 w 1112292"/>
              <a:gd name="connsiteY6" fmla="*/ 1103304 h 2171546"/>
              <a:gd name="connsiteX7" fmla="*/ 12172 w 1112292"/>
              <a:gd name="connsiteY7" fmla="*/ 394003 h 2171546"/>
              <a:gd name="connsiteX8" fmla="*/ 388187 w 1112292"/>
              <a:gd name="connsiteY8" fmla="*/ 896 h 2171546"/>
              <a:gd name="connsiteX0" fmla="*/ 550557 w 1112292"/>
              <a:gd name="connsiteY0" fmla="*/ 912 h 2171562"/>
              <a:gd name="connsiteX1" fmla="*/ 1097488 w 1112292"/>
              <a:gd name="connsiteY1" fmla="*/ 496569 h 2171562"/>
              <a:gd name="connsiteX2" fmla="*/ 875297 w 1112292"/>
              <a:gd name="connsiteY2" fmla="*/ 1128957 h 2171562"/>
              <a:gd name="connsiteX3" fmla="*/ 1106034 w 1112292"/>
              <a:gd name="connsiteY3" fmla="*/ 1675888 h 2171562"/>
              <a:gd name="connsiteX4" fmla="*/ 567648 w 1112292"/>
              <a:gd name="connsiteY4" fmla="*/ 2171544 h 2171562"/>
              <a:gd name="connsiteX5" fmla="*/ 3626 w 1112292"/>
              <a:gd name="connsiteY5" fmla="*/ 1658797 h 2171562"/>
              <a:gd name="connsiteX6" fmla="*/ 311275 w 1112292"/>
              <a:gd name="connsiteY6" fmla="*/ 1103320 h 2171562"/>
              <a:gd name="connsiteX7" fmla="*/ 12172 w 1112292"/>
              <a:gd name="connsiteY7" fmla="*/ 394019 h 2171562"/>
              <a:gd name="connsiteX8" fmla="*/ 550557 w 1112292"/>
              <a:gd name="connsiteY8" fmla="*/ 912 h 2171562"/>
              <a:gd name="connsiteX0" fmla="*/ 550557 w 1112292"/>
              <a:gd name="connsiteY0" fmla="*/ 29 h 2170679"/>
              <a:gd name="connsiteX1" fmla="*/ 1097488 w 1112292"/>
              <a:gd name="connsiteY1" fmla="*/ 410228 h 2170679"/>
              <a:gd name="connsiteX2" fmla="*/ 875297 w 1112292"/>
              <a:gd name="connsiteY2" fmla="*/ 1128074 h 2170679"/>
              <a:gd name="connsiteX3" fmla="*/ 1106034 w 1112292"/>
              <a:gd name="connsiteY3" fmla="*/ 1675005 h 2170679"/>
              <a:gd name="connsiteX4" fmla="*/ 567648 w 1112292"/>
              <a:gd name="connsiteY4" fmla="*/ 2170661 h 2170679"/>
              <a:gd name="connsiteX5" fmla="*/ 3626 w 1112292"/>
              <a:gd name="connsiteY5" fmla="*/ 1657914 h 2170679"/>
              <a:gd name="connsiteX6" fmla="*/ 311275 w 1112292"/>
              <a:gd name="connsiteY6" fmla="*/ 1102437 h 2170679"/>
              <a:gd name="connsiteX7" fmla="*/ 12172 w 1112292"/>
              <a:gd name="connsiteY7" fmla="*/ 393136 h 2170679"/>
              <a:gd name="connsiteX8" fmla="*/ 550557 w 1112292"/>
              <a:gd name="connsiteY8" fmla="*/ 29 h 2170679"/>
              <a:gd name="connsiteX0" fmla="*/ 550557 w 1112292"/>
              <a:gd name="connsiteY0" fmla="*/ 613 h 2171263"/>
              <a:gd name="connsiteX1" fmla="*/ 1097488 w 1112292"/>
              <a:gd name="connsiteY1" fmla="*/ 410812 h 2171263"/>
              <a:gd name="connsiteX2" fmla="*/ 875297 w 1112292"/>
              <a:gd name="connsiteY2" fmla="*/ 1128658 h 2171263"/>
              <a:gd name="connsiteX3" fmla="*/ 1106034 w 1112292"/>
              <a:gd name="connsiteY3" fmla="*/ 1675589 h 2171263"/>
              <a:gd name="connsiteX4" fmla="*/ 567648 w 1112292"/>
              <a:gd name="connsiteY4" fmla="*/ 2171245 h 2171263"/>
              <a:gd name="connsiteX5" fmla="*/ 3626 w 1112292"/>
              <a:gd name="connsiteY5" fmla="*/ 1658498 h 2171263"/>
              <a:gd name="connsiteX6" fmla="*/ 311275 w 1112292"/>
              <a:gd name="connsiteY6" fmla="*/ 1103021 h 2171263"/>
              <a:gd name="connsiteX7" fmla="*/ 29264 w 1112292"/>
              <a:gd name="connsiteY7" fmla="*/ 496269 h 2171263"/>
              <a:gd name="connsiteX8" fmla="*/ 550557 w 1112292"/>
              <a:gd name="connsiteY8" fmla="*/ 613 h 2171263"/>
              <a:gd name="connsiteX0" fmla="*/ 554113 w 1115848"/>
              <a:gd name="connsiteY0" fmla="*/ 613 h 2171263"/>
              <a:gd name="connsiteX1" fmla="*/ 1101044 w 1115848"/>
              <a:gd name="connsiteY1" fmla="*/ 410812 h 2171263"/>
              <a:gd name="connsiteX2" fmla="*/ 878853 w 1115848"/>
              <a:gd name="connsiteY2" fmla="*/ 1128658 h 2171263"/>
              <a:gd name="connsiteX3" fmla="*/ 1109590 w 1115848"/>
              <a:gd name="connsiteY3" fmla="*/ 1675589 h 2171263"/>
              <a:gd name="connsiteX4" fmla="*/ 571204 w 1115848"/>
              <a:gd name="connsiteY4" fmla="*/ 2171245 h 2171263"/>
              <a:gd name="connsiteX5" fmla="*/ 7182 w 1115848"/>
              <a:gd name="connsiteY5" fmla="*/ 1658498 h 2171263"/>
              <a:gd name="connsiteX6" fmla="*/ 237918 w 1115848"/>
              <a:gd name="connsiteY6" fmla="*/ 1137205 h 2171263"/>
              <a:gd name="connsiteX7" fmla="*/ 32820 w 1115848"/>
              <a:gd name="connsiteY7" fmla="*/ 496269 h 2171263"/>
              <a:gd name="connsiteX8" fmla="*/ 554113 w 1115848"/>
              <a:gd name="connsiteY8" fmla="*/ 613 h 2171263"/>
              <a:gd name="connsiteX0" fmla="*/ 528364 w 1090099"/>
              <a:gd name="connsiteY0" fmla="*/ 613 h 2171510"/>
              <a:gd name="connsiteX1" fmla="*/ 1075295 w 1090099"/>
              <a:gd name="connsiteY1" fmla="*/ 410812 h 2171510"/>
              <a:gd name="connsiteX2" fmla="*/ 853104 w 1090099"/>
              <a:gd name="connsiteY2" fmla="*/ 1128658 h 2171510"/>
              <a:gd name="connsiteX3" fmla="*/ 1083841 w 1090099"/>
              <a:gd name="connsiteY3" fmla="*/ 1675589 h 2171510"/>
              <a:gd name="connsiteX4" fmla="*/ 545455 w 1090099"/>
              <a:gd name="connsiteY4" fmla="*/ 2171245 h 2171510"/>
              <a:gd name="connsiteX5" fmla="*/ 49800 w 1090099"/>
              <a:gd name="connsiteY5" fmla="*/ 1735410 h 2171510"/>
              <a:gd name="connsiteX6" fmla="*/ 212169 w 1090099"/>
              <a:gd name="connsiteY6" fmla="*/ 1137205 h 2171510"/>
              <a:gd name="connsiteX7" fmla="*/ 7071 w 1090099"/>
              <a:gd name="connsiteY7" fmla="*/ 496269 h 2171510"/>
              <a:gd name="connsiteX8" fmla="*/ 528364 w 1090099"/>
              <a:gd name="connsiteY8" fmla="*/ 613 h 2171510"/>
              <a:gd name="connsiteX0" fmla="*/ 528364 w 1090099"/>
              <a:gd name="connsiteY0" fmla="*/ 613 h 2171536"/>
              <a:gd name="connsiteX1" fmla="*/ 1075295 w 1090099"/>
              <a:gd name="connsiteY1" fmla="*/ 410812 h 2171536"/>
              <a:gd name="connsiteX2" fmla="*/ 853104 w 1090099"/>
              <a:gd name="connsiteY2" fmla="*/ 1128658 h 2171536"/>
              <a:gd name="connsiteX3" fmla="*/ 1083841 w 1090099"/>
              <a:gd name="connsiteY3" fmla="*/ 1675589 h 2171536"/>
              <a:gd name="connsiteX4" fmla="*/ 545455 w 1090099"/>
              <a:gd name="connsiteY4" fmla="*/ 2171245 h 2171536"/>
              <a:gd name="connsiteX5" fmla="*/ 49800 w 1090099"/>
              <a:gd name="connsiteY5" fmla="*/ 1735410 h 2171536"/>
              <a:gd name="connsiteX6" fmla="*/ 212169 w 1090099"/>
              <a:gd name="connsiteY6" fmla="*/ 1137205 h 2171536"/>
              <a:gd name="connsiteX7" fmla="*/ 7071 w 1090099"/>
              <a:gd name="connsiteY7" fmla="*/ 496269 h 2171536"/>
              <a:gd name="connsiteX8" fmla="*/ 528364 w 1090099"/>
              <a:gd name="connsiteY8" fmla="*/ 613 h 2171536"/>
              <a:gd name="connsiteX0" fmla="*/ 528364 w 1082479"/>
              <a:gd name="connsiteY0" fmla="*/ 613 h 2171343"/>
              <a:gd name="connsiteX1" fmla="*/ 1075295 w 1082479"/>
              <a:gd name="connsiteY1" fmla="*/ 410812 h 2171343"/>
              <a:gd name="connsiteX2" fmla="*/ 853104 w 1082479"/>
              <a:gd name="connsiteY2" fmla="*/ 1128658 h 2171343"/>
              <a:gd name="connsiteX3" fmla="*/ 1032566 w 1082479"/>
              <a:gd name="connsiteY3" fmla="*/ 1701227 h 2171343"/>
              <a:gd name="connsiteX4" fmla="*/ 545455 w 1082479"/>
              <a:gd name="connsiteY4" fmla="*/ 2171245 h 2171343"/>
              <a:gd name="connsiteX5" fmla="*/ 49800 w 1082479"/>
              <a:gd name="connsiteY5" fmla="*/ 1735410 h 2171343"/>
              <a:gd name="connsiteX6" fmla="*/ 212169 w 1082479"/>
              <a:gd name="connsiteY6" fmla="*/ 1137205 h 2171343"/>
              <a:gd name="connsiteX7" fmla="*/ 7071 w 1082479"/>
              <a:gd name="connsiteY7" fmla="*/ 496269 h 2171343"/>
              <a:gd name="connsiteX8" fmla="*/ 528364 w 1082479"/>
              <a:gd name="connsiteY8" fmla="*/ 613 h 2171343"/>
              <a:gd name="connsiteX0" fmla="*/ 528364 w 1082479"/>
              <a:gd name="connsiteY0" fmla="*/ 613 h 2162791"/>
              <a:gd name="connsiteX1" fmla="*/ 1075295 w 1082479"/>
              <a:gd name="connsiteY1" fmla="*/ 410812 h 2162791"/>
              <a:gd name="connsiteX2" fmla="*/ 853104 w 1082479"/>
              <a:gd name="connsiteY2" fmla="*/ 1128658 h 2162791"/>
              <a:gd name="connsiteX3" fmla="*/ 1032566 w 1082479"/>
              <a:gd name="connsiteY3" fmla="*/ 1701227 h 2162791"/>
              <a:gd name="connsiteX4" fmla="*/ 648004 w 1082479"/>
              <a:gd name="connsiteY4" fmla="*/ 2162700 h 2162791"/>
              <a:gd name="connsiteX5" fmla="*/ 49800 w 1082479"/>
              <a:gd name="connsiteY5" fmla="*/ 1735410 h 2162791"/>
              <a:gd name="connsiteX6" fmla="*/ 212169 w 1082479"/>
              <a:gd name="connsiteY6" fmla="*/ 1137205 h 2162791"/>
              <a:gd name="connsiteX7" fmla="*/ 7071 w 1082479"/>
              <a:gd name="connsiteY7" fmla="*/ 496269 h 2162791"/>
              <a:gd name="connsiteX8" fmla="*/ 528364 w 1082479"/>
              <a:gd name="connsiteY8" fmla="*/ 613 h 2162791"/>
              <a:gd name="connsiteX0" fmla="*/ 528364 w 1082479"/>
              <a:gd name="connsiteY0" fmla="*/ 613 h 2188421"/>
              <a:gd name="connsiteX1" fmla="*/ 1075295 w 1082479"/>
              <a:gd name="connsiteY1" fmla="*/ 410812 h 2188421"/>
              <a:gd name="connsiteX2" fmla="*/ 853104 w 1082479"/>
              <a:gd name="connsiteY2" fmla="*/ 1128658 h 2188421"/>
              <a:gd name="connsiteX3" fmla="*/ 1032566 w 1082479"/>
              <a:gd name="connsiteY3" fmla="*/ 1701227 h 2188421"/>
              <a:gd name="connsiteX4" fmla="*/ 622367 w 1082479"/>
              <a:gd name="connsiteY4" fmla="*/ 2188337 h 2188421"/>
              <a:gd name="connsiteX5" fmla="*/ 49800 w 1082479"/>
              <a:gd name="connsiteY5" fmla="*/ 1735410 h 2188421"/>
              <a:gd name="connsiteX6" fmla="*/ 212169 w 1082479"/>
              <a:gd name="connsiteY6" fmla="*/ 1137205 h 2188421"/>
              <a:gd name="connsiteX7" fmla="*/ 7071 w 1082479"/>
              <a:gd name="connsiteY7" fmla="*/ 496269 h 2188421"/>
              <a:gd name="connsiteX8" fmla="*/ 528364 w 1082479"/>
              <a:gd name="connsiteY8" fmla="*/ 613 h 2188421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0030 w 1074145"/>
              <a:gd name="connsiteY0" fmla="*/ 2439 h 2190247"/>
              <a:gd name="connsiteX1" fmla="*/ 1066961 w 1074145"/>
              <a:gd name="connsiteY1" fmla="*/ 472458 h 2190247"/>
              <a:gd name="connsiteX2" fmla="*/ 844770 w 1074145"/>
              <a:gd name="connsiteY2" fmla="*/ 1130484 h 2190247"/>
              <a:gd name="connsiteX3" fmla="*/ 1024232 w 1074145"/>
              <a:gd name="connsiteY3" fmla="*/ 1703053 h 2190247"/>
              <a:gd name="connsiteX4" fmla="*/ 614033 w 1074145"/>
              <a:gd name="connsiteY4" fmla="*/ 2190163 h 2190247"/>
              <a:gd name="connsiteX5" fmla="*/ 41466 w 1074145"/>
              <a:gd name="connsiteY5" fmla="*/ 1737236 h 2190247"/>
              <a:gd name="connsiteX6" fmla="*/ 203835 w 1074145"/>
              <a:gd name="connsiteY6" fmla="*/ 1139031 h 2190247"/>
              <a:gd name="connsiteX7" fmla="*/ 7282 w 1074145"/>
              <a:gd name="connsiteY7" fmla="*/ 327179 h 2190247"/>
              <a:gd name="connsiteX8" fmla="*/ 520030 w 1074145"/>
              <a:gd name="connsiteY8" fmla="*/ 2439 h 2190247"/>
              <a:gd name="connsiteX0" fmla="*/ 520030 w 1132955"/>
              <a:gd name="connsiteY0" fmla="*/ 167 h 2187975"/>
              <a:gd name="connsiteX1" fmla="*/ 1126781 w 1132955"/>
              <a:gd name="connsiteY1" fmla="*/ 359090 h 2187975"/>
              <a:gd name="connsiteX2" fmla="*/ 844770 w 1132955"/>
              <a:gd name="connsiteY2" fmla="*/ 1128212 h 2187975"/>
              <a:gd name="connsiteX3" fmla="*/ 1024232 w 1132955"/>
              <a:gd name="connsiteY3" fmla="*/ 1700781 h 2187975"/>
              <a:gd name="connsiteX4" fmla="*/ 614033 w 1132955"/>
              <a:gd name="connsiteY4" fmla="*/ 2187891 h 2187975"/>
              <a:gd name="connsiteX5" fmla="*/ 41466 w 1132955"/>
              <a:gd name="connsiteY5" fmla="*/ 1734964 h 2187975"/>
              <a:gd name="connsiteX6" fmla="*/ 203835 w 1132955"/>
              <a:gd name="connsiteY6" fmla="*/ 1136759 h 2187975"/>
              <a:gd name="connsiteX7" fmla="*/ 7282 w 1132955"/>
              <a:gd name="connsiteY7" fmla="*/ 324907 h 2187975"/>
              <a:gd name="connsiteX8" fmla="*/ 520030 w 1132955"/>
              <a:gd name="connsiteY8" fmla="*/ 167 h 2187975"/>
              <a:gd name="connsiteX0" fmla="*/ 520030 w 1133003"/>
              <a:gd name="connsiteY0" fmla="*/ 167 h 2189718"/>
              <a:gd name="connsiteX1" fmla="*/ 1126781 w 1133003"/>
              <a:gd name="connsiteY1" fmla="*/ 359090 h 2189718"/>
              <a:gd name="connsiteX2" fmla="*/ 844770 w 1133003"/>
              <a:gd name="connsiteY2" fmla="*/ 1128212 h 2189718"/>
              <a:gd name="connsiteX3" fmla="*/ 1007141 w 1133003"/>
              <a:gd name="connsiteY3" fmla="*/ 1863151 h 2189718"/>
              <a:gd name="connsiteX4" fmla="*/ 614033 w 1133003"/>
              <a:gd name="connsiteY4" fmla="*/ 2187891 h 2189718"/>
              <a:gd name="connsiteX5" fmla="*/ 41466 w 1133003"/>
              <a:gd name="connsiteY5" fmla="*/ 1734964 h 2189718"/>
              <a:gd name="connsiteX6" fmla="*/ 203835 w 1133003"/>
              <a:gd name="connsiteY6" fmla="*/ 1136759 h 2189718"/>
              <a:gd name="connsiteX7" fmla="*/ 7282 w 1133003"/>
              <a:gd name="connsiteY7" fmla="*/ 324907 h 2189718"/>
              <a:gd name="connsiteX8" fmla="*/ 520030 w 1133003"/>
              <a:gd name="connsiteY8" fmla="*/ 167 h 2189718"/>
              <a:gd name="connsiteX0" fmla="*/ 520030 w 1133003"/>
              <a:gd name="connsiteY0" fmla="*/ 167 h 2190555"/>
              <a:gd name="connsiteX1" fmla="*/ 1126781 w 1133003"/>
              <a:gd name="connsiteY1" fmla="*/ 359090 h 2190555"/>
              <a:gd name="connsiteX2" fmla="*/ 844770 w 1133003"/>
              <a:gd name="connsiteY2" fmla="*/ 1128212 h 2190555"/>
              <a:gd name="connsiteX3" fmla="*/ 1007141 w 1133003"/>
              <a:gd name="connsiteY3" fmla="*/ 1863151 h 2190555"/>
              <a:gd name="connsiteX4" fmla="*/ 614033 w 1133003"/>
              <a:gd name="connsiteY4" fmla="*/ 2187891 h 2190555"/>
              <a:gd name="connsiteX5" fmla="*/ 101287 w 1133003"/>
              <a:gd name="connsiteY5" fmla="*/ 1965700 h 2190555"/>
              <a:gd name="connsiteX6" fmla="*/ 203835 w 1133003"/>
              <a:gd name="connsiteY6" fmla="*/ 1136759 h 2190555"/>
              <a:gd name="connsiteX7" fmla="*/ 7282 w 1133003"/>
              <a:gd name="connsiteY7" fmla="*/ 324907 h 2190555"/>
              <a:gd name="connsiteX8" fmla="*/ 520030 w 1133003"/>
              <a:gd name="connsiteY8" fmla="*/ 167 h 2190555"/>
              <a:gd name="connsiteX0" fmla="*/ 520030 w 1132931"/>
              <a:gd name="connsiteY0" fmla="*/ 167 h 2188500"/>
              <a:gd name="connsiteX1" fmla="*/ 1126781 w 1132931"/>
              <a:gd name="connsiteY1" fmla="*/ 359090 h 2188500"/>
              <a:gd name="connsiteX2" fmla="*/ 844770 w 1132931"/>
              <a:gd name="connsiteY2" fmla="*/ 1128212 h 2188500"/>
              <a:gd name="connsiteX3" fmla="*/ 1032778 w 1132931"/>
              <a:gd name="connsiteY3" fmla="*/ 1922971 h 2188500"/>
              <a:gd name="connsiteX4" fmla="*/ 614033 w 1132931"/>
              <a:gd name="connsiteY4" fmla="*/ 2187891 h 2188500"/>
              <a:gd name="connsiteX5" fmla="*/ 101287 w 1132931"/>
              <a:gd name="connsiteY5" fmla="*/ 1965700 h 2188500"/>
              <a:gd name="connsiteX6" fmla="*/ 203835 w 1132931"/>
              <a:gd name="connsiteY6" fmla="*/ 1136759 h 2188500"/>
              <a:gd name="connsiteX7" fmla="*/ 7282 w 1132931"/>
              <a:gd name="connsiteY7" fmla="*/ 324907 h 2188500"/>
              <a:gd name="connsiteX8" fmla="*/ 520030 w 1132931"/>
              <a:gd name="connsiteY8" fmla="*/ 167 h 2188500"/>
              <a:gd name="connsiteX0" fmla="*/ 520030 w 1132931"/>
              <a:gd name="connsiteY0" fmla="*/ 167 h 2187955"/>
              <a:gd name="connsiteX1" fmla="*/ 1126781 w 1132931"/>
              <a:gd name="connsiteY1" fmla="*/ 359090 h 2187955"/>
              <a:gd name="connsiteX2" fmla="*/ 844770 w 1132931"/>
              <a:gd name="connsiteY2" fmla="*/ 1128212 h 2187955"/>
              <a:gd name="connsiteX3" fmla="*/ 1032778 w 1132931"/>
              <a:gd name="connsiteY3" fmla="*/ 1922971 h 2187955"/>
              <a:gd name="connsiteX4" fmla="*/ 614033 w 1132931"/>
              <a:gd name="connsiteY4" fmla="*/ 2187891 h 2187955"/>
              <a:gd name="connsiteX5" fmla="*/ 101287 w 1132931"/>
              <a:gd name="connsiteY5" fmla="*/ 1905879 h 2187955"/>
              <a:gd name="connsiteX6" fmla="*/ 203835 w 1132931"/>
              <a:gd name="connsiteY6" fmla="*/ 1136759 h 2187955"/>
              <a:gd name="connsiteX7" fmla="*/ 7282 w 1132931"/>
              <a:gd name="connsiteY7" fmla="*/ 324907 h 2187955"/>
              <a:gd name="connsiteX8" fmla="*/ 520030 w 1132931"/>
              <a:gd name="connsiteY8" fmla="*/ 167 h 2187955"/>
              <a:gd name="connsiteX0" fmla="*/ 520030 w 1132955"/>
              <a:gd name="connsiteY0" fmla="*/ 167 h 2188206"/>
              <a:gd name="connsiteX1" fmla="*/ 1126781 w 1132955"/>
              <a:gd name="connsiteY1" fmla="*/ 359090 h 2188206"/>
              <a:gd name="connsiteX2" fmla="*/ 844770 w 1132955"/>
              <a:gd name="connsiteY2" fmla="*/ 1128212 h 2188206"/>
              <a:gd name="connsiteX3" fmla="*/ 1024232 w 1132955"/>
              <a:gd name="connsiteY3" fmla="*/ 1863150 h 2188206"/>
              <a:gd name="connsiteX4" fmla="*/ 614033 w 1132955"/>
              <a:gd name="connsiteY4" fmla="*/ 2187891 h 2188206"/>
              <a:gd name="connsiteX5" fmla="*/ 101287 w 1132955"/>
              <a:gd name="connsiteY5" fmla="*/ 1905879 h 2188206"/>
              <a:gd name="connsiteX6" fmla="*/ 203835 w 1132955"/>
              <a:gd name="connsiteY6" fmla="*/ 1136759 h 2188206"/>
              <a:gd name="connsiteX7" fmla="*/ 7282 w 1132955"/>
              <a:gd name="connsiteY7" fmla="*/ 324907 h 2188206"/>
              <a:gd name="connsiteX8" fmla="*/ 520030 w 1132955"/>
              <a:gd name="connsiteY8" fmla="*/ 167 h 2188206"/>
              <a:gd name="connsiteX0" fmla="*/ 520030 w 1135431"/>
              <a:gd name="connsiteY0" fmla="*/ 167 h 2188206"/>
              <a:gd name="connsiteX1" fmla="*/ 1126781 w 1135431"/>
              <a:gd name="connsiteY1" fmla="*/ 359090 h 2188206"/>
              <a:gd name="connsiteX2" fmla="*/ 887499 w 1135431"/>
              <a:gd name="connsiteY2" fmla="*/ 1153849 h 2188206"/>
              <a:gd name="connsiteX3" fmla="*/ 1024232 w 1135431"/>
              <a:gd name="connsiteY3" fmla="*/ 1863150 h 2188206"/>
              <a:gd name="connsiteX4" fmla="*/ 614033 w 1135431"/>
              <a:gd name="connsiteY4" fmla="*/ 2187891 h 2188206"/>
              <a:gd name="connsiteX5" fmla="*/ 101287 w 1135431"/>
              <a:gd name="connsiteY5" fmla="*/ 1905879 h 2188206"/>
              <a:gd name="connsiteX6" fmla="*/ 203835 w 1135431"/>
              <a:gd name="connsiteY6" fmla="*/ 1136759 h 2188206"/>
              <a:gd name="connsiteX7" fmla="*/ 7282 w 1135431"/>
              <a:gd name="connsiteY7" fmla="*/ 324907 h 2188206"/>
              <a:gd name="connsiteX8" fmla="*/ 520030 w 1135431"/>
              <a:gd name="connsiteY8" fmla="*/ 167 h 2188206"/>
              <a:gd name="connsiteX0" fmla="*/ 520030 w 1133398"/>
              <a:gd name="connsiteY0" fmla="*/ 167 h 2188206"/>
              <a:gd name="connsiteX1" fmla="*/ 1126781 w 1133398"/>
              <a:gd name="connsiteY1" fmla="*/ 359090 h 2188206"/>
              <a:gd name="connsiteX2" fmla="*/ 853316 w 1133398"/>
              <a:gd name="connsiteY2" fmla="*/ 1145303 h 2188206"/>
              <a:gd name="connsiteX3" fmla="*/ 1024232 w 1133398"/>
              <a:gd name="connsiteY3" fmla="*/ 1863150 h 2188206"/>
              <a:gd name="connsiteX4" fmla="*/ 614033 w 1133398"/>
              <a:gd name="connsiteY4" fmla="*/ 2187891 h 2188206"/>
              <a:gd name="connsiteX5" fmla="*/ 101287 w 1133398"/>
              <a:gd name="connsiteY5" fmla="*/ 1905879 h 2188206"/>
              <a:gd name="connsiteX6" fmla="*/ 203835 w 1133398"/>
              <a:gd name="connsiteY6" fmla="*/ 1136759 h 2188206"/>
              <a:gd name="connsiteX7" fmla="*/ 7282 w 1133398"/>
              <a:gd name="connsiteY7" fmla="*/ 324907 h 2188206"/>
              <a:gd name="connsiteX8" fmla="*/ 520030 w 1133398"/>
              <a:gd name="connsiteY8" fmla="*/ 167 h 2188206"/>
              <a:gd name="connsiteX0" fmla="*/ 520030 w 1069812"/>
              <a:gd name="connsiteY0" fmla="*/ 5 h 2188044"/>
              <a:gd name="connsiteX1" fmla="*/ 1061981 w 1069812"/>
              <a:gd name="connsiteY1" fmla="*/ 330128 h 2188044"/>
              <a:gd name="connsiteX2" fmla="*/ 853316 w 1069812"/>
              <a:gd name="connsiteY2" fmla="*/ 1145141 h 2188044"/>
              <a:gd name="connsiteX3" fmla="*/ 1024232 w 1069812"/>
              <a:gd name="connsiteY3" fmla="*/ 1862988 h 2188044"/>
              <a:gd name="connsiteX4" fmla="*/ 614033 w 1069812"/>
              <a:gd name="connsiteY4" fmla="*/ 2187729 h 2188044"/>
              <a:gd name="connsiteX5" fmla="*/ 101287 w 1069812"/>
              <a:gd name="connsiteY5" fmla="*/ 1905717 h 2188044"/>
              <a:gd name="connsiteX6" fmla="*/ 203835 w 1069812"/>
              <a:gd name="connsiteY6" fmla="*/ 1136597 h 2188044"/>
              <a:gd name="connsiteX7" fmla="*/ 7282 w 1069812"/>
              <a:gd name="connsiteY7" fmla="*/ 324745 h 2188044"/>
              <a:gd name="connsiteX8" fmla="*/ 520030 w 1069812"/>
              <a:gd name="connsiteY8" fmla="*/ 5 h 2188044"/>
              <a:gd name="connsiteX0" fmla="*/ 520030 w 1067350"/>
              <a:gd name="connsiteY0" fmla="*/ 5 h 2188044"/>
              <a:gd name="connsiteX1" fmla="*/ 1061981 w 1067350"/>
              <a:gd name="connsiteY1" fmla="*/ 330128 h 2188044"/>
              <a:gd name="connsiteX2" fmla="*/ 810116 w 1067350"/>
              <a:gd name="connsiteY2" fmla="*/ 1137941 h 2188044"/>
              <a:gd name="connsiteX3" fmla="*/ 1024232 w 1067350"/>
              <a:gd name="connsiteY3" fmla="*/ 1862988 h 2188044"/>
              <a:gd name="connsiteX4" fmla="*/ 614033 w 1067350"/>
              <a:gd name="connsiteY4" fmla="*/ 2187729 h 2188044"/>
              <a:gd name="connsiteX5" fmla="*/ 101287 w 1067350"/>
              <a:gd name="connsiteY5" fmla="*/ 1905717 h 2188044"/>
              <a:gd name="connsiteX6" fmla="*/ 203835 w 1067350"/>
              <a:gd name="connsiteY6" fmla="*/ 1136597 h 2188044"/>
              <a:gd name="connsiteX7" fmla="*/ 7282 w 1067350"/>
              <a:gd name="connsiteY7" fmla="*/ 324745 h 2188044"/>
              <a:gd name="connsiteX8" fmla="*/ 520030 w 1067350"/>
              <a:gd name="connsiteY8" fmla="*/ 5 h 2188044"/>
              <a:gd name="connsiteX0" fmla="*/ 517644 w 1064964"/>
              <a:gd name="connsiteY0" fmla="*/ 5 h 2188044"/>
              <a:gd name="connsiteX1" fmla="*/ 1059595 w 1064964"/>
              <a:gd name="connsiteY1" fmla="*/ 330128 h 2188044"/>
              <a:gd name="connsiteX2" fmla="*/ 807730 w 1064964"/>
              <a:gd name="connsiteY2" fmla="*/ 1137941 h 2188044"/>
              <a:gd name="connsiteX3" fmla="*/ 1021846 w 1064964"/>
              <a:gd name="connsiteY3" fmla="*/ 1862988 h 2188044"/>
              <a:gd name="connsiteX4" fmla="*/ 611647 w 1064964"/>
              <a:gd name="connsiteY4" fmla="*/ 2187729 h 2188044"/>
              <a:gd name="connsiteX5" fmla="*/ 98901 w 1064964"/>
              <a:gd name="connsiteY5" fmla="*/ 1905717 h 2188044"/>
              <a:gd name="connsiteX6" fmla="*/ 244649 w 1064964"/>
              <a:gd name="connsiteY6" fmla="*/ 1136597 h 2188044"/>
              <a:gd name="connsiteX7" fmla="*/ 4896 w 1064964"/>
              <a:gd name="connsiteY7" fmla="*/ 324745 h 2188044"/>
              <a:gd name="connsiteX8" fmla="*/ 517644 w 1064964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773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77301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49898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86997"/>
              <a:gd name="connsiteY0" fmla="*/ 5 h 2216792"/>
              <a:gd name="connsiteX1" fmla="*/ 1059595 w 1086997"/>
              <a:gd name="connsiteY1" fmla="*/ 330128 h 2216792"/>
              <a:gd name="connsiteX2" fmla="*/ 807730 w 1086997"/>
              <a:gd name="connsiteY2" fmla="*/ 1137941 h 2216792"/>
              <a:gd name="connsiteX3" fmla="*/ 1084550 w 1086997"/>
              <a:gd name="connsiteY3" fmla="*/ 1862988 h 2216792"/>
              <a:gd name="connsiteX4" fmla="*/ 611647 w 1086997"/>
              <a:gd name="connsiteY4" fmla="*/ 2216529 h 2216792"/>
              <a:gd name="connsiteX5" fmla="*/ 49898 w 1086997"/>
              <a:gd name="connsiteY5" fmla="*/ 1905717 h 2216792"/>
              <a:gd name="connsiteX6" fmla="*/ 244649 w 1086997"/>
              <a:gd name="connsiteY6" fmla="*/ 1136597 h 2216792"/>
              <a:gd name="connsiteX7" fmla="*/ 4896 w 1086997"/>
              <a:gd name="connsiteY7" fmla="*/ 324745 h 2216792"/>
              <a:gd name="connsiteX8" fmla="*/ 517644 w 1086997"/>
              <a:gd name="connsiteY8" fmla="*/ 5 h 2216792"/>
              <a:gd name="connsiteX0" fmla="*/ 517644 w 1087831"/>
              <a:gd name="connsiteY0" fmla="*/ 5 h 2271535"/>
              <a:gd name="connsiteX1" fmla="*/ 1059595 w 1087831"/>
              <a:gd name="connsiteY1" fmla="*/ 330128 h 2271535"/>
              <a:gd name="connsiteX2" fmla="*/ 807730 w 1087831"/>
              <a:gd name="connsiteY2" fmla="*/ 1137941 h 2271535"/>
              <a:gd name="connsiteX3" fmla="*/ 1084550 w 1087831"/>
              <a:gd name="connsiteY3" fmla="*/ 1862988 h 2271535"/>
              <a:gd name="connsiteX4" fmla="*/ 577394 w 1087831"/>
              <a:gd name="connsiteY4" fmla="*/ 2271335 h 2271535"/>
              <a:gd name="connsiteX5" fmla="*/ 49898 w 1087831"/>
              <a:gd name="connsiteY5" fmla="*/ 1905717 h 2271535"/>
              <a:gd name="connsiteX6" fmla="*/ 244649 w 1087831"/>
              <a:gd name="connsiteY6" fmla="*/ 1136597 h 2271535"/>
              <a:gd name="connsiteX7" fmla="*/ 4896 w 1087831"/>
              <a:gd name="connsiteY7" fmla="*/ 324745 h 2271535"/>
              <a:gd name="connsiteX8" fmla="*/ 517644 w 1087831"/>
              <a:gd name="connsiteY8" fmla="*/ 5 h 2271535"/>
              <a:gd name="connsiteX0" fmla="*/ 551419 w 1121606"/>
              <a:gd name="connsiteY0" fmla="*/ 411 h 2271941"/>
              <a:gd name="connsiteX1" fmla="*/ 1093370 w 1121606"/>
              <a:gd name="connsiteY1" fmla="*/ 330534 h 2271941"/>
              <a:gd name="connsiteX2" fmla="*/ 841505 w 1121606"/>
              <a:gd name="connsiteY2" fmla="*/ 1138347 h 2271941"/>
              <a:gd name="connsiteX3" fmla="*/ 1118325 w 1121606"/>
              <a:gd name="connsiteY3" fmla="*/ 1863394 h 2271941"/>
              <a:gd name="connsiteX4" fmla="*/ 611169 w 1121606"/>
              <a:gd name="connsiteY4" fmla="*/ 2271741 h 2271941"/>
              <a:gd name="connsiteX5" fmla="*/ 83673 w 1121606"/>
              <a:gd name="connsiteY5" fmla="*/ 1906123 h 2271941"/>
              <a:gd name="connsiteX6" fmla="*/ 278424 w 1121606"/>
              <a:gd name="connsiteY6" fmla="*/ 1137003 h 2271941"/>
              <a:gd name="connsiteX7" fmla="*/ 4418 w 1121606"/>
              <a:gd name="connsiteY7" fmla="*/ 284047 h 2271941"/>
              <a:gd name="connsiteX8" fmla="*/ 551419 w 1121606"/>
              <a:gd name="connsiteY8" fmla="*/ 411 h 2271941"/>
              <a:gd name="connsiteX0" fmla="*/ 551419 w 1121606"/>
              <a:gd name="connsiteY0" fmla="*/ 262 h 2347149"/>
              <a:gd name="connsiteX1" fmla="*/ 1093370 w 1121606"/>
              <a:gd name="connsiteY1" fmla="*/ 405742 h 2347149"/>
              <a:gd name="connsiteX2" fmla="*/ 841505 w 1121606"/>
              <a:gd name="connsiteY2" fmla="*/ 1213555 h 2347149"/>
              <a:gd name="connsiteX3" fmla="*/ 1118325 w 1121606"/>
              <a:gd name="connsiteY3" fmla="*/ 1938602 h 2347149"/>
              <a:gd name="connsiteX4" fmla="*/ 611169 w 1121606"/>
              <a:gd name="connsiteY4" fmla="*/ 2346949 h 2347149"/>
              <a:gd name="connsiteX5" fmla="*/ 83673 w 1121606"/>
              <a:gd name="connsiteY5" fmla="*/ 1981331 h 2347149"/>
              <a:gd name="connsiteX6" fmla="*/ 278424 w 1121606"/>
              <a:gd name="connsiteY6" fmla="*/ 1212211 h 2347149"/>
              <a:gd name="connsiteX7" fmla="*/ 4418 w 1121606"/>
              <a:gd name="connsiteY7" fmla="*/ 359255 h 2347149"/>
              <a:gd name="connsiteX8" fmla="*/ 551419 w 1121606"/>
              <a:gd name="connsiteY8" fmla="*/ 262 h 2347149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83673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54692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66284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0 h 2403267"/>
              <a:gd name="connsiteX1" fmla="*/ 1141325 w 1145977"/>
              <a:gd name="connsiteY1" fmla="*/ 413906 h 2403267"/>
              <a:gd name="connsiteX2" fmla="*/ 841505 w 1145977"/>
              <a:gd name="connsiteY2" fmla="*/ 1269673 h 2403267"/>
              <a:gd name="connsiteX3" fmla="*/ 1118325 w 1145977"/>
              <a:gd name="connsiteY3" fmla="*/ 1994720 h 2403267"/>
              <a:gd name="connsiteX4" fmla="*/ 611169 w 1145977"/>
              <a:gd name="connsiteY4" fmla="*/ 2403067 h 2403267"/>
              <a:gd name="connsiteX5" fmla="*/ 66284 w 1145977"/>
              <a:gd name="connsiteY5" fmla="*/ 2037449 h 2403267"/>
              <a:gd name="connsiteX6" fmla="*/ 278424 w 1145977"/>
              <a:gd name="connsiteY6" fmla="*/ 1268329 h 2403267"/>
              <a:gd name="connsiteX7" fmla="*/ 4418 w 1145977"/>
              <a:gd name="connsiteY7" fmla="*/ 415373 h 2403267"/>
              <a:gd name="connsiteX8" fmla="*/ 551419 w 1145977"/>
              <a:gd name="connsiteY8" fmla="*/ 0 h 2403267"/>
              <a:gd name="connsiteX0" fmla="*/ 551419 w 1145977"/>
              <a:gd name="connsiteY0" fmla="*/ 0 h 2453346"/>
              <a:gd name="connsiteX1" fmla="*/ 1141325 w 1145977"/>
              <a:gd name="connsiteY1" fmla="*/ 413906 h 2453346"/>
              <a:gd name="connsiteX2" fmla="*/ 841505 w 1145977"/>
              <a:gd name="connsiteY2" fmla="*/ 1269673 h 2453346"/>
              <a:gd name="connsiteX3" fmla="*/ 1118325 w 1145977"/>
              <a:gd name="connsiteY3" fmla="*/ 1994720 h 2453346"/>
              <a:gd name="connsiteX4" fmla="*/ 605373 w 1145977"/>
              <a:gd name="connsiteY4" fmla="*/ 2453182 h 2453346"/>
              <a:gd name="connsiteX5" fmla="*/ 66284 w 1145977"/>
              <a:gd name="connsiteY5" fmla="*/ 2037449 h 2453346"/>
              <a:gd name="connsiteX6" fmla="*/ 278424 w 1145977"/>
              <a:gd name="connsiteY6" fmla="*/ 1268329 h 2453346"/>
              <a:gd name="connsiteX7" fmla="*/ 4418 w 1145977"/>
              <a:gd name="connsiteY7" fmla="*/ 415373 h 2453346"/>
              <a:gd name="connsiteX8" fmla="*/ 551419 w 1145977"/>
              <a:gd name="connsiteY8" fmla="*/ 0 h 24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7" h="2453346">
                <a:moveTo>
                  <a:pt x="551419" y="0"/>
                </a:moveTo>
                <a:cubicBezTo>
                  <a:pt x="740903" y="-244"/>
                  <a:pt x="1092977" y="202294"/>
                  <a:pt x="1141325" y="413906"/>
                </a:cubicBezTo>
                <a:cubicBezTo>
                  <a:pt x="1189673" y="625518"/>
                  <a:pt x="845338" y="1006204"/>
                  <a:pt x="841505" y="1269673"/>
                </a:cubicBezTo>
                <a:cubicBezTo>
                  <a:pt x="837672" y="1533142"/>
                  <a:pt x="1157680" y="1797469"/>
                  <a:pt x="1118325" y="1994720"/>
                </a:cubicBezTo>
                <a:cubicBezTo>
                  <a:pt x="1078970" y="2191972"/>
                  <a:pt x="780713" y="2446061"/>
                  <a:pt x="605373" y="2453182"/>
                </a:cubicBezTo>
                <a:cubicBezTo>
                  <a:pt x="430033" y="2460304"/>
                  <a:pt x="120775" y="2234924"/>
                  <a:pt x="66284" y="2037449"/>
                </a:cubicBezTo>
                <a:cubicBezTo>
                  <a:pt x="11793" y="1839974"/>
                  <a:pt x="277000" y="1479125"/>
                  <a:pt x="278424" y="1268329"/>
                </a:cubicBezTo>
                <a:cubicBezTo>
                  <a:pt x="279848" y="1057533"/>
                  <a:pt x="-41081" y="626761"/>
                  <a:pt x="4418" y="415373"/>
                </a:cubicBezTo>
                <a:cubicBezTo>
                  <a:pt x="49917" y="203985"/>
                  <a:pt x="361935" y="244"/>
                  <a:pt x="551419" y="0"/>
                </a:cubicBezTo>
                <a:close/>
              </a:path>
            </a:pathLst>
          </a:custGeom>
          <a:gradFill>
            <a:gsLst>
              <a:gs pos="0">
                <a:srgbClr val="002BB4">
                  <a:alpha val="89000"/>
                </a:srgbClr>
              </a:gs>
              <a:gs pos="48000">
                <a:srgbClr val="0033CC">
                  <a:lumMod val="83000"/>
                  <a:lumOff val="17000"/>
                  <a:alpha val="83000"/>
                </a:srgbClr>
              </a:gs>
              <a:gs pos="100000">
                <a:srgbClr val="001454">
                  <a:alpha val="83000"/>
                  <a:lumMod val="77000"/>
                  <a:lumOff val="23000"/>
                </a:srgbClr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perspectiveRelaxedModerately" fov="4500000">
              <a:rot lat="1200000" lon="0" rev="0"/>
            </a:camera>
            <a:lightRig rig="twoPt" dir="t"/>
          </a:scene3d>
          <a:sp3d prstMaterial="matte">
            <a:bevelT w="1016000" h="533400" prst="coolSlant"/>
            <a:bevelB w="1841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B292540-422C-7234-8876-39D500E60C9C}"/>
              </a:ext>
            </a:extLst>
          </p:cNvPr>
          <p:cNvSpPr/>
          <p:nvPr/>
        </p:nvSpPr>
        <p:spPr>
          <a:xfrm>
            <a:off x="385080" y="2565473"/>
            <a:ext cx="2292684" cy="2150655"/>
          </a:xfrm>
          <a:prstGeom prst="arc">
            <a:avLst>
              <a:gd name="adj1" fmla="val 10450095"/>
              <a:gd name="adj2" fmla="val 444908"/>
            </a:avLst>
          </a:prstGeom>
          <a:ln w="577850" cap="rnd">
            <a:solidFill>
              <a:srgbClr val="EA0000">
                <a:alpha val="89804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330200" h="3556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F5EE90-546A-2EE7-1A78-A9AD5F1B9A0F}"/>
              </a:ext>
            </a:extLst>
          </p:cNvPr>
          <p:cNvSpPr/>
          <p:nvPr/>
        </p:nvSpPr>
        <p:spPr>
          <a:xfrm>
            <a:off x="56403" y="3496718"/>
            <a:ext cx="608641" cy="506186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A9A3A0-76D3-65E2-093A-726AE4D909FA}"/>
              </a:ext>
            </a:extLst>
          </p:cNvPr>
          <p:cNvSpPr/>
          <p:nvPr/>
        </p:nvSpPr>
        <p:spPr>
          <a:xfrm>
            <a:off x="2397492" y="3512508"/>
            <a:ext cx="608641" cy="506186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781CAE7-827A-5040-49B5-51324A41832F}"/>
              </a:ext>
            </a:extLst>
          </p:cNvPr>
          <p:cNvSpPr/>
          <p:nvPr/>
        </p:nvSpPr>
        <p:spPr>
          <a:xfrm>
            <a:off x="1004246" y="2976219"/>
            <a:ext cx="869556" cy="1722425"/>
          </a:xfrm>
          <a:custGeom>
            <a:avLst/>
            <a:gdLst>
              <a:gd name="connsiteX0" fmla="*/ 388187 w 1112292"/>
              <a:gd name="connsiteY0" fmla="*/ 896 h 2171546"/>
              <a:gd name="connsiteX1" fmla="*/ 1097488 w 1112292"/>
              <a:gd name="connsiteY1" fmla="*/ 496553 h 2171546"/>
              <a:gd name="connsiteX2" fmla="*/ 875297 w 1112292"/>
              <a:gd name="connsiteY2" fmla="*/ 1128941 h 2171546"/>
              <a:gd name="connsiteX3" fmla="*/ 1106034 w 1112292"/>
              <a:gd name="connsiteY3" fmla="*/ 1675872 h 2171546"/>
              <a:gd name="connsiteX4" fmla="*/ 567648 w 1112292"/>
              <a:gd name="connsiteY4" fmla="*/ 2171528 h 2171546"/>
              <a:gd name="connsiteX5" fmla="*/ 3626 w 1112292"/>
              <a:gd name="connsiteY5" fmla="*/ 1658781 h 2171546"/>
              <a:gd name="connsiteX6" fmla="*/ 311275 w 1112292"/>
              <a:gd name="connsiteY6" fmla="*/ 1103304 h 2171546"/>
              <a:gd name="connsiteX7" fmla="*/ 12172 w 1112292"/>
              <a:gd name="connsiteY7" fmla="*/ 394003 h 2171546"/>
              <a:gd name="connsiteX8" fmla="*/ 388187 w 1112292"/>
              <a:gd name="connsiteY8" fmla="*/ 896 h 2171546"/>
              <a:gd name="connsiteX0" fmla="*/ 550557 w 1112292"/>
              <a:gd name="connsiteY0" fmla="*/ 912 h 2171562"/>
              <a:gd name="connsiteX1" fmla="*/ 1097488 w 1112292"/>
              <a:gd name="connsiteY1" fmla="*/ 496569 h 2171562"/>
              <a:gd name="connsiteX2" fmla="*/ 875297 w 1112292"/>
              <a:gd name="connsiteY2" fmla="*/ 1128957 h 2171562"/>
              <a:gd name="connsiteX3" fmla="*/ 1106034 w 1112292"/>
              <a:gd name="connsiteY3" fmla="*/ 1675888 h 2171562"/>
              <a:gd name="connsiteX4" fmla="*/ 567648 w 1112292"/>
              <a:gd name="connsiteY4" fmla="*/ 2171544 h 2171562"/>
              <a:gd name="connsiteX5" fmla="*/ 3626 w 1112292"/>
              <a:gd name="connsiteY5" fmla="*/ 1658797 h 2171562"/>
              <a:gd name="connsiteX6" fmla="*/ 311275 w 1112292"/>
              <a:gd name="connsiteY6" fmla="*/ 1103320 h 2171562"/>
              <a:gd name="connsiteX7" fmla="*/ 12172 w 1112292"/>
              <a:gd name="connsiteY7" fmla="*/ 394019 h 2171562"/>
              <a:gd name="connsiteX8" fmla="*/ 550557 w 1112292"/>
              <a:gd name="connsiteY8" fmla="*/ 912 h 2171562"/>
              <a:gd name="connsiteX0" fmla="*/ 550557 w 1112292"/>
              <a:gd name="connsiteY0" fmla="*/ 29 h 2170679"/>
              <a:gd name="connsiteX1" fmla="*/ 1097488 w 1112292"/>
              <a:gd name="connsiteY1" fmla="*/ 410228 h 2170679"/>
              <a:gd name="connsiteX2" fmla="*/ 875297 w 1112292"/>
              <a:gd name="connsiteY2" fmla="*/ 1128074 h 2170679"/>
              <a:gd name="connsiteX3" fmla="*/ 1106034 w 1112292"/>
              <a:gd name="connsiteY3" fmla="*/ 1675005 h 2170679"/>
              <a:gd name="connsiteX4" fmla="*/ 567648 w 1112292"/>
              <a:gd name="connsiteY4" fmla="*/ 2170661 h 2170679"/>
              <a:gd name="connsiteX5" fmla="*/ 3626 w 1112292"/>
              <a:gd name="connsiteY5" fmla="*/ 1657914 h 2170679"/>
              <a:gd name="connsiteX6" fmla="*/ 311275 w 1112292"/>
              <a:gd name="connsiteY6" fmla="*/ 1102437 h 2170679"/>
              <a:gd name="connsiteX7" fmla="*/ 12172 w 1112292"/>
              <a:gd name="connsiteY7" fmla="*/ 393136 h 2170679"/>
              <a:gd name="connsiteX8" fmla="*/ 550557 w 1112292"/>
              <a:gd name="connsiteY8" fmla="*/ 29 h 2170679"/>
              <a:gd name="connsiteX0" fmla="*/ 550557 w 1112292"/>
              <a:gd name="connsiteY0" fmla="*/ 613 h 2171263"/>
              <a:gd name="connsiteX1" fmla="*/ 1097488 w 1112292"/>
              <a:gd name="connsiteY1" fmla="*/ 410812 h 2171263"/>
              <a:gd name="connsiteX2" fmla="*/ 875297 w 1112292"/>
              <a:gd name="connsiteY2" fmla="*/ 1128658 h 2171263"/>
              <a:gd name="connsiteX3" fmla="*/ 1106034 w 1112292"/>
              <a:gd name="connsiteY3" fmla="*/ 1675589 h 2171263"/>
              <a:gd name="connsiteX4" fmla="*/ 567648 w 1112292"/>
              <a:gd name="connsiteY4" fmla="*/ 2171245 h 2171263"/>
              <a:gd name="connsiteX5" fmla="*/ 3626 w 1112292"/>
              <a:gd name="connsiteY5" fmla="*/ 1658498 h 2171263"/>
              <a:gd name="connsiteX6" fmla="*/ 311275 w 1112292"/>
              <a:gd name="connsiteY6" fmla="*/ 1103021 h 2171263"/>
              <a:gd name="connsiteX7" fmla="*/ 29264 w 1112292"/>
              <a:gd name="connsiteY7" fmla="*/ 496269 h 2171263"/>
              <a:gd name="connsiteX8" fmla="*/ 550557 w 1112292"/>
              <a:gd name="connsiteY8" fmla="*/ 613 h 2171263"/>
              <a:gd name="connsiteX0" fmla="*/ 554113 w 1115848"/>
              <a:gd name="connsiteY0" fmla="*/ 613 h 2171263"/>
              <a:gd name="connsiteX1" fmla="*/ 1101044 w 1115848"/>
              <a:gd name="connsiteY1" fmla="*/ 410812 h 2171263"/>
              <a:gd name="connsiteX2" fmla="*/ 878853 w 1115848"/>
              <a:gd name="connsiteY2" fmla="*/ 1128658 h 2171263"/>
              <a:gd name="connsiteX3" fmla="*/ 1109590 w 1115848"/>
              <a:gd name="connsiteY3" fmla="*/ 1675589 h 2171263"/>
              <a:gd name="connsiteX4" fmla="*/ 571204 w 1115848"/>
              <a:gd name="connsiteY4" fmla="*/ 2171245 h 2171263"/>
              <a:gd name="connsiteX5" fmla="*/ 7182 w 1115848"/>
              <a:gd name="connsiteY5" fmla="*/ 1658498 h 2171263"/>
              <a:gd name="connsiteX6" fmla="*/ 237918 w 1115848"/>
              <a:gd name="connsiteY6" fmla="*/ 1137205 h 2171263"/>
              <a:gd name="connsiteX7" fmla="*/ 32820 w 1115848"/>
              <a:gd name="connsiteY7" fmla="*/ 496269 h 2171263"/>
              <a:gd name="connsiteX8" fmla="*/ 554113 w 1115848"/>
              <a:gd name="connsiteY8" fmla="*/ 613 h 2171263"/>
              <a:gd name="connsiteX0" fmla="*/ 528364 w 1090099"/>
              <a:gd name="connsiteY0" fmla="*/ 613 h 2171510"/>
              <a:gd name="connsiteX1" fmla="*/ 1075295 w 1090099"/>
              <a:gd name="connsiteY1" fmla="*/ 410812 h 2171510"/>
              <a:gd name="connsiteX2" fmla="*/ 853104 w 1090099"/>
              <a:gd name="connsiteY2" fmla="*/ 1128658 h 2171510"/>
              <a:gd name="connsiteX3" fmla="*/ 1083841 w 1090099"/>
              <a:gd name="connsiteY3" fmla="*/ 1675589 h 2171510"/>
              <a:gd name="connsiteX4" fmla="*/ 545455 w 1090099"/>
              <a:gd name="connsiteY4" fmla="*/ 2171245 h 2171510"/>
              <a:gd name="connsiteX5" fmla="*/ 49800 w 1090099"/>
              <a:gd name="connsiteY5" fmla="*/ 1735410 h 2171510"/>
              <a:gd name="connsiteX6" fmla="*/ 212169 w 1090099"/>
              <a:gd name="connsiteY6" fmla="*/ 1137205 h 2171510"/>
              <a:gd name="connsiteX7" fmla="*/ 7071 w 1090099"/>
              <a:gd name="connsiteY7" fmla="*/ 496269 h 2171510"/>
              <a:gd name="connsiteX8" fmla="*/ 528364 w 1090099"/>
              <a:gd name="connsiteY8" fmla="*/ 613 h 2171510"/>
              <a:gd name="connsiteX0" fmla="*/ 528364 w 1090099"/>
              <a:gd name="connsiteY0" fmla="*/ 613 h 2171536"/>
              <a:gd name="connsiteX1" fmla="*/ 1075295 w 1090099"/>
              <a:gd name="connsiteY1" fmla="*/ 410812 h 2171536"/>
              <a:gd name="connsiteX2" fmla="*/ 853104 w 1090099"/>
              <a:gd name="connsiteY2" fmla="*/ 1128658 h 2171536"/>
              <a:gd name="connsiteX3" fmla="*/ 1083841 w 1090099"/>
              <a:gd name="connsiteY3" fmla="*/ 1675589 h 2171536"/>
              <a:gd name="connsiteX4" fmla="*/ 545455 w 1090099"/>
              <a:gd name="connsiteY4" fmla="*/ 2171245 h 2171536"/>
              <a:gd name="connsiteX5" fmla="*/ 49800 w 1090099"/>
              <a:gd name="connsiteY5" fmla="*/ 1735410 h 2171536"/>
              <a:gd name="connsiteX6" fmla="*/ 212169 w 1090099"/>
              <a:gd name="connsiteY6" fmla="*/ 1137205 h 2171536"/>
              <a:gd name="connsiteX7" fmla="*/ 7071 w 1090099"/>
              <a:gd name="connsiteY7" fmla="*/ 496269 h 2171536"/>
              <a:gd name="connsiteX8" fmla="*/ 528364 w 1090099"/>
              <a:gd name="connsiteY8" fmla="*/ 613 h 2171536"/>
              <a:gd name="connsiteX0" fmla="*/ 528364 w 1082479"/>
              <a:gd name="connsiteY0" fmla="*/ 613 h 2171343"/>
              <a:gd name="connsiteX1" fmla="*/ 1075295 w 1082479"/>
              <a:gd name="connsiteY1" fmla="*/ 410812 h 2171343"/>
              <a:gd name="connsiteX2" fmla="*/ 853104 w 1082479"/>
              <a:gd name="connsiteY2" fmla="*/ 1128658 h 2171343"/>
              <a:gd name="connsiteX3" fmla="*/ 1032566 w 1082479"/>
              <a:gd name="connsiteY3" fmla="*/ 1701227 h 2171343"/>
              <a:gd name="connsiteX4" fmla="*/ 545455 w 1082479"/>
              <a:gd name="connsiteY4" fmla="*/ 2171245 h 2171343"/>
              <a:gd name="connsiteX5" fmla="*/ 49800 w 1082479"/>
              <a:gd name="connsiteY5" fmla="*/ 1735410 h 2171343"/>
              <a:gd name="connsiteX6" fmla="*/ 212169 w 1082479"/>
              <a:gd name="connsiteY6" fmla="*/ 1137205 h 2171343"/>
              <a:gd name="connsiteX7" fmla="*/ 7071 w 1082479"/>
              <a:gd name="connsiteY7" fmla="*/ 496269 h 2171343"/>
              <a:gd name="connsiteX8" fmla="*/ 528364 w 1082479"/>
              <a:gd name="connsiteY8" fmla="*/ 613 h 2171343"/>
              <a:gd name="connsiteX0" fmla="*/ 528364 w 1082479"/>
              <a:gd name="connsiteY0" fmla="*/ 613 h 2162791"/>
              <a:gd name="connsiteX1" fmla="*/ 1075295 w 1082479"/>
              <a:gd name="connsiteY1" fmla="*/ 410812 h 2162791"/>
              <a:gd name="connsiteX2" fmla="*/ 853104 w 1082479"/>
              <a:gd name="connsiteY2" fmla="*/ 1128658 h 2162791"/>
              <a:gd name="connsiteX3" fmla="*/ 1032566 w 1082479"/>
              <a:gd name="connsiteY3" fmla="*/ 1701227 h 2162791"/>
              <a:gd name="connsiteX4" fmla="*/ 648004 w 1082479"/>
              <a:gd name="connsiteY4" fmla="*/ 2162700 h 2162791"/>
              <a:gd name="connsiteX5" fmla="*/ 49800 w 1082479"/>
              <a:gd name="connsiteY5" fmla="*/ 1735410 h 2162791"/>
              <a:gd name="connsiteX6" fmla="*/ 212169 w 1082479"/>
              <a:gd name="connsiteY6" fmla="*/ 1137205 h 2162791"/>
              <a:gd name="connsiteX7" fmla="*/ 7071 w 1082479"/>
              <a:gd name="connsiteY7" fmla="*/ 496269 h 2162791"/>
              <a:gd name="connsiteX8" fmla="*/ 528364 w 1082479"/>
              <a:gd name="connsiteY8" fmla="*/ 613 h 2162791"/>
              <a:gd name="connsiteX0" fmla="*/ 528364 w 1082479"/>
              <a:gd name="connsiteY0" fmla="*/ 613 h 2188421"/>
              <a:gd name="connsiteX1" fmla="*/ 1075295 w 1082479"/>
              <a:gd name="connsiteY1" fmla="*/ 410812 h 2188421"/>
              <a:gd name="connsiteX2" fmla="*/ 853104 w 1082479"/>
              <a:gd name="connsiteY2" fmla="*/ 1128658 h 2188421"/>
              <a:gd name="connsiteX3" fmla="*/ 1032566 w 1082479"/>
              <a:gd name="connsiteY3" fmla="*/ 1701227 h 2188421"/>
              <a:gd name="connsiteX4" fmla="*/ 622367 w 1082479"/>
              <a:gd name="connsiteY4" fmla="*/ 2188337 h 2188421"/>
              <a:gd name="connsiteX5" fmla="*/ 49800 w 1082479"/>
              <a:gd name="connsiteY5" fmla="*/ 1735410 h 2188421"/>
              <a:gd name="connsiteX6" fmla="*/ 212169 w 1082479"/>
              <a:gd name="connsiteY6" fmla="*/ 1137205 h 2188421"/>
              <a:gd name="connsiteX7" fmla="*/ 7071 w 1082479"/>
              <a:gd name="connsiteY7" fmla="*/ 496269 h 2188421"/>
              <a:gd name="connsiteX8" fmla="*/ 528364 w 1082479"/>
              <a:gd name="connsiteY8" fmla="*/ 613 h 2188421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0030 w 1074145"/>
              <a:gd name="connsiteY0" fmla="*/ 2439 h 2190247"/>
              <a:gd name="connsiteX1" fmla="*/ 1066961 w 1074145"/>
              <a:gd name="connsiteY1" fmla="*/ 472458 h 2190247"/>
              <a:gd name="connsiteX2" fmla="*/ 844770 w 1074145"/>
              <a:gd name="connsiteY2" fmla="*/ 1130484 h 2190247"/>
              <a:gd name="connsiteX3" fmla="*/ 1024232 w 1074145"/>
              <a:gd name="connsiteY3" fmla="*/ 1703053 h 2190247"/>
              <a:gd name="connsiteX4" fmla="*/ 614033 w 1074145"/>
              <a:gd name="connsiteY4" fmla="*/ 2190163 h 2190247"/>
              <a:gd name="connsiteX5" fmla="*/ 41466 w 1074145"/>
              <a:gd name="connsiteY5" fmla="*/ 1737236 h 2190247"/>
              <a:gd name="connsiteX6" fmla="*/ 203835 w 1074145"/>
              <a:gd name="connsiteY6" fmla="*/ 1139031 h 2190247"/>
              <a:gd name="connsiteX7" fmla="*/ 7282 w 1074145"/>
              <a:gd name="connsiteY7" fmla="*/ 327179 h 2190247"/>
              <a:gd name="connsiteX8" fmla="*/ 520030 w 1074145"/>
              <a:gd name="connsiteY8" fmla="*/ 2439 h 2190247"/>
              <a:gd name="connsiteX0" fmla="*/ 520030 w 1132955"/>
              <a:gd name="connsiteY0" fmla="*/ 167 h 2187975"/>
              <a:gd name="connsiteX1" fmla="*/ 1126781 w 1132955"/>
              <a:gd name="connsiteY1" fmla="*/ 359090 h 2187975"/>
              <a:gd name="connsiteX2" fmla="*/ 844770 w 1132955"/>
              <a:gd name="connsiteY2" fmla="*/ 1128212 h 2187975"/>
              <a:gd name="connsiteX3" fmla="*/ 1024232 w 1132955"/>
              <a:gd name="connsiteY3" fmla="*/ 1700781 h 2187975"/>
              <a:gd name="connsiteX4" fmla="*/ 614033 w 1132955"/>
              <a:gd name="connsiteY4" fmla="*/ 2187891 h 2187975"/>
              <a:gd name="connsiteX5" fmla="*/ 41466 w 1132955"/>
              <a:gd name="connsiteY5" fmla="*/ 1734964 h 2187975"/>
              <a:gd name="connsiteX6" fmla="*/ 203835 w 1132955"/>
              <a:gd name="connsiteY6" fmla="*/ 1136759 h 2187975"/>
              <a:gd name="connsiteX7" fmla="*/ 7282 w 1132955"/>
              <a:gd name="connsiteY7" fmla="*/ 324907 h 2187975"/>
              <a:gd name="connsiteX8" fmla="*/ 520030 w 1132955"/>
              <a:gd name="connsiteY8" fmla="*/ 167 h 2187975"/>
              <a:gd name="connsiteX0" fmla="*/ 520030 w 1133003"/>
              <a:gd name="connsiteY0" fmla="*/ 167 h 2189718"/>
              <a:gd name="connsiteX1" fmla="*/ 1126781 w 1133003"/>
              <a:gd name="connsiteY1" fmla="*/ 359090 h 2189718"/>
              <a:gd name="connsiteX2" fmla="*/ 844770 w 1133003"/>
              <a:gd name="connsiteY2" fmla="*/ 1128212 h 2189718"/>
              <a:gd name="connsiteX3" fmla="*/ 1007141 w 1133003"/>
              <a:gd name="connsiteY3" fmla="*/ 1863151 h 2189718"/>
              <a:gd name="connsiteX4" fmla="*/ 614033 w 1133003"/>
              <a:gd name="connsiteY4" fmla="*/ 2187891 h 2189718"/>
              <a:gd name="connsiteX5" fmla="*/ 41466 w 1133003"/>
              <a:gd name="connsiteY5" fmla="*/ 1734964 h 2189718"/>
              <a:gd name="connsiteX6" fmla="*/ 203835 w 1133003"/>
              <a:gd name="connsiteY6" fmla="*/ 1136759 h 2189718"/>
              <a:gd name="connsiteX7" fmla="*/ 7282 w 1133003"/>
              <a:gd name="connsiteY7" fmla="*/ 324907 h 2189718"/>
              <a:gd name="connsiteX8" fmla="*/ 520030 w 1133003"/>
              <a:gd name="connsiteY8" fmla="*/ 167 h 2189718"/>
              <a:gd name="connsiteX0" fmla="*/ 520030 w 1133003"/>
              <a:gd name="connsiteY0" fmla="*/ 167 h 2190555"/>
              <a:gd name="connsiteX1" fmla="*/ 1126781 w 1133003"/>
              <a:gd name="connsiteY1" fmla="*/ 359090 h 2190555"/>
              <a:gd name="connsiteX2" fmla="*/ 844770 w 1133003"/>
              <a:gd name="connsiteY2" fmla="*/ 1128212 h 2190555"/>
              <a:gd name="connsiteX3" fmla="*/ 1007141 w 1133003"/>
              <a:gd name="connsiteY3" fmla="*/ 1863151 h 2190555"/>
              <a:gd name="connsiteX4" fmla="*/ 614033 w 1133003"/>
              <a:gd name="connsiteY4" fmla="*/ 2187891 h 2190555"/>
              <a:gd name="connsiteX5" fmla="*/ 101287 w 1133003"/>
              <a:gd name="connsiteY5" fmla="*/ 1965700 h 2190555"/>
              <a:gd name="connsiteX6" fmla="*/ 203835 w 1133003"/>
              <a:gd name="connsiteY6" fmla="*/ 1136759 h 2190555"/>
              <a:gd name="connsiteX7" fmla="*/ 7282 w 1133003"/>
              <a:gd name="connsiteY7" fmla="*/ 324907 h 2190555"/>
              <a:gd name="connsiteX8" fmla="*/ 520030 w 1133003"/>
              <a:gd name="connsiteY8" fmla="*/ 167 h 2190555"/>
              <a:gd name="connsiteX0" fmla="*/ 520030 w 1132931"/>
              <a:gd name="connsiteY0" fmla="*/ 167 h 2188500"/>
              <a:gd name="connsiteX1" fmla="*/ 1126781 w 1132931"/>
              <a:gd name="connsiteY1" fmla="*/ 359090 h 2188500"/>
              <a:gd name="connsiteX2" fmla="*/ 844770 w 1132931"/>
              <a:gd name="connsiteY2" fmla="*/ 1128212 h 2188500"/>
              <a:gd name="connsiteX3" fmla="*/ 1032778 w 1132931"/>
              <a:gd name="connsiteY3" fmla="*/ 1922971 h 2188500"/>
              <a:gd name="connsiteX4" fmla="*/ 614033 w 1132931"/>
              <a:gd name="connsiteY4" fmla="*/ 2187891 h 2188500"/>
              <a:gd name="connsiteX5" fmla="*/ 101287 w 1132931"/>
              <a:gd name="connsiteY5" fmla="*/ 1965700 h 2188500"/>
              <a:gd name="connsiteX6" fmla="*/ 203835 w 1132931"/>
              <a:gd name="connsiteY6" fmla="*/ 1136759 h 2188500"/>
              <a:gd name="connsiteX7" fmla="*/ 7282 w 1132931"/>
              <a:gd name="connsiteY7" fmla="*/ 324907 h 2188500"/>
              <a:gd name="connsiteX8" fmla="*/ 520030 w 1132931"/>
              <a:gd name="connsiteY8" fmla="*/ 167 h 2188500"/>
              <a:gd name="connsiteX0" fmla="*/ 520030 w 1132931"/>
              <a:gd name="connsiteY0" fmla="*/ 167 h 2187955"/>
              <a:gd name="connsiteX1" fmla="*/ 1126781 w 1132931"/>
              <a:gd name="connsiteY1" fmla="*/ 359090 h 2187955"/>
              <a:gd name="connsiteX2" fmla="*/ 844770 w 1132931"/>
              <a:gd name="connsiteY2" fmla="*/ 1128212 h 2187955"/>
              <a:gd name="connsiteX3" fmla="*/ 1032778 w 1132931"/>
              <a:gd name="connsiteY3" fmla="*/ 1922971 h 2187955"/>
              <a:gd name="connsiteX4" fmla="*/ 614033 w 1132931"/>
              <a:gd name="connsiteY4" fmla="*/ 2187891 h 2187955"/>
              <a:gd name="connsiteX5" fmla="*/ 101287 w 1132931"/>
              <a:gd name="connsiteY5" fmla="*/ 1905879 h 2187955"/>
              <a:gd name="connsiteX6" fmla="*/ 203835 w 1132931"/>
              <a:gd name="connsiteY6" fmla="*/ 1136759 h 2187955"/>
              <a:gd name="connsiteX7" fmla="*/ 7282 w 1132931"/>
              <a:gd name="connsiteY7" fmla="*/ 324907 h 2187955"/>
              <a:gd name="connsiteX8" fmla="*/ 520030 w 1132931"/>
              <a:gd name="connsiteY8" fmla="*/ 167 h 2187955"/>
              <a:gd name="connsiteX0" fmla="*/ 520030 w 1132955"/>
              <a:gd name="connsiteY0" fmla="*/ 167 h 2188206"/>
              <a:gd name="connsiteX1" fmla="*/ 1126781 w 1132955"/>
              <a:gd name="connsiteY1" fmla="*/ 359090 h 2188206"/>
              <a:gd name="connsiteX2" fmla="*/ 844770 w 1132955"/>
              <a:gd name="connsiteY2" fmla="*/ 1128212 h 2188206"/>
              <a:gd name="connsiteX3" fmla="*/ 1024232 w 1132955"/>
              <a:gd name="connsiteY3" fmla="*/ 1863150 h 2188206"/>
              <a:gd name="connsiteX4" fmla="*/ 614033 w 1132955"/>
              <a:gd name="connsiteY4" fmla="*/ 2187891 h 2188206"/>
              <a:gd name="connsiteX5" fmla="*/ 101287 w 1132955"/>
              <a:gd name="connsiteY5" fmla="*/ 1905879 h 2188206"/>
              <a:gd name="connsiteX6" fmla="*/ 203835 w 1132955"/>
              <a:gd name="connsiteY6" fmla="*/ 1136759 h 2188206"/>
              <a:gd name="connsiteX7" fmla="*/ 7282 w 1132955"/>
              <a:gd name="connsiteY7" fmla="*/ 324907 h 2188206"/>
              <a:gd name="connsiteX8" fmla="*/ 520030 w 1132955"/>
              <a:gd name="connsiteY8" fmla="*/ 167 h 2188206"/>
              <a:gd name="connsiteX0" fmla="*/ 520030 w 1135431"/>
              <a:gd name="connsiteY0" fmla="*/ 167 h 2188206"/>
              <a:gd name="connsiteX1" fmla="*/ 1126781 w 1135431"/>
              <a:gd name="connsiteY1" fmla="*/ 359090 h 2188206"/>
              <a:gd name="connsiteX2" fmla="*/ 887499 w 1135431"/>
              <a:gd name="connsiteY2" fmla="*/ 1153849 h 2188206"/>
              <a:gd name="connsiteX3" fmla="*/ 1024232 w 1135431"/>
              <a:gd name="connsiteY3" fmla="*/ 1863150 h 2188206"/>
              <a:gd name="connsiteX4" fmla="*/ 614033 w 1135431"/>
              <a:gd name="connsiteY4" fmla="*/ 2187891 h 2188206"/>
              <a:gd name="connsiteX5" fmla="*/ 101287 w 1135431"/>
              <a:gd name="connsiteY5" fmla="*/ 1905879 h 2188206"/>
              <a:gd name="connsiteX6" fmla="*/ 203835 w 1135431"/>
              <a:gd name="connsiteY6" fmla="*/ 1136759 h 2188206"/>
              <a:gd name="connsiteX7" fmla="*/ 7282 w 1135431"/>
              <a:gd name="connsiteY7" fmla="*/ 324907 h 2188206"/>
              <a:gd name="connsiteX8" fmla="*/ 520030 w 1135431"/>
              <a:gd name="connsiteY8" fmla="*/ 167 h 2188206"/>
              <a:gd name="connsiteX0" fmla="*/ 520030 w 1133398"/>
              <a:gd name="connsiteY0" fmla="*/ 167 h 2188206"/>
              <a:gd name="connsiteX1" fmla="*/ 1126781 w 1133398"/>
              <a:gd name="connsiteY1" fmla="*/ 359090 h 2188206"/>
              <a:gd name="connsiteX2" fmla="*/ 853316 w 1133398"/>
              <a:gd name="connsiteY2" fmla="*/ 1145303 h 2188206"/>
              <a:gd name="connsiteX3" fmla="*/ 1024232 w 1133398"/>
              <a:gd name="connsiteY3" fmla="*/ 1863150 h 2188206"/>
              <a:gd name="connsiteX4" fmla="*/ 614033 w 1133398"/>
              <a:gd name="connsiteY4" fmla="*/ 2187891 h 2188206"/>
              <a:gd name="connsiteX5" fmla="*/ 101287 w 1133398"/>
              <a:gd name="connsiteY5" fmla="*/ 1905879 h 2188206"/>
              <a:gd name="connsiteX6" fmla="*/ 203835 w 1133398"/>
              <a:gd name="connsiteY6" fmla="*/ 1136759 h 2188206"/>
              <a:gd name="connsiteX7" fmla="*/ 7282 w 1133398"/>
              <a:gd name="connsiteY7" fmla="*/ 324907 h 2188206"/>
              <a:gd name="connsiteX8" fmla="*/ 520030 w 1133398"/>
              <a:gd name="connsiteY8" fmla="*/ 167 h 2188206"/>
              <a:gd name="connsiteX0" fmla="*/ 520030 w 1069812"/>
              <a:gd name="connsiteY0" fmla="*/ 5 h 2188044"/>
              <a:gd name="connsiteX1" fmla="*/ 1061981 w 1069812"/>
              <a:gd name="connsiteY1" fmla="*/ 330128 h 2188044"/>
              <a:gd name="connsiteX2" fmla="*/ 853316 w 1069812"/>
              <a:gd name="connsiteY2" fmla="*/ 1145141 h 2188044"/>
              <a:gd name="connsiteX3" fmla="*/ 1024232 w 1069812"/>
              <a:gd name="connsiteY3" fmla="*/ 1862988 h 2188044"/>
              <a:gd name="connsiteX4" fmla="*/ 614033 w 1069812"/>
              <a:gd name="connsiteY4" fmla="*/ 2187729 h 2188044"/>
              <a:gd name="connsiteX5" fmla="*/ 101287 w 1069812"/>
              <a:gd name="connsiteY5" fmla="*/ 1905717 h 2188044"/>
              <a:gd name="connsiteX6" fmla="*/ 203835 w 1069812"/>
              <a:gd name="connsiteY6" fmla="*/ 1136597 h 2188044"/>
              <a:gd name="connsiteX7" fmla="*/ 7282 w 1069812"/>
              <a:gd name="connsiteY7" fmla="*/ 324745 h 2188044"/>
              <a:gd name="connsiteX8" fmla="*/ 520030 w 1069812"/>
              <a:gd name="connsiteY8" fmla="*/ 5 h 2188044"/>
              <a:gd name="connsiteX0" fmla="*/ 520030 w 1067350"/>
              <a:gd name="connsiteY0" fmla="*/ 5 h 2188044"/>
              <a:gd name="connsiteX1" fmla="*/ 1061981 w 1067350"/>
              <a:gd name="connsiteY1" fmla="*/ 330128 h 2188044"/>
              <a:gd name="connsiteX2" fmla="*/ 810116 w 1067350"/>
              <a:gd name="connsiteY2" fmla="*/ 1137941 h 2188044"/>
              <a:gd name="connsiteX3" fmla="*/ 1024232 w 1067350"/>
              <a:gd name="connsiteY3" fmla="*/ 1862988 h 2188044"/>
              <a:gd name="connsiteX4" fmla="*/ 614033 w 1067350"/>
              <a:gd name="connsiteY4" fmla="*/ 2187729 h 2188044"/>
              <a:gd name="connsiteX5" fmla="*/ 101287 w 1067350"/>
              <a:gd name="connsiteY5" fmla="*/ 1905717 h 2188044"/>
              <a:gd name="connsiteX6" fmla="*/ 203835 w 1067350"/>
              <a:gd name="connsiteY6" fmla="*/ 1136597 h 2188044"/>
              <a:gd name="connsiteX7" fmla="*/ 7282 w 1067350"/>
              <a:gd name="connsiteY7" fmla="*/ 324745 h 2188044"/>
              <a:gd name="connsiteX8" fmla="*/ 520030 w 1067350"/>
              <a:gd name="connsiteY8" fmla="*/ 5 h 2188044"/>
              <a:gd name="connsiteX0" fmla="*/ 517644 w 1064964"/>
              <a:gd name="connsiteY0" fmla="*/ 5 h 2188044"/>
              <a:gd name="connsiteX1" fmla="*/ 1059595 w 1064964"/>
              <a:gd name="connsiteY1" fmla="*/ 330128 h 2188044"/>
              <a:gd name="connsiteX2" fmla="*/ 807730 w 1064964"/>
              <a:gd name="connsiteY2" fmla="*/ 1137941 h 2188044"/>
              <a:gd name="connsiteX3" fmla="*/ 1021846 w 1064964"/>
              <a:gd name="connsiteY3" fmla="*/ 1862988 h 2188044"/>
              <a:gd name="connsiteX4" fmla="*/ 611647 w 1064964"/>
              <a:gd name="connsiteY4" fmla="*/ 2187729 h 2188044"/>
              <a:gd name="connsiteX5" fmla="*/ 98901 w 1064964"/>
              <a:gd name="connsiteY5" fmla="*/ 1905717 h 2188044"/>
              <a:gd name="connsiteX6" fmla="*/ 244649 w 1064964"/>
              <a:gd name="connsiteY6" fmla="*/ 1136597 h 2188044"/>
              <a:gd name="connsiteX7" fmla="*/ 4896 w 1064964"/>
              <a:gd name="connsiteY7" fmla="*/ 324745 h 2188044"/>
              <a:gd name="connsiteX8" fmla="*/ 517644 w 1064964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773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77301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49898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86997"/>
              <a:gd name="connsiteY0" fmla="*/ 5 h 2216792"/>
              <a:gd name="connsiteX1" fmla="*/ 1059595 w 1086997"/>
              <a:gd name="connsiteY1" fmla="*/ 330128 h 2216792"/>
              <a:gd name="connsiteX2" fmla="*/ 807730 w 1086997"/>
              <a:gd name="connsiteY2" fmla="*/ 1137941 h 2216792"/>
              <a:gd name="connsiteX3" fmla="*/ 1084550 w 1086997"/>
              <a:gd name="connsiteY3" fmla="*/ 1862988 h 2216792"/>
              <a:gd name="connsiteX4" fmla="*/ 611647 w 1086997"/>
              <a:gd name="connsiteY4" fmla="*/ 2216529 h 2216792"/>
              <a:gd name="connsiteX5" fmla="*/ 49898 w 1086997"/>
              <a:gd name="connsiteY5" fmla="*/ 1905717 h 2216792"/>
              <a:gd name="connsiteX6" fmla="*/ 244649 w 1086997"/>
              <a:gd name="connsiteY6" fmla="*/ 1136597 h 2216792"/>
              <a:gd name="connsiteX7" fmla="*/ 4896 w 1086997"/>
              <a:gd name="connsiteY7" fmla="*/ 324745 h 2216792"/>
              <a:gd name="connsiteX8" fmla="*/ 517644 w 1086997"/>
              <a:gd name="connsiteY8" fmla="*/ 5 h 2216792"/>
              <a:gd name="connsiteX0" fmla="*/ 517644 w 1087831"/>
              <a:gd name="connsiteY0" fmla="*/ 5 h 2271535"/>
              <a:gd name="connsiteX1" fmla="*/ 1059595 w 1087831"/>
              <a:gd name="connsiteY1" fmla="*/ 330128 h 2271535"/>
              <a:gd name="connsiteX2" fmla="*/ 807730 w 1087831"/>
              <a:gd name="connsiteY2" fmla="*/ 1137941 h 2271535"/>
              <a:gd name="connsiteX3" fmla="*/ 1084550 w 1087831"/>
              <a:gd name="connsiteY3" fmla="*/ 1862988 h 2271535"/>
              <a:gd name="connsiteX4" fmla="*/ 577394 w 1087831"/>
              <a:gd name="connsiteY4" fmla="*/ 2271335 h 2271535"/>
              <a:gd name="connsiteX5" fmla="*/ 49898 w 1087831"/>
              <a:gd name="connsiteY5" fmla="*/ 1905717 h 2271535"/>
              <a:gd name="connsiteX6" fmla="*/ 244649 w 1087831"/>
              <a:gd name="connsiteY6" fmla="*/ 1136597 h 2271535"/>
              <a:gd name="connsiteX7" fmla="*/ 4896 w 1087831"/>
              <a:gd name="connsiteY7" fmla="*/ 324745 h 2271535"/>
              <a:gd name="connsiteX8" fmla="*/ 517644 w 1087831"/>
              <a:gd name="connsiteY8" fmla="*/ 5 h 2271535"/>
              <a:gd name="connsiteX0" fmla="*/ 551419 w 1121606"/>
              <a:gd name="connsiteY0" fmla="*/ 411 h 2271941"/>
              <a:gd name="connsiteX1" fmla="*/ 1093370 w 1121606"/>
              <a:gd name="connsiteY1" fmla="*/ 330534 h 2271941"/>
              <a:gd name="connsiteX2" fmla="*/ 841505 w 1121606"/>
              <a:gd name="connsiteY2" fmla="*/ 1138347 h 2271941"/>
              <a:gd name="connsiteX3" fmla="*/ 1118325 w 1121606"/>
              <a:gd name="connsiteY3" fmla="*/ 1863394 h 2271941"/>
              <a:gd name="connsiteX4" fmla="*/ 611169 w 1121606"/>
              <a:gd name="connsiteY4" fmla="*/ 2271741 h 2271941"/>
              <a:gd name="connsiteX5" fmla="*/ 83673 w 1121606"/>
              <a:gd name="connsiteY5" fmla="*/ 1906123 h 2271941"/>
              <a:gd name="connsiteX6" fmla="*/ 278424 w 1121606"/>
              <a:gd name="connsiteY6" fmla="*/ 1137003 h 2271941"/>
              <a:gd name="connsiteX7" fmla="*/ 4418 w 1121606"/>
              <a:gd name="connsiteY7" fmla="*/ 284047 h 2271941"/>
              <a:gd name="connsiteX8" fmla="*/ 551419 w 1121606"/>
              <a:gd name="connsiteY8" fmla="*/ 411 h 2271941"/>
              <a:gd name="connsiteX0" fmla="*/ 551419 w 1121606"/>
              <a:gd name="connsiteY0" fmla="*/ 262 h 2347149"/>
              <a:gd name="connsiteX1" fmla="*/ 1093370 w 1121606"/>
              <a:gd name="connsiteY1" fmla="*/ 405742 h 2347149"/>
              <a:gd name="connsiteX2" fmla="*/ 841505 w 1121606"/>
              <a:gd name="connsiteY2" fmla="*/ 1213555 h 2347149"/>
              <a:gd name="connsiteX3" fmla="*/ 1118325 w 1121606"/>
              <a:gd name="connsiteY3" fmla="*/ 1938602 h 2347149"/>
              <a:gd name="connsiteX4" fmla="*/ 611169 w 1121606"/>
              <a:gd name="connsiteY4" fmla="*/ 2346949 h 2347149"/>
              <a:gd name="connsiteX5" fmla="*/ 83673 w 1121606"/>
              <a:gd name="connsiteY5" fmla="*/ 1981331 h 2347149"/>
              <a:gd name="connsiteX6" fmla="*/ 278424 w 1121606"/>
              <a:gd name="connsiteY6" fmla="*/ 1212211 h 2347149"/>
              <a:gd name="connsiteX7" fmla="*/ 4418 w 1121606"/>
              <a:gd name="connsiteY7" fmla="*/ 359255 h 2347149"/>
              <a:gd name="connsiteX8" fmla="*/ 551419 w 1121606"/>
              <a:gd name="connsiteY8" fmla="*/ 262 h 2347149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83673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54692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66284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0 h 2403267"/>
              <a:gd name="connsiteX1" fmla="*/ 1141325 w 1145977"/>
              <a:gd name="connsiteY1" fmla="*/ 413906 h 2403267"/>
              <a:gd name="connsiteX2" fmla="*/ 841505 w 1145977"/>
              <a:gd name="connsiteY2" fmla="*/ 1269673 h 2403267"/>
              <a:gd name="connsiteX3" fmla="*/ 1118325 w 1145977"/>
              <a:gd name="connsiteY3" fmla="*/ 1994720 h 2403267"/>
              <a:gd name="connsiteX4" fmla="*/ 611169 w 1145977"/>
              <a:gd name="connsiteY4" fmla="*/ 2403067 h 2403267"/>
              <a:gd name="connsiteX5" fmla="*/ 66284 w 1145977"/>
              <a:gd name="connsiteY5" fmla="*/ 2037449 h 2403267"/>
              <a:gd name="connsiteX6" fmla="*/ 278424 w 1145977"/>
              <a:gd name="connsiteY6" fmla="*/ 1268329 h 2403267"/>
              <a:gd name="connsiteX7" fmla="*/ 4418 w 1145977"/>
              <a:gd name="connsiteY7" fmla="*/ 415373 h 2403267"/>
              <a:gd name="connsiteX8" fmla="*/ 551419 w 1145977"/>
              <a:gd name="connsiteY8" fmla="*/ 0 h 2403267"/>
              <a:gd name="connsiteX0" fmla="*/ 551419 w 1145977"/>
              <a:gd name="connsiteY0" fmla="*/ 0 h 2453346"/>
              <a:gd name="connsiteX1" fmla="*/ 1141325 w 1145977"/>
              <a:gd name="connsiteY1" fmla="*/ 413906 h 2453346"/>
              <a:gd name="connsiteX2" fmla="*/ 841505 w 1145977"/>
              <a:gd name="connsiteY2" fmla="*/ 1269673 h 2453346"/>
              <a:gd name="connsiteX3" fmla="*/ 1118325 w 1145977"/>
              <a:gd name="connsiteY3" fmla="*/ 1994720 h 2453346"/>
              <a:gd name="connsiteX4" fmla="*/ 605373 w 1145977"/>
              <a:gd name="connsiteY4" fmla="*/ 2453182 h 2453346"/>
              <a:gd name="connsiteX5" fmla="*/ 66284 w 1145977"/>
              <a:gd name="connsiteY5" fmla="*/ 2037449 h 2453346"/>
              <a:gd name="connsiteX6" fmla="*/ 278424 w 1145977"/>
              <a:gd name="connsiteY6" fmla="*/ 1268329 h 2453346"/>
              <a:gd name="connsiteX7" fmla="*/ 4418 w 1145977"/>
              <a:gd name="connsiteY7" fmla="*/ 415373 h 2453346"/>
              <a:gd name="connsiteX8" fmla="*/ 551419 w 1145977"/>
              <a:gd name="connsiteY8" fmla="*/ 0 h 24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7" h="2453346">
                <a:moveTo>
                  <a:pt x="551419" y="0"/>
                </a:moveTo>
                <a:cubicBezTo>
                  <a:pt x="740903" y="-244"/>
                  <a:pt x="1092977" y="202294"/>
                  <a:pt x="1141325" y="413906"/>
                </a:cubicBezTo>
                <a:cubicBezTo>
                  <a:pt x="1189673" y="625518"/>
                  <a:pt x="845338" y="1006204"/>
                  <a:pt x="841505" y="1269673"/>
                </a:cubicBezTo>
                <a:cubicBezTo>
                  <a:pt x="837672" y="1533142"/>
                  <a:pt x="1157680" y="1797469"/>
                  <a:pt x="1118325" y="1994720"/>
                </a:cubicBezTo>
                <a:cubicBezTo>
                  <a:pt x="1078970" y="2191972"/>
                  <a:pt x="780713" y="2446061"/>
                  <a:pt x="605373" y="2453182"/>
                </a:cubicBezTo>
                <a:cubicBezTo>
                  <a:pt x="430033" y="2460304"/>
                  <a:pt x="120775" y="2234924"/>
                  <a:pt x="66284" y="2037449"/>
                </a:cubicBezTo>
                <a:cubicBezTo>
                  <a:pt x="11793" y="1839974"/>
                  <a:pt x="277000" y="1479125"/>
                  <a:pt x="278424" y="1268329"/>
                </a:cubicBezTo>
                <a:cubicBezTo>
                  <a:pt x="279848" y="1057533"/>
                  <a:pt x="-41081" y="626761"/>
                  <a:pt x="4418" y="415373"/>
                </a:cubicBezTo>
                <a:cubicBezTo>
                  <a:pt x="49917" y="203985"/>
                  <a:pt x="361935" y="244"/>
                  <a:pt x="551419" y="0"/>
                </a:cubicBezTo>
                <a:close/>
              </a:path>
            </a:pathLst>
          </a:custGeom>
          <a:gradFill>
            <a:gsLst>
              <a:gs pos="0">
                <a:srgbClr val="002BB4">
                  <a:alpha val="39000"/>
                </a:srgbClr>
              </a:gs>
              <a:gs pos="48000">
                <a:srgbClr val="0033CC">
                  <a:lumMod val="83000"/>
                  <a:lumOff val="17000"/>
                  <a:alpha val="42000"/>
                </a:srgbClr>
              </a:gs>
              <a:gs pos="100000">
                <a:srgbClr val="001454">
                  <a:lumMod val="77000"/>
                  <a:lumOff val="23000"/>
                  <a:alpha val="43000"/>
                </a:srgbClr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perspectiveRelaxedModerately" fov="4500000">
              <a:rot lat="1200000" lon="0" rev="0"/>
            </a:camera>
            <a:lightRig rig="twoPt" dir="t"/>
          </a:scene3d>
          <a:sp3d prstMaterial="matte">
            <a:bevelT w="1016000" h="533400" prst="coolSlant"/>
            <a:bevelB w="1841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C197C04-F4BD-43A1-A824-63B285C06D32}"/>
              </a:ext>
            </a:extLst>
          </p:cNvPr>
          <p:cNvSpPr/>
          <p:nvPr/>
        </p:nvSpPr>
        <p:spPr>
          <a:xfrm>
            <a:off x="6674090" y="2924218"/>
            <a:ext cx="1638880" cy="1537353"/>
          </a:xfrm>
          <a:prstGeom prst="arc">
            <a:avLst>
              <a:gd name="adj1" fmla="val 10450095"/>
              <a:gd name="adj2" fmla="val 444908"/>
            </a:avLst>
          </a:prstGeom>
          <a:ln w="441325" cap="rnd">
            <a:solidFill>
              <a:srgbClr val="EA0000">
                <a:alpha val="58000"/>
              </a:srgbClr>
            </a:solidFill>
          </a:ln>
          <a:scene3d>
            <a:camera prst="perspectiveRelaxed">
              <a:rot lat="17400000" lon="0" rev="0"/>
            </a:camera>
            <a:lightRig rig="twoPt" dir="t"/>
          </a:scene3d>
          <a:sp3d>
            <a:bevelT w="266700" h="254000"/>
            <a:bevelB w="184150" h="222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33196A-0086-B268-132D-9611FB67441A}"/>
              </a:ext>
            </a:extLst>
          </p:cNvPr>
          <p:cNvSpPr/>
          <p:nvPr/>
        </p:nvSpPr>
        <p:spPr>
          <a:xfrm>
            <a:off x="6438094" y="3581519"/>
            <a:ext cx="411783" cy="399103"/>
          </a:xfrm>
          <a:prstGeom prst="ellipse">
            <a:avLst/>
          </a:prstGeom>
          <a:solidFill>
            <a:srgbClr val="86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97E94D-4BDA-C6D7-5BE6-EE33C2B55F0C}"/>
              </a:ext>
            </a:extLst>
          </p:cNvPr>
          <p:cNvSpPr/>
          <p:nvPr/>
        </p:nvSpPr>
        <p:spPr>
          <a:xfrm>
            <a:off x="8091323" y="3604108"/>
            <a:ext cx="457643" cy="399103"/>
          </a:xfrm>
          <a:prstGeom prst="ellipse">
            <a:avLst/>
          </a:prstGeom>
          <a:solidFill>
            <a:srgbClr val="86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44FC69-B3D6-B482-C726-C7AD72F841BB}"/>
              </a:ext>
            </a:extLst>
          </p:cNvPr>
          <p:cNvSpPr/>
          <p:nvPr/>
        </p:nvSpPr>
        <p:spPr>
          <a:xfrm>
            <a:off x="6946920" y="2900318"/>
            <a:ext cx="1107904" cy="2194547"/>
          </a:xfrm>
          <a:custGeom>
            <a:avLst/>
            <a:gdLst>
              <a:gd name="connsiteX0" fmla="*/ 388187 w 1112292"/>
              <a:gd name="connsiteY0" fmla="*/ 896 h 2171546"/>
              <a:gd name="connsiteX1" fmla="*/ 1097488 w 1112292"/>
              <a:gd name="connsiteY1" fmla="*/ 496553 h 2171546"/>
              <a:gd name="connsiteX2" fmla="*/ 875297 w 1112292"/>
              <a:gd name="connsiteY2" fmla="*/ 1128941 h 2171546"/>
              <a:gd name="connsiteX3" fmla="*/ 1106034 w 1112292"/>
              <a:gd name="connsiteY3" fmla="*/ 1675872 h 2171546"/>
              <a:gd name="connsiteX4" fmla="*/ 567648 w 1112292"/>
              <a:gd name="connsiteY4" fmla="*/ 2171528 h 2171546"/>
              <a:gd name="connsiteX5" fmla="*/ 3626 w 1112292"/>
              <a:gd name="connsiteY5" fmla="*/ 1658781 h 2171546"/>
              <a:gd name="connsiteX6" fmla="*/ 311275 w 1112292"/>
              <a:gd name="connsiteY6" fmla="*/ 1103304 h 2171546"/>
              <a:gd name="connsiteX7" fmla="*/ 12172 w 1112292"/>
              <a:gd name="connsiteY7" fmla="*/ 394003 h 2171546"/>
              <a:gd name="connsiteX8" fmla="*/ 388187 w 1112292"/>
              <a:gd name="connsiteY8" fmla="*/ 896 h 2171546"/>
              <a:gd name="connsiteX0" fmla="*/ 550557 w 1112292"/>
              <a:gd name="connsiteY0" fmla="*/ 912 h 2171562"/>
              <a:gd name="connsiteX1" fmla="*/ 1097488 w 1112292"/>
              <a:gd name="connsiteY1" fmla="*/ 496569 h 2171562"/>
              <a:gd name="connsiteX2" fmla="*/ 875297 w 1112292"/>
              <a:gd name="connsiteY2" fmla="*/ 1128957 h 2171562"/>
              <a:gd name="connsiteX3" fmla="*/ 1106034 w 1112292"/>
              <a:gd name="connsiteY3" fmla="*/ 1675888 h 2171562"/>
              <a:gd name="connsiteX4" fmla="*/ 567648 w 1112292"/>
              <a:gd name="connsiteY4" fmla="*/ 2171544 h 2171562"/>
              <a:gd name="connsiteX5" fmla="*/ 3626 w 1112292"/>
              <a:gd name="connsiteY5" fmla="*/ 1658797 h 2171562"/>
              <a:gd name="connsiteX6" fmla="*/ 311275 w 1112292"/>
              <a:gd name="connsiteY6" fmla="*/ 1103320 h 2171562"/>
              <a:gd name="connsiteX7" fmla="*/ 12172 w 1112292"/>
              <a:gd name="connsiteY7" fmla="*/ 394019 h 2171562"/>
              <a:gd name="connsiteX8" fmla="*/ 550557 w 1112292"/>
              <a:gd name="connsiteY8" fmla="*/ 912 h 2171562"/>
              <a:gd name="connsiteX0" fmla="*/ 550557 w 1112292"/>
              <a:gd name="connsiteY0" fmla="*/ 29 h 2170679"/>
              <a:gd name="connsiteX1" fmla="*/ 1097488 w 1112292"/>
              <a:gd name="connsiteY1" fmla="*/ 410228 h 2170679"/>
              <a:gd name="connsiteX2" fmla="*/ 875297 w 1112292"/>
              <a:gd name="connsiteY2" fmla="*/ 1128074 h 2170679"/>
              <a:gd name="connsiteX3" fmla="*/ 1106034 w 1112292"/>
              <a:gd name="connsiteY3" fmla="*/ 1675005 h 2170679"/>
              <a:gd name="connsiteX4" fmla="*/ 567648 w 1112292"/>
              <a:gd name="connsiteY4" fmla="*/ 2170661 h 2170679"/>
              <a:gd name="connsiteX5" fmla="*/ 3626 w 1112292"/>
              <a:gd name="connsiteY5" fmla="*/ 1657914 h 2170679"/>
              <a:gd name="connsiteX6" fmla="*/ 311275 w 1112292"/>
              <a:gd name="connsiteY6" fmla="*/ 1102437 h 2170679"/>
              <a:gd name="connsiteX7" fmla="*/ 12172 w 1112292"/>
              <a:gd name="connsiteY7" fmla="*/ 393136 h 2170679"/>
              <a:gd name="connsiteX8" fmla="*/ 550557 w 1112292"/>
              <a:gd name="connsiteY8" fmla="*/ 29 h 2170679"/>
              <a:gd name="connsiteX0" fmla="*/ 550557 w 1112292"/>
              <a:gd name="connsiteY0" fmla="*/ 613 h 2171263"/>
              <a:gd name="connsiteX1" fmla="*/ 1097488 w 1112292"/>
              <a:gd name="connsiteY1" fmla="*/ 410812 h 2171263"/>
              <a:gd name="connsiteX2" fmla="*/ 875297 w 1112292"/>
              <a:gd name="connsiteY2" fmla="*/ 1128658 h 2171263"/>
              <a:gd name="connsiteX3" fmla="*/ 1106034 w 1112292"/>
              <a:gd name="connsiteY3" fmla="*/ 1675589 h 2171263"/>
              <a:gd name="connsiteX4" fmla="*/ 567648 w 1112292"/>
              <a:gd name="connsiteY4" fmla="*/ 2171245 h 2171263"/>
              <a:gd name="connsiteX5" fmla="*/ 3626 w 1112292"/>
              <a:gd name="connsiteY5" fmla="*/ 1658498 h 2171263"/>
              <a:gd name="connsiteX6" fmla="*/ 311275 w 1112292"/>
              <a:gd name="connsiteY6" fmla="*/ 1103021 h 2171263"/>
              <a:gd name="connsiteX7" fmla="*/ 29264 w 1112292"/>
              <a:gd name="connsiteY7" fmla="*/ 496269 h 2171263"/>
              <a:gd name="connsiteX8" fmla="*/ 550557 w 1112292"/>
              <a:gd name="connsiteY8" fmla="*/ 613 h 2171263"/>
              <a:gd name="connsiteX0" fmla="*/ 554113 w 1115848"/>
              <a:gd name="connsiteY0" fmla="*/ 613 h 2171263"/>
              <a:gd name="connsiteX1" fmla="*/ 1101044 w 1115848"/>
              <a:gd name="connsiteY1" fmla="*/ 410812 h 2171263"/>
              <a:gd name="connsiteX2" fmla="*/ 878853 w 1115848"/>
              <a:gd name="connsiteY2" fmla="*/ 1128658 h 2171263"/>
              <a:gd name="connsiteX3" fmla="*/ 1109590 w 1115848"/>
              <a:gd name="connsiteY3" fmla="*/ 1675589 h 2171263"/>
              <a:gd name="connsiteX4" fmla="*/ 571204 w 1115848"/>
              <a:gd name="connsiteY4" fmla="*/ 2171245 h 2171263"/>
              <a:gd name="connsiteX5" fmla="*/ 7182 w 1115848"/>
              <a:gd name="connsiteY5" fmla="*/ 1658498 h 2171263"/>
              <a:gd name="connsiteX6" fmla="*/ 237918 w 1115848"/>
              <a:gd name="connsiteY6" fmla="*/ 1137205 h 2171263"/>
              <a:gd name="connsiteX7" fmla="*/ 32820 w 1115848"/>
              <a:gd name="connsiteY7" fmla="*/ 496269 h 2171263"/>
              <a:gd name="connsiteX8" fmla="*/ 554113 w 1115848"/>
              <a:gd name="connsiteY8" fmla="*/ 613 h 2171263"/>
              <a:gd name="connsiteX0" fmla="*/ 528364 w 1090099"/>
              <a:gd name="connsiteY0" fmla="*/ 613 h 2171510"/>
              <a:gd name="connsiteX1" fmla="*/ 1075295 w 1090099"/>
              <a:gd name="connsiteY1" fmla="*/ 410812 h 2171510"/>
              <a:gd name="connsiteX2" fmla="*/ 853104 w 1090099"/>
              <a:gd name="connsiteY2" fmla="*/ 1128658 h 2171510"/>
              <a:gd name="connsiteX3" fmla="*/ 1083841 w 1090099"/>
              <a:gd name="connsiteY3" fmla="*/ 1675589 h 2171510"/>
              <a:gd name="connsiteX4" fmla="*/ 545455 w 1090099"/>
              <a:gd name="connsiteY4" fmla="*/ 2171245 h 2171510"/>
              <a:gd name="connsiteX5" fmla="*/ 49800 w 1090099"/>
              <a:gd name="connsiteY5" fmla="*/ 1735410 h 2171510"/>
              <a:gd name="connsiteX6" fmla="*/ 212169 w 1090099"/>
              <a:gd name="connsiteY6" fmla="*/ 1137205 h 2171510"/>
              <a:gd name="connsiteX7" fmla="*/ 7071 w 1090099"/>
              <a:gd name="connsiteY7" fmla="*/ 496269 h 2171510"/>
              <a:gd name="connsiteX8" fmla="*/ 528364 w 1090099"/>
              <a:gd name="connsiteY8" fmla="*/ 613 h 2171510"/>
              <a:gd name="connsiteX0" fmla="*/ 528364 w 1090099"/>
              <a:gd name="connsiteY0" fmla="*/ 613 h 2171536"/>
              <a:gd name="connsiteX1" fmla="*/ 1075295 w 1090099"/>
              <a:gd name="connsiteY1" fmla="*/ 410812 h 2171536"/>
              <a:gd name="connsiteX2" fmla="*/ 853104 w 1090099"/>
              <a:gd name="connsiteY2" fmla="*/ 1128658 h 2171536"/>
              <a:gd name="connsiteX3" fmla="*/ 1083841 w 1090099"/>
              <a:gd name="connsiteY3" fmla="*/ 1675589 h 2171536"/>
              <a:gd name="connsiteX4" fmla="*/ 545455 w 1090099"/>
              <a:gd name="connsiteY4" fmla="*/ 2171245 h 2171536"/>
              <a:gd name="connsiteX5" fmla="*/ 49800 w 1090099"/>
              <a:gd name="connsiteY5" fmla="*/ 1735410 h 2171536"/>
              <a:gd name="connsiteX6" fmla="*/ 212169 w 1090099"/>
              <a:gd name="connsiteY6" fmla="*/ 1137205 h 2171536"/>
              <a:gd name="connsiteX7" fmla="*/ 7071 w 1090099"/>
              <a:gd name="connsiteY7" fmla="*/ 496269 h 2171536"/>
              <a:gd name="connsiteX8" fmla="*/ 528364 w 1090099"/>
              <a:gd name="connsiteY8" fmla="*/ 613 h 2171536"/>
              <a:gd name="connsiteX0" fmla="*/ 528364 w 1082479"/>
              <a:gd name="connsiteY0" fmla="*/ 613 h 2171343"/>
              <a:gd name="connsiteX1" fmla="*/ 1075295 w 1082479"/>
              <a:gd name="connsiteY1" fmla="*/ 410812 h 2171343"/>
              <a:gd name="connsiteX2" fmla="*/ 853104 w 1082479"/>
              <a:gd name="connsiteY2" fmla="*/ 1128658 h 2171343"/>
              <a:gd name="connsiteX3" fmla="*/ 1032566 w 1082479"/>
              <a:gd name="connsiteY3" fmla="*/ 1701227 h 2171343"/>
              <a:gd name="connsiteX4" fmla="*/ 545455 w 1082479"/>
              <a:gd name="connsiteY4" fmla="*/ 2171245 h 2171343"/>
              <a:gd name="connsiteX5" fmla="*/ 49800 w 1082479"/>
              <a:gd name="connsiteY5" fmla="*/ 1735410 h 2171343"/>
              <a:gd name="connsiteX6" fmla="*/ 212169 w 1082479"/>
              <a:gd name="connsiteY6" fmla="*/ 1137205 h 2171343"/>
              <a:gd name="connsiteX7" fmla="*/ 7071 w 1082479"/>
              <a:gd name="connsiteY7" fmla="*/ 496269 h 2171343"/>
              <a:gd name="connsiteX8" fmla="*/ 528364 w 1082479"/>
              <a:gd name="connsiteY8" fmla="*/ 613 h 2171343"/>
              <a:gd name="connsiteX0" fmla="*/ 528364 w 1082479"/>
              <a:gd name="connsiteY0" fmla="*/ 613 h 2162791"/>
              <a:gd name="connsiteX1" fmla="*/ 1075295 w 1082479"/>
              <a:gd name="connsiteY1" fmla="*/ 410812 h 2162791"/>
              <a:gd name="connsiteX2" fmla="*/ 853104 w 1082479"/>
              <a:gd name="connsiteY2" fmla="*/ 1128658 h 2162791"/>
              <a:gd name="connsiteX3" fmla="*/ 1032566 w 1082479"/>
              <a:gd name="connsiteY3" fmla="*/ 1701227 h 2162791"/>
              <a:gd name="connsiteX4" fmla="*/ 648004 w 1082479"/>
              <a:gd name="connsiteY4" fmla="*/ 2162700 h 2162791"/>
              <a:gd name="connsiteX5" fmla="*/ 49800 w 1082479"/>
              <a:gd name="connsiteY5" fmla="*/ 1735410 h 2162791"/>
              <a:gd name="connsiteX6" fmla="*/ 212169 w 1082479"/>
              <a:gd name="connsiteY6" fmla="*/ 1137205 h 2162791"/>
              <a:gd name="connsiteX7" fmla="*/ 7071 w 1082479"/>
              <a:gd name="connsiteY7" fmla="*/ 496269 h 2162791"/>
              <a:gd name="connsiteX8" fmla="*/ 528364 w 1082479"/>
              <a:gd name="connsiteY8" fmla="*/ 613 h 2162791"/>
              <a:gd name="connsiteX0" fmla="*/ 528364 w 1082479"/>
              <a:gd name="connsiteY0" fmla="*/ 613 h 2188421"/>
              <a:gd name="connsiteX1" fmla="*/ 1075295 w 1082479"/>
              <a:gd name="connsiteY1" fmla="*/ 410812 h 2188421"/>
              <a:gd name="connsiteX2" fmla="*/ 853104 w 1082479"/>
              <a:gd name="connsiteY2" fmla="*/ 1128658 h 2188421"/>
              <a:gd name="connsiteX3" fmla="*/ 1032566 w 1082479"/>
              <a:gd name="connsiteY3" fmla="*/ 1701227 h 2188421"/>
              <a:gd name="connsiteX4" fmla="*/ 622367 w 1082479"/>
              <a:gd name="connsiteY4" fmla="*/ 2188337 h 2188421"/>
              <a:gd name="connsiteX5" fmla="*/ 49800 w 1082479"/>
              <a:gd name="connsiteY5" fmla="*/ 1735410 h 2188421"/>
              <a:gd name="connsiteX6" fmla="*/ 212169 w 1082479"/>
              <a:gd name="connsiteY6" fmla="*/ 1137205 h 2188421"/>
              <a:gd name="connsiteX7" fmla="*/ 7071 w 1082479"/>
              <a:gd name="connsiteY7" fmla="*/ 496269 h 2188421"/>
              <a:gd name="connsiteX8" fmla="*/ 528364 w 1082479"/>
              <a:gd name="connsiteY8" fmla="*/ 613 h 2188421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8364 w 1082479"/>
              <a:gd name="connsiteY0" fmla="*/ 48 h 2187856"/>
              <a:gd name="connsiteX1" fmla="*/ 1075295 w 1082479"/>
              <a:gd name="connsiteY1" fmla="*/ 470067 h 2187856"/>
              <a:gd name="connsiteX2" fmla="*/ 853104 w 1082479"/>
              <a:gd name="connsiteY2" fmla="*/ 1128093 h 2187856"/>
              <a:gd name="connsiteX3" fmla="*/ 1032566 w 1082479"/>
              <a:gd name="connsiteY3" fmla="*/ 1700662 h 2187856"/>
              <a:gd name="connsiteX4" fmla="*/ 622367 w 1082479"/>
              <a:gd name="connsiteY4" fmla="*/ 2187772 h 2187856"/>
              <a:gd name="connsiteX5" fmla="*/ 49800 w 1082479"/>
              <a:gd name="connsiteY5" fmla="*/ 1734845 h 2187856"/>
              <a:gd name="connsiteX6" fmla="*/ 212169 w 1082479"/>
              <a:gd name="connsiteY6" fmla="*/ 1136640 h 2187856"/>
              <a:gd name="connsiteX7" fmla="*/ 7071 w 1082479"/>
              <a:gd name="connsiteY7" fmla="*/ 495704 h 2187856"/>
              <a:gd name="connsiteX8" fmla="*/ 528364 w 1082479"/>
              <a:gd name="connsiteY8" fmla="*/ 48 h 2187856"/>
              <a:gd name="connsiteX0" fmla="*/ 520030 w 1074145"/>
              <a:gd name="connsiteY0" fmla="*/ 2439 h 2190247"/>
              <a:gd name="connsiteX1" fmla="*/ 1066961 w 1074145"/>
              <a:gd name="connsiteY1" fmla="*/ 472458 h 2190247"/>
              <a:gd name="connsiteX2" fmla="*/ 844770 w 1074145"/>
              <a:gd name="connsiteY2" fmla="*/ 1130484 h 2190247"/>
              <a:gd name="connsiteX3" fmla="*/ 1024232 w 1074145"/>
              <a:gd name="connsiteY3" fmla="*/ 1703053 h 2190247"/>
              <a:gd name="connsiteX4" fmla="*/ 614033 w 1074145"/>
              <a:gd name="connsiteY4" fmla="*/ 2190163 h 2190247"/>
              <a:gd name="connsiteX5" fmla="*/ 41466 w 1074145"/>
              <a:gd name="connsiteY5" fmla="*/ 1737236 h 2190247"/>
              <a:gd name="connsiteX6" fmla="*/ 203835 w 1074145"/>
              <a:gd name="connsiteY6" fmla="*/ 1139031 h 2190247"/>
              <a:gd name="connsiteX7" fmla="*/ 7282 w 1074145"/>
              <a:gd name="connsiteY7" fmla="*/ 327179 h 2190247"/>
              <a:gd name="connsiteX8" fmla="*/ 520030 w 1074145"/>
              <a:gd name="connsiteY8" fmla="*/ 2439 h 2190247"/>
              <a:gd name="connsiteX0" fmla="*/ 520030 w 1132955"/>
              <a:gd name="connsiteY0" fmla="*/ 167 h 2187975"/>
              <a:gd name="connsiteX1" fmla="*/ 1126781 w 1132955"/>
              <a:gd name="connsiteY1" fmla="*/ 359090 h 2187975"/>
              <a:gd name="connsiteX2" fmla="*/ 844770 w 1132955"/>
              <a:gd name="connsiteY2" fmla="*/ 1128212 h 2187975"/>
              <a:gd name="connsiteX3" fmla="*/ 1024232 w 1132955"/>
              <a:gd name="connsiteY3" fmla="*/ 1700781 h 2187975"/>
              <a:gd name="connsiteX4" fmla="*/ 614033 w 1132955"/>
              <a:gd name="connsiteY4" fmla="*/ 2187891 h 2187975"/>
              <a:gd name="connsiteX5" fmla="*/ 41466 w 1132955"/>
              <a:gd name="connsiteY5" fmla="*/ 1734964 h 2187975"/>
              <a:gd name="connsiteX6" fmla="*/ 203835 w 1132955"/>
              <a:gd name="connsiteY6" fmla="*/ 1136759 h 2187975"/>
              <a:gd name="connsiteX7" fmla="*/ 7282 w 1132955"/>
              <a:gd name="connsiteY7" fmla="*/ 324907 h 2187975"/>
              <a:gd name="connsiteX8" fmla="*/ 520030 w 1132955"/>
              <a:gd name="connsiteY8" fmla="*/ 167 h 2187975"/>
              <a:gd name="connsiteX0" fmla="*/ 520030 w 1133003"/>
              <a:gd name="connsiteY0" fmla="*/ 167 h 2189718"/>
              <a:gd name="connsiteX1" fmla="*/ 1126781 w 1133003"/>
              <a:gd name="connsiteY1" fmla="*/ 359090 h 2189718"/>
              <a:gd name="connsiteX2" fmla="*/ 844770 w 1133003"/>
              <a:gd name="connsiteY2" fmla="*/ 1128212 h 2189718"/>
              <a:gd name="connsiteX3" fmla="*/ 1007141 w 1133003"/>
              <a:gd name="connsiteY3" fmla="*/ 1863151 h 2189718"/>
              <a:gd name="connsiteX4" fmla="*/ 614033 w 1133003"/>
              <a:gd name="connsiteY4" fmla="*/ 2187891 h 2189718"/>
              <a:gd name="connsiteX5" fmla="*/ 41466 w 1133003"/>
              <a:gd name="connsiteY5" fmla="*/ 1734964 h 2189718"/>
              <a:gd name="connsiteX6" fmla="*/ 203835 w 1133003"/>
              <a:gd name="connsiteY6" fmla="*/ 1136759 h 2189718"/>
              <a:gd name="connsiteX7" fmla="*/ 7282 w 1133003"/>
              <a:gd name="connsiteY7" fmla="*/ 324907 h 2189718"/>
              <a:gd name="connsiteX8" fmla="*/ 520030 w 1133003"/>
              <a:gd name="connsiteY8" fmla="*/ 167 h 2189718"/>
              <a:gd name="connsiteX0" fmla="*/ 520030 w 1133003"/>
              <a:gd name="connsiteY0" fmla="*/ 167 h 2190555"/>
              <a:gd name="connsiteX1" fmla="*/ 1126781 w 1133003"/>
              <a:gd name="connsiteY1" fmla="*/ 359090 h 2190555"/>
              <a:gd name="connsiteX2" fmla="*/ 844770 w 1133003"/>
              <a:gd name="connsiteY2" fmla="*/ 1128212 h 2190555"/>
              <a:gd name="connsiteX3" fmla="*/ 1007141 w 1133003"/>
              <a:gd name="connsiteY3" fmla="*/ 1863151 h 2190555"/>
              <a:gd name="connsiteX4" fmla="*/ 614033 w 1133003"/>
              <a:gd name="connsiteY4" fmla="*/ 2187891 h 2190555"/>
              <a:gd name="connsiteX5" fmla="*/ 101287 w 1133003"/>
              <a:gd name="connsiteY5" fmla="*/ 1965700 h 2190555"/>
              <a:gd name="connsiteX6" fmla="*/ 203835 w 1133003"/>
              <a:gd name="connsiteY6" fmla="*/ 1136759 h 2190555"/>
              <a:gd name="connsiteX7" fmla="*/ 7282 w 1133003"/>
              <a:gd name="connsiteY7" fmla="*/ 324907 h 2190555"/>
              <a:gd name="connsiteX8" fmla="*/ 520030 w 1133003"/>
              <a:gd name="connsiteY8" fmla="*/ 167 h 2190555"/>
              <a:gd name="connsiteX0" fmla="*/ 520030 w 1132931"/>
              <a:gd name="connsiteY0" fmla="*/ 167 h 2188500"/>
              <a:gd name="connsiteX1" fmla="*/ 1126781 w 1132931"/>
              <a:gd name="connsiteY1" fmla="*/ 359090 h 2188500"/>
              <a:gd name="connsiteX2" fmla="*/ 844770 w 1132931"/>
              <a:gd name="connsiteY2" fmla="*/ 1128212 h 2188500"/>
              <a:gd name="connsiteX3" fmla="*/ 1032778 w 1132931"/>
              <a:gd name="connsiteY3" fmla="*/ 1922971 h 2188500"/>
              <a:gd name="connsiteX4" fmla="*/ 614033 w 1132931"/>
              <a:gd name="connsiteY4" fmla="*/ 2187891 h 2188500"/>
              <a:gd name="connsiteX5" fmla="*/ 101287 w 1132931"/>
              <a:gd name="connsiteY5" fmla="*/ 1965700 h 2188500"/>
              <a:gd name="connsiteX6" fmla="*/ 203835 w 1132931"/>
              <a:gd name="connsiteY6" fmla="*/ 1136759 h 2188500"/>
              <a:gd name="connsiteX7" fmla="*/ 7282 w 1132931"/>
              <a:gd name="connsiteY7" fmla="*/ 324907 h 2188500"/>
              <a:gd name="connsiteX8" fmla="*/ 520030 w 1132931"/>
              <a:gd name="connsiteY8" fmla="*/ 167 h 2188500"/>
              <a:gd name="connsiteX0" fmla="*/ 520030 w 1132931"/>
              <a:gd name="connsiteY0" fmla="*/ 167 h 2187955"/>
              <a:gd name="connsiteX1" fmla="*/ 1126781 w 1132931"/>
              <a:gd name="connsiteY1" fmla="*/ 359090 h 2187955"/>
              <a:gd name="connsiteX2" fmla="*/ 844770 w 1132931"/>
              <a:gd name="connsiteY2" fmla="*/ 1128212 h 2187955"/>
              <a:gd name="connsiteX3" fmla="*/ 1032778 w 1132931"/>
              <a:gd name="connsiteY3" fmla="*/ 1922971 h 2187955"/>
              <a:gd name="connsiteX4" fmla="*/ 614033 w 1132931"/>
              <a:gd name="connsiteY4" fmla="*/ 2187891 h 2187955"/>
              <a:gd name="connsiteX5" fmla="*/ 101287 w 1132931"/>
              <a:gd name="connsiteY5" fmla="*/ 1905879 h 2187955"/>
              <a:gd name="connsiteX6" fmla="*/ 203835 w 1132931"/>
              <a:gd name="connsiteY6" fmla="*/ 1136759 h 2187955"/>
              <a:gd name="connsiteX7" fmla="*/ 7282 w 1132931"/>
              <a:gd name="connsiteY7" fmla="*/ 324907 h 2187955"/>
              <a:gd name="connsiteX8" fmla="*/ 520030 w 1132931"/>
              <a:gd name="connsiteY8" fmla="*/ 167 h 2187955"/>
              <a:gd name="connsiteX0" fmla="*/ 520030 w 1132955"/>
              <a:gd name="connsiteY0" fmla="*/ 167 h 2188206"/>
              <a:gd name="connsiteX1" fmla="*/ 1126781 w 1132955"/>
              <a:gd name="connsiteY1" fmla="*/ 359090 h 2188206"/>
              <a:gd name="connsiteX2" fmla="*/ 844770 w 1132955"/>
              <a:gd name="connsiteY2" fmla="*/ 1128212 h 2188206"/>
              <a:gd name="connsiteX3" fmla="*/ 1024232 w 1132955"/>
              <a:gd name="connsiteY3" fmla="*/ 1863150 h 2188206"/>
              <a:gd name="connsiteX4" fmla="*/ 614033 w 1132955"/>
              <a:gd name="connsiteY4" fmla="*/ 2187891 h 2188206"/>
              <a:gd name="connsiteX5" fmla="*/ 101287 w 1132955"/>
              <a:gd name="connsiteY5" fmla="*/ 1905879 h 2188206"/>
              <a:gd name="connsiteX6" fmla="*/ 203835 w 1132955"/>
              <a:gd name="connsiteY6" fmla="*/ 1136759 h 2188206"/>
              <a:gd name="connsiteX7" fmla="*/ 7282 w 1132955"/>
              <a:gd name="connsiteY7" fmla="*/ 324907 h 2188206"/>
              <a:gd name="connsiteX8" fmla="*/ 520030 w 1132955"/>
              <a:gd name="connsiteY8" fmla="*/ 167 h 2188206"/>
              <a:gd name="connsiteX0" fmla="*/ 520030 w 1135431"/>
              <a:gd name="connsiteY0" fmla="*/ 167 h 2188206"/>
              <a:gd name="connsiteX1" fmla="*/ 1126781 w 1135431"/>
              <a:gd name="connsiteY1" fmla="*/ 359090 h 2188206"/>
              <a:gd name="connsiteX2" fmla="*/ 887499 w 1135431"/>
              <a:gd name="connsiteY2" fmla="*/ 1153849 h 2188206"/>
              <a:gd name="connsiteX3" fmla="*/ 1024232 w 1135431"/>
              <a:gd name="connsiteY3" fmla="*/ 1863150 h 2188206"/>
              <a:gd name="connsiteX4" fmla="*/ 614033 w 1135431"/>
              <a:gd name="connsiteY4" fmla="*/ 2187891 h 2188206"/>
              <a:gd name="connsiteX5" fmla="*/ 101287 w 1135431"/>
              <a:gd name="connsiteY5" fmla="*/ 1905879 h 2188206"/>
              <a:gd name="connsiteX6" fmla="*/ 203835 w 1135431"/>
              <a:gd name="connsiteY6" fmla="*/ 1136759 h 2188206"/>
              <a:gd name="connsiteX7" fmla="*/ 7282 w 1135431"/>
              <a:gd name="connsiteY7" fmla="*/ 324907 h 2188206"/>
              <a:gd name="connsiteX8" fmla="*/ 520030 w 1135431"/>
              <a:gd name="connsiteY8" fmla="*/ 167 h 2188206"/>
              <a:gd name="connsiteX0" fmla="*/ 520030 w 1133398"/>
              <a:gd name="connsiteY0" fmla="*/ 167 h 2188206"/>
              <a:gd name="connsiteX1" fmla="*/ 1126781 w 1133398"/>
              <a:gd name="connsiteY1" fmla="*/ 359090 h 2188206"/>
              <a:gd name="connsiteX2" fmla="*/ 853316 w 1133398"/>
              <a:gd name="connsiteY2" fmla="*/ 1145303 h 2188206"/>
              <a:gd name="connsiteX3" fmla="*/ 1024232 w 1133398"/>
              <a:gd name="connsiteY3" fmla="*/ 1863150 h 2188206"/>
              <a:gd name="connsiteX4" fmla="*/ 614033 w 1133398"/>
              <a:gd name="connsiteY4" fmla="*/ 2187891 h 2188206"/>
              <a:gd name="connsiteX5" fmla="*/ 101287 w 1133398"/>
              <a:gd name="connsiteY5" fmla="*/ 1905879 h 2188206"/>
              <a:gd name="connsiteX6" fmla="*/ 203835 w 1133398"/>
              <a:gd name="connsiteY6" fmla="*/ 1136759 h 2188206"/>
              <a:gd name="connsiteX7" fmla="*/ 7282 w 1133398"/>
              <a:gd name="connsiteY7" fmla="*/ 324907 h 2188206"/>
              <a:gd name="connsiteX8" fmla="*/ 520030 w 1133398"/>
              <a:gd name="connsiteY8" fmla="*/ 167 h 2188206"/>
              <a:gd name="connsiteX0" fmla="*/ 520030 w 1069812"/>
              <a:gd name="connsiteY0" fmla="*/ 5 h 2188044"/>
              <a:gd name="connsiteX1" fmla="*/ 1061981 w 1069812"/>
              <a:gd name="connsiteY1" fmla="*/ 330128 h 2188044"/>
              <a:gd name="connsiteX2" fmla="*/ 853316 w 1069812"/>
              <a:gd name="connsiteY2" fmla="*/ 1145141 h 2188044"/>
              <a:gd name="connsiteX3" fmla="*/ 1024232 w 1069812"/>
              <a:gd name="connsiteY3" fmla="*/ 1862988 h 2188044"/>
              <a:gd name="connsiteX4" fmla="*/ 614033 w 1069812"/>
              <a:gd name="connsiteY4" fmla="*/ 2187729 h 2188044"/>
              <a:gd name="connsiteX5" fmla="*/ 101287 w 1069812"/>
              <a:gd name="connsiteY5" fmla="*/ 1905717 h 2188044"/>
              <a:gd name="connsiteX6" fmla="*/ 203835 w 1069812"/>
              <a:gd name="connsiteY6" fmla="*/ 1136597 h 2188044"/>
              <a:gd name="connsiteX7" fmla="*/ 7282 w 1069812"/>
              <a:gd name="connsiteY7" fmla="*/ 324745 h 2188044"/>
              <a:gd name="connsiteX8" fmla="*/ 520030 w 1069812"/>
              <a:gd name="connsiteY8" fmla="*/ 5 h 2188044"/>
              <a:gd name="connsiteX0" fmla="*/ 520030 w 1067350"/>
              <a:gd name="connsiteY0" fmla="*/ 5 h 2188044"/>
              <a:gd name="connsiteX1" fmla="*/ 1061981 w 1067350"/>
              <a:gd name="connsiteY1" fmla="*/ 330128 h 2188044"/>
              <a:gd name="connsiteX2" fmla="*/ 810116 w 1067350"/>
              <a:gd name="connsiteY2" fmla="*/ 1137941 h 2188044"/>
              <a:gd name="connsiteX3" fmla="*/ 1024232 w 1067350"/>
              <a:gd name="connsiteY3" fmla="*/ 1862988 h 2188044"/>
              <a:gd name="connsiteX4" fmla="*/ 614033 w 1067350"/>
              <a:gd name="connsiteY4" fmla="*/ 2187729 h 2188044"/>
              <a:gd name="connsiteX5" fmla="*/ 101287 w 1067350"/>
              <a:gd name="connsiteY5" fmla="*/ 1905717 h 2188044"/>
              <a:gd name="connsiteX6" fmla="*/ 203835 w 1067350"/>
              <a:gd name="connsiteY6" fmla="*/ 1136597 h 2188044"/>
              <a:gd name="connsiteX7" fmla="*/ 7282 w 1067350"/>
              <a:gd name="connsiteY7" fmla="*/ 324745 h 2188044"/>
              <a:gd name="connsiteX8" fmla="*/ 520030 w 1067350"/>
              <a:gd name="connsiteY8" fmla="*/ 5 h 2188044"/>
              <a:gd name="connsiteX0" fmla="*/ 517644 w 1064964"/>
              <a:gd name="connsiteY0" fmla="*/ 5 h 2188044"/>
              <a:gd name="connsiteX1" fmla="*/ 1059595 w 1064964"/>
              <a:gd name="connsiteY1" fmla="*/ 330128 h 2188044"/>
              <a:gd name="connsiteX2" fmla="*/ 807730 w 1064964"/>
              <a:gd name="connsiteY2" fmla="*/ 1137941 h 2188044"/>
              <a:gd name="connsiteX3" fmla="*/ 1021846 w 1064964"/>
              <a:gd name="connsiteY3" fmla="*/ 1862988 h 2188044"/>
              <a:gd name="connsiteX4" fmla="*/ 611647 w 1064964"/>
              <a:gd name="connsiteY4" fmla="*/ 2187729 h 2188044"/>
              <a:gd name="connsiteX5" fmla="*/ 98901 w 1064964"/>
              <a:gd name="connsiteY5" fmla="*/ 1905717 h 2188044"/>
              <a:gd name="connsiteX6" fmla="*/ 244649 w 1064964"/>
              <a:gd name="connsiteY6" fmla="*/ 1136597 h 2188044"/>
              <a:gd name="connsiteX7" fmla="*/ 4896 w 1064964"/>
              <a:gd name="connsiteY7" fmla="*/ 324745 h 2188044"/>
              <a:gd name="connsiteX8" fmla="*/ 517644 w 1064964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989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188044"/>
              <a:gd name="connsiteX1" fmla="*/ 1059595 w 1064907"/>
              <a:gd name="connsiteY1" fmla="*/ 330128 h 2188044"/>
              <a:gd name="connsiteX2" fmla="*/ 807730 w 1064907"/>
              <a:gd name="connsiteY2" fmla="*/ 1137941 h 2188044"/>
              <a:gd name="connsiteX3" fmla="*/ 1043446 w 1064907"/>
              <a:gd name="connsiteY3" fmla="*/ 1862988 h 2188044"/>
              <a:gd name="connsiteX4" fmla="*/ 611647 w 1064907"/>
              <a:gd name="connsiteY4" fmla="*/ 2187729 h 2188044"/>
              <a:gd name="connsiteX5" fmla="*/ 77301 w 1064907"/>
              <a:gd name="connsiteY5" fmla="*/ 1905717 h 2188044"/>
              <a:gd name="connsiteX6" fmla="*/ 244649 w 1064907"/>
              <a:gd name="connsiteY6" fmla="*/ 1136597 h 2188044"/>
              <a:gd name="connsiteX7" fmla="*/ 4896 w 1064907"/>
              <a:gd name="connsiteY7" fmla="*/ 324745 h 2188044"/>
              <a:gd name="connsiteX8" fmla="*/ 517644 w 1064907"/>
              <a:gd name="connsiteY8" fmla="*/ 5 h 2188044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77301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64907"/>
              <a:gd name="connsiteY0" fmla="*/ 5 h 2216792"/>
              <a:gd name="connsiteX1" fmla="*/ 1059595 w 1064907"/>
              <a:gd name="connsiteY1" fmla="*/ 330128 h 2216792"/>
              <a:gd name="connsiteX2" fmla="*/ 807730 w 1064907"/>
              <a:gd name="connsiteY2" fmla="*/ 1137941 h 2216792"/>
              <a:gd name="connsiteX3" fmla="*/ 1043446 w 1064907"/>
              <a:gd name="connsiteY3" fmla="*/ 1862988 h 2216792"/>
              <a:gd name="connsiteX4" fmla="*/ 611647 w 1064907"/>
              <a:gd name="connsiteY4" fmla="*/ 2216529 h 2216792"/>
              <a:gd name="connsiteX5" fmla="*/ 49898 w 1064907"/>
              <a:gd name="connsiteY5" fmla="*/ 1905717 h 2216792"/>
              <a:gd name="connsiteX6" fmla="*/ 244649 w 1064907"/>
              <a:gd name="connsiteY6" fmla="*/ 1136597 h 2216792"/>
              <a:gd name="connsiteX7" fmla="*/ 4896 w 1064907"/>
              <a:gd name="connsiteY7" fmla="*/ 324745 h 2216792"/>
              <a:gd name="connsiteX8" fmla="*/ 517644 w 1064907"/>
              <a:gd name="connsiteY8" fmla="*/ 5 h 2216792"/>
              <a:gd name="connsiteX0" fmla="*/ 517644 w 1086997"/>
              <a:gd name="connsiteY0" fmla="*/ 5 h 2216792"/>
              <a:gd name="connsiteX1" fmla="*/ 1059595 w 1086997"/>
              <a:gd name="connsiteY1" fmla="*/ 330128 h 2216792"/>
              <a:gd name="connsiteX2" fmla="*/ 807730 w 1086997"/>
              <a:gd name="connsiteY2" fmla="*/ 1137941 h 2216792"/>
              <a:gd name="connsiteX3" fmla="*/ 1084550 w 1086997"/>
              <a:gd name="connsiteY3" fmla="*/ 1862988 h 2216792"/>
              <a:gd name="connsiteX4" fmla="*/ 611647 w 1086997"/>
              <a:gd name="connsiteY4" fmla="*/ 2216529 h 2216792"/>
              <a:gd name="connsiteX5" fmla="*/ 49898 w 1086997"/>
              <a:gd name="connsiteY5" fmla="*/ 1905717 h 2216792"/>
              <a:gd name="connsiteX6" fmla="*/ 244649 w 1086997"/>
              <a:gd name="connsiteY6" fmla="*/ 1136597 h 2216792"/>
              <a:gd name="connsiteX7" fmla="*/ 4896 w 1086997"/>
              <a:gd name="connsiteY7" fmla="*/ 324745 h 2216792"/>
              <a:gd name="connsiteX8" fmla="*/ 517644 w 1086997"/>
              <a:gd name="connsiteY8" fmla="*/ 5 h 2216792"/>
              <a:gd name="connsiteX0" fmla="*/ 517644 w 1087831"/>
              <a:gd name="connsiteY0" fmla="*/ 5 h 2271535"/>
              <a:gd name="connsiteX1" fmla="*/ 1059595 w 1087831"/>
              <a:gd name="connsiteY1" fmla="*/ 330128 h 2271535"/>
              <a:gd name="connsiteX2" fmla="*/ 807730 w 1087831"/>
              <a:gd name="connsiteY2" fmla="*/ 1137941 h 2271535"/>
              <a:gd name="connsiteX3" fmla="*/ 1084550 w 1087831"/>
              <a:gd name="connsiteY3" fmla="*/ 1862988 h 2271535"/>
              <a:gd name="connsiteX4" fmla="*/ 577394 w 1087831"/>
              <a:gd name="connsiteY4" fmla="*/ 2271335 h 2271535"/>
              <a:gd name="connsiteX5" fmla="*/ 49898 w 1087831"/>
              <a:gd name="connsiteY5" fmla="*/ 1905717 h 2271535"/>
              <a:gd name="connsiteX6" fmla="*/ 244649 w 1087831"/>
              <a:gd name="connsiteY6" fmla="*/ 1136597 h 2271535"/>
              <a:gd name="connsiteX7" fmla="*/ 4896 w 1087831"/>
              <a:gd name="connsiteY7" fmla="*/ 324745 h 2271535"/>
              <a:gd name="connsiteX8" fmla="*/ 517644 w 1087831"/>
              <a:gd name="connsiteY8" fmla="*/ 5 h 2271535"/>
              <a:gd name="connsiteX0" fmla="*/ 551419 w 1121606"/>
              <a:gd name="connsiteY0" fmla="*/ 411 h 2271941"/>
              <a:gd name="connsiteX1" fmla="*/ 1093370 w 1121606"/>
              <a:gd name="connsiteY1" fmla="*/ 330534 h 2271941"/>
              <a:gd name="connsiteX2" fmla="*/ 841505 w 1121606"/>
              <a:gd name="connsiteY2" fmla="*/ 1138347 h 2271941"/>
              <a:gd name="connsiteX3" fmla="*/ 1118325 w 1121606"/>
              <a:gd name="connsiteY3" fmla="*/ 1863394 h 2271941"/>
              <a:gd name="connsiteX4" fmla="*/ 611169 w 1121606"/>
              <a:gd name="connsiteY4" fmla="*/ 2271741 h 2271941"/>
              <a:gd name="connsiteX5" fmla="*/ 83673 w 1121606"/>
              <a:gd name="connsiteY5" fmla="*/ 1906123 h 2271941"/>
              <a:gd name="connsiteX6" fmla="*/ 278424 w 1121606"/>
              <a:gd name="connsiteY6" fmla="*/ 1137003 h 2271941"/>
              <a:gd name="connsiteX7" fmla="*/ 4418 w 1121606"/>
              <a:gd name="connsiteY7" fmla="*/ 284047 h 2271941"/>
              <a:gd name="connsiteX8" fmla="*/ 551419 w 1121606"/>
              <a:gd name="connsiteY8" fmla="*/ 411 h 2271941"/>
              <a:gd name="connsiteX0" fmla="*/ 551419 w 1121606"/>
              <a:gd name="connsiteY0" fmla="*/ 262 h 2347149"/>
              <a:gd name="connsiteX1" fmla="*/ 1093370 w 1121606"/>
              <a:gd name="connsiteY1" fmla="*/ 405742 h 2347149"/>
              <a:gd name="connsiteX2" fmla="*/ 841505 w 1121606"/>
              <a:gd name="connsiteY2" fmla="*/ 1213555 h 2347149"/>
              <a:gd name="connsiteX3" fmla="*/ 1118325 w 1121606"/>
              <a:gd name="connsiteY3" fmla="*/ 1938602 h 2347149"/>
              <a:gd name="connsiteX4" fmla="*/ 611169 w 1121606"/>
              <a:gd name="connsiteY4" fmla="*/ 2346949 h 2347149"/>
              <a:gd name="connsiteX5" fmla="*/ 83673 w 1121606"/>
              <a:gd name="connsiteY5" fmla="*/ 1981331 h 2347149"/>
              <a:gd name="connsiteX6" fmla="*/ 278424 w 1121606"/>
              <a:gd name="connsiteY6" fmla="*/ 1212211 h 2347149"/>
              <a:gd name="connsiteX7" fmla="*/ 4418 w 1121606"/>
              <a:gd name="connsiteY7" fmla="*/ 359255 h 2347149"/>
              <a:gd name="connsiteX8" fmla="*/ 551419 w 1121606"/>
              <a:gd name="connsiteY8" fmla="*/ 262 h 2347149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83673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54692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1 h 2346888"/>
              <a:gd name="connsiteX1" fmla="*/ 1141325 w 1145977"/>
              <a:gd name="connsiteY1" fmla="*/ 357527 h 2346888"/>
              <a:gd name="connsiteX2" fmla="*/ 841505 w 1145977"/>
              <a:gd name="connsiteY2" fmla="*/ 1213294 h 2346888"/>
              <a:gd name="connsiteX3" fmla="*/ 1118325 w 1145977"/>
              <a:gd name="connsiteY3" fmla="*/ 1938341 h 2346888"/>
              <a:gd name="connsiteX4" fmla="*/ 611169 w 1145977"/>
              <a:gd name="connsiteY4" fmla="*/ 2346688 h 2346888"/>
              <a:gd name="connsiteX5" fmla="*/ 66284 w 1145977"/>
              <a:gd name="connsiteY5" fmla="*/ 1981070 h 2346888"/>
              <a:gd name="connsiteX6" fmla="*/ 278424 w 1145977"/>
              <a:gd name="connsiteY6" fmla="*/ 1211950 h 2346888"/>
              <a:gd name="connsiteX7" fmla="*/ 4418 w 1145977"/>
              <a:gd name="connsiteY7" fmla="*/ 358994 h 2346888"/>
              <a:gd name="connsiteX8" fmla="*/ 551419 w 1145977"/>
              <a:gd name="connsiteY8" fmla="*/ 1 h 2346888"/>
              <a:gd name="connsiteX0" fmla="*/ 551419 w 1145977"/>
              <a:gd name="connsiteY0" fmla="*/ 0 h 2403267"/>
              <a:gd name="connsiteX1" fmla="*/ 1141325 w 1145977"/>
              <a:gd name="connsiteY1" fmla="*/ 413906 h 2403267"/>
              <a:gd name="connsiteX2" fmla="*/ 841505 w 1145977"/>
              <a:gd name="connsiteY2" fmla="*/ 1269673 h 2403267"/>
              <a:gd name="connsiteX3" fmla="*/ 1118325 w 1145977"/>
              <a:gd name="connsiteY3" fmla="*/ 1994720 h 2403267"/>
              <a:gd name="connsiteX4" fmla="*/ 611169 w 1145977"/>
              <a:gd name="connsiteY4" fmla="*/ 2403067 h 2403267"/>
              <a:gd name="connsiteX5" fmla="*/ 66284 w 1145977"/>
              <a:gd name="connsiteY5" fmla="*/ 2037449 h 2403267"/>
              <a:gd name="connsiteX6" fmla="*/ 278424 w 1145977"/>
              <a:gd name="connsiteY6" fmla="*/ 1268329 h 2403267"/>
              <a:gd name="connsiteX7" fmla="*/ 4418 w 1145977"/>
              <a:gd name="connsiteY7" fmla="*/ 415373 h 2403267"/>
              <a:gd name="connsiteX8" fmla="*/ 551419 w 1145977"/>
              <a:gd name="connsiteY8" fmla="*/ 0 h 2403267"/>
              <a:gd name="connsiteX0" fmla="*/ 551419 w 1145977"/>
              <a:gd name="connsiteY0" fmla="*/ 0 h 2453346"/>
              <a:gd name="connsiteX1" fmla="*/ 1141325 w 1145977"/>
              <a:gd name="connsiteY1" fmla="*/ 413906 h 2453346"/>
              <a:gd name="connsiteX2" fmla="*/ 841505 w 1145977"/>
              <a:gd name="connsiteY2" fmla="*/ 1269673 h 2453346"/>
              <a:gd name="connsiteX3" fmla="*/ 1118325 w 1145977"/>
              <a:gd name="connsiteY3" fmla="*/ 1994720 h 2453346"/>
              <a:gd name="connsiteX4" fmla="*/ 605373 w 1145977"/>
              <a:gd name="connsiteY4" fmla="*/ 2453182 h 2453346"/>
              <a:gd name="connsiteX5" fmla="*/ 66284 w 1145977"/>
              <a:gd name="connsiteY5" fmla="*/ 2037449 h 2453346"/>
              <a:gd name="connsiteX6" fmla="*/ 278424 w 1145977"/>
              <a:gd name="connsiteY6" fmla="*/ 1268329 h 2453346"/>
              <a:gd name="connsiteX7" fmla="*/ 4418 w 1145977"/>
              <a:gd name="connsiteY7" fmla="*/ 415373 h 2453346"/>
              <a:gd name="connsiteX8" fmla="*/ 551419 w 1145977"/>
              <a:gd name="connsiteY8" fmla="*/ 0 h 245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977" h="2453346">
                <a:moveTo>
                  <a:pt x="551419" y="0"/>
                </a:moveTo>
                <a:cubicBezTo>
                  <a:pt x="740903" y="-244"/>
                  <a:pt x="1092977" y="202294"/>
                  <a:pt x="1141325" y="413906"/>
                </a:cubicBezTo>
                <a:cubicBezTo>
                  <a:pt x="1189673" y="625518"/>
                  <a:pt x="845338" y="1006204"/>
                  <a:pt x="841505" y="1269673"/>
                </a:cubicBezTo>
                <a:cubicBezTo>
                  <a:pt x="837672" y="1533142"/>
                  <a:pt x="1157680" y="1797469"/>
                  <a:pt x="1118325" y="1994720"/>
                </a:cubicBezTo>
                <a:cubicBezTo>
                  <a:pt x="1078970" y="2191972"/>
                  <a:pt x="780713" y="2446061"/>
                  <a:pt x="605373" y="2453182"/>
                </a:cubicBezTo>
                <a:cubicBezTo>
                  <a:pt x="430033" y="2460304"/>
                  <a:pt x="120775" y="2234924"/>
                  <a:pt x="66284" y="2037449"/>
                </a:cubicBezTo>
                <a:cubicBezTo>
                  <a:pt x="11793" y="1839974"/>
                  <a:pt x="277000" y="1479125"/>
                  <a:pt x="278424" y="1268329"/>
                </a:cubicBezTo>
                <a:cubicBezTo>
                  <a:pt x="279848" y="1057533"/>
                  <a:pt x="-41081" y="626761"/>
                  <a:pt x="4418" y="415373"/>
                </a:cubicBezTo>
                <a:cubicBezTo>
                  <a:pt x="49917" y="203985"/>
                  <a:pt x="361935" y="244"/>
                  <a:pt x="551419" y="0"/>
                </a:cubicBezTo>
                <a:close/>
              </a:path>
            </a:pathLst>
          </a:custGeom>
          <a:gradFill>
            <a:gsLst>
              <a:gs pos="0">
                <a:srgbClr val="002BB4">
                  <a:alpha val="89000"/>
                </a:srgbClr>
              </a:gs>
              <a:gs pos="48000">
                <a:srgbClr val="0033CC">
                  <a:lumMod val="83000"/>
                  <a:lumOff val="17000"/>
                  <a:alpha val="83000"/>
                </a:srgbClr>
              </a:gs>
              <a:gs pos="100000">
                <a:srgbClr val="001454">
                  <a:alpha val="83000"/>
                  <a:lumMod val="77000"/>
                  <a:lumOff val="23000"/>
                </a:srgbClr>
              </a:gs>
            </a:gsLst>
            <a:lin ang="5400000" scaled="1"/>
          </a:gradFill>
          <a:ln>
            <a:noFill/>
          </a:ln>
          <a:effectLst>
            <a:softEdge rad="38100"/>
          </a:effectLst>
          <a:scene3d>
            <a:camera prst="perspectiveRelaxedModerately" fov="4500000">
              <a:rot lat="1200000" lon="0" rev="0"/>
            </a:camera>
            <a:lightRig rig="twoPt" dir="t"/>
          </a:scene3d>
          <a:sp3d prstMaterial="matte">
            <a:bevelT w="1016000" h="533400" prst="coolSlant"/>
            <a:bevelB w="18415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926931-9BFD-B44E-41CA-1EBC4D3EDD8E}"/>
              </a:ext>
            </a:extLst>
          </p:cNvPr>
          <p:cNvCxnSpPr>
            <a:cxnSpLocks/>
          </p:cNvCxnSpPr>
          <p:nvPr/>
        </p:nvCxnSpPr>
        <p:spPr>
          <a:xfrm flipH="1" flipV="1">
            <a:off x="156928" y="1140675"/>
            <a:ext cx="496464" cy="3233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69FBC8-FECD-A9F9-FCC0-5B9C8418334F}"/>
              </a:ext>
            </a:extLst>
          </p:cNvPr>
          <p:cNvCxnSpPr>
            <a:cxnSpLocks/>
          </p:cNvCxnSpPr>
          <p:nvPr/>
        </p:nvCxnSpPr>
        <p:spPr>
          <a:xfrm flipV="1">
            <a:off x="1905847" y="1138588"/>
            <a:ext cx="218920" cy="187780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4BABE75-B324-5E8F-B69F-D142E4240C3A}"/>
              </a:ext>
            </a:extLst>
          </p:cNvPr>
          <p:cNvCxnSpPr>
            <a:cxnSpLocks/>
          </p:cNvCxnSpPr>
          <p:nvPr/>
        </p:nvCxnSpPr>
        <p:spPr>
          <a:xfrm flipH="1" flipV="1">
            <a:off x="6360697" y="1450208"/>
            <a:ext cx="322384" cy="1117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41AFBF-5175-1993-C4A6-91964B4721F4}"/>
              </a:ext>
            </a:extLst>
          </p:cNvPr>
          <p:cNvCxnSpPr>
            <a:cxnSpLocks/>
          </p:cNvCxnSpPr>
          <p:nvPr/>
        </p:nvCxnSpPr>
        <p:spPr>
          <a:xfrm flipH="1" flipV="1">
            <a:off x="3479459" y="1095206"/>
            <a:ext cx="496464" cy="3233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A23ABBB4-CAE4-0B09-3316-73CD76F682E2}"/>
              </a:ext>
            </a:extLst>
          </p:cNvPr>
          <p:cNvSpPr txBox="1"/>
          <p:nvPr/>
        </p:nvSpPr>
        <p:spPr>
          <a:xfrm>
            <a:off x="139242" y="4468619"/>
            <a:ext cx="309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Darker shade signifies more mass ;</a:t>
            </a:r>
          </a:p>
          <a:p>
            <a:r>
              <a:rPr lang="da-DK" sz="1200" dirty="0"/>
              <a:t>longer arrows indicate faster moving ejecta</a:t>
            </a:r>
            <a:endParaRPr lang="en-US" sz="1200" dirty="0"/>
          </a:p>
        </p:txBody>
      </p: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3CBC91A1-6684-8D1E-194F-576129254D55}"/>
              </a:ext>
            </a:extLst>
          </p:cNvPr>
          <p:cNvCxnSpPr>
            <a:cxnSpLocks/>
          </p:cNvCxnSpPr>
          <p:nvPr/>
        </p:nvCxnSpPr>
        <p:spPr>
          <a:xfrm flipV="1">
            <a:off x="2666147" y="1092078"/>
            <a:ext cx="633263" cy="3485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AB4F7E4B-9407-146B-3858-D98A2BC90637}"/>
              </a:ext>
            </a:extLst>
          </p:cNvPr>
          <p:cNvCxnSpPr>
            <a:cxnSpLocks/>
          </p:cNvCxnSpPr>
          <p:nvPr/>
        </p:nvCxnSpPr>
        <p:spPr>
          <a:xfrm flipH="1" flipV="1">
            <a:off x="1121746" y="1092078"/>
            <a:ext cx="178326" cy="212776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78EDA3BC-4261-B85E-89DC-F7405FFAF114}"/>
              </a:ext>
            </a:extLst>
          </p:cNvPr>
          <p:cNvCxnSpPr>
            <a:cxnSpLocks/>
          </p:cNvCxnSpPr>
          <p:nvPr/>
        </p:nvCxnSpPr>
        <p:spPr>
          <a:xfrm flipV="1">
            <a:off x="5757187" y="1052975"/>
            <a:ext cx="633263" cy="3485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D1E32486-5AD6-6A7F-FCAC-7BE00A92D0C1}"/>
              </a:ext>
            </a:extLst>
          </p:cNvPr>
          <p:cNvCxnSpPr>
            <a:cxnSpLocks/>
          </p:cNvCxnSpPr>
          <p:nvPr/>
        </p:nvCxnSpPr>
        <p:spPr>
          <a:xfrm flipV="1">
            <a:off x="5062312" y="1224688"/>
            <a:ext cx="218920" cy="187780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C4754B9D-8B69-1978-4B42-15C6B14A0188}"/>
              </a:ext>
            </a:extLst>
          </p:cNvPr>
          <p:cNvCxnSpPr>
            <a:cxnSpLocks/>
          </p:cNvCxnSpPr>
          <p:nvPr/>
        </p:nvCxnSpPr>
        <p:spPr>
          <a:xfrm flipH="1" flipV="1">
            <a:off x="4278211" y="1178178"/>
            <a:ext cx="178326" cy="212776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780D2025-7FF3-15E6-DE9E-5CE4FFFC9059}"/>
              </a:ext>
            </a:extLst>
          </p:cNvPr>
          <p:cNvCxnSpPr>
            <a:cxnSpLocks/>
          </p:cNvCxnSpPr>
          <p:nvPr/>
        </p:nvCxnSpPr>
        <p:spPr>
          <a:xfrm flipV="1">
            <a:off x="8460288" y="1438422"/>
            <a:ext cx="214265" cy="1837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6F92DBCF-2D47-EB5B-932F-408ED007ADAD}"/>
              </a:ext>
            </a:extLst>
          </p:cNvPr>
          <p:cNvCxnSpPr>
            <a:cxnSpLocks/>
          </p:cNvCxnSpPr>
          <p:nvPr/>
        </p:nvCxnSpPr>
        <p:spPr>
          <a:xfrm flipV="1">
            <a:off x="7986049" y="717855"/>
            <a:ext cx="423314" cy="460323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1EE1D03C-C167-24A5-3CF9-7D7B971B0CAE}"/>
              </a:ext>
            </a:extLst>
          </p:cNvPr>
          <p:cNvCxnSpPr>
            <a:cxnSpLocks/>
          </p:cNvCxnSpPr>
          <p:nvPr/>
        </p:nvCxnSpPr>
        <p:spPr>
          <a:xfrm flipH="1" flipV="1">
            <a:off x="6571780" y="720732"/>
            <a:ext cx="448304" cy="489097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593BA9F-5064-24A9-D0D1-E06E464C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34EAC1C-8145-60FD-8951-E160570E0155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7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316C-0C3C-3DFC-4072-A1802380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4"/>
            <a:ext cx="7543800" cy="477378"/>
          </a:xfrm>
        </p:spPr>
        <p:txBody>
          <a:bodyPr>
            <a:normAutofit/>
          </a:bodyPr>
          <a:lstStyle/>
          <a:p>
            <a:r>
              <a:rPr lang="en-US" sz="2400" dirty="0"/>
              <a:t>EM v GW ejecta parameter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08A06-A66A-1AE2-CCAF-4276F6FF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400" y="1144470"/>
            <a:ext cx="3989963" cy="2600216"/>
          </a:xfrm>
        </p:spPr>
        <p:txBody>
          <a:bodyPr>
            <a:norm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800" dirty="0"/>
              <a:t>Different morphologies predict different amount of ejecta masses and velocities</a:t>
            </a:r>
          </a:p>
          <a:p>
            <a:pPr marL="0" indent="0">
              <a:buNone/>
            </a:pPr>
            <a:endParaRPr lang="en-US" sz="18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800" dirty="0"/>
              <a:t>Models with high electron fraction wind ejecta (</a:t>
            </a:r>
            <a:r>
              <a:rPr lang="en-US" sz="1800" dirty="0">
                <a:solidFill>
                  <a:srgbClr val="FF0000"/>
                </a:solidFill>
              </a:rPr>
              <a:t>TSwind2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FF9900"/>
                </a:solidFill>
              </a:rPr>
              <a:t>TPwind2</a:t>
            </a:r>
            <a:r>
              <a:rPr lang="en-US" sz="1800" dirty="0"/>
              <a:t>) are significantly closer to </a:t>
            </a:r>
            <a:r>
              <a:rPr lang="en-US" sz="1800" dirty="0">
                <a:solidFill>
                  <a:schemeClr val="tx1"/>
                </a:solidFill>
              </a:rPr>
              <a:t>GW estimate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B069F-3AF1-1490-85E0-A2D0D814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r>
              <a:rPr lang="en" dirty="0"/>
              <a:t>/25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915F3-C2C6-5A4F-2305-F7D2931C5A08}"/>
              </a:ext>
            </a:extLst>
          </p:cNvPr>
          <p:cNvSpPr txBox="1"/>
          <p:nvPr/>
        </p:nvSpPr>
        <p:spPr>
          <a:xfrm>
            <a:off x="435361" y="4567840"/>
            <a:ext cx="5579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200" dirty="0">
                <a:latin typeface="+mn-lt"/>
              </a:rPr>
              <a:t>AK et al, </a:t>
            </a:r>
            <a:r>
              <a:rPr lang="en-US" sz="1200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Research 5, 013168</a:t>
            </a:r>
            <a:r>
              <a:rPr lang="en-US" sz="1200" dirty="0">
                <a:latin typeface="+mn-lt"/>
              </a:rPr>
              <a:t> (2023); similar results in Peng et al. (2024)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BEBEF-26B3-C478-B605-66491ACE5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51" y="797037"/>
            <a:ext cx="3671592" cy="3671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22C53-5FA3-701A-8F2C-BAD24098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8524EE8-01B5-120C-5EED-B6397DA207B3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1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9359-B417-2677-C2FA-035CAE7E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6040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7D98-1970-012D-9387-889CA7E0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r>
              <a:rPr lang="en"/>
              <a:t>/25</a:t>
            </a:r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649C-10F3-7790-5E06-02BAA0E2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ECT* - Trento, italy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B0DF0-850B-5905-E0B6-B2F8F85D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88"/>
            <a:ext cx="4932673" cy="282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D4B7B-9435-F02F-C969-76CFBBF8C068}"/>
              </a:ext>
            </a:extLst>
          </p:cNvPr>
          <p:cNvSpPr txBox="1"/>
          <p:nvPr/>
        </p:nvSpPr>
        <p:spPr>
          <a:xfrm>
            <a:off x="139896" y="2889046"/>
            <a:ext cx="18008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100" dirty="0" err="1">
                <a:latin typeface="+mn-lt"/>
              </a:rPr>
              <a:t>Mumpower</a:t>
            </a:r>
            <a:r>
              <a:rPr lang="en-US" sz="1100" dirty="0">
                <a:latin typeface="+mn-lt"/>
              </a:rPr>
              <a:t> +</a:t>
            </a:r>
            <a:r>
              <a:rPr lang="en-US" sz="1100" dirty="0"/>
              <a:t>, </a:t>
            </a:r>
            <a:r>
              <a:rPr lang="en-US" sz="1100" dirty="0">
                <a:latin typeface="+mn-lt"/>
              </a:rPr>
              <a:t>PPNP (2016)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6E5B2-00D6-6119-99C8-2D224F70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2" y="3371462"/>
            <a:ext cx="3915813" cy="1380930"/>
          </a:xfrm>
        </p:spPr>
        <p:txBody>
          <a:bodyPr>
            <a:normAutofit fontScale="85000" lnSpcReduction="20000"/>
          </a:bodyPr>
          <a:lstStyle/>
          <a:p>
            <a:pPr marL="1698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Different abundance patterns for different mass models</a:t>
            </a:r>
          </a:p>
          <a:p>
            <a:pPr marL="1698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Uncertainties in abundance prediction due to mass model errors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=&gt; Differences in the </a:t>
            </a:r>
            <a:r>
              <a:rPr lang="en-US" sz="1800" dirty="0" err="1"/>
              <a:t>Kilonova</a:t>
            </a:r>
            <a:r>
              <a:rPr lang="en-US" sz="1800" dirty="0"/>
              <a:t>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94DBA-58B1-84CB-45CA-07875C88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13" y="516994"/>
            <a:ext cx="4422710" cy="34961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793FF2-93D7-34EC-5985-D145C3C0BD8B}"/>
              </a:ext>
            </a:extLst>
          </p:cNvPr>
          <p:cNvSpPr txBox="1"/>
          <p:nvPr/>
        </p:nvSpPr>
        <p:spPr>
          <a:xfrm>
            <a:off x="6875468" y="4490782"/>
            <a:ext cx="2254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1100" dirty="0" err="1">
                <a:latin typeface="+mn-lt"/>
              </a:rPr>
              <a:t>Holmbeck</a:t>
            </a:r>
            <a:r>
              <a:rPr lang="en-US" sz="1100" dirty="0"/>
              <a:t>+ (2023)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9600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9359-B417-2677-C2FA-035CAE7E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5874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7D98-1970-012D-9387-889CA7E0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r>
              <a:rPr lang="en"/>
              <a:t>/25</a:t>
            </a:r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649C-10F3-7790-5E06-02BAA0E2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ECT* - Trento, italy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FE5919-F6C2-954B-0381-2C9FFE03D599}"/>
              </a:ext>
            </a:extLst>
          </p:cNvPr>
          <p:cNvSpPr txBox="1">
            <a:spLocks/>
          </p:cNvSpPr>
          <p:nvPr/>
        </p:nvSpPr>
        <p:spPr>
          <a:xfrm>
            <a:off x="690679" y="827250"/>
            <a:ext cx="6938748" cy="382219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ortable </a:t>
            </a: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outines for </a:t>
            </a: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ntegrated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nucleo</a:t>
            </a:r>
            <a:r>
              <a:rPr lang="en-US" sz="1800" b="1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ynthesis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odeling  (Sprouse &amp;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Mumpower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1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sng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Purpose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– Reaction network code for astrophysical abundance yield calculation</a:t>
            </a:r>
            <a:endParaRPr lang="en-US" sz="1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sng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Execution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– for (Z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R1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,A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R1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 +...+ (Z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,A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 → (Z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P1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,A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P1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 +...+ (Z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PM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,A</a:t>
            </a:r>
            <a:r>
              <a:rPr lang="en-US" sz="1800" b="0" i="0" u="none" strike="noStrike" baseline="-250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PM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1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Solves for Y(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Z</a:t>
            </a:r>
            <a:r>
              <a:rPr lang="en-US" sz="1800" b="0" i="0" u="none" strike="noStrike" baseline="-25000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,A</a:t>
            </a:r>
            <a:r>
              <a:rPr lang="en-US" sz="1800" b="0" i="0" u="none" strike="noStrike" baseline="-25000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,t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 from </a:t>
            </a:r>
            <a:endParaRPr lang="en-US" sz="1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(P(</a:t>
            </a:r>
            <a:r>
              <a:rPr lang="en-US" sz="13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 = probability for </a:t>
            </a:r>
            <a:br>
              <a:rPr lang="en-US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</a:br>
            <a:r>
              <a:rPr lang="en-US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each isotope formation)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br>
              <a:rPr lang="en-US" sz="1400" b="0" dirty="0">
                <a:effectLst/>
              </a:rPr>
            </a:br>
            <a:r>
              <a:rPr lang="en-US" sz="1800" b="0" i="0" u="sng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Inputs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– </a:t>
            </a:r>
            <a:endParaRPr lang="en-US" sz="14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Nuclear data – for </a:t>
            </a: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reactions rates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(OMP, Gamma strength function, level densities), decays probabilities. (alpha decay, beta decay, neutron capture, fission rates.)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Astrophysical data – Tracer particle - Initial abundance, Evolution of the packet in time, temperature, density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A4CF1D-8F16-1D7B-B4E0-2D7D07EB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29" y="2119028"/>
            <a:ext cx="5038531" cy="12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029436-0F6D-B82C-1D9B-78A49CE5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61" y="-5986"/>
            <a:ext cx="5124104" cy="480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9359-B417-2677-C2FA-035CAE7E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5874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Effect of optical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7D98-1970-012D-9387-889CA7E0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r>
              <a:rPr lang="en"/>
              <a:t>/25</a:t>
            </a:r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649C-10F3-7790-5E06-02BAA0E2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ECT* - Trento, italy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570CF-8700-6AC9-78DA-22832324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05" y="965513"/>
            <a:ext cx="4807130" cy="3716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88321A-89E7-2DF1-4542-C43ED43ADA37}"/>
              </a:ext>
            </a:extLst>
          </p:cNvPr>
          <p:cNvSpPr txBox="1"/>
          <p:nvPr/>
        </p:nvSpPr>
        <p:spPr>
          <a:xfrm rot="1417412">
            <a:off x="7490643" y="304737"/>
            <a:ext cx="153222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Alert! Preliminary!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92BDC-4C58-AEA2-5831-B0133181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0273"/>
            <a:ext cx="4313105" cy="34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0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9359-B417-2677-C2FA-035CAE7E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5874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Mass model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7D98-1970-012D-9387-889CA7E0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r>
              <a:rPr lang="en"/>
              <a:t>/25</a:t>
            </a:r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649C-10F3-7790-5E06-02BAA0E2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ECT* - Trento, italy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912D2B-296C-8DDE-B5AC-EFF6782A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505"/>
            <a:ext cx="4689867" cy="3644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2D1BE-8E01-3E14-1592-0563709D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93507"/>
            <a:ext cx="4599297" cy="357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0664E-536E-7089-D4EE-23E5ADEE2B34}"/>
              </a:ext>
            </a:extLst>
          </p:cNvPr>
          <p:cNvSpPr txBox="1"/>
          <p:nvPr/>
        </p:nvSpPr>
        <p:spPr>
          <a:xfrm rot="1417412">
            <a:off x="7355972" y="403799"/>
            <a:ext cx="153222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Alert! Preliminary!</a:t>
            </a:r>
          </a:p>
        </p:txBody>
      </p:sp>
    </p:spTree>
    <p:extLst>
      <p:ext uri="{BB962C8B-B14F-4D97-AF65-F5344CB8AC3E}">
        <p14:creationId xmlns:p14="http://schemas.microsoft.com/office/powerpoint/2010/main" val="2063374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8719-9BDA-36B1-8BB0-C8C789C5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3"/>
            <a:ext cx="5106126" cy="644380"/>
          </a:xfrm>
        </p:spPr>
        <p:txBody>
          <a:bodyPr>
            <a:normAutofit/>
          </a:bodyPr>
          <a:lstStyle/>
          <a:p>
            <a:r>
              <a:rPr lang="en-US" dirty="0"/>
              <a:t>Solar chemical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7CC50-8A0F-BD77-BA1D-F7FA1B10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A31B7-540F-AEDF-36CB-B2E08BBA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r>
              <a:rPr lang="en"/>
              <a:t>/25</a:t>
            </a:r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5AE3E-439D-A7DB-949E-5B6C88C6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BF929-97C3-9B5E-0D85-052C706C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40" y="1063174"/>
            <a:ext cx="5041815" cy="353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EB291E-BEC4-8F06-FFEC-69E140510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735" y="955820"/>
            <a:ext cx="4646755" cy="3363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A0C1C1-6642-8293-92CD-8DB43CEFD562}"/>
              </a:ext>
            </a:extLst>
          </p:cNvPr>
          <p:cNvSpPr txBox="1">
            <a:spLocks/>
          </p:cNvSpPr>
          <p:nvPr/>
        </p:nvSpPr>
        <p:spPr>
          <a:xfrm>
            <a:off x="374945" y="4532610"/>
            <a:ext cx="1450570" cy="312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Lippuner</a:t>
            </a:r>
            <a:r>
              <a:rPr lang="en-US" sz="1400" dirty="0"/>
              <a:t> (2018)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F25B26-CA78-9AE5-F340-1FAA1CA9048C}"/>
              </a:ext>
            </a:extLst>
          </p:cNvPr>
          <p:cNvSpPr txBox="1">
            <a:spLocks/>
          </p:cNvSpPr>
          <p:nvPr/>
        </p:nvSpPr>
        <p:spPr>
          <a:xfrm>
            <a:off x="5799694" y="306015"/>
            <a:ext cx="2609669" cy="5533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and </a:t>
            </a:r>
            <a:r>
              <a:rPr lang="en-US" i="1" dirty="0"/>
              <a:t>r</a:t>
            </a:r>
            <a:r>
              <a:rPr lang="en-US" dirty="0"/>
              <a:t>-process</a:t>
            </a:r>
          </a:p>
        </p:txBody>
      </p:sp>
    </p:spTree>
    <p:extLst>
      <p:ext uri="{BB962C8B-B14F-4D97-AF65-F5344CB8AC3E}">
        <p14:creationId xmlns:p14="http://schemas.microsoft.com/office/powerpoint/2010/main" val="10921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A78E3-B205-F16F-C620-72EA6AF5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r>
              <a:rPr lang="en" dirty="0"/>
              <a:t>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FEC57-D8F4-6BE6-6162-1AB90930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9EB7C-82B9-B958-1382-A7E4F901F001}"/>
              </a:ext>
            </a:extLst>
          </p:cNvPr>
          <p:cNvSpPr txBox="1">
            <a:spLocks/>
          </p:cNvSpPr>
          <p:nvPr/>
        </p:nvSpPr>
        <p:spPr>
          <a:xfrm>
            <a:off x="3650169" y="249603"/>
            <a:ext cx="1510047" cy="519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1D9ADE-EC76-DA0E-9B0C-96E8A3054C26}"/>
              </a:ext>
            </a:extLst>
          </p:cNvPr>
          <p:cNvSpPr txBox="1">
            <a:spLocks/>
          </p:cNvSpPr>
          <p:nvPr/>
        </p:nvSpPr>
        <p:spPr>
          <a:xfrm>
            <a:off x="245163" y="1048900"/>
            <a:ext cx="7311861" cy="3455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Neutron star merger GW or EM (</a:t>
            </a:r>
            <a:r>
              <a:rPr lang="en-US" sz="2000" dirty="0" err="1">
                <a:solidFill>
                  <a:schemeClr val="bg1"/>
                </a:solidFill>
              </a:rPr>
              <a:t>kilonova</a:t>
            </a:r>
            <a:r>
              <a:rPr lang="en-US" sz="2000" dirty="0">
                <a:solidFill>
                  <a:schemeClr val="bg1"/>
                </a:solidFill>
              </a:rPr>
              <a:t>) observations can inform the amount of </a:t>
            </a:r>
            <a:r>
              <a:rPr lang="en-US" sz="2000" i="1" dirty="0">
                <a:solidFill>
                  <a:schemeClr val="bg1"/>
                </a:solidFill>
              </a:rPr>
              <a:t>r</a:t>
            </a:r>
            <a:r>
              <a:rPr lang="en-US" sz="2000" dirty="0">
                <a:solidFill>
                  <a:schemeClr val="bg1"/>
                </a:solidFill>
              </a:rPr>
              <a:t>-process enhanced material is ejected into the interstellar medium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Tension between the inferred ejecta implies we have an incomplete </a:t>
            </a:r>
            <a:r>
              <a:rPr lang="en-US" sz="2000" dirty="0" err="1">
                <a:solidFill>
                  <a:schemeClr val="bg1"/>
                </a:solidFill>
              </a:rPr>
              <a:t>kilonova</a:t>
            </a:r>
            <a:r>
              <a:rPr lang="en-US" sz="2000" dirty="0">
                <a:solidFill>
                  <a:schemeClr val="bg1"/>
                </a:solidFill>
              </a:rPr>
              <a:t>/GW model.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Kilonovae</a:t>
            </a:r>
            <a:r>
              <a:rPr lang="en-US" sz="2000" dirty="0">
                <a:solidFill>
                  <a:schemeClr val="bg1"/>
                </a:solidFill>
              </a:rPr>
              <a:t> can reveal the ejecta properties and in turn inform us about r-process nucleosynthesis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Nuclear reaction rates (Optical potential, level densities, gamma strength function) can </a:t>
            </a:r>
            <a:r>
              <a:rPr lang="en-US" sz="2000" dirty="0">
                <a:solidFill>
                  <a:schemeClr val="bg1"/>
                </a:solidFill>
              </a:rPr>
              <a:t>influence the abundances and </a:t>
            </a:r>
            <a:r>
              <a:rPr lang="en-US" sz="2000" dirty="0" err="1">
                <a:solidFill>
                  <a:schemeClr val="bg1"/>
                </a:solidFill>
              </a:rPr>
              <a:t>kilonova</a:t>
            </a:r>
            <a:r>
              <a:rPr lang="en-US" sz="2000" dirty="0">
                <a:solidFill>
                  <a:schemeClr val="bg1"/>
                </a:solidFill>
              </a:rPr>
              <a:t> signal substantially and hence galactic chemical evolution.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F607DB-3FFB-FE27-C65E-B6C51221163E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0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93E5-3265-7DF0-F97F-5F0C0F1B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24817"/>
            <a:ext cx="7688700" cy="535200"/>
          </a:xfrm>
        </p:spPr>
        <p:txBody>
          <a:bodyPr/>
          <a:lstStyle/>
          <a:p>
            <a:pPr algn="ctr"/>
            <a:r>
              <a:rPr lang="en-US" dirty="0"/>
              <a:t>NS over Trento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99D7F-3D27-A8D8-A4DD-A84299A56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E43B52-A36B-9101-C38B-B6629173C1E2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18C98-E2C6-6984-8DAE-61C2DEDFE6AE}"/>
                  </a:ext>
                </a:extLst>
              </p:cNvPr>
              <p:cNvSpPr txBox="1"/>
              <p:nvPr/>
            </p:nvSpPr>
            <p:spPr>
              <a:xfrm>
                <a:off x="6534983" y="1204981"/>
                <a:ext cx="1790874" cy="959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Mass ~1-2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Radius ~ 9-13 km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18C98-E2C6-6984-8DAE-61C2DEDF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983" y="1204981"/>
                <a:ext cx="1790874" cy="959109"/>
              </a:xfrm>
              <a:prstGeom prst="rect">
                <a:avLst/>
              </a:prstGeom>
              <a:blipFill>
                <a:blip r:embed="rId4"/>
                <a:stretch>
                  <a:fillRect l="-2721" t="-3185" r="-2041" b="-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46755E-2998-327F-F061-12018D05E86A}"/>
              </a:ext>
            </a:extLst>
          </p:cNvPr>
          <p:cNvSpPr txBox="1"/>
          <p:nvPr/>
        </p:nvSpPr>
        <p:spPr>
          <a:xfrm>
            <a:off x="6481784" y="4184694"/>
            <a:ext cx="1934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Website by RIT alum Dan Wysocki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C95BC-8684-B5CF-6B51-7946641F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07" y="408829"/>
            <a:ext cx="8251758" cy="4431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993202-EE73-9FE5-B3FA-AF20E7B34213}"/>
                  </a:ext>
                </a:extLst>
              </p:cNvPr>
              <p:cNvSpPr txBox="1"/>
              <p:nvPr/>
            </p:nvSpPr>
            <p:spPr>
              <a:xfrm>
                <a:off x="6687383" y="1247653"/>
                <a:ext cx="1790874" cy="959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Mass ~1-2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Radius ~ 9-13 km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993202-EE73-9FE5-B3FA-AF20E7B34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383" y="1247653"/>
                <a:ext cx="1790874" cy="959109"/>
              </a:xfrm>
              <a:prstGeom prst="rect">
                <a:avLst/>
              </a:prstGeom>
              <a:blipFill>
                <a:blip r:embed="rId6"/>
                <a:stretch>
                  <a:fillRect l="-2721" t="-3185" r="-2041" b="-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F72C665-A7D4-9DB4-830B-9A7B61B21C22}"/>
              </a:ext>
            </a:extLst>
          </p:cNvPr>
          <p:cNvSpPr txBox="1"/>
          <p:nvPr/>
        </p:nvSpPr>
        <p:spPr>
          <a:xfrm>
            <a:off x="6634184" y="4227366"/>
            <a:ext cx="1934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Website by RIT alum Dan Wysocki</a:t>
            </a:r>
          </a:p>
        </p:txBody>
      </p:sp>
    </p:spTree>
    <p:extLst>
      <p:ext uri="{BB962C8B-B14F-4D97-AF65-F5344CB8AC3E}">
        <p14:creationId xmlns:p14="http://schemas.microsoft.com/office/powerpoint/2010/main" val="115868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632F33-C652-DEC3-F28A-09EC10004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15" y="-6266"/>
            <a:ext cx="10780235" cy="4851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A781F-5663-FA05-D176-BBE88945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r>
              <a:rPr lang="en" dirty="0"/>
              <a:t>/25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9A691-4210-91BF-FBF3-83046A6B7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792" y="733327"/>
            <a:ext cx="3466309" cy="3740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7110F-75CF-A611-3D6F-B597CBE73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54" y="2633798"/>
            <a:ext cx="3018664" cy="2208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83F7FA-53EC-C230-4584-2141E6F3173A}"/>
              </a:ext>
            </a:extLst>
          </p:cNvPr>
          <p:cNvSpPr txBox="1"/>
          <p:nvPr/>
        </p:nvSpPr>
        <p:spPr>
          <a:xfrm>
            <a:off x="3361560" y="4279638"/>
            <a:ext cx="1777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Villar et al </a:t>
            </a:r>
            <a:r>
              <a:rPr lang="en-US" sz="1400" dirty="0" err="1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ApJL</a:t>
            </a:r>
            <a:r>
              <a:rPr lang="en-US" sz="1400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2017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90EBB-CCE2-7F22-CBB5-2C1CD8FAEBC8}"/>
              </a:ext>
            </a:extLst>
          </p:cNvPr>
          <p:cNvSpPr txBox="1"/>
          <p:nvPr/>
        </p:nvSpPr>
        <p:spPr>
          <a:xfrm>
            <a:off x="5357447" y="4433527"/>
            <a:ext cx="271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Abbott et al </a:t>
            </a:r>
            <a:r>
              <a:rPr lang="en-US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2017 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LIGO+Virgo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A3FEB-EF94-78EC-7054-39C49B6A757E}"/>
              </a:ext>
            </a:extLst>
          </p:cNvPr>
          <p:cNvSpPr txBox="1"/>
          <p:nvPr/>
        </p:nvSpPr>
        <p:spPr>
          <a:xfrm>
            <a:off x="7383759" y="393124"/>
            <a:ext cx="870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</a:rPr>
              <a:t>sGRB</a:t>
            </a:r>
            <a:r>
              <a:rPr lang="en-US" sz="1200" dirty="0">
                <a:solidFill>
                  <a:schemeClr val="bg2"/>
                </a:solidFill>
              </a:rPr>
              <a:t> ~ 2s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BECA2E-196A-5ADA-D759-E32FE0D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154" y="210264"/>
            <a:ext cx="3059691" cy="337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2500" dirty="0">
                <a:solidFill>
                  <a:schemeClr val="bg1"/>
                </a:solidFill>
              </a:rPr>
              <a:t>AT2017gfo / GW170817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1BA7-FCE3-68D7-D515-BD730CBE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8EC9990-6092-126F-2DFC-E52F57785C14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297CF-0CA0-87F7-D288-4FB8C94CB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60" y="588983"/>
            <a:ext cx="4179271" cy="20613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9177E8-BBB5-5397-3C5C-1F9772C47B74}"/>
              </a:ext>
            </a:extLst>
          </p:cNvPr>
          <p:cNvSpPr txBox="1"/>
          <p:nvPr/>
        </p:nvSpPr>
        <p:spPr>
          <a:xfrm>
            <a:off x="3589661" y="2650291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NGC 4993;</a:t>
            </a:r>
          </a:p>
          <a:p>
            <a:r>
              <a:rPr lang="en-US" sz="1400" dirty="0">
                <a:solidFill>
                  <a:schemeClr val="bg2"/>
                </a:solidFill>
              </a:rPr>
              <a:t>d ~ 40 </a:t>
            </a:r>
            <a:r>
              <a:rPr lang="en-US" sz="1400" dirty="0" err="1">
                <a:solidFill>
                  <a:schemeClr val="bg2"/>
                </a:solidFill>
              </a:rPr>
              <a:t>Mpc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632F33-C652-DEC3-F28A-09EC10004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6815" y="-6266"/>
            <a:ext cx="10780235" cy="4851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A781F-5663-FA05-D176-BBE88945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r>
              <a:rPr lang="en" dirty="0"/>
              <a:t>/25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9A691-4210-91BF-FBF3-83046A6B7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792" y="733327"/>
            <a:ext cx="3466309" cy="3740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90EBB-CCE2-7F22-CBB5-2C1CD8FAEBC8}"/>
              </a:ext>
            </a:extLst>
          </p:cNvPr>
          <p:cNvSpPr txBox="1"/>
          <p:nvPr/>
        </p:nvSpPr>
        <p:spPr>
          <a:xfrm>
            <a:off x="5357447" y="4433527"/>
            <a:ext cx="271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Abbott et al </a:t>
            </a:r>
            <a:r>
              <a:rPr lang="en-US" sz="14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2017 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LIGO+Virgo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A3FEB-EF94-78EC-7054-39C49B6A757E}"/>
              </a:ext>
            </a:extLst>
          </p:cNvPr>
          <p:cNvSpPr txBox="1"/>
          <p:nvPr/>
        </p:nvSpPr>
        <p:spPr>
          <a:xfrm>
            <a:off x="7383759" y="393124"/>
            <a:ext cx="870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</a:rPr>
              <a:t>sGRB</a:t>
            </a:r>
            <a:r>
              <a:rPr lang="en-US" sz="1200" dirty="0">
                <a:solidFill>
                  <a:schemeClr val="bg2"/>
                </a:solidFill>
              </a:rPr>
              <a:t> ~ 2s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BECA2E-196A-5ADA-D759-E32FE0D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154" y="210264"/>
            <a:ext cx="3059691" cy="337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</a:pPr>
            <a:r>
              <a:rPr lang="en-US" sz="2500" dirty="0">
                <a:solidFill>
                  <a:schemeClr val="bg1"/>
                </a:solidFill>
              </a:rPr>
              <a:t>AT2017gfo / GW170817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41BA7-FCE3-68D7-D515-BD730CBE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8EC9990-6092-126F-2DFC-E52F57785C14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  <p:pic>
        <p:nvPicPr>
          <p:cNvPr id="7" name="ezgif-3-6c2343d6c3dd">
            <a:hlinkClick r:id="" action="ppaction://media"/>
            <a:extLst>
              <a:ext uri="{FF2B5EF4-FFF2-40B4-BE49-F238E27FC236}">
                <a16:creationId xmlns:a16="http://schemas.microsoft.com/office/drawing/2014/main" id="{9C7F9E0A-70A9-F9FF-0E5A-3CE688B43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417" y="609318"/>
            <a:ext cx="1646721" cy="1646721"/>
          </a:xfrm>
          <a:prstGeom prst="rect">
            <a:avLst/>
          </a:prstGeom>
        </p:spPr>
      </p:pic>
      <p:pic>
        <p:nvPicPr>
          <p:cNvPr id="10" name="rho movieXZ_slowdown">
            <a:hlinkClick r:id="" action="ppaction://media"/>
            <a:extLst>
              <a:ext uri="{FF2B5EF4-FFF2-40B4-BE49-F238E27FC236}">
                <a16:creationId xmlns:a16="http://schemas.microsoft.com/office/drawing/2014/main" id="{F89BF582-A210-2CB0-17B4-6FC93604F3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7037" y="2571750"/>
            <a:ext cx="1665802" cy="16658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28DD8-0892-4EBE-4CAD-F3E1F9FCA805}"/>
              </a:ext>
            </a:extLst>
          </p:cNvPr>
          <p:cNvSpPr txBox="1"/>
          <p:nvPr/>
        </p:nvSpPr>
        <p:spPr>
          <a:xfrm>
            <a:off x="1843284" y="2245175"/>
            <a:ext cx="16696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Lato"/>
              <a:buNone/>
            </a:pPr>
            <a:r>
              <a:rPr lang="en-US" sz="1400" dirty="0">
                <a:solidFill>
                  <a:schemeClr val="bg1"/>
                </a:solidFill>
              </a:rPr>
              <a:t>Top-Down view</a:t>
            </a:r>
            <a:endParaRPr lang="en"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6C0CE-3275-047C-E7B4-0DB858A24DE7}"/>
              </a:ext>
            </a:extLst>
          </p:cNvPr>
          <p:cNvSpPr txBox="1"/>
          <p:nvPr/>
        </p:nvSpPr>
        <p:spPr>
          <a:xfrm>
            <a:off x="1917037" y="4228799"/>
            <a:ext cx="1665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Lato"/>
              <a:buNone/>
            </a:pPr>
            <a:r>
              <a:rPr lang="en-US" sz="1400" dirty="0">
                <a:solidFill>
                  <a:schemeClr val="bg1"/>
                </a:solidFill>
              </a:rPr>
              <a:t>Edge-on view</a:t>
            </a:r>
            <a:endParaRPr lang="en" sz="1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850DE-E4B8-6F71-24E4-ED20B5121CAF}"/>
              </a:ext>
            </a:extLst>
          </p:cNvPr>
          <p:cNvSpPr txBox="1"/>
          <p:nvPr/>
        </p:nvSpPr>
        <p:spPr>
          <a:xfrm>
            <a:off x="31201" y="4563217"/>
            <a:ext cx="151977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b-NO" sz="1200" dirty="0">
                <a:solidFill>
                  <a:schemeClr val="bg1"/>
                </a:solidFill>
              </a:rPr>
              <a:t>AK et al., </a:t>
            </a:r>
            <a:r>
              <a:rPr lang="nb-NO" sz="12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(2022)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E657-3A57-4485-834D-D06F1C83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" y="131349"/>
            <a:ext cx="7688700" cy="535200"/>
          </a:xfrm>
        </p:spPr>
        <p:txBody>
          <a:bodyPr/>
          <a:lstStyle/>
          <a:p>
            <a:r>
              <a:rPr lang="en-US" dirty="0"/>
              <a:t>Important physics influencing or influenced by the GW/</a:t>
            </a:r>
            <a:r>
              <a:rPr lang="en-US" dirty="0" err="1"/>
              <a:t>Kilonova</a:t>
            </a:r>
            <a:r>
              <a:rPr lang="en-US" dirty="0"/>
              <a:t> emission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E82C4-B1C9-9DE2-BA4E-D339104592A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36302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8EF350-8969-F954-FC0E-87BBEDD18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152001"/>
              </p:ext>
            </p:extLst>
          </p:nvPr>
        </p:nvGraphicFramePr>
        <p:xfrm>
          <a:off x="145773" y="1239078"/>
          <a:ext cx="8792817" cy="2851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C3AB6144-1BBF-1522-A4AF-A8FD08D13E8B}"/>
              </a:ext>
            </a:extLst>
          </p:cNvPr>
          <p:cNvSpPr/>
          <p:nvPr/>
        </p:nvSpPr>
        <p:spPr>
          <a:xfrm>
            <a:off x="1872479" y="1104710"/>
            <a:ext cx="3240697" cy="2024155"/>
          </a:xfrm>
          <a:prstGeom prst="ellipse">
            <a:avLst/>
          </a:prstGeom>
          <a:noFill/>
          <a:ln w="44450">
            <a:solidFill>
              <a:srgbClr val="E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AAC027-F532-813C-9565-60523A424322}"/>
              </a:ext>
            </a:extLst>
          </p:cNvPr>
          <p:cNvSpPr/>
          <p:nvPr/>
        </p:nvSpPr>
        <p:spPr>
          <a:xfrm>
            <a:off x="229732" y="926750"/>
            <a:ext cx="5220949" cy="2977672"/>
          </a:xfrm>
          <a:prstGeom prst="ellipse">
            <a:avLst/>
          </a:prstGeom>
          <a:noFill/>
          <a:ln w="44450">
            <a:solidFill>
              <a:srgbClr val="E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90DC4-834A-A309-ADBE-FA6B96A88ED3}"/>
              </a:ext>
            </a:extLst>
          </p:cNvPr>
          <p:cNvSpPr txBox="1"/>
          <p:nvPr/>
        </p:nvSpPr>
        <p:spPr>
          <a:xfrm rot="1372520">
            <a:off x="4291645" y="1015816"/>
            <a:ext cx="95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B4620-DBD4-CDA6-2D13-A6B544208FBA}"/>
              </a:ext>
            </a:extLst>
          </p:cNvPr>
          <p:cNvSpPr txBox="1"/>
          <p:nvPr/>
        </p:nvSpPr>
        <p:spPr>
          <a:xfrm>
            <a:off x="2166271" y="4008092"/>
            <a:ext cx="134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interests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A5D543-6A22-35C7-F8CC-37AF5422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C5BD-7A13-9298-C182-168B18ABF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95" y="4518305"/>
            <a:ext cx="3646584" cy="312229"/>
          </a:xfrm>
        </p:spPr>
        <p:txBody>
          <a:bodyPr>
            <a:normAutofit/>
          </a:bodyPr>
          <a:lstStyle/>
          <a:p>
            <a:r>
              <a:rPr lang="en-US" sz="1200" dirty="0"/>
              <a:t>Fig.: </a:t>
            </a:r>
            <a:r>
              <a:rPr lang="en-US" sz="1200" dirty="0" err="1"/>
              <a:t>Raaijmakers</a:t>
            </a:r>
            <a:r>
              <a:rPr lang="en-US" sz="1200" dirty="0"/>
              <a:t> et al, </a:t>
            </a:r>
            <a:r>
              <a:rPr lang="en-US" sz="1200" dirty="0" err="1">
                <a:hlinkClick r:id="rId3"/>
              </a:rPr>
              <a:t>ApJ</a:t>
            </a:r>
            <a:r>
              <a:rPr lang="en-US" sz="1200" dirty="0">
                <a:hlinkClick r:id="rId3"/>
              </a:rPr>
              <a:t> (2021)</a:t>
            </a:r>
            <a:r>
              <a:rPr lang="en-US" sz="1200" dirty="0"/>
              <a:t> ; modified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F100-BFBD-8296-9963-2479E11E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r>
              <a:rPr lang="en" dirty="0"/>
              <a:t>/25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9ED3DD-705D-560A-174A-F78347E81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039093"/>
              </p:ext>
            </p:extLst>
          </p:nvPr>
        </p:nvGraphicFramePr>
        <p:xfrm>
          <a:off x="154295" y="758986"/>
          <a:ext cx="8604465" cy="362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6411492" imgH="6914946" progId="Acrobat.Document.DC">
                  <p:embed/>
                </p:oleObj>
              </mc:Choice>
              <mc:Fallback>
                <p:oleObj name="Acrobat Document" r:id="rId4" imgW="16411492" imgH="6914946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39ED3DD-705D-560A-174A-F78347E81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295" y="758986"/>
                        <a:ext cx="8604465" cy="3625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E101606-E41F-60D2-CD9C-A132267B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418" y="177421"/>
            <a:ext cx="3585164" cy="4046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2500" dirty="0">
                <a:solidFill>
                  <a:schemeClr val="tx2"/>
                </a:solidFill>
              </a:rPr>
              <a:t>Multi-Messenger Inference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3BACDB-D4C1-58AF-E006-A8A3CBF5E8E3}"/>
              </a:ext>
            </a:extLst>
          </p:cNvPr>
          <p:cNvSpPr/>
          <p:nvPr/>
        </p:nvSpPr>
        <p:spPr>
          <a:xfrm>
            <a:off x="1137424" y="1907397"/>
            <a:ext cx="289931" cy="275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A47579-AAFC-6CA7-874A-C5EB9939D333}"/>
              </a:ext>
            </a:extLst>
          </p:cNvPr>
          <p:cNvSpPr/>
          <p:nvPr/>
        </p:nvSpPr>
        <p:spPr>
          <a:xfrm>
            <a:off x="687658" y="1509670"/>
            <a:ext cx="289931" cy="275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7FDA1-B70F-2925-5863-E82FB67C531E}"/>
              </a:ext>
            </a:extLst>
          </p:cNvPr>
          <p:cNvSpPr/>
          <p:nvPr/>
        </p:nvSpPr>
        <p:spPr>
          <a:xfrm>
            <a:off x="1329884" y="2189895"/>
            <a:ext cx="522043" cy="998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0395A1-9CC2-978D-1E6D-73BE23AD9325}"/>
              </a:ext>
            </a:extLst>
          </p:cNvPr>
          <p:cNvSpPr/>
          <p:nvPr/>
        </p:nvSpPr>
        <p:spPr>
          <a:xfrm>
            <a:off x="5493224" y="2668137"/>
            <a:ext cx="1303361" cy="3957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77C85-4C2F-CFC8-5109-70644A21F045}"/>
              </a:ext>
            </a:extLst>
          </p:cNvPr>
          <p:cNvSpPr txBox="1"/>
          <p:nvPr/>
        </p:nvSpPr>
        <p:spPr>
          <a:xfrm>
            <a:off x="5407554" y="2604419"/>
            <a:ext cx="147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Radiative transfer</a:t>
            </a:r>
          </a:p>
          <a:p>
            <a:r>
              <a:rPr lang="en-US" sz="1400" dirty="0"/>
              <a:t>simulations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E28A95-3477-225D-1D25-0CEF48B6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4747A-B085-744E-C644-260D1F697888}"/>
              </a:ext>
            </a:extLst>
          </p:cNvPr>
          <p:cNvSpPr txBox="1"/>
          <p:nvPr/>
        </p:nvSpPr>
        <p:spPr>
          <a:xfrm>
            <a:off x="6009534" y="3587965"/>
            <a:ext cx="129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Kilonova</a:t>
            </a:r>
            <a:r>
              <a:rPr lang="en-US" dirty="0"/>
              <a:t> modelling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F0770-7FDA-23FC-002E-6D46B431DD14}"/>
              </a:ext>
            </a:extLst>
          </p:cNvPr>
          <p:cNvSpPr txBox="1"/>
          <p:nvPr/>
        </p:nvSpPr>
        <p:spPr>
          <a:xfrm>
            <a:off x="526127" y="3613370"/>
            <a:ext cx="240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BNS merger modelling (Numerical relativity)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91E800-82F7-49C4-B650-6981715EBB56}"/>
              </a:ext>
            </a:extLst>
          </p:cNvPr>
          <p:cNvSpPr txBox="1"/>
          <p:nvPr/>
        </p:nvSpPr>
        <p:spPr>
          <a:xfrm>
            <a:off x="3532487" y="3898054"/>
            <a:ext cx="207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Nucleosynthesizing</a:t>
            </a:r>
            <a:r>
              <a:rPr lang="en-US" i="1" dirty="0"/>
              <a:t> ejecta material</a:t>
            </a:r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A7CEFDD-C048-86A6-4890-A4A5695B7A7C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2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0DA075-285B-31BD-2BCE-F641F7178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05" y="1118542"/>
            <a:ext cx="4640690" cy="25406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81AA8-8D46-216F-C597-9F92B27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r>
              <a:rPr lang="en" dirty="0"/>
              <a:t>/25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CF93F-255C-B7D8-F33C-B63EAEC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8" y="319016"/>
            <a:ext cx="7371750" cy="337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2500" dirty="0">
                <a:solidFill>
                  <a:schemeClr val="tx2"/>
                </a:solidFill>
              </a:rPr>
              <a:t>Ejecta components corresponding to the </a:t>
            </a:r>
            <a:r>
              <a:rPr lang="en-US" sz="2500" dirty="0" err="1">
                <a:solidFill>
                  <a:schemeClr val="tx2"/>
                </a:solidFill>
              </a:rPr>
              <a:t>kilonova</a:t>
            </a:r>
            <a:r>
              <a:rPr lang="en-US" sz="2500" dirty="0">
                <a:solidFill>
                  <a:schemeClr val="tx2"/>
                </a:solidFill>
              </a:rPr>
              <a:t> spectrum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845F2-8BA8-D611-8324-EBD363608B52}"/>
              </a:ext>
            </a:extLst>
          </p:cNvPr>
          <p:cNvSpPr txBox="1"/>
          <p:nvPr/>
        </p:nvSpPr>
        <p:spPr>
          <a:xfrm>
            <a:off x="814356" y="4157595"/>
            <a:ext cx="2133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0" u="none" strike="noStrike" baseline="0" dirty="0" err="1">
                <a:latin typeface="Raleway" pitchFamily="2" charset="0"/>
              </a:rPr>
              <a:t>Radice</a:t>
            </a:r>
            <a:r>
              <a:rPr lang="en-US" sz="1200" b="0" i="0" u="none" strike="noStrike" baseline="0" dirty="0">
                <a:latin typeface="Raleway" pitchFamily="2" charset="0"/>
              </a:rPr>
              <a:t> et al </a:t>
            </a:r>
            <a:r>
              <a:rPr lang="en-US" sz="1200" b="0" i="0" u="none" strike="noStrike" baseline="0" dirty="0" err="1">
                <a:latin typeface="Raleway" pitchFamily="2" charset="0"/>
              </a:rPr>
              <a:t>ApJ</a:t>
            </a:r>
            <a:r>
              <a:rPr lang="en-US" sz="1200" b="0" i="0" u="none" strike="noStrike" baseline="0" dirty="0">
                <a:latin typeface="Raleway" pitchFamily="2" charset="0"/>
              </a:rPr>
              <a:t> (2018</a:t>
            </a:r>
            <a:r>
              <a:rPr lang="en-US" sz="1600" b="0" i="0" u="none" strike="noStrike" baseline="0" dirty="0">
                <a:latin typeface="Raleway" pitchFamily="2" charset="0"/>
              </a:rPr>
              <a:t>)</a:t>
            </a:r>
            <a:endParaRPr lang="en-US" sz="1200" b="0" i="0" u="none" strike="noStrike" baseline="0" dirty="0">
              <a:latin typeface="Raleway" pitchFamily="2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25F5A83-06FA-68B6-885F-D1A3F0A4D5D6}"/>
              </a:ext>
            </a:extLst>
          </p:cNvPr>
          <p:cNvCxnSpPr/>
          <p:nvPr/>
        </p:nvCxnSpPr>
        <p:spPr>
          <a:xfrm flipV="1">
            <a:off x="2391321" y="1056970"/>
            <a:ext cx="1297649" cy="809698"/>
          </a:xfrm>
          <a:prstGeom prst="bentConnector3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4A797A-501B-5E84-621B-EC540C1055D4}"/>
                  </a:ext>
                </a:extLst>
              </p:cNvPr>
              <p:cNvSpPr txBox="1"/>
              <p:nvPr/>
            </p:nvSpPr>
            <p:spPr>
              <a:xfrm>
                <a:off x="3688970" y="881675"/>
                <a:ext cx="24782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2BB4"/>
                    </a:solidFill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rgbClr val="002BB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solidFill>
                              <a:srgbClr val="002BB4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rgbClr val="002BB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2BB4"/>
                    </a:solidFill>
                  </a:rPr>
                  <a:t> component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4A797A-501B-5E84-621B-EC540C105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970" y="881675"/>
                <a:ext cx="2478224" cy="307777"/>
              </a:xfrm>
              <a:prstGeom prst="rect">
                <a:avLst/>
              </a:prstGeom>
              <a:blipFill>
                <a:blip r:embed="rId4"/>
                <a:stretch>
                  <a:fillRect l="-73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F18A35-B19F-14D8-C105-BB71953B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91A5F22-3E22-2760-5E27-89DE3AE9A2BF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B5CBE-95D5-C2F0-6821-EB7DBDF2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557" y="1189452"/>
            <a:ext cx="3845579" cy="2924185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6449F1A9-195F-43DE-1CEA-6911E041B1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52631" y="2712526"/>
            <a:ext cx="1519083" cy="1105780"/>
          </a:xfrm>
          <a:prstGeom prst="bentConnector3">
            <a:avLst>
              <a:gd name="adj1" fmla="val -85"/>
            </a:avLst>
          </a:prstGeom>
          <a:ln>
            <a:solidFill>
              <a:srgbClr val="E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9BCDF96-F3CD-9161-33B2-DFBEA40092D3}"/>
              </a:ext>
            </a:extLst>
          </p:cNvPr>
          <p:cNvCxnSpPr>
            <a:cxnSpLocks/>
          </p:cNvCxnSpPr>
          <p:nvPr/>
        </p:nvCxnSpPr>
        <p:spPr>
          <a:xfrm flipV="1">
            <a:off x="5820571" y="2853725"/>
            <a:ext cx="2252088" cy="1293733"/>
          </a:xfrm>
          <a:prstGeom prst="bentConnector3">
            <a:avLst>
              <a:gd name="adj1" fmla="val 100826"/>
            </a:avLst>
          </a:prstGeom>
          <a:ln>
            <a:solidFill>
              <a:srgbClr val="E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AEC2957-FF53-F8E1-1E99-435F955423D9}"/>
              </a:ext>
            </a:extLst>
          </p:cNvPr>
          <p:cNvCxnSpPr>
            <a:cxnSpLocks/>
          </p:cNvCxnSpPr>
          <p:nvPr/>
        </p:nvCxnSpPr>
        <p:spPr>
          <a:xfrm>
            <a:off x="4838656" y="1213974"/>
            <a:ext cx="1181543" cy="963485"/>
          </a:xfrm>
          <a:prstGeom prst="bentConnector3">
            <a:avLst>
              <a:gd name="adj1" fmla="val 50000"/>
            </a:avLst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E7A164-7F48-1F76-99FA-ED3E4D9A8F20}"/>
                  </a:ext>
                </a:extLst>
              </p:cNvPr>
              <p:cNvSpPr txBox="1"/>
              <p:nvPr/>
            </p:nvSpPr>
            <p:spPr>
              <a:xfrm>
                <a:off x="4316615" y="3966674"/>
                <a:ext cx="36660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</a:rPr>
                  <a:t>Dynamical ejecta</a:t>
                </a:r>
              </a:p>
              <a:p>
                <a:r>
                  <a:rPr lang="en-US" sz="1400" dirty="0">
                    <a:solidFill>
                      <a:srgbClr val="C00000"/>
                    </a:solidFill>
                  </a:rPr>
                  <a:t>(red component)</a:t>
                </a:r>
              </a:p>
              <a:p>
                <a:r>
                  <a:rPr lang="en-US" sz="1400" dirty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-&gt; greater r-process -&gt; more opaque at lower wavelengths -&gt; Late time red peak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E7A164-7F48-1F76-99FA-ED3E4D9A8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615" y="3966674"/>
                <a:ext cx="3666030" cy="954107"/>
              </a:xfrm>
              <a:prstGeom prst="rect">
                <a:avLst/>
              </a:prstGeom>
              <a:blipFill>
                <a:blip r:embed="rId6"/>
                <a:stretch>
                  <a:fillRect l="-499"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EA845F2-8BA8-D611-8324-EBD363608B52}"/>
              </a:ext>
            </a:extLst>
          </p:cNvPr>
          <p:cNvSpPr txBox="1"/>
          <p:nvPr/>
        </p:nvSpPr>
        <p:spPr>
          <a:xfrm>
            <a:off x="6974007" y="4107910"/>
            <a:ext cx="21332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0" u="none" strike="noStrike" baseline="0" dirty="0">
                <a:latin typeface="Raleway" pitchFamily="2" charset="0"/>
                <a:hlinkClick r:id="rId7"/>
              </a:rPr>
              <a:t>Fujibayashi et al, </a:t>
            </a:r>
            <a:r>
              <a:rPr lang="en-US" sz="1200" b="0" i="0" u="none" strike="noStrike" baseline="0" dirty="0" err="1">
                <a:latin typeface="Raleway" pitchFamily="2" charset="0"/>
                <a:hlinkClick r:id="rId7"/>
              </a:rPr>
              <a:t>ApJ</a:t>
            </a:r>
            <a:r>
              <a:rPr lang="en-US" sz="1200" b="0" i="0" u="none" strike="noStrike" baseline="0" dirty="0">
                <a:latin typeface="Raleway" pitchFamily="2" charset="0"/>
                <a:hlinkClick r:id="rId7"/>
              </a:rPr>
              <a:t> (2023)</a:t>
            </a:r>
            <a:endParaRPr lang="en-US" sz="1200" b="0" i="0" u="none" strike="noStrike" baseline="0" dirty="0">
              <a:latin typeface="Raleway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0DAA57-B139-6DCF-BA83-7E9E018A1F30}"/>
                  </a:ext>
                </a:extLst>
              </p:cNvPr>
              <p:cNvSpPr txBox="1"/>
              <p:nvPr/>
            </p:nvSpPr>
            <p:spPr>
              <a:xfrm>
                <a:off x="3647791" y="3462437"/>
                <a:ext cx="1075138" cy="516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u="none" strike="noStrike" baseline="0" smtClean="0">
                          <a:latin typeface="Cambria Math" panose="02040503050406030204" pitchFamily="18" charset="0"/>
                        </a:rPr>
                        <m:t>𝑌𝑒</m:t>
                      </m:r>
                      <m:r>
                        <a:rPr lang="en-US" sz="1200" b="0" i="1" u="none" strike="noStrike" baseline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u="none" strike="noStrike" baseline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1200" b="0" i="1" u="none" strike="noStrike" baseline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b="0" i="0" u="none" strike="noStrike" baseline="0" dirty="0">
                  <a:latin typeface="Raleway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0DAA57-B139-6DCF-BA83-7E9E018A1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791" y="3462437"/>
                <a:ext cx="1075138" cy="5166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05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CF50A0-DC7C-5CD7-EA3F-FEFFF2921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05" y="1118542"/>
            <a:ext cx="4640690" cy="25406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81AA8-8D46-216F-C597-9F92B27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r>
              <a:rPr lang="en" dirty="0"/>
              <a:t>/25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CF93F-255C-B7D8-F33C-B63EAEC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8" y="319016"/>
            <a:ext cx="7371750" cy="3373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</a:pPr>
            <a:r>
              <a:rPr lang="en-US" sz="2500" dirty="0">
                <a:solidFill>
                  <a:schemeClr val="tx2"/>
                </a:solidFill>
              </a:rPr>
              <a:t>Ejecta components corresponding to the </a:t>
            </a:r>
            <a:r>
              <a:rPr lang="en-US" sz="2500" dirty="0" err="1">
                <a:solidFill>
                  <a:schemeClr val="tx2"/>
                </a:solidFill>
              </a:rPr>
              <a:t>kilonova</a:t>
            </a:r>
            <a:r>
              <a:rPr lang="en-US" sz="2500" dirty="0">
                <a:solidFill>
                  <a:schemeClr val="tx2"/>
                </a:solidFill>
              </a:rPr>
              <a:t> spectrum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5395E-AF60-2D98-D201-B6EE971C8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26" y="1072427"/>
            <a:ext cx="3775585" cy="2761906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6449F1A9-195F-43DE-1CEA-6911E041B1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52631" y="2712526"/>
            <a:ext cx="1519083" cy="1105780"/>
          </a:xfrm>
          <a:prstGeom prst="bentConnector3">
            <a:avLst>
              <a:gd name="adj1" fmla="val -85"/>
            </a:avLst>
          </a:prstGeom>
          <a:ln>
            <a:solidFill>
              <a:srgbClr val="E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25F5A83-06FA-68B6-885F-D1A3F0A4D5D6}"/>
              </a:ext>
            </a:extLst>
          </p:cNvPr>
          <p:cNvCxnSpPr/>
          <p:nvPr/>
        </p:nvCxnSpPr>
        <p:spPr>
          <a:xfrm flipV="1">
            <a:off x="2391321" y="1056970"/>
            <a:ext cx="1297649" cy="809698"/>
          </a:xfrm>
          <a:prstGeom prst="bentConnector3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AEC2957-FF53-F8E1-1E99-435F955423D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57693" y="1394938"/>
            <a:ext cx="904945" cy="543018"/>
          </a:xfrm>
          <a:prstGeom prst="bentConnector3">
            <a:avLst>
              <a:gd name="adj1" fmla="val 99519"/>
            </a:avLst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A797A-501B-5E84-621B-EC540C1055D4}"/>
              </a:ext>
            </a:extLst>
          </p:cNvPr>
          <p:cNvSpPr txBox="1"/>
          <p:nvPr/>
        </p:nvSpPr>
        <p:spPr>
          <a:xfrm>
            <a:off x="3688970" y="881675"/>
            <a:ext cx="2478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BB4"/>
                </a:solidFill>
              </a:rPr>
              <a:t>Wind ejecta (blue component)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9BCDF96-F3CD-9161-33B2-DFBEA40092D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72298" y="2802718"/>
            <a:ext cx="2193013" cy="496466"/>
          </a:xfrm>
          <a:prstGeom prst="bentConnector3">
            <a:avLst>
              <a:gd name="adj1" fmla="val 262"/>
            </a:avLst>
          </a:prstGeom>
          <a:ln>
            <a:solidFill>
              <a:srgbClr val="EA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E7A164-7F48-1F76-99FA-ED3E4D9A8F20}"/>
                  </a:ext>
                </a:extLst>
              </p:cNvPr>
              <p:cNvSpPr txBox="1"/>
              <p:nvPr/>
            </p:nvSpPr>
            <p:spPr>
              <a:xfrm>
                <a:off x="4316615" y="3966674"/>
                <a:ext cx="36660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</a:rPr>
                  <a:t>Dynamical ejecta</a:t>
                </a:r>
              </a:p>
              <a:p>
                <a:r>
                  <a:rPr lang="en-US" sz="1400" dirty="0">
                    <a:solidFill>
                      <a:srgbClr val="C00000"/>
                    </a:solidFill>
                  </a:rPr>
                  <a:t>(red component)</a:t>
                </a:r>
              </a:p>
              <a:p>
                <a:r>
                  <a:rPr lang="en-US" sz="1400" dirty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-&gt; greater r-process -&gt; more opaque at lower wavelengths -&gt; Late time red peak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E7A164-7F48-1F76-99FA-ED3E4D9A8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615" y="3966674"/>
                <a:ext cx="3666030" cy="954107"/>
              </a:xfrm>
              <a:prstGeom prst="rect">
                <a:avLst/>
              </a:prstGeom>
              <a:blipFill>
                <a:blip r:embed="rId5"/>
                <a:stretch>
                  <a:fillRect l="-499"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14">
            <a:extLst>
              <a:ext uri="{FF2B5EF4-FFF2-40B4-BE49-F238E27FC236}">
                <a16:creationId xmlns:a16="http://schemas.microsoft.com/office/drawing/2014/main" id="{AA5B1DE5-8724-47FF-66C8-DE395DB2795E}"/>
              </a:ext>
            </a:extLst>
          </p:cNvPr>
          <p:cNvSpPr/>
          <p:nvPr/>
        </p:nvSpPr>
        <p:spPr>
          <a:xfrm>
            <a:off x="5450914" y="1550452"/>
            <a:ext cx="2625174" cy="1944329"/>
          </a:xfrm>
          <a:custGeom>
            <a:avLst/>
            <a:gdLst>
              <a:gd name="connsiteX0" fmla="*/ 0 w 6575461"/>
              <a:gd name="connsiteY0" fmla="*/ 4870099 h 4870099"/>
              <a:gd name="connsiteX1" fmla="*/ 493160 w 6575461"/>
              <a:gd name="connsiteY1" fmla="*/ 688517 h 4870099"/>
              <a:gd name="connsiteX2" fmla="*/ 1952090 w 6575461"/>
              <a:gd name="connsiteY2" fmla="*/ 185084 h 4870099"/>
              <a:gd name="connsiteX3" fmla="*/ 6575461 w 6575461"/>
              <a:gd name="connsiteY3" fmla="*/ 2578962 h 48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5461" h="4870099">
                <a:moveTo>
                  <a:pt x="0" y="4870099"/>
                </a:moveTo>
                <a:cubicBezTo>
                  <a:pt x="83906" y="3169726"/>
                  <a:pt x="167812" y="1469353"/>
                  <a:pt x="493160" y="688517"/>
                </a:cubicBezTo>
                <a:cubicBezTo>
                  <a:pt x="818508" y="-92319"/>
                  <a:pt x="938373" y="-129990"/>
                  <a:pt x="1952090" y="185084"/>
                </a:cubicBezTo>
                <a:cubicBezTo>
                  <a:pt x="2965807" y="500158"/>
                  <a:pt x="4770634" y="1539560"/>
                  <a:pt x="6575461" y="257896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0D3410D-86EF-DC55-EA03-0154C19E85C0}"/>
              </a:ext>
            </a:extLst>
          </p:cNvPr>
          <p:cNvSpPr/>
          <p:nvPr/>
        </p:nvSpPr>
        <p:spPr>
          <a:xfrm>
            <a:off x="5426252" y="1501409"/>
            <a:ext cx="586525" cy="1574603"/>
          </a:xfrm>
          <a:custGeom>
            <a:avLst/>
            <a:gdLst>
              <a:gd name="connsiteX0" fmla="*/ 53842 w 1944287"/>
              <a:gd name="connsiteY0" fmla="*/ 4993658 h 5219689"/>
              <a:gd name="connsiteX1" fmla="*/ 238777 w 1944287"/>
              <a:gd name="connsiteY1" fmla="*/ 417 h 5219689"/>
              <a:gd name="connsiteX2" fmla="*/ 1944287 w 1944287"/>
              <a:gd name="connsiteY2" fmla="*/ 5219689 h 521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4287" h="5219689">
                <a:moveTo>
                  <a:pt x="53842" y="4993658"/>
                </a:moveTo>
                <a:cubicBezTo>
                  <a:pt x="-11228" y="2478201"/>
                  <a:pt x="-76297" y="-37255"/>
                  <a:pt x="238777" y="417"/>
                </a:cubicBezTo>
                <a:cubicBezTo>
                  <a:pt x="553851" y="38089"/>
                  <a:pt x="1249069" y="2628889"/>
                  <a:pt x="1944287" y="5219689"/>
                </a:cubicBezTo>
              </a:path>
            </a:pathLst>
          </a:custGeom>
          <a:noFill/>
          <a:ln w="41275">
            <a:solidFill>
              <a:srgbClr val="577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77CFA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F18A35-B19F-14D8-C105-BB71953B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</p:spPr>
        <p:txBody>
          <a:bodyPr/>
          <a:lstStyle/>
          <a:p>
            <a:r>
              <a:rPr lang="en-US" dirty="0"/>
              <a:t>ECT* - Trento, </a:t>
            </a:r>
            <a:r>
              <a:rPr lang="en-US" dirty="0" err="1"/>
              <a:t>italy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08B1425-EEC4-1499-4C26-2B2ED113957E}"/>
              </a:ext>
            </a:extLst>
          </p:cNvPr>
          <p:cNvSpPr txBox="1">
            <a:spLocks/>
          </p:cNvSpPr>
          <p:nvPr/>
        </p:nvSpPr>
        <p:spPr>
          <a:xfrm>
            <a:off x="68355" y="4851724"/>
            <a:ext cx="13185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Atul Kedia – NCSU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007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5">
      <a:dk1>
        <a:srgbClr val="1B0036"/>
      </a:dk1>
      <a:lt1>
        <a:srgbClr val="FFFFFF"/>
      </a:lt1>
      <a:dk2>
        <a:srgbClr val="3E136D"/>
      </a:dk2>
      <a:lt2>
        <a:srgbClr val="FFFFFF"/>
      </a:lt2>
      <a:accent1>
        <a:srgbClr val="A86ED4"/>
      </a:accent1>
      <a:accent2>
        <a:srgbClr val="0D558B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76591</TotalTime>
  <Words>1069</Words>
  <Application>Microsoft Office PowerPoint</Application>
  <PresentationFormat>On-screen Show (16:9)</PresentationFormat>
  <Paragraphs>166</Paragraphs>
  <Slides>20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Raleway</vt:lpstr>
      <vt:lpstr>Wingdings</vt:lpstr>
      <vt:lpstr>Cambria Math</vt:lpstr>
      <vt:lpstr>Calibri Light</vt:lpstr>
      <vt:lpstr>Lato</vt:lpstr>
      <vt:lpstr>Retrospect</vt:lpstr>
      <vt:lpstr>Acrobat Document</vt:lpstr>
      <vt:lpstr>Kilonova dependence on ejecta morphology and composition (+ nucleosynthesis dependence on nuclear input)</vt:lpstr>
      <vt:lpstr>Solar chemical composition</vt:lpstr>
      <vt:lpstr>NS over Trento</vt:lpstr>
      <vt:lpstr>AT2017gfo / GW170817</vt:lpstr>
      <vt:lpstr>AT2017gfo / GW170817</vt:lpstr>
      <vt:lpstr>Important physics influencing or influenced by the GW/Kilonova emission</vt:lpstr>
      <vt:lpstr>Multi-Messenger Inference</vt:lpstr>
      <vt:lpstr>Ejecta components corresponding to the kilonova spectrum</vt:lpstr>
      <vt:lpstr>Ejecta components corresponding to the kilonova spectrum</vt:lpstr>
      <vt:lpstr>EM v GW ejecta tension</vt:lpstr>
      <vt:lpstr>EM v GW ejecta tension</vt:lpstr>
      <vt:lpstr>EM v GW ejecta tension</vt:lpstr>
      <vt:lpstr>Impact of velocity </vt:lpstr>
      <vt:lpstr>Ejecta masses and velocities</vt:lpstr>
      <vt:lpstr>EM v GW ejecta parameter estimation</vt:lpstr>
      <vt:lpstr>PowerPoint Presentation</vt:lpstr>
      <vt:lpstr>PRISM</vt:lpstr>
      <vt:lpstr>Effect of optical potential</vt:lpstr>
      <vt:lpstr>Mass model dependence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Equation of state and Thermodynamics in Relativistic Astrophysics</dc:title>
  <dc:creator>Atul Kedia</dc:creator>
  <cp:lastModifiedBy>Atul Kedia</cp:lastModifiedBy>
  <cp:revision>1000</cp:revision>
  <dcterms:modified xsi:type="dcterms:W3CDTF">2024-06-22T19:08:43Z</dcterms:modified>
</cp:coreProperties>
</file>