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9"/>
  </p:notesMasterIdLst>
  <p:handoutMasterIdLst>
    <p:handoutMasterId r:id="rId80"/>
  </p:handoutMasterIdLst>
  <p:sldIdLst>
    <p:sldId id="256" r:id="rId2"/>
    <p:sldId id="546" r:id="rId3"/>
    <p:sldId id="578" r:id="rId4"/>
    <p:sldId id="534" r:id="rId5"/>
    <p:sldId id="518" r:id="rId6"/>
    <p:sldId id="633" r:id="rId7"/>
    <p:sldId id="634" r:id="rId8"/>
    <p:sldId id="640" r:id="rId9"/>
    <p:sldId id="636" r:id="rId10"/>
    <p:sldId id="637" r:id="rId11"/>
    <p:sldId id="614" r:id="rId12"/>
    <p:sldId id="498" r:id="rId13"/>
    <p:sldId id="455" r:id="rId14"/>
    <p:sldId id="445" r:id="rId15"/>
    <p:sldId id="444" r:id="rId16"/>
    <p:sldId id="497" r:id="rId17"/>
    <p:sldId id="466" r:id="rId18"/>
    <p:sldId id="500" r:id="rId19"/>
    <p:sldId id="646" r:id="rId20"/>
    <p:sldId id="641" r:id="rId21"/>
    <p:sldId id="642" r:id="rId22"/>
    <p:sldId id="643" r:id="rId23"/>
    <p:sldId id="644" r:id="rId24"/>
    <p:sldId id="647" r:id="rId25"/>
    <p:sldId id="649" r:id="rId26"/>
    <p:sldId id="648" r:id="rId27"/>
    <p:sldId id="650" r:id="rId28"/>
    <p:sldId id="651" r:id="rId29"/>
    <p:sldId id="619" r:id="rId30"/>
    <p:sldId id="624" r:id="rId31"/>
    <p:sldId id="623" r:id="rId32"/>
    <p:sldId id="621" r:id="rId33"/>
    <p:sldId id="627" r:id="rId34"/>
    <p:sldId id="628" r:id="rId35"/>
    <p:sldId id="630" r:id="rId36"/>
    <p:sldId id="626" r:id="rId37"/>
    <p:sldId id="625" r:id="rId38"/>
    <p:sldId id="631" r:id="rId39"/>
    <p:sldId id="652" r:id="rId40"/>
    <p:sldId id="525" r:id="rId41"/>
    <p:sldId id="653" r:id="rId42"/>
    <p:sldId id="531" r:id="rId43"/>
    <p:sldId id="467" r:id="rId44"/>
    <p:sldId id="490" r:id="rId45"/>
    <p:sldId id="491" r:id="rId46"/>
    <p:sldId id="493" r:id="rId47"/>
    <p:sldId id="504" r:id="rId48"/>
    <p:sldId id="506" r:id="rId49"/>
    <p:sldId id="507" r:id="rId50"/>
    <p:sldId id="496" r:id="rId51"/>
    <p:sldId id="509" r:id="rId52"/>
    <p:sldId id="532" r:id="rId53"/>
    <p:sldId id="508" r:id="rId54"/>
    <p:sldId id="530" r:id="rId55"/>
    <p:sldId id="535" r:id="rId56"/>
    <p:sldId id="536" r:id="rId57"/>
    <p:sldId id="537" r:id="rId58"/>
    <p:sldId id="512" r:id="rId59"/>
    <p:sldId id="544" r:id="rId60"/>
    <p:sldId id="542" r:id="rId61"/>
    <p:sldId id="543" r:id="rId62"/>
    <p:sldId id="538" r:id="rId63"/>
    <p:sldId id="540" r:id="rId64"/>
    <p:sldId id="541" r:id="rId65"/>
    <p:sldId id="513" r:id="rId66"/>
    <p:sldId id="523" r:id="rId67"/>
    <p:sldId id="520" r:id="rId68"/>
    <p:sldId id="522" r:id="rId69"/>
    <p:sldId id="521" r:id="rId70"/>
    <p:sldId id="524" r:id="rId71"/>
    <p:sldId id="527" r:id="rId72"/>
    <p:sldId id="528" r:id="rId73"/>
    <p:sldId id="526" r:id="rId74"/>
    <p:sldId id="529" r:id="rId75"/>
    <p:sldId id="635" r:id="rId76"/>
    <p:sldId id="638" r:id="rId77"/>
    <p:sldId id="639" r:id="rId78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47311C8B-C804-4165-9EAF-97246E933A87}">
          <p14:sldIdLst>
            <p14:sldId id="256"/>
            <p14:sldId id="546"/>
            <p14:sldId id="578"/>
            <p14:sldId id="534"/>
            <p14:sldId id="518"/>
            <p14:sldId id="633"/>
            <p14:sldId id="634"/>
            <p14:sldId id="640"/>
            <p14:sldId id="636"/>
            <p14:sldId id="637"/>
          </p14:sldIdLst>
        </p14:section>
        <p14:section name="Formalism" id="{552803C7-37AE-468E-AFC3-80B8A44318C7}">
          <p14:sldIdLst>
            <p14:sldId id="614"/>
            <p14:sldId id="498"/>
          </p14:sldIdLst>
        </p14:section>
        <p14:section name="Looking for Odderon effects" id="{D8A48355-7349-468F-9553-671BFC44694F}">
          <p14:sldIdLst>
            <p14:sldId id="455"/>
            <p14:sldId id="445"/>
          </p14:sldIdLst>
        </p14:section>
        <p14:section name="Scaling properties" id="{D5EF1C05-D483-447E-AC55-64FD5FB710E9}">
          <p14:sldIdLst>
            <p14:sldId id="444"/>
            <p14:sldId id="497"/>
            <p14:sldId id="466"/>
            <p14:sldId id="500"/>
          </p14:sldIdLst>
        </p14:section>
        <p14:section name="New results 2023-24" id="{58A3F447-0888-4155-BE0A-C0F768C47634}">
          <p14:sldIdLst>
            <p14:sldId id="646"/>
            <p14:sldId id="641"/>
            <p14:sldId id="642"/>
            <p14:sldId id="643"/>
            <p14:sldId id="644"/>
          </p14:sldIdLst>
        </p14:section>
        <p14:section name="New results with the ReBB model" id="{F89EBAEB-6FA6-4DAD-A2FA-1E9222520E29}">
          <p14:sldIdLst>
            <p14:sldId id="647"/>
            <p14:sldId id="649"/>
            <p14:sldId id="648"/>
            <p14:sldId id="650"/>
          </p14:sldIdLst>
        </p14:section>
        <p14:section name="Levy at small -t" id="{1FCABD38-D375-4994-A9DF-9679B17AAF30}">
          <p14:sldIdLst>
            <p14:sldId id="651"/>
            <p14:sldId id="619"/>
            <p14:sldId id="624"/>
            <p14:sldId id="623"/>
            <p14:sldId id="621"/>
            <p14:sldId id="627"/>
            <p14:sldId id="628"/>
            <p14:sldId id="630"/>
            <p14:sldId id="626"/>
            <p14:sldId id="625"/>
            <p14:sldId id="631"/>
            <p14:sldId id="652"/>
            <p14:sldId id="525"/>
          </p14:sldIdLst>
        </p14:section>
        <p14:section name="Summary" id="{C915E2E3-A2D4-4959-827D-60BF4B5B694C}">
          <p14:sldIdLst>
            <p14:sldId id="653"/>
          </p14:sldIdLst>
        </p14:section>
        <p14:section name="New results 2019 - 2022" id="{792129CF-7C3C-4FC9-B341-720C68527D24}">
          <p14:sldIdLst>
            <p14:sldId id="531"/>
            <p14:sldId id="467"/>
            <p14:sldId id="490"/>
            <p14:sldId id="491"/>
            <p14:sldId id="493"/>
            <p14:sldId id="504"/>
            <p14:sldId id="506"/>
            <p14:sldId id="507"/>
          </p14:sldIdLst>
        </p14:section>
        <p14:section name="Tests of H(x) scaling on data" id="{C99BBCC2-E86C-4E24-88BE-530F6CED0D95}">
          <p14:sldIdLst>
            <p14:sldId id="496"/>
            <p14:sldId id="509"/>
            <p14:sldId id="532"/>
            <p14:sldId id="508"/>
            <p14:sldId id="530"/>
            <p14:sldId id="535"/>
            <p14:sldId id="536"/>
            <p14:sldId id="537"/>
            <p14:sldId id="512"/>
          </p14:sldIdLst>
        </p14:section>
        <p14:section name="Popular view" id="{AF8CDEA9-7166-448B-9881-36DEFAE89242}">
          <p14:sldIdLst>
            <p14:sldId id="544"/>
            <p14:sldId id="542"/>
            <p14:sldId id="543"/>
          </p14:sldIdLst>
        </p14:section>
        <p14:section name="Sliding window, closing gates" id="{F602E6A7-62CF-4484-91FC-CAD0025D7EAF}">
          <p14:sldIdLst>
            <p14:sldId id="538"/>
            <p14:sldId id="540"/>
            <p14:sldId id="541"/>
          </p14:sldIdLst>
        </p14:section>
        <p14:section name="Cross-checking D0 and TOTEM" id="{D4DC3C49-A8DC-407B-B097-28090357670F}">
          <p14:sldIdLst>
            <p14:sldId id="513"/>
            <p14:sldId id="523"/>
            <p14:sldId id="520"/>
            <p14:sldId id="522"/>
            <p14:sldId id="521"/>
            <p14:sldId id="524"/>
            <p14:sldId id="527"/>
            <p14:sldId id="528"/>
            <p14:sldId id="526"/>
            <p14:sldId id="529"/>
            <p14:sldId id="635"/>
            <p14:sldId id="638"/>
            <p14:sldId id="6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FFFF"/>
    <a:srgbClr val="FFFF0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2" autoAdjust="0"/>
    <p:restoredTop sz="94660"/>
  </p:normalViewPr>
  <p:slideViewPr>
    <p:cSldViewPr>
      <p:cViewPr varScale="1">
        <p:scale>
          <a:sx n="85" d="100"/>
          <a:sy n="85" d="100"/>
        </p:scale>
        <p:origin x="691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4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20" y="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389DC73A-65FC-4DC7-9880-A0BCA7F38A36}" type="datetimeFigureOut">
              <a:t>2024. 06. 21.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20" y="9723240"/>
            <a:ext cx="3080520" cy="5112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7066AFAC-24ED-4B1A-B4CB-B719CDDB8C6E}" type="slidenum">
              <a:t>‹#›</a:t>
            </a:fld>
            <a:endParaRPr lang="hu-HU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29861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Move="1" noResize="1"/>
          </p:cNvSpPr>
          <p:nvPr/>
        </p:nvSpPr>
        <p:spPr>
          <a:xfrm>
            <a:off x="0" y="0"/>
            <a:ext cx="7099200" cy="102348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0" tIns="0" rIns="0" bIns="0" anchor="ctr" anchorCtr="1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Szabadkézi sokszög 12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zabadkézi sokszög 18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zabadkézi sokszög 19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0" y="0"/>
            <a:ext cx="7099200" cy="10234440"/>
          </a:xfrm>
          <a:custGeom>
            <a:avLst>
              <a:gd name="f0" fmla="val 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zabadkézi sokszög 22"/>
          <p:cNvSpPr/>
          <p:nvPr/>
        </p:nvSpPr>
        <p:spPr>
          <a:xfrm>
            <a:off x="0" y="339840"/>
            <a:ext cx="33288120" cy="24966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Jegyzetek helye 23"/>
          <p:cNvSpPr txBox="1">
            <a:spLocks noGrp="1"/>
          </p:cNvSpPr>
          <p:nvPr>
            <p:ph type="body" sz="quarter" idx="3"/>
          </p:nvPr>
        </p:nvSpPr>
        <p:spPr>
          <a:xfrm>
            <a:off x="522000" y="4830480"/>
            <a:ext cx="6041879" cy="45230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  <p:sp>
        <p:nvSpPr>
          <p:cNvPr id="25" name="Diakép helye 24"/>
          <p:cNvSpPr>
            <a:spLocks noGrp="1" noRot="1" noChangeAspect="1"/>
          </p:cNvSpPr>
          <p:nvPr>
            <p:ph type="sldImg" idx="2"/>
          </p:nvPr>
        </p:nvSpPr>
        <p:spPr>
          <a:xfrm>
            <a:off x="990360" y="777600"/>
            <a:ext cx="5095800" cy="3816720"/>
          </a:xfrm>
          <a:prstGeom prst="rect">
            <a:avLst/>
          </a:prstGeom>
          <a:noFill/>
          <a:ln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33053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hu-HU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MS Gothic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056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2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8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3977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61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7622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16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357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5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185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86172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1620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75101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3267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487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9828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2988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173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382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15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823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91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313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73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kép hely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48187" cy="3409950"/>
          </a:xfrm>
          <a:ln/>
        </p:spPr>
      </p:sp>
      <p:sp>
        <p:nvSpPr>
          <p:cNvPr id="16387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/>
          </a:p>
        </p:txBody>
      </p:sp>
      <p:sp>
        <p:nvSpPr>
          <p:cNvPr id="16388" name="Dia számának helye 3"/>
          <p:cNvSpPr>
            <a:spLocks noGrp="1"/>
          </p:cNvSpPr>
          <p:nvPr>
            <p:ph type="sldNum" sz="quarter" idx="5"/>
          </p:nvPr>
        </p:nvSpPr>
        <p:spPr>
          <a:xfrm>
            <a:off x="3884464" y="8685382"/>
            <a:ext cx="2972004" cy="457200"/>
          </a:xfrm>
          <a:prstGeom prst="rect">
            <a:avLst/>
          </a:prstGeom>
          <a:noFill/>
        </p:spPr>
        <p:txBody>
          <a:bodyPr/>
          <a:lstStyle/>
          <a:p>
            <a:fld id="{36A61896-73AD-4BF3-9D1B-350C8ECBA13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88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4298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9359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1136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8100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1351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87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806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1082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0568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1750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2280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57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583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63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15806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520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449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79052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03940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16915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4796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73576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0893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586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7751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2561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7801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14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1883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8473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1369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78479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5448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96143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56498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990719" y="768240"/>
            <a:ext cx="5116320" cy="3837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560" y="4862160"/>
            <a:ext cx="5680079" cy="271401"/>
          </a:xfrm>
        </p:spPr>
        <p:txBody>
          <a:bodyPr wrap="square" lIns="95040" tIns="47520" rIns="95040" bIns="4752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pPr lvl="0" hangingPunct="1">
              <a:lnSpc>
                <a:spcPct val="95000"/>
              </a:lnSpc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91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52672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218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3621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8141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02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004342" y="680908"/>
            <a:ext cx="4905905" cy="34026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83079" tIns="43201" rIns="83079" bIns="43201" anchor="ctr" anchorCtr="0" compatLnSpc="0"/>
          <a:lstStyle/>
          <a:p>
            <a:pPr lvl="0" rtl="0" hangingPunct="0">
              <a:buNone/>
              <a:tabLst/>
            </a:pPr>
            <a:endParaRPr lang="hu-HU" sz="22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504258" y="4315738"/>
            <a:ext cx="5836520" cy="276999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872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490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7054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65938" y="-25400"/>
            <a:ext cx="2287587" cy="5459413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-25400"/>
            <a:ext cx="6713538" cy="5459413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87736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08497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72270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9750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371975" y="908050"/>
            <a:ext cx="36798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13395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2805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09333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22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1464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8508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rgbClr val="0000CC"/>
            </a:gs>
            <a:gs pos="100000">
              <a:srgbClr val="0000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gyenes összekötő 1"/>
          <p:cNvSpPr/>
          <p:nvPr/>
        </p:nvSpPr>
        <p:spPr>
          <a:xfrm>
            <a:off x="0" y="685799"/>
            <a:ext cx="9144000" cy="1440"/>
          </a:xfrm>
          <a:prstGeom prst="line">
            <a:avLst/>
          </a:prstGeom>
          <a:noFill/>
          <a:ln w="1836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zabadkézi sokszög 2"/>
          <p:cNvSpPr/>
          <p:nvPr/>
        </p:nvSpPr>
        <p:spPr>
          <a:xfrm>
            <a:off x="31680" y="3046320"/>
            <a:ext cx="9144000" cy="180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zabadkézi sokszög 3"/>
          <p:cNvSpPr/>
          <p:nvPr/>
        </p:nvSpPr>
        <p:spPr>
          <a:xfrm>
            <a:off x="0" y="3200400"/>
            <a:ext cx="9144000" cy="1440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grpSp>
        <p:nvGrpSpPr>
          <p:cNvPr id="5" name="Csoportba foglalás 4"/>
          <p:cNvGrpSpPr/>
          <p:nvPr/>
        </p:nvGrpSpPr>
        <p:grpSpPr>
          <a:xfrm>
            <a:off x="2139840" y="2987640"/>
            <a:ext cx="4854600" cy="885960"/>
            <a:chOff x="2139840" y="2987640"/>
            <a:chExt cx="4854600" cy="885960"/>
          </a:xfrm>
        </p:grpSpPr>
        <p:sp>
          <p:nvSpPr>
            <p:cNvPr id="6" name="Szabadkézi sokszög 5"/>
            <p:cNvSpPr/>
            <p:nvPr/>
          </p:nvSpPr>
          <p:spPr>
            <a:xfrm>
              <a:off x="2139840" y="2987640"/>
              <a:ext cx="3125880" cy="1800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grpSp>
          <p:nvGrpSpPr>
            <p:cNvPr id="7" name="Csoportba foglalás 6"/>
            <p:cNvGrpSpPr/>
            <p:nvPr/>
          </p:nvGrpSpPr>
          <p:grpSpPr>
            <a:xfrm>
              <a:off x="2139840" y="2987640"/>
              <a:ext cx="4854600" cy="885960"/>
              <a:chOff x="2139840" y="2987640"/>
              <a:chExt cx="4854600" cy="885960"/>
            </a:xfrm>
          </p:grpSpPr>
          <p:sp>
            <p:nvSpPr>
              <p:cNvPr id="8" name="Szabadkézi sokszög 7"/>
              <p:cNvSpPr/>
              <p:nvPr/>
            </p:nvSpPr>
            <p:spPr>
              <a:xfrm>
                <a:off x="2139840" y="2987640"/>
                <a:ext cx="4854600" cy="857159"/>
              </a:xfrm>
              <a:custGeom>
                <a:avLst>
                  <a:gd name="f0" fmla="val 4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none" lIns="90000" tIns="46800" rIns="90000" bIns="46800" anchor="ctr" anchorCtr="0" compatLnSpc="0"/>
              <a:lstStyle/>
              <a:p>
                <a:pPr lvl="0" rtl="0" hangingPunct="0">
                  <a:buNone/>
                  <a:tabLst/>
                </a:pPr>
                <a:endParaRPr lang="hu-HU" sz="2400">
                  <a:latin typeface="Times New Roman" pitchFamily="18"/>
                  <a:ea typeface="Arial Unicode MS" pitchFamily="2"/>
                  <a:cs typeface="Tahoma" pitchFamily="2"/>
                </a:endParaRPr>
              </a:p>
            </p:txBody>
          </p:sp>
          <p:sp>
            <p:nvSpPr>
              <p:cNvPr id="9" name="Szabadkézi sokszög 8"/>
              <p:cNvSpPr/>
              <p:nvPr/>
            </p:nvSpPr>
            <p:spPr>
              <a:xfrm>
                <a:off x="2139840" y="2987640"/>
                <a:ext cx="4854600" cy="885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noFill/>
              <a:ln>
                <a:noFill/>
                <a:prstDash val="solid"/>
              </a:ln>
            </p:spPr>
            <p:txBody>
              <a:bodyPr vert="horz" wrap="square" lIns="90000" tIns="46800" rIns="90000" bIns="46800" anchor="t" anchorCtr="0" compatLnSpc="0">
                <a:spAutoFit/>
              </a:bodyPr>
              <a:lstStyle/>
              <a:p>
                <a:pPr marL="0" marR="0" lvl="0" indent="0" rtl="0" hangingPunct="1">
                  <a:buNone/>
                  <a:tabLst/>
                </a:pP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  </a:t>
                </a:r>
                <a:r>
                  <a:rPr lang="en-GB" sz="5200">
                    <a:latin typeface="Times New Roman" pitchFamily="18"/>
                    <a:ea typeface="Arial Unicode MS" pitchFamily="2"/>
                    <a:cs typeface="Tahoma" pitchFamily="2"/>
                  </a:rPr>
                  <a:t> </a:t>
                </a:r>
                <a:r>
                  <a:rPr lang="en-GB" sz="2400">
                    <a:latin typeface="Times New Roman" pitchFamily="18"/>
                    <a:ea typeface="Arial Unicode MS" pitchFamily="2"/>
                    <a:cs typeface="Tahoma" pitchFamily="2"/>
                  </a:rPr>
                  <a:t>                      </a:t>
                </a:r>
              </a:p>
            </p:txBody>
          </p:sp>
        </p:grpSp>
      </p:grpSp>
      <p:sp>
        <p:nvSpPr>
          <p:cNvPr id="11" name="Szabadkézi sokszög 10"/>
          <p:cNvSpPr/>
          <p:nvPr/>
        </p:nvSpPr>
        <p:spPr>
          <a:xfrm>
            <a:off x="0" y="6580440"/>
            <a:ext cx="3702780" cy="277560"/>
          </a:xfrm>
          <a:custGeom>
            <a:avLst>
              <a:gd name="f0" fmla="val 12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8018999" y="6624719"/>
            <a:ext cx="1148760" cy="277560"/>
          </a:xfrm>
          <a:custGeom>
            <a:avLst>
              <a:gd name="f0" fmla="val 124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Cím helye 15"/>
          <p:cNvSpPr txBox="1">
            <a:spLocks noGrp="1"/>
          </p:cNvSpPr>
          <p:nvPr>
            <p:ph type="title"/>
          </p:nvPr>
        </p:nvSpPr>
        <p:spPr>
          <a:xfrm>
            <a:off x="0" y="-25560"/>
            <a:ext cx="9153360" cy="6354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/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hu-HU" dirty="0"/>
              <a:t> Címszöveg formátumának szerkesztése</a:t>
            </a:r>
          </a:p>
        </p:txBody>
      </p:sp>
      <p:sp>
        <p:nvSpPr>
          <p:cNvPr id="17" name="Szöveg helye 16"/>
          <p:cNvSpPr txBox="1">
            <a:spLocks noGrp="1"/>
          </p:cNvSpPr>
          <p:nvPr>
            <p:ph type="body" idx="1"/>
          </p:nvPr>
        </p:nvSpPr>
        <p:spPr>
          <a:xfrm>
            <a:off x="539280" y="907919"/>
            <a:ext cx="7512120" cy="45262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8" name="Szabadkézi sokszög 17"/>
          <p:cNvSpPr/>
          <p:nvPr/>
        </p:nvSpPr>
        <p:spPr>
          <a:xfrm>
            <a:off x="4071960" y="6309320"/>
            <a:ext cx="979560" cy="4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endParaRPr lang="hu-HU" sz="1200">
              <a:solidFill>
                <a:srgbClr val="FFFFFF"/>
              </a:solidFill>
              <a:latin typeface="Verdana" pitchFamily="34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rtl="0" hangingPunct="1">
        <a:lnSpc>
          <a:spcPct val="97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hu-HU" sz="3200" b="1" i="0" u="none" strike="noStrike" baseline="0">
          <a:ln>
            <a:noFill/>
          </a:ln>
          <a:solidFill>
            <a:srgbClr val="FFFF00"/>
          </a:solidFill>
          <a:latin typeface="Verdana" pitchFamily="34"/>
          <a:ea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97000"/>
        </a:lnSpc>
        <a:spcBef>
          <a:spcPts val="598"/>
        </a:spcBef>
        <a:spcAft>
          <a:spcPts val="0"/>
        </a:spcAft>
        <a:buFontTx/>
        <a:buNone/>
        <a:tabLst>
          <a:tab pos="311040" algn="l"/>
          <a:tab pos="456840" algn="l"/>
          <a:tab pos="914040" algn="l"/>
          <a:tab pos="1371240" algn="l"/>
          <a:tab pos="1828440" algn="l"/>
          <a:tab pos="2285640" algn="l"/>
          <a:tab pos="2742840" algn="l"/>
          <a:tab pos="3200040" algn="l"/>
          <a:tab pos="3657240" algn="l"/>
          <a:tab pos="4114440" algn="l"/>
          <a:tab pos="4571640" algn="l"/>
          <a:tab pos="5028840" algn="l"/>
          <a:tab pos="5486040" algn="l"/>
          <a:tab pos="5943240" algn="l"/>
          <a:tab pos="6400440" algn="l"/>
          <a:tab pos="6857640" algn="l"/>
          <a:tab pos="7314839" algn="l"/>
          <a:tab pos="7772039" algn="l"/>
          <a:tab pos="8229239" algn="l"/>
          <a:tab pos="8686439" algn="l"/>
          <a:tab pos="9143640" algn="l"/>
        </a:tabLst>
        <a:defRPr lang="hu-HU" sz="2400" b="1" i="0" u="none" strike="noStrike" baseline="0">
          <a:ln>
            <a:noFill/>
          </a:ln>
          <a:solidFill>
            <a:srgbClr val="FFFFFF"/>
          </a:solidFill>
          <a:latin typeface="Verdana" pitchFamily="34"/>
          <a:cs typeface="Arial" pitchFamily="34"/>
        </a:defRPr>
      </a:lvl1pPr>
      <a:lvl2pPr marL="457200" indent="0">
        <a:buFontTx/>
        <a:buNone/>
        <a:defRPr/>
      </a:lvl2pPr>
      <a:lvl3pPr marL="914400" indent="0">
        <a:buFontTx/>
        <a:buNone/>
        <a:defRPr/>
      </a:lvl3pPr>
      <a:lvl4pPr marL="1371599" indent="0">
        <a:buFontTx/>
        <a:buNone/>
        <a:defRPr/>
      </a:lvl4pPr>
      <a:lvl5pPr marL="1828800" indent="0">
        <a:buFontTx/>
        <a:buNone/>
        <a:defRPr/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405.06733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doi.org/10.3390/universe100602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0/epjc/s10052-022-10770-7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hyperlink" Target="https://doi.org/10.1140/epjc/s10052-021-09381-5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5.0673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5.06733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hyperlink" Target="https://arxiv.org/abs/2405.0673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405.0673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70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ymath.org/millennium-problems/rul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4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8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HBO3zcB3V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1912.11968" TargetMode="External"/><Relationship Id="rId5" Type="http://schemas.openxmlformats.org/officeDocument/2006/relationships/hyperlink" Target="https://doi.org/10.1140/epjc/s10052-021-08867-6" TargetMode="External"/><Relationship Id="rId4" Type="http://schemas.openxmlformats.org/officeDocument/2006/relationships/image" Target="../media/image9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2004.07318v2" TargetMode="External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4.07318v2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emf"/><Relationship Id="rId4" Type="http://schemas.openxmlformats.org/officeDocument/2006/relationships/image" Target="../media/image9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319" TargetMode="External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9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5.14319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emf"/><Relationship Id="rId4" Type="http://schemas.openxmlformats.org/officeDocument/2006/relationships/image" Target="../media/image10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1051/epjconf/202023506002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40/epjc/s10052-021-08867-6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emf"/><Relationship Id="rId4" Type="http://schemas.openxmlformats.org/officeDocument/2006/relationships/hyperlink" Target="https://arxiv.org/abs/2005.14319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0/epjc/s10052-021-09381-5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link.springer.com/article/10.1140%2Fepjc%2Fs10052-021-09381-5#article-info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i.org/10.1140/epjc/s10052-021-08867-6" TargetMode="External"/><Relationship Id="rId11" Type="http://schemas.openxmlformats.org/officeDocument/2006/relationships/hyperlink" Target="https://doi.org/10.1103/PhysRevLett.127.062003" TargetMode="External"/><Relationship Id="rId5" Type="http://schemas.openxmlformats.org/officeDocument/2006/relationships/hyperlink" Target="https://link.springer.com/article/10.1140%2Fepjc%2Fs10052-021-08867-6#article-info" TargetMode="External"/><Relationship Id="rId10" Type="http://schemas.openxmlformats.org/officeDocument/2006/relationships/hyperlink" Target="https://journals.aps.org/prl/abstract/10.1103/PhysRevLett.127.062003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pdf/2012.03981.pdf" TargetMode="External"/><Relationship Id="rId4" Type="http://schemas.openxmlformats.org/officeDocument/2006/relationships/image" Target="../media/image11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2.03981.pdf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link.springer.com/article/10.1140/epjc/s10052-022-10770-7#citea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hyperlink" Target="https://doi.org/10.1140/epjc/s10052-022-10065-x" TargetMode="External"/><Relationship Id="rId4" Type="http://schemas.openxmlformats.org/officeDocument/2006/relationships/hyperlink" Target="https://link.springer.com/article/10.1140/epjc/s10052-022-10065-x" TargetMode="External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dico.cern.ch/event/848680/contributions/4438184/attachments/2282276/3878029/ISMD2021.pdf" TargetMode="External"/><Relationship Id="rId5" Type="http://schemas.openxmlformats.org/officeDocument/2006/relationships/image" Target="../media/image129.JPG"/><Relationship Id="rId4" Type="http://schemas.openxmlformats.org/officeDocument/2006/relationships/image" Target="../media/image128.JP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3.00290" TargetMode="External"/><Relationship Id="rId13" Type="http://schemas.openxmlformats.org/officeDocument/2006/relationships/hyperlink" Target="https://indico.cern.ch/event/1195606/contributions/5097975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doi.org/10.1103/PhysRevLett.127.062003" TargetMode="External"/><Relationship Id="rId12" Type="http://schemas.openxmlformats.org/officeDocument/2006/relationships/image" Target="../media/image1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ps.org/prl/abstract/10.1103/PhysRevLett.127.062003" TargetMode="External"/><Relationship Id="rId11" Type="http://schemas.openxmlformats.org/officeDocument/2006/relationships/image" Target="../media/image134.emf"/><Relationship Id="rId5" Type="http://schemas.openxmlformats.org/officeDocument/2006/relationships/image" Target="../media/image132.emf"/><Relationship Id="rId10" Type="http://schemas.openxmlformats.org/officeDocument/2006/relationships/hyperlink" Target="https://arxiv.org/pdf/2204.08815.pdf" TargetMode="External"/><Relationship Id="rId4" Type="http://schemas.openxmlformats.org/officeDocument/2006/relationships/image" Target="../media/image131.png"/><Relationship Id="rId9" Type="http://schemas.openxmlformats.org/officeDocument/2006/relationships/image" Target="../media/image133.png"/><Relationship Id="rId14" Type="http://schemas.openxmlformats.org/officeDocument/2006/relationships/image" Target="../media/image136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7.12246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s://doi.org/10.1103/PhysRevLett.127.062003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ournals.aps.org/prl/abstract/10.1103/PhysRevLett.127.062003" TargetMode="External"/><Relationship Id="rId5" Type="http://schemas.openxmlformats.org/officeDocument/2006/relationships/image" Target="../media/image132.emf"/><Relationship Id="rId10" Type="http://schemas.openxmlformats.org/officeDocument/2006/relationships/hyperlink" Target="https://indico.cern.ch/event/1258038/contributions/5537135/attachments/2702375/4690980/KO_Odderon_observation_ISMD_2023.pdf" TargetMode="External"/><Relationship Id="rId4" Type="http://schemas.openxmlformats.org/officeDocument/2006/relationships/image" Target="../media/image131.png"/><Relationship Id="rId9" Type="http://schemas.openxmlformats.org/officeDocument/2006/relationships/hyperlink" Target="https://doi.org/10.1016/j.physletb.2023.13782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xiv.org/abs/2405.06733" TargetMode="External"/><Relationship Id="rId5" Type="http://schemas.openxmlformats.org/officeDocument/2006/relationships/hyperlink" Target="https://doi.org/10.3390/universe10060264" TargetMode="Externa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oi.org/10.1140/epjc/s10052-021-08867-6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ODDERON EXCHANGE 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2677" y="1268760"/>
            <a:ext cx="9144000" cy="5027400"/>
          </a:xfrm>
        </p:spPr>
        <p:txBody>
          <a:bodyPr wrap="square" lIns="92160" tIns="46080" rIns="92160" bIns="46080" anchor="t" anchorCtr="0"/>
          <a:lstStyle>
            <a:def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None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defPPr>
            <a:lvl1pPr marL="311040" marR="0" lvl="0" indent="-311040" algn="l" rtl="0" hangingPunct="1">
              <a:lnSpc>
                <a:spcPct val="97000"/>
              </a:lnSpc>
              <a:spcBef>
                <a:spcPts val="598"/>
              </a:spcBef>
              <a:spcAft>
                <a:spcPts val="0"/>
              </a:spcAft>
              <a:buClr>
                <a:srgbClr val="FFFFFF"/>
              </a:buClr>
              <a:buSzPct val="45000"/>
              <a:buFont typeface="Wingdings" pitchFamily="2"/>
              <a:buChar char=""/>
              <a:tabLst>
                <a:tab pos="311040" algn="l"/>
                <a:tab pos="456840" algn="l"/>
                <a:tab pos="914040" algn="l"/>
                <a:tab pos="1371240" algn="l"/>
                <a:tab pos="1828440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40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39" algn="l"/>
                <a:tab pos="7772039" algn="l"/>
                <a:tab pos="8229239" algn="l"/>
                <a:tab pos="8686439" algn="l"/>
                <a:tab pos="9143640" algn="l"/>
              </a:tabLst>
              <a:defRPr lang="hu-HU" sz="2400" b="1" i="0" u="none" strike="noStrike" baseline="0">
                <a:ln>
                  <a:noFill/>
                </a:ln>
                <a:solidFill>
                  <a:srgbClr val="FFFFFF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marL="711000" marR="0" lvl="1" indent="-253800" algn="l" rtl="0" hangingPunct="1">
              <a:lnSpc>
                <a:spcPct val="97000"/>
              </a:lnSpc>
              <a:spcBef>
                <a:spcPts val="499"/>
              </a:spcBef>
              <a:spcAft>
                <a:spcPts val="0"/>
              </a:spcAft>
              <a:buClr>
                <a:srgbClr val="FFFF0D"/>
              </a:buClr>
              <a:buSzPct val="45000"/>
              <a:buFont typeface="Wingdings" pitchFamily="2"/>
              <a:buChar char=""/>
              <a:tabLst>
                <a:tab pos="711000" algn="l"/>
                <a:tab pos="914040" algn="l"/>
                <a:tab pos="1371240" algn="l"/>
                <a:tab pos="1828440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hu-HU" sz="2000" b="1" i="0" u="none" strike="noStrike" baseline="0">
                <a:ln>
                  <a:noFill/>
                </a:ln>
                <a:solidFill>
                  <a:srgbClr val="FFFF0D"/>
                </a:solidFill>
                <a:latin typeface="Verdana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97000"/>
              </a:lnSpc>
              <a:spcBef>
                <a:spcPts val="448"/>
              </a:spcBef>
              <a:spcAft>
                <a:spcPts val="0"/>
              </a:spcAft>
              <a:buClr>
                <a:srgbClr val="FFCC66"/>
              </a:buClr>
              <a:buSzPct val="45000"/>
              <a:buFont typeface="Wingdings" pitchFamily="2"/>
              <a:buChar char="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hu-HU" sz="1800" b="1" i="0" u="none" strike="noStrike" baseline="0">
                <a:ln>
                  <a:noFill/>
                </a:ln>
                <a:solidFill>
                  <a:srgbClr val="FFCC66"/>
                </a:solidFill>
                <a:latin typeface="Verdana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00"/>
                </a:solidFill>
                <a:latin typeface="Verdana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8pPr>
            <a:lvl9pPr marL="2057400" marR="0" lvl="8" indent="-228600" algn="l" rtl="0" hangingPunct="1">
              <a:lnSpc>
                <a:spcPct val="97000"/>
              </a:lnSpc>
              <a:spcBef>
                <a:spcPts val="400"/>
              </a:spcBef>
              <a:spcAft>
                <a:spcPts val="0"/>
              </a:spcAft>
              <a:buClr>
                <a:srgbClr val="FF6600"/>
              </a:buClr>
              <a:buSzPct val="45000"/>
              <a:buFont typeface="Wingdings" pitchFamily="2"/>
              <a:buChar char="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hu-HU" sz="1600" b="1" i="0" u="none" strike="noStrike" baseline="0">
                <a:ln>
                  <a:noFill/>
                </a:ln>
                <a:solidFill>
                  <a:srgbClr val="FF66CC"/>
                </a:solidFill>
                <a:latin typeface="Verdana" pitchFamily="34"/>
                <a:ea typeface="Arial" pitchFamily="34"/>
                <a:cs typeface="Arial" pitchFamily="34"/>
              </a:defRPr>
            </a:lvl9pPr>
          </a:lstStyle>
          <a:p>
            <a:pPr lvl="0" algn="ctr">
              <a:lnSpc>
                <a:spcPct val="87000"/>
              </a:lnSpc>
              <a:spcBef>
                <a:spcPts val="799"/>
              </a:spcBef>
              <a:buNone/>
            </a:pP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T. </a:t>
            </a:r>
            <a:r>
              <a:rPr lang="en-GB" sz="1800" dirty="0" err="1">
                <a:effectLst>
                  <a:outerShdw dist="17961" dir="2700000">
                    <a:scrgbClr r="0" g="0" b="0"/>
                  </a:outerShdw>
                </a:effectLst>
              </a:rPr>
              <a:t>Csörgő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1,2 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, T. Novák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2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, R. </a:t>
            </a:r>
            <a:r>
              <a:rPr lang="hu-HU" sz="1800" dirty="0" err="1">
                <a:effectLst>
                  <a:outerShdw dist="17961" dir="2700000">
                    <a:scrgbClr r="0" g="0" b="0"/>
                  </a:outerShdw>
                </a:effectLst>
              </a:rPr>
              <a:t>Pasechnik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 3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, A. </a:t>
            </a:r>
            <a:r>
              <a:rPr lang="hu-HU" sz="1800" dirty="0" err="1">
                <a:effectLst>
                  <a:outerShdw dist="17961" dir="2700000">
                    <a:scrgbClr r="0" g="0" b="0"/>
                  </a:outerShdw>
                </a:effectLst>
              </a:rPr>
              <a:t>Ster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 1</a:t>
            </a:r>
            <a:r>
              <a:rPr lang="hu-HU" sz="1800" dirty="0">
                <a:effectLst>
                  <a:outerShdw dist="17961" dir="2700000">
                    <a:scrgbClr r="0" g="0" b="0"/>
                  </a:outerShdw>
                </a:effectLst>
              </a:rPr>
              <a:t> and I. Szanyi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 1,4</a:t>
            </a:r>
            <a:endParaRPr lang="en-GB" sz="18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en-GB" sz="11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en-GB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1 </a:t>
            </a:r>
            <a:r>
              <a:rPr lang="en-GB" sz="1800" baseline="30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en-GB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Wigner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RCP</a:t>
            </a:r>
            <a:r>
              <a:rPr lang="en-GB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2 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MATE KRC, Gyöngyös, Hungary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3 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University of </a:t>
            </a:r>
            <a:r>
              <a:rPr lang="hu-HU" sz="18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Lund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8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Lund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, </a:t>
            </a:r>
            <a:r>
              <a:rPr lang="hu-HU" sz="18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Sweden</a:t>
            </a:r>
            <a:endParaRPr lang="hu-HU" sz="18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800" baseline="30000" dirty="0">
                <a:effectLst>
                  <a:outerShdw dist="17961" dir="2700000">
                    <a:scrgbClr r="0" g="0" b="0"/>
                  </a:outerShdw>
                </a:effectLst>
              </a:rPr>
              <a:t>4 </a:t>
            </a:r>
            <a:r>
              <a:rPr lang="hu-HU" sz="18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Eötvös University, Budapest, Hungary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14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endParaRPr lang="hu-HU" sz="1800" b="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Intro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to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Odderon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exchange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independent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at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least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6.26 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dependent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:</a:t>
            </a:r>
          </a:p>
          <a:p>
            <a:pPr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Significance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at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effectLst>
                  <a:outerShdw dist="17961" dir="2700000">
                    <a:scrgbClr r="0" g="0" b="0"/>
                  </a:outerShdw>
                </a:effectLst>
              </a:rPr>
              <a:t>least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7.08 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  <a:latin typeface="Symbol" panose="05050102010706020507" pitchFamily="18" charset="2"/>
              </a:rPr>
              <a:t>s</a:t>
            </a: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New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results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at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8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TeV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1: H(x)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scaling</a:t>
            </a: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2: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ReBB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Model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vs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ATLAS and TOTEM </a:t>
            </a: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3: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Extended</a:t>
            </a:r>
            <a:r>
              <a:rPr lang="hu-HU" sz="200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Pomeranchuk</a:t>
            </a:r>
            <a:r>
              <a:rPr lang="hu-HU" sz="2000" dirty="0">
                <a:effectLst>
                  <a:outerShdw dist="17961" dir="2700000">
                    <a:scrgbClr r="0" g="0" b="0"/>
                  </a:outerShdw>
                </a:effectLst>
              </a:rPr>
              <a:t> </a:t>
            </a:r>
            <a:r>
              <a:rPr lang="hu-HU" sz="200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theorem</a:t>
            </a:r>
            <a:endParaRPr lang="hu-HU" sz="200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solidFill>
                <a:schemeClr val="bg1"/>
              </a:solidFill>
              <a:effectLst>
                <a:outerShdw dist="17961" dir="2700000">
                  <a:scrgbClr r="0" g="0" b="0"/>
                </a:outerShdw>
              </a:effectLst>
            </a:endParaRPr>
          </a:p>
          <a:p>
            <a:pPr lvl="0" algn="ctr">
              <a:lnSpc>
                <a:spcPct val="87000"/>
              </a:lnSpc>
              <a:spcBef>
                <a:spcPts val="499"/>
              </a:spcBef>
              <a:buNone/>
            </a:pPr>
            <a:endParaRPr lang="hu-HU" sz="20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7" b="16666"/>
          <a:stretch/>
        </p:blipFill>
        <p:spPr bwMode="auto">
          <a:xfrm>
            <a:off x="7242662" y="5013175"/>
            <a:ext cx="1889696" cy="73280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KapcsolÃ³dÃ³ kÃ©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656184" cy="1656184"/>
          </a:xfrm>
          <a:prstGeom prst="ellipse">
            <a:avLst/>
          </a:prstGeom>
          <a:solidFill>
            <a:schemeClr val="bg1"/>
          </a:solidFill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t="3402" r="3402"/>
          <a:stretch/>
        </p:blipFill>
        <p:spPr>
          <a:xfrm>
            <a:off x="179512" y="3284984"/>
            <a:ext cx="1656184" cy="1656184"/>
          </a:xfrm>
          <a:prstGeom prst="ellipse">
            <a:avLst/>
          </a:prstGeom>
          <a:ln w="28575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/>
              <a:t>OBSERVATION AND</a:t>
            </a:r>
            <a:r>
              <a:rPr lang="en-US" sz="2400" kern="0" dirty="0"/>
              <a:t> PROPERTIES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6" name="Picture 2" descr="https://uni-mate.hu/sites/default/files/mate_2021_icon_green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20130" r="9500" b="17370"/>
          <a:stretch/>
        </p:blipFill>
        <p:spPr bwMode="auto">
          <a:xfrm>
            <a:off x="7251627" y="4221088"/>
            <a:ext cx="1856877" cy="720080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</p:pic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EDA03128-F275-4022-996D-4A4AB11C0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33970"/>
              </p:ext>
            </p:extLst>
          </p:nvPr>
        </p:nvGraphicFramePr>
        <p:xfrm>
          <a:off x="1790592" y="6212159"/>
          <a:ext cx="7353407" cy="640080"/>
        </p:xfrm>
        <a:graphic>
          <a:graphicData uri="http://schemas.openxmlformats.org/drawingml/2006/table">
            <a:tbl>
              <a:tblPr/>
              <a:tblGrid>
                <a:gridCol w="4437592">
                  <a:extLst>
                    <a:ext uri="{9D8B030D-6E8A-4147-A177-3AD203B41FA5}">
                      <a16:colId xmlns:a16="http://schemas.microsoft.com/office/drawing/2014/main" val="3349490334"/>
                    </a:ext>
                  </a:extLst>
                </a:gridCol>
                <a:gridCol w="2915815">
                  <a:extLst>
                    <a:ext uri="{9D8B030D-6E8A-4147-A177-3AD203B41FA5}">
                      <a16:colId xmlns:a16="http://schemas.microsoft.com/office/drawing/2014/main" val="3354008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Universe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nl-NL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(6),264; </a:t>
                      </a:r>
                      <a:endParaRPr lang="hu-HU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https://doi.org/10.3390/universe10060264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bg1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arXiv:2405.06733</a:t>
                      </a:r>
                      <a:r>
                        <a:rPr lang="hu-HU" b="1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hu-HU" b="1" dirty="0" err="1">
                          <a:solidFill>
                            <a:schemeClr val="bg1"/>
                          </a:solidFill>
                        </a:rPr>
                        <a:t>hep-ph</a:t>
                      </a:r>
                      <a:r>
                        <a:rPr lang="hu-HU" b="1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13997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Tm="2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36512" y="188640"/>
            <a:ext cx="9144000" cy="47153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Hungarian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team,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Polish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7.08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5" y="679633"/>
            <a:ext cx="8860441" cy="1487615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4860032" y="1196752"/>
            <a:ext cx="4176464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fr-FR" sz="1400" dirty="0"/>
              <a:t>Eur. Phys. J. C </a:t>
            </a:r>
            <a:r>
              <a:rPr lang="hu-HU" sz="1400" dirty="0"/>
              <a:t>(2021) </a:t>
            </a:r>
            <a:r>
              <a:rPr lang="hu-HU" sz="1400" b="1" dirty="0"/>
              <a:t>81</a:t>
            </a:r>
            <a:r>
              <a:rPr lang="hu-HU" sz="1400" dirty="0"/>
              <a:t>:611, </a:t>
            </a:r>
            <a:r>
              <a:rPr lang="hu-HU" sz="1400" dirty="0" err="1"/>
              <a:t>published</a:t>
            </a:r>
            <a:r>
              <a:rPr lang="hu-HU" sz="1400" dirty="0"/>
              <a:t> </a:t>
            </a:r>
            <a:r>
              <a:rPr lang="hu-HU" sz="1400" dirty="0" err="1"/>
              <a:t>July</a:t>
            </a:r>
            <a:r>
              <a:rPr lang="hu-HU" sz="1400" dirty="0"/>
              <a:t> 2021 </a:t>
            </a:r>
            <a:r>
              <a:rPr lang="fr-FR" sz="1400" dirty="0"/>
              <a:t> </a:t>
            </a:r>
            <a:endParaRPr lang="hu-HU" sz="1400" dirty="0"/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4"/>
              </a:rPr>
              <a:t>https://doi.org/10.1140/epjc/s10052-021-09381-5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0" y="1673689"/>
            <a:ext cx="3639353" cy="521169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560" y="1700809"/>
            <a:ext cx="3635061" cy="525658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8104" y="1700808"/>
            <a:ext cx="3622407" cy="5211695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251520" y="6143650"/>
            <a:ext cx="8640960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Real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≥ 7.08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and 2.76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251520" y="4818778"/>
            <a:ext cx="864096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7.08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2.76, and 7.0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C2: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But</a:t>
            </a:r>
            <a:r>
              <a:rPr lang="hu-H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limited </a:t>
            </a:r>
            <a:r>
              <a:rPr lang="hu-HU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to</a:t>
            </a:r>
            <a:r>
              <a:rPr lang="hu-H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0.37 ≤ −t ≤ 1.2 GeV</a:t>
            </a:r>
            <a:r>
              <a:rPr lang="pt-BR" baseline="300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Lucida Sans Unicode" pitchFamily="2"/>
              </a:rPr>
              <a:t>and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0.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546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≤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sqrt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(s)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≤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7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8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Lucida Sans Unicode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6588224" y="1988840"/>
            <a:ext cx="944488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3707904" y="1988840"/>
            <a:ext cx="144016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2.76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827584" y="1988840"/>
            <a:ext cx="1440160" cy="3715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1907704" y="3212976"/>
            <a:ext cx="3744417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With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new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 8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Verdana" panose="020B0604030504040204" pitchFamily="34" charset="0"/>
                <a:cs typeface="Lucida Sans Unicode" pitchFamily="2"/>
              </a:rPr>
              <a:t>certainty</a:t>
            </a:r>
            <a:endParaRPr lang="hu-HU" b="1" dirty="0">
              <a:solidFill>
                <a:srgbClr val="000000"/>
              </a:solidFill>
              <a:latin typeface="Verdana" pitchFamily="34"/>
              <a:ea typeface="Verdana" panose="020B0604030504040204" pitchFamily="34" charset="0"/>
              <a:cs typeface="Lucida Sans Unicode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1691680" y="4158512"/>
            <a:ext cx="4392488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fr-FR" sz="1400" dirty="0"/>
              <a:t>Eur. Phys. J. C </a:t>
            </a:r>
            <a:r>
              <a:rPr lang="hu-HU" sz="1400" dirty="0"/>
              <a:t>(2022) 82,  827, </a:t>
            </a:r>
            <a:r>
              <a:rPr lang="hu-HU" sz="1400" dirty="0" err="1"/>
              <a:t>published</a:t>
            </a:r>
            <a:r>
              <a:rPr lang="hu-HU" sz="1400" dirty="0"/>
              <a:t> </a:t>
            </a:r>
            <a:r>
              <a:rPr lang="hu-HU" sz="1400" b="1" dirty="0" err="1"/>
              <a:t>September</a:t>
            </a:r>
            <a:r>
              <a:rPr lang="hu-HU" sz="1400" b="1" dirty="0"/>
              <a:t> 2022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 </a:t>
            </a:r>
            <a:r>
              <a:rPr lang="fr-FR" sz="1400" dirty="0">
                <a:hlinkClick r:id="rId8"/>
              </a:rPr>
              <a:t>  https://doi.org/10.1140/epjc/s10052-022-10770-7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83493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4" grpId="0" animBg="1"/>
      <p:bldP spid="15" grpId="0" animBg="1"/>
      <p:bldP spid="16" grpId="0" animBg="1"/>
      <p:bldP spid="18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Formalism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elastic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scattering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872295"/>
            <a:ext cx="2538448" cy="8366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358986"/>
            <a:ext cx="3187274" cy="58218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5557148"/>
            <a:ext cx="2828557" cy="46378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5085184"/>
            <a:ext cx="2357131" cy="691125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8024" y="5020080"/>
            <a:ext cx="2647239" cy="45468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6151" y="764704"/>
            <a:ext cx="4711696" cy="77395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4346537"/>
            <a:ext cx="2288230" cy="666639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15" name="Szabadkézi sokszög 14"/>
          <p:cNvSpPr/>
          <p:nvPr/>
        </p:nvSpPr>
        <p:spPr>
          <a:xfrm>
            <a:off x="11113" y="6103309"/>
            <a:ext cx="91440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Basic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problem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amplitude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modulus </a:t>
            </a:r>
            <a:r>
              <a:rPr lang="hu-HU" sz="20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squared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exists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 = 0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&gt; 0.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303F2DF-F45D-4D6E-8C66-15C174E151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536" y="2817353"/>
            <a:ext cx="2557355" cy="89967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9EE2A0BD-45F1-43FE-AA40-6487629819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60032" y="2564904"/>
            <a:ext cx="4077053" cy="861135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810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Formalism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b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space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2" y="782834"/>
            <a:ext cx="4711696" cy="77395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5" name="Szabadkézi sokszög 14"/>
          <p:cNvSpPr/>
          <p:nvPr/>
        </p:nvSpPr>
        <p:spPr>
          <a:xfrm>
            <a:off x="-35496" y="5805264"/>
            <a:ext cx="9144000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Impact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parameter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space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16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16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interferes</a:t>
            </a:r>
            <a:r>
              <a:rPr lang="hu-HU" sz="16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propagation</a:t>
            </a:r>
            <a:r>
              <a:rPr lang="hu-HU" sz="1600" i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w/o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collisions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Genuine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quantum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physics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Complex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opacity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function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W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s,b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(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eikonal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unitarity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 ≤ P(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s,b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≤ 1 : </a:t>
            </a:r>
            <a:r>
              <a:rPr lang="hu-HU" sz="16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inelastic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has a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probabilistic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interpretation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700808"/>
            <a:ext cx="5142831" cy="201622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1800" y="3790182"/>
            <a:ext cx="3600400" cy="91741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1800" y="4741572"/>
            <a:ext cx="3600400" cy="103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719137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Looking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Crossing-Odd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eron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effects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216" y="342032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497" y="3933056"/>
            <a:ext cx="5367005" cy="73659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6" y="4728174"/>
            <a:ext cx="5403268" cy="74568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1599" y="5550643"/>
            <a:ext cx="5420802" cy="698304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Szabadkézi sokszög 9"/>
          <p:cNvSpPr/>
          <p:nvPr/>
        </p:nvSpPr>
        <p:spPr>
          <a:xfrm>
            <a:off x="0" y="6325728"/>
            <a:ext cx="9127330" cy="5869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differential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cross-section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ppbar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collisions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Reggeized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Philips-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Barger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algn="ctr"/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A.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Ster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L. </a:t>
            </a:r>
            <a:r>
              <a:rPr lang="hu-HU" sz="14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Jenkovszky</a:t>
            </a:r>
            <a:r>
              <a:rPr lang="hu-HU" sz="14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T. Cs., </a:t>
            </a:r>
            <a:r>
              <a:rPr lang="hu-HU" sz="14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arxiv:1501.03860, </a:t>
            </a:r>
            <a:r>
              <a:rPr lang="hu-HU" i="1" dirty="0" err="1"/>
              <a:t>Phys.Rev.D</a:t>
            </a:r>
            <a:r>
              <a:rPr lang="hu-HU" dirty="0"/>
              <a:t> </a:t>
            </a:r>
            <a:r>
              <a:rPr lang="hu-HU" b="1" dirty="0"/>
              <a:t>91</a:t>
            </a:r>
            <a:r>
              <a:rPr lang="hu-HU" dirty="0"/>
              <a:t> (2015) 7, 074018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08720"/>
            <a:ext cx="3962400" cy="20288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7"/>
          <a:srcRect l="-1" r="32679"/>
          <a:stretch/>
        </p:blipFill>
        <p:spPr>
          <a:xfrm>
            <a:off x="4572001" y="908720"/>
            <a:ext cx="4392487" cy="15525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7"/>
          <a:srcRect l="67193" b="46380"/>
          <a:stretch/>
        </p:blipFill>
        <p:spPr>
          <a:xfrm>
            <a:off x="6823967" y="2524497"/>
            <a:ext cx="2140521" cy="83249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434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323526" y="1468082"/>
            <a:ext cx="8495459" cy="2248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Known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trivial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s-</a:t>
            </a: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dependences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in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-2500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tot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(s), </a:t>
            </a:r>
            <a:r>
              <a:rPr lang="hu-HU" sz="2000" dirty="0" err="1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-2500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el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(s), B(s), </a:t>
            </a:r>
            <a:r>
              <a:rPr lang="hu-HU" sz="2000" dirty="0"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r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(s)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Try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scale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this</a:t>
            </a: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out</a:t>
            </a:r>
            <a:endParaRPr lang="hu-HU" sz="2000" dirty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0" i="0" u="none" strike="noStrike" baseline="0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Data collapsing (</a:t>
            </a: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Look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latin typeface="Verdana" pitchFamily="34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0" i="0" u="none" strike="noStrike" baseline="0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caling</a:t>
            </a:r>
            <a:r>
              <a:rPr lang="hu-HU" sz="2000" b="0" i="0" u="none" strike="noStrike" dirty="0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0" i="0" u="none" strike="noStrike" dirty="0" err="1">
                <a:ln>
                  <a:noFill/>
                </a:ln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endParaRPr lang="hu-HU" sz="2000" b="0" i="0" u="none" strike="noStrike" dirty="0">
              <a:ln>
                <a:noFill/>
              </a:ln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a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possible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strategy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2129516" y="4221088"/>
            <a:ext cx="4883481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equivalent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crossing-odd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component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Look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C-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symmetry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9357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80607" y="5301208"/>
            <a:ext cx="8208912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Advantages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1) H(x) ~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diffractive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2) Start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place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you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know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Measurable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diffractive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region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916832"/>
            <a:ext cx="4857750" cy="8096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0875" y="836712"/>
            <a:ext cx="2762250" cy="88582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/>
          <a:srcRect r="43043"/>
          <a:stretch/>
        </p:blipFill>
        <p:spPr>
          <a:xfrm>
            <a:off x="2843808" y="2883024"/>
            <a:ext cx="3537198" cy="7620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237" y="3789040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7197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67544" y="5979049"/>
            <a:ext cx="82089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=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Works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better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than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expected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bump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tail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 of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ISR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8" y="752591"/>
            <a:ext cx="6663350" cy="519668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468" y="2606655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6" name="Egyenes összekötő 5"/>
          <p:cNvCxnSpPr/>
          <p:nvPr/>
        </p:nvCxnSpPr>
        <p:spPr>
          <a:xfrm>
            <a:off x="1547664" y="1052736"/>
            <a:ext cx="1224136" cy="2232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8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67544" y="5661248"/>
            <a:ext cx="820891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Advantages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≠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arbitrary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positive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dip-bump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Measurable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p-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antip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Normalized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H(0) = 1.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Derivation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x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799" y="836712"/>
            <a:ext cx="3082401" cy="591094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164" y="1484784"/>
            <a:ext cx="3807672" cy="151865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102" y="3047062"/>
            <a:ext cx="5475796" cy="7638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6187" y="3861980"/>
            <a:ext cx="4351626" cy="79115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877" y="4725144"/>
            <a:ext cx="3336246" cy="836625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26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-22444" y="5487756"/>
            <a:ext cx="865978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between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2.76 and 7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bump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tail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Between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and 13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limited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beyond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stat+syst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dump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tail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 of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7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2.76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18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35" y="705759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09" y="1988840"/>
            <a:ext cx="9198321" cy="348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>
                <a:effectLst>
                  <a:outerShdw dist="17961" dir="2700000">
                    <a:scrgbClr r="0" g="0" b="0"/>
                  </a:outerShdw>
                </a:effectLst>
              </a:rPr>
              <a:t>NEW RESULTS 1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D59AC8F-75AB-4F1A-BD85-9DAA644EACCB}"/>
              </a:ext>
            </a:extLst>
          </p:cNvPr>
          <p:cNvSpPr txBox="1"/>
          <p:nvPr/>
        </p:nvSpPr>
        <p:spPr>
          <a:xfrm>
            <a:off x="0" y="3101353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H(x) SCALING, USING 8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TeV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1737509"/>
      </p:ext>
    </p:extLst>
  </p:cSld>
  <p:clrMapOvr>
    <a:masterClrMapping/>
  </p:clrMapOvr>
  <p:transition spd="med" advTm="2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48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years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old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scientific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puzzle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35497" y="693997"/>
            <a:ext cx="4883481" cy="12948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L. Lukaszuk, B.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Lett.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8, 405 (1973)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/>
              <a:t>Received</a:t>
            </a:r>
            <a:r>
              <a:rPr lang="hu-HU" dirty="0"/>
              <a:t>: </a:t>
            </a:r>
            <a:r>
              <a:rPr lang="hu-HU" b="1" dirty="0"/>
              <a:t>31 </a:t>
            </a:r>
            <a:r>
              <a:rPr lang="hu-HU" b="1" dirty="0" err="1"/>
              <a:t>July</a:t>
            </a:r>
            <a:r>
              <a:rPr lang="hu-HU" b="1" dirty="0"/>
              <a:t> 1973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" y="2551841"/>
            <a:ext cx="4847761" cy="3354907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0" y="5828351"/>
            <a:ext cx="9144000" cy="9870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name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coined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D.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Joynson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E.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Leader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B. </a:t>
            </a:r>
            <a:r>
              <a:rPr lang="hu-HU" sz="2000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C.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Lopez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30A, 345 (1975) -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Well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established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Honorable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mention: A. V.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Efremov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R.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Peschanski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JINR-E2-6350 (1972)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179" y="747489"/>
            <a:ext cx="4124325" cy="5057775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35496" y="1691076"/>
            <a:ext cx="4883481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an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component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Changes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crossing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8154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242107" y="5813462"/>
            <a:ext cx="8659786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Between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2.76 and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H(x)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observed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Hungarian-Swedish</a:t>
            </a:r>
            <a:r>
              <a:rPr lang="hu-HU" sz="2000" dirty="0"/>
              <a:t> team, e-Print: </a:t>
            </a:r>
            <a:r>
              <a:rPr lang="hu-HU" sz="2000" dirty="0">
                <a:hlinkClick r:id="rId3"/>
              </a:rPr>
              <a:t>2405.06733</a:t>
            </a:r>
            <a:r>
              <a:rPr lang="hu-HU" sz="2000" dirty="0"/>
              <a:t> [</a:t>
            </a:r>
            <a:r>
              <a:rPr lang="hu-HU" sz="2000" dirty="0" err="1"/>
              <a:t>hep-ph</a:t>
            </a:r>
            <a:r>
              <a:rPr lang="hu-HU" sz="2000" dirty="0"/>
              <a:t>],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MDPI </a:t>
            </a:r>
            <a:r>
              <a:rPr lang="hu-HU" sz="2000" dirty="0" err="1"/>
              <a:t>Universe</a:t>
            </a:r>
            <a:r>
              <a:rPr lang="hu-HU" b="1" dirty="0"/>
              <a:t> 2024</a:t>
            </a:r>
            <a:r>
              <a:rPr lang="hu-HU" dirty="0"/>
              <a:t>, </a:t>
            </a:r>
            <a:r>
              <a:rPr lang="hu-HU" i="1" dirty="0"/>
              <a:t>10</a:t>
            </a:r>
            <a:r>
              <a:rPr lang="hu-HU" dirty="0"/>
              <a:t>(6), 264</a:t>
            </a:r>
            <a:endParaRPr lang="hu-HU" sz="20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 of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8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2.76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35" y="705759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CFA152C5-5741-4DB1-BB05-C503FE01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2856"/>
            <a:ext cx="9144000" cy="3661933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1015905-6490-4BBE-B43B-9955D1F1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05019E-0E19-479D-AD44-7ACFFEF2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304702" y="5661248"/>
            <a:ext cx="8659786" cy="10793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Between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 and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H(x)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observed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…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Hungarian-Swedish</a:t>
            </a:r>
            <a:r>
              <a:rPr lang="hu-HU" sz="2000" dirty="0"/>
              <a:t> team, e-Print: </a:t>
            </a:r>
            <a:r>
              <a:rPr lang="hu-HU" sz="2000" dirty="0">
                <a:hlinkClick r:id="rId3"/>
              </a:rPr>
              <a:t>2405.06733</a:t>
            </a:r>
            <a:r>
              <a:rPr lang="hu-HU" sz="2000" dirty="0"/>
              <a:t> [</a:t>
            </a:r>
            <a:r>
              <a:rPr lang="hu-HU" sz="2000" dirty="0" err="1"/>
              <a:t>hep-ph</a:t>
            </a:r>
            <a:r>
              <a:rPr lang="hu-HU" sz="2000" dirty="0"/>
              <a:t>],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400" dirty="0"/>
              <a:t>MDPI </a:t>
            </a:r>
            <a:r>
              <a:rPr lang="hu-HU" sz="2400" dirty="0" err="1"/>
              <a:t>Universe</a:t>
            </a:r>
            <a:r>
              <a:rPr lang="hu-HU" sz="2000" b="1" dirty="0"/>
              <a:t> 2024</a:t>
            </a:r>
            <a:r>
              <a:rPr lang="hu-HU" sz="2000" dirty="0"/>
              <a:t>, </a:t>
            </a:r>
            <a:r>
              <a:rPr lang="hu-HU" sz="2000" i="1" dirty="0"/>
              <a:t>10</a:t>
            </a:r>
            <a:r>
              <a:rPr lang="hu-HU" sz="2000" dirty="0"/>
              <a:t>(6), 264</a:t>
            </a:r>
            <a:endParaRPr lang="hu-HU" sz="24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 of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8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7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TOTEM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735" y="705759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1015905-6490-4BBE-B43B-9955D1F1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05019E-0E19-479D-AD44-7ACFFEF2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427FEE3-BE5E-4B59-9417-F9E7877FA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33248"/>
            <a:ext cx="9144000" cy="3513971"/>
          </a:xfrm>
          <a:prstGeom prst="rect">
            <a:avLst/>
          </a:prstGeom>
        </p:spPr>
      </p:pic>
      <p:sp>
        <p:nvSpPr>
          <p:cNvPr id="11" name="Ellipszis 10">
            <a:extLst>
              <a:ext uri="{FF2B5EF4-FFF2-40B4-BE49-F238E27FC236}">
                <a16:creationId xmlns:a16="http://schemas.microsoft.com/office/drawing/2014/main" id="{A8DF8845-3C85-455A-AFCA-CC160151F311}"/>
              </a:ext>
            </a:extLst>
          </p:cNvPr>
          <p:cNvSpPr/>
          <p:nvPr/>
        </p:nvSpPr>
        <p:spPr>
          <a:xfrm rot="1204549">
            <a:off x="5098819" y="3926859"/>
            <a:ext cx="12551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11F7D93A-FA31-4FC6-8B01-4B9FAA16594A}"/>
              </a:ext>
            </a:extLst>
          </p:cNvPr>
          <p:cNvSpPr/>
          <p:nvPr/>
        </p:nvSpPr>
        <p:spPr>
          <a:xfrm rot="18131535">
            <a:off x="5755826" y="3723987"/>
            <a:ext cx="113288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51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8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1.96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735" y="705759"/>
            <a:ext cx="3057525" cy="137160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51015905-6490-4BBE-B43B-9955D1F1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4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05019E-0E19-479D-AD44-7ACFFEF2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4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3AD09C1-E3FB-482C-9FA4-115C72E46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00129"/>
            <a:ext cx="9144000" cy="3561119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304702" y="5559764"/>
            <a:ext cx="865978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Between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and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H(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x|s,pp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and H(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x|s,pbarp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clearly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3 &lt; 3.79 &lt; 5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Hungarian-Swedish</a:t>
            </a:r>
            <a:r>
              <a:rPr lang="hu-HU" sz="2000" dirty="0"/>
              <a:t> team, e-Print: </a:t>
            </a:r>
            <a:r>
              <a:rPr lang="hu-HU" sz="2000" dirty="0">
                <a:hlinkClick r:id="rId4"/>
              </a:rPr>
              <a:t>2405.06733</a:t>
            </a:r>
            <a:r>
              <a:rPr lang="hu-HU" sz="2000" dirty="0"/>
              <a:t> [</a:t>
            </a:r>
            <a:r>
              <a:rPr lang="hu-HU" sz="2000" dirty="0" err="1"/>
              <a:t>hep-ph</a:t>
            </a:r>
            <a:r>
              <a:rPr lang="hu-HU" sz="2000" dirty="0"/>
              <a:t>],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MDPI </a:t>
            </a:r>
            <a:r>
              <a:rPr lang="hu-HU" sz="2000" dirty="0" err="1"/>
              <a:t>Universe</a:t>
            </a:r>
            <a:r>
              <a:rPr lang="hu-HU" b="1" dirty="0"/>
              <a:t> 2024</a:t>
            </a:r>
            <a:r>
              <a:rPr lang="hu-HU" dirty="0"/>
              <a:t>, </a:t>
            </a:r>
            <a:r>
              <a:rPr lang="hu-HU" i="1" dirty="0"/>
              <a:t>10</a:t>
            </a:r>
            <a:r>
              <a:rPr lang="hu-HU" dirty="0"/>
              <a:t>(6), 264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6094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88678" y="5138974"/>
            <a:ext cx="8659786" cy="16333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2.76, 7 and 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H(x)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 5 &lt; 5.8 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 7 and 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least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7.08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s. 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Hungarian-Swedish</a:t>
            </a:r>
            <a:r>
              <a:rPr lang="hu-HU" sz="2000" dirty="0"/>
              <a:t> team, e-Print: </a:t>
            </a:r>
            <a:r>
              <a:rPr lang="hu-HU" sz="2000" dirty="0">
                <a:hlinkClick r:id="rId3"/>
              </a:rPr>
              <a:t>2405.06733</a:t>
            </a:r>
            <a:r>
              <a:rPr lang="hu-HU" sz="2000" dirty="0"/>
              <a:t> [</a:t>
            </a:r>
            <a:r>
              <a:rPr lang="hu-HU" sz="2000" dirty="0" err="1"/>
              <a:t>hep-ph</a:t>
            </a:r>
            <a:r>
              <a:rPr lang="hu-HU" sz="2000" dirty="0"/>
              <a:t>],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MDPI </a:t>
            </a:r>
            <a:r>
              <a:rPr lang="hu-HU" sz="2000" dirty="0" err="1"/>
              <a:t>Universe</a:t>
            </a:r>
            <a:r>
              <a:rPr lang="hu-HU" sz="2000" b="1" dirty="0"/>
              <a:t> 2024</a:t>
            </a:r>
            <a:r>
              <a:rPr lang="hu-HU" sz="2000" dirty="0"/>
              <a:t>, </a:t>
            </a:r>
            <a:r>
              <a:rPr lang="hu-HU" sz="2000" i="1" dirty="0"/>
              <a:t>10</a:t>
            </a:r>
            <a:r>
              <a:rPr lang="hu-HU" sz="2000" dirty="0"/>
              <a:t>(6), 264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significances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1015905-6490-4BBE-B43B-9955D1F1B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205019E-0E19-479D-AD44-7ACFFEF25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e-Print: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rgbClr val="0050B3"/>
                </a:solidFill>
                <a:effectLst/>
                <a:latin typeface="-apple-system"/>
                <a:hlinkClick r:id="rId3"/>
              </a:rPr>
              <a:t>2405.06733</a:t>
            </a:r>
            <a:r>
              <a:rPr kumimoji="0" lang="hu-HU" altLang="hu-H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-apple-system"/>
              </a:rPr>
              <a:t> [hep-ph]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FD1A8E70-DD32-4096-A50D-FEC2D22C3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2696"/>
            <a:ext cx="9144000" cy="220933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B5341B2-E3AD-40D9-B529-8D32FB4F4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96952"/>
            <a:ext cx="9144000" cy="2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3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>
                <a:effectLst>
                  <a:outerShdw dist="17961" dir="2700000">
                    <a:scrgbClr r="0" g="0" b="0"/>
                  </a:outerShdw>
                </a:effectLst>
              </a:rPr>
              <a:t>NEW RESULTS 2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D59AC8F-75AB-4F1A-BD85-9DAA644EACCB}"/>
              </a:ext>
            </a:extLst>
          </p:cNvPr>
          <p:cNvSpPr txBox="1"/>
          <p:nvPr/>
        </p:nvSpPr>
        <p:spPr>
          <a:xfrm>
            <a:off x="0" y="2708920"/>
            <a:ext cx="9144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Low-t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extension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of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ReBB</a:t>
            </a:r>
            <a:endParaRPr lang="hu-HU" sz="3600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  <a:p>
            <a:pPr algn="ctr"/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7 and 8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TeV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pp</a:t>
            </a:r>
          </a:p>
          <a:p>
            <a:pPr algn="ctr"/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(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cross-check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,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without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Levy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9963344"/>
      </p:ext>
    </p:extLst>
  </p:cSld>
  <p:clrMapOvr>
    <a:masterClrMapping/>
  </p:clrMapOvr>
  <p:transition spd="med" advTm="2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DF4EFCA4-0D35-4616-B9CD-4AC648FE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4635" y="684476"/>
            <a:ext cx="3749365" cy="5685013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problem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old chi2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8825A25-EC86-4386-8BEC-F29398EB0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0" y="676856"/>
            <a:ext cx="3909399" cy="561642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62A86724-3B81-45FC-BFAB-FC53531DCD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0140" y="676856"/>
            <a:ext cx="3749365" cy="5700254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16670" y="6196789"/>
            <a:ext cx="9168612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TOTEM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TOTEM-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fit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acceptable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datasets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could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be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fitted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without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PHENIX chi2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definition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54ABEA48-9A95-46DC-AF98-2A79F34681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837" y="4968353"/>
            <a:ext cx="8501635" cy="11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ReBB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extension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–t, 7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C2F31D0-15D8-497F-9145-14621E5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92696"/>
            <a:ext cx="4474998" cy="6185232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5592176-3E5B-405F-BEB2-E6A1620C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232" y="693419"/>
            <a:ext cx="4474998" cy="6171712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-41282" y="5877272"/>
            <a:ext cx="916861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TOTEM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TOTEM-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fit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acceptable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PHENIX chi2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definition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...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ATLAS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TOTEM-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fit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successful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40975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ReBB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extension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–t, 8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3ADD659-82BF-4F0C-8361-F1C6749A2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690254"/>
            <a:ext cx="4486865" cy="616774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DEBDD38D-2949-4083-9309-F1CFFC57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962" y="690255"/>
            <a:ext cx="4455307" cy="6195129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-41282" y="6175317"/>
            <a:ext cx="91686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TOTEM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TOTEM-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fit FAILS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...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ATLAS </a:t>
            </a:r>
            <a:r>
              <a:rPr lang="hu-HU" sz="2000" b="1" dirty="0" err="1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</a:t>
            </a:r>
            <a:r>
              <a:rPr lang="hu-HU" sz="2000" b="1" dirty="0" err="1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vs</a:t>
            </a: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TOTEM-</a:t>
            </a:r>
            <a:r>
              <a:rPr lang="hu-HU" sz="2000" b="1" dirty="0" err="1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-t fit SUCCESSFUL </a:t>
            </a:r>
            <a:r>
              <a:rPr lang="hu-HU" sz="2000" b="1" dirty="0" err="1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2000" b="1" dirty="0" err="1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FF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404000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>
                <a:effectLst>
                  <a:outerShdw dist="17961" dir="2700000">
                    <a:scrgbClr r="0" g="0" b="0"/>
                  </a:outerShdw>
                </a:effectLst>
              </a:rPr>
              <a:t>NEW RESULTS 3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D59AC8F-75AB-4F1A-BD85-9DAA644EACCB}"/>
              </a:ext>
            </a:extLst>
          </p:cNvPr>
          <p:cNvSpPr txBox="1"/>
          <p:nvPr/>
        </p:nvSpPr>
        <p:spPr>
          <a:xfrm>
            <a:off x="0" y="2708920"/>
            <a:ext cx="9144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Simple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Levy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fits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at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36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small</a:t>
            </a:r>
            <a:r>
              <a:rPr lang="hu-HU" sz="36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–t</a:t>
            </a:r>
          </a:p>
          <a:p>
            <a:pPr algn="ctr"/>
            <a:r>
              <a:rPr lang="hu-HU" sz="28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(</a:t>
            </a:r>
            <a:r>
              <a:rPr lang="hu-HU" sz="28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For</a:t>
            </a:r>
            <a:r>
              <a:rPr lang="hu-HU" sz="28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28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details</a:t>
            </a:r>
            <a:r>
              <a:rPr lang="hu-HU" sz="28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, </a:t>
            </a:r>
            <a:r>
              <a:rPr lang="hu-HU" sz="28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see</a:t>
            </a:r>
            <a:r>
              <a:rPr lang="hu-HU" sz="28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</a:t>
            </a:r>
            <a:r>
              <a:rPr lang="hu-HU" sz="2800" b="1" kern="0" dirty="0" err="1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talk</a:t>
            </a:r>
            <a:r>
              <a:rPr lang="hu-HU" sz="2800" b="1" kern="0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cs typeface="Arial" pitchFamily="34"/>
              </a:rPr>
              <a:t> of I. Szanyi)</a:t>
            </a:r>
            <a:endParaRPr lang="hu-HU" sz="3600" b="1" kern="0" dirty="0">
              <a:solidFill>
                <a:srgbClr val="FFFF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7184409"/>
      </p:ext>
    </p:extLst>
  </p:cSld>
  <p:clrMapOvr>
    <a:masterClrMapping/>
  </p:clrMapOvr>
  <p:transition spd="med" advTm="2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-88"/>
            <a:ext cx="9144000" cy="719137"/>
          </a:xfrm>
        </p:spPr>
        <p:txBody>
          <a:bodyPr>
            <a:noAutofit/>
          </a:bodyPr>
          <a:lstStyle/>
          <a:p>
            <a:pPr algn="ctr" eaLnBrk="1" hangingPunct="1">
              <a:buNone/>
            </a:pP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Review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Elastic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scattering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-t</a:t>
            </a:r>
            <a:endParaRPr lang="hu-H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8323" y="6031301"/>
            <a:ext cx="91440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exists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possible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 = 0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&gt; 0.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?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8689519" y="5554913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29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AAADAEA3-137D-45EE-87C4-C936A00E1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266" y="908720"/>
            <a:ext cx="3787468" cy="1089754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D6D572F2-C52C-45A0-92D3-8847A633B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473" y="3231182"/>
            <a:ext cx="4077053" cy="86113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6E99B89-104F-4230-B390-F93A2C1C5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7733" y="4290169"/>
            <a:ext cx="4328535" cy="106689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3FE3709C-BED7-411E-81D8-F8E261D65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2776" y="2196705"/>
            <a:ext cx="2538448" cy="8366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7865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elusive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experimentally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0" y="709025"/>
            <a:ext cx="91440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search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ISR: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conclusive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Breakstone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et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54, 2180 (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1985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): CL = 99.9 %</a:t>
            </a:r>
          </a:p>
        </p:txBody>
      </p:sp>
      <p:sp>
        <p:nvSpPr>
          <p:cNvPr id="21" name="Szabadkézi sokszög 20"/>
          <p:cNvSpPr/>
          <p:nvPr/>
        </p:nvSpPr>
        <p:spPr>
          <a:xfrm>
            <a:off x="-16670" y="4723194"/>
            <a:ext cx="9144000" cy="203350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Terminology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talk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Agreement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statistical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&lt;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&lt;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b="1" dirty="0" err="1"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latin typeface="Verdana" panose="020B0604030504040204" pitchFamily="34" charset="0"/>
                <a:ea typeface="Verdana" panose="020B0604030504040204" pitchFamily="34" charset="0"/>
              </a:rPr>
              <a:t>or</a:t>
            </a: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latin typeface="Verdana" panose="020B0604030504040204" pitchFamily="34" charset="0"/>
                <a:ea typeface="Verdana" panose="020B0604030504040204" pitchFamily="34" charset="0"/>
              </a:rPr>
              <a:t>observation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signal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latin typeface="Verdana" panose="020B0604030504040204" pitchFamily="34" charset="0"/>
                <a:ea typeface="Verdana" panose="020B0604030504040204" pitchFamily="34" charset="0"/>
              </a:rPr>
              <a:t>Discovery</a:t>
            </a: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of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signal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≤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time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Accepted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Clay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Mathematical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Institute (CMI)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criteria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satisfied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Miscovery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CMI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criteria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for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Millenium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Prize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Problems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satisfied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054" y="1434959"/>
            <a:ext cx="2840874" cy="321817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959" y="1412777"/>
            <a:ext cx="3200356" cy="3240359"/>
          </a:xfrm>
          <a:prstGeom prst="rect">
            <a:avLst/>
          </a:prstGeom>
        </p:spPr>
      </p:pic>
      <p:sp>
        <p:nvSpPr>
          <p:cNvPr id="17" name="Szabadkézi sokszög 16"/>
          <p:cNvSpPr/>
          <p:nvPr/>
        </p:nvSpPr>
        <p:spPr>
          <a:xfrm>
            <a:off x="5796136" y="2132856"/>
            <a:ext cx="331236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Indication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CL = 99.9 %,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3.35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637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577825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-t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372" y="1628800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 fontScale="92500"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–t, Gaussian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sources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7BC1DB96-0C2D-4904-B714-4AE604749AF5}"/>
              </a:ext>
            </a:extLst>
          </p:cNvPr>
          <p:cNvGrpSpPr/>
          <p:nvPr/>
        </p:nvGrpSpPr>
        <p:grpSpPr>
          <a:xfrm>
            <a:off x="1115616" y="757116"/>
            <a:ext cx="8190000" cy="840083"/>
            <a:chOff x="1115616" y="757116"/>
            <a:chExt cx="8190000" cy="840083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3"/>
            <a:srcRect l="-1" t="46380" r="32679"/>
            <a:stretch/>
          </p:blipFill>
          <p:spPr>
            <a:xfrm>
              <a:off x="1115616" y="764704"/>
              <a:ext cx="4392487" cy="8324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3"/>
            <a:srcRect l="74616" b="46380"/>
            <a:stretch/>
          </p:blipFill>
          <p:spPr>
            <a:xfrm>
              <a:off x="7252240" y="757116"/>
              <a:ext cx="1656184" cy="83249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18" name="Cím 1"/>
            <p:cNvSpPr txBox="1">
              <a:spLocks/>
            </p:cNvSpPr>
            <p:nvPr/>
          </p:nvSpPr>
          <p:spPr>
            <a:xfrm>
              <a:off x="3563888" y="908720"/>
              <a:ext cx="5741728" cy="5760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 compatLnSpc="1">
              <a:normAutofit/>
            </a:bodyPr>
            <a:lstStyle>
              <a:defPPr lvl="0">
                <a:buClr>
                  <a:srgbClr val="FF9900"/>
                </a:buClr>
                <a:buSzPct val="100000"/>
                <a:buFont typeface="Arial Rounded MT Bold" pitchFamily="34"/>
                <a:buNone/>
                <a:defRPr/>
              </a:defPPr>
              <a:lvl1pPr marL="0" marR="0" lvl="0" indent="0" algn="ctr" rtl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00"/>
                </a:buClr>
                <a:buSzPct val="100000"/>
                <a:buFont typeface="Arial Rounded MT Bold" pitchFamily="34"/>
                <a:buChar char="•"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lang="hu-HU" sz="3200" b="1" i="0" u="none" strike="noStrike" baseline="0">
                  <a:ln>
                    <a:noFill/>
                  </a:ln>
                  <a:solidFill>
                    <a:srgbClr val="FFFF00"/>
                  </a:solidFill>
                  <a:latin typeface="Verdana" pitchFamily="34"/>
                  <a:ea typeface="Arial" pitchFamily="34"/>
                  <a:cs typeface="Arial" pitchFamily="34"/>
                </a:defRPr>
              </a:lvl1pPr>
              <a:lvl2pPr lvl="1">
                <a:buSzPct val="45000"/>
                <a:buFont typeface="StarSymbol"/>
                <a:buChar char="●"/>
                <a:defRPr/>
              </a:lvl2pPr>
              <a:lvl3pPr lvl="2">
                <a:buSzPct val="45000"/>
                <a:buFont typeface="StarSymbol"/>
                <a:buChar char="●"/>
                <a:defRPr/>
              </a:lvl3pPr>
              <a:lvl4pPr lvl="3">
                <a:buSzPct val="45000"/>
                <a:buFont typeface="StarSymbol"/>
                <a:buChar char="●"/>
                <a:defRPr/>
              </a:lvl4pPr>
              <a:lvl5pPr lvl="4">
                <a:buSzPct val="45000"/>
                <a:buFont typeface="StarSymbol"/>
                <a:buChar char="●"/>
                <a:defRPr/>
              </a:lvl5pPr>
              <a:lvl6pPr lvl="5">
                <a:buSzPct val="45000"/>
                <a:buFont typeface="StarSymbol"/>
                <a:buChar char="●"/>
                <a:defRPr/>
              </a:lvl6pPr>
              <a:lvl7pPr lvl="6">
                <a:buSzPct val="45000"/>
                <a:buFont typeface="StarSymbol"/>
                <a:buChar char="●"/>
                <a:defRPr/>
              </a:lvl7pPr>
              <a:lvl8pPr lvl="7">
                <a:buSzPct val="45000"/>
                <a:buFont typeface="StarSymbol"/>
                <a:buChar char="●"/>
                <a:defRPr/>
              </a:lvl8pPr>
              <a:lvl9pPr lvl="8">
                <a:buSzPct val="45000"/>
                <a:buFont typeface="StarSymbol"/>
                <a:buChar char="●"/>
                <a:defRPr/>
              </a:lvl9pPr>
            </a:lstStyle>
            <a:p>
              <a:pPr>
                <a:buFont typeface="Arial Rounded MT Bold" pitchFamily="34"/>
                <a:buNone/>
              </a:pPr>
              <a:r>
                <a:rPr lang="hu-HU" sz="24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valid</a:t>
              </a:r>
              <a:r>
                <a:rPr lang="hu-HU" sz="2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24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  <a:endPara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45FC7940-FF5C-4742-8B46-FC31490A9B22}"/>
              </a:ext>
            </a:extLst>
          </p:cNvPr>
          <p:cNvGrpSpPr/>
          <p:nvPr/>
        </p:nvGrpSpPr>
        <p:grpSpPr>
          <a:xfrm>
            <a:off x="611560" y="2917356"/>
            <a:ext cx="7920880" cy="3824012"/>
            <a:chOff x="611560" y="2276872"/>
            <a:chExt cx="7920880" cy="3824012"/>
          </a:xfrm>
        </p:grpSpPr>
        <p:sp>
          <p:nvSpPr>
            <p:cNvPr id="10" name="Téglalap 9"/>
            <p:cNvSpPr/>
            <p:nvPr/>
          </p:nvSpPr>
          <p:spPr>
            <a:xfrm>
              <a:off x="611560" y="2276872"/>
              <a:ext cx="7920880" cy="382401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9299" y="3952206"/>
              <a:ext cx="4429125" cy="62865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89150498-C172-461F-A10F-7FE54B4187B1}"/>
                </a:ext>
              </a:extLst>
            </p:cNvPr>
            <p:cNvSpPr txBox="1"/>
            <p:nvPr/>
          </p:nvSpPr>
          <p:spPr>
            <a:xfrm>
              <a:off x="611560" y="2339316"/>
              <a:ext cx="13681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 Rounded MT Bold" pitchFamily="34"/>
                <a:buNone/>
              </a:pP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If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any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of   </a:t>
              </a:r>
              <a:endParaRPr lang="hu-H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58790195-85CF-4B3E-A014-05321FF8D330}"/>
                </a:ext>
              </a:extLst>
            </p:cNvPr>
            <p:cNvSpPr txBox="1"/>
            <p:nvPr/>
          </p:nvSpPr>
          <p:spPr>
            <a:xfrm>
              <a:off x="4499992" y="3419436"/>
              <a:ext cx="35948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 Rounded MT Bold" pitchFamily="34"/>
                <a:buNone/>
              </a:pP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is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statistically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significant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hu-HU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09C7FC6B-757C-4081-AF32-AE6A0379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6903" y="4266531"/>
              <a:ext cx="2644369" cy="1615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D7A0D43C-0E5A-4CAF-8477-F29DDE1F5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0731" y="3023482"/>
              <a:ext cx="2476715" cy="103641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pic>
        <p:nvPicPr>
          <p:cNvPr id="19" name="Kép 18">
            <a:extLst>
              <a:ext uri="{FF2B5EF4-FFF2-40B4-BE49-F238E27FC236}">
                <a16:creationId xmlns:a16="http://schemas.microsoft.com/office/drawing/2014/main" id="{1AFA873B-81FF-466E-9175-F27ACCDE9F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4088" y="2398254"/>
            <a:ext cx="3117870" cy="89709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639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577825"/>
          </a:xfrm>
        </p:spPr>
        <p:txBody>
          <a:bodyPr>
            <a:normAutofit fontScale="90000"/>
          </a:bodyPr>
          <a:lstStyle/>
          <a:p>
            <a:pPr algn="ctr" eaLnBrk="1" hangingPunct="1">
              <a:buNone/>
            </a:pP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4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-t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372" y="1484784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 fontScale="92500"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Some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–t,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Levy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sources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7BC1DB96-0C2D-4904-B714-4AE604749AF5}"/>
              </a:ext>
            </a:extLst>
          </p:cNvPr>
          <p:cNvGrpSpPr/>
          <p:nvPr/>
        </p:nvGrpSpPr>
        <p:grpSpPr>
          <a:xfrm>
            <a:off x="1115616" y="757116"/>
            <a:ext cx="8190000" cy="840083"/>
            <a:chOff x="1115616" y="757116"/>
            <a:chExt cx="8190000" cy="840083"/>
          </a:xfrm>
        </p:grpSpPr>
        <p:pic>
          <p:nvPicPr>
            <p:cNvPr id="11" name="Kép 10"/>
            <p:cNvPicPr>
              <a:picLocks noChangeAspect="1"/>
            </p:cNvPicPr>
            <p:nvPr/>
          </p:nvPicPr>
          <p:blipFill rotWithShape="1">
            <a:blip r:embed="rId3"/>
            <a:srcRect l="-1" t="46380" r="32679"/>
            <a:stretch/>
          </p:blipFill>
          <p:spPr>
            <a:xfrm>
              <a:off x="1115616" y="764704"/>
              <a:ext cx="4392487" cy="832495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 rotWithShape="1">
            <a:blip r:embed="rId3"/>
            <a:srcRect l="74616" b="46380"/>
            <a:stretch/>
          </p:blipFill>
          <p:spPr>
            <a:xfrm>
              <a:off x="7252240" y="757116"/>
              <a:ext cx="1656184" cy="832495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sp>
          <p:nvSpPr>
            <p:cNvPr id="18" name="Cím 1"/>
            <p:cNvSpPr txBox="1">
              <a:spLocks/>
            </p:cNvSpPr>
            <p:nvPr/>
          </p:nvSpPr>
          <p:spPr>
            <a:xfrm>
              <a:off x="3563888" y="908720"/>
              <a:ext cx="5741728" cy="57606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anchor="ctr" anchorCtr="0" compatLnSpc="1">
              <a:normAutofit/>
            </a:bodyPr>
            <a:lstStyle>
              <a:defPPr lvl="0">
                <a:buClr>
                  <a:srgbClr val="FF9900"/>
                </a:buClr>
                <a:buSzPct val="100000"/>
                <a:buFont typeface="Arial Rounded MT Bold" pitchFamily="34"/>
                <a:buNone/>
                <a:defRPr/>
              </a:defPPr>
              <a:lvl1pPr marL="0" marR="0" lvl="0" indent="0" algn="ctr" rtl="0" hangingPunct="1">
                <a:lnSpc>
                  <a:spcPct val="9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9900"/>
                </a:buClr>
                <a:buSzPct val="100000"/>
                <a:buFont typeface="Arial Rounded MT Bold" pitchFamily="34"/>
                <a:buChar char="•"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lang="hu-HU" sz="3200" b="1" i="0" u="none" strike="noStrike" baseline="0">
                  <a:ln>
                    <a:noFill/>
                  </a:ln>
                  <a:solidFill>
                    <a:srgbClr val="FFFF00"/>
                  </a:solidFill>
                  <a:latin typeface="Verdana" pitchFamily="34"/>
                  <a:ea typeface="Arial" pitchFamily="34"/>
                  <a:cs typeface="Arial" pitchFamily="34"/>
                </a:defRPr>
              </a:lvl1pPr>
              <a:lvl2pPr lvl="1">
                <a:buSzPct val="45000"/>
                <a:buFont typeface="StarSymbol"/>
                <a:buChar char="●"/>
                <a:defRPr/>
              </a:lvl2pPr>
              <a:lvl3pPr lvl="2">
                <a:buSzPct val="45000"/>
                <a:buFont typeface="StarSymbol"/>
                <a:buChar char="●"/>
                <a:defRPr/>
              </a:lvl3pPr>
              <a:lvl4pPr lvl="3">
                <a:buSzPct val="45000"/>
                <a:buFont typeface="StarSymbol"/>
                <a:buChar char="●"/>
                <a:defRPr/>
              </a:lvl4pPr>
              <a:lvl5pPr lvl="4">
                <a:buSzPct val="45000"/>
                <a:buFont typeface="StarSymbol"/>
                <a:buChar char="●"/>
                <a:defRPr/>
              </a:lvl5pPr>
              <a:lvl6pPr lvl="5">
                <a:buSzPct val="45000"/>
                <a:buFont typeface="StarSymbol"/>
                <a:buChar char="●"/>
                <a:defRPr/>
              </a:lvl6pPr>
              <a:lvl7pPr lvl="6">
                <a:buSzPct val="45000"/>
                <a:buFont typeface="StarSymbol"/>
                <a:buChar char="●"/>
                <a:defRPr/>
              </a:lvl7pPr>
              <a:lvl8pPr lvl="7">
                <a:buSzPct val="45000"/>
                <a:buFont typeface="StarSymbol"/>
                <a:buChar char="●"/>
                <a:defRPr/>
              </a:lvl8pPr>
              <a:lvl9pPr lvl="8">
                <a:buSzPct val="45000"/>
                <a:buFont typeface="StarSymbol"/>
                <a:buChar char="●"/>
                <a:defRPr/>
              </a:lvl9pPr>
            </a:lstStyle>
            <a:p>
              <a:pPr>
                <a:buFont typeface="Arial Rounded MT Bold" pitchFamily="34"/>
                <a:buNone/>
              </a:pPr>
              <a:r>
                <a:rPr lang="hu-HU" sz="24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valid</a:t>
              </a:r>
              <a:r>
                <a:rPr lang="hu-HU" sz="2400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sz="2400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for</a:t>
              </a:r>
              <a:endPara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BEB692B0-EED7-408F-B30F-A2375643D131}"/>
              </a:ext>
            </a:extLst>
          </p:cNvPr>
          <p:cNvGrpSpPr/>
          <p:nvPr/>
        </p:nvGrpSpPr>
        <p:grpSpPr>
          <a:xfrm>
            <a:off x="395536" y="1916832"/>
            <a:ext cx="7920880" cy="4248472"/>
            <a:chOff x="611560" y="2276872"/>
            <a:chExt cx="7920880" cy="4248472"/>
          </a:xfrm>
        </p:grpSpPr>
        <p:sp>
          <p:nvSpPr>
            <p:cNvPr id="10" name="Téglalap 9"/>
            <p:cNvSpPr/>
            <p:nvPr/>
          </p:nvSpPr>
          <p:spPr>
            <a:xfrm>
              <a:off x="611560" y="2276872"/>
              <a:ext cx="7920880" cy="424847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59299" y="3952206"/>
              <a:ext cx="4429125" cy="628650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sp>
          <p:nvSpPr>
            <p:cNvPr id="25" name="Szövegdoboz 24">
              <a:extLst>
                <a:ext uri="{FF2B5EF4-FFF2-40B4-BE49-F238E27FC236}">
                  <a16:creationId xmlns:a16="http://schemas.microsoft.com/office/drawing/2014/main" id="{89150498-C172-461F-A10F-7FE54B4187B1}"/>
                </a:ext>
              </a:extLst>
            </p:cNvPr>
            <p:cNvSpPr txBox="1"/>
            <p:nvPr/>
          </p:nvSpPr>
          <p:spPr>
            <a:xfrm>
              <a:off x="611560" y="2339316"/>
              <a:ext cx="136815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 Rounded MT Bold" pitchFamily="34"/>
                <a:buNone/>
              </a:pP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If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any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of   </a:t>
              </a:r>
              <a:endParaRPr lang="hu-HU" sz="1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6" name="Szövegdoboz 25">
              <a:extLst>
                <a:ext uri="{FF2B5EF4-FFF2-40B4-BE49-F238E27FC236}">
                  <a16:creationId xmlns:a16="http://schemas.microsoft.com/office/drawing/2014/main" id="{58790195-85CF-4B3E-A014-05321FF8D330}"/>
                </a:ext>
              </a:extLst>
            </p:cNvPr>
            <p:cNvSpPr txBox="1"/>
            <p:nvPr/>
          </p:nvSpPr>
          <p:spPr>
            <a:xfrm>
              <a:off x="4499992" y="3419436"/>
              <a:ext cx="35948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Font typeface="Arial Rounded MT Bold" pitchFamily="34"/>
                <a:buNone/>
              </a:pP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is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statistically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r>
                <a:rPr lang="hu-HU" b="1" kern="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significant</a:t>
              </a:r>
              <a:r>
                <a:rPr lang="hu-HU" b="1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hu-HU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anose="020B0604030504040204" pitchFamily="34" charset="0"/>
                  <a:ea typeface="Verdana" panose="020B0604030504040204" pitchFamily="34" charset="0"/>
                </a:rPr>
                <a:t> </a:t>
              </a:r>
              <a:endParaRPr lang="hu-HU" sz="1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E37AFE79-3762-4C2B-871F-905DEEF8F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544" y="2807480"/>
              <a:ext cx="2911092" cy="168416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09C7FC6B-757C-4081-AF32-AE6A03799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905" y="4653136"/>
              <a:ext cx="2644369" cy="16155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2" name="Kép 11">
            <a:extLst>
              <a:ext uri="{FF2B5EF4-FFF2-40B4-BE49-F238E27FC236}">
                <a16:creationId xmlns:a16="http://schemas.microsoft.com/office/drawing/2014/main" id="{B826EA45-7A52-4A0F-BB5C-00CBD5C389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1930060"/>
            <a:ext cx="4511431" cy="1066892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699B6DBB-59CE-483B-A6C0-A323A7DF7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6" y="5733256"/>
            <a:ext cx="7920880" cy="111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577825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Levy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generalized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Bialas-Bzdak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372" y="69269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Simple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-t: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050E082-283A-4E24-98EE-5FCAE055D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517" y="1251656"/>
            <a:ext cx="4922947" cy="78492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FDD5DA2-8742-4D8E-BE46-F0C1557B2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69" y="2078842"/>
            <a:ext cx="9144000" cy="90642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E9AD4179-A2F5-49C5-BC34-0DB69F564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006" y="3633785"/>
            <a:ext cx="3939881" cy="731583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5FE8F3A3-4A81-4B98-8725-9F52B6855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149" y="3050423"/>
            <a:ext cx="2095682" cy="518205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59877B2C-677A-46AB-9FFC-FB476D5D6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8728" y="4432261"/>
            <a:ext cx="3406435" cy="807790"/>
          </a:xfrm>
          <a:prstGeom prst="rect">
            <a:avLst/>
          </a:prstGeom>
        </p:spPr>
      </p:pic>
      <p:sp>
        <p:nvSpPr>
          <p:cNvPr id="27" name="Cím 1">
            <a:extLst>
              <a:ext uri="{FF2B5EF4-FFF2-40B4-BE49-F238E27FC236}">
                <a16:creationId xmlns:a16="http://schemas.microsoft.com/office/drawing/2014/main" id="{DF11FFBE-C3ED-4D70-813E-98CBE36E544E}"/>
              </a:ext>
            </a:extLst>
          </p:cNvPr>
          <p:cNvSpPr txBox="1">
            <a:spLocks/>
          </p:cNvSpPr>
          <p:nvPr/>
        </p:nvSpPr>
        <p:spPr>
          <a:xfrm>
            <a:off x="-16670" y="5157192"/>
            <a:ext cx="9144000" cy="1009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fits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qd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a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same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pp and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pbarb</a:t>
            </a:r>
            <a:endParaRPr lang="hu-H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But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  </a:t>
            </a: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ED6015DB-E15D-4127-80C6-8A5001DCF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3888" y="6144125"/>
            <a:ext cx="2438611" cy="4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8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2E8C5F7-E948-40B1-A637-03CE05F7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48" y="1263402"/>
            <a:ext cx="7871392" cy="5549974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D9C24C33-D96E-4C6D-AAFE-AB400D96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42" y="44624"/>
            <a:ext cx="8009314" cy="11583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CB27ED8-31CB-4348-970A-D4B92B3F2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836712"/>
            <a:ext cx="4624651" cy="10936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275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6840C6A-3917-4C4C-ABAE-E4B285C4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42" y="44624"/>
            <a:ext cx="8009314" cy="115834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76A1B13-189A-463F-860C-384C259E4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33" y="1264522"/>
            <a:ext cx="4013444" cy="551034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AC944ED-3DF7-47DA-B19B-3E67DF914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274972"/>
            <a:ext cx="4624651" cy="324036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A28057B9-3354-4EC4-BAA5-7A902482A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4639588"/>
            <a:ext cx="4624651" cy="10936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59B12E75-96D7-409F-966E-4D71383CA7C1}"/>
              </a:ext>
            </a:extLst>
          </p:cNvPr>
          <p:cNvSpPr txBox="1"/>
          <p:nvPr/>
        </p:nvSpPr>
        <p:spPr>
          <a:xfrm>
            <a:off x="4446427" y="5802894"/>
            <a:ext cx="458776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Glauber’s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theory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p=(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q,d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Good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quality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fits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8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also</a:t>
            </a:r>
            <a:endParaRPr lang="hu-HU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every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low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–t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dataset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pp,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pbarp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3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C7B23E39-201B-46E9-9B8C-29A3C280B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73" y="116632"/>
            <a:ext cx="4624651" cy="10936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0ECC3DC1-5132-4BDE-914C-3379ED06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44242"/>
            <a:ext cx="7886633" cy="556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5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901F0B63-BE85-4A07-8548-43CBEF846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4" y="888701"/>
            <a:ext cx="8436071" cy="5852667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0E2F7EE-0A9B-4BB0-BC03-6EEFE6BB8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673" y="116632"/>
            <a:ext cx="4624651" cy="10936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9467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Cím 1"/>
          <p:cNvSpPr>
            <a:spLocks noGrp="1"/>
          </p:cNvSpPr>
          <p:nvPr>
            <p:ph type="title"/>
          </p:nvPr>
        </p:nvSpPr>
        <p:spPr>
          <a:xfrm>
            <a:off x="0" y="42863"/>
            <a:ext cx="9144000" cy="577825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r</a:t>
            </a:r>
            <a:r>
              <a:rPr lang="hu-HU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fits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endParaRPr lang="hu-H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37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ím 1">
            <a:extLst>
              <a:ext uri="{FF2B5EF4-FFF2-40B4-BE49-F238E27FC236}">
                <a16:creationId xmlns:a16="http://schemas.microsoft.com/office/drawing/2014/main" id="{DF11FFBE-C3ED-4D70-813E-98CBE36E544E}"/>
              </a:ext>
            </a:extLst>
          </p:cNvPr>
          <p:cNvSpPr txBox="1">
            <a:spLocks/>
          </p:cNvSpPr>
          <p:nvPr/>
        </p:nvSpPr>
        <p:spPr>
          <a:xfrm>
            <a:off x="23602" y="4919710"/>
            <a:ext cx="9144000" cy="10098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rm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Arial Rounded MT Bold" pitchFamily="34"/>
              <a:buNone/>
            </a:pP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data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fits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</a:t>
            </a:r>
            <a:r>
              <a:rPr lang="hu-HU" sz="2400" kern="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qd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same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but</a:t>
            </a:r>
            <a:endParaRPr lang="hu-H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buFont typeface="Arial Rounded MT Bold" pitchFamily="34"/>
              <a:buNone/>
            </a:pP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a ~ r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opacity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is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same</a:t>
            </a:r>
            <a:r>
              <a:rPr lang="hu-H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pp and </a:t>
            </a:r>
            <a:r>
              <a:rPr lang="hu-HU" sz="24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pbarb</a:t>
            </a:r>
            <a:endParaRPr lang="hu-HU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ED6015DB-E15D-4127-80C6-8A5001DC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757" y="5990972"/>
            <a:ext cx="2438611" cy="49534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267F0DD-53BD-46DD-8A66-9C2841108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56" y="690935"/>
            <a:ext cx="7552074" cy="97544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9BBF612-BDCA-4B86-A03C-781CA2F55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65" y="1913460"/>
            <a:ext cx="4160491" cy="2948162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ADF2239B-276E-48C0-BE73-B54DBAFDA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7063" y="1905334"/>
            <a:ext cx="4160491" cy="296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2F546B5B-E363-487E-83B3-4FD067D41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908720"/>
            <a:ext cx="4624651" cy="109366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13" name="Cím 1">
            <a:extLst>
              <a:ext uri="{FF2B5EF4-FFF2-40B4-BE49-F238E27FC236}">
                <a16:creationId xmlns:a16="http://schemas.microsoft.com/office/drawing/2014/main" id="{C37DCFB0-BB8B-4F37-A0D0-17FB0003354B}"/>
              </a:ext>
            </a:extLst>
          </p:cNvPr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Levy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+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Bialas-Bzdak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Verdana" panose="020B0604030504040204" pitchFamily="34" charset="0"/>
            </a:endParaRPr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5313D4A4-E90B-40C2-8501-191363DE7886}"/>
              </a:ext>
            </a:extLst>
          </p:cNvPr>
          <p:cNvSpPr txBox="1">
            <a:spLocks/>
          </p:cNvSpPr>
          <p:nvPr/>
        </p:nvSpPr>
        <p:spPr>
          <a:xfrm>
            <a:off x="4980" y="2133800"/>
            <a:ext cx="9144000" cy="37264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Easy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to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fit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dramatic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consequences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Verdana" panose="020B0604030504040204" pitchFamily="34" charset="0"/>
            </a:endParaRP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D590AADB-7BA5-40C1-BDBF-E4DD94EB1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660" y="2564904"/>
            <a:ext cx="2758679" cy="1447925"/>
          </a:xfrm>
          <a:prstGeom prst="rect">
            <a:avLst/>
          </a:prstGeom>
        </p:spPr>
      </p:pic>
      <p:sp>
        <p:nvSpPr>
          <p:cNvPr id="19" name="Cím 1">
            <a:extLst>
              <a:ext uri="{FF2B5EF4-FFF2-40B4-BE49-F238E27FC236}">
                <a16:creationId xmlns:a16="http://schemas.microsoft.com/office/drawing/2014/main" id="{4EA33EC1-7729-43B6-8750-F09D59C1C963}"/>
              </a:ext>
            </a:extLst>
          </p:cNvPr>
          <p:cNvSpPr txBox="1">
            <a:spLocks/>
          </p:cNvSpPr>
          <p:nvPr/>
        </p:nvSpPr>
        <p:spPr>
          <a:xfrm>
            <a:off x="0" y="4077071"/>
            <a:ext cx="9144000" cy="86409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sz="18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Strong </a:t>
            </a:r>
            <a:r>
              <a:rPr lang="hu-HU" sz="18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form</a:t>
            </a:r>
            <a:r>
              <a:rPr lang="hu-HU" sz="18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sz="18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Pomeranchuk</a:t>
            </a:r>
            <a:r>
              <a:rPr lang="hu-HU" sz="1800" u="sng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u="sng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theorem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small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signals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exchange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</a:t>
            </a:r>
          </a:p>
          <a:p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optical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point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r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elastic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cross-section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!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Tests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are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sz="1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needed</a:t>
            </a:r>
            <a:r>
              <a:rPr lang="hu-HU" sz="1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  <a:p>
            <a:endParaRPr lang="hu-HU" sz="1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184B9E54-A1F3-4C10-8B90-987D5C3F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60" y="4941169"/>
            <a:ext cx="2865368" cy="1767993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60A9A76-0AC9-4DD6-97DA-CE28FF0A8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94" y="762000"/>
            <a:ext cx="9144000" cy="128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>
                <a:effectLst>
                  <a:outerShdw dist="17961" dir="2700000">
                    <a:scrgbClr r="0" g="0" b="0"/>
                  </a:outerShdw>
                </a:effectLst>
              </a:rPr>
              <a:t>Summary</a:t>
            </a:r>
            <a:r>
              <a:rPr lang="hu-HU" sz="3600" dirty="0">
                <a:effectLst>
                  <a:outerShdw dist="17961" dir="2700000">
                    <a:scrgbClr r="0" g="0" b="0"/>
                  </a:outerShdw>
                </a:effectLst>
              </a:rPr>
              <a:t> and </a:t>
            </a:r>
            <a:r>
              <a:rPr lang="hu-HU" sz="3600" dirty="0" err="1">
                <a:effectLst>
                  <a:outerShdw dist="17961" dir="2700000">
                    <a:scrgbClr r="0" g="0" b="0"/>
                  </a:outerShdw>
                </a:effectLst>
              </a:rPr>
              <a:t>conclusions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zabadkézi sokszög 8">
            <a:extLst>
              <a:ext uri="{FF2B5EF4-FFF2-40B4-BE49-F238E27FC236}">
                <a16:creationId xmlns:a16="http://schemas.microsoft.com/office/drawing/2014/main" id="{56B0E4D4-24AE-49CD-B4CF-61EF154B0B08}"/>
              </a:ext>
            </a:extLst>
          </p:cNvPr>
          <p:cNvSpPr/>
          <p:nvPr/>
        </p:nvSpPr>
        <p:spPr>
          <a:xfrm>
            <a:off x="1907704" y="836712"/>
            <a:ext cx="5832648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8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strenghten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H(x) 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method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6" name="Szabadkézi sokszög 8">
            <a:extLst>
              <a:ext uri="{FF2B5EF4-FFF2-40B4-BE49-F238E27FC236}">
                <a16:creationId xmlns:a16="http://schemas.microsoft.com/office/drawing/2014/main" id="{F53AB3FE-70D6-4781-9255-F5AE6938824B}"/>
              </a:ext>
            </a:extLst>
          </p:cNvPr>
          <p:cNvSpPr/>
          <p:nvPr/>
        </p:nvSpPr>
        <p:spPr>
          <a:xfrm>
            <a:off x="1916898" y="1755707"/>
            <a:ext cx="5832648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8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strenghten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Szabadkézi sokszög 8">
            <a:extLst>
              <a:ext uri="{FF2B5EF4-FFF2-40B4-BE49-F238E27FC236}">
                <a16:creationId xmlns:a16="http://schemas.microsoft.com/office/drawing/2014/main" id="{C844B08F-21C8-4B4A-BA2C-FD433DBF4C21}"/>
              </a:ext>
            </a:extLst>
          </p:cNvPr>
          <p:cNvSpPr/>
          <p:nvPr/>
        </p:nvSpPr>
        <p:spPr>
          <a:xfrm>
            <a:off x="1907704" y="3124605"/>
            <a:ext cx="58326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be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extended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ATLAS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instead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TOTEM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8" name="Szabadkézi sokszög 8">
            <a:extLst>
              <a:ext uri="{FF2B5EF4-FFF2-40B4-BE49-F238E27FC236}">
                <a16:creationId xmlns:a16="http://schemas.microsoft.com/office/drawing/2014/main" id="{2549532F-62A8-4187-AA04-826A468DCE1D}"/>
              </a:ext>
            </a:extLst>
          </p:cNvPr>
          <p:cNvSpPr/>
          <p:nvPr/>
        </p:nvSpPr>
        <p:spPr>
          <a:xfrm>
            <a:off x="1523383" y="4801281"/>
            <a:ext cx="64087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Levy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generalization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progress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fit TOTEM+TOTEM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8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9" name="Szabadkézi sokszög 8">
            <a:extLst>
              <a:ext uri="{FF2B5EF4-FFF2-40B4-BE49-F238E27FC236}">
                <a16:creationId xmlns:a16="http://schemas.microsoft.com/office/drawing/2014/main" id="{EDDD6EF9-BFAE-4BDC-9836-24DC38155157}"/>
              </a:ext>
            </a:extLst>
          </p:cNvPr>
          <p:cNvSpPr/>
          <p:nvPr/>
        </p:nvSpPr>
        <p:spPr>
          <a:xfrm>
            <a:off x="1523383" y="5687493"/>
            <a:ext cx="64087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Levy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suggest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strong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Pomeranchuk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theorem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06632740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well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established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QCD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Szabadkézi sokszög 10"/>
          <p:cNvSpPr/>
          <p:nvPr/>
        </p:nvSpPr>
        <p:spPr>
          <a:xfrm>
            <a:off x="866284" y="836712"/>
            <a:ext cx="784887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proposed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phenomenology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L. Lukaszuk, B.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Nicolescu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Lett.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Nuovo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Cim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8, 405 (1973)</a:t>
            </a:r>
          </a:p>
        </p:txBody>
      </p:sp>
      <p:sp>
        <p:nvSpPr>
          <p:cNvPr id="13" name="Szabadkézi sokszög 12"/>
          <p:cNvSpPr/>
          <p:nvPr/>
        </p:nvSpPr>
        <p:spPr>
          <a:xfrm>
            <a:off x="755575" y="3501008"/>
            <a:ext cx="8070291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Bartels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L.N.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Lipatov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G. P.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Vacca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B (2000) 178 </a:t>
            </a:r>
          </a:p>
        </p:txBody>
      </p:sp>
      <p:sp>
        <p:nvSpPr>
          <p:cNvPr id="14" name="Szabadkézi sokszög 13"/>
          <p:cNvSpPr/>
          <p:nvPr/>
        </p:nvSpPr>
        <p:spPr>
          <a:xfrm>
            <a:off x="1082308" y="2708920"/>
            <a:ext cx="741682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intercept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QCD: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R. A. Janik, J.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Wosiek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82 (1999) 1092 </a:t>
            </a:r>
          </a:p>
        </p:txBody>
      </p:sp>
      <p:sp>
        <p:nvSpPr>
          <p:cNvPr id="15" name="Szabadkézi sokszög 14"/>
          <p:cNvSpPr/>
          <p:nvPr/>
        </p:nvSpPr>
        <p:spPr>
          <a:xfrm>
            <a:off x="631640" y="1620244"/>
            <a:ext cx="8318161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Three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Gluon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Integral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Equation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Singlet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Singularities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J.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Kwiecinski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M.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Praszalowicz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Phys.Lett.B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94 (1980) 413-416 </a:t>
            </a:r>
          </a:p>
        </p:txBody>
      </p:sp>
      <p:sp>
        <p:nvSpPr>
          <p:cNvPr id="18" name="Szabadkézi sokszög 17"/>
          <p:cNvSpPr/>
          <p:nvPr/>
        </p:nvSpPr>
        <p:spPr>
          <a:xfrm>
            <a:off x="902288" y="4303109"/>
            <a:ext cx="7776864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running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coupling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endParaRPr lang="hu-HU" dirty="0"/>
          </a:p>
          <a:p>
            <a:pPr algn="ctr"/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J.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Bartels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  C.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Contreras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G. P.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Vacca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hu-HU" sz="2000" i="1" dirty="0">
                <a:latin typeface="Verdana" panose="020B0604030504040204" pitchFamily="34" charset="0"/>
                <a:ea typeface="Verdana" panose="020B0604030504040204" pitchFamily="34" charset="0"/>
              </a:rPr>
              <a:t>JHEP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04 (2020) 183</a:t>
            </a:r>
          </a:p>
        </p:txBody>
      </p:sp>
      <p:sp>
        <p:nvSpPr>
          <p:cNvPr id="21" name="Szabadkézi sokszög 20"/>
          <p:cNvSpPr/>
          <p:nvPr/>
        </p:nvSpPr>
        <p:spPr>
          <a:xfrm>
            <a:off x="755576" y="5599253"/>
            <a:ext cx="7776864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excellent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intro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review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Yu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Kovchegov’s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endParaRPr lang="hu-HU" dirty="0"/>
          </a:p>
          <a:p>
            <a:pPr algn="ctr"/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CTEQ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Webinar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April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28, 2021</a:t>
            </a:r>
          </a:p>
          <a:p>
            <a:pPr algn="ctr"/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http://youtu.be/yHBO3zcB3V4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7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8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>
                <a:effectLst>
                  <a:outerShdw dist="17961" dir="2700000">
                    <a:scrgbClr r="0" g="0" b="0"/>
                  </a:outerShdw>
                </a:effectLst>
              </a:rPr>
              <a:t>THANK YOU 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25528428"/>
      </p:ext>
    </p:extLst>
  </p:cSld>
  <p:clrMapOvr>
    <a:masterClrMapping/>
  </p:clrMapOvr>
  <p:transition spd="med" advTm="2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E6FF5FEE-DCD4-4EBA-BB2C-F95B64C00FFB}"/>
              </a:ext>
            </a:extLst>
          </p:cNvPr>
          <p:cNvSpPr txBox="1">
            <a:spLocks/>
          </p:cNvSpPr>
          <p:nvPr/>
        </p:nvSpPr>
        <p:spPr>
          <a:xfrm>
            <a:off x="821035" y="2442954"/>
            <a:ext cx="7557025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3600" kern="0" dirty="0">
                <a:effectLst>
                  <a:outerShdw dist="17961" dir="2700000">
                    <a:scrgbClr r="0" g="0" b="0"/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2123442"/>
      </p:ext>
    </p:extLst>
  </p:cSld>
  <p:clrMapOvr>
    <a:masterClrMapping/>
  </p:clrMapOvr>
  <p:transition spd="med" advTm="2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827584" y="5229200"/>
            <a:ext cx="770485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vertical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horizontal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A, B, C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point-to-point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fluctuating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point-to-point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100 %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correlated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overall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correlated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rebin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linear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interpolations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in x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1907704" y="836712"/>
            <a:ext cx="58326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comparison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sets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measured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values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x: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Linear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interpolation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same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= -t B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1" y="2029831"/>
            <a:ext cx="8947819" cy="305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8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ISMD’19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/>
          <a:srcRect l="450" t="50389" b="25465"/>
          <a:stretch/>
        </p:blipFill>
        <p:spPr>
          <a:xfrm>
            <a:off x="1115615" y="692696"/>
            <a:ext cx="6699647" cy="122413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628800"/>
            <a:ext cx="9180512" cy="4539252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251520" y="6194668"/>
            <a:ext cx="8712968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/>
              <a:t>T. Cs, R. </a:t>
            </a:r>
            <a:r>
              <a:rPr lang="hu-HU" dirty="0" err="1"/>
              <a:t>Pasechnik</a:t>
            </a:r>
            <a:r>
              <a:rPr lang="hu-HU" dirty="0"/>
              <a:t>, T. Novák, A. </a:t>
            </a:r>
            <a:r>
              <a:rPr lang="hu-HU" dirty="0" err="1"/>
              <a:t>Ster</a:t>
            </a:r>
            <a:r>
              <a:rPr lang="hu-HU" dirty="0"/>
              <a:t>, I. Szanyi, </a:t>
            </a:r>
            <a:r>
              <a:rPr lang="fr-FR" dirty="0"/>
              <a:t>Eur. Phys. J. C (2021) </a:t>
            </a:r>
            <a:r>
              <a:rPr lang="fr-FR" b="1" dirty="0"/>
              <a:t>81</a:t>
            </a:r>
            <a:r>
              <a:rPr lang="fr-FR" dirty="0"/>
              <a:t>: 180</a:t>
            </a:r>
            <a:br>
              <a:rPr lang="fr-FR" dirty="0"/>
            </a:br>
            <a:r>
              <a:rPr lang="fr-FR" dirty="0">
                <a:hlinkClick r:id="rId5"/>
              </a:rPr>
              <a:t>https://doi.org/10.1140/epjc/s10052-021-08867-6</a:t>
            </a:r>
            <a:r>
              <a:rPr lang="hu-HU" dirty="0"/>
              <a:t> , </a:t>
            </a:r>
            <a:r>
              <a:rPr lang="hu-HU" dirty="0">
                <a:hlinkClick r:id="rId6"/>
              </a:rPr>
              <a:t>1912.11968</a:t>
            </a:r>
            <a:r>
              <a:rPr lang="hu-HU" dirty="0"/>
              <a:t> [</a:t>
            </a:r>
            <a:r>
              <a:rPr lang="hu-HU" dirty="0" err="1"/>
              <a:t>hep-ph</a:t>
            </a:r>
            <a:r>
              <a:rPr lang="hu-HU" dirty="0"/>
              <a:t>]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715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ISMD’19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44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48351" b="25302"/>
          <a:stretch/>
        </p:blipFill>
        <p:spPr>
          <a:xfrm>
            <a:off x="827584" y="764704"/>
            <a:ext cx="7344816" cy="138363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0" y="2132856"/>
            <a:ext cx="9089679" cy="3503691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11560" y="5626429"/>
            <a:ext cx="8064896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5"/>
              </a:rPr>
              <a:t>arXiv:2004.07318v2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6.26 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11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pages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2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figures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synthesis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still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determined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dependently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818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5626429"/>
            <a:ext cx="9127330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3"/>
              </a:rPr>
              <a:t>arXiv:2004.07318v2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6.26 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11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pages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2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figures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synthesis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presented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this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talk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independently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since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ISMD’19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t="48351" b="25302"/>
          <a:stretch/>
        </p:blipFill>
        <p:spPr>
          <a:xfrm>
            <a:off x="827584" y="764704"/>
            <a:ext cx="7344816" cy="138363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/>
          <a:srcRect t="3348" b="2013"/>
          <a:stretch/>
        </p:blipFill>
        <p:spPr>
          <a:xfrm>
            <a:off x="-27161" y="2204864"/>
            <a:ext cx="919832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251520" y="6143650"/>
            <a:ext cx="8640960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82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pages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31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figures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≥ 7.08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e-Print: 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2005.14319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 [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</a:rPr>
              <a:t>hep-ph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/>
          <a:srcRect t="412" b="77408"/>
          <a:stretch/>
        </p:blipFill>
        <p:spPr>
          <a:xfrm>
            <a:off x="827584" y="824089"/>
            <a:ext cx="7344816" cy="11647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124" y="758227"/>
            <a:ext cx="3730028" cy="534154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410" y="758226"/>
            <a:ext cx="3693814" cy="534154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698" y="758227"/>
            <a:ext cx="3712660" cy="534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tested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modelling.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Modelling is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useful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tests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more important!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independent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729917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6660232" y="744243"/>
            <a:ext cx="2395090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2.76 – 7(8)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" y="692696"/>
            <a:ext cx="6575663" cy="5257555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660232" y="1988840"/>
            <a:ext cx="2395090" cy="37878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7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≠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x|pantip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holds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pp down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6.26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endParaRPr lang="hu-HU" sz="20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198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HAS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be tested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carefully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Asymmetry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parameter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C-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violation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1960886" y="4149080"/>
            <a:ext cx="556344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908720"/>
            <a:ext cx="6336704" cy="1986932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1960886" y="3059228"/>
            <a:ext cx="5563442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A(x|pbarp,s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C-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symmetry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</a:t>
            </a:r>
          </a:p>
        </p:txBody>
      </p:sp>
    </p:spTree>
    <p:extLst>
      <p:ext uri="{BB962C8B-B14F-4D97-AF65-F5344CB8AC3E}">
        <p14:creationId xmlns:p14="http://schemas.microsoft.com/office/powerpoint/2010/main" val="6750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under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theoretical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control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calculations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solid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e-Print: 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2005.14319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 [</a:t>
            </a:r>
            <a:r>
              <a:rPr lang="hu-HU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hep-ph</a:t>
            </a:r>
            <a:r>
              <a:rPr lang="hu-HU" sz="20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Main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result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A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49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9996"/>
            <a:ext cx="4744016" cy="37571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201" y="718821"/>
            <a:ext cx="4906129" cy="3758363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323528" y="4571396"/>
            <a:ext cx="3897673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~ 0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4399983" y="4576424"/>
            <a:ext cx="4762113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A(x|pbarp,s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|pp,s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≠ 0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NOT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vanish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term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present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4500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71943"/>
          <a:stretch/>
        </p:blipFill>
        <p:spPr>
          <a:xfrm>
            <a:off x="1174264" y="2204864"/>
            <a:ext cx="7083504" cy="1461338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267464" y="3798731"/>
            <a:ext cx="8640960" cy="14795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publication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an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least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5.0 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(6.26 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s)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May 11, 2020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EPJ Web of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235 (2020) 06002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an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anonymously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refereed</a:t>
            </a:r>
            <a:r>
              <a:rPr lang="hu-HU" b="1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/ </a:t>
            </a:r>
            <a:r>
              <a:rPr lang="hu-HU" b="1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peer</a:t>
            </a:r>
            <a:r>
              <a:rPr lang="hu-HU" b="1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reviewed</a:t>
            </a:r>
            <a:r>
              <a:rPr lang="hu-HU" b="1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conference</a:t>
            </a:r>
            <a:r>
              <a:rPr lang="hu-HU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u="sng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proceedigs</a:t>
            </a:r>
            <a:r>
              <a:rPr lang="hu-HU" u="sng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Proc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ISMD 2019, Santa Fe, USA)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observation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Szabadkézi sokszög 11"/>
          <p:cNvSpPr/>
          <p:nvPr/>
        </p:nvSpPr>
        <p:spPr>
          <a:xfrm>
            <a:off x="2699792" y="1556352"/>
            <a:ext cx="4032448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EP</a:t>
            </a:r>
            <a:r>
              <a:rPr lang="fr-FR" sz="1400" dirty="0"/>
              <a:t>J</a:t>
            </a:r>
            <a:r>
              <a:rPr lang="hu-HU" sz="1400" dirty="0"/>
              <a:t> Web of </a:t>
            </a:r>
            <a:r>
              <a:rPr lang="hu-HU" sz="1400" dirty="0" err="1"/>
              <a:t>Conf</a:t>
            </a:r>
            <a:r>
              <a:rPr lang="hu-HU" sz="1400" dirty="0"/>
              <a:t>. </a:t>
            </a:r>
            <a:r>
              <a:rPr lang="fr-FR" sz="1400" dirty="0"/>
              <a:t>(202</a:t>
            </a:r>
            <a:r>
              <a:rPr lang="hu-HU" sz="1400" dirty="0"/>
              <a:t>0</a:t>
            </a:r>
            <a:r>
              <a:rPr lang="fr-FR" sz="1400" dirty="0"/>
              <a:t>) </a:t>
            </a:r>
            <a:r>
              <a:rPr lang="hu-HU" sz="1400" b="1" dirty="0"/>
              <a:t>235</a:t>
            </a:r>
            <a:r>
              <a:rPr lang="fr-FR" sz="1400" dirty="0"/>
              <a:t>: </a:t>
            </a:r>
            <a:r>
              <a:rPr lang="hu-HU" sz="1400" dirty="0"/>
              <a:t>06005</a:t>
            </a:r>
            <a:br>
              <a:rPr lang="fr-FR" sz="1400" dirty="0"/>
            </a:br>
            <a:r>
              <a:rPr lang="fr-FR" sz="1400" dirty="0">
                <a:hlinkClick r:id="rId4"/>
              </a:rPr>
              <a:t>https://doi.org/10.1051/epjconf/202023506002</a:t>
            </a:r>
            <a:r>
              <a:rPr lang="hu-HU" sz="1400" dirty="0"/>
              <a:t> </a:t>
            </a: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571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OBSERVATION OF ODDERON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/>
              <a:t>2020 </a:t>
            </a:r>
            <a:r>
              <a:rPr lang="hu-HU" sz="2400" kern="0" dirty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2" y="708433"/>
            <a:ext cx="7817420" cy="6149567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35496" y="764704"/>
            <a:ext cx="518457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shifted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e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B7,TeV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minimize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c</a:t>
            </a:r>
            <a:r>
              <a:rPr lang="hu-HU" sz="2000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shown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swing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important!</a:t>
            </a:r>
          </a:p>
        </p:txBody>
      </p:sp>
    </p:spTree>
    <p:extLst>
      <p:ext uri="{BB962C8B-B14F-4D97-AF65-F5344CB8AC3E}">
        <p14:creationId xmlns:p14="http://schemas.microsoft.com/office/powerpoint/2010/main" val="3489824640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SLIDING WINDOW </a:t>
            </a:r>
            <a:r>
              <a:rPr lang="hu-HU" sz="3600" dirty="0" err="1"/>
              <a:t>for</a:t>
            </a:r>
            <a:r>
              <a:rPr lang="hu-HU" sz="3600" dirty="0"/>
              <a:t> 5 </a:t>
            </a:r>
            <a:r>
              <a:rPr lang="hu-HU" sz="3600" dirty="0">
                <a:latin typeface="Symbol" panose="05050102010706020507" pitchFamily="18" charset="2"/>
              </a:rPr>
              <a:t>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13" y="692696"/>
            <a:ext cx="7913607" cy="6120680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35496" y="5949280"/>
            <a:ext cx="4752528" cy="86409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?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possible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sliding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windows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least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5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</p:txBody>
      </p:sp>
      <p:sp>
        <p:nvSpPr>
          <p:cNvPr id="8" name="Szabadkézi sokszög 7"/>
          <p:cNvSpPr/>
          <p:nvPr/>
        </p:nvSpPr>
        <p:spPr>
          <a:xfrm>
            <a:off x="-6708" y="678628"/>
            <a:ext cx="3816424" cy="1202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datapoints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without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s-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extrapolations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540664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  H(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x,s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=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1.96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52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1115616" y="980728"/>
            <a:ext cx="7200800" cy="16333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 INDEPENDENTLY: YES!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background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defined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≤ 7.0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union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x &gt; 13.5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H(x|pp,7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 ~ H(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x|pbarp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1.96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Agreement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within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2.39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15771"/>
            <a:ext cx="8784976" cy="2125397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1268016" y="5107971"/>
            <a:ext cx="720080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MODEL INDEPENDENT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8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4499993" y="4315883"/>
            <a:ext cx="4189526" cy="21463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Pull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plots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-fit)/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-fit)/fit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pp) &gt; 1.2 GeV</a:t>
            </a:r>
            <a:r>
              <a:rPr lang="hu-HU" sz="2000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baseline="30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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="1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(1.96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pp) &gt; 20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Is  H(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x,s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) =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1.96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TeV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?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4499992" y="908720"/>
            <a:ext cx="4392488" cy="317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 DEPENDENTLY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Yes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Highest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where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p+antip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available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limit: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Bialas-Bzdak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largest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-t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line: pp)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4" y="690896"/>
            <a:ext cx="4416219" cy="6184960"/>
          </a:xfrm>
          <a:prstGeom prst="rect">
            <a:avLst/>
          </a:prstGeom>
        </p:spPr>
      </p:pic>
      <p:cxnSp>
        <p:nvCxnSpPr>
          <p:cNvPr id="8" name="Egyenes összekötő 7"/>
          <p:cNvCxnSpPr/>
          <p:nvPr/>
        </p:nvCxnSpPr>
        <p:spPr>
          <a:xfrm>
            <a:off x="1894641" y="690896"/>
            <a:ext cx="0" cy="6167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1259632" y="692696"/>
            <a:ext cx="0" cy="616710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416711" y="908720"/>
            <a:ext cx="333751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/>
              <a:t>S IGNAL</a:t>
            </a:r>
          </a:p>
        </p:txBody>
      </p:sp>
    </p:spTree>
    <p:extLst>
      <p:ext uri="{BB962C8B-B14F-4D97-AF65-F5344CB8AC3E}">
        <p14:creationId xmlns:p14="http://schemas.microsoft.com/office/powerpoint/2010/main" val="35030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1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/>
              <a:t>Safely</a:t>
            </a:r>
            <a:r>
              <a:rPr lang="hu-HU" sz="3600" dirty="0"/>
              <a:t> </a:t>
            </a:r>
            <a:r>
              <a:rPr lang="hu-HU" sz="3600" dirty="0" err="1"/>
              <a:t>above</a:t>
            </a:r>
            <a:r>
              <a:rPr lang="hu-HU" sz="3600" dirty="0"/>
              <a:t> </a:t>
            </a:r>
            <a:r>
              <a:rPr lang="hu-HU" sz="3600" dirty="0" err="1"/>
              <a:t>the</a:t>
            </a:r>
            <a:r>
              <a:rPr lang="hu-HU" sz="3600" dirty="0"/>
              <a:t> 5 </a:t>
            </a:r>
            <a:r>
              <a:rPr lang="hu-HU" sz="3600" dirty="0">
                <a:latin typeface="Symbol" panose="05050102010706020507" pitchFamily="18" charset="2"/>
              </a:rPr>
              <a:t>s </a:t>
            </a:r>
            <a:r>
              <a:rPr lang="hu-HU" sz="3600" dirty="0" err="1"/>
              <a:t>threshold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2267744" y="836712"/>
            <a:ext cx="4752528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Role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5" y="1844824"/>
            <a:ext cx="8414889" cy="1904422"/>
          </a:xfrm>
          <a:prstGeom prst="rect">
            <a:avLst/>
          </a:prstGeom>
        </p:spPr>
      </p:pic>
      <p:sp>
        <p:nvSpPr>
          <p:cNvPr id="8" name="Szabadkézi sokszög 7"/>
          <p:cNvSpPr/>
          <p:nvPr/>
        </p:nvSpPr>
        <p:spPr>
          <a:xfrm>
            <a:off x="1403648" y="3933056"/>
            <a:ext cx="6840760" cy="26490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allows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project pp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ONLY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Also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allow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evaluate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2.76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Trade-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off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!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increases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6.26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7.08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 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9539596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1F8A150-548D-4F93-8609-EA1D5B3E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05" y="692696"/>
            <a:ext cx="8358148" cy="571838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50A6B84-F941-441A-B69D-911D93739E39}"/>
              </a:ext>
            </a:extLst>
          </p:cNvPr>
          <p:cNvSpPr txBox="1"/>
          <p:nvPr/>
        </p:nvSpPr>
        <p:spPr>
          <a:xfrm>
            <a:off x="0" y="446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err="1">
                <a:solidFill>
                  <a:srgbClr val="FFFF00"/>
                </a:solidFill>
              </a:rPr>
              <a:t>Predictions</a:t>
            </a:r>
            <a:r>
              <a:rPr lang="hu-HU" sz="3600" b="1" dirty="0">
                <a:solidFill>
                  <a:srgbClr val="FFFF00"/>
                </a:solidFill>
              </a:rPr>
              <a:t> </a:t>
            </a:r>
            <a:r>
              <a:rPr lang="hu-HU" sz="3600" b="1" dirty="0" err="1">
                <a:solidFill>
                  <a:srgbClr val="FFFF00"/>
                </a:solidFill>
              </a:rPr>
              <a:t>for</a:t>
            </a:r>
            <a:r>
              <a:rPr lang="hu-HU" sz="3600" b="1" dirty="0">
                <a:solidFill>
                  <a:srgbClr val="FFFF00"/>
                </a:solidFill>
              </a:rPr>
              <a:t> pp and </a:t>
            </a:r>
            <a:r>
              <a:rPr lang="hu-HU" sz="3600" b="1" dirty="0" err="1">
                <a:solidFill>
                  <a:srgbClr val="FFFF00"/>
                </a:solidFill>
              </a:rPr>
              <a:t>pbarp</a:t>
            </a:r>
            <a:r>
              <a:rPr lang="hu-HU" sz="3600" b="1" dirty="0">
                <a:solidFill>
                  <a:srgbClr val="FFFF00"/>
                </a:solidFill>
              </a:rPr>
              <a:t> d</a:t>
            </a:r>
            <a:r>
              <a:rPr lang="el-GR" sz="3600" b="1" dirty="0">
                <a:solidFill>
                  <a:srgbClr val="FFFF00"/>
                </a:solidFill>
                <a:cs typeface="Calibri Light" panose="020F0302020204030204" pitchFamily="34" charset="0"/>
              </a:rPr>
              <a:t>σ</a:t>
            </a:r>
            <a:r>
              <a:rPr lang="hu-HU" sz="3600" b="1" dirty="0">
                <a:solidFill>
                  <a:srgbClr val="FFFF00"/>
                </a:solidFill>
                <a:cs typeface="Calibri Light" panose="020F0302020204030204" pitchFamily="34" charset="0"/>
              </a:rPr>
              <a:t>/</a:t>
            </a:r>
            <a:r>
              <a:rPr lang="hu-HU" sz="3600" b="1" dirty="0" err="1">
                <a:solidFill>
                  <a:srgbClr val="FFFF00"/>
                </a:solidFill>
                <a:cs typeface="Calibri Light" panose="020F0302020204030204" pitchFamily="34" charset="0"/>
              </a:rPr>
              <a:t>dt</a:t>
            </a:r>
            <a:r>
              <a:rPr lang="hu-HU" sz="3600" b="1" dirty="0">
                <a:solidFill>
                  <a:srgbClr val="FFFF00"/>
                </a:solidFill>
                <a:cs typeface="Calibri Light" panose="020F0302020204030204" pitchFamily="34" charset="0"/>
              </a:rPr>
              <a:t> @ 510 </a:t>
            </a:r>
            <a:r>
              <a:rPr lang="hu-HU" sz="3600" b="1" dirty="0" err="1">
                <a:solidFill>
                  <a:srgbClr val="FFFF00"/>
                </a:solidFill>
                <a:cs typeface="Calibri Light" panose="020F0302020204030204" pitchFamily="34" charset="0"/>
              </a:rPr>
              <a:t>GeV</a:t>
            </a:r>
            <a:r>
              <a:rPr lang="hu-HU" sz="3600" b="1" dirty="0">
                <a:solidFill>
                  <a:srgbClr val="FFFF00"/>
                </a:solidFill>
              </a:rPr>
              <a:t> 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323528" y="6411085"/>
            <a:ext cx="854707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@510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pp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above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68312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0513830-68F2-4A22-A1EA-D557A69D7590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</a:rPr>
              <a:t>Ratio of </a:t>
            </a:r>
            <a:r>
              <a:rPr lang="hu-HU" sz="3200" b="1" dirty="0" err="1">
                <a:solidFill>
                  <a:srgbClr val="FFFF00"/>
                </a:solidFill>
              </a:rPr>
              <a:t>pbarp</a:t>
            </a:r>
            <a:r>
              <a:rPr lang="hu-HU" sz="3200" b="1" dirty="0">
                <a:solidFill>
                  <a:srgbClr val="FFFF00"/>
                </a:solidFill>
              </a:rPr>
              <a:t> </a:t>
            </a:r>
            <a:r>
              <a:rPr lang="hu-HU" sz="3200" b="1" dirty="0" err="1">
                <a:solidFill>
                  <a:srgbClr val="FFFF00"/>
                </a:solidFill>
              </a:rPr>
              <a:t>to</a:t>
            </a:r>
            <a:r>
              <a:rPr lang="hu-HU" sz="3200" b="1" dirty="0">
                <a:solidFill>
                  <a:srgbClr val="FFFF00"/>
                </a:solidFill>
              </a:rPr>
              <a:t> pp </a:t>
            </a:r>
            <a:r>
              <a:rPr lang="hu-HU" sz="3200" b="1" dirty="0" err="1">
                <a:solidFill>
                  <a:srgbClr val="FFFF00"/>
                </a:solidFill>
              </a:rPr>
              <a:t>cross-sections</a:t>
            </a:r>
            <a:r>
              <a:rPr lang="hu-HU" sz="3200" b="1" dirty="0">
                <a:solidFill>
                  <a:srgbClr val="FFFF00"/>
                </a:solidFill>
                <a:cs typeface="Calibri Light" panose="020F0302020204030204" pitchFamily="34" charset="0"/>
              </a:rPr>
              <a:t> @ 510 </a:t>
            </a:r>
            <a:r>
              <a:rPr lang="hu-HU" sz="3200" b="1" dirty="0" err="1">
                <a:solidFill>
                  <a:srgbClr val="FFFF00"/>
                </a:solidFill>
                <a:cs typeface="Calibri Light" panose="020F0302020204030204" pitchFamily="34" charset="0"/>
              </a:rPr>
              <a:t>GeV</a:t>
            </a:r>
            <a:r>
              <a:rPr lang="hu-HU" sz="3200" b="1" dirty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9ED381D4-991B-46D0-AE5F-F3F0E55E2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56" y="692696"/>
            <a:ext cx="7912489" cy="5410613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0" y="6123065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dominant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@510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~ 25 %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below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!!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323528" y="4581128"/>
            <a:ext cx="854707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@510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no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peak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hole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303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A0513830-68F2-4A22-A1EA-D557A69D7590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>
                <a:solidFill>
                  <a:srgbClr val="FFFF00"/>
                </a:solidFill>
              </a:rPr>
              <a:t>Asymmetry</a:t>
            </a:r>
            <a:r>
              <a:rPr lang="hu-HU" sz="3200" b="1" dirty="0">
                <a:solidFill>
                  <a:srgbClr val="FFFF00"/>
                </a:solidFill>
              </a:rPr>
              <a:t> </a:t>
            </a:r>
            <a:r>
              <a:rPr lang="hu-HU" sz="3200" b="1" dirty="0" err="1">
                <a:solidFill>
                  <a:srgbClr val="FFFF00"/>
                </a:solidFill>
              </a:rPr>
              <a:t>parameter</a:t>
            </a:r>
            <a:r>
              <a:rPr lang="hu-HU" sz="3200" b="1" dirty="0">
                <a:solidFill>
                  <a:srgbClr val="FFFF00"/>
                </a:solidFill>
                <a:cs typeface="Calibri Light" panose="020F0302020204030204" pitchFamily="34" charset="0"/>
              </a:rPr>
              <a:t> @ 510 </a:t>
            </a:r>
            <a:r>
              <a:rPr lang="hu-HU" sz="3200" b="1" dirty="0" err="1">
                <a:solidFill>
                  <a:srgbClr val="FFFF00"/>
                </a:solidFill>
                <a:cs typeface="Calibri Light" panose="020F0302020204030204" pitchFamily="34" charset="0"/>
              </a:rPr>
              <a:t>GeV</a:t>
            </a:r>
            <a:r>
              <a:rPr lang="hu-HU" sz="3200" b="1" dirty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01278A8-85AF-4024-A970-35E0290E1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01407"/>
            <a:ext cx="8064895" cy="5437833"/>
          </a:xfrm>
          <a:prstGeom prst="rect">
            <a:avLst/>
          </a:prstGeom>
        </p:spPr>
      </p:pic>
      <p:sp>
        <p:nvSpPr>
          <p:cNvPr id="5" name="Szabadkézi sokszög 4"/>
          <p:cNvSpPr/>
          <p:nvPr/>
        </p:nvSpPr>
        <p:spPr>
          <a:xfrm>
            <a:off x="0" y="6123065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violations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dominant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@510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A ~ - 15 % @ -t ~ 0.85 GeV</a:t>
            </a:r>
            <a:r>
              <a:rPr lang="hu-HU" sz="2000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endParaRPr lang="hu-H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zabadkézi sokszög 5"/>
          <p:cNvSpPr/>
          <p:nvPr/>
        </p:nvSpPr>
        <p:spPr>
          <a:xfrm>
            <a:off x="323528" y="4581128"/>
            <a:ext cx="8547070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@510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no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peak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hole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074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Summary</a:t>
            </a:r>
            <a:r>
              <a:rPr lang="hu-HU" kern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hu-HU" kern="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At</a:t>
            </a:r>
            <a:r>
              <a:rPr lang="hu-HU" kern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least</a:t>
            </a:r>
            <a:r>
              <a:rPr lang="hu-HU" kern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6.26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  <a:r>
              <a:rPr lang="hu-HU" kern="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endParaRPr lang="hu-HU" kern="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-26126" y="4653136"/>
            <a:ext cx="9153456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level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fr-FR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Eur. Phys. J. C </a:t>
            </a:r>
            <a:r>
              <a:rPr lang="fr-FR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81</a:t>
            </a:r>
            <a:r>
              <a:rPr lang="fr-FR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180 (2021).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https://doi.org/10.1140/epjc/s10052-021-08867-6</a:t>
            </a:r>
            <a:r>
              <a:rPr lang="hu-HU" sz="1600" dirty="0"/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 of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H(x)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full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=-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tB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D0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confirmed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NEW,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INDEPENDENT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using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ReBB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endParaRPr lang="hu-HU" sz="16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7.08 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e-Print: 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2005.14319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 [</a:t>
            </a:r>
            <a:r>
              <a:rPr lang="hu-HU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hep-ph</a:t>
            </a:r>
            <a:r>
              <a:rPr lang="hu-HU" sz="1600" dirty="0"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3" name="Téglalap 2"/>
          <p:cNvSpPr/>
          <p:nvPr/>
        </p:nvSpPr>
        <p:spPr>
          <a:xfrm>
            <a:off x="2267744" y="764704"/>
            <a:ext cx="4608512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least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6.26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/>
          <a:srcRect t="3348" b="2013"/>
          <a:stretch/>
        </p:blipFill>
        <p:spPr>
          <a:xfrm>
            <a:off x="-27161" y="1196752"/>
            <a:ext cx="919832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Mandelstam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variables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59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https://upload.wikimedia.org/wikipedia/commons/thumb/7/75/Mandelstam.svg/800px-Mandelstam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1286"/>
            <a:ext cx="3908443" cy="346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zabadkézi sokszög 14"/>
          <p:cNvSpPr/>
          <p:nvPr/>
        </p:nvSpPr>
        <p:spPr>
          <a:xfrm>
            <a:off x="251521" y="5013176"/>
            <a:ext cx="4032448" cy="163339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four-momenta</a:t>
            </a:r>
            <a:endParaRPr lang="hu-HU" sz="2000" baseline="-25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before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4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four-momenta</a:t>
            </a:r>
            <a:endParaRPr lang="hu-HU" sz="2000" baseline="-25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after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elastic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scattering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2239" r="1602"/>
          <a:stretch/>
        </p:blipFill>
        <p:spPr>
          <a:xfrm>
            <a:off x="4716016" y="2146133"/>
            <a:ext cx="3973503" cy="1568711"/>
          </a:xfrm>
          <a:prstGeom prst="rect">
            <a:avLst/>
          </a:prstGeom>
        </p:spPr>
      </p:pic>
      <p:sp>
        <p:nvSpPr>
          <p:cNvPr id="18" name="Szabadkézi sokszög 17"/>
          <p:cNvSpPr/>
          <p:nvPr/>
        </p:nvSpPr>
        <p:spPr>
          <a:xfrm>
            <a:off x="4716016" y="5013176"/>
            <a:ext cx="40324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square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cms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square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four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-momentum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transfer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10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5" y="814485"/>
            <a:ext cx="8837028" cy="17129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05" y="2940405"/>
            <a:ext cx="8850091" cy="1496707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9441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First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journal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publications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Szabadkézi sokszög 15"/>
          <p:cNvSpPr/>
          <p:nvPr/>
        </p:nvSpPr>
        <p:spPr>
          <a:xfrm>
            <a:off x="4427984" y="1916832"/>
            <a:ext cx="4608512" cy="80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r>
              <a:rPr lang="hu-HU" sz="1400" dirty="0" err="1"/>
              <a:t>Hungarian-Swedish</a:t>
            </a:r>
            <a:r>
              <a:rPr lang="hu-HU" sz="1400" dirty="0"/>
              <a:t> team:</a:t>
            </a:r>
          </a:p>
          <a:p>
            <a:r>
              <a:rPr lang="fr-FR" sz="1400" dirty="0"/>
              <a:t>Eur. Phys. J. C (2021) </a:t>
            </a:r>
            <a:r>
              <a:rPr lang="fr-FR" sz="1400" b="1" dirty="0"/>
              <a:t>81</a:t>
            </a:r>
            <a:r>
              <a:rPr lang="fr-FR" sz="1400" dirty="0"/>
              <a:t>: 180</a:t>
            </a:r>
            <a:r>
              <a:rPr lang="hu-HU" sz="1400" dirty="0"/>
              <a:t>, </a:t>
            </a:r>
            <a:r>
              <a:rPr lang="hu-HU" dirty="0"/>
              <a:t> </a:t>
            </a:r>
            <a:r>
              <a:rPr lang="en-US" sz="1400" u="sng" dirty="0">
                <a:hlinkClick r:id="rId5"/>
              </a:rPr>
              <a:t>Published: 23 February 2021</a:t>
            </a:r>
            <a:br>
              <a:rPr lang="fr-FR" sz="1400" dirty="0"/>
            </a:br>
            <a:r>
              <a:rPr lang="fr-FR" sz="1400" dirty="0">
                <a:hlinkClick r:id="rId6"/>
              </a:rPr>
              <a:t>https://doi.org/10.1140/epjc/s10052-021-08867-6</a:t>
            </a: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3203848" y="3861048"/>
            <a:ext cx="4608512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r>
              <a:rPr lang="hu-HU" sz="1400" dirty="0" err="1"/>
              <a:t>Hungarian</a:t>
            </a:r>
            <a:r>
              <a:rPr lang="hu-HU" sz="1400" dirty="0"/>
              <a:t> team, </a:t>
            </a:r>
            <a:r>
              <a:rPr lang="hu-HU" sz="1400" dirty="0" err="1"/>
              <a:t>model</a:t>
            </a:r>
            <a:r>
              <a:rPr lang="hu-HU" sz="1400" dirty="0"/>
              <a:t> of </a:t>
            </a:r>
            <a:r>
              <a:rPr lang="hu-HU" sz="1400" dirty="0" err="1"/>
              <a:t>Polish</a:t>
            </a:r>
            <a:r>
              <a:rPr lang="hu-HU" sz="1400" dirty="0"/>
              <a:t> </a:t>
            </a:r>
            <a:r>
              <a:rPr lang="hu-HU" sz="1400" dirty="0" err="1"/>
              <a:t>origin</a:t>
            </a:r>
            <a:r>
              <a:rPr lang="hu-HU" sz="1400" dirty="0"/>
              <a:t>:</a:t>
            </a:r>
          </a:p>
          <a:p>
            <a:r>
              <a:rPr lang="fr-FR" sz="1400" dirty="0"/>
              <a:t>Eur. Phys. J. C </a:t>
            </a:r>
            <a:r>
              <a:rPr lang="hu-HU" sz="1400" dirty="0"/>
              <a:t>(2021) </a:t>
            </a:r>
            <a:r>
              <a:rPr lang="hu-HU" sz="1400" b="1" dirty="0"/>
              <a:t>81</a:t>
            </a:r>
            <a:r>
              <a:rPr lang="hu-HU" sz="1400" dirty="0"/>
              <a:t>:611 , </a:t>
            </a:r>
            <a:r>
              <a:rPr lang="en-US" sz="1400" u="sng" dirty="0">
                <a:hlinkClick r:id="rId7"/>
              </a:rPr>
              <a:t>Published: 13 July 2021</a:t>
            </a:r>
            <a:endParaRPr lang="hu-HU" sz="1400" dirty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8"/>
              </a:rPr>
              <a:t>https://doi.org/10.1140/epjc/s10052-021-09381-5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533" y="5046580"/>
            <a:ext cx="8859963" cy="1766796"/>
          </a:xfrm>
          <a:prstGeom prst="rect">
            <a:avLst/>
          </a:prstGeom>
        </p:spPr>
      </p:pic>
      <p:sp>
        <p:nvSpPr>
          <p:cNvPr id="20" name="Szabadkézi sokszög 19"/>
          <p:cNvSpPr/>
          <p:nvPr/>
        </p:nvSpPr>
        <p:spPr>
          <a:xfrm>
            <a:off x="4211960" y="6093296"/>
            <a:ext cx="4824536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D0 and TOTEM </a:t>
            </a:r>
            <a:r>
              <a:rPr lang="hu-HU" sz="1400" dirty="0" err="1"/>
              <a:t>Collaborations</a:t>
            </a:r>
            <a:r>
              <a:rPr lang="hu-HU" sz="1400" dirty="0"/>
              <a:t>: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Phys</a:t>
            </a:r>
            <a:r>
              <a:rPr lang="hu-HU" sz="1400" dirty="0"/>
              <a:t>. </a:t>
            </a:r>
            <a:r>
              <a:rPr lang="hu-HU" sz="1400" dirty="0" err="1"/>
              <a:t>Rev</a:t>
            </a:r>
            <a:r>
              <a:rPr lang="hu-HU" sz="1400" dirty="0"/>
              <a:t>. Lett.</a:t>
            </a:r>
            <a:r>
              <a:rPr lang="fr-FR" sz="1400" dirty="0"/>
              <a:t> </a:t>
            </a:r>
            <a:r>
              <a:rPr lang="hu-HU" sz="1400" b="1" dirty="0"/>
              <a:t>127</a:t>
            </a:r>
            <a:r>
              <a:rPr lang="hu-HU" sz="1400" dirty="0"/>
              <a:t> </a:t>
            </a:r>
            <a:r>
              <a:rPr lang="fr-FR" sz="1400" dirty="0"/>
              <a:t>(2021)</a:t>
            </a:r>
            <a:r>
              <a:rPr lang="hu-HU" sz="1400" dirty="0"/>
              <a:t> 6, 062003</a:t>
            </a:r>
            <a:r>
              <a:rPr lang="hu-HU" sz="1400" dirty="0">
                <a:hlinkClick r:id="rId10"/>
              </a:rPr>
              <a:t>, </a:t>
            </a:r>
            <a:r>
              <a:rPr lang="hu-HU" sz="1400" dirty="0" err="1">
                <a:hlinkClick r:id="rId10"/>
              </a:rPr>
              <a:t>Published</a:t>
            </a:r>
            <a:r>
              <a:rPr lang="hu-HU" sz="1400" dirty="0">
                <a:hlinkClick r:id="rId10"/>
              </a:rPr>
              <a:t>: 4 August 2021</a:t>
            </a:r>
            <a:endParaRPr lang="hu-HU" sz="1400" b="1" dirty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1"/>
              </a:rPr>
              <a:t>https://doi.org/10.1103/PhysRevLett.127.062003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512" y="1988840"/>
            <a:ext cx="4248472" cy="174173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6136" y="5157192"/>
            <a:ext cx="3240360" cy="87943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206" y="3904842"/>
            <a:ext cx="2610602" cy="114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QCD in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Laymen’s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Terms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60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60" y="4530767"/>
            <a:ext cx="2876550" cy="1990725"/>
          </a:xfrm>
          <a:prstGeom prst="rect">
            <a:avLst/>
          </a:prstGeom>
        </p:spPr>
      </p:pic>
      <p:pic>
        <p:nvPicPr>
          <p:cNvPr id="1050" name="Kép 10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169" y="3624399"/>
            <a:ext cx="4345663" cy="452673"/>
          </a:xfrm>
          <a:prstGeom prst="rect">
            <a:avLst/>
          </a:prstGeom>
        </p:spPr>
      </p:pic>
      <p:sp>
        <p:nvSpPr>
          <p:cNvPr id="41" name="Szabadkézi sokszög 40"/>
          <p:cNvSpPr/>
          <p:nvPr/>
        </p:nvSpPr>
        <p:spPr>
          <a:xfrm>
            <a:off x="3819101" y="4531919"/>
            <a:ext cx="4929363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Pomeron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(2+4+…)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gluon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pp: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(RGB)+(RGB)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 (GRB)+(GRB)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  <a:sym typeface="Wingdings" panose="05000000000000000000" pitchFamily="2" charset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Odderon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 (3+5+…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gluon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) in pp: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sym typeface="Wingdings" panose="05000000000000000000" pitchFamily="2" charset="2"/>
              </a:rPr>
              <a:t>(RGB)+(RGB)  (GBR)+(BRG)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Well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established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QCD</a:t>
            </a:r>
          </a:p>
        </p:txBody>
      </p:sp>
      <p:grpSp>
        <p:nvGrpSpPr>
          <p:cNvPr id="43" name="Csoportba foglalás 42"/>
          <p:cNvGrpSpPr/>
          <p:nvPr/>
        </p:nvGrpSpPr>
        <p:grpSpPr>
          <a:xfrm>
            <a:off x="251521" y="762000"/>
            <a:ext cx="8656903" cy="1226840"/>
            <a:chOff x="251521" y="762000"/>
            <a:chExt cx="8656903" cy="1226840"/>
          </a:xfrm>
        </p:grpSpPr>
        <p:cxnSp>
          <p:nvCxnSpPr>
            <p:cNvPr id="79" name="Egyenes összekötő 78"/>
            <p:cNvCxnSpPr/>
            <p:nvPr/>
          </p:nvCxnSpPr>
          <p:spPr>
            <a:xfrm>
              <a:off x="755576" y="1052736"/>
              <a:ext cx="76328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>
              <a:off x="755576" y="1340768"/>
              <a:ext cx="763284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/>
            <p:nvPr/>
          </p:nvCxnSpPr>
          <p:spPr>
            <a:xfrm>
              <a:off x="755576" y="1628800"/>
              <a:ext cx="76328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zis 81"/>
            <p:cNvSpPr/>
            <p:nvPr/>
          </p:nvSpPr>
          <p:spPr>
            <a:xfrm>
              <a:off x="251521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1</a:t>
              </a:r>
              <a:endParaRPr lang="hu-HU" dirty="0"/>
            </a:p>
          </p:txBody>
        </p:sp>
        <p:sp>
          <p:nvSpPr>
            <p:cNvPr id="83" name="Ellipszis 82"/>
            <p:cNvSpPr/>
            <p:nvPr/>
          </p:nvSpPr>
          <p:spPr>
            <a:xfrm>
              <a:off x="8260353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3</a:t>
              </a:r>
              <a:endParaRPr lang="hu-HU" dirty="0"/>
            </a:p>
          </p:txBody>
        </p:sp>
      </p:grpSp>
      <p:cxnSp>
        <p:nvCxnSpPr>
          <p:cNvPr id="74" name="Egyenes összekötő 73"/>
          <p:cNvCxnSpPr/>
          <p:nvPr/>
        </p:nvCxnSpPr>
        <p:spPr>
          <a:xfrm>
            <a:off x="755575" y="2567608"/>
            <a:ext cx="763284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gyenes összekötő 74"/>
          <p:cNvCxnSpPr/>
          <p:nvPr/>
        </p:nvCxnSpPr>
        <p:spPr>
          <a:xfrm>
            <a:off x="755575" y="2855640"/>
            <a:ext cx="763284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gyenes összekötő 75"/>
          <p:cNvCxnSpPr/>
          <p:nvPr/>
        </p:nvCxnSpPr>
        <p:spPr>
          <a:xfrm>
            <a:off x="755575" y="3143672"/>
            <a:ext cx="763284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zis 76"/>
          <p:cNvSpPr/>
          <p:nvPr/>
        </p:nvSpPr>
        <p:spPr>
          <a:xfrm>
            <a:off x="251520" y="2276872"/>
            <a:ext cx="648071" cy="12268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</a:t>
            </a:r>
            <a:r>
              <a:rPr lang="hu-HU" baseline="-25000" dirty="0"/>
              <a:t>2</a:t>
            </a:r>
            <a:endParaRPr lang="hu-HU" dirty="0"/>
          </a:p>
        </p:txBody>
      </p:sp>
      <p:sp>
        <p:nvSpPr>
          <p:cNvPr id="78" name="Ellipszis 77"/>
          <p:cNvSpPr/>
          <p:nvPr/>
        </p:nvSpPr>
        <p:spPr>
          <a:xfrm>
            <a:off x="8260352" y="2276872"/>
            <a:ext cx="648071" cy="122684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p</a:t>
            </a:r>
            <a:r>
              <a:rPr lang="hu-HU" baseline="-25000" dirty="0"/>
              <a:t>4</a:t>
            </a:r>
            <a:endParaRPr lang="hu-HU" dirty="0"/>
          </a:p>
        </p:txBody>
      </p:sp>
      <p:cxnSp>
        <p:nvCxnSpPr>
          <p:cNvPr id="45" name="Egyenes összekötő 44"/>
          <p:cNvCxnSpPr/>
          <p:nvPr/>
        </p:nvCxnSpPr>
        <p:spPr>
          <a:xfrm>
            <a:off x="3115896" y="1052736"/>
            <a:ext cx="520052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gyenes összekötő 45"/>
          <p:cNvCxnSpPr>
            <a:endCxn id="78" idx="2"/>
          </p:cNvCxnSpPr>
          <p:nvPr/>
        </p:nvCxnSpPr>
        <p:spPr>
          <a:xfrm>
            <a:off x="3401191" y="2890292"/>
            <a:ext cx="4859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gyenes összekötő 49"/>
          <p:cNvCxnSpPr/>
          <p:nvPr/>
        </p:nvCxnSpPr>
        <p:spPr>
          <a:xfrm>
            <a:off x="3347865" y="2852936"/>
            <a:ext cx="4912487" cy="2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>
            <a:off x="2627784" y="1628800"/>
            <a:ext cx="103286" cy="94916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>
            <a:off x="3832164" y="1330410"/>
            <a:ext cx="4415126" cy="12191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Egyenes összekötő 56"/>
          <p:cNvCxnSpPr/>
          <p:nvPr/>
        </p:nvCxnSpPr>
        <p:spPr>
          <a:xfrm>
            <a:off x="2766506" y="1630111"/>
            <a:ext cx="5493846" cy="91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gyenes összekötő 57"/>
          <p:cNvCxnSpPr/>
          <p:nvPr/>
        </p:nvCxnSpPr>
        <p:spPr>
          <a:xfrm>
            <a:off x="2713722" y="2570313"/>
            <a:ext cx="5602694" cy="458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Ellipszis 59"/>
          <p:cNvSpPr/>
          <p:nvPr/>
        </p:nvSpPr>
        <p:spPr>
          <a:xfrm>
            <a:off x="4139952" y="1845222"/>
            <a:ext cx="2808312" cy="5087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O = (g</a:t>
            </a:r>
            <a:r>
              <a:rPr lang="hu-HU" baseline="-25000" dirty="0"/>
              <a:t>1</a:t>
            </a:r>
            <a:r>
              <a:rPr lang="hu-HU" dirty="0"/>
              <a:t>, g</a:t>
            </a:r>
            <a:r>
              <a:rPr lang="hu-HU" baseline="-25000" dirty="0"/>
              <a:t>2</a:t>
            </a:r>
            <a:r>
              <a:rPr lang="hu-HU" dirty="0"/>
              <a:t>, g</a:t>
            </a:r>
            <a:r>
              <a:rPr lang="hu-HU" baseline="-25000" dirty="0"/>
              <a:t>3</a:t>
            </a:r>
            <a:r>
              <a:rPr lang="hu-HU" dirty="0"/>
              <a:t>)</a:t>
            </a:r>
          </a:p>
        </p:txBody>
      </p:sp>
      <p:cxnSp>
        <p:nvCxnSpPr>
          <p:cNvPr id="62" name="Egyenes összekötő 61"/>
          <p:cNvCxnSpPr/>
          <p:nvPr/>
        </p:nvCxnSpPr>
        <p:spPr>
          <a:xfrm>
            <a:off x="3059832" y="1052736"/>
            <a:ext cx="230162" cy="18375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>
            <a:off x="3117702" y="1052736"/>
            <a:ext cx="230162" cy="18375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gyenes összekötő 63"/>
          <p:cNvCxnSpPr/>
          <p:nvPr/>
        </p:nvCxnSpPr>
        <p:spPr>
          <a:xfrm>
            <a:off x="3170217" y="1052736"/>
            <a:ext cx="230162" cy="1837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gyenes összekötő 64"/>
          <p:cNvCxnSpPr/>
          <p:nvPr/>
        </p:nvCxnSpPr>
        <p:spPr>
          <a:xfrm>
            <a:off x="3707904" y="1316475"/>
            <a:ext cx="230162" cy="18375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gyenes összekötő 65"/>
          <p:cNvCxnSpPr/>
          <p:nvPr/>
        </p:nvCxnSpPr>
        <p:spPr>
          <a:xfrm>
            <a:off x="3832164" y="1316475"/>
            <a:ext cx="230162" cy="183755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gyenes összekötő 66"/>
          <p:cNvCxnSpPr/>
          <p:nvPr/>
        </p:nvCxnSpPr>
        <p:spPr>
          <a:xfrm>
            <a:off x="3779912" y="1316475"/>
            <a:ext cx="230162" cy="1837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églalap 68"/>
          <p:cNvSpPr/>
          <p:nvPr/>
        </p:nvSpPr>
        <p:spPr>
          <a:xfrm>
            <a:off x="2267744" y="1844824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0" name="Téglalap 69"/>
          <p:cNvSpPr/>
          <p:nvPr/>
        </p:nvSpPr>
        <p:spPr>
          <a:xfrm>
            <a:off x="2828473" y="1855288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71" name="Téglalap 70"/>
          <p:cNvSpPr/>
          <p:nvPr/>
        </p:nvSpPr>
        <p:spPr>
          <a:xfrm>
            <a:off x="3476545" y="1857887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72" name="Egyenes összekötő 71"/>
          <p:cNvCxnSpPr/>
          <p:nvPr/>
        </p:nvCxnSpPr>
        <p:spPr>
          <a:xfrm>
            <a:off x="2736518" y="1581085"/>
            <a:ext cx="107613" cy="98948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gyenes összekötő 72"/>
          <p:cNvCxnSpPr/>
          <p:nvPr/>
        </p:nvCxnSpPr>
        <p:spPr>
          <a:xfrm>
            <a:off x="2680036" y="1581085"/>
            <a:ext cx="108788" cy="9773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3923928" y="3140968"/>
            <a:ext cx="4336424" cy="270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9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elastic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collisions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1039" name="Csoportba foglalás 1038"/>
          <p:cNvGrpSpPr/>
          <p:nvPr/>
        </p:nvGrpSpPr>
        <p:grpSpPr>
          <a:xfrm>
            <a:off x="1763688" y="3140968"/>
            <a:ext cx="6496663" cy="962089"/>
            <a:chOff x="1763688" y="3140968"/>
            <a:chExt cx="6535853" cy="962089"/>
          </a:xfrm>
        </p:grpSpPr>
        <p:cxnSp>
          <p:nvCxnSpPr>
            <p:cNvPr id="59" name="Egyenes összekötő 58"/>
            <p:cNvCxnSpPr/>
            <p:nvPr/>
          </p:nvCxnSpPr>
          <p:spPr>
            <a:xfrm>
              <a:off x="3932312" y="3140968"/>
              <a:ext cx="4367229" cy="99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Szabadkézi sokszög 91"/>
            <p:cNvSpPr/>
            <p:nvPr/>
          </p:nvSpPr>
          <p:spPr>
            <a:xfrm>
              <a:off x="1763688" y="3239102"/>
              <a:ext cx="4929363" cy="86395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00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Odderon</a:t>
              </a:r>
              <a:r>
                <a:rPr lang="hu-HU" sz="1600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 </a:t>
              </a: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exchange</a:t>
              </a: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: </a:t>
              </a: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both</a:t>
              </a: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 pp and pp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  <a:sym typeface="Wingdings" panose="05000000000000000000" pitchFamily="2" charset="2"/>
                </a:rPr>
                <a:t>(RGB)+(RBG)  (BRG)+(BGR)</a:t>
              </a:r>
            </a:p>
            <a:p>
              <a:pPr marL="152280" marR="0" lvl="0" indent="-15228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152280" algn="l"/>
                  <a:tab pos="609480" algn="l"/>
                  <a:tab pos="1066680" algn="l"/>
                  <a:tab pos="1523879" algn="l"/>
                  <a:tab pos="1981080" algn="l"/>
                  <a:tab pos="2438280" algn="l"/>
                  <a:tab pos="2895479" algn="l"/>
                  <a:tab pos="3352680" algn="l"/>
                  <a:tab pos="3809880" algn="l"/>
                  <a:tab pos="4267080" algn="l"/>
                  <a:tab pos="4724280" algn="l"/>
                  <a:tab pos="5181480" algn="l"/>
                  <a:tab pos="5638679" algn="l"/>
                  <a:tab pos="6095880" algn="l"/>
                  <a:tab pos="6553079" algn="l"/>
                  <a:tab pos="7010280" algn="l"/>
                  <a:tab pos="7467480" algn="l"/>
                  <a:tab pos="7924680" algn="l"/>
                  <a:tab pos="8381880" algn="l"/>
                  <a:tab pos="8839080" algn="l"/>
                  <a:tab pos="9296280" algn="l"/>
                </a:tabLst>
              </a:pP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Changes</a:t>
              </a: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sign</a:t>
              </a: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for</a:t>
              </a:r>
              <a:r>
                <a:rPr lang="hu-HU" sz="1600" b="1" dirty="0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 </a:t>
              </a:r>
              <a:r>
                <a:rPr lang="hu-HU" sz="1600" b="1" dirty="0" err="1">
                  <a:solidFill>
                    <a:srgbClr val="000000"/>
                  </a:solidFill>
                  <a:latin typeface="Verdana" pitchFamily="34"/>
                  <a:ea typeface="Lucida Sans Unicode" pitchFamily="2"/>
                  <a:cs typeface="Lucida Sans Unicode" pitchFamily="2"/>
                </a:rPr>
                <a:t>crossing</a:t>
              </a:r>
              <a:endParaRPr lang="hu-HU" sz="16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endParaRPr>
            </a:p>
          </p:txBody>
        </p:sp>
        <p:cxnSp>
          <p:nvCxnSpPr>
            <p:cNvPr id="95" name="Egyenes összekötő 94"/>
            <p:cNvCxnSpPr/>
            <p:nvPr/>
          </p:nvCxnSpPr>
          <p:spPr>
            <a:xfrm>
              <a:off x="6107121" y="3330866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Egyenes összekötő 95"/>
            <p:cNvCxnSpPr/>
            <p:nvPr/>
          </p:nvCxnSpPr>
          <p:spPr>
            <a:xfrm>
              <a:off x="3504943" y="3529148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gyenes összekötő 96"/>
            <p:cNvCxnSpPr/>
            <p:nvPr/>
          </p:nvCxnSpPr>
          <p:spPr>
            <a:xfrm>
              <a:off x="3670406" y="3529148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gyenes összekötő 97"/>
            <p:cNvCxnSpPr/>
            <p:nvPr/>
          </p:nvCxnSpPr>
          <p:spPr>
            <a:xfrm>
              <a:off x="3822806" y="3529148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99"/>
            <p:cNvCxnSpPr/>
            <p:nvPr/>
          </p:nvCxnSpPr>
          <p:spPr>
            <a:xfrm>
              <a:off x="5422525" y="3524792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101"/>
            <p:cNvCxnSpPr/>
            <p:nvPr/>
          </p:nvCxnSpPr>
          <p:spPr>
            <a:xfrm>
              <a:off x="5587988" y="3524792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102"/>
            <p:cNvCxnSpPr/>
            <p:nvPr/>
          </p:nvCxnSpPr>
          <p:spPr>
            <a:xfrm>
              <a:off x="5740388" y="3524792"/>
              <a:ext cx="108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5" name="Kép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37" y="6381328"/>
            <a:ext cx="4345663" cy="452673"/>
          </a:xfrm>
          <a:prstGeom prst="rect">
            <a:avLst/>
          </a:prstGeom>
        </p:spPr>
      </p:pic>
      <p:grpSp>
        <p:nvGrpSpPr>
          <p:cNvPr id="1047" name="Csoportba foglalás 1046"/>
          <p:cNvGrpSpPr/>
          <p:nvPr/>
        </p:nvGrpSpPr>
        <p:grpSpPr>
          <a:xfrm>
            <a:off x="251520" y="3927648"/>
            <a:ext cx="8875810" cy="2741712"/>
            <a:chOff x="251520" y="3927648"/>
            <a:chExt cx="8875810" cy="2741712"/>
          </a:xfrm>
        </p:grpSpPr>
        <p:cxnSp>
          <p:nvCxnSpPr>
            <p:cNvPr id="87" name="Egyenes összekötő 86"/>
            <p:cNvCxnSpPr/>
            <p:nvPr/>
          </p:nvCxnSpPr>
          <p:spPr>
            <a:xfrm flipV="1">
              <a:off x="2846920" y="5975729"/>
              <a:ext cx="5413431" cy="615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/>
            <p:cNvSpPr txBox="1"/>
            <p:nvPr/>
          </p:nvSpPr>
          <p:spPr>
            <a:xfrm>
              <a:off x="8689519" y="5589240"/>
              <a:ext cx="437811" cy="278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24942F06-CD1F-46D5-ABA6-6E76DB6D1968}" type="slidenum">
                <a:rPr lang="hu-HU" sz="121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pPr algn="ctr"/>
                <a:t>61</a:t>
              </a:fld>
              <a:endParaRPr lang="en-US" sz="121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1" name="Csoportba foglalás 40"/>
            <p:cNvGrpSpPr/>
            <p:nvPr/>
          </p:nvGrpSpPr>
          <p:grpSpPr>
            <a:xfrm>
              <a:off x="251520" y="3927648"/>
              <a:ext cx="8656903" cy="1226840"/>
              <a:chOff x="251521" y="762000"/>
              <a:chExt cx="8656903" cy="1226840"/>
            </a:xfrm>
          </p:grpSpPr>
          <p:cxnSp>
            <p:nvCxnSpPr>
              <p:cNvPr id="42" name="Egyenes összekötő 41"/>
              <p:cNvCxnSpPr/>
              <p:nvPr/>
            </p:nvCxnSpPr>
            <p:spPr>
              <a:xfrm>
                <a:off x="755576" y="1052736"/>
                <a:ext cx="7632848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>
              <a:xfrm>
                <a:off x="755576" y="1340768"/>
                <a:ext cx="2952329" cy="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>
              <a:xfrm>
                <a:off x="755576" y="1628800"/>
                <a:ext cx="7632848" cy="0"/>
              </a:xfrm>
              <a:prstGeom prst="line">
                <a:avLst/>
              </a:prstGeom>
              <a:ln w="762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Ellipszis 44"/>
              <p:cNvSpPr/>
              <p:nvPr/>
            </p:nvSpPr>
            <p:spPr>
              <a:xfrm>
                <a:off x="251521" y="762000"/>
                <a:ext cx="648071" cy="122684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/>
                  <a:t>p</a:t>
                </a:r>
                <a:r>
                  <a:rPr lang="hu-HU" baseline="-25000" dirty="0"/>
                  <a:t>1</a:t>
                </a:r>
                <a:endParaRPr lang="hu-HU" dirty="0"/>
              </a:p>
            </p:txBody>
          </p:sp>
          <p:sp>
            <p:nvSpPr>
              <p:cNvPr id="46" name="Ellipszis 45"/>
              <p:cNvSpPr/>
              <p:nvPr/>
            </p:nvSpPr>
            <p:spPr>
              <a:xfrm>
                <a:off x="8260353" y="762000"/>
                <a:ext cx="648071" cy="122684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/>
                  <a:t>p</a:t>
                </a:r>
                <a:r>
                  <a:rPr lang="hu-HU" baseline="-25000" dirty="0"/>
                  <a:t>3</a:t>
                </a:r>
                <a:endParaRPr lang="hu-HU" dirty="0"/>
              </a:p>
            </p:txBody>
          </p:sp>
        </p:grpSp>
        <p:cxnSp>
          <p:nvCxnSpPr>
            <p:cNvPr id="55" name="Egyenes összekötő 54"/>
            <p:cNvCxnSpPr/>
            <p:nvPr/>
          </p:nvCxnSpPr>
          <p:spPr>
            <a:xfrm flipV="1">
              <a:off x="755575" y="5744174"/>
              <a:ext cx="2504946" cy="2145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flipV="1">
              <a:off x="862877" y="6047414"/>
              <a:ext cx="1890565" cy="852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>
              <a:off x="755575" y="6296257"/>
              <a:ext cx="76328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Ellipszis 57"/>
            <p:cNvSpPr/>
            <p:nvPr/>
          </p:nvSpPr>
          <p:spPr>
            <a:xfrm>
              <a:off x="251520" y="544252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2</a:t>
              </a:r>
              <a:endParaRPr lang="hu-HU" dirty="0"/>
            </a:p>
          </p:txBody>
        </p:sp>
        <p:sp>
          <p:nvSpPr>
            <p:cNvPr id="60" name="Ellipszis 59"/>
            <p:cNvSpPr/>
            <p:nvPr/>
          </p:nvSpPr>
          <p:spPr>
            <a:xfrm>
              <a:off x="8260352" y="544252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4</a:t>
              </a:r>
              <a:endParaRPr lang="hu-HU" dirty="0"/>
            </a:p>
          </p:txBody>
        </p:sp>
        <p:cxnSp>
          <p:nvCxnSpPr>
            <p:cNvPr id="62" name="Egyenes összekötő 61"/>
            <p:cNvCxnSpPr/>
            <p:nvPr/>
          </p:nvCxnSpPr>
          <p:spPr>
            <a:xfrm>
              <a:off x="3115896" y="4218384"/>
              <a:ext cx="5200520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>
              <a:endCxn id="60" idx="2"/>
            </p:cNvCxnSpPr>
            <p:nvPr/>
          </p:nvCxnSpPr>
          <p:spPr>
            <a:xfrm>
              <a:off x="3401191" y="6055940"/>
              <a:ext cx="485916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/>
            <p:cNvCxnSpPr/>
            <p:nvPr/>
          </p:nvCxnSpPr>
          <p:spPr>
            <a:xfrm>
              <a:off x="2924997" y="6050937"/>
              <a:ext cx="5335355" cy="7708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gyenes összekötő 69"/>
            <p:cNvCxnSpPr/>
            <p:nvPr/>
          </p:nvCxnSpPr>
          <p:spPr>
            <a:xfrm>
              <a:off x="3753786" y="4500632"/>
              <a:ext cx="4519629" cy="12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>
              <a:off x="3308675" y="5661248"/>
              <a:ext cx="5003929" cy="9633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71"/>
            <p:cNvCxnSpPr/>
            <p:nvPr/>
          </p:nvCxnSpPr>
          <p:spPr>
            <a:xfrm>
              <a:off x="2651029" y="4787863"/>
              <a:ext cx="5609323" cy="3988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lipszis 73"/>
            <p:cNvSpPr/>
            <p:nvPr/>
          </p:nvSpPr>
          <p:spPr>
            <a:xfrm>
              <a:off x="4499992" y="5010870"/>
              <a:ext cx="2808312" cy="50875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O = (g</a:t>
              </a:r>
              <a:r>
                <a:rPr lang="hu-HU" baseline="-25000" dirty="0"/>
                <a:t>1</a:t>
              </a:r>
              <a:r>
                <a:rPr lang="hu-HU" dirty="0"/>
                <a:t>, g</a:t>
              </a:r>
              <a:r>
                <a:rPr lang="hu-HU" baseline="-25000" dirty="0"/>
                <a:t>2</a:t>
              </a:r>
              <a:r>
                <a:rPr lang="hu-HU" dirty="0"/>
                <a:t>, g</a:t>
              </a:r>
              <a:r>
                <a:rPr lang="hu-HU" baseline="-25000" dirty="0"/>
                <a:t>3</a:t>
              </a:r>
              <a:r>
                <a:rPr lang="hu-HU" dirty="0"/>
                <a:t>)</a:t>
              </a:r>
            </a:p>
          </p:txBody>
        </p:sp>
        <p:cxnSp>
          <p:nvCxnSpPr>
            <p:cNvPr id="76" name="Egyenes összekötő 75"/>
            <p:cNvCxnSpPr/>
            <p:nvPr/>
          </p:nvCxnSpPr>
          <p:spPr>
            <a:xfrm>
              <a:off x="3083492" y="4175206"/>
              <a:ext cx="192364" cy="161483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>
              <a:off x="3153989" y="4218384"/>
              <a:ext cx="180812" cy="148205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77"/>
            <p:cNvCxnSpPr/>
            <p:nvPr/>
          </p:nvCxnSpPr>
          <p:spPr>
            <a:xfrm>
              <a:off x="3197755" y="4218384"/>
              <a:ext cx="188299" cy="157056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>
              <a:off x="3707904" y="4482123"/>
              <a:ext cx="236855" cy="190691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/>
            <p:nvPr/>
          </p:nvCxnSpPr>
          <p:spPr>
            <a:xfrm>
              <a:off x="3792975" y="4482123"/>
              <a:ext cx="230162" cy="183755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>
            <a:xfrm>
              <a:off x="3852336" y="4480560"/>
              <a:ext cx="235364" cy="1874642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>
              <a:off x="467544" y="5949280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83"/>
            <p:cNvCxnSpPr/>
            <p:nvPr/>
          </p:nvCxnSpPr>
          <p:spPr>
            <a:xfrm>
              <a:off x="8486558" y="5962343"/>
              <a:ext cx="180000" cy="0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Egyenes összekötő 84"/>
            <p:cNvCxnSpPr/>
            <p:nvPr/>
          </p:nvCxnSpPr>
          <p:spPr>
            <a:xfrm flipV="1">
              <a:off x="874058" y="5968553"/>
              <a:ext cx="1892878" cy="264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églalap 19"/>
            <p:cNvSpPr/>
            <p:nvPr/>
          </p:nvSpPr>
          <p:spPr>
            <a:xfrm>
              <a:off x="3260521" y="4931876"/>
              <a:ext cx="37095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g</a:t>
              </a:r>
              <a:r>
                <a:rPr lang="hu-HU" baseline="-25000" dirty="0">
                  <a:solidFill>
                    <a:schemeClr val="bg1"/>
                  </a:solidFill>
                </a:rPr>
                <a:t>1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91" name="Egyenes összekötő 90"/>
            <p:cNvCxnSpPr/>
            <p:nvPr/>
          </p:nvCxnSpPr>
          <p:spPr>
            <a:xfrm flipV="1">
              <a:off x="834276" y="5667618"/>
              <a:ext cx="2392513" cy="1187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églalap 92"/>
            <p:cNvSpPr/>
            <p:nvPr/>
          </p:nvSpPr>
          <p:spPr>
            <a:xfrm>
              <a:off x="2699792" y="4941168"/>
              <a:ext cx="375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g</a:t>
              </a:r>
              <a:r>
                <a:rPr lang="hu-HU" baseline="-25000" dirty="0">
                  <a:solidFill>
                    <a:schemeClr val="bg1"/>
                  </a:solidFill>
                </a:rPr>
                <a:t>3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94" name="Egyenes összekötő 93"/>
            <p:cNvCxnSpPr/>
            <p:nvPr/>
          </p:nvCxnSpPr>
          <p:spPr>
            <a:xfrm>
              <a:off x="834276" y="6372802"/>
              <a:ext cx="3110483" cy="8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98"/>
            <p:cNvCxnSpPr/>
            <p:nvPr/>
          </p:nvCxnSpPr>
          <p:spPr>
            <a:xfrm>
              <a:off x="4049263" y="6359428"/>
              <a:ext cx="4228831" cy="270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100"/>
            <p:cNvCxnSpPr/>
            <p:nvPr/>
          </p:nvCxnSpPr>
          <p:spPr>
            <a:xfrm flipV="1">
              <a:off x="3384700" y="5733256"/>
              <a:ext cx="4931716" cy="2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églalap 112"/>
            <p:cNvSpPr/>
            <p:nvPr/>
          </p:nvSpPr>
          <p:spPr>
            <a:xfrm>
              <a:off x="3851920" y="4941168"/>
              <a:ext cx="37537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dirty="0">
                  <a:solidFill>
                    <a:schemeClr val="bg1"/>
                  </a:solidFill>
                </a:rPr>
                <a:t>g</a:t>
              </a:r>
              <a:r>
                <a:rPr lang="hu-HU" baseline="-25000" dirty="0">
                  <a:solidFill>
                    <a:schemeClr val="bg1"/>
                  </a:solidFill>
                </a:rPr>
                <a:t>2</a:t>
              </a:r>
              <a:endParaRPr lang="hu-HU" dirty="0">
                <a:solidFill>
                  <a:schemeClr val="bg1"/>
                </a:solidFill>
              </a:endParaRPr>
            </a:p>
          </p:txBody>
        </p:sp>
        <p:cxnSp>
          <p:nvCxnSpPr>
            <p:cNvPr id="66" name="Egyenes összekötő 65"/>
            <p:cNvCxnSpPr/>
            <p:nvPr/>
          </p:nvCxnSpPr>
          <p:spPr>
            <a:xfrm>
              <a:off x="2613185" y="4762500"/>
              <a:ext cx="153321" cy="1319566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66"/>
            <p:cNvCxnSpPr/>
            <p:nvPr/>
          </p:nvCxnSpPr>
          <p:spPr>
            <a:xfrm>
              <a:off x="2741403" y="4754793"/>
              <a:ext cx="181106" cy="133249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>
              <a:off x="2694222" y="4799507"/>
              <a:ext cx="155468" cy="123484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Csoportba foglalás 11"/>
          <p:cNvGrpSpPr/>
          <p:nvPr/>
        </p:nvGrpSpPr>
        <p:grpSpPr>
          <a:xfrm>
            <a:off x="251521" y="762000"/>
            <a:ext cx="8656903" cy="1226840"/>
            <a:chOff x="251521" y="762000"/>
            <a:chExt cx="8656903" cy="1226840"/>
          </a:xfrm>
        </p:grpSpPr>
        <p:cxnSp>
          <p:nvCxnSpPr>
            <p:cNvPr id="8" name="Egyenes összekötő 7"/>
            <p:cNvCxnSpPr/>
            <p:nvPr/>
          </p:nvCxnSpPr>
          <p:spPr>
            <a:xfrm>
              <a:off x="755576" y="1052736"/>
              <a:ext cx="76328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>
              <a:off x="755576" y="1340768"/>
              <a:ext cx="763284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>
            <a:xfrm>
              <a:off x="755576" y="1628800"/>
              <a:ext cx="76328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zis 10"/>
            <p:cNvSpPr/>
            <p:nvPr/>
          </p:nvSpPr>
          <p:spPr>
            <a:xfrm>
              <a:off x="251521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1</a:t>
              </a:r>
              <a:endParaRPr lang="hu-HU" dirty="0"/>
            </a:p>
          </p:txBody>
        </p:sp>
        <p:sp>
          <p:nvSpPr>
            <p:cNvPr id="25" name="Ellipszis 24"/>
            <p:cNvSpPr/>
            <p:nvPr/>
          </p:nvSpPr>
          <p:spPr>
            <a:xfrm>
              <a:off x="8260353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3</a:t>
              </a:r>
              <a:endParaRPr lang="hu-HU" dirty="0"/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251520" y="2276872"/>
            <a:ext cx="8656903" cy="1226840"/>
            <a:chOff x="251521" y="762000"/>
            <a:chExt cx="8656903" cy="1226840"/>
          </a:xfrm>
        </p:grpSpPr>
        <p:cxnSp>
          <p:nvCxnSpPr>
            <p:cNvPr id="27" name="Egyenes összekötő 26"/>
            <p:cNvCxnSpPr/>
            <p:nvPr/>
          </p:nvCxnSpPr>
          <p:spPr>
            <a:xfrm>
              <a:off x="755576" y="1052736"/>
              <a:ext cx="76328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gyenes összekötő 27"/>
            <p:cNvCxnSpPr/>
            <p:nvPr/>
          </p:nvCxnSpPr>
          <p:spPr>
            <a:xfrm>
              <a:off x="755576" y="1340768"/>
              <a:ext cx="7632848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Egyenes összekötő 28"/>
            <p:cNvCxnSpPr/>
            <p:nvPr/>
          </p:nvCxnSpPr>
          <p:spPr>
            <a:xfrm>
              <a:off x="755576" y="1628800"/>
              <a:ext cx="7632848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Ellipszis 29"/>
            <p:cNvSpPr/>
            <p:nvPr/>
          </p:nvSpPr>
          <p:spPr>
            <a:xfrm>
              <a:off x="251521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2</a:t>
              </a:r>
              <a:endParaRPr lang="hu-HU" dirty="0"/>
            </a:p>
          </p:txBody>
        </p:sp>
        <p:sp>
          <p:nvSpPr>
            <p:cNvPr id="31" name="Ellipszis 30"/>
            <p:cNvSpPr/>
            <p:nvPr/>
          </p:nvSpPr>
          <p:spPr>
            <a:xfrm>
              <a:off x="8260353" y="762000"/>
              <a:ext cx="648071" cy="12268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p</a:t>
              </a:r>
              <a:r>
                <a:rPr lang="hu-HU" baseline="-25000" dirty="0"/>
                <a:t>4</a:t>
              </a:r>
              <a:endParaRPr lang="hu-HU" dirty="0"/>
            </a:p>
          </p:txBody>
        </p:sp>
      </p:grpSp>
      <p:cxnSp>
        <p:nvCxnSpPr>
          <p:cNvPr id="1027" name="Egyenes összekötő 1026"/>
          <p:cNvCxnSpPr/>
          <p:nvPr/>
        </p:nvCxnSpPr>
        <p:spPr>
          <a:xfrm>
            <a:off x="3115896" y="1052736"/>
            <a:ext cx="520052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Egyenes összekötő 1030"/>
          <p:cNvCxnSpPr>
            <a:endCxn id="31" idx="2"/>
          </p:cNvCxnSpPr>
          <p:nvPr/>
        </p:nvCxnSpPr>
        <p:spPr>
          <a:xfrm>
            <a:off x="3401191" y="2890292"/>
            <a:ext cx="48591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Egyenes összekötő 1032"/>
          <p:cNvCxnSpPr/>
          <p:nvPr/>
        </p:nvCxnSpPr>
        <p:spPr>
          <a:xfrm>
            <a:off x="3347865" y="2852936"/>
            <a:ext cx="4912487" cy="270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>
            <a:off x="2627784" y="1628800"/>
            <a:ext cx="103286" cy="94916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gyenes összekötő 53"/>
          <p:cNvCxnSpPr>
            <a:endCxn id="25" idx="2"/>
          </p:cNvCxnSpPr>
          <p:nvPr/>
        </p:nvCxnSpPr>
        <p:spPr>
          <a:xfrm>
            <a:off x="3779912" y="1340768"/>
            <a:ext cx="4480441" cy="3465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60"/>
          <p:cNvCxnSpPr/>
          <p:nvPr/>
        </p:nvCxnSpPr>
        <p:spPr>
          <a:xfrm>
            <a:off x="2766506" y="1630111"/>
            <a:ext cx="5493846" cy="915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gyenes összekötő 67"/>
          <p:cNvCxnSpPr/>
          <p:nvPr/>
        </p:nvCxnSpPr>
        <p:spPr>
          <a:xfrm>
            <a:off x="2713722" y="2570313"/>
            <a:ext cx="5602694" cy="458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" name="Ellipszis 1047"/>
          <p:cNvSpPr/>
          <p:nvPr/>
        </p:nvSpPr>
        <p:spPr>
          <a:xfrm>
            <a:off x="4139952" y="1845222"/>
            <a:ext cx="2808312" cy="50875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O = (g</a:t>
            </a:r>
            <a:r>
              <a:rPr lang="hu-HU" baseline="-25000" dirty="0"/>
              <a:t>1</a:t>
            </a:r>
            <a:r>
              <a:rPr lang="hu-HU" dirty="0"/>
              <a:t>, g</a:t>
            </a:r>
            <a:r>
              <a:rPr lang="hu-HU" baseline="-25000" dirty="0"/>
              <a:t>2</a:t>
            </a:r>
            <a:r>
              <a:rPr lang="hu-HU" dirty="0"/>
              <a:t>, g</a:t>
            </a:r>
            <a:r>
              <a:rPr lang="hu-HU" baseline="-25000" dirty="0"/>
              <a:t>3</a:t>
            </a:r>
            <a:r>
              <a:rPr lang="hu-HU" dirty="0"/>
              <a:t>)</a:t>
            </a:r>
          </a:p>
        </p:txBody>
      </p:sp>
      <p:cxnSp>
        <p:nvCxnSpPr>
          <p:cNvPr id="1024" name="Egyenes összekötő 1023"/>
          <p:cNvCxnSpPr/>
          <p:nvPr/>
        </p:nvCxnSpPr>
        <p:spPr>
          <a:xfrm>
            <a:off x="3059832" y="1052736"/>
            <a:ext cx="230162" cy="183755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Egyenes összekötő 1028"/>
          <p:cNvCxnSpPr/>
          <p:nvPr/>
        </p:nvCxnSpPr>
        <p:spPr>
          <a:xfrm>
            <a:off x="3117702" y="1052736"/>
            <a:ext cx="230162" cy="1837556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38"/>
          <p:cNvCxnSpPr/>
          <p:nvPr/>
        </p:nvCxnSpPr>
        <p:spPr>
          <a:xfrm>
            <a:off x="3170217" y="1052736"/>
            <a:ext cx="230162" cy="1837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Egyenes összekötő 50"/>
          <p:cNvCxnSpPr/>
          <p:nvPr/>
        </p:nvCxnSpPr>
        <p:spPr>
          <a:xfrm>
            <a:off x="3707904" y="1316475"/>
            <a:ext cx="230162" cy="1837556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51"/>
          <p:cNvCxnSpPr/>
          <p:nvPr/>
        </p:nvCxnSpPr>
        <p:spPr>
          <a:xfrm>
            <a:off x="3832164" y="1316475"/>
            <a:ext cx="230162" cy="183755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52"/>
          <p:cNvCxnSpPr/>
          <p:nvPr/>
        </p:nvCxnSpPr>
        <p:spPr>
          <a:xfrm>
            <a:off x="3779912" y="1316475"/>
            <a:ext cx="230162" cy="18375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87"/>
          <p:cNvSpPr/>
          <p:nvPr/>
        </p:nvSpPr>
        <p:spPr>
          <a:xfrm>
            <a:off x="2267744" y="1844824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1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89" name="Téglalap 88"/>
          <p:cNvSpPr/>
          <p:nvPr/>
        </p:nvSpPr>
        <p:spPr>
          <a:xfrm>
            <a:off x="2828473" y="1855288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2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90" name="Téglalap 89"/>
          <p:cNvSpPr/>
          <p:nvPr/>
        </p:nvSpPr>
        <p:spPr>
          <a:xfrm>
            <a:off x="3476545" y="1857887"/>
            <a:ext cx="375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g</a:t>
            </a:r>
            <a:r>
              <a:rPr lang="hu-HU" baseline="-25000" dirty="0">
                <a:solidFill>
                  <a:schemeClr val="bg1"/>
                </a:solidFill>
              </a:rPr>
              <a:t>3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48" name="Egyenes összekötő 47"/>
          <p:cNvCxnSpPr/>
          <p:nvPr/>
        </p:nvCxnSpPr>
        <p:spPr>
          <a:xfrm>
            <a:off x="2736518" y="1581085"/>
            <a:ext cx="107613" cy="989489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/>
          <p:nvPr/>
        </p:nvCxnSpPr>
        <p:spPr>
          <a:xfrm>
            <a:off x="2680036" y="1581085"/>
            <a:ext cx="108788" cy="9773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gyenes összekötő 103"/>
          <p:cNvCxnSpPr/>
          <p:nvPr/>
        </p:nvCxnSpPr>
        <p:spPr>
          <a:xfrm flipV="1">
            <a:off x="3917811" y="3147663"/>
            <a:ext cx="4368123" cy="1084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0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SLIDING WINDOWS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/>
              <a:t>2020 </a:t>
            </a:r>
            <a:r>
              <a:rPr lang="hu-HU" sz="2400" kern="0" dirty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092" y="708433"/>
            <a:ext cx="7817420" cy="6149567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-36512" y="692696"/>
            <a:ext cx="4320480" cy="10801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shifted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e</a:t>
            </a:r>
            <a:r>
              <a:rPr lang="hu-HU" sz="16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B7,TeV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minimize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c</a:t>
            </a:r>
            <a:r>
              <a:rPr lang="hu-HU" sz="1600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shown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sz="16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swing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regions</a:t>
            </a:r>
            <a:r>
              <a:rPr lang="hu-HU" sz="16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important!</a:t>
            </a:r>
          </a:p>
        </p:txBody>
      </p:sp>
      <p:sp>
        <p:nvSpPr>
          <p:cNvPr id="5" name="Téglalap 4"/>
          <p:cNvSpPr/>
          <p:nvPr/>
        </p:nvSpPr>
        <p:spPr>
          <a:xfrm>
            <a:off x="4211960" y="3356992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4211960" y="3356992"/>
            <a:ext cx="2016224" cy="2592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605630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10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2" accel="1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CLOSING DOORS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/>
              <a:t>2020 </a:t>
            </a:r>
            <a:r>
              <a:rPr lang="hu-HU" sz="2400" kern="0" dirty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6" y="708433"/>
            <a:ext cx="7817420" cy="6149567"/>
          </a:xfrm>
          <a:prstGeom prst="rect">
            <a:avLst/>
          </a:prstGeom>
        </p:spPr>
      </p:pic>
      <p:sp>
        <p:nvSpPr>
          <p:cNvPr id="7" name="Szabadkézi sokszög 6"/>
          <p:cNvSpPr/>
          <p:nvPr/>
        </p:nvSpPr>
        <p:spPr>
          <a:xfrm>
            <a:off x="9370" y="692696"/>
            <a:ext cx="5184576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7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shifted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e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B7,TeV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minimize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c</a:t>
            </a:r>
            <a:r>
              <a:rPr lang="hu-HU" sz="2000" baseline="30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Type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shown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swing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important!</a:t>
            </a:r>
          </a:p>
        </p:txBody>
      </p:sp>
      <p:sp>
        <p:nvSpPr>
          <p:cNvPr id="8" name="Téglalap 7"/>
          <p:cNvSpPr/>
          <p:nvPr/>
        </p:nvSpPr>
        <p:spPr>
          <a:xfrm>
            <a:off x="2372571" y="2527770"/>
            <a:ext cx="1656184" cy="340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7380312" y="2527770"/>
            <a:ext cx="1008112" cy="3408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1839279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decel="3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ac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RESULTS FOR CLOSING DOORS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Szabadkézi sokszög 4"/>
          <p:cNvSpPr/>
          <p:nvPr/>
        </p:nvSpPr>
        <p:spPr>
          <a:xfrm>
            <a:off x="971600" y="836712"/>
            <a:ext cx="72008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Two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sliding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doors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size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 and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size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n,m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Leaving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out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first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n and last m D0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6" name="Szabadkézi sokszög 5"/>
          <p:cNvSpPr/>
          <p:nvPr/>
        </p:nvSpPr>
        <p:spPr>
          <a:xfrm>
            <a:off x="971600" y="5887285"/>
            <a:ext cx="720080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 MODEL INDEPENT RESULT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signal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least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6.33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44" y="1746906"/>
            <a:ext cx="8974768" cy="33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84112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113365"/>
            <a:ext cx="9144000" cy="492443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dirty="0"/>
              <a:t>D0/TOTEM FIRMS UP OUR RESULTS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2033"/>
            <a:ext cx="6324448" cy="4725199"/>
          </a:xfrm>
          <a:prstGeom prst="rect">
            <a:avLst/>
          </a:prstGeom>
        </p:spPr>
      </p:pic>
      <p:sp>
        <p:nvSpPr>
          <p:cNvPr id="6" name="Szabadkézi sokszög 5"/>
          <p:cNvSpPr/>
          <p:nvPr/>
        </p:nvSpPr>
        <p:spPr>
          <a:xfrm>
            <a:off x="6516217" y="792840"/>
            <a:ext cx="2554172" cy="3172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we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study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and limit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our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same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D0/TOTEM: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reduces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5.01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effect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due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leaving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out 9 D0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6516216" y="4123632"/>
            <a:ext cx="2554173" cy="25567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we add D0’s 14.4 %  overall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correlated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fluctuating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Our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i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value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3.27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107504" y="5661248"/>
            <a:ext cx="63244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we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conservatively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optimize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coefficient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e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B,7TeV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point-to-point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correlated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errors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2.79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D0/TOTEM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</a:t>
            </a:r>
            <a:r>
              <a:rPr lang="hu-HU" sz="2000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3.4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886366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/>
              <a:t>Recent</a:t>
            </a:r>
            <a:r>
              <a:rPr lang="hu-HU" sz="3600" dirty="0"/>
              <a:t> </a:t>
            </a:r>
            <a:r>
              <a:rPr lang="hu-HU" sz="3600" dirty="0" err="1"/>
              <a:t>results</a:t>
            </a:r>
            <a:r>
              <a:rPr lang="hu-HU" sz="3600" dirty="0"/>
              <a:t> </a:t>
            </a:r>
            <a:r>
              <a:rPr lang="hu-HU" sz="3600" dirty="0" err="1"/>
              <a:t>from</a:t>
            </a:r>
            <a:r>
              <a:rPr lang="hu-HU" sz="3600" dirty="0"/>
              <a:t> D0/TOTEM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692696"/>
            <a:ext cx="9144000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1800" kern="0" dirty="0" err="1"/>
              <a:t>including</a:t>
            </a:r>
            <a:r>
              <a:rPr lang="hu-HU" sz="1800" kern="0" dirty="0"/>
              <a:t> </a:t>
            </a:r>
            <a:r>
              <a:rPr lang="hu-HU" sz="1800" kern="0" dirty="0" err="1"/>
              <a:t>our</a:t>
            </a:r>
            <a:r>
              <a:rPr lang="hu-HU" sz="1800" kern="0" dirty="0"/>
              <a:t> </a:t>
            </a:r>
            <a:r>
              <a:rPr lang="hu-HU" sz="1800" kern="0" dirty="0" err="1"/>
              <a:t>contributions</a:t>
            </a:r>
            <a:endParaRPr lang="en-US" sz="18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000742"/>
            <a:ext cx="6912768" cy="142014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317060"/>
            <a:ext cx="6925716" cy="349631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2699792" y="2276872"/>
            <a:ext cx="3888432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hu-HU" kern="0" dirty="0" err="1"/>
              <a:t>Submitted</a:t>
            </a:r>
            <a:r>
              <a:rPr lang="hu-HU" kern="0" dirty="0"/>
              <a:t> </a:t>
            </a:r>
            <a:r>
              <a:rPr lang="hu-HU" kern="0" dirty="0" err="1"/>
              <a:t>to</a:t>
            </a:r>
            <a:r>
              <a:rPr lang="hu-HU" kern="0" dirty="0"/>
              <a:t> PRL in December 2020. </a:t>
            </a:r>
          </a:p>
          <a:p>
            <a:pPr>
              <a:lnSpc>
                <a:spcPct val="100000"/>
              </a:lnSpc>
              <a:buNone/>
            </a:pPr>
            <a:r>
              <a:rPr lang="hu-HU" kern="0" dirty="0" err="1"/>
              <a:t>Uses</a:t>
            </a:r>
            <a:r>
              <a:rPr lang="hu-HU" kern="0" dirty="0"/>
              <a:t> </a:t>
            </a:r>
            <a:r>
              <a:rPr lang="hu-HU" i="1" u="sng" kern="0" dirty="0"/>
              <a:t>13, 8</a:t>
            </a:r>
            <a:r>
              <a:rPr lang="hu-HU" i="1" kern="0" dirty="0"/>
              <a:t>, </a:t>
            </a:r>
            <a:r>
              <a:rPr lang="hu-HU" kern="0" dirty="0"/>
              <a:t>7 and 2.76 </a:t>
            </a:r>
            <a:r>
              <a:rPr lang="hu-HU" kern="0" dirty="0" err="1"/>
              <a:t>TeV</a:t>
            </a:r>
            <a:r>
              <a:rPr lang="hu-HU" kern="0" dirty="0"/>
              <a:t> TOTEM </a:t>
            </a:r>
            <a:r>
              <a:rPr lang="hu-HU" kern="0" dirty="0" err="1"/>
              <a:t>data</a:t>
            </a:r>
            <a:r>
              <a:rPr lang="hu-HU" kern="0" dirty="0"/>
              <a:t>, </a:t>
            </a:r>
          </a:p>
          <a:p>
            <a:pPr>
              <a:lnSpc>
                <a:spcPct val="100000"/>
              </a:lnSpc>
              <a:buNone/>
            </a:pPr>
            <a:r>
              <a:rPr lang="hu-HU" i="1" u="sng" kern="0" dirty="0"/>
              <a:t>limited in -t</a:t>
            </a:r>
            <a:r>
              <a:rPr lang="hu-HU" i="1" kern="0" dirty="0"/>
              <a:t> </a:t>
            </a:r>
            <a:r>
              <a:rPr lang="hu-HU" kern="0" dirty="0" err="1"/>
              <a:t>to</a:t>
            </a:r>
            <a:r>
              <a:rPr lang="hu-HU" kern="0" dirty="0"/>
              <a:t> </a:t>
            </a:r>
            <a:r>
              <a:rPr lang="hu-HU" kern="0" dirty="0" err="1"/>
              <a:t>the</a:t>
            </a:r>
            <a:r>
              <a:rPr lang="hu-HU" kern="0" dirty="0"/>
              <a:t> </a:t>
            </a:r>
            <a:r>
              <a:rPr lang="hu-HU" kern="0" dirty="0" err="1"/>
              <a:t>dip-bump</a:t>
            </a:r>
            <a:r>
              <a:rPr lang="hu-HU" kern="0" dirty="0"/>
              <a:t> </a:t>
            </a:r>
            <a:r>
              <a:rPr lang="hu-HU" kern="0" dirty="0" err="1"/>
              <a:t>structure</a:t>
            </a:r>
            <a:r>
              <a:rPr lang="hu-HU" kern="0" dirty="0"/>
              <a:t>.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622340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APPENDIX: D0/TOTEM Fig. 2 OK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408909"/>
            <a:ext cx="4932040" cy="33324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54" y="754450"/>
            <a:ext cx="4237022" cy="3322622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23528" y="4388911"/>
            <a:ext cx="3739870" cy="175432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u-HU" dirty="0"/>
              <a:t>Fig. 2 of </a:t>
            </a:r>
            <a:r>
              <a:rPr lang="hu-HU" dirty="0">
                <a:hlinkClick r:id="rId5"/>
              </a:rPr>
              <a:t>arxiv:2012.03981</a:t>
            </a:r>
            <a:r>
              <a:rPr lang="hu-HU" dirty="0"/>
              <a:t>: </a:t>
            </a:r>
          </a:p>
          <a:p>
            <a:r>
              <a:rPr lang="hu-HU" dirty="0" err="1"/>
              <a:t>Fits</a:t>
            </a:r>
            <a:r>
              <a:rPr lang="hu-HU" dirty="0"/>
              <a:t> ISR and LHC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i="1" u="sng" dirty="0" err="1"/>
              <a:t>same</a:t>
            </a:r>
            <a:r>
              <a:rPr lang="hu-HU" dirty="0"/>
              <a:t> </a:t>
            </a:r>
            <a:r>
              <a:rPr lang="hu-HU" dirty="0" err="1"/>
              <a:t>curve</a:t>
            </a:r>
            <a:endParaRPr lang="hu-HU" dirty="0"/>
          </a:p>
          <a:p>
            <a:endParaRPr lang="hu-HU" dirty="0"/>
          </a:p>
          <a:p>
            <a:pPr algn="ctr"/>
            <a:r>
              <a:rPr lang="hu-HU" dirty="0"/>
              <a:t>R(pp) = 1.77 ± 0.01 @ 1.96 </a:t>
            </a:r>
            <a:r>
              <a:rPr lang="hu-HU" dirty="0" err="1"/>
              <a:t>TeV</a:t>
            </a:r>
            <a:endParaRPr lang="hu-HU" dirty="0"/>
          </a:p>
          <a:p>
            <a:endParaRPr lang="hu-HU" dirty="0"/>
          </a:p>
          <a:p>
            <a:r>
              <a:rPr lang="hu-HU" dirty="0" err="1"/>
              <a:t>Reggeon</a:t>
            </a:r>
            <a:r>
              <a:rPr lang="hu-HU" dirty="0"/>
              <a:t>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ISR?  Test </a:t>
            </a:r>
            <a:r>
              <a:rPr lang="hu-HU" dirty="0" err="1"/>
              <a:t>this</a:t>
            </a:r>
            <a:r>
              <a:rPr lang="hu-HU" dirty="0"/>
              <a:t>!</a:t>
            </a:r>
          </a:p>
        </p:txBody>
      </p:sp>
      <p:sp>
        <p:nvSpPr>
          <p:cNvPr id="8" name="Téglalap 7"/>
          <p:cNvSpPr/>
          <p:nvPr/>
        </p:nvSpPr>
        <p:spPr>
          <a:xfrm>
            <a:off x="4499992" y="908720"/>
            <a:ext cx="4501297" cy="230832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cross</a:t>
            </a:r>
            <a:r>
              <a:rPr lang="hu-HU" dirty="0"/>
              <a:t>-test of Fig. 2 of </a:t>
            </a:r>
            <a:r>
              <a:rPr lang="hu-HU" dirty="0">
                <a:hlinkClick r:id="rId5"/>
              </a:rPr>
              <a:t>arxiv:2012.03981</a:t>
            </a:r>
            <a:r>
              <a:rPr lang="hu-HU" dirty="0"/>
              <a:t>: </a:t>
            </a:r>
          </a:p>
          <a:p>
            <a:r>
              <a:rPr lang="hu-HU" dirty="0" err="1"/>
              <a:t>Fits</a:t>
            </a:r>
            <a:r>
              <a:rPr lang="hu-HU" dirty="0"/>
              <a:t> ISR and LHC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i="1" u="sng" dirty="0" err="1"/>
              <a:t>separate</a:t>
            </a:r>
            <a:r>
              <a:rPr lang="hu-HU" dirty="0"/>
              <a:t> </a:t>
            </a:r>
            <a:r>
              <a:rPr lang="hu-HU" dirty="0" err="1"/>
              <a:t>lines</a:t>
            </a:r>
            <a:endParaRPr lang="hu-HU" dirty="0"/>
          </a:p>
          <a:p>
            <a:r>
              <a:rPr lang="hu-HU" dirty="0"/>
              <a:t>         p</a:t>
            </a:r>
            <a:r>
              <a:rPr lang="hu-HU" baseline="-25000" dirty="0"/>
              <a:t>1</a:t>
            </a:r>
            <a:r>
              <a:rPr lang="hu-HU" baseline="30000" dirty="0"/>
              <a:t>LHC</a:t>
            </a:r>
            <a:r>
              <a:rPr lang="hu-HU" dirty="0"/>
              <a:t> = 0.034  ± 0.050 </a:t>
            </a:r>
          </a:p>
          <a:p>
            <a:r>
              <a:rPr lang="hu-HU" dirty="0"/>
              <a:t>	Consistent </a:t>
            </a:r>
            <a:r>
              <a:rPr lang="hu-HU" dirty="0" err="1"/>
              <a:t>with</a:t>
            </a:r>
            <a:r>
              <a:rPr lang="hu-HU" dirty="0"/>
              <a:t> 0 </a:t>
            </a:r>
            <a:r>
              <a:rPr lang="hu-HU" dirty="0">
                <a:sym typeface="Wingdings" panose="05000000000000000000" pitchFamily="2" charset="2"/>
              </a:rPr>
              <a:t> fix it </a:t>
            </a:r>
            <a:r>
              <a:rPr lang="hu-HU" dirty="0" err="1">
                <a:sym typeface="Wingdings" panose="05000000000000000000" pitchFamily="2" charset="2"/>
              </a:rPr>
              <a:t>to</a:t>
            </a:r>
            <a:r>
              <a:rPr lang="hu-HU" dirty="0">
                <a:sym typeface="Wingdings" panose="05000000000000000000" pitchFamily="2" charset="2"/>
              </a:rPr>
              <a:t> 0!</a:t>
            </a:r>
            <a:endParaRPr lang="hu-HU" dirty="0"/>
          </a:p>
          <a:p>
            <a:pPr algn="ctr"/>
            <a:endParaRPr lang="hu-HU" dirty="0"/>
          </a:p>
          <a:p>
            <a:pPr algn="ctr"/>
            <a:r>
              <a:rPr lang="hu-HU" dirty="0"/>
              <a:t>R(pp) = 1.77 ± 0.01 @ 1.96 </a:t>
            </a:r>
            <a:r>
              <a:rPr lang="hu-HU" dirty="0" err="1"/>
              <a:t>TeV</a:t>
            </a:r>
            <a:endParaRPr lang="hu-HU" dirty="0"/>
          </a:p>
          <a:p>
            <a:endParaRPr lang="hu-HU" dirty="0"/>
          </a:p>
          <a:p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 err="1"/>
              <a:t>Reggeon</a:t>
            </a:r>
            <a:r>
              <a:rPr lang="hu-HU" dirty="0"/>
              <a:t> </a:t>
            </a:r>
            <a:r>
              <a:rPr lang="hu-HU" dirty="0" err="1"/>
              <a:t>effects</a:t>
            </a:r>
            <a:r>
              <a:rPr lang="hu-HU" dirty="0"/>
              <a:t> </a:t>
            </a:r>
            <a:r>
              <a:rPr lang="hu-HU" dirty="0" err="1"/>
              <a:t>negiligble</a:t>
            </a:r>
            <a:r>
              <a:rPr lang="hu-HU" dirty="0"/>
              <a:t> @ 1.96  </a:t>
            </a:r>
            <a:r>
              <a:rPr lang="hu-HU" dirty="0" err="1"/>
              <a:t>TeV</a:t>
            </a:r>
            <a:r>
              <a:rPr lang="hu-HU" dirty="0"/>
              <a:t>, OK.</a:t>
            </a:r>
          </a:p>
        </p:txBody>
      </p:sp>
    </p:spTree>
    <p:extLst>
      <p:ext uri="{BB962C8B-B14F-4D97-AF65-F5344CB8AC3E}">
        <p14:creationId xmlns:p14="http://schemas.microsoft.com/office/powerpoint/2010/main" val="3563069020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APPENDIX: D0/TOTEM FIG. 3 OK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21943" y="1214750"/>
            <a:ext cx="3333413" cy="286232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cross</a:t>
            </a:r>
            <a:r>
              <a:rPr lang="hu-HU" dirty="0"/>
              <a:t>-test of </a:t>
            </a:r>
          </a:p>
          <a:p>
            <a:r>
              <a:rPr lang="hu-HU" dirty="0"/>
              <a:t>Fig. 3 of </a:t>
            </a:r>
            <a:r>
              <a:rPr lang="hu-HU" dirty="0">
                <a:hlinkClick r:id="rId3"/>
              </a:rPr>
              <a:t>arxiv:2012.03981</a:t>
            </a:r>
            <a:r>
              <a:rPr lang="hu-HU" dirty="0"/>
              <a:t>: </a:t>
            </a:r>
          </a:p>
          <a:p>
            <a:r>
              <a:rPr lang="hu-HU" dirty="0" err="1"/>
              <a:t>Fits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max</a:t>
            </a:r>
            <a:r>
              <a:rPr lang="hu-HU" dirty="0"/>
              <a:t>(s) and min(s)  </a:t>
            </a:r>
            <a:r>
              <a:rPr lang="hu-HU" dirty="0" err="1"/>
              <a:t>neglect</a:t>
            </a:r>
            <a:r>
              <a:rPr lang="hu-HU" dirty="0"/>
              <a:t> </a:t>
            </a:r>
          </a:p>
          <a:p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constraint</a:t>
            </a:r>
            <a:r>
              <a:rPr lang="hu-HU" dirty="0"/>
              <a:t> of Fig. 2:</a:t>
            </a:r>
          </a:p>
          <a:p>
            <a:r>
              <a:rPr lang="hu-HU" dirty="0"/>
              <a:t>       </a:t>
            </a:r>
          </a:p>
          <a:p>
            <a:r>
              <a:rPr lang="hu-HU" dirty="0"/>
              <a:t>R(</a:t>
            </a:r>
            <a:r>
              <a:rPr lang="hu-HU" dirty="0" err="1"/>
              <a:t>s|pp</a:t>
            </a:r>
            <a:r>
              <a:rPr lang="hu-HU" dirty="0"/>
              <a:t>) = </a:t>
            </a:r>
            <a:r>
              <a:rPr lang="hu-HU" dirty="0" err="1"/>
              <a:t>max</a:t>
            </a:r>
            <a:r>
              <a:rPr lang="hu-HU" dirty="0"/>
              <a:t>(</a:t>
            </a:r>
            <a:r>
              <a:rPr lang="hu-HU" dirty="0" err="1"/>
              <a:t>s|pp</a:t>
            </a:r>
            <a:r>
              <a:rPr lang="hu-HU" dirty="0"/>
              <a:t>)/min(</a:t>
            </a:r>
            <a:r>
              <a:rPr lang="hu-HU" dirty="0" err="1"/>
              <a:t>s|pp</a:t>
            </a:r>
            <a:r>
              <a:rPr lang="hu-HU" dirty="0"/>
              <a:t>)  </a:t>
            </a:r>
          </a:p>
          <a:p>
            <a:endParaRPr lang="hu-HU" dirty="0"/>
          </a:p>
          <a:p>
            <a:r>
              <a:rPr lang="hu-HU" dirty="0" err="1"/>
              <a:t>measured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be 1.77 ±0.01 !</a:t>
            </a:r>
          </a:p>
          <a:p>
            <a:endParaRPr lang="hu-HU" dirty="0"/>
          </a:p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constrained</a:t>
            </a:r>
            <a:r>
              <a:rPr lang="hu-HU" dirty="0"/>
              <a:t> </a:t>
            </a:r>
            <a:r>
              <a:rPr lang="hu-HU" dirty="0" err="1"/>
              <a:t>fits</a:t>
            </a:r>
            <a:r>
              <a:rPr lang="hu-HU" dirty="0"/>
              <a:t>?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085" y="980728"/>
            <a:ext cx="5512951" cy="372496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32021" y="4869160"/>
            <a:ext cx="8916015" cy="1738938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err="1"/>
              <a:t>Only</a:t>
            </a:r>
            <a:r>
              <a:rPr lang="hu-HU" sz="2400" dirty="0"/>
              <a:t> </a:t>
            </a:r>
            <a:r>
              <a:rPr lang="hu-HU" sz="2400" dirty="0" err="1"/>
              <a:t>two</a:t>
            </a:r>
            <a:r>
              <a:rPr lang="hu-HU" sz="2400" dirty="0"/>
              <a:t> out of </a:t>
            </a:r>
            <a:r>
              <a:rPr lang="hu-HU" sz="2400" dirty="0" err="1"/>
              <a:t>three</a:t>
            </a:r>
            <a:r>
              <a:rPr lang="hu-HU" sz="2400" dirty="0"/>
              <a:t> </a:t>
            </a:r>
            <a:r>
              <a:rPr lang="hu-HU" sz="2400" dirty="0" err="1"/>
              <a:t>quantities</a:t>
            </a:r>
            <a:r>
              <a:rPr lang="hu-HU" sz="2400" dirty="0"/>
              <a:t> </a:t>
            </a:r>
            <a:r>
              <a:rPr lang="hu-HU" sz="2400" dirty="0" err="1"/>
              <a:t>can</a:t>
            </a:r>
            <a:r>
              <a:rPr lang="hu-HU" sz="2400" dirty="0"/>
              <a:t> be fitted </a:t>
            </a:r>
            <a:r>
              <a:rPr lang="hu-HU" sz="2400" dirty="0" err="1"/>
              <a:t>independently</a:t>
            </a:r>
            <a:r>
              <a:rPr lang="hu-HU" sz="2400" dirty="0"/>
              <a:t> :</a:t>
            </a:r>
          </a:p>
          <a:p>
            <a:pPr algn="ctr"/>
            <a:r>
              <a:rPr lang="hu-HU" sz="2400" dirty="0" err="1"/>
              <a:t>max</a:t>
            </a:r>
            <a:r>
              <a:rPr lang="hu-HU" sz="2400" dirty="0"/>
              <a:t>(s), min(s) and R(s) = </a:t>
            </a:r>
            <a:r>
              <a:rPr lang="hu-HU" sz="2400" dirty="0" err="1"/>
              <a:t>max</a:t>
            </a:r>
            <a:r>
              <a:rPr lang="hu-HU" sz="2400" dirty="0"/>
              <a:t>(s) / min(s) </a:t>
            </a:r>
          </a:p>
          <a:p>
            <a:pPr algn="ctr"/>
            <a:r>
              <a:rPr lang="hu-HU" sz="2400" dirty="0">
                <a:sym typeface="Wingdings" panose="05000000000000000000" pitchFamily="2" charset="2"/>
              </a:rPr>
              <a:t>Red </a:t>
            </a:r>
            <a:r>
              <a:rPr lang="hu-HU" sz="2400" dirty="0" err="1">
                <a:sym typeface="Wingdings" panose="05000000000000000000" pitchFamily="2" charset="2"/>
              </a:rPr>
              <a:t>lines</a:t>
            </a:r>
            <a:r>
              <a:rPr lang="hu-HU" sz="2400" dirty="0">
                <a:sym typeface="Wingdings" panose="05000000000000000000" pitchFamily="2" charset="2"/>
              </a:rPr>
              <a:t>: min(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 = </a:t>
            </a:r>
            <a:r>
              <a:rPr lang="hu-HU" sz="2400" dirty="0" err="1">
                <a:sym typeface="Wingdings" panose="05000000000000000000" pitchFamily="2" charset="2"/>
              </a:rPr>
              <a:t>max</a:t>
            </a:r>
            <a:r>
              <a:rPr lang="hu-HU" sz="2400" dirty="0">
                <a:sym typeface="Wingdings" panose="05000000000000000000" pitchFamily="2" charset="2"/>
              </a:rPr>
              <a:t>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)/R(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 </a:t>
            </a:r>
            <a:r>
              <a:rPr lang="hu-HU" sz="2400" u="sng" dirty="0" err="1">
                <a:sym typeface="Wingdings" panose="05000000000000000000" pitchFamily="2" charset="2"/>
              </a:rPr>
              <a:t>constrained</a:t>
            </a:r>
            <a:r>
              <a:rPr lang="hu-HU" sz="2400" u="sng" dirty="0">
                <a:sym typeface="Wingdings" panose="05000000000000000000" pitchFamily="2" charset="2"/>
              </a:rPr>
              <a:t> </a:t>
            </a:r>
            <a:r>
              <a:rPr lang="hu-HU" sz="2400" u="sng" dirty="0" err="1">
                <a:sym typeface="Wingdings" panose="05000000000000000000" pitchFamily="2" charset="2"/>
              </a:rPr>
              <a:t>fits</a:t>
            </a:r>
            <a:endParaRPr lang="hu-HU" sz="2400" u="sng" dirty="0">
              <a:sym typeface="Wingdings" panose="05000000000000000000" pitchFamily="2" charset="2"/>
            </a:endParaRPr>
          </a:p>
          <a:p>
            <a:pPr algn="ctr"/>
            <a:endParaRPr lang="hu-HU" sz="1100" u="sng" dirty="0">
              <a:sym typeface="Wingdings" panose="05000000000000000000" pitchFamily="2" charset="2"/>
            </a:endParaRPr>
          </a:p>
          <a:p>
            <a:pPr lvl="0" algn="ctr"/>
            <a:r>
              <a:rPr lang="hu-HU" sz="2400" dirty="0">
                <a:sym typeface="Wingdings" panose="05000000000000000000" pitchFamily="2" charset="2"/>
              </a:rPr>
              <a:t>  Fig. 3. of D0/TOTEM </a:t>
            </a:r>
            <a:r>
              <a:rPr lang="hu-HU" sz="2400" dirty="0"/>
              <a:t> OK </a:t>
            </a:r>
            <a:r>
              <a:rPr lang="hu-HU" sz="2400" dirty="0" err="1"/>
              <a:t>within</a:t>
            </a:r>
            <a:r>
              <a:rPr lang="hu-HU" sz="2400" dirty="0"/>
              <a:t> 1 </a:t>
            </a:r>
            <a:r>
              <a:rPr lang="hu-HU" sz="2400" dirty="0">
                <a:latin typeface="Symbol" panose="05050102010706020507" pitchFamily="18" charset="2"/>
              </a:rPr>
              <a:t>s </a:t>
            </a:r>
            <a:endParaRPr lang="hu-HU" sz="1100" u="sng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6144012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113365"/>
            <a:ext cx="9144000" cy="492443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dirty="0"/>
              <a:t>CROSS-CHECK OF D0/TOTEM FIG. 5 </a:t>
            </a:r>
            <a:endParaRPr lang="hu-HU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324809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61" y="764704"/>
            <a:ext cx="8039477" cy="5432079"/>
          </a:xfrm>
          <a:prstGeom prst="rect">
            <a:avLst/>
          </a:prstGeom>
        </p:spPr>
      </p:pic>
      <p:pic>
        <p:nvPicPr>
          <p:cNvPr id="6" name="Kép 5"/>
          <p:cNvPicPr>
            <a:picLocks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836712"/>
            <a:ext cx="7956376" cy="5349896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7" name="Téglalap 6"/>
          <p:cNvSpPr/>
          <p:nvPr/>
        </p:nvSpPr>
        <p:spPr>
          <a:xfrm>
            <a:off x="132021" y="5813102"/>
            <a:ext cx="8916015" cy="100027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2400" dirty="0" err="1">
                <a:sym typeface="Wingdings" panose="05000000000000000000" pitchFamily="2" charset="2"/>
              </a:rPr>
              <a:t>Empty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circles</a:t>
            </a:r>
            <a:r>
              <a:rPr lang="hu-HU" sz="2400" dirty="0">
                <a:sym typeface="Wingdings" panose="05000000000000000000" pitchFamily="2" charset="2"/>
              </a:rPr>
              <a:t> </a:t>
            </a:r>
            <a:r>
              <a:rPr lang="hu-HU" sz="2400" dirty="0" err="1">
                <a:sym typeface="Wingdings" panose="05000000000000000000" pitchFamily="2" charset="2"/>
              </a:rPr>
              <a:t>from</a:t>
            </a:r>
            <a:r>
              <a:rPr lang="hu-HU" sz="2400" dirty="0">
                <a:sym typeface="Wingdings" panose="05000000000000000000" pitchFamily="2" charset="2"/>
              </a:rPr>
              <a:t> min(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 = </a:t>
            </a:r>
            <a:r>
              <a:rPr lang="hu-HU" sz="2400" dirty="0" err="1">
                <a:sym typeface="Wingdings" panose="05000000000000000000" pitchFamily="2" charset="2"/>
              </a:rPr>
              <a:t>max</a:t>
            </a:r>
            <a:r>
              <a:rPr lang="hu-HU" sz="2400" dirty="0">
                <a:sym typeface="Wingdings" panose="05000000000000000000" pitchFamily="2" charset="2"/>
              </a:rPr>
              <a:t>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)/R(</a:t>
            </a:r>
            <a:r>
              <a:rPr lang="hu-HU" sz="2400" dirty="0" err="1">
                <a:sym typeface="Wingdings" panose="05000000000000000000" pitchFamily="2" charset="2"/>
              </a:rPr>
              <a:t>s|pp</a:t>
            </a:r>
            <a:r>
              <a:rPr lang="hu-HU" sz="2400" dirty="0">
                <a:sym typeface="Wingdings" panose="05000000000000000000" pitchFamily="2" charset="2"/>
              </a:rPr>
              <a:t>) </a:t>
            </a:r>
            <a:r>
              <a:rPr lang="hu-HU" sz="2400" u="sng" dirty="0" err="1">
                <a:sym typeface="Wingdings" panose="05000000000000000000" pitchFamily="2" charset="2"/>
              </a:rPr>
              <a:t>constrained</a:t>
            </a:r>
            <a:r>
              <a:rPr lang="hu-HU" sz="2400" u="sng" dirty="0">
                <a:sym typeface="Wingdings" panose="05000000000000000000" pitchFamily="2" charset="2"/>
              </a:rPr>
              <a:t> </a:t>
            </a:r>
            <a:r>
              <a:rPr lang="hu-HU" sz="2400" u="sng" dirty="0" err="1">
                <a:sym typeface="Wingdings" panose="05000000000000000000" pitchFamily="2" charset="2"/>
              </a:rPr>
              <a:t>fits</a:t>
            </a:r>
            <a:endParaRPr lang="hu-HU" sz="2400" u="sng" dirty="0">
              <a:sym typeface="Wingdings" panose="05000000000000000000" pitchFamily="2" charset="2"/>
            </a:endParaRPr>
          </a:p>
          <a:p>
            <a:pPr algn="ctr"/>
            <a:endParaRPr lang="hu-HU" sz="1100" u="sng" dirty="0">
              <a:sym typeface="Wingdings" panose="05000000000000000000" pitchFamily="2" charset="2"/>
            </a:endParaRPr>
          </a:p>
          <a:p>
            <a:pPr lvl="0" algn="ctr"/>
            <a:r>
              <a:rPr lang="hu-HU" sz="2400" dirty="0">
                <a:sym typeface="Wingdings" panose="05000000000000000000" pitchFamily="2" charset="2"/>
              </a:rPr>
              <a:t>  Fig. 5. of D0/TOTEM </a:t>
            </a:r>
            <a:r>
              <a:rPr lang="hu-HU" sz="2400" dirty="0"/>
              <a:t> OK </a:t>
            </a:r>
            <a:r>
              <a:rPr lang="hu-HU" sz="2400" dirty="0" err="1"/>
              <a:t>within</a:t>
            </a:r>
            <a:r>
              <a:rPr lang="hu-HU" sz="2400" dirty="0"/>
              <a:t> 1 </a:t>
            </a:r>
            <a:r>
              <a:rPr lang="hu-HU" sz="2400" dirty="0">
                <a:latin typeface="Symbol" panose="05050102010706020507" pitchFamily="18" charset="2"/>
              </a:rPr>
              <a:t>s </a:t>
            </a:r>
            <a:endParaRPr lang="hu-HU" sz="1100" u="sng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0690462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5" y="836712"/>
            <a:ext cx="8837027" cy="1554138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9441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2022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of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6534838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4211960" y="2142288"/>
            <a:ext cx="4824536" cy="8947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TOTEM </a:t>
            </a:r>
            <a:r>
              <a:rPr lang="hu-HU" sz="1400" dirty="0" err="1"/>
              <a:t>Collaboration</a:t>
            </a:r>
            <a:r>
              <a:rPr lang="hu-HU" sz="1400" dirty="0"/>
              <a:t>: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 8 </a:t>
            </a:r>
            <a:r>
              <a:rPr lang="hu-HU" sz="1400" dirty="0" err="1"/>
              <a:t>TeV</a:t>
            </a:r>
            <a:r>
              <a:rPr lang="hu-HU" sz="1400" dirty="0"/>
              <a:t>: EPJ C (2022) 82, 263 (2022).</a:t>
            </a:r>
            <a:r>
              <a:rPr lang="hu-HU" sz="1400" dirty="0" err="1">
                <a:hlinkClick r:id="rId4"/>
              </a:rPr>
              <a:t>Published</a:t>
            </a:r>
            <a:r>
              <a:rPr lang="hu-HU" sz="1400" dirty="0">
                <a:hlinkClick r:id="rId4"/>
              </a:rPr>
              <a:t>: </a:t>
            </a:r>
            <a:r>
              <a:rPr lang="hu-HU" sz="1400" dirty="0" err="1">
                <a:hlinkClick r:id="rId4"/>
              </a:rPr>
              <a:t>March</a:t>
            </a:r>
            <a:r>
              <a:rPr lang="hu-HU" sz="1400" dirty="0">
                <a:hlinkClick r:id="rId4"/>
              </a:rPr>
              <a:t> 26, 2022</a:t>
            </a:r>
            <a:endParaRPr lang="hu-HU" sz="1400" b="1" dirty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5"/>
              </a:rPr>
              <a:t>https://doi.org/10.1140/epjc/s10052-022-10065-x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Publishes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final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12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D0-TOTEM PRL </a:t>
            </a:r>
            <a:r>
              <a:rPr lang="hu-HU" sz="12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2021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578150"/>
            <a:ext cx="8316400" cy="1651050"/>
          </a:xfrm>
          <a:prstGeom prst="rect">
            <a:avLst/>
          </a:prstGeom>
        </p:spPr>
      </p:pic>
      <p:sp>
        <p:nvSpPr>
          <p:cNvPr id="21" name="Szabadkézi sokszög 20"/>
          <p:cNvSpPr/>
          <p:nvPr/>
        </p:nvSpPr>
        <p:spPr>
          <a:xfrm>
            <a:off x="4211960" y="4863815"/>
            <a:ext cx="4811473" cy="117173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Hungarian</a:t>
            </a:r>
            <a:r>
              <a:rPr lang="hu-HU" sz="1400" dirty="0"/>
              <a:t> team, </a:t>
            </a:r>
            <a:r>
              <a:rPr lang="hu-HU" sz="1400" dirty="0" err="1"/>
              <a:t>model</a:t>
            </a:r>
            <a:r>
              <a:rPr lang="hu-HU" sz="1400" dirty="0"/>
              <a:t> of </a:t>
            </a:r>
            <a:r>
              <a:rPr lang="hu-HU" sz="1400" dirty="0" err="1"/>
              <a:t>Polish</a:t>
            </a:r>
            <a:r>
              <a:rPr lang="hu-HU" sz="1400" dirty="0"/>
              <a:t> </a:t>
            </a:r>
            <a:r>
              <a:rPr lang="hu-HU" sz="1400" dirty="0" err="1"/>
              <a:t>origin</a:t>
            </a:r>
            <a:r>
              <a:rPr lang="hu-HU" sz="1400" dirty="0"/>
              <a:t>: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New TOTEM 8 </a:t>
            </a:r>
            <a:r>
              <a:rPr lang="hu-HU" sz="1400" dirty="0" err="1"/>
              <a:t>TeV</a:t>
            </a:r>
            <a:r>
              <a:rPr lang="hu-HU" sz="1400" dirty="0"/>
              <a:t> </a:t>
            </a:r>
            <a:r>
              <a:rPr lang="hu-HU" sz="1400" dirty="0" err="1"/>
              <a:t>data</a:t>
            </a:r>
            <a:r>
              <a:rPr lang="hu-HU" sz="1400" dirty="0"/>
              <a:t> </a:t>
            </a:r>
            <a:r>
              <a:rPr lang="hu-HU" sz="1400" dirty="0" err="1"/>
              <a:t>vs</a:t>
            </a:r>
            <a:r>
              <a:rPr lang="hu-HU" sz="1400" dirty="0"/>
              <a:t> </a:t>
            </a:r>
            <a:r>
              <a:rPr lang="hu-HU" sz="1400" dirty="0" err="1"/>
              <a:t>ReBB</a:t>
            </a:r>
            <a:r>
              <a:rPr lang="hu-HU" sz="1400" dirty="0"/>
              <a:t> </a:t>
            </a:r>
            <a:r>
              <a:rPr lang="hu-HU" sz="1400" dirty="0" err="1"/>
              <a:t>model</a:t>
            </a:r>
            <a:r>
              <a:rPr lang="hu-HU" sz="1400" dirty="0"/>
              <a:t> </a:t>
            </a:r>
            <a:r>
              <a:rPr lang="hu-HU" sz="1400" dirty="0" err="1"/>
              <a:t>predictions</a:t>
            </a:r>
            <a:r>
              <a:rPr lang="hu-HU" sz="1400" dirty="0"/>
              <a:t>: 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EPJ C 82 (2022) 9, 827. </a:t>
            </a:r>
            <a:r>
              <a:rPr lang="hu-HU" sz="1400" dirty="0" err="1">
                <a:hlinkClick r:id="rId7"/>
              </a:rPr>
              <a:t>Published</a:t>
            </a:r>
            <a:r>
              <a:rPr lang="hu-HU" sz="1400" dirty="0">
                <a:hlinkClick r:id="rId7"/>
              </a:rPr>
              <a:t>: </a:t>
            </a:r>
            <a:r>
              <a:rPr lang="hu-HU" sz="1400" dirty="0" err="1">
                <a:hlinkClick r:id="rId7"/>
              </a:rPr>
              <a:t>Sept</a:t>
            </a:r>
            <a:r>
              <a:rPr lang="hu-HU" sz="1400" dirty="0">
                <a:hlinkClick r:id="rId7"/>
              </a:rPr>
              <a:t> 19, 2022</a:t>
            </a:r>
            <a:endParaRPr lang="hu-HU" sz="1200" dirty="0"/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/>
              <a:t>In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ReBB</a:t>
            </a:r>
            <a:r>
              <a:rPr lang="hu-HU" sz="1400" b="1" dirty="0"/>
              <a:t> </a:t>
            </a:r>
            <a:r>
              <a:rPr lang="hu-HU" sz="1400" b="1" dirty="0" err="1"/>
              <a:t>model</a:t>
            </a:r>
            <a:r>
              <a:rPr lang="hu-HU" sz="1400" b="1" dirty="0"/>
              <a:t>, </a:t>
            </a:r>
            <a:r>
              <a:rPr lang="hu-HU" sz="1400" b="1" dirty="0" err="1"/>
              <a:t>Odderon</a:t>
            </a:r>
            <a:r>
              <a:rPr lang="hu-HU" sz="1400" b="1" dirty="0"/>
              <a:t> </a:t>
            </a:r>
            <a:r>
              <a:rPr lang="hu-HU" sz="1400" b="1" dirty="0" err="1"/>
              <a:t>exchange</a:t>
            </a:r>
            <a:r>
              <a:rPr lang="hu-HU" sz="1400" b="1" dirty="0"/>
              <a:t> is a </a:t>
            </a:r>
            <a:r>
              <a:rPr lang="hu-HU" sz="1400" b="1" dirty="0" err="1"/>
              <a:t>certainty</a:t>
            </a:r>
            <a:endParaRPr lang="hu-HU" sz="1400" b="1" dirty="0"/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Presented</a:t>
            </a:r>
            <a:r>
              <a:rPr lang="hu-HU" sz="1400" dirty="0"/>
              <a:t> </a:t>
            </a:r>
            <a:r>
              <a:rPr lang="hu-HU" sz="1400" dirty="0" err="1"/>
              <a:t>at</a:t>
            </a:r>
            <a:r>
              <a:rPr lang="hu-HU" sz="1400" dirty="0"/>
              <a:t> Zimányi’22 </a:t>
            </a:r>
            <a:r>
              <a:rPr lang="hu-HU" sz="1400" dirty="0" err="1"/>
              <a:t>by</a:t>
            </a:r>
            <a:r>
              <a:rPr lang="hu-HU" sz="1400" dirty="0"/>
              <a:t> I. Szanyi</a:t>
            </a:r>
            <a:endParaRPr lang="hu-HU" sz="16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3" y="4855212"/>
            <a:ext cx="4032448" cy="167013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6405" y="1972679"/>
            <a:ext cx="3665515" cy="1531768"/>
          </a:xfrm>
          <a:prstGeom prst="rect">
            <a:avLst/>
          </a:prstGeom>
        </p:spPr>
      </p:pic>
      <p:sp>
        <p:nvSpPr>
          <p:cNvPr id="13" name="Szabadkézi sokszög 12"/>
          <p:cNvSpPr/>
          <p:nvPr/>
        </p:nvSpPr>
        <p:spPr>
          <a:xfrm>
            <a:off x="4355976" y="6215386"/>
            <a:ext cx="4667456" cy="309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What</a:t>
            </a:r>
            <a:r>
              <a:rPr lang="hu-HU" sz="1400" dirty="0"/>
              <a:t> </a:t>
            </a:r>
            <a:r>
              <a:rPr lang="hu-HU" sz="1400" dirty="0" err="1"/>
              <a:t>about</a:t>
            </a:r>
            <a:r>
              <a:rPr lang="hu-HU" sz="1400" dirty="0"/>
              <a:t> </a:t>
            </a:r>
            <a:r>
              <a:rPr lang="hu-HU" sz="1400" dirty="0" err="1"/>
              <a:t>model</a:t>
            </a:r>
            <a:r>
              <a:rPr lang="hu-HU" sz="1400" dirty="0"/>
              <a:t> </a:t>
            </a:r>
            <a:r>
              <a:rPr lang="hu-HU" sz="1400" dirty="0" err="1"/>
              <a:t>independent</a:t>
            </a:r>
            <a:r>
              <a:rPr lang="hu-HU" sz="1400" dirty="0"/>
              <a:t> </a:t>
            </a:r>
            <a:r>
              <a:rPr lang="hu-HU" sz="1400" dirty="0" err="1"/>
              <a:t>results</a:t>
            </a:r>
            <a:r>
              <a:rPr lang="hu-HU" sz="14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457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0" y="6046448"/>
            <a:ext cx="912733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546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 1.96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Qualitatively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different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p+antip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scaling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p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antip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scattering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70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57298"/>
            <a:ext cx="6469507" cy="5106989"/>
          </a:xfrm>
          <a:prstGeom prst="rect">
            <a:avLst/>
          </a:prstGeom>
        </p:spPr>
      </p:pic>
      <p:sp>
        <p:nvSpPr>
          <p:cNvPr id="9" name="Szabadkézi sokszög 8"/>
          <p:cNvSpPr/>
          <p:nvPr/>
        </p:nvSpPr>
        <p:spPr>
          <a:xfrm>
            <a:off x="3059832" y="2276872"/>
            <a:ext cx="58326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=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= -Bt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~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s|p+antip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(s) = 0,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diffractive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0268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41" y="692696"/>
            <a:ext cx="7661773" cy="5453256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251520" y="6130203"/>
            <a:ext cx="8640960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Energy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200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GeV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 8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nearly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factor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40)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= -Bt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H(x)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scaling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decreases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pp: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limit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H(x)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71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zabadkézi sokszög 8"/>
          <p:cNvSpPr/>
          <p:nvPr/>
        </p:nvSpPr>
        <p:spPr>
          <a:xfrm>
            <a:off x="251520" y="1835092"/>
            <a:ext cx="5832648" cy="101784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H(x) =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(-x)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low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x = -Bt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~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every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s-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only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max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(s)</a:t>
            </a:r>
          </a:p>
          <a:p>
            <a:pPr marL="15228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x</a:t>
            </a:r>
            <a:r>
              <a:rPr lang="hu-HU" sz="2000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min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(s) ~ 0  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diffractive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cone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29126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 err="1"/>
              <a:t>Where</a:t>
            </a:r>
            <a:r>
              <a:rPr lang="hu-HU" sz="3600" dirty="0"/>
              <a:t> is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Odderon</a:t>
            </a:r>
            <a:r>
              <a:rPr lang="hu-HU" sz="3600" dirty="0"/>
              <a:t> </a:t>
            </a:r>
            <a:r>
              <a:rPr lang="hu-HU" sz="3600" dirty="0" err="1"/>
              <a:t>signal</a:t>
            </a:r>
            <a:r>
              <a:rPr lang="hu-HU" sz="3600" dirty="0"/>
              <a:t> </a:t>
            </a:r>
            <a:r>
              <a:rPr lang="hu-HU" sz="3600" dirty="0" err="1"/>
              <a:t>from</a:t>
            </a:r>
            <a:r>
              <a:rPr lang="hu-HU" sz="3600" dirty="0"/>
              <a:t>?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607860" y="2540833"/>
            <a:ext cx="180720" cy="45611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hu-HU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Lucida Sans Unicode" pitchFamily="2"/>
            </a:endParaRPr>
          </a:p>
        </p:txBody>
      </p:sp>
      <p:sp>
        <p:nvSpPr>
          <p:cNvPr id="7" name="Szabadkézi sokszög 6"/>
          <p:cNvSpPr/>
          <p:nvPr/>
        </p:nvSpPr>
        <p:spPr>
          <a:xfrm>
            <a:off x="2267744" y="897827"/>
            <a:ext cx="4752528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Swing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interference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tail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Interference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dominant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6"/>
            <a:ext cx="863032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49117"/>
      </p:ext>
    </p:extLst>
  </p:cSld>
  <p:clrMapOvr>
    <a:masterClrMapping/>
  </p:clrMapOvr>
  <p:transition spd="med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Szabadkézi sokszög 16"/>
          <p:cNvSpPr/>
          <p:nvPr/>
        </p:nvSpPr>
        <p:spPr>
          <a:xfrm>
            <a:off x="251520" y="6143650"/>
            <a:ext cx="8640960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82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pages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31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figures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7.1 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submitted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publication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also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talk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I. Szanyi @ Zimányi’2020</a:t>
            </a: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Model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dependent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evidence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73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t="412" b="77408"/>
          <a:stretch/>
        </p:blipFill>
        <p:spPr>
          <a:xfrm>
            <a:off x="827584" y="795953"/>
            <a:ext cx="7344816" cy="1164751"/>
          </a:xfrm>
          <a:prstGeom prst="rect">
            <a:avLst/>
          </a:prstGeom>
        </p:spPr>
      </p:pic>
      <p:sp>
        <p:nvSpPr>
          <p:cNvPr id="9" name="Szabadkézi sokszög 8"/>
          <p:cNvSpPr/>
          <p:nvPr/>
        </p:nvSpPr>
        <p:spPr>
          <a:xfrm>
            <a:off x="267256" y="2082209"/>
            <a:ext cx="8640960" cy="391094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2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Structure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Introduction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Fits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with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CL &gt; 0.1 %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function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/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bump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region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large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–t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fits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Linear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excitation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function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range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+ p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ln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(s/s</a:t>
            </a:r>
            <a:r>
              <a:rPr lang="hu-HU" sz="2000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0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Sanity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tests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Validation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trends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Extrapolations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both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marR="0" lvl="0" indent="-15228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pp and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pbarp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comparisions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From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 and 2.76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analysis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seen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sz="2000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7.08 </a:t>
            </a:r>
            <a:r>
              <a:rPr lang="hu-HU" sz="20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2000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b="1" dirty="0" err="1">
                <a:latin typeface="Verdana" pitchFamily="34"/>
                <a:ea typeface="Lucida Sans Unicode" pitchFamily="2"/>
                <a:cs typeface="Lucida Sans Unicode" pitchFamily="2"/>
              </a:rPr>
              <a:t>Cross-checks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quadratic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trend, ISR </a:t>
            </a:r>
            <a:r>
              <a:rPr lang="hu-HU" sz="2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sz="2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087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0" y="82587"/>
            <a:ext cx="9144000" cy="553998"/>
          </a:xfrm>
        </p:spPr>
        <p:txBody>
          <a:bodyPr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</a:defPPr>
            <a:lvl1pPr lvl="0">
              <a:buClr>
                <a:srgbClr val="FF9900"/>
              </a:buClr>
              <a:buSzPct val="100000"/>
              <a:buFont typeface="Arial Rounded MT Bold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>
              <a:lnSpc>
                <a:spcPct val="100000"/>
              </a:lnSpc>
              <a:buNone/>
            </a:pPr>
            <a:r>
              <a:rPr lang="hu-HU" sz="3600" dirty="0"/>
              <a:t>OBSERVATION OF ODDERON</a:t>
            </a:r>
            <a:endParaRPr lang="hu-HU" sz="360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35496" y="755412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/>
              <a:t>2020 </a:t>
            </a:r>
            <a:r>
              <a:rPr lang="hu-HU" sz="2400" kern="0" dirty="0">
                <a:sym typeface="Wingdings" panose="05000000000000000000" pitchFamily="2" charset="2"/>
              </a:rPr>
              <a:t> 2O2O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995362" y="1124744"/>
            <a:ext cx="7153275" cy="5067300"/>
            <a:chOff x="995362" y="1124744"/>
            <a:chExt cx="7153275" cy="5067300"/>
          </a:xfrm>
        </p:grpSpPr>
        <p:sp>
          <p:nvSpPr>
            <p:cNvPr id="4" name="Szövegdoboz 3"/>
            <p:cNvSpPr txBox="1"/>
            <p:nvPr/>
          </p:nvSpPr>
          <p:spPr>
            <a:xfrm>
              <a:off x="7607860" y="2540833"/>
              <a:ext cx="180720" cy="456119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anchorCtr="0" compatLnSpc="1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457200" algn="l"/>
                  <a:tab pos="914400" algn="l"/>
                  <a:tab pos="1371599" algn="l"/>
                  <a:tab pos="1828800" algn="l"/>
                  <a:tab pos="2286000" algn="l"/>
                  <a:tab pos="2743199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399" algn="l"/>
                  <a:tab pos="5943600" algn="l"/>
                  <a:tab pos="6400799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hu-HU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endParaRPr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362" y="1124744"/>
              <a:ext cx="7153275" cy="5067300"/>
            </a:xfrm>
            <a:prstGeom prst="rect">
              <a:avLst/>
            </a:prstGeom>
          </p:spPr>
        </p:pic>
        <p:sp>
          <p:nvSpPr>
            <p:cNvPr id="5" name="Téglalap 4"/>
            <p:cNvSpPr/>
            <p:nvPr/>
          </p:nvSpPr>
          <p:spPr>
            <a:xfrm>
              <a:off x="3203848" y="5674311"/>
              <a:ext cx="2808312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8" name="Cím 1"/>
          <p:cNvSpPr txBox="1">
            <a:spLocks/>
          </p:cNvSpPr>
          <p:nvPr/>
        </p:nvSpPr>
        <p:spPr>
          <a:xfrm>
            <a:off x="-23449" y="6300028"/>
            <a:ext cx="91440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defPPr lvl="0">
              <a:buClr>
                <a:srgbClr val="FF9900"/>
              </a:buClr>
              <a:buSzPct val="100000"/>
              <a:buFont typeface="Arial Rounded MT Bold" pitchFamily="34"/>
              <a:buNone/>
              <a:defRPr/>
            </a:defPPr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Arial Rounded MT Bold" pitchFamily="34"/>
              <a:buChar char="•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lnSpc>
                <a:spcPct val="100000"/>
              </a:lnSpc>
              <a:buFont typeface="Arial Rounded MT Bold" pitchFamily="34"/>
              <a:buNone/>
            </a:pPr>
            <a:r>
              <a:rPr lang="hu-HU" sz="2400" kern="0" dirty="0" err="1"/>
              <a:t>Prediction</a:t>
            </a:r>
            <a:r>
              <a:rPr lang="hu-HU" sz="2400" kern="0" dirty="0"/>
              <a:t> </a:t>
            </a:r>
            <a:r>
              <a:rPr lang="hu-HU" sz="2400" kern="0" dirty="0" err="1"/>
              <a:t>for</a:t>
            </a:r>
            <a:r>
              <a:rPr lang="hu-HU" sz="2400" kern="0" dirty="0"/>
              <a:t> 510 </a:t>
            </a:r>
            <a:r>
              <a:rPr lang="hu-HU" sz="2400" kern="0" dirty="0" err="1"/>
              <a:t>GeV</a:t>
            </a:r>
            <a:r>
              <a:rPr lang="hu-HU" sz="2400" kern="0" dirty="0"/>
              <a:t> pp @ RHIC: </a:t>
            </a:r>
            <a:r>
              <a:rPr lang="hu-HU" sz="2400" kern="0" dirty="0" err="1"/>
              <a:t>scaling</a:t>
            </a:r>
            <a:r>
              <a:rPr lang="hu-HU" sz="2400" kern="0" dirty="0"/>
              <a:t> </a:t>
            </a:r>
            <a:r>
              <a:rPr lang="hu-HU" sz="2400" kern="0" dirty="0" err="1"/>
              <a:t>violations</a:t>
            </a:r>
            <a:endParaRPr lang="en-US" sz="2400" kern="0" dirty="0">
              <a:effectLst>
                <a:outerShdw dist="17961" dir="2700000">
                  <a:scrgbClr r="0" g="0" b="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2261069"/>
      </p:ext>
    </p:extLst>
  </p:cSld>
  <p:clrMapOvr>
    <a:masterClrMapping/>
  </p:clrMapOvr>
  <p:transition spd="med" advTm="21000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Three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Oldest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Hungarian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Universities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anose="05050102010706020507" pitchFamily="18" charset="2"/>
              <a:ea typeface="Verdana" panose="020B060403050404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75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0" y="4581128"/>
            <a:ext cx="4620914" cy="2211979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734"/>
            <a:ext cx="9144000" cy="315231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1" name="Szabadkézi sokszög 20"/>
          <p:cNvSpPr/>
          <p:nvPr/>
        </p:nvSpPr>
        <p:spPr>
          <a:xfrm>
            <a:off x="1043608" y="6411085"/>
            <a:ext cx="3384376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Eötvös Loránd University: 1635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22" name="Szabadkézi sokszög 21"/>
          <p:cNvSpPr/>
          <p:nvPr/>
        </p:nvSpPr>
        <p:spPr>
          <a:xfrm>
            <a:off x="5665305" y="1484784"/>
            <a:ext cx="3371191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University of Pécs: 1367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1521303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8" name="Szabadkézi sokszög 17"/>
          <p:cNvSpPr/>
          <p:nvPr/>
        </p:nvSpPr>
        <p:spPr>
          <a:xfrm>
            <a:off x="-36512" y="3602773"/>
            <a:ext cx="3456384" cy="40229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University of Debrecen: 1538</a:t>
            </a:r>
            <a:endParaRPr lang="hu-HU" sz="20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07504" y="3095086"/>
            <a:ext cx="7488832" cy="2880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4644008" y="5488098"/>
            <a:ext cx="4392488" cy="127519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abadkézi sokszög 14"/>
          <p:cNvSpPr/>
          <p:nvPr/>
        </p:nvSpPr>
        <p:spPr>
          <a:xfrm>
            <a:off x="-36512" y="4440155"/>
            <a:ext cx="4452094" cy="19411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(S,C) </a:t>
            </a:r>
            <a:r>
              <a:rPr lang="hu-HU" sz="2000" dirty="0" err="1"/>
              <a:t>structure</a:t>
            </a:r>
            <a:r>
              <a:rPr lang="hu-HU" sz="2000" dirty="0"/>
              <a:t> </a:t>
            </a:r>
            <a:r>
              <a:rPr lang="hu-HU" sz="2000" dirty="0" err="1"/>
              <a:t>evident</a:t>
            </a:r>
            <a:r>
              <a:rPr lang="hu-HU" sz="2000" dirty="0"/>
              <a:t>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S: </a:t>
            </a:r>
            <a:r>
              <a:rPr lang="hu-HU" sz="2000" dirty="0" err="1"/>
              <a:t>statement</a:t>
            </a:r>
            <a:r>
              <a:rPr lang="hu-HU" sz="2000" dirty="0"/>
              <a:t>, </a:t>
            </a:r>
            <a:r>
              <a:rPr lang="hu-HU" sz="2000" dirty="0" err="1"/>
              <a:t>valid</a:t>
            </a:r>
            <a:r>
              <a:rPr lang="hu-HU" sz="2000" dirty="0"/>
              <a:t> </a:t>
            </a:r>
            <a:r>
              <a:rPr lang="hu-HU" sz="2000" dirty="0" err="1"/>
              <a:t>if</a:t>
            </a:r>
            <a:r>
              <a:rPr lang="hu-HU" sz="2000" dirty="0"/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/>
              <a:t>C: </a:t>
            </a:r>
            <a:r>
              <a:rPr lang="hu-HU" sz="2000" dirty="0" err="1"/>
              <a:t>condition</a:t>
            </a:r>
            <a:r>
              <a:rPr lang="hu-HU" sz="2000" dirty="0"/>
              <a:t> is </a:t>
            </a:r>
            <a:r>
              <a:rPr lang="hu-HU" sz="2000" dirty="0" err="1"/>
              <a:t>satisfied</a:t>
            </a:r>
            <a:endParaRPr lang="hu-HU" sz="2000" dirty="0"/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See</a:t>
            </a:r>
            <a:r>
              <a:rPr lang="hu-HU" sz="2000" dirty="0"/>
              <a:t> </a:t>
            </a:r>
            <a:r>
              <a:rPr lang="hu-HU" sz="2000" dirty="0" err="1"/>
              <a:t>talk</a:t>
            </a:r>
            <a:r>
              <a:rPr lang="hu-HU" sz="2000" dirty="0"/>
              <a:t> of </a:t>
            </a:r>
            <a:r>
              <a:rPr lang="hu-HU" sz="2000" dirty="0">
                <a:hlinkClick r:id="rId6"/>
              </a:rPr>
              <a:t>R. </a:t>
            </a:r>
            <a:r>
              <a:rPr lang="hu-HU" sz="2000" dirty="0" err="1">
                <a:hlinkClick r:id="rId6"/>
              </a:rPr>
              <a:t>Dardasht</a:t>
            </a:r>
            <a:r>
              <a:rPr lang="hu-HU" sz="2000" dirty="0" err="1"/>
              <a:t>i</a:t>
            </a:r>
            <a:r>
              <a:rPr lang="hu-HU" sz="2000" dirty="0"/>
              <a:t> </a:t>
            </a:r>
            <a:r>
              <a:rPr lang="hu-HU" sz="2000" dirty="0" err="1"/>
              <a:t>at</a:t>
            </a:r>
            <a:r>
              <a:rPr lang="hu-HU" sz="2000" dirty="0"/>
              <a:t> ISMD21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2000" dirty="0" err="1"/>
              <a:t>Condition</a:t>
            </a:r>
            <a:r>
              <a:rPr lang="hu-HU" sz="2000" dirty="0"/>
              <a:t> </a:t>
            </a:r>
            <a:r>
              <a:rPr lang="hu-HU" sz="2000" dirty="0" err="1"/>
              <a:t>changes</a:t>
            </a:r>
            <a:r>
              <a:rPr lang="hu-HU" sz="2000" dirty="0"/>
              <a:t> </a:t>
            </a:r>
            <a:r>
              <a:rPr lang="hu-HU" sz="2000" dirty="0">
                <a:sym typeface="Wingdings" panose="05000000000000000000" pitchFamily="2" charset="2"/>
              </a:rPr>
              <a:t> </a:t>
            </a:r>
            <a:r>
              <a:rPr lang="hu-HU" sz="2000" dirty="0" err="1">
                <a:sym typeface="Wingdings" panose="05000000000000000000" pitchFamily="2" charset="2"/>
              </a:rPr>
              <a:t>Statement</a:t>
            </a:r>
            <a:r>
              <a:rPr lang="hu-HU" sz="2000" dirty="0">
                <a:sym typeface="Wingdings" panose="05000000000000000000" pitchFamily="2" charset="2"/>
              </a:rPr>
              <a:t> </a:t>
            </a:r>
            <a:r>
              <a:rPr lang="hu-HU" sz="2000" dirty="0" err="1">
                <a:sym typeface="Wingdings" panose="05000000000000000000" pitchFamily="2" charset="2"/>
              </a:rPr>
              <a:t>changes</a:t>
            </a:r>
            <a:r>
              <a:rPr lang="hu-HU" sz="2000" dirty="0">
                <a:sym typeface="Wingdings" panose="05000000000000000000" pitchFamily="2" charset="2"/>
              </a:rPr>
              <a:t> (!!)</a:t>
            </a:r>
            <a:endParaRPr lang="hu-HU" sz="2000" dirty="0"/>
          </a:p>
        </p:txBody>
      </p:sp>
      <p:sp>
        <p:nvSpPr>
          <p:cNvPr id="16" name="Téglalap 15"/>
          <p:cNvSpPr/>
          <p:nvPr/>
        </p:nvSpPr>
        <p:spPr>
          <a:xfrm>
            <a:off x="35496" y="1890706"/>
            <a:ext cx="8280920" cy="2804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abadkézi sokszög 16"/>
          <p:cNvSpPr/>
          <p:nvPr/>
        </p:nvSpPr>
        <p:spPr>
          <a:xfrm>
            <a:off x="5639057" y="1998853"/>
            <a:ext cx="3397439" cy="64851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/>
              <a:t>University of Pécs: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/>
              <a:t>S: Oldest, C: </a:t>
            </a:r>
            <a:r>
              <a:rPr lang="hu-HU" dirty="0">
                <a:solidFill>
                  <a:srgbClr val="000000"/>
                </a:solidFill>
                <a:ea typeface="Lucida Sans Unicode" pitchFamily="2"/>
                <a:cs typeface="Lucida Sans Unicode" pitchFamily="2"/>
              </a:rPr>
              <a:t>in Hungary</a:t>
            </a:r>
          </a:p>
        </p:txBody>
      </p:sp>
      <p:sp>
        <p:nvSpPr>
          <p:cNvPr id="20" name="Szabadkézi sokszög 19"/>
          <p:cNvSpPr/>
          <p:nvPr/>
        </p:nvSpPr>
        <p:spPr>
          <a:xfrm>
            <a:off x="4415583" y="3573016"/>
            <a:ext cx="4620914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latin typeface="+mj-lt"/>
              </a:rPr>
              <a:t>University of Debrecen: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latin typeface="+mj-lt"/>
              </a:rPr>
              <a:t>S: Oldest, C: 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in Hungary,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i="1" dirty="0" err="1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operating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continuously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 and in </a:t>
            </a:r>
            <a:r>
              <a:rPr lang="hu-HU" dirty="0" err="1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the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 </a:t>
            </a:r>
            <a:r>
              <a:rPr lang="hu-HU" i="1" dirty="0" err="1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same</a:t>
            </a:r>
            <a:r>
              <a:rPr lang="hu-HU" i="1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 city</a:t>
            </a:r>
          </a:p>
        </p:txBody>
      </p:sp>
      <p:sp>
        <p:nvSpPr>
          <p:cNvPr id="24" name="Szabadkézi sokszög 23"/>
          <p:cNvSpPr/>
          <p:nvPr/>
        </p:nvSpPr>
        <p:spPr>
          <a:xfrm>
            <a:off x="4427984" y="4591721"/>
            <a:ext cx="4620914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latin typeface="+mj-lt"/>
              </a:rPr>
              <a:t>Eötvös University: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latin typeface="+mj-lt"/>
              </a:rPr>
              <a:t>S: Oldest, C: 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in Hungary,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i="1" dirty="0" err="1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teaching</a:t>
            </a:r>
            <a:r>
              <a:rPr lang="hu-HU" dirty="0">
                <a:solidFill>
                  <a:srgbClr val="000000"/>
                </a:solidFill>
                <a:latin typeface="+mj-lt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ea typeface="Lucida Sans Unicode" pitchFamily="2"/>
                <a:cs typeface="Lucida Sans Unicode" pitchFamily="2"/>
              </a:rPr>
              <a:t>continuously</a:t>
            </a:r>
            <a:endParaRPr lang="hu-HU" dirty="0">
              <a:solidFill>
                <a:srgbClr val="000000"/>
              </a:solidFill>
              <a:latin typeface="+mj-lt"/>
              <a:ea typeface="Lucida Sans Unicode" pitchFamily="2"/>
              <a:cs typeface="Lucida Sans Unicode" pitchFamily="2"/>
            </a:endParaRPr>
          </a:p>
        </p:txBody>
      </p:sp>
      <p:pic>
        <p:nvPicPr>
          <p:cNvPr id="1026" name="Picture 2" descr="https://www.unibo.it/it/++theme++unibotheme.portale/img/header/sigillo1x_xl_zak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8"/>
          <a:stretch/>
        </p:blipFill>
        <p:spPr bwMode="auto">
          <a:xfrm>
            <a:off x="-36512" y="2173345"/>
            <a:ext cx="1440160" cy="139967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8047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8" grpId="0" animBg="1"/>
      <p:bldP spid="13" grpId="0" animBg="1"/>
      <p:bldP spid="23" grpId="0" animBg="1"/>
      <p:bldP spid="15" grpId="0" animBg="1"/>
      <p:bldP spid="16" grpId="0" animBg="1"/>
      <p:bldP spid="17" grpId="0" animBg="1"/>
      <p:bldP spid="20" grpId="0" animBg="1"/>
      <p:bldP spid="2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8859963" cy="17667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" y="1986880"/>
            <a:ext cx="5562600" cy="3962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134" y="1916832"/>
            <a:ext cx="5028530" cy="396044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Status of D0-TOTEM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search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76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2761138" y="1556792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Phys</a:t>
            </a:r>
            <a:r>
              <a:rPr lang="hu-HU" sz="1400" dirty="0"/>
              <a:t>. </a:t>
            </a:r>
            <a:r>
              <a:rPr lang="hu-HU" sz="1400" dirty="0" err="1"/>
              <a:t>Rev</a:t>
            </a:r>
            <a:r>
              <a:rPr lang="hu-HU" sz="1400" dirty="0"/>
              <a:t>. Lett.</a:t>
            </a:r>
            <a:r>
              <a:rPr lang="fr-FR" sz="1400" dirty="0"/>
              <a:t> </a:t>
            </a:r>
            <a:r>
              <a:rPr lang="hu-HU" sz="1400" b="1" dirty="0"/>
              <a:t>127</a:t>
            </a:r>
            <a:r>
              <a:rPr lang="hu-HU" sz="1400" dirty="0"/>
              <a:t> </a:t>
            </a:r>
            <a:r>
              <a:rPr lang="fr-FR" sz="1400" dirty="0"/>
              <a:t>(2021)</a:t>
            </a:r>
            <a:r>
              <a:rPr lang="hu-HU" sz="1400" dirty="0"/>
              <a:t> 6, 062003</a:t>
            </a:r>
            <a:r>
              <a:rPr lang="hu-HU" sz="1400" dirty="0">
                <a:hlinkClick r:id="rId6"/>
              </a:rPr>
              <a:t>, </a:t>
            </a:r>
            <a:r>
              <a:rPr lang="hu-HU" sz="1400" dirty="0" err="1">
                <a:hlinkClick r:id="rId6"/>
              </a:rPr>
              <a:t>Published</a:t>
            </a:r>
            <a:r>
              <a:rPr lang="hu-HU" sz="1400" dirty="0">
                <a:hlinkClick r:id="rId6"/>
              </a:rPr>
              <a:t>: 4 August 2021</a:t>
            </a:r>
            <a:endParaRPr lang="hu-HU" sz="1400" b="1" dirty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7"/>
              </a:rPr>
              <a:t>https://doi.org/10.1103/PhysRevLett.127.062003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-36512" y="5877272"/>
            <a:ext cx="91638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C0: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almost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t=0 and √s = 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modified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4.2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11929" y="2205582"/>
            <a:ext cx="25474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3.4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05263" y="4139788"/>
            <a:ext cx="786713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Donnachie-Landshoff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8"/>
              </a:rPr>
              <a:t>arxiv:2203.00290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Lett. B831 (2022) 137199: 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~ 0 (!!)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63" y="2636912"/>
            <a:ext cx="8376861" cy="1453632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195736" y="3284984"/>
            <a:ext cx="44644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≥ 4.2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807745" y="3707740"/>
            <a:ext cx="53565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+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)/√2 ≥ 5.2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23528" y="4844775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Petrov-Tkachenko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arxiv:2204.08815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D 106 (2022) 5, 054003 :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≤ 1 (!!)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528" y="5589240"/>
            <a:ext cx="8535891" cy="912405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8705" y="5589240"/>
            <a:ext cx="8417129" cy="1473622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807745" y="5733256"/>
            <a:ext cx="478047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– D0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detailed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response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Paper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preparation,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also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3"/>
              </a:rPr>
              <a:t>K.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3"/>
              </a:rPr>
              <a:t>Österberg’s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3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3"/>
              </a:rPr>
              <a:t>talk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LHC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Forward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Physics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meeting,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Oct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2022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1516" y="5444223"/>
            <a:ext cx="1914525" cy="59055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648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2696"/>
            <a:ext cx="8859963" cy="176679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0" y="1986880"/>
            <a:ext cx="5562600" cy="39624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4134" y="1916832"/>
            <a:ext cx="5028530" cy="3960440"/>
          </a:xfrm>
          <a:prstGeom prst="rect">
            <a:avLst/>
          </a:prstGeom>
        </p:spPr>
      </p:pic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42863"/>
            <a:ext cx="9144000" cy="719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Status of D0-TOTEM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2.0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77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Szabadkézi sokszög 17"/>
          <p:cNvSpPr/>
          <p:nvPr/>
        </p:nvSpPr>
        <p:spPr>
          <a:xfrm>
            <a:off x="2761138" y="1556792"/>
            <a:ext cx="4824536" cy="49462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Phys</a:t>
            </a:r>
            <a:r>
              <a:rPr lang="hu-HU" sz="1400" dirty="0"/>
              <a:t>. </a:t>
            </a:r>
            <a:r>
              <a:rPr lang="hu-HU" sz="1400" dirty="0" err="1"/>
              <a:t>Rev</a:t>
            </a:r>
            <a:r>
              <a:rPr lang="hu-HU" sz="1400" dirty="0"/>
              <a:t>. Lett.</a:t>
            </a:r>
            <a:r>
              <a:rPr lang="fr-FR" sz="1400" dirty="0"/>
              <a:t> </a:t>
            </a:r>
            <a:r>
              <a:rPr lang="hu-HU" sz="1400" b="1" dirty="0"/>
              <a:t>127</a:t>
            </a:r>
            <a:r>
              <a:rPr lang="hu-HU" sz="1400" dirty="0"/>
              <a:t> </a:t>
            </a:r>
            <a:r>
              <a:rPr lang="fr-FR" sz="1400" dirty="0"/>
              <a:t>(2021)</a:t>
            </a:r>
            <a:r>
              <a:rPr lang="hu-HU" sz="1400" dirty="0"/>
              <a:t> 6, 062003</a:t>
            </a:r>
            <a:r>
              <a:rPr lang="hu-HU" sz="1400" dirty="0">
                <a:hlinkClick r:id="rId6"/>
              </a:rPr>
              <a:t>, </a:t>
            </a:r>
            <a:r>
              <a:rPr lang="hu-HU" sz="1400" dirty="0" err="1">
                <a:hlinkClick r:id="rId6"/>
              </a:rPr>
              <a:t>Published</a:t>
            </a:r>
            <a:r>
              <a:rPr lang="hu-HU" sz="1400" dirty="0">
                <a:hlinkClick r:id="rId6"/>
              </a:rPr>
              <a:t>: 4 August 2021</a:t>
            </a:r>
            <a:endParaRPr lang="hu-HU" sz="1400" b="1" dirty="0"/>
          </a:p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7"/>
              </a:rPr>
              <a:t>https://doi.org/10.1103/PhysRevLett.127.062003</a:t>
            </a:r>
            <a:r>
              <a:rPr lang="hu-HU" sz="12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</p:txBody>
      </p:sp>
      <p:sp>
        <p:nvSpPr>
          <p:cNvPr id="5" name="Téglalap 4"/>
          <p:cNvSpPr/>
          <p:nvPr/>
        </p:nvSpPr>
        <p:spPr>
          <a:xfrm>
            <a:off x="-36512" y="5877272"/>
            <a:ext cx="916384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C0: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almost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result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t=0 and √s = 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AND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if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 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modified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by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new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: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4.2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11929" y="2205582"/>
            <a:ext cx="2547490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3.4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05263" y="4139788"/>
            <a:ext cx="7867137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ATLAS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Collaboration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>
                <a:hlinkClick r:id="rId8"/>
              </a:rPr>
              <a:t>2207.12246</a:t>
            </a:r>
            <a:r>
              <a:rPr lang="hu-HU" dirty="0"/>
              <a:t> [</a:t>
            </a:r>
            <a:r>
              <a:rPr lang="hu-HU" dirty="0" err="1"/>
              <a:t>hep</a:t>
            </a:r>
            <a:r>
              <a:rPr lang="hu-HU" dirty="0"/>
              <a:t>-ex]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i="1" dirty="0" err="1"/>
              <a:t>Eur.Phys.J.C</a:t>
            </a:r>
            <a:r>
              <a:rPr lang="hu-HU" dirty="0"/>
              <a:t> 83 (2023) 5, 441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D0 and TOTEM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either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discovered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the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not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2195736" y="3284984"/>
            <a:ext cx="446449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(13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t = 0) ≥ 4.2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807745" y="3707740"/>
            <a:ext cx="535654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TOTEM: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combined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(sig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1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+ 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2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)/√2 ≥ 5.2</a:t>
            </a:r>
            <a:r>
              <a:rPr lang="hu-HU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 s </a:t>
            </a:r>
          </a:p>
        </p:txBody>
      </p:sp>
      <p:sp>
        <p:nvSpPr>
          <p:cNvPr id="20" name="Téglalap 19"/>
          <p:cNvSpPr/>
          <p:nvPr/>
        </p:nvSpPr>
        <p:spPr>
          <a:xfrm>
            <a:off x="323528" y="4844775"/>
            <a:ext cx="78488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C-F.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Cui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et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9"/>
              </a:rPr>
              <a:t>Phys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9"/>
              </a:rPr>
              <a:t>. Lett B. 839, </a:t>
            </a:r>
            <a:r>
              <a:rPr lang="hu-HU" dirty="0">
                <a:hlinkClick r:id="rId9"/>
              </a:rPr>
              <a:t>137826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(</a:t>
            </a:r>
            <a:r>
              <a:rPr lang="hu-HU" baseline="-25000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aseline="-25000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)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~ 4.8-5.2 : a bit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too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small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900725" y="5564269"/>
            <a:ext cx="4780479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TOTEM – D0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response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: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Paper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preparation,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see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also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K.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Österberg’s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talk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  <a:hlinkClick r:id="rId10"/>
              </a:rPr>
              <a:t> ISMD 2023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in August 2023</a:t>
            </a:r>
            <a:endParaRPr lang="hu-HU" dirty="0">
              <a:solidFill>
                <a:srgbClr val="000000"/>
              </a:solidFill>
              <a:latin typeface="Symbol" panose="05050102010706020507" pitchFamily="18" charset="2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7674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813988"/>
            <a:chOff x="0" y="-128189"/>
            <a:chExt cx="9144000" cy="813988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-128189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r>
                <a:rPr lang="hu-HU" sz="2800" b="1" cap="all" dirty="0">
                  <a:solidFill>
                    <a:srgbClr val="FFFF00"/>
                  </a:solidFill>
                  <a:effectLst>
                    <a:outerShdw dist="17961" dir="2700000">
                      <a:scrgbClr r="0" g="0" b="0"/>
                    </a:outerShdw>
                  </a:effectLst>
                  <a:latin typeface="Verdana" pitchFamily="34"/>
                  <a:ea typeface="Arial Unicode MS" pitchFamily="2"/>
                  <a:cs typeface="Tahoma" pitchFamily="2"/>
                </a:rPr>
                <a:t>  </a:t>
              </a:r>
            </a:p>
          </p:txBody>
        </p:sp>
      </p:grpSp>
      <p:sp>
        <p:nvSpPr>
          <p:cNvPr id="19" name="Cím 1"/>
          <p:cNvSpPr txBox="1">
            <a:spLocks/>
          </p:cNvSpPr>
          <p:nvPr/>
        </p:nvSpPr>
        <p:spPr>
          <a:xfrm>
            <a:off x="0" y="19441"/>
            <a:ext cx="9144000" cy="719137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2023-24: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new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O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observations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5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8689519" y="6534838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8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Szabadkézi sokszög 20"/>
          <p:cNvSpPr/>
          <p:nvPr/>
        </p:nvSpPr>
        <p:spPr>
          <a:xfrm>
            <a:off x="4211960" y="4560944"/>
            <a:ext cx="4811473" cy="956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Hungarian</a:t>
            </a:r>
            <a:r>
              <a:rPr lang="hu-HU" sz="1400" dirty="0"/>
              <a:t> – </a:t>
            </a:r>
            <a:r>
              <a:rPr lang="hu-HU" sz="1400" dirty="0" err="1"/>
              <a:t>Swedish</a:t>
            </a:r>
            <a:r>
              <a:rPr lang="hu-HU" sz="1400" dirty="0"/>
              <a:t> team, </a:t>
            </a:r>
            <a:r>
              <a:rPr lang="hu-HU" sz="1400" dirty="0" err="1"/>
              <a:t>scaling</a:t>
            </a:r>
            <a:r>
              <a:rPr lang="hu-HU" sz="1400" dirty="0"/>
              <a:t> </a:t>
            </a:r>
            <a:r>
              <a:rPr lang="hu-HU" sz="1400" dirty="0" err="1"/>
              <a:t>method</a:t>
            </a:r>
            <a:r>
              <a:rPr lang="hu-HU" sz="1400" dirty="0"/>
              <a:t>: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New TOTEM 8 </a:t>
            </a:r>
            <a:r>
              <a:rPr lang="hu-HU" sz="1400" dirty="0" err="1"/>
              <a:t>TeV</a:t>
            </a:r>
            <a:r>
              <a:rPr lang="hu-HU" sz="1400" dirty="0"/>
              <a:t> </a:t>
            </a:r>
            <a:r>
              <a:rPr lang="hu-HU" sz="1400" dirty="0" err="1"/>
              <a:t>data</a:t>
            </a:r>
            <a:r>
              <a:rPr lang="hu-HU" sz="1400" dirty="0"/>
              <a:t> </a:t>
            </a:r>
            <a:r>
              <a:rPr lang="hu-HU" sz="1400" dirty="0" err="1"/>
              <a:t>vs</a:t>
            </a:r>
            <a:r>
              <a:rPr lang="hu-HU" sz="1400" dirty="0"/>
              <a:t> H(x) </a:t>
            </a:r>
            <a:r>
              <a:rPr lang="hu-HU" sz="1400" dirty="0" err="1"/>
              <a:t>scaling</a:t>
            </a:r>
            <a:r>
              <a:rPr lang="hu-HU" sz="1400" dirty="0"/>
              <a:t>: 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MDPI </a:t>
            </a:r>
            <a:r>
              <a:rPr lang="hu-HU" sz="1400" dirty="0" err="1"/>
              <a:t>Universe</a:t>
            </a:r>
            <a:r>
              <a:rPr lang="hu-HU" sz="1400" dirty="0"/>
              <a:t> (2024) 10(6), 264;</a:t>
            </a:r>
            <a:endParaRPr lang="hu-HU" sz="1200" dirty="0"/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 err="1"/>
              <a:t>Full</a:t>
            </a:r>
            <a:r>
              <a:rPr lang="hu-HU" sz="1400" b="1" dirty="0"/>
              <a:t> </a:t>
            </a:r>
            <a:r>
              <a:rPr lang="hu-HU" sz="1400" b="1" dirty="0" err="1"/>
              <a:t>description</a:t>
            </a:r>
            <a:r>
              <a:rPr lang="hu-HU" sz="1400" b="1" dirty="0"/>
              <a:t>, </a:t>
            </a:r>
            <a:r>
              <a:rPr lang="hu-HU" sz="1400" b="1" dirty="0" err="1"/>
              <a:t>detailed</a:t>
            </a:r>
            <a:r>
              <a:rPr lang="hu-HU" sz="1400" b="1" dirty="0"/>
              <a:t> </a:t>
            </a:r>
            <a:r>
              <a:rPr lang="hu-HU" sz="1400" b="1" dirty="0" err="1"/>
              <a:t>peer</a:t>
            </a:r>
            <a:r>
              <a:rPr lang="hu-HU" sz="1400" b="1" dirty="0"/>
              <a:t> </a:t>
            </a:r>
            <a:r>
              <a:rPr lang="hu-HU" sz="1400" b="1" dirty="0" err="1"/>
              <a:t>reviewed</a:t>
            </a:r>
            <a:r>
              <a:rPr lang="hu-HU" sz="1400" b="1" dirty="0"/>
              <a:t> </a:t>
            </a:r>
            <a:r>
              <a:rPr lang="hu-HU" sz="1400" b="1" dirty="0" err="1"/>
              <a:t>paper</a:t>
            </a:r>
            <a:endParaRPr lang="hu-HU" sz="1400" b="1" dirty="0"/>
          </a:p>
        </p:txBody>
      </p:sp>
      <p:sp>
        <p:nvSpPr>
          <p:cNvPr id="13" name="Szabadkézi sokszög 12"/>
          <p:cNvSpPr/>
          <p:nvPr/>
        </p:nvSpPr>
        <p:spPr>
          <a:xfrm>
            <a:off x="4355976" y="6215386"/>
            <a:ext cx="4667456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What</a:t>
            </a:r>
            <a:r>
              <a:rPr lang="hu-HU" sz="1400" dirty="0"/>
              <a:t> </a:t>
            </a:r>
            <a:r>
              <a:rPr lang="hu-HU" sz="1400" dirty="0" err="1"/>
              <a:t>about</a:t>
            </a:r>
            <a:r>
              <a:rPr lang="hu-HU" sz="1400" dirty="0"/>
              <a:t> </a:t>
            </a:r>
            <a:r>
              <a:rPr lang="hu-HU" sz="1400" dirty="0" err="1"/>
              <a:t>domain</a:t>
            </a:r>
            <a:r>
              <a:rPr lang="hu-HU" sz="1400" dirty="0"/>
              <a:t> of </a:t>
            </a:r>
            <a:r>
              <a:rPr lang="hu-HU" sz="1400" dirty="0" err="1"/>
              <a:t>validity</a:t>
            </a:r>
            <a:r>
              <a:rPr lang="hu-HU" sz="1400" dirty="0"/>
              <a:t>, </a:t>
            </a:r>
            <a:r>
              <a:rPr lang="hu-HU" sz="1400" dirty="0" err="1"/>
              <a:t>model</a:t>
            </a:r>
            <a:r>
              <a:rPr lang="hu-HU" sz="1400" dirty="0"/>
              <a:t> </a:t>
            </a:r>
            <a:r>
              <a:rPr lang="hu-HU" sz="1400" dirty="0" err="1"/>
              <a:t>independently</a:t>
            </a:r>
            <a:r>
              <a:rPr lang="hu-HU" sz="1400" dirty="0"/>
              <a:t>? 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/>
              <a:t>-- </a:t>
            </a:r>
            <a:r>
              <a:rPr lang="hu-HU" sz="1400" dirty="0" err="1"/>
              <a:t>stay</a:t>
            </a:r>
            <a:r>
              <a:rPr lang="hu-HU" sz="1400" dirty="0"/>
              <a:t> </a:t>
            </a:r>
            <a:r>
              <a:rPr lang="hu-HU" sz="1400" dirty="0" err="1"/>
              <a:t>tuned</a:t>
            </a:r>
            <a:r>
              <a:rPr lang="hu-HU" sz="1400" dirty="0"/>
              <a:t>… </a:t>
            </a:r>
            <a:r>
              <a:rPr lang="hu-HU" sz="1400" dirty="0" err="1"/>
              <a:t>coming</a:t>
            </a:r>
            <a:r>
              <a:rPr lang="hu-HU" sz="1400" dirty="0"/>
              <a:t> </a:t>
            </a:r>
            <a:r>
              <a:rPr lang="hu-HU" sz="1400" dirty="0" err="1"/>
              <a:t>soon</a:t>
            </a:r>
            <a:r>
              <a:rPr lang="hu-HU" sz="1400" dirty="0"/>
              <a:t>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1CA330D-88B7-43F5-9591-81B816C76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34" y="3426986"/>
            <a:ext cx="7986452" cy="108213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E233A8B-6D2A-44EF-A63B-90CF83955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93" y="892144"/>
            <a:ext cx="8001693" cy="1425063"/>
          </a:xfrm>
          <a:prstGeom prst="rect">
            <a:avLst/>
          </a:prstGeom>
        </p:spPr>
      </p:pic>
      <p:sp>
        <p:nvSpPr>
          <p:cNvPr id="20" name="Szabadkézi sokszög 20">
            <a:extLst>
              <a:ext uri="{FF2B5EF4-FFF2-40B4-BE49-F238E27FC236}">
                <a16:creationId xmlns:a16="http://schemas.microsoft.com/office/drawing/2014/main" id="{486445EE-06AB-4CF8-99BB-CD29D432D405}"/>
              </a:ext>
            </a:extLst>
          </p:cNvPr>
          <p:cNvSpPr/>
          <p:nvPr/>
        </p:nvSpPr>
        <p:spPr>
          <a:xfrm>
            <a:off x="4211960" y="2379864"/>
            <a:ext cx="4811473" cy="95628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Hungarian</a:t>
            </a:r>
            <a:r>
              <a:rPr lang="hu-HU" sz="1400" dirty="0"/>
              <a:t> – </a:t>
            </a:r>
            <a:r>
              <a:rPr lang="hu-HU" sz="1400" dirty="0" err="1"/>
              <a:t>Swedish</a:t>
            </a:r>
            <a:r>
              <a:rPr lang="hu-HU" sz="1400" dirty="0"/>
              <a:t> team, </a:t>
            </a:r>
            <a:r>
              <a:rPr lang="hu-HU" sz="1400" dirty="0" err="1"/>
              <a:t>new</a:t>
            </a:r>
            <a:r>
              <a:rPr lang="hu-HU" sz="1400" dirty="0"/>
              <a:t> TOTEM </a:t>
            </a:r>
            <a:r>
              <a:rPr lang="hu-HU" sz="1400" dirty="0" err="1"/>
              <a:t>data</a:t>
            </a:r>
            <a:r>
              <a:rPr lang="hu-HU" sz="1400" dirty="0"/>
              <a:t> </a:t>
            </a:r>
            <a:r>
              <a:rPr lang="hu-HU" sz="1400" dirty="0" err="1"/>
              <a:t>at</a:t>
            </a:r>
            <a:r>
              <a:rPr lang="hu-HU" sz="1400" dirty="0"/>
              <a:t> 8 </a:t>
            </a:r>
            <a:r>
              <a:rPr lang="hu-HU" sz="1400" dirty="0" err="1"/>
              <a:t>TeV</a:t>
            </a:r>
            <a:r>
              <a:rPr lang="hu-HU" sz="1400" dirty="0"/>
              <a:t>: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Model-independent</a:t>
            </a:r>
            <a:r>
              <a:rPr lang="hu-HU" sz="1400" dirty="0"/>
              <a:t> H(x) </a:t>
            </a:r>
            <a:r>
              <a:rPr lang="hu-HU" sz="1400" dirty="0" err="1"/>
              <a:t>scaling</a:t>
            </a:r>
            <a:r>
              <a:rPr lang="hu-HU" sz="1400" dirty="0"/>
              <a:t> </a:t>
            </a:r>
            <a:r>
              <a:rPr lang="hu-HU" sz="1400" dirty="0" err="1"/>
              <a:t>method</a:t>
            </a:r>
            <a:r>
              <a:rPr lang="hu-HU" sz="1400" dirty="0"/>
              <a:t> 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dirty="0" err="1"/>
              <a:t>Proc</a:t>
            </a:r>
            <a:r>
              <a:rPr lang="hu-HU" sz="1400" dirty="0"/>
              <a:t>. </a:t>
            </a:r>
            <a:r>
              <a:rPr lang="hu-HU" sz="1400" dirty="0" err="1"/>
              <a:t>Diffraction</a:t>
            </a:r>
            <a:r>
              <a:rPr lang="hu-HU" sz="1400" dirty="0"/>
              <a:t> and Low-x 2022 </a:t>
            </a:r>
            <a:r>
              <a:rPr lang="hu-HU" sz="1200" dirty="0" err="1"/>
              <a:t>by</a:t>
            </a:r>
            <a:r>
              <a:rPr lang="hu-HU" sz="1200" dirty="0"/>
              <a:t> T. Csörgő</a:t>
            </a:r>
          </a:p>
          <a:p>
            <a:pPr marL="15228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400" b="1" dirty="0"/>
              <a:t>8 </a:t>
            </a:r>
            <a:r>
              <a:rPr lang="hu-HU" sz="1400" b="1" dirty="0" err="1"/>
              <a:t>TeV</a:t>
            </a:r>
            <a:r>
              <a:rPr lang="hu-HU" sz="1400" b="1" dirty="0"/>
              <a:t> </a:t>
            </a:r>
            <a:r>
              <a:rPr lang="hu-HU" sz="1400" b="1" dirty="0" err="1"/>
              <a:t>data</a:t>
            </a:r>
            <a:r>
              <a:rPr lang="hu-HU" sz="1400" b="1" dirty="0"/>
              <a:t> </a:t>
            </a:r>
            <a:r>
              <a:rPr lang="hu-HU" sz="1400" b="1" dirty="0" err="1"/>
              <a:t>confirm</a:t>
            </a:r>
            <a:r>
              <a:rPr lang="hu-HU" sz="1400" b="1" dirty="0"/>
              <a:t> and </a:t>
            </a:r>
            <a:r>
              <a:rPr lang="hu-HU" sz="1400" b="1" dirty="0" err="1"/>
              <a:t>strengthen</a:t>
            </a:r>
            <a:r>
              <a:rPr lang="hu-HU" sz="1400" b="1" dirty="0"/>
              <a:t> </a:t>
            </a:r>
            <a:r>
              <a:rPr lang="hu-HU" sz="1400" b="1" dirty="0" err="1"/>
              <a:t>the</a:t>
            </a:r>
            <a:r>
              <a:rPr lang="hu-HU" sz="1400" b="1" dirty="0"/>
              <a:t> </a:t>
            </a:r>
            <a:r>
              <a:rPr lang="hu-HU" sz="1400" b="1" dirty="0" err="1"/>
              <a:t>Odderon</a:t>
            </a:r>
            <a:r>
              <a:rPr lang="hu-HU" sz="1400" b="1" dirty="0"/>
              <a:t> </a:t>
            </a:r>
            <a:r>
              <a:rPr lang="hu-HU" sz="1400" b="1" dirty="0" err="1"/>
              <a:t>signal</a:t>
            </a:r>
            <a:endParaRPr lang="hu-HU" sz="1400" b="1" dirty="0"/>
          </a:p>
        </p:txBody>
      </p:sp>
      <p:graphicFrame>
        <p:nvGraphicFramePr>
          <p:cNvPr id="14" name="Táblázat 13">
            <a:extLst>
              <a:ext uri="{FF2B5EF4-FFF2-40B4-BE49-F238E27FC236}">
                <a16:creationId xmlns:a16="http://schemas.microsoft.com/office/drawing/2014/main" id="{215C68D2-479B-425D-B5EC-5B5744985A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37598"/>
              </p:ext>
            </p:extLst>
          </p:nvPr>
        </p:nvGraphicFramePr>
        <p:xfrm>
          <a:off x="107504" y="5445224"/>
          <a:ext cx="7353407" cy="640080"/>
        </p:xfrm>
        <a:graphic>
          <a:graphicData uri="http://schemas.openxmlformats.org/drawingml/2006/table">
            <a:tbl>
              <a:tblPr/>
              <a:tblGrid>
                <a:gridCol w="4437592">
                  <a:extLst>
                    <a:ext uri="{9D8B030D-6E8A-4147-A177-3AD203B41FA5}">
                      <a16:colId xmlns:a16="http://schemas.microsoft.com/office/drawing/2014/main" val="3349490334"/>
                    </a:ext>
                  </a:extLst>
                </a:gridCol>
                <a:gridCol w="2915815">
                  <a:extLst>
                    <a:ext uri="{9D8B030D-6E8A-4147-A177-3AD203B41FA5}">
                      <a16:colId xmlns:a16="http://schemas.microsoft.com/office/drawing/2014/main" val="33540086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nl-NL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Universe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l-NL" b="1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nl-NL" b="0" i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nl-NL" b="0" i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(6),264; </a:t>
                      </a:r>
                      <a:endParaRPr lang="hu-HU" b="0" i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nl-NL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https://doi.org/10.3390/universe10060264</a:t>
                      </a:r>
                      <a:endParaRPr lang="hu-HU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b="1" dirty="0">
                          <a:solidFill>
                            <a:schemeClr val="bg1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arXiv:2405.06733</a:t>
                      </a:r>
                      <a:r>
                        <a:rPr lang="hu-HU" b="1" dirty="0">
                          <a:solidFill>
                            <a:schemeClr val="bg1"/>
                          </a:solidFill>
                        </a:rPr>
                        <a:t> [</a:t>
                      </a:r>
                      <a:r>
                        <a:rPr lang="hu-HU" b="1" dirty="0" err="1">
                          <a:solidFill>
                            <a:schemeClr val="bg1"/>
                          </a:solidFill>
                        </a:rPr>
                        <a:t>hep-ph</a:t>
                      </a:r>
                      <a:r>
                        <a:rPr lang="hu-HU" b="1" dirty="0">
                          <a:solidFill>
                            <a:schemeClr val="bg1"/>
                          </a:solidFill>
                        </a:rPr>
                        <a:t>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5139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71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0" y="116632"/>
            <a:ext cx="9144000" cy="685799"/>
            <a:chOff x="0" y="0"/>
            <a:chExt cx="9144000" cy="685799"/>
          </a:xfrm>
        </p:grpSpPr>
        <p:sp>
          <p:nvSpPr>
            <p:cNvPr id="3" name="Szabadkézi sokszög 2"/>
            <p:cNvSpPr/>
            <p:nvPr/>
          </p:nvSpPr>
          <p:spPr>
            <a:xfrm>
              <a:off x="0" y="0"/>
              <a:ext cx="9144000" cy="685799"/>
            </a:xfrm>
            <a:custGeom>
              <a:avLst>
                <a:gd name="f0" fmla="val 41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0"/>
            <a:lstStyle/>
            <a:p>
              <a:pPr lvl="0" rtl="0" hangingPunct="0">
                <a:buNone/>
                <a:tabLst/>
              </a:pPr>
              <a:endParaRPr lang="hu-HU" sz="2400">
                <a:latin typeface="Times New Roman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4" name="Szabadkézi sokszög 3"/>
            <p:cNvSpPr/>
            <p:nvPr/>
          </p:nvSpPr>
          <p:spPr>
            <a:xfrm>
              <a:off x="0" y="83481"/>
              <a:ext cx="9144000" cy="436402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0" tIns="0" rIns="0" bIns="0" anchor="ctr" anchorCtr="0" compatLnSpc="0">
              <a:spAutoFit/>
            </a:bodyPr>
            <a:lstStyle/>
            <a:p>
              <a:pPr marL="190440" marR="0" lvl="0" indent="-190440" algn="ctr" rtl="0" hangingPunct="1">
                <a:lnSpc>
                  <a:spcPct val="100000"/>
                </a:lnSpc>
                <a:buNone/>
                <a:tabLst/>
              </a:pPr>
              <a:endParaRPr lang="hu-HU" sz="2800" b="1" cap="all" dirty="0"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0" name="Cím 1"/>
          <p:cNvSpPr txBox="1">
            <a:spLocks/>
          </p:cNvSpPr>
          <p:nvPr/>
        </p:nvSpPr>
        <p:spPr>
          <a:xfrm>
            <a:off x="0" y="184286"/>
            <a:ext cx="9144000" cy="4364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lvl="0" indent="0" algn="ctr" rtl="0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hu-HU" sz="3200" b="1" i="0" u="none" strike="noStrike" baseline="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Arial" pitchFamily="34"/>
                <a:cs typeface="Arial" pitchFamily="34"/>
              </a:defRPr>
            </a:lvl1pPr>
          </a:lstStyle>
          <a:p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Hungarian-Swedish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team, </a:t>
            </a:r>
            <a:r>
              <a:rPr lang="hu-HU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Odderon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 &gt; 6.26 </a:t>
            </a:r>
            <a:r>
              <a:rPr lang="hu-HU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Verdana" panose="020B0604030504040204" pitchFamily="34" charset="0"/>
              </a:rPr>
              <a:t>s</a:t>
            </a:r>
            <a:endParaRPr lang="hu-HU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689519" y="5589240"/>
            <a:ext cx="437811" cy="27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4942F06-CD1F-46D5-ABA6-6E76DB6D1968}" type="slidenum">
              <a:rPr lang="hu-HU" sz="121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/>
              <a:t>9</a:t>
            </a:fld>
            <a:endParaRPr lang="en-US" sz="121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" y="2420888"/>
            <a:ext cx="9089679" cy="3503691"/>
          </a:xfrm>
          <a:prstGeom prst="rect">
            <a:avLst/>
          </a:prstGeom>
        </p:spPr>
      </p:pic>
      <p:sp>
        <p:nvSpPr>
          <p:cNvPr id="12" name="Szabadkézi sokszög 11"/>
          <p:cNvSpPr/>
          <p:nvPr/>
        </p:nvSpPr>
        <p:spPr>
          <a:xfrm>
            <a:off x="611560" y="5887865"/>
            <a:ext cx="8064896" cy="92551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independent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Odderon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significance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≥ 6.26 </a:t>
            </a:r>
            <a:r>
              <a:rPr lang="hu-HU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endParaRPr lang="hu-HU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C1: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D0 and TOTEM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published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data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at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1.96, 2.76 and 7.0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TeV</a:t>
            </a:r>
            <a:endParaRPr lang="hu-HU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C2: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domain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of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is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still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determined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model</a:t>
            </a:r>
            <a:r>
              <a:rPr lang="hu-HU" b="1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 </a:t>
            </a:r>
            <a:r>
              <a:rPr lang="hu-HU" b="1" dirty="0" err="1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dependently</a:t>
            </a:r>
            <a:r>
              <a:rPr lang="hu-HU" dirty="0">
                <a:solidFill>
                  <a:srgbClr val="000000"/>
                </a:solidFill>
                <a:latin typeface="Verdana" pitchFamily="34"/>
                <a:ea typeface="Lucida Sans Unicode" pitchFamily="2"/>
                <a:cs typeface="Lucida Sans Unicode" pitchFamily="2"/>
              </a:rPr>
              <a:t>. 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09" y="692696"/>
            <a:ext cx="8880787" cy="1723917"/>
          </a:xfrm>
          <a:prstGeom prst="rect">
            <a:avLst/>
          </a:prstGeom>
        </p:spPr>
      </p:pic>
      <p:sp>
        <p:nvSpPr>
          <p:cNvPr id="14" name="Szabadkézi sokszög 13"/>
          <p:cNvSpPr/>
          <p:nvPr/>
        </p:nvSpPr>
        <p:spPr>
          <a:xfrm>
            <a:off x="4716016" y="1459164"/>
            <a:ext cx="4176464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fr-FR" sz="1400" dirty="0"/>
              <a:t>Eur. Phys. J. C (2021) </a:t>
            </a:r>
            <a:r>
              <a:rPr lang="fr-FR" sz="1400" b="1" dirty="0"/>
              <a:t>81</a:t>
            </a:r>
            <a:r>
              <a:rPr lang="fr-FR" sz="1400" dirty="0"/>
              <a:t>: 180</a:t>
            </a:r>
            <a:r>
              <a:rPr lang="hu-HU" sz="1400" dirty="0"/>
              <a:t>, </a:t>
            </a:r>
            <a:r>
              <a:rPr lang="hu-HU" sz="1400" dirty="0" err="1"/>
              <a:t>published</a:t>
            </a:r>
            <a:r>
              <a:rPr lang="hu-HU" sz="1400" dirty="0"/>
              <a:t> </a:t>
            </a:r>
            <a:r>
              <a:rPr lang="hu-HU" sz="1400" dirty="0" err="1"/>
              <a:t>February</a:t>
            </a:r>
            <a:r>
              <a:rPr lang="hu-HU" sz="1400" dirty="0"/>
              <a:t> 2021</a:t>
            </a:r>
            <a:br>
              <a:rPr lang="fr-FR" sz="1400" dirty="0"/>
            </a:br>
            <a:r>
              <a:rPr lang="fr-FR" sz="1400" dirty="0">
                <a:hlinkClick r:id="rId5"/>
              </a:rPr>
              <a:t>https://doi.org/10.1140/epjc/s10052-021-08867-6</a:t>
            </a:r>
            <a:endParaRPr lang="hu-HU" sz="1400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5" name="Szabadkézi sokszög 14"/>
          <p:cNvSpPr/>
          <p:nvPr/>
        </p:nvSpPr>
        <p:spPr>
          <a:xfrm>
            <a:off x="3851920" y="5517232"/>
            <a:ext cx="1800200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/>
              <a:t>x = - B t = - B</a:t>
            </a:r>
            <a:r>
              <a:rPr lang="hu-HU" sz="1600" b="1" baseline="-25000" dirty="0"/>
              <a:t>0</a:t>
            </a:r>
            <a:r>
              <a:rPr lang="hu-HU" sz="1600" b="1" dirty="0"/>
              <a:t>(s) t</a:t>
            </a:r>
            <a:endParaRPr lang="hu-HU" sz="16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6" name="Szabadkézi sokszög 15"/>
          <p:cNvSpPr/>
          <p:nvPr/>
        </p:nvSpPr>
        <p:spPr>
          <a:xfrm rot="16200000">
            <a:off x="3321512" y="3762688"/>
            <a:ext cx="3024336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algn="ctr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/>
              <a:t>H(x) = 1/(B </a:t>
            </a:r>
            <a:r>
              <a:rPr lang="hu-HU" sz="1600" b="1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="1" baseline="-25000" dirty="0" err="1"/>
              <a:t>el</a:t>
            </a:r>
            <a:r>
              <a:rPr lang="hu-HU" sz="1600" b="1" dirty="0"/>
              <a:t>) </a:t>
            </a:r>
            <a:r>
              <a:rPr lang="hu-HU" sz="1600" b="1" dirty="0" err="1"/>
              <a:t>d</a:t>
            </a:r>
            <a:r>
              <a:rPr lang="hu-HU" sz="1600" b="1" dirty="0" err="1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s</a:t>
            </a:r>
            <a:r>
              <a:rPr lang="hu-HU" sz="1600" b="1" dirty="0">
                <a:solidFill>
                  <a:srgbClr val="000000"/>
                </a:solidFill>
                <a:latin typeface="Symbol" panose="05050102010706020507" pitchFamily="18" charset="2"/>
                <a:ea typeface="Lucida Sans Unicode" pitchFamily="2"/>
                <a:cs typeface="Lucida Sans Unicode" pitchFamily="2"/>
              </a:rPr>
              <a:t>/</a:t>
            </a:r>
            <a:r>
              <a:rPr lang="hu-HU" sz="1600" b="1" dirty="0" err="1"/>
              <a:t>dt</a:t>
            </a:r>
            <a:r>
              <a:rPr lang="hu-HU" sz="1600" b="1" dirty="0"/>
              <a:t> </a:t>
            </a:r>
            <a:r>
              <a:rPr lang="hu-HU" sz="1600" b="1" dirty="0" err="1"/>
              <a:t>vs</a:t>
            </a:r>
            <a:r>
              <a:rPr lang="hu-HU" sz="1600" b="1" dirty="0"/>
              <a:t> x = - B t </a:t>
            </a:r>
            <a:endParaRPr lang="hu-HU" sz="16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0" y="5517232"/>
            <a:ext cx="2195736" cy="34073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152280" lvl="0" indent="-152280" hangingPunct="0">
              <a:tabLst>
                <a:tab pos="152280" algn="l"/>
                <a:tab pos="609480" algn="l"/>
                <a:tab pos="1066680" algn="l"/>
                <a:tab pos="1523879" algn="l"/>
                <a:tab pos="1981080" algn="l"/>
                <a:tab pos="2438280" algn="l"/>
                <a:tab pos="2895479" algn="l"/>
                <a:tab pos="3352680" algn="l"/>
                <a:tab pos="3809880" algn="l"/>
                <a:tab pos="4267080" algn="l"/>
                <a:tab pos="4724280" algn="l"/>
                <a:tab pos="5181480" algn="l"/>
                <a:tab pos="5638679" algn="l"/>
                <a:tab pos="6095880" algn="l"/>
                <a:tab pos="6553079" algn="l"/>
                <a:tab pos="7010280" algn="l"/>
                <a:tab pos="7467480" algn="l"/>
                <a:tab pos="7924680" algn="l"/>
                <a:tab pos="8381880" algn="l"/>
                <a:tab pos="8839080" algn="l"/>
                <a:tab pos="9296280" algn="l"/>
              </a:tabLst>
            </a:pPr>
            <a:r>
              <a:rPr lang="hu-HU" sz="1600" b="1" dirty="0"/>
              <a:t>B  ≡ B</a:t>
            </a:r>
            <a:r>
              <a:rPr lang="hu-HU" sz="1600" b="1" baseline="-25000" dirty="0"/>
              <a:t>0</a:t>
            </a:r>
            <a:r>
              <a:rPr lang="hu-HU" sz="1600" b="1" dirty="0"/>
              <a:t>(s)  </a:t>
            </a:r>
            <a:r>
              <a:rPr lang="hu-HU" sz="1600" b="1" dirty="0" err="1"/>
              <a:t>from</a:t>
            </a:r>
            <a:r>
              <a:rPr lang="hu-HU" sz="1600" b="1" dirty="0"/>
              <a:t> </a:t>
            </a:r>
            <a:r>
              <a:rPr lang="hu-HU" sz="1600" b="1" dirty="0" err="1"/>
              <a:t>now</a:t>
            </a:r>
            <a:r>
              <a:rPr lang="hu-HU" sz="1600" b="1" dirty="0"/>
              <a:t> </a:t>
            </a:r>
            <a:r>
              <a:rPr lang="hu-HU" sz="1600" b="1" dirty="0" err="1"/>
              <a:t>on</a:t>
            </a:r>
            <a:r>
              <a:rPr lang="hu-HU" sz="1600" b="1" dirty="0"/>
              <a:t> </a:t>
            </a:r>
            <a:endParaRPr lang="hu-HU" sz="1600" b="1" dirty="0">
              <a:solidFill>
                <a:srgbClr val="000000"/>
              </a:solidFill>
              <a:latin typeface="Verdana" pitchFamily="34"/>
              <a:ea typeface="Lucida Sans Unicode" pitchFamily="2"/>
              <a:cs typeface="Lucida Sans Unicode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143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27829</TotalTime>
  <Words>4772</Words>
  <Application>Microsoft Office PowerPoint</Application>
  <PresentationFormat>Diavetítés a képernyőre (4:3 oldalarány)</PresentationFormat>
  <Paragraphs>646</Paragraphs>
  <Slides>77</Slides>
  <Notes>69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77</vt:i4>
      </vt:variant>
    </vt:vector>
  </HeadingPairs>
  <TitlesOfParts>
    <vt:vector size="87" baseType="lpstr">
      <vt:lpstr>-apple-system</vt:lpstr>
      <vt:lpstr>Arial</vt:lpstr>
      <vt:lpstr>Arial Rounded MT Bold</vt:lpstr>
      <vt:lpstr>Calibri</vt:lpstr>
      <vt:lpstr>StarSymbol</vt:lpstr>
      <vt:lpstr>Symbol</vt:lpstr>
      <vt:lpstr>Times New Roman</vt:lpstr>
      <vt:lpstr>Verdana</vt:lpstr>
      <vt:lpstr>Wingdings</vt:lpstr>
      <vt:lpstr>Alapértelmezett</vt:lpstr>
      <vt:lpstr>ODDERON EXCHANGE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Formalism: elastic scattering</vt:lpstr>
      <vt:lpstr>Formalism in b space</vt:lpstr>
      <vt:lpstr>Looking for Crossing-Odd(eron) effects</vt:lpstr>
      <vt:lpstr>PowerPoint-bemutató</vt:lpstr>
      <vt:lpstr>PowerPoint-bemutató</vt:lpstr>
      <vt:lpstr>PowerPoint-bemutató</vt:lpstr>
      <vt:lpstr>PowerPoint-bemutató</vt:lpstr>
      <vt:lpstr>PowerPoint-bemutató</vt:lpstr>
      <vt:lpstr>NEW RESULTS 1</vt:lpstr>
      <vt:lpstr>PowerPoint-bemutató</vt:lpstr>
      <vt:lpstr>PowerPoint-bemutató</vt:lpstr>
      <vt:lpstr>PowerPoint-bemutató</vt:lpstr>
      <vt:lpstr>PowerPoint-bemutató</vt:lpstr>
      <vt:lpstr>NEW RESULTS 2</vt:lpstr>
      <vt:lpstr>PowerPoint-bemutató</vt:lpstr>
      <vt:lpstr>PowerPoint-bemutató</vt:lpstr>
      <vt:lpstr>PowerPoint-bemutató</vt:lpstr>
      <vt:lpstr>NEW RESULTS 3</vt:lpstr>
      <vt:lpstr>Review: Elastic scattering at small -t</vt:lpstr>
      <vt:lpstr>Odderon Search at small -t</vt:lpstr>
      <vt:lpstr>Odderon Search at small -t</vt:lpstr>
      <vt:lpstr>Levy generalized Bialas-Bzdak Model</vt:lpstr>
      <vt:lpstr>PowerPoint-bemutató</vt:lpstr>
      <vt:lpstr>PowerPoint-bemutató</vt:lpstr>
      <vt:lpstr>PowerPoint-bemutató</vt:lpstr>
      <vt:lpstr>PowerPoint-bemutató</vt:lpstr>
      <vt:lpstr>r0 from fits to data</vt:lpstr>
      <vt:lpstr>PowerPoint-bemutató</vt:lpstr>
      <vt:lpstr>Summary and conclusions</vt:lpstr>
      <vt:lpstr>THANK YOU !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OBSERVATION OF ODDERON</vt:lpstr>
      <vt:lpstr>SLIDING WINDOW for 5 s</vt:lpstr>
      <vt:lpstr>PowerPoint-bemutató</vt:lpstr>
      <vt:lpstr>PowerPoint-bemutató</vt:lpstr>
      <vt:lpstr>Safely above the 5 s threshold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SLIDING WINDOWS</vt:lpstr>
      <vt:lpstr>CLOSING DOORS</vt:lpstr>
      <vt:lpstr>RESULTS FOR CLOSING DOORS</vt:lpstr>
      <vt:lpstr>D0/TOTEM FIRMS UP OUR RESULTS</vt:lpstr>
      <vt:lpstr>Recent results from D0/TOTEM</vt:lpstr>
      <vt:lpstr>APPENDIX: D0/TOTEM Fig. 2 OK</vt:lpstr>
      <vt:lpstr>APPENDIX: D0/TOTEM FIG. 3 OK</vt:lpstr>
      <vt:lpstr>CROSS-CHECK OF D0/TOTEM FIG. 5 </vt:lpstr>
      <vt:lpstr>PowerPoint-bemutató</vt:lpstr>
      <vt:lpstr>PowerPoint-bemutató</vt:lpstr>
      <vt:lpstr>Where is the Odderon signal from?</vt:lpstr>
      <vt:lpstr>PowerPoint-bemutató</vt:lpstr>
      <vt:lpstr>OBSERVATION OF ODDERON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Proton holography and Odderon discovery</dc:title>
  <dc:subject>STAR Regional Meeting, Warsaw, November 5, 2012</dc:subject>
  <dc:creator>Csörgő.Tamás</dc:creator>
  <cp:lastModifiedBy>Dr. Csörgő Tamás</cp:lastModifiedBy>
  <cp:revision>570</cp:revision>
  <dcterms:modified xsi:type="dcterms:W3CDTF">2024-06-21T19:45:03Z</dcterms:modified>
</cp:coreProperties>
</file>