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ink/ink1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8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9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40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931" r:id="rId3"/>
    <p:sldId id="753" r:id="rId4"/>
    <p:sldId id="768" r:id="rId5"/>
    <p:sldId id="761" r:id="rId6"/>
    <p:sldId id="762" r:id="rId7"/>
    <p:sldId id="767" r:id="rId8"/>
    <p:sldId id="851" r:id="rId9"/>
    <p:sldId id="766" r:id="rId10"/>
    <p:sldId id="849" r:id="rId11"/>
    <p:sldId id="854" r:id="rId12"/>
    <p:sldId id="841" r:id="rId13"/>
    <p:sldId id="842" r:id="rId14"/>
    <p:sldId id="932" r:id="rId15"/>
    <p:sldId id="837" r:id="rId16"/>
    <p:sldId id="690" r:id="rId17"/>
    <p:sldId id="829" r:id="rId18"/>
    <p:sldId id="855" r:id="rId19"/>
    <p:sldId id="831" r:id="rId20"/>
    <p:sldId id="847" r:id="rId21"/>
    <p:sldId id="646" r:id="rId22"/>
    <p:sldId id="648" r:id="rId23"/>
    <p:sldId id="862" r:id="rId24"/>
    <p:sldId id="650" r:id="rId25"/>
    <p:sldId id="589" r:id="rId26"/>
    <p:sldId id="865" r:id="rId27"/>
    <p:sldId id="934" r:id="rId28"/>
    <p:sldId id="933" r:id="rId29"/>
    <p:sldId id="866" r:id="rId30"/>
    <p:sldId id="540" r:id="rId31"/>
    <p:sldId id="871" r:id="rId32"/>
    <p:sldId id="541" r:id="rId33"/>
    <p:sldId id="869" r:id="rId34"/>
    <p:sldId id="870" r:id="rId35"/>
    <p:sldId id="546" r:id="rId36"/>
    <p:sldId id="884" r:id="rId37"/>
    <p:sldId id="823" r:id="rId38"/>
    <p:sldId id="824" r:id="rId39"/>
    <p:sldId id="935" r:id="rId40"/>
    <p:sldId id="949" r:id="rId41"/>
    <p:sldId id="928" r:id="rId42"/>
    <p:sldId id="929" r:id="rId43"/>
    <p:sldId id="930" r:id="rId44"/>
    <p:sldId id="937" r:id="rId45"/>
    <p:sldId id="936" r:id="rId46"/>
    <p:sldId id="887" r:id="rId47"/>
    <p:sldId id="886" r:id="rId48"/>
    <p:sldId id="888" r:id="rId49"/>
    <p:sldId id="889" r:id="rId50"/>
    <p:sldId id="890" r:id="rId51"/>
    <p:sldId id="811" r:id="rId52"/>
    <p:sldId id="938" r:id="rId53"/>
    <p:sldId id="946" r:id="rId54"/>
    <p:sldId id="947" r:id="rId55"/>
    <p:sldId id="948" r:id="rId56"/>
    <p:sldId id="940" r:id="rId57"/>
    <p:sldId id="941" r:id="rId58"/>
    <p:sldId id="560" r:id="rId59"/>
    <p:sldId id="942" r:id="rId60"/>
    <p:sldId id="943" r:id="rId61"/>
    <p:sldId id="944" r:id="rId62"/>
    <p:sldId id="893" r:id="rId63"/>
    <p:sldId id="895" r:id="rId64"/>
    <p:sldId id="896" r:id="rId65"/>
    <p:sldId id="897" r:id="rId66"/>
    <p:sldId id="898" r:id="rId67"/>
    <p:sldId id="899" r:id="rId68"/>
    <p:sldId id="900" r:id="rId69"/>
    <p:sldId id="901" r:id="rId70"/>
    <p:sldId id="806" r:id="rId71"/>
    <p:sldId id="903" r:id="rId72"/>
    <p:sldId id="925" r:id="rId73"/>
    <p:sldId id="926" r:id="rId74"/>
    <p:sldId id="922" r:id="rId75"/>
    <p:sldId id="923" r:id="rId76"/>
    <p:sldId id="924" r:id="rId77"/>
  </p:sldIdLst>
  <p:sldSz cx="12192000" cy="6858000"/>
  <p:notesSz cx="6858000" cy="9144000"/>
  <p:custDataLst>
    <p:tags r:id="rId7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75" autoAdjust="0"/>
    <p:restoredTop sz="91547"/>
  </p:normalViewPr>
  <p:slideViewPr>
    <p:cSldViewPr>
      <p:cViewPr>
        <p:scale>
          <a:sx n="91" d="100"/>
          <a:sy n="91" d="100"/>
        </p:scale>
        <p:origin x="144" y="3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commentAuthors" Target="commentAuthors.xml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tags" Target="tags/tag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06T09:57:05.451" idx="1">
    <p:pos x="5159" y="3738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6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in"/>
          <inkml:channel name="Y" type="integer" max="7200" units="in"/>
          <inkml:channel name="F" type="integer" max="256" units="dev"/>
        </inkml:traceFormat>
        <inkml:channelProperties>
          <inkml:channelProperty channel="X" name="resolution" value="999.99994" units="1/in"/>
          <inkml:channelProperty channel="Y" name="resolution" value="999.99994" units="1/in"/>
          <inkml:channelProperty channel="F" name="resolution" value="0" units="1/dev"/>
        </inkml:channelProperties>
      </inkml:inkSource>
      <inkml:timestamp xml:id="ts0" timeString="2009-09-29T18:16:02.05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 0 31,'0'0'0,"0"0"-2,0 0 1,-3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83BF1-C228-4409-94FE-4505A0D2758C}" type="datetimeFigureOut">
              <a:rPr lang="en-US" smtClean="0"/>
              <a:pPr/>
              <a:t>6/7/24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C001B-F604-41DB-A7C0-B7C975245C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1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C001B-F604-41DB-A7C0-B7C975245C9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5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59B12A-B7C9-4295-A661-0E8B2F72FB99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15282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79C706-F7F9-425C-8340-7140F83F9EF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387327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8DF993-72A3-4F98-A74A-289876814D6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3D49F3-B5C8-4A86-83A6-BDAABF59675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3D49F3-B5C8-4A86-83A6-BDAABF59675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55912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3D49F3-B5C8-4A86-83A6-BDAABF59675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A1203A-A087-4D5E-B62D-0F98A23AF3B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E7AC8-A950-42A4-803E-3A6A8BE568F1}" type="slidenum">
              <a:rPr lang="en-US"/>
              <a:pPr/>
              <a:t>26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76425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E7AC8-A950-42A4-803E-3A6A8BE568F1}" type="slidenum">
              <a:rPr lang="en-US"/>
              <a:pPr/>
              <a:t>27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537580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E7AC8-A950-42A4-803E-3A6A8BE568F1}" type="slidenum">
              <a:rPr lang="en-US"/>
              <a:pPr/>
              <a:t>28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53910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C001B-F604-41DB-A7C0-B7C975245C9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98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E7AC8-A950-42A4-803E-3A6A8BE568F1}" type="slidenum">
              <a:rPr lang="en-US"/>
              <a:pPr/>
              <a:t>29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637066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81136E-0BD3-4672-8455-32D91CF105E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81136E-0BD3-4672-8455-32D91CF105E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250724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F5DF29-7CFA-4614-9C43-F8E81A2993A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81136E-0BD3-4672-8455-32D91CF105E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5175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F5DF29-7CFA-4614-9C43-F8E81A2993A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F5DF29-7CFA-4614-9C43-F8E81A2993A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975160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5663FC-C9C7-4801-B9AC-7936B7AD933E}" type="slidenum">
              <a:rPr lang="en-US"/>
              <a:pPr/>
              <a:t>37</a:t>
            </a:fld>
            <a:endParaRPr lang="en-US"/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700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79A76-4D19-440E-BDB0-D4BD8BAF5E5F}" type="slidenum">
              <a:rPr lang="en-US"/>
              <a:pPr/>
              <a:t>38</a:t>
            </a:fld>
            <a:endParaRPr lang="en-US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671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BAEB5D-A9CE-40BD-A565-1EBB324F2742}" type="slidenum">
              <a:rPr lang="en-US"/>
              <a:pPr/>
              <a:t>41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58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3E20F3-1923-449B-BC93-55EDCEC0E185}" type="slidenum">
              <a:rPr lang="en-US"/>
              <a:pPr/>
              <a:t>11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219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7FF81D-8684-4548-8BA7-4AB749C20767}" type="slidenum">
              <a:rPr lang="en-US"/>
              <a:pPr/>
              <a:t>43</a:t>
            </a:fld>
            <a:endParaRPr lang="en-US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289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3E20F3-1923-449B-BC93-55EDCEC0E185}" type="slidenum">
              <a:rPr lang="en-US"/>
              <a:pPr/>
              <a:t>45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141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81136E-0BD3-4672-8455-32D91CF105E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713646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81136E-0BD3-4672-8455-32D91CF105E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441441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81136E-0BD3-4672-8455-32D91CF105E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717761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F5DF29-7CFA-4614-9C43-F8E81A2993A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6009262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956658-A73D-4B19-9559-263353CCAE38}" type="slidenum">
              <a:rPr lang="en-US"/>
              <a:pPr/>
              <a:t>53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534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368318-64DA-485B-9900-C442FEF24BB9}" type="slidenum">
              <a:rPr lang="en-US"/>
              <a:pPr/>
              <a:t>54</a:t>
            </a:fld>
            <a:endParaRPr lang="en-US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19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40585B-E1D7-4694-9309-18B20EC0DEFA}" type="slidenum">
              <a:rPr lang="en-US"/>
              <a:pPr/>
              <a:t>55</a:t>
            </a:fld>
            <a:endParaRPr lang="en-US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0219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C36A1396-A58B-5948-BDA9-ADD4009B286D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412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4DBAAC-3093-4CAA-9F75-9E66B7E263A5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864355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3242FE8E-A415-1B4E-B843-17315D0C268B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04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50377-6F3E-4987-9767-C08F7020C52A}" type="slidenum">
              <a:rPr lang="en-US"/>
              <a:pPr/>
              <a:t>13</a:t>
            </a:fld>
            <a:endParaRPr 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78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AB0685-79E4-4034-9007-EEC37E0ADDD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42632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9174B9-F675-4EDF-9299-BB80E567EDB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C2331-8C63-443E-AFEF-369753D1C141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99459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4DF309-BC35-4C9C-ACB9-43768ED3FA95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13796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11DA-8D67-49A9-9B9B-C51D718A9406}" type="datetimeFigureOut">
              <a:rPr lang="en-US" smtClean="0"/>
              <a:pPr/>
              <a:t>6/7/24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A6FF-FB82-43C1-AD21-1EB7B82CA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11DA-8D67-49A9-9B9B-C51D718A9406}" type="datetimeFigureOut">
              <a:rPr lang="en-US" smtClean="0"/>
              <a:pPr/>
              <a:t>6/7/24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A6FF-FB82-43C1-AD21-1EB7B82CA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11DA-8D67-49A9-9B9B-C51D718A9406}" type="datetimeFigureOut">
              <a:rPr lang="en-US" smtClean="0"/>
              <a:pPr/>
              <a:t>6/7/24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A6FF-FB82-43C1-AD21-1EB7B82CA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11DA-8D67-49A9-9B9B-C51D718A9406}" type="datetimeFigureOut">
              <a:rPr lang="en-US" smtClean="0"/>
              <a:pPr/>
              <a:t>6/7/24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A6FF-FB82-43C1-AD21-1EB7B82CAC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9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11DA-8D67-49A9-9B9B-C51D718A9406}" type="datetimeFigureOut">
              <a:rPr lang="en-US" smtClean="0"/>
              <a:pPr/>
              <a:t>6/7/24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A6FF-FB82-43C1-AD21-1EB7B82CA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11DA-8D67-49A9-9B9B-C51D718A9406}" type="datetimeFigureOut">
              <a:rPr lang="en-US" smtClean="0"/>
              <a:pPr/>
              <a:t>6/7/24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A6FF-FB82-43C1-AD21-1EB7B82CA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11DA-8D67-49A9-9B9B-C51D718A9406}" type="datetimeFigureOut">
              <a:rPr lang="en-US" smtClean="0"/>
              <a:pPr/>
              <a:t>6/7/24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A6FF-FB82-43C1-AD21-1EB7B82CA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11DA-8D67-49A9-9B9B-C51D718A9406}" type="datetimeFigureOut">
              <a:rPr lang="en-US" smtClean="0"/>
              <a:pPr/>
              <a:t>6/7/24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A6FF-FB82-43C1-AD21-1EB7B82CA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11DA-8D67-49A9-9B9B-C51D718A9406}" type="datetimeFigureOut">
              <a:rPr lang="en-US" smtClean="0"/>
              <a:pPr/>
              <a:t>6/7/24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A6FF-FB82-43C1-AD21-1EB7B82CA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11DA-8D67-49A9-9B9B-C51D718A9406}" type="datetimeFigureOut">
              <a:rPr lang="en-US" smtClean="0"/>
              <a:pPr/>
              <a:t>6/7/24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A6FF-FB82-43C1-AD21-1EB7B82CA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11DA-8D67-49A9-9B9B-C51D718A9406}" type="datetimeFigureOut">
              <a:rPr lang="en-US" smtClean="0"/>
              <a:pPr/>
              <a:t>6/7/24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A6FF-FB82-43C1-AD21-1EB7B82CA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311DA-8D67-49A9-9B9B-C51D718A9406}" type="datetimeFigureOut">
              <a:rPr lang="en-US" smtClean="0"/>
              <a:pPr/>
              <a:t>6/7/24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1A6FF-FB82-43C1-AD21-1EB7B82CA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9" Type="http://schemas.openxmlformats.org/officeDocument/2006/relationships/image" Target="../media/image28.emf"/><Relationship Id="rId10" Type="http://schemas.openxmlformats.org/officeDocument/2006/relationships/image" Target="../media/image29.emf"/><Relationship Id="rId11" Type="http://schemas.openxmlformats.org/officeDocument/2006/relationships/comments" Target="../comments/comment1.xm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3.png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8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8" Type="http://schemas.openxmlformats.org/officeDocument/2006/relationships/image" Target="../media/image56.emf"/><Relationship Id="rId9" Type="http://schemas.openxmlformats.org/officeDocument/2006/relationships/image" Target="../media/image57.emf"/><Relationship Id="rId10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customXml" Target="../ink/ink1.xml"/><Relationship Id="rId13" Type="http://schemas.openxmlformats.org/officeDocument/2006/relationships/image" Target="../media/image140.emf"/><Relationship Id="rId14" Type="http://schemas.openxmlformats.org/officeDocument/2006/relationships/image" Target="../media/image61.emf"/><Relationship Id="rId15" Type="http://schemas.openxmlformats.org/officeDocument/2006/relationships/image" Target="../media/image62.emf"/><Relationship Id="rId16" Type="http://schemas.openxmlformats.org/officeDocument/2006/relationships/image" Target="../media/image63.em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emf"/><Relationship Id="rId12" Type="http://schemas.openxmlformats.org/officeDocument/2006/relationships/image" Target="../media/image71.emf"/><Relationship Id="rId13" Type="http://schemas.openxmlformats.org/officeDocument/2006/relationships/image" Target="../media/image72.emf"/><Relationship Id="rId1" Type="http://schemas.openxmlformats.org/officeDocument/2006/relationships/tags" Target="../tags/tag6.xml"/><Relationship Id="rId2" Type="http://schemas.openxmlformats.org/officeDocument/2006/relationships/tags" Target="../tags/tag7.xml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64.emf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emf"/><Relationship Id="rId9" Type="http://schemas.openxmlformats.org/officeDocument/2006/relationships/image" Target="../media/image68.emf"/><Relationship Id="rId10" Type="http://schemas.openxmlformats.org/officeDocument/2006/relationships/image" Target="../media/image6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8" Type="http://schemas.openxmlformats.org/officeDocument/2006/relationships/image" Target="../media/image7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7" Type="http://schemas.openxmlformats.org/officeDocument/2006/relationships/image" Target="../media/image81.emf"/><Relationship Id="rId8" Type="http://schemas.openxmlformats.org/officeDocument/2006/relationships/image" Target="../media/image82.emf"/><Relationship Id="rId9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7" Type="http://schemas.openxmlformats.org/officeDocument/2006/relationships/image" Target="../media/image87.emf"/><Relationship Id="rId8" Type="http://schemas.openxmlformats.org/officeDocument/2006/relationships/image" Target="../media/image88.emf"/><Relationship Id="rId9" Type="http://schemas.openxmlformats.org/officeDocument/2006/relationships/image" Target="../media/image89.emf"/><Relationship Id="rId10" Type="http://schemas.openxmlformats.org/officeDocument/2006/relationships/image" Target="../media/image9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emf"/><Relationship Id="rId12" Type="http://schemas.openxmlformats.org/officeDocument/2006/relationships/image" Target="../media/image102.emf"/><Relationship Id="rId13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5" Type="http://schemas.openxmlformats.org/officeDocument/2006/relationships/image" Target="../media/image95.emf"/><Relationship Id="rId6" Type="http://schemas.openxmlformats.org/officeDocument/2006/relationships/image" Target="../media/image96.png"/><Relationship Id="rId7" Type="http://schemas.openxmlformats.org/officeDocument/2006/relationships/image" Target="../media/image97.emf"/><Relationship Id="rId8" Type="http://schemas.openxmlformats.org/officeDocument/2006/relationships/image" Target="../media/image98.emf"/><Relationship Id="rId9" Type="http://schemas.openxmlformats.org/officeDocument/2006/relationships/image" Target="../media/image99.emf"/><Relationship Id="rId10" Type="http://schemas.openxmlformats.org/officeDocument/2006/relationships/image" Target="../media/image100.emf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emf"/><Relationship Id="rId1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6.png"/><Relationship Id="rId4" Type="http://schemas.openxmlformats.org/officeDocument/2006/relationships/image" Target="../media/image94.emf"/><Relationship Id="rId5" Type="http://schemas.openxmlformats.org/officeDocument/2006/relationships/image" Target="../media/image95.emf"/><Relationship Id="rId6" Type="http://schemas.openxmlformats.org/officeDocument/2006/relationships/image" Target="../media/image97.emf"/><Relationship Id="rId7" Type="http://schemas.openxmlformats.org/officeDocument/2006/relationships/image" Target="../media/image100.emf"/><Relationship Id="rId8" Type="http://schemas.openxmlformats.org/officeDocument/2006/relationships/image" Target="../media/image102.emf"/><Relationship Id="rId9" Type="http://schemas.openxmlformats.org/officeDocument/2006/relationships/image" Target="../media/image104.png"/><Relationship Id="rId10" Type="http://schemas.openxmlformats.org/officeDocument/2006/relationships/image" Target="../media/image10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10.emf"/><Relationship Id="rId6" Type="http://schemas.openxmlformats.org/officeDocument/2006/relationships/image" Target="../media/image111.emf"/><Relationship Id="rId7" Type="http://schemas.openxmlformats.org/officeDocument/2006/relationships/image" Target="../media/image112.emf"/><Relationship Id="rId8" Type="http://schemas.openxmlformats.org/officeDocument/2006/relationships/image" Target="../media/image113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114.emf"/><Relationship Id="rId5" Type="http://schemas.openxmlformats.org/officeDocument/2006/relationships/image" Target="../media/image115.emf"/><Relationship Id="rId6" Type="http://schemas.openxmlformats.org/officeDocument/2006/relationships/image" Target="../media/image104.png"/><Relationship Id="rId7" Type="http://schemas.openxmlformats.org/officeDocument/2006/relationships/image" Target="../media/image107.png"/><Relationship Id="rId8" Type="http://schemas.openxmlformats.org/officeDocument/2006/relationships/image" Target="../media/image116.emf"/><Relationship Id="rId9" Type="http://schemas.openxmlformats.org/officeDocument/2006/relationships/image" Target="../media/image117.emf"/><Relationship Id="rId10" Type="http://schemas.openxmlformats.org/officeDocument/2006/relationships/image" Target="../media/image118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7.emf"/><Relationship Id="rId12" Type="http://schemas.openxmlformats.org/officeDocument/2006/relationships/image" Target="../media/image12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emf"/><Relationship Id="rId6" Type="http://schemas.openxmlformats.org/officeDocument/2006/relationships/image" Target="../media/image122.emf"/><Relationship Id="rId7" Type="http://schemas.openxmlformats.org/officeDocument/2006/relationships/image" Target="../media/image123.png"/><Relationship Id="rId8" Type="http://schemas.openxmlformats.org/officeDocument/2006/relationships/image" Target="../media/image124.emf"/><Relationship Id="rId9" Type="http://schemas.openxmlformats.org/officeDocument/2006/relationships/image" Target="../media/image125.emf"/><Relationship Id="rId10" Type="http://schemas.openxmlformats.org/officeDocument/2006/relationships/image" Target="../media/image12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21.emf"/><Relationship Id="rId6" Type="http://schemas.openxmlformats.org/officeDocument/2006/relationships/image" Target="../media/image122.emf"/><Relationship Id="rId7" Type="http://schemas.openxmlformats.org/officeDocument/2006/relationships/image" Target="../media/image124.emf"/><Relationship Id="rId8" Type="http://schemas.openxmlformats.org/officeDocument/2006/relationships/image" Target="../media/image131.png"/><Relationship Id="rId9" Type="http://schemas.openxmlformats.org/officeDocument/2006/relationships/image" Target="../media/image13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4" Type="http://schemas.openxmlformats.org/officeDocument/2006/relationships/image" Target="../media/image134.emf"/><Relationship Id="rId5" Type="http://schemas.openxmlformats.org/officeDocument/2006/relationships/image" Target="../media/image135.png"/><Relationship Id="rId6" Type="http://schemas.openxmlformats.org/officeDocument/2006/relationships/image" Target="../media/image136.emf"/><Relationship Id="rId7" Type="http://schemas.openxmlformats.org/officeDocument/2006/relationships/image" Target="../media/image13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39.emf"/><Relationship Id="rId5" Type="http://schemas.openxmlformats.org/officeDocument/2006/relationships/image" Target="../media/image141.emf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7.emf"/><Relationship Id="rId5" Type="http://schemas.openxmlformats.org/officeDocument/2006/relationships/image" Target="../media/image148.emf"/><Relationship Id="rId6" Type="http://schemas.openxmlformats.org/officeDocument/2006/relationships/image" Target="../media/image149.emf"/><Relationship Id="rId7" Type="http://schemas.openxmlformats.org/officeDocument/2006/relationships/image" Target="../media/image150.emf"/><Relationship Id="rId8" Type="http://schemas.openxmlformats.org/officeDocument/2006/relationships/image" Target="../media/image151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emf"/><Relationship Id="rId7" Type="http://schemas.openxmlformats.org/officeDocument/2006/relationships/image" Target="../media/image156.emf"/><Relationship Id="rId8" Type="http://schemas.openxmlformats.org/officeDocument/2006/relationships/image" Target="../media/image157.emf"/><Relationship Id="rId9" Type="http://schemas.openxmlformats.org/officeDocument/2006/relationships/image" Target="../media/image15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46.emf"/><Relationship Id="rId5" Type="http://schemas.openxmlformats.org/officeDocument/2006/relationships/image" Target="../media/image160.emf"/><Relationship Id="rId6" Type="http://schemas.openxmlformats.org/officeDocument/2006/relationships/image" Target="../media/image147.emf"/><Relationship Id="rId7" Type="http://schemas.openxmlformats.org/officeDocument/2006/relationships/image" Target="../media/image161.emf"/><Relationship Id="rId8" Type="http://schemas.openxmlformats.org/officeDocument/2006/relationships/image" Target="../media/image162.emf"/><Relationship Id="rId9" Type="http://schemas.openxmlformats.org/officeDocument/2006/relationships/image" Target="../media/image163.emf"/><Relationship Id="rId10" Type="http://schemas.openxmlformats.org/officeDocument/2006/relationships/image" Target="../media/image164.emf"/><Relationship Id="rId11" Type="http://schemas.openxmlformats.org/officeDocument/2006/relationships/image" Target="../media/image16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6.emf"/><Relationship Id="rId5" Type="http://schemas.openxmlformats.org/officeDocument/2006/relationships/image" Target="../media/image167.emf"/><Relationship Id="rId6" Type="http://schemas.openxmlformats.org/officeDocument/2006/relationships/image" Target="../media/image168.emf"/><Relationship Id="rId7" Type="http://schemas.openxmlformats.org/officeDocument/2006/relationships/image" Target="../media/image16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70.png"/><Relationship Id="rId5" Type="http://schemas.openxmlformats.org/officeDocument/2006/relationships/image" Target="../media/image171.emf"/><Relationship Id="rId6" Type="http://schemas.openxmlformats.org/officeDocument/2006/relationships/image" Target="../media/image172.emf"/><Relationship Id="rId7" Type="http://schemas.openxmlformats.org/officeDocument/2006/relationships/image" Target="../media/image173.emf"/><Relationship Id="rId8" Type="http://schemas.openxmlformats.org/officeDocument/2006/relationships/image" Target="../media/image174.emf"/><Relationship Id="rId9" Type="http://schemas.openxmlformats.org/officeDocument/2006/relationships/image" Target="../media/image175.emf"/><Relationship Id="rId10" Type="http://schemas.openxmlformats.org/officeDocument/2006/relationships/image" Target="../media/image17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1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image" Target="../media/image180.png"/><Relationship Id="rId6" Type="http://schemas.openxmlformats.org/officeDocument/2006/relationships/image" Target="../media/image181.emf"/><Relationship Id="rId7" Type="http://schemas.openxmlformats.org/officeDocument/2006/relationships/image" Target="../media/image182.emf"/><Relationship Id="rId8" Type="http://schemas.openxmlformats.org/officeDocument/2006/relationships/image" Target="../media/image183.emf"/><Relationship Id="rId9" Type="http://schemas.openxmlformats.org/officeDocument/2006/relationships/image" Target="../media/image184.emf"/><Relationship Id="rId10" Type="http://schemas.openxmlformats.org/officeDocument/2006/relationships/image" Target="../media/image18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4" Type="http://schemas.openxmlformats.org/officeDocument/2006/relationships/image" Target="../media/image188.emf"/><Relationship Id="rId5" Type="http://schemas.openxmlformats.org/officeDocument/2006/relationships/image" Target="../media/image189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18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4" Type="http://schemas.openxmlformats.org/officeDocument/2006/relationships/image" Target="../media/image189.emf"/><Relationship Id="rId5" Type="http://schemas.openxmlformats.org/officeDocument/2006/relationships/image" Target="../media/image191.emf"/><Relationship Id="rId6" Type="http://schemas.openxmlformats.org/officeDocument/2006/relationships/image" Target="../media/image19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4" Type="http://schemas.openxmlformats.org/officeDocument/2006/relationships/image" Target="../media/image194.png"/><Relationship Id="rId5" Type="http://schemas.openxmlformats.org/officeDocument/2006/relationships/image" Target="../media/image195.emf"/><Relationship Id="rId6" Type="http://schemas.openxmlformats.org/officeDocument/2006/relationships/image" Target="../media/image196.emf"/><Relationship Id="rId7" Type="http://schemas.openxmlformats.org/officeDocument/2006/relationships/image" Target="../media/image197.png"/><Relationship Id="rId8" Type="http://schemas.openxmlformats.org/officeDocument/2006/relationships/image" Target="../media/image198.emf"/><Relationship Id="rId9" Type="http://schemas.openxmlformats.org/officeDocument/2006/relationships/image" Target="../media/image199.emf"/><Relationship Id="rId10" Type="http://schemas.openxmlformats.org/officeDocument/2006/relationships/image" Target="../media/image20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image" Target="../media/image204.emf"/><Relationship Id="rId7" Type="http://schemas.openxmlformats.org/officeDocument/2006/relationships/image" Target="../media/image205.emf"/><Relationship Id="rId8" Type="http://schemas.openxmlformats.org/officeDocument/2006/relationships/image" Target="../media/image193.emf"/><Relationship Id="rId9" Type="http://schemas.openxmlformats.org/officeDocument/2006/relationships/image" Target="../media/image206.emf"/><Relationship Id="rId10" Type="http://schemas.openxmlformats.org/officeDocument/2006/relationships/image" Target="../media/image20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4" Type="http://schemas.openxmlformats.org/officeDocument/2006/relationships/image" Target="../media/image144.emf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7" Type="http://schemas.openxmlformats.org/officeDocument/2006/relationships/image" Target="../media/image208.emf"/><Relationship Id="rId8" Type="http://schemas.openxmlformats.org/officeDocument/2006/relationships/image" Target="../media/image20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4" Type="http://schemas.openxmlformats.org/officeDocument/2006/relationships/image" Target="../media/image149.emf"/><Relationship Id="rId5" Type="http://schemas.openxmlformats.org/officeDocument/2006/relationships/image" Target="../media/image151.emf"/><Relationship Id="rId6" Type="http://schemas.openxmlformats.org/officeDocument/2006/relationships/image" Target="../media/image210.emf"/><Relationship Id="rId7" Type="http://schemas.openxmlformats.org/officeDocument/2006/relationships/image" Target="../media/image211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slideLayout" Target="../slideLayouts/slideLayout6.xml"/><Relationship Id="rId5" Type="http://schemas.openxmlformats.org/officeDocument/2006/relationships/image" Target="../media/image11.emf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212.emf"/><Relationship Id="rId5" Type="http://schemas.openxmlformats.org/officeDocument/2006/relationships/image" Target="../media/image213.emf"/><Relationship Id="rId6" Type="http://schemas.openxmlformats.org/officeDocument/2006/relationships/image" Target="../media/image214.emf"/><Relationship Id="rId7" Type="http://schemas.openxmlformats.org/officeDocument/2006/relationships/image" Target="../media/image215.emf"/><Relationship Id="rId8" Type="http://schemas.openxmlformats.org/officeDocument/2006/relationships/image" Target="../media/image216.emf"/><Relationship Id="rId9" Type="http://schemas.openxmlformats.org/officeDocument/2006/relationships/image" Target="../media/image21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4" Type="http://schemas.openxmlformats.org/officeDocument/2006/relationships/image" Target="../media/image219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6.xml"/><Relationship Id="rId5" Type="http://schemas.openxmlformats.org/officeDocument/2006/relationships/image" Target="../media/image220.jpeg"/><Relationship Id="rId6" Type="http://schemas.openxmlformats.org/officeDocument/2006/relationships/image" Target="../media/image221.png"/><Relationship Id="rId7" Type="http://schemas.openxmlformats.org/officeDocument/2006/relationships/image" Target="../media/image222.png"/><Relationship Id="rId1" Type="http://schemas.openxmlformats.org/officeDocument/2006/relationships/tags" Target="../tags/tag10.xml"/><Relationship Id="rId2" Type="http://schemas.openxmlformats.org/officeDocument/2006/relationships/tags" Target="../tags/tag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4" Type="http://schemas.openxmlformats.org/officeDocument/2006/relationships/tags" Target="../tags/tag15.xml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7.xml"/><Relationship Id="rId7" Type="http://schemas.openxmlformats.org/officeDocument/2006/relationships/image" Target="../media/image220.jpeg"/><Relationship Id="rId8" Type="http://schemas.openxmlformats.org/officeDocument/2006/relationships/image" Target="../media/image221.png"/><Relationship Id="rId9" Type="http://schemas.openxmlformats.org/officeDocument/2006/relationships/image" Target="../media/image223.png"/><Relationship Id="rId10" Type="http://schemas.openxmlformats.org/officeDocument/2006/relationships/image" Target="../media/image224.png"/><Relationship Id="rId11" Type="http://schemas.openxmlformats.org/officeDocument/2006/relationships/image" Target="../media/image222.png"/><Relationship Id="rId1" Type="http://schemas.openxmlformats.org/officeDocument/2006/relationships/tags" Target="../tags/tag12.xml"/><Relationship Id="rId2" Type="http://schemas.openxmlformats.org/officeDocument/2006/relationships/tags" Target="../tags/tag13.xml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5.png"/><Relationship Id="rId12" Type="http://schemas.openxmlformats.org/officeDocument/2006/relationships/image" Target="../media/image224.png"/><Relationship Id="rId13" Type="http://schemas.openxmlformats.org/officeDocument/2006/relationships/image" Target="../media/image222.png"/><Relationship Id="rId1" Type="http://schemas.openxmlformats.org/officeDocument/2006/relationships/tags" Target="../tags/tag16.xml"/><Relationship Id="rId2" Type="http://schemas.openxmlformats.org/officeDocument/2006/relationships/tags" Target="../tags/tag17.xml"/><Relationship Id="rId3" Type="http://schemas.openxmlformats.org/officeDocument/2006/relationships/tags" Target="../tags/tag18.xml"/><Relationship Id="rId4" Type="http://schemas.openxmlformats.org/officeDocument/2006/relationships/tags" Target="../tags/tag19.xml"/><Relationship Id="rId5" Type="http://schemas.openxmlformats.org/officeDocument/2006/relationships/tags" Target="../tags/tag20.xml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38.xml"/><Relationship Id="rId8" Type="http://schemas.openxmlformats.org/officeDocument/2006/relationships/image" Target="../media/image220.jpeg"/><Relationship Id="rId9" Type="http://schemas.openxmlformats.org/officeDocument/2006/relationships/image" Target="../media/image221.png"/><Relationship Id="rId10" Type="http://schemas.openxmlformats.org/officeDocument/2006/relationships/image" Target="../media/image2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4" Type="http://schemas.openxmlformats.org/officeDocument/2006/relationships/tags" Target="../tags/tag24.xml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226.png"/><Relationship Id="rId7" Type="http://schemas.openxmlformats.org/officeDocument/2006/relationships/image" Target="../media/image227.png"/><Relationship Id="rId8" Type="http://schemas.openxmlformats.org/officeDocument/2006/relationships/image" Target="../media/image228.png"/><Relationship Id="rId9" Type="http://schemas.openxmlformats.org/officeDocument/2006/relationships/image" Target="../media/image229.png"/><Relationship Id="rId1" Type="http://schemas.openxmlformats.org/officeDocument/2006/relationships/tags" Target="../tags/tag21.xml"/><Relationship Id="rId2" Type="http://schemas.openxmlformats.org/officeDocument/2006/relationships/tags" Target="../tags/tag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230.pn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emf"/><Relationship Id="rId4" Type="http://schemas.openxmlformats.org/officeDocument/2006/relationships/image" Target="../media/image2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34.png"/><Relationship Id="rId5" Type="http://schemas.openxmlformats.org/officeDocument/2006/relationships/image" Target="../media/image235.png"/><Relationship Id="rId1" Type="http://schemas.openxmlformats.org/officeDocument/2006/relationships/tags" Target="../tags/tag26.xml"/><Relationship Id="rId2" Type="http://schemas.openxmlformats.org/officeDocument/2006/relationships/tags" Target="../tags/tag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3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4" Type="http://schemas.openxmlformats.org/officeDocument/2006/relationships/image" Target="../media/image238.emf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4" Type="http://schemas.openxmlformats.org/officeDocument/2006/relationships/image" Target="../media/image241.emf"/><Relationship Id="rId5" Type="http://schemas.openxmlformats.org/officeDocument/2006/relationships/image" Target="../media/image242.emf"/><Relationship Id="rId6" Type="http://schemas.openxmlformats.org/officeDocument/2006/relationships/image" Target="../media/image243.emf"/><Relationship Id="rId7" Type="http://schemas.openxmlformats.org/officeDocument/2006/relationships/image" Target="../media/image244.emf"/><Relationship Id="rId8" Type="http://schemas.openxmlformats.org/officeDocument/2006/relationships/image" Target="../media/image24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9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4" Type="http://schemas.openxmlformats.org/officeDocument/2006/relationships/image" Target="../media/image247.png"/><Relationship Id="rId5" Type="http://schemas.openxmlformats.org/officeDocument/2006/relationships/image" Target="../media/image129.png"/><Relationship Id="rId6" Type="http://schemas.openxmlformats.org/officeDocument/2006/relationships/image" Target="../media/image119.png"/><Relationship Id="rId7" Type="http://schemas.openxmlformats.org/officeDocument/2006/relationships/image" Target="../media/image248.emf"/><Relationship Id="rId8" Type="http://schemas.openxmlformats.org/officeDocument/2006/relationships/image" Target="../media/image249.png"/><Relationship Id="rId9" Type="http://schemas.openxmlformats.org/officeDocument/2006/relationships/image" Target="../media/image250.emf"/><Relationship Id="rId10" Type="http://schemas.openxmlformats.org/officeDocument/2006/relationships/image" Target="../media/image251.emf"/><Relationship Id="rId11" Type="http://schemas.openxmlformats.org/officeDocument/2006/relationships/image" Target="../media/image252.emf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4.png"/><Relationship Id="rId12" Type="http://schemas.openxmlformats.org/officeDocument/2006/relationships/image" Target="../media/image255.png"/><Relationship Id="rId13" Type="http://schemas.openxmlformats.org/officeDocument/2006/relationships/image" Target="../media/image249.png"/><Relationship Id="rId14" Type="http://schemas.openxmlformats.org/officeDocument/2006/relationships/image" Target="../media/image256.png"/><Relationship Id="rId15" Type="http://schemas.openxmlformats.org/officeDocument/2006/relationships/image" Target="../media/image257.png"/><Relationship Id="rId16" Type="http://schemas.openxmlformats.org/officeDocument/2006/relationships/image" Target="../media/image258.png"/><Relationship Id="rId17" Type="http://schemas.openxmlformats.org/officeDocument/2006/relationships/image" Target="../media/image259.png"/><Relationship Id="rId18" Type="http://schemas.openxmlformats.org/officeDocument/2006/relationships/image" Target="../media/image242.emf"/><Relationship Id="rId19" Type="http://schemas.openxmlformats.org/officeDocument/2006/relationships/image" Target="../media/image246.png"/><Relationship Id="rId1" Type="http://schemas.openxmlformats.org/officeDocument/2006/relationships/tags" Target="../tags/tag32.xml"/><Relationship Id="rId2" Type="http://schemas.openxmlformats.org/officeDocument/2006/relationships/tags" Target="../tags/tag33.xml"/><Relationship Id="rId3" Type="http://schemas.openxmlformats.org/officeDocument/2006/relationships/tags" Target="../tags/tag34.xml"/><Relationship Id="rId4" Type="http://schemas.openxmlformats.org/officeDocument/2006/relationships/tags" Target="../tags/tag35.xml"/><Relationship Id="rId5" Type="http://schemas.openxmlformats.org/officeDocument/2006/relationships/tags" Target="../tags/tag36.xml"/><Relationship Id="rId6" Type="http://schemas.openxmlformats.org/officeDocument/2006/relationships/tags" Target="../tags/tag37.xml"/><Relationship Id="rId7" Type="http://schemas.openxmlformats.org/officeDocument/2006/relationships/tags" Target="../tags/tag38.xml"/><Relationship Id="rId8" Type="http://schemas.openxmlformats.org/officeDocument/2006/relationships/tags" Target="../tags/tag39.xml"/><Relationship Id="rId9" Type="http://schemas.openxmlformats.org/officeDocument/2006/relationships/slideLayout" Target="../slideLayouts/slideLayout6.xml"/><Relationship Id="rId10" Type="http://schemas.openxmlformats.org/officeDocument/2006/relationships/image" Target="../media/image2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60.png"/><Relationship Id="rId5" Type="http://schemas.openxmlformats.org/officeDocument/2006/relationships/image" Target="../media/image261.png"/><Relationship Id="rId6" Type="http://schemas.openxmlformats.org/officeDocument/2006/relationships/image" Target="../media/image262.png"/><Relationship Id="rId7" Type="http://schemas.openxmlformats.org/officeDocument/2006/relationships/image" Target="../media/image263.png"/><Relationship Id="rId1" Type="http://schemas.openxmlformats.org/officeDocument/2006/relationships/tags" Target="../tags/tag40.xml"/><Relationship Id="rId2" Type="http://schemas.openxmlformats.org/officeDocument/2006/relationships/tags" Target="../tags/tag4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4" Type="http://schemas.openxmlformats.org/officeDocument/2006/relationships/slideLayout" Target="../slideLayouts/slideLayout6.xml"/><Relationship Id="rId5" Type="http://schemas.openxmlformats.org/officeDocument/2006/relationships/image" Target="../media/image249.png"/><Relationship Id="rId6" Type="http://schemas.openxmlformats.org/officeDocument/2006/relationships/image" Target="../media/image264.png"/><Relationship Id="rId7" Type="http://schemas.openxmlformats.org/officeDocument/2006/relationships/image" Target="../media/image265.png"/><Relationship Id="rId8" Type="http://schemas.openxmlformats.org/officeDocument/2006/relationships/image" Target="../media/image266.png"/><Relationship Id="rId9" Type="http://schemas.openxmlformats.org/officeDocument/2006/relationships/image" Target="../media/image246.png"/><Relationship Id="rId1" Type="http://schemas.openxmlformats.org/officeDocument/2006/relationships/tags" Target="../tags/tag42.xml"/><Relationship Id="rId2" Type="http://schemas.openxmlformats.org/officeDocument/2006/relationships/tags" Target="../tags/tag43.xml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9.png"/><Relationship Id="rId12" Type="http://schemas.openxmlformats.org/officeDocument/2006/relationships/image" Target="../media/image270.png"/><Relationship Id="rId1" Type="http://schemas.openxmlformats.org/officeDocument/2006/relationships/tags" Target="../tags/tag45.xml"/><Relationship Id="rId2" Type="http://schemas.openxmlformats.org/officeDocument/2006/relationships/tags" Target="../tags/tag46.xml"/><Relationship Id="rId3" Type="http://schemas.openxmlformats.org/officeDocument/2006/relationships/tags" Target="../tags/tag47.xml"/><Relationship Id="rId4" Type="http://schemas.openxmlformats.org/officeDocument/2006/relationships/tags" Target="../tags/tag48.xml"/><Relationship Id="rId5" Type="http://schemas.openxmlformats.org/officeDocument/2006/relationships/tags" Target="../tags/tag49.xml"/><Relationship Id="rId6" Type="http://schemas.openxmlformats.org/officeDocument/2006/relationships/slideLayout" Target="../slideLayouts/slideLayout6.xml"/><Relationship Id="rId7" Type="http://schemas.openxmlformats.org/officeDocument/2006/relationships/image" Target="../media/image249.png"/><Relationship Id="rId8" Type="http://schemas.openxmlformats.org/officeDocument/2006/relationships/image" Target="../media/image264.png"/><Relationship Id="rId9" Type="http://schemas.openxmlformats.org/officeDocument/2006/relationships/image" Target="../media/image267.png"/><Relationship Id="rId10" Type="http://schemas.openxmlformats.org/officeDocument/2006/relationships/image" Target="../media/image26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71.png"/><Relationship Id="rId5" Type="http://schemas.openxmlformats.org/officeDocument/2006/relationships/image" Target="../media/image272.png"/><Relationship Id="rId1" Type="http://schemas.openxmlformats.org/officeDocument/2006/relationships/tags" Target="../tags/tag50.xml"/><Relationship Id="rId2" Type="http://schemas.openxmlformats.org/officeDocument/2006/relationships/tags" Target="../tags/tag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3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Relationship Id="rId6" Type="http://schemas.openxmlformats.org/officeDocument/2006/relationships/image" Target="../media/image274.png"/><Relationship Id="rId7" Type="http://schemas.openxmlformats.org/officeDocument/2006/relationships/image" Target="../media/image275.png"/><Relationship Id="rId8" Type="http://schemas.openxmlformats.org/officeDocument/2006/relationships/image" Target="../media/image276.png"/><Relationship Id="rId9" Type="http://schemas.openxmlformats.org/officeDocument/2006/relationships/image" Target="../media/image277.png"/><Relationship Id="rId1" Type="http://schemas.openxmlformats.org/officeDocument/2006/relationships/tags" Target="../tags/tag52.xml"/><Relationship Id="rId2" Type="http://schemas.openxmlformats.org/officeDocument/2006/relationships/tags" Target="../tags/tag5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278.png"/><Relationship Id="rId1" Type="http://schemas.openxmlformats.org/officeDocument/2006/relationships/tags" Target="../tags/tag55.xml"/><Relationship Id="rId2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4" Type="http://schemas.openxmlformats.org/officeDocument/2006/relationships/slideLayout" Target="../slideLayouts/slideLayout12.xml"/><Relationship Id="rId5" Type="http://schemas.openxmlformats.org/officeDocument/2006/relationships/image" Target="../media/image279.png"/><Relationship Id="rId6" Type="http://schemas.openxmlformats.org/officeDocument/2006/relationships/image" Target="../media/image280.png"/><Relationship Id="rId7" Type="http://schemas.openxmlformats.org/officeDocument/2006/relationships/image" Target="../media/image281.png"/><Relationship Id="rId1" Type="http://schemas.openxmlformats.org/officeDocument/2006/relationships/tags" Target="../tags/tag56.xml"/><Relationship Id="rId2" Type="http://schemas.openxmlformats.org/officeDocument/2006/relationships/tags" Target="../tags/tag5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82.png"/><Relationship Id="rId6" Type="http://schemas.openxmlformats.org/officeDocument/2006/relationships/image" Target="../media/image283.png"/><Relationship Id="rId7" Type="http://schemas.openxmlformats.org/officeDocument/2006/relationships/image" Target="../media/image284.png"/><Relationship Id="rId1" Type="http://schemas.openxmlformats.org/officeDocument/2006/relationships/tags" Target="../tags/tag59.xml"/><Relationship Id="rId2" Type="http://schemas.openxmlformats.org/officeDocument/2006/relationships/tags" Target="../tags/tag6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8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6.png"/><Relationship Id="rId5" Type="http://schemas.openxmlformats.org/officeDocument/2006/relationships/image" Target="../media/image287.png"/><Relationship Id="rId6" Type="http://schemas.openxmlformats.org/officeDocument/2006/relationships/image" Target="../media/image288.emf"/><Relationship Id="rId1" Type="http://schemas.openxmlformats.org/officeDocument/2006/relationships/tags" Target="../tags/tag63.xml"/><Relationship Id="rId2" Type="http://schemas.openxmlformats.org/officeDocument/2006/relationships/tags" Target="../tags/tag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066800"/>
            <a:ext cx="7772400" cy="19812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Wavepackets</a:t>
            </a:r>
            <a:r>
              <a:rPr lang="en-US" b="1" dirty="0" smtClean="0">
                <a:solidFill>
                  <a:srgbClr val="FF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and particles </a:t>
            </a:r>
            <a:r>
              <a:rPr lang="en-US" b="1" dirty="0" smtClean="0">
                <a:solidFill>
                  <a:srgbClr val="FF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and the </a:t>
            </a:r>
            <a:r>
              <a:rPr lang="en-US" b="1" dirty="0">
                <a:solidFill>
                  <a:srgbClr val="FF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cosmological </a:t>
            </a:r>
            <a:r>
              <a:rPr lang="en-US" b="1" dirty="0" smtClean="0">
                <a:solidFill>
                  <a:srgbClr val="FF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constant</a:t>
            </a:r>
            <a:r>
              <a:rPr lang="en-US" sz="3600" b="1" dirty="0" smtClean="0">
                <a:solidFill>
                  <a:srgbClr val="FF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36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3600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(was: de </a:t>
            </a:r>
            <a:r>
              <a:rPr lang="en-US" sz="36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Sitter, (anti de Sitter), and all </a:t>
            </a:r>
            <a:r>
              <a:rPr lang="en-US" sz="3600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that)</a:t>
            </a:r>
            <a:endParaRPr lang="en-US" sz="3600" b="1" dirty="0">
              <a:solidFill>
                <a:srgbClr val="FF0000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4200"/>
            <a:ext cx="9144000" cy="2743200"/>
          </a:xfrm>
        </p:spPr>
        <p:txBody>
          <a:bodyPr>
            <a:normAutofit/>
          </a:bodyPr>
          <a:lstStyle/>
          <a:p>
            <a:endParaRPr lang="pt-BR" sz="3100" dirty="0">
              <a:solidFill>
                <a:srgbClr val="C00000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pt-BR" sz="3100" dirty="0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Trento ECT*</a:t>
            </a:r>
            <a:r>
              <a:rPr lang="en-US" sz="3100" dirty="0" smtClean="0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,  June 7, </a:t>
            </a:r>
            <a:r>
              <a:rPr lang="en-US" sz="3100" dirty="0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2024</a:t>
            </a:r>
          </a:p>
          <a:p>
            <a:endParaRPr lang="en-US" sz="2900" dirty="0">
              <a:solidFill>
                <a:srgbClr val="C00000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pt-BR" sz="2900" dirty="0" err="1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ugomoschella@gmail.com</a:t>
            </a:r>
            <a:endParaRPr lang="en-US" sz="2900" dirty="0">
              <a:solidFill>
                <a:schemeClr val="tx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en-US" sz="2900" dirty="0" err="1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Università</a:t>
            </a:r>
            <a:r>
              <a:rPr lang="en-US" sz="2900" dirty="0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2900" dirty="0" err="1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dell’Insubria</a:t>
            </a:r>
            <a:r>
              <a:rPr lang="en-US" sz="2900" dirty="0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, Como, Italia </a:t>
            </a:r>
          </a:p>
          <a:p>
            <a:endParaRPr lang="en-US" sz="2900" dirty="0">
              <a:solidFill>
                <a:schemeClr val="tx1"/>
              </a:solidFill>
              <a:latin typeface="Britannic Bold" charset="0"/>
              <a:ea typeface="Britannic Bold" charset="0"/>
              <a:cs typeface="Britannic Bold" charset="0"/>
            </a:endParaRPr>
          </a:p>
          <a:p>
            <a:endParaRPr lang="en-US" sz="2600" dirty="0">
              <a:solidFill>
                <a:schemeClr val="tx1"/>
              </a:solidFill>
              <a:latin typeface="Britannic Bold" charset="0"/>
              <a:ea typeface="Britannic Bold" charset="0"/>
              <a:cs typeface="Britannic Bold" charset="0"/>
            </a:endParaRPr>
          </a:p>
          <a:p>
            <a:endParaRPr lang="en-US" sz="2600" dirty="0">
              <a:solidFill>
                <a:schemeClr val="tx1"/>
              </a:solidFill>
              <a:latin typeface="Britannic Bold" charset="0"/>
              <a:ea typeface="Britannic Bold" charset="0"/>
              <a:cs typeface="Britannic Bold" charset="0"/>
            </a:endParaRPr>
          </a:p>
          <a:p>
            <a:endParaRPr lang="en-US" sz="2600" dirty="0">
              <a:solidFill>
                <a:schemeClr val="tx1"/>
              </a:solidFill>
              <a:latin typeface="Bauhaus 93" charset="0"/>
              <a:ea typeface="Bauhaus 93" charset="0"/>
              <a:cs typeface="Bauhaus 9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21" y="1849171"/>
            <a:ext cx="3052491" cy="29837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360" y="1179792"/>
            <a:ext cx="3808905" cy="4029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The cosmological constant strikes back</a:t>
            </a:r>
            <a:endParaRPr lang="fr-FR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10" y="4842457"/>
            <a:ext cx="5043435" cy="4153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331" y="3215096"/>
            <a:ext cx="1007388" cy="2981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8061" y="3215096"/>
            <a:ext cx="1497911" cy="2916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01" y="1397971"/>
            <a:ext cx="1130300" cy="355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8006" y="1504963"/>
            <a:ext cx="1130300" cy="35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3191" y="6174893"/>
            <a:ext cx="5021209" cy="454507"/>
          </a:xfrm>
          <a:prstGeom prst="rect">
            <a:avLst/>
          </a:prstGeom>
          <a:ln w="25400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3780" y="4829005"/>
            <a:ext cx="5043435" cy="428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819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They</a:t>
            </a:r>
            <a:r>
              <a:rPr lang="fr-FR" sz="2400" b="1" dirty="0" smtClean="0"/>
              <a:t> are </a:t>
            </a:r>
            <a:r>
              <a:rPr lang="fr-FR" sz="2400" b="1" dirty="0" err="1" smtClean="0"/>
              <a:t>both</a:t>
            </a:r>
            <a:r>
              <a:rPr lang="fr-FR" sz="2400" b="1" dirty="0" smtClean="0"/>
              <a:t> real </a:t>
            </a:r>
            <a:r>
              <a:rPr lang="fr-FR" sz="2400" b="1" dirty="0" err="1" smtClean="0"/>
              <a:t>submanifolds</a:t>
            </a:r>
            <a:r>
              <a:rPr lang="fr-FR" sz="2400" b="1" dirty="0" smtClean="0"/>
              <a:t> of the </a:t>
            </a:r>
            <a:r>
              <a:rPr lang="fr-FR" sz="2400" b="1" dirty="0" err="1" smtClean="0"/>
              <a:t>same</a:t>
            </a:r>
            <a:r>
              <a:rPr lang="fr-FR" sz="2400" b="1" dirty="0" smtClean="0"/>
              <a:t> d-</a:t>
            </a:r>
            <a:r>
              <a:rPr lang="fr-FR" sz="2400" b="1" dirty="0" err="1" smtClean="0"/>
              <a:t>dimensional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complex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sphere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109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144" y="1264920"/>
            <a:ext cx="5858290" cy="5528851"/>
          </a:xfrm>
          <a:prstGeom prst="rect">
            <a:avLst/>
          </a:prstGeom>
        </p:spPr>
      </p:pic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763000" cy="1143000"/>
          </a:xfrm>
          <a:noFill/>
          <a:ln/>
        </p:spPr>
        <p:txBody>
          <a:bodyPr/>
          <a:lstStyle/>
          <a:p>
            <a:r>
              <a:rPr lang="en-US" sz="36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(A)</a:t>
            </a:r>
            <a:r>
              <a:rPr lang="en-US" sz="3600" b="1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dS</a:t>
            </a:r>
            <a:r>
              <a:rPr lang="en-US" sz="36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QFT  :  what’s the </a:t>
            </a:r>
            <a:r>
              <a:rPr lang="en-US" sz="3600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problem?</a:t>
            </a:r>
            <a:endParaRPr lang="en-GB" sz="36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8" name="Picture 18" descr="penros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066800"/>
            <a:ext cx="3078163" cy="60960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1524000"/>
            <a:ext cx="3886200" cy="406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G</a:t>
            </a:r>
            <a:r>
              <a:rPr lang="en-US" sz="4000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eodesics</a:t>
            </a:r>
            <a:endParaRPr lang="en-US" sz="40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23555" name="Picture 3" descr="dsplanegeo.e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2" y="1600201"/>
            <a:ext cx="6327775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473693"/>
            <a:ext cx="5334000" cy="54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1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990601"/>
            <a:ext cx="5511800" cy="5603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323749"/>
            <a:ext cx="5334000" cy="542240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533400"/>
          </a:xfrm>
        </p:spPr>
        <p:txBody>
          <a:bodyPr>
            <a:noAutofit/>
          </a:bodyPr>
          <a:lstStyle/>
          <a:p>
            <a:r>
              <a:rPr lang="en-US" b="1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AdS</a:t>
            </a:r>
            <a:r>
              <a:rPr lang="en-US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: </a:t>
            </a:r>
            <a:r>
              <a:rPr lang="en-US" b="1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timelike</a:t>
            </a:r>
            <a:r>
              <a:rPr lang="en-US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geodesics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1" y="1869655"/>
            <a:ext cx="5866903" cy="36360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1403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 </a:t>
            </a:r>
            <a:r>
              <a:rPr lang="fr-FR" dirty="0" err="1" smtClean="0"/>
              <a:t>sitter</a:t>
            </a:r>
            <a:r>
              <a:rPr lang="fr-FR" dirty="0" smtClean="0"/>
              <a:t>: </a:t>
            </a:r>
            <a:r>
              <a:rPr lang="fr-FR" dirty="0" err="1" smtClean="0"/>
              <a:t>wavepackets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(</a:t>
            </a:r>
            <a:r>
              <a:rPr lang="fr-FR" dirty="0" err="1" smtClean="0">
                <a:solidFill>
                  <a:srgbClr val="FF0000"/>
                </a:solidFill>
              </a:rPr>
              <a:t>Here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are I)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114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esitc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3573" y="1085333"/>
            <a:ext cx="5497512" cy="444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20482" name="Picture 4" descr="desitc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838201"/>
            <a:ext cx="5497512" cy="444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9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The asymptotic cones: </a:t>
            </a:r>
            <a:r>
              <a:rPr lang="en-US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boundaries and causal </a:t>
            </a:r>
            <a:r>
              <a:rPr lang="en-US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structure</a:t>
            </a:r>
            <a:endParaRPr lang="en-GB" b="1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705600" y="3547647"/>
            <a:ext cx="3581400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1600" dirty="0" err="1">
                <a:latin typeface="Franklin Gothic Demi" charset="0"/>
                <a:ea typeface="Franklin Gothic Demi" charset="0"/>
                <a:cs typeface="Franklin Gothic Demi" charset="0"/>
              </a:rPr>
              <a:t>AdS</a:t>
            </a:r>
            <a:r>
              <a:rPr lang="en-US" sz="1600" dirty="0">
                <a:latin typeface="Franklin Gothic Demi" charset="0"/>
                <a:ea typeface="Franklin Gothic Demi" charset="0"/>
                <a:cs typeface="Franklin Gothic Demi" charset="0"/>
              </a:rPr>
              <a:t>: causal but not strongly causal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419600" y="2861847"/>
            <a:ext cx="106680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ea typeface="Helvetica" charset="0"/>
                <a:cs typeface="Helvetica" charset="0"/>
              </a:rPr>
              <a:t>timelike</a:t>
            </a:r>
            <a:endParaRPr lang="en-US" sz="2000" b="1" dirty="0">
              <a:ea typeface="Helvetica" charset="0"/>
              <a:cs typeface="Helvetica" charset="0"/>
            </a:endParaRPr>
          </a:p>
        </p:txBody>
      </p:sp>
      <p:cxnSp>
        <p:nvCxnSpPr>
          <p:cNvPr id="4" name="Straight Arrow Connector 3"/>
          <p:cNvCxnSpPr>
            <a:stCxn id="9" idx="0"/>
          </p:cNvCxnSpPr>
          <p:nvPr/>
        </p:nvCxnSpPr>
        <p:spPr>
          <a:xfrm flipH="1" flipV="1">
            <a:off x="4191000" y="2209803"/>
            <a:ext cx="762000" cy="65204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2"/>
          </p:cNvCxnSpPr>
          <p:nvPr/>
        </p:nvCxnSpPr>
        <p:spPr>
          <a:xfrm flipH="1">
            <a:off x="4191000" y="3261957"/>
            <a:ext cx="762000" cy="48847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554913" y="1421768"/>
            <a:ext cx="128271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ea typeface="Helvetica" charset="0"/>
                <a:cs typeface="Helvetica" charset="0"/>
              </a:rPr>
              <a:t>spacelike</a:t>
            </a:r>
            <a:endParaRPr lang="en-US" sz="2000" b="1" dirty="0">
              <a:ea typeface="Helvetica" charset="0"/>
              <a:cs typeface="Helvetica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7481098" y="1827981"/>
            <a:ext cx="701679" cy="87680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196269" y="1821443"/>
            <a:ext cx="790563" cy="88988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2" y="5546783"/>
            <a:ext cx="664768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dscone.e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1515582"/>
            <a:ext cx="5974111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11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>
              <a:defRPr/>
            </a:pPr>
            <a:r>
              <a:rPr lang="en-US" sz="3600" b="1" dirty="0">
                <a:latin typeface="Franklin Gothic Demi Cond" charset="0"/>
                <a:ea typeface="Franklin Gothic Demi Cond" charset="0"/>
                <a:cs typeface="Franklin Gothic Demi Cond" charset="0"/>
              </a:rPr>
              <a:t>Geodesics: the asymptotic cone as </a:t>
            </a:r>
            <a:br>
              <a:rPr lang="en-US" sz="3600" b="1" dirty="0">
                <a:latin typeface="Franklin Gothic Demi Cond" charset="0"/>
                <a:ea typeface="Franklin Gothic Demi Cond" charset="0"/>
                <a:cs typeface="Franklin Gothic Demi Cond" charset="0"/>
              </a:rPr>
            </a:br>
            <a:r>
              <a:rPr lang="en-US" sz="3600" b="1" dirty="0">
                <a:latin typeface="Franklin Gothic Demi Cond" charset="0"/>
                <a:ea typeface="Franklin Gothic Demi Cond" charset="0"/>
                <a:cs typeface="Franklin Gothic Demi Cond" charset="0"/>
              </a:rPr>
              <a:t>the space of momentum directions</a:t>
            </a:r>
            <a:endParaRPr lang="en-GB" sz="3600" b="1" dirty="0"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116" y="1710529"/>
            <a:ext cx="6019800" cy="9777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841" y="5106873"/>
            <a:ext cx="6087347" cy="789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3370" y="3032530"/>
            <a:ext cx="3579484" cy="7503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8899" y="4041599"/>
            <a:ext cx="3817779" cy="78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9003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lightgeo.e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731089"/>
            <a:ext cx="6172200" cy="463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b="1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Lightlike</a:t>
            </a:r>
            <a:r>
              <a:rPr lang="en-US" sz="36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geodesics</a:t>
            </a:r>
            <a:endParaRPr lang="en-GB" sz="36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561" y="4873609"/>
            <a:ext cx="3715104" cy="1292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1" y="4873610"/>
            <a:ext cx="3363995" cy="8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3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dscone.e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272988"/>
            <a:ext cx="5486400" cy="411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11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Conserved quantities  </a:t>
            </a:r>
            <a:endParaRPr lang="en-GB" sz="360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52" y="4149987"/>
            <a:ext cx="6845076" cy="855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5390074"/>
            <a:ext cx="3976421" cy="9426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5432254"/>
            <a:ext cx="2559372" cy="8583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2753590"/>
            <a:ext cx="2476500" cy="95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1353191"/>
            <a:ext cx="64897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Classical scattering  </a:t>
            </a:r>
            <a:endParaRPr lang="en-GB" sz="40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008907"/>
            <a:ext cx="5257800" cy="381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993" y="4792726"/>
            <a:ext cx="7886700" cy="44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1695569"/>
            <a:ext cx="3292704" cy="7078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829842"/>
            <a:ext cx="3312157" cy="710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843" y="2733435"/>
            <a:ext cx="8001000" cy="469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686" y="3643057"/>
            <a:ext cx="3048000" cy="4812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1066" y="5652001"/>
            <a:ext cx="4229100" cy="823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0400" y="3613825"/>
            <a:ext cx="4559300" cy="65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1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De Sitter &amp; anti de </a:t>
            </a:r>
            <a:r>
              <a:rPr lang="fr-FR" dirty="0" err="1" smtClean="0"/>
              <a:t>sitter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who are they? </a:t>
            </a:r>
            <a:endParaRPr lang="fr-F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(</a:t>
            </a:r>
            <a:r>
              <a:rPr lang="fr-FR" dirty="0" err="1" smtClean="0">
                <a:solidFill>
                  <a:srgbClr val="FF0000"/>
                </a:solidFill>
              </a:rPr>
              <a:t>Carneade</a:t>
            </a:r>
            <a:r>
              <a:rPr lang="fr-FR" dirty="0" smtClean="0">
                <a:solidFill>
                  <a:srgbClr val="FF0000"/>
                </a:solidFill>
              </a:rPr>
              <a:t>, chi </a:t>
            </a:r>
            <a:r>
              <a:rPr lang="fr-FR" dirty="0" err="1" smtClean="0">
                <a:solidFill>
                  <a:srgbClr val="FF0000"/>
                </a:solidFill>
              </a:rPr>
              <a:t>era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costui</a:t>
            </a:r>
            <a:r>
              <a:rPr lang="fr-FR" dirty="0" smtClean="0">
                <a:solidFill>
                  <a:srgbClr val="FF0000"/>
                </a:solidFill>
              </a:rPr>
              <a:t>?)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75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snoccor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64" y="918236"/>
            <a:ext cx="5896136" cy="4424019"/>
          </a:xfrm>
          <a:prstGeom prst="rect">
            <a:avLst/>
          </a:prstGeom>
        </p:spPr>
      </p:pic>
      <p:sp>
        <p:nvSpPr>
          <p:cNvPr id="24579" name="Rectangle 11"/>
          <p:cNvSpPr>
            <a:spLocks noGrp="1" noChangeArrowheads="1"/>
          </p:cNvSpPr>
          <p:nvPr>
            <p:ph type="title"/>
          </p:nvPr>
        </p:nvSpPr>
        <p:spPr>
          <a:xfrm>
            <a:off x="1828800" y="274639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Example: particle decay in 2D</a:t>
            </a:r>
            <a:endParaRPr lang="en-GB" sz="40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495800" y="4345346"/>
            <a:ext cx="3657600" cy="14811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9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648200" y="2394175"/>
            <a:ext cx="6019800" cy="15682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7856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38489" y="1931989"/>
              <a:ext cx="1587" cy="1587"/>
            </p14:xfrm>
          </p:contentPart>
        </mc:Choice>
        <mc:Fallback xmlns="">
          <p:pic>
            <p:nvPicPr>
              <p:cNvPr id="57856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10124" y="1927624"/>
                <a:ext cx="10316" cy="10316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09800" y="6071583"/>
            <a:ext cx="7924800" cy="324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5500" y="1472215"/>
            <a:ext cx="2768600" cy="38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4751" y="4893293"/>
            <a:ext cx="26797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desitterco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9123" y="2788303"/>
            <a:ext cx="6475799" cy="443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604" name="Straight Arrow Connector 19"/>
          <p:cNvCxnSpPr>
            <a:cxnSpLocks noChangeShapeType="1"/>
          </p:cNvCxnSpPr>
          <p:nvPr/>
        </p:nvCxnSpPr>
        <p:spPr bwMode="auto">
          <a:xfrm flipV="1">
            <a:off x="8932594" y="3581402"/>
            <a:ext cx="777220" cy="1381351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5605" name="Straight Arrow Connector 33"/>
          <p:cNvCxnSpPr>
            <a:cxnSpLocks noChangeShapeType="1"/>
          </p:cNvCxnSpPr>
          <p:nvPr/>
        </p:nvCxnSpPr>
        <p:spPr bwMode="auto">
          <a:xfrm flipV="1">
            <a:off x="8955289" y="4789567"/>
            <a:ext cx="754527" cy="17318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25608" name="Picture 1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27246" y="4521026"/>
            <a:ext cx="590687" cy="44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7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4027" y="2818821"/>
            <a:ext cx="326432" cy="60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de Sitter plane waves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2772214"/>
            <a:ext cx="6440715" cy="462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2398" y="3681587"/>
            <a:ext cx="4677636" cy="73428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844" y="4814185"/>
            <a:ext cx="3860800" cy="53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844" y="5726569"/>
            <a:ext cx="4724400" cy="533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1223" y="1628827"/>
            <a:ext cx="3517900" cy="508000"/>
          </a:xfrm>
          <a:prstGeom prst="rect">
            <a:avLst/>
          </a:prstGeom>
          <a:effectLst>
            <a:glow rad="927100">
              <a:srgbClr val="FFFF00">
                <a:alpha val="48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94201" y="1656173"/>
            <a:ext cx="2796259" cy="46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5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Principal de Sitter waves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162800" y="2775982"/>
            <a:ext cx="4337051" cy="3079751"/>
            <a:chOff x="4359962" y="2999178"/>
            <a:chExt cx="4337050" cy="3079750"/>
          </a:xfrm>
        </p:grpSpPr>
        <p:pic>
          <p:nvPicPr>
            <p:cNvPr id="26627" name="Picture 6" descr="desittercon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59962" y="2999178"/>
              <a:ext cx="4337050" cy="307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629" name="Straight Arrow Connector 19"/>
            <p:cNvCxnSpPr>
              <a:cxnSpLocks noChangeShapeType="1"/>
            </p:cNvCxnSpPr>
            <p:nvPr/>
          </p:nvCxnSpPr>
          <p:spPr bwMode="auto">
            <a:xfrm rot="5400000" flipH="1" flipV="1">
              <a:off x="6438900" y="3726253"/>
              <a:ext cx="914400" cy="53340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6630" name="Straight Arrow Connector 33"/>
            <p:cNvCxnSpPr>
              <a:cxnSpLocks noChangeShapeType="1"/>
            </p:cNvCxnSpPr>
            <p:nvPr/>
          </p:nvCxnSpPr>
          <p:spPr bwMode="auto">
            <a:xfrm flipV="1">
              <a:off x="6629400" y="4415033"/>
              <a:ext cx="533400" cy="762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460883"/>
            <a:ext cx="3733800" cy="452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139" y="2168126"/>
            <a:ext cx="4749800" cy="58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139" y="4191837"/>
            <a:ext cx="2336277" cy="454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2773" y="4971832"/>
            <a:ext cx="5358353" cy="452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211104"/>
            <a:ext cx="2793280" cy="53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8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Complementary de Sitter waves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086600" y="3429001"/>
            <a:ext cx="4337051" cy="3079751"/>
            <a:chOff x="4359962" y="2999178"/>
            <a:chExt cx="4337050" cy="3079750"/>
          </a:xfrm>
        </p:grpSpPr>
        <p:pic>
          <p:nvPicPr>
            <p:cNvPr id="26627" name="Picture 6" descr="desittercon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59962" y="2999178"/>
              <a:ext cx="4337050" cy="307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629" name="Straight Arrow Connector 19"/>
            <p:cNvCxnSpPr>
              <a:cxnSpLocks noChangeShapeType="1"/>
            </p:cNvCxnSpPr>
            <p:nvPr/>
          </p:nvCxnSpPr>
          <p:spPr bwMode="auto">
            <a:xfrm rot="5400000" flipH="1" flipV="1">
              <a:off x="6438900" y="3726253"/>
              <a:ext cx="914400" cy="53340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6630" name="Straight Arrow Connector 33"/>
            <p:cNvCxnSpPr>
              <a:cxnSpLocks noChangeShapeType="1"/>
            </p:cNvCxnSpPr>
            <p:nvPr/>
          </p:nvCxnSpPr>
          <p:spPr bwMode="auto">
            <a:xfrm flipV="1">
              <a:off x="6629400" y="4415033"/>
              <a:ext cx="533400" cy="762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496" y="2967232"/>
            <a:ext cx="6711951" cy="360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2140470"/>
            <a:ext cx="3810000" cy="476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78" y="1419983"/>
            <a:ext cx="5880100" cy="477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0659" y="4635161"/>
            <a:ext cx="2400693" cy="484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0659" y="5339202"/>
            <a:ext cx="5346700" cy="453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978" y="3675753"/>
            <a:ext cx="3457935" cy="5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3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6" descr="desitterc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3357" y="1177419"/>
            <a:ext cx="4337051" cy="307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err="1" smtClean="0">
                <a:latin typeface="Helvetica Neue Condensed" charset="0"/>
                <a:ea typeface="Helvetica Neue Condensed" charset="0"/>
                <a:cs typeface="Helvetica Neue Condensed" charset="0"/>
              </a:rPr>
              <a:t>Tachyonic</a:t>
            </a:r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 de Sitter waves</a:t>
            </a:r>
          </a:p>
        </p:txBody>
      </p:sp>
      <p:cxnSp>
        <p:nvCxnSpPr>
          <p:cNvPr id="26629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8953500" y="1872711"/>
            <a:ext cx="914400" cy="5334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6630" name="Straight Arrow Connector 33"/>
          <p:cNvCxnSpPr>
            <a:cxnSpLocks noChangeShapeType="1"/>
          </p:cNvCxnSpPr>
          <p:nvPr/>
        </p:nvCxnSpPr>
        <p:spPr bwMode="auto">
          <a:xfrm flipV="1">
            <a:off x="9144000" y="2590800"/>
            <a:ext cx="533400" cy="762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25" y="1682211"/>
            <a:ext cx="910488" cy="320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015" y="1652858"/>
            <a:ext cx="1911119" cy="330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88" y="2343042"/>
            <a:ext cx="3517900" cy="50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1300" y="4148822"/>
            <a:ext cx="6362700" cy="4191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015" y="4986973"/>
            <a:ext cx="5232400" cy="469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7015" y="5795744"/>
            <a:ext cx="7658100" cy="50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" y="3202654"/>
            <a:ext cx="25654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2" descr="lightgeo.e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049020"/>
            <a:ext cx="6327775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10058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A sewing </a:t>
            </a:r>
            <a:r>
              <a:rPr lang="en-US" b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is necessary around</a:t>
            </a:r>
            <a:endParaRPr lang="en-US" b="1" dirty="0" smtClean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643402"/>
            <a:ext cx="19050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5530532"/>
            <a:ext cx="9677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4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925"/>
            <a:ext cx="121920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Plane waves and </a:t>
            </a:r>
            <a:r>
              <a:rPr lang="en-US" sz="4000" b="1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w</a:t>
            </a:r>
            <a:r>
              <a:rPr lang="en-US" sz="4000" b="1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avepackets</a:t>
            </a:r>
            <a:r>
              <a:rPr lang="en-US" sz="4000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in Minkowski space</a:t>
            </a:r>
            <a:endParaRPr lang="en-US" sz="40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54097"/>
            <a:ext cx="2743200" cy="4114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334071"/>
            <a:ext cx="2438400" cy="4079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925188"/>
            <a:ext cx="7358957" cy="448955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8975243" y="1706259"/>
            <a:ext cx="3891086" cy="2788618"/>
            <a:chOff x="8975243" y="1706259"/>
            <a:chExt cx="3891086" cy="2788618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75243" y="2374143"/>
              <a:ext cx="3891086" cy="2120734"/>
            </a:xfrm>
            <a:prstGeom prst="rect">
              <a:avLst/>
            </a:prstGeom>
          </p:spPr>
        </p:pic>
        <p:cxnSp>
          <p:nvCxnSpPr>
            <p:cNvPr id="25" name="Straight Arrow Connector 24"/>
            <p:cNvCxnSpPr/>
            <p:nvPr/>
          </p:nvCxnSpPr>
          <p:spPr>
            <a:xfrm flipV="1">
              <a:off x="10858214" y="2374144"/>
              <a:ext cx="125144" cy="145597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94270" y="1706259"/>
              <a:ext cx="2327888" cy="407649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199" y="2756412"/>
            <a:ext cx="5105401" cy="6940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097" y="3519485"/>
            <a:ext cx="5722097" cy="6767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096" y="4876801"/>
            <a:ext cx="6702271" cy="107331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8914" y="6125903"/>
            <a:ext cx="749300" cy="3175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0189" y="3459055"/>
            <a:ext cx="2184400" cy="406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1998" y="4004492"/>
            <a:ext cx="3942604" cy="1846140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>
            <a:off x="9893300" y="4196210"/>
            <a:ext cx="609600" cy="188726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3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9" y="1623204"/>
            <a:ext cx="3069361" cy="1672874"/>
          </a:xfrm>
          <a:prstGeom prst="rect">
            <a:avLst/>
          </a:prstGeom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925"/>
            <a:ext cx="121920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Franklin Gothic Demi Cond" charset="0"/>
                <a:ea typeface="Franklin Gothic Demi Cond" charset="0"/>
                <a:cs typeface="Franklin Gothic Demi Cond" charset="0"/>
              </a:rPr>
              <a:t>Backward and forward tubes in the complex Minkowski space</a:t>
            </a:r>
            <a:endParaRPr lang="en-US" sz="4000" b="1" dirty="0"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1381056" y="1295400"/>
            <a:ext cx="125144" cy="145597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46" y="1199413"/>
            <a:ext cx="2438400" cy="4079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49" y="1643863"/>
            <a:ext cx="7358957" cy="44895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1930" y="1161060"/>
            <a:ext cx="2327888" cy="4076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649" y="2730969"/>
            <a:ext cx="4582551" cy="73386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649" y="3589098"/>
            <a:ext cx="1777734" cy="330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6086" y="3905457"/>
            <a:ext cx="2872154" cy="28559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5423" y="2752529"/>
            <a:ext cx="4418063" cy="744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8961" y="3589098"/>
            <a:ext cx="1664525" cy="3096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5600" y="3919897"/>
            <a:ext cx="2895599" cy="30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03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Two-point function; perturbative QFT</a:t>
            </a:r>
            <a:endParaRPr lang="en-US" sz="40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4217289"/>
            <a:ext cx="6832600" cy="1028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100" y="5315918"/>
            <a:ext cx="6616700" cy="1020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01" y="1493318"/>
            <a:ext cx="35052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045" y="1556818"/>
            <a:ext cx="6184900" cy="469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101" y="3125644"/>
            <a:ext cx="4813300" cy="684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999" y="2382264"/>
            <a:ext cx="4813300" cy="65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7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714" y="2146466"/>
            <a:ext cx="3891086" cy="2120734"/>
          </a:xfrm>
          <a:prstGeom prst="rect">
            <a:avLst/>
          </a:prstGeom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9200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Normal </a:t>
            </a:r>
            <a:r>
              <a:rPr lang="en-US" sz="4000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Analyticity = Positivity </a:t>
            </a:r>
            <a:r>
              <a:rPr lang="en-US" sz="4000" b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of Energy-momentum</a:t>
            </a:r>
            <a:endParaRPr lang="en-US" sz="40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323343"/>
            <a:ext cx="8947730" cy="5818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582" y="1933524"/>
            <a:ext cx="2287373" cy="311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485" y="2244675"/>
            <a:ext cx="3017980" cy="3000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9446" y="2331626"/>
            <a:ext cx="2927611" cy="30346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076" y="5705746"/>
            <a:ext cx="5355924" cy="359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8400" y="5705746"/>
            <a:ext cx="5705251" cy="38400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0846701" y="1676400"/>
            <a:ext cx="278499" cy="191222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0400" y="1295400"/>
            <a:ext cx="5334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2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05000" y="152400"/>
            <a:ext cx="84582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Franklin Gothic Demi Cond" charset="0"/>
                <a:ea typeface="Franklin Gothic Demi Cond" charset="0"/>
                <a:cs typeface="Franklin Gothic Demi Cond" charset="0"/>
              </a:rPr>
              <a:t>1917: The birth of cosmology as a science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</a:t>
            </a:r>
          </a:p>
        </p:txBody>
      </p:sp>
      <p:pic>
        <p:nvPicPr>
          <p:cNvPr id="4" name="Picture 7" descr="C:\My Documents\orsay\ae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0838" y="2894148"/>
            <a:ext cx="4771732" cy="38169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Relaxed" fov="3000000">
              <a:rot lat="19200000" lon="0" rev="0"/>
            </a:camera>
            <a:lightRig rig="threePt" dir="t">
              <a:rot lat="0" lon="0" rev="2100000"/>
            </a:lightRig>
          </a:scene3d>
          <a:sp3d z="12700" extrusionH="25400">
            <a:extrusionClr>
              <a:srgbClr val="000000"/>
            </a:extrusionClr>
          </a:sp3d>
        </p:spPr>
      </p:pic>
      <p:sp>
        <p:nvSpPr>
          <p:cNvPr id="6" name="Rettangolo 5"/>
          <p:cNvSpPr/>
          <p:nvPr/>
        </p:nvSpPr>
        <p:spPr>
          <a:xfrm>
            <a:off x="1907043" y="1331895"/>
            <a:ext cx="8377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>
                <a:ea typeface="Helvetica Neue Light" charset="0"/>
                <a:cs typeface="Helvetica Neue Light" charset="0"/>
              </a:rPr>
              <a:t>1916-1919: the famous </a:t>
            </a:r>
            <a:r>
              <a:rPr lang="en-US" sz="2400" dirty="0" smtClean="0">
                <a:ea typeface="Helvetica Neue Light" charset="0"/>
                <a:cs typeface="Helvetica Neue Light" charset="0"/>
              </a:rPr>
              <a:t>debate</a:t>
            </a:r>
          </a:p>
          <a:p>
            <a:pPr algn="ctr">
              <a:buNone/>
            </a:pPr>
            <a:r>
              <a:rPr lang="en-US" sz="2400" dirty="0" smtClean="0">
                <a:ea typeface="Helvetica Neue Light" charset="0"/>
                <a:cs typeface="Helvetica Neue Light" charset="0"/>
              </a:rPr>
              <a:t> </a:t>
            </a:r>
            <a:r>
              <a:rPr lang="en-US" sz="2400" dirty="0">
                <a:ea typeface="Helvetica Neue Light" charset="0"/>
                <a:cs typeface="Helvetica Neue Light" charset="0"/>
              </a:rPr>
              <a:t>between </a:t>
            </a:r>
            <a:r>
              <a:rPr lang="en-US" sz="2400" dirty="0" smtClean="0">
                <a:ea typeface="Helvetica Neue Light" charset="0"/>
                <a:cs typeface="Helvetica Neue Light" charset="0"/>
              </a:rPr>
              <a:t>Einstein</a:t>
            </a:r>
            <a:r>
              <a:rPr lang="en-US" sz="2400" dirty="0">
                <a:ea typeface="Helvetica Neue Light" charset="0"/>
                <a:cs typeface="Helvetica Neue Light" charset="0"/>
              </a:rPr>
              <a:t>, </a:t>
            </a:r>
            <a:r>
              <a:rPr lang="en-US" sz="2400" dirty="0" smtClean="0">
                <a:ea typeface="Helvetica Neue Light" charset="0"/>
                <a:cs typeface="Helvetica Neue Light" charset="0"/>
              </a:rPr>
              <a:t>de </a:t>
            </a:r>
            <a:r>
              <a:rPr lang="en-US" sz="2400" dirty="0">
                <a:ea typeface="Helvetica Neue Light" charset="0"/>
                <a:cs typeface="Helvetica Neue Light" charset="0"/>
              </a:rPr>
              <a:t>Sitter, Weyl and Klein </a:t>
            </a:r>
            <a:endParaRPr lang="en-US" sz="2400" dirty="0" smtClean="0">
              <a:ea typeface="Helvetica Neue Light" charset="0"/>
              <a:cs typeface="Helvetica Neue Light" charset="0"/>
            </a:endParaRPr>
          </a:p>
          <a:p>
            <a:pPr algn="ctr">
              <a:buNone/>
            </a:pPr>
            <a:r>
              <a:rPr lang="en-US" sz="2400" dirty="0" smtClean="0">
                <a:ea typeface="Helvetica Neue Light" charset="0"/>
                <a:cs typeface="Helvetica Neue Light" charset="0"/>
              </a:rPr>
              <a:t>over </a:t>
            </a:r>
            <a:r>
              <a:rPr lang="en-US" sz="2400" dirty="0">
                <a:ea typeface="Helvetica Neue Light" charset="0"/>
                <a:cs typeface="Helvetica Neue Light" charset="0"/>
              </a:rPr>
              <a:t>the relativity of inertia</a:t>
            </a:r>
          </a:p>
        </p:txBody>
      </p:sp>
      <p:pic>
        <p:nvPicPr>
          <p:cNvPr id="7" name="Segnaposto contenuto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7" y="1221232"/>
            <a:ext cx="2589941" cy="3581402"/>
          </a:xfrm>
          <a:prstGeom prst="rect">
            <a:avLst/>
          </a:prstGeom>
        </p:spPr>
      </p:pic>
      <p:pic>
        <p:nvPicPr>
          <p:cNvPr id="8" name="Segnaposto contenuto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10" y="1132462"/>
            <a:ext cx="2473933" cy="352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/>
          <p:cNvGrpSpPr/>
          <p:nvPr/>
        </p:nvGrpSpPr>
        <p:grpSpPr>
          <a:xfrm>
            <a:off x="5937259" y="2411975"/>
            <a:ext cx="5157208" cy="3839284"/>
            <a:chOff x="4428083" y="1560862"/>
            <a:chExt cx="5050478" cy="3670488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8083" y="1560862"/>
              <a:ext cx="5050478" cy="3670488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>
            <a:xfrm flipV="1">
              <a:off x="7053819" y="2256078"/>
              <a:ext cx="108814" cy="1062322"/>
            </a:xfrm>
            <a:prstGeom prst="straightConnector1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755555" y="2440942"/>
            <a:ext cx="5151328" cy="3940263"/>
            <a:chOff x="-620424" y="1661792"/>
            <a:chExt cx="5191593" cy="377304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20424" y="1661792"/>
              <a:ext cx="5191593" cy="3773045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2052613" y="2231763"/>
              <a:ext cx="824257" cy="1022878"/>
            </a:xfrm>
            <a:prstGeom prst="straightConnector1">
              <a:avLst/>
            </a:prstGeom>
            <a:ln w="349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2057400" y="3242463"/>
              <a:ext cx="536234" cy="3388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057400" y="2743202"/>
              <a:ext cx="742795" cy="499261"/>
            </a:xfrm>
            <a:prstGeom prst="straightConnector1">
              <a:avLst/>
            </a:prstGeom>
            <a:ln w="3492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057400" y="2602759"/>
              <a:ext cx="0" cy="639704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AutoShape 4"/>
          <p:cNvSpPr>
            <a:spLocks noChangeAspect="1" noChangeArrowheads="1" noTextEdit="1"/>
          </p:cNvSpPr>
          <p:nvPr/>
        </p:nvSpPr>
        <p:spPr bwMode="auto">
          <a:xfrm>
            <a:off x="5029200" y="762001"/>
            <a:ext cx="7634571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pPr algn="ctr">
              <a:defRPr/>
            </a:pPr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GB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G</a:t>
            </a:r>
            <a:r>
              <a:rPr lang="en-GB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eometry: de Sitter tubes</a:t>
            </a:r>
            <a:endParaRPr lang="it-IT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524" y="1004568"/>
            <a:ext cx="1575569" cy="30570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995" y="985026"/>
            <a:ext cx="2300891" cy="33302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825" y="3471165"/>
            <a:ext cx="2243588" cy="134615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2181" y="1600317"/>
            <a:ext cx="6632575" cy="4842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785" y="4588718"/>
            <a:ext cx="28956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9042" y="4697245"/>
            <a:ext cx="2679700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6425" y="5948771"/>
            <a:ext cx="5025335" cy="440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5471" y="987130"/>
            <a:ext cx="1573415" cy="3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8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922" y="1538615"/>
            <a:ext cx="5086273" cy="4559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3" y="1511773"/>
            <a:ext cx="5988593" cy="4613307"/>
          </a:xfrm>
          <a:prstGeom prst="rect">
            <a:avLst/>
          </a:prstGeom>
        </p:spPr>
      </p:pic>
      <p:sp>
        <p:nvSpPr>
          <p:cNvPr id="12" name="AutoShape 4"/>
          <p:cNvSpPr>
            <a:spLocks noChangeAspect="1" noChangeArrowheads="1" noTextEdit="1"/>
          </p:cNvSpPr>
          <p:nvPr/>
        </p:nvSpPr>
        <p:spPr bwMode="auto">
          <a:xfrm>
            <a:off x="5029200" y="762001"/>
            <a:ext cx="7634571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pPr algn="ctr">
              <a:defRPr/>
            </a:pPr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81200" y="-228600"/>
            <a:ext cx="8229600" cy="1143000"/>
          </a:xfrm>
        </p:spPr>
        <p:txBody>
          <a:bodyPr/>
          <a:lstStyle/>
          <a:p>
            <a:r>
              <a:rPr lang="en-GB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G</a:t>
            </a:r>
            <a:r>
              <a:rPr lang="en-GB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eometry: de Sitter tubes</a:t>
            </a:r>
            <a:endParaRPr lang="it-IT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586" y="6221520"/>
            <a:ext cx="1382164" cy="268181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4634" y="5673961"/>
            <a:ext cx="2530727" cy="366289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7626" y="1008881"/>
            <a:ext cx="7016751" cy="5122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5792" y="3011162"/>
            <a:ext cx="2173717" cy="1416303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8621339" y="3446796"/>
            <a:ext cx="304867" cy="119783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2848988" y="2743201"/>
            <a:ext cx="941965" cy="699883"/>
          </a:xfrm>
          <a:prstGeom prst="straightConnector1">
            <a:avLst/>
          </a:prstGeom>
          <a:ln w="349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810000" y="3446796"/>
            <a:ext cx="381000" cy="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806293" y="3464060"/>
            <a:ext cx="871129" cy="963405"/>
          </a:xfrm>
          <a:prstGeom prst="straightConnector1">
            <a:avLst/>
          </a:prstGeom>
          <a:ln w="349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806291" y="3443084"/>
            <a:ext cx="0" cy="569859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5791" y="5673959"/>
            <a:ext cx="5540944" cy="4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9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226360"/>
            <a:ext cx="3513203" cy="409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4317048"/>
            <a:ext cx="3490929" cy="39742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6978817" y="2194716"/>
            <a:ext cx="5136983" cy="4617718"/>
            <a:chOff x="4118807" y="1905000"/>
            <a:chExt cx="5245604" cy="47117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8807" y="1905000"/>
              <a:ext cx="5245604" cy="47117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6858001" y="3124200"/>
              <a:ext cx="457199" cy="838200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858001" y="2971800"/>
              <a:ext cx="1066799" cy="99060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Plane </a:t>
            </a:r>
            <a:r>
              <a:rPr lang="fr-FR" dirty="0" err="1" smtClean="0"/>
              <a:t>waves</a:t>
            </a:r>
            <a:r>
              <a:rPr lang="fr-FR" dirty="0" smtClean="0"/>
              <a:t> are </a:t>
            </a:r>
            <a:r>
              <a:rPr lang="fr-FR" dirty="0" err="1" smtClean="0"/>
              <a:t>holomorphic</a:t>
            </a:r>
            <a:r>
              <a:rPr lang="fr-FR" dirty="0" smtClean="0"/>
              <a:t> in the tubes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747" y="1580875"/>
            <a:ext cx="9436100" cy="5969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9669233" y="4088447"/>
            <a:ext cx="449057" cy="122631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950" y="6019800"/>
            <a:ext cx="99441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0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/>
          <p:cNvSpPr>
            <a:spLocks noChangeAspect="1" noChangeArrowheads="1" noTextEdit="1"/>
          </p:cNvSpPr>
          <p:nvPr/>
        </p:nvSpPr>
        <p:spPr bwMode="auto">
          <a:xfrm>
            <a:off x="5029200" y="762001"/>
            <a:ext cx="7634571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pPr algn="ctr">
              <a:defRPr/>
            </a:pPr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dS</a:t>
            </a:r>
            <a:r>
              <a:rPr lang="en-GB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-QFT :  Normal </a:t>
            </a:r>
            <a:r>
              <a:rPr lang="en-GB" b="1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Analiticity</a:t>
            </a:r>
            <a:r>
              <a:rPr lang="it-IT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it-IT" b="1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Assumption</a:t>
            </a:r>
            <a:endParaRPr lang="it-IT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956" y="2403471"/>
            <a:ext cx="6796088" cy="492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900" y="1836807"/>
            <a:ext cx="5181600" cy="3729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358" y="1204037"/>
            <a:ext cx="6423025" cy="3961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2" y="3352309"/>
            <a:ext cx="3105753" cy="321759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590" y="3352310"/>
            <a:ext cx="3406247" cy="325569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2902" y="4572001"/>
            <a:ext cx="508687" cy="50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288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charset="0"/>
              </a:rPr>
              <a:t/>
            </a:r>
            <a:br>
              <a:rPr lang="en-US" b="1" dirty="0" smtClean="0">
                <a:latin typeface="Times New Roman" charset="0"/>
              </a:rPr>
            </a:br>
            <a:r>
              <a:rPr lang="en-US" sz="40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Normal Analyticity +de Sitter invariance =Maximal Analyticity 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300" y="3796671"/>
            <a:ext cx="3403600" cy="213239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4267201" y="2167666"/>
            <a:ext cx="2863564" cy="53794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ame 17"/>
          <p:cNvSpPr/>
          <p:nvPr/>
        </p:nvSpPr>
        <p:spPr>
          <a:xfrm>
            <a:off x="6985000" y="1463821"/>
            <a:ext cx="2133600" cy="972816"/>
          </a:xfrm>
          <a:prstGeom prst="fram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59011" y="2436637"/>
            <a:ext cx="3738947" cy="1873376"/>
            <a:chOff x="35011" y="2436637"/>
            <a:chExt cx="3738946" cy="18733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11" y="2436637"/>
              <a:ext cx="3738946" cy="187337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600" y="3556859"/>
              <a:ext cx="384246" cy="208829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867" y="1774350"/>
            <a:ext cx="5854700" cy="4699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197" y="2778073"/>
            <a:ext cx="1291671" cy="2680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0867" y="5206019"/>
            <a:ext cx="5689600" cy="584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0" y="4408719"/>
            <a:ext cx="5943600" cy="280144"/>
          </a:xfrm>
          <a:prstGeom prst="rect">
            <a:avLst/>
          </a:prstGeom>
        </p:spPr>
      </p:pic>
      <p:sp>
        <p:nvSpPr>
          <p:cNvPr id="39941" name="AutoShape 5"/>
          <p:cNvSpPr>
            <a:spLocks noChangeArrowheads="1"/>
          </p:cNvSpPr>
          <p:nvPr/>
        </p:nvSpPr>
        <p:spPr bwMode="auto">
          <a:xfrm>
            <a:off x="3124200" y="2726451"/>
            <a:ext cx="6729763" cy="1235951"/>
          </a:xfrm>
          <a:prstGeom prst="leftArrow">
            <a:avLst>
              <a:gd name="adj1" fmla="val 50000"/>
              <a:gd name="adj2" fmla="val 70588"/>
            </a:avLst>
          </a:prstGeom>
          <a:solidFill>
            <a:srgbClr val="FFFF00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0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The cut reflects causality and QM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72085" y="6107668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(Jacques </a:t>
            </a:r>
            <a:r>
              <a:rPr lang="it-IT" b="1" dirty="0" err="1">
                <a:latin typeface="Helvetica Neue Condensed" charset="0"/>
                <a:ea typeface="Helvetica Neue Condensed" charset="0"/>
                <a:cs typeface="Helvetica Neue Condensed" charset="0"/>
              </a:rPr>
              <a:t>Bros</a:t>
            </a:r>
            <a:r>
              <a:rPr lang="it-IT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 and UM 1994)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624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923" y="3496255"/>
            <a:ext cx="2286000" cy="1415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190457"/>
            <a:ext cx="769656" cy="5720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413" y="3720033"/>
            <a:ext cx="1752600" cy="102408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7715" y="1591069"/>
            <a:ext cx="781571" cy="4993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241" y="4695287"/>
            <a:ext cx="1661095" cy="123471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Fourier - type representation of the two-point functions</a:t>
            </a:r>
            <a:endParaRPr lang="en-US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858" y="2693767"/>
            <a:ext cx="6361287" cy="62230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1637247"/>
            <a:ext cx="6400800" cy="987552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600" y="4420830"/>
            <a:ext cx="8382000" cy="844921"/>
          </a:xfrm>
          <a:prstGeom prst="rect">
            <a:avLst/>
          </a:prstGeom>
          <a:ln w="19050">
            <a:noFill/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5756645" y="5194021"/>
            <a:ext cx="158751" cy="128297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927715" y="3581402"/>
            <a:ext cx="378087" cy="8192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9499" y="6120219"/>
            <a:ext cx="4191000" cy="3464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76400" y="6183868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(Jacques </a:t>
            </a:r>
            <a:r>
              <a:rPr lang="it-IT" b="1" dirty="0" err="1">
                <a:latin typeface="Helvetica Neue Condensed" charset="0"/>
                <a:ea typeface="Helvetica Neue Condensed" charset="0"/>
                <a:cs typeface="Helvetica Neue Condensed" charset="0"/>
              </a:rPr>
              <a:t>Bros</a:t>
            </a:r>
            <a:r>
              <a:rPr lang="it-IT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 and UM 1994)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71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919" y="2277802"/>
            <a:ext cx="3660564" cy="2701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2596627"/>
            <a:ext cx="3738947" cy="1873376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Maximally analytic two-point function</a:t>
            </a:r>
            <a:endParaRPr lang="en-US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991" y="2993927"/>
            <a:ext cx="1328019" cy="2902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018" y="3677372"/>
            <a:ext cx="384247" cy="2088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1" y="5842048"/>
            <a:ext cx="8445500" cy="6894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4340589"/>
            <a:ext cx="1803400" cy="25467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5070346"/>
            <a:ext cx="9144000" cy="6640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6124" y="970980"/>
            <a:ext cx="8843776" cy="13013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5467" y="2363769"/>
            <a:ext cx="5372167" cy="4994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29017" y="6412468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(Jacques </a:t>
            </a:r>
            <a:r>
              <a:rPr lang="it-IT" b="1" dirty="0" err="1">
                <a:latin typeface="Helvetica Neue Condensed" charset="0"/>
                <a:ea typeface="Helvetica Neue Condensed" charset="0"/>
                <a:cs typeface="Helvetica Neue Condensed" charset="0"/>
              </a:rPr>
              <a:t>Bros</a:t>
            </a:r>
            <a:r>
              <a:rPr lang="it-IT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 and UM 1994)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386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685802"/>
            <a:ext cx="4724400" cy="4458725"/>
          </a:xfrm>
          <a:prstGeom prst="rect">
            <a:avLst/>
          </a:prstGeom>
        </p:spPr>
      </p:pic>
      <p:sp>
        <p:nvSpPr>
          <p:cNvPr id="414725" name="Text Box 5"/>
          <p:cNvSpPr txBox="1">
            <a:spLocks noChangeArrowheads="1"/>
          </p:cNvSpPr>
          <p:nvPr/>
        </p:nvSpPr>
        <p:spPr bwMode="auto">
          <a:xfrm>
            <a:off x="1873253" y="3733800"/>
            <a:ext cx="28905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ea typeface="Franklin Gothic Demi Cond" charset="0"/>
                <a:cs typeface="Franklin Gothic Demi Cond" charset="0"/>
              </a:rPr>
              <a:t>Time translations:</a:t>
            </a:r>
          </a:p>
        </p:txBody>
      </p:sp>
      <p:sp>
        <p:nvSpPr>
          <p:cNvPr id="414726" name="Text Box 6"/>
          <p:cNvSpPr txBox="1">
            <a:spLocks noChangeArrowheads="1"/>
          </p:cNvSpPr>
          <p:nvPr/>
        </p:nvSpPr>
        <p:spPr bwMode="auto">
          <a:xfrm>
            <a:off x="2101632" y="5257802"/>
            <a:ext cx="8032968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l"/>
            <a:r>
              <a:rPr lang="en-US" sz="3600" dirty="0">
                <a:solidFill>
                  <a:schemeClr val="tx2"/>
                </a:solidFill>
                <a:latin typeface="+mj-lt"/>
                <a:ea typeface="Helvetica Neue" charset="0"/>
                <a:cs typeface="Helvetica Neue" charset="0"/>
              </a:rPr>
              <a:t>Maximal analyticity ==I&gt;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Helvetica Neue" charset="0"/>
                <a:cs typeface="Helvetica Neue" charset="0"/>
                <a:sym typeface="Wingdings 2" pitchFamily="18" charset="2"/>
              </a:rPr>
              <a:t> KMS condition</a:t>
            </a:r>
            <a:endParaRPr lang="en-US" sz="3600" dirty="0">
              <a:solidFill>
                <a:schemeClr val="tx2"/>
              </a:solidFill>
              <a:latin typeface="+mj-lt"/>
              <a:ea typeface="Helvetica Neue" charset="0"/>
              <a:cs typeface="Helvetica Neue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Physical interpretation: temperature</a:t>
            </a:r>
            <a:endParaRPr lang="en-US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825" y="4495707"/>
            <a:ext cx="4368800" cy="46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700" y="2105819"/>
            <a:ext cx="1574800" cy="46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1" y="1692433"/>
            <a:ext cx="215900" cy="1341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6166" y="1667031"/>
            <a:ext cx="3721100" cy="139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7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907" y="141408"/>
            <a:ext cx="2606988" cy="2460384"/>
          </a:xfrm>
          <a:prstGeom prst="rect">
            <a:avLst/>
          </a:prstGeom>
        </p:spPr>
      </p:pic>
      <p:pic>
        <p:nvPicPr>
          <p:cNvPr id="416771" name="Picture 3" descr="ban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4101" y="2392979"/>
            <a:ext cx="3848100" cy="2000251"/>
          </a:xfrm>
          <a:prstGeom prst="rect">
            <a:avLst/>
          </a:prstGeom>
          <a:noFill/>
        </p:spPr>
      </p:pic>
      <p:sp>
        <p:nvSpPr>
          <p:cNvPr id="416775" name="Text Box 7"/>
          <p:cNvSpPr txBox="1">
            <a:spLocks noChangeArrowheads="1"/>
          </p:cNvSpPr>
          <p:nvPr/>
        </p:nvSpPr>
        <p:spPr bwMode="auto">
          <a:xfrm>
            <a:off x="2353061" y="5791202"/>
            <a:ext cx="7629140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KMS condition at inverse temperature 2πR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092052" y="2095640"/>
            <a:ext cx="3020147" cy="1658576"/>
            <a:chOff x="27853" y="2447794"/>
            <a:chExt cx="3883231" cy="19539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53" y="2447794"/>
              <a:ext cx="3883231" cy="195398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800" y="2819400"/>
              <a:ext cx="1664669" cy="30479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752600" y="3581400"/>
              <a:ext cx="175298" cy="23988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153" y="1001400"/>
            <a:ext cx="7010400" cy="382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455" y="4465885"/>
            <a:ext cx="8686800" cy="397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7458" y="5087926"/>
            <a:ext cx="8000999" cy="41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7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Wavepackets</a:t>
            </a:r>
            <a:r>
              <a:rPr lang="en-US" dirty="0" smtClean="0"/>
              <a:t> and particles</a:t>
            </a:r>
            <a:endParaRPr lang="fr-F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(</a:t>
            </a:r>
            <a:r>
              <a:rPr lang="fr-FR" dirty="0" err="1">
                <a:solidFill>
                  <a:srgbClr val="FF0000"/>
                </a:solidFill>
              </a:rPr>
              <a:t>Here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we</a:t>
            </a:r>
            <a:r>
              <a:rPr lang="fr-FR" dirty="0">
                <a:solidFill>
                  <a:srgbClr val="FF0000"/>
                </a:solidFill>
              </a:rPr>
              <a:t> are </a:t>
            </a:r>
            <a:r>
              <a:rPr lang="fr-FR" dirty="0" smtClean="0">
                <a:solidFill>
                  <a:srgbClr val="FF0000"/>
                </a:solidFill>
              </a:rPr>
              <a:t>II)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es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7113" y="1417639"/>
            <a:ext cx="5105400" cy="6248400"/>
          </a:xfrm>
          <a:prstGeom prst="rect">
            <a:avLst/>
          </a:prstGeom>
          <a:noFill/>
        </p:spPr>
      </p:pic>
      <p:pic>
        <p:nvPicPr>
          <p:cNvPr id="10" name="Picture 3" descr="sphe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1185" y="3526616"/>
            <a:ext cx="5105400" cy="382905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81200" y="274639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T</a:t>
            </a:r>
            <a:r>
              <a:rPr lang="it-IT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he</a:t>
            </a:r>
            <a:r>
              <a:rPr lang="en-US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first modification of GR</a:t>
            </a:r>
            <a:endParaRPr lang="en-US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2030679"/>
            <a:ext cx="716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“I have again perpetrated something relating to the theory of gravitation that might endanger me of being committed to a madhouse”</a:t>
            </a:r>
            <a:r>
              <a:rPr lang="en-US" sz="24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473" y="1314046"/>
            <a:ext cx="5247896" cy="762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3141161"/>
            <a:ext cx="5125516" cy="770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464" y="3387443"/>
            <a:ext cx="1094936" cy="346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4145" y="4527257"/>
            <a:ext cx="2332844" cy="825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492" y="5514093"/>
            <a:ext cx="3062673" cy="62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Particles</a:t>
            </a:r>
            <a:r>
              <a:rPr lang="it-IT" dirty="0" smtClean="0"/>
              <a:t> </a:t>
            </a:r>
            <a:endParaRPr lang="it-IT" dirty="0"/>
          </a:p>
        </p:txBody>
      </p:sp>
      <p:cxnSp>
        <p:nvCxnSpPr>
          <p:cNvPr id="9" name="Connettore 2 8"/>
          <p:cNvCxnSpPr/>
          <p:nvPr/>
        </p:nvCxnSpPr>
        <p:spPr>
          <a:xfrm flipH="1" flipV="1">
            <a:off x="7315200" y="5003296"/>
            <a:ext cx="533400" cy="787905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525963"/>
          </a:xfrm>
        </p:spPr>
        <p:txBody>
          <a:bodyPr/>
          <a:lstStyle/>
          <a:p>
            <a:r>
              <a:rPr lang="it-IT" dirty="0" smtClean="0"/>
              <a:t>In quantum </a:t>
            </a:r>
            <a:r>
              <a:rPr lang="it-IT" dirty="0" err="1" smtClean="0"/>
              <a:t>field</a:t>
            </a:r>
            <a:r>
              <a:rPr lang="it-IT" dirty="0" smtClean="0"/>
              <a:t> </a:t>
            </a:r>
            <a:r>
              <a:rPr lang="it-IT" dirty="0" err="1" smtClean="0"/>
              <a:t>theory</a:t>
            </a:r>
            <a:r>
              <a:rPr lang="it-IT" dirty="0" smtClean="0"/>
              <a:t> a «</a:t>
            </a:r>
            <a:r>
              <a:rPr lang="it-IT" dirty="0" err="1" smtClean="0"/>
              <a:t>particle</a:t>
            </a:r>
            <a:r>
              <a:rPr lang="it-IT" dirty="0" smtClean="0"/>
              <a:t>» of mass m </a:t>
            </a:r>
            <a:r>
              <a:rPr lang="it-IT" dirty="0" err="1" smtClean="0"/>
              <a:t>is</a:t>
            </a:r>
            <a:r>
              <a:rPr lang="it-IT" dirty="0" smtClean="0"/>
              <a:t> a quantum state </a:t>
            </a:r>
            <a:r>
              <a:rPr lang="it-IT" dirty="0" err="1" smtClean="0"/>
              <a:t>obtained</a:t>
            </a:r>
            <a:r>
              <a:rPr lang="it-IT" dirty="0" smtClean="0"/>
              <a:t> by </a:t>
            </a:r>
            <a:r>
              <a:rPr lang="it-IT" dirty="0" err="1" smtClean="0"/>
              <a:t>applying</a:t>
            </a:r>
            <a:r>
              <a:rPr lang="it-IT" dirty="0" smtClean="0"/>
              <a:t> the </a:t>
            </a:r>
            <a:r>
              <a:rPr lang="it-IT" dirty="0" err="1" smtClean="0"/>
              <a:t>smeared</a:t>
            </a:r>
            <a:r>
              <a:rPr lang="it-IT" dirty="0" smtClean="0"/>
              <a:t> </a:t>
            </a:r>
            <a:r>
              <a:rPr lang="it-IT" dirty="0" err="1" smtClean="0"/>
              <a:t>field</a:t>
            </a:r>
            <a:r>
              <a:rPr lang="it-IT" dirty="0" smtClean="0"/>
              <a:t> to the </a:t>
            </a:r>
            <a:r>
              <a:rPr lang="it-IT" dirty="0" err="1" smtClean="0"/>
              <a:t>vacuum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114" y="3733800"/>
            <a:ext cx="5527886" cy="86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073" y="228600"/>
            <a:ext cx="10565057" cy="6533653"/>
          </a:xfrm>
          <a:prstGeom prst="rect">
            <a:avLst/>
          </a:prstGeom>
        </p:spPr>
      </p:pic>
      <p:pic>
        <p:nvPicPr>
          <p:cNvPr id="11" name="Segnaposto contenuto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58" y="1091645"/>
            <a:ext cx="3019650" cy="2215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90106" y="713348"/>
            <a:ext cx="6573586" cy="4065243"/>
          </a:xfrm>
          <a:prstGeom prst="rect">
            <a:avLst/>
          </a:prstGeom>
        </p:spPr>
      </p:pic>
      <p:sp>
        <p:nvSpPr>
          <p:cNvPr id="422915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685800"/>
          </a:xfrm>
        </p:spPr>
        <p:txBody>
          <a:bodyPr/>
          <a:lstStyle/>
          <a:p>
            <a:r>
              <a:rPr lang="en-US" sz="3600" b="1" dirty="0" err="1"/>
              <a:t>Wavepackets</a:t>
            </a:r>
            <a:r>
              <a:rPr lang="en-US" sz="3600" b="1" dirty="0"/>
              <a:t> and “Particles”</a:t>
            </a:r>
            <a:endParaRPr lang="en-GB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3070" y="2576809"/>
            <a:ext cx="5672062" cy="96864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10576601" y="2199309"/>
            <a:ext cx="457200" cy="76199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9978" y="4496633"/>
            <a:ext cx="2230828" cy="7217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5644703"/>
            <a:ext cx="6978384" cy="382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6575" y="5407896"/>
            <a:ext cx="2596996" cy="9056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" y="3966488"/>
            <a:ext cx="12192000" cy="3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7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2" name="Picture 2" descr="conp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914400"/>
            <a:ext cx="3352800" cy="2514600"/>
          </a:xfrm>
          <a:prstGeom prst="rect">
            <a:avLst/>
          </a:prstGeom>
          <a:noFill/>
        </p:spPr>
      </p:pic>
      <p:pic>
        <p:nvPicPr>
          <p:cNvPr id="450563" name="Picture 3" descr="dsconp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3581400"/>
            <a:ext cx="3657600" cy="2743200"/>
          </a:xfrm>
          <a:prstGeom prst="rect">
            <a:avLst/>
          </a:prstGeom>
          <a:noFill/>
        </p:spPr>
      </p:pic>
      <p:sp>
        <p:nvSpPr>
          <p:cNvPr id="450564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 algn="l"/>
            <a:r>
              <a:rPr lang="en-US" sz="3600">
                <a:latin typeface="Britannic Bold" pitchFamily="34" charset="0"/>
              </a:rPr>
              <a:t>Wavepackets</a:t>
            </a:r>
          </a:p>
        </p:txBody>
      </p:sp>
      <p:pic>
        <p:nvPicPr>
          <p:cNvPr id="450565" name="Picture 5" descr="fouri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1828800"/>
            <a:ext cx="3657600" cy="2743200"/>
          </a:xfrm>
          <a:prstGeom prst="rect">
            <a:avLst/>
          </a:prstGeom>
          <a:noFill/>
        </p:spPr>
      </p:pic>
      <p:graphicFrame>
        <p:nvGraphicFramePr>
          <p:cNvPr id="450566" name="Object 6"/>
          <p:cNvGraphicFramePr>
            <a:graphicFrameLocks noChangeAspect="1"/>
          </p:cNvGraphicFramePr>
          <p:nvPr/>
        </p:nvGraphicFramePr>
        <p:xfrm>
          <a:off x="2209801" y="5340349"/>
          <a:ext cx="3765551" cy="679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Equation" r:id="rId6" imgW="1549080" imgH="279360" progId="Equation.3">
                  <p:embed/>
                </p:oleObj>
              </mc:Choice>
              <mc:Fallback>
                <p:oleObj name="Equation" r:id="rId6" imgW="15490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1" y="5340349"/>
                        <a:ext cx="3765551" cy="6794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375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 descr="l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609602"/>
            <a:ext cx="5181600" cy="3522663"/>
          </a:xfrm>
          <a:prstGeom prst="rect">
            <a:avLst/>
          </a:prstGeom>
          <a:noFill/>
        </p:spPr>
      </p:pic>
      <p:sp>
        <p:nvSpPr>
          <p:cNvPr id="424964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685800"/>
          </a:xfrm>
        </p:spPr>
        <p:txBody>
          <a:bodyPr/>
          <a:lstStyle/>
          <a:p>
            <a:r>
              <a:rPr lang="en-US" sz="3600" b="1" dirty="0" err="1"/>
              <a:t>dS</a:t>
            </a:r>
            <a:r>
              <a:rPr lang="en-US" sz="3600" b="1" dirty="0"/>
              <a:t> </a:t>
            </a:r>
            <a:r>
              <a:rPr lang="en-US" sz="3600" b="1" dirty="0" err="1"/>
              <a:t>Wavepackets</a:t>
            </a:r>
            <a:r>
              <a:rPr lang="en-US" sz="3600" b="1" dirty="0"/>
              <a:t> and “Particles”</a:t>
            </a:r>
          </a:p>
        </p:txBody>
      </p:sp>
      <p:sp>
        <p:nvSpPr>
          <p:cNvPr id="424965" name="Text Box 5"/>
          <p:cNvSpPr txBox="1">
            <a:spLocks noChangeArrowheads="1"/>
          </p:cNvSpPr>
          <p:nvPr/>
        </p:nvSpPr>
        <p:spPr bwMode="auto">
          <a:xfrm>
            <a:off x="304800" y="4419600"/>
            <a:ext cx="11658600" cy="107721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Local 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Minkowskian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behaviour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(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compared  to the radius R)</a:t>
            </a:r>
          </a:p>
          <a:p>
            <a:pPr algn="l"/>
            <a:endParaRPr lang="en-GB" sz="3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24966" name="Text Box 6"/>
          <p:cNvSpPr txBox="1">
            <a:spLocks noChangeArrowheads="1"/>
          </p:cNvSpPr>
          <p:nvPr/>
        </p:nvSpPr>
        <p:spPr bwMode="auto">
          <a:xfrm>
            <a:off x="304800" y="5943600"/>
            <a:ext cx="9677400" cy="5847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3200" dirty="0" smtClean="0">
                <a:solidFill>
                  <a:srgbClr val="FF0000"/>
                </a:solidFill>
                <a:cs typeface="Times New Roman" pitchFamily="18" charset="0"/>
              </a:rPr>
              <a:t>Different 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even locally</a:t>
            </a:r>
            <a:endParaRPr lang="en-GB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424968" name="Picture 8" descr="fouri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1352549"/>
            <a:ext cx="3124200" cy="2076451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69" y="3455198"/>
            <a:ext cx="6324600" cy="1028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169" y="5078950"/>
            <a:ext cx="62484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8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5" grpId="0" autoUpdateAnimBg="0"/>
      <p:bldP spid="424966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Galance</a:t>
            </a:r>
            <a:r>
              <a:rPr lang="en-US" dirty="0" smtClean="0"/>
              <a:t> at </a:t>
            </a:r>
            <a:r>
              <a:rPr lang="en-US" dirty="0" err="1" smtClean="0"/>
              <a:t>aDS</a:t>
            </a:r>
            <a:endParaRPr lang="fr-F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33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723901"/>
            <a:ext cx="2895600" cy="3025739"/>
          </a:xfrm>
          <a:prstGeom prst="rect">
            <a:avLst/>
          </a:prstGeom>
        </p:spPr>
      </p:pic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763000" cy="1143000"/>
          </a:xfrm>
          <a:noFill/>
          <a:ln/>
        </p:spPr>
        <p:txBody>
          <a:bodyPr/>
          <a:lstStyle/>
          <a:p>
            <a:r>
              <a:rPr lang="en-US" sz="3600" b="1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AdS</a:t>
            </a:r>
            <a:r>
              <a:rPr lang="en-US" sz="36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QFT  :  what’s the point?</a:t>
            </a:r>
            <a:endParaRPr lang="en-GB" sz="36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31" y="1752600"/>
            <a:ext cx="5866903" cy="36360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2" name="Rectangle 1"/>
          <p:cNvSpPr/>
          <p:nvPr/>
        </p:nvSpPr>
        <p:spPr>
          <a:xfrm>
            <a:off x="1752602" y="3886202"/>
            <a:ext cx="66293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The parameter of the group of rotations in the (0,d)-plane may interpreted as a global time variable</a:t>
            </a:r>
          </a:p>
          <a:p>
            <a:pPr marL="342891" indent="-342891"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marL="342891" indent="-342891">
              <a:buFont typeface="+mj-lt"/>
              <a:buAutoNum type="arabicPeriod"/>
            </a:pPr>
            <a:r>
              <a:rPr lang="en-US" sz="2000" dirty="0" err="1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AdS</a:t>
            </a: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spectral condition: the spectrum of the operator representing the generator of  (0,d)- rotations  is positive</a:t>
            </a:r>
          </a:p>
          <a:p>
            <a:pPr marL="342891" indent="-342891">
              <a:buFont typeface="+mj-lt"/>
              <a:buAutoNum type="arabicPeriod"/>
            </a:pPr>
            <a:endParaRPr lang="en-US" sz="2000" dirty="0">
              <a:solidFill>
                <a:srgbClr val="000000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marL="342891" indent="-342891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This requirement is equivalent to precise analyticity properties of the of the n-point  functions </a:t>
            </a:r>
          </a:p>
        </p:txBody>
      </p:sp>
    </p:spTree>
    <p:extLst>
      <p:ext uri="{BB962C8B-B14F-4D97-AF65-F5344CB8AC3E}">
        <p14:creationId xmlns:p14="http://schemas.microsoft.com/office/powerpoint/2010/main" val="211577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/>
          <p:cNvSpPr>
            <a:spLocks noChangeAspect="1" noChangeArrowheads="1" noTextEdit="1"/>
          </p:cNvSpPr>
          <p:nvPr/>
        </p:nvSpPr>
        <p:spPr bwMode="auto">
          <a:xfrm>
            <a:off x="5029200" y="762001"/>
            <a:ext cx="7634571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pPr algn="ctr">
              <a:defRPr/>
            </a:pPr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81200" y="-228600"/>
            <a:ext cx="8229600" cy="1143000"/>
          </a:xfrm>
        </p:spPr>
        <p:txBody>
          <a:bodyPr/>
          <a:lstStyle/>
          <a:p>
            <a:r>
              <a:rPr lang="en-GB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Geometry : anti de Sitter tubes</a:t>
            </a:r>
            <a:endParaRPr lang="it-IT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1" y="1057613"/>
            <a:ext cx="1536700" cy="419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68" y="2973531"/>
            <a:ext cx="4191000" cy="3316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1" y="1062207"/>
            <a:ext cx="2552700" cy="41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0535" y="1057612"/>
            <a:ext cx="1701800" cy="33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9033" y="3466741"/>
            <a:ext cx="4731769" cy="2163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770" y="6078413"/>
            <a:ext cx="5188801" cy="4239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168" y="1832265"/>
            <a:ext cx="9144000" cy="513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6501" y="5560707"/>
            <a:ext cx="25527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794" y="3404403"/>
            <a:ext cx="4006161" cy="36478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2" y="3362657"/>
            <a:ext cx="3836135" cy="3543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301" y="-284540"/>
            <a:ext cx="3517900" cy="3537391"/>
          </a:xfrm>
          <a:prstGeom prst="rect">
            <a:avLst/>
          </a:prstGeom>
        </p:spPr>
      </p:pic>
      <p:sp>
        <p:nvSpPr>
          <p:cNvPr id="12" name="AutoShape 4"/>
          <p:cNvSpPr>
            <a:spLocks noChangeAspect="1" noChangeArrowheads="1" noTextEdit="1"/>
          </p:cNvSpPr>
          <p:nvPr/>
        </p:nvSpPr>
        <p:spPr bwMode="auto">
          <a:xfrm>
            <a:off x="5029200" y="762001"/>
            <a:ext cx="7634571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pPr algn="ctr">
              <a:defRPr/>
            </a:pPr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81200" y="-228600"/>
            <a:ext cx="8229600" cy="1143000"/>
          </a:xfrm>
        </p:spPr>
        <p:txBody>
          <a:bodyPr/>
          <a:lstStyle/>
          <a:p>
            <a:r>
              <a:rPr lang="en-GB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G</a:t>
            </a:r>
            <a:r>
              <a:rPr lang="en-GB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eometry: Anti de Sitter tubes</a:t>
            </a:r>
            <a:endParaRPr lang="it-IT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0801" y="819342"/>
            <a:ext cx="2552700" cy="41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0800" y="1518860"/>
            <a:ext cx="1701800" cy="33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801" y="1137953"/>
            <a:ext cx="1536700" cy="419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914400"/>
            <a:ext cx="245296" cy="1008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2971802"/>
            <a:ext cx="9144000" cy="51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1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/>
          <p:cNvSpPr>
            <a:spLocks noChangeAspect="1" noChangeArrowheads="1" noTextEdit="1"/>
          </p:cNvSpPr>
          <p:nvPr/>
        </p:nvSpPr>
        <p:spPr bwMode="auto">
          <a:xfrm>
            <a:off x="5029200" y="762001"/>
            <a:ext cx="7634571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pPr algn="ctr">
              <a:defRPr/>
            </a:pPr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81200" y="-228600"/>
            <a:ext cx="8229600" cy="1143000"/>
          </a:xfrm>
        </p:spPr>
        <p:txBody>
          <a:bodyPr/>
          <a:lstStyle/>
          <a:p>
            <a:r>
              <a:rPr lang="en-GB" b="1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dS</a:t>
            </a:r>
            <a:r>
              <a:rPr lang="en-GB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-QFT :  Normal </a:t>
            </a:r>
            <a:r>
              <a:rPr lang="en-GB" b="1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Analiticity</a:t>
            </a:r>
            <a:endParaRPr lang="it-IT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489" y="1684131"/>
            <a:ext cx="6423025" cy="3961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566" y="4509209"/>
            <a:ext cx="508687" cy="508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229" y="3324615"/>
            <a:ext cx="3719172" cy="3386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711" y="3197917"/>
            <a:ext cx="3836135" cy="3543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6502" y="2398253"/>
            <a:ext cx="6692900" cy="46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5851" y="972473"/>
            <a:ext cx="7480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2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288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charset="0"/>
              </a:rPr>
              <a:t/>
            </a:r>
            <a:br>
              <a:rPr lang="en-US" b="1" dirty="0" smtClean="0">
                <a:latin typeface="Times New Roman" charset="0"/>
              </a:rPr>
            </a:br>
            <a:r>
              <a:rPr lang="en-US" sz="40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Normal Analyticity +Anti de Sitter invariance = Maximal Analyticity 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267201" y="2167666"/>
            <a:ext cx="2863564" cy="53794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ame 17"/>
          <p:cNvSpPr/>
          <p:nvPr/>
        </p:nvSpPr>
        <p:spPr>
          <a:xfrm>
            <a:off x="6985000" y="1463821"/>
            <a:ext cx="2133600" cy="972816"/>
          </a:xfrm>
          <a:prstGeom prst="frame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011" y="2436637"/>
            <a:ext cx="3738947" cy="18733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867" y="1774350"/>
            <a:ext cx="5854700" cy="4699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197" y="2778073"/>
            <a:ext cx="1291671" cy="26808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4362329"/>
            <a:ext cx="5943600" cy="280144"/>
          </a:xfrm>
          <a:prstGeom prst="rect">
            <a:avLst/>
          </a:prstGeom>
        </p:spPr>
      </p:pic>
      <p:sp>
        <p:nvSpPr>
          <p:cNvPr id="39941" name="AutoShape 5"/>
          <p:cNvSpPr>
            <a:spLocks noChangeArrowheads="1"/>
          </p:cNvSpPr>
          <p:nvPr/>
        </p:nvSpPr>
        <p:spPr bwMode="auto">
          <a:xfrm>
            <a:off x="3938237" y="2730695"/>
            <a:ext cx="6729763" cy="1235951"/>
          </a:xfrm>
          <a:prstGeom prst="leftArrow">
            <a:avLst>
              <a:gd name="adj1" fmla="val 50000"/>
              <a:gd name="adj2" fmla="val 70588"/>
            </a:avLst>
          </a:prstGeom>
          <a:solidFill>
            <a:srgbClr val="FFFF00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0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The cut reflects causality and QM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72084" y="6107668"/>
            <a:ext cx="4130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(Jacques </a:t>
            </a:r>
            <a:r>
              <a:rPr lang="it-IT" b="1" dirty="0" err="1">
                <a:latin typeface="Helvetica Neue Condensed" charset="0"/>
                <a:ea typeface="Helvetica Neue Condensed" charset="0"/>
                <a:cs typeface="Helvetica Neue Condensed" charset="0"/>
              </a:rPr>
              <a:t>Bros</a:t>
            </a:r>
            <a:r>
              <a:rPr lang="it-IT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, Henri Epstein and UM 1999)</a:t>
            </a:r>
            <a:endParaRPr lang="fr-FR" dirty="0"/>
          </a:p>
        </p:txBody>
      </p:sp>
      <p:cxnSp>
        <p:nvCxnSpPr>
          <p:cNvPr id="3" name="Straight Connector 2"/>
          <p:cNvCxnSpPr>
            <a:endCxn id="39941" idx="1"/>
          </p:cNvCxnSpPr>
          <p:nvPr/>
        </p:nvCxnSpPr>
        <p:spPr>
          <a:xfrm>
            <a:off x="2895601" y="3348670"/>
            <a:ext cx="1042639" cy="1"/>
          </a:xfrm>
          <a:prstGeom prst="line">
            <a:avLst/>
          </a:prstGeom>
          <a:ln w="508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5101" y="3492501"/>
            <a:ext cx="1333500" cy="31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1667" y="5123875"/>
            <a:ext cx="57531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0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dseucl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85801" y="914400"/>
            <a:ext cx="4570019" cy="3429000"/>
          </a:xfrm>
          <a:prstGeom prst="rect">
            <a:avLst/>
          </a:prstGeom>
          <a:noFill/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a typeface="Franklin Gothic Demi Cond" charset="0"/>
                <a:cs typeface="Franklin Gothic Demi Cond" charset="0"/>
              </a:rPr>
              <a:t>de Sitter’s analogy</a:t>
            </a:r>
            <a:endParaRPr lang="en-US" b="1" dirty="0">
              <a:ea typeface="Franklin Gothic Demi Cond" charset="0"/>
              <a:cs typeface="Franklin Gothic Demi Cond" charset="0"/>
            </a:endParaRPr>
          </a:p>
        </p:txBody>
      </p:sp>
      <p:pic>
        <p:nvPicPr>
          <p:cNvPr id="7" name="Picture 6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lum contrast="18000"/>
          </a:blip>
          <a:stretch>
            <a:fillRect/>
          </a:stretch>
        </p:blipFill>
        <p:spPr>
          <a:xfrm>
            <a:off x="4953000" y="4032732"/>
            <a:ext cx="5105400" cy="374685"/>
          </a:xfrm>
          <a:prstGeom prst="rect">
            <a:avLst/>
          </a:prstGeom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lum contrast="18000"/>
          </a:blip>
          <a:stretch>
            <a:fillRect/>
          </a:stretch>
        </p:blipFill>
        <p:spPr>
          <a:xfrm>
            <a:off x="4159115" y="5061282"/>
            <a:ext cx="5791200" cy="5013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64426" y="1371602"/>
            <a:ext cx="538730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a typeface="Helvetica Neue Medium" charset="0"/>
                <a:cs typeface="Helvetica Neue Medium" charset="0"/>
              </a:rPr>
              <a:t>de Sitter’s criticism:</a:t>
            </a:r>
          </a:p>
          <a:p>
            <a:r>
              <a:rPr lang="en-US" sz="2000" dirty="0">
                <a:ea typeface="Helvetica Neue" charset="0"/>
                <a:cs typeface="Helvetica Neue" charset="0"/>
              </a:rPr>
              <a:t>Einstein’s static model does not solve the </a:t>
            </a:r>
          </a:p>
          <a:p>
            <a:r>
              <a:rPr lang="en-US" sz="2000" dirty="0">
                <a:ea typeface="Helvetica Neue" charset="0"/>
                <a:cs typeface="Helvetica Neue" charset="0"/>
              </a:rPr>
              <a:t>boundary condition problem in an invariant way.</a:t>
            </a:r>
          </a:p>
          <a:p>
            <a:r>
              <a:rPr lang="en-US" sz="2000" dirty="0">
                <a:ea typeface="Helvetica Neue" charset="0"/>
                <a:cs typeface="Helvetica Neue" charset="0"/>
              </a:rPr>
              <a:t>There is a sort of absolute space remaining in it.</a:t>
            </a:r>
          </a:p>
          <a:p>
            <a:endParaRPr lang="en-US" sz="2000" dirty="0">
              <a:ea typeface="Helvetica Neue" charset="0"/>
              <a:cs typeface="Helvetica Neue" charset="0"/>
            </a:endParaRPr>
          </a:p>
          <a:p>
            <a:r>
              <a:rPr lang="en-US" sz="2000" dirty="0">
                <a:ea typeface="Helvetica Neue Medium" charset="0"/>
                <a:cs typeface="Helvetica Neue Medium" charset="0"/>
              </a:rPr>
              <a:t>de Sitter’s alternative proposal</a:t>
            </a:r>
            <a:r>
              <a:rPr lang="en-US" sz="2000" dirty="0">
                <a:ea typeface="Helvetica Neue" charset="0"/>
                <a:cs typeface="Helvetica Neue" charset="0"/>
              </a:rPr>
              <a:t>: a 4d complex </a:t>
            </a:r>
          </a:p>
          <a:p>
            <a:r>
              <a:rPr lang="en-US" sz="2000" dirty="0">
                <a:ea typeface="Helvetica Neue" charset="0"/>
                <a:cs typeface="Helvetica Neue" charset="0"/>
              </a:rPr>
              <a:t>sphere</a:t>
            </a:r>
          </a:p>
        </p:txBody>
      </p:sp>
      <p:pic>
        <p:nvPicPr>
          <p:cNvPr id="3" name="Immagin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14" y="5697195"/>
            <a:ext cx="5365887" cy="6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5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esitterc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1" y="990601"/>
            <a:ext cx="4699124" cy="333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KG - </a:t>
            </a:r>
            <a:r>
              <a:rPr lang="fr-FR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Two</a:t>
            </a:r>
            <a:r>
              <a:rPr lang="fr-FR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-point </a:t>
            </a:r>
            <a:r>
              <a:rPr lang="fr-FR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function</a:t>
            </a:r>
            <a:endParaRPr lang="fr-FR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900" y="2316431"/>
            <a:ext cx="4394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400" y="1568650"/>
            <a:ext cx="3581400" cy="469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3824826"/>
            <a:ext cx="8305800" cy="9604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800" y="5825112"/>
            <a:ext cx="2895600" cy="7545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7900" y="4813045"/>
            <a:ext cx="6705600" cy="6334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3901" y="5771677"/>
            <a:ext cx="2019300" cy="419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9055" y="6336268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(Jacques </a:t>
            </a:r>
            <a:r>
              <a:rPr lang="it-IT" b="1" dirty="0" err="1">
                <a:latin typeface="Helvetica Neue Condensed" charset="0"/>
                <a:ea typeface="Helvetica Neue Condensed" charset="0"/>
                <a:cs typeface="Helvetica Neue Condensed" charset="0"/>
              </a:rPr>
              <a:t>Bros</a:t>
            </a:r>
            <a:r>
              <a:rPr lang="it-IT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 and UM 2001)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258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900" b="1" dirty="0" err="1" smtClean="0">
                <a:latin typeface="Helvetica Neue Condensed" charset="0"/>
                <a:ea typeface="Helvetica Neue Condensed" charset="0"/>
                <a:cs typeface="Helvetica Neue Condensed" charset="0"/>
              </a:rPr>
              <a:t>Unstable</a:t>
            </a:r>
            <a:r>
              <a:rPr lang="it-IT" sz="49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it-IT" sz="4900" b="1" dirty="0" err="1" smtClean="0">
                <a:latin typeface="Helvetica Neue Condensed" charset="0"/>
                <a:ea typeface="Helvetica Neue Condensed" charset="0"/>
                <a:cs typeface="Helvetica Neue Condensed" charset="0"/>
              </a:rPr>
              <a:t>Particle</a:t>
            </a:r>
            <a:r>
              <a:rPr lang="it-IT" sz="49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 and </a:t>
            </a:r>
            <a:r>
              <a:rPr lang="it-IT" sz="4900" b="1" dirty="0" err="1" smtClean="0">
                <a:latin typeface="Helvetica Neue Condensed" charset="0"/>
                <a:ea typeface="Helvetica Neue Condensed" charset="0"/>
                <a:cs typeface="Helvetica Neue Condensed" charset="0"/>
              </a:rPr>
              <a:t>decays</a:t>
            </a:r>
            <a:r>
              <a:rPr lang="it-IT" sz="49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/>
            </a:r>
            <a:br>
              <a:rPr lang="it-IT" sz="4900" b="1" dirty="0">
                <a:latin typeface="Helvetica Neue Condensed" charset="0"/>
                <a:ea typeface="Helvetica Neue Condensed" charset="0"/>
                <a:cs typeface="Helvetica Neue Condensed" charset="0"/>
              </a:rPr>
            </a:br>
            <a:r>
              <a:rPr lang="it-IT" sz="49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Light «</a:t>
            </a:r>
            <a:r>
              <a:rPr lang="it-IT" sz="4900" b="1" dirty="0" err="1">
                <a:latin typeface="Helvetica Neue Condensed" charset="0"/>
                <a:ea typeface="Helvetica Neue Condensed" charset="0"/>
                <a:cs typeface="Helvetica Neue Condensed" charset="0"/>
              </a:rPr>
              <a:t>bound</a:t>
            </a:r>
            <a:r>
              <a:rPr lang="it-IT" sz="49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it-IT" sz="4900" b="1" dirty="0" err="1">
                <a:latin typeface="Helvetica Neue Condensed" charset="0"/>
                <a:ea typeface="Helvetica Neue Condensed" charset="0"/>
                <a:cs typeface="Helvetica Neue Condensed" charset="0"/>
              </a:rPr>
              <a:t>states</a:t>
            </a:r>
            <a:r>
              <a:rPr lang="it-IT" sz="6600" dirty="0"/>
              <a:t>»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50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Unstable Particles</a:t>
            </a:r>
          </a:p>
        </p:txBody>
      </p:sp>
      <p:pic>
        <p:nvPicPr>
          <p:cNvPr id="49155" name="Picture 2" descr="feyn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00200"/>
            <a:ext cx="4724400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5322888"/>
            <a:ext cx="7185025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0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 descr="feynm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209800" y="354014"/>
            <a:ext cx="2133600" cy="1855787"/>
          </a:xfrm>
          <a:noFill/>
          <a:ln/>
        </p:spPr>
      </p:pic>
      <p:pic>
        <p:nvPicPr>
          <p:cNvPr id="335875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492750" y="709614"/>
            <a:ext cx="4565650" cy="8143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335883" name="Picture 11" descr="txp_fig"/>
          <p:cNvPicPr>
            <a:picLocks noGrp="1" noChangeAspect="1" noChangeArrowheads="1"/>
          </p:cNvPicPr>
          <p:nvPr>
            <p:ph sz="half" idx="1"/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2362200" y="2133600"/>
            <a:ext cx="7543800" cy="11445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72750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 descr="feynm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209800" y="354014"/>
            <a:ext cx="2133600" cy="1855787"/>
          </a:xfrm>
          <a:noFill/>
          <a:ln/>
        </p:spPr>
      </p:pic>
      <p:pic>
        <p:nvPicPr>
          <p:cNvPr id="337923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492750" y="709614"/>
            <a:ext cx="4565650" cy="8143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337924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458200" y="4114800"/>
            <a:ext cx="2057400" cy="6731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337927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752600" y="4311651"/>
            <a:ext cx="6477000" cy="307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337932" name="Picture 12" descr="txp_fig"/>
          <p:cNvPicPr>
            <a:picLocks noGrp="1" noChangeAspect="1" noChangeArrowheads="1"/>
          </p:cNvPicPr>
          <p:nvPr>
            <p:ph sz="half" idx="1"/>
            <p:custDataLst>
              <p:tags r:id="rId4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2362200" y="2133600"/>
            <a:ext cx="7543800" cy="11445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89642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0" name="Picture 2" descr="feynm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2209800" y="354014"/>
            <a:ext cx="2133600" cy="1855787"/>
          </a:xfrm>
          <a:noFill/>
          <a:ln/>
        </p:spPr>
      </p:pic>
      <p:pic>
        <p:nvPicPr>
          <p:cNvPr id="32973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492750" y="709614"/>
            <a:ext cx="4565650" cy="8143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329733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458200" y="4114800"/>
            <a:ext cx="2057400" cy="6731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32973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352800" y="5334000"/>
            <a:ext cx="5486400" cy="990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329736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752600" y="4311651"/>
            <a:ext cx="6477000" cy="307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329742" name="Picture 14" descr="txp_fig"/>
          <p:cNvPicPr>
            <a:picLocks noGrp="1" noChangeAspect="1" noChangeArrowheads="1"/>
          </p:cNvPicPr>
          <p:nvPr>
            <p:ph sz="half" idx="1"/>
            <p:custDataLst>
              <p:tags r:id="rId5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2362200" y="2133600"/>
            <a:ext cx="7543800" cy="11445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96986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7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2076450"/>
            <a:ext cx="835818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Transition probability at first order</a:t>
            </a:r>
          </a:p>
        </p:txBody>
      </p:sp>
      <p:pic>
        <p:nvPicPr>
          <p:cNvPr id="2053" name="Picture 16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773738"/>
            <a:ext cx="381635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3844926"/>
            <a:ext cx="7764462" cy="5127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4759325"/>
            <a:ext cx="8032750" cy="598488"/>
          </a:xfrm>
          <a:prstGeom prst="rect">
            <a:avLst/>
          </a:prstGeom>
          <a:noFill/>
          <a:ln w="9525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2881314" y="2000250"/>
            <a:ext cx="1343025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Oval 9"/>
          <p:cNvSpPr/>
          <p:nvPr/>
        </p:nvSpPr>
        <p:spPr>
          <a:xfrm>
            <a:off x="5953126" y="3643313"/>
            <a:ext cx="1343025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Oval 12"/>
          <p:cNvSpPr/>
          <p:nvPr/>
        </p:nvSpPr>
        <p:spPr>
          <a:xfrm>
            <a:off x="6253163" y="4586288"/>
            <a:ext cx="2271712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Oval 13"/>
          <p:cNvSpPr/>
          <p:nvPr/>
        </p:nvSpPr>
        <p:spPr>
          <a:xfrm>
            <a:off x="4095750" y="2000250"/>
            <a:ext cx="2128838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Oval 14"/>
          <p:cNvSpPr/>
          <p:nvPr/>
        </p:nvSpPr>
        <p:spPr>
          <a:xfrm>
            <a:off x="7167564" y="1857375"/>
            <a:ext cx="1343025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Oval 15"/>
          <p:cNvSpPr/>
          <p:nvPr/>
        </p:nvSpPr>
        <p:spPr>
          <a:xfrm>
            <a:off x="2109789" y="5586413"/>
            <a:ext cx="1343025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50" name="Ink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88300913" y="525727613"/>
            <a:ext cx="0" cy="0"/>
          </a:xfrm>
          <a:custGeom>
            <a:avLst/>
            <a:gdLst>
              <a:gd name="T0" fmla="+- 0 7303 7303"/>
              <a:gd name="T1" fmla="*/ T0 w 1"/>
              <a:gd name="T2" fmla="+- 0 9967 9967"/>
              <a:gd name="T3" fmla="*/ 9967 h 1"/>
              <a:gd name="T4" fmla="+- 0 7303 7303"/>
              <a:gd name="T5" fmla="*/ T4 w 1"/>
              <a:gd name="T6" fmla="+- 0 9967 9967"/>
              <a:gd name="T7" fmla="*/ 9967 h 1"/>
              <a:gd name="T8" fmla="+- 0 7303 7303"/>
              <a:gd name="T9" fmla="*/ T8 w 1"/>
              <a:gd name="T10" fmla="+- 0 9967 9967"/>
              <a:gd name="T11" fmla="*/ 9967 h 1"/>
              <a:gd name="T12" fmla="+- 0 7303 7303"/>
              <a:gd name="T13" fmla="*/ T12 w 1"/>
              <a:gd name="T14" fmla="+- 0 9967 9967"/>
              <a:gd name="T15" fmla="*/ 9967 h 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11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0"/>
          <p:cNvSpPr>
            <a:spLocks noGrp="1" noChangeArrowheads="1"/>
          </p:cNvSpPr>
          <p:nvPr>
            <p:ph type="title"/>
          </p:nvPr>
        </p:nvSpPr>
        <p:spPr>
          <a:xfrm>
            <a:off x="1981200" y="285750"/>
            <a:ext cx="8229600" cy="1143000"/>
          </a:xfrm>
        </p:spPr>
        <p:txBody>
          <a:bodyPr/>
          <a:lstStyle/>
          <a:p>
            <a:r>
              <a:rPr lang="it-IT" altLang="en-US"/>
              <a:t>Projector identity</a:t>
            </a:r>
          </a:p>
        </p:txBody>
      </p:sp>
      <p:pic>
        <p:nvPicPr>
          <p:cNvPr id="51203" name="Picture 6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4" y="2057400"/>
            <a:ext cx="82327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64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 idx="4294967295"/>
          </p:nvPr>
        </p:nvSpPr>
        <p:spPr>
          <a:xfrm>
            <a:off x="1981200" y="2746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Kallen Lehmann </a:t>
            </a:r>
            <a:r>
              <a:rPr lang="it-IT" b="1" dirty="0" err="1" smtClean="0">
                <a:latin typeface="Helvetica Neue Condensed" charset="0"/>
                <a:ea typeface="Helvetica Neue Condensed" charset="0"/>
                <a:cs typeface="Helvetica Neue Condensed" charset="0"/>
              </a:rPr>
              <a:t>expansions</a:t>
            </a:r>
            <a:r>
              <a:rPr lang="it-IT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 - </a:t>
            </a:r>
            <a:r>
              <a:rPr lang="it-IT" b="1" dirty="0" err="1" smtClean="0">
                <a:latin typeface="Helvetica Neue Condensed" charset="0"/>
                <a:ea typeface="Helvetica Neue Condensed" charset="0"/>
                <a:cs typeface="Helvetica Neue Condensed" charset="0"/>
              </a:rPr>
              <a:t>Linearization</a:t>
            </a:r>
            <a:endParaRPr lang="it-IT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981200" y="392322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ea typeface="Helvetica Neue" charset="0"/>
                <a:cs typeface="Helvetica Neue" charset="0"/>
              </a:rPr>
              <a:t>More </a:t>
            </a:r>
            <a:r>
              <a:rPr lang="it-IT" sz="2400" dirty="0" err="1">
                <a:ea typeface="Helvetica Neue" charset="0"/>
                <a:cs typeface="Helvetica Neue" charset="0"/>
              </a:rPr>
              <a:t>generally</a:t>
            </a:r>
            <a:endParaRPr lang="it-IT" sz="2400" dirty="0">
              <a:ea typeface="Helvetica Neue" charset="0"/>
              <a:cs typeface="Helvetica Neue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951" y="2749893"/>
            <a:ext cx="6388100" cy="906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951" y="1828802"/>
            <a:ext cx="5837536" cy="900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4651718"/>
            <a:ext cx="8001000" cy="69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>Technical intermezzo 1: </a:t>
            </a:r>
            <a:br>
              <a:rPr lang="en-US" dirty="0" smtClean="0"/>
            </a:br>
            <a:r>
              <a:rPr lang="en-US" dirty="0" smtClean="0"/>
              <a:t>computing the KL weight </a:t>
            </a:r>
            <a:endParaRPr lang="en-US" dirty="0"/>
          </a:p>
        </p:txBody>
      </p:sp>
      <p:sp>
        <p:nvSpPr>
          <p:cNvPr id="3076" name="Rectangle 9"/>
          <p:cNvSpPr>
            <a:spLocks noChangeArrowheads="1"/>
          </p:cNvSpPr>
          <p:nvPr/>
        </p:nvSpPr>
        <p:spPr bwMode="auto">
          <a:xfrm>
            <a:off x="1524000" y="1752601"/>
            <a:ext cx="876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3025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2400"/>
              <a:t>Fourier (momentum space)  representation of the two-point</a:t>
            </a:r>
          </a:p>
          <a:p>
            <a:r>
              <a:rPr lang="en-US" altLang="en-US" sz="2400"/>
              <a:t>function satisfying the </a:t>
            </a:r>
            <a:r>
              <a:rPr lang="en-US" altLang="en-US" sz="2400" u="sng"/>
              <a:t>positivity of the energy spectrum axiom</a:t>
            </a:r>
            <a:r>
              <a:rPr lang="en-US" altLang="en-US" sz="2400"/>
              <a:t>:</a:t>
            </a:r>
          </a:p>
        </p:txBody>
      </p:sp>
      <p:pic>
        <p:nvPicPr>
          <p:cNvPr id="3077" name="Picture 1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790575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0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4343400"/>
            <a:ext cx="817086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Ink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2089050" y="66871850"/>
            <a:ext cx="0" cy="0"/>
          </a:xfrm>
          <a:custGeom>
            <a:avLst/>
            <a:gdLst>
              <a:gd name="T0" fmla="+- 0 7303 7303"/>
              <a:gd name="T1" fmla="*/ T0 w 1"/>
              <a:gd name="T2" fmla="+- 0 9967 9967"/>
              <a:gd name="T3" fmla="*/ 9967 h 1"/>
              <a:gd name="T4" fmla="+- 0 7303 7303"/>
              <a:gd name="T5" fmla="*/ T4 w 1"/>
              <a:gd name="T6" fmla="+- 0 9967 9967"/>
              <a:gd name="T7" fmla="*/ 9967 h 1"/>
              <a:gd name="T8" fmla="+- 0 7303 7303"/>
              <a:gd name="T9" fmla="*/ T8 w 1"/>
              <a:gd name="T10" fmla="+- 0 9967 9967"/>
              <a:gd name="T11" fmla="*/ 9967 h 1"/>
              <a:gd name="T12" fmla="+- 0 7303 7303"/>
              <a:gd name="T13" fmla="*/ T12 w 1"/>
              <a:gd name="T14" fmla="+- 0 9967 9967"/>
              <a:gd name="T15" fmla="*/ 9967 h 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03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1" y="2895602"/>
            <a:ext cx="2689703" cy="25384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81200" y="274639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Einstein was not happy!</a:t>
            </a:r>
            <a:endParaRPr lang="en-US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648200"/>
          </a:xfrm>
        </p:spPr>
        <p:txBody>
          <a:bodyPr>
            <a:noAutofit/>
          </a:bodyPr>
          <a:lstStyle/>
          <a:p>
            <a:pPr algn="just"/>
            <a:r>
              <a:rPr lang="en-US" sz="2000" dirty="0">
                <a:ea typeface="Helvetica" charset="0"/>
                <a:cs typeface="Helvetica" charset="0"/>
              </a:rPr>
              <a:t>The de Sitter metric is a </a:t>
            </a:r>
            <a:r>
              <a:rPr lang="en-US" sz="2000" u="sng" dirty="0">
                <a:ea typeface="Helvetica" charset="0"/>
                <a:cs typeface="Helvetica" charset="0"/>
              </a:rPr>
              <a:t>vacuum</a:t>
            </a:r>
            <a:r>
              <a:rPr lang="en-US" sz="2000" dirty="0">
                <a:ea typeface="Helvetica" charset="0"/>
                <a:cs typeface="Helvetica" charset="0"/>
              </a:rPr>
              <a:t> solution of the 1917 modified equations. </a:t>
            </a:r>
            <a:endParaRPr lang="en-US" sz="2000" dirty="0">
              <a:ea typeface="Helvetica Neue" charset="0"/>
              <a:cs typeface="Helvetica Neue" charset="0"/>
            </a:endParaRPr>
          </a:p>
          <a:p>
            <a:pPr algn="just"/>
            <a:r>
              <a:rPr lang="en-US" sz="2000" dirty="0">
                <a:ea typeface="Helvetica Neue" charset="0"/>
                <a:cs typeface="Helvetica Neue" charset="0"/>
              </a:rPr>
              <a:t>It is a counterexample to Einstein’s requirements: it is anti-</a:t>
            </a:r>
            <a:r>
              <a:rPr lang="en-US" sz="2000" dirty="0" err="1">
                <a:ea typeface="Helvetica Neue" charset="0"/>
                <a:cs typeface="Helvetica Neue" charset="0"/>
              </a:rPr>
              <a:t>Machian</a:t>
            </a:r>
            <a:r>
              <a:rPr lang="en-US" sz="2000" dirty="0">
                <a:ea typeface="Helvetica Neue" charset="0"/>
                <a:cs typeface="Helvetica Neue" charset="0"/>
              </a:rPr>
              <a:t> but more ‘relativistic’ than Einstein’s own solution.</a:t>
            </a:r>
          </a:p>
          <a:p>
            <a:pPr algn="just"/>
            <a:endParaRPr lang="en-US" sz="2000" dirty="0">
              <a:ea typeface="Helvetica Neue" charset="0"/>
              <a:cs typeface="Helvetica Neue" charset="0"/>
            </a:endParaRPr>
          </a:p>
          <a:p>
            <a:pPr algn="just"/>
            <a:r>
              <a:rPr lang="en-US" sz="2000" dirty="0">
                <a:ea typeface="Helvetica Neue" charset="0"/>
                <a:cs typeface="Helvetica Neue" charset="0"/>
              </a:rPr>
              <a:t>Einstein’s arguments to kill it: </a:t>
            </a:r>
          </a:p>
          <a:p>
            <a:pPr marL="914377" lvl="1" indent="-514338" algn="just">
              <a:buFont typeface="+mj-lt"/>
              <a:buAutoNum type="arabicPeriod"/>
            </a:pPr>
            <a:r>
              <a:rPr lang="en-US" sz="2000" i="1" dirty="0">
                <a:ea typeface="Helvetica Neue" charset="0"/>
                <a:cs typeface="Helvetica Neue" charset="0"/>
              </a:rPr>
              <a:t>it is wrong, </a:t>
            </a:r>
          </a:p>
          <a:p>
            <a:pPr marL="914377" lvl="1" indent="-514338" algn="just">
              <a:buFont typeface="+mj-lt"/>
              <a:buAutoNum type="arabicPeriod"/>
            </a:pPr>
            <a:r>
              <a:rPr lang="en-US" sz="2000" i="1" dirty="0">
                <a:ea typeface="Helvetica Neue" charset="0"/>
                <a:cs typeface="Helvetica Neue" charset="0"/>
              </a:rPr>
              <a:t>it is singular, </a:t>
            </a:r>
          </a:p>
          <a:p>
            <a:pPr marL="914377" lvl="1" indent="-514338" algn="just">
              <a:buFont typeface="+mj-lt"/>
              <a:buAutoNum type="arabicPeriod"/>
            </a:pPr>
            <a:r>
              <a:rPr lang="en-US" sz="2000" i="1" dirty="0">
                <a:ea typeface="Helvetica Neue" charset="0"/>
                <a:cs typeface="Helvetica Neue" charset="0"/>
              </a:rPr>
              <a:t>space is not empty, </a:t>
            </a:r>
          </a:p>
          <a:p>
            <a:pPr marL="914377" lvl="1" indent="-514338" algn="just">
              <a:buFont typeface="+mj-lt"/>
              <a:buAutoNum type="arabicPeriod"/>
            </a:pPr>
            <a:r>
              <a:rPr lang="en-US" sz="2000" i="1" dirty="0">
                <a:ea typeface="Helvetica Neue" charset="0"/>
                <a:cs typeface="Helvetica Neue" charset="0"/>
              </a:rPr>
              <a:t>“</a:t>
            </a:r>
            <a:r>
              <a:rPr lang="mr-IN" sz="2000" i="1" dirty="0">
                <a:ea typeface="Helvetica Neue" charset="0"/>
                <a:cs typeface="Helvetica Neue" charset="0"/>
              </a:rPr>
              <a:t>…</a:t>
            </a:r>
            <a:r>
              <a:rPr lang="en-US" sz="2000" i="1" dirty="0">
                <a:ea typeface="Helvetica Neue" charset="0"/>
                <a:cs typeface="Helvetica Neue" charset="0"/>
              </a:rPr>
              <a:t>this is not what one has to expect</a:t>
            </a:r>
            <a:r>
              <a:rPr lang="mr-IN" sz="2000" i="1" dirty="0">
                <a:ea typeface="Helvetica Neue" charset="0"/>
                <a:cs typeface="Helvetica Neue" charset="0"/>
              </a:rPr>
              <a:t>…</a:t>
            </a:r>
            <a:r>
              <a:rPr lang="en-US" sz="2000" i="1" dirty="0">
                <a:ea typeface="Helvetica Neue" charset="0"/>
                <a:cs typeface="Helvetica Neue" charset="0"/>
              </a:rPr>
              <a:t>”</a:t>
            </a:r>
          </a:p>
          <a:p>
            <a:pPr marL="914377" lvl="1" indent="-514338" algn="just">
              <a:buFont typeface="+mj-lt"/>
              <a:buAutoNum type="arabicPeriod"/>
            </a:pPr>
            <a:endParaRPr lang="en-US" sz="2000" dirty="0">
              <a:ea typeface="Helvetica Neue" charset="0"/>
              <a:cs typeface="Helvetica Neue" charset="0"/>
            </a:endParaRPr>
          </a:p>
          <a:p>
            <a:pPr algn="just"/>
            <a:r>
              <a:rPr lang="en-US" sz="2000" dirty="0">
                <a:ea typeface="Helvetica Neue" charset="0"/>
                <a:cs typeface="Helvetica Neue" charset="0"/>
              </a:rPr>
              <a:t>Einstein criticisms were all wrong but in the end he dismissed the de Sitter metric as unphysical because non globally static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5609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Computing the KL weight </a:t>
            </a:r>
          </a:p>
        </p:txBody>
      </p:sp>
      <p:pic>
        <p:nvPicPr>
          <p:cNvPr id="4100" name="Picture 10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6" y="1447801"/>
            <a:ext cx="8702675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Ink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2089050" y="66871850"/>
            <a:ext cx="0" cy="0"/>
          </a:xfrm>
          <a:custGeom>
            <a:avLst/>
            <a:gdLst>
              <a:gd name="T0" fmla="+- 0 7303 7303"/>
              <a:gd name="T1" fmla="*/ T0 w 1"/>
              <a:gd name="T2" fmla="+- 0 9967 9967"/>
              <a:gd name="T3" fmla="*/ 9967 h 1"/>
              <a:gd name="T4" fmla="+- 0 7303 7303"/>
              <a:gd name="T5" fmla="*/ T4 w 1"/>
              <a:gd name="T6" fmla="+- 0 9967 9967"/>
              <a:gd name="T7" fmla="*/ 9967 h 1"/>
              <a:gd name="T8" fmla="+- 0 7303 7303"/>
              <a:gd name="T9" fmla="*/ T8 w 1"/>
              <a:gd name="T10" fmla="+- 0 9967 9967"/>
              <a:gd name="T11" fmla="*/ 9967 h 1"/>
              <a:gd name="T12" fmla="+- 0 7303 7303"/>
              <a:gd name="T13" fmla="*/ T12 w 1"/>
              <a:gd name="T14" fmla="+- 0 9967 9967"/>
              <a:gd name="T15" fmla="*/ 9967 h 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93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1582400" cy="1143000"/>
          </a:xfrm>
        </p:spPr>
        <p:txBody>
          <a:bodyPr/>
          <a:lstStyle/>
          <a:p>
            <a:r>
              <a:rPr lang="en-US" altLang="en-US"/>
              <a:t>Equal masses</a:t>
            </a:r>
          </a:p>
        </p:txBody>
      </p:sp>
      <p:pic>
        <p:nvPicPr>
          <p:cNvPr id="5124" name="Picture 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9512419" cy="266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Ink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2089050" y="66871850"/>
            <a:ext cx="0" cy="0"/>
          </a:xfrm>
          <a:custGeom>
            <a:avLst/>
            <a:gdLst>
              <a:gd name="T0" fmla="+- 0 7303 7303"/>
              <a:gd name="T1" fmla="*/ T0 w 1"/>
              <a:gd name="T2" fmla="+- 0 9967 9967"/>
              <a:gd name="T3" fmla="*/ 9967 h 1"/>
              <a:gd name="T4" fmla="+- 0 7303 7303"/>
              <a:gd name="T5" fmla="*/ T4 w 1"/>
              <a:gd name="T6" fmla="+- 0 9967 9967"/>
              <a:gd name="T7" fmla="*/ 9967 h 1"/>
              <a:gd name="T8" fmla="+- 0 7303 7303"/>
              <a:gd name="T9" fmla="*/ T8 w 1"/>
              <a:gd name="T10" fmla="+- 0 9967 9967"/>
              <a:gd name="T11" fmla="*/ 9967 h 1"/>
              <a:gd name="T12" fmla="+- 0 7303 7303"/>
              <a:gd name="T13" fmla="*/ T12 w 1"/>
              <a:gd name="T14" fmla="+- 0 9967 9967"/>
              <a:gd name="T15" fmla="*/ 9967 h 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52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1582400" cy="1143000"/>
          </a:xfrm>
        </p:spPr>
        <p:txBody>
          <a:bodyPr/>
          <a:lstStyle/>
          <a:p>
            <a:r>
              <a:rPr lang="en-US" altLang="en-US" dirty="0"/>
              <a:t>Computing the KL weight </a:t>
            </a:r>
          </a:p>
        </p:txBody>
      </p:sp>
      <p:pic>
        <p:nvPicPr>
          <p:cNvPr id="4100" name="Picture 10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17638"/>
            <a:ext cx="6248400" cy="384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Ink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2089050" y="66871850"/>
            <a:ext cx="0" cy="0"/>
          </a:xfrm>
          <a:custGeom>
            <a:avLst/>
            <a:gdLst>
              <a:gd name="T0" fmla="+- 0 7303 7303"/>
              <a:gd name="T1" fmla="*/ T0 w 1"/>
              <a:gd name="T2" fmla="+- 0 9967 9967"/>
              <a:gd name="T3" fmla="*/ 9967 h 1"/>
              <a:gd name="T4" fmla="+- 0 7303 7303"/>
              <a:gd name="T5" fmla="*/ T4 w 1"/>
              <a:gd name="T6" fmla="+- 0 9967 9967"/>
              <a:gd name="T7" fmla="*/ 9967 h 1"/>
              <a:gd name="T8" fmla="+- 0 7303 7303"/>
              <a:gd name="T9" fmla="*/ T8 w 1"/>
              <a:gd name="T10" fmla="+- 0 9967 9967"/>
              <a:gd name="T11" fmla="*/ 9967 h 1"/>
              <a:gd name="T12" fmla="+- 0 7303 7303"/>
              <a:gd name="T13" fmla="*/ T12 w 1"/>
              <a:gd name="T14" fmla="+- 0 9967 9967"/>
              <a:gd name="T15" fmla="*/ 9967 h 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5474572"/>
            <a:ext cx="8077200" cy="113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dS</a:t>
            </a:r>
            <a:r>
              <a:rPr lang="en-US" altLang="en-US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: </a:t>
            </a:r>
            <a:r>
              <a:rPr lang="en-US" altLang="en-US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Mehler</a:t>
            </a:r>
            <a:r>
              <a:rPr lang="en-US" altLang="en-US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mr-IN" altLang="en-US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–</a:t>
            </a:r>
            <a:r>
              <a:rPr lang="en-US" altLang="en-US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Fock</a:t>
            </a:r>
            <a:r>
              <a:rPr lang="en-US" altLang="en-US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transform</a:t>
            </a:r>
            <a:endParaRPr lang="en-US" altLang="en-US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52227" name="TextBox 7"/>
          <p:cNvSpPr txBox="1">
            <a:spLocks noChangeArrowheads="1"/>
          </p:cNvSpPr>
          <p:nvPr/>
        </p:nvSpPr>
        <p:spPr bwMode="auto">
          <a:xfrm>
            <a:off x="1828802" y="2266891"/>
            <a:ext cx="40999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2000" dirty="0">
                <a:latin typeface="+mn-lt"/>
              </a:rPr>
              <a:t>Evaluate the </a:t>
            </a:r>
            <a:r>
              <a:rPr lang="en-US" altLang="en-US" sz="2000" dirty="0" err="1">
                <a:latin typeface="+mn-lt"/>
              </a:rPr>
              <a:t>Mehler-Fock</a:t>
            </a:r>
            <a:r>
              <a:rPr lang="en-US" altLang="en-US" sz="2000" dirty="0">
                <a:latin typeface="+mn-lt"/>
              </a:rPr>
              <a:t> transform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1" y="4919771"/>
            <a:ext cx="3800475" cy="603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5834265"/>
            <a:ext cx="8153400" cy="624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625" y="5181600"/>
            <a:ext cx="2571751" cy="2354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27" y="2613457"/>
            <a:ext cx="8296275" cy="6972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625" y="3353104"/>
            <a:ext cx="8305800" cy="588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827" y="1465214"/>
            <a:ext cx="7361975" cy="70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5800" y="3910274"/>
            <a:ext cx="8077200" cy="85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142" y="3262562"/>
            <a:ext cx="2122031" cy="1200839"/>
          </a:xfrm>
          <a:prstGeom prst="rect">
            <a:avLst/>
          </a:prstGeom>
        </p:spPr>
      </p:pic>
      <p:sp>
        <p:nvSpPr>
          <p:cNvPr id="5325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0210800" cy="1143000"/>
          </a:xfrm>
        </p:spPr>
        <p:txBody>
          <a:bodyPr/>
          <a:lstStyle/>
          <a:p>
            <a:r>
              <a:rPr lang="en-US" altLang="en-US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Plane waves solve the problem</a:t>
            </a:r>
            <a:endParaRPr lang="en-US" altLang="en-US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0" y="838202"/>
            <a:ext cx="1158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en-US" altLang="en-US" sz="2400" dirty="0"/>
              <a:t>Evaluate the 2 </a:t>
            </a:r>
            <a:r>
              <a:rPr lang="en-US" altLang="en-US" sz="2400" dirty="0" err="1"/>
              <a:t>pt</a:t>
            </a:r>
            <a:r>
              <a:rPr lang="en-US" altLang="en-US" sz="2400" dirty="0"/>
              <a:t> function at  purely imaginary events of the past </a:t>
            </a:r>
            <a:r>
              <a:rPr lang="en-US" altLang="en-US" sz="2400" dirty="0" smtClean="0"/>
              <a:t>and </a:t>
            </a:r>
            <a:r>
              <a:rPr lang="en-US" altLang="en-US" sz="2400" dirty="0"/>
              <a:t>future tubes</a:t>
            </a:r>
          </a:p>
        </p:txBody>
      </p:sp>
      <p:pic>
        <p:nvPicPr>
          <p:cNvPr id="22" name="Picture 2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834" y="5501882"/>
            <a:ext cx="8232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292656" y="2932666"/>
            <a:ext cx="1958400" cy="1660876"/>
            <a:chOff x="4363358" y="2278668"/>
            <a:chExt cx="2728218" cy="24457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63358" y="2278668"/>
              <a:ext cx="2728218" cy="2445732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5791201" y="3276600"/>
              <a:ext cx="447451" cy="578165"/>
            </a:xfrm>
            <a:prstGeom prst="straightConnector1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899684" y="3064162"/>
            <a:ext cx="1981577" cy="1462759"/>
            <a:chOff x="4429044" y="1560862"/>
            <a:chExt cx="5050478" cy="367048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29044" y="1560862"/>
              <a:ext cx="5050478" cy="3670488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 flipV="1">
              <a:off x="7065740" y="2362804"/>
              <a:ext cx="0" cy="951912"/>
            </a:xfrm>
            <a:prstGeom prst="straightConnector1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2500" y="1644870"/>
            <a:ext cx="8212672" cy="1132579"/>
          </a:xfrm>
          <a:prstGeom prst="rect">
            <a:avLst/>
          </a:prstGeom>
        </p:spPr>
      </p:pic>
      <p:pic>
        <p:nvPicPr>
          <p:cNvPr id="20" name="Picture 12" descr="Picture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309" y="3360528"/>
            <a:ext cx="954692" cy="99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9144001" y="3862979"/>
            <a:ext cx="721171" cy="14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203" y="3196306"/>
            <a:ext cx="2637115" cy="9433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8903" y="4768682"/>
            <a:ext cx="2044700" cy="3855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5601" y="4731583"/>
            <a:ext cx="1841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4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Fourier-like representation</a:t>
            </a:r>
          </a:p>
        </p:txBody>
      </p:sp>
      <p:pic>
        <p:nvPicPr>
          <p:cNvPr id="54276" name="Picture 10" descr="upper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41" y="4429126"/>
            <a:ext cx="2579687" cy="121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4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4857751"/>
            <a:ext cx="27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20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5" y="5857878"/>
            <a:ext cx="3524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79" name="Group 16"/>
          <p:cNvGrpSpPr>
            <a:grpSpLocks/>
          </p:cNvGrpSpPr>
          <p:nvPr/>
        </p:nvGrpSpPr>
        <p:grpSpPr bwMode="auto">
          <a:xfrm>
            <a:off x="4381500" y="3929066"/>
            <a:ext cx="6064251" cy="2466975"/>
            <a:chOff x="2857488" y="3929066"/>
            <a:chExt cx="6063965" cy="2467269"/>
          </a:xfrm>
        </p:grpSpPr>
        <p:pic>
          <p:nvPicPr>
            <p:cNvPr id="54281" name="Picture 5" descr="Picture1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488" y="4000504"/>
              <a:ext cx="1849123" cy="1928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2" name="Picture 11" descr="Picture1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28" y="4000504"/>
              <a:ext cx="1849123" cy="1928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3" name="Picture 12" descr="Picture1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30" y="3929066"/>
              <a:ext cx="1849123" cy="1928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4" name="Picture 15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876" y="4857760"/>
              <a:ext cx="278891" cy="304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5" name="Picture 17" descr="txp_fig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16" y="4838713"/>
              <a:ext cx="278891" cy="304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6" name="Picture 22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306" y="5786454"/>
              <a:ext cx="609881" cy="609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7" name="Picture 24" descr="txp_fig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928" y="5786314"/>
              <a:ext cx="609880" cy="609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8" name="Picture 26" descr="txp_fig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007" y="5786314"/>
              <a:ext cx="609880" cy="609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4280" name="Picture 32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40" y="2816227"/>
            <a:ext cx="851058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14540" y="1877549"/>
            <a:ext cx="8296275" cy="6972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49473" y="5746613"/>
            <a:ext cx="1514697" cy="857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71809" y="5786089"/>
            <a:ext cx="1514697" cy="8571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81988" y="5770193"/>
            <a:ext cx="1514697" cy="8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7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2024063" y="357188"/>
            <a:ext cx="8229600" cy="1143000"/>
          </a:xfrm>
        </p:spPr>
        <p:txBody>
          <a:bodyPr/>
          <a:lstStyle/>
          <a:p>
            <a:r>
              <a:rPr lang="en-US" altLang="en-US"/>
              <a:t>Star-triangle identity</a:t>
            </a:r>
          </a:p>
        </p:txBody>
      </p:sp>
      <p:sp>
        <p:nvSpPr>
          <p:cNvPr id="55299" name="TextBox 13"/>
          <p:cNvSpPr txBox="1">
            <a:spLocks noChangeArrowheads="1"/>
          </p:cNvSpPr>
          <p:nvPr/>
        </p:nvSpPr>
        <p:spPr bwMode="auto">
          <a:xfrm>
            <a:off x="2057400" y="1252540"/>
            <a:ext cx="69010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2400"/>
              <a:t>1) Integral on the hyperboloid:  a star-triangle relation</a:t>
            </a:r>
          </a:p>
        </p:txBody>
      </p:sp>
      <p:pic>
        <p:nvPicPr>
          <p:cNvPr id="55300" name="Picture 1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5" y="1857376"/>
            <a:ext cx="6808787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7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8" y="2595563"/>
            <a:ext cx="82153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sosceles Triangle 8"/>
          <p:cNvSpPr/>
          <p:nvPr/>
        </p:nvSpPr>
        <p:spPr>
          <a:xfrm>
            <a:off x="6881815" y="3643315"/>
            <a:ext cx="2346325" cy="1628775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1973263" y="3071816"/>
            <a:ext cx="7816851" cy="2714625"/>
            <a:chOff x="449260" y="3071810"/>
            <a:chExt cx="7816852" cy="2714644"/>
          </a:xfrm>
        </p:grpSpPr>
        <p:pic>
          <p:nvPicPr>
            <p:cNvPr id="55305" name="Picture 26" descr="Picture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86512" y="3071810"/>
              <a:ext cx="479402" cy="500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6" name="Picture 27" descr="Picture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86314" y="5072074"/>
              <a:ext cx="479402" cy="500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5307" name="Group 30"/>
            <p:cNvGrpSpPr>
              <a:grpSpLocks/>
            </p:cNvGrpSpPr>
            <p:nvPr/>
          </p:nvGrpSpPr>
          <p:grpSpPr bwMode="auto">
            <a:xfrm>
              <a:off x="449260" y="3214686"/>
              <a:ext cx="7816852" cy="2571768"/>
              <a:chOff x="449260" y="3214686"/>
              <a:chExt cx="7816852" cy="2571768"/>
            </a:xfrm>
          </p:grpSpPr>
          <p:pic>
            <p:nvPicPr>
              <p:cNvPr id="55308" name="Picture 18" descr="upper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0095" y="4357694"/>
                <a:ext cx="758831" cy="357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3" name="Straight Connector 12"/>
              <p:cNvCxnSpPr/>
              <p:nvPr/>
            </p:nvCxnSpPr>
            <p:spPr>
              <a:xfrm>
                <a:off x="1071560" y="3714751"/>
                <a:ext cx="857250" cy="64294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1928810" y="3714751"/>
                <a:ext cx="785812" cy="64294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>
                <a:off x="1509707" y="4776797"/>
                <a:ext cx="847731" cy="952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5312" name="Picture 23" descr="Picture1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49260" y="3286124"/>
                <a:ext cx="479402" cy="500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3" name="Picture 24" descr="Picture1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878152" y="3214686"/>
                <a:ext cx="479402" cy="500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4" name="Picture 25" descr="Picture1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714480" y="5286388"/>
                <a:ext cx="479402" cy="500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5" name="Picture 28" descr="Picture1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786710" y="5072074"/>
                <a:ext cx="479402" cy="500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524500" y="3857625"/>
            <a:ext cx="5293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GB" altLang="en-US" sz="5400"/>
              <a:t>=</a:t>
            </a:r>
            <a:endParaRPr lang="it-IT" altLang="en-US" sz="5400"/>
          </a:p>
        </p:txBody>
      </p:sp>
    </p:spTree>
    <p:extLst>
      <p:ext uri="{BB962C8B-B14F-4D97-AF65-F5344CB8AC3E}">
        <p14:creationId xmlns:p14="http://schemas.microsoft.com/office/powerpoint/2010/main" val="166853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Integrate the triangle</a:t>
            </a:r>
          </a:p>
        </p:txBody>
      </p:sp>
      <p:sp>
        <p:nvSpPr>
          <p:cNvPr id="56323" name="TextBox 7"/>
          <p:cNvSpPr txBox="1">
            <a:spLocks noChangeArrowheads="1"/>
          </p:cNvSpPr>
          <p:nvPr/>
        </p:nvSpPr>
        <p:spPr bwMode="auto">
          <a:xfrm>
            <a:off x="2095500" y="1428752"/>
            <a:ext cx="40176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sz="2400"/>
              <a:t>2) Triple integral on the sphere</a:t>
            </a:r>
          </a:p>
        </p:txBody>
      </p:sp>
      <p:pic>
        <p:nvPicPr>
          <p:cNvPr id="26" name="Picture 25" descr="Picture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157415"/>
            <a:ext cx="1335088" cy="13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8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9" y="1928814"/>
            <a:ext cx="79883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3167063"/>
            <a:ext cx="1651000" cy="104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8" y="4962308"/>
            <a:ext cx="515376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7475" y="3170115"/>
            <a:ext cx="3144583" cy="177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4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Integrate the triangle </a:t>
            </a:r>
          </a:p>
        </p:txBody>
      </p:sp>
      <p:pic>
        <p:nvPicPr>
          <p:cNvPr id="26" name="Picture 25" descr="Picture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1" y="2428876"/>
            <a:ext cx="1849439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8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571627"/>
            <a:ext cx="79883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3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4419601"/>
            <a:ext cx="86121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5086078"/>
            <a:ext cx="3435351" cy="51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4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2643190"/>
            <a:ext cx="5784851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9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90" y="5630071"/>
            <a:ext cx="7283449" cy="92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3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6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The result </a:t>
            </a:r>
            <a:endParaRPr lang="en-US" altLang="en-US" sz="24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58371" name="Picture 19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8" y="3414605"/>
            <a:ext cx="860742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2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8" y="2286002"/>
            <a:ext cx="84296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63389" y="5449672"/>
            <a:ext cx="8552213" cy="46166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it-IT" sz="24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(Jacques </a:t>
            </a:r>
            <a:r>
              <a:rPr lang="it-IT" sz="2400" b="1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Bros</a:t>
            </a:r>
            <a:r>
              <a:rPr lang="it-IT" sz="24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, Henri Epstein, Michel </a:t>
            </a:r>
            <a:r>
              <a:rPr lang="it-IT" sz="2400" b="1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Gaudin</a:t>
            </a:r>
            <a:r>
              <a:rPr lang="it-IT" sz="24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,  UM,  Vincent </a:t>
            </a:r>
            <a:r>
              <a:rPr lang="it-IT" sz="2400" b="1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Pasquier</a:t>
            </a:r>
            <a:r>
              <a:rPr lang="it-IT" sz="24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2009)</a:t>
            </a:r>
            <a:endParaRPr lang="fr-FR" sz="24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81200" y="274639"/>
            <a:ext cx="8229600" cy="1143000"/>
          </a:xfrm>
        </p:spPr>
        <p:txBody>
          <a:bodyPr/>
          <a:lstStyle/>
          <a:p>
            <a:r>
              <a:rPr lang="en-US" b="1" dirty="0" err="1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Lemaître’s</a:t>
            </a:r>
            <a:r>
              <a:rPr lang="en-US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 prophecy</a:t>
            </a:r>
            <a:endParaRPr lang="en-US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371600"/>
            <a:ext cx="5410200" cy="5257800"/>
          </a:xfrm>
        </p:spPr>
        <p:txBody>
          <a:bodyPr anchor="ctr">
            <a:normAutofit fontScale="85000" lnSpcReduction="20000"/>
          </a:bodyPr>
          <a:lstStyle/>
          <a:p>
            <a:pPr marL="0" lvl="1">
              <a:spcBef>
                <a:spcPts val="0"/>
              </a:spcBef>
              <a:buNone/>
            </a:pPr>
            <a:r>
              <a:rPr lang="en-US" sz="2300" i="1" dirty="0">
                <a:ea typeface="Helvetica Neue Medium" charset="0"/>
                <a:cs typeface="Helvetica Neue Medium" charset="0"/>
              </a:rPr>
              <a:t>The introduction of such a constant implies a considerable renunciation of the logical simplicity of the theory [...] Since I introduced this term, I had always a bad conscience [</a:t>
            </a:r>
            <a:r>
              <a:rPr lang="mr-IN" sz="2300" i="1" dirty="0">
                <a:ea typeface="Helvetica Neue Medium" charset="0"/>
                <a:cs typeface="Helvetica Neue Medium" charset="0"/>
              </a:rPr>
              <a:t>…</a:t>
            </a:r>
            <a:r>
              <a:rPr lang="en-US" sz="2300" i="1" dirty="0">
                <a:ea typeface="Helvetica Neue Medium" charset="0"/>
                <a:cs typeface="Helvetica Neue Medium" charset="0"/>
              </a:rPr>
              <a:t>]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300" i="1" dirty="0">
                <a:solidFill>
                  <a:srgbClr val="FF0000"/>
                </a:solidFill>
                <a:ea typeface="Helvetica Neue Medium" charset="0"/>
                <a:cs typeface="Helvetica Neue Medium" charset="0"/>
              </a:rPr>
              <a:t>I am unable to believe that such an ugly thing should be realized in nature.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300" dirty="0">
                <a:ea typeface="Helvetica Neue" charset="0"/>
                <a:cs typeface="Helvetica Neue" charset="0"/>
              </a:rPr>
              <a:t>Albert Einstein, 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300" dirty="0">
                <a:ea typeface="Helvetica Neue" charset="0"/>
                <a:cs typeface="Helvetica Neue" charset="0"/>
              </a:rPr>
              <a:t>Contribution to the book 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300" dirty="0">
                <a:ea typeface="Helvetica Neue" charset="0"/>
                <a:cs typeface="Helvetica Neue" charset="0"/>
              </a:rPr>
              <a:t>“Albert Einstein:  Philosopher–Scientist”, 1949</a:t>
            </a:r>
          </a:p>
          <a:p>
            <a:pPr marL="0" lvl="1">
              <a:spcBef>
                <a:spcPts val="0"/>
              </a:spcBef>
              <a:buNone/>
            </a:pPr>
            <a:endParaRPr lang="en-US" dirty="0"/>
          </a:p>
          <a:p>
            <a:pPr marL="0" lvl="1">
              <a:spcBef>
                <a:spcPts val="0"/>
              </a:spcBef>
              <a:buNone/>
            </a:pPr>
            <a:r>
              <a:rPr lang="en-US" sz="2300" i="1" dirty="0">
                <a:ea typeface="Helvetica Neue Medium" charset="0"/>
                <a:cs typeface="Helvetica Neue Medium" charset="0"/>
              </a:rPr>
              <a:t>The history of science provides many instances of discoveries which have been made for reasons which are no longer considered satisfactory [</a:t>
            </a:r>
            <a:r>
              <a:rPr lang="mr-IN" sz="2300" i="1" dirty="0">
                <a:ea typeface="Helvetica Neue Medium" charset="0"/>
                <a:cs typeface="Helvetica Neue Medium" charset="0"/>
              </a:rPr>
              <a:t>…</a:t>
            </a:r>
            <a:r>
              <a:rPr lang="en-US" sz="2300" i="1" dirty="0">
                <a:ea typeface="Helvetica Neue Medium" charset="0"/>
                <a:cs typeface="Helvetica Neue Medium" charset="0"/>
              </a:rPr>
              <a:t>]</a:t>
            </a:r>
          </a:p>
          <a:p>
            <a:pPr marL="0" lvl="1">
              <a:spcBef>
                <a:spcPts val="0"/>
              </a:spcBef>
              <a:buNone/>
            </a:pPr>
            <a:r>
              <a:rPr lang="en-US" sz="2300" i="1" dirty="0">
                <a:solidFill>
                  <a:srgbClr val="FF0000"/>
                </a:solidFill>
                <a:ea typeface="Helvetica Neue Medium" charset="0"/>
                <a:cs typeface="Helvetica Neue Medium" charset="0"/>
              </a:rPr>
              <a:t>It may be that the discovery of the cosmological constant is such a case. </a:t>
            </a:r>
          </a:p>
          <a:p>
            <a:pPr algn="r">
              <a:buNone/>
            </a:pPr>
            <a:r>
              <a:rPr lang="en-US" sz="2300" dirty="0">
                <a:ea typeface="Helvetica Neue" charset="0"/>
                <a:cs typeface="Helvetica Neue" charset="0"/>
              </a:rPr>
              <a:t>           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300" dirty="0">
                <a:ea typeface="Helvetica Neue" charset="0"/>
                <a:cs typeface="Helvetica Neue" charset="0"/>
              </a:rPr>
              <a:t>George E. Lemaître, 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300" dirty="0">
                <a:ea typeface="Helvetica Neue" charset="0"/>
                <a:cs typeface="Helvetica Neue" charset="0"/>
              </a:rPr>
              <a:t>Contribution to the book 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300" dirty="0">
                <a:ea typeface="Helvetica Neue" charset="0"/>
                <a:cs typeface="Helvetica Neue" charset="0"/>
              </a:rPr>
              <a:t>“Albert Einstein:  Philosopher–Scientist”, 1949</a:t>
            </a:r>
          </a:p>
        </p:txBody>
      </p:sp>
      <p:pic>
        <p:nvPicPr>
          <p:cNvPr id="4" name="Immagine 3" descr="Lemaitre_medaill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76402"/>
            <a:ext cx="2719560" cy="370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9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981200" y="274639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Application: </a:t>
            </a:r>
            <a:r>
              <a:rPr lang="it-IT" b="1" dirty="0" err="1" smtClean="0">
                <a:latin typeface="Helvetica Neue Condensed" charset="0"/>
                <a:ea typeface="Helvetica Neue Condensed" charset="0"/>
                <a:cs typeface="Helvetica Neue Condensed" charset="0"/>
              </a:rPr>
              <a:t>particle</a:t>
            </a:r>
            <a:r>
              <a:rPr lang="it-IT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it-IT" b="1" dirty="0" err="1" smtClean="0">
                <a:latin typeface="Helvetica Neue Condensed" charset="0"/>
                <a:ea typeface="Helvetica Neue Condensed" charset="0"/>
                <a:cs typeface="Helvetica Neue Condensed" charset="0"/>
              </a:rPr>
              <a:t>decays</a:t>
            </a:r>
            <a:endParaRPr lang="it-IT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524000"/>
            <a:ext cx="8229600" cy="4876800"/>
          </a:xfrm>
        </p:spPr>
        <p:txBody>
          <a:bodyPr>
            <a:normAutofit/>
          </a:bodyPr>
          <a:lstStyle/>
          <a:p>
            <a:r>
              <a:rPr lang="it-IT" dirty="0" err="1" smtClean="0"/>
              <a:t>There</a:t>
            </a:r>
            <a:r>
              <a:rPr lang="it-IT" dirty="0" smtClean="0"/>
              <a:t> are no </a:t>
            </a:r>
            <a:r>
              <a:rPr lang="it-IT" dirty="0" err="1" smtClean="0"/>
              <a:t>stable</a:t>
            </a:r>
            <a:r>
              <a:rPr lang="it-IT" dirty="0" smtClean="0"/>
              <a:t> </a:t>
            </a:r>
            <a:r>
              <a:rPr lang="it-IT" dirty="0" err="1" smtClean="0"/>
              <a:t>particle</a:t>
            </a:r>
            <a:r>
              <a:rPr lang="it-IT" dirty="0" smtClean="0"/>
              <a:t> of mass </a:t>
            </a:r>
          </a:p>
          <a:p>
            <a:endParaRPr lang="it-IT" dirty="0"/>
          </a:p>
          <a:p>
            <a:endParaRPr lang="it-IT" dirty="0" smtClean="0"/>
          </a:p>
          <a:p>
            <a:pPr marL="0" indent="0">
              <a:buNone/>
            </a:pPr>
            <a:endParaRPr lang="it-IT" dirty="0" smtClean="0"/>
          </a:p>
        </p:txBody>
      </p:sp>
      <p:sp>
        <p:nvSpPr>
          <p:cNvPr id="8" name="Ovale 7"/>
          <p:cNvSpPr/>
          <p:nvPr/>
        </p:nvSpPr>
        <p:spPr>
          <a:xfrm>
            <a:off x="2857500" y="4724400"/>
            <a:ext cx="457200" cy="457200"/>
          </a:xfrm>
          <a:prstGeom prst="ellipse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7118351" y="5357721"/>
            <a:ext cx="1143000" cy="1143000"/>
          </a:xfrm>
          <a:prstGeom prst="ellipse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8075083" y="3335867"/>
            <a:ext cx="1752600" cy="1676400"/>
          </a:xfrm>
          <a:prstGeom prst="ellipse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/>
          <p:cNvCxnSpPr/>
          <p:nvPr/>
        </p:nvCxnSpPr>
        <p:spPr>
          <a:xfrm>
            <a:off x="3581400" y="4838700"/>
            <a:ext cx="838200" cy="0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losione 2 14"/>
          <p:cNvSpPr/>
          <p:nvPr/>
        </p:nvSpPr>
        <p:spPr>
          <a:xfrm>
            <a:off x="4648200" y="4358723"/>
            <a:ext cx="914400" cy="9144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/>
          <p:cNvCxnSpPr/>
          <p:nvPr/>
        </p:nvCxnSpPr>
        <p:spPr>
          <a:xfrm flipV="1">
            <a:off x="5715001" y="4365579"/>
            <a:ext cx="1943100" cy="457200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5715001" y="4838700"/>
            <a:ext cx="1123951" cy="685800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51" y="2291247"/>
            <a:ext cx="20447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Dimension d=3</a:t>
            </a:r>
            <a:endParaRPr lang="it-IT" altLang="en-US"/>
          </a:p>
        </p:txBody>
      </p:sp>
      <p:pic>
        <p:nvPicPr>
          <p:cNvPr id="60419" name="Picture 37" descr="New Bitmap Ima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249" y="4143376"/>
            <a:ext cx="7500939" cy="1928813"/>
          </a:xfrm>
        </p:spPr>
      </p:pic>
      <p:pic>
        <p:nvPicPr>
          <p:cNvPr id="60420" name="Picture 2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68589"/>
            <a:ext cx="35814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2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7" y="2513014"/>
            <a:ext cx="79533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87490"/>
            <a:ext cx="7696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9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537" y="1828801"/>
            <a:ext cx="7934929" cy="582136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Application: </a:t>
            </a:r>
            <a:r>
              <a:rPr lang="en-US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bound states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4902706"/>
            <a:ext cx="2081788" cy="583695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cxnSp>
        <p:nvCxnSpPr>
          <p:cNvPr id="9" name="Connettore 2 8"/>
          <p:cNvCxnSpPr/>
          <p:nvPr/>
        </p:nvCxnSpPr>
        <p:spPr>
          <a:xfrm flipH="1" flipV="1">
            <a:off x="6934200" y="4114802"/>
            <a:ext cx="533400" cy="787905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5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2-particle (Wick) states</a:t>
            </a:r>
            <a:endParaRPr lang="en-US" dirty="0"/>
          </a:p>
        </p:txBody>
      </p:sp>
      <p:pic>
        <p:nvPicPr>
          <p:cNvPr id="17" name="Immagin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33" y="2209801"/>
            <a:ext cx="7158731" cy="808244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85" y="3613349"/>
            <a:ext cx="5067217" cy="806251"/>
          </a:xfrm>
          <a:prstGeom prst="rect">
            <a:avLst/>
          </a:prstGeom>
        </p:spPr>
      </p:pic>
      <p:sp>
        <p:nvSpPr>
          <p:cNvPr id="21" name="Segnaposto contenuto 20"/>
          <p:cNvSpPr>
            <a:spLocks noGrp="1"/>
          </p:cNvSpPr>
          <p:nvPr>
            <p:ph idx="1"/>
          </p:nvPr>
        </p:nvSpPr>
        <p:spPr>
          <a:xfrm>
            <a:off x="1981200" y="1295401"/>
            <a:ext cx="8229600" cy="4525963"/>
          </a:xfrm>
        </p:spPr>
        <p:txBody>
          <a:bodyPr/>
          <a:lstStyle/>
          <a:p>
            <a:r>
              <a:rPr lang="it-IT" dirty="0" err="1" smtClean="0"/>
              <a:t>Two</a:t>
            </a:r>
            <a:r>
              <a:rPr lang="it-IT" dirty="0" err="1"/>
              <a:t>-</a:t>
            </a:r>
            <a:r>
              <a:rPr lang="it-IT" dirty="0" err="1" smtClean="0"/>
              <a:t>particle</a:t>
            </a:r>
            <a:r>
              <a:rPr lang="it-IT" dirty="0" smtClean="0"/>
              <a:t> </a:t>
            </a:r>
            <a:r>
              <a:rPr lang="it-IT" dirty="0" err="1" smtClean="0"/>
              <a:t>states</a:t>
            </a: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err="1" smtClean="0"/>
              <a:t>Wick</a:t>
            </a:r>
            <a:r>
              <a:rPr lang="it-IT" dirty="0" smtClean="0"/>
              <a:t> </a:t>
            </a:r>
            <a:r>
              <a:rPr lang="it-IT" dirty="0" err="1" smtClean="0"/>
              <a:t>powers</a:t>
            </a:r>
            <a:endParaRPr lang="it-IT" dirty="0"/>
          </a:p>
        </p:txBody>
      </p:sp>
      <p:pic>
        <p:nvPicPr>
          <p:cNvPr id="22" name="Immagin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78" y="4967517"/>
            <a:ext cx="8088823" cy="5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6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9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Application: </a:t>
            </a:r>
            <a:r>
              <a:rPr lang="en-US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bound </a:t>
            </a:r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states</a:t>
            </a:r>
            <a:endParaRPr lang="en-GB" b="1" dirty="0" smtClean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1" y="1953162"/>
            <a:ext cx="7277100" cy="118954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905000" y="3640667"/>
            <a:ext cx="8305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ea typeface="Helvetica Neue" charset="0"/>
                <a:cs typeface="Helvetica Neue" charset="0"/>
              </a:rPr>
              <a:t>When</a:t>
            </a:r>
            <a:r>
              <a:rPr lang="it-IT" sz="2400" dirty="0">
                <a:ea typeface="Helvetica Neue" charset="0"/>
                <a:cs typeface="Helvetica Neue" charset="0"/>
              </a:rPr>
              <a:t> 0 &lt;</a:t>
            </a:r>
            <a:r>
              <a:rPr lang="en-US" sz="2400" dirty="0">
                <a:ea typeface="Helvetica Neue" charset="0"/>
                <a:cs typeface="Helvetica Neue" charset="0"/>
              </a:rPr>
              <a:t> </a:t>
            </a:r>
            <a:r>
              <a:rPr lang="en-US" sz="2400" dirty="0" err="1">
                <a:ea typeface="Helvetica Neue" charset="0"/>
                <a:cs typeface="Helvetica Neue" charset="0"/>
              </a:rPr>
              <a:t>Im</a:t>
            </a:r>
            <a:r>
              <a:rPr lang="en-US" sz="2400" dirty="0">
                <a:ea typeface="Helvetica Neue" charset="0"/>
                <a:cs typeface="Helvetica Neue" charset="0"/>
              </a:rPr>
              <a:t> </a:t>
            </a:r>
            <a:r>
              <a:rPr lang="el-GR" sz="2400" dirty="0">
                <a:ea typeface="Helvetica Neue" charset="0"/>
                <a:cs typeface="Helvetica Neue" charset="0"/>
              </a:rPr>
              <a:t>ν</a:t>
            </a:r>
            <a:r>
              <a:rPr lang="it-IT" sz="2400" dirty="0">
                <a:ea typeface="Helvetica Neue" charset="0"/>
                <a:cs typeface="Helvetica Neue" charset="0"/>
              </a:rPr>
              <a:t> &lt; (d-1)/4 no pole </a:t>
            </a:r>
            <a:r>
              <a:rPr lang="it-IT" sz="2400" dirty="0" err="1">
                <a:ea typeface="Helvetica Neue" charset="0"/>
                <a:cs typeface="Helvetica Neue" charset="0"/>
              </a:rPr>
              <a:t>reaches</a:t>
            </a:r>
            <a:r>
              <a:rPr lang="it-IT" sz="2400" dirty="0">
                <a:ea typeface="Helvetica Neue" charset="0"/>
                <a:cs typeface="Helvetica Neue" charset="0"/>
              </a:rPr>
              <a:t> the </a:t>
            </a:r>
            <a:r>
              <a:rPr lang="it-IT" sz="2400" dirty="0" err="1">
                <a:ea typeface="Helvetica Neue" charset="0"/>
                <a:cs typeface="Helvetica Neue" charset="0"/>
              </a:rPr>
              <a:t>real</a:t>
            </a:r>
            <a:r>
              <a:rPr lang="it-IT" sz="2400" dirty="0">
                <a:ea typeface="Helvetica Neue" charset="0"/>
                <a:cs typeface="Helvetica Neue" charset="0"/>
              </a:rPr>
              <a:t> </a:t>
            </a:r>
            <a:r>
              <a:rPr lang="it-IT" sz="2400" dirty="0" err="1">
                <a:ea typeface="Helvetica Neue" charset="0"/>
                <a:cs typeface="Helvetica Neue" charset="0"/>
              </a:rPr>
              <a:t>axis</a:t>
            </a:r>
            <a:r>
              <a:rPr lang="it-IT" sz="2400" dirty="0">
                <a:ea typeface="Helvetica Neue" charset="0"/>
                <a:cs typeface="Helvetica Neue" charset="0"/>
              </a:rPr>
              <a:t>:  the formula </a:t>
            </a:r>
            <a:r>
              <a:rPr lang="it-IT" sz="2400" dirty="0" err="1">
                <a:ea typeface="Helvetica Neue" charset="0"/>
                <a:cs typeface="Helvetica Neue" charset="0"/>
              </a:rPr>
              <a:t>continues</a:t>
            </a:r>
            <a:r>
              <a:rPr lang="it-IT" sz="2400" dirty="0">
                <a:ea typeface="Helvetica Neue" charset="0"/>
                <a:cs typeface="Helvetica Neue" charset="0"/>
              </a:rPr>
              <a:t> to </a:t>
            </a:r>
            <a:r>
              <a:rPr lang="it-IT" sz="2400" dirty="0" err="1">
                <a:ea typeface="Helvetica Neue" charset="0"/>
                <a:cs typeface="Helvetica Neue" charset="0"/>
              </a:rPr>
              <a:t>hold</a:t>
            </a:r>
            <a:r>
              <a:rPr lang="it-IT" sz="2400" dirty="0">
                <a:ea typeface="Helvetica Neue" charset="0"/>
                <a:cs typeface="Helvetica Neue" charset="0"/>
              </a:rPr>
              <a:t> </a:t>
            </a:r>
            <a:r>
              <a:rPr lang="it-IT" sz="2400" dirty="0" err="1">
                <a:ea typeface="Helvetica Neue" charset="0"/>
                <a:cs typeface="Helvetica Neue" charset="0"/>
              </a:rPr>
              <a:t>i.e</a:t>
            </a:r>
            <a:r>
              <a:rPr lang="it-IT" sz="2400" dirty="0">
                <a:ea typeface="Helvetica Neue" charset="0"/>
                <a:cs typeface="Helvetica Neue" charset="0"/>
              </a:rPr>
              <a:t> for </a:t>
            </a:r>
            <a:r>
              <a:rPr lang="it-IT" sz="2400" dirty="0" err="1">
                <a:ea typeface="Helvetica Neue" charset="0"/>
                <a:cs typeface="Helvetica Neue" charset="0"/>
              </a:rPr>
              <a:t>all</a:t>
            </a:r>
            <a:r>
              <a:rPr lang="it-IT" sz="2400" dirty="0">
                <a:ea typeface="Helvetica Neue" charset="0"/>
                <a:cs typeface="Helvetica Neue" charset="0"/>
              </a:rPr>
              <a:t> the </a:t>
            </a:r>
            <a:r>
              <a:rPr lang="it-IT" sz="2400" dirty="0" err="1">
                <a:ea typeface="Helvetica Neue" charset="0"/>
                <a:cs typeface="Helvetica Neue" charset="0"/>
              </a:rPr>
              <a:t>masses</a:t>
            </a:r>
            <a:r>
              <a:rPr lang="it-IT" sz="2400" dirty="0">
                <a:ea typeface="Helvetica Neue" charset="0"/>
                <a:cs typeface="Helvetica Neue" charset="0"/>
              </a:rPr>
              <a:t> </a:t>
            </a:r>
            <a:r>
              <a:rPr lang="it-IT" sz="2400" dirty="0" err="1">
                <a:ea typeface="Helvetica Neue" charset="0"/>
                <a:cs typeface="Helvetica Neue" charset="0"/>
              </a:rPr>
              <a:t>satisfying</a:t>
            </a:r>
            <a:endParaRPr lang="it-IT" sz="2400" dirty="0">
              <a:ea typeface="Helvetica Neue" charset="0"/>
              <a:cs typeface="Helvetica Neue" charset="0"/>
            </a:endParaRPr>
          </a:p>
          <a:p>
            <a:endParaRPr lang="it-IT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it-IT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it-IT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it-IT" sz="2400" dirty="0" err="1">
                <a:ea typeface="Helvetica Neue" charset="0"/>
                <a:cs typeface="Helvetica Neue" charset="0"/>
              </a:rPr>
              <a:t>When</a:t>
            </a:r>
            <a:r>
              <a:rPr lang="it-IT" sz="2400" dirty="0">
                <a:ea typeface="Helvetica Neue" charset="0"/>
                <a:cs typeface="Helvetica Neue" charset="0"/>
              </a:rPr>
              <a:t> the </a:t>
            </a:r>
            <a:r>
              <a:rPr lang="it-IT" sz="2400" dirty="0" err="1">
                <a:ea typeface="Helvetica Neue" charset="0"/>
                <a:cs typeface="Helvetica Neue" charset="0"/>
              </a:rPr>
              <a:t>threshold</a:t>
            </a:r>
            <a:r>
              <a:rPr lang="it-IT" sz="2400" dirty="0">
                <a:ea typeface="Helvetica Neue" charset="0"/>
                <a:cs typeface="Helvetica Neue" charset="0"/>
              </a:rPr>
              <a:t>  </a:t>
            </a:r>
            <a:r>
              <a:rPr lang="it-IT" sz="2400" dirty="0" err="1">
                <a:ea typeface="Helvetica Neue" charset="0"/>
                <a:cs typeface="Helvetica Neue" charset="0"/>
              </a:rPr>
              <a:t>is</a:t>
            </a:r>
            <a:r>
              <a:rPr lang="it-IT" sz="2400" dirty="0">
                <a:ea typeface="Helvetica Neue" charset="0"/>
                <a:cs typeface="Helvetica Neue" charset="0"/>
              </a:rPr>
              <a:t> </a:t>
            </a:r>
            <a:r>
              <a:rPr lang="it-IT" sz="2400" dirty="0" err="1">
                <a:ea typeface="Helvetica Neue" charset="0"/>
                <a:cs typeface="Helvetica Neue" charset="0"/>
              </a:rPr>
              <a:t>attained</a:t>
            </a:r>
            <a:r>
              <a:rPr lang="it-IT" sz="2400" dirty="0">
                <a:ea typeface="Helvetica Neue" charset="0"/>
                <a:cs typeface="Helvetica Neue" charset="0"/>
              </a:rPr>
              <a:t> the KL formula </a:t>
            </a:r>
            <a:r>
              <a:rPr lang="it-IT" sz="2400" dirty="0" err="1">
                <a:ea typeface="Helvetica Neue" charset="0"/>
                <a:cs typeface="Helvetica Neue" charset="0"/>
              </a:rPr>
              <a:t>has</a:t>
            </a:r>
            <a:r>
              <a:rPr lang="it-IT" sz="2400" dirty="0">
                <a:ea typeface="Helvetica Neue" charset="0"/>
                <a:cs typeface="Helvetica Neue" charset="0"/>
              </a:rPr>
              <a:t> to be </a:t>
            </a:r>
            <a:r>
              <a:rPr lang="it-IT" sz="2400" dirty="0" err="1">
                <a:ea typeface="Helvetica Neue" charset="0"/>
                <a:cs typeface="Helvetica Neue" charset="0"/>
              </a:rPr>
              <a:t>replaced</a:t>
            </a:r>
            <a:r>
              <a:rPr lang="it-IT" sz="2400" dirty="0">
                <a:ea typeface="Helvetica Neue" charset="0"/>
                <a:cs typeface="Helvetica Neue" charset="0"/>
              </a:rPr>
              <a:t> by a </a:t>
            </a:r>
            <a:r>
              <a:rPr lang="it-IT" sz="2400" dirty="0" err="1">
                <a:ea typeface="Helvetica Neue" charset="0"/>
                <a:cs typeface="Helvetica Neue" charset="0"/>
              </a:rPr>
              <a:t>contour</a:t>
            </a:r>
            <a:r>
              <a:rPr lang="it-IT" sz="2400" dirty="0">
                <a:ea typeface="Helvetica Neue" charset="0"/>
                <a:cs typeface="Helvetica Neue" charset="0"/>
              </a:rPr>
              <a:t> </a:t>
            </a:r>
            <a:r>
              <a:rPr lang="it-IT" sz="2400" dirty="0" err="1">
                <a:ea typeface="Helvetica Neue" charset="0"/>
                <a:cs typeface="Helvetica Neue" charset="0"/>
              </a:rPr>
              <a:t>integral</a:t>
            </a:r>
            <a:r>
              <a:rPr lang="it-IT" sz="2400" dirty="0">
                <a:ea typeface="Helvetica Neue" charset="0"/>
                <a:cs typeface="Helvetica Neue" charset="0"/>
              </a:rPr>
              <a:t>.</a:t>
            </a:r>
          </a:p>
        </p:txBody>
      </p:sp>
      <p:pic>
        <p:nvPicPr>
          <p:cNvPr id="9" name="Immagin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2" y="4636595"/>
            <a:ext cx="2228849" cy="685800"/>
          </a:xfrm>
          <a:prstGeom prst="rect">
            <a:avLst/>
          </a:prstGeom>
        </p:spPr>
      </p:pic>
      <p:pic>
        <p:nvPicPr>
          <p:cNvPr id="6" name="Immagin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1" y="1312118"/>
            <a:ext cx="1728052" cy="28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7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33600" y="914402"/>
            <a:ext cx="8229600" cy="2666999"/>
          </a:xfrm>
        </p:spPr>
        <p:txBody>
          <a:bodyPr>
            <a:normAutofit fontScale="62500" lnSpcReduction="20000"/>
          </a:bodyPr>
          <a:lstStyle/>
          <a:p>
            <a:r>
              <a:rPr lang="it-IT" dirty="0" smtClean="0">
                <a:ea typeface="Helvetica Neue" charset="0"/>
                <a:cs typeface="Helvetica Neue" charset="0"/>
              </a:rPr>
              <a:t>For </a:t>
            </a:r>
            <a:r>
              <a:rPr lang="it-IT" dirty="0">
                <a:ea typeface="Helvetica Neue" charset="0"/>
                <a:cs typeface="Helvetica Neue" charset="0"/>
              </a:rPr>
              <a:t>(d-1)/4</a:t>
            </a:r>
            <a:r>
              <a:rPr lang="it-IT" dirty="0" smtClean="0">
                <a:ea typeface="Helvetica Neue" charset="0"/>
                <a:cs typeface="Helvetica Neue" charset="0"/>
              </a:rPr>
              <a:t> </a:t>
            </a:r>
            <a:r>
              <a:rPr lang="it-IT" dirty="0">
                <a:ea typeface="Helvetica Neue" charset="0"/>
                <a:cs typeface="Helvetica Neue" charset="0"/>
              </a:rPr>
              <a:t>&lt; </a:t>
            </a:r>
            <a:r>
              <a:rPr lang="en-US" dirty="0" err="1">
                <a:ea typeface="Helvetica Neue" charset="0"/>
                <a:cs typeface="Helvetica Neue" charset="0"/>
              </a:rPr>
              <a:t>Im</a:t>
            </a:r>
            <a:r>
              <a:rPr lang="en-US" dirty="0">
                <a:ea typeface="Helvetica Neue" charset="0"/>
                <a:cs typeface="Helvetica Neue" charset="0"/>
              </a:rPr>
              <a:t> </a:t>
            </a:r>
            <a:r>
              <a:rPr lang="el-GR" dirty="0">
                <a:ea typeface="Helvetica Neue" charset="0"/>
                <a:cs typeface="Helvetica Neue" charset="0"/>
              </a:rPr>
              <a:t>ν</a:t>
            </a:r>
            <a:r>
              <a:rPr lang="en-US" dirty="0" smtClean="0">
                <a:ea typeface="Helvetica Neue" charset="0"/>
                <a:cs typeface="Helvetica Neue" charset="0"/>
              </a:rPr>
              <a:t> &lt;</a:t>
            </a:r>
            <a:r>
              <a:rPr lang="it-IT" dirty="0" smtClean="0">
                <a:ea typeface="Helvetica Neue" charset="0"/>
                <a:cs typeface="Helvetica Neue" charset="0"/>
              </a:rPr>
              <a:t>(</a:t>
            </a:r>
            <a:r>
              <a:rPr lang="it-IT" dirty="0">
                <a:ea typeface="Helvetica Neue" charset="0"/>
                <a:cs typeface="Helvetica Neue" charset="0"/>
              </a:rPr>
              <a:t>d-1)/</a:t>
            </a:r>
            <a:r>
              <a:rPr lang="it-IT" dirty="0" smtClean="0">
                <a:ea typeface="Helvetica Neue" charset="0"/>
                <a:cs typeface="Helvetica Neue" charset="0"/>
              </a:rPr>
              <a:t>4 +1</a:t>
            </a:r>
            <a:r>
              <a:rPr lang="en-US" dirty="0" smtClean="0">
                <a:ea typeface="Helvetica Neue" charset="0"/>
                <a:cs typeface="Helvetica Neue" charset="0"/>
              </a:rPr>
              <a:t> </a:t>
            </a:r>
            <a:r>
              <a:rPr lang="it-IT" dirty="0" err="1" smtClean="0">
                <a:ea typeface="Helvetica Neue" charset="0"/>
                <a:cs typeface="Helvetica Neue" charset="0"/>
              </a:rPr>
              <a:t>we</a:t>
            </a:r>
            <a:r>
              <a:rPr lang="it-IT" dirty="0" smtClean="0">
                <a:ea typeface="Helvetica Neue" charset="0"/>
                <a:cs typeface="Helvetica Neue" charset="0"/>
              </a:rPr>
              <a:t> </a:t>
            </a:r>
            <a:r>
              <a:rPr lang="it-IT" dirty="0">
                <a:ea typeface="Helvetica Neue" charset="0"/>
                <a:cs typeface="Helvetica Neue" charset="0"/>
              </a:rPr>
              <a:t>can </a:t>
            </a:r>
            <a:r>
              <a:rPr lang="it-IT" dirty="0" err="1" smtClean="0">
                <a:ea typeface="Helvetica Neue" charset="0"/>
                <a:cs typeface="Helvetica Neue" charset="0"/>
              </a:rPr>
              <a:t>extract</a:t>
            </a:r>
            <a:r>
              <a:rPr lang="it-IT" dirty="0" smtClean="0">
                <a:ea typeface="Helvetica Neue" charset="0"/>
                <a:cs typeface="Helvetica Neue" charset="0"/>
              </a:rPr>
              <a:t> the residue </a:t>
            </a:r>
            <a:r>
              <a:rPr lang="it-IT" dirty="0" err="1" smtClean="0">
                <a:ea typeface="Helvetica Neue" charset="0"/>
                <a:cs typeface="Helvetica Neue" charset="0"/>
              </a:rPr>
              <a:t>at</a:t>
            </a:r>
            <a:r>
              <a:rPr lang="it-IT" dirty="0" smtClean="0">
                <a:ea typeface="Helvetica Neue" charset="0"/>
                <a:cs typeface="Helvetica Neue" charset="0"/>
              </a:rPr>
              <a:t> the first pole</a:t>
            </a:r>
          </a:p>
          <a:p>
            <a:endParaRPr lang="it-IT" dirty="0">
              <a:ea typeface="Helvetica Neue" charset="0"/>
              <a:cs typeface="Helvetica Neue" charset="0"/>
            </a:endParaRPr>
          </a:p>
          <a:p>
            <a:r>
              <a:rPr lang="it-IT" dirty="0" smtClean="0">
                <a:ea typeface="Helvetica Neue" charset="0"/>
                <a:cs typeface="Helvetica Neue" charset="0"/>
              </a:rPr>
              <a:t>A </a:t>
            </a:r>
            <a:r>
              <a:rPr lang="it-IT" dirty="0" err="1" smtClean="0">
                <a:ea typeface="Helvetica Neue" charset="0"/>
                <a:cs typeface="Helvetica Neue" charset="0"/>
              </a:rPr>
              <a:t>similar</a:t>
            </a:r>
            <a:r>
              <a:rPr lang="it-IT" dirty="0" smtClean="0">
                <a:ea typeface="Helvetica Neue" charset="0"/>
                <a:cs typeface="Helvetica Neue" charset="0"/>
              </a:rPr>
              <a:t> situation </a:t>
            </a:r>
            <a:r>
              <a:rPr lang="it-IT" dirty="0" err="1">
                <a:ea typeface="Helvetica Neue" charset="0"/>
                <a:cs typeface="Helvetica Neue" charset="0"/>
              </a:rPr>
              <a:t>occurs</a:t>
            </a:r>
            <a:r>
              <a:rPr lang="it-IT" dirty="0">
                <a:ea typeface="Helvetica Neue" charset="0"/>
                <a:cs typeface="Helvetica Neue" charset="0"/>
              </a:rPr>
              <a:t> </a:t>
            </a:r>
            <a:r>
              <a:rPr lang="it-IT" dirty="0" err="1" smtClean="0">
                <a:ea typeface="Helvetica Neue" charset="0"/>
                <a:cs typeface="Helvetica Neue" charset="0"/>
              </a:rPr>
              <a:t>at</a:t>
            </a:r>
            <a:r>
              <a:rPr lang="it-IT" dirty="0" smtClean="0">
                <a:ea typeface="Helvetica Neue" charset="0"/>
                <a:cs typeface="Helvetica Neue" charset="0"/>
              </a:rPr>
              <a:t> the </a:t>
            </a:r>
            <a:r>
              <a:rPr lang="it-IT" dirty="0">
                <a:ea typeface="Helvetica Neue" charset="0"/>
                <a:cs typeface="Helvetica Neue" charset="0"/>
              </a:rPr>
              <a:t>successive </a:t>
            </a:r>
            <a:r>
              <a:rPr lang="it-IT" dirty="0" err="1" smtClean="0">
                <a:ea typeface="Helvetica Neue" charset="0"/>
                <a:cs typeface="Helvetica Neue" charset="0"/>
              </a:rPr>
              <a:t>poles</a:t>
            </a:r>
            <a:r>
              <a:rPr lang="it-IT" dirty="0" smtClean="0">
                <a:ea typeface="Helvetica Neue" charset="0"/>
                <a:cs typeface="Helvetica Neue" charset="0"/>
              </a:rPr>
              <a:t>. </a:t>
            </a:r>
          </a:p>
          <a:p>
            <a:endParaRPr lang="it-IT" dirty="0" smtClean="0">
              <a:ea typeface="Helvetica Neue" charset="0"/>
              <a:cs typeface="Helvetica Neue" charset="0"/>
            </a:endParaRPr>
          </a:p>
          <a:p>
            <a:r>
              <a:rPr lang="it-IT" dirty="0" smtClean="0">
                <a:ea typeface="Helvetica Neue" charset="0"/>
                <a:cs typeface="Helvetica Neue" charset="0"/>
              </a:rPr>
              <a:t>The KL rep. </a:t>
            </a:r>
            <a:r>
              <a:rPr lang="it-IT" dirty="0" err="1" smtClean="0">
                <a:ea typeface="Helvetica Neue" charset="0"/>
                <a:cs typeface="Helvetica Neue" charset="0"/>
              </a:rPr>
              <a:t>is</a:t>
            </a:r>
            <a:r>
              <a:rPr lang="it-IT" dirty="0" smtClean="0">
                <a:ea typeface="Helvetica Neue" charset="0"/>
                <a:cs typeface="Helvetica Neue" charset="0"/>
              </a:rPr>
              <a:t> </a:t>
            </a:r>
            <a:r>
              <a:rPr lang="it-IT" dirty="0" err="1">
                <a:ea typeface="Helvetica Neue" charset="0"/>
                <a:cs typeface="Helvetica Neue" charset="0"/>
              </a:rPr>
              <a:t>modified</a:t>
            </a:r>
            <a:r>
              <a:rPr lang="it-IT" dirty="0">
                <a:ea typeface="Helvetica Neue" charset="0"/>
                <a:cs typeface="Helvetica Neue" charset="0"/>
              </a:rPr>
              <a:t> by the </a:t>
            </a:r>
            <a:r>
              <a:rPr lang="it-IT" dirty="0" err="1">
                <a:ea typeface="Helvetica Neue" charset="0"/>
                <a:cs typeface="Helvetica Neue" charset="0"/>
              </a:rPr>
              <a:t>appearance</a:t>
            </a:r>
            <a:r>
              <a:rPr lang="it-IT" dirty="0">
                <a:ea typeface="Helvetica Neue" charset="0"/>
                <a:cs typeface="Helvetica Neue" charset="0"/>
              </a:rPr>
              <a:t> of a sum of discrete </a:t>
            </a:r>
            <a:r>
              <a:rPr lang="it-IT" dirty="0" err="1" smtClean="0">
                <a:ea typeface="Helvetica Neue" charset="0"/>
                <a:cs typeface="Helvetica Neue" charset="0"/>
              </a:rPr>
              <a:t>contributions</a:t>
            </a:r>
            <a:endParaRPr lang="it-IT" dirty="0" smtClean="0">
              <a:ea typeface="Helvetica Neue" charset="0"/>
              <a:cs typeface="Helvetica Neue" charset="0"/>
            </a:endParaRPr>
          </a:p>
          <a:p>
            <a:endParaRPr lang="it-IT" dirty="0" smtClean="0">
              <a:ea typeface="Helvetica Neue" charset="0"/>
              <a:cs typeface="Helvetica Neue" charset="0"/>
            </a:endParaRPr>
          </a:p>
          <a:p>
            <a:r>
              <a:rPr lang="it-IT" dirty="0" smtClean="0">
                <a:ea typeface="Helvetica Neue" charset="0"/>
                <a:cs typeface="Helvetica Neue" charset="0"/>
              </a:rPr>
              <a:t>Can be </a:t>
            </a:r>
            <a:r>
              <a:rPr lang="it-IT" dirty="0" err="1" smtClean="0">
                <a:ea typeface="Helvetica Neue" charset="0"/>
                <a:cs typeface="Helvetica Neue" charset="0"/>
              </a:rPr>
              <a:t>done</a:t>
            </a:r>
            <a:r>
              <a:rPr lang="it-IT" dirty="0" smtClean="0">
                <a:ea typeface="Helvetica Neue" charset="0"/>
                <a:cs typeface="Helvetica Neue" charset="0"/>
              </a:rPr>
              <a:t> down to m=0 (the </a:t>
            </a:r>
            <a:r>
              <a:rPr lang="it-IT" dirty="0" err="1" smtClean="0">
                <a:ea typeface="Helvetica Neue" charset="0"/>
                <a:cs typeface="Helvetica Neue" charset="0"/>
              </a:rPr>
              <a:t>limiting</a:t>
            </a:r>
            <a:r>
              <a:rPr lang="it-IT" dirty="0" smtClean="0">
                <a:ea typeface="Helvetica Neue" charset="0"/>
                <a:cs typeface="Helvetica Neue" charset="0"/>
              </a:rPr>
              <a:t> case </a:t>
            </a:r>
            <a:r>
              <a:rPr lang="it-IT" dirty="0" err="1" smtClean="0">
                <a:ea typeface="Helvetica Neue" charset="0"/>
                <a:cs typeface="Helvetica Neue" charset="0"/>
              </a:rPr>
              <a:t>excluded</a:t>
            </a:r>
            <a:r>
              <a:rPr lang="it-IT" dirty="0" smtClean="0">
                <a:ea typeface="Helvetica Neue" charset="0"/>
                <a:cs typeface="Helvetica Neue" charset="0"/>
              </a:rPr>
              <a:t>)</a:t>
            </a:r>
          </a:p>
          <a:p>
            <a:endParaRPr lang="it-IT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114801"/>
            <a:ext cx="7722443" cy="159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274639"/>
            <a:ext cx="11658600" cy="1143000"/>
          </a:xfrm>
        </p:spPr>
        <p:txBody>
          <a:bodyPr/>
          <a:lstStyle/>
          <a:p>
            <a:r>
              <a:rPr lang="it-IT" b="1" dirty="0" err="1" smtClean="0">
                <a:latin typeface="Helvetica Neue Condensed" charset="0"/>
                <a:ea typeface="Helvetica Neue Condensed" charset="0"/>
                <a:cs typeface="Helvetica Neue Condensed" charset="0"/>
              </a:rPr>
              <a:t>Bound</a:t>
            </a:r>
            <a:r>
              <a:rPr lang="it-IT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 </a:t>
            </a:r>
            <a:r>
              <a:rPr lang="it-IT" b="1" dirty="0" err="1" smtClean="0">
                <a:latin typeface="Helvetica Neue Condensed" charset="0"/>
                <a:ea typeface="Helvetica Neue Condensed" charset="0"/>
                <a:cs typeface="Helvetica Neue Condensed" charset="0"/>
              </a:rPr>
              <a:t>states</a:t>
            </a:r>
            <a:endParaRPr lang="it-IT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43000" y="1295400"/>
            <a:ext cx="9067800" cy="54102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ea typeface="Helvetica Neue" charset="0"/>
                <a:cs typeface="Helvetica Neue" charset="0"/>
              </a:rPr>
              <a:t>I</a:t>
            </a:r>
            <a:r>
              <a:rPr lang="en-US" dirty="0" smtClean="0">
                <a:ea typeface="Helvetica Neue" charset="0"/>
                <a:cs typeface="Helvetica Neue" charset="0"/>
              </a:rPr>
              <a:t>n particular, </a:t>
            </a:r>
            <a:r>
              <a:rPr lang="en-US" dirty="0">
                <a:ea typeface="Helvetica Neue" charset="0"/>
                <a:cs typeface="Helvetica Neue" charset="0"/>
              </a:rPr>
              <a:t>in sharp contrast </a:t>
            </a:r>
            <a:r>
              <a:rPr lang="en-US" dirty="0" smtClean="0">
                <a:ea typeface="Helvetica Neue" charset="0"/>
                <a:cs typeface="Helvetica Neue" charset="0"/>
              </a:rPr>
              <a:t>with </a:t>
            </a:r>
            <a:r>
              <a:rPr lang="en-US" dirty="0">
                <a:ea typeface="Helvetica Neue" charset="0"/>
                <a:cs typeface="Helvetica Neue" charset="0"/>
              </a:rPr>
              <a:t>the </a:t>
            </a:r>
            <a:r>
              <a:rPr lang="en-US" dirty="0" err="1">
                <a:ea typeface="Helvetica Neue" charset="0"/>
                <a:cs typeface="Helvetica Neue" charset="0"/>
              </a:rPr>
              <a:t>Minkowski</a:t>
            </a:r>
            <a:r>
              <a:rPr lang="en-US" dirty="0">
                <a:ea typeface="Helvetica Neue" charset="0"/>
                <a:cs typeface="Helvetica Neue" charset="0"/>
              </a:rPr>
              <a:t> case</a:t>
            </a:r>
            <a:r>
              <a:rPr lang="en-US" dirty="0" smtClean="0">
                <a:ea typeface="Helvetica Neue" charset="0"/>
                <a:cs typeface="Helvetica Neue" charset="0"/>
              </a:rPr>
              <a:t> in d=4 </a:t>
            </a:r>
            <a:r>
              <a:rPr lang="en-US" dirty="0">
                <a:ea typeface="Helvetica Neue" charset="0"/>
                <a:cs typeface="Helvetica Neue" charset="0"/>
              </a:rPr>
              <a:t>in the spectrum of a </a:t>
            </a:r>
            <a:r>
              <a:rPr lang="en-US" dirty="0" err="1" smtClean="0">
                <a:ea typeface="Helvetica Neue" charset="0"/>
                <a:cs typeface="Helvetica Neue" charset="0"/>
              </a:rPr>
              <a:t>dS</a:t>
            </a:r>
            <a:r>
              <a:rPr lang="en-US" dirty="0" smtClean="0">
                <a:ea typeface="Helvetica Neue" charset="0"/>
                <a:cs typeface="Helvetica Neue" charset="0"/>
              </a:rPr>
              <a:t> </a:t>
            </a:r>
            <a:r>
              <a:rPr lang="en-US" dirty="0">
                <a:ea typeface="Helvetica Neue" charset="0"/>
                <a:cs typeface="Helvetica Neue" charset="0"/>
              </a:rPr>
              <a:t>scalar </a:t>
            </a:r>
            <a:r>
              <a:rPr lang="en-US" dirty="0" smtClean="0">
                <a:ea typeface="Helvetica Neue" charset="0"/>
                <a:cs typeface="Helvetica Neue" charset="0"/>
              </a:rPr>
              <a:t>QFT of mass</a:t>
            </a:r>
          </a:p>
          <a:p>
            <a:pPr marL="0" indent="0">
              <a:buNone/>
            </a:pPr>
            <a:endParaRPr lang="en-US" dirty="0">
              <a:ea typeface="Helvetica Neue" charset="0"/>
              <a:cs typeface="Helvetica Neue" charset="0"/>
            </a:endParaRPr>
          </a:p>
          <a:p>
            <a:pPr marL="0" indent="0">
              <a:buNone/>
            </a:pPr>
            <a:endParaRPr lang="en-US" dirty="0">
              <a:ea typeface="Helvetica Neue" charset="0"/>
              <a:cs typeface="Helvetica Neue" charset="0"/>
            </a:endParaRPr>
          </a:p>
          <a:p>
            <a:r>
              <a:rPr lang="en-US" dirty="0" smtClean="0">
                <a:ea typeface="Helvetica Neue" charset="0"/>
                <a:cs typeface="Helvetica Neue" charset="0"/>
              </a:rPr>
              <a:t>there </a:t>
            </a:r>
            <a:r>
              <a:rPr lang="en-US" dirty="0">
                <a:ea typeface="Helvetica Neue" charset="0"/>
                <a:cs typeface="Helvetica Neue" charset="0"/>
              </a:rPr>
              <a:t>are </a:t>
            </a:r>
            <a:r>
              <a:rPr lang="en-US" dirty="0" smtClean="0">
                <a:ea typeface="Helvetica Neue" charset="0"/>
                <a:cs typeface="Helvetica Neue" charset="0"/>
              </a:rPr>
              <a:t>discrete terms in </a:t>
            </a:r>
            <a:r>
              <a:rPr lang="en-US" dirty="0">
                <a:ea typeface="Helvetica Neue" charset="0"/>
                <a:cs typeface="Helvetica Neue" charset="0"/>
              </a:rPr>
              <a:t>the two-particle Hilbert </a:t>
            </a:r>
            <a:r>
              <a:rPr lang="en-US" dirty="0" smtClean="0">
                <a:ea typeface="Helvetica Neue" charset="0"/>
                <a:cs typeface="Helvetica Neue" charset="0"/>
              </a:rPr>
              <a:t>space (of </a:t>
            </a:r>
            <a:r>
              <a:rPr lang="en-US" dirty="0">
                <a:ea typeface="Helvetica Neue" charset="0"/>
                <a:cs typeface="Helvetica Neue" charset="0"/>
              </a:rPr>
              <a:t>the </a:t>
            </a:r>
            <a:r>
              <a:rPr lang="en-US" dirty="0" err="1">
                <a:ea typeface="Helvetica Neue" charset="0"/>
                <a:cs typeface="Helvetica Neue" charset="0"/>
              </a:rPr>
              <a:t>Fock</a:t>
            </a:r>
            <a:r>
              <a:rPr lang="en-US" dirty="0">
                <a:ea typeface="Helvetica Neue" charset="0"/>
                <a:cs typeface="Helvetica Neue" charset="0"/>
              </a:rPr>
              <a:t> space of the </a:t>
            </a:r>
            <a:r>
              <a:rPr lang="en-US" dirty="0" smtClean="0">
                <a:ea typeface="Helvetica Neue" charset="0"/>
                <a:cs typeface="Helvetica Neue" charset="0"/>
              </a:rPr>
              <a:t>theory) </a:t>
            </a:r>
            <a:r>
              <a:rPr lang="en-US" dirty="0">
                <a:ea typeface="Helvetica Neue" charset="0"/>
                <a:cs typeface="Helvetica Neue" charset="0"/>
              </a:rPr>
              <a:t>with mass </a:t>
            </a:r>
            <a:endParaRPr lang="en-US" dirty="0" smtClean="0">
              <a:ea typeface="Helvetica Neue" charset="0"/>
              <a:cs typeface="Helvetica Neue" charset="0"/>
            </a:endParaRPr>
          </a:p>
          <a:p>
            <a:endParaRPr lang="en-US" dirty="0">
              <a:ea typeface="Helvetica Neue" charset="0"/>
              <a:cs typeface="Helvetica Neue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ea typeface="Helvetica Neue" charset="0"/>
                <a:cs typeface="Helvetica Neue" charset="0"/>
              </a:rPr>
              <a:t>In </a:t>
            </a:r>
            <a:r>
              <a:rPr lang="en-US" dirty="0">
                <a:ea typeface="Helvetica Neue" charset="0"/>
                <a:cs typeface="Helvetica Neue" charset="0"/>
              </a:rPr>
              <a:t>general </a:t>
            </a:r>
            <a:r>
              <a:rPr lang="en-US" dirty="0" smtClean="0">
                <a:ea typeface="Helvetica Neue" charset="0"/>
                <a:cs typeface="Helvetica Neue" charset="0"/>
              </a:rPr>
              <a:t>for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ea typeface="Helvetica Neue" charset="0"/>
                <a:cs typeface="Helvetica Neue" charset="0"/>
              </a:rPr>
              <a:t>discrete </a:t>
            </a:r>
            <a:r>
              <a:rPr lang="en-US" dirty="0">
                <a:ea typeface="Helvetica Neue" charset="0"/>
                <a:cs typeface="Helvetica Neue" charset="0"/>
              </a:rPr>
              <a:t>states appear in the first </a:t>
            </a:r>
            <a:r>
              <a:rPr lang="en-US" dirty="0" smtClean="0">
                <a:ea typeface="Helvetica Neue" charset="0"/>
                <a:cs typeface="Helvetica Neue" charset="0"/>
              </a:rPr>
              <a:t>n finite-particle </a:t>
            </a:r>
            <a:r>
              <a:rPr lang="en-US" dirty="0">
                <a:ea typeface="Helvetica Neue" charset="0"/>
                <a:cs typeface="Helvetica Neue" charset="0"/>
              </a:rPr>
              <a:t>subspaces of the </a:t>
            </a:r>
            <a:r>
              <a:rPr lang="en-US" dirty="0" err="1">
                <a:ea typeface="Helvetica Neue" charset="0"/>
                <a:cs typeface="Helvetica Neue" charset="0"/>
              </a:rPr>
              <a:t>Fock</a:t>
            </a:r>
            <a:r>
              <a:rPr lang="en-US" dirty="0">
                <a:ea typeface="Helvetica Neue" charset="0"/>
                <a:cs typeface="Helvetica Neue" charset="0"/>
              </a:rPr>
              <a:t> space of the theory.</a:t>
            </a:r>
            <a:endParaRPr lang="it-IT" dirty="0">
              <a:ea typeface="Helvetica Neue" charset="0"/>
              <a:cs typeface="Helvetica Neue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99" y="4305496"/>
            <a:ext cx="3657600" cy="737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1" y="1906440"/>
            <a:ext cx="1056199" cy="557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419809"/>
            <a:ext cx="5257800" cy="67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5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81200" y="2746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But indeed</a:t>
            </a:r>
            <a:r>
              <a:rPr lang="mr-IN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…</a:t>
            </a:r>
            <a:r>
              <a:rPr lang="en-US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Einstein’s prophetic outlook</a:t>
            </a:r>
            <a:endParaRPr lang="en-US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257800" y="1323273"/>
                <a:ext cx="5410200" cy="4010729"/>
              </a:xfrm>
            </p:spPr>
            <p:txBody>
              <a:bodyPr anchor="ctr">
                <a:normAutofit fontScale="25000" lnSpcReduction="20000"/>
              </a:bodyPr>
              <a:lstStyle/>
              <a:p>
                <a:pPr marL="0" indent="0">
                  <a:buNone/>
                </a:pPr>
                <a:r>
                  <a:rPr lang="en-US" sz="7200" i="1" dirty="0">
                    <a:ea typeface="Helvetica Neue Medium" charset="0"/>
                    <a:cs typeface="Helvetica Neue Medium" charset="0"/>
                  </a:rPr>
                  <a:t>In any case, one thing is clear. The theory of general relativity allows adding the term </a:t>
                </a:r>
                <a14:m>
                  <m:oMath xmlns:m="http://schemas.openxmlformats.org/officeDocument/2006/math">
                    <m:r>
                      <a:rPr lang="en-US" sz="7200" i="1" dirty="0">
                        <a:latin typeface="Cambria Math" charset="0"/>
                        <a:ea typeface="Helvetica Neue Medium" charset="0"/>
                        <a:cs typeface="Helvetica Neue Medium" charset="0"/>
                      </a:rPr>
                      <m:t>𝛬</m:t>
                    </m:r>
                    <m:r>
                      <a:rPr lang="en-US" sz="7200" i="1" dirty="0">
                        <a:latin typeface="Cambria Math" charset="0"/>
                        <a:ea typeface="Helvetica Neue Medium" charset="0"/>
                        <a:cs typeface="Helvetica Neue Medium" charset="0"/>
                      </a:rPr>
                      <m:t>𝑔</m:t>
                    </m:r>
                    <m:r>
                      <a:rPr lang="en-US" sz="7200" i="1" baseline="-25000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𝜇𝜈</m:t>
                    </m:r>
                    <m:r>
                      <a:rPr lang="en-US" sz="7200" i="1" dirty="0">
                        <a:latin typeface="Cambria Math" charset="0"/>
                        <a:ea typeface="Helvetica Neue Medium" charset="0"/>
                        <a:cs typeface="Helvetica Neue Medium" charset="0"/>
                      </a:rPr>
                      <m:t> </m:t>
                    </m:r>
                  </m:oMath>
                </a14:m>
                <a:r>
                  <a:rPr lang="en-US" sz="7200" i="1" dirty="0">
                    <a:ea typeface="Helvetica Neue Medium" charset="0"/>
                    <a:cs typeface="Helvetica Neue Medium" charset="0"/>
                  </a:rPr>
                  <a:t>in the equations. </a:t>
                </a:r>
              </a:p>
              <a:p>
                <a:pPr marL="0" indent="0">
                  <a:buNone/>
                </a:pPr>
                <a:endParaRPr lang="en-US" sz="7200" i="1" dirty="0">
                  <a:ea typeface="Helvetica Neue Medium" charset="0"/>
                  <a:cs typeface="Helvetica Neue Medium" charset="0"/>
                </a:endParaRPr>
              </a:p>
              <a:p>
                <a:pPr marL="0" indent="0">
                  <a:buNone/>
                </a:pPr>
                <a:r>
                  <a:rPr lang="en-US" sz="7200" i="1" dirty="0">
                    <a:ea typeface="Helvetica Neue Medium" charset="0"/>
                    <a:cs typeface="Helvetica Neue Medium" charset="0"/>
                  </a:rPr>
                  <a:t>One day, our real knowledge of the composition of the sky of </a:t>
                </a:r>
                <a:r>
                  <a:rPr lang="en-US" sz="7200" i="1" dirty="0">
                    <a:solidFill>
                      <a:srgbClr val="FF0000"/>
                    </a:solidFill>
                    <a:ea typeface="Helvetica Neue Medium" charset="0"/>
                    <a:cs typeface="Helvetica Neue Medium" charset="0"/>
                  </a:rPr>
                  <a:t>fixed</a:t>
                </a:r>
                <a:r>
                  <a:rPr lang="en-US" sz="7200" i="1" dirty="0">
                    <a:ea typeface="Helvetica Neue Medium" charset="0"/>
                    <a:cs typeface="Helvetica Neue Medium" charset="0"/>
                  </a:rPr>
                  <a:t> stars, the apparent motions of the fixed stars and the position of spectral lines as a function of distance, will probably be sufficient </a:t>
                </a:r>
                <a:r>
                  <a:rPr lang="en-US" sz="7200" i="1" dirty="0">
                    <a:solidFill>
                      <a:srgbClr val="FF0000"/>
                    </a:solidFill>
                    <a:ea typeface="Helvetica Neue Medium" charset="0"/>
                    <a:cs typeface="Helvetica Neue Medium" charset="0"/>
                  </a:rPr>
                  <a:t>to decide empirically whether or not </a:t>
                </a:r>
                <a14:m>
                  <m:oMath xmlns:m="http://schemas.openxmlformats.org/officeDocument/2006/math">
                    <m:r>
                      <a:rPr lang="en-US" sz="7200" i="1" dirty="0">
                        <a:solidFill>
                          <a:srgbClr val="FF0000"/>
                        </a:solidFill>
                        <a:latin typeface="Cambria Math" charset="0"/>
                        <a:ea typeface="Helvetica Neue Medium" charset="0"/>
                        <a:cs typeface="Helvetica Neue Medium" charset="0"/>
                      </a:rPr>
                      <m:t>𝛬</m:t>
                    </m:r>
                  </m:oMath>
                </a14:m>
                <a:r>
                  <a:rPr lang="en-US" sz="7200" i="1" dirty="0">
                    <a:solidFill>
                      <a:srgbClr val="FF0000"/>
                    </a:solidFill>
                    <a:ea typeface="Helvetica Neue Medium" charset="0"/>
                    <a:cs typeface="Helvetica Neue Medium" charset="0"/>
                  </a:rPr>
                  <a:t> is equal to zero</a:t>
                </a:r>
                <a:r>
                  <a:rPr lang="en-US" sz="7200" i="1" dirty="0">
                    <a:ea typeface="Helvetica Neue Medium" charset="0"/>
                    <a:cs typeface="Helvetica Neue Medium" charset="0"/>
                  </a:rPr>
                  <a:t>. </a:t>
                </a:r>
              </a:p>
              <a:p>
                <a:pPr marL="0" indent="0">
                  <a:buNone/>
                </a:pPr>
                <a:endParaRPr lang="en-US" sz="7200" i="1" dirty="0">
                  <a:ea typeface="Helvetica Neue Medium" charset="0"/>
                  <a:cs typeface="Helvetica Neue Medium" charset="0"/>
                </a:endParaRPr>
              </a:p>
              <a:p>
                <a:pPr marL="0" indent="0">
                  <a:buNone/>
                </a:pPr>
                <a:r>
                  <a:rPr lang="en-US" sz="7200" i="1" dirty="0">
                    <a:ea typeface="Helvetica Neue Medium" charset="0"/>
                    <a:cs typeface="Helvetica Neue Medium" charset="0"/>
                  </a:rPr>
                  <a:t>Conviction is a good motive, but a bad judge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300" i="1" dirty="0">
                    <a:ea typeface="Helvetica Neue Medium" charset="0"/>
                    <a:cs typeface="Helvetica Neue Medium" charset="0"/>
                  </a:rPr>
                  <a:t>. </a:t>
                </a:r>
                <a:endParaRPr lang="en-US" sz="7200" i="1" dirty="0">
                  <a:ea typeface="Helvetica Neue" charset="0"/>
                  <a:cs typeface="Helvetica Neue" charset="0"/>
                </a:endParaRPr>
              </a:p>
              <a:p>
                <a:pPr marL="0" indent="0" algn="r">
                  <a:spcBef>
                    <a:spcPts val="0"/>
                  </a:spcBef>
                  <a:buNone/>
                </a:pPr>
                <a:endParaRPr lang="en-US" sz="7200" dirty="0">
                  <a:ea typeface="Helvetica Neue" charset="0"/>
                  <a:cs typeface="Helvetica Neue" charset="0"/>
                </a:endParaRP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7200" dirty="0">
                    <a:ea typeface="Helvetica Neue" charset="0"/>
                    <a:cs typeface="Helvetica Neue" charset="0"/>
                  </a:rPr>
                  <a:t>Albert Einstein  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7200" dirty="0">
                    <a:ea typeface="Helvetica Neue" charset="0"/>
                    <a:cs typeface="Helvetica Neue" charset="0"/>
                  </a:rPr>
                  <a:t>Letter to </a:t>
                </a:r>
                <a:r>
                  <a:rPr lang="en-US" sz="7200" dirty="0" err="1">
                    <a:ea typeface="Helvetica Neue" charset="0"/>
                    <a:cs typeface="Helvetica Neue" charset="0"/>
                  </a:rPr>
                  <a:t>Willelm</a:t>
                </a:r>
                <a:r>
                  <a:rPr lang="en-US" sz="7200" dirty="0">
                    <a:ea typeface="Helvetica Neue" charset="0"/>
                    <a:cs typeface="Helvetica Neue" charset="0"/>
                  </a:rPr>
                  <a:t> de Sitter</a:t>
                </a:r>
              </a:p>
              <a:p>
                <a:pPr marL="0" indent="0" algn="r">
                  <a:spcBef>
                    <a:spcPts val="0"/>
                  </a:spcBef>
                  <a:buNone/>
                </a:pPr>
                <a:r>
                  <a:rPr lang="en-US" sz="7200" dirty="0">
                    <a:ea typeface="Helvetica Neue" charset="0"/>
                    <a:cs typeface="Helvetica Neue" charset="0"/>
                  </a:rPr>
                  <a:t>April 13, 1917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33800" y="1323271"/>
                <a:ext cx="5410200" cy="4010729"/>
              </a:xfrm>
              <a:blipFill rotWithShape="0">
                <a:blip r:embed="rId2"/>
                <a:stretch>
                  <a:fillRect l="-1015" t="-456" r="-27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057400" y="1295402"/>
                <a:ext cx="2514600" cy="3108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9600" dirty="0">
                          <a:solidFill>
                            <a:srgbClr val="FF0000"/>
                          </a:solidFill>
                          <a:latin typeface="Cambria Math" charset="0"/>
                          <a:ea typeface="Helvetica Neue Medium" charset="0"/>
                          <a:cs typeface="Helvetica Neue Medium" charset="0"/>
                        </a:rPr>
                        <m:t>Λ</m:t>
                      </m:r>
                    </m:oMath>
                  </m:oMathPara>
                </a14:m>
                <a:endParaRPr lang="fr-FR" sz="19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295400"/>
                <a:ext cx="2514600" cy="31085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4446950"/>
            <a:ext cx="3639123" cy="238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81200" y="274639"/>
            <a:ext cx="8229600" cy="1143000"/>
          </a:xfrm>
        </p:spPr>
        <p:txBody>
          <a:bodyPr/>
          <a:lstStyle/>
          <a:p>
            <a:r>
              <a:rPr lang="fr-FR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1917 ⇢ </a:t>
            </a:r>
            <a:r>
              <a:rPr lang="fr-FR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🕐 ⇢ 🕓 </a:t>
            </a:r>
            <a:r>
              <a:rPr lang="fr-FR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⇢ </a:t>
            </a:r>
            <a:r>
              <a:rPr lang="fr-FR" b="1" dirty="0" smtClean="0">
                <a:latin typeface="Franklin Gothic Medium Cond" charset="0"/>
                <a:ea typeface="Franklin Gothic Medium Cond" charset="0"/>
                <a:cs typeface="Franklin Gothic Medium Cond" charset="0"/>
              </a:rPr>
              <a:t>🕖 ⇢ 🕙 </a:t>
            </a:r>
            <a:r>
              <a:rPr lang="fr-FR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⇢ 1997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828800" y="1417637"/>
            <a:ext cx="8382000" cy="30781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r-FR" dirty="0" smtClean="0">
                <a:ea typeface="Helvetica Neue" charset="0"/>
                <a:cs typeface="Helvetica Neue" charset="0"/>
              </a:rPr>
              <a:t>A. G. </a:t>
            </a:r>
            <a:r>
              <a:rPr lang="fr-FR" dirty="0" err="1" smtClean="0">
                <a:ea typeface="Helvetica Neue" charset="0"/>
                <a:cs typeface="Helvetica Neue" charset="0"/>
              </a:rPr>
              <a:t>Riess</a:t>
            </a:r>
            <a:r>
              <a:rPr lang="fr-FR" dirty="0" smtClean="0">
                <a:ea typeface="Helvetica Neue" charset="0"/>
                <a:cs typeface="Helvetica Neue" charset="0"/>
              </a:rPr>
              <a:t> et al.,                                                       </a:t>
            </a:r>
          </a:p>
          <a:p>
            <a:pPr>
              <a:buFont typeface="Wingdings" charset="2"/>
              <a:buChar char="Ø"/>
            </a:pPr>
            <a:r>
              <a:rPr lang="en-US" i="1" dirty="0" smtClean="0">
                <a:ea typeface="Helvetica Neue" charset="0"/>
                <a:cs typeface="Helvetica Neue" charset="0"/>
              </a:rPr>
              <a:t>Observational Evidence from Supernovae for an Accelerating Universe and a Cosmological Constant</a:t>
            </a:r>
            <a:r>
              <a:rPr lang="en-US" dirty="0" smtClean="0">
                <a:ea typeface="Helvetica Neue" charset="0"/>
                <a:cs typeface="Helvetica Neue" charset="0"/>
              </a:rPr>
              <a:t>, </a:t>
            </a:r>
            <a:r>
              <a:rPr lang="fr-FR" dirty="0" err="1" smtClean="0">
                <a:ea typeface="Helvetica Neue" charset="0"/>
                <a:cs typeface="Helvetica Neue" charset="0"/>
              </a:rPr>
              <a:t>Astronomical</a:t>
            </a:r>
            <a:r>
              <a:rPr lang="fr-FR" dirty="0" smtClean="0">
                <a:ea typeface="Helvetica Neue" charset="0"/>
                <a:cs typeface="Helvetica Neue" charset="0"/>
              </a:rPr>
              <a:t> Journal 116, 1009 (1998).</a:t>
            </a:r>
          </a:p>
          <a:p>
            <a:pPr>
              <a:buFont typeface="Wingdings" charset="2"/>
              <a:buChar char="Ø"/>
            </a:pPr>
            <a:endParaRPr lang="fr-FR" dirty="0" smtClean="0">
              <a:ea typeface="Helvetica Neue Medium" charset="0"/>
              <a:cs typeface="Helvetica Neue Medium" charset="0"/>
            </a:endParaRPr>
          </a:p>
          <a:p>
            <a:pPr marL="0" indent="0">
              <a:buNone/>
            </a:pPr>
            <a:r>
              <a:rPr lang="en-US" dirty="0">
                <a:ea typeface="Helvetica Neue" charset="0"/>
                <a:cs typeface="Helvetica Neue" charset="0"/>
              </a:rPr>
              <a:t>S. </a:t>
            </a:r>
            <a:r>
              <a:rPr lang="en-US" dirty="0" err="1">
                <a:ea typeface="Helvetica Neue" charset="0"/>
                <a:cs typeface="Helvetica Neue" charset="0"/>
              </a:rPr>
              <a:t>Perlmutter</a:t>
            </a:r>
            <a:r>
              <a:rPr lang="en-US" dirty="0">
                <a:ea typeface="Helvetica Neue" charset="0"/>
                <a:cs typeface="Helvetica Neue" charset="0"/>
              </a:rPr>
              <a:t> et al. </a:t>
            </a:r>
            <a:r>
              <a:rPr lang="en-US" dirty="0" smtClean="0">
                <a:ea typeface="Helvetica Neue" charset="0"/>
                <a:cs typeface="Helvetica Neue" charset="0"/>
              </a:rPr>
              <a:t>                                                          </a:t>
            </a:r>
          </a:p>
          <a:p>
            <a:pPr>
              <a:buFont typeface="Wingdings" charset="2"/>
              <a:buChar char="Ø"/>
            </a:pPr>
            <a:r>
              <a:rPr lang="en-US" i="1" dirty="0" smtClean="0">
                <a:ea typeface="Helvetica Neue" charset="0"/>
                <a:cs typeface="Helvetica Neue" charset="0"/>
              </a:rPr>
              <a:t>Discovery </a:t>
            </a:r>
            <a:r>
              <a:rPr lang="en-US" i="1" dirty="0">
                <a:ea typeface="Helvetica Neue" charset="0"/>
                <a:cs typeface="Helvetica Neue" charset="0"/>
              </a:rPr>
              <a:t>of a supernova explosion at half the age of the universe and its cosmological </a:t>
            </a:r>
            <a:r>
              <a:rPr lang="en-US" i="1" dirty="0" smtClean="0">
                <a:ea typeface="Helvetica Neue" charset="0"/>
                <a:cs typeface="Helvetica Neue" charset="0"/>
              </a:rPr>
              <a:t>implications</a:t>
            </a:r>
            <a:r>
              <a:rPr lang="en-US" dirty="0" smtClean="0">
                <a:ea typeface="Helvetica Neue" charset="0"/>
                <a:cs typeface="Helvetica Neue" charset="0"/>
              </a:rPr>
              <a:t>, Nature </a:t>
            </a:r>
            <a:r>
              <a:rPr lang="en-US" dirty="0">
                <a:ea typeface="Helvetica Neue" charset="0"/>
                <a:cs typeface="Helvetica Neue" charset="0"/>
              </a:rPr>
              <a:t>391, 51 (1998</a:t>
            </a:r>
            <a:r>
              <a:rPr lang="en-US" dirty="0" smtClean="0">
                <a:ea typeface="Helvetica Neue" charset="0"/>
                <a:cs typeface="Helvetica Neue" charset="0"/>
              </a:rPr>
              <a:t>)</a:t>
            </a:r>
          </a:p>
          <a:p>
            <a:pPr>
              <a:buFont typeface="Wingdings" charset="2"/>
              <a:buChar char="Ø"/>
            </a:pPr>
            <a:endParaRPr lang="en-US" dirty="0" smtClean="0">
              <a:ea typeface="Helvetica Neue" charset="0"/>
              <a:cs typeface="Helvetica Neue" charset="0"/>
            </a:endParaRPr>
          </a:p>
          <a:p>
            <a:pPr marL="0" indent="0">
              <a:buNone/>
            </a:pPr>
            <a:r>
              <a:rPr lang="en-US" dirty="0" smtClean="0">
                <a:ea typeface="Helvetica Neue" charset="0"/>
                <a:cs typeface="Helvetica Neue" charset="0"/>
              </a:rPr>
              <a:t>J.M. Maldacena,                                                                      </a:t>
            </a:r>
            <a:endParaRPr lang="en-US" dirty="0">
              <a:ea typeface="Helvetica Neue" charset="0"/>
              <a:cs typeface="Helvetica Neue" charset="0"/>
            </a:endParaRPr>
          </a:p>
          <a:p>
            <a:pPr>
              <a:buFont typeface="Wingdings" charset="2"/>
              <a:buChar char="Ø"/>
            </a:pPr>
            <a:r>
              <a:rPr lang="en-US" i="1" dirty="0" smtClean="0">
                <a:ea typeface="Helvetica Neue" charset="0"/>
                <a:cs typeface="Helvetica Neue" charset="0"/>
              </a:rPr>
              <a:t>The </a:t>
            </a:r>
            <a:r>
              <a:rPr lang="en-US" i="1" dirty="0">
                <a:ea typeface="Helvetica Neue" charset="0"/>
                <a:cs typeface="Helvetica Neue" charset="0"/>
              </a:rPr>
              <a:t>Large N limit </a:t>
            </a:r>
            <a:r>
              <a:rPr lang="en-US" i="1" dirty="0" smtClean="0">
                <a:ea typeface="Helvetica Neue" charset="0"/>
                <a:cs typeface="Helvetica Neue" charset="0"/>
              </a:rPr>
              <a:t>of </a:t>
            </a:r>
            <a:r>
              <a:rPr lang="en-US" i="1" dirty="0" err="1" smtClean="0">
                <a:ea typeface="Helvetica Neue" charset="0"/>
                <a:cs typeface="Helvetica Neue" charset="0"/>
              </a:rPr>
              <a:t>superconformal</a:t>
            </a:r>
            <a:r>
              <a:rPr lang="en-US" i="1" dirty="0" smtClean="0">
                <a:ea typeface="Helvetica Neue" charset="0"/>
                <a:cs typeface="Helvetica Neue" charset="0"/>
              </a:rPr>
              <a:t> </a:t>
            </a:r>
            <a:r>
              <a:rPr lang="en-US" i="1" dirty="0">
                <a:ea typeface="Helvetica Neue" charset="0"/>
                <a:cs typeface="Helvetica Neue" charset="0"/>
              </a:rPr>
              <a:t>field theories and supergravity</a:t>
            </a:r>
            <a:r>
              <a:rPr lang="en-US" dirty="0" smtClean="0">
                <a:ea typeface="Helvetica Neue" charset="0"/>
                <a:cs typeface="Helvetica Neue" charset="0"/>
              </a:rPr>
              <a:t>,                                                                             Adv</a:t>
            </a:r>
            <a:r>
              <a:rPr lang="en-US" dirty="0">
                <a:ea typeface="Helvetica Neue" charset="0"/>
                <a:cs typeface="Helvetica Neue" charset="0"/>
              </a:rPr>
              <a:t>. </a:t>
            </a:r>
            <a:r>
              <a:rPr lang="en-US" dirty="0" err="1">
                <a:ea typeface="Helvetica Neue" charset="0"/>
                <a:cs typeface="Helvetica Neue" charset="0"/>
              </a:rPr>
              <a:t>Theor</a:t>
            </a:r>
            <a:r>
              <a:rPr lang="en-US" dirty="0">
                <a:ea typeface="Helvetica Neue" charset="0"/>
                <a:cs typeface="Helvetica Neue" charset="0"/>
              </a:rPr>
              <a:t>. Math. Phys.  </a:t>
            </a:r>
            <a:r>
              <a:rPr lang="en-US" dirty="0" smtClean="0">
                <a:ea typeface="Helvetica Neue" charset="0"/>
                <a:cs typeface="Helvetica Neue" charset="0"/>
              </a:rPr>
              <a:t>2 </a:t>
            </a:r>
            <a:r>
              <a:rPr lang="en-US" dirty="0">
                <a:ea typeface="Helvetica Neue" charset="0"/>
                <a:cs typeface="Helvetica Neue" charset="0"/>
              </a:rPr>
              <a:t>, </a:t>
            </a:r>
            <a:r>
              <a:rPr lang="en-US" dirty="0" smtClean="0">
                <a:ea typeface="Helvetica Neue" charset="0"/>
                <a:cs typeface="Helvetica Neue" charset="0"/>
              </a:rPr>
              <a:t>231-252 (1998)</a:t>
            </a:r>
            <a:endParaRPr lang="en-US" dirty="0">
              <a:ea typeface="Helvetica Neue" charset="0"/>
              <a:cs typeface="Helvetica Neue" charset="0"/>
            </a:endParaRPr>
          </a:p>
          <a:p>
            <a:pPr>
              <a:buFont typeface="Wingdings" charset="2"/>
              <a:buChar char="Ø"/>
            </a:pPr>
            <a:endParaRPr lang="fr-FR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4724400"/>
            <a:ext cx="35052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7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75"/>
  <p:tag name="DEFAULTHEIGHT" val="4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ecay rate: \\ sum over all final states\\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241"/>
  <p:tag name="PICTUREFILESIZE" val="1628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begin{array}{lll}&#10;\Gamma(1,2)&amp;= &amp; \frac{1}T\int dq \int dp&#10;{\left|\left&lt;pq| S|k\right&gt;\right|^2}  &#10;\\&#10;&amp;=&amp; \frac{g^2}{8\pi M} \sqrt{M^2-4m^2} \;\;\;\theta({M-2m})\end{array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402"/>
  <p:tag name="PICTUREFILESIZE" val="361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ecay rate: \\ sum over all final states\\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241"/>
  <p:tag name="PICTUREFILESIZE" val="162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tau = \frac{1}{\Gamma(1,2)}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98"/>
  <p:tag name="PICTUREFILESIZE" val="394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Lifetime: inverse of the decay rate $\rightarrow$ \\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378"/>
  <p:tag name="PICTUREFILESIZE" val="144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begin{array}{lll}&#10;\Gamma(1,2)&amp;= &amp; \frac{1}T\int dq \int dp&#10;{\left|\left&lt;pq| S|k\right&gt;\right|^2}  &#10;\\&#10;&amp;=&amp; \frac{g^2}{8\pi M} \sqrt{M^2-4m^2} \;\;\;\theta({M-2m})\end{array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402"/>
  <p:tag name="PICTUREFILESIZE" val="361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ecay rate: \\ sum over all final states\\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241"/>
  <p:tag name="PICTUREFILESIZE" val="1628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\tau = \frac{1}{\Gamma(1,2)}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98"/>
  <p:tag name="PICTUREFILESIZE" val="394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Lifetime dilation: $\tau\longrightarrow\frac{\tau}{\sqrt{1-\frac{v^2}{c^2}}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301"/>
  <p:tag name="PICTUREFILESIZE" val="143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Lifetime: inverse of the decay rate $\rightarrow$ \\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378"/>
  <p:tag name="PICTUREFILESIZE" val="144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amsmath}&#10;\begin{document}&#10;%\pagecolor{}&#10;$(iX_0)^2+X_1^2 +X_2^2 + X_3^2 + X^2_4 = R^2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256"/>
  <p:tag name="ORIGWIDTH" val="354.0007"/>
  <p:tag name="PICTUREFILESIZE" val="245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\begin{array}{lll}&#10;\Gamma(1,2)&amp;= &amp; \frac{1}T\int dq \int dp&#10;{\left|\left&lt;pq| S|k\right&gt;\right|^2}  &#10;\\&#10;&amp;=&amp; \frac{g^2}{8\pi M} \sqrt{M^2-4m^2} \;\;\;\theta({M-2m})\end{array}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402"/>
  <p:tag name="PICTUREFILESIZE" val="3611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usepackage{color}&#10;\def\w{{\cal W}}%{w_+}&#10;\def\ww{{\cal W}'}%{w_+}&#10;\def\www{W}%{w}&#10;\def\whw{w}%{\hat w}&#10;\def\z{{\zeta}}&#10;\def\bC{{\bf C}}&#10;\def\bR{{\bf R}}&#10;\def\bN{{\bf N}}&#10;\def\bZ{{\bf Z}}&#10;&#10;\def\Im{\mathop{\rm Im}\nolimits}&#10;\def\Re{\mathop{\rm Re}\nolimits}&#10;\def\Rp{{\bf R}_+}&#10;\def\Rm{{\bf R}_-}&#10;\def\bCp{{\bf C}_+}&#10;\def\bCm{{\bf C}_-}&#10;\def\tg{\mathop{\rm tg}\nolimits}&#10;\def\th{\mathop{\rm th}\nolimits}&#10;\def\ch{\mathop{\rm cosh}\nolimits}&#10;\def\sh{\mathop{\rm sin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def\x{{\mathrm x}}&#10;\def\y{{\mathrm y}}&#10;\def\m{{\mathrm m}}&#10;\def\k{\kappa}&#10;\def\coupl{{\gamma}}&#10;\def\kr{{\mathrm k}}&#10;&#10;\pagestyle{empty}&#10;\begin{document}&#10;&#10;&#10;\begin{eqnarray}&#10;\Gamma =   \coupl^2 C(m_0,d) \ \rho(m^2_0;m_1,m_2) \  \textcolor{red}{\frac{\int &#10; \, |F_0(v)|^2  g(v)\,dv }{\int \ovl{f_0(x)}\,&#10;\w_{m_0}(x,\ y)\,f_0(y) dx\,dy} }\nonumber&#10;\label{p.11}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256"/>
  <p:tag name="ORIGWIDTH" val="588,0012"/>
  <p:tag name="PICTUREFILESIZE" val="7240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def\w{{\cal W}}%{w_+}&#10;\def\ww{{\cal W}'}%{w_+}&#10;\def\www{W}%{w}&#10;\def\whw{w}%{\hat w}&#10;\def\z{{\zeta}}&#10;\def\bC{{\bf C}}&#10;\def\bR{{\bf R}}&#10;\def\bN{{\bf N}}&#10;\def\bZ{{\bf Z}}&#10;&#10;\def\Im{\mathop{\rm Im}\nolimits}&#10;\def\Re{\mathop{\rm Re}\nolimits}&#10;\def\Rp{{\bf R}_+}&#10;\def\Rm{{\bf R}_-}&#10;\def\bCp{{\bf C}_+}&#10;\def\bCm{{\bf C}_-}&#10;\def\tg{\mathop{\rm tg}\nolimits}&#10;\def\th{\mathop{\rm th}\nolimits}&#10;\def\ch{\mathop{\rm cosh}\nolimits}&#10;\def\sh{\mathop{\rm sin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def\x{{\mathrm x}}&#10;\def\y{{\mathrm y}}&#10;\def\m{{\mathrm m}}&#10;\def\k{\kappa}&#10;\def\coupl{{\gamma}}&#10;\def\kr{{\mathrm k}}&#10;&#10;\pagestyle{empty}&#10;\begin{document}&#10;&#10;&#10;\begin{eqnarray}&#10;F_0(v) = \int \w_{m_0}(v,\ x)\,f_0(x) dx \nonumber&#10;\label{p.11}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289.9806"/>
  <p:tag name="PICTUREFILESIZE" val="1800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def\w{{\cal W}}%{w_+}&#10;\def\ww{{\cal W}'}%{w_+}&#10;\def\www{W}%{w}&#10;\def\whw{w}%{\hat w}&#10;\def\z{{\zeta}}&#10;\def\bC{{\bf C}}&#10;\def\bR{{\bf R}}&#10;\def\bN{{\bf N}}&#10;\def\bZ{{\bf Z}}&#10;&#10;\def\Im{\mathop{\rm Im}\nolimits}&#10;\def\Re{\mathop{\rm Re}\nolimits}&#10;\def\Rp{{\bf R}_+}&#10;\def\Rm{{\bf R}_-}&#10;\def\bCp{{\bf C}_+}&#10;\def\bCm{{\bf C}_-}&#10;\def\tg{\mathop{\rm tg}\nolimits}&#10;\def\th{\mathop{\rm th}\nolimits}&#10;\def\ch{\mathop{\rm cosh}\nolimits}&#10;\def\sh{\mathop{\rm sin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def\x{{\mathrm x}}&#10;\def\y{{\mathrm y}}&#10;\def\m{{\mathrm m}}&#10;\def\k{\kappa}&#10;\def\coupl{{\gamma}}&#10;\def\kr{{\mathrm k}}&#10;&#10;\pagestyle{empty}&#10;\begin{document}&#10;&#10;&#10;\begin{eqnarray}&#10;\int \w_{m_0}(x,\ u)\, \w_{a}(u,\ v)\, du = C(m_0,\ d)\delta(m^2_0-a^{ 2}) &#10;\w_{m_0}(x,\ v).\nonumber&#10;\label{p.11}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589.9812"/>
  <p:tag name="PICTUREFILESIZE" val="353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amsmath}&#10;\def\w{{\cal W}}%{w_+}&#10;\def\ww{{\cal W}'}%{w_+}&#10;\def\www{W}%{w}&#10;\def\whw{w}%{\hat w}&#10;\def\z{{\zeta}}&#10;\def\bC{{\bf C}}&#10;\def\bR{{\bf R}}&#10;\def\bN{{\bf N}}&#10;\def\bZ{{\bf Z}}&#10;&#10;\def\Im{\mathop{\rm Im}\nolimits}&#10;\def\Re{\mathop{\rm Re}\nolimits}&#10;\def\Rp{{\bf R}_+}&#10;\def\Rm{{\bf R}_-}&#10;\def\bCp{{\bf C}_+}&#10;\def\bCm{{\bf C}_-}&#10;\def\tg{\mathop{\rm tg}\nolimits}&#10;\def\th{\mathop{\rm th}\nolimits}&#10;\def\ch{\mathop{\rm cosh}\nolimits}&#10;\def\sh{\mathop{\rm sin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def\x{{\mathrm x}}&#10;\def\y{{\mathrm y}}&#10;\def\m{{\mathrm m}}&#10;\def\k{\kappa}&#10;\def\coupl{{\gamma}}&#10;\def\kr{{\mathrm k}}&#10;\usepackage{color,amsmath}&#10;&#10;\pagestyle{empty}&#10;\begin{document}&#10;&#10;&#10;$$&#10;   {   \w_{m_1}(u,\ v) \w_{m_2}(u,\ v)&#10;= \int&#10;\rho(a^2;m_1,m_2)\,\w_{a}(u,\ v)\,da^2\  }\nonumber&#10;$$&#10;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256"/>
  <p:tag name="ORIGWIDTH" val="523.9811"/>
  <p:tag name="PICTUREFILESIZE" val="4634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bullet$ Proiector identity: non trivial &#10;holds only for the  pricipal series \[&#10;\int w_\nu(z,\ x)\,w_{\nu'}(x,\ y)\,dx =  2\pi \coth \pi \nu \delta(\nu^2-\nu^{\prime 2})&#10;w_\nu(z,\ y) \]\\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526,9811"/>
  <p:tag name="PICTUREFILESIZE" val="6134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amsmath}&#10;\def\w{{\cal W}}%{w_+}&#10;\def\ww{{\cal W}'}%{w_+}&#10;\def\www{W}%{w}&#10;\def\whw{w}%{\hat w}&#10;\def\z{{\zeta}}&#10;\def\bC{{\bf C}}&#10;\def\bR{{\bf R}}&#10;\def\bN{{\bf N}}&#10;\def\bZ{{\bf Z}}&#10;&#10;\def\Im{\mathop{\rm Im}\nolimits}&#10;\def\Re{\mathop{\rm Re}\nolimits}&#10;\def\Rp{{\bf R}_+}&#10;\def\Rm{{\bf R}_-}&#10;\def\bCp{{\bf C}_+}&#10;\def\bCm{{\bf C}_-}&#10;\def\tg{\mathop{\rm tg}\nolimits}&#10;\def\th{\mathop{\rm th}\nolimits}&#10;\def\ch{\mathop{\rm cosh}\nolimits}&#10;\def\sh{\mathop{\rm sin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def\x{{\mathrm x}}&#10;\def\y{{\mathrm y}}&#10;\def\m{{\mathrm m}}&#10;\def\k{\kappa}&#10;\def\coupl{{\gamma}}&#10;\def\kr{{\mathrm k}}&#10;\usepackage{color,amsmath}&#10;&#10;\pagestyle{empty}&#10;\begin{document}&#10;&#10;&#10;$$&#10;   {   \w_{m}(u,\ v) &#10;= \frac{1}{(2\pi)^{d-1}}\int&#10;e^{-ip(u-v)} \theta(p^0) \delta(p^2-m^2) dp }\nonumber&#10;$$&#10;$ px = p^0x^0 -  p^1x^1 -\ldots -p^{d-1}x^{d-1}$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256"/>
  <p:tag name="ORIGWIDTH" val="501.001"/>
  <p:tag name="PICTUREFILESIZE" val="6767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amsmath}&#10;\def\w{{\cal W}}%{w_+}&#10;\def\ww{{\cal W}'}%{w_+}&#10;\def\www{W}%{w}&#10;\def\whw{w}%{\hat w}&#10;\def\z{{\zeta}}&#10;\def\bC{{\bf C}}&#10;\def\bR{{\bf R}}&#10;\def\bN{{\bf N}}&#10;\def\bZ{{\bf Z}}&#10;&#10;\def\Im{\mathop{\rm Im}\nolimits}&#10;\def\Re{\mathop{\rm Re}\nolimits}&#10;\def\Rp{{\bf R}_+}&#10;\def\Rm{{\bf R}_-}&#10;\def\bCp{{\bf C}_+}&#10;\def\bCm{{\bf C}_-}&#10;\def\tg{\mathop{\rm tg}\nolimits}&#10;\def\th{\mathop{\rm th}\nolimits}&#10;\def\ch{\mathop{\rm cosh}\nolimits}&#10;\def\sh{\mathop{\rm sin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def\x{{\mathrm x}}&#10;\def\y{{\mathrm y}}&#10;\def\m{{\mathrm m}}&#10;\def\k{\kappa}&#10;\def\coupl{{\gamma}}&#10;\def\kr{{\mathrm k}}&#10;\usepackage{color,amsmath}&#10;&#10;\pagestyle{empty}&#10;\begin{document}&#10;&#10;&#10;\begin{eqnarray}&#10;  &amp;&amp;  \w_{m_1}(u,\ v)  \cdot \w_{m_2}(u,\ v) = \cr&#10;&amp;&amp; = \frac{1}{(2\pi)^{2d-2}}\int&#10;e^{-i(p_1+p_2)(u-v)} \theta(p^0_1) \delta(p^2_1-m^2_1) \, \theta(p^0_2) \delta(p^2_2-m^2_2) \, dp_1 \,dp_2 \nonumber&#10;\end{eqnarray}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256"/>
  <p:tag name="ORIGWIDTH" val="675.9614"/>
  <p:tag name="PICTUREFILESIZE" val="8699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amsmath}&#10;\def\w{{\cal W}}%{w_+}&#10;\def\ww{{\cal W}'}%{w_+}&#10;\def\www{W}%{w}&#10;\def\whw{w}%{\hat w}&#10;\def\z{{\zeta}}&#10;\def\bC{{\bf C}}&#10;\def\bR{{\bf R}}&#10;\def\bN{{\bf N}}&#10;\def\bZ{{\bf Z}}&#10;&#10;\def\Im{\mathop{\rm Im}\nolimits}&#10;\def\Re{\mathop{\rm Re}\nolimits}&#10;\def\Rp{{\bf R}_+}&#10;\def\Rm{{\bf R}_-}&#10;\def\bCp{{\bf C}_+}&#10;\def\bCm{{\bf C}_-}&#10;\def\tg{\mathop{\rm tg}\nolimits}&#10;\def\th{\mathop{\rm th}\nolimits}&#10;\def\ch{\mathop{\rm cosh}\nolimits}&#10;\def\sh{\mathop{\rm sin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def\x{{\mathrm x}}&#10;\def\y{{\mathrm y}}&#10;\def\m{{\mathrm m}}&#10;\def\k{\kappa}&#10;\def\coupl{{\gamma}}&#10;\def\kr{{\mathrm k}}&#10;\usepackage{color,amsmath}&#10;&#10;\pagestyle{empty}&#10;\begin{document}&#10;&#10;&#10;$$&#10;\rho(s;\ m_1, m_2) = (2\pi)^{1-d}&#10;\int \delta(P-p_1-p_2)\,\delta(p_1^2-m_1^2)\theta(p_1^0)\,&#10;\delta(p_2^2-m_2^2)\theta(p_2^0)\,d^dp_1\,d^dp_2\ ,&#10;$$&#10;where $P^0 = \sqrt{s}$, $\vec{P} = 0$, $s \ge 0$. \\&#10;\begin{eqnarray}&#10;\rho(s;\ m_1, m_2) &amp;=&amp; (2\pi)^{1-d}&#10;\int \delta(p_1^2-m_1^2)\theta(p_1^0)\,&#10;\delta \left ( s -2\sqrt{s}p_1^0 + m_1^2 - m_2^2 \right )\,d^dp_1 &#10;\cr&#10;&amp;=&amp;  {(2\pi)^{1-d}\Omega_{d-1} \over 2\sqrt{s}} \int_0^\infty&#10;\delta \left (r^2 + m_1^2 - {(s + m_1^2 - m_2^2)^2 \over 4s} \right)&#10;r^{d-2}\,dr \cr &amp;=&amp; &#10;{(2\pi)^{1-d}\Omega_{d-1} \over 4\sqrt{s}}\left (&#10;{(s-m_1^2 - m_2^2)^2 -4m_1^2m_2^2 \over 4s} \right )^{d-3 \over 2} \cr &#10;&amp;=&amp; {(2\pi)^{1-d}\Omega_{d-1} \over 4\sqrt{s}}\left (&#10;{(s-(m_1+m_2)^2)(s-(m_1-m_2)^2) \over 4s} \right )^{d-3 \over 2}\ \nonumber&#10;\end{eqnarray}&#10;$$ \Omega_n = {2 \pi^{n/2} \over \Gamma(n/2)}\ \ \&#10;\forall\ n \ge 1\ &#10;$$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256"/>
  <p:tag name="ORIGWIDTH" val="720"/>
  <p:tag name="PICTUREFILESIZE" val="37547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amsmath}&#10;\def\w{{\cal W}}%{w_+}&#10;\def\ww{{\cal W}'}%{w_+}&#10;\def\www{W}%{w}&#10;\def\whw{w}%{\hat w}&#10;\def\z{{\zeta}}&#10;\def\bC{{\bf C}}&#10;\def\bR{{\bf R}}&#10;\def\bN{{\bf N}}&#10;\def\bZ{{\bf Z}}&#10;&#10;\def\Im{\mathop{\rm Im}\nolimits}&#10;\def\Re{\mathop{\rm Re}\nolimits}&#10;\def\Rp{{\bf R}_+}&#10;\def\Rm{{\bf R}_-}&#10;\def\bCp{{\bf C}_+}&#10;\def\bCm{{\bf C}_-}&#10;\def\tg{\mathop{\rm tg}\nolimits}&#10;\def\th{\mathop{\rm th}\nolimits}&#10;\def\ch{\mathop{\rm cosh}\nolimits}&#10;\def\sh{\mathop{\rm sin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def\x{{\mathrm x}}&#10;\def\y{{\mathrm y}}&#10;\def\m{{\mathrm m}}&#10;\def\k{\kappa}&#10;\def\coupl{{\gamma}}&#10;\def\kr{{\mathrm k}}&#10;\usepackage{color,amsmath}&#10;&#10;\pagestyle{empty}&#10;\begin{document}&#10;&#10;&#10;&#10;\begin{eqnarray}&#10;\rho(m_0^2;\ m_1,\ m_1) = {1 \over 2^{2d-3} \pi^{d-1 \over 2}\Gamma\left ({d-1\over 2}\right )\,m_0}&#10;\left( m_0^2 -4m_1^2 \right )^{d-3 \over 2}\,&#10;\theta(m_0^2 -4m_1^2) \nonumber&#10;\end{eqnarray}&#10;\vskip 1 cm&#10;&#10;\begin{eqnarray}&#10;d = 4\ :\ \ \ \rho(m_0^2;\ m_1,\ m_1) &amp;=&#10;{1\over 16\pi^2 m_0} ( m_0^2 -4m_1^2 )^{1\over 2}\,&#10;\theta( m_0^2 -4m_1^2 ) \nonumber \end{eqnarray}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15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256"/>
  <p:tag name="ORIGWIDTH" val="681.0014"/>
  <p:tag name="PICTUREFILESIZE" val="13277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amsmath}&#10;\begin{document}&#10;%\pagecolor{}&#10;$\left. ds^2  = dX_0^2 -dX_1^2- dX_2^2 - dX_3^2 - dX_4^2 \right|_{{dS_4}}=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256"/>
  <p:tag name="ORIGWIDTH" val="426.9609"/>
  <p:tag name="PICTUREFILESIZE" val="328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amsmath}&#10;\def\w{{\cal W}}%{w_+}&#10;\def\ww{{\cal W}'}%{w_+}&#10;\def\www{W}%{w}&#10;\def\whw{w}%{\hat w}&#10;\def\z{{\zeta}}&#10;\def\bC{{\bf C}}&#10;\def\bR{{\bf R}}&#10;\def\bN{{\bf N}}&#10;\def\bZ{{\bf Z}}&#10;&#10;\def\Im{\mathop{\rm Im}\nolimits}&#10;\def\Re{\mathop{\rm Re}\nolimits}&#10;\def\Rp{{\bf R}_+}&#10;\def\Rm{{\bf R}_-}&#10;\def\bCp{{\bf C}_+}&#10;\def\bCm{{\bf C}_-}&#10;\def\tg{\mathop{\rm tg}\nolimits}&#10;\def\th{\mathop{\rm th}\nolimits}&#10;\def\ch{\mathop{\rm cosh}\nolimits}&#10;\def\sh{\mathop{\rm sin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def\x{{\mathrm x}}&#10;\def\y{{\mathrm y}}&#10;\def\m{{\mathrm m}}&#10;\def\k{\kappa}&#10;\def\coupl{{\gamma}}&#10;\def\kr{{\mathrm k}}&#10;\usepackage{color,amsmath}&#10;&#10;\pagestyle{empty}&#10;\begin{document}&#10;&#10;&#10;$$&#10;\rho(s;\ m_1, m_2) = (2\pi)^{1-d}&#10;\int \delta(P-p_1-p_2)\,\delta(p_1^2-m_1^2)\theta(p_1^0)\,&#10;\delta(p_2^2-m_2^2)\theta(p_2^0)\,d^dp_1\,d^dp_2\ ,&#10;$$&#10;where $P^0 = \sqrt{s}$, $\vec{P} = 0$, $s \ge 0$. \\&#10;\begin{eqnarray}&#10;\rho(s;\ m_1, m_2) &amp;=&amp; (2\pi)^{1-d}&#10;\int \delta(p_1^2-m_1^2)\theta(p_1^0)\,&#10;\delta \left ( s -2\sqrt{s}p_1^0 + m_1^2 - m_2^2 \right )\,d^dp_1 &#10;\cr&#10;&amp;=&amp;  {(2\pi)^{1-d}\Omega_{d-1} \over 2\sqrt{s}} \int_0^\infty&#10;\delta \left (r^2 + m_1^2 - {(s + m_1^2 - m_2^2)^2 \over 4s} \right)&#10;r^{d-2}\,dr \cr &amp;=&amp; &#10;{(2\pi)^{1-d}\Omega_{d-1} \over 4\sqrt{s}}\left (&#10;{(s-m_1^2 - m_2^2)^2 -4m_1^2m_2^2 \over 4s} \right )^{d-3 \over 2} \cr &#10;&amp;=&amp; {(2\pi)^{1-d}\Omega_{d-1} \over 4\sqrt{s}}\left (&#10;{(s-(m_1+m_2)^2)(s-(m_1-m_2)^2) \over 4s} \right )^{d-3 \over 2}\ \nonumber&#10;\end{eqnarray}&#10;$$ \Omega_n = {2 \pi^{n/2} \over \Gamma(n/2)}\ \ \&#10;\forall\ n \ge 1\ &#10;$$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256"/>
  <p:tag name="ORIGWIDTH" val="720"/>
  <p:tag name="PICTUREFILESIZE" val="37547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X{X_d}&#10;\def\Arg{{\rm Arg}}&#10;\def\z{{\zeta}}&#10;\def\bC{{\bf C}}&#10;\def\bR{{\bf R}}&#10;\def\bN{{\bf N}}&#10;\def\bZ{{\bf Z}}&#10;\def\Im{\mathop{\rm Im}\nolimits}&#10;\def\Re{\mathop{\rm Re}\nolimits}&#10;\def\Rp{{\bf R}_+}&#10;\def\Rm{{\bf R}_-}&#10;\def\bCp{{\bf C}_+}&#10;\def\bCm{{\bf C}_-}&#10;\def\tg{\mathop{\rm tg}\nolimits}&#10;\def\th{\mathop{\rm th}\nolimits}&#10;\def\ch{\mathop{\rm ch}\nolimits}&#10;\def\sh{\mathop{\rm s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%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markright{\upshape\scriptsize \today\ (\jobname)}&#10;%\markright{\upshape\scriptsize June 3, 2007\ (\jobname)}&#10;&#10;&#10;&#10;&#10;\newcommand\n{\kappa}&#10;\newcommand\w{{\cal W}}&#10;\newcommand\ww{{W}}&#10;\def\coupl{{\gamma}}&#10;\newcommand\f{f}&#10;\newcommand\ovl{\overline}&#10;%\newcommand\HH{{\cal H}}&#10;\newcommand\manifold{{\mathbb H}_{d}}&#10;\newcommand\Lobad{{\mathbb H}_{d}}&#10;\newcommand\changes{\marginpar {CHANGES} }&#10;\newcommand\boh{\marginpar {?} }&#10;%\renewcommand\l{\left}&#10;%\renewcommand\r{\right}&#10;\newcommand{\sq}{\sqrt{3}}&#10;\newcommand{\di}[1]{\frac{#1}{\sqrt{3}}}&#10;\topmargin 0pt \oddsidemargin 5mm \headheight 0pt \headsep 0pt&#10;\topskip 9mm&#10;\def\r{r}&#10;\newcommand{\tildem}{\mu}&#10;\newcommand{\x}{{\rm n}}&#10;\newcommand{\R}{t}&#10;\newcommand{\yy}{\mathrm y}&#10;\newcommand{\xx}{\mathrm x}&#10;\newcommand{\D}{d}&#10;%\newcommand{\A}{\mu}&#10;%\newcommand{\B}{\nu}&#10;\newcommand{\sd}{{\mathbb S}_{d-1}}&#10;\begin{document}&#10;\begin{eqnarray}&#10;\left(u^2-1\right)^{-\frac{d-2}{4}} P^{-\frac{d-2}{2}&#10;}_{-\frac{1}{2} + i\nu}\left(u\right) = \frac{1 } &#10;{(2\pi)^{\frac d2 } }&#10;\int_{\gamma_0} \left({y \cdot \xi}\right)^{-\frac{d-1}{ 2} - i\nu}&#10;d\mu_\gamma(\xi)   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550.9811"/>
  <p:tag name="PICTUREFILESIZE" val="3591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me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10,98"/>
  <p:tag name="PICTUREFILESIZE" val="95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X{X_d}&#10;\def\Arg{{\rm Arg}}&#10;\def\z{{\zeta}}&#10;\def\bC{{\bf C}}&#10;\def\bR{{\bf R}}&#10;\def\bN{{\bf N}}&#10;\def\bZ{{\bf Z}}&#10;\def\Im{\mathop{\rm Im}\nolimits}&#10;\def\Re{\mathop{\rm Re}\nolimits}&#10;\def\Rp{{\bf R}_+}&#10;\def\Rm{{\bf R}_-}&#10;\def\bCp{{\bf C}_+}&#10;\def\bCm{{\bf C}_-}&#10;\def\tg{\mathop{\rm tg}\nolimits}&#10;\def\th{\mathop{\rm th}\nolimits}&#10;\def\ch{\mathop{\rm ch}\nolimits}&#10;\def\sh{\mathop{\rm s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%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markright{\upshape\scriptsize \today\ (\jobname)}&#10;%\markright{\upshape\scriptsize June 3, 2007\ (\jobname)}&#10;&#10;&#10;&#10;&#10;\newcommand\n{\kappa}&#10;\newcommand\w{{\cal W}}&#10;\newcommand\ww{{W}}&#10;\def\coupl{{\gamma}}&#10;\newcommand\f{f}&#10;\newcommand\ovl{\overline}&#10;%\newcommand\HH{{\cal H}}&#10;\newcommand\manifold{{\mathbb H}_{d}}&#10;\newcommand\Lobad{{\mathbb H}_{d}}&#10;\newcommand\changes{\marginpar {CHANGES} }&#10;\newcommand\boh{\marginpar {?} }&#10;%\renewcommand\l{\left}&#10;%\renewcommand\r{\right}&#10;\newcommand{\sq}{\sqrt{3}}&#10;\newcommand{\di}[1]{\frac{#1}{\sqrt{3}}}&#10;\topmargin 0pt \oddsidemargin 5mm \headheight 0pt \headsep 0pt&#10;\topskip 9mm&#10;\def\r{r}&#10;\newcommand{\tildem}{\mu}&#10;\newcommand{\x}{{\rm n}}&#10;\newcommand{\R}{t}&#10;\newcommand{\yy}{\mathrm y}&#10;\newcommand{\xx}{\mathrm x}&#10;\newcommand{\D}{d}&#10;%\newcommand{\A}{\mu}&#10;%\newcommand{\B}{\nu}&#10;\newcommand{\sd}{{\mathbb S}_{d-1}}&#10;\begin{document}&#10;$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10,98"/>
  <p:tag name="PICTUREFILESIZE" val="93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X{X_d}&#10;\def\Arg{{\rm Arg}}&#10;\def\z{{\zeta}}&#10;\def\bC{{\bf C}}&#10;\def\bR{{\bf R}}&#10;\def\bN{{\bf N}}&#10;\def\bZ{{\bf Z}}&#10;\def\Im{\mathop{\rm Im}\nolimits}&#10;\def\Re{\mathop{\rm Re}\nolimits}&#10;\def\Rp{{\bf R}_+}&#10;\def\Rm{{\bf R}_-}&#10;\def\bCp{{\bf C}_+}&#10;\def\bCm{{\bf C}_-}&#10;\def\tg{\mathop{\rm tg}\nolimits}&#10;\def\th{\mathop{\rm th}\nolimits}&#10;\def\ch{\mathop{\rm ch}\nolimits}&#10;\def\sh{\mathop{\rm s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%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markright{\upshape\scriptsize \today\ (\jobname)}&#10;%\markright{\upshape\scriptsize June 3, 2007\ (\jobname)}&#10;&#10;&#10;&#10;&#10;\newcommand\n{\kappa}&#10;\newcommand\w{{\cal W}}&#10;\newcommand\ww{{W}}&#10;\def\coupl{{\gamma}}&#10;\newcommand\f{f}&#10;\newcommand\ovl{\overline}&#10;%\newcommand\HH{{\cal H}}&#10;\newcommand\manifold{{\mathbb H}_{d}}&#10;\newcommand\Lobad{{\mathbb H}_{d}}&#10;\newcommand\changes{\marginpar {CHANGES} }&#10;\newcommand\boh{\marginpar {?} }&#10;%\renewcommand\l{\left}&#10;%\renewcommand\r{\right}&#10;\newcommand{\sq}{\sqrt{3}}&#10;\newcommand{\di}[1]{\frac{#1}{\sqrt{3}}}&#10;\topmargin 0pt \oddsidemargin 5mm \headheight 0pt \headsep 0pt&#10;\topskip 9mm&#10;\def\r{r}&#10;\newcommand{\tildem}{\mu}&#10;\newcommand{\x}{{\rm n}}&#10;\newcommand{\R}{t}&#10;\newcommand{\yy}{\mathrm y}&#10;\newcommand{\xx}{\mathrm x}&#10;\newcommand{\D}{d}&#10;%\newcommand{\A}{\mu}&#10;%\newcommand{\B}{\nu}&#10;\newcommand{\sd}{{\mathbb S}_{d-1}}&#10;\begin{document}&#10;\begin{eqnarray}&#10;&amp;&amp; &#10;\int_{H_d}\int_{S_{d-1}^3}&#10; \left({y \cdot&#10;\xi_1}\right)^{-{d-1\over 2} - i\n} \left({y \cdot&#10;\xi_2}\right)^{-{d-1\over 2} - i\nu} \left({y \cdot&#10;\xi_3}\right)^{-{d-1\over 2} - i\lambda}dy \,&#10;d\Omega_1\,d\Omega_2\,d\Omega_3\label{res}  \nonumber\end{eqnarray}&#10;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666,9614"/>
  <p:tag name="PICTUREFILESIZE" val="3636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me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10,98"/>
  <p:tag name="PICTUREFILESIZE" val="95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ime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10,98"/>
  <p:tag name="PICTUREFILESIZE" val="95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X{X_d}&#10;\def\Arg{{\rm Arg}}&#10;\def\z{{\zeta}}&#10;\def\bC{{\bf C}}&#10;\def\bR{{\bf R}}&#10;\def\bN{{\bf N}}&#10;\def\bZ{{\bf Z}}&#10;\def\Im{\mathop{\rm Im}\nolimits}&#10;\def\Re{\mathop{\rm Re}\nolimits}&#10;\def\Rp{{\bf R}_+}&#10;\def\Rm{{\bf R}_-}&#10;\def\bCp{{\bf C}_+}&#10;\def\bCm{{\bf C}_-}&#10;\def\tg{\mathop{\rm tg}\nolimits}&#10;\def\th{\mathop{\rm th}\nolimits}&#10;\def\ch{\mathop{\rm ch}\nolimits}&#10;\def\sh{\mathop{\rm s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%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markright{\upshape\scriptsize \today\ (\jobname)}&#10;%\markright{\upshape\scriptsize June 3, 2007\ (\jobname)}&#10;&#10;&#10;&#10;&#10;\newcommand\n{\kappa}&#10;\newcommand\w{{\cal W}}&#10;\newcommand\ww{{W}}&#10;\def\coupl{{\gamma}}&#10;\newcommand\f{f}&#10;\newcommand\ovl{\overline}&#10;%\newcommand\HH{{\cal H}}&#10;\newcommand\manifold{{\mathbb H}_{d}}&#10;\newcommand\Lobad{{\mathbb H}_{d}}&#10;\newcommand\changes{\marginpar {CHANGES} }&#10;\newcommand\boh{\marginpar {?} }&#10;%\renewcommand\l{\left}&#10;%\renewcommand\r{\right}&#10;\newcommand{\sq}{\sqrt{3}}&#10;\newcommand{\di}[1]{\frac{#1}{\sqrt{3}}}&#10;\topmargin 0pt \oddsidemargin 5mm \headheight 0pt \headsep 0pt&#10;\topskip 9mm&#10;\def\r{r}&#10;\newcommand{\tildem}{\mu}&#10;\newcommand{\x}{{\rm n}}&#10;\newcommand{\R}{t}&#10;\newcommand{\yy}{\mathrm y}&#10;\newcommand{\xx}{\mathrm x}&#10;\newcommand{\D}{d}&#10;%\newcommand{\A}{\mu}&#10;%\newcommand{\B}{\nu}&#10;\newcommand{\sd}{{\mathbb S}_{d-1}}&#10;\begin{document}&#10;$\xi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18,96"/>
  <p:tag name="PICTUREFILESIZE" val="121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X{X_d}&#10;\def\Arg{{\rm Arg}}&#10;\def\z{{\zeta}}&#10;\def\bC{{\bf C}}&#10;\def\bR{{\bf R}}&#10;\def\bN{{\bf N}}&#10;\def\bZ{{\bf Z}}&#10;\def\Im{\mathop{\rm Im}\nolimits}&#10;\def\Re{\mathop{\rm Re}\nolimits}&#10;\def\Rp{{\bf R}_+}&#10;\def\Rm{{\bf R}_-}&#10;\def\bCp{{\bf C}_+}&#10;\def\bCm{{\bf C}_-}&#10;\def\tg{\mathop{\rm tg}\nolimits}&#10;\def\th{\mathop{\rm th}\nolimits}&#10;\def\ch{\mathop{\rm ch}\nolimits}&#10;\def\sh{\mathop{\rm s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%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markright{\upshape\scriptsize \today\ (\jobname)}&#10;%\markright{\upshape\scriptsize June 3, 2007\ (\jobname)}&#10;&#10;&#10;&#10;&#10;\newcommand\n{\kappa}&#10;\newcommand\w{{\cal W}}&#10;\newcommand\ww{{W}}&#10;\def\coupl{{\gamma}}&#10;\newcommand\f{f}&#10;\newcommand\ovl{\overline}&#10;%\newcommand\HH{{\cal H}}&#10;\newcommand\manifold{{\mathbb H}_{d}}&#10;\newcommand\Lobad{{\mathbb H}_{d}}&#10;\newcommand\changes{\marginpar {CHANGES} }&#10;\newcommand\boh{\marginpar {?} }&#10;%\renewcommand\l{\left}&#10;%\renewcommand\r{\right}&#10;\newcommand{\sq}{\sqrt{3}}&#10;\newcommand{\di}[1]{\frac{#1}{\sqrt{3}}}&#10;\topmargin 0pt \oddsidemargin 5mm \headheight 0pt \headsep 0pt&#10;\topskip 9mm&#10;\def\r{r}&#10;\newcommand{\tildem}{\mu}&#10;\newcommand{\x}{{\rm n}}&#10;\newcommand{\R}{t}&#10;\newcommand{\yy}{\mathrm y}&#10;\newcommand{\xx}{\mathrm x}&#10;\newcommand{\D}{d}&#10;%\newcommand{\A}{\mu}&#10;%\newcommand{\B}{\nu}&#10;\newcommand{\sd}{{\mathbb S}_{d-1}}&#10;\begin{document}&#10;$\xi_2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18,96"/>
  <p:tag name="PICTUREFILESIZE" val="164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X{X_d}&#10;\def\Arg{{\rm Arg}}&#10;\def\z{{\zeta}}&#10;\def\bC{{\bf C}}&#10;\def\bR{{\bf R}}&#10;\def\bN{{\bf N}}&#10;\def\bZ{{\bf Z}}&#10;\def\Im{\mathop{\rm Im}\nolimits}&#10;\def\Re{\mathop{\rm Re}\nolimits}&#10;\def\Rp{{\bf R}_+}&#10;\def\Rm{{\bf R}_-}&#10;\def\bCp{{\bf C}_+}&#10;\def\bCm{{\bf C}_-}&#10;\def\tg{\mathop{\rm tg}\nolimits}&#10;\def\th{\mathop{\rm th}\nolimits}&#10;\def\ch{\mathop{\rm ch}\nolimits}&#10;\def\sh{\mathop{\rm s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%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markright{\upshape\scriptsize \today\ (\jobname)}&#10;%\markright{\upshape\scriptsize June 3, 2007\ (\jobname)}&#10;&#10;&#10;&#10;&#10;\newcommand\n{\kappa}&#10;\newcommand\w{{\cal W}}&#10;\newcommand\ww{{W}}&#10;\def\coupl{{\gamma}}&#10;\newcommand\f{f}&#10;\newcommand\ovl{\overline}&#10;%\newcommand\HH{{\cal H}}&#10;\newcommand\manifold{{\mathbb H}_{d}}&#10;\newcommand\Lobad{{\mathbb H}_{d}}&#10;\newcommand\changes{\marginpar {CHANGES} }&#10;\newcommand\boh{\marginpar {?} }&#10;%\renewcommand\l{\left}&#10;%\renewcommand\r{\right}&#10;\newcommand{\sq}{\sqrt{3}}&#10;\newcommand{\di}[1]{\frac{#1}{\sqrt{3}}}&#10;\topmargin 0pt \oddsidemargin 5mm \headheight 0pt \headsep 0pt&#10;\topskip 9mm&#10;\def\r{r}&#10;\newcommand{\tildem}{\mu}&#10;\newcommand{\x}{{\rm n}}&#10;\newcommand{\R}{t}&#10;\newcommand{\yy}{\mathrm y}&#10;\newcommand{\xx}{\mathrm x}&#10;\newcommand{\D}{d}&#10;%\newcommand{\A}{\mu}&#10;%\newcommand{\B}{\nu}&#10;\newcommand{\sd}{{\mathbb S}_{d-1}}&#10;\begin{document}&#10;$\xi_3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18,96"/>
  <p:tag name="PICTUREFILESIZE" val="167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amsmath}&#10;\begin{document}&#10;%\pagecolor{}&#10;$$ = \sum_{\mu,\nu=0}^3 \left(\eta_{\mu\nu}- \frac{ X_\mu X_\nu}&#10;{R^2-X_1^2-X_2^2-X_3^2+X_0^2} \right)dX^\mu dX^\nu&#10;$$\end{document}&#10;"/>
  <p:tag name="EXTERNALNAME" val="txp_fig"/>
  <p:tag name="BLEND" val="Falso"/>
  <p:tag name="TRANSPARENT" val="Falso"/>
  <p:tag name="KEEPFILES" val="Falso"/>
  <p:tag name="DEBUGPAUSE" val="Falso"/>
  <p:tag name="RESOLUTION" val="1200"/>
  <p:tag name="TIMEOUT" val="(none)"/>
  <p:tag name="BOXWIDTH" val="508"/>
  <p:tag name="BOXHEIGHT" val="386"/>
  <p:tag name="BOXFONT" val="10"/>
  <p:tag name="BOXWRAP" val="Falso"/>
  <p:tag name="WORKAROUNDTRANSPARENCYBUG" val="Falso"/>
  <p:tag name="ALLOWFONTSUBSTITUTION" val="Falso"/>
  <p:tag name="BITMAPFORMAT" val="png256"/>
  <p:tag name="ORIGWIDTH" val="501,961"/>
  <p:tag name="PICTUREFILESIZE" val="7740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X{X_d}&#10;\def\Arg{{\rm Arg}}&#10;\def\z{{\zeta}}&#10;\def\bC{{\bf C}}&#10;\def\bR{{\bf R}}&#10;\def\bN{{\bf N}}&#10;\def\bZ{{\bf Z}}&#10;\def\Im{\mathop{\rm Im}\nolimits}&#10;\def\Re{\mathop{\rm Re}\nolimits}&#10;\def\Rp{{\bf R}_+}&#10;\def\Rm{{\bf R}_-}&#10;\def\bCp{{\bf C}_+}&#10;\def\bCm{{\bf C}_-}&#10;\def\tg{\mathop{\rm tg}\nolimits}&#10;\def\th{\mathop{\rm th}\nolimits}&#10;\def\ch{\mathop{\rm ch}\nolimits}&#10;\def\sh{\mathop{\rm s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%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markright{\upshape\scriptsize \today\ (\jobname)}&#10;%\markright{\upshape\scriptsize June 3, 2007\ (\jobname)}&#10;&#10;&#10;&#10;&#10;\newcommand\n{\kappa}&#10;\newcommand\w{{\cal W}}&#10;\newcommand\ww{{W}}&#10;\def\coupl{{\gamma}}&#10;\newcommand\f{f}&#10;\newcommand\ovl{\overline}&#10;%\newcommand\HH{{\cal H}}&#10;\newcommand\manifold{{\mathbb H}_{d}}&#10;\newcommand\Lobad{{\mathbb H}_{d}}&#10;\newcommand\changes{\marginpar {CHANGES} }&#10;\newcommand\boh{\marginpar {?} }&#10;%\renewcommand\l{\left}&#10;%\renewcommand\r{\right}&#10;\newcommand{\sq}{\sqrt{3}}&#10;\newcommand{\di}[1]{\frac{#1}{\sqrt{3}}}&#10;\topmargin 0pt \oddsidemargin 5mm \headheight 0pt \headsep 0pt&#10;\topskip 9mm&#10;\def\r{r}&#10;\newcommand{\tildem}{\mu}&#10;\newcommand{\x}{{\rm n}}&#10;\newcommand{\R}{t}&#10;\newcommand{\yy}{\mathrm y}&#10;\newcommand{\xx}{\mathrm x}&#10;\newcommand{\D}{d}&#10;%\newcommand{\A}{\mu}&#10;%\newcommand{\B}{\nu}&#10;\newcommand{\sd}{{\mathbb S}_{d-1}}&#10;\begin{document}&#10;\begin{eqnarray}&#10;\int_{H} (y\cdot \xi_1)^{a_2+a_3}(y\cdot \xi_2)^{a_3+a_1}(y\cdot \xi_3)^{a_1+a_2} dy =&#10;\label{defF} \nonumber &#10;\end{eqnarray}&#10;&#10;&#10;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429,0009"/>
  <p:tag name="PICTUREFILESIZE" val="2527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X{X_d}&#10;\def\Arg{{\rm Arg}}&#10;\def\z{{\zeta}}&#10;\def\bC{{\bf C}}&#10;\def\bR{{\bf R}}&#10;\def\bN{{\bf N}}&#10;\def\bZ{{\bf Z}}&#10;\def\Im{\mathop{\rm Im}\nolimits}&#10;\def\Re{\mathop{\rm Re}\nolimits}&#10;\def\Rp{{\bf R}_+}&#10;\def\Rm{{\bf R}_-}&#10;\def\bCp{{\bf C}_+}&#10;\def\bCm{{\bf C}_-}&#10;\def\tg{\mathop{\rm tg}\nolimits}&#10;\def\th{\mathop{\rm th}\nolimits}&#10;\def\ch{\mathop{\rm ch}\nolimits}&#10;\def\sh{\mathop{\rm s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%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markright{\upshape\scriptsize \today\ (\jobname)}&#10;%\markright{\upshape\scriptsize June 3, 2007\ (\jobname)}&#10;&#10;&#10;&#10;&#10;\newcommand\n{\kappa}&#10;\newcommand\w{{\cal W}}&#10;\newcommand\ww{{W}}&#10;\def\coupl{{\gamma}}&#10;\newcommand\f{f}&#10;\newcommand\ovl{\overline}&#10;%\newcommand\HH{{\cal H}}&#10;\newcommand\manifold{{\mathbb H}_{d}}&#10;\newcommand\Lobad{{\mathbb H}_{d}}&#10;\newcommand\changes{\marginpar {CHANGES} }&#10;\newcommand\boh{\marginpar {?} }&#10;%\renewcommand\l{\left}&#10;%\renewcommand\r{\right}&#10;\newcommand{\sq}{\sqrt{3}}&#10;\newcommand{\di}[1]{\frac{#1}{\sqrt{3}}}&#10;\topmargin 0pt \oddsidemargin 5mm \headheight 0pt \headsep 0pt&#10;\topskip 9mm&#10;\def\r{r}&#10;\newcommand{\tildem}{\mu}&#10;\newcommand{\x}{{\rm n}}&#10;\newcommand{\R}{t}&#10;\newcommand{\yy}{\mathrm y}&#10;\newcommand{\xx}{\mathrm x}&#10;\newcommand{\D}{d}&#10;%\newcommand{\A}{\mu}&#10;%\newcommand{\B}{\nu}&#10;\newcommand{\sd}{{\mathbb S}_{d-1}}&#10;\begin{document}&#10;\begin{eqnarray}&#10;\cr &amp;=&amp;&#10;c(a_1,a_2,a_3) (\xi_1\cdot \xi_2)^{a_3}&#10;(\xi_2\cdot \xi_3)^{a_1}(\xi_3\cdot \xi_1)^{a_2} \nonumber&#10;\end{eqnarray}&#10;&#10;&#10;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426,9609"/>
  <p:tag name="PICTUREFILESIZE" val="2062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X{X_d}&#10;\def\Arg{{\rm Arg}}&#10;\def\z{{\zeta}}&#10;\def\bC{{\bf C}}&#10;\def\bR{{\bf R}}&#10;\def\bN{{\bf N}}&#10;\def\bZ{{\bf Z}}&#10;\def\Im{\mathop{\rm Im}\nolimits}&#10;\def\Re{\mathop{\rm Re}\nolimits}&#10;\def\Rp{{\bf R}_+}&#10;\def\Rm{{\bf R}_-}&#10;\def\bCp{{\bf C}_+}&#10;\def\bCm{{\bf C}_-}&#10;\def\tg{\mathop{\rm tg}\nolimits}&#10;\def\th{\mathop{\rm th}\nolimits}&#10;\def\ch{\mathop{\rm ch}\nolimits}&#10;\def\sh{\mathop{\rm s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%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markright{\upshape\scriptsize \today\ (\jobname)}&#10;%\markright{\upshape\scriptsize June 3, 2007\ (\jobname)}&#10;&#10;&#10;&#10;&#10;\newcommand\n{\kappa}&#10;\newcommand\w{{\cal W}}&#10;\newcommand\ww{{W}}&#10;\def\coupl{{\gamma}}&#10;\newcommand\f{f}&#10;\newcommand\ovl{\overline}&#10;%\newcommand\HH{{\cal H}}&#10;\newcommand\manifold{{\mathbb H}_{d}}&#10;\newcommand\Lobad{{\mathbb H}_{d}}&#10;\newcommand\changes{\marginpar {CHANGES} }&#10;\newcommand\boh{\marginpar {?} }&#10;%\renewcommand\l{\left}&#10;%\renewcommand\r{\right}&#10;\newcommand{\sq}{\sqrt{3}}&#10;\newcommand{\di}[1]{\frac{#1}{\sqrt{3}}}&#10;\topmargin 0pt \oddsidemargin 5mm \headheight 0pt \headsep 0pt&#10;\topskip 9mm&#10;\def\r{r}&#10;\newcommand{\tildem}{\mu}&#10;\newcommand{\x}{{\rm n}}&#10;\newcommand{\R}{t}&#10;\newcommand{\yy}{\mathrm y}&#10;\newcommand{\xx}{\mathrm x}&#10;\newcommand{\D}{d}&#10;%\newcommand{\A}{\mu}&#10;%\newcommand{\B}{\nu}&#10;\newcommand{\sd}{{\mathbb S}_{d-1}}&#10;\begin{document}&#10;$$J= \int_{S_{d-1}^3}&#10;(\xi_1\cdot \xi_2)^{a_3}&#10;(\xi_2\cdot \xi_3)^{a_1}(\xi_3\cdot \xi_1)^{a_2}\&#10;d\Omega_1\,d\Omega_2\,d\Omega_3,&#10;\label{hatJ}&#10;$$&#10;&#10;&#10;&#10;&#10;&#10;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480,9609"/>
  <p:tag name="PICTUREFILESIZE" val="3044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textwidth600pt&#10;\begin{document}&#10;$\xi_1 = (1, \vec \Omega_1)$,\\ $\xi_2 = (1, \vec \Omega_2)$, \\ $\xi_3 = (1, \vec \Omega_3)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126,0002"/>
  <p:tag name="PICTUREFILESIZE" val="1890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textwidth800pt&#10;\begin{document}&#10;$\xi_1 \cdot \xi_2 = 1 - \vec \Omega_1\cdot \vec \Omega_2 &#10; =  \\  \frac 12 (|\vec \Omega_1|^2 + |\vec \Omega_2|^2)&#10; - \vec \Omega_1\cdot \vec \Omega_2  = \\&#10; \frac 12 |\vec \Omega_1 -\vec\Omega_2|^2  = \Delta_{12}^2 = r_{3}^2$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285,9605"/>
  <p:tag name="PICTUREFILESIZE" val="3439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X{X_d}&#10;\def\Arg{{\rm Arg}}&#10;\def\z{{\zeta}}&#10;\def\bC{{\bf C}}&#10;\def\bR{{\bf R}}&#10;\def\bN{{\bf N}}&#10;\def\bZ{{\bf Z}}&#10;\def\Im{\mathop{\rm Im}\nolimits}&#10;\def\Re{\mathop{\rm Re}\nolimits}&#10;\def\Rp{{\bf R}_+}&#10;\def\Rm{{\bf R}_-}&#10;\def\bCp{{\bf C}_+}&#10;\def\bCm{{\bf C}_-}&#10;\def\tg{\mathop{\rm tg}\nolimits}&#10;\def\th{\mathop{\rm th}\nolimits}&#10;\def\ch{\mathop{\rm ch}\nolimits}&#10;\def\sh{\mathop{\rm s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%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markright{\upshape\scriptsize \today\ (\jobname)}&#10;%\markright{\upshape\scriptsize June 3, 2007\ (\jobname)}&#10;&#10;&#10;&#10;&#10;\newcommand\n{\kappa}&#10;\newcommand\w{{\cal W}}&#10;\newcommand\ww{{W}}&#10;\def\coupl{{\gamma}}&#10;\newcommand\f{f}&#10;\newcommand\ovl{\overline}&#10;%\newcommand\HH{{\cal H}}&#10;\newcommand\manifold{{\mathbb H}_{d}}&#10;\newcommand\Lobad{{\mathbb H}_{d}}&#10;\newcommand\changes{\marginpar {CHANGES} }&#10;\newcommand\boh{\marginpar {?} }&#10;%\renewcommand\l{\left}&#10;%\renewcommand\r{\right}&#10;\newcommand{\sq}{\sqrt{3}}&#10;\newcommand{\di}[1]{\frac{#1}{\sqrt{3}}}&#10;\topmargin 0pt \oddsidemargin 5mm \headheight 0pt \headsep 0pt&#10;\topskip 9mm&#10;\def\r{r}&#10;\newcommand{\tildem}{\mu}&#10;\newcommand{\x}{{\rm n}}&#10;\newcommand{\R}{t}&#10;\newcommand{\yy}{\mathrm y}&#10;\newcommand{\xx}{\mathrm x}&#10;\newcommand{\D}{d}&#10;%\newcommand{\A}{\mu}&#10;%\newcommand{\B}{\nu}&#10;\newcommand{\sd}{{\mathbb S}_{d-1}}&#10;\begin{document}&#10;$$J= \int_{S_{d-1}^3}&#10;(\xi_1\cdot \xi_2)^{a_3}&#10;(\xi_2\cdot \xi_3)^{a_1}(\xi_3\cdot \xi_1)^{a_2}\&#10;d\Omega_1\,d\Omega_2\,d\Omega_3,&#10;\label{hatJ}&#10;$$&#10;&#10;&#10;&#10;&#10;&#10;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480,9609"/>
  <p:tag name="PICTUREFILESIZE" val="3044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\textwidth800pt&#10;\begin{document}&#10;$&#10;\rho(r_1,r_2,r_3) =&#10;\frac{4^a\omega_{d-1}\omega_{d-2}}{\omega_{d}^2}&#10;r_1 r_2r_3[2(r_1^2 r_2^2 + r_1^2 r_3^2 + r_2^2 r_3^2)-(r^4_1 + r^4_2 +r^4_3) - r_1^2 r_2^2r^2_3]^{\frac{d-4}2}_+.&#10;$ 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720"/>
  <p:tag name="PICTUREFILESIZE" val="4631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\textwidth800pt&#10;\begin{document}&#10;$$&#10;\int \rho(r_1,r_2,r_3)  dr_1 dr_2 dr_3 = 1&#10;$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264,9605"/>
  <p:tag name="PICTUREFILESIZE" val="1344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X{X_d}&#10;\def\Arg{{\rm Arg}}&#10;\def\z{{\zeta}}&#10;\def\bC{{\bf C}}&#10;\def\bR{{\bf R}}&#10;\def\bN{{\bf N}}&#10;\def\bZ{{\bf Z}}&#10;\def\Im{\mathop{\rm Im}\nolimits}&#10;\def\Re{\mathop{\rm Re}\nolimits}&#10;\def\Rp{{\bf R}_+}&#10;\def\Rm{{\bf R}_-}&#10;\def\bCp{{\bf C}_+}&#10;\def\bCm{{\bf C}_-}&#10;\def\tg{\mathop{\rm tg}\nolimits}&#10;\def\th{\mathop{\rm th}\nolimits}&#10;\def\ch{\mathop{\rm ch}\nolimits}&#10;\def\sh{\mathop{\rm s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%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markright{\upshape\scriptsize \today\ (\jobname)}&#10;%\markright{\upshape\scriptsize June 3, 2007\ (\jobname)}&#10;&#10;&#10;&#10;&#10;\newcommand\n{\kappa}&#10;\newcommand\w{{\cal W}}&#10;\newcommand\ww{{W}}&#10;\def\coupl{{\gamma}}&#10;\newcommand\f{f}&#10;\newcommand\ovl{\overline}&#10;%\newcommand\HH{{\cal H}}&#10;\newcommand\manifold{{\mathbb H}_{d}}&#10;\newcommand\Lobad{{\mathbb H}_{d}}&#10;\newcommand\changes{\marginpar {CHANGES} }&#10;\newcommand\boh{\marginpar {?} }&#10;%\renewcommand\l{\left}&#10;%\renewcommand\r{\right}&#10;\newcommand{\sq}{\sqrt{3}}&#10;\newcommand{\di}[1]{\frac{#1}{\sqrt{3}}}&#10;\topmargin 0pt \oddsidemargin 5mm \headheight 0pt \headsep 0pt&#10;\topskip 9mm&#10;\def\r{r}&#10;\newcommand{\tildem}{\mu}&#10;\newcommand{\x}{{\rm n}}&#10;\newcommand{\R}{t}&#10;\newcommand{\yy}{\mathrm y}&#10;\newcommand{\xx}{\mathrm x}&#10;\newcommand{\D}{d}&#10;%\newcommand{\A}{\mu}&#10;%\newcommand{\B}{\nu}&#10;\newcommand{\sd}{{\mathbb S}_{d-1}}&#10;\begin{document}&#10;$$= \int_{S_{d-1}^3}&#10;\Delta_{12}^{2a_3} \&#10;\Delta_{23}^{2a_1} \&#10;\Delta_{31}^{2a_2}&#10;\&#10;d\Omega_1\,d\Omega_2\,d\Omega_3  = $$ &#10;$$ =  \int \rho(r_1,r_2,r_3) \, r_1^{2a_1}\,  r_2^{2a_2} \, r_3^{2a_3}\, dr_1 dr_2 dr_3.&#10;$$&#10;&#10;&#10;&#10;&#10;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400,9808"/>
  <p:tag name="PICTUREFILESIZE" val="5127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\textwidth 600 pt&#10;\begin{document}&#10;$J(a_1,a_2,a_3)$ are the moments of the  probability density &#10;of  three random points on a sphere  making a  triangle &#10;with sides $r_1$, $r_2$ and $r_3$.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600.0013"/>
  <p:tag name="PICTUREFILESIZE" val="6334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textwidth750pt&#10;\begin{document}&#10;\begin{eqnarray}\nonumber&#10;\xi&amp; = &amp; \frac{1}{\sqrt 2} \left( \frac{{{m_1^2+\mu _1^2-\mu _2^2}{}}}{2 m_1 \mu _1},\mp\frac{\sqrt{(m_1^2- \mu _1^2- \mu _2^2)^2 - 4 \mu _1^2 \mu _2^2}}{2 m_1 \mu _1},1 \right) \cr&#10;\nonumber \eta&amp; = &amp; \frac{1}{\sqrt 2} \left( \frac{{{m_1^2-\mu _1^2+\mu _2^2}{}}}{2 m_1 \mu _2},\pm\frac{\sqrt{(m_1^2- \mu _1^2- \mu _2^2)^2 - 4 \mu _1^2 \mu _2^2}}{2 m_1 \mu _2},1 \right)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567.9612"/>
  <p:tag name="PICTUREFILESIZE" val="8532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X{X_d}&#10;\def\Arg{{\rm Arg}}&#10;\def\z{{\zeta}}&#10;\def\bC{{\bf C}}&#10;\def\bR{{\bf R}}&#10;\def\bN{{\bf N}}&#10;\def\bZ{{\bf Z}}&#10;\def\Im{\mathop{\rm Im}\nolimits}&#10;\def\Re{\mathop{\rm Re}\nolimits}&#10;\def\Rp{{\bf R}_+}&#10;\def\Rm{{\bf R}_-}&#10;\def\bCp{{\bf C}_+}&#10;\def\bCm{{\bf C}_-}&#10;\def\tg{\mathop{\rm tg}\nolimits}&#10;\def\th{\mathop{\rm th}\nolimits}&#10;\def\ch{\mathop{\rm ch}\nolimits}&#10;\def\sh{\mathop{\rm s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%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markright{\upshape\scriptsize \today\ (\jobname)}&#10;%\markright{\upshape\scriptsize June 3, 2007\ (\jobname)}&#10;&#10;&#10;&#10;&#10;\newcommand\n{\kappa}&#10;\newcommand\w{{\cal W}}&#10;\newcommand\ww{{W}}&#10;\def\coupl{{\gamma}}&#10;\newcommand\f{f}&#10;\newcommand\ovl{\overline}&#10;%\newcommand\HH{{\cal H}}&#10;\newcommand\manifold{{\mathbb H}_{d}}&#10;\newcommand\Lobad{{\mathbb H}_{d}}&#10;\newcommand\changes{\marginpar {CHANGES} }&#10;\newcommand\boh{\marginpar {?} }&#10;%\renewcommand\l{\left}&#10;%\renewcommand\r{\right}&#10;\newcommand{\sq}{\sqrt{3}}&#10;\newcommand{\di}[1]{\frac{#1}{\sqrt{3}}}&#10;\topmargin 0pt \oddsidemargin 5mm \headheight 0pt \headsep 0pt&#10;\topskip 9mm&#10;\def\r{r}&#10;\newcommand{\tildem}{\mu}&#10;\newcommand{\x}{{\rm n}}&#10;\newcommand{\R}{t}&#10;\newcommand{\yy}{\mathrm y}&#10;\newcommand{\xx}{\mathrm x}&#10;\newcommand{\D}{d}&#10;%\newcommand{\A}{\mu}&#10;%\newcommand{\B}{\nu}&#10;\newcommand{\sd}{{\mathbb S}_{d-1}}&#10;\begin{document}&#10;&#10;\[ =&#10; \frac{ \ \prod_{\epsilon,\epsilon',\epsilon''=\pm 1}&#10;\Gamma\left(\frac{d-1}{4}&#10;+\frac{i\epsilon \kappa+i\epsilon' \nu+i\epsilon''\lambda}{2}\right)}&#10;{\left [\prod_{\epsilon=\pm 1}\Gamma\left(\frac{d-1}{2}+i\epsilon \n\right)&#10;\right ]&#10;\left [\prod_{\epsilon'=\pm 1}\Gamma\left(\frac{d-1}{2}+i\epsilon' \nu\right)&#10;\right ]&#10;\left [\prod_{\epsilon''=\pm 1}\Gamma\left(\frac{d-1}{2}&#10;+i\epsilon'' \lambda\right)\right ]}&#10;\label{Theformula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702,0014"/>
  <p:tag name="PICTUREFILESIZE" val="4380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X{X_d}&#10;\def\Arg{{\rm Arg}}&#10;\def\z{{\zeta}}&#10;\def\bC{{\bf C}}&#10;\def\bR{{\bf R}}&#10;\def\bN{{\bf N}}&#10;\def\bZ{{\bf Z}}&#10;\def\Im{\mathop{\rm Im}\nolimits}&#10;\def\Re{\mathop{\rm Re}\nolimits}&#10;\def\Rp{{\bf R}_+}&#10;\def\Rm{{\bf R}_-}&#10;\def\bCp{{\bf C}_+}&#10;\def\bCm{{\bf C}_-}&#10;\def\tg{\mathop{\rm tg}\nolimits}&#10;\def\th{\mathop{\rm th}\nolimits}&#10;\def\ch{\mathop{\rm ch}\nolimits}&#10;\def\sh{\mathop{\rm s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%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markright{\upshape\scriptsize \today\ (\jobname)}&#10;%\markright{\upshape\scriptsize June 3, 2007\ (\jobname)}&#10;&#10;&#10;&#10;&#10;\newcommand\n{\kappa}&#10;\newcommand\w{{\cal W}}&#10;\newcommand\ww{{W}}&#10;\def\coupl{{\gamma}}&#10;\newcommand\f{f}&#10;\newcommand\ovl{\overline}&#10;%\newcommand\HH{{\cal H}}&#10;\newcommand\manifold{{\mathbb H}_{d}}&#10;\newcommand\Lobad{{\mathbb H}_{d}}&#10;\newcommand\changes{\marginpar {CHANGES} }&#10;\newcommand\boh{\marginpar {?} }&#10;%\renewcommand\l{\left}&#10;%\renewcommand\r{\right}&#10;\newcommand{\sq}{\sqrt{3}}&#10;\newcommand{\di}[1]{\frac{#1}{\sqrt{3}}}&#10;\topmargin 0pt \oddsidemargin 5mm \headheight 0pt \headsep 0pt&#10;\topskip 9mm&#10;\def\r{r}&#10;\newcommand{\tildem}{\mu}&#10;\newcommand{\x}{{\rm n}}&#10;\newcommand{\R}{t}&#10;\newcommand{\yy}{\mathrm y}&#10;\newcommand{\xx}{\mathrm x}&#10;\newcommand{\D}{d}&#10;%\newcommand{\A}{\mu}&#10;%\newcommand{\B}{\nu}&#10;\newcommand{\sd}{{\mathbb S}_{d-1}}&#10;\begin{document}&#10;\[&#10; \int_1^\infty&#10;P^{-\frac{d-2}{2}}_{-\frac{1}{2} + i \n} (u)\,&#10;{P^{-\frac{d-2}{2}}_{-\frac{1}{2} +&#10;i\nu}(u)P^{-\frac{d-2}{2}}_{-\frac{1}{2} +&#10;i\lambda}(u)}{(u^2-1)^{-\frac{d-2}4}} \ du =  \label{integral}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525,0011"/>
  <p:tag name="PICTUREFILESIZE" val="3182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kappa \simeq mR \,\,\,\,\,\,\,\nu \simeq M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177"/>
  <p:tag name="PICTUREFILESIZE" val="773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&#10;\Gamma(1,2)= \frac{R}{4\nu^2 }   \frac{&#10;    \tanh (\frac{\pi \nu }{2})}{&#10;    \left( 1  +&#10;     \frac{ \cosh 2\pi \kappa  }{\cosh \pi \nu} \right)}\to \frac{1}{4M^2}\theta(M-2m)\&#10;\]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457"/>
  <p:tag name="PICTUREFILESIZE" val="3509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&#10;\[&#10;W_\nu(x,y)^2 =\frac{1}{4\pi } \int_0^\infty  \frac{&#10;    \tanh (\frac{\pi \kappa }{2})}{&#10;    \left( \cosh \pi \kappa  +&#10;      \cosh 2\pi \nu  \right) }\ \frac{ \sinh \pi \kappa}{\kappa}&#10; W_\kappa(x,y)\ d\kappa^2 \label{kl}\nonumber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598.9812"/>
  <p:tag name="PICTUREFILESIZE" val="4410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^2=m^2$&#10;\end{document}&#10;"/>
  <p:tag name="EXTERNALNAME" val="txp_fig"/>
  <p:tag name="BLEND" val="Falso"/>
  <p:tag name="TRANSPARENT" val="Vero"/>
  <p:tag name="KEEPFILES" val="Falso"/>
  <p:tag name="DEBUGPAUSE" val="Falso"/>
  <p:tag name="RESOLUTION" val="1200"/>
  <p:tag name="TIMEOUT" val="(none)"/>
  <p:tag name="BOXWIDTH" val="508"/>
  <p:tag name="BOXHEIGHT" val="386"/>
  <p:tag name="BOXFONT" val="10"/>
  <p:tag name="BOXWRAP" val="Falso"/>
  <p:tag name="WORKAROUNDTRANSPARENCYBUG" val="Falso"/>
  <p:tag name="ALLOWFONTSUBSTITUTION" val="Falso"/>
  <p:tag name="BITMAPFORMAT" val="pngmono"/>
  <p:tag name="ORIGWIDTH" val="81,96016"/>
  <p:tag name="PICTUREFILESIZE" val="401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def\w{{\cal W}}%{w_+}&#10;\def\ww{{\cal W}'}%{w_+}&#10;\def\www{W}%{w}&#10;\def\whw{w}%{\hat w}&#10;\def\z{{\zeta}}&#10;\def\bC{{\bf C}}&#10;\def\bR{{\bf R}}&#10;\def\bN{{\bf N}}&#10;\def\bZ{{\bf Z}}&#10;&#10;\def\Im{\mathop{\rm Im}\nolimits}&#10;\def\Re{\mathop{\rm Re}\nolimits}&#10;\def\Rp{{\bf R}_+}&#10;\def\Rm{{\bf R}_-}&#10;\def\bCp{{\bf C}_+}&#10;\def\bCm{{\bf C}_-}&#10;\def\tg{\mathop{\rm tg}\nolimits}&#10;\def\th{\mathop{\rm th}\nolimits}&#10;\def\ch{\mathop{\rm cosh}\nolimits}&#10;\def\sh{\mathop{\rm sin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def\x{{\mathrm x}}&#10;\def\y{{\mathrm y}}&#10;\def\m{{\mathrm m}}&#10;\def\k{\kappa}&#10;\def\coupl{{\gamma}}&#10;\def\kr{{\mathrm k}}&#10;&#10;\pagestyle{empty}&#10;\begin{document}&#10;&#10;&#10;$$&#10; \left(\int:\phi(x_1)\phi(x_2):f(x_1,x_2)dx_1 dx_2 \right) \Psi_0\ &#10;\label{p.3}$$&#10;&#10;\end{document}&#10;"/>
  <p:tag name="EXTERNALNAME" val="txp_fig"/>
  <p:tag name="BLEND" val="Falso"/>
  <p:tag name="TRANSPARENT" val="Falso"/>
  <p:tag name="KEEPFILES" val="Falso"/>
  <p:tag name="DEBUGPAUSE" val="Falso"/>
  <p:tag name="RESOLUTION" val="1200"/>
  <p:tag name="TIMEOUT" val="(none)"/>
  <p:tag name="BOXWIDTH" val="508"/>
  <p:tag name="BOXHEIGHT" val="386"/>
  <p:tag name="BOXFONT" val="10"/>
  <p:tag name="BOXWRAP" val="Falso"/>
  <p:tag name="WORKAROUNDTRANSPARENCYBUG" val="Falso"/>
  <p:tag name="ALLOWFONTSUBSTITUTION" val="Falso"/>
  <p:tag name="BITMAPFORMAT" val="pngmono"/>
  <p:tag name="ORIGWIDTH" val="372,0008"/>
  <p:tag name="PICTUREFILESIZE" val="2443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def\w{{\cal W}}%{w_+}&#10;\def\ww{{\cal W}'}%{w_+}&#10;\def\www{W}%{w}&#10;\def\whw{w}%{\hat w}&#10;\def\z{{\zeta}}&#10;\def\bC{{\bf C}}&#10;\def\bR{{\bf R}}&#10;\def\bN{{\bf N}}&#10;\def\bZ{{\bf Z}}&#10;&#10;\def\Im{\mathop{\rm Im}\nolimits}&#10;\def\Re{\mathop{\rm Re}\nolimits}&#10;\def\Rp{{\bf R}_+}&#10;\def\Rm{{\bf R}_-}&#10;\def\bCp{{\bf C}_+}&#10;\def\bCm{{\bf C}_-}&#10;\def\tg{\mathop{\rm tg}\nolimits}&#10;\def\th{\mathop{\rm th}\nolimits}&#10;\def\ch{\mathop{\rm cosh}\nolimits}&#10;\def\sh{\mathop{\rm sin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def\x{{\mathrm x}}&#10;\def\y{{\mathrm y}}&#10;\def\m{{\mathrm m}}&#10;\def\k{\kappa}&#10;\def\coupl{{\gamma}}&#10;\def\kr{{\mathrm k}}&#10;&#10;\pagestyle{empty}&#10;\begin{document}&#10;&#10;&#10;$$ \Psi_f= \left(\int:\phi^2:(x)f(x)\right) \Psi_0 $$&#10;&#10;\end{document}&#10;"/>
  <p:tag name="EXTERNALNAME" val="txp_fig"/>
  <p:tag name="BLEND" val="Falso"/>
  <p:tag name="TRANSPARENT" val="Falso"/>
  <p:tag name="KEEPFILES" val="Falso"/>
  <p:tag name="DEBUGPAUSE" val="Falso"/>
  <p:tag name="RESOLUTION" val="1200"/>
  <p:tag name="TIMEOUT" val="(none)"/>
  <p:tag name="BOXWIDTH" val="508"/>
  <p:tag name="BOXHEIGHT" val="386"/>
  <p:tag name="BOXFONT" val="10"/>
  <p:tag name="BOXWRAP" val="Falso"/>
  <p:tag name="WORKAROUNDTRANSPARENCYBUG" val="Falso"/>
  <p:tag name="ALLOWFONTSUBSTITUTION" val="Falso"/>
  <p:tag name="BITMAPFORMAT" val="pngmono"/>
  <p:tag name="ORIGWIDTH" val="270,0005"/>
  <p:tag name="PICTUREFILESIZE" val="1705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def\w{{\cal W}}%{w_+}&#10;\def\ww{{\cal W}'}%{w_+}&#10;\def\www{W}%{w}&#10;\def\whw{w}%{\hat w}&#10;\def\z{{\zeta}}&#10;\def\bC{{\bf C}}&#10;\def\bR{{\bf R}}&#10;\def\bN{{\bf N}}&#10;\def\bZ{{\bf Z}}&#10;&#10;\def\Im{\mathop{\rm Im}\nolimits}&#10;\def\Re{\mathop{\rm Re}\nolimits}&#10;\def\Rp{{\bf R}_+}&#10;\def\Rm{{\bf R}_-}&#10;\def\bCp{{\bf C}_+}&#10;\def\bCm{{\bf C}_-}&#10;\def\tg{\mathop{\rm tg}\nolimits}&#10;\def\th{\mathop{\rm th}\nolimits}&#10;\def\ch{\mathop{\rm cosh}\nolimits}&#10;\def\sh{\mathop{\rm sinh}\nolimits}&#10;\def\Arctg{\mathop{\rm Arctg}\nolimits}&#10;\def\Argth{\mathop{\rm Argth}\nolimits}&#10;\def\AA{{\cal A}}&#10;\def\BB{{\cal B}}&#10;\def\CC{{\cal C}}&#10;\def\DD{{\cal D}}&#10;\def\EE{{\cal E}}&#10;\def\FF{{\cal F}}&#10;\def\GG{{\cal G}}&#10;\def\HH{{\cal H}}&#10;\def\II{{\cal I}}&#10;\def\JJ{{\cal J}}&#10;\def\KK{{\cal K}}&#10;\def\LL{{\cal L}}&#10;\def\MM{{\cal M}}&#10;\def\NN{{\cal N}}&#10;\def\OO{{\cal O}}&#10;\def\PP{{\cal P}}&#10;\def\QQ{{\cal Q}}&#10;\def\RR{{\cal R}}&#10;\def\SS{{\cal S}}&#10;\def\TT{{\cal T}}&#10;\def\UU{{\cal U}}&#10;\def\VV{{\cal V}}&#10;\def\WW{{\cal W}}&#10;\def\XX{{\cal X}}&#10;\def\YY{{\cal Y}}&#10;\def\ZZ{{\cal Z}}&#10;\def\wh{\widehat}&#10;\def\wt{\widetilde}&#10;\def\ovl{\overline}&#10;\def\unl{\underline}&#10;\def \vhi{\varphi}&#10;\def \veps{\varepsilon}&#10;\def\e{{\rm e}}&#10;\def\HB{\hfill\break}&#10;\def\half{{\scriptstyle{1 \over 2}}}&#10;\def\interior#1{\setbox1=\hbox{$#1$}\rlap{$#1$}\kern0.4\wd1\raise1.1\ht1%&#10;\hbox{$\scriptstyle \circ$}}&#10;\def\bydef{\mathrel{\buildrel \hbox{\scriptsize \rm def} \over =}}&#10;\def\boxit#1#2{\setbox1=\hbox{\kern#1{#2}\kern#1}%&#10;\dimen1=\ht1 \advance \dimen1 by #1 \dimen2=\dp1 \advance \dimen2 by #1&#10;\setbox1=\hbox{\vrule height\dimen1 depth\dimen2\box1\vrule}%&#10;\setbox1=\vbox{\hrule\box1\hrule}%&#10;\advance \dimen1 by .4pt \ht1=\dimen1 \advance \dimen2 by .4pt \dp1=\dimen2&#10;\box1\relax}&#10;\def\endprf{\raise .5ex\hbox{\boxit{2pt}{\ }}}&#10;%%%&#10;&#10;\def\Xcd{X_d^{(c)}}&#10;\def\Xdc{X_d^{(c)}}&#10;\def\Xdn{X_d^n}&#10;\def\Xdm{X_d^m}&#10;\def\Xcdn{X_d^{(c)n}}&#10;\def\Xcdm{X_d^{(c)m}}&#10;\def\wXd{{\wt X_d}}&#10;\def\wXdn{{\wt X_d^n}}&#10;\def\wXdm{{\wt X_d^m}}&#10;\def\wXcd{{\wt X_d^{(c)}}}&#10;\def\wXcdn{{\wt X_d^{(c)n}}}&#10;\def\wXcdm{{\wt X_d^{(c)m}}}&#10;\def\Gd{L_+^\uparrow}&#10;&#10;\def\Rep{\mbox{\boldmath $\Phi$}}&#10;\def\amb{E_{d+1}}&#10;\def\ambc{\amb^{(c)}}&#10;\def\wTp{{\wt \TT_{1+}}}&#10;\def\wTm{{\wt \TT_{1-}}}&#10;\def\wTpm{{\wt \TT_{1\pm}}}&#10;&#10;\def\Rpo{(0,\ +\infty)}&#10;\def\Rpc{\Rp}&#10;\def\Rmo{(-\infty,\ 0)}&#10;\def\Rmc{\Rm}&#10;\def\wchi{{\wt \chi}}&#10;&#10;\def\ifundefined#1{\expandafter\ifx\csname#1\endcsname\relax}&#10;&#10;\def\beq{\begin{equation}}&#10;\def\endq{\end{equation}}&#10;\def\beqa{\begin{eqnarray}}&#10;\def\endqa{\end{eqnarray}}&#10;\def\x{{\mathrm x}}&#10;\def\y{{\mathrm y}}&#10;\def\m{{\mathrm m}}&#10;\def\k{\kappa}&#10;\def\coupl{{\gamma}}&#10;\def\kr{{\mathrm k}}&#10;&#10;\pagestyle{empty}&#10;\begin{document}&#10;&#10;&#10;$$&#10;\langle \Psi_0:\phi^2:(x):\phi^2:(y) \Psi_0 \rangle = \left(W_m(x,y)&#10;\right)^2\ &#10;\label{p.3}$$&#10;&#10;\end{document}&#10;"/>
  <p:tag name="EXTERNALNAME" val="txp_fig"/>
  <p:tag name="BLEND" val="Falso"/>
  <p:tag name="TRANSPARENT" val="Falso"/>
  <p:tag name="KEEPFILES" val="Falso"/>
  <p:tag name="DEBUGPAUSE" val="Falso"/>
  <p:tag name="RESOLUTION" val="1200"/>
  <p:tag name="TIMEOUT" val="(none)"/>
  <p:tag name="BOXWIDTH" val="508"/>
  <p:tag name="BOXHEIGHT" val="386"/>
  <p:tag name="BOXFONT" val="10"/>
  <p:tag name="BOXWRAP" val="Falso"/>
  <p:tag name="WORKAROUNDTRANSPARENCYBUG" val="Falso"/>
  <p:tag name="ALLOWFONTSUBSTITUTION" val="Falso"/>
  <p:tag name="BITMAPFORMAT" val="pngmono"/>
  <p:tag name="ORIGWIDTH" val="405,0008"/>
  <p:tag name="PICTUREFILESIZE" val="2220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\left[w_{-\frac{d-1}2 + i\nu} (\zeta)\right]^2 &amp;=&amp;&#10;\int_{R} {\kappa\,\sinh(\pi\kappa) \left|\Gamma \left (\mu+{i\kappa\over 2}&#10; \right)&#10;\right|^4\,&#10;\prod_{\epsilon, \epsilon' =\pm 1}&#10;\Gamma \left ( \mu +{i\epsilon\kappa\over 2}+{i\epsilon'\nu} \right )\,\over&#10;2^{d+5}\pi^{d+{5\over 2}}\Gamma\left({d\over 2}\right)&#10;\Gamma\left({d-1\over 2}\right)R^{2d-4}}\,&#10;\ \times\cr&#10;&amp;\times &amp;&#10;F \left (&#10;{d-1\over 2}+i\kappa,\ {d-1\over 2}-i\kappa\ ;\ {d\over 2}\ ;\&#10;{1-\zeta \over 2} \right ) d\kappa\ .&#10;\label{c.1}\nonumber \end{eqnarray}&#10;\end{document}&#10;"/>
  <p:tag name="EXTERNALNAME" val="txp_fig"/>
  <p:tag name="BLEND" val="Falso"/>
  <p:tag name="TRANSPARENT" val="Falso"/>
  <p:tag name="KEEPFILES" val="Falso"/>
  <p:tag name="DEBUGPAUSE" val="Falso"/>
  <p:tag name="RESOLUTION" val="1200"/>
  <p:tag name="TIMEOUT" val="(none)"/>
  <p:tag name="BOXWIDTH" val="508"/>
  <p:tag name="BOXHEIGHT" val="386"/>
  <p:tag name="BOXFONT" val="10"/>
  <p:tag name="BOXWRAP" val="Falso"/>
  <p:tag name="WORKAROUNDTRANSPARENCYBUG" val="Falso"/>
  <p:tag name="ALLOWFONTSUBSTITUTION" val="Falso"/>
  <p:tag name="BITMAPFORMAT" val="pngmono"/>
  <p:tag name="ORIGWIDTH" val="720"/>
  <p:tag name="PICTUREFILESIZE" val="8245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128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m^2 &gt; \frac{3(d-1)^2}{16R^2}.$$&#10;\end{document}&#10;"/>
  <p:tag name="EXTERNALNAME" val="txp_fig"/>
  <p:tag name="BLEND" val="Falso"/>
  <p:tag name="TRANSPARENT" val="Falso"/>
  <p:tag name="KEEPFILES" val="Falso"/>
  <p:tag name="DEBUGPAUSE" val="Falso"/>
  <p:tag name="RESOLUTION" val="1200"/>
  <p:tag name="TIMEOUT" val="(none)"/>
  <p:tag name="BOXWIDTH" val="508"/>
  <p:tag name="BOXHEIGHT" val="386"/>
  <p:tag name="BOXFONT" val="10"/>
  <p:tag name="BOXWRAP" val="Falso"/>
  <p:tag name="WORKAROUNDTRANSPARENCYBUG" val="Falso"/>
  <p:tag name="ALLOWFONTSUBSTITUTION" val="Falso"/>
  <p:tag name="BITMAPFORMAT" val="pngmono"/>
  <p:tag name="ORIGWIDTH" val="156,0003"/>
  <p:tag name="PICTUREFILESIZE" val="1174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mu=(d-1)/4$\end{document}&#10;"/>
  <p:tag name="EXTERNALNAME" val="txp_fig"/>
  <p:tag name="BLEND" val="Falso"/>
  <p:tag name="TRANSPARENT" val="Falso"/>
  <p:tag name="KEEPFILES" val="Falso"/>
  <p:tag name="DEBUGPAUSE" val="Falso"/>
  <p:tag name="RESOLUTION" val="1200"/>
  <p:tag name="TIMEOUT" val="(none)"/>
  <p:tag name="BOXWIDTH" val="508"/>
  <p:tag name="BOXHEIGHT" val="386"/>
  <p:tag name="BOXFONT" val="10"/>
  <p:tag name="BOXWRAP" val="Falso"/>
  <p:tag name="WORKAROUNDTRANSPARENCYBUG" val="Falso"/>
  <p:tag name="ALLOWFONTSUBSTITUTION" val="Falso"/>
  <p:tag name="BITMAPFORMAT" val="pngmono"/>
  <p:tag name="ORIGWIDTH" val="133,9802"/>
  <p:tag name="PICTUREFILESIZE" val="548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renewcommand{\k}{\kappa}&#10;\begin{document}&#10;&#10;\begin{eqnarray}&#10;\left[w_{-\frac{d-1}2 + i\nu} (\zeta)\right]^2 &amp;=&amp; \int_R&#10;\k\,\rho(\k, \nu, \nu)\,w_{-\frac {d-1}2 + i\k}(\zeta)\,d\k\ +\cr &amp;&amp; + \sum_{k=0}^{N}&#10;A_k(\nu)\,w_{-\frac {d-1}2 -2(\mu +i\nu+k)}(\zeta).&#10;\label{c.7}\nonumber\end{eqnarray}&#10;\end{document}&#10;"/>
  <p:tag name="EXTERNALNAME" val="txp_fig"/>
  <p:tag name="BLEND" val="Falso"/>
  <p:tag name="TRANSPARENT" val="Falso"/>
  <p:tag name="KEEPFILES" val="Falso"/>
  <p:tag name="DEBUGPAUSE" val="Falso"/>
  <p:tag name="RESOLUTION" val="1200"/>
  <p:tag name="TIMEOUT" val="(none)"/>
  <p:tag name="BOXWIDTH" val="508"/>
  <p:tag name="BOXHEIGHT" val="386"/>
  <p:tag name="BOXFONT" val="10"/>
  <p:tag name="BOXWRAP" val="Falso"/>
  <p:tag name="WORKAROUNDTRANSPARENCYBUG" val="Falso"/>
  <p:tag name="ALLOWFONTSUBSTITUTION" val="Falso"/>
  <p:tag name="BITMAPFORMAT" val="pngmono"/>
  <p:tag name="ORIGWIDTH" val="522,001"/>
  <p:tag name="PICTUREFILESIZE" val="5284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m&lt; \frac{1}{2R} \sqrt{\frac{(d-1)^2 (2 n-1)}{n^2}}$&#10;\end{document}&#10;"/>
  <p:tag name="EXTERNALNAME" val="txp_fig"/>
  <p:tag name="BLEND" val="Falso"/>
  <p:tag name="TRANSPARENT" val="Vero"/>
  <p:tag name="KEEPFILES" val="Falso"/>
  <p:tag name="DEBUGPAUSE" val="Falso"/>
  <p:tag name="RESOLUTION" val="1200"/>
  <p:tag name="TIMEOUT" val="(none)"/>
  <p:tag name="BOXWIDTH" val="508"/>
  <p:tag name="BOXHEIGHT" val="386"/>
  <p:tag name="BOXFONT" val="10"/>
  <p:tag name="BOXWRAP" val="Falso"/>
  <p:tag name="WORKAROUNDTRANSPARENCYBUG" val="Falso"/>
  <p:tag name="ALLOWFONTSUBSTITUTION" val="Falso"/>
  <p:tag name="BITMAPFORMAT" val="pngmono"/>
  <p:tag name="ORIGWIDTH" val="213,0005"/>
  <p:tag name="PICTUREFILESIZE" val="1412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m  &lt; \frac{3 \sqrt 3 }{4R}$$&#10;\end{document}&#10;"/>
  <p:tag name="EXTERNALNAME" val="txp_fig"/>
  <p:tag name="BLEND" val="Falso"/>
  <p:tag name="TRANSPARENT" val="Vero"/>
  <p:tag name="KEEPFILES" val="Falso"/>
  <p:tag name="DEBUGPAUSE" val="Falso"/>
  <p:tag name="RESOLUTION" val="1200"/>
  <p:tag name="TIMEOUT" val="(none)"/>
  <p:tag name="BOXWIDTH" val="508"/>
  <p:tag name="BOXHEIGHT" val="386"/>
  <p:tag name="BOXFONT" val="10"/>
  <p:tag name="BOXWRAP" val="Falso"/>
  <p:tag name="WORKAROUNDTRANSPARENCYBUG" val="Falso"/>
  <p:tag name="ALLOWFONTSUBSTITUTION" val="Falso"/>
  <p:tag name="BITMAPFORMAT" val="pngmono"/>
  <p:tag name="ORIGWIDTH" val="90,96016"/>
  <p:tag name="PICTUREFILESIZE" val="78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xi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9,96"/>
  <p:tag name="PICTUREFILESIZE" val="98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Psi^{(1)}_f=\left[\int \phi_{m}(x ) f(x) dx\right] \Psi_0 $$&#10;\end{document}&#10;"/>
  <p:tag name="EXTERNALNAME" val="txp_fig"/>
  <p:tag name="BLEND" val="Falso"/>
  <p:tag name="TRANSPARENT" val="Falso"/>
  <p:tag name="KEEPFILES" val="Falso"/>
  <p:tag name="DEBUGPAUSE" val="Falso"/>
  <p:tag name="RESOLUTION" val="1200"/>
  <p:tag name="TIMEOUT" val="(none)"/>
  <p:tag name="BOXWIDTH" val="508"/>
  <p:tag name="BOXHEIGHT" val="386"/>
  <p:tag name="BOXFONT" val="10"/>
  <p:tag name="BOXWRAP" val="Falso"/>
  <p:tag name="WORKAROUNDTRANSPARENCYBUG" val="Falso"/>
  <p:tag name="ALLOWFONTSUBSTITUTION" val="Falso"/>
  <p:tag name="BITMAPFORMAT" val="pngmono"/>
  <p:tag name="ORIGWIDTH" val="273,9605"/>
  <p:tag name="PICTUREFILESIZE" val="179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left&lt;pq| S|k\right&gt; \simeq \frac{2g i (2\pi)^4}{\sqrt{8p_0q_0k_0}} \delta_4 (k-p-q)&#10;$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08"/>
  <p:tag name="BOXHEIGHT" val="386"/>
  <p:tag name="BOXFONT" val="10"/>
  <p:tag name="BOXWRAP" val="False"/>
  <p:tag name="WORKAROUNDTRANSPARENCYBUG" val="False"/>
  <p:tag name="ALLOWFONTSUBSTITUTION" val="False"/>
  <p:tag name="BITMAPFORMAT" val="pngmono"/>
  <p:tag name="ORIGWIDTH" val="303"/>
  <p:tag name="PICTUREFILESIZE" val="24033"/>
</p:tagLst>
</file>

<file path=ppt/theme/theme1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14484</TotalTime>
  <Words>1236</Words>
  <Application>Microsoft Macintosh PowerPoint</Application>
  <PresentationFormat>Widescreen</PresentationFormat>
  <Paragraphs>239</Paragraphs>
  <Slides>76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7" baseType="lpstr">
      <vt:lpstr>Bauhaus 93</vt:lpstr>
      <vt:lpstr>Britannic Bold</vt:lpstr>
      <vt:lpstr>Calibri</vt:lpstr>
      <vt:lpstr>Cambria Math</vt:lpstr>
      <vt:lpstr>Franklin Gothic Book</vt:lpstr>
      <vt:lpstr>Franklin Gothic Demi</vt:lpstr>
      <vt:lpstr>Franklin Gothic Demi Cond</vt:lpstr>
      <vt:lpstr>Franklin Gothic Medium</vt:lpstr>
      <vt:lpstr>Franklin Gothic Medium Cond</vt:lpstr>
      <vt:lpstr>Helvetica</vt:lpstr>
      <vt:lpstr>Helvetica Neue</vt:lpstr>
      <vt:lpstr>Helvetica Neue Condensed</vt:lpstr>
      <vt:lpstr>Helvetica Neue Light</vt:lpstr>
      <vt:lpstr>Helvetica Neue Medium</vt:lpstr>
      <vt:lpstr>Mangal</vt:lpstr>
      <vt:lpstr>Times New Roman</vt:lpstr>
      <vt:lpstr>Wingdings</vt:lpstr>
      <vt:lpstr>Wingdings 2</vt:lpstr>
      <vt:lpstr>Arial</vt:lpstr>
      <vt:lpstr>Office Theme</vt:lpstr>
      <vt:lpstr>Equation</vt:lpstr>
      <vt:lpstr>Wavepackets and particles and the cosmological constant  (was: de Sitter, (anti de Sitter), and all that)</vt:lpstr>
      <vt:lpstr>De Sitter &amp; anti de sitter…  who are they? </vt:lpstr>
      <vt:lpstr>1917: The birth of cosmology as a science </vt:lpstr>
      <vt:lpstr>The first modification of GR</vt:lpstr>
      <vt:lpstr>de Sitter’s analogy</vt:lpstr>
      <vt:lpstr>Einstein was not happy!</vt:lpstr>
      <vt:lpstr>Lemaître’s prophecy</vt:lpstr>
      <vt:lpstr>But indeed…Einstein’s prophetic outlook</vt:lpstr>
      <vt:lpstr>1917 ⇢ 🕐 ⇢ 🕓 ⇢ 🕖 ⇢ 🕙 ⇢ 1997</vt:lpstr>
      <vt:lpstr>The cosmological constant strikes back</vt:lpstr>
      <vt:lpstr>(A)dS QFT  :  what’s the problem?</vt:lpstr>
      <vt:lpstr>Geodesics</vt:lpstr>
      <vt:lpstr>AdS: timelike geodesics</vt:lpstr>
      <vt:lpstr>De sitter: wavepackets</vt:lpstr>
      <vt:lpstr>The asymptotic cones: boundaries and causal structure</vt:lpstr>
      <vt:lpstr>Geodesics: the asymptotic cone as  the space of momentum directions</vt:lpstr>
      <vt:lpstr>Lightlike geodesics</vt:lpstr>
      <vt:lpstr>Conserved quantities  </vt:lpstr>
      <vt:lpstr>Classical scattering  </vt:lpstr>
      <vt:lpstr>Example: particle decay in 2D</vt:lpstr>
      <vt:lpstr>de Sitter plane waves</vt:lpstr>
      <vt:lpstr>Principal de Sitter waves</vt:lpstr>
      <vt:lpstr>Complementary de Sitter waves</vt:lpstr>
      <vt:lpstr>Tachyonic de Sitter waves</vt:lpstr>
      <vt:lpstr>A sewing is necessary around</vt:lpstr>
      <vt:lpstr>Plane waves and wavepackets in Minkowski space</vt:lpstr>
      <vt:lpstr>Backward and forward tubes in the complex Minkowski space</vt:lpstr>
      <vt:lpstr>Two-point function; perturbative QFT</vt:lpstr>
      <vt:lpstr>Normal Analyticity = Positivity of Energy-momentum</vt:lpstr>
      <vt:lpstr>Geometry: de Sitter tubes</vt:lpstr>
      <vt:lpstr>Geometry: de Sitter tubes</vt:lpstr>
      <vt:lpstr>Plane waves are holomorphic in the tubes</vt:lpstr>
      <vt:lpstr>dS-QFT :  Normal Analiticity Assumption</vt:lpstr>
      <vt:lpstr> Normal Analyticity +de Sitter invariance =Maximal Analyticity  </vt:lpstr>
      <vt:lpstr>Fourier - type representation of the two-point functions</vt:lpstr>
      <vt:lpstr>Maximally analytic two-point function</vt:lpstr>
      <vt:lpstr>Physical interpretation: temperature</vt:lpstr>
      <vt:lpstr>PowerPoint Presentation</vt:lpstr>
      <vt:lpstr>Wavepackets and particles</vt:lpstr>
      <vt:lpstr>Particles </vt:lpstr>
      <vt:lpstr>Wavepackets and “Particles”</vt:lpstr>
      <vt:lpstr>Wavepackets</vt:lpstr>
      <vt:lpstr>dS Wavepackets and “Particles”</vt:lpstr>
      <vt:lpstr>A Galance at aDS</vt:lpstr>
      <vt:lpstr>AdS QFT  :  what’s the point?</vt:lpstr>
      <vt:lpstr>Geometry : anti de Sitter tubes</vt:lpstr>
      <vt:lpstr>Geometry: Anti de Sitter tubes</vt:lpstr>
      <vt:lpstr>dS-QFT :  Normal Analiticity</vt:lpstr>
      <vt:lpstr> Normal Analyticity +Anti de Sitter invariance = Maximal Analyticity  </vt:lpstr>
      <vt:lpstr>KG - Two-point function</vt:lpstr>
      <vt:lpstr>Unstable Particle and decays Light «bound states»</vt:lpstr>
      <vt:lpstr>Unstable Particles</vt:lpstr>
      <vt:lpstr>PowerPoint Presentation</vt:lpstr>
      <vt:lpstr>PowerPoint Presentation</vt:lpstr>
      <vt:lpstr>PowerPoint Presentation</vt:lpstr>
      <vt:lpstr>Transition probability at first order</vt:lpstr>
      <vt:lpstr>Projector identity</vt:lpstr>
      <vt:lpstr>Kallen Lehmann expansions - Linearization</vt:lpstr>
      <vt:lpstr>Technical intermezzo 1:  computing the KL weight </vt:lpstr>
      <vt:lpstr>Computing the KL weight </vt:lpstr>
      <vt:lpstr>Equal masses</vt:lpstr>
      <vt:lpstr>Computing the KL weight </vt:lpstr>
      <vt:lpstr>dS: Mehler –Fock transform</vt:lpstr>
      <vt:lpstr>Plane waves solve the problem</vt:lpstr>
      <vt:lpstr>Fourier-like representation</vt:lpstr>
      <vt:lpstr>Star-triangle identity</vt:lpstr>
      <vt:lpstr>Integrate the triangle</vt:lpstr>
      <vt:lpstr>Integrate the triangle </vt:lpstr>
      <vt:lpstr>The result </vt:lpstr>
      <vt:lpstr>Application: particle decays</vt:lpstr>
      <vt:lpstr>Dimension d=3</vt:lpstr>
      <vt:lpstr>Application: bound states </vt:lpstr>
      <vt:lpstr>2-particle (Wick) states</vt:lpstr>
      <vt:lpstr>Application: bound states</vt:lpstr>
      <vt:lpstr>PowerPoint Presentation</vt:lpstr>
      <vt:lpstr>Bound states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 Sitter Universe</dc:title>
  <dc:creator>ugo</dc:creator>
  <cp:lastModifiedBy>Microsoft Office User</cp:lastModifiedBy>
  <cp:revision>779</cp:revision>
  <dcterms:created xsi:type="dcterms:W3CDTF">2010-09-06T15:53:07Z</dcterms:created>
  <dcterms:modified xsi:type="dcterms:W3CDTF">2024-06-07T06:14:34Z</dcterms:modified>
</cp:coreProperties>
</file>