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158" r:id="rId2"/>
  </p:sldMasterIdLst>
  <p:notesMasterIdLst>
    <p:notesMasterId r:id="rId54"/>
  </p:notesMasterIdLst>
  <p:handoutMasterIdLst>
    <p:handoutMasterId r:id="rId55"/>
  </p:handoutMasterIdLst>
  <p:sldIdLst>
    <p:sldId id="262" r:id="rId3"/>
    <p:sldId id="786" r:id="rId4"/>
    <p:sldId id="770" r:id="rId5"/>
    <p:sldId id="773" r:id="rId6"/>
    <p:sldId id="772" r:id="rId7"/>
    <p:sldId id="777" r:id="rId8"/>
    <p:sldId id="776" r:id="rId9"/>
    <p:sldId id="811" r:id="rId10"/>
    <p:sldId id="812" r:id="rId11"/>
    <p:sldId id="813" r:id="rId12"/>
    <p:sldId id="814" r:id="rId13"/>
    <p:sldId id="824" r:id="rId14"/>
    <p:sldId id="815" r:id="rId15"/>
    <p:sldId id="817" r:id="rId16"/>
    <p:sldId id="819" r:id="rId17"/>
    <p:sldId id="820" r:id="rId18"/>
    <p:sldId id="821" r:id="rId19"/>
    <p:sldId id="850" r:id="rId20"/>
    <p:sldId id="842" r:id="rId21"/>
    <p:sldId id="839" r:id="rId22"/>
    <p:sldId id="764" r:id="rId23"/>
    <p:sldId id="840" r:id="rId24"/>
    <p:sldId id="843" r:id="rId25"/>
    <p:sldId id="829" r:id="rId26"/>
    <p:sldId id="844" r:id="rId27"/>
    <p:sldId id="845" r:id="rId28"/>
    <p:sldId id="841" r:id="rId29"/>
    <p:sldId id="831" r:id="rId30"/>
    <p:sldId id="848" r:id="rId31"/>
    <p:sldId id="849" r:id="rId32"/>
    <p:sldId id="835" r:id="rId33"/>
    <p:sldId id="836" r:id="rId34"/>
    <p:sldId id="847" r:id="rId35"/>
    <p:sldId id="834" r:id="rId36"/>
    <p:sldId id="846" r:id="rId37"/>
    <p:sldId id="832" r:id="rId38"/>
    <p:sldId id="833" r:id="rId39"/>
    <p:sldId id="775" r:id="rId40"/>
    <p:sldId id="779" r:id="rId41"/>
    <p:sldId id="788" r:id="rId42"/>
    <p:sldId id="787" r:id="rId43"/>
    <p:sldId id="434" r:id="rId44"/>
    <p:sldId id="392" r:id="rId45"/>
    <p:sldId id="393" r:id="rId46"/>
    <p:sldId id="394" r:id="rId47"/>
    <p:sldId id="313" r:id="rId48"/>
    <p:sldId id="435" r:id="rId49"/>
    <p:sldId id="401" r:id="rId50"/>
    <p:sldId id="785" r:id="rId51"/>
    <p:sldId id="459" r:id="rId52"/>
    <p:sldId id="830" r:id="rId53"/>
  </p:sldIdLst>
  <p:sldSz cx="12192000" cy="6858000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6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9F52B"/>
    <a:srgbClr val="FFFF00"/>
    <a:srgbClr val="0505FF"/>
    <a:srgbClr val="E38E1D"/>
    <a:srgbClr val="FC4ACD"/>
    <a:srgbClr val="0B0BA1"/>
    <a:srgbClr val="4D4D4D"/>
    <a:srgbClr val="8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51" autoAdjust="0"/>
    <p:restoredTop sz="93020" autoAdjust="0"/>
  </p:normalViewPr>
  <p:slideViewPr>
    <p:cSldViewPr>
      <p:cViewPr varScale="1">
        <p:scale>
          <a:sx n="65" d="100"/>
          <a:sy n="65" d="100"/>
        </p:scale>
        <p:origin x="62" y="432"/>
      </p:cViewPr>
      <p:guideLst>
        <p:guide orient="horz" pos="2640"/>
        <p:guide pos="6848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067" y="-8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F8A930B-C6BE-4070-AE18-A54942D3C4D9}" type="datetimeFigureOut">
              <a:rPr lang="it-IT" altLang="it-IT"/>
              <a:pPr>
                <a:defRPr/>
              </a:pPr>
              <a:t>04/06/2024</a:t>
            </a:fld>
            <a:endParaRPr lang="it-IT" altLang="it-IT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29305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F14F327-FCA6-41FC-AB65-CCCD37FFA5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1F264F5-9695-4F3D-8D1B-FF56F4941CE1}" type="datetimeFigureOut">
              <a:rPr lang="it-IT" altLang="it-IT"/>
              <a:pPr>
                <a:defRPr/>
              </a:pPr>
              <a:t>04/06/2024</a:t>
            </a:fld>
            <a:endParaRPr lang="it-IT" alt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16193"/>
            <a:ext cx="544178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4FAF84-F50E-41F2-B016-8944A2A99AB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>
                <a:latin typeface="Arial" pitchFamily="34" charset="0"/>
              </a:rPr>
              <a:t>           </a:t>
            </a:r>
            <a:endParaRPr lang="it-IT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FAF84-F50E-41F2-B016-8944A2A99AB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1" y="2130428"/>
            <a:ext cx="956603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123" y="3886200"/>
            <a:ext cx="787790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5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2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9261" y="274641"/>
            <a:ext cx="253218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709" y="274641"/>
            <a:ext cx="740898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1" y="2130428"/>
            <a:ext cx="956603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123" y="3886200"/>
            <a:ext cx="7877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41B6BA-9B9C-46F0-8004-503474E01F6A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EC7F13-AAE9-4223-85CB-78CC09BBC63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2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8CFAD7-B14C-46A2-B727-B5C55B0D40E5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44C85B-09A1-4B09-B2EC-9B7D361B37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2" y="4406903"/>
            <a:ext cx="9566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2" y="2906713"/>
            <a:ext cx="95660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6E0530-2413-48CE-BF70-48AB2C1F61CD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14FE30-0217-4322-9A30-B1B5780E7B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9" y="1600203"/>
            <a:ext cx="49705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0861" y="1600203"/>
            <a:ext cx="49705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0E79AE-3B08-47DA-8A36-4C46FC2619D6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D85874-22F6-434E-832E-DFE40E624E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9" y="1535113"/>
            <a:ext cx="4972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9" y="2174875"/>
            <a:ext cx="49725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6956" y="1535113"/>
            <a:ext cx="49744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6956" y="2174875"/>
            <a:ext cx="49744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BE1C6C-A6EA-4232-A222-F7A256B965FD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37E272-4831-432E-B158-6AB55204E2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B35CC3-3306-4876-9C1A-592DEBA9BFD2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5A70E9-A5C8-48DA-92A9-E64304A820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10" y="273050"/>
            <a:ext cx="37025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061" y="273053"/>
            <a:ext cx="62913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710" y="1435103"/>
            <a:ext cx="37025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F9A75F-592A-4576-A64C-81291DA8C442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2A0D88-BF71-4B1F-8831-CF4C927E91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893" y="4800600"/>
            <a:ext cx="675249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5893" y="612775"/>
            <a:ext cx="675249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5893" y="5367338"/>
            <a:ext cx="675249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27FA92-2824-4918-87A4-26410F8985FD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C4948F-707C-40BC-8AAE-625FAA691E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69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BCC0F-8EDF-470C-AB52-5321A089CAF0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581B0E-9373-4381-8E48-0E5DD20A63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9261" y="274641"/>
            <a:ext cx="253218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709" y="274641"/>
            <a:ext cx="740898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D15A4D-1293-49DF-A5CB-188ED7C98209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B92DDF-E9D8-44F3-A78E-199393EBD0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2" y="4406903"/>
            <a:ext cx="9566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2" y="2906713"/>
            <a:ext cx="95660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9" y="1600203"/>
            <a:ext cx="49705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0861" y="1600203"/>
            <a:ext cx="49705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4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9" y="1535113"/>
            <a:ext cx="4972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9" y="2174875"/>
            <a:ext cx="49725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6956" y="1535113"/>
            <a:ext cx="49744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6956" y="2174875"/>
            <a:ext cx="49744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0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9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10" y="273050"/>
            <a:ext cx="37025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061" y="273053"/>
            <a:ext cx="62913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710" y="1435103"/>
            <a:ext cx="37025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2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893" y="4800600"/>
            <a:ext cx="675249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5893" y="612775"/>
            <a:ext cx="6752492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5893" y="5367338"/>
            <a:ext cx="675249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5BC0"/>
            </a:gs>
            <a:gs pos="100000">
              <a:srgbClr val="0B0BA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rere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rgbClr val="FFFF00"/>
          </a:solidFill>
          <a:latin typeface="Arial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63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74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86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97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D66723-9C27-4864-B928-2F22DDFC8646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7A894B-B909-453D-B655-A522C11E24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8050" r:id="rId2"/>
    <p:sldLayoutId id="2147488051" r:id="rId3"/>
    <p:sldLayoutId id="2147488052" r:id="rId4"/>
    <p:sldLayoutId id="2147488053" r:id="rId5"/>
    <p:sldLayoutId id="2147488054" r:id="rId6"/>
    <p:sldLayoutId id="2147488055" r:id="rId7"/>
    <p:sldLayoutId id="2147488056" r:id="rId8"/>
    <p:sldLayoutId id="2147488057" r:id="rId9"/>
    <p:sldLayoutId id="21474880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4.png"/><Relationship Id="rId9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936" y="3962400"/>
            <a:ext cx="8448764" cy="1143000"/>
          </a:xfrm>
        </p:spPr>
        <p:txBody>
          <a:bodyPr/>
          <a:lstStyle/>
          <a:p>
            <a:br>
              <a:rPr lang="en-US" altLang="it-IT" sz="3200" dirty="0">
                <a:solidFill>
                  <a:schemeClr val="bg1"/>
                </a:solidFill>
              </a:rPr>
            </a:br>
            <a:r>
              <a:rPr lang="en-US" altLang="it-IT" sz="3600" dirty="0">
                <a:solidFill>
                  <a:schemeClr val="bg1"/>
                </a:solidFill>
              </a:rPr>
              <a:t>Andrea Vinante</a:t>
            </a:r>
            <a:br>
              <a:rPr lang="en-US" altLang="it-IT" sz="3600" dirty="0">
                <a:solidFill>
                  <a:schemeClr val="bg1"/>
                </a:solidFill>
              </a:rPr>
            </a:br>
            <a:br>
              <a:rPr lang="en-US" altLang="it-IT" sz="3600" dirty="0">
                <a:solidFill>
                  <a:schemeClr val="bg1"/>
                </a:solidFill>
              </a:rPr>
            </a:br>
            <a:r>
              <a:rPr lang="en-US" altLang="it-IT" sz="3200" dirty="0">
                <a:solidFill>
                  <a:schemeClr val="bg1"/>
                </a:solidFill>
              </a:rPr>
              <a:t>CNR - </a:t>
            </a:r>
            <a:r>
              <a:rPr lang="en-US" altLang="it-IT" sz="3200" dirty="0" err="1">
                <a:solidFill>
                  <a:schemeClr val="bg1"/>
                </a:solidFill>
              </a:rPr>
              <a:t>Istituto</a:t>
            </a:r>
            <a:r>
              <a:rPr lang="en-US" altLang="it-IT" sz="3200" dirty="0">
                <a:solidFill>
                  <a:schemeClr val="bg1"/>
                </a:solidFill>
              </a:rPr>
              <a:t> di </a:t>
            </a:r>
            <a:r>
              <a:rPr lang="en-US" altLang="it-IT" sz="3200" dirty="0" err="1">
                <a:solidFill>
                  <a:schemeClr val="bg1"/>
                </a:solidFill>
              </a:rPr>
              <a:t>Fotonica</a:t>
            </a:r>
            <a:r>
              <a:rPr lang="en-US" altLang="it-IT" sz="3200" dirty="0">
                <a:solidFill>
                  <a:schemeClr val="bg1"/>
                </a:solidFill>
              </a:rPr>
              <a:t> e </a:t>
            </a:r>
            <a:r>
              <a:rPr lang="en-US" altLang="it-IT" sz="3200" dirty="0" err="1">
                <a:solidFill>
                  <a:schemeClr val="bg1"/>
                </a:solidFill>
              </a:rPr>
              <a:t>Nanotecnologie</a:t>
            </a:r>
            <a:r>
              <a:rPr lang="en-US" altLang="it-IT" sz="3200" dirty="0">
                <a:solidFill>
                  <a:schemeClr val="bg1"/>
                </a:solidFill>
              </a:rPr>
              <a:t> Trento, IT</a:t>
            </a:r>
            <a:br>
              <a:rPr lang="en-US" altLang="it-IT" sz="3200" dirty="0"/>
            </a:br>
            <a:br>
              <a:rPr lang="it-IT" sz="3200" dirty="0">
                <a:latin typeface="Arial" panose="020B0604020202020204" pitchFamily="34" charset="0"/>
              </a:rPr>
            </a:br>
            <a:r>
              <a:rPr lang="en-US" sz="4000" b="1" dirty="0">
                <a:latin typeface="Arial-BoldMT"/>
              </a:rPr>
              <a:t>Levitated </a:t>
            </a:r>
            <a:r>
              <a:rPr lang="en-US" sz="4000" b="1" dirty="0" err="1">
                <a:latin typeface="Arial-BoldMT"/>
              </a:rPr>
              <a:t>magnetomechanics</a:t>
            </a:r>
            <a:r>
              <a:rPr lang="en-US" sz="4000" b="1" dirty="0">
                <a:latin typeface="Arial-BoldMT"/>
              </a:rPr>
              <a:t> and applications to</a:t>
            </a:r>
            <a:br>
              <a:rPr lang="en-US" sz="4000" b="1" dirty="0">
                <a:latin typeface="Arial-BoldMT"/>
              </a:rPr>
            </a:br>
            <a:r>
              <a:rPr lang="en-US" sz="4000" b="1" dirty="0">
                <a:latin typeface="Arial-BoldMT"/>
              </a:rPr>
              <a:t>fundamental physics</a:t>
            </a:r>
            <a:br>
              <a:rPr lang="en-US" sz="3200" b="1" dirty="0">
                <a:latin typeface="Arial-BoldMT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br>
              <a:rPr lang="it-IT" sz="2800" dirty="0">
                <a:latin typeface="Arial" panose="020B0604020202020204" pitchFamily="34" charset="0"/>
              </a:rPr>
            </a:br>
            <a:endParaRPr lang="it-IT" altLang="it-IT" sz="1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QuantERA">
            <a:extLst>
              <a:ext uri="{FF2B5EF4-FFF2-40B4-BE49-F238E27FC236}">
                <a16:creationId xmlns:a16="http://schemas.microsoft.com/office/drawing/2014/main" id="{706586ED-FE42-4987-AC6B-73657108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088" y="190500"/>
            <a:ext cx="2314575" cy="571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23A2A1-FD1C-4863-93D9-1170CB68F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" y="228600"/>
            <a:ext cx="2285188" cy="571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3916EB-311C-5661-845E-ED18F0D7D311}"/>
              </a:ext>
            </a:extLst>
          </p:cNvPr>
          <p:cNvSpPr txBox="1"/>
          <p:nvPr/>
        </p:nvSpPr>
        <p:spPr>
          <a:xfrm>
            <a:off x="2667000" y="6444734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ECT* – 5/6/2023</a:t>
            </a:r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59266AD-470F-A7ED-4D78-D025B724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7" y="944968"/>
            <a:ext cx="1078599" cy="8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FF6AB3F-D8A4-1458-228C-4962E92C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50" y="944968"/>
            <a:ext cx="1154170" cy="115417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7C3833B-306C-3D80-2118-87ABD51313BA}"/>
              </a:ext>
            </a:extLst>
          </p:cNvPr>
          <p:cNvSpPr/>
          <p:nvPr/>
        </p:nvSpPr>
        <p:spPr>
          <a:xfrm>
            <a:off x="5423716" y="755749"/>
            <a:ext cx="5427173" cy="435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5B937F-F24E-30F1-30C1-21755EA9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-234905"/>
            <a:ext cx="8915400" cy="1143000"/>
          </a:xfrm>
        </p:spPr>
        <p:txBody>
          <a:bodyPr/>
          <a:lstStyle/>
          <a:p>
            <a:r>
              <a:rPr lang="it-IT" dirty="0" err="1"/>
              <a:t>Modelling</a:t>
            </a:r>
            <a:r>
              <a:rPr lang="it-IT" dirty="0"/>
              <a:t>: image </a:t>
            </a:r>
            <a:r>
              <a:rPr lang="it-IT" dirty="0" err="1"/>
              <a:t>method</a:t>
            </a:r>
            <a:r>
              <a:rPr lang="it-IT" dirty="0"/>
              <a:t> (z and </a:t>
            </a:r>
            <a:r>
              <a:rPr lang="it-IT" dirty="0"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it-IT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123DF2-1532-DBF5-B875-BFC4C20F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97" y="755749"/>
            <a:ext cx="3505504" cy="4359018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9BE707C-7A5D-4768-2BFC-7D3B12FD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783873"/>
            <a:ext cx="4407041" cy="980324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92DA9AE-18A6-244B-3EA0-5FCE8246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943" y="1616306"/>
            <a:ext cx="2268515" cy="980323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BAC61FB8-68A0-9ADF-A36F-CD79F2C6C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666181"/>
            <a:ext cx="1175800" cy="489133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C057284-AB79-2A8B-89FB-253CD0C6A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732" y="3155313"/>
            <a:ext cx="1738202" cy="1025824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BA1438CE-6430-CE4F-F9BB-CF64647CB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085" y="4153679"/>
            <a:ext cx="1953794" cy="8915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6344CF0-3A09-D155-9F46-931559BA6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953" y="5200085"/>
            <a:ext cx="5411793" cy="16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8F4E0-7CB0-07D8-9CE3-A841C0C2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76200"/>
            <a:ext cx="9906000" cy="1143000"/>
          </a:xfrm>
        </p:spPr>
        <p:txBody>
          <a:bodyPr/>
          <a:lstStyle/>
          <a:p>
            <a:r>
              <a:rPr lang="it-IT" dirty="0" err="1"/>
              <a:t>Modelling</a:t>
            </a:r>
            <a:r>
              <a:rPr lang="it-IT" dirty="0"/>
              <a:t>: image </a:t>
            </a:r>
            <a:r>
              <a:rPr lang="it-IT" dirty="0" err="1"/>
              <a:t>method</a:t>
            </a:r>
            <a:r>
              <a:rPr lang="it-IT" dirty="0"/>
              <a:t> with </a:t>
            </a:r>
            <a:r>
              <a:rPr lang="it-IT" dirty="0" err="1"/>
              <a:t>sphere</a:t>
            </a:r>
            <a:endParaRPr lang="it-IT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B07E380-FA84-850F-6D67-9EB7E4FBB107}"/>
              </a:ext>
            </a:extLst>
          </p:cNvPr>
          <p:cNvGrpSpPr/>
          <p:nvPr/>
        </p:nvGrpSpPr>
        <p:grpSpPr>
          <a:xfrm>
            <a:off x="376746" y="1208752"/>
            <a:ext cx="4042854" cy="4430047"/>
            <a:chOff x="152401" y="1219200"/>
            <a:chExt cx="3666108" cy="38862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D2D6E30-7FF8-5C4C-6933-BD29F06E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1219200"/>
              <a:ext cx="3666108" cy="3886200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4EB87EB-7985-6FCD-6D4A-F0C9E797CEB5}"/>
                </a:ext>
              </a:extLst>
            </p:cNvPr>
            <p:cNvSpPr/>
            <p:nvPr/>
          </p:nvSpPr>
          <p:spPr>
            <a:xfrm>
              <a:off x="3266440" y="122936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8EA60724-1F01-47EC-7912-4CBAC6C36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66" y="1676402"/>
            <a:ext cx="6172735" cy="11507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F807D8-D308-27E9-7A49-726A2CBB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251" y="4038599"/>
            <a:ext cx="5825880" cy="16002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28D748-26B4-0B43-4628-2951E8A98BD7}"/>
              </a:ext>
            </a:extLst>
          </p:cNvPr>
          <p:cNvSpPr txBox="1"/>
          <p:nvPr/>
        </p:nvSpPr>
        <p:spPr>
          <a:xfrm flipH="1">
            <a:off x="6781801" y="1057083"/>
            <a:ext cx="170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z and </a:t>
            </a:r>
            <a:r>
              <a:rPr lang="it-IT" sz="3200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3210FE-7753-794E-B26C-BB69B0B6D092}"/>
              </a:ext>
            </a:extLst>
          </p:cNvPr>
          <p:cNvSpPr txBox="1"/>
          <p:nvPr/>
        </p:nvSpPr>
        <p:spPr>
          <a:xfrm flipH="1">
            <a:off x="6910365" y="3448506"/>
            <a:ext cx="170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x and y</a:t>
            </a:r>
            <a:endParaRPr lang="it-IT" sz="32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D0CE28-3183-89B9-33CC-48CAEE372729}"/>
              </a:ext>
            </a:extLst>
          </p:cNvPr>
          <p:cNvSpPr txBox="1"/>
          <p:nvPr/>
        </p:nvSpPr>
        <p:spPr>
          <a:xfrm>
            <a:off x="2209800" y="6248401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For more accurate </a:t>
            </a:r>
            <a:r>
              <a:rPr lang="it-IT" sz="2400" dirty="0" err="1">
                <a:solidFill>
                  <a:srgbClr val="FFFF00"/>
                </a:solidFill>
              </a:rPr>
              <a:t>estimation</a:t>
            </a:r>
            <a:r>
              <a:rPr lang="it-IT" sz="2400" dirty="0">
                <a:solidFill>
                  <a:srgbClr val="FFFF00"/>
                </a:solidFill>
              </a:rPr>
              <a:t>: FEM </a:t>
            </a:r>
            <a:r>
              <a:rPr lang="it-IT" sz="2400" dirty="0" err="1">
                <a:solidFill>
                  <a:srgbClr val="FFFF00"/>
                </a:solidFill>
              </a:rPr>
              <a:t>simulations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E1C9D-FDB9-C325-02D4-E5F6EBD6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2"/>
            <a:ext cx="10972800" cy="1143000"/>
          </a:xfrm>
        </p:spPr>
        <p:txBody>
          <a:bodyPr/>
          <a:lstStyle/>
          <a:p>
            <a:r>
              <a:rPr lang="it-IT" dirty="0"/>
              <a:t>Mode </a:t>
            </a:r>
            <a:r>
              <a:rPr lang="it-IT" dirty="0" err="1"/>
              <a:t>identification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1D3903-115F-D20D-8C4B-EDA2281B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1" y="990599"/>
            <a:ext cx="11126837" cy="568198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59CD809C-06FF-CD2A-4CCB-EF817670FF48}"/>
              </a:ext>
            </a:extLst>
          </p:cNvPr>
          <p:cNvSpPr/>
          <p:nvPr/>
        </p:nvSpPr>
        <p:spPr>
          <a:xfrm>
            <a:off x="4038600" y="990600"/>
            <a:ext cx="15240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0E16A21-2618-494D-9825-4B2697C6CAA9}"/>
              </a:ext>
            </a:extLst>
          </p:cNvPr>
          <p:cNvSpPr/>
          <p:nvPr/>
        </p:nvSpPr>
        <p:spPr>
          <a:xfrm>
            <a:off x="6934200" y="2840990"/>
            <a:ext cx="762000" cy="1426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FF71CE8-65C5-B2E8-F9CD-1212A11F306B}"/>
              </a:ext>
            </a:extLst>
          </p:cNvPr>
          <p:cNvSpPr/>
          <p:nvPr/>
        </p:nvSpPr>
        <p:spPr>
          <a:xfrm>
            <a:off x="9525000" y="4724400"/>
            <a:ext cx="15240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1235CD-5EFF-5DBD-CEF5-EADD7CCEC851}"/>
              </a:ext>
            </a:extLst>
          </p:cNvPr>
          <p:cNvSpPr/>
          <p:nvPr/>
        </p:nvSpPr>
        <p:spPr>
          <a:xfrm>
            <a:off x="7467600" y="1752599"/>
            <a:ext cx="1219200" cy="914401"/>
          </a:xfrm>
          <a:prstGeom prst="ellipse">
            <a:avLst/>
          </a:prstGeom>
          <a:noFill/>
          <a:ln w="44450">
            <a:solidFill>
              <a:srgbClr val="0505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BA13A6-B65D-5D80-BE8B-155A1A97B9C9}"/>
              </a:ext>
            </a:extLst>
          </p:cNvPr>
          <p:cNvSpPr txBox="1"/>
          <p:nvPr/>
        </p:nvSpPr>
        <p:spPr>
          <a:xfrm>
            <a:off x="8494279" y="14528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505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1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E565AF5-7EF9-C62C-4176-875E0FDEDD55}"/>
              </a:ext>
            </a:extLst>
          </p:cNvPr>
          <p:cNvSpPr/>
          <p:nvPr/>
        </p:nvSpPr>
        <p:spPr>
          <a:xfrm>
            <a:off x="152400" y="1523235"/>
            <a:ext cx="3657600" cy="528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9A8550-0097-56CF-E089-72EAFE7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22738"/>
            <a:ext cx="11049000" cy="1143000"/>
          </a:xfrm>
        </p:spPr>
        <p:txBody>
          <a:bodyPr/>
          <a:lstStyle/>
          <a:p>
            <a:r>
              <a:rPr lang="it-IT" dirty="0" err="1"/>
              <a:t>Modeling</a:t>
            </a:r>
            <a:r>
              <a:rPr lang="it-IT" dirty="0">
                <a:latin typeface="Symbol" panose="05050102010706020507" pitchFamily="18" charset="2"/>
              </a:rPr>
              <a:t> a</a:t>
            </a:r>
            <a:r>
              <a:rPr lang="it-IT" dirty="0"/>
              <a:t> mode: frequency tuning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C1F4EA-3D94-1140-CD6F-8FAE6B979F2C}"/>
              </a:ext>
            </a:extLst>
          </p:cNvPr>
          <p:cNvSpPr txBox="1"/>
          <p:nvPr/>
        </p:nvSpPr>
        <p:spPr>
          <a:xfrm>
            <a:off x="990600" y="705488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From </a:t>
            </a:r>
            <a:r>
              <a:rPr lang="it-IT" sz="2400" dirty="0" err="1">
                <a:solidFill>
                  <a:schemeClr val="bg1"/>
                </a:solidFill>
              </a:rPr>
              <a:t>geometry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it-IT" sz="2400" dirty="0">
                <a:solidFill>
                  <a:schemeClr val="bg1"/>
                </a:solidFill>
              </a:rPr>
              <a:t> mode </a:t>
            </a:r>
            <a:r>
              <a:rPr lang="it-IT" sz="2400" dirty="0" err="1">
                <a:solidFill>
                  <a:schemeClr val="bg1"/>
                </a:solidFill>
              </a:rPr>
              <a:t>should</a:t>
            </a:r>
            <a:r>
              <a:rPr lang="it-IT" sz="2400" dirty="0">
                <a:solidFill>
                  <a:schemeClr val="bg1"/>
                </a:solidFill>
              </a:rPr>
              <a:t> be free (</a:t>
            </a:r>
            <a:r>
              <a:rPr lang="it-IT" sz="2400" dirty="0" err="1">
                <a:solidFill>
                  <a:schemeClr val="bg1"/>
                </a:solidFill>
              </a:rPr>
              <a:t>cylindrical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symmetry</a:t>
            </a:r>
            <a:r>
              <a:rPr lang="it-IT" sz="2400" dirty="0">
                <a:solidFill>
                  <a:schemeClr val="bg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Symmetry</a:t>
            </a:r>
            <a:r>
              <a:rPr lang="it-IT" sz="2400" dirty="0">
                <a:solidFill>
                  <a:schemeClr val="bg1"/>
                </a:solidFill>
              </a:rPr>
              <a:t> can be </a:t>
            </a:r>
            <a:r>
              <a:rPr lang="it-IT" sz="2400" dirty="0" err="1">
                <a:solidFill>
                  <a:schemeClr val="bg1"/>
                </a:solidFill>
              </a:rPr>
              <a:t>broken</a:t>
            </a:r>
            <a:r>
              <a:rPr lang="it-IT" sz="2400" dirty="0">
                <a:solidFill>
                  <a:schemeClr val="bg1"/>
                </a:solidFill>
              </a:rPr>
              <a:t> by a small </a:t>
            </a:r>
            <a:r>
              <a:rPr lang="it-IT" sz="2400" dirty="0" err="1">
                <a:solidFill>
                  <a:schemeClr val="bg1"/>
                </a:solidFill>
              </a:rPr>
              <a:t>residual</a:t>
            </a:r>
            <a:r>
              <a:rPr lang="it-IT" sz="2400" dirty="0">
                <a:solidFill>
                  <a:schemeClr val="bg1"/>
                </a:solidFill>
              </a:rPr>
              <a:t> B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 field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068B2EB-EB1F-1233-ED47-207A79E7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0" y="4227914"/>
            <a:ext cx="3400871" cy="246953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0DE3628-F7D5-680B-5446-ABA491D0A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1" y="1552543"/>
            <a:ext cx="3258598" cy="2339118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DC534E8-98D2-0910-C836-78AA86DF9045}"/>
              </a:ext>
            </a:extLst>
          </p:cNvPr>
          <p:cNvGrpSpPr/>
          <p:nvPr/>
        </p:nvGrpSpPr>
        <p:grpSpPr>
          <a:xfrm>
            <a:off x="4009501" y="1720553"/>
            <a:ext cx="5057953" cy="4959312"/>
            <a:chOff x="5961948" y="1600199"/>
            <a:chExt cx="5144907" cy="514490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B894F47-69EE-0B98-CFBC-C83987F1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948" y="1600199"/>
              <a:ext cx="5144907" cy="5144907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63D5B9E1-9D8D-03AD-6F61-610422CE2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1305" y="5339099"/>
              <a:ext cx="1694341" cy="571347"/>
            </a:xfrm>
            <a:prstGeom prst="rect">
              <a:avLst/>
            </a:prstGeom>
          </p:spPr>
        </p:pic>
      </p:grpSp>
      <p:sp>
        <p:nvSpPr>
          <p:cNvPr id="4" name="Freccia curva 3">
            <a:extLst>
              <a:ext uri="{FF2B5EF4-FFF2-40B4-BE49-F238E27FC236}">
                <a16:creationId xmlns:a16="http://schemas.microsoft.com/office/drawing/2014/main" id="{5C6B2CF9-EF7B-9965-49AB-A24882819E82}"/>
              </a:ext>
            </a:extLst>
          </p:cNvPr>
          <p:cNvSpPr/>
          <p:nvPr/>
        </p:nvSpPr>
        <p:spPr>
          <a:xfrm rot="5400000">
            <a:off x="9599545" y="2474374"/>
            <a:ext cx="1143000" cy="11695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C05C232-AF35-B70D-867A-8A43A1777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420" y="4693324"/>
            <a:ext cx="2915232" cy="47972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6CA226F-3C65-0649-B0AD-111E681F6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006" y="4077101"/>
            <a:ext cx="2510986" cy="45886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F90E046-8D8E-33D8-A714-312AF5A2D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200" y="4933186"/>
            <a:ext cx="1778782" cy="4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E93BF-ADA8-1465-F410-6C4D7055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362200"/>
            <a:ext cx="8915400" cy="1143000"/>
          </a:xfrm>
        </p:spPr>
        <p:txBody>
          <a:bodyPr/>
          <a:lstStyle/>
          <a:p>
            <a:r>
              <a:rPr lang="it-IT" dirty="0"/>
              <a:t>Application:</a:t>
            </a:r>
            <a:br>
              <a:rPr lang="it-IT" dirty="0"/>
            </a:br>
            <a:r>
              <a:rPr lang="it-IT" dirty="0" err="1"/>
              <a:t>ultrasensitive</a:t>
            </a:r>
            <a:r>
              <a:rPr lang="it-IT" dirty="0"/>
              <a:t> </a:t>
            </a:r>
            <a:r>
              <a:rPr lang="it-IT" dirty="0" err="1"/>
              <a:t>magnetometry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magnetic</a:t>
            </a:r>
            <a:r>
              <a:rPr lang="it-IT" dirty="0"/>
              <a:t> field sensing)</a:t>
            </a:r>
          </a:p>
        </p:txBody>
      </p:sp>
    </p:spTree>
    <p:extLst>
      <p:ext uri="{BB962C8B-B14F-4D97-AF65-F5344CB8AC3E}">
        <p14:creationId xmlns:p14="http://schemas.microsoft.com/office/powerpoint/2010/main" val="240024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90025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M. Mitchell and S.P. Alvarez, Review Modern Physics 92, 021001 (2020)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56317"/>
            <a:ext cx="9906000" cy="411142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9979E2-42F8-2709-8A22-4B5105D0FF7C}"/>
              </a:ext>
            </a:extLst>
          </p:cNvPr>
          <p:cNvSpPr txBox="1"/>
          <p:nvPr/>
        </p:nvSpPr>
        <p:spPr>
          <a:xfrm flipH="1">
            <a:off x="883057" y="91889"/>
            <a:ext cx="1016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The Energy </a:t>
            </a:r>
            <a:r>
              <a:rPr lang="it-IT" sz="2800" dirty="0" err="1">
                <a:solidFill>
                  <a:srgbClr val="FFFF00"/>
                </a:solidFill>
              </a:rPr>
              <a:t>Resolution</a:t>
            </a:r>
            <a:r>
              <a:rPr lang="it-IT" sz="2800" dirty="0">
                <a:solidFill>
                  <a:srgbClr val="FFFF00"/>
                </a:solidFill>
              </a:rPr>
              <a:t> Limit: a quantum </a:t>
            </a:r>
            <a:r>
              <a:rPr lang="it-IT" sz="2800" dirty="0" err="1">
                <a:solidFill>
                  <a:srgbClr val="FFFF00"/>
                </a:solidFill>
              </a:rPr>
              <a:t>limit</a:t>
            </a:r>
            <a:r>
              <a:rPr lang="it-IT" sz="2800" dirty="0">
                <a:solidFill>
                  <a:srgbClr val="FFFF00"/>
                </a:solidFill>
              </a:rPr>
              <a:t> on B sensing?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3919BE-DCF2-A1EB-5456-650DE0652781}"/>
              </a:ext>
            </a:extLst>
          </p:cNvPr>
          <p:cNvSpPr txBox="1"/>
          <p:nvPr/>
        </p:nvSpPr>
        <p:spPr>
          <a:xfrm>
            <a:off x="7162801" y="3600487"/>
            <a:ext cx="1417319" cy="523220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</a:rPr>
              <a:t>ERL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285D861-2ED4-237B-B0ED-EF69C09D715D}"/>
              </a:ext>
            </a:extLst>
          </p:cNvPr>
          <p:cNvGrpSpPr/>
          <p:nvPr/>
        </p:nvGrpSpPr>
        <p:grpSpPr>
          <a:xfrm>
            <a:off x="6210299" y="706120"/>
            <a:ext cx="5207000" cy="2627618"/>
            <a:chOff x="5067299" y="806462"/>
            <a:chExt cx="5207000" cy="2627618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76B5475-AAC0-20AE-4007-70D4CAE6C366}"/>
                </a:ext>
              </a:extLst>
            </p:cNvPr>
            <p:cNvGrpSpPr/>
            <p:nvPr/>
          </p:nvGrpSpPr>
          <p:grpSpPr>
            <a:xfrm>
              <a:off x="5067299" y="806462"/>
              <a:ext cx="5207000" cy="1860538"/>
              <a:chOff x="5067299" y="806462"/>
              <a:chExt cx="5207000" cy="1860538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358B8065-2879-4A13-6015-67DFC2E5D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600" y="1066800"/>
                <a:ext cx="4216399" cy="1600200"/>
              </a:xfrm>
              <a:prstGeom prst="rect">
                <a:avLst/>
              </a:prstGeom>
            </p:spPr>
          </p:pic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18E5B26-13CF-AE1B-B2FC-29A24A155D40}"/>
                  </a:ext>
                </a:extLst>
              </p:cNvPr>
              <p:cNvSpPr txBox="1"/>
              <p:nvPr/>
            </p:nvSpPr>
            <p:spPr>
              <a:xfrm>
                <a:off x="5067299" y="806462"/>
                <a:ext cx="520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rgbClr val="0B0BA1"/>
                    </a:solidFill>
                    <a:latin typeface="Roboto" panose="02000000000000000000" pitchFamily="2" charset="0"/>
                  </a:rPr>
                  <a:t>single-domain </a:t>
                </a:r>
                <a:r>
                  <a:rPr lang="it-IT" sz="1600" dirty="0" err="1">
                    <a:solidFill>
                      <a:srgbClr val="0B0BA1"/>
                    </a:solidFill>
                    <a:latin typeface="Roboto" panose="02000000000000000000" pitchFamily="2" charset="0"/>
                  </a:rPr>
                  <a:t>spinor</a:t>
                </a:r>
                <a:r>
                  <a:rPr lang="it-IT" sz="1600" dirty="0">
                    <a:solidFill>
                      <a:srgbClr val="0B0BA1"/>
                    </a:solidFill>
                    <a:latin typeface="Roboto" panose="02000000000000000000" pitchFamily="2" charset="0"/>
                  </a:rPr>
                  <a:t> Bose–Einstein condensate</a:t>
                </a:r>
                <a:endParaRPr lang="it-IT" sz="1600" dirty="0">
                  <a:solidFill>
                    <a:srgbClr val="0B0BA1"/>
                  </a:solidFill>
                </a:endParaRPr>
              </a:p>
            </p:txBody>
          </p:sp>
        </p:grp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C7187B57-B203-D421-914E-1BB1D3EA8507}"/>
                </a:ext>
              </a:extLst>
            </p:cNvPr>
            <p:cNvSpPr/>
            <p:nvPr/>
          </p:nvSpPr>
          <p:spPr>
            <a:xfrm>
              <a:off x="5130800" y="3281680"/>
              <a:ext cx="152400" cy="152400"/>
            </a:xfrm>
            <a:prstGeom prst="ellipse">
              <a:avLst/>
            </a:prstGeom>
            <a:solidFill>
              <a:srgbClr val="050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83C88B6D-C796-43E4-171B-CCCE6650A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8600" y="2667000"/>
              <a:ext cx="1168400" cy="619760"/>
            </a:xfrm>
            <a:prstGeom prst="straightConnector1">
              <a:avLst/>
            </a:prstGeom>
            <a:ln w="28575">
              <a:solidFill>
                <a:srgbClr val="050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66CD324-29C0-8C39-73F4-E85507BB94BC}"/>
                  </a:ext>
                </a:extLst>
              </p:cNvPr>
              <p:cNvSpPr txBox="1"/>
              <p:nvPr/>
            </p:nvSpPr>
            <p:spPr>
              <a:xfrm>
                <a:off x="1371597" y="5876027"/>
                <a:ext cx="2342693" cy="882614"/>
              </a:xfrm>
              <a:prstGeom prst="rect">
                <a:avLst/>
              </a:prstGeom>
              <a:solidFill>
                <a:srgbClr val="39F52B">
                  <a:alpha val="27000"/>
                </a:srgbClr>
              </a:solidFill>
              <a:ln w="25400">
                <a:solidFill>
                  <a:srgbClr val="39F52B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it-IT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=ℏ</m:t>
                      </m:r>
                    </m:oMath>
                  </m:oMathPara>
                </a14:m>
                <a:endParaRPr lang="it-IT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66CD324-29C0-8C39-73F4-E85507BB9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7" y="5876027"/>
                <a:ext cx="2342693" cy="882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39F52B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51E5834-53C3-4C3E-2025-FAE4D250022E}"/>
              </a:ext>
            </a:extLst>
          </p:cNvPr>
          <p:cNvSpPr txBox="1"/>
          <p:nvPr/>
        </p:nvSpPr>
        <p:spPr>
          <a:xfrm flipH="1">
            <a:off x="2146704" y="5424770"/>
            <a:ext cx="79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9F52B"/>
                </a:solidFill>
              </a:rPr>
              <a:t>ERL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67B3288-6A5F-697D-83D9-0D57813CB7DE}"/>
              </a:ext>
            </a:extLst>
          </p:cNvPr>
          <p:cNvSpPr txBox="1"/>
          <p:nvPr/>
        </p:nvSpPr>
        <p:spPr>
          <a:xfrm flipH="1">
            <a:off x="4413197" y="5913896"/>
            <a:ext cx="663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FFFF00"/>
                </a:solidFill>
              </a:rPr>
              <a:t>ERL IS NOT A FUNDAMENTAL LIMIT !</a:t>
            </a:r>
          </a:p>
          <a:p>
            <a:pPr algn="l"/>
            <a:r>
              <a:rPr lang="it-IT" dirty="0">
                <a:solidFill>
                  <a:srgbClr val="FFFF00"/>
                </a:solidFill>
              </a:rPr>
              <a:t>CAN BE BEATEN by HIGHLY CORRELATED SPIN SYSTEMS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92D7293-7715-E314-B74F-00455D7507AD}"/>
              </a:ext>
            </a:extLst>
          </p:cNvPr>
          <p:cNvSpPr txBox="1"/>
          <p:nvPr/>
        </p:nvSpPr>
        <p:spPr>
          <a:xfrm>
            <a:off x="1066801" y="4937770"/>
            <a:ext cx="750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n-lt"/>
              </a:rPr>
              <a:t>Alvarez </a:t>
            </a:r>
            <a:r>
              <a:rPr lang="it-IT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., PNAS 119, e2115339119 (2022)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E2DFD3-09D0-AE9A-C5C9-CCE86E732566}"/>
              </a:ext>
            </a:extLst>
          </p:cNvPr>
          <p:cNvSpPr txBox="1"/>
          <p:nvPr/>
        </p:nvSpPr>
        <p:spPr>
          <a:xfrm>
            <a:off x="4652213" y="3403596"/>
            <a:ext cx="339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505FF"/>
                </a:solidFill>
              </a:rPr>
              <a:t>Alvarez et al</a:t>
            </a:r>
          </a:p>
        </p:txBody>
      </p:sp>
    </p:spTree>
    <p:extLst>
      <p:ext uri="{BB962C8B-B14F-4D97-AF65-F5344CB8AC3E}">
        <p14:creationId xmlns:p14="http://schemas.microsoft.com/office/powerpoint/2010/main" val="412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09550"/>
            <a:ext cx="9525000" cy="1143000"/>
          </a:xfrm>
        </p:spPr>
        <p:txBody>
          <a:bodyPr/>
          <a:lstStyle/>
          <a:p>
            <a:r>
              <a:rPr lang="en-GB" sz="3600" dirty="0"/>
              <a:t>Torque Magnetometry in levitated magnet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2" y="683341"/>
            <a:ext cx="3792571" cy="38634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218819-C2FF-431E-A3F8-343573C097D4}"/>
              </a:ext>
            </a:extLst>
          </p:cNvPr>
          <p:cNvSpPr txBox="1"/>
          <p:nvPr/>
        </p:nvSpPr>
        <p:spPr>
          <a:xfrm>
            <a:off x="5155428" y="862425"/>
            <a:ext cx="292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3"/>
                </a:solidFill>
              </a:rPr>
              <a:t>Magnetic</a:t>
            </a:r>
            <a:r>
              <a:rPr lang="it-IT" sz="2800" dirty="0">
                <a:solidFill>
                  <a:schemeClr val="accent3"/>
                </a:solidFill>
              </a:rPr>
              <a:t> Field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59626D-0175-A576-1EFA-42A8EC9E0F51}"/>
              </a:ext>
            </a:extLst>
          </p:cNvPr>
          <p:cNvSpPr txBox="1"/>
          <p:nvPr/>
        </p:nvSpPr>
        <p:spPr>
          <a:xfrm>
            <a:off x="9144000" y="843988"/>
            <a:ext cx="128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Torque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8EC1F1F-2421-9C6B-05DF-8A934AC484EE}"/>
              </a:ext>
            </a:extLst>
          </p:cNvPr>
          <p:cNvSpPr/>
          <p:nvPr/>
        </p:nvSpPr>
        <p:spPr>
          <a:xfrm rot="16200000">
            <a:off x="8382822" y="628735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86809F-7D6E-FA33-2E56-9B7ED42A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90" y="5491392"/>
            <a:ext cx="6954869" cy="10452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CC5DD9-FD17-7971-243C-153A38BD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191" y="2043571"/>
            <a:ext cx="4608093" cy="1143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C2A83E-FBB0-A4B3-0EFC-7E1856FAB008}"/>
              </a:ext>
            </a:extLst>
          </p:cNvPr>
          <p:cNvSpPr txBox="1"/>
          <p:nvPr/>
        </p:nvSpPr>
        <p:spPr>
          <a:xfrm>
            <a:off x="3725259" y="4914381"/>
            <a:ext cx="5782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66"/>
                </a:solidFill>
              </a:rPr>
              <a:t>CALCULATED FOR OUR SETUP </a:t>
            </a:r>
          </a:p>
        </p:txBody>
      </p:sp>
    </p:spTree>
    <p:extLst>
      <p:ext uri="{BB962C8B-B14F-4D97-AF65-F5344CB8AC3E}">
        <p14:creationId xmlns:p14="http://schemas.microsoft.com/office/powerpoint/2010/main" val="21767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F94F3-D3C7-44CB-767F-C584E2F5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52400"/>
            <a:ext cx="11201400" cy="1143000"/>
          </a:xfrm>
        </p:spPr>
        <p:txBody>
          <a:bodyPr/>
          <a:lstStyle/>
          <a:p>
            <a:r>
              <a:rPr lang="it-IT" sz="4000" dirty="0"/>
              <a:t>Minimum </a:t>
            </a:r>
            <a:r>
              <a:rPr lang="it-IT" sz="4000" dirty="0" err="1"/>
              <a:t>detectable</a:t>
            </a:r>
            <a:r>
              <a:rPr lang="it-IT" sz="4000" dirty="0"/>
              <a:t> B in the </a:t>
            </a:r>
            <a:r>
              <a:rPr lang="it-IT" sz="4000" dirty="0" err="1"/>
              <a:t>experiment</a:t>
            </a:r>
            <a:endParaRPr lang="it-IT" sz="4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573E2C-43FD-E125-D548-6B617481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7411"/>
            <a:ext cx="10010850" cy="477478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7B2B6C-872E-3457-F54E-FE198C62D5BB}"/>
              </a:ext>
            </a:extLst>
          </p:cNvPr>
          <p:cNvSpPr txBox="1"/>
          <p:nvPr/>
        </p:nvSpPr>
        <p:spPr>
          <a:xfrm>
            <a:off x="1447800" y="6172200"/>
            <a:ext cx="809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FF66"/>
                </a:solidFill>
              </a:rPr>
              <a:t>Measured</a:t>
            </a:r>
            <a:r>
              <a:rPr lang="it-IT" sz="2800" dirty="0">
                <a:solidFill>
                  <a:srgbClr val="FFFF66"/>
                </a:solidFill>
              </a:rPr>
              <a:t> Energy </a:t>
            </a:r>
            <a:r>
              <a:rPr lang="it-IT" sz="2800" dirty="0" err="1">
                <a:solidFill>
                  <a:srgbClr val="FFFF66"/>
                </a:solidFill>
              </a:rPr>
              <a:t>resolution</a:t>
            </a:r>
            <a:r>
              <a:rPr lang="it-IT" sz="2800" dirty="0">
                <a:solidFill>
                  <a:srgbClr val="FFFF66"/>
                </a:solidFill>
              </a:rPr>
              <a:t>:  </a:t>
            </a:r>
            <a:r>
              <a:rPr lang="it-IT" sz="28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800" i="1" baseline="-250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800" dirty="0">
                <a:solidFill>
                  <a:srgbClr val="FFFF66"/>
                </a:solidFill>
              </a:rPr>
              <a:t>=(0.064</a:t>
            </a:r>
            <a:r>
              <a:rPr lang="it-IT" sz="2800" dirty="0">
                <a:solidFill>
                  <a:srgbClr val="FFFF66"/>
                </a:solidFill>
                <a:sym typeface="Symbol" panose="05050102010706020507" pitchFamily="18" charset="2"/>
              </a:rPr>
              <a:t>0.010) </a:t>
            </a:r>
            <a:r>
              <a:rPr lang="it-IT" sz="2800" dirty="0">
                <a:solidFill>
                  <a:srgbClr val="FFFF66"/>
                </a:solidFill>
                <a:latin typeface="MT Extra" panose="05050102010205020202" pitchFamily="18" charset="2"/>
                <a:sym typeface="Symbol" panose="05050102010706020507" pitchFamily="18" charset="2"/>
              </a:rPr>
              <a:t>h</a:t>
            </a:r>
            <a:endParaRPr lang="it-IT" sz="2800" dirty="0">
              <a:solidFill>
                <a:srgbClr val="FFFF66"/>
              </a:solidFill>
              <a:latin typeface="MT Extra" panose="05050102010205020202" pitchFamily="18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FA4676-1C7F-2952-72B6-C5E5ACD82DA8}"/>
              </a:ext>
            </a:extLst>
          </p:cNvPr>
          <p:cNvSpPr txBox="1"/>
          <p:nvPr/>
        </p:nvSpPr>
        <p:spPr>
          <a:xfrm>
            <a:off x="555317" y="698212"/>
            <a:ext cx="5844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Apply</a:t>
            </a:r>
            <a:r>
              <a:rPr lang="it-IT" dirty="0">
                <a:solidFill>
                  <a:schemeClr val="bg1"/>
                </a:solidFill>
              </a:rPr>
              <a:t> a </a:t>
            </a:r>
            <a:r>
              <a:rPr lang="it-IT" dirty="0" err="1">
                <a:solidFill>
                  <a:schemeClr val="bg1"/>
                </a:solidFill>
              </a:rPr>
              <a:t>weak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sinusoidal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signal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around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resonance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Synchronous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detection</a:t>
            </a:r>
            <a:r>
              <a:rPr lang="it-IT" dirty="0">
                <a:solidFill>
                  <a:schemeClr val="bg1"/>
                </a:solidFill>
              </a:rPr>
              <a:t> of the output </a:t>
            </a:r>
            <a:r>
              <a:rPr lang="it-IT" dirty="0" err="1">
                <a:solidFill>
                  <a:schemeClr val="bg1"/>
                </a:solidFill>
              </a:rPr>
              <a:t>signal</a:t>
            </a:r>
            <a:r>
              <a:rPr lang="it-IT" dirty="0">
                <a:solidFill>
                  <a:schemeClr val="bg1"/>
                </a:solidFill>
              </a:rPr>
              <a:t> (lock-in)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4430E5-2DDD-84F2-25CD-63A248352D0B}"/>
              </a:ext>
            </a:extLst>
          </p:cNvPr>
          <p:cNvSpPr txBox="1"/>
          <p:nvPr/>
        </p:nvSpPr>
        <p:spPr>
          <a:xfrm>
            <a:off x="8382000" y="1676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</a:rPr>
              <a:t>ERL</a:t>
            </a:r>
          </a:p>
        </p:txBody>
      </p:sp>
    </p:spTree>
    <p:extLst>
      <p:ext uri="{BB962C8B-B14F-4D97-AF65-F5344CB8AC3E}">
        <p14:creationId xmlns:p14="http://schemas.microsoft.com/office/powerpoint/2010/main" val="15453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BAD96-C995-C440-AA2B-66B02F11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32080"/>
            <a:ext cx="10287000" cy="1143000"/>
          </a:xfrm>
        </p:spPr>
        <p:txBody>
          <a:bodyPr/>
          <a:lstStyle/>
          <a:p>
            <a:r>
              <a:rPr lang="it-IT" sz="3000" dirty="0" err="1"/>
              <a:t>Magnetometry</a:t>
            </a:r>
            <a:r>
              <a:rPr lang="it-IT" sz="3000" dirty="0"/>
              <a:t> </a:t>
            </a:r>
            <a:r>
              <a:rPr lang="it-IT" sz="3000" u="sng" dirty="0" err="1"/>
              <a:t>well</a:t>
            </a:r>
            <a:r>
              <a:rPr lang="it-IT" sz="3000" u="sng" dirty="0"/>
              <a:t> </a:t>
            </a:r>
            <a:r>
              <a:rPr lang="it-IT" sz="3000" u="sng" dirty="0" err="1"/>
              <a:t>beyond</a:t>
            </a:r>
            <a:r>
              <a:rPr lang="it-IT" sz="3000" dirty="0"/>
              <a:t> the Energy </a:t>
            </a:r>
            <a:r>
              <a:rPr lang="it-IT" sz="3000" dirty="0" err="1"/>
              <a:t>Resolution</a:t>
            </a:r>
            <a:r>
              <a:rPr lang="it-IT" sz="3000" dirty="0"/>
              <a:t> Limit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E2C460-C5E7-D921-EADD-A750C7474008}"/>
              </a:ext>
            </a:extLst>
          </p:cNvPr>
          <p:cNvSpPr txBox="1"/>
          <p:nvPr/>
        </p:nvSpPr>
        <p:spPr>
          <a:xfrm>
            <a:off x="1295400" y="5105400"/>
            <a:ext cx="990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 err="1">
                <a:solidFill>
                  <a:schemeClr val="bg1"/>
                </a:solidFill>
              </a:rPr>
              <a:t>Current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experiment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performed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relatively</a:t>
            </a:r>
            <a:r>
              <a:rPr lang="it-IT" sz="2000" dirty="0">
                <a:solidFill>
                  <a:schemeClr val="bg1"/>
                </a:solidFill>
              </a:rPr>
              <a:t> high pressure P=10</a:t>
            </a:r>
            <a:r>
              <a:rPr lang="it-IT" sz="2000" baseline="30000" dirty="0">
                <a:solidFill>
                  <a:schemeClr val="bg1"/>
                </a:solidFill>
              </a:rPr>
              <a:t>-3 </a:t>
            </a:r>
            <a:r>
              <a:rPr lang="it-IT" sz="2000" dirty="0">
                <a:solidFill>
                  <a:schemeClr val="bg1"/>
                </a:solidFill>
              </a:rPr>
              <a:t>mbar</a:t>
            </a:r>
          </a:p>
          <a:p>
            <a:pPr algn="l"/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u="sng" dirty="0">
                <a:solidFill>
                  <a:srgbClr val="39F52B"/>
                </a:solidFill>
              </a:rPr>
              <a:t>Damping can be </a:t>
            </a:r>
            <a:r>
              <a:rPr lang="it-IT" sz="2000" u="sng" dirty="0" err="1">
                <a:solidFill>
                  <a:srgbClr val="39F52B"/>
                </a:solidFill>
              </a:rPr>
              <a:t>reduced</a:t>
            </a:r>
            <a:r>
              <a:rPr lang="it-IT" sz="2000" u="sng" dirty="0">
                <a:solidFill>
                  <a:srgbClr val="39F52B"/>
                </a:solidFill>
              </a:rPr>
              <a:t> by </a:t>
            </a:r>
            <a:r>
              <a:rPr lang="it-IT" sz="2000" u="sng" dirty="0" err="1">
                <a:solidFill>
                  <a:srgbClr val="39F52B"/>
                </a:solidFill>
              </a:rPr>
              <a:t>at</a:t>
            </a:r>
            <a:r>
              <a:rPr lang="it-IT" sz="2000" u="sng" dirty="0">
                <a:solidFill>
                  <a:srgbClr val="39F52B"/>
                </a:solidFill>
              </a:rPr>
              <a:t> </a:t>
            </a:r>
            <a:r>
              <a:rPr lang="it-IT" sz="2000" u="sng" dirty="0" err="1">
                <a:solidFill>
                  <a:srgbClr val="39F52B"/>
                </a:solidFill>
              </a:rPr>
              <a:t>least</a:t>
            </a:r>
            <a:r>
              <a:rPr lang="it-IT" sz="2000" u="sng" dirty="0">
                <a:solidFill>
                  <a:srgbClr val="39F52B"/>
                </a:solidFill>
              </a:rPr>
              <a:t> </a:t>
            </a:r>
            <a:r>
              <a:rPr lang="it-IT" sz="2000" u="sng" dirty="0" err="1">
                <a:solidFill>
                  <a:srgbClr val="39F52B"/>
                </a:solidFill>
              </a:rPr>
              <a:t>factor</a:t>
            </a:r>
            <a:r>
              <a:rPr lang="it-IT" sz="2000" u="sng" dirty="0">
                <a:solidFill>
                  <a:srgbClr val="39F52B"/>
                </a:solidFill>
              </a:rPr>
              <a:t> &gt; 10</a:t>
            </a:r>
            <a:r>
              <a:rPr lang="it-IT" sz="2000" u="sng" baseline="30000" dirty="0">
                <a:solidFill>
                  <a:srgbClr val="39F52B"/>
                </a:solidFill>
              </a:rPr>
              <a:t>2</a:t>
            </a:r>
            <a:r>
              <a:rPr lang="it-IT" sz="2000" u="sng" dirty="0">
                <a:solidFill>
                  <a:srgbClr val="39F52B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lower</a:t>
            </a:r>
            <a:r>
              <a:rPr lang="it-IT" sz="2000" dirty="0">
                <a:solidFill>
                  <a:schemeClr val="bg1"/>
                </a:solidFill>
              </a:rPr>
              <a:t> pressure  (</a:t>
            </a:r>
            <a:r>
              <a:rPr lang="it-IT" sz="2000" dirty="0" err="1">
                <a:solidFill>
                  <a:schemeClr val="bg1"/>
                </a:solidFill>
              </a:rPr>
              <a:t>measured</a:t>
            </a:r>
            <a:r>
              <a:rPr lang="it-IT" sz="2000" dirty="0">
                <a:solidFill>
                  <a:schemeClr val="bg1"/>
                </a:solidFill>
              </a:rPr>
              <a:t>!)</a:t>
            </a:r>
          </a:p>
          <a:p>
            <a:pPr algn="l"/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 err="1">
                <a:solidFill>
                  <a:srgbClr val="FFFF00"/>
                </a:solidFill>
              </a:rPr>
              <a:t>Projected</a:t>
            </a:r>
            <a:r>
              <a:rPr lang="it-IT" sz="2000" dirty="0">
                <a:solidFill>
                  <a:srgbClr val="FFFF00"/>
                </a:solidFill>
              </a:rPr>
              <a:t> Energy </a:t>
            </a:r>
            <a:r>
              <a:rPr lang="it-IT" sz="2000" dirty="0" err="1">
                <a:solidFill>
                  <a:srgbClr val="FFFF00"/>
                </a:solidFill>
              </a:rPr>
              <a:t>Resolution</a:t>
            </a:r>
            <a:r>
              <a:rPr lang="it-IT" sz="2000" dirty="0">
                <a:solidFill>
                  <a:srgbClr val="FFFF00"/>
                </a:solidFill>
              </a:rPr>
              <a:t>  &lt; 10</a:t>
            </a:r>
            <a:r>
              <a:rPr lang="it-IT" sz="2000" baseline="30000" dirty="0">
                <a:solidFill>
                  <a:srgbClr val="FFFF00"/>
                </a:solidFill>
              </a:rPr>
              <a:t>-3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MT Extra" panose="05050102010205020202" pitchFamily="18" charset="2"/>
              </a:rPr>
              <a:t>h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951F2F-13A8-9724-6745-C4F32CA67013}"/>
              </a:ext>
            </a:extLst>
          </p:cNvPr>
          <p:cNvGrpSpPr/>
          <p:nvPr/>
        </p:nvGrpSpPr>
        <p:grpSpPr>
          <a:xfrm>
            <a:off x="1143000" y="990601"/>
            <a:ext cx="9906000" cy="3823627"/>
            <a:chOff x="1143000" y="990601"/>
            <a:chExt cx="9906000" cy="382362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8180D29-5B41-9AB4-8687-2A495750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990601"/>
              <a:ext cx="9906000" cy="382362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1B2A8D4-21FD-B00F-B3D1-F64FDFA6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452" y="3184260"/>
              <a:ext cx="190548" cy="21172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E408785-4571-0133-21B4-E293C235E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8752" y="3400437"/>
              <a:ext cx="190548" cy="201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28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13F45-686D-3C23-CBC0-C1D6187E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4600"/>
            <a:ext cx="10972800" cy="1143000"/>
          </a:xfrm>
        </p:spPr>
        <p:txBody>
          <a:bodyPr/>
          <a:lstStyle/>
          <a:p>
            <a:r>
              <a:rPr lang="it-IT" dirty="0"/>
              <a:t>(</a:t>
            </a:r>
            <a:r>
              <a:rPr lang="it-IT" dirty="0" err="1"/>
              <a:t>rotationless</a:t>
            </a:r>
            <a:r>
              <a:rPr lang="it-IT" dirty="0"/>
              <a:t>) </a:t>
            </a:r>
            <a:r>
              <a:rPr lang="it-IT" dirty="0" err="1"/>
              <a:t>gyroscopic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3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D5CDF-C8EA-4FDB-8421-09E07289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28600"/>
            <a:ext cx="8915400" cy="1143000"/>
          </a:xfrm>
        </p:spPr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CC43BE-EBB2-4586-8609-94F35E20D400}"/>
              </a:ext>
            </a:extLst>
          </p:cNvPr>
          <p:cNvSpPr txBox="1"/>
          <p:nvPr/>
        </p:nvSpPr>
        <p:spPr>
          <a:xfrm>
            <a:off x="914400" y="267181"/>
            <a:ext cx="8449301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7" indent="-285757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Levitodynamics</a:t>
            </a:r>
            <a:r>
              <a:rPr lang="it-IT" sz="2800" dirty="0">
                <a:solidFill>
                  <a:schemeClr val="bg1"/>
                </a:solidFill>
              </a:rPr>
              <a:t> &amp; </a:t>
            </a:r>
            <a:r>
              <a:rPr lang="it-IT" sz="2800" dirty="0" err="1">
                <a:solidFill>
                  <a:schemeClr val="bg1"/>
                </a:solidFill>
              </a:rPr>
              <a:t>levitated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micromagnets</a:t>
            </a:r>
            <a:endParaRPr lang="it-IT" sz="2800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Experimental</a:t>
            </a:r>
            <a:r>
              <a:rPr lang="it-IT" sz="2800" dirty="0">
                <a:solidFill>
                  <a:schemeClr val="bg1"/>
                </a:solidFill>
              </a:rPr>
              <a:t> setup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Applications</a:t>
            </a:r>
          </a:p>
          <a:p>
            <a:pPr lvl="1" algn="l"/>
            <a:r>
              <a:rPr lang="it-IT" sz="32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magnetometry</a:t>
            </a:r>
            <a:endParaRPr lang="it-IT" sz="2400" dirty="0">
              <a:solidFill>
                <a:schemeClr val="bg1"/>
              </a:solidFill>
            </a:endParaRP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rgbClr val="FFFF00"/>
                </a:solidFill>
              </a:rPr>
              <a:t>gyroscopic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effects</a:t>
            </a:r>
            <a:endParaRPr lang="it-IT" sz="2400" dirty="0">
              <a:solidFill>
                <a:srgbClr val="FFFF00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Fundamental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Physics</a:t>
            </a:r>
            <a:endParaRPr lang="it-IT" sz="2800" dirty="0">
              <a:solidFill>
                <a:schemeClr val="bg1"/>
              </a:solidFill>
            </a:endParaRPr>
          </a:p>
          <a:p>
            <a:pPr lvl="1" algn="l"/>
            <a:r>
              <a:rPr lang="it-IT" sz="32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Exotic</a:t>
            </a:r>
            <a:r>
              <a:rPr lang="it-IT" sz="2400" dirty="0">
                <a:solidFill>
                  <a:schemeClr val="bg1"/>
                </a:solidFill>
              </a:rPr>
              <a:t> spin-spin interactions &amp; Dark </a:t>
            </a:r>
            <a:r>
              <a:rPr lang="it-IT" sz="2400" dirty="0" err="1">
                <a:solidFill>
                  <a:schemeClr val="bg1"/>
                </a:solidFill>
              </a:rPr>
              <a:t>matter</a:t>
            </a:r>
            <a:endParaRPr lang="it-IT" sz="2400" dirty="0">
              <a:solidFill>
                <a:schemeClr val="bg1"/>
              </a:solidFill>
            </a:endParaRP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Tests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spontaneous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wavefunction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collapse</a:t>
            </a:r>
            <a:r>
              <a:rPr lang="it-IT" sz="2400" dirty="0">
                <a:solidFill>
                  <a:schemeClr val="bg1"/>
                </a:solidFill>
              </a:rPr>
              <a:t> models</a:t>
            </a: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rgbClr val="FFFF00"/>
                </a:solidFill>
              </a:rPr>
              <a:t>Gravitational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forces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at</a:t>
            </a:r>
            <a:r>
              <a:rPr lang="it-IT" sz="2400" dirty="0">
                <a:solidFill>
                  <a:srgbClr val="FFFF00"/>
                </a:solidFill>
              </a:rPr>
              <a:t> microscale</a:t>
            </a:r>
          </a:p>
          <a:p>
            <a:pPr lvl="1" algn="l"/>
            <a:r>
              <a:rPr lang="it-IT" sz="2400" dirty="0">
                <a:solidFill>
                  <a:srgbClr val="FFFF00"/>
                </a:solidFill>
              </a:rPr>
              <a:t>	Test of GR </a:t>
            </a:r>
            <a:r>
              <a:rPr lang="it-IT" sz="2400" dirty="0" err="1">
                <a:solidFill>
                  <a:srgbClr val="FFFF00"/>
                </a:solidFill>
              </a:rPr>
              <a:t>effects</a:t>
            </a:r>
            <a:r>
              <a:rPr lang="it-IT" sz="2400" dirty="0">
                <a:solidFill>
                  <a:srgbClr val="FFFF00"/>
                </a:solidFill>
              </a:rPr>
              <a:t> with </a:t>
            </a:r>
            <a:r>
              <a:rPr lang="it-IT" sz="2400" dirty="0" err="1">
                <a:solidFill>
                  <a:srgbClr val="FFFF00"/>
                </a:solidFill>
              </a:rPr>
              <a:t>ferromagnetic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gyroscopes</a:t>
            </a:r>
            <a:endParaRPr lang="it-IT" sz="2400" dirty="0">
              <a:solidFill>
                <a:srgbClr val="FFFF00"/>
              </a:solidFill>
            </a:endParaRP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640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68C26-66CA-9450-C00F-7759D0CB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667"/>
            <a:ext cx="10820400" cy="1143000"/>
          </a:xfrm>
        </p:spPr>
        <p:txBody>
          <a:bodyPr/>
          <a:lstStyle/>
          <a:p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gyroscope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E1DD87-74E4-C1A1-3440-E55F91FF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2" y="1987770"/>
            <a:ext cx="3274040" cy="26821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AA19BC-EB48-20F4-6BB5-2B983DC6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6" y="1957124"/>
            <a:ext cx="3094975" cy="2614721"/>
          </a:xfrm>
          <a:prstGeom prst="rect">
            <a:avLst/>
          </a:prstGeom>
        </p:spPr>
      </p:pic>
      <p:sp>
        <p:nvSpPr>
          <p:cNvPr id="17" name="Arco 16">
            <a:extLst>
              <a:ext uri="{FF2B5EF4-FFF2-40B4-BE49-F238E27FC236}">
                <a16:creationId xmlns:a16="http://schemas.microsoft.com/office/drawing/2014/main" id="{D671FC80-AFAD-F6C6-83AE-40CA23CFA4FE}"/>
              </a:ext>
            </a:extLst>
          </p:cNvPr>
          <p:cNvSpPr/>
          <p:nvPr/>
        </p:nvSpPr>
        <p:spPr>
          <a:xfrm>
            <a:off x="5979138" y="2086525"/>
            <a:ext cx="1981200" cy="1447800"/>
          </a:xfrm>
          <a:prstGeom prst="arc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8DF70D15-2CDE-BFCB-B876-40CE61C65BBB}"/>
              </a:ext>
            </a:extLst>
          </p:cNvPr>
          <p:cNvSpPr/>
          <p:nvPr/>
        </p:nvSpPr>
        <p:spPr>
          <a:xfrm>
            <a:off x="2765869" y="2232694"/>
            <a:ext cx="1757724" cy="304800"/>
          </a:xfrm>
          <a:prstGeom prst="arc">
            <a:avLst>
              <a:gd name="adj1" fmla="val 19645556"/>
              <a:gd name="adj2" fmla="val 12564508"/>
            </a:avLst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F3CE9C5-08E9-29F4-32F0-4C2D1646C7D5}"/>
                  </a:ext>
                </a:extLst>
              </p:cNvPr>
              <p:cNvSpPr txBox="1"/>
              <p:nvPr/>
            </p:nvSpPr>
            <p:spPr>
              <a:xfrm>
                <a:off x="2264499" y="4649529"/>
                <a:ext cx="1812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it-IT" sz="2400" b="1" i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it-IT" sz="2400" b="1" i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it-IT" sz="2400" b="1" i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it-IT" sz="2400" b="1" i="1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𝛀</m:t>
                      </m:r>
                    </m:oMath>
                  </m:oMathPara>
                </a14:m>
                <a:endParaRPr lang="it-IT" sz="2400" b="1" dirty="0">
                  <a:solidFill>
                    <a:srgbClr val="FFFF66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F3CE9C5-08E9-29F4-32F0-4C2D1646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99" y="4649529"/>
                <a:ext cx="1812163" cy="461665"/>
              </a:xfrm>
              <a:prstGeom prst="rect">
                <a:avLst/>
              </a:prstGeom>
              <a:blipFill>
                <a:blip r:embed="rId4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36A10FD-227E-9C48-CFF3-F9B5E2389601}"/>
                  </a:ext>
                </a:extLst>
              </p:cNvPr>
              <p:cNvSpPr txBox="1"/>
              <p:nvPr/>
            </p:nvSpPr>
            <p:spPr>
              <a:xfrm>
                <a:off x="7756462" y="4550642"/>
                <a:ext cx="10080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it-IT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it-IT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it-IT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36A10FD-227E-9C48-CFF3-F9B5E238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62" y="4550642"/>
                <a:ext cx="1008033" cy="461665"/>
              </a:xfrm>
              <a:prstGeom prst="rect">
                <a:avLst/>
              </a:prstGeom>
              <a:blipFill>
                <a:blip r:embed="rId5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0D19396-91DE-BB20-36ED-1DB37378703E}"/>
              </a:ext>
            </a:extLst>
          </p:cNvPr>
          <p:cNvSpPr txBox="1"/>
          <p:nvPr/>
        </p:nvSpPr>
        <p:spPr>
          <a:xfrm>
            <a:off x="1981200" y="5246262"/>
            <a:ext cx="755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Condition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observe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gyroscopic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behaviour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ACAAF9F-02B6-B7C7-4F5D-1828D917C27A}"/>
              </a:ext>
            </a:extLst>
          </p:cNvPr>
          <p:cNvSpPr txBox="1"/>
          <p:nvPr/>
        </p:nvSpPr>
        <p:spPr>
          <a:xfrm>
            <a:off x="2896641" y="981159"/>
            <a:ext cx="493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Spinning top under </a:t>
            </a:r>
            <a:r>
              <a:rPr lang="it-IT" sz="2000" dirty="0" err="1">
                <a:solidFill>
                  <a:schemeClr val="bg1"/>
                </a:solidFill>
              </a:rPr>
              <a:t>effect</a:t>
            </a:r>
            <a:r>
              <a:rPr lang="it-IT" sz="2000" dirty="0">
                <a:solidFill>
                  <a:schemeClr val="bg1"/>
                </a:solidFill>
              </a:rPr>
              <a:t> of </a:t>
            </a:r>
            <a:r>
              <a:rPr lang="it-IT" sz="2000" dirty="0" err="1">
                <a:solidFill>
                  <a:schemeClr val="bg1"/>
                </a:solidFill>
              </a:rPr>
              <a:t>gravity</a:t>
            </a:r>
            <a:r>
              <a:rPr lang="it-IT" sz="2000" dirty="0">
                <a:solidFill>
                  <a:schemeClr val="bg1"/>
                </a:solidFill>
              </a:rPr>
              <a:t> torque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AC8024C-09AB-2E47-AE0B-A8DB83EEA920}"/>
              </a:ext>
            </a:extLst>
          </p:cNvPr>
          <p:cNvSpPr txBox="1"/>
          <p:nvPr/>
        </p:nvSpPr>
        <p:spPr>
          <a:xfrm>
            <a:off x="4008272" y="2527696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sym typeface="Symbol" panose="05050102010706020507" pitchFamily="18" charset="2"/>
              </a:rPr>
              <a:t> </a:t>
            </a:r>
            <a:r>
              <a:rPr 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g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76FE7B75-AE9C-E364-6B3C-47415D6E674A}"/>
              </a:ext>
            </a:extLst>
          </p:cNvPr>
          <p:cNvCxnSpPr>
            <a:cxnSpLocks/>
          </p:cNvCxnSpPr>
          <p:nvPr/>
        </p:nvCxnSpPr>
        <p:spPr>
          <a:xfrm>
            <a:off x="8374472" y="3486713"/>
            <a:ext cx="0" cy="3911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AED72B18-BE17-822B-AF11-732B8EF71D20}"/>
              </a:ext>
            </a:extLst>
          </p:cNvPr>
          <p:cNvCxnSpPr>
            <a:cxnSpLocks/>
          </p:cNvCxnSpPr>
          <p:nvPr/>
        </p:nvCxnSpPr>
        <p:spPr>
          <a:xfrm>
            <a:off x="3259962" y="3546428"/>
            <a:ext cx="0" cy="3724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8CEE2BB-076A-2107-105A-BE82388B1418}"/>
              </a:ext>
            </a:extLst>
          </p:cNvPr>
          <p:cNvSpPr txBox="1"/>
          <p:nvPr/>
        </p:nvSpPr>
        <p:spPr>
          <a:xfrm>
            <a:off x="8397664" y="343510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646F2A7-ED3E-56AA-273A-6EBE0D752EDA}"/>
              </a:ext>
            </a:extLst>
          </p:cNvPr>
          <p:cNvSpPr txBox="1"/>
          <p:nvPr/>
        </p:nvSpPr>
        <p:spPr>
          <a:xfrm>
            <a:off x="3259963" y="344664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479D218-D2A4-5AC2-95DE-A96E6D48D641}"/>
                  </a:ext>
                </a:extLst>
              </p:cNvPr>
              <p:cNvSpPr txBox="1"/>
              <p:nvPr/>
            </p:nvSpPr>
            <p:spPr>
              <a:xfrm>
                <a:off x="4408380" y="5540804"/>
                <a:ext cx="215514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it-IT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it-IT" sz="2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479D218-D2A4-5AC2-95DE-A96E6D48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380" y="5540804"/>
                <a:ext cx="2155141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2FAC95F-250B-951C-DAEE-CCCDC7E1A916}"/>
              </a:ext>
            </a:extLst>
          </p:cNvPr>
          <p:cNvSpPr txBox="1"/>
          <p:nvPr/>
        </p:nvSpPr>
        <p:spPr>
          <a:xfrm>
            <a:off x="2560252" y="1523051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FF00"/>
                </a:solidFill>
              </a:rPr>
              <a:t>Gyroscopic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702398E-2E00-35E1-1D67-9E97A89D17EA}"/>
              </a:ext>
            </a:extLst>
          </p:cNvPr>
          <p:cNvSpPr txBox="1"/>
          <p:nvPr/>
        </p:nvSpPr>
        <p:spPr>
          <a:xfrm>
            <a:off x="6952396" y="148530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FF00"/>
                </a:solidFill>
              </a:rPr>
              <a:t>Librational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9552" y="1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Ferromagnetic spin-gyroscope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046967"/>
            <a:ext cx="1040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FFFF00"/>
                </a:solidFill>
              </a:rPr>
              <a:t>Predicted to beat quantum limits on magnetometry (by orders of mag) !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Naïve explanation: </a:t>
            </a:r>
            <a:r>
              <a:rPr lang="en-GB" sz="2000" u="sng" dirty="0">
                <a:solidFill>
                  <a:schemeClr val="bg1"/>
                </a:solidFill>
              </a:rPr>
              <a:t>atom-like dynamics it is a system of N highly correlated spins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19843"/>
            <a:ext cx="3717798" cy="2806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693" y="630058"/>
            <a:ext cx="499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MR9"/>
              </a:rPr>
              <a:t>Derek Jackson Kimball et al, PRL 16, 190801 (2016)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6055EE-2BEC-050E-DC0D-E9FA1E29CC1C}"/>
              </a:ext>
            </a:extLst>
          </p:cNvPr>
          <p:cNvSpPr txBox="1"/>
          <p:nvPr/>
        </p:nvSpPr>
        <p:spPr>
          <a:xfrm>
            <a:off x="4800600" y="1224033"/>
            <a:ext cx="69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</a:rPr>
              <a:t>For </a:t>
            </a:r>
            <a:r>
              <a:rPr lang="it-IT" sz="2000" dirty="0" err="1">
                <a:solidFill>
                  <a:schemeClr val="bg1"/>
                </a:solidFill>
              </a:rPr>
              <a:t>sufficiently</a:t>
            </a:r>
            <a:r>
              <a:rPr lang="it-IT" sz="2000" dirty="0">
                <a:solidFill>
                  <a:schemeClr val="bg1"/>
                </a:solidFill>
              </a:rPr>
              <a:t> small </a:t>
            </a:r>
            <a:r>
              <a:rPr lang="it-IT" sz="2000" dirty="0" err="1">
                <a:solidFill>
                  <a:schemeClr val="bg1"/>
                </a:solidFill>
              </a:rPr>
              <a:t>magnetic</a:t>
            </a:r>
            <a:r>
              <a:rPr lang="it-IT" sz="2000" dirty="0">
                <a:solidFill>
                  <a:schemeClr val="bg1"/>
                </a:solidFill>
              </a:rPr>
              <a:t> field a </a:t>
            </a:r>
            <a:r>
              <a:rPr lang="it-IT" sz="2000" dirty="0" err="1">
                <a:solidFill>
                  <a:schemeClr val="bg1"/>
                </a:solidFill>
              </a:rPr>
              <a:t>ferromagnetic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needle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sz="2000" dirty="0" err="1">
                <a:solidFill>
                  <a:schemeClr val="bg1"/>
                </a:solidFill>
              </a:rPr>
              <a:t>behaves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as</a:t>
            </a:r>
            <a:r>
              <a:rPr lang="it-IT" sz="2000" dirty="0">
                <a:solidFill>
                  <a:schemeClr val="bg1"/>
                </a:solidFill>
              </a:rPr>
              <a:t> an </a:t>
            </a:r>
            <a:r>
              <a:rPr lang="it-IT" sz="2000" dirty="0" err="1">
                <a:solidFill>
                  <a:schemeClr val="bg1"/>
                </a:solidFill>
              </a:rPr>
              <a:t>atomic</a:t>
            </a:r>
            <a:r>
              <a:rPr lang="it-IT" sz="2000" dirty="0">
                <a:solidFill>
                  <a:schemeClr val="bg1"/>
                </a:solidFill>
              </a:rPr>
              <a:t> spin </a:t>
            </a:r>
            <a:r>
              <a:rPr lang="it-IT" sz="2000" dirty="0" err="1">
                <a:solidFill>
                  <a:schemeClr val="bg1"/>
                </a:solidFill>
              </a:rPr>
              <a:t>magnetometer</a:t>
            </a:r>
            <a:endParaRPr lang="it-IT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FDFFAF5-E2BC-4B89-F245-56583F854695}"/>
                  </a:ext>
                </a:extLst>
              </p:cNvPr>
              <p:cNvSpPr txBox="1"/>
              <p:nvPr/>
            </p:nvSpPr>
            <p:spPr>
              <a:xfrm>
                <a:off x="5354812" y="1572226"/>
                <a:ext cx="569418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sz="2800" i="1" dirty="0">
                  <a:solidFill>
                    <a:srgbClr val="39F52B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39F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it-IT" sz="2800" i="1">
                        <a:solidFill>
                          <a:srgbClr val="39F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800" i="1">
                        <a:solidFill>
                          <a:srgbClr val="39F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800" i="1">
                        <a:solidFill>
                          <a:srgbClr val="39F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sz="2800" dirty="0">
                    <a:solidFill>
                      <a:srgbClr val="39F52B"/>
                    </a:solidFill>
                  </a:rPr>
                  <a:t> </a:t>
                </a:r>
                <a:r>
                  <a:rPr lang="it-IT" sz="2400" dirty="0">
                    <a:solidFill>
                      <a:srgbClr val="39F52B"/>
                    </a:solidFill>
                  </a:rPr>
                  <a:t>   </a:t>
                </a:r>
              </a:p>
              <a:p>
                <a:r>
                  <a:rPr lang="it-IT" sz="24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39F52B"/>
                    </a:solidFill>
                  </a:rPr>
                  <a:t>Macroscopic</a:t>
                </a:r>
                <a:r>
                  <a:rPr lang="it-IT" sz="2000" dirty="0">
                    <a:solidFill>
                      <a:srgbClr val="39F52B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39F52B"/>
                    </a:solidFill>
                  </a:rPr>
                  <a:t>Larmor</a:t>
                </a:r>
                <a:r>
                  <a:rPr lang="it-IT" sz="2000" dirty="0">
                    <a:solidFill>
                      <a:srgbClr val="39F52B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39F52B"/>
                    </a:solidFill>
                  </a:rPr>
                  <a:t>precession</a:t>
                </a:r>
                <a:r>
                  <a:rPr lang="it-IT" sz="2000" dirty="0">
                    <a:solidFill>
                      <a:srgbClr val="39F52B"/>
                    </a:solidFill>
                  </a:rPr>
                  <a:t>!</a:t>
                </a:r>
              </a:p>
              <a:p>
                <a:pPr algn="l"/>
                <a:r>
                  <a:rPr lang="it-IT" sz="2000" dirty="0">
                    <a:solidFill>
                      <a:schemeClr val="bg1"/>
                    </a:solidFill>
                  </a:rPr>
                  <a:t>(spins transfer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precessional</a:t>
                </a:r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motion</a:t>
                </a:r>
                <a:r>
                  <a:rPr lang="it-IT" sz="2000" dirty="0">
                    <a:solidFill>
                      <a:schemeClr val="bg1"/>
                    </a:solidFill>
                  </a:rPr>
                  <a:t> to the lattice)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FDFFAF5-E2BC-4B89-F245-56583F85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12" y="1572226"/>
                <a:ext cx="5694188" cy="1631216"/>
              </a:xfrm>
              <a:prstGeom prst="rect">
                <a:avLst/>
              </a:prstGeom>
              <a:blipFill>
                <a:blip r:embed="rId4"/>
                <a:stretch>
                  <a:fillRect l="-1070" r="-321" b="-63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DAEC1B1-C4C7-1AFE-BED2-A10212E74F2A}"/>
                  </a:ext>
                </a:extLst>
              </p:cNvPr>
              <p:cNvSpPr txBox="1"/>
              <p:nvPr/>
            </p:nvSpPr>
            <p:spPr>
              <a:xfrm>
                <a:off x="907541" y="5598378"/>
                <a:ext cx="4376839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39F5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i="1">
                          <a:solidFill>
                            <a:srgbClr val="39F5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it-IT" sz="2800" b="1" i="1">
                          <a:solidFill>
                            <a:srgbClr val="39F5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1" i="1">
                          <a:solidFill>
                            <a:srgbClr val="39F5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it-IT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it-IT" sz="2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  <m:r>
                        <a:rPr lang="it-IT" sz="2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ℏ/</m:t>
                          </m:r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DAEC1B1-C4C7-1AFE-BED2-A10212E74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1" y="5598378"/>
                <a:ext cx="4376839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19119E-AB9D-4930-F4A8-D8F7E6DB5E3A}"/>
              </a:ext>
            </a:extLst>
          </p:cNvPr>
          <p:cNvSpPr txBox="1"/>
          <p:nvPr/>
        </p:nvSpPr>
        <p:spPr>
          <a:xfrm>
            <a:off x="1295400" y="5064200"/>
            <a:ext cx="986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</a:rPr>
              <a:t>Hard to </a:t>
            </a:r>
            <a:r>
              <a:rPr lang="it-IT" sz="2000" dirty="0" err="1">
                <a:solidFill>
                  <a:schemeClr val="bg1"/>
                </a:solidFill>
              </a:rPr>
              <a:t>observe</a:t>
            </a:r>
            <a:r>
              <a:rPr lang="it-IT" sz="2000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7A87A3C-F784-31A3-A07B-08F23DB39DFF}"/>
                  </a:ext>
                </a:extLst>
              </p:cNvPr>
              <p:cNvSpPr txBox="1"/>
              <p:nvPr/>
            </p:nvSpPr>
            <p:spPr>
              <a:xfrm>
                <a:off x="6134549" y="5453877"/>
                <a:ext cx="609420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</a:t>
                </a:r>
                <a:r>
                  <a:rPr lang="it-IT" sz="2000" dirty="0">
                    <a:solidFill>
                      <a:schemeClr val="bg1"/>
                    </a:solidFill>
                  </a:rPr>
                  <a:t> 200 </a:t>
                </a:r>
                <a:r>
                  <a:rPr lang="it-IT" sz="2000" dirty="0" err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Hz</a:t>
                </a:r>
                <a:r>
                  <a:rPr lang="it-IT" sz="2000" dirty="0">
                    <a:solidFill>
                      <a:schemeClr val="bg1"/>
                    </a:solidFill>
                  </a:rPr>
                  <a:t>  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  B  5 </a:t>
                </a:r>
                <a:r>
                  <a:rPr lang="it-IT" sz="2000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fT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(R = </a:t>
                </a:r>
                <a:r>
                  <a:rPr lang="it-IT" sz="2000" dirty="0">
                    <a:solidFill>
                      <a:schemeClr val="bg1"/>
                    </a:solidFill>
                  </a:rPr>
                  <a:t>1 mm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sphere</a:t>
                </a:r>
                <a:r>
                  <a:rPr lang="it-IT" sz="2000" dirty="0">
                    <a:solidFill>
                      <a:schemeClr val="bg1"/>
                    </a:solidFill>
                  </a:rPr>
                  <a:t> FM)</a:t>
                </a:r>
                <a:br>
                  <a:rPr lang="it-IT" sz="2000" dirty="0">
                    <a:solidFill>
                      <a:schemeClr val="bg1"/>
                    </a:solidFill>
                  </a:rPr>
                </a:br>
                <a:r>
                  <a:rPr lang="it-IT" sz="2000" dirty="0">
                    <a:solidFill>
                      <a:schemeClr val="bg1"/>
                    </a:solidFill>
                  </a:rPr>
                  <a:t>      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</a:t>
                </a:r>
                <a:r>
                  <a:rPr lang="it-IT" sz="2000" dirty="0">
                    <a:solidFill>
                      <a:schemeClr val="bg1"/>
                    </a:solidFill>
                  </a:rPr>
                  <a:t> 2 Hz 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  B  0.5 </a:t>
                </a:r>
                <a:r>
                  <a:rPr lang="it-IT" sz="2000" dirty="0" err="1">
                    <a:solidFill>
                      <a:schemeClr val="bg1"/>
                    </a:solidFill>
                    <a:sym typeface="Symbol" panose="05050102010706020507" pitchFamily="18" charset="2"/>
                  </a:rPr>
                  <a:t>nT</a:t>
                </a:r>
                <a:r>
                  <a:rPr lang="it-IT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   (R = 10 </a:t>
                </a:r>
                <a:r>
                  <a:rPr lang="it-IT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m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sphere</a:t>
                </a:r>
                <a:r>
                  <a:rPr lang="it-IT" sz="2000" dirty="0">
                    <a:solidFill>
                      <a:schemeClr val="bg1"/>
                    </a:solidFill>
                  </a:rPr>
                  <a:t> FM)</a:t>
                </a:r>
              </a:p>
              <a:p>
                <a:pPr algn="l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7A87A3C-F784-31A3-A07B-08F23DB3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49" y="5453877"/>
                <a:ext cx="6094206" cy="1292662"/>
              </a:xfrm>
              <a:prstGeom prst="rect">
                <a:avLst/>
              </a:prstGeom>
              <a:blipFill>
                <a:blip r:embed="rId6"/>
                <a:stretch>
                  <a:fillRect t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92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7D54C-2EDC-22D3-828E-96FAEF7E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63" y="-214177"/>
            <a:ext cx="12115800" cy="1143000"/>
          </a:xfrm>
        </p:spPr>
        <p:txBody>
          <a:bodyPr/>
          <a:lstStyle/>
          <a:p>
            <a:r>
              <a:rPr lang="it-IT" sz="4000" dirty="0" err="1"/>
              <a:t>Gyroscopic</a:t>
            </a:r>
            <a:r>
              <a:rPr lang="it-IT" sz="4000" dirty="0"/>
              <a:t> </a:t>
            </a:r>
            <a:r>
              <a:rPr lang="it-IT" sz="4000" dirty="0" err="1"/>
              <a:t>effects</a:t>
            </a:r>
            <a:r>
              <a:rPr lang="it-IT" sz="4000" dirty="0"/>
              <a:t> under </a:t>
            </a:r>
            <a:r>
              <a:rPr lang="it-IT" sz="4000" dirty="0" err="1"/>
              <a:t>librational</a:t>
            </a:r>
            <a:r>
              <a:rPr lang="it-IT" sz="4000" dirty="0"/>
              <a:t> </a:t>
            </a:r>
            <a:r>
              <a:rPr lang="it-IT" sz="4000" dirty="0" err="1"/>
              <a:t>confinement</a:t>
            </a: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86ABB3-CC47-E778-A171-1D582BA9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14384"/>
            <a:ext cx="5725437" cy="24645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F292AE-60AC-7655-E6DD-9A5FD3730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004" y="2327348"/>
            <a:ext cx="4134682" cy="12615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D6044F-AF1F-5176-6BC7-44CC84A07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162" y="1307046"/>
            <a:ext cx="1233343" cy="78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5ABA89E-739A-0E73-655D-CB829BFC93D3}"/>
                  </a:ext>
                </a:extLst>
              </p:cNvPr>
              <p:cNvSpPr txBox="1"/>
              <p:nvPr/>
            </p:nvSpPr>
            <p:spPr>
              <a:xfrm>
                <a:off x="685799" y="4913309"/>
                <a:ext cx="2366161" cy="2143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it-IT" sz="1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5ABA89E-739A-0E73-655D-CB829BFC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913309"/>
                <a:ext cx="2366161" cy="2143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FEE887-CA7F-3E7F-A05E-9C226F1E087A}"/>
              </a:ext>
            </a:extLst>
          </p:cNvPr>
          <p:cNvSpPr txBox="1"/>
          <p:nvPr/>
        </p:nvSpPr>
        <p:spPr>
          <a:xfrm>
            <a:off x="1143000" y="3909779"/>
            <a:ext cx="426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Neglecting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dissipation</a:t>
            </a:r>
            <a:r>
              <a:rPr lang="it-IT" sz="2000" dirty="0">
                <a:solidFill>
                  <a:schemeClr val="bg1"/>
                </a:solidFill>
              </a:rPr>
              <a:t> and </a:t>
            </a:r>
            <a:r>
              <a:rPr lang="it-IT" sz="2000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motion</a:t>
            </a:r>
            <a:r>
              <a:rPr lang="it-IT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17E180-D092-319B-EEB9-C2DC3592B233}"/>
              </a:ext>
            </a:extLst>
          </p:cNvPr>
          <p:cNvSpPr txBox="1"/>
          <p:nvPr/>
        </p:nvSpPr>
        <p:spPr>
          <a:xfrm>
            <a:off x="779178" y="4434414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Quasi-</a:t>
            </a:r>
            <a:r>
              <a:rPr lang="it-IT" dirty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FFFF00"/>
                </a:solidFill>
              </a:rPr>
              <a:t>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2E3FDB6-116C-BB89-061A-DB26BD81A296}"/>
                  </a:ext>
                </a:extLst>
              </p:cNvPr>
              <p:cNvSpPr txBox="1"/>
              <p:nvPr/>
            </p:nvSpPr>
            <p:spPr>
              <a:xfrm>
                <a:off x="4419600" y="4913309"/>
                <a:ext cx="2366161" cy="2164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2E3FDB6-116C-BB89-061A-DB26BD81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13309"/>
                <a:ext cx="2366161" cy="2164952"/>
              </a:xfrm>
              <a:prstGeom prst="rect">
                <a:avLst/>
              </a:prstGeom>
              <a:blipFill>
                <a:blip r:embed="rId7"/>
                <a:stretch>
                  <a:fillRect l="-28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9BC31CA-4F12-E7B5-676F-520E087601F5}"/>
              </a:ext>
            </a:extLst>
          </p:cNvPr>
          <p:cNvSpPr txBox="1"/>
          <p:nvPr/>
        </p:nvSpPr>
        <p:spPr>
          <a:xfrm>
            <a:off x="4513758" y="439387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Quasi-</a:t>
            </a:r>
            <a:r>
              <a:rPr lang="it-IT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 mode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B7BC221-86FE-D6DE-26D1-A567EEAB3924}"/>
              </a:ext>
            </a:extLst>
          </p:cNvPr>
          <p:cNvSpPr/>
          <p:nvPr/>
        </p:nvSpPr>
        <p:spPr>
          <a:xfrm>
            <a:off x="7327077" y="5221153"/>
            <a:ext cx="1044388" cy="561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2CD905-98DC-0BEE-5FF2-7D5DAD557A29}"/>
              </a:ext>
            </a:extLst>
          </p:cNvPr>
          <p:cNvSpPr txBox="1"/>
          <p:nvPr/>
        </p:nvSpPr>
        <p:spPr>
          <a:xfrm>
            <a:off x="8657345" y="517498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39F52B"/>
                </a:solidFill>
              </a:rPr>
              <a:t>Elliptical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motion</a:t>
            </a:r>
            <a:r>
              <a:rPr lang="it-IT" sz="2400" dirty="0">
                <a:solidFill>
                  <a:srgbClr val="39F52B"/>
                </a:solidFill>
              </a:rPr>
              <a:t> on (</a:t>
            </a:r>
            <a:r>
              <a:rPr lang="it-IT" sz="2400" dirty="0">
                <a:solidFill>
                  <a:srgbClr val="39F52B"/>
                </a:solidFill>
                <a:sym typeface="Symbol" panose="05050102010706020507" pitchFamily="18" charset="2"/>
              </a:rPr>
              <a:t>,) </a:t>
            </a:r>
            <a:r>
              <a:rPr lang="it-IT" sz="2400" dirty="0" err="1">
                <a:solidFill>
                  <a:srgbClr val="39F52B"/>
                </a:solidFill>
                <a:sym typeface="Symbol" panose="05050102010706020507" pitchFamily="18" charset="2"/>
              </a:rPr>
              <a:t>plane</a:t>
            </a:r>
            <a:endParaRPr lang="it-IT" sz="2400" dirty="0">
              <a:solidFill>
                <a:srgbClr val="39F52B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67CBC87-0506-BC41-25AC-CD0CA23FC7ED}"/>
              </a:ext>
            </a:extLst>
          </p:cNvPr>
          <p:cNvSpPr/>
          <p:nvPr/>
        </p:nvSpPr>
        <p:spPr>
          <a:xfrm>
            <a:off x="186981" y="4333874"/>
            <a:ext cx="6747219" cy="2497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2A712-1898-26B0-6E21-7354701C615D}"/>
              </a:ext>
            </a:extLst>
          </p:cNvPr>
          <p:cNvSpPr txBox="1"/>
          <p:nvPr/>
        </p:nvSpPr>
        <p:spPr>
          <a:xfrm>
            <a:off x="0" y="948444"/>
            <a:ext cx="611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</a:rPr>
              <a:t>In </a:t>
            </a:r>
            <a:r>
              <a:rPr lang="it-IT" sz="2000" dirty="0" err="1">
                <a:solidFill>
                  <a:srgbClr val="FFFF00"/>
                </a:solidFill>
              </a:rPr>
              <a:t>our</a:t>
            </a:r>
            <a:r>
              <a:rPr lang="it-IT" sz="2000" dirty="0">
                <a:solidFill>
                  <a:srgbClr val="FFFF00"/>
                </a:solidFill>
              </a:rPr>
              <a:t> setup, </a:t>
            </a:r>
            <a:r>
              <a:rPr lang="it-IT" sz="2000" dirty="0" err="1">
                <a:solidFill>
                  <a:srgbClr val="FFFF00"/>
                </a:solidFill>
              </a:rPr>
              <a:t>modes</a:t>
            </a:r>
            <a:r>
              <a:rPr lang="it-IT" sz="2000" dirty="0">
                <a:solidFill>
                  <a:srgbClr val="FFFF00"/>
                </a:solidFill>
              </a:rPr>
              <a:t> are </a:t>
            </a:r>
            <a:r>
              <a:rPr lang="it-IT" sz="2000" dirty="0" err="1">
                <a:solidFill>
                  <a:srgbClr val="FFFF00"/>
                </a:solidFill>
              </a:rPr>
              <a:t>well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separated</a:t>
            </a:r>
            <a:r>
              <a:rPr lang="it-IT" sz="2000" dirty="0">
                <a:solidFill>
                  <a:srgbClr val="FFFF00"/>
                </a:solidFill>
              </a:rPr>
              <a:t>!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2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8028D24-4EC4-1320-F943-8239429AEF36}"/>
              </a:ext>
            </a:extLst>
          </p:cNvPr>
          <p:cNvSpPr/>
          <p:nvPr/>
        </p:nvSpPr>
        <p:spPr>
          <a:xfrm>
            <a:off x="8839200" y="2284910"/>
            <a:ext cx="1447800" cy="1455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9C84CB-E395-2D9E-C918-FC099B5629A1}"/>
              </a:ext>
            </a:extLst>
          </p:cNvPr>
          <p:cNvSpPr txBox="1"/>
          <p:nvPr/>
        </p:nvSpPr>
        <p:spPr>
          <a:xfrm>
            <a:off x="7658100" y="168101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GYROSCOPIC </a:t>
            </a:r>
          </a:p>
          <a:p>
            <a:r>
              <a:rPr lang="it-IT" dirty="0">
                <a:solidFill>
                  <a:srgbClr val="FF0000"/>
                </a:solidFill>
              </a:rPr>
              <a:t>COUPLING</a:t>
            </a:r>
          </a:p>
        </p:txBody>
      </p:sp>
    </p:spTree>
    <p:extLst>
      <p:ext uri="{BB962C8B-B14F-4D97-AF65-F5344CB8AC3E}">
        <p14:creationId xmlns:p14="http://schemas.microsoft.com/office/powerpoint/2010/main" val="329987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EBA8FC0-0F4E-8BDB-189E-B05AD548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2" y="990600"/>
            <a:ext cx="3820058" cy="34866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603FD2-07E5-BE88-6CE7-4375FF33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612"/>
            <a:ext cx="10972800" cy="487362"/>
          </a:xfrm>
        </p:spPr>
        <p:txBody>
          <a:bodyPr/>
          <a:lstStyle/>
          <a:p>
            <a:r>
              <a:rPr lang="it-IT" dirty="0"/>
              <a:t>Can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detect</a:t>
            </a:r>
            <a:r>
              <a:rPr lang="it-IT" dirty="0"/>
              <a:t> </a:t>
            </a:r>
            <a:r>
              <a:rPr lang="it-IT" dirty="0" err="1"/>
              <a:t>elliptical</a:t>
            </a:r>
            <a:r>
              <a:rPr lang="it-IT" dirty="0"/>
              <a:t> </a:t>
            </a:r>
            <a:r>
              <a:rPr lang="it-IT" dirty="0" err="1"/>
              <a:t>motion</a:t>
            </a:r>
            <a:r>
              <a:rPr lang="it-IT" dirty="0"/>
              <a:t>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E64910-9670-952F-9465-8118D97294F1}"/>
              </a:ext>
            </a:extLst>
          </p:cNvPr>
          <p:cNvSpPr txBox="1"/>
          <p:nvPr/>
        </p:nvSpPr>
        <p:spPr>
          <a:xfrm>
            <a:off x="381000" y="89535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505FF"/>
                </a:solidFill>
                <a:latin typeface="Symbol" panose="05050102010706020507" pitchFamily="18" charset="2"/>
              </a:rPr>
              <a:t>F</a:t>
            </a:r>
            <a:r>
              <a:rPr lang="it-IT" sz="2400" b="1" baseline="-25000" dirty="0">
                <a:solidFill>
                  <a:srgbClr val="0505FF"/>
                </a:solidFill>
              </a:rPr>
              <a:t>2</a:t>
            </a:r>
            <a:r>
              <a:rPr lang="it-IT" sz="2400" b="1" dirty="0">
                <a:solidFill>
                  <a:srgbClr val="0505FF"/>
                </a:solidFill>
                <a:sym typeface="Symbol" panose="05050102010706020507" pitchFamily="18" charset="2"/>
              </a:rPr>
              <a:t> </a:t>
            </a:r>
            <a:r>
              <a:rPr lang="it-IT" sz="2400" b="1" dirty="0">
                <a:solidFill>
                  <a:srgbClr val="0505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endParaRPr lang="it-IT" sz="2400" b="1" dirty="0">
              <a:solidFill>
                <a:srgbClr val="0505FF"/>
              </a:solidFill>
              <a:latin typeface="Symbol" panose="05050102010706020507" pitchFamily="18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D0B98D-2D06-B041-347C-CDD6184C2308}"/>
              </a:ext>
            </a:extLst>
          </p:cNvPr>
          <p:cNvSpPr txBox="1"/>
          <p:nvPr/>
        </p:nvSpPr>
        <p:spPr>
          <a:xfrm>
            <a:off x="2882776" y="3653571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it-IT" sz="2400" b="1" baseline="-25000" dirty="0">
                <a:solidFill>
                  <a:srgbClr val="00B050"/>
                </a:solidFill>
              </a:rPr>
              <a:t>1</a:t>
            </a:r>
            <a:r>
              <a:rPr lang="it-IT" sz="2400" b="1" dirty="0">
                <a:solidFill>
                  <a:srgbClr val="00B050"/>
                </a:solidFill>
                <a:sym typeface="Symbol" panose="05050102010706020507" pitchFamily="18" charset="2"/>
              </a:rPr>
              <a:t> </a:t>
            </a:r>
            <a:r>
              <a:rPr lang="it-IT" sz="2400" b="1" dirty="0">
                <a:solidFill>
                  <a:srgbClr val="00B05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endParaRPr lang="it-IT" sz="24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760367-2981-D6F4-287E-644D7C6EB32F}"/>
                  </a:ext>
                </a:extLst>
              </p:cNvPr>
              <p:cNvSpPr txBox="1"/>
              <p:nvPr/>
            </p:nvSpPr>
            <p:spPr>
              <a:xfrm>
                <a:off x="5334000" y="1517831"/>
                <a:ext cx="5562600" cy="2612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it-IT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it-IT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it-IT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⌊"/>
                        <m:endChr m:val="⌋"/>
                        <m:ctrlPr>
                          <a:rPr lang="it-IT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it-IT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it-IT" sz="24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it-IT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it-I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it-IT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it-IT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lang="it-IT" sz="2400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it-IT" sz="2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l"/>
                <a:endParaRPr lang="it-IT" sz="2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rgbClr val="0505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40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it-IT" sz="2400" i="1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solidFill>
                                  <a:srgbClr val="0505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i="1">
                                    <a:solidFill>
                                      <a:srgbClr val="0505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solidFill>
                                      <a:srgbClr val="0505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0505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it-IT" sz="2400" i="1">
                                <a:solidFill>
                                  <a:srgbClr val="0505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it-IT" sz="2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760367-2981-D6F4-287E-644D7C6E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517831"/>
                <a:ext cx="5562600" cy="2612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0DE1D8-E0A7-32E5-003C-4BDCF42B245B}"/>
              </a:ext>
            </a:extLst>
          </p:cNvPr>
          <p:cNvSpPr txBox="1"/>
          <p:nvPr/>
        </p:nvSpPr>
        <p:spPr>
          <a:xfrm>
            <a:off x="5334000" y="994611"/>
            <a:ext cx="2392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quasi-</a:t>
            </a:r>
            <a:r>
              <a:rPr lang="it-IT" sz="2800" dirty="0">
                <a:solidFill>
                  <a:srgbClr val="FFFF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it-IT" sz="2800" dirty="0">
                <a:solidFill>
                  <a:srgbClr val="FFFF00"/>
                </a:solidFill>
              </a:rPr>
              <a:t> mode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F3720A-977E-ACCE-F1B9-D09B6AD9D175}"/>
              </a:ext>
            </a:extLst>
          </p:cNvPr>
          <p:cNvSpPr txBox="1"/>
          <p:nvPr/>
        </p:nvSpPr>
        <p:spPr>
          <a:xfrm>
            <a:off x="5378480" y="1743917"/>
            <a:ext cx="23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DIRECT </a:t>
            </a:r>
          </a:p>
          <a:p>
            <a:r>
              <a:rPr lang="it-IT" dirty="0">
                <a:solidFill>
                  <a:srgbClr val="00B050"/>
                </a:solidFill>
              </a:rPr>
              <a:t>CROSS-COUPLING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8095F29-A5D5-6894-3506-DFFD41E8E398}"/>
              </a:ext>
            </a:extLst>
          </p:cNvPr>
          <p:cNvCxnSpPr>
            <a:cxnSpLocks/>
          </p:cNvCxnSpPr>
          <p:nvPr/>
        </p:nvCxnSpPr>
        <p:spPr>
          <a:xfrm>
            <a:off x="7086600" y="2390248"/>
            <a:ext cx="0" cy="28325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17C69CA-1A4E-B3C9-8579-FBF3E401F943}"/>
                  </a:ext>
                </a:extLst>
              </p:cNvPr>
              <p:cNvSpPr txBox="1"/>
              <p:nvPr/>
            </p:nvSpPr>
            <p:spPr>
              <a:xfrm>
                <a:off x="76200" y="4898413"/>
                <a:ext cx="6096000" cy="87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it-I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17C69CA-1A4E-B3C9-8579-FBF3E401F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98413"/>
                <a:ext cx="6096000" cy="872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5A5530-B1D4-DD3F-317C-07126679D9A5}"/>
              </a:ext>
            </a:extLst>
          </p:cNvPr>
          <p:cNvSpPr txBox="1"/>
          <p:nvPr/>
        </p:nvSpPr>
        <p:spPr>
          <a:xfrm>
            <a:off x="1388007" y="596265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( for </a:t>
            </a:r>
            <a:r>
              <a:rPr lang="it-IT" dirty="0" err="1">
                <a:solidFill>
                  <a:schemeClr val="bg1"/>
                </a:solidFill>
              </a:rPr>
              <a:t>magnets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 20 </a:t>
            </a:r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m </a:t>
            </a:r>
            <a:r>
              <a:rPr lang="it-IT" dirty="0" err="1">
                <a:solidFill>
                  <a:schemeClr val="bg1"/>
                </a:solidFill>
                <a:sym typeface="Symbol" panose="05050102010706020507" pitchFamily="18" charset="2"/>
              </a:rPr>
              <a:t>radius</a:t>
            </a:r>
            <a:r>
              <a:rPr lang="it-IT" dirty="0">
                <a:solidFill>
                  <a:schemeClr val="bg1"/>
                </a:solidFill>
                <a:sym typeface="Symbol" panose="05050102010706020507" pitchFamily="18" charset="2"/>
              </a:rPr>
              <a:t> 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9FD96518-2C85-67B8-081C-690CB1DBC0BF}"/>
              </a:ext>
            </a:extLst>
          </p:cNvPr>
          <p:cNvSpPr/>
          <p:nvPr/>
        </p:nvSpPr>
        <p:spPr>
          <a:xfrm>
            <a:off x="5310554" y="5122603"/>
            <a:ext cx="1143000" cy="4239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A9C8B62-823F-048D-674C-35281283D1F6}"/>
              </a:ext>
            </a:extLst>
          </p:cNvPr>
          <p:cNvSpPr txBox="1"/>
          <p:nvPr/>
        </p:nvSpPr>
        <p:spPr>
          <a:xfrm>
            <a:off x="7022123" y="4900679"/>
            <a:ext cx="4814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GOOD TO HAVE  LOW CROSSCOUPLING !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but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CAN USE PHASE INFORMATION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98988E-2016-75F6-D8CF-8A8D73C538F8}"/>
              </a:ext>
            </a:extLst>
          </p:cNvPr>
          <p:cNvSpPr txBox="1"/>
          <p:nvPr/>
        </p:nvSpPr>
        <p:spPr>
          <a:xfrm>
            <a:off x="8486983" y="160341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GYRO</a:t>
            </a:r>
          </a:p>
          <a:p>
            <a:r>
              <a:rPr lang="it-IT" dirty="0">
                <a:solidFill>
                  <a:srgbClr val="00B050"/>
                </a:solidFill>
              </a:rPr>
              <a:t>COUPLING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501D3E1-EF4F-E851-BEF3-672986FA106A}"/>
              </a:ext>
            </a:extLst>
          </p:cNvPr>
          <p:cNvCxnSpPr>
            <a:cxnSpLocks/>
          </p:cNvCxnSpPr>
          <p:nvPr/>
        </p:nvCxnSpPr>
        <p:spPr>
          <a:xfrm>
            <a:off x="9107496" y="2249749"/>
            <a:ext cx="0" cy="4237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4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2740A-18FA-1127-121F-613DB21C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26715"/>
            <a:ext cx="8915400" cy="1143000"/>
          </a:xfrm>
        </p:spPr>
        <p:txBody>
          <a:bodyPr/>
          <a:lstStyle/>
          <a:p>
            <a:r>
              <a:rPr lang="it-IT" dirty="0" err="1"/>
              <a:t>Upgraded</a:t>
            </a:r>
            <a:r>
              <a:rPr lang="it-IT" dirty="0"/>
              <a:t> setup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9CF239-6CA8-002E-A454-FF21A075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99" y="685801"/>
            <a:ext cx="1776492" cy="59322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D4253D-2E8E-47A6-F394-DC9C79B27B4D}"/>
              </a:ext>
            </a:extLst>
          </p:cNvPr>
          <p:cNvSpPr txBox="1"/>
          <p:nvPr/>
        </p:nvSpPr>
        <p:spPr>
          <a:xfrm>
            <a:off x="838200" y="1951672"/>
            <a:ext cx="6781800" cy="2954655"/>
          </a:xfrm>
          <a:prstGeom prst="rect">
            <a:avLst/>
          </a:prstGeom>
          <a:solidFill>
            <a:srgbClr val="FF0000">
              <a:alpha val="28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00"/>
                </a:solidFill>
              </a:rPr>
              <a:t>Two </a:t>
            </a:r>
            <a:r>
              <a:rPr lang="it-IT" sz="2400" dirty="0" err="1">
                <a:solidFill>
                  <a:srgbClr val="FFFF00"/>
                </a:solidFill>
              </a:rPr>
              <a:t>SQUIDs</a:t>
            </a:r>
            <a:endParaRPr lang="it-IT" sz="2400" dirty="0">
              <a:solidFill>
                <a:srgbClr val="FFFF00"/>
              </a:solidFill>
            </a:endParaRP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2D </a:t>
            </a:r>
            <a:r>
              <a:rPr lang="it-IT" sz="2400" dirty="0" err="1">
                <a:solidFill>
                  <a:schemeClr val="bg1"/>
                </a:solidFill>
              </a:rPr>
              <a:t>spatial</a:t>
            </a:r>
            <a:r>
              <a:rPr lang="it-IT" sz="2400" dirty="0">
                <a:solidFill>
                  <a:schemeClr val="bg1"/>
                </a:solidFill>
              </a:rPr>
              <a:t> information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Lower </a:t>
            </a:r>
            <a:r>
              <a:rPr lang="it-IT" sz="2400" dirty="0" err="1">
                <a:solidFill>
                  <a:schemeClr val="bg1"/>
                </a:solidFill>
              </a:rPr>
              <a:t>noise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it-IT" sz="2400" dirty="0" err="1">
                <a:solidFill>
                  <a:schemeClr val="bg1"/>
                </a:solidFill>
              </a:rPr>
              <a:t>Improved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thermalisation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endParaRPr lang="it-IT" sz="2400" dirty="0">
              <a:solidFill>
                <a:schemeClr val="bg1"/>
              </a:solidFill>
            </a:endParaRPr>
          </a:p>
          <a:p>
            <a:pPr algn="l"/>
            <a:r>
              <a:rPr lang="it-IT" sz="2400" dirty="0" err="1">
                <a:solidFill>
                  <a:schemeClr val="bg1"/>
                </a:solidFill>
              </a:rPr>
              <a:t>Improved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magnetic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shielding</a:t>
            </a:r>
            <a:r>
              <a:rPr lang="it-IT" sz="2400" dirty="0">
                <a:solidFill>
                  <a:srgbClr val="FFFF00"/>
                </a:solidFill>
              </a:rPr>
              <a:t> (x 100)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83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C7BFD-C8CF-25ED-58B8-D6D48E99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/>
          <a:lstStyle/>
          <a:p>
            <a:r>
              <a:rPr lang="it-IT" dirty="0" err="1"/>
              <a:t>Crosscorrelation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F4B3E6-ACEE-93FE-CCD3-43A95983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990600"/>
            <a:ext cx="4114800" cy="337268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605176-6444-639C-F5EC-CA848DA7903E}"/>
              </a:ext>
            </a:extLst>
          </p:cNvPr>
          <p:cNvSpPr txBox="1"/>
          <p:nvPr/>
        </p:nvSpPr>
        <p:spPr>
          <a:xfrm>
            <a:off x="7507174" y="4419600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sz="28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it-IT" sz="2800" dirty="0">
                <a:solidFill>
                  <a:srgbClr val="FFFF00"/>
                </a:solidFill>
              </a:rPr>
              <a:t> = -0.0382 rad </a:t>
            </a:r>
            <a:r>
              <a:rPr lang="it-IT" sz="2800" dirty="0">
                <a:solidFill>
                  <a:srgbClr val="FFFF00"/>
                </a:solidFill>
                <a:sym typeface="Symbol" panose="05050102010706020507" pitchFamily="18" charset="2"/>
              </a:rPr>
              <a:t> 0</a:t>
            </a:r>
            <a:endParaRPr lang="it-IT" sz="2800" b="1" dirty="0">
              <a:solidFill>
                <a:srgbClr val="FFFF00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719AF8-8EE3-F915-EF2E-EF9D097A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9" y="1600200"/>
            <a:ext cx="5661541" cy="43569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09A7B7-4008-5F94-701D-389B5F7E522F}"/>
              </a:ext>
            </a:extLst>
          </p:cNvPr>
          <p:cNvSpPr txBox="1"/>
          <p:nvPr/>
        </p:nvSpPr>
        <p:spPr>
          <a:xfrm>
            <a:off x="1829579" y="1033010"/>
            <a:ext cx="287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quasi-</a:t>
            </a:r>
            <a:r>
              <a:rPr lang="it-IT" sz="3200" dirty="0">
                <a:solidFill>
                  <a:srgbClr val="FFC000"/>
                </a:solidFill>
                <a:sym typeface="Symbol" panose="05050102010706020507" pitchFamily="18" charset="2"/>
              </a:rPr>
              <a:t> MODE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3529421-1EB6-A21D-D48F-6599E63504DE}"/>
              </a:ext>
            </a:extLst>
          </p:cNvPr>
          <p:cNvSpPr/>
          <p:nvPr/>
        </p:nvSpPr>
        <p:spPr>
          <a:xfrm>
            <a:off x="8991600" y="5029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E8ED62-7EF0-4DC8-7729-6F5C884172DE}"/>
              </a:ext>
            </a:extLst>
          </p:cNvPr>
          <p:cNvSpPr txBox="1"/>
          <p:nvPr/>
        </p:nvSpPr>
        <p:spPr>
          <a:xfrm>
            <a:off x="7507174" y="5772459"/>
            <a:ext cx="422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SIGNATURE OF ELLIPTICAL MOTION</a:t>
            </a:r>
          </a:p>
        </p:txBody>
      </p:sp>
    </p:spTree>
    <p:extLst>
      <p:ext uri="{BB962C8B-B14F-4D97-AF65-F5344CB8AC3E}">
        <p14:creationId xmlns:p14="http://schemas.microsoft.com/office/powerpoint/2010/main" val="55922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B9F2E-359C-19FC-7B64-38041614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93168"/>
            <a:ext cx="10972800" cy="1143000"/>
          </a:xfrm>
        </p:spPr>
        <p:txBody>
          <a:bodyPr/>
          <a:lstStyle/>
          <a:p>
            <a:r>
              <a:rPr lang="it-IT" sz="2400" dirty="0" err="1">
                <a:solidFill>
                  <a:schemeClr val="bg1"/>
                </a:solidFill>
              </a:rPr>
              <a:t>Combined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measurements</a:t>
            </a:r>
            <a:r>
              <a:rPr lang="it-IT" sz="2400" dirty="0">
                <a:solidFill>
                  <a:schemeClr val="bg1"/>
                </a:solidFill>
              </a:rPr>
              <a:t> of quasi-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it-IT" sz="2400" dirty="0">
                <a:solidFill>
                  <a:schemeClr val="bg1"/>
                </a:solidFill>
              </a:rPr>
              <a:t> and quasi-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correlations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CFB7DC2-03CB-1470-38EC-AC4E536530BA}"/>
              </a:ext>
            </a:extLst>
          </p:cNvPr>
          <p:cNvSpPr/>
          <p:nvPr/>
        </p:nvSpPr>
        <p:spPr>
          <a:xfrm>
            <a:off x="5486400" y="862547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E339C38-55B2-4D28-4E84-163EA5BA0C1A}"/>
                  </a:ext>
                </a:extLst>
              </p:cNvPr>
              <p:cNvSpPr txBox="1"/>
              <p:nvPr/>
            </p:nvSpPr>
            <p:spPr>
              <a:xfrm>
                <a:off x="2895600" y="2715694"/>
                <a:ext cx="6096000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3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sz="36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0" i="1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sz="3600" b="0" i="1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∙0.62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it-IT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E339C38-55B2-4D28-4E84-163EA5BA0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715694"/>
                <a:ext cx="6096000" cy="1129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A3FE2E-E70E-A8D0-74F2-2F920F92556A}"/>
              </a:ext>
            </a:extLst>
          </p:cNvPr>
          <p:cNvSpPr txBox="1"/>
          <p:nvPr/>
        </p:nvSpPr>
        <p:spPr>
          <a:xfrm>
            <a:off x="1973603" y="2129788"/>
            <a:ext cx="793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FF00"/>
                </a:solidFill>
              </a:rPr>
              <a:t>Calibration</a:t>
            </a:r>
            <a:r>
              <a:rPr lang="it-IT" sz="2400" dirty="0">
                <a:solidFill>
                  <a:srgbClr val="FFFF00"/>
                </a:solidFill>
              </a:rPr>
              <a:t>-free </a:t>
            </a:r>
            <a:r>
              <a:rPr lang="it-IT" sz="2400" dirty="0" err="1">
                <a:solidFill>
                  <a:srgbClr val="FFFF00"/>
                </a:solidFill>
              </a:rPr>
              <a:t>measurement</a:t>
            </a:r>
            <a:r>
              <a:rPr lang="it-IT" sz="2400" dirty="0">
                <a:solidFill>
                  <a:srgbClr val="FFFF00"/>
                </a:solidFill>
              </a:rPr>
              <a:t> of </a:t>
            </a:r>
            <a:r>
              <a:rPr lang="it-IT" sz="2400" dirty="0" err="1">
                <a:solidFill>
                  <a:srgbClr val="FFFF00"/>
                </a:solidFill>
              </a:rPr>
              <a:t>characteristic</a:t>
            </a:r>
            <a:r>
              <a:rPr lang="it-IT" sz="2400" dirty="0">
                <a:solidFill>
                  <a:srgbClr val="FFFF00"/>
                </a:solidFill>
              </a:rPr>
              <a:t> frequency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23EC3B-59B8-D1A0-7832-5F19FAC1AD5D}"/>
              </a:ext>
            </a:extLst>
          </p:cNvPr>
          <p:cNvSpPr txBox="1"/>
          <p:nvPr/>
        </p:nvSpPr>
        <p:spPr>
          <a:xfrm>
            <a:off x="1272289" y="4114800"/>
            <a:ext cx="9342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accent3"/>
                </a:solidFill>
              </a:rPr>
              <a:t>Assuming</a:t>
            </a:r>
            <a:r>
              <a:rPr lang="it-IT" sz="2400" dirty="0">
                <a:solidFill>
                  <a:schemeClr val="accent3"/>
                </a:solidFill>
              </a:rPr>
              <a:t> the moment of </a:t>
            </a:r>
            <a:r>
              <a:rPr lang="it-IT" sz="2400" dirty="0" err="1">
                <a:solidFill>
                  <a:schemeClr val="accent3"/>
                </a:solidFill>
              </a:rPr>
              <a:t>inertia</a:t>
            </a:r>
            <a:r>
              <a:rPr lang="it-IT" sz="2400" dirty="0">
                <a:solidFill>
                  <a:schemeClr val="accent3"/>
                </a:solidFill>
              </a:rPr>
              <a:t> </a:t>
            </a:r>
            <a:r>
              <a:rPr lang="it-IT" sz="2400" dirty="0" err="1">
                <a:solidFill>
                  <a:schemeClr val="accent3"/>
                </a:solidFill>
              </a:rPr>
              <a:t>is</a:t>
            </a:r>
            <a:r>
              <a:rPr lang="it-IT" sz="2400" dirty="0">
                <a:solidFill>
                  <a:schemeClr val="accent3"/>
                </a:solidFill>
              </a:rPr>
              <a:t> </a:t>
            </a:r>
            <a:r>
              <a:rPr lang="it-IT" sz="2400" dirty="0" err="1">
                <a:solidFill>
                  <a:schemeClr val="accent3"/>
                </a:solidFill>
              </a:rPr>
              <a:t>known</a:t>
            </a:r>
            <a:r>
              <a:rPr lang="it-IT" sz="2400" dirty="0">
                <a:solidFill>
                  <a:schemeClr val="accent3"/>
                </a:solidFill>
              </a:rPr>
              <a:t> (and </a:t>
            </a:r>
            <a:r>
              <a:rPr lang="it-IT" sz="2400" dirty="0" err="1">
                <a:solidFill>
                  <a:schemeClr val="accent3"/>
                </a:solidFill>
              </a:rPr>
              <a:t>isotropic</a:t>
            </a:r>
            <a:r>
              <a:rPr lang="it-IT" sz="2400" dirty="0">
                <a:solidFill>
                  <a:schemeClr val="accent3"/>
                </a:solidFill>
              </a:rPr>
              <a:t>)</a:t>
            </a:r>
          </a:p>
          <a:p>
            <a:r>
              <a:rPr lang="it-IT" sz="2400" dirty="0" err="1">
                <a:solidFill>
                  <a:schemeClr val="accent3"/>
                </a:solidFill>
              </a:rPr>
              <a:t>this</a:t>
            </a:r>
            <a:r>
              <a:rPr lang="it-IT" sz="2400" dirty="0">
                <a:solidFill>
                  <a:schemeClr val="accent3"/>
                </a:solidFill>
              </a:rPr>
              <a:t> </a:t>
            </a:r>
            <a:r>
              <a:rPr lang="it-IT" sz="2400" dirty="0" err="1">
                <a:solidFill>
                  <a:schemeClr val="accent3"/>
                </a:solidFill>
              </a:rPr>
              <a:t>is</a:t>
            </a:r>
            <a:r>
              <a:rPr lang="it-IT" sz="2400" dirty="0">
                <a:solidFill>
                  <a:schemeClr val="accent3"/>
                </a:solidFill>
              </a:rPr>
              <a:t> an </a:t>
            </a:r>
            <a:r>
              <a:rPr lang="it-IT" sz="2400" u="sng" dirty="0" err="1">
                <a:solidFill>
                  <a:srgbClr val="FFFF00"/>
                </a:solidFill>
              </a:rPr>
              <a:t>absolute</a:t>
            </a:r>
            <a:r>
              <a:rPr lang="it-IT" sz="2400" u="sng" dirty="0">
                <a:solidFill>
                  <a:srgbClr val="FFFF00"/>
                </a:solidFill>
              </a:rPr>
              <a:t> </a:t>
            </a:r>
            <a:r>
              <a:rPr lang="it-IT" sz="2400" u="sng" dirty="0" err="1">
                <a:solidFill>
                  <a:srgbClr val="FFFF00"/>
                </a:solidFill>
              </a:rPr>
              <a:t>measurement</a:t>
            </a:r>
            <a:r>
              <a:rPr lang="it-IT" sz="2400" u="sng" dirty="0">
                <a:solidFill>
                  <a:srgbClr val="FFFF00"/>
                </a:solidFill>
              </a:rPr>
              <a:t> of the </a:t>
            </a:r>
            <a:r>
              <a:rPr lang="it-IT" sz="2400" u="sng" dirty="0" err="1">
                <a:solidFill>
                  <a:srgbClr val="FFFF00"/>
                </a:solidFill>
              </a:rPr>
              <a:t>intrinsic</a:t>
            </a:r>
            <a:r>
              <a:rPr lang="it-IT" sz="2400" u="sng" dirty="0">
                <a:solidFill>
                  <a:srgbClr val="FFFF00"/>
                </a:solidFill>
              </a:rPr>
              <a:t> </a:t>
            </a:r>
            <a:r>
              <a:rPr lang="it-IT" sz="2400" u="sng" dirty="0" err="1">
                <a:solidFill>
                  <a:srgbClr val="FFFF00"/>
                </a:solidFill>
              </a:rPr>
              <a:t>angular</a:t>
            </a:r>
            <a:r>
              <a:rPr lang="it-IT" sz="2400" u="sng" dirty="0">
                <a:solidFill>
                  <a:srgbClr val="FFFF00"/>
                </a:solidFill>
              </a:rPr>
              <a:t> </a:t>
            </a:r>
            <a:r>
              <a:rPr lang="it-IT" sz="2400" u="sng" dirty="0" err="1">
                <a:solidFill>
                  <a:srgbClr val="FFFF00"/>
                </a:solidFill>
              </a:rPr>
              <a:t>momentum</a:t>
            </a:r>
            <a:endParaRPr lang="it-IT" sz="2400" u="sng" dirty="0">
              <a:solidFill>
                <a:srgbClr val="FFFF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73FAC6-2370-AA68-E793-B49826CAD3D4}"/>
              </a:ext>
            </a:extLst>
          </p:cNvPr>
          <p:cNvSpPr txBox="1"/>
          <p:nvPr/>
        </p:nvSpPr>
        <p:spPr>
          <a:xfrm>
            <a:off x="2089347" y="5756421"/>
            <a:ext cx="694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From </a:t>
            </a:r>
            <a:r>
              <a:rPr lang="it-IT" dirty="0" err="1">
                <a:solidFill>
                  <a:schemeClr val="bg1"/>
                </a:solidFill>
              </a:rPr>
              <a:t>indipendent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estimations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magnetization</a:t>
            </a:r>
            <a:r>
              <a:rPr lang="it-IT" dirty="0">
                <a:solidFill>
                  <a:schemeClr val="bg1"/>
                </a:solidFill>
              </a:rPr>
              <a:t>, can </a:t>
            </a:r>
            <a:r>
              <a:rPr lang="it-IT" dirty="0" err="1">
                <a:solidFill>
                  <a:schemeClr val="bg1"/>
                </a:solidFill>
              </a:rPr>
              <a:t>infer</a:t>
            </a:r>
            <a:r>
              <a:rPr lang="it-IT" dirty="0">
                <a:solidFill>
                  <a:schemeClr val="bg1"/>
                </a:solidFill>
              </a:rPr>
              <a:t> g </a:t>
            </a:r>
            <a:r>
              <a:rPr lang="it-IT" dirty="0" err="1">
                <a:solidFill>
                  <a:schemeClr val="bg1"/>
                </a:solidFill>
              </a:rPr>
              <a:t>factor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3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E7990-71C2-9423-83C4-97B70B5A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0"/>
            <a:ext cx="10972800" cy="1143000"/>
          </a:xfrm>
        </p:spPr>
        <p:txBody>
          <a:bodyPr/>
          <a:lstStyle/>
          <a:p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118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7A71A-4849-EB96-6B0C-E164EA7C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52400"/>
            <a:ext cx="9258300" cy="1143000"/>
          </a:xfrm>
        </p:spPr>
        <p:txBody>
          <a:bodyPr/>
          <a:lstStyle/>
          <a:p>
            <a:r>
              <a:rPr lang="it-IT" sz="4000" dirty="0" err="1"/>
              <a:t>What</a:t>
            </a:r>
            <a:r>
              <a:rPr lang="it-IT" sz="4000" dirty="0"/>
              <a:t> </a:t>
            </a:r>
            <a:r>
              <a:rPr lang="it-IT" sz="4000" dirty="0" err="1"/>
              <a:t>next</a:t>
            </a:r>
            <a:r>
              <a:rPr lang="it-IT" sz="4000" dirty="0"/>
              <a:t>: testing </a:t>
            </a:r>
            <a:r>
              <a:rPr lang="it-IT" sz="4000" dirty="0" err="1"/>
              <a:t>fundamental</a:t>
            </a:r>
            <a:r>
              <a:rPr lang="it-IT" sz="4000" dirty="0"/>
              <a:t> </a:t>
            </a:r>
            <a:r>
              <a:rPr lang="it-IT" sz="4000" dirty="0" err="1"/>
              <a:t>physics</a:t>
            </a: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9FCB2B-E1F7-2601-8D1D-4D21F725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6462320" cy="40389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CC9576-18B5-8BDC-5968-5BF6F05B962C}"/>
              </a:ext>
            </a:extLst>
          </p:cNvPr>
          <p:cNvSpPr txBox="1"/>
          <p:nvPr/>
        </p:nvSpPr>
        <p:spPr>
          <a:xfrm>
            <a:off x="1600200" y="5029201"/>
            <a:ext cx="9524439" cy="1200329"/>
          </a:xfrm>
          <a:prstGeom prst="rect">
            <a:avLst/>
          </a:prstGeom>
          <a:solidFill>
            <a:srgbClr val="39F52B">
              <a:alpha val="26000"/>
            </a:srgbClr>
          </a:solidFill>
          <a:ln w="25400">
            <a:solidFill>
              <a:srgbClr val="39F52B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Search</a:t>
            </a: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 for </a:t>
            </a: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exotic</a:t>
            </a: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 spin-spin interactions </a:t>
            </a: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beyond</a:t>
            </a: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 standard model (5th force) + dark </a:t>
            </a: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matter</a:t>
            </a:r>
            <a:endParaRPr lang="it-IT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Test </a:t>
            </a: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gravity</a:t>
            </a: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Roboto" panose="02000000000000000000" pitchFamily="2" charset="0"/>
              </a:rPr>
              <a:t>at</a:t>
            </a:r>
            <a:r>
              <a:rPr lang="it-IT" dirty="0">
                <a:solidFill>
                  <a:schemeClr val="bg1"/>
                </a:solidFill>
                <a:latin typeface="Roboto" panose="02000000000000000000" pitchFamily="2" charset="0"/>
              </a:rPr>
              <a:t> microscale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Test spontaneous wave function collapse models (single magnet)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Test relativistic frame-dragging (single magnet in space)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7C8F0B-E184-CDE2-8324-D0340BC0C515}"/>
              </a:ext>
            </a:extLst>
          </p:cNvPr>
          <p:cNvSpPr txBox="1"/>
          <p:nvPr/>
        </p:nvSpPr>
        <p:spPr>
          <a:xfrm>
            <a:off x="990600" y="6381581"/>
            <a:ext cx="1053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with 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Ulbricht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(Southampton), 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it-IT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Oosterkamp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(Leiden), 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it-IT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Budker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(Mainz)  &amp; friends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719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7A99C-8910-F590-33A3-1A05D560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0972800" cy="639762"/>
          </a:xfrm>
        </p:spPr>
        <p:txBody>
          <a:bodyPr/>
          <a:lstStyle/>
          <a:p>
            <a:r>
              <a:rPr lang="it-IT" dirty="0" err="1"/>
              <a:t>Measuring</a:t>
            </a:r>
            <a:r>
              <a:rPr lang="it-IT" dirty="0"/>
              <a:t> </a:t>
            </a:r>
            <a:r>
              <a:rPr lang="it-IT" dirty="0" err="1"/>
              <a:t>gravity</a:t>
            </a:r>
            <a:r>
              <a:rPr lang="it-IT" dirty="0"/>
              <a:t> with sub-mg masses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4E5DD0-FC62-AE7C-3E51-1226A6D4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88" y="804981"/>
            <a:ext cx="2590800" cy="34165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330453-BE2C-37DC-1240-3EA33589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" y="804981"/>
            <a:ext cx="2686717" cy="51054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677E64ED-0712-44DF-A347-1CD48AE8FD21}"/>
              </a:ext>
            </a:extLst>
          </p:cNvPr>
          <p:cNvSpPr/>
          <p:nvPr/>
        </p:nvSpPr>
        <p:spPr>
          <a:xfrm>
            <a:off x="704903" y="3357681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5C532D4-74A4-A570-0A17-0723E972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32" y="2490852"/>
            <a:ext cx="6367595" cy="205230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3F39A03-2CBA-4B1E-A7A0-4A752F481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898" y="804981"/>
            <a:ext cx="6230729" cy="150985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00248B-7F29-07AB-A071-014AE4BD7736}"/>
              </a:ext>
            </a:extLst>
          </p:cNvPr>
          <p:cNvSpPr txBox="1"/>
          <p:nvPr/>
        </p:nvSpPr>
        <p:spPr>
          <a:xfrm>
            <a:off x="3276600" y="4876800"/>
            <a:ext cx="7257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66"/>
                </a:solidFill>
              </a:rPr>
              <a:t>First </a:t>
            </a:r>
            <a:r>
              <a:rPr lang="it-IT" dirty="0" err="1">
                <a:solidFill>
                  <a:srgbClr val="FFFF66"/>
                </a:solidFill>
              </a:rPr>
              <a:t>direct</a:t>
            </a:r>
            <a:r>
              <a:rPr lang="it-IT" dirty="0">
                <a:solidFill>
                  <a:srgbClr val="FFFF66"/>
                </a:solidFill>
              </a:rPr>
              <a:t> </a:t>
            </a:r>
            <a:r>
              <a:rPr lang="it-IT" dirty="0" err="1">
                <a:solidFill>
                  <a:srgbClr val="FFFF66"/>
                </a:solidFill>
              </a:rPr>
              <a:t>measurement</a:t>
            </a:r>
            <a:r>
              <a:rPr lang="it-IT" dirty="0">
                <a:solidFill>
                  <a:srgbClr val="FFFF66"/>
                </a:solidFill>
              </a:rPr>
              <a:t> of </a:t>
            </a:r>
            <a:r>
              <a:rPr lang="it-IT" dirty="0" err="1">
                <a:solidFill>
                  <a:srgbClr val="FFFF66"/>
                </a:solidFill>
              </a:rPr>
              <a:t>gravity</a:t>
            </a:r>
            <a:r>
              <a:rPr lang="it-IT" dirty="0">
                <a:solidFill>
                  <a:srgbClr val="FFFF66"/>
                </a:solidFill>
              </a:rPr>
              <a:t> with a sub-mg sub-mm mass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Next step: </a:t>
            </a:r>
            <a:r>
              <a:rPr lang="it-IT" dirty="0" err="1">
                <a:solidFill>
                  <a:schemeClr val="bg1"/>
                </a:solidFill>
              </a:rPr>
              <a:t>measure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gravity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between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two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such</a:t>
            </a:r>
            <a:r>
              <a:rPr lang="it-IT" dirty="0">
                <a:solidFill>
                  <a:schemeClr val="bg1"/>
                </a:solidFill>
              </a:rPr>
              <a:t> masses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Future</a:t>
            </a:r>
            <a:r>
              <a:rPr lang="it-IT" dirty="0">
                <a:solidFill>
                  <a:srgbClr val="FFFF66"/>
                </a:solidFill>
              </a:rPr>
              <a:t>: test </a:t>
            </a:r>
            <a:r>
              <a:rPr lang="it-IT" dirty="0" err="1">
                <a:solidFill>
                  <a:srgbClr val="FFFF66"/>
                </a:solidFill>
              </a:rPr>
              <a:t>quantumness</a:t>
            </a:r>
            <a:r>
              <a:rPr lang="it-IT" dirty="0">
                <a:solidFill>
                  <a:srgbClr val="FFFF66"/>
                </a:solidFill>
              </a:rPr>
              <a:t> </a:t>
            </a:r>
            <a:r>
              <a:rPr lang="it-IT" dirty="0" err="1">
                <a:solidFill>
                  <a:srgbClr val="FFFF66"/>
                </a:solidFill>
              </a:rPr>
              <a:t>gravity</a:t>
            </a:r>
            <a:r>
              <a:rPr lang="it-IT" dirty="0">
                <a:solidFill>
                  <a:srgbClr val="FFFF66"/>
                </a:solidFill>
              </a:rPr>
              <a:t> by </a:t>
            </a:r>
            <a:r>
              <a:rPr lang="it-IT" dirty="0" err="1">
                <a:solidFill>
                  <a:srgbClr val="FFFF66"/>
                </a:solidFill>
              </a:rPr>
              <a:t>using</a:t>
            </a:r>
            <a:r>
              <a:rPr lang="it-IT" dirty="0">
                <a:solidFill>
                  <a:srgbClr val="FFFF66"/>
                </a:solidFill>
              </a:rPr>
              <a:t> </a:t>
            </a:r>
            <a:r>
              <a:rPr lang="it-IT" dirty="0" err="1">
                <a:solidFill>
                  <a:srgbClr val="FFFF66"/>
                </a:solidFill>
              </a:rPr>
              <a:t>nonclassical</a:t>
            </a:r>
            <a:r>
              <a:rPr lang="it-IT" dirty="0">
                <a:solidFill>
                  <a:srgbClr val="FFFF66"/>
                </a:solidFill>
              </a:rPr>
              <a:t> </a:t>
            </a:r>
            <a:r>
              <a:rPr lang="it-IT" dirty="0" err="1">
                <a:solidFill>
                  <a:srgbClr val="FFFF66"/>
                </a:solidFill>
              </a:rPr>
              <a:t>states</a:t>
            </a:r>
            <a:endParaRPr lang="it-IT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9E691-CED0-462B-AEC3-95812433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716"/>
            <a:ext cx="9906000" cy="1143000"/>
          </a:xfrm>
        </p:spPr>
        <p:txBody>
          <a:bodyPr/>
          <a:lstStyle/>
          <a:p>
            <a:r>
              <a:rPr lang="it-IT" sz="3200" dirty="0" err="1"/>
              <a:t>Levitodynamics</a:t>
            </a:r>
            <a:r>
              <a:rPr lang="it-IT" sz="3200" dirty="0"/>
              <a:t>: </a:t>
            </a:r>
            <a:br>
              <a:rPr lang="it-IT" sz="3200" dirty="0"/>
            </a:br>
            <a:r>
              <a:rPr lang="it-IT" sz="3200" dirty="0"/>
              <a:t>trapping &amp; control of micro/nano-</a:t>
            </a:r>
            <a:r>
              <a:rPr lang="it-IT" sz="3200" dirty="0" err="1"/>
              <a:t>objects</a:t>
            </a:r>
            <a:r>
              <a:rPr lang="it-IT" sz="3200" dirty="0"/>
              <a:t> in vacuum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A625A4-725B-4710-B358-8BB8D732D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2" y="1161716"/>
            <a:ext cx="6897631" cy="3657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46161E-A206-4993-A656-9881262E6E91}"/>
              </a:ext>
            </a:extLst>
          </p:cNvPr>
          <p:cNvSpPr txBox="1"/>
          <p:nvPr/>
        </p:nvSpPr>
        <p:spPr>
          <a:xfrm>
            <a:off x="1137056" y="4798051"/>
            <a:ext cx="99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dvTT1ef22648.B"/>
              </a:rPr>
              <a:t>C. Gonzalez-</a:t>
            </a:r>
            <a:r>
              <a:rPr lang="it-IT" dirty="0" err="1">
                <a:solidFill>
                  <a:srgbClr val="FFFF00"/>
                </a:solidFill>
                <a:latin typeface="AdvTT1ef22648.B"/>
              </a:rPr>
              <a:t>Ballestero</a:t>
            </a:r>
            <a:r>
              <a:rPr lang="it-IT" dirty="0">
                <a:solidFill>
                  <a:srgbClr val="FFFF00"/>
                </a:solidFill>
                <a:latin typeface="AdvTT1ef22648.B"/>
              </a:rPr>
              <a:t>, M. </a:t>
            </a:r>
            <a:r>
              <a:rPr lang="it-IT" dirty="0" err="1">
                <a:solidFill>
                  <a:srgbClr val="FFFF00"/>
                </a:solidFill>
                <a:latin typeface="AdvTT1ef22648.B"/>
              </a:rPr>
              <a:t>Aspelmeyer</a:t>
            </a:r>
            <a:r>
              <a:rPr lang="it-IT" dirty="0">
                <a:solidFill>
                  <a:srgbClr val="FFFF00"/>
                </a:solidFill>
                <a:latin typeface="AdvTT1ef22648.B"/>
              </a:rPr>
              <a:t>, L. Novotny, R. </a:t>
            </a:r>
            <a:r>
              <a:rPr lang="it-IT" dirty="0" err="1">
                <a:solidFill>
                  <a:srgbClr val="FFFF00"/>
                </a:solidFill>
                <a:latin typeface="AdvTT1ef22648.B"/>
              </a:rPr>
              <a:t>Quidant</a:t>
            </a:r>
            <a:r>
              <a:rPr lang="it-IT" dirty="0">
                <a:solidFill>
                  <a:srgbClr val="FFFF00"/>
                </a:solidFill>
                <a:latin typeface="AdvTT1ef22648.B"/>
              </a:rPr>
              <a:t>, O. Romero-</a:t>
            </a:r>
            <a:r>
              <a:rPr lang="it-IT" dirty="0" err="1">
                <a:solidFill>
                  <a:srgbClr val="FFFF00"/>
                </a:solidFill>
                <a:latin typeface="AdvTT1ef22648.B"/>
              </a:rPr>
              <a:t>Isart</a:t>
            </a:r>
            <a:r>
              <a:rPr lang="it-IT" dirty="0">
                <a:solidFill>
                  <a:srgbClr val="FFFF00"/>
                </a:solidFill>
                <a:latin typeface="AdvTT1ef22648.B"/>
              </a:rPr>
              <a:t>, Science 374, 168 (2021)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2CAA6D-BED8-42BA-8185-586D59ACADC3}"/>
              </a:ext>
            </a:extLst>
          </p:cNvPr>
          <p:cNvSpPr txBox="1"/>
          <p:nvPr/>
        </p:nvSpPr>
        <p:spPr>
          <a:xfrm>
            <a:off x="2913533" y="5238846"/>
            <a:ext cx="36599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err="1">
                <a:solidFill>
                  <a:schemeClr val="bg1"/>
                </a:solidFill>
              </a:rPr>
              <a:t>Convergence</a:t>
            </a:r>
            <a:r>
              <a:rPr lang="it-IT" sz="2000" dirty="0">
                <a:solidFill>
                  <a:schemeClr val="bg1"/>
                </a:solidFill>
              </a:rPr>
              <a:t> from </a:t>
            </a:r>
            <a:r>
              <a:rPr lang="it-IT" sz="2000" dirty="0" err="1">
                <a:solidFill>
                  <a:schemeClr val="bg1"/>
                </a:solidFill>
              </a:rPr>
              <a:t>many</a:t>
            </a:r>
            <a:r>
              <a:rPr lang="it-IT" sz="2000" dirty="0">
                <a:solidFill>
                  <a:schemeClr val="bg1"/>
                </a:solidFill>
              </a:rPr>
              <a:t> fields</a:t>
            </a: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	</a:t>
            </a:r>
            <a:r>
              <a:rPr lang="it-IT" sz="2000" dirty="0" err="1">
                <a:solidFill>
                  <a:schemeClr val="bg1"/>
                </a:solidFill>
              </a:rPr>
              <a:t>Optomechanics</a:t>
            </a:r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	Micro/</a:t>
            </a:r>
            <a:r>
              <a:rPr lang="it-IT" sz="2000" dirty="0" err="1">
                <a:solidFill>
                  <a:schemeClr val="bg1"/>
                </a:solidFill>
              </a:rPr>
              <a:t>nanomechanics</a:t>
            </a:r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	</a:t>
            </a:r>
            <a:r>
              <a:rPr lang="it-IT" sz="2000" dirty="0" err="1">
                <a:solidFill>
                  <a:schemeClr val="bg1"/>
                </a:solidFill>
              </a:rPr>
              <a:t>Atomic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physics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4DB571A-1509-491C-8992-5AE37EAF69B0}"/>
              </a:ext>
            </a:extLst>
          </p:cNvPr>
          <p:cNvSpPr/>
          <p:nvPr/>
        </p:nvSpPr>
        <p:spPr>
          <a:xfrm>
            <a:off x="4714667" y="2931151"/>
            <a:ext cx="1752600" cy="1295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212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8152F-3D2C-5B77-E0BE-B0DC9BA8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10972800" cy="1143000"/>
          </a:xfrm>
        </p:spPr>
        <p:txBody>
          <a:bodyPr/>
          <a:lstStyle/>
          <a:p>
            <a:pPr algn="l"/>
            <a:r>
              <a:rPr lang="it-IT" sz="4000" dirty="0" err="1"/>
              <a:t>Recent</a:t>
            </a:r>
            <a:r>
              <a:rPr lang="it-IT" sz="4000" dirty="0"/>
              <a:t> theory </a:t>
            </a:r>
            <a:r>
              <a:rPr lang="it-IT" sz="4000" dirty="0" err="1"/>
              <a:t>breakthrough</a:t>
            </a:r>
            <a:br>
              <a:rPr lang="it-IT" sz="4000" dirty="0"/>
            </a:b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451E3E-161A-4ABA-F52B-C720FB77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76600"/>
            <a:ext cx="8896178" cy="30053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1925E9-6E12-5B79-4C9A-621DC3AF6BF8}"/>
              </a:ext>
            </a:extLst>
          </p:cNvPr>
          <p:cNvSpPr txBox="1"/>
          <p:nvPr/>
        </p:nvSpPr>
        <p:spPr>
          <a:xfrm>
            <a:off x="228600" y="1007402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 err="1">
                <a:solidFill>
                  <a:schemeClr val="bg1"/>
                </a:solidFill>
              </a:rPr>
              <a:t>Nonclassical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states</a:t>
            </a:r>
            <a:r>
              <a:rPr lang="it-IT" sz="2400" dirty="0">
                <a:solidFill>
                  <a:schemeClr val="bg1"/>
                </a:solidFill>
              </a:rPr>
              <a:t> and entanglement </a:t>
            </a:r>
            <a:r>
              <a:rPr lang="it-IT" sz="2400" dirty="0" err="1">
                <a:solidFill>
                  <a:schemeClr val="bg1"/>
                </a:solidFill>
              </a:rPr>
              <a:t>may</a:t>
            </a:r>
            <a:r>
              <a:rPr lang="it-IT" sz="2400" dirty="0">
                <a:solidFill>
                  <a:schemeClr val="bg1"/>
                </a:solidFill>
              </a:rPr>
              <a:t> net be </a:t>
            </a:r>
            <a:r>
              <a:rPr lang="it-IT" sz="2400" dirty="0" err="1">
                <a:solidFill>
                  <a:schemeClr val="bg1"/>
                </a:solidFill>
              </a:rPr>
              <a:t>necessary</a:t>
            </a:r>
            <a:r>
              <a:rPr lang="it-IT" sz="2400" dirty="0">
                <a:solidFill>
                  <a:schemeClr val="bg1"/>
                </a:solidFill>
              </a:rPr>
              <a:t> to test </a:t>
            </a:r>
            <a:r>
              <a:rPr lang="it-IT" sz="2400" dirty="0" err="1">
                <a:solidFill>
                  <a:schemeClr val="bg1"/>
                </a:solidFill>
              </a:rPr>
              <a:t>if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gravity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quantum force.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Monitoring dynamics of </a:t>
            </a:r>
            <a:r>
              <a:rPr lang="it-IT" sz="2400" dirty="0" err="1">
                <a:solidFill>
                  <a:schemeClr val="bg1"/>
                </a:solidFill>
              </a:rPr>
              <a:t>two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interacting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mechanical</a:t>
            </a:r>
            <a:r>
              <a:rPr lang="it-IT" sz="2400" dirty="0">
                <a:solidFill>
                  <a:schemeClr val="bg1"/>
                </a:solidFill>
              </a:rPr>
              <a:t> systems </a:t>
            </a:r>
            <a:r>
              <a:rPr lang="it-IT" sz="2400" dirty="0" err="1">
                <a:solidFill>
                  <a:schemeClr val="bg1"/>
                </a:solidFill>
              </a:rPr>
              <a:t>prepared</a:t>
            </a:r>
            <a:r>
              <a:rPr lang="it-IT" sz="2400" dirty="0">
                <a:solidFill>
                  <a:schemeClr val="bg1"/>
                </a:solidFill>
              </a:rPr>
              <a:t> in </a:t>
            </a:r>
            <a:r>
              <a:rPr lang="it-IT" sz="2400" dirty="0" err="1">
                <a:solidFill>
                  <a:schemeClr val="bg1"/>
                </a:solidFill>
              </a:rPr>
              <a:t>coherent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states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may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suffice</a:t>
            </a:r>
            <a:endParaRPr lang="it-IT" sz="2400" dirty="0">
              <a:solidFill>
                <a:schemeClr val="bg1"/>
              </a:solidFill>
            </a:endParaRPr>
          </a:p>
          <a:p>
            <a:pPr algn="l"/>
            <a:r>
              <a:rPr lang="it-IT" sz="2400" dirty="0">
                <a:solidFill>
                  <a:schemeClr val="bg1"/>
                </a:solidFill>
              </a:rPr>
              <a:t>(Numbers </a:t>
            </a:r>
            <a:r>
              <a:rPr lang="it-IT" sz="2400" dirty="0" err="1">
                <a:solidFill>
                  <a:schemeClr val="bg1"/>
                </a:solidFill>
              </a:rPr>
              <a:t>still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very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tough</a:t>
            </a:r>
            <a:r>
              <a:rPr lang="it-IT" sz="2400" dirty="0">
                <a:solidFill>
                  <a:schemeClr val="bg1"/>
                </a:solidFill>
              </a:rPr>
              <a:t>..)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13165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84686" y="3020632"/>
          <a:ext cx="4848822" cy="379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686" y="3020632"/>
                        <a:ext cx="4848822" cy="3791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1" y="436208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CANTILEVER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0898" y="5532828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128" y="5918644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3852" y="1046593"/>
            <a:ext cx="381346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Stochastic modifications of unitary quantum dynamics </a:t>
            </a:r>
          </a:p>
          <a:p>
            <a:pPr algn="l"/>
            <a:r>
              <a:rPr lang="en-GB" sz="2000" u="sng" dirty="0">
                <a:solidFill>
                  <a:srgbClr val="FFFF00"/>
                </a:solidFill>
              </a:rPr>
              <a:t>GRW &amp; CSL models</a:t>
            </a:r>
          </a:p>
          <a:p>
            <a:pPr algn="l"/>
            <a:r>
              <a:rPr lang="en-GB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(G. </a:t>
            </a:r>
            <a:r>
              <a:rPr lang="en-GB" sz="20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Ghirardi</a:t>
            </a:r>
            <a:r>
              <a:rPr lang="en-GB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 et al, PRL 1986)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Explain wave-function collapse through a universal mass-proportional mechanism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u="sng" dirty="0">
                <a:solidFill>
                  <a:srgbClr val="FFFF00"/>
                </a:solidFill>
              </a:rPr>
              <a:t>Suppression of massive quantum superpositions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BUT ALSO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u="sng" dirty="0">
                <a:solidFill>
                  <a:srgbClr val="FFFF00"/>
                </a:solidFill>
              </a:rPr>
              <a:t>Violates energy conservation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 ( = universal force noise on mechanical systems )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1600200" y="-23892"/>
            <a:ext cx="8327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39F52B"/>
                </a:solidFill>
              </a:rPr>
              <a:t>Testing </a:t>
            </a:r>
            <a:r>
              <a:rPr lang="it-IT" sz="2400" dirty="0" err="1">
                <a:solidFill>
                  <a:srgbClr val="39F52B"/>
                </a:solidFill>
              </a:rPr>
              <a:t>Spontaneous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Wavefuction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Collapse</a:t>
            </a:r>
            <a:r>
              <a:rPr lang="it-IT" sz="2400" dirty="0">
                <a:solidFill>
                  <a:srgbClr val="39F52B"/>
                </a:solidFill>
              </a:rPr>
              <a:t>: the CSL model </a:t>
            </a:r>
            <a:br>
              <a:rPr lang="it-IT" sz="2400" dirty="0">
                <a:solidFill>
                  <a:srgbClr val="39F52B"/>
                </a:solidFill>
              </a:rPr>
            </a:br>
            <a:r>
              <a:rPr lang="it-IT" sz="2400" dirty="0">
                <a:solidFill>
                  <a:srgbClr val="39F52B"/>
                </a:solidFill>
              </a:rPr>
              <a:t>( = </a:t>
            </a:r>
            <a:r>
              <a:rPr lang="it-IT" sz="2400" dirty="0" err="1">
                <a:solidFill>
                  <a:srgbClr val="39F52B"/>
                </a:solidFill>
              </a:rPr>
              <a:t>Continuous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Spontanous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Localization</a:t>
            </a:r>
            <a:r>
              <a:rPr lang="it-IT" sz="2400" dirty="0">
                <a:solidFill>
                  <a:srgbClr val="39F52B"/>
                </a:solidFill>
              </a:rPr>
              <a:t>)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21AC180-3C92-4B16-96FA-8D9774D80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46" y="1242266"/>
            <a:ext cx="2308290" cy="17312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462448-CDE4-42BF-9DC1-A0A1FA5E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75" y="1199332"/>
            <a:ext cx="2472865" cy="17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BB5206-8E1B-4D2E-B1A5-E59DAAF2B3C3}"/>
              </a:ext>
            </a:extLst>
          </p:cNvPr>
          <p:cNvSpPr txBox="1"/>
          <p:nvPr/>
        </p:nvSpPr>
        <p:spPr>
          <a:xfrm>
            <a:off x="1212924" y="861926"/>
            <a:ext cx="568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A. Vinante et al, </a:t>
            </a:r>
            <a:r>
              <a:rPr lang="it-IT" dirty="0" err="1">
                <a:solidFill>
                  <a:schemeClr val="bg1"/>
                </a:solidFill>
              </a:rPr>
              <a:t>Phys</a:t>
            </a:r>
            <a:r>
              <a:rPr lang="it-IT" dirty="0">
                <a:solidFill>
                  <a:schemeClr val="bg1"/>
                </a:solidFill>
              </a:rPr>
              <a:t>. Rev. Lett. 125, 100404 (2020) </a:t>
            </a:r>
          </a:p>
        </p:txBody>
      </p:sp>
    </p:spTree>
    <p:extLst>
      <p:ext uri="{BB962C8B-B14F-4D97-AF65-F5344CB8AC3E}">
        <p14:creationId xmlns:p14="http://schemas.microsoft.com/office/powerpoint/2010/main" val="279472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1527308" y="1"/>
            <a:ext cx="7637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39F52B"/>
                </a:solidFill>
              </a:rPr>
              <a:t>Testing </a:t>
            </a:r>
            <a:r>
              <a:rPr lang="it-IT" sz="2400" dirty="0" err="1">
                <a:solidFill>
                  <a:srgbClr val="39F52B"/>
                </a:solidFill>
              </a:rPr>
              <a:t>spontaneous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wave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function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collapse</a:t>
            </a:r>
            <a:r>
              <a:rPr lang="it-IT" sz="2400" dirty="0">
                <a:solidFill>
                  <a:srgbClr val="39F52B"/>
                </a:solidFill>
              </a:rPr>
              <a:t> models </a:t>
            </a:r>
          </a:p>
          <a:p>
            <a:r>
              <a:rPr lang="it-IT" sz="2400" dirty="0">
                <a:solidFill>
                  <a:srgbClr val="39F52B"/>
                </a:solidFill>
              </a:rPr>
              <a:t>( = </a:t>
            </a:r>
            <a:r>
              <a:rPr lang="it-IT" sz="2400" dirty="0" err="1">
                <a:solidFill>
                  <a:srgbClr val="39F52B"/>
                </a:solidFill>
              </a:rPr>
              <a:t>Continuous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Spontaneous</a:t>
            </a:r>
            <a:r>
              <a:rPr lang="it-IT" sz="2400" dirty="0">
                <a:solidFill>
                  <a:srgbClr val="39F52B"/>
                </a:solidFill>
              </a:rPr>
              <a:t> </a:t>
            </a:r>
            <a:r>
              <a:rPr lang="it-IT" sz="2400" dirty="0" err="1">
                <a:solidFill>
                  <a:srgbClr val="39F52B"/>
                </a:solidFill>
              </a:rPr>
              <a:t>Localization</a:t>
            </a:r>
            <a:r>
              <a:rPr lang="it-IT" sz="2400" dirty="0">
                <a:solidFill>
                  <a:srgbClr val="39F52B"/>
                </a:solidFill>
              </a:rPr>
              <a:t>)</a:t>
            </a: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615CEC3-229B-4114-8ADF-71309D050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604256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1615CEC3-229B-4114-8ADF-71309D050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1600200"/>
                        <a:ext cx="6042562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9C8B0D-C66D-4D75-AA13-B8996814D28E}"/>
              </a:ext>
            </a:extLst>
          </p:cNvPr>
          <p:cNvSpPr txBox="1"/>
          <p:nvPr/>
        </p:nvSpPr>
        <p:spPr>
          <a:xfrm>
            <a:off x="7779562" y="1600200"/>
            <a:ext cx="304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err="1">
                <a:solidFill>
                  <a:srgbClr val="E38E1D"/>
                </a:solidFill>
              </a:rPr>
              <a:t>Predicted</a:t>
            </a:r>
            <a:r>
              <a:rPr lang="it-IT" b="1" dirty="0">
                <a:solidFill>
                  <a:srgbClr val="E38E1D"/>
                </a:solidFill>
              </a:rPr>
              <a:t> </a:t>
            </a:r>
            <a:r>
              <a:rPr lang="it-IT" b="1" dirty="0" err="1">
                <a:solidFill>
                  <a:srgbClr val="E38E1D"/>
                </a:solidFill>
              </a:rPr>
              <a:t>bound</a:t>
            </a:r>
            <a:r>
              <a:rPr lang="it-IT" dirty="0">
                <a:solidFill>
                  <a:schemeClr val="bg1"/>
                </a:solidFill>
              </a:rPr>
              <a:t> by: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u="sng" dirty="0">
                <a:solidFill>
                  <a:srgbClr val="FFFF00"/>
                </a:solidFill>
              </a:rPr>
              <a:t>2-sphere </a:t>
            </a:r>
            <a:r>
              <a:rPr lang="it-IT" u="sng" dirty="0" err="1">
                <a:solidFill>
                  <a:srgbClr val="FFFF00"/>
                </a:solidFill>
              </a:rPr>
              <a:t>dumbbell</a:t>
            </a:r>
            <a:r>
              <a:rPr lang="it-IT" dirty="0">
                <a:solidFill>
                  <a:schemeClr val="bg1"/>
                </a:solidFill>
              </a:rPr>
              <a:t>,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R=20 </a:t>
            </a:r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it-IT" dirty="0">
                <a:solidFill>
                  <a:schemeClr val="bg1"/>
                </a:solidFill>
              </a:rPr>
              <a:t>m</a:t>
            </a:r>
          </a:p>
          <a:p>
            <a:pPr algn="l"/>
            <a:r>
              <a:rPr lang="it-IT" dirty="0" err="1">
                <a:solidFill>
                  <a:schemeClr val="bg1"/>
                </a:solidFill>
              </a:rPr>
              <a:t>Librational</a:t>
            </a:r>
            <a:r>
              <a:rPr lang="it-IT" dirty="0">
                <a:solidFill>
                  <a:schemeClr val="bg1"/>
                </a:solidFill>
              </a:rPr>
              <a:t> mode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rgbClr val="FFFF00"/>
                </a:solidFill>
              </a:rPr>
              <a:t>Thermal </a:t>
            </a:r>
            <a:r>
              <a:rPr lang="it-IT" dirty="0" err="1">
                <a:solidFill>
                  <a:srgbClr val="FFFF00"/>
                </a:solidFill>
              </a:rPr>
              <a:t>noise</a:t>
            </a: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T=0.1 K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it-IT" dirty="0">
                <a:solidFill>
                  <a:schemeClr val="bg1"/>
                </a:solidFill>
              </a:rPr>
              <a:t>=10</a:t>
            </a:r>
            <a:r>
              <a:rPr lang="it-IT" baseline="30000" dirty="0">
                <a:solidFill>
                  <a:schemeClr val="bg1"/>
                </a:solidFill>
              </a:rPr>
              <a:t>6</a:t>
            </a:r>
            <a:r>
              <a:rPr lang="it-IT" dirty="0">
                <a:solidFill>
                  <a:schemeClr val="bg1"/>
                </a:solidFill>
              </a:rPr>
              <a:t> s</a:t>
            </a:r>
            <a:endParaRPr lang="it-IT" dirty="0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F1EBC1B-22A8-4281-A7C3-193B3A3B05CF}"/>
              </a:ext>
            </a:extLst>
          </p:cNvPr>
          <p:cNvSpPr txBox="1"/>
          <p:nvPr/>
        </p:nvSpPr>
        <p:spPr>
          <a:xfrm>
            <a:off x="5225045" y="4419599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1CC598-C831-4F15-AFCC-3432926E7272}"/>
              </a:ext>
            </a:extLst>
          </p:cNvPr>
          <p:cNvSpPr txBox="1"/>
          <p:nvPr/>
        </p:nvSpPr>
        <p:spPr>
          <a:xfrm>
            <a:off x="3581401" y="4465767"/>
            <a:ext cx="143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38E1D"/>
                </a:solidFill>
              </a:rPr>
              <a:t>LEVITATED</a:t>
            </a:r>
            <a:br>
              <a:rPr lang="it-IT" b="1" dirty="0">
                <a:solidFill>
                  <a:srgbClr val="E38E1D"/>
                </a:solidFill>
              </a:rPr>
            </a:br>
            <a:r>
              <a:rPr lang="it-IT" b="1" dirty="0">
                <a:solidFill>
                  <a:srgbClr val="E38E1D"/>
                </a:solidFill>
              </a:rPr>
              <a:t>MAGNET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C1BA5F2-1530-4FD1-BBC8-C079654172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057" y="2438402"/>
            <a:ext cx="5215733" cy="302784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2571FA43-A19A-41B2-8490-C0CFBAB085D8}"/>
              </a:ext>
            </a:extLst>
          </p:cNvPr>
          <p:cNvSpPr txBox="1"/>
          <p:nvPr/>
        </p:nvSpPr>
        <p:spPr>
          <a:xfrm>
            <a:off x="2113503" y="323807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CANTILEVER</a:t>
            </a:r>
          </a:p>
        </p:txBody>
      </p:sp>
    </p:spTree>
    <p:extLst>
      <p:ext uri="{BB962C8B-B14F-4D97-AF65-F5344CB8AC3E}">
        <p14:creationId xmlns:p14="http://schemas.microsoft.com/office/powerpoint/2010/main" val="8915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7B24B-275C-B6ED-8759-FCF099BD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6A7B6E-D06F-9621-95F1-A910310A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0"/>
            <a:ext cx="12192000" cy="674093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DA2D08-587F-3D9A-3169-15E912F42333}"/>
              </a:ext>
            </a:extLst>
          </p:cNvPr>
          <p:cNvSpPr txBox="1"/>
          <p:nvPr/>
        </p:nvSpPr>
        <p:spPr>
          <a:xfrm>
            <a:off x="2907323" y="274638"/>
            <a:ext cx="434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GRAVITY PROBE B</a:t>
            </a:r>
          </a:p>
        </p:txBody>
      </p:sp>
    </p:spTree>
    <p:extLst>
      <p:ext uri="{BB962C8B-B14F-4D97-AF65-F5344CB8AC3E}">
        <p14:creationId xmlns:p14="http://schemas.microsoft.com/office/powerpoint/2010/main" val="1564021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D2484-A4FD-4A19-81D2-0D734A90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283"/>
            <a:ext cx="12191999" cy="639762"/>
          </a:xfrm>
        </p:spPr>
        <p:txBody>
          <a:bodyPr/>
          <a:lstStyle/>
          <a:p>
            <a:r>
              <a:rPr lang="it-IT" sz="3600" dirty="0">
                <a:solidFill>
                  <a:srgbClr val="39F52B"/>
                </a:solidFill>
              </a:rPr>
              <a:t>Test GR frame-</a:t>
            </a:r>
            <a:r>
              <a:rPr lang="it-IT" sz="3600" dirty="0" err="1">
                <a:solidFill>
                  <a:srgbClr val="39F52B"/>
                </a:solidFill>
              </a:rPr>
              <a:t>dragging</a:t>
            </a:r>
            <a:r>
              <a:rPr lang="it-IT" sz="3600" dirty="0">
                <a:solidFill>
                  <a:srgbClr val="39F52B"/>
                </a:solidFill>
              </a:rPr>
              <a:t> with a </a:t>
            </a:r>
            <a:r>
              <a:rPr lang="it-IT" sz="3600" dirty="0" err="1">
                <a:solidFill>
                  <a:srgbClr val="39F52B"/>
                </a:solidFill>
              </a:rPr>
              <a:t>ferromagnetic</a:t>
            </a:r>
            <a:r>
              <a:rPr lang="it-IT" sz="3600" dirty="0">
                <a:solidFill>
                  <a:srgbClr val="39F52B"/>
                </a:solidFill>
              </a:rPr>
              <a:t> </a:t>
            </a:r>
            <a:r>
              <a:rPr lang="it-IT" sz="3600" dirty="0" err="1">
                <a:solidFill>
                  <a:srgbClr val="39F52B"/>
                </a:solidFill>
              </a:rPr>
              <a:t>gyroscope</a:t>
            </a:r>
            <a:endParaRPr lang="it-IT" sz="3600" dirty="0">
              <a:solidFill>
                <a:srgbClr val="39F52B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155B9F-B66E-435E-8810-6FAD0FAE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2" y="1175968"/>
            <a:ext cx="7097127" cy="19645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1A3817-A2FB-462F-9584-ED92BD1A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1" y="3660785"/>
            <a:ext cx="4372562" cy="31566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79DD85-0D8C-4074-A98B-DE9CF89DAAC1}"/>
              </a:ext>
            </a:extLst>
          </p:cNvPr>
          <p:cNvSpPr txBox="1"/>
          <p:nvPr/>
        </p:nvSpPr>
        <p:spPr>
          <a:xfrm>
            <a:off x="1225596" y="664186"/>
            <a:ext cx="974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TEST of GR (</a:t>
            </a:r>
            <a:r>
              <a:rPr lang="it-IT" dirty="0" err="1">
                <a:solidFill>
                  <a:schemeClr val="bg1"/>
                </a:solidFill>
              </a:rPr>
              <a:t>Lense-Thirring</a:t>
            </a:r>
            <a:r>
              <a:rPr lang="it-IT" dirty="0">
                <a:solidFill>
                  <a:schemeClr val="bg1"/>
                </a:solidFill>
              </a:rPr>
              <a:t>) </a:t>
            </a:r>
            <a:r>
              <a:rPr lang="it-IT" dirty="0" err="1">
                <a:solidFill>
                  <a:schemeClr val="bg1"/>
                </a:solidFill>
              </a:rPr>
              <a:t>using</a:t>
            </a:r>
            <a:r>
              <a:rPr lang="it-IT" dirty="0">
                <a:solidFill>
                  <a:schemeClr val="bg1"/>
                </a:solidFill>
              </a:rPr>
              <a:t> quantum spin </a:t>
            </a:r>
            <a:r>
              <a:rPr lang="it-IT" dirty="0" err="1">
                <a:solidFill>
                  <a:schemeClr val="bg1"/>
                </a:solidFill>
              </a:rPr>
              <a:t>angular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momentum</a:t>
            </a:r>
            <a:r>
              <a:rPr lang="it-IT" dirty="0">
                <a:solidFill>
                  <a:schemeClr val="bg1"/>
                </a:solidFill>
              </a:rPr>
              <a:t>  ( </a:t>
            </a:r>
            <a:r>
              <a:rPr lang="it-IT" u="sng" dirty="0">
                <a:solidFill>
                  <a:schemeClr val="bg1"/>
                </a:solidFill>
              </a:rPr>
              <a:t>Quantum + </a:t>
            </a:r>
            <a:r>
              <a:rPr lang="it-IT" u="sng" dirty="0" err="1">
                <a:solidFill>
                  <a:schemeClr val="bg1"/>
                </a:solidFill>
              </a:rPr>
              <a:t>Gravity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! 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61E05E-DC84-4B18-A480-4F11294F0693}"/>
              </a:ext>
            </a:extLst>
          </p:cNvPr>
          <p:cNvSpPr txBox="1"/>
          <p:nvPr/>
        </p:nvSpPr>
        <p:spPr>
          <a:xfrm>
            <a:off x="1447802" y="3291453"/>
            <a:ext cx="28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Ferromagnetic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gyroscope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D299C4-63AC-4B47-8505-0D29D5302CC5}"/>
              </a:ext>
            </a:extLst>
          </p:cNvPr>
          <p:cNvSpPr txBox="1"/>
          <p:nvPr/>
        </p:nvSpPr>
        <p:spPr>
          <a:xfrm>
            <a:off x="5849366" y="3551872"/>
            <a:ext cx="546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Precession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local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inertial</a:t>
            </a:r>
            <a:r>
              <a:rPr lang="it-IT" sz="2400" dirty="0">
                <a:solidFill>
                  <a:schemeClr val="bg1"/>
                </a:solidFill>
              </a:rPr>
              <a:t> frame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For electron spin, </a:t>
            </a:r>
            <a:r>
              <a:rPr lang="it-IT" sz="2400" dirty="0" err="1">
                <a:solidFill>
                  <a:schemeClr val="bg1"/>
                </a:solidFill>
              </a:rPr>
              <a:t>rotational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motion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equivalent</a:t>
            </a:r>
            <a:r>
              <a:rPr lang="it-IT" sz="2400" dirty="0">
                <a:solidFill>
                  <a:schemeClr val="bg1"/>
                </a:solidFill>
              </a:rPr>
              <a:t> to a </a:t>
            </a:r>
            <a:r>
              <a:rPr lang="it-IT" sz="2400" dirty="0" err="1">
                <a:solidFill>
                  <a:schemeClr val="bg1"/>
                </a:solidFill>
              </a:rPr>
              <a:t>magnetic</a:t>
            </a:r>
            <a:r>
              <a:rPr lang="it-IT" sz="2400" dirty="0">
                <a:solidFill>
                  <a:schemeClr val="bg1"/>
                </a:solidFill>
              </a:rPr>
              <a:t> field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D3EB27-A772-4F3E-BFD5-D243859B46D3}"/>
              </a:ext>
            </a:extLst>
          </p:cNvPr>
          <p:cNvSpPr txBox="1"/>
          <p:nvPr/>
        </p:nvSpPr>
        <p:spPr>
          <a:xfrm>
            <a:off x="6360039" y="5382927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B=</a:t>
            </a:r>
            <a:r>
              <a:rPr lang="it-IT" sz="3200" dirty="0">
                <a:solidFill>
                  <a:schemeClr val="bg1"/>
                </a:solidFill>
                <a:latin typeface="Symbol" panose="05050102010706020507" pitchFamily="18" charset="2"/>
              </a:rPr>
              <a:t>W/g </a:t>
            </a:r>
            <a:r>
              <a:rPr lang="it-IT" sz="32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10</a:t>
            </a:r>
            <a:r>
              <a:rPr lang="it-IT" sz="3200" baseline="300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-25</a:t>
            </a:r>
            <a:r>
              <a:rPr lang="it-IT" sz="32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T  !!</a:t>
            </a:r>
            <a:endParaRPr lang="it-IT" sz="32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612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9E042-99D9-07BE-5BF5-6BEE8444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8262"/>
            <a:ext cx="10972800" cy="1143000"/>
          </a:xfrm>
        </p:spPr>
        <p:txBody>
          <a:bodyPr/>
          <a:lstStyle/>
          <a:p>
            <a:r>
              <a:rPr lang="it-IT" dirty="0"/>
              <a:t> Testing </a:t>
            </a:r>
            <a:r>
              <a:rPr lang="it-IT" dirty="0" err="1"/>
              <a:t>gravity</a:t>
            </a:r>
            <a:r>
              <a:rPr lang="it-IT" dirty="0"/>
              <a:t>-quantum connection?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FC5116-94E3-62A3-0397-7FD60ABB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" y="871879"/>
            <a:ext cx="8077789" cy="5486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2BB562-8296-60FC-DE78-53FFD3A885DC}"/>
              </a:ext>
            </a:extLst>
          </p:cNvPr>
          <p:cNvSpPr txBox="1"/>
          <p:nvPr/>
        </p:nvSpPr>
        <p:spPr>
          <a:xfrm>
            <a:off x="8166451" y="1676400"/>
            <a:ext cx="3796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</a:rPr>
              <a:t>To  </a:t>
            </a:r>
            <a:r>
              <a:rPr lang="it-IT" sz="2000" dirty="0" err="1">
                <a:solidFill>
                  <a:schemeClr val="bg1"/>
                </a:solidFill>
              </a:rPr>
              <a:t>predict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gyro-magnetic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factor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g</a:t>
            </a:r>
            <a:r>
              <a:rPr lang="it-IT" sz="2000" dirty="0">
                <a:solidFill>
                  <a:schemeClr val="bg1"/>
                </a:solidFill>
                <a:sym typeface="Symbol" panose="05050102010706020507" pitchFamily="18" charset="2"/>
              </a:rPr>
              <a:t></a:t>
            </a:r>
            <a:r>
              <a:rPr lang="it-IT" sz="2000" dirty="0">
                <a:solidFill>
                  <a:schemeClr val="bg1"/>
                </a:solidFill>
              </a:rPr>
              <a:t>2 </a:t>
            </a:r>
            <a:r>
              <a:rPr lang="it-IT" sz="2000" dirty="0" err="1">
                <a:solidFill>
                  <a:schemeClr val="bg1"/>
                </a:solidFill>
              </a:rPr>
              <a:t>we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had</a:t>
            </a:r>
            <a:r>
              <a:rPr lang="it-IT" sz="2000" dirty="0">
                <a:solidFill>
                  <a:schemeClr val="bg1"/>
                </a:solidFill>
              </a:rPr>
              <a:t> to </a:t>
            </a:r>
            <a:r>
              <a:rPr lang="it-IT" sz="2000" dirty="0" err="1">
                <a:solidFill>
                  <a:schemeClr val="bg1"/>
                </a:solidFill>
              </a:rPr>
              <a:t>wait</a:t>
            </a:r>
            <a:r>
              <a:rPr lang="it-IT" sz="2000" dirty="0">
                <a:solidFill>
                  <a:schemeClr val="bg1"/>
                </a:solidFill>
              </a:rPr>
              <a:t> for</a:t>
            </a:r>
          </a:p>
          <a:p>
            <a:pPr algn="l"/>
            <a:r>
              <a:rPr lang="it-IT" sz="2000" dirty="0">
                <a:solidFill>
                  <a:srgbClr val="39F52B"/>
                </a:solidFill>
              </a:rPr>
              <a:t>Dirac </a:t>
            </a:r>
            <a:r>
              <a:rPr lang="it-IT" sz="2000" dirty="0" err="1">
                <a:solidFill>
                  <a:srgbClr val="39F52B"/>
                </a:solidFill>
              </a:rPr>
              <a:t>equation</a:t>
            </a:r>
            <a:r>
              <a:rPr lang="it-IT" sz="2000" dirty="0">
                <a:solidFill>
                  <a:srgbClr val="39F52B"/>
                </a:solidFill>
              </a:rPr>
              <a:t> + QED </a:t>
            </a:r>
          </a:p>
          <a:p>
            <a:pPr algn="l"/>
            <a:endParaRPr lang="it-IT" sz="2000" dirty="0">
              <a:solidFill>
                <a:srgbClr val="FFFF00"/>
              </a:solidFill>
            </a:endParaRPr>
          </a:p>
          <a:p>
            <a:pPr algn="l"/>
            <a:endParaRPr lang="it-IT" sz="2000" dirty="0">
              <a:solidFill>
                <a:srgbClr val="FFFF00"/>
              </a:solidFill>
            </a:endParaRPr>
          </a:p>
          <a:p>
            <a:pPr algn="l"/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To </a:t>
            </a:r>
            <a:r>
              <a:rPr lang="it-IT" sz="2000" dirty="0" err="1">
                <a:solidFill>
                  <a:schemeClr val="bg1"/>
                </a:solidFill>
              </a:rPr>
              <a:t>predict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gyro-gravitomagnetic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factor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we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would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need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rgbClr val="39F52B"/>
                </a:solidFill>
              </a:rPr>
              <a:t>quantum </a:t>
            </a:r>
            <a:r>
              <a:rPr lang="it-IT" sz="2000" dirty="0" err="1">
                <a:solidFill>
                  <a:srgbClr val="39F52B"/>
                </a:solidFill>
              </a:rPr>
              <a:t>gravity</a:t>
            </a:r>
            <a:r>
              <a:rPr lang="it-IT" sz="2000" dirty="0">
                <a:solidFill>
                  <a:srgbClr val="39F52B"/>
                </a:solidFill>
              </a:rPr>
              <a:t>! </a:t>
            </a:r>
          </a:p>
          <a:p>
            <a:pPr algn="l"/>
            <a:endParaRPr lang="it-IT" sz="2000" dirty="0">
              <a:solidFill>
                <a:srgbClr val="39F52B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A6FBFF-B25F-CA96-DC4C-82F3ED780C25}"/>
              </a:ext>
            </a:extLst>
          </p:cNvPr>
          <p:cNvSpPr txBox="1"/>
          <p:nvPr/>
        </p:nvSpPr>
        <p:spPr>
          <a:xfrm>
            <a:off x="8534400" y="4976225"/>
            <a:ext cx="3429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rgbClr val="39F52B"/>
                </a:solidFill>
              </a:rPr>
              <a:t>AND WHAT IF GRAVITY IS CLASSICAL? </a:t>
            </a:r>
            <a:br>
              <a:rPr lang="it-IT" sz="2000" dirty="0">
                <a:solidFill>
                  <a:srgbClr val="39F52B"/>
                </a:solidFill>
              </a:rPr>
            </a:br>
            <a:r>
              <a:rPr lang="it-IT" sz="2000" dirty="0">
                <a:solidFill>
                  <a:srgbClr val="39F52B"/>
                </a:solidFill>
              </a:rPr>
              <a:t>SHOULD WE SEE ANY FRAME-DRAGGING 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176F015-590F-9D6E-11B9-5D7587D95340}"/>
              </a:ext>
            </a:extLst>
          </p:cNvPr>
          <p:cNvSpPr/>
          <p:nvPr/>
        </p:nvSpPr>
        <p:spPr>
          <a:xfrm>
            <a:off x="269631" y="2514600"/>
            <a:ext cx="5715000" cy="1295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402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BEB58-C8CD-B667-D051-DC8CF980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76200"/>
            <a:ext cx="8915400" cy="1143000"/>
          </a:xfrm>
        </p:spPr>
        <p:txBody>
          <a:bodyPr/>
          <a:lstStyle/>
          <a:p>
            <a:r>
              <a:rPr lang="it-IT" dirty="0"/>
              <a:t>Take-home </a:t>
            </a:r>
            <a:r>
              <a:rPr lang="it-IT" dirty="0" err="1"/>
              <a:t>message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E0816A-1409-172E-EEF7-98CE7CC2A77F}"/>
              </a:ext>
            </a:extLst>
          </p:cNvPr>
          <p:cNvSpPr txBox="1"/>
          <p:nvPr/>
        </p:nvSpPr>
        <p:spPr>
          <a:xfrm flipH="1">
            <a:off x="1562100" y="685800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Levitated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magnets</a:t>
            </a:r>
            <a:r>
              <a:rPr lang="it-IT" sz="2800" dirty="0">
                <a:solidFill>
                  <a:schemeClr val="bg1"/>
                </a:solidFill>
              </a:rPr>
              <a:t>: a new </a:t>
            </a:r>
            <a:r>
              <a:rPr lang="it-IT" sz="2800" dirty="0" err="1">
                <a:solidFill>
                  <a:schemeClr val="bg1"/>
                </a:solidFill>
              </a:rPr>
              <a:t>platform</a:t>
            </a:r>
            <a:r>
              <a:rPr lang="it-IT" sz="2800" dirty="0">
                <a:solidFill>
                  <a:schemeClr val="bg1"/>
                </a:solidFill>
              </a:rPr>
              <a:t> for </a:t>
            </a:r>
            <a:r>
              <a:rPr lang="it-IT" sz="2800" dirty="0" err="1">
                <a:solidFill>
                  <a:schemeClr val="bg1"/>
                </a:solidFill>
              </a:rPr>
              <a:t>ultrasensitive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mechanical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sensors</a:t>
            </a:r>
            <a:endParaRPr lang="it-IT" sz="2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Possibly</a:t>
            </a:r>
            <a:r>
              <a:rPr lang="it-IT" sz="2800" dirty="0">
                <a:solidFill>
                  <a:schemeClr val="bg1"/>
                </a:solidFill>
              </a:rPr>
              <a:t> one of </a:t>
            </a:r>
            <a:r>
              <a:rPr lang="it-IT" sz="2800" dirty="0">
                <a:solidFill>
                  <a:srgbClr val="FFFF00"/>
                </a:solidFill>
              </a:rPr>
              <a:t>the best </a:t>
            </a:r>
            <a:r>
              <a:rPr lang="it-IT" sz="2800" dirty="0" err="1">
                <a:solidFill>
                  <a:srgbClr val="FFFF00"/>
                </a:solidFill>
              </a:rPr>
              <a:t>magnetometers</a:t>
            </a:r>
            <a:r>
              <a:rPr lang="it-IT" sz="2800" dirty="0">
                <a:solidFill>
                  <a:srgbClr val="FFFF00"/>
                </a:solidFill>
              </a:rPr>
              <a:t> in </a:t>
            </a:r>
            <a:r>
              <a:rPr lang="it-IT" sz="2800" dirty="0" err="1">
                <a:solidFill>
                  <a:srgbClr val="FFFF00"/>
                </a:solidFill>
              </a:rPr>
              <a:t>terms</a:t>
            </a:r>
            <a:r>
              <a:rPr lang="it-IT" sz="2800" dirty="0">
                <a:solidFill>
                  <a:srgbClr val="FFFF00"/>
                </a:solidFill>
              </a:rPr>
              <a:t> of energy </a:t>
            </a:r>
            <a:r>
              <a:rPr lang="it-IT" sz="2800" dirty="0" err="1">
                <a:solidFill>
                  <a:srgbClr val="FFFF00"/>
                </a:solidFill>
              </a:rPr>
              <a:t>resolution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66"/>
                </a:solidFill>
              </a:rPr>
              <a:t>A </a:t>
            </a:r>
            <a:r>
              <a:rPr lang="it-IT" sz="2800" dirty="0" err="1">
                <a:solidFill>
                  <a:srgbClr val="FFFF66"/>
                </a:solidFill>
              </a:rPr>
              <a:t>gyroscope</a:t>
            </a:r>
            <a:r>
              <a:rPr lang="it-IT" sz="2800" dirty="0">
                <a:solidFill>
                  <a:srgbClr val="FFFF66"/>
                </a:solidFill>
              </a:rPr>
              <a:t> </a:t>
            </a:r>
            <a:r>
              <a:rPr lang="it-IT" sz="2800" dirty="0" err="1">
                <a:solidFill>
                  <a:srgbClr val="FFFF66"/>
                </a:solidFill>
              </a:rPr>
              <a:t>without</a:t>
            </a:r>
            <a:r>
              <a:rPr lang="it-IT" sz="2800" dirty="0">
                <a:solidFill>
                  <a:srgbClr val="FFFF66"/>
                </a:solidFill>
              </a:rPr>
              <a:t> </a:t>
            </a:r>
            <a:r>
              <a:rPr lang="it-IT" sz="2800" dirty="0" err="1">
                <a:solidFill>
                  <a:srgbClr val="FFFF66"/>
                </a:solidFill>
              </a:rPr>
              <a:t>rotations</a:t>
            </a:r>
            <a:r>
              <a:rPr lang="it-IT" sz="2800" dirty="0">
                <a:solidFill>
                  <a:srgbClr val="FFFF66"/>
                </a:solidFill>
              </a:rPr>
              <a:t>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bg1"/>
                </a:solidFill>
              </a:rPr>
              <a:t>Fundamental</a:t>
            </a:r>
            <a:r>
              <a:rPr lang="it-IT" sz="2800" dirty="0">
                <a:solidFill>
                  <a:schemeClr val="bg1"/>
                </a:solidFill>
              </a:rPr>
              <a:t> and quantum </a:t>
            </a:r>
            <a:r>
              <a:rPr lang="it-IT" sz="2800" dirty="0" err="1">
                <a:solidFill>
                  <a:schemeClr val="bg1"/>
                </a:solidFill>
              </a:rPr>
              <a:t>physics</a:t>
            </a:r>
            <a:endParaRPr lang="it-IT" sz="2800" dirty="0">
              <a:solidFill>
                <a:schemeClr val="bg1"/>
              </a:solidFill>
            </a:endParaRPr>
          </a:p>
          <a:p>
            <a:pPr lvl="1" algn="l"/>
            <a:r>
              <a:rPr lang="it-IT" sz="28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Axion</a:t>
            </a:r>
            <a:r>
              <a:rPr lang="it-IT" sz="2400" dirty="0">
                <a:solidFill>
                  <a:schemeClr val="bg1"/>
                </a:solidFill>
              </a:rPr>
              <a:t> dark </a:t>
            </a:r>
            <a:r>
              <a:rPr lang="it-IT" sz="2400" dirty="0" err="1">
                <a:solidFill>
                  <a:schemeClr val="bg1"/>
                </a:solidFill>
              </a:rPr>
              <a:t>matter</a:t>
            </a:r>
            <a:r>
              <a:rPr lang="it-IT" sz="2400" dirty="0">
                <a:solidFill>
                  <a:schemeClr val="bg1"/>
                </a:solidFill>
              </a:rPr>
              <a:t> &amp; </a:t>
            </a:r>
            <a:r>
              <a:rPr lang="it-IT" sz="2400" dirty="0" err="1">
                <a:solidFill>
                  <a:schemeClr val="bg1"/>
                </a:solidFill>
              </a:rPr>
              <a:t>exotic</a:t>
            </a:r>
            <a:r>
              <a:rPr lang="it-IT" sz="2400" dirty="0">
                <a:solidFill>
                  <a:schemeClr val="bg1"/>
                </a:solidFill>
              </a:rPr>
              <a:t> interactions</a:t>
            </a: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Gravity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at</a:t>
            </a:r>
            <a:r>
              <a:rPr lang="it-IT" sz="2400" dirty="0">
                <a:solidFill>
                  <a:schemeClr val="bg1"/>
                </a:solidFill>
              </a:rPr>
              <a:t> the microscale</a:t>
            </a: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</a:t>
            </a:r>
            <a:r>
              <a:rPr lang="it-IT" sz="2400" dirty="0" err="1">
                <a:solidFill>
                  <a:schemeClr val="bg1"/>
                </a:solidFill>
              </a:rPr>
              <a:t>Spontaneous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collapse</a:t>
            </a:r>
            <a:r>
              <a:rPr lang="it-IT" sz="2400" dirty="0">
                <a:solidFill>
                  <a:schemeClr val="bg1"/>
                </a:solidFill>
              </a:rPr>
              <a:t> models</a:t>
            </a:r>
          </a:p>
          <a:p>
            <a:pPr lvl="1" algn="l"/>
            <a:r>
              <a:rPr lang="it-IT" sz="2400" dirty="0">
                <a:solidFill>
                  <a:schemeClr val="bg1"/>
                </a:solidFill>
              </a:rPr>
              <a:t>	GR </a:t>
            </a:r>
            <a:r>
              <a:rPr lang="it-IT" sz="2400" dirty="0" err="1">
                <a:solidFill>
                  <a:schemeClr val="bg1"/>
                </a:solidFill>
              </a:rPr>
              <a:t>tests</a:t>
            </a:r>
            <a:endParaRPr lang="it-IT" sz="2400" dirty="0">
              <a:solidFill>
                <a:schemeClr val="bg1"/>
              </a:solidFill>
            </a:endParaRPr>
          </a:p>
          <a:p>
            <a:pPr lvl="1" algn="l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8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3AD0A1-E1DE-6ECF-1340-C48FC9AA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5984"/>
            <a:ext cx="6134099" cy="34504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8DF8E2-8905-F703-EAEB-251341B38AFF}"/>
              </a:ext>
            </a:extLst>
          </p:cNvPr>
          <p:cNvSpPr txBox="1"/>
          <p:nvPr/>
        </p:nvSpPr>
        <p:spPr>
          <a:xfrm>
            <a:off x="19050" y="3756659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The </a:t>
            </a:r>
            <a:r>
              <a:rPr lang="it-IT" dirty="0" err="1">
                <a:solidFill>
                  <a:srgbClr val="FFFF00"/>
                </a:solidFill>
              </a:rPr>
              <a:t>Cryo</a:t>
            </a:r>
            <a:r>
              <a:rPr lang="it-IT" dirty="0">
                <a:solidFill>
                  <a:srgbClr val="FFFF00"/>
                </a:solidFill>
              </a:rPr>
              <a:t> &amp; Quantum team in Trento: CNR-IFN + FBK + </a:t>
            </a:r>
            <a:r>
              <a:rPr lang="it-IT" dirty="0" err="1">
                <a:solidFill>
                  <a:srgbClr val="FFFF00"/>
                </a:solidFill>
              </a:rPr>
              <a:t>UniTN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" name="Picture 2" descr="QuantERA">
            <a:extLst>
              <a:ext uri="{FF2B5EF4-FFF2-40B4-BE49-F238E27FC236}">
                <a16:creationId xmlns:a16="http://schemas.microsoft.com/office/drawing/2014/main" id="{4F184BF8-C03D-785C-A714-9E1AAE0A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10" y="3980922"/>
            <a:ext cx="2314575" cy="571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B6F90462-B87C-ADC6-FED1-11763C32DFD6}"/>
              </a:ext>
            </a:extLst>
          </p:cNvPr>
          <p:cNvSpPr txBox="1"/>
          <p:nvPr/>
        </p:nvSpPr>
        <p:spPr>
          <a:xfrm>
            <a:off x="6996064" y="295870"/>
            <a:ext cx="24994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i="1" dirty="0">
                <a:solidFill>
                  <a:schemeClr val="bg1"/>
                </a:solidFill>
                <a:latin typeface="Roboto "/>
              </a:rPr>
              <a:t>Current members</a:t>
            </a:r>
          </a:p>
          <a:p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Felix Ahrens</a:t>
            </a:r>
          </a:p>
          <a:p>
            <a:r>
              <a:rPr lang="en-GB" sz="1800" dirty="0" err="1">
                <a:solidFill>
                  <a:schemeClr val="bg1"/>
                </a:solidFill>
                <a:latin typeface="Roboto "/>
              </a:rPr>
              <a:t>Nicolò</a:t>
            </a:r>
            <a:r>
              <a:rPr lang="en-GB" sz="1800" dirty="0">
                <a:solidFill>
                  <a:schemeClr val="bg1"/>
                </a:solidFill>
                <a:latin typeface="Roboto 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Crescini</a:t>
            </a:r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Paolo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Falferi</a:t>
            </a:r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Benno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Margesin</a:t>
            </a:r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Federica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Mantegazzini</a:t>
            </a:r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Renato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Mezzena</a:t>
            </a:r>
            <a:endParaRPr lang="en-GB" sz="1800" dirty="0">
              <a:solidFill>
                <a:schemeClr val="bg1"/>
              </a:solidFill>
              <a:latin typeface="Roboto "/>
            </a:endParaRPr>
          </a:p>
          <a:p>
            <a:r>
              <a:rPr lang="en-GB" sz="1800" dirty="0">
                <a:solidFill>
                  <a:schemeClr val="bg1"/>
                </a:solidFill>
                <a:latin typeface="Roboto "/>
              </a:rPr>
              <a:t>Andrea </a:t>
            </a:r>
            <a:r>
              <a:rPr lang="en-GB" sz="1800" dirty="0" err="1">
                <a:solidFill>
                  <a:schemeClr val="bg1"/>
                </a:solidFill>
                <a:latin typeface="Roboto "/>
              </a:rPr>
              <a:t>Vinante</a:t>
            </a:r>
            <a:endParaRPr lang="en-US" sz="1800" dirty="0">
              <a:solidFill>
                <a:schemeClr val="bg1"/>
              </a:solidFill>
              <a:latin typeface="Roboto 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4B9FF8-8E8A-A2EE-0C31-3D69A53D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02" y="4708746"/>
            <a:ext cx="1154170" cy="1154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4" descr="TIFPA Trento Institute for Fundamental Physics and Applications">
            <a:extLst>
              <a:ext uri="{FF2B5EF4-FFF2-40B4-BE49-F238E27FC236}">
                <a16:creationId xmlns:a16="http://schemas.microsoft.com/office/drawing/2014/main" id="{55B66424-22B6-4B5F-785A-591DD4A1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38" y="6033021"/>
            <a:ext cx="1015317" cy="614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Quantum Information, Algebra and Geometry Workgroup">
            <a:extLst>
              <a:ext uri="{FF2B5EF4-FFF2-40B4-BE49-F238E27FC236}">
                <a16:creationId xmlns:a16="http://schemas.microsoft.com/office/drawing/2014/main" id="{BE6E5928-E9AE-BD46-780A-82F4B8EB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92" y="6066602"/>
            <a:ext cx="122078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stituto Di Fotonica E Nanotecnologie | Phablabs 4.0">
            <a:extLst>
              <a:ext uri="{FF2B5EF4-FFF2-40B4-BE49-F238E27FC236}">
                <a16:creationId xmlns:a16="http://schemas.microsoft.com/office/drawing/2014/main" id="{F66BFE30-62AD-6A4D-4764-4428BF7A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70" y="485188"/>
            <a:ext cx="1886605" cy="3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BK | Fondazione Bruno Kessler">
            <a:extLst>
              <a:ext uri="{FF2B5EF4-FFF2-40B4-BE49-F238E27FC236}">
                <a16:creationId xmlns:a16="http://schemas.microsoft.com/office/drawing/2014/main" id="{A695CA23-71FF-782B-6944-25E43A68E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b="19388"/>
          <a:stretch/>
        </p:blipFill>
        <p:spPr bwMode="auto">
          <a:xfrm>
            <a:off x="10029170" y="1052675"/>
            <a:ext cx="1219981" cy="7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New logo of the University of Trento revealed | UniTrento">
            <a:extLst>
              <a:ext uri="{FF2B5EF4-FFF2-40B4-BE49-F238E27FC236}">
                <a16:creationId xmlns:a16="http://schemas.microsoft.com/office/drawing/2014/main" id="{4AEAEEC1-1D83-453D-0712-2F0627CA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70" y="1919032"/>
            <a:ext cx="1788709" cy="5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FE10B6-ECB2-A69E-7F44-45B79FE22DA2}"/>
              </a:ext>
            </a:extLst>
          </p:cNvPr>
          <p:cNvSpPr txBox="1"/>
          <p:nvPr/>
        </p:nvSpPr>
        <p:spPr>
          <a:xfrm>
            <a:off x="9982104" y="3509224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FUNDING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E7051F1-78DE-14B8-8D7D-9739B0B91269}"/>
              </a:ext>
            </a:extLst>
          </p:cNvPr>
          <p:cNvSpPr/>
          <p:nvPr/>
        </p:nvSpPr>
        <p:spPr>
          <a:xfrm>
            <a:off x="9144000" y="3920829"/>
            <a:ext cx="2876550" cy="2787407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105A4A-3293-DE65-AC4B-BBC5F883C300}"/>
              </a:ext>
            </a:extLst>
          </p:cNvPr>
          <p:cNvSpPr txBox="1"/>
          <p:nvPr/>
        </p:nvSpPr>
        <p:spPr>
          <a:xfrm>
            <a:off x="703052" y="4358442"/>
            <a:ext cx="6139636" cy="1708160"/>
          </a:xfrm>
          <a:prstGeom prst="rect">
            <a:avLst/>
          </a:prstGeom>
          <a:solidFill>
            <a:srgbClr val="39F52B">
              <a:alpha val="29000"/>
            </a:srgbClr>
          </a:solidFill>
          <a:ln w="25400">
            <a:solidFill>
              <a:srgbClr val="39F52B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dirty="0">
                <a:solidFill>
                  <a:srgbClr val="FFFF66"/>
                </a:solidFill>
              </a:rPr>
              <a:t>ACTIVITIES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Superconducting</a:t>
            </a:r>
            <a:r>
              <a:rPr lang="it-IT" dirty="0">
                <a:solidFill>
                  <a:schemeClr val="bg1"/>
                </a:solidFill>
              </a:rPr>
              <a:t> Quantum </a:t>
            </a:r>
            <a:r>
              <a:rPr lang="it-IT" dirty="0" err="1">
                <a:solidFill>
                  <a:schemeClr val="bg1"/>
                </a:solidFill>
              </a:rPr>
              <a:t>Circuits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dirty="0" err="1">
                <a:solidFill>
                  <a:schemeClr val="bg1"/>
                </a:solidFill>
              </a:rPr>
              <a:t>Fabrication</a:t>
            </a:r>
            <a:r>
              <a:rPr lang="it-IT" dirty="0">
                <a:solidFill>
                  <a:schemeClr val="bg1"/>
                </a:solidFill>
              </a:rPr>
              <a:t> &amp; </a:t>
            </a:r>
            <a:r>
              <a:rPr lang="it-IT" dirty="0" err="1">
                <a:solidFill>
                  <a:schemeClr val="bg1"/>
                </a:solidFill>
              </a:rPr>
              <a:t>tests</a:t>
            </a:r>
            <a:r>
              <a:rPr lang="it-IT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(</a:t>
            </a:r>
            <a:r>
              <a:rPr lang="it-IT" dirty="0" err="1">
                <a:solidFill>
                  <a:schemeClr val="bg1"/>
                </a:solidFill>
              </a:rPr>
              <a:t>Parametric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Amplifiers</a:t>
            </a:r>
            <a:r>
              <a:rPr lang="it-IT" dirty="0">
                <a:solidFill>
                  <a:schemeClr val="bg1"/>
                </a:solidFill>
              </a:rPr>
              <a:t>, SQUID, </a:t>
            </a:r>
            <a:r>
              <a:rPr lang="it-IT" dirty="0" err="1">
                <a:solidFill>
                  <a:schemeClr val="bg1"/>
                </a:solidFill>
              </a:rPr>
              <a:t>Qubits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Magnetomechanical</a:t>
            </a:r>
            <a:r>
              <a:rPr lang="it-IT" dirty="0">
                <a:solidFill>
                  <a:schemeClr val="bg1"/>
                </a:solidFill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4027184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7FF14-85BE-467D-BCD5-F8056F68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8915400" cy="1143000"/>
          </a:xfrm>
        </p:spPr>
        <p:txBody>
          <a:bodyPr/>
          <a:lstStyle/>
          <a:p>
            <a:r>
              <a:rPr lang="it-IT" dirty="0"/>
              <a:t>LEMAQUME</a:t>
            </a:r>
            <a:br>
              <a:rPr lang="it-IT" dirty="0"/>
            </a:br>
            <a:r>
              <a:rPr lang="it-IT" sz="3200" dirty="0" err="1"/>
              <a:t>Levitated</a:t>
            </a:r>
            <a:r>
              <a:rPr lang="it-IT" sz="3200" dirty="0"/>
              <a:t> </a:t>
            </a:r>
            <a:r>
              <a:rPr lang="it-IT" sz="3200" dirty="0" err="1"/>
              <a:t>Magnets</a:t>
            </a:r>
            <a:r>
              <a:rPr lang="it-IT" sz="3200" dirty="0"/>
              <a:t> for Quantum </a:t>
            </a:r>
            <a:r>
              <a:rPr lang="it-IT" sz="3200" dirty="0" err="1"/>
              <a:t>Metrology</a:t>
            </a:r>
            <a:endParaRPr lang="it-IT" sz="3200" dirty="0"/>
          </a:p>
        </p:txBody>
      </p:sp>
      <p:pic>
        <p:nvPicPr>
          <p:cNvPr id="3" name="Picture 2" descr="QuantERA">
            <a:extLst>
              <a:ext uri="{FF2B5EF4-FFF2-40B4-BE49-F238E27FC236}">
                <a16:creationId xmlns:a16="http://schemas.microsoft.com/office/drawing/2014/main" id="{3FCFCB7F-718A-42F1-8AF0-C029F3CB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76" y="123071"/>
            <a:ext cx="2314575" cy="571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71AE23-5AC1-4D0E-8D5A-8265B3E763A3}"/>
              </a:ext>
            </a:extLst>
          </p:cNvPr>
          <p:cNvSpPr txBox="1"/>
          <p:nvPr/>
        </p:nvSpPr>
        <p:spPr>
          <a:xfrm>
            <a:off x="1285609" y="1532095"/>
            <a:ext cx="906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7" indent="-285757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3-yr project </a:t>
            </a:r>
            <a:r>
              <a:rPr lang="it-IT" dirty="0" err="1">
                <a:solidFill>
                  <a:schemeClr val="bg1"/>
                </a:solidFill>
              </a:rPr>
              <a:t>cofunded</a:t>
            </a:r>
            <a:r>
              <a:rPr lang="it-IT" dirty="0">
                <a:solidFill>
                  <a:schemeClr val="bg1"/>
                </a:solidFill>
              </a:rPr>
              <a:t> by EU and National </a:t>
            </a:r>
            <a:r>
              <a:rPr lang="it-IT" dirty="0" err="1">
                <a:solidFill>
                  <a:schemeClr val="bg1"/>
                </a:solidFill>
              </a:rPr>
              <a:t>Agencies</a:t>
            </a:r>
            <a:r>
              <a:rPr lang="it-IT" dirty="0">
                <a:solidFill>
                  <a:schemeClr val="bg1"/>
                </a:solidFill>
              </a:rPr>
              <a:t> under the </a:t>
            </a:r>
            <a:r>
              <a:rPr lang="it-IT" dirty="0" err="1">
                <a:solidFill>
                  <a:schemeClr val="bg1"/>
                </a:solidFill>
              </a:rPr>
              <a:t>QuantERA</a:t>
            </a:r>
            <a:r>
              <a:rPr lang="it-IT" dirty="0">
                <a:solidFill>
                  <a:schemeClr val="bg1"/>
                </a:solidFill>
              </a:rPr>
              <a:t> 2 </a:t>
            </a:r>
            <a:r>
              <a:rPr lang="it-IT" dirty="0" err="1">
                <a:solidFill>
                  <a:schemeClr val="bg1"/>
                </a:solidFill>
              </a:rPr>
              <a:t>program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46997B-D4EE-4CEA-92C8-60EE7E7D24E2}"/>
              </a:ext>
            </a:extLst>
          </p:cNvPr>
          <p:cNvSpPr txBox="1"/>
          <p:nvPr/>
        </p:nvSpPr>
        <p:spPr>
          <a:xfrm>
            <a:off x="1329115" y="2303729"/>
            <a:ext cx="8618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Partners: CNR-IFN Trento (IT), CNRS Paris, (FR), JGU Mainz,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	      LUH Hannover, Uni </a:t>
            </a:r>
            <a:r>
              <a:rPr lang="it-IT" dirty="0" err="1">
                <a:solidFill>
                  <a:schemeClr val="bg1"/>
                </a:solidFill>
              </a:rPr>
              <a:t>Ulm</a:t>
            </a:r>
            <a:r>
              <a:rPr lang="it-IT" dirty="0">
                <a:solidFill>
                  <a:schemeClr val="bg1"/>
                </a:solidFill>
              </a:rPr>
              <a:t> (DE), Uni Latvia (LV), Ben Gurion Uni (Israel)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   </a:t>
            </a:r>
            <a:r>
              <a:rPr lang="it-IT" dirty="0" err="1">
                <a:solidFill>
                  <a:schemeClr val="bg1"/>
                </a:solidFill>
              </a:rPr>
              <a:t>External</a:t>
            </a:r>
            <a:r>
              <a:rPr lang="it-IT" dirty="0">
                <a:solidFill>
                  <a:schemeClr val="bg1"/>
                </a:solidFill>
              </a:rPr>
              <a:t> Partners: Southampton (UK), Boston, California East </a:t>
            </a:r>
            <a:r>
              <a:rPr lang="it-IT" dirty="0" err="1">
                <a:solidFill>
                  <a:schemeClr val="bg1"/>
                </a:solidFill>
              </a:rPr>
              <a:t>Bay</a:t>
            </a:r>
            <a:r>
              <a:rPr lang="it-IT" dirty="0">
                <a:solidFill>
                  <a:schemeClr val="bg1"/>
                </a:solidFill>
              </a:rPr>
              <a:t> (US)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ACD237-3C97-48A9-9D1B-CA68071442F6}"/>
              </a:ext>
            </a:extLst>
          </p:cNvPr>
          <p:cNvSpPr txBox="1"/>
          <p:nvPr/>
        </p:nvSpPr>
        <p:spPr>
          <a:xfrm>
            <a:off x="1951779" y="3717634"/>
            <a:ext cx="739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39F52B"/>
                </a:solidFill>
              </a:rPr>
              <a:t>THREE MAIN PLATFORMS for LEVITATED MICRO/NANOMAGNETS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488146F-F1FE-4AAD-9019-AC1331447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13" y="4191775"/>
            <a:ext cx="2178272" cy="21618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AAC828-2FE8-48F6-A99E-B58A3DDE1CD8}"/>
              </a:ext>
            </a:extLst>
          </p:cNvPr>
          <p:cNvSpPr txBox="1"/>
          <p:nvPr/>
        </p:nvSpPr>
        <p:spPr>
          <a:xfrm>
            <a:off x="1357466" y="6280067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FF00"/>
                </a:solidFill>
              </a:rPr>
              <a:t>SUPERCONDUCTING</a:t>
            </a:r>
          </a:p>
          <a:p>
            <a:r>
              <a:rPr lang="it-IT" sz="1600" dirty="0">
                <a:solidFill>
                  <a:srgbClr val="FFFF00"/>
                </a:solidFill>
              </a:rPr>
              <a:t>TRAPS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C595B41-A340-4B6E-BB6E-FE1645322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660" y="4397827"/>
            <a:ext cx="2877941" cy="17111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1D4B00-DE80-4A41-9908-13611FFEC76F}"/>
              </a:ext>
            </a:extLst>
          </p:cNvPr>
          <p:cNvSpPr txBox="1"/>
          <p:nvPr/>
        </p:nvSpPr>
        <p:spPr>
          <a:xfrm>
            <a:off x="4809678" y="6233745"/>
            <a:ext cx="1746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FF00"/>
                </a:solidFill>
              </a:rPr>
              <a:t>PAUL TRAPS &amp;</a:t>
            </a:r>
          </a:p>
          <a:p>
            <a:r>
              <a:rPr lang="it-IT" sz="1600" dirty="0">
                <a:solidFill>
                  <a:srgbClr val="FFFF00"/>
                </a:solidFill>
              </a:rPr>
              <a:t>CIRCUIT TRAPS</a:t>
            </a:r>
          </a:p>
        </p:txBody>
      </p:sp>
      <p:pic>
        <p:nvPicPr>
          <p:cNvPr id="12" name="Immagine 11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FCE8D14A-1DE8-4495-B21B-92999CE65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93" y="4353578"/>
            <a:ext cx="3135035" cy="175543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346CFE-CACE-40F0-99C2-9F1A29894CC1}"/>
              </a:ext>
            </a:extLst>
          </p:cNvPr>
          <p:cNvSpPr txBox="1"/>
          <p:nvPr/>
        </p:nvSpPr>
        <p:spPr>
          <a:xfrm>
            <a:off x="8025883" y="6197026"/>
            <a:ext cx="2381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FF00"/>
                </a:solidFill>
              </a:rPr>
              <a:t>FREE-FALL</a:t>
            </a:r>
          </a:p>
          <a:p>
            <a:r>
              <a:rPr lang="it-IT" sz="1600" dirty="0">
                <a:solidFill>
                  <a:srgbClr val="FFFF00"/>
                </a:solidFill>
              </a:rPr>
              <a:t>(EINSTEIN ELEVATOR)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A54A6C8-6F6D-425D-AEAC-8ADE1B548317}"/>
              </a:ext>
            </a:extLst>
          </p:cNvPr>
          <p:cNvSpPr/>
          <p:nvPr/>
        </p:nvSpPr>
        <p:spPr>
          <a:xfrm>
            <a:off x="1236320" y="4067990"/>
            <a:ext cx="2497480" cy="2751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D2484-A4FD-4A19-81D2-0D734A90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23" y="-32283"/>
            <a:ext cx="9829800" cy="639762"/>
          </a:xfrm>
        </p:spPr>
        <p:txBody>
          <a:bodyPr/>
          <a:lstStyle/>
          <a:p>
            <a:r>
              <a:rPr lang="it-IT" sz="3600" dirty="0">
                <a:solidFill>
                  <a:srgbClr val="39F52B"/>
                </a:solidFill>
              </a:rPr>
              <a:t>Testing GR </a:t>
            </a:r>
            <a:r>
              <a:rPr lang="it-IT" sz="3600" dirty="0" err="1">
                <a:solidFill>
                  <a:srgbClr val="39F52B"/>
                </a:solidFill>
              </a:rPr>
              <a:t>dragging</a:t>
            </a:r>
            <a:r>
              <a:rPr lang="it-IT" sz="3600" dirty="0">
                <a:solidFill>
                  <a:srgbClr val="39F52B"/>
                </a:solidFill>
              </a:rPr>
              <a:t> </a:t>
            </a:r>
            <a:r>
              <a:rPr lang="it-IT" sz="3600" dirty="0" err="1">
                <a:solidFill>
                  <a:srgbClr val="39F52B"/>
                </a:solidFill>
              </a:rPr>
              <a:t>effects</a:t>
            </a:r>
            <a:r>
              <a:rPr lang="it-IT" sz="3600" dirty="0">
                <a:solidFill>
                  <a:srgbClr val="39F52B"/>
                </a:solidFill>
              </a:rPr>
              <a:t> with a </a:t>
            </a:r>
            <a:r>
              <a:rPr lang="it-IT" sz="3600" dirty="0" err="1">
                <a:solidFill>
                  <a:srgbClr val="39F52B"/>
                </a:solidFill>
              </a:rPr>
              <a:t>ferromagnet</a:t>
            </a:r>
            <a:endParaRPr lang="it-IT" sz="3600" dirty="0">
              <a:solidFill>
                <a:srgbClr val="39F52B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155B9F-B66E-435E-8810-6FAD0FAE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2" y="1175968"/>
            <a:ext cx="5643151" cy="15620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F1A3817-A2FB-462F-9584-ED92BD1A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59967"/>
            <a:ext cx="3429000" cy="24754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79DD85-0D8C-4074-A98B-DE9CF89DAAC1}"/>
              </a:ext>
            </a:extLst>
          </p:cNvPr>
          <p:cNvSpPr txBox="1"/>
          <p:nvPr/>
        </p:nvSpPr>
        <p:spPr>
          <a:xfrm>
            <a:off x="1225596" y="664186"/>
            <a:ext cx="974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TEST of GR (</a:t>
            </a:r>
            <a:r>
              <a:rPr lang="it-IT" dirty="0" err="1">
                <a:solidFill>
                  <a:schemeClr val="bg1"/>
                </a:solidFill>
              </a:rPr>
              <a:t>Lense-Thirring</a:t>
            </a:r>
            <a:r>
              <a:rPr lang="it-IT" dirty="0">
                <a:solidFill>
                  <a:schemeClr val="bg1"/>
                </a:solidFill>
              </a:rPr>
              <a:t>) </a:t>
            </a:r>
            <a:r>
              <a:rPr lang="it-IT" dirty="0" err="1">
                <a:solidFill>
                  <a:schemeClr val="bg1"/>
                </a:solidFill>
              </a:rPr>
              <a:t>using</a:t>
            </a:r>
            <a:r>
              <a:rPr lang="it-IT" dirty="0">
                <a:solidFill>
                  <a:schemeClr val="bg1"/>
                </a:solidFill>
              </a:rPr>
              <a:t> quantum spin </a:t>
            </a:r>
            <a:r>
              <a:rPr lang="it-IT" dirty="0" err="1">
                <a:solidFill>
                  <a:schemeClr val="bg1"/>
                </a:solidFill>
              </a:rPr>
              <a:t>angular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momentum</a:t>
            </a:r>
            <a:r>
              <a:rPr lang="it-IT" dirty="0">
                <a:solidFill>
                  <a:schemeClr val="bg1"/>
                </a:solidFill>
              </a:rPr>
              <a:t>  ( Quantum + </a:t>
            </a:r>
            <a:r>
              <a:rPr lang="it-IT" dirty="0" err="1">
                <a:solidFill>
                  <a:schemeClr val="bg1"/>
                </a:solidFill>
              </a:rPr>
              <a:t>Gravity</a:t>
            </a:r>
            <a:r>
              <a:rPr lang="it-IT" dirty="0">
                <a:solidFill>
                  <a:schemeClr val="bg1"/>
                </a:solidFill>
              </a:rPr>
              <a:t> ! 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61E05E-DC84-4B18-A480-4F11294F0693}"/>
              </a:ext>
            </a:extLst>
          </p:cNvPr>
          <p:cNvSpPr txBox="1"/>
          <p:nvPr/>
        </p:nvSpPr>
        <p:spPr>
          <a:xfrm>
            <a:off x="2394261" y="3300859"/>
            <a:ext cx="28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Ferromagnetic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gyroscope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D299C4-63AC-4B47-8505-0D29D5302CC5}"/>
              </a:ext>
            </a:extLst>
          </p:cNvPr>
          <p:cNvSpPr txBox="1"/>
          <p:nvPr/>
        </p:nvSpPr>
        <p:spPr>
          <a:xfrm>
            <a:off x="6096000" y="3566548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Precession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local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inertial</a:t>
            </a:r>
            <a:r>
              <a:rPr lang="it-IT" dirty="0">
                <a:solidFill>
                  <a:schemeClr val="bg1"/>
                </a:solidFill>
              </a:rPr>
              <a:t> frame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For electron spin, </a:t>
            </a:r>
            <a:r>
              <a:rPr lang="it-IT" dirty="0" err="1">
                <a:solidFill>
                  <a:schemeClr val="bg1"/>
                </a:solidFill>
              </a:rPr>
              <a:t>rotational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equivalent</a:t>
            </a:r>
            <a:r>
              <a:rPr lang="it-IT" dirty="0">
                <a:solidFill>
                  <a:schemeClr val="bg1"/>
                </a:solidFill>
              </a:rPr>
              <a:t> to a </a:t>
            </a:r>
            <a:r>
              <a:rPr lang="it-IT" dirty="0" err="1">
                <a:solidFill>
                  <a:schemeClr val="bg1"/>
                </a:solidFill>
              </a:rPr>
              <a:t>magnetic</a:t>
            </a:r>
            <a:r>
              <a:rPr lang="it-IT" dirty="0">
                <a:solidFill>
                  <a:schemeClr val="bg1"/>
                </a:solidFill>
              </a:rPr>
              <a:t> field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D3EB27-A772-4F3E-BFD5-D243859B46D3}"/>
              </a:ext>
            </a:extLst>
          </p:cNvPr>
          <p:cNvSpPr txBox="1"/>
          <p:nvPr/>
        </p:nvSpPr>
        <p:spPr>
          <a:xfrm>
            <a:off x="7081334" y="4536045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B=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</a:rPr>
              <a:t>W/g 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10</a:t>
            </a:r>
            <a:r>
              <a:rPr lang="it-IT" sz="2400" baseline="300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-25</a:t>
            </a:r>
            <a:r>
              <a:rPr lang="it-IT" sz="24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T  !!</a:t>
            </a:r>
            <a:endParaRPr lang="it-IT" sz="24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232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9EB9A-5C69-4D7F-B40F-0B0D183D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152400"/>
            <a:ext cx="8915400" cy="1143000"/>
          </a:xfrm>
        </p:spPr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features of </a:t>
            </a:r>
            <a:r>
              <a:rPr lang="it-IT" dirty="0" err="1"/>
              <a:t>levitated</a:t>
            </a:r>
            <a:r>
              <a:rPr lang="it-IT" dirty="0"/>
              <a:t> systems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708708-00AF-400A-9998-5E15CE6CE198}"/>
              </a:ext>
            </a:extLst>
          </p:cNvPr>
          <p:cNvSpPr txBox="1"/>
          <p:nvPr/>
        </p:nvSpPr>
        <p:spPr>
          <a:xfrm>
            <a:off x="414670" y="982551"/>
            <a:ext cx="987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 algn="l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Very</a:t>
            </a:r>
            <a:r>
              <a:rPr lang="it-IT" sz="2400" dirty="0">
                <a:solidFill>
                  <a:schemeClr val="bg1"/>
                </a:solidFill>
              </a:rPr>
              <a:t> high </a:t>
            </a:r>
            <a:r>
              <a:rPr lang="it-IT" sz="2400" dirty="0" err="1">
                <a:solidFill>
                  <a:schemeClr val="bg1"/>
                </a:solidFill>
              </a:rPr>
              <a:t>isolation</a:t>
            </a:r>
            <a:r>
              <a:rPr lang="it-IT" sz="2400" dirty="0">
                <a:solidFill>
                  <a:schemeClr val="bg1"/>
                </a:solidFill>
              </a:rPr>
              <a:t> from </a:t>
            </a:r>
            <a:r>
              <a:rPr lang="it-IT" sz="2400" dirty="0" err="1">
                <a:solidFill>
                  <a:schemeClr val="bg1"/>
                </a:solidFill>
              </a:rPr>
              <a:t>environment</a:t>
            </a:r>
            <a:r>
              <a:rPr lang="it-IT" sz="2400" dirty="0">
                <a:solidFill>
                  <a:schemeClr val="bg1"/>
                </a:solidFill>
              </a:rPr>
              <a:t> (in vacuum &amp; </a:t>
            </a:r>
            <a:r>
              <a:rPr lang="it-IT" sz="2400" dirty="0" err="1">
                <a:solidFill>
                  <a:schemeClr val="bg1"/>
                </a:solidFill>
              </a:rPr>
              <a:t>possibly</a:t>
            </a:r>
            <a:r>
              <a:rPr lang="it-IT" sz="2400" dirty="0">
                <a:solidFill>
                  <a:schemeClr val="bg1"/>
                </a:solidFill>
              </a:rPr>
              <a:t> low T) </a:t>
            </a:r>
          </a:p>
          <a:p>
            <a:pPr algn="l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509EFB-892E-42FF-A09B-5BCE8F07B436}"/>
              </a:ext>
            </a:extLst>
          </p:cNvPr>
          <p:cNvSpPr txBox="1"/>
          <p:nvPr/>
        </p:nvSpPr>
        <p:spPr>
          <a:xfrm>
            <a:off x="895605" y="1611201"/>
            <a:ext cx="8101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rgbClr val="FFFF00"/>
                </a:solidFill>
              </a:rPr>
              <a:t>High </a:t>
            </a:r>
            <a:r>
              <a:rPr lang="it-IT" sz="2000" dirty="0" err="1">
                <a:solidFill>
                  <a:srgbClr val="FFFF00"/>
                </a:solidFill>
              </a:rPr>
              <a:t>mechanical</a:t>
            </a:r>
            <a:r>
              <a:rPr lang="it-IT" sz="2000" dirty="0">
                <a:solidFill>
                  <a:srgbClr val="FFFF00"/>
                </a:solidFill>
              </a:rPr>
              <a:t> Q /Low </a:t>
            </a:r>
            <a:r>
              <a:rPr lang="it-IT" sz="2000" dirty="0" err="1">
                <a:solidFill>
                  <a:srgbClr val="FFFF00"/>
                </a:solidFill>
              </a:rPr>
              <a:t>thermal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noise</a:t>
            </a:r>
            <a:r>
              <a:rPr lang="it-IT" sz="2000" dirty="0">
                <a:solidFill>
                  <a:srgbClr val="FFFF00"/>
                </a:solidFill>
              </a:rPr>
              <a:t> 	          </a:t>
            </a:r>
            <a:r>
              <a:rPr lang="it-IT" sz="2000" dirty="0" err="1">
                <a:solidFill>
                  <a:srgbClr val="FFFF00"/>
                </a:solidFill>
              </a:rPr>
              <a:t>mechanical</a:t>
            </a:r>
            <a:r>
              <a:rPr lang="it-IT" sz="2000" dirty="0">
                <a:solidFill>
                  <a:srgbClr val="FFFF00"/>
                </a:solidFill>
              </a:rPr>
              <a:t> SENSING </a:t>
            </a:r>
          </a:p>
          <a:p>
            <a:pPr algn="l"/>
            <a:endParaRPr lang="it-IT" sz="2000" dirty="0">
              <a:solidFill>
                <a:srgbClr val="FFFF00"/>
              </a:solidFill>
            </a:endParaRPr>
          </a:p>
          <a:p>
            <a:pPr algn="l"/>
            <a:r>
              <a:rPr lang="it-IT" sz="2000" dirty="0">
                <a:solidFill>
                  <a:srgbClr val="FFFF00"/>
                </a:solidFill>
              </a:rPr>
              <a:t>Low </a:t>
            </a:r>
            <a:r>
              <a:rPr lang="it-IT" sz="2000" dirty="0" err="1">
                <a:solidFill>
                  <a:srgbClr val="FFFF00"/>
                </a:solidFill>
              </a:rPr>
              <a:t>mechanical</a:t>
            </a:r>
            <a:br>
              <a:rPr lang="it-IT" sz="2000" dirty="0">
                <a:solidFill>
                  <a:srgbClr val="FFFF00"/>
                </a:solidFill>
              </a:rPr>
            </a:br>
            <a:r>
              <a:rPr lang="it-IT" sz="2000" dirty="0" err="1">
                <a:solidFill>
                  <a:srgbClr val="FFFF00"/>
                </a:solidFill>
              </a:rPr>
              <a:t>decoherence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7C78391-3B45-49C4-8B1D-64CDA95FD61F}"/>
              </a:ext>
            </a:extLst>
          </p:cNvPr>
          <p:cNvSpPr/>
          <p:nvPr/>
        </p:nvSpPr>
        <p:spPr>
          <a:xfrm>
            <a:off x="5501462" y="1708514"/>
            <a:ext cx="655675" cy="283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47C5533-40D6-4BA1-8BA6-B161E2CEC313}"/>
              </a:ext>
            </a:extLst>
          </p:cNvPr>
          <p:cNvSpPr/>
          <p:nvPr/>
        </p:nvSpPr>
        <p:spPr>
          <a:xfrm>
            <a:off x="3290256" y="2365078"/>
            <a:ext cx="685800" cy="27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EAA548-20BD-4D23-B8BC-5515B5AA69DF}"/>
              </a:ext>
            </a:extLst>
          </p:cNvPr>
          <p:cNvSpPr txBox="1"/>
          <p:nvPr/>
        </p:nvSpPr>
        <p:spPr>
          <a:xfrm>
            <a:off x="-495300" y="3563434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7" indent="-285757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High Degree of control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A8285F-6281-4E33-9DB1-BC1406B27199}"/>
              </a:ext>
            </a:extLst>
          </p:cNvPr>
          <p:cNvSpPr txBox="1"/>
          <p:nvPr/>
        </p:nvSpPr>
        <p:spPr>
          <a:xfrm>
            <a:off x="4453449" y="2227074"/>
            <a:ext cx="7052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rgbClr val="FFFF00"/>
                </a:solidFill>
              </a:rPr>
              <a:t>QUANTUM STATES OF MOTION				</a:t>
            </a:r>
            <a:r>
              <a:rPr lang="it-IT" sz="2000" dirty="0">
                <a:solidFill>
                  <a:srgbClr val="FFFF00"/>
                </a:solidFill>
              </a:rPr>
              <a:t>ground state </a:t>
            </a:r>
            <a:r>
              <a:rPr lang="it-IT" sz="2000" dirty="0" err="1">
                <a:solidFill>
                  <a:srgbClr val="FFFF00"/>
                </a:solidFill>
              </a:rPr>
              <a:t>cooling</a:t>
            </a:r>
            <a:br>
              <a:rPr lang="it-IT" sz="2000" dirty="0">
                <a:solidFill>
                  <a:srgbClr val="FFFF00"/>
                </a:solidFill>
              </a:rPr>
            </a:br>
            <a:r>
              <a:rPr lang="it-IT" sz="2000" dirty="0">
                <a:solidFill>
                  <a:srgbClr val="FFFF00"/>
                </a:solidFill>
              </a:rPr>
              <a:t>	</a:t>
            </a:r>
            <a:r>
              <a:rPr lang="it-IT" sz="2000" dirty="0" err="1">
                <a:solidFill>
                  <a:srgbClr val="FFFF00"/>
                </a:solidFill>
              </a:rPr>
              <a:t>coupling</a:t>
            </a:r>
            <a:r>
              <a:rPr lang="it-IT" sz="2000" dirty="0">
                <a:solidFill>
                  <a:srgbClr val="FFFF00"/>
                </a:solidFill>
              </a:rPr>
              <a:t> to </a:t>
            </a:r>
            <a:r>
              <a:rPr lang="it-IT" sz="2000" dirty="0" err="1">
                <a:solidFill>
                  <a:srgbClr val="FFFF00"/>
                </a:solidFill>
              </a:rPr>
              <a:t>qubits</a:t>
            </a:r>
            <a:r>
              <a:rPr lang="it-IT" sz="2000" dirty="0">
                <a:solidFill>
                  <a:srgbClr val="FFFF00"/>
                </a:solidFill>
              </a:rPr>
              <a:t> or </a:t>
            </a:r>
            <a:r>
              <a:rPr lang="it-IT" sz="2000" dirty="0" err="1">
                <a:solidFill>
                  <a:srgbClr val="FFFF00"/>
                </a:solidFill>
              </a:rPr>
              <a:t>internal</a:t>
            </a:r>
            <a:r>
              <a:rPr lang="it-IT" sz="2000" dirty="0">
                <a:solidFill>
                  <a:srgbClr val="FFFF00"/>
                </a:solidFill>
              </a:rPr>
              <a:t> degrees of </a:t>
            </a:r>
            <a:r>
              <a:rPr lang="it-IT" sz="2000" dirty="0" err="1">
                <a:solidFill>
                  <a:srgbClr val="FFFF00"/>
                </a:solidFill>
              </a:rPr>
              <a:t>freedom</a:t>
            </a:r>
            <a:endParaRPr lang="it-IT" sz="2000" dirty="0">
              <a:solidFill>
                <a:srgbClr val="FFFF00"/>
              </a:solidFill>
            </a:endParaRPr>
          </a:p>
          <a:p>
            <a:pPr algn="l"/>
            <a:r>
              <a:rPr lang="it-IT" sz="2000" dirty="0">
                <a:solidFill>
                  <a:srgbClr val="FFFF00"/>
                </a:solidFill>
              </a:rPr>
              <a:t>	</a:t>
            </a:r>
            <a:r>
              <a:rPr lang="it-IT" sz="2000" dirty="0" err="1">
                <a:solidFill>
                  <a:srgbClr val="FFFF00"/>
                </a:solidFill>
              </a:rPr>
              <a:t>tests</a:t>
            </a:r>
            <a:r>
              <a:rPr lang="it-IT" sz="2000" dirty="0">
                <a:solidFill>
                  <a:srgbClr val="FFFF00"/>
                </a:solidFill>
              </a:rPr>
              <a:t> of Quantum </a:t>
            </a:r>
            <a:r>
              <a:rPr lang="it-IT" sz="2000" dirty="0" err="1">
                <a:solidFill>
                  <a:srgbClr val="FFFF00"/>
                </a:solidFill>
              </a:rPr>
              <a:t>Mechanics</a:t>
            </a:r>
            <a:r>
              <a:rPr lang="it-IT" sz="2000" dirty="0">
                <a:solidFill>
                  <a:srgbClr val="FFFF00"/>
                </a:solidFill>
              </a:rPr>
              <a:t> in the </a:t>
            </a:r>
            <a:r>
              <a:rPr lang="it-IT" sz="2000" dirty="0" err="1">
                <a:solidFill>
                  <a:srgbClr val="FFFF00"/>
                </a:solidFill>
              </a:rPr>
              <a:t>macroscopic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limit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AB7D5D-E08D-3AF6-2ED2-301C5A3E67A6}"/>
              </a:ext>
            </a:extLst>
          </p:cNvPr>
          <p:cNvSpPr txBox="1"/>
          <p:nvPr/>
        </p:nvSpPr>
        <p:spPr>
          <a:xfrm>
            <a:off x="2133600" y="4396746"/>
            <a:ext cx="75938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err="1">
                <a:solidFill>
                  <a:srgbClr val="FFFF66"/>
                </a:solidFill>
              </a:rPr>
              <a:t>External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 err="1">
                <a:solidFill>
                  <a:srgbClr val="FFFF66"/>
                </a:solidFill>
              </a:rPr>
              <a:t>Potentials</a:t>
            </a:r>
            <a:r>
              <a:rPr lang="it-IT" sz="2000" dirty="0">
                <a:solidFill>
                  <a:srgbClr val="FFFF66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(</a:t>
            </a:r>
            <a:r>
              <a:rPr lang="it-IT" sz="2000" dirty="0" err="1">
                <a:solidFill>
                  <a:schemeClr val="bg1"/>
                </a:solidFill>
              </a:rPr>
              <a:t>unlike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clamped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mechanical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resonators</a:t>
            </a:r>
            <a:r>
              <a:rPr lang="it-IT" sz="2000" dirty="0">
                <a:solidFill>
                  <a:schemeClr val="bg1"/>
                </a:solidFill>
              </a:rPr>
              <a:t>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>
                <a:solidFill>
                  <a:schemeClr val="bg1"/>
                </a:solidFill>
              </a:rPr>
              <a:t>Six </a:t>
            </a:r>
            <a:r>
              <a:rPr lang="it-IT" sz="2000" dirty="0" err="1">
                <a:solidFill>
                  <a:schemeClr val="bg1"/>
                </a:solidFill>
              </a:rPr>
              <a:t>well-isolated</a:t>
            </a:r>
            <a:r>
              <a:rPr lang="it-IT" sz="2000" dirty="0">
                <a:solidFill>
                  <a:schemeClr val="bg1"/>
                </a:solidFill>
              </a:rPr>
              <a:t> Degrees of Freedom (</a:t>
            </a:r>
            <a:r>
              <a:rPr lang="it-IT" sz="2000" dirty="0" err="1">
                <a:solidFill>
                  <a:schemeClr val="bg1"/>
                </a:solidFill>
              </a:rPr>
              <a:t>Translational</a:t>
            </a:r>
            <a:r>
              <a:rPr lang="it-IT" sz="2000" dirty="0">
                <a:solidFill>
                  <a:schemeClr val="bg1"/>
                </a:solidFill>
              </a:rPr>
              <a:t> + </a:t>
            </a:r>
            <a:r>
              <a:rPr lang="it-IT" sz="2000" dirty="0" err="1">
                <a:solidFill>
                  <a:schemeClr val="bg1"/>
                </a:solidFill>
              </a:rPr>
              <a:t>Rotational</a:t>
            </a:r>
            <a:r>
              <a:rPr lang="it-IT" sz="2000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it-IT" sz="2000" dirty="0">
              <a:solidFill>
                <a:schemeClr val="bg1"/>
              </a:solidFill>
            </a:endParaRPr>
          </a:p>
          <a:p>
            <a:pPr algn="l"/>
            <a:r>
              <a:rPr lang="it-IT" sz="2000" dirty="0" err="1">
                <a:solidFill>
                  <a:schemeClr val="bg1"/>
                </a:solidFill>
              </a:rPr>
              <a:t>Nonlinearities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it-IT" sz="2000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3C792-3D12-AE0F-3F0F-DE4B3EC92DFF}"/>
              </a:ext>
            </a:extLst>
          </p:cNvPr>
          <p:cNvSpPr txBox="1"/>
          <p:nvPr/>
        </p:nvSpPr>
        <p:spPr>
          <a:xfrm>
            <a:off x="3819671" y="6357703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</a:rPr>
              <a:t>Rich and </a:t>
            </a:r>
            <a:r>
              <a:rPr lang="it-IT" sz="2000" dirty="0" err="1">
                <a:solidFill>
                  <a:srgbClr val="FFFF00"/>
                </a:solidFill>
              </a:rPr>
              <a:t>Complex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25DFD65-257A-F7BD-CA2E-7F94A3D3365F}"/>
              </a:ext>
            </a:extLst>
          </p:cNvPr>
          <p:cNvSpPr/>
          <p:nvPr/>
        </p:nvSpPr>
        <p:spPr>
          <a:xfrm>
            <a:off x="5201053" y="5757332"/>
            <a:ext cx="381000" cy="560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C52785-71D8-9ACF-B167-AFD07D6EB773}"/>
                  </a:ext>
                </a:extLst>
              </p:cNvPr>
              <p:cNvSpPr txBox="1"/>
              <p:nvPr/>
            </p:nvSpPr>
            <p:spPr>
              <a:xfrm>
                <a:off x="8534043" y="1362235"/>
                <a:ext cx="4114800" cy="84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rgbClr val="39F52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it-IT" sz="2400" b="1" i="1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  <m:t>𝑻𝒎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39F52B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it-IT" sz="2400" b="1" i="1" smtClean="0">
                              <a:solidFill>
                                <a:srgbClr val="39F52B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C52785-71D8-9ACF-B167-AFD07D6E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043" y="1362235"/>
                <a:ext cx="4114800" cy="848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2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3A8FA-78BE-52A5-7074-60F41A4B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09800"/>
            <a:ext cx="9144000" cy="1143000"/>
          </a:xfrm>
        </p:spPr>
        <p:txBody>
          <a:bodyPr/>
          <a:lstStyle/>
          <a:p>
            <a:r>
              <a:rPr lang="it-IT" dirty="0"/>
              <a:t>Testing </a:t>
            </a:r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collapse</a:t>
            </a:r>
            <a:r>
              <a:rPr lang="it-IT" dirty="0"/>
              <a:t> models</a:t>
            </a:r>
            <a:br>
              <a:rPr lang="it-IT" dirty="0"/>
            </a:br>
            <a:br>
              <a:rPr lang="it-IT" dirty="0"/>
            </a:br>
            <a:r>
              <a:rPr lang="it-IT" sz="2800" dirty="0"/>
              <a:t>[ </a:t>
            </a:r>
            <a:r>
              <a:rPr lang="it-IT" sz="2800" dirty="0" err="1"/>
              <a:t>aka</a:t>
            </a:r>
            <a:r>
              <a:rPr lang="it-IT" sz="2800" dirty="0"/>
              <a:t> Ghirardi-Rimini-Weber theory and </a:t>
            </a:r>
            <a:r>
              <a:rPr lang="it-IT" sz="2800" dirty="0" err="1"/>
              <a:t>similar</a:t>
            </a:r>
            <a:r>
              <a:rPr lang="it-IT" sz="28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446322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8700"/>
            <a:ext cx="10363200" cy="868362"/>
          </a:xfrm>
        </p:spPr>
        <p:txBody>
          <a:bodyPr/>
          <a:lstStyle/>
          <a:p>
            <a:r>
              <a:rPr lang="en-US" sz="3600" dirty="0">
                <a:solidFill>
                  <a:srgbClr val="39F52B"/>
                </a:solidFill>
              </a:rPr>
              <a:t>The Quantum Measurement </a:t>
            </a:r>
            <a:r>
              <a:rPr lang="en-US" sz="3600" strike="sngStrike" dirty="0">
                <a:solidFill>
                  <a:srgbClr val="39F52B"/>
                </a:solidFill>
              </a:rPr>
              <a:t>Problem</a:t>
            </a:r>
            <a:r>
              <a:rPr lang="en-US" sz="3600" dirty="0">
                <a:solidFill>
                  <a:srgbClr val="39F52B"/>
                </a:solidFill>
              </a:rPr>
              <a:t> Paradox </a:t>
            </a:r>
            <a:endParaRPr lang="it-IT" sz="3600" dirty="0">
              <a:solidFill>
                <a:srgbClr val="39F52B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47802" y="1143002"/>
            <a:ext cx="751519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</a:rPr>
              <a:t>Two different  dynamics  </a:t>
            </a:r>
            <a:r>
              <a:rPr lang="en-US" sz="2000" dirty="0">
                <a:solidFill>
                  <a:schemeClr val="bg1"/>
                </a:solidFill>
              </a:rPr>
              <a:t>in Standard Quantum Mechanics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1) Unitary evolution:  </a:t>
            </a:r>
            <a:r>
              <a:rPr lang="en-US" sz="2000" u="sng" dirty="0">
                <a:solidFill>
                  <a:schemeClr val="bg1"/>
                </a:solidFill>
              </a:rPr>
              <a:t>Linear</a:t>
            </a:r>
            <a:r>
              <a:rPr lang="en-US" sz="2000" dirty="0">
                <a:solidFill>
                  <a:schemeClr val="bg1"/>
                </a:solidFill>
              </a:rPr>
              <a:t>         and           </a:t>
            </a:r>
            <a:r>
              <a:rPr lang="en-US" sz="2000" u="sng" dirty="0">
                <a:solidFill>
                  <a:schemeClr val="bg1"/>
                </a:solidFill>
              </a:rPr>
              <a:t>Deterministic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2) Measurement process: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 </a:t>
            </a:r>
            <a:r>
              <a:rPr lang="en-US" sz="2000" u="sng" dirty="0">
                <a:solidFill>
                  <a:schemeClr val="bg1"/>
                </a:solidFill>
              </a:rPr>
              <a:t>Nonlinear</a:t>
            </a:r>
            <a:r>
              <a:rPr lang="en-US" sz="2000" dirty="0">
                <a:solidFill>
                  <a:schemeClr val="bg1"/>
                </a:solidFill>
              </a:rPr>
              <a:t> (Reduction postulate)    &amp;     </a:t>
            </a:r>
            <a:r>
              <a:rPr lang="en-US" sz="2000" u="sng" dirty="0">
                <a:solidFill>
                  <a:schemeClr val="bg1"/>
                </a:solidFill>
              </a:rPr>
              <a:t>Stochastic</a:t>
            </a:r>
            <a:r>
              <a:rPr lang="en-US" sz="2000" dirty="0">
                <a:solidFill>
                  <a:schemeClr val="bg1"/>
                </a:solidFill>
              </a:rPr>
              <a:t> (Born Rule)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2"/>
            <a:ext cx="2133600" cy="4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12353"/>
            <a:ext cx="1659002" cy="91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49448"/>
            <a:ext cx="2133600" cy="4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724401" y="3573433"/>
            <a:ext cx="470170" cy="6175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4724401" y="3573433"/>
            <a:ext cx="470170" cy="6175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3588479"/>
            <a:ext cx="1623369" cy="6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1524000" y="4724400"/>
            <a:ext cx="9207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BUT What is precisely a measurement ?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Paradoxes, if we include observers in a “larger” unitary description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(Schrodinger’s cat – Wigner’s friend …)</a:t>
            </a:r>
          </a:p>
        </p:txBody>
      </p:sp>
    </p:spTree>
    <p:extLst>
      <p:ext uri="{BB962C8B-B14F-4D97-AF65-F5344CB8AC3E}">
        <p14:creationId xmlns:p14="http://schemas.microsoft.com/office/powerpoint/2010/main" val="38782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9434" y="-152400"/>
            <a:ext cx="8915400" cy="1143000"/>
          </a:xfrm>
        </p:spPr>
        <p:txBody>
          <a:bodyPr/>
          <a:lstStyle/>
          <a:p>
            <a:r>
              <a:rPr lang="en-US" sz="3600" dirty="0"/>
              <a:t>Possible answers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18617" y="3321092"/>
            <a:ext cx="929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3) Interpretations </a:t>
            </a:r>
            <a:r>
              <a:rPr lang="en-US" sz="2000" dirty="0">
                <a:solidFill>
                  <a:schemeClr val="bg1"/>
                </a:solidFill>
              </a:rPr>
              <a:t>(Copenhagen, Many-Worlds , Decoherent Histories, Pilot-wave and a lot more … )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u="sng" dirty="0">
                <a:solidFill>
                  <a:schemeClr val="bg1"/>
                </a:solidFill>
              </a:rPr>
              <a:t>Not experimentally testable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Physics </a:t>
            </a:r>
            <a:r>
              <a:rPr lang="en-US" sz="2000" dirty="0">
                <a:solidFill>
                  <a:schemeClr val="bg1"/>
                </a:solidFill>
                <a:sym typeface="Symbol"/>
              </a:rPr>
              <a:t>  </a:t>
            </a:r>
            <a:r>
              <a:rPr lang="en-US" sz="2000" dirty="0">
                <a:solidFill>
                  <a:schemeClr val="bg1"/>
                </a:solidFill>
              </a:rPr>
              <a:t>Metaphysics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7543801" y="5816124"/>
            <a:ext cx="53340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91057" y="609600"/>
            <a:ext cx="9296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</a:rPr>
              <a:t>1) “</a:t>
            </a:r>
            <a:r>
              <a:rPr lang="en-US" sz="2000" i="1" dirty="0">
                <a:solidFill>
                  <a:srgbClr val="FFFF00"/>
                </a:solidFill>
              </a:rPr>
              <a:t>Shut-up and calculate”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10513" y="5276766"/>
            <a:ext cx="9569584" cy="1447135"/>
            <a:chOff x="184016" y="4724400"/>
            <a:chExt cx="9569584" cy="1447135"/>
          </a:xfrm>
        </p:grpSpPr>
        <p:sp>
          <p:nvSpPr>
            <p:cNvPr id="8" name="Rettangolo 7"/>
            <p:cNvSpPr/>
            <p:nvPr/>
          </p:nvSpPr>
          <p:spPr>
            <a:xfrm>
              <a:off x="342090" y="4940429"/>
              <a:ext cx="941151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endParaRPr lang="en-US" dirty="0">
                <a:solidFill>
                  <a:schemeClr val="bg1"/>
                </a:solidFill>
              </a:endParaRPr>
            </a:p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4) Quantum mechanics is an approximated theory</a:t>
              </a:r>
              <a:r>
                <a:rPr lang="en-US" sz="2000" dirty="0">
                  <a:solidFill>
                    <a:schemeClr val="bg1"/>
                  </a:solidFill>
                </a:rPr>
                <a:t>                Collapse models</a:t>
              </a:r>
            </a:p>
            <a:p>
              <a:pPr algn="l"/>
              <a:br>
                <a:rPr lang="en-US" dirty="0">
                  <a:solidFill>
                    <a:schemeClr val="bg1"/>
                  </a:solidFill>
                </a:rPr>
              </a:br>
              <a:endParaRPr lang="it-IT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4016" y="4724400"/>
              <a:ext cx="9372600" cy="13590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410515" y="1674676"/>
            <a:ext cx="9409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2) </a:t>
            </a:r>
            <a:r>
              <a:rPr lang="en-US" sz="2000" dirty="0" err="1">
                <a:solidFill>
                  <a:srgbClr val="FFFF00"/>
                </a:solidFill>
              </a:rPr>
              <a:t>Decoherence</a:t>
            </a:r>
            <a:r>
              <a:rPr lang="en-US" sz="2000" dirty="0">
                <a:solidFill>
                  <a:srgbClr val="FFFF00"/>
                </a:solidFill>
              </a:rPr>
              <a:t> = </a:t>
            </a:r>
            <a:r>
              <a:rPr lang="en-US" sz="2000" dirty="0">
                <a:solidFill>
                  <a:schemeClr val="bg1"/>
                </a:solidFill>
              </a:rPr>
              <a:t>Entanglement system - environment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Explains quantum to classical transition, BUT</a:t>
            </a:r>
          </a:p>
          <a:p>
            <a:pPr marL="285757" indent="-285757" algn="l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No collapse (just more and more entanglement)</a:t>
            </a:r>
          </a:p>
          <a:p>
            <a:pPr marL="285757" indent="-285757" algn="l">
              <a:buFontTx/>
              <a:buChar char="-"/>
            </a:pPr>
            <a:r>
              <a:rPr lang="en-US" sz="2000" u="sng" dirty="0">
                <a:solidFill>
                  <a:schemeClr val="bg1"/>
                </a:solidFill>
              </a:rPr>
              <a:t>Reduction postulate still needed</a:t>
            </a:r>
            <a:r>
              <a:rPr lang="en-US" sz="2000" dirty="0">
                <a:solidFill>
                  <a:schemeClr val="bg1"/>
                </a:solidFill>
              </a:rPr>
              <a:t> to explain definite outcomes</a:t>
            </a:r>
          </a:p>
        </p:txBody>
      </p:sp>
    </p:spTree>
    <p:extLst>
      <p:ext uri="{BB962C8B-B14F-4D97-AF65-F5344CB8AC3E}">
        <p14:creationId xmlns:p14="http://schemas.microsoft.com/office/powerpoint/2010/main" val="3897772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2683" y="152401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Continuous Spontaneous Localization (CSL)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5000" y="908210"/>
            <a:ext cx="76578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Schr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/>
              </a:rPr>
              <a:t>ö</a:t>
            </a:r>
            <a:r>
              <a:rPr lang="en-US" sz="2400" dirty="0">
                <a:solidFill>
                  <a:srgbClr val="FFFF00"/>
                </a:solidFill>
              </a:rPr>
              <a:t>dinger equation + Stochastic term (collapse field)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lvl="2" algn="l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1" y="1524001"/>
            <a:ext cx="93415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38728" y="1637488"/>
            <a:ext cx="6705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5029200" y="2333017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02681" y="3239871"/>
            <a:ext cx="931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Replacing the reduction postulate of standard quantum mechanics!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2684" y="4001869"/>
            <a:ext cx="891622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8" indent="-342908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Leads to “collapse” in position = Localization</a:t>
            </a:r>
          </a:p>
          <a:p>
            <a:pPr marL="342908" indent="-342908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342908" indent="-342908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Coupling to the system mass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	1) negligible at microscale (</a:t>
            </a:r>
            <a:r>
              <a:rPr lang="en-US" sz="2200" dirty="0" err="1">
                <a:solidFill>
                  <a:schemeClr val="bg1"/>
                </a:solidFill>
              </a:rPr>
              <a:t>atoms,molecules</a:t>
            </a:r>
            <a:r>
              <a:rPr lang="en-US" sz="2200" dirty="0">
                <a:solidFill>
                  <a:schemeClr val="bg1"/>
                </a:solidFill>
              </a:rPr>
              <a:t>, …)  </a:t>
            </a:r>
            <a:r>
              <a:rPr lang="en-US" sz="2200" dirty="0">
                <a:solidFill>
                  <a:schemeClr val="bg1"/>
                </a:solidFill>
                <a:sym typeface="Symbol"/>
              </a:rPr>
              <a:t>  quantum</a:t>
            </a:r>
            <a:endParaRPr lang="en-US" sz="2200" dirty="0">
              <a:solidFill>
                <a:schemeClr val="bg1"/>
              </a:solidFill>
            </a:endParaRP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	2) dominant beyond some mass scale </a:t>
            </a:r>
            <a:r>
              <a:rPr lang="en-US" sz="2200" dirty="0">
                <a:solidFill>
                  <a:schemeClr val="bg1"/>
                </a:solidFill>
                <a:sym typeface="Symbol"/>
              </a:rPr>
              <a:t>  classical</a:t>
            </a:r>
          </a:p>
          <a:p>
            <a:pPr algn="l"/>
            <a:endParaRPr lang="en-US" sz="2200" dirty="0">
              <a:solidFill>
                <a:schemeClr val="bg1"/>
              </a:solidFill>
              <a:sym typeface="Symbol"/>
            </a:endParaRPr>
          </a:p>
          <a:p>
            <a:pPr marL="342908" indent="-342908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sym typeface="Symbol"/>
              </a:rPr>
              <a:t>Measurement-based “collapse” and Born rule follow from dynamics</a:t>
            </a:r>
            <a:br>
              <a:rPr lang="en-US" sz="2200" dirty="0">
                <a:solidFill>
                  <a:schemeClr val="bg1"/>
                </a:solidFill>
                <a:sym typeface="Symbol"/>
              </a:rPr>
            </a:br>
            <a:r>
              <a:rPr lang="en-US" sz="2200" dirty="0">
                <a:solidFill>
                  <a:schemeClr val="bg1"/>
                </a:solidFill>
                <a:sym typeface="Symbol"/>
              </a:rPr>
              <a:t>( “Measurement  =  macroscopic” )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477871"/>
            <a:ext cx="5395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[ GRW  model: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Ghirardi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Rimini, Weber, PRD 34, 470 (1986)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 CSL model: 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Ghirardi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Pearle, Rimini, PRD 42, 1978 (1990)  ]</a:t>
            </a:r>
          </a:p>
        </p:txBody>
      </p:sp>
    </p:spTree>
    <p:extLst>
      <p:ext uri="{BB962C8B-B14F-4D97-AF65-F5344CB8AC3E}">
        <p14:creationId xmlns:p14="http://schemas.microsoft.com/office/powerpoint/2010/main" val="4063368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2683" y="152401"/>
            <a:ext cx="926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Continuous Spontaneous Localization (CSL)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5000" y="908210"/>
            <a:ext cx="76578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Schr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/>
              </a:rPr>
              <a:t>ö</a:t>
            </a:r>
            <a:r>
              <a:rPr lang="en-US" sz="2400" dirty="0">
                <a:solidFill>
                  <a:srgbClr val="FFFF00"/>
                </a:solidFill>
              </a:rPr>
              <a:t>dinger equation + Stochastic term (collapse field)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lvl="2" algn="l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1" y="1524001"/>
            <a:ext cx="93415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99681" y="2621339"/>
            <a:ext cx="93969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2 </a:t>
            </a:r>
            <a:r>
              <a:rPr lang="en-US" sz="2400" u="sng" dirty="0">
                <a:solidFill>
                  <a:srgbClr val="FFFF00"/>
                </a:solidFill>
              </a:rPr>
              <a:t>phenomenological</a:t>
            </a:r>
            <a:r>
              <a:rPr lang="en-US" sz="2400" dirty="0">
                <a:solidFill>
                  <a:srgbClr val="FFFF00"/>
                </a:solidFill>
              </a:rPr>
              <a:t> constants (free parameters)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Correlation Length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conventional “literature value”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=10</a:t>
            </a:r>
            <a:r>
              <a:rPr lang="en-US" baseline="30000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 m  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Collapse rate </a:t>
            </a:r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l 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2" algn="l"/>
            <a:endParaRPr lang="en-US" dirty="0">
              <a:solidFill>
                <a:schemeClr val="bg1"/>
              </a:solidFill>
            </a:endParaRPr>
          </a:p>
          <a:p>
            <a:pPr lvl="2" algn="l"/>
            <a:r>
              <a:rPr lang="en-US" dirty="0">
                <a:solidFill>
                  <a:srgbClr val="FFFF00"/>
                </a:solidFill>
              </a:rPr>
              <a:t>Lower bounds (to guarantee collapse at “macroscopic”  or “mesoscopic” scale)</a:t>
            </a:r>
          </a:p>
          <a:p>
            <a:pPr lvl="2"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l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  10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-16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  @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=10</a:t>
            </a:r>
            <a:r>
              <a:rPr lang="en-US" baseline="30000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 m       following  </a:t>
            </a:r>
            <a:r>
              <a:rPr lang="en-US" dirty="0" err="1">
                <a:solidFill>
                  <a:schemeClr val="bg1"/>
                </a:solidFill>
              </a:rPr>
              <a:t>Ghirardi</a:t>
            </a:r>
            <a:r>
              <a:rPr lang="en-US" dirty="0">
                <a:solidFill>
                  <a:schemeClr val="bg1"/>
                </a:solidFill>
              </a:rPr>
              <a:t>, Rimini, Weber (GRW)</a:t>
            </a:r>
          </a:p>
          <a:p>
            <a:pPr lvl="2" algn="l"/>
            <a:r>
              <a:rPr lang="en-US" sz="2400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l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  10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-8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s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   @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=10</a:t>
            </a:r>
            <a:r>
              <a:rPr lang="en-US" baseline="30000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 m        following  Adler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29000" y="1637488"/>
            <a:ext cx="6705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96899" y="3962402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 = number density of nucleons, “smeared” over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FF00"/>
                </a:solidFill>
              </a:rPr>
              <a:t> )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9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76791" y="149157"/>
            <a:ext cx="4546436" cy="769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1" dirty="0">
                <a:solidFill>
                  <a:srgbClr val="FFFF00"/>
                </a:solidFill>
              </a:rPr>
              <a:t>Experimental test</a:t>
            </a:r>
            <a:endParaRPr lang="it-IT" sz="440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43002" y="2667002"/>
            <a:ext cx="9922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1) Direct (Interferometric): collapse of massive quantum  </a:t>
            </a:r>
            <a:r>
              <a:rPr lang="en-US" sz="2400" dirty="0" err="1">
                <a:solidFill>
                  <a:schemeClr val="bg1"/>
                </a:solidFill>
              </a:rPr>
              <a:t>superpositions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    Experimentally very demanding !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31362" y="4885492"/>
            <a:ext cx="5912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X-ray spontaneous emission from free electrons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28872" y="5418892"/>
            <a:ext cx="84451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Spontaneous diffusion / heating / force noise in mechanical resonators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63214" y="1154668"/>
            <a:ext cx="6417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Collapse models </a:t>
            </a:r>
            <a:r>
              <a:rPr lang="en-US" sz="2400" u="sng" dirty="0">
                <a:solidFill>
                  <a:srgbClr val="FFFF00"/>
                </a:solidFill>
              </a:rPr>
              <a:t>CAN BE TESTED !</a:t>
            </a:r>
            <a:r>
              <a:rPr lang="en-US" sz="2400" dirty="0">
                <a:solidFill>
                  <a:srgbClr val="FFFF00"/>
                </a:solidFill>
              </a:rPr>
              <a:t>  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(unlike interpretations of quantum mechanics)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43002" y="4567536"/>
            <a:ext cx="916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2) Indirect (non-interferometric):  </a:t>
            </a:r>
            <a:r>
              <a:rPr lang="en-US" sz="2400" u="sng" dirty="0">
                <a:solidFill>
                  <a:srgbClr val="39F52B"/>
                </a:solidFill>
              </a:rPr>
              <a:t>violation of energy conservation </a:t>
            </a:r>
            <a:endParaRPr lang="it-IT" sz="2400" u="sng" dirty="0">
              <a:solidFill>
                <a:srgbClr val="39F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54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1220979" y="960045"/>
                <a:ext cx="5257799" cy="304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it-IT" i="1" smtClean="0">
                          <a:latin typeface="Cambria Math"/>
                        </a:rPr>
                        <a:t>Digitare l'equazione qui.</a:t>
                      </a:fl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79" y="960045"/>
                <a:ext cx="5257799" cy="304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1657322" y="363177"/>
            <a:ext cx="91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Random Collapses                         Momentum kicks                     Stochastic driving force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012773" y="430989"/>
            <a:ext cx="685800" cy="265889"/>
          </a:xfrm>
          <a:prstGeom prst="rightArrow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9846795" y="3011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0" y="1447410"/>
            <a:ext cx="4067557" cy="24251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94" y="1460380"/>
            <a:ext cx="4051285" cy="2412131"/>
          </a:xfrm>
          <a:prstGeom prst="rect">
            <a:avLst/>
          </a:prstGeom>
        </p:spPr>
      </p:pic>
      <p:sp>
        <p:nvSpPr>
          <p:cNvPr id="19" name="Text Box 95"/>
          <p:cNvSpPr txBox="1">
            <a:spLocks noChangeArrowheads="1"/>
          </p:cNvSpPr>
          <p:nvPr/>
        </p:nvSpPr>
        <p:spPr bwMode="auto">
          <a:xfrm>
            <a:off x="4098743" y="2438009"/>
            <a:ext cx="45878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l"/>
            <a:endParaRPr lang="it-IT" altLang="it-IT" sz="1600" b="1" i="1" baseline="-25000" dirty="0">
              <a:latin typeface="Symbol" pitchFamily="18" charset="2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537131" y="2666445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sz="2400" b="1" i="1" dirty="0"/>
              <a:t>=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400" b="1" i="1" dirty="0">
                <a:latin typeface="Symbol" pitchFamily="18" charset="2"/>
              </a:rPr>
              <a:t>w</a:t>
            </a:r>
            <a:r>
              <a:rPr lang="it-IT" altLang="it-IT" sz="2400" b="1" baseline="-25000" dirty="0">
                <a:latin typeface="Symbol" pitchFamily="18" charset="2"/>
              </a:rPr>
              <a:t>0</a:t>
            </a:r>
            <a:r>
              <a:rPr lang="it-IT" altLang="it-IT" sz="2400" b="1" baseline="30000" dirty="0">
                <a:latin typeface="Symbol" pitchFamily="18" charset="2"/>
              </a:rPr>
              <a:t>2</a:t>
            </a:r>
            <a:endParaRPr lang="it-IT" altLang="it-IT" sz="2400" b="1" baseline="-25000" dirty="0">
              <a:latin typeface="Symbol" pitchFamily="18" charset="2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145274" y="274621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CSL</a:t>
            </a:r>
            <a:endParaRPr lang="it-IT" altLang="it-IT" sz="2400" b="1" i="1" baseline="-25000" dirty="0">
              <a:latin typeface="Symbol" pitchFamily="18" charset="2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421781" y="135242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2400" b="1" i="1" dirty="0">
                <a:solidFill>
                  <a:srgbClr val="0505FF"/>
                </a:solidFill>
                <a:latin typeface="Symbol" pitchFamily="18" charset="2"/>
              </a:rPr>
              <a:t>t=</a:t>
            </a:r>
            <a:r>
              <a:rPr lang="it-IT" altLang="it-IT" sz="2400" b="1" i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</a:t>
            </a:r>
            <a:r>
              <a:rPr lang="it-IT" altLang="it-IT" sz="2400" b="1" i="1" dirty="0">
                <a:solidFill>
                  <a:srgbClr val="0505FF"/>
                </a:solidFill>
                <a:latin typeface="Symbol" pitchFamily="18" charset="2"/>
              </a:rPr>
              <a:t>w</a:t>
            </a:r>
            <a:r>
              <a:rPr lang="it-IT" altLang="it-IT" sz="2400" b="1" baseline="-25000" dirty="0">
                <a:solidFill>
                  <a:srgbClr val="0505FF"/>
                </a:solidFill>
                <a:latin typeface="Symbol" pitchFamily="18" charset="2"/>
              </a:rPr>
              <a:t>0</a:t>
            </a:r>
            <a:endParaRPr lang="it-IT" altLang="it-IT" sz="2400" b="1" baseline="-25000" dirty="0">
              <a:solidFill>
                <a:srgbClr val="050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145273" y="1614401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altLang="it-IT" sz="2400" b="1" i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400" b="1" i="1" baseline="-25000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</a:t>
            </a:r>
            <a:endParaRPr lang="it-IT" altLang="it-IT" sz="2400" b="1" i="1" baseline="-25000" dirty="0">
              <a:solidFill>
                <a:srgbClr val="0505FF"/>
              </a:solidFill>
              <a:latin typeface="Symbol" pitchFamily="18" charset="2"/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7248987" y="430988"/>
            <a:ext cx="685800" cy="265889"/>
          </a:xfrm>
          <a:prstGeom prst="rightArrow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79864" y="6062346"/>
            <a:ext cx="426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S. </a:t>
            </a:r>
            <a:r>
              <a:rPr lang="en-US" sz="1600" dirty="0" err="1">
                <a:solidFill>
                  <a:schemeClr val="bg1"/>
                </a:solidFill>
              </a:rPr>
              <a:t>Nimmrichter</a:t>
            </a:r>
            <a:r>
              <a:rPr lang="en-US" sz="1600" dirty="0">
                <a:solidFill>
                  <a:schemeClr val="bg1"/>
                </a:solidFill>
              </a:rPr>
              <a:t> et al, PRL 113 020045 (2014)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L. </a:t>
            </a:r>
            <a:r>
              <a:rPr lang="en-US" sz="1600" dirty="0" err="1">
                <a:solidFill>
                  <a:schemeClr val="bg1"/>
                </a:solidFill>
              </a:rPr>
              <a:t>Diosi</a:t>
            </a:r>
            <a:r>
              <a:rPr lang="en-US" sz="1600" dirty="0">
                <a:solidFill>
                  <a:schemeClr val="bg1"/>
                </a:solidFill>
              </a:rPr>
              <a:t>, PRL</a:t>
            </a:r>
            <a:r>
              <a:rPr lang="it-IT" sz="1600" dirty="0">
                <a:solidFill>
                  <a:schemeClr val="bg1"/>
                </a:solidFill>
              </a:rPr>
              <a:t> 114, 050403 (2015)</a:t>
            </a: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Vinante</a:t>
            </a:r>
            <a:r>
              <a:rPr lang="en-US" sz="1600" dirty="0">
                <a:solidFill>
                  <a:schemeClr val="bg1"/>
                </a:solidFill>
              </a:rPr>
              <a:t> et al, PRL 116, 090402 (2016)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0018AA58-3EFC-4E0B-99AB-413F4B600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41" y="4389551"/>
            <a:ext cx="5819775" cy="1514475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565C53D4-4C0A-368A-1A5E-C046132C3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001" y="2783373"/>
            <a:ext cx="2920791" cy="969289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A122041F-B2BB-2475-4520-E47D7B153DA5}"/>
              </a:ext>
            </a:extLst>
          </p:cNvPr>
          <p:cNvSpPr/>
          <p:nvPr/>
        </p:nvSpPr>
        <p:spPr>
          <a:xfrm>
            <a:off x="9558160" y="2783371"/>
            <a:ext cx="940632" cy="97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19">
            <a:extLst>
              <a:ext uri="{FF2B5EF4-FFF2-40B4-BE49-F238E27FC236}">
                <a16:creationId xmlns:a16="http://schemas.microsoft.com/office/drawing/2014/main" id="{966496AB-475F-93C9-7EAD-65F795CE4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327" y="1504666"/>
            <a:ext cx="2920791" cy="791716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A3E2EAE3-5F72-F7DE-27F0-42D9F21E8ED1}"/>
              </a:ext>
            </a:extLst>
          </p:cNvPr>
          <p:cNvSpPr/>
          <p:nvPr/>
        </p:nvSpPr>
        <p:spPr>
          <a:xfrm>
            <a:off x="9763085" y="1504666"/>
            <a:ext cx="712032" cy="791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68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-152400"/>
            <a:ext cx="7772400" cy="1470025"/>
          </a:xfrm>
        </p:spPr>
        <p:txBody>
          <a:bodyPr/>
          <a:lstStyle/>
          <a:p>
            <a:r>
              <a:rPr lang="en-GB" dirty="0"/>
              <a:t>What experiments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12606"/>
            <a:ext cx="2971800" cy="26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9740" y="3613284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Gravitational wave detectors</a:t>
            </a:r>
          </a:p>
          <a:p>
            <a:r>
              <a:rPr lang="en-GB" sz="2000" dirty="0">
                <a:solidFill>
                  <a:schemeClr val="bg1"/>
                </a:solidFill>
              </a:rPr>
              <a:t>(LISA Pathfinder)</a:t>
            </a:r>
          </a:p>
        </p:txBody>
      </p:sp>
      <p:grpSp>
        <p:nvGrpSpPr>
          <p:cNvPr id="6" name="Gruppo 1"/>
          <p:cNvGrpSpPr/>
          <p:nvPr/>
        </p:nvGrpSpPr>
        <p:grpSpPr>
          <a:xfrm>
            <a:off x="1600201" y="1012606"/>
            <a:ext cx="3512820" cy="2211861"/>
            <a:chOff x="742950" y="1828800"/>
            <a:chExt cx="8831131" cy="4572000"/>
          </a:xfrm>
        </p:grpSpPr>
        <p:pic>
          <p:nvPicPr>
            <p:cNvPr id="7" name="Picture 10" descr="20100209_Cantilever29_004"/>
            <p:cNvPicPr>
              <a:picLocks noChangeAspect="1" noChangeArrowheads="1"/>
            </p:cNvPicPr>
            <p:nvPr/>
          </p:nvPicPr>
          <p:blipFill>
            <a:blip r:embed="rId3">
              <a:lum bright="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05"/>
            <a:stretch>
              <a:fillRect/>
            </a:stretch>
          </p:blipFill>
          <p:spPr bwMode="auto">
            <a:xfrm>
              <a:off x="742950" y="1828800"/>
              <a:ext cx="8831131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20100209_Cantilever29_0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71" t="92151" b="2824"/>
            <a:stretch>
              <a:fillRect/>
            </a:stretch>
          </p:blipFill>
          <p:spPr bwMode="auto">
            <a:xfrm>
              <a:off x="5943601" y="5410200"/>
              <a:ext cx="348601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43001" y="3245613"/>
            <a:ext cx="488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Ultracold Nano/micromechanical systems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2" y="4133018"/>
            <a:ext cx="3921733" cy="22315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2219" y="6364527"/>
            <a:ext cx="282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Levitated nanoparticles</a:t>
            </a:r>
          </a:p>
        </p:txBody>
      </p:sp>
    </p:spTree>
    <p:extLst>
      <p:ext uri="{BB962C8B-B14F-4D97-AF65-F5344CB8AC3E}">
        <p14:creationId xmlns:p14="http://schemas.microsoft.com/office/powerpoint/2010/main" val="1937203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36602" y="21986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First test (2016): microcantilever at </a:t>
            </a:r>
            <a:r>
              <a:rPr lang="en-US" sz="3600" dirty="0" err="1">
                <a:solidFill>
                  <a:srgbClr val="FFFF00"/>
                </a:solidFill>
              </a:rPr>
              <a:t>mK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57752"/>
            <a:ext cx="6061308" cy="45810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66203" y="5746759"/>
            <a:ext cx="6088846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Force noise         </a:t>
            </a:r>
            <a:r>
              <a:rPr lang="en-US" sz="2000" dirty="0" err="1">
                <a:solidFill>
                  <a:srgbClr val="FFFF00"/>
                </a:solidFill>
                <a:sym typeface="Symbol"/>
              </a:rPr>
              <a:t>S</a:t>
            </a:r>
            <a:r>
              <a:rPr lang="en-US" sz="2000" baseline="-25000" dirty="0" err="1">
                <a:solidFill>
                  <a:srgbClr val="FFFF00"/>
                </a:solidFill>
                <a:sym typeface="Symbol"/>
              </a:rPr>
              <a:t>ff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=5x10</a:t>
            </a:r>
            <a:r>
              <a:rPr lang="en-US" sz="2000" baseline="30000" dirty="0">
                <a:solidFill>
                  <a:srgbClr val="FFFF00"/>
                </a:solidFill>
                <a:sym typeface="Symbol"/>
              </a:rPr>
              <a:t>-19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 N/√Hz     @</a:t>
            </a:r>
            <a:r>
              <a:rPr lang="en-US" sz="2000" dirty="0">
                <a:solidFill>
                  <a:srgbClr val="FFFF00"/>
                </a:solidFill>
              </a:rPr>
              <a:t> T</a:t>
            </a:r>
            <a:r>
              <a:rPr lang="en-US" sz="2000" baseline="-25000" dirty="0">
                <a:solidFill>
                  <a:srgbClr val="FFFF00"/>
                </a:solidFill>
              </a:rPr>
              <a:t>m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25 </a:t>
            </a:r>
            <a:r>
              <a:rPr lang="en-US" sz="2000" dirty="0" err="1">
                <a:solidFill>
                  <a:srgbClr val="FFFF00"/>
                </a:solidFill>
                <a:sym typeface="Symbol"/>
              </a:rPr>
              <a:t>mK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 </a:t>
            </a:r>
            <a:endParaRPr lang="it-IT" sz="2000" dirty="0">
              <a:solidFill>
                <a:srgbClr val="FFFF00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DC0C7DF-8068-FB4B-2A3D-ACC12721CB17}"/>
              </a:ext>
            </a:extLst>
          </p:cNvPr>
          <p:cNvGrpSpPr/>
          <p:nvPr/>
        </p:nvGrpSpPr>
        <p:grpSpPr>
          <a:xfrm>
            <a:off x="7642759" y="1165712"/>
            <a:ext cx="3214512" cy="2342971"/>
            <a:chOff x="742950" y="1828800"/>
            <a:chExt cx="8831131" cy="4572000"/>
          </a:xfrm>
        </p:grpSpPr>
        <p:pic>
          <p:nvPicPr>
            <p:cNvPr id="7" name="Picture 10" descr="20100209_Cantilever29_004">
              <a:extLst>
                <a:ext uri="{FF2B5EF4-FFF2-40B4-BE49-F238E27FC236}">
                  <a16:creationId xmlns:a16="http://schemas.microsoft.com/office/drawing/2014/main" id="{326C19E9-DAF3-6017-A6FA-C33EC473A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05"/>
            <a:stretch>
              <a:fillRect/>
            </a:stretch>
          </p:blipFill>
          <p:spPr bwMode="auto">
            <a:xfrm>
              <a:off x="742950" y="1828800"/>
              <a:ext cx="8831131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20100209_Cantilever29_004">
              <a:extLst>
                <a:ext uri="{FF2B5EF4-FFF2-40B4-BE49-F238E27FC236}">
                  <a16:creationId xmlns:a16="http://schemas.microsoft.com/office/drawing/2014/main" id="{8E68B228-6FFB-0B9E-F63B-2B7F216E2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71" t="92151" b="2824"/>
            <a:stretch>
              <a:fillRect/>
            </a:stretch>
          </p:blipFill>
          <p:spPr bwMode="auto">
            <a:xfrm>
              <a:off x="5943601" y="5410200"/>
              <a:ext cx="348601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581C53-A150-CEAF-19F9-E89496CF5A1B}"/>
              </a:ext>
            </a:extLst>
          </p:cNvPr>
          <p:cNvSpPr txBox="1"/>
          <p:nvPr/>
        </p:nvSpPr>
        <p:spPr>
          <a:xfrm>
            <a:off x="2362200" y="6412468"/>
            <a:ext cx="4955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A. Vinante et al, Phys. Rev. Lett. 116, 090402 (2016) </a:t>
            </a:r>
            <a:endParaRPr lang="it-IT" dirty="0"/>
          </a:p>
        </p:txBody>
      </p:sp>
      <p:pic>
        <p:nvPicPr>
          <p:cNvPr id="10" name="Picture 7" descr="20121005_094103">
            <a:extLst>
              <a:ext uri="{FF2B5EF4-FFF2-40B4-BE49-F238E27FC236}">
                <a16:creationId xmlns:a16="http://schemas.microsoft.com/office/drawing/2014/main" id="{91A82A8E-EBB8-43A1-2182-07F2A50C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81" y="361664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87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10894"/>
              </p:ext>
            </p:extLst>
          </p:nvPr>
        </p:nvGraphicFramePr>
        <p:xfrm>
          <a:off x="1271129" y="1371600"/>
          <a:ext cx="6665571" cy="521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1129" y="1371600"/>
                        <a:ext cx="6665571" cy="521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2" y="2819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CANTILEVER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796" y="4953001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129" y="5918644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GRW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2991195" y="-23892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39F52B"/>
                </a:solidFill>
              </a:rPr>
              <a:t>Most</a:t>
            </a:r>
            <a:r>
              <a:rPr lang="it-IT" sz="3600" dirty="0">
                <a:solidFill>
                  <a:srgbClr val="39F52B"/>
                </a:solidFill>
              </a:rPr>
              <a:t> </a:t>
            </a:r>
            <a:r>
              <a:rPr lang="it-IT" sz="3600" dirty="0" err="1">
                <a:solidFill>
                  <a:srgbClr val="39F52B"/>
                </a:solidFill>
              </a:rPr>
              <a:t>recent</a:t>
            </a:r>
            <a:r>
              <a:rPr lang="it-IT" sz="3600" dirty="0">
                <a:solidFill>
                  <a:srgbClr val="39F52B"/>
                </a:solidFill>
              </a:rPr>
              <a:t> </a:t>
            </a:r>
            <a:r>
              <a:rPr lang="it-IT" sz="3600" dirty="0" err="1">
                <a:solidFill>
                  <a:srgbClr val="39F52B"/>
                </a:solidFill>
              </a:rPr>
              <a:t>results</a:t>
            </a:r>
            <a:r>
              <a:rPr lang="it-IT" sz="3600" dirty="0">
                <a:solidFill>
                  <a:srgbClr val="39F52B"/>
                </a:solidFill>
              </a:rPr>
              <a:t> (2020)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21AC180-3C92-4B16-96FA-8D9774D80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50" y="1369075"/>
            <a:ext cx="2746569" cy="205992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462448-CDE4-42BF-9DC1-A0A1FA5E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53" y="3736757"/>
            <a:ext cx="2746569" cy="19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BB5206-8E1B-4D2E-B1A5-E59DAAF2B3C3}"/>
              </a:ext>
            </a:extLst>
          </p:cNvPr>
          <p:cNvSpPr txBox="1"/>
          <p:nvPr/>
        </p:nvSpPr>
        <p:spPr>
          <a:xfrm>
            <a:off x="1241778" y="861927"/>
            <a:ext cx="562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A. Vinante et al, </a:t>
            </a:r>
            <a:r>
              <a:rPr lang="it-IT" dirty="0" err="1">
                <a:solidFill>
                  <a:schemeClr val="bg1"/>
                </a:solidFill>
              </a:rPr>
              <a:t>Phys</a:t>
            </a:r>
            <a:r>
              <a:rPr lang="it-IT" dirty="0">
                <a:solidFill>
                  <a:schemeClr val="bg1"/>
                </a:solidFill>
              </a:rPr>
              <a:t>. Rev. Lett. 125, 100404 (2020) </a:t>
            </a:r>
          </a:p>
        </p:txBody>
      </p:sp>
    </p:spTree>
    <p:extLst>
      <p:ext uri="{BB962C8B-B14F-4D97-AF65-F5344CB8AC3E}">
        <p14:creationId xmlns:p14="http://schemas.microsoft.com/office/powerpoint/2010/main" val="331720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9B549-361E-4A96-9438-C6405CCC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28600"/>
            <a:ext cx="8915400" cy="1143000"/>
          </a:xfrm>
        </p:spPr>
        <p:txBody>
          <a:bodyPr/>
          <a:lstStyle/>
          <a:p>
            <a:r>
              <a:rPr lang="it-IT" dirty="0" err="1">
                <a:solidFill>
                  <a:srgbClr val="39F52B"/>
                </a:solidFill>
              </a:rPr>
              <a:t>Magnetic</a:t>
            </a:r>
            <a:r>
              <a:rPr lang="it-IT" dirty="0">
                <a:solidFill>
                  <a:srgbClr val="39F52B"/>
                </a:solidFill>
              </a:rPr>
              <a:t> trapping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20559-72BD-481D-B6CF-41EDD5AA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6" y="1489377"/>
            <a:ext cx="2062345" cy="14373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7C9DB91-EF58-4960-B5BB-CD7EECB9B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42" y="1525691"/>
            <a:ext cx="2062345" cy="12832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32AFF4-48DB-43FA-BA32-0697C16BA7DD}"/>
              </a:ext>
            </a:extLst>
          </p:cNvPr>
          <p:cNvSpPr txBox="1"/>
          <p:nvPr/>
        </p:nvSpPr>
        <p:spPr>
          <a:xfrm>
            <a:off x="2946272" y="1406165"/>
            <a:ext cx="33384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 err="1">
                <a:solidFill>
                  <a:srgbClr val="FFFF00"/>
                </a:solidFill>
              </a:rPr>
              <a:t>Diamagnetic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particles</a:t>
            </a:r>
            <a:endParaRPr lang="it-IT" sz="2000" dirty="0">
              <a:solidFill>
                <a:srgbClr val="FFFF00"/>
              </a:solidFill>
            </a:endParaRPr>
          </a:p>
          <a:p>
            <a:pPr algn="l"/>
            <a:r>
              <a:rPr lang="it-IT" sz="2000" dirty="0">
                <a:solidFill>
                  <a:srgbClr val="FFFF00"/>
                </a:solidFill>
              </a:rPr>
              <a:t>Gravito-</a:t>
            </a:r>
            <a:r>
              <a:rPr lang="it-IT" sz="2000" dirty="0" err="1">
                <a:solidFill>
                  <a:srgbClr val="FFFF00"/>
                </a:solidFill>
              </a:rPr>
              <a:t>magnetic</a:t>
            </a:r>
            <a:r>
              <a:rPr lang="it-IT" sz="2000" dirty="0">
                <a:solidFill>
                  <a:srgbClr val="FFFF00"/>
                </a:solidFill>
              </a:rPr>
              <a:t> trap</a:t>
            </a:r>
          </a:p>
          <a:p>
            <a:pPr algn="l"/>
            <a:endParaRPr lang="it-IT" dirty="0">
              <a:solidFill>
                <a:srgbClr val="39F52B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E0E99C-AA9C-4AAB-986E-1282C5C9BE54}"/>
              </a:ext>
            </a:extLst>
          </p:cNvPr>
          <p:cNvSpPr txBox="1"/>
          <p:nvPr/>
        </p:nvSpPr>
        <p:spPr>
          <a:xfrm>
            <a:off x="8460789" y="1489377"/>
            <a:ext cx="313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err="1">
                <a:solidFill>
                  <a:srgbClr val="FFFF00"/>
                </a:solidFill>
              </a:rPr>
              <a:t>Superconducting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particles</a:t>
            </a:r>
            <a:endParaRPr lang="it-IT" sz="2000" dirty="0">
              <a:solidFill>
                <a:srgbClr val="FFFF00"/>
              </a:solidFill>
            </a:endParaRPr>
          </a:p>
          <a:p>
            <a:pPr algn="l"/>
            <a:r>
              <a:rPr lang="it-IT" sz="2000" dirty="0">
                <a:solidFill>
                  <a:srgbClr val="FFFF00"/>
                </a:solidFill>
              </a:rPr>
              <a:t>chip-</a:t>
            </a:r>
            <a:r>
              <a:rPr lang="it-IT" sz="2000" dirty="0" err="1">
                <a:solidFill>
                  <a:srgbClr val="FFFF00"/>
                </a:solidFill>
              </a:rPr>
              <a:t>based</a:t>
            </a:r>
            <a:r>
              <a:rPr lang="it-IT" sz="2000" dirty="0">
                <a:solidFill>
                  <a:srgbClr val="FFFF00"/>
                </a:solidFill>
              </a:rPr>
              <a:t> AH coils trap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84AA13-2055-423C-AD35-173363BD9FF7}"/>
              </a:ext>
            </a:extLst>
          </p:cNvPr>
          <p:cNvSpPr txBox="1"/>
          <p:nvPr/>
        </p:nvSpPr>
        <p:spPr>
          <a:xfrm>
            <a:off x="8421781" y="2251715"/>
            <a:ext cx="294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W.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Wieczorek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et al, Chalmers</a:t>
            </a:r>
          </a:p>
          <a:p>
            <a:pPr algn="l"/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M.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Aspelmeyer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al, Vienna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481E04-DC3D-44C5-951E-63FDA390722A}"/>
              </a:ext>
            </a:extLst>
          </p:cNvPr>
          <p:cNvSpPr txBox="1"/>
          <p:nvPr/>
        </p:nvSpPr>
        <p:spPr>
          <a:xfrm>
            <a:off x="2873765" y="2336894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B. D’Urso et al, Montana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9D3D77A-1B76-48A1-94C9-7759088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990" y="4026014"/>
            <a:ext cx="2401776" cy="238363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AC2675-D0C9-4DF7-BD1C-EC499EB3C188}"/>
              </a:ext>
            </a:extLst>
          </p:cNvPr>
          <p:cNvSpPr txBox="1"/>
          <p:nvPr/>
        </p:nvSpPr>
        <p:spPr>
          <a:xfrm>
            <a:off x="3863915" y="3546581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>
                <a:solidFill>
                  <a:srgbClr val="FFFF00"/>
                </a:solidFill>
              </a:rPr>
              <a:t>Ferromagnets</a:t>
            </a:r>
            <a:r>
              <a:rPr lang="it-IT" u="sng" dirty="0">
                <a:solidFill>
                  <a:srgbClr val="FFFF00"/>
                </a:solidFill>
              </a:rPr>
              <a:t> </a:t>
            </a:r>
            <a:r>
              <a:rPr lang="it-IT" u="sng" dirty="0" err="1">
                <a:solidFill>
                  <a:srgbClr val="FFFF00"/>
                </a:solidFill>
              </a:rPr>
              <a:t>above</a:t>
            </a:r>
            <a:r>
              <a:rPr lang="it-IT" u="sng" dirty="0">
                <a:solidFill>
                  <a:srgbClr val="FFFF00"/>
                </a:solidFill>
              </a:rPr>
              <a:t> </a:t>
            </a:r>
            <a:r>
              <a:rPr lang="it-IT" u="sng" dirty="0" err="1">
                <a:solidFill>
                  <a:srgbClr val="FFFF00"/>
                </a:solidFill>
              </a:rPr>
              <a:t>superconductors</a:t>
            </a:r>
            <a:endParaRPr lang="it-IT" u="sng" dirty="0">
              <a:solidFill>
                <a:srgbClr val="FFFF00"/>
              </a:solidFill>
            </a:endParaRPr>
          </a:p>
          <a:p>
            <a:endParaRPr lang="it-IT" dirty="0">
              <a:solidFill>
                <a:srgbClr val="39F52B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D27BA6-9771-4657-AA44-59B6337EACB0}"/>
              </a:ext>
            </a:extLst>
          </p:cNvPr>
          <p:cNvSpPr txBox="1"/>
          <p:nvPr/>
        </p:nvSpPr>
        <p:spPr>
          <a:xfrm>
            <a:off x="-38699" y="755280"/>
            <a:ext cx="9989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>
                <a:solidFill>
                  <a:srgbClr val="FFFF00"/>
                </a:solidFill>
              </a:rPr>
              <a:t>PASSIVE TRAPPING (no </a:t>
            </a:r>
            <a:r>
              <a:rPr lang="it-IT" sz="2400" u="sng" dirty="0" err="1">
                <a:solidFill>
                  <a:srgbClr val="FFFF00"/>
                </a:solidFill>
              </a:rPr>
              <a:t>heating</a:t>
            </a:r>
            <a:r>
              <a:rPr lang="it-IT" sz="2400" u="sng" dirty="0">
                <a:solidFill>
                  <a:srgbClr val="FFFF00"/>
                </a:solidFill>
              </a:rPr>
              <a:t>)</a:t>
            </a:r>
            <a:r>
              <a:rPr lang="it-IT" sz="2400" dirty="0">
                <a:solidFill>
                  <a:srgbClr val="FFFF00"/>
                </a:solidFill>
              </a:rPr>
              <a:t>  </a:t>
            </a:r>
            <a:r>
              <a:rPr lang="it-IT" sz="2400" dirty="0">
                <a:solidFill>
                  <a:schemeClr val="bg1"/>
                </a:solidFill>
                <a:sym typeface="Symbol" panose="05050102010706020507" pitchFamily="18" charset="2"/>
              </a:rPr>
              <a:t>  Compatible with low temperature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5E84E7-9A0D-4923-B83B-38689E7BAB96}"/>
              </a:ext>
            </a:extLst>
          </p:cNvPr>
          <p:cNvSpPr txBox="1"/>
          <p:nvPr/>
        </p:nvSpPr>
        <p:spPr>
          <a:xfrm>
            <a:off x="9552292" y="4793639"/>
            <a:ext cx="4954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Us</a:t>
            </a:r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l"/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(more in </a:t>
            </a:r>
            <a:r>
              <a:rPr lang="it-IT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this</a:t>
            </a:r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talk)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246815-EFCF-4D21-8991-092751EBB0F3}"/>
              </a:ext>
            </a:extLst>
          </p:cNvPr>
          <p:cNvSpPr txBox="1"/>
          <p:nvPr/>
        </p:nvSpPr>
        <p:spPr>
          <a:xfrm>
            <a:off x="645414" y="5885006"/>
            <a:ext cx="5560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J.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Gieseler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et al, Harvard (PRL 124, 163604, 2021)</a:t>
            </a:r>
          </a:p>
          <a:p>
            <a:pPr algn="l"/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T.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Wang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et al, Berkeley  (PR </a:t>
            </a:r>
            <a:r>
              <a:rPr lang="it-IT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Appl</a:t>
            </a: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11, 044041, 2019)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96BAF6F-9E82-4893-BFA2-CDA86476845D}"/>
              </a:ext>
            </a:extLst>
          </p:cNvPr>
          <p:cNvSpPr txBox="1"/>
          <p:nvPr/>
        </p:nvSpPr>
        <p:spPr>
          <a:xfrm>
            <a:off x="9644016" y="4242525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39F52B"/>
                </a:solidFill>
              </a:rPr>
              <a:t>Type</a:t>
            </a:r>
            <a:r>
              <a:rPr lang="it-IT" dirty="0">
                <a:solidFill>
                  <a:srgbClr val="39F52B"/>
                </a:solidFill>
              </a:rPr>
              <a:t> 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26390F-74A2-486C-8704-E3BA7AE659D3}"/>
              </a:ext>
            </a:extLst>
          </p:cNvPr>
          <p:cNvSpPr txBox="1"/>
          <p:nvPr/>
        </p:nvSpPr>
        <p:spPr>
          <a:xfrm>
            <a:off x="2473465" y="3762314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39F52B"/>
                </a:solidFill>
              </a:rPr>
              <a:t>Type</a:t>
            </a:r>
            <a:r>
              <a:rPr lang="it-IT" dirty="0">
                <a:solidFill>
                  <a:srgbClr val="39F52B"/>
                </a:solidFill>
              </a:rPr>
              <a:t> II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F82B418-5A9E-4E43-A416-F9F805BDE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91" y="4119411"/>
            <a:ext cx="3528197" cy="1685233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37AF5837-ADEF-3F9C-1F9D-133C8164D6DC}"/>
              </a:ext>
            </a:extLst>
          </p:cNvPr>
          <p:cNvSpPr/>
          <p:nvPr/>
        </p:nvSpPr>
        <p:spPr>
          <a:xfrm>
            <a:off x="5488172" y="3535621"/>
            <a:ext cx="6108411" cy="3246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3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0C33F-E0AE-44DA-9FAE-538267753D68}"/>
              </a:ext>
            </a:extLst>
          </p:cNvPr>
          <p:cNvSpPr txBox="1"/>
          <p:nvPr/>
        </p:nvSpPr>
        <p:spPr>
          <a:xfrm>
            <a:off x="1905000" y="119271"/>
            <a:ext cx="7856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39F52B"/>
                </a:solidFill>
              </a:rPr>
              <a:t>Prospects</a:t>
            </a:r>
            <a:r>
              <a:rPr lang="it-IT" sz="4000" dirty="0">
                <a:solidFill>
                  <a:srgbClr val="39F52B"/>
                </a:solidFill>
              </a:rPr>
              <a:t> with a </a:t>
            </a:r>
            <a:r>
              <a:rPr lang="it-IT" sz="4000" dirty="0" err="1">
                <a:solidFill>
                  <a:srgbClr val="39F52B"/>
                </a:solidFill>
              </a:rPr>
              <a:t>levitated</a:t>
            </a:r>
            <a:r>
              <a:rPr lang="it-IT" sz="4000" dirty="0">
                <a:solidFill>
                  <a:srgbClr val="39F52B"/>
                </a:solidFill>
              </a:rPr>
              <a:t> </a:t>
            </a:r>
            <a:r>
              <a:rPr lang="it-IT" sz="4000" dirty="0" err="1">
                <a:solidFill>
                  <a:srgbClr val="39F52B"/>
                </a:solidFill>
              </a:rPr>
              <a:t>magnet</a:t>
            </a:r>
            <a:endParaRPr lang="it-IT" sz="4000" dirty="0">
              <a:solidFill>
                <a:srgbClr val="39F52B"/>
              </a:solidFill>
            </a:endParaRP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615CEC3-229B-4114-8ADF-71309D050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604256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57600" imgH="3435343" progId="Acrobat.Document.2015">
                  <p:embed/>
                </p:oleObj>
              </mc:Choice>
              <mc:Fallback>
                <p:oleObj name="Acrobat Document" r:id="rId2" imgW="3657600" imgH="3435343" progId="Acrobat.Document.2015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1615CEC3-229B-4114-8ADF-71309D050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1600200"/>
                        <a:ext cx="6042562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9C8B0D-C66D-4D75-AA13-B8996814D28E}"/>
              </a:ext>
            </a:extLst>
          </p:cNvPr>
          <p:cNvSpPr txBox="1"/>
          <p:nvPr/>
        </p:nvSpPr>
        <p:spPr>
          <a:xfrm>
            <a:off x="7779563" y="1600200"/>
            <a:ext cx="304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err="1">
                <a:solidFill>
                  <a:srgbClr val="E38E1D"/>
                </a:solidFill>
              </a:rPr>
              <a:t>Predicted</a:t>
            </a:r>
            <a:r>
              <a:rPr lang="it-IT" b="1" dirty="0">
                <a:solidFill>
                  <a:srgbClr val="E38E1D"/>
                </a:solidFill>
              </a:rPr>
              <a:t> </a:t>
            </a:r>
            <a:r>
              <a:rPr lang="it-IT" b="1" dirty="0" err="1">
                <a:solidFill>
                  <a:srgbClr val="E38E1D"/>
                </a:solidFill>
              </a:rPr>
              <a:t>bound</a:t>
            </a:r>
            <a:r>
              <a:rPr lang="it-IT" dirty="0">
                <a:solidFill>
                  <a:schemeClr val="bg1"/>
                </a:solidFill>
              </a:rPr>
              <a:t> for: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u="sng" dirty="0">
                <a:solidFill>
                  <a:srgbClr val="FFFF00"/>
                </a:solidFill>
              </a:rPr>
              <a:t>2-sphere </a:t>
            </a:r>
            <a:r>
              <a:rPr lang="it-IT" u="sng" dirty="0" err="1">
                <a:solidFill>
                  <a:srgbClr val="FFFF00"/>
                </a:solidFill>
              </a:rPr>
              <a:t>dumbbell</a:t>
            </a:r>
            <a:r>
              <a:rPr lang="it-IT" dirty="0">
                <a:solidFill>
                  <a:schemeClr val="bg1"/>
                </a:solidFill>
              </a:rPr>
              <a:t>,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R=20 </a:t>
            </a:r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it-IT" dirty="0">
                <a:solidFill>
                  <a:schemeClr val="bg1"/>
                </a:solidFill>
              </a:rPr>
              <a:t>m</a:t>
            </a:r>
          </a:p>
          <a:p>
            <a:pPr algn="l"/>
            <a:r>
              <a:rPr lang="it-IT" dirty="0" err="1">
                <a:solidFill>
                  <a:schemeClr val="bg1"/>
                </a:solidFill>
              </a:rPr>
              <a:t>Librational</a:t>
            </a:r>
            <a:r>
              <a:rPr lang="it-IT" dirty="0">
                <a:solidFill>
                  <a:schemeClr val="bg1"/>
                </a:solidFill>
              </a:rPr>
              <a:t> mode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rgbClr val="FFFF00"/>
                </a:solidFill>
              </a:rPr>
              <a:t>Thermal </a:t>
            </a:r>
            <a:r>
              <a:rPr lang="it-IT" dirty="0" err="1">
                <a:solidFill>
                  <a:srgbClr val="FFFF00"/>
                </a:solidFill>
              </a:rPr>
              <a:t>noise</a:t>
            </a: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T=0.1 K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it-IT" dirty="0">
                <a:solidFill>
                  <a:schemeClr val="bg1"/>
                </a:solidFill>
              </a:rPr>
              <a:t>=10</a:t>
            </a:r>
            <a:r>
              <a:rPr lang="it-IT" baseline="30000" dirty="0">
                <a:solidFill>
                  <a:schemeClr val="bg1"/>
                </a:solidFill>
              </a:rPr>
              <a:t>6</a:t>
            </a:r>
            <a:r>
              <a:rPr lang="it-IT" dirty="0">
                <a:solidFill>
                  <a:schemeClr val="bg1"/>
                </a:solidFill>
              </a:rPr>
              <a:t> s</a:t>
            </a:r>
            <a:endParaRPr lang="it-IT" dirty="0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F1EBC1B-22A8-4281-A7C3-193B3A3B05CF}"/>
              </a:ext>
            </a:extLst>
          </p:cNvPr>
          <p:cNvSpPr txBox="1"/>
          <p:nvPr/>
        </p:nvSpPr>
        <p:spPr>
          <a:xfrm>
            <a:off x="5225045" y="4419599"/>
            <a:ext cx="1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F52B"/>
                </a:solidFill>
              </a:rPr>
              <a:t>LISA PTF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1CC598-C831-4F15-AFCC-3432926E7272}"/>
              </a:ext>
            </a:extLst>
          </p:cNvPr>
          <p:cNvSpPr txBox="1"/>
          <p:nvPr/>
        </p:nvSpPr>
        <p:spPr>
          <a:xfrm>
            <a:off x="3581401" y="4465768"/>
            <a:ext cx="143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38E1D"/>
                </a:solidFill>
              </a:rPr>
              <a:t>LEVITATED</a:t>
            </a:r>
            <a:br>
              <a:rPr lang="it-IT" b="1" dirty="0">
                <a:solidFill>
                  <a:srgbClr val="E38E1D"/>
                </a:solidFill>
              </a:rPr>
            </a:br>
            <a:r>
              <a:rPr lang="it-IT" b="1" dirty="0">
                <a:solidFill>
                  <a:srgbClr val="E38E1D"/>
                </a:solidFill>
              </a:rPr>
              <a:t>MAGNET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C1BA5F2-1530-4FD1-BBC8-C079654172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058" y="2438403"/>
            <a:ext cx="5215733" cy="302784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2571FA43-A19A-41B2-8490-C0CFBAB085D8}"/>
              </a:ext>
            </a:extLst>
          </p:cNvPr>
          <p:cNvSpPr txBox="1"/>
          <p:nvPr/>
        </p:nvSpPr>
        <p:spPr>
          <a:xfrm>
            <a:off x="2111827" y="3082752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CANTILEVER</a:t>
            </a:r>
          </a:p>
        </p:txBody>
      </p:sp>
    </p:spTree>
    <p:extLst>
      <p:ext uri="{BB962C8B-B14F-4D97-AF65-F5344CB8AC3E}">
        <p14:creationId xmlns:p14="http://schemas.microsoft.com/office/powerpoint/2010/main" val="36438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5B279-7875-9927-B7EF-2893C6E7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152400"/>
            <a:ext cx="8915400" cy="1143000"/>
          </a:xfrm>
        </p:spPr>
        <p:txBody>
          <a:bodyPr/>
          <a:lstStyle/>
          <a:p>
            <a:r>
              <a:rPr lang="it-IT" dirty="0" err="1"/>
              <a:t>Towards</a:t>
            </a:r>
            <a:r>
              <a:rPr lang="it-IT" dirty="0"/>
              <a:t> a chip trap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EFCB8A-31D1-B4E7-77D8-A1345EB4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838200"/>
            <a:ext cx="7076661" cy="32805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75C61D-E1FB-059B-BC8D-42ACFB948244}"/>
              </a:ext>
            </a:extLst>
          </p:cNvPr>
          <p:cNvSpPr txBox="1"/>
          <p:nvPr/>
        </p:nvSpPr>
        <p:spPr>
          <a:xfrm>
            <a:off x="3402495" y="4333577"/>
            <a:ext cx="4234070" cy="1785104"/>
          </a:xfrm>
          <a:prstGeom prst="rect">
            <a:avLst/>
          </a:prstGeom>
          <a:solidFill>
            <a:srgbClr val="39F52B">
              <a:alpha val="29000"/>
            </a:srgbClr>
          </a:solidFill>
          <a:ln w="25400">
            <a:solidFill>
              <a:srgbClr val="39F52B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dirty="0" err="1">
                <a:solidFill>
                  <a:srgbClr val="FFFF66"/>
                </a:solidFill>
              </a:rPr>
              <a:t>Advantages</a:t>
            </a:r>
            <a:endParaRPr lang="it-IT" dirty="0">
              <a:solidFill>
                <a:srgbClr val="FFFF66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Improved</a:t>
            </a:r>
            <a:r>
              <a:rPr lang="it-IT" dirty="0">
                <a:solidFill>
                  <a:schemeClr val="bg1"/>
                </a:solidFill>
              </a:rPr>
              <a:t> control on </a:t>
            </a:r>
            <a:r>
              <a:rPr lang="it-IT" dirty="0" err="1">
                <a:solidFill>
                  <a:schemeClr val="bg1"/>
                </a:solidFill>
              </a:rPr>
              <a:t>geometry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Higher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coupling</a:t>
            </a:r>
            <a:r>
              <a:rPr lang="it-IT" dirty="0">
                <a:solidFill>
                  <a:schemeClr val="bg1"/>
                </a:solidFill>
              </a:rPr>
              <a:t> to SQUID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Scalability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Smaller</a:t>
            </a:r>
            <a:r>
              <a:rPr lang="it-IT" dirty="0">
                <a:solidFill>
                  <a:schemeClr val="bg1"/>
                </a:solidFill>
              </a:rPr>
              <a:t> size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5DEA6-733B-8DD1-0AFB-4132D0691E07}"/>
              </a:ext>
            </a:extLst>
          </p:cNvPr>
          <p:cNvSpPr txBox="1"/>
          <p:nvPr/>
        </p:nvSpPr>
        <p:spPr>
          <a:xfrm flipH="1">
            <a:off x="1318591" y="6379919"/>
            <a:ext cx="973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with 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Ulbricht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Southampton) and </a:t>
            </a:r>
            <a:r>
              <a:rPr lang="it-IT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Folman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(Ben Gurion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Negev)</a:t>
            </a:r>
          </a:p>
        </p:txBody>
      </p:sp>
    </p:spTree>
    <p:extLst>
      <p:ext uri="{BB962C8B-B14F-4D97-AF65-F5344CB8AC3E}">
        <p14:creationId xmlns:p14="http://schemas.microsoft.com/office/powerpoint/2010/main" val="248454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3535C-C5AA-479E-8AA3-55D0BD34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-152400"/>
            <a:ext cx="8915400" cy="1143000"/>
          </a:xfrm>
        </p:spPr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levitated</a:t>
            </a:r>
            <a:r>
              <a:rPr lang="it-IT" dirty="0"/>
              <a:t> </a:t>
            </a:r>
            <a:r>
              <a:rPr lang="it-IT" dirty="0" err="1"/>
              <a:t>ferromagnets</a:t>
            </a:r>
            <a:r>
              <a:rPr lang="it-IT" dirty="0"/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1D4108-D992-49CD-9C56-E3E38BA87221}"/>
              </a:ext>
            </a:extLst>
          </p:cNvPr>
          <p:cNvSpPr txBox="1"/>
          <p:nvPr/>
        </p:nvSpPr>
        <p:spPr>
          <a:xfrm>
            <a:off x="2765343" y="1556845"/>
            <a:ext cx="5333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Readout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mechanical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using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qubit</a:t>
            </a:r>
            <a:endParaRPr lang="it-IT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Mediate </a:t>
            </a:r>
            <a:r>
              <a:rPr lang="it-IT" dirty="0" err="1">
                <a:solidFill>
                  <a:schemeClr val="bg1"/>
                </a:solidFill>
              </a:rPr>
              <a:t>coupling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between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different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qubits</a:t>
            </a:r>
            <a:endParaRPr lang="it-IT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Generation of </a:t>
            </a:r>
            <a:r>
              <a:rPr lang="it-IT" dirty="0" err="1">
                <a:solidFill>
                  <a:schemeClr val="bg1"/>
                </a:solidFill>
              </a:rPr>
              <a:t>nonclassical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states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motion</a:t>
            </a:r>
            <a:endParaRPr lang="it-IT" dirty="0">
              <a:solidFill>
                <a:schemeClr val="bg1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Tests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rgbClr val="FFC000"/>
                </a:solidFill>
              </a:rPr>
              <a:t>superposition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principle</a:t>
            </a:r>
            <a:r>
              <a:rPr lang="it-IT" dirty="0">
                <a:solidFill>
                  <a:srgbClr val="FFC000"/>
                </a:solidFill>
              </a:rPr>
              <a:t>/quantum </a:t>
            </a:r>
            <a:r>
              <a:rPr lang="it-IT" dirty="0" err="1">
                <a:solidFill>
                  <a:srgbClr val="FFC000"/>
                </a:solidFill>
              </a:rPr>
              <a:t>gravity</a:t>
            </a:r>
            <a:endParaRPr lang="it-IT" dirty="0">
              <a:solidFill>
                <a:srgbClr val="FFC000"/>
              </a:solidFill>
            </a:endParaRP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F6C873-89A7-4B02-8470-CF545B0A8E3B}"/>
              </a:ext>
            </a:extLst>
          </p:cNvPr>
          <p:cNvSpPr txBox="1"/>
          <p:nvPr/>
        </p:nvSpPr>
        <p:spPr>
          <a:xfrm>
            <a:off x="914400" y="1065437"/>
            <a:ext cx="816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High </a:t>
            </a:r>
            <a:r>
              <a:rPr lang="it-IT" dirty="0" err="1">
                <a:solidFill>
                  <a:schemeClr val="bg1"/>
                </a:solidFill>
              </a:rPr>
              <a:t>coupling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u="sng" dirty="0">
                <a:solidFill>
                  <a:srgbClr val="FFFF00"/>
                </a:solidFill>
              </a:rPr>
              <a:t>Single Spins (NV) or </a:t>
            </a:r>
            <a:r>
              <a:rPr lang="it-IT" u="sng" dirty="0" err="1">
                <a:solidFill>
                  <a:srgbClr val="FFFF00"/>
                </a:solidFill>
              </a:rPr>
              <a:t>SQUIDs</a:t>
            </a:r>
            <a:endParaRPr lang="it-IT" u="sng" dirty="0">
              <a:solidFill>
                <a:srgbClr val="FFFF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5A6D5D-D9DC-4217-8FAE-7131B4B2039A}"/>
              </a:ext>
            </a:extLst>
          </p:cNvPr>
          <p:cNvSpPr txBox="1"/>
          <p:nvPr/>
        </p:nvSpPr>
        <p:spPr>
          <a:xfrm>
            <a:off x="838200" y="3319575"/>
            <a:ext cx="8800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Coupling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internal</a:t>
            </a:r>
            <a:r>
              <a:rPr lang="it-IT" dirty="0">
                <a:solidFill>
                  <a:schemeClr val="bg1"/>
                </a:solidFill>
              </a:rPr>
              <a:t> degrees of </a:t>
            </a:r>
            <a:r>
              <a:rPr lang="it-IT" dirty="0" err="1">
                <a:solidFill>
                  <a:schemeClr val="bg1"/>
                </a:solidFill>
              </a:rPr>
              <a:t>freedom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u="sng" dirty="0" err="1">
                <a:solidFill>
                  <a:srgbClr val="FFFF00"/>
                </a:solidFill>
              </a:rPr>
              <a:t>Magnons</a:t>
            </a:r>
            <a:endParaRPr lang="it-IT" u="sng" dirty="0">
              <a:solidFill>
                <a:srgbClr val="FFFF00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6DC8B-4620-A12D-5D2B-13C9E259F5FB}"/>
              </a:ext>
            </a:extLst>
          </p:cNvPr>
          <p:cNvSpPr txBox="1"/>
          <p:nvPr/>
        </p:nvSpPr>
        <p:spPr>
          <a:xfrm>
            <a:off x="929625" y="4608845"/>
            <a:ext cx="9251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High </a:t>
            </a:r>
            <a:r>
              <a:rPr lang="it-IT" dirty="0" err="1">
                <a:solidFill>
                  <a:schemeClr val="bg1"/>
                </a:solidFill>
              </a:rPr>
              <a:t>coupling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u="sng" dirty="0" err="1">
                <a:solidFill>
                  <a:srgbClr val="FFFF00"/>
                </a:solidFill>
              </a:rPr>
              <a:t>External</a:t>
            </a:r>
            <a:r>
              <a:rPr lang="it-IT" u="sng" dirty="0">
                <a:solidFill>
                  <a:srgbClr val="FFFF00"/>
                </a:solidFill>
              </a:rPr>
              <a:t> </a:t>
            </a:r>
            <a:r>
              <a:rPr lang="it-IT" u="sng" dirty="0" err="1">
                <a:solidFill>
                  <a:srgbClr val="FFFF00"/>
                </a:solidFill>
              </a:rPr>
              <a:t>Magnetic</a:t>
            </a:r>
            <a:r>
              <a:rPr lang="it-IT" u="sng" dirty="0">
                <a:solidFill>
                  <a:srgbClr val="FFFF00"/>
                </a:solidFill>
              </a:rPr>
              <a:t> Fields</a:t>
            </a:r>
            <a:r>
              <a:rPr lang="it-IT" dirty="0">
                <a:solidFill>
                  <a:schemeClr val="bg1"/>
                </a:solidFill>
              </a:rPr>
              <a:t>                </a:t>
            </a:r>
            <a:r>
              <a:rPr lang="it-IT" dirty="0" err="1">
                <a:solidFill>
                  <a:schemeClr val="bg1"/>
                </a:solidFill>
              </a:rPr>
              <a:t>Magnetometry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rotational</a:t>
            </a:r>
            <a:r>
              <a:rPr lang="it-IT" dirty="0">
                <a:solidFill>
                  <a:schemeClr val="bg1"/>
                </a:solidFill>
              </a:rPr>
              <a:t> sensing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B73C188-FCAC-C5C1-A780-701BC2B6AD94}"/>
              </a:ext>
            </a:extLst>
          </p:cNvPr>
          <p:cNvSpPr/>
          <p:nvPr/>
        </p:nvSpPr>
        <p:spPr>
          <a:xfrm>
            <a:off x="5432128" y="4683682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5351B8A-79A4-8FE7-AFBC-79C3B0E7D755}"/>
              </a:ext>
            </a:extLst>
          </p:cNvPr>
          <p:cNvSpPr/>
          <p:nvPr/>
        </p:nvSpPr>
        <p:spPr>
          <a:xfrm>
            <a:off x="785978" y="4486769"/>
            <a:ext cx="9292305" cy="18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AA63CC2-1D98-3CB5-CB3B-9EE367170C5E}"/>
              </a:ext>
            </a:extLst>
          </p:cNvPr>
          <p:cNvSpPr txBox="1"/>
          <p:nvPr/>
        </p:nvSpPr>
        <p:spPr>
          <a:xfrm>
            <a:off x="2101472" y="4940415"/>
            <a:ext cx="6667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Gyroscopic</a:t>
            </a:r>
            <a:r>
              <a:rPr lang="it-IT" dirty="0">
                <a:solidFill>
                  <a:schemeClr val="bg1"/>
                </a:solidFill>
              </a:rPr>
              <a:t>  </a:t>
            </a:r>
            <a:r>
              <a:rPr lang="it-IT" dirty="0" err="1">
                <a:solidFill>
                  <a:schemeClr val="bg1"/>
                </a:solidFill>
              </a:rPr>
              <a:t>behaviour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atom</a:t>
            </a:r>
            <a:r>
              <a:rPr lang="it-IT" dirty="0">
                <a:solidFill>
                  <a:schemeClr val="bg1"/>
                </a:solidFill>
              </a:rPr>
              <a:t>-like </a:t>
            </a:r>
            <a:r>
              <a:rPr lang="it-IT" dirty="0" err="1">
                <a:solidFill>
                  <a:schemeClr val="bg1"/>
                </a:solidFill>
              </a:rPr>
              <a:t>Larmor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precession</a:t>
            </a:r>
            <a:r>
              <a:rPr lang="it-IT" dirty="0">
                <a:solidFill>
                  <a:schemeClr val="bg1"/>
                </a:solidFill>
              </a:rPr>
              <a:t> regime)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Librational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motion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macroscopic</a:t>
            </a:r>
            <a:r>
              <a:rPr lang="it-IT" dirty="0">
                <a:solidFill>
                  <a:schemeClr val="bg1"/>
                </a:solidFill>
              </a:rPr>
              <a:t> regime)</a:t>
            </a:r>
          </a:p>
          <a:p>
            <a:pPr marL="285757" indent="-285757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 err="1">
                <a:solidFill>
                  <a:schemeClr val="bg1"/>
                </a:solidFill>
              </a:rPr>
              <a:t>Several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applications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>
                <a:solidFill>
                  <a:srgbClr val="FFC000"/>
                </a:solidFill>
              </a:rPr>
              <a:t>FUNDAMENTAL PHYSICS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2B3FE-B1A1-4ABF-BEC8-E308EE39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1066800"/>
            <a:ext cx="8915400" cy="1143000"/>
          </a:xfrm>
        </p:spPr>
        <p:txBody>
          <a:bodyPr/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Trapping </a:t>
            </a:r>
            <a:r>
              <a:rPr lang="it-IT" dirty="0" err="1"/>
              <a:t>micromagnets</a:t>
            </a:r>
            <a:r>
              <a:rPr lang="it-IT" dirty="0"/>
              <a:t> with</a:t>
            </a:r>
            <a:br>
              <a:rPr lang="it-IT" dirty="0"/>
            </a:br>
            <a:r>
              <a:rPr lang="it-IT" dirty="0" err="1"/>
              <a:t>Type</a:t>
            </a:r>
            <a:r>
              <a:rPr lang="it-IT" dirty="0"/>
              <a:t> I </a:t>
            </a:r>
            <a:r>
              <a:rPr lang="it-IT" dirty="0" err="1"/>
              <a:t>Superconductors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831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F120D0-4C38-6D92-145D-B8471D0C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51" y="1178524"/>
            <a:ext cx="8527027" cy="53263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208D64-AC32-E73B-9917-4ED01276C4BD}"/>
              </a:ext>
            </a:extLst>
          </p:cNvPr>
          <p:cNvSpPr txBox="1"/>
          <p:nvPr/>
        </p:nvSpPr>
        <p:spPr>
          <a:xfrm flipH="1">
            <a:off x="914401" y="1"/>
            <a:ext cx="1028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FFFF00"/>
                </a:solidFill>
              </a:rPr>
              <a:t>Experimental</a:t>
            </a:r>
            <a:r>
              <a:rPr lang="it-IT" sz="3200" dirty="0">
                <a:solidFill>
                  <a:srgbClr val="FFFF00"/>
                </a:solidFill>
              </a:rPr>
              <a:t> setup (P=10</a:t>
            </a:r>
            <a:r>
              <a:rPr lang="it-IT" sz="3200" baseline="30000" dirty="0">
                <a:solidFill>
                  <a:srgbClr val="FFFF00"/>
                </a:solidFill>
              </a:rPr>
              <a:t>-5</a:t>
            </a:r>
            <a:r>
              <a:rPr lang="it-IT" sz="3200" dirty="0">
                <a:solidFill>
                  <a:srgbClr val="FFFF00"/>
                </a:solidFill>
              </a:rPr>
              <a:t> – 10</a:t>
            </a:r>
            <a:r>
              <a:rPr lang="it-IT" sz="3200" baseline="30000" dirty="0">
                <a:solidFill>
                  <a:srgbClr val="FFFF00"/>
                </a:solidFill>
              </a:rPr>
              <a:t>-1</a:t>
            </a:r>
            <a:r>
              <a:rPr lang="it-IT" sz="3200" dirty="0">
                <a:solidFill>
                  <a:srgbClr val="FFFF00"/>
                </a:solidFill>
              </a:rPr>
              <a:t> mbar, T=4.2 K)</a:t>
            </a: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5285AC6F-31EE-D734-9343-6EEE74632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9800" y="1178524"/>
            <a:ext cx="1542788" cy="4616546"/>
          </a:xfrm>
          <a:prstGeom prst="rect">
            <a:avLst/>
          </a:prstGeom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D1963E47-0110-5FD6-F8F2-9A1795A95ABB}"/>
              </a:ext>
            </a:extLst>
          </p:cNvPr>
          <p:cNvSpPr txBox="1"/>
          <p:nvPr/>
        </p:nvSpPr>
        <p:spPr>
          <a:xfrm>
            <a:off x="9420982" y="1990905"/>
            <a:ext cx="9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SQUID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172417A-0B70-B388-4EF6-E7307130B823}"/>
              </a:ext>
            </a:extLst>
          </p:cNvPr>
          <p:cNvSpPr txBox="1"/>
          <p:nvPr/>
        </p:nvSpPr>
        <p:spPr>
          <a:xfrm>
            <a:off x="9621762" y="2907944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Trap</a:t>
            </a:r>
          </a:p>
        </p:txBody>
      </p:sp>
      <p:cxnSp>
        <p:nvCxnSpPr>
          <p:cNvPr id="9" name="Straight Arrow Connector 22">
            <a:extLst>
              <a:ext uri="{FF2B5EF4-FFF2-40B4-BE49-F238E27FC236}">
                <a16:creationId xmlns:a16="http://schemas.microsoft.com/office/drawing/2014/main" id="{217668CB-9FB7-9880-68C4-483B9785B7B8}"/>
              </a:ext>
            </a:extLst>
          </p:cNvPr>
          <p:cNvCxnSpPr/>
          <p:nvPr/>
        </p:nvCxnSpPr>
        <p:spPr>
          <a:xfrm>
            <a:off x="9982820" y="2333858"/>
            <a:ext cx="698421" cy="182849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4">
            <a:extLst>
              <a:ext uri="{FF2B5EF4-FFF2-40B4-BE49-F238E27FC236}">
                <a16:creationId xmlns:a16="http://schemas.microsoft.com/office/drawing/2014/main" id="{1F8883E5-E45A-F783-8CE2-694679962EEB}"/>
              </a:ext>
            </a:extLst>
          </p:cNvPr>
          <p:cNvCxnSpPr/>
          <p:nvPr/>
        </p:nvCxnSpPr>
        <p:spPr>
          <a:xfrm>
            <a:off x="9920791" y="3221766"/>
            <a:ext cx="667813" cy="156215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F5769E23-8589-BC29-8611-1F5F7097618F}"/>
              </a:ext>
            </a:extLst>
          </p:cNvPr>
          <p:cNvSpPr txBox="1"/>
          <p:nvPr/>
        </p:nvSpPr>
        <p:spPr>
          <a:xfrm>
            <a:off x="9519126" y="5888709"/>
            <a:ext cx="1894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DIPPED</a:t>
            </a:r>
          </a:p>
          <a:p>
            <a:r>
              <a:rPr lang="en-GB" dirty="0">
                <a:solidFill>
                  <a:srgbClr val="FFFF00"/>
                </a:solidFill>
              </a:rPr>
              <a:t>in a liquid He</a:t>
            </a:r>
          </a:p>
          <a:p>
            <a:r>
              <a:rPr lang="en-GB" dirty="0">
                <a:solidFill>
                  <a:srgbClr val="FFFF00"/>
                </a:solidFill>
              </a:rPr>
              <a:t>Transport Dewar</a:t>
            </a:r>
          </a:p>
        </p:txBody>
      </p:sp>
    </p:spTree>
    <p:extLst>
      <p:ext uri="{BB962C8B-B14F-4D97-AF65-F5344CB8AC3E}">
        <p14:creationId xmlns:p14="http://schemas.microsoft.com/office/powerpoint/2010/main" val="3986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464F071-05AF-3B7D-73D5-C44BB4618A0A}"/>
              </a:ext>
            </a:extLst>
          </p:cNvPr>
          <p:cNvSpPr/>
          <p:nvPr/>
        </p:nvSpPr>
        <p:spPr>
          <a:xfrm>
            <a:off x="838200" y="914400"/>
            <a:ext cx="9760631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6DB51C0-B395-F4E7-D220-C0E05A1D21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954998" y="1138224"/>
            <a:ext cx="9539889" cy="53163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6FF4081-51FA-8B14-6365-DD7B69B1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87" y="-103408"/>
            <a:ext cx="8915400" cy="1143000"/>
          </a:xfrm>
        </p:spPr>
        <p:txBody>
          <a:bodyPr/>
          <a:lstStyle/>
          <a:p>
            <a:r>
              <a:rPr lang="it-IT" dirty="0"/>
              <a:t>Mode </a:t>
            </a:r>
            <a:r>
              <a:rPr lang="it-IT" dirty="0" err="1"/>
              <a:t>identification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7B4AB6-8557-489D-F18C-480629AEF7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732" y="976402"/>
            <a:ext cx="9613127" cy="54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85096</TotalTime>
  <Words>2289</Words>
  <Application>Microsoft Office PowerPoint</Application>
  <PresentationFormat>Widescreen</PresentationFormat>
  <Paragraphs>434</Paragraphs>
  <Slides>51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6" baseType="lpstr">
      <vt:lpstr>AdvTT1ef22648.B</vt:lpstr>
      <vt:lpstr>Arial</vt:lpstr>
      <vt:lpstr>Arial Narrow</vt:lpstr>
      <vt:lpstr>Arial-BoldMT</vt:lpstr>
      <vt:lpstr>Calibri</vt:lpstr>
      <vt:lpstr>Cambria Math</vt:lpstr>
      <vt:lpstr>CMR9</vt:lpstr>
      <vt:lpstr>MT Extra</vt:lpstr>
      <vt:lpstr>Roboto</vt:lpstr>
      <vt:lpstr>Roboto </vt:lpstr>
      <vt:lpstr>Symbol</vt:lpstr>
      <vt:lpstr>Times New Roman</vt:lpstr>
      <vt:lpstr>Default Design</vt:lpstr>
      <vt:lpstr>4_Office Theme</vt:lpstr>
      <vt:lpstr>Acrobat Document</vt:lpstr>
      <vt:lpstr> Andrea Vinante  CNR - Istituto di Fotonica e Nanotecnologie Trento, IT  Levitated magnetomechanics and applications to fundamental physics       </vt:lpstr>
      <vt:lpstr>Outline</vt:lpstr>
      <vt:lpstr>Levitodynamics:  trapping &amp; control of micro/nano-objects in vacuum</vt:lpstr>
      <vt:lpstr>Main features of levitated systems</vt:lpstr>
      <vt:lpstr>Magnetic trapping</vt:lpstr>
      <vt:lpstr>Why levitated ferromagnets?</vt:lpstr>
      <vt:lpstr>    Trapping micromagnets with Type I Superconductors</vt:lpstr>
      <vt:lpstr>Presentazione standard di PowerPoint</vt:lpstr>
      <vt:lpstr>Mode identification</vt:lpstr>
      <vt:lpstr>Modelling: image method (z and b)</vt:lpstr>
      <vt:lpstr>Modelling: image method with sphere</vt:lpstr>
      <vt:lpstr>Mode identification</vt:lpstr>
      <vt:lpstr>Modeling a mode: frequency tuning</vt:lpstr>
      <vt:lpstr>Application: ultrasensitive magnetometry (magnetic field sensing)</vt:lpstr>
      <vt:lpstr>Presentazione standard di PowerPoint</vt:lpstr>
      <vt:lpstr>Torque Magnetometry in levitated magnet</vt:lpstr>
      <vt:lpstr>Minimum detectable B in the experiment</vt:lpstr>
      <vt:lpstr>Magnetometry well beyond the Energy Resolution Limit</vt:lpstr>
      <vt:lpstr>(rotationless) gyroscopic effects</vt:lpstr>
      <vt:lpstr>Classical gyroscope</vt:lpstr>
      <vt:lpstr>Presentazione standard di PowerPoint</vt:lpstr>
      <vt:lpstr>Gyroscopic effects under librational confinement</vt:lpstr>
      <vt:lpstr>Can we detect elliptical motion ?</vt:lpstr>
      <vt:lpstr>Upgraded setup</vt:lpstr>
      <vt:lpstr>Crosscorrelation</vt:lpstr>
      <vt:lpstr>Combined measurements of quasi-a and quasi-b correlations</vt:lpstr>
      <vt:lpstr>Fundamental physics </vt:lpstr>
      <vt:lpstr>What next: testing fundamental physics</vt:lpstr>
      <vt:lpstr>Measuring gravity with sub-mg masses </vt:lpstr>
      <vt:lpstr>Recent theory breakthrough </vt:lpstr>
      <vt:lpstr>Presentazione standard di PowerPoint</vt:lpstr>
      <vt:lpstr>Presentazione standard di PowerPoint</vt:lpstr>
      <vt:lpstr>Presentazione standard di PowerPoint</vt:lpstr>
      <vt:lpstr>Test GR frame-dragging with a ferromagnetic gyroscope</vt:lpstr>
      <vt:lpstr> Testing gravity-quantum connection?</vt:lpstr>
      <vt:lpstr>Take-home message</vt:lpstr>
      <vt:lpstr>Presentazione standard di PowerPoint</vt:lpstr>
      <vt:lpstr>LEMAQUME Levitated Magnets for Quantum Metrology</vt:lpstr>
      <vt:lpstr>Testing GR dragging effects with a ferromagnet</vt:lpstr>
      <vt:lpstr>Testing spontaneous wave function collapse models  [ aka Ghirardi-Rimini-Weber theory and similar ]</vt:lpstr>
      <vt:lpstr>The Quantum Measurement Problem Paradox </vt:lpstr>
      <vt:lpstr>Possible answers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experiments ?</vt:lpstr>
      <vt:lpstr>Presentazione standard di PowerPoint</vt:lpstr>
      <vt:lpstr>Presentazione standard di PowerPoint</vt:lpstr>
      <vt:lpstr>Presentazione standard di PowerPoint</vt:lpstr>
      <vt:lpstr>Towards a chip trap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UltraMagLev</dc:title>
  <dc:creator>Vinante</dc:creator>
  <cp:lastModifiedBy>andrea  vinante</cp:lastModifiedBy>
  <cp:revision>1118</cp:revision>
  <cp:lastPrinted>2022-04-21T16:53:13Z</cp:lastPrinted>
  <dcterms:created xsi:type="dcterms:W3CDTF">2007-10-01T19:33:50Z</dcterms:created>
  <dcterms:modified xsi:type="dcterms:W3CDTF">2024-06-04T20:44:27Z</dcterms:modified>
</cp:coreProperties>
</file>