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/>
  <p:notesSz cx="6858000" cy="9144000"/>
  <p:embeddedFontLst>
    <p:embeddedFont>
      <p:font typeface="Helvetica Neue" panose="020B0604020202020204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4B3A00F-0A73-4775-BE6F-E659DC31E24A}" styleName="Table_0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EEF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1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20ef2bf58_0_1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20ef2bf58_0_1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20ef2bf58_0_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20ef2bf58_0_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20ef2bf58_0_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e20ef2bf58_0_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20ef2bf58_0_8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20ef2bf58_0_8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23d2d4cb8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23d2d4cb8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23d2d4cb8_1_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23d2d4cb8_1_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23d2d4cb8_1_8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23d2d4cb8_1_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23d2d4cb8_1_1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23d2d4cb8_1_1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23d2d4cb8_1_1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23d2d4cb8_1_1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20ef2bf58_0_1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20ef2bf58_0_1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08915aa67_6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08915aa67_6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20ef2bf58_0_1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20ef2bf58_0_1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cc1d6af72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cc1d6af72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20ef2bf58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20ef2bf58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20ef2bf58_0_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20ef2bf58_0_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20ef2bf58_0_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20ef2bf58_0_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20ef2bf58_0_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20ef2bf58_0_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23d2d4cb8_1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23d2d4cb8_1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20ef2bf58_0_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20ef2bf58_0_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INFN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0" y="117050"/>
            <a:ext cx="9144000" cy="5727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13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1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5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6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0" y="117050"/>
            <a:ext cx="9144000" cy="5727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0" y="117050"/>
            <a:ext cx="9144000" cy="5727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0" y="117050"/>
            <a:ext cx="9144000" cy="5727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457200" tIns="91425" rIns="457200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1170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 panose="020B0604020202020204"/>
              <a:buNone/>
              <a:defRPr sz="28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" name="Google Shape;9;p1"/>
          <p:cNvSpPr txBox="1"/>
          <p:nvPr/>
        </p:nvSpPr>
        <p:spPr>
          <a:xfrm>
            <a:off x="0" y="-4750"/>
            <a:ext cx="9144000" cy="456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0" y="4960500"/>
            <a:ext cx="9144000" cy="183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Simone Manti</a:t>
            </a:r>
            <a:endParaRPr sz="1000" b="1">
              <a:solidFill>
                <a:srgbClr val="FFFFFF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0" y="1741325"/>
            <a:ext cx="9144000" cy="11082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Cancellation Effects in the Spontaneous Collapse Rate at Low Energy Limit</a:t>
            </a:r>
            <a:endParaRPr sz="3000"/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0" y="3205050"/>
            <a:ext cx="9144000" cy="7695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/>
              <a:t>Simone Manti</a:t>
            </a:r>
            <a:r>
              <a:rPr lang="en-GB" sz="1900" b="0"/>
              <a:t>, </a:t>
            </a:r>
            <a:r>
              <a:rPr lang="en-GB" sz="1900" b="0"/>
              <a:t>Kristian Piscicchia, Sandro Donadi, Angelo Bassi, Maaneli Derakhshani, Lajos Diósi, Catalina Curceanu</a:t>
            </a:r>
            <a:endParaRPr sz="1900" b="0"/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0" y="21375"/>
            <a:ext cx="9144000" cy="11697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Trento, ECT* 04/06/2024</a:t>
            </a: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/>
              <a:t>A Modern Odyssey: Quantum Gravity meets Quantum Collapse </a:t>
            </a:r>
            <a:endParaRPr sz="14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/>
              <a:t>at Atomic and Nuclear physics energy scales in the Cosmic Silence</a:t>
            </a:r>
            <a:endParaRPr sz="1400" b="0"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871550" y="83275"/>
            <a:ext cx="1120050" cy="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CSL model: Semiclassical Approach</a:t>
            </a:r>
            <a:endParaRPr sz="2000"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1"/>
          <a:srcRect b="49959"/>
          <a:stretch>
            <a:fillRect/>
          </a:stretch>
        </p:blipFill>
        <p:spPr>
          <a:xfrm>
            <a:off x="346413" y="2295924"/>
            <a:ext cx="4114799" cy="232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 rotWithShape="1">
          <a:blip r:embed="rId1"/>
          <a:srcRect t="49959"/>
          <a:stretch>
            <a:fillRect/>
          </a:stretch>
        </p:blipFill>
        <p:spPr>
          <a:xfrm>
            <a:off x="4682788" y="2295924"/>
            <a:ext cx="4114799" cy="232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 descr="\left. \frac{d\Gamma}{dE} \right|_t^{cCSL} = \left. \frac{d\Gamma}{dE} \right|_t^{CSL}   \times \frac{E_c^2}{E_c^2 + E^2},&#10;%2521db65-7b0b-4e72-8034-f732a4978d3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49450" y="1259650"/>
            <a:ext cx="3078935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>
            <p:ph type="title"/>
          </p:nvPr>
        </p:nvSpPr>
        <p:spPr>
          <a:xfrm>
            <a:off x="0" y="621800"/>
            <a:ext cx="9144000" cy="461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Generalization to the non-Markovian case:</a:t>
            </a:r>
            <a:endParaRPr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DP model</a:t>
            </a:r>
            <a:endParaRPr sz="2000"/>
          </a:p>
        </p:txBody>
      </p:sp>
      <p:pic>
        <p:nvPicPr>
          <p:cNvPr id="161" name="Google Shape;161;p27" descr="    f_{ij}=4\pi\int d\boldsymbol{r}g_{i}(\boldsymbol{r}-\boldsymbol{r}_{i},R_{0})g_{j}(\boldsymbol{r}-\boldsymbol{r}_{j},R_{0}).&#10;%a61cc4dc-5566-46a1-a60c-591ce059d64e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67875" y="1144625"/>
            <a:ext cx="4294601" cy="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 descr="g_{i}(\boldsymbol{r}-\boldsymbol{r}_{i},R_{0})=\frac{1}{(2\pi R_{0}^{2})^{3/2}}e^{-\frac{(\boldsymbol{r}-\boldsymbol{r_{i}})^{2}}{2R_{0}^{2}}}&#10;%2a545dda-3528-423c-bc29-0cb774bb9fcd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305600" y="1144625"/>
            <a:ext cx="2865742" cy="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 descr="\left. \frac{d\Gamma}{dE} \right|_t^{DP} = \frac{G}{12 \pi^{5/2} \epsilon_0 c^3 R_0^3 E}  \sum_{i,j} q_i\, q_j \,  e^{-\frac{(\mathbf{r}_i-\mathbf{r}_j)^2}{4R_0^2}}  \, \frac{\textrm{sin}\left( \frac{|\mathbf{r}_i-\mathbf{r}_j| \, E}{\hbar \, c} \right)}{\left( \frac{|\mathbf{r}_i-\mathbf{r}_j| \, E}{\hbar \, c} \right)}.&#10;%e4496973-24ac-468d-90dc-5e1392e02f4a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7875" y="2367994"/>
            <a:ext cx="5090025" cy="81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 descr="\left.\frac{d\Gamma}{dE} \right|_t^{DP} = \frac{Ge^2}{12 \pi^{5/2} \epsilon_0 c^3 R_0^3 E} \left( N_p^2 + N_e \right)&#10;%efc5d915-7862-40fc-a3f8-caedea9f2db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2675" y="3849300"/>
            <a:ext cx="4102426" cy="6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>
            <p:ph type="title"/>
          </p:nvPr>
        </p:nvSpPr>
        <p:spPr>
          <a:xfrm>
            <a:off x="0" y="3303925"/>
            <a:ext cx="9144000" cy="461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Simplest A</a:t>
            </a:r>
            <a:r>
              <a:rPr lang="en-GB" sz="1800" b="0"/>
              <a:t>pproximation:</a:t>
            </a:r>
            <a:endParaRPr sz="1800" b="0"/>
          </a:p>
        </p:txBody>
      </p:sp>
      <p:pic>
        <p:nvPicPr>
          <p:cNvPr id="166" name="Google Shape;166;p27" descr="\left. \frac{d\Gamma}{dE} \right|_t^{cDP}  = \left. \frac{d\Gamma}{dE} \right|_t^{DP}  \frac{E_c^2}{E_c^2 + E^2}&#10;%3d344f0b-d284-481b-9fac-c56f43276a8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557900" y="3872313"/>
            <a:ext cx="3080386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type="title"/>
          </p:nvPr>
        </p:nvSpPr>
        <p:spPr>
          <a:xfrm>
            <a:off x="0" y="1764800"/>
            <a:ext cx="9144000" cy="4464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/>
              <a:t>f</a:t>
            </a:r>
            <a:r>
              <a:rPr lang="en-GB" sz="1700" b="0" baseline="-25000"/>
              <a:t>ij</a:t>
            </a:r>
            <a:r>
              <a:rPr lang="en-GB" sz="1700" b="0"/>
              <a:t> is a measure of the overlap between the mass densities of the particles i-th and j-th (g</a:t>
            </a:r>
            <a:r>
              <a:rPr lang="en-GB" sz="1700" b="0" baseline="-25000"/>
              <a:t>i,j</a:t>
            </a:r>
            <a:r>
              <a:rPr lang="en-GB" sz="1700" b="0"/>
              <a:t>)</a:t>
            </a:r>
            <a:endParaRPr sz="1700" b="0"/>
          </a:p>
        </p:txBody>
      </p:sp>
      <p:sp>
        <p:nvSpPr>
          <p:cNvPr id="168" name="Google Shape;168;p27"/>
          <p:cNvSpPr txBox="1"/>
          <p:nvPr>
            <p:ph type="title"/>
          </p:nvPr>
        </p:nvSpPr>
        <p:spPr>
          <a:xfrm>
            <a:off x="0" y="653938"/>
            <a:ext cx="9144000" cy="461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Rate for a Markovian DP model has instead:</a:t>
            </a:r>
            <a:endParaRPr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DP model: Semiclassical Approach</a:t>
            </a:r>
            <a:endParaRPr sz="2000"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1"/>
          <a:srcRect b="50000"/>
          <a:stretch>
            <a:fillRect/>
          </a:stretch>
        </p:blipFill>
        <p:spPr>
          <a:xfrm>
            <a:off x="287188" y="2364838"/>
            <a:ext cx="4114799" cy="231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 descr="\begin{align}\label{ratecdp}&#10;\left. \frac{d\Gamma}{dE} \right|_t^{DP} &amp;= \frac{Ge^2}{12 \pi^{5/2} \epsilon_0 c^3 R_0^3 E} \left\{ N_p^2 + N_e +2 \sum_{o \, o' \, \textrm{pairs}} N_{o} \, N_{o'} \, \frac{\textrm{sin} \left[ \frac{ \beta |\rho_o-\rho_{o'}| \, E}{\hbar \, c} \right]}{\left[ \frac{ \beta |\rho_o-\rho_{o'}| \, E}{\hbar \, c} \right]} e^{-\frac{\beta^2 (\rho_o-\rho_{o'})^2}{4R_0^2}} &#10;+\right.&#10;\nonumber\\&#10;&amp;\left. + \sum_o N_{o} \, (N_{o} -1) \, e^{-\frac{(\alpha \, \rho_o)^2}{4R_0^2}} \cdot \frac{\textrm{sin} \left( \frac{\alpha \, \rho_o \, E}{\hbar \, c} \right)}{\left( \frac{\alpha \, \rho_o \, E}{\hbar \, c} \right)} -2 N_p \sum_o N_{o} \, \frac{\textrm{sin} \left( \frac{\rho_o \, E}{\hbar \, c} \right)}{\left( \frac{\rho_o \, E}{\hbar \, c} \right)} \cdot &#10; e^{-\frac{\rho_o^2}{4R_0^2}} \right\} &#10;\end{align}&#10;%698298a5-1bf2-4d50-9ded-9b13bb64858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39312" y="774204"/>
            <a:ext cx="5865376" cy="13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1"/>
          <a:srcRect t="50000"/>
          <a:stretch>
            <a:fillRect/>
          </a:stretch>
        </p:blipFill>
        <p:spPr>
          <a:xfrm>
            <a:off x="4742013" y="2364838"/>
            <a:ext cx="4114799" cy="231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37036" y="550100"/>
            <a:ext cx="3886202" cy="439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20762" y="550100"/>
            <a:ext cx="3886202" cy="4395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Different Models give Different Rates in the Low Energy Limit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370850" y="375775"/>
            <a:ext cx="3891900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91425" bIns="0" anchor="ctr" anchorCtr="0">
            <a:normAutofit/>
          </a:bodyPr>
          <a:lstStyle/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Nucleus-Electron: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Electron-Electron: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0" y="117050"/>
            <a:ext cx="9144000" cy="520065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Validity of the Semiclassical Approach</a:t>
            </a:r>
            <a:endParaRPr sz="2200"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85388" y="1647400"/>
            <a:ext cx="3140201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17773" y="3427850"/>
            <a:ext cx="5972175" cy="9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-7225" y="119125"/>
            <a:ext cx="9144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70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Limits on 𝛼: Helium case (1s</a:t>
            </a:r>
            <a:r>
              <a:rPr lang="en-GB" sz="2400" b="1" baseline="30000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2</a:t>
            </a:r>
            <a:r>
              <a:rPr lang="en-GB" sz="2400" b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) </a:t>
            </a:r>
            <a:endParaRPr sz="2400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95750" y="2709554"/>
            <a:ext cx="2984925" cy="19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116950" y="714575"/>
            <a:ext cx="15867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Radial Distribution</a:t>
            </a:r>
            <a:endParaRPr sz="1600"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Function</a:t>
            </a:r>
            <a:endParaRPr sz="1600"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199" name="Google Shape;199;p31" descr="P(\mathbf{u}) = \int \rho(\mathbf{r}_1,\mathbf{r}_2)\delta(\mathbf{r}_{12}-\mathbf{u})d\mathbf{r}_1d\mathbf{r}_2d\mathbf{\Omega}_\mathbf{u}&#10;%582ed646-41da-4f01-852c-1378cd91de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64450" y="865738"/>
            <a:ext cx="432435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31"/>
          <p:cNvGraphicFramePr/>
          <p:nvPr/>
        </p:nvGraphicFramePr>
        <p:xfrm>
          <a:off x="436095" y="1770010"/>
          <a:ext cx="7961925" cy="3000000"/>
        </p:xfrm>
        <a:graphic>
          <a:graphicData uri="http://schemas.openxmlformats.org/drawingml/2006/table">
            <a:tbl>
              <a:tblPr firstRow="1" bandRow="1">
                <a:noFill/>
                <a:tableStyleId>{F4B3A00F-0A73-4775-BE6F-E659DC31E24A}</a:tableStyleId>
              </a:tblPr>
              <a:tblGrid>
                <a:gridCol w="1964600"/>
                <a:gridCol w="1838675"/>
                <a:gridCol w="2123875"/>
                <a:gridCol w="2034775"/>
              </a:tblGrid>
              <a:tr h="416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ρ</a:t>
                      </a:r>
                      <a:r>
                        <a:rPr lang="en-GB" sz="18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1s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[</a:t>
                      </a: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a.u.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]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2ρ</a:t>
                      </a:r>
                      <a:r>
                        <a:rPr lang="en-GB" sz="18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1s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[</a:t>
                      </a: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a.u.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]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&lt;r</a:t>
                      </a:r>
                      <a:r>
                        <a:rPr lang="en-GB" sz="18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12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&gt;</a:t>
                      </a:r>
                      <a:r>
                        <a:rPr lang="en-GB" sz="18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uncorrelated</a:t>
                      </a:r>
                      <a:endParaRPr sz="1800" u="none" strike="noStrike" cap="none" baseline="-25000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&lt;r</a:t>
                      </a:r>
                      <a:r>
                        <a:rPr lang="en-GB" sz="18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12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&gt;</a:t>
                      </a:r>
                      <a:r>
                        <a:rPr lang="en-GB" sz="18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correlated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</a:tr>
              <a:tr h="416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0.946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(1)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1.892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(2)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1.30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(1.</a:t>
                      </a: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35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)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8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1.41</a:t>
                      </a:r>
                      <a:r>
                        <a:rPr lang="en-GB" sz="18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(1.47)</a:t>
                      </a:r>
                      <a:endParaRPr sz="18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01" name="Google Shape;201;p31"/>
          <p:cNvSpPr txBox="1"/>
          <p:nvPr/>
        </p:nvSpPr>
        <p:spPr>
          <a:xfrm>
            <a:off x="6339150" y="790775"/>
            <a:ext cx="24666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probability distribution to find two electrons at </a:t>
            </a:r>
            <a:r>
              <a:rPr lang="en-GB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u</a:t>
            </a:r>
            <a:endParaRPr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9250" y="2718610"/>
            <a:ext cx="3083474" cy="223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/>
        </p:nvSpPr>
        <p:spPr>
          <a:xfrm>
            <a:off x="-7225" y="119125"/>
            <a:ext cx="91440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7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Limits on 𝛼 and 𝛽: Lithium case (1s</a:t>
            </a:r>
            <a:r>
              <a:rPr lang="en-GB" sz="2400" b="1" baseline="300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2</a:t>
            </a:r>
            <a:r>
              <a:rPr lang="en-GB" sz="24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2s</a:t>
            </a:r>
            <a:r>
              <a:rPr lang="en-GB" sz="2400" b="1" baseline="300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1</a:t>
            </a:r>
            <a:r>
              <a:rPr lang="en-GB" sz="24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)</a:t>
            </a:r>
            <a:endParaRPr sz="2400"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49025" y="2677675"/>
            <a:ext cx="34290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 descr="P(\mathbf{u}) = \int \rho(\mathbf{r}_1,\mathbf{r}_2)\delta(\mathbf{r}_{12}-\mathbf{u})d\mathbf{r}_1d\mathbf{r}_2d\mathbf{\Omega}_\mathbf{u}&#10;%582ed646-41da-4f01-852c-1378cd91de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64450" y="865738"/>
            <a:ext cx="43243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6339150" y="790775"/>
            <a:ext cx="24666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probability distribution to find two electrons at </a:t>
            </a:r>
            <a:r>
              <a:rPr lang="en-GB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u</a:t>
            </a:r>
            <a:endParaRPr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graphicFrame>
        <p:nvGraphicFramePr>
          <p:cNvPr id="211" name="Google Shape;211;p32"/>
          <p:cNvGraphicFramePr/>
          <p:nvPr/>
        </p:nvGraphicFramePr>
        <p:xfrm>
          <a:off x="436095" y="1617610"/>
          <a:ext cx="8497450" cy="3000000"/>
        </p:xfrm>
        <a:graphic>
          <a:graphicData uri="http://schemas.openxmlformats.org/drawingml/2006/table">
            <a:tbl>
              <a:tblPr firstRow="1" bandRow="1">
                <a:noFill/>
                <a:tableStyleId>{F4B3A00F-0A73-4775-BE6F-E659DC31E24A}</a:tableStyleId>
              </a:tblPr>
              <a:tblGrid>
                <a:gridCol w="1703375"/>
                <a:gridCol w="1594200"/>
                <a:gridCol w="1594200"/>
                <a:gridCol w="1841475"/>
                <a:gridCol w="1764200"/>
              </a:tblGrid>
              <a:tr h="48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ρ</a:t>
                      </a:r>
                      <a:r>
                        <a:rPr lang="en-GB" sz="16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1s</a:t>
                      </a: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[</a:t>
                      </a: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a.u.</a:t>
                      </a: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]</a:t>
                      </a:r>
                      <a:endParaRPr sz="16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ρ</a:t>
                      </a:r>
                      <a:r>
                        <a:rPr lang="en-GB" sz="16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2s</a:t>
                      </a: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 [</a:t>
                      </a: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a.u.</a:t>
                      </a: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]</a:t>
                      </a:r>
                      <a:endParaRPr sz="16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|ρ</a:t>
                      </a:r>
                      <a:r>
                        <a:rPr lang="en-GB" sz="1600" baseline="-250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1s</a:t>
                      </a:r>
                      <a:r>
                        <a:rPr lang="en-GB" sz="16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-ρ</a:t>
                      </a:r>
                      <a:r>
                        <a:rPr lang="en-GB" sz="1600" baseline="-250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2s</a:t>
                      </a:r>
                      <a:r>
                        <a:rPr lang="en-GB" sz="16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| [a.u.]</a:t>
                      </a:r>
                      <a:endParaRPr sz="1600">
                        <a:solidFill>
                          <a:schemeClr val="lt1"/>
                        </a:solidFill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&lt;r</a:t>
                      </a:r>
                      <a:r>
                        <a:rPr lang="en-GB" sz="16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12</a:t>
                      </a: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&gt;</a:t>
                      </a:r>
                      <a:r>
                        <a:rPr lang="en-GB" sz="1600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1s-1s </a:t>
                      </a:r>
                      <a:r>
                        <a:rPr lang="en-GB" sz="16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[a.u.]</a:t>
                      </a:r>
                      <a:endParaRPr sz="1600" baseline="-25000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&lt;r</a:t>
                      </a:r>
                      <a:r>
                        <a:rPr lang="en-GB" sz="1600" u="none" strike="noStrike" cap="none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12</a:t>
                      </a:r>
                      <a:r>
                        <a:rPr lang="en-GB" sz="1600" u="none" strike="noStrike" cap="none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&gt;</a:t>
                      </a:r>
                      <a:r>
                        <a:rPr lang="en-GB" sz="1600" baseline="-250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1s-2s</a:t>
                      </a:r>
                      <a:r>
                        <a:rPr lang="en-GB" sz="1600">
                          <a:solidFill>
                            <a:schemeClr val="lt1"/>
                          </a:solidFill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[a.u.]</a:t>
                      </a:r>
                      <a:endParaRPr sz="1600" baseline="-25000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0.582</a:t>
                      </a:r>
                      <a:endParaRPr sz="16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3.908</a:t>
                      </a:r>
                      <a:endParaRPr sz="16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3.32</a:t>
                      </a:r>
                      <a:endParaRPr sz="1600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0.6</a:t>
                      </a:r>
                      <a:endParaRPr sz="16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Helvetica Neue" panose="020B0604020202020204"/>
                          <a:ea typeface="Helvetica Neue" panose="020B0604020202020204"/>
                          <a:cs typeface="Helvetica Neue" panose="020B0604020202020204"/>
                          <a:sym typeface="Helvetica Neue" panose="020B0604020202020204"/>
                        </a:rPr>
                        <a:t>3.2</a:t>
                      </a:r>
                      <a:endParaRPr sz="1600" u="none" strike="noStrike" cap="none">
                        <a:latin typeface="Helvetica Neue" panose="020B0604020202020204"/>
                        <a:ea typeface="Helvetica Neue" panose="020B0604020202020204"/>
                        <a:cs typeface="Helvetica Neue" panose="020B0604020202020204"/>
                        <a:sym typeface="Helvetica Neue" panose="020B0604020202020204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12" name="Google Shape;212;p32"/>
          <p:cNvSpPr txBox="1"/>
          <p:nvPr/>
        </p:nvSpPr>
        <p:spPr>
          <a:xfrm>
            <a:off x="1571625" y="3120725"/>
            <a:ext cx="15867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ROHF/6-311G </a:t>
            </a:r>
            <a:endParaRPr lang="en-GB"/>
          </a:p>
        </p:txBody>
      </p:sp>
      <p:pic>
        <p:nvPicPr>
          <p:cNvPr id="213" name="Google Shape;213;p32" descr="\alpha_{1s} = 1.03&#10;%e4396db5-8557-4624-9f12-8da84e5a1c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15150" y="3512400"/>
            <a:ext cx="12954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 descr="\beta_{1s,2s} = 0.04 &#10;%f886cdea-b519-4661-af46-ac9a40c0a5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15150" y="4044350"/>
            <a:ext cx="15240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116950" y="638375"/>
            <a:ext cx="15867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Radial Distribution</a:t>
            </a:r>
            <a:endParaRPr sz="1600"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Function</a:t>
            </a:r>
            <a:endParaRPr sz="1600" b="1"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6575" y="2795338"/>
            <a:ext cx="342900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-7225" y="119125"/>
            <a:ext cx="91440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70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Limits on 𝛼 and 𝛽: Beryllium case </a:t>
            </a:r>
            <a:r>
              <a:rPr lang="en-GB" sz="2400" b="1">
                <a:solidFill>
                  <a:schemeClr val="dk1"/>
                </a:solidFill>
              </a:rPr>
              <a:t>(1s</a:t>
            </a:r>
            <a:r>
              <a:rPr lang="en-GB" sz="2400" b="1" baseline="30000">
                <a:solidFill>
                  <a:schemeClr val="dk1"/>
                </a:solidFill>
              </a:rPr>
              <a:t>2</a:t>
            </a:r>
            <a:r>
              <a:rPr lang="en-GB" sz="2400" b="1">
                <a:solidFill>
                  <a:schemeClr val="dk1"/>
                </a:solidFill>
              </a:rPr>
              <a:t>2s</a:t>
            </a:r>
            <a:r>
              <a:rPr lang="en-GB" sz="2400" b="1" baseline="30000">
                <a:solidFill>
                  <a:schemeClr val="dk1"/>
                </a:solidFill>
              </a:rPr>
              <a:t>2</a:t>
            </a:r>
            <a:r>
              <a:rPr lang="en-GB" sz="2400" b="1">
                <a:solidFill>
                  <a:schemeClr val="dk1"/>
                </a:solidFill>
              </a:rPr>
              <a:t>)</a:t>
            </a:r>
            <a:endParaRPr sz="2400" b="1"/>
          </a:p>
        </p:txBody>
      </p:sp>
      <p:sp>
        <p:nvSpPr>
          <p:cNvPr id="222" name="Google Shape;222;p33"/>
          <p:cNvSpPr txBox="1"/>
          <p:nvPr/>
        </p:nvSpPr>
        <p:spPr>
          <a:xfrm>
            <a:off x="309250" y="790775"/>
            <a:ext cx="1202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Position 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intracule</a:t>
            </a:r>
            <a:endParaRPr sz="1600" b="1"/>
          </a:p>
        </p:txBody>
      </p:sp>
      <p:pic>
        <p:nvPicPr>
          <p:cNvPr id="223" name="Google Shape;223;p33" descr="P(\mathbf{u}) = \int \rho(\mathbf{r}_1,\mathbf{r}_2)\delta(\mathbf{r}_{12}-\mathbf{u})d\mathbf{r}_1d\mathbf{r}_2d\mathbf{\Omega}_\mathbf{u}&#10;%582ed646-41da-4f01-852c-1378cd91de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64450" y="865738"/>
            <a:ext cx="43243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/>
          <p:nvPr/>
        </p:nvSpPr>
        <p:spPr>
          <a:xfrm>
            <a:off x="6339150" y="790775"/>
            <a:ext cx="24666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probability distribution to find two electrons at </a:t>
            </a:r>
            <a:r>
              <a:rPr lang="en-GB" b="1"/>
              <a:t>u</a:t>
            </a:r>
            <a:endParaRPr b="1"/>
          </a:p>
        </p:txBody>
      </p:sp>
      <p:graphicFrame>
        <p:nvGraphicFramePr>
          <p:cNvPr id="225" name="Google Shape;225;p33"/>
          <p:cNvGraphicFramePr/>
          <p:nvPr/>
        </p:nvGraphicFramePr>
        <p:xfrm>
          <a:off x="436095" y="1770010"/>
          <a:ext cx="8497450" cy="3000000"/>
        </p:xfrm>
        <a:graphic>
          <a:graphicData uri="http://schemas.openxmlformats.org/drawingml/2006/table">
            <a:tbl>
              <a:tblPr firstRow="1" bandRow="1">
                <a:noFill/>
                <a:tableStyleId>{F4B3A00F-0A73-4775-BE6F-E659DC31E24A}</a:tableStyleId>
              </a:tblPr>
              <a:tblGrid>
                <a:gridCol w="1410525"/>
                <a:gridCol w="1320125"/>
                <a:gridCol w="1320125"/>
                <a:gridCol w="1524875"/>
                <a:gridCol w="1460900"/>
                <a:gridCol w="1460900"/>
              </a:tblGrid>
              <a:tr h="48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ρ</a:t>
                      </a:r>
                      <a:r>
                        <a:rPr lang="en-GB" u="none" strike="noStrike" cap="none" baseline="-250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1s</a:t>
                      </a: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[</a:t>
                      </a:r>
                      <a:r>
                        <a:rPr lang="en-GB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a.u.</a:t>
                      </a: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]</a:t>
                      </a:r>
                      <a:endParaRPr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ρ</a:t>
                      </a:r>
                      <a:r>
                        <a:rPr lang="en-GB" u="none" strike="noStrike" cap="none" baseline="-250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2s</a:t>
                      </a: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[</a:t>
                      </a:r>
                      <a:r>
                        <a:rPr lang="en-GB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a.u.</a:t>
                      </a: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]</a:t>
                      </a:r>
                      <a:endParaRPr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|ρ</a:t>
                      </a:r>
                      <a:r>
                        <a:rPr lang="en-GB" baseline="-2500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1s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-ρ</a:t>
                      </a:r>
                      <a:r>
                        <a:rPr lang="en-GB" baseline="-2500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2s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| [a.u.]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&lt;r</a:t>
                      </a:r>
                      <a:r>
                        <a:rPr lang="en-GB" u="none" strike="noStrike" cap="none" baseline="-250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12</a:t>
                      </a: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&gt;</a:t>
                      </a:r>
                      <a:r>
                        <a:rPr lang="en-GB" baseline="-250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1s-1s 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[a.u.]</a:t>
                      </a:r>
                      <a:endParaRPr baseline="-250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&lt;r</a:t>
                      </a:r>
                      <a:r>
                        <a:rPr lang="en-GB" u="none" strike="noStrike" cap="none" baseline="-250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12</a:t>
                      </a:r>
                      <a:r>
                        <a:rPr lang="en-GB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&gt;</a:t>
                      </a:r>
                      <a:r>
                        <a:rPr lang="en-GB" baseline="-250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1s-2s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[a.u.]</a:t>
                      </a:r>
                      <a:endParaRPr baseline="-250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&lt;r</a:t>
                      </a:r>
                      <a:r>
                        <a:rPr lang="en-GB" baseline="-2500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12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&gt;</a:t>
                      </a:r>
                      <a:r>
                        <a:rPr lang="en-GB" baseline="-2500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2s-2s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[a.u.]</a:t>
                      </a:r>
                      <a:endParaRPr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0.421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2.604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2.18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0.5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GB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2.1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2.9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26" name="Google Shape;226;p33"/>
          <p:cNvSpPr txBox="1"/>
          <p:nvPr/>
        </p:nvSpPr>
        <p:spPr>
          <a:xfrm>
            <a:off x="2347150" y="3029500"/>
            <a:ext cx="15867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ROHF/6-311G </a:t>
            </a:r>
            <a:endParaRPr lang="en-GB"/>
          </a:p>
        </p:txBody>
      </p:sp>
      <p:pic>
        <p:nvPicPr>
          <p:cNvPr id="227" name="Google Shape;227;p33" descr="\beta_{1s,2s} = 0.04 &#10;%f886cdea-b519-4661-af46-ac9a40c0a5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92150" y="4240875"/>
            <a:ext cx="1524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 descr="\alpha_{1s}=1.20&#10;%ac2cb7ba-3af4-4e61-a8b0-f83dc9d41b8a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92150" y="3197675"/>
            <a:ext cx="12954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 descr="\alpha_{2s}=1.11&#10;%e40cdc0c-1ce5-468c-a8cc-a0839c9e629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792150" y="3719275"/>
            <a:ext cx="1295400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ctrTitle"/>
          </p:nvPr>
        </p:nvSpPr>
        <p:spPr>
          <a:xfrm>
            <a:off x="0" y="1200"/>
            <a:ext cx="9144000" cy="732300"/>
          </a:xfrm>
          <a:prstGeom prst="rect">
            <a:avLst/>
          </a:prstGeom>
        </p:spPr>
        <p:txBody>
          <a:bodyPr spcFirstLastPara="1" wrap="square" lIns="360000" tIns="0" rIns="914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Rate formula Germanium 𝛼=1.5 (1,2) and 𝛽=1 (0.9,1.1) </a:t>
            </a:r>
            <a:endParaRPr sz="240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37150" y="733500"/>
            <a:ext cx="6269701" cy="410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0" y="117050"/>
            <a:ext cx="9144000" cy="520065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Fully Quantum approach for Low Energy Limit</a:t>
            </a:r>
            <a:endParaRPr sz="2200"/>
          </a:p>
        </p:txBody>
      </p:sp>
      <p:sp>
        <p:nvSpPr>
          <p:cNvPr id="241" name="Google Shape;241;p35"/>
          <p:cNvSpPr txBox="1"/>
          <p:nvPr/>
        </p:nvSpPr>
        <p:spPr>
          <a:xfrm>
            <a:off x="0" y="5949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marR="36576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The general structure for the formula Rate is:</a:t>
            </a:r>
            <a:endParaRPr sz="1500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0" y="1575363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marR="36576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This can be rewritten in terms of the </a:t>
            </a:r>
            <a:r>
              <a:rPr lang="en-GB" sz="15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Radial Distribution Function</a:t>
            </a:r>
            <a:r>
              <a:rPr lang="en-GB" sz="1500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 (RDF) of the emitters:</a:t>
            </a:r>
            <a:endParaRPr sz="1500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0" y="25431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marR="36576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Where                 is the probability to find two emitters i and j at distance r </a:t>
            </a:r>
            <a:endParaRPr sz="1500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244" name="Google Shape;244;p35" descr="dr \;P_{ij}(r)&#10;%e2a3abd2-d78c-434b-a889-ed3dfa24ee4a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93800" y="2666500"/>
            <a:ext cx="737575" cy="2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/>
          <p:nvPr/>
        </p:nvSpPr>
        <p:spPr>
          <a:xfrm>
            <a:off x="2609088" y="3748175"/>
            <a:ext cx="2277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Electron-Nuclear RDF</a:t>
            </a:r>
            <a:endParaRPr sz="17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2609101" y="4344050"/>
            <a:ext cx="2391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Electron-Electron RDF</a:t>
            </a:r>
            <a:endParaRPr sz="17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247" name="Google Shape;247;p35" descr="D_i(r) = 4\pi r^2 \rho_i(r)&#10;%e90786fe-08ad-4183-a3ee-c0996db8795a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311788" y="3764675"/>
            <a:ext cx="15430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 descr="P_{ij}(r)dr=\int_{ }^{ }\rho_{ij}(\mathbf{r}_1,\mathbf{r}_2)\delta(r_{12} - r)d\mathbf{r}_1d\mathbf{r}_2&#10;%556b8e36-425d-4b52-be3e-fa254a00ec4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11788" y="4246250"/>
            <a:ext cx="3505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 descr="\frac{d\Gamma}{dE} = &#10;\frac{1}{E}\bigg[N_P^2 + N_e &#10;- 2N_P\int dr D(r) \frac{\sin(kr)}{kr}&#10;+ \int dr P(r) \frac{\sin(kr)}{kr}&#10;\bigg]&#10;%11348e3d-6868-4926-9bf4-0ea8d0da2b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850571" y="3002000"/>
            <a:ext cx="544285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 descr="D(r) = \sum_i D_i(r)&#10;%065dd30f-e7a2-474d-bf4e-cd91912e54d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2900" y="3726575"/>
            <a:ext cx="159433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 descr="P(r) = \sum_i\sum_{j \neq i}P_{ij}(r)&#10;%f87d8b25-cb87-40b0-b343-5a0483708bce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32900" y="4322450"/>
            <a:ext cx="175606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 descr="\frac{d\Gamma}{dE}=\frac{1}{E}\sum_{ij}^{ }\frac{q_iq_j}{m_im_j}\cdot f_{ij}\cdot\frac{\sin(kr_{ij})}{kr_{ij}}&#10;%cfb2fa09-cb8e-4270-824a-650e0ac0ae5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319096" y="1089050"/>
            <a:ext cx="250580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 descr="\frac{d\Gamma}{dE}=\frac{1}{E}\sum_{ij}^{ }\frac{q_iq_j}{m_im_j}\int_{ }^{ }drP_{ij}(r)f_{ij}(r)\frac{\sin(kr)}{kr}&#10;%9faa0bef-e4ad-401d-891a-d2a8e802dd8f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978458" y="2076513"/>
            <a:ext cx="318708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0" y="117050"/>
            <a:ext cx="9144000" cy="6156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</a:t>
            </a:r>
            <a:endParaRPr lang="en-GB"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0" y="116100"/>
            <a:ext cx="9144000" cy="424434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431800" lvl="0" indent="-342900" algn="l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200"/>
              <a:t>Cancelation Effects in </a:t>
            </a:r>
            <a:r>
              <a:rPr lang="en-GB" sz="2200"/>
              <a:t>the Spontaneous Collapse Rate</a:t>
            </a:r>
            <a:r>
              <a:rPr lang="en-GB" sz="2200"/>
              <a:t>  </a:t>
            </a:r>
            <a:endParaRPr sz="2200"/>
          </a:p>
          <a:p>
            <a:pPr marL="431800" lvl="0" indent="-342900" algn="l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200"/>
              <a:t>Rates for CSL and DP in the Low Energy Limit</a:t>
            </a:r>
            <a:endParaRPr sz="2200"/>
          </a:p>
          <a:p>
            <a:pPr marL="431800" lvl="0" indent="-342900" algn="l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200"/>
              <a:t>Different Approximations in the Low Energy Limit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0" y="117050"/>
            <a:ext cx="9144000" cy="6156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 lang="en-GB"/>
          </a:p>
        </p:txBody>
      </p:sp>
      <p:sp>
        <p:nvSpPr>
          <p:cNvPr id="259" name="Google Shape;259;p36"/>
          <p:cNvSpPr txBox="1"/>
          <p:nvPr>
            <p:ph type="title"/>
          </p:nvPr>
        </p:nvSpPr>
        <p:spPr>
          <a:xfrm>
            <a:off x="0" y="624100"/>
            <a:ext cx="9144000" cy="390525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spAutoFit/>
          </a:bodyPr>
          <a:lstStyle/>
          <a:p>
            <a:pPr marL="431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200"/>
              <a:t>Cancelation Effects due to the atomic scale in the Collapse Rate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GB" sz="2200"/>
              <a:t>  </a:t>
            </a:r>
            <a:endParaRPr sz="2200"/>
          </a:p>
          <a:p>
            <a:pPr marL="431800" lvl="0" indent="-342900" algn="l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200"/>
              <a:t>Different Rates for CSL and DP due to Cancelation Effects</a:t>
            </a:r>
            <a:endParaRPr sz="2200"/>
          </a:p>
          <a:p>
            <a:pPr marL="431800" lvl="0" indent="-342900" algn="l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200"/>
              <a:t>Fully Quantum Scheme for Rate C</a:t>
            </a:r>
            <a:r>
              <a:rPr lang="en-GB" sz="2200"/>
              <a:t>alculations</a:t>
            </a:r>
            <a:r>
              <a:rPr lang="en-GB" sz="2200"/>
              <a:t> with RDF</a:t>
            </a:r>
            <a:endParaRPr sz="2200"/>
          </a:p>
        </p:txBody>
      </p:sp>
      <p:sp>
        <p:nvSpPr>
          <p:cNvPr id="260" name="Google Shape;260;p36"/>
          <p:cNvSpPr txBox="1"/>
          <p:nvPr/>
        </p:nvSpPr>
        <p:spPr>
          <a:xfrm>
            <a:off x="2649750" y="4338350"/>
            <a:ext cx="3844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Thanks for your Attention!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87672" y="3075199"/>
            <a:ext cx="6168657" cy="16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type="title"/>
          </p:nvPr>
        </p:nvSpPr>
        <p:spPr>
          <a:xfrm>
            <a:off x="0" y="88400"/>
            <a:ext cx="9144000" cy="3166745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4064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GB" sz="1700"/>
              <a:t>Quantum Mechanics:</a:t>
            </a:r>
            <a:r>
              <a:rPr lang="en-GB" sz="1700" b="0"/>
              <a:t> Allows precise predictions, but superposition principle isn't observed in macroscopic systems.</a:t>
            </a:r>
            <a:endParaRPr sz="1700" b="0"/>
          </a:p>
          <a:p>
            <a:pPr marL="6286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b="0"/>
          </a:p>
          <a:p>
            <a:pPr marL="4064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GB" sz="1700"/>
              <a:t>Collapse Models:</a:t>
            </a:r>
            <a:r>
              <a:rPr lang="en-GB" sz="1700" b="0"/>
              <a:t> Propose that quantum mechanics' linearity breaks down at a certain scale to solve the measurement problem.</a:t>
            </a:r>
            <a:br>
              <a:rPr lang="en-GB" sz="1700" b="0"/>
            </a:br>
            <a:r>
              <a:rPr lang="en-GB" sz="1700" b="0"/>
              <a:t>  </a:t>
            </a:r>
            <a:endParaRPr sz="1200" b="0"/>
          </a:p>
          <a:p>
            <a:pPr marL="4064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GB" sz="1700"/>
              <a:t>Key Models:</a:t>
            </a:r>
            <a:r>
              <a:rPr lang="en-GB" sz="1700" b="0"/>
              <a:t> </a:t>
            </a:r>
            <a:endParaRPr sz="1700" b="0"/>
          </a:p>
          <a:p>
            <a:pPr marL="8636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GB" sz="1700" b="0"/>
              <a:t>Continuous Spontaneous Localization </a:t>
            </a:r>
            <a:r>
              <a:rPr lang="en-GB" sz="1700"/>
              <a:t>(CSL)</a:t>
            </a:r>
            <a:r>
              <a:rPr lang="en-GB" sz="1700" b="0"/>
              <a:t> </a:t>
            </a:r>
            <a:endParaRPr sz="1700" b="0"/>
          </a:p>
          <a:p>
            <a:pPr marL="8636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GB" sz="1700" b="0"/>
              <a:t>Diósi-Penrose </a:t>
            </a:r>
            <a:r>
              <a:rPr lang="en-GB" sz="1700"/>
              <a:t>(DP)</a:t>
            </a:r>
            <a:endParaRPr sz="1700" b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b="0"/>
          </a:p>
          <a:p>
            <a:pPr marL="4064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GB" sz="1700"/>
              <a:t>Goal:</a:t>
            </a:r>
            <a:r>
              <a:rPr lang="en-GB" sz="1700" b="0"/>
              <a:t> Investigate spontaneous electromagnetic radiation in X-rays domain induced by dynamical wave-function collapse.</a:t>
            </a:r>
            <a:endParaRPr sz="1700" b="0"/>
          </a:p>
        </p:txBody>
      </p:sp>
      <p:sp>
        <p:nvSpPr>
          <p:cNvPr id="87" name="Google Shape;87;p19"/>
          <p:cNvSpPr txBox="1"/>
          <p:nvPr/>
        </p:nvSpPr>
        <p:spPr>
          <a:xfrm>
            <a:off x="622350" y="4595625"/>
            <a:ext cx="789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Donadi, Sandro, et al. "Underground test of gravity-related wave function collapse." </a:t>
            </a:r>
            <a:r>
              <a:rPr lang="en-GB" sz="1100" i="1">
                <a:solidFill>
                  <a:schemeClr val="dk1"/>
                </a:solidFill>
              </a:rPr>
              <a:t>Nature Physics</a:t>
            </a:r>
            <a:r>
              <a:rPr lang="en-GB" sz="1100">
                <a:solidFill>
                  <a:schemeClr val="dk1"/>
                </a:solidFill>
              </a:rPr>
              <a:t> 17.1 (2021): 74-78.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Collapse Models introduce stochastic terms in Schrödinger's Equation</a:t>
            </a:r>
            <a:endParaRPr sz="2000"/>
          </a:p>
        </p:txBody>
      </p:sp>
      <p:sp>
        <p:nvSpPr>
          <p:cNvPr id="93" name="Google Shape;93;p20"/>
          <p:cNvSpPr txBox="1"/>
          <p:nvPr>
            <p:ph type="title"/>
          </p:nvPr>
        </p:nvSpPr>
        <p:spPr>
          <a:xfrm>
            <a:off x="0" y="621800"/>
            <a:ext cx="9144000" cy="295148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/>
              <a:t>Collapse Mechanisms: </a:t>
            </a:r>
            <a:r>
              <a:rPr lang="en-GB" sz="1800" b="0"/>
              <a:t>Both CSL and DP models introduce non-linear, stochastic terms in Schrödinger's equation.  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/>
              <a:t>Spontaneous Radiation: </a:t>
            </a:r>
            <a:r>
              <a:rPr lang="en-GB" sz="1800" b="0"/>
              <a:t>Random collapses induce radiation due to random acceleration of charged particles.  </a:t>
            </a:r>
            <a:endParaRPr sz="1800" b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/>
              <a:t>Energy Domains: </a:t>
            </a:r>
            <a:r>
              <a:rPr lang="en-GB" sz="1800" b="0"/>
              <a:t>Previous studies focused on γ-rays; this study focuses on X-rays.</a:t>
            </a:r>
            <a:endParaRPr sz="1800" b="0"/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0625" y="3620375"/>
            <a:ext cx="8142749" cy="12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Current models need refinement for low-energy behavior analysis</a:t>
            </a:r>
            <a:endParaRPr sz="2000"/>
          </a:p>
        </p:txBody>
      </p:sp>
      <p:sp>
        <p:nvSpPr>
          <p:cNvPr id="100" name="Google Shape;100;p21"/>
          <p:cNvSpPr txBox="1"/>
          <p:nvPr>
            <p:ph type="title"/>
          </p:nvPr>
        </p:nvSpPr>
        <p:spPr>
          <a:xfrm>
            <a:off x="0" y="927900"/>
            <a:ext cx="9144000" cy="322834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/>
              <a:t>Previous Experiments:</a:t>
            </a:r>
            <a:endParaRPr sz="1800"/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</a:pPr>
            <a:r>
              <a:rPr lang="en-GB" sz="1800"/>
              <a:t>- γ-rays: </a:t>
            </a:r>
            <a:r>
              <a:rPr lang="en-GB" sz="1800" b="0"/>
              <a:t>High purity germanium crystals used to compare measured radiation with theoretical predictions.</a:t>
            </a:r>
            <a:r>
              <a:rPr lang="en-GB" sz="1800"/>
              <a:t> </a:t>
            </a:r>
            <a:endParaRPr sz="1800"/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</a:pPr>
            <a:r>
              <a:rPr lang="en-GB" sz="1800"/>
              <a:t>- X-rays: </a:t>
            </a:r>
            <a:r>
              <a:rPr lang="en-GB" sz="1800" b="0"/>
              <a:t>Studies at lower energies to probe different aspects of wave-function collapse. </a:t>
            </a:r>
            <a:r>
              <a:rPr lang="en-GB" sz="1800"/>
              <a:t> </a:t>
            </a:r>
            <a:endParaRPr sz="1800"/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/>
              <a:t>Challenges: </a:t>
            </a:r>
            <a:r>
              <a:rPr lang="en-GB" sz="1800" b="0"/>
              <a:t>Current models' predictions need refinement for accurate low-energy behavior analysis.</a:t>
            </a:r>
            <a:endParaRPr sz="18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CSL model</a:t>
            </a:r>
            <a:endParaRPr sz="2000"/>
          </a:p>
        </p:txBody>
      </p:sp>
      <p:sp>
        <p:nvSpPr>
          <p:cNvPr id="106" name="Google Shape;106;p22"/>
          <p:cNvSpPr txBox="1"/>
          <p:nvPr>
            <p:ph type="title"/>
          </p:nvPr>
        </p:nvSpPr>
        <p:spPr>
          <a:xfrm>
            <a:off x="0" y="621800"/>
            <a:ext cx="9144000" cy="1843405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/>
              <a:t>CSL Model: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GB" sz="1800" b="0"/>
              <a:t>- Spontaneous emission rate considering atomic scale. </a:t>
            </a:r>
            <a:endParaRPr sz="1800" b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GB" sz="1800" b="0"/>
              <a:t>- Equation involves parameters: λ (strength), r</a:t>
            </a:r>
            <a:r>
              <a:rPr lang="en-GB" sz="1800" b="0" baseline="-25000"/>
              <a:t>C</a:t>
            </a:r>
            <a:r>
              <a:rPr lang="en-GB" sz="1800" b="0"/>
              <a:t> (correlation length). </a:t>
            </a:r>
            <a:endParaRPr sz="1800" b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GB" sz="1800" b="0"/>
              <a:t>- Rate derivation in </a:t>
            </a:r>
            <a:r>
              <a:rPr lang="en-GB" sz="1800" b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Donadi, Sandro, et al. "Novel CSL bounds from the noise-induced radiation emission from atoms." </a:t>
            </a:r>
            <a:r>
              <a:rPr lang="en-GB" sz="1800" b="0" i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European Physical Journal C</a:t>
            </a:r>
            <a:r>
              <a:rPr lang="en-GB" sz="1800" b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81.8 (2021): 1-10.</a:t>
            </a:r>
            <a:endParaRPr sz="1800"/>
          </a:p>
        </p:txBody>
      </p:sp>
      <p:pic>
        <p:nvPicPr>
          <p:cNvPr id="107" name="Google Shape;107;p22" descr="\left. \frac{d\Gamma}{dE} \right|_t^{CSL} =   \frac{\hbar \, \lambda}{6\, \pi^2 \, \epsilon_0 \, c^3 \, m_0^2 \, E} \sum_{i,j} \frac{q_i \, q_j}{m_i \, m_j} \cdot f_{ij} \cdot \frac{\sin(b_{ij})}{b_{ij}}&#10;%c1a2f555-71fb-4ca9-be36-8f32b1639fc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2875" y="2592971"/>
            <a:ext cx="419161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 descr="b_{ij}=2\pi |\mathbf{r}_{i}-\mathbf{r}_{j}| / \lambda_\gamma&#10;%19dcaf41-cdc4-4394-9d3f-f9eca4289a3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331600" y="2674700"/>
            <a:ext cx="215341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 descr="f_{ij} = \frac{m_i \, m_j}{2 r_C^2} \, e^{-\frac{(\mathbf{r}_i-\mathbf{r}_j)^2}{4r_C^2}} \left( 3 - \frac{(\mathbf{r}_i-\mathbf{r}_j)^2}{2r_C^2} \right).&#10;%98aeaa47-9aad-4836-8546-7ea5b5ed81a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1600" y="3242763"/>
            <a:ext cx="309432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 descr="\left. \frac{d\Gamma}{dE} \right|_t^{CSL} =   \frac{\hbar \, e^2 \, \lambda}{4\, \pi^2 \, \epsilon_0 \, c^3 \, r_C^2 \, m_0^2 \, E} \left( N_p^2 + N_e \right)&#10;%0b363b1f-893c-49b5-9994-34ba52e2c9dc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2875" y="4015075"/>
            <a:ext cx="351536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>
            <p:ph type="title"/>
          </p:nvPr>
        </p:nvSpPr>
        <p:spPr>
          <a:xfrm>
            <a:off x="0" y="3303925"/>
            <a:ext cx="9144000" cy="461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Simplest Approximation:</a:t>
            </a:r>
            <a:endParaRPr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 descr="\left. \frac{d\Gamma}{dE} \right|_t^{CSL} =   \frac{\hbar \, \lambda}{6\, \pi^2 \, \epsilon_0 \, c^3 \, m_0^2 \, E} \sum_{i,j} \frac{q_i \, q_j}{m_i \, m_j} \cdot f_{ij} \cdot \frac{\sin(b_{ij})}{b_{ij}}&#10;%c1a2f555-71fb-4ca9-be36-8f32b1639fc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2875" y="764171"/>
            <a:ext cx="419161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 descr="\begin{split}&#10;\left. \frac{d\Gamma}{dE} \right|_t^{CSL} =  \frac{\hbar \, \lambda}{12\, \pi^2 \, \epsilon_0 \, c^3 \, m_0^2\, r_C^2 \, E} \cdot \\ \left[ \sum_{ip,jp} q_{ip} \, q_{jp} \cdot  \frac{\sin(2\pi |\mathbf{r}_{ip}-\mathbf{r}_{jp}| / \lambda_\gamma)}{2\pi |\mathbf{r}_i-\mathbf{r}_j| / \lambda_\gamma} \, e^{-\frac{(\mathbf{r}_{ip}-\mathbf{r}_{jp})^2}{4r_C^2}} \left( 3 - \frac{(\mathbf{r}_{ip}-\mathbf{r}_{jp})^2}{2r_C^2} \right) \, +&#10;\right.&#10;\\&#10;+ \sum_{ip,je} q_{ip} \, q_{je} \cdot \frac{\sin(2\pi |\mathbf{r}_{ip}-\mathbf{r}_{je}| / \lambda_\gamma)}{2\pi |\mathbf{r}_{ip}-\mathbf{r}_{je}| / \lambda_\gamma} \, e^{-\frac{(\mathbf{r}_{ip}-\mathbf{r}_{je})^2}{4r_C^2}} \left( 3 - \frac{(\mathbf{r}_{ip}-\mathbf{r}_{je})^2}{2r_C^2} \right) \, + &#10;\\&#10;+ \, \sum_{ie,jp} q_{ie} \, q_{jp} \cdot \frac{\sin(2\pi |\mathbf{r}_{ie}-\mathbf{r}_{jp}| / \lambda_\gamma)}{2\pi |\mathbf{r}_{ie}-\mathbf{r}_{jp}| / \lambda_\gamma} \, e^{-\frac{(\mathbf{r}_{ie}-\mathbf{r}_{jp})^2}{4r_C^2}} \left( 3 - \frac{(\mathbf{r}_{ie}-\mathbf{r}_{jp})^2}{2r_C^2} \right) \, +&#10;\\&#10;+ \, \left.  &#10;\sum_{ie,je} q_{ie} \, q_{je} \cdot \frac{\sin(2\pi |\mathbf{r}_{ie}-\mathbf{r}_{je}| / \lambda_\gamma)}{2\pi |\mathbf{r}_{ie}-\mathbf{r}_{je}| / \lambda_\gamma} \,  e^{-\frac{(\mathbf{r}_{ie}-\mathbf{r}_{je})^2}{4r_C^2}} \left( 3 - \frac{(\mathbf{r}_{ie}-\mathbf{r}_{je})^2}{2r_C^2} \right) \right]&#10;\end{split}&#10;%1e8bc886-6bc4-464c-8ce6-7a796dda52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92873" y="1736425"/>
            <a:ext cx="4488849" cy="25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5252050" y="676950"/>
            <a:ext cx="3891900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91425" bIns="0" anchor="ctr" anchorCtr="0">
            <a:normAutofit/>
          </a:bodyPr>
          <a:lstStyle/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Nucleus-Nucleus: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Nucleus-Electron: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Electron-Electron: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84838" y="1444256"/>
            <a:ext cx="1264023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408375" y="1444256"/>
            <a:ext cx="1242508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31550" y="2666575"/>
            <a:ext cx="20116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32193" y="3783100"/>
            <a:ext cx="3610405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CSL model: Semiclassical Approach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 descr="\left. \frac{d\Gamma}{dE} \right|_t^{CSL} =   \frac{\hbar \, \lambda}{6\, \pi^2 \, \epsilon_0 \, c^3 \, m_0^2 \, E} \sum_{i,j} \frac{q_i \, q_j}{m_i \, m_j} \cdot f_{ij} \cdot \frac{\sin(b_{ij})}{b_{ij}}&#10;%c1a2f555-71fb-4ca9-be36-8f32b1639fc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2875" y="764171"/>
            <a:ext cx="419161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5252050" y="676950"/>
            <a:ext cx="3891900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91425" bIns="0" anchor="ctr" anchorCtr="0">
            <a:normAutofit/>
          </a:bodyPr>
          <a:lstStyle/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Nucleus-Nucleus: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Nucleus-Electron: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4445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Electron-Electron:</a:t>
            </a:r>
            <a:endParaRPr sz="2000" b="1">
              <a:solidFill>
                <a:srgbClr val="000000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884838" y="1444256"/>
            <a:ext cx="1264023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08375" y="1444256"/>
            <a:ext cx="1242508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31550" y="2666575"/>
            <a:ext cx="20116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32193" y="3783100"/>
            <a:ext cx="3610405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CSL model: Semiclassical Approach</a:t>
            </a:r>
            <a:endParaRPr sz="2000"/>
          </a:p>
        </p:txBody>
      </p:sp>
      <p:pic>
        <p:nvPicPr>
          <p:cNvPr id="135" name="Google Shape;135;p24" descr="1-ge-atom-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57850" y="1444250"/>
            <a:ext cx="3217825" cy="32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 descr="\begin{align}\label{ratecsl5}&#10;&amp;\left. \frac{d\Gamma}{dE} \right|_t^{CSL} \!\!=  \frac{\hbar \, e^2 \, \lambda}{12\, \pi^2 \, \epsilon_0 \, c^3 \, m_0^2\, r_C^2 \, E} \left\{&#10;3\,N_p^2 + 3\,N_e + 2 \sum_{o \, o' \, \textrm{pairs}} N_{o} \, N_{o'} \, \frac{\textrm{sin} \left[ \frac{\beta|\rho_o-\rho_{o'}| \, E}{\hbar \, c} \right]}{\left[ \frac{\beta|\rho_o-\rho_{o'}| \, E}{\hbar \, c} \right]} e^{-\frac{\beta^2(\rho_o-\rho_{o'})^2}{4r_C^2}} \, \left(  3 - \frac{\beta^2(\rho_o-\rho_{o'})^2}{2r_C^2}  \right)-\right.&#10;\nonumber\\&#10;&amp;\left.  -2 N_p \sum_o N_{o} \, \frac{\textrm{sin} \left( \frac{\rho_o \, E}{\hbar \, c} \right)}{\left( \frac{\rho_o \, E}{\hbar \, c} \right)} \cdot &#10; e^{-\frac{\rho_o^2}{4r_C^2}} \, \left(  3 - \frac{\rho_o^2}{2r_C^2}  \right)&#10; + \sum_o N_{o} \, (N_{o} -1) \, e^{-\frac{(\alpha \, \rho_o)^2}{4r_C^2}} \cdot \frac{\textrm{sin} \left( \frac{\alpha \, \rho_o \, E}{\hbar \, c} \right)}{\left( \frac{\alpha \, \rho_o \, E}{\hbar \, c} \right)} \cdot \left(  3 - \frac{( \alpha \, \rho_o)^2}{2 r_C^2}  \right)&#10; \right\},&#10;\end{align}&#10;%d1482c67-5f7d-4b49-a41a-9c2c67c1505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49900" y="829775"/>
            <a:ext cx="8391723" cy="14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2"/>
          <a:srcRect b="37546"/>
          <a:stretch>
            <a:fillRect/>
          </a:stretch>
        </p:blipFill>
        <p:spPr>
          <a:xfrm>
            <a:off x="532250" y="2448100"/>
            <a:ext cx="3436525" cy="17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type="title"/>
          </p:nvPr>
        </p:nvSpPr>
        <p:spPr>
          <a:xfrm>
            <a:off x="625275" y="4414400"/>
            <a:ext cx="3343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Isolated Ge atom - DFT (LDA)</a:t>
            </a:r>
            <a:endParaRPr sz="1800" b="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1993" y="2586675"/>
            <a:ext cx="2816352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1993" y="3439038"/>
            <a:ext cx="421386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4761150" y="4291400"/>
            <a:ext cx="34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Parametrizion used: ⍺=2,ꞵ=0</a:t>
            </a:r>
            <a:endParaRPr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0" y="117050"/>
            <a:ext cx="9144000" cy="48895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Atomic Scale in the CSL model: Semiclassical Approach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F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4150</Words>
  <Application>WPS Presentation</Application>
  <PresentationFormat/>
  <Paragraphs>211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Arial</vt:lpstr>
      <vt:lpstr>Helvetica Neue</vt:lpstr>
      <vt:lpstr>Microsoft YaHei</vt:lpstr>
      <vt:lpstr>Arial Unicode MS</vt:lpstr>
      <vt:lpstr>BatangChe</vt:lpstr>
      <vt:lpstr>Segoe Print</vt:lpstr>
      <vt:lpstr>INFN</vt:lpstr>
      <vt:lpstr>at Atomic and Nuclear physics energy scales in the Cosmic Silence</vt:lpstr>
      <vt:lpstr>Different Approximations in the Low Energy Limit</vt:lpstr>
      <vt:lpstr>Goal: Investigate spontaneous electromagnetic radiation in X-rays domain induced by dynamical wave-function collapse.</vt:lpstr>
      <vt:lpstr>Energy Domains: Previous studies focused on γ-rays; this study focuses on X-rays.</vt:lpstr>
      <vt:lpstr>Challenges: Current models' predictions need refinement for accurate low-energy behavior analysis.</vt:lpstr>
      <vt:lpstr>Simplest Approximation:</vt:lpstr>
      <vt:lpstr>Atomic Scale in the CSL model: Semiclassical Approach</vt:lpstr>
      <vt:lpstr>Atomic Scale in the CSL model: Semiclassical Approach</vt:lpstr>
      <vt:lpstr>Atomic Scale in the CSL model: Semiclassical Approach</vt:lpstr>
      <vt:lpstr>Generalization to the non-Markovian case:</vt:lpstr>
      <vt:lpstr>The Rate for a Markovian DP model has instead:</vt:lpstr>
      <vt:lpstr>Atomic Scale in the DP model: Semiclassical Approach</vt:lpstr>
      <vt:lpstr>Different Models give Different Rates in the Low Energy Limit</vt:lpstr>
      <vt:lpstr>Validity of the Semiclassical Approach</vt:lpstr>
      <vt:lpstr>PowerPoint 演示文稿</vt:lpstr>
      <vt:lpstr>PowerPoint 演示文稿</vt:lpstr>
      <vt:lpstr>PowerPoint 演示文稿</vt:lpstr>
      <vt:lpstr>Rate formula Germanium 𝛼=1.5 (1,2) and 𝛽=1 (0.9,1.1) </vt:lpstr>
      <vt:lpstr>Fully Quantum approach for Low Energy Limit</vt:lpstr>
      <vt:lpstr>Fully Quantum Scheme for Rate Calculations with RDF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Cancellation Effects in the Spontaneous Collapse Rate at Low Energy Limit</dc:title>
  <dc:creator/>
  <cp:lastModifiedBy>45276</cp:lastModifiedBy>
  <cp:revision>1</cp:revision>
  <dcterms:created xsi:type="dcterms:W3CDTF">2024-06-04T12:45:58Z</dcterms:created>
  <dcterms:modified xsi:type="dcterms:W3CDTF">2024-06-04T12:45:58Z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A999FD3993C74DE3A7F9F53FDE212ECF_12</vt:lpwstr>
  </property>
  <property fmtid="{D5CDD505-2E9C-101B-9397-08002B2CF9AE}" pid="3" name="KSOProductBuildVer">
    <vt:lpwstr>1033-12.2.0.16909</vt:lpwstr>
  </property>
</Properties>
</file>