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82" r:id="rId21"/>
    <p:sldId id="283" r:id="rId22"/>
    <p:sldId id="275" r:id="rId23"/>
    <p:sldId id="276" r:id="rId24"/>
    <p:sldId id="277" r:id="rId25"/>
    <p:sldId id="278" r:id="rId26"/>
    <p:sldId id="279" r:id="rId27"/>
    <p:sldId id="280" r:id="rId28"/>
    <p:sldId id="357" r:id="rId29"/>
    <p:sldId id="358" r:id="rId30"/>
    <p:sldId id="281" r:id="rId31"/>
    <p:sldId id="284" r:id="rId32"/>
    <p:sldId id="285"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298" r:id="rId46"/>
    <p:sldId id="300" r:id="rId47"/>
    <p:sldId id="356" r:id="rId48"/>
    <p:sldId id="286" r:id="rId49"/>
    <p:sldId id="366" r:id="rId50"/>
    <p:sldId id="367" r:id="rId51"/>
    <p:sldId id="368" r:id="rId52"/>
    <p:sldId id="421"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679A-ACA7-4737-A3F7-13C5A511CAD8}" type="datetimeFigureOut">
              <a:rPr lang="it-IT" smtClean="0"/>
              <a:t>03/06/2024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21B29-C591-49DD-B893-99439EE110BF}" type="slidenum">
              <a:rPr lang="it-IT" smtClean="0"/>
              <a:t>‹N›</a:t>
            </a:fld>
            <a:endParaRPr lang="it-IT"/>
          </a:p>
        </p:txBody>
      </p:sp>
    </p:spTree>
    <p:extLst>
      <p:ext uri="{BB962C8B-B14F-4D97-AF65-F5344CB8AC3E}">
        <p14:creationId xmlns:p14="http://schemas.microsoft.com/office/powerpoint/2010/main" val="385624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EF21B29-C591-49DD-B893-99439EE110BF}" type="slidenum">
              <a:rPr lang="it-IT" smtClean="0"/>
              <a:t>5</a:t>
            </a:fld>
            <a:endParaRPr lang="it-IT"/>
          </a:p>
        </p:txBody>
      </p:sp>
    </p:spTree>
    <p:extLst>
      <p:ext uri="{BB962C8B-B14F-4D97-AF65-F5344CB8AC3E}">
        <p14:creationId xmlns:p14="http://schemas.microsoft.com/office/powerpoint/2010/main" val="49936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EF21B29-C591-49DD-B893-99439EE110BF}" type="slidenum">
              <a:rPr lang="it-IT" smtClean="0"/>
              <a:t>9</a:t>
            </a:fld>
            <a:endParaRPr lang="it-IT"/>
          </a:p>
        </p:txBody>
      </p:sp>
    </p:spTree>
    <p:extLst>
      <p:ext uri="{BB962C8B-B14F-4D97-AF65-F5344CB8AC3E}">
        <p14:creationId xmlns:p14="http://schemas.microsoft.com/office/powerpoint/2010/main" val="152620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EF21B29-C591-49DD-B893-99439EE110BF}" type="slidenum">
              <a:rPr lang="it-IT" smtClean="0"/>
              <a:t>11</a:t>
            </a:fld>
            <a:endParaRPr lang="it-IT"/>
          </a:p>
        </p:txBody>
      </p:sp>
    </p:spTree>
    <p:extLst>
      <p:ext uri="{BB962C8B-B14F-4D97-AF65-F5344CB8AC3E}">
        <p14:creationId xmlns:p14="http://schemas.microsoft.com/office/powerpoint/2010/main" val="43395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EF21B29-C591-49DD-B893-99439EE110BF}" type="slidenum">
              <a:rPr lang="it-IT" smtClean="0"/>
              <a:t>28</a:t>
            </a:fld>
            <a:endParaRPr lang="it-IT"/>
          </a:p>
        </p:txBody>
      </p:sp>
    </p:spTree>
    <p:extLst>
      <p:ext uri="{BB962C8B-B14F-4D97-AF65-F5344CB8AC3E}">
        <p14:creationId xmlns:p14="http://schemas.microsoft.com/office/powerpoint/2010/main" val="61639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5D75-5947-4407-AC7B-3A3696C7C653}" type="slidenum">
              <a:rPr lang="it-IT" altLang="en-US"/>
              <a:pPr/>
              <a:t>47</a:t>
            </a:fld>
            <a:endParaRPr lang="it-IT" altLang="en-US"/>
          </a:p>
        </p:txBody>
      </p:sp>
      <p:sp>
        <p:nvSpPr>
          <p:cNvPr id="12492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58B13-F5EB-26CA-22FA-C9208343972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5E5015E-A82D-B85B-E471-F215DD4FC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4800121-5CD8-A30E-846B-36E0C40888E6}"/>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5" name="Segnaposto piè di pagina 4">
            <a:extLst>
              <a:ext uri="{FF2B5EF4-FFF2-40B4-BE49-F238E27FC236}">
                <a16:creationId xmlns:a16="http://schemas.microsoft.com/office/drawing/2014/main" id="{B510DD96-14ED-F1B4-B87A-4FD0AB8E1C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A3A635-E3B7-B02D-A50B-2CBAB2A29EC9}"/>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196761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FEE13D-9EE6-183A-34D9-FED62772C70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BB60761-1398-CECF-C4E8-EB8AECDFDFF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C871A6-7E89-5A63-0E5D-3FD8858F2B2E}"/>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5" name="Segnaposto piè di pagina 4">
            <a:extLst>
              <a:ext uri="{FF2B5EF4-FFF2-40B4-BE49-F238E27FC236}">
                <a16:creationId xmlns:a16="http://schemas.microsoft.com/office/drawing/2014/main" id="{50B8751B-C9D7-A61C-AE3C-BA489FE112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AF4DB4-5A7D-CDFA-A3BF-B5E5D0722D2C}"/>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162342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5192B96-9CFB-2644-733A-983A683959B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C14B20-3D69-863D-758B-3122B19A2E3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7B538E-A87D-645D-E7D8-13B50E19E2C7}"/>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5" name="Segnaposto piè di pagina 4">
            <a:extLst>
              <a:ext uri="{FF2B5EF4-FFF2-40B4-BE49-F238E27FC236}">
                <a16:creationId xmlns:a16="http://schemas.microsoft.com/office/drawing/2014/main" id="{9B3FEC30-AD39-3490-E54A-75A4805690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B0CD1E-3F0F-8261-1D00-1C91390518DB}"/>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268798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DEC22-3B4E-70D6-F0BD-292ADBE133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E4BBC5-01F5-5CED-185A-63A683A31D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A538A0-B9DA-6971-FF8F-7519588F4BA2}"/>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5" name="Segnaposto piè di pagina 4">
            <a:extLst>
              <a:ext uri="{FF2B5EF4-FFF2-40B4-BE49-F238E27FC236}">
                <a16:creationId xmlns:a16="http://schemas.microsoft.com/office/drawing/2014/main" id="{D9DAE009-A3CE-D588-A5FE-A855E13D5F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4FAC24-9617-58D5-776D-660D70D0EF64}"/>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272661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511B8-6F08-F42C-F463-3AAB7B00EAA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01C6883-9455-6069-1C82-5716557AC5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C12554C-E931-1E71-6CED-9AC740432452}"/>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5" name="Segnaposto piè di pagina 4">
            <a:extLst>
              <a:ext uri="{FF2B5EF4-FFF2-40B4-BE49-F238E27FC236}">
                <a16:creationId xmlns:a16="http://schemas.microsoft.com/office/drawing/2014/main" id="{D6621431-BFC0-F7C9-A255-D943A17264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CE8FAD-D126-49F9-A9E5-913E81A2ED46}"/>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122296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591DEF-EC19-1068-E39B-A34BA8FE18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8F2A98-0A62-D17B-A499-12151A053C4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836EA7-339A-6377-7F28-645E41957C2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0698342-C81B-32E3-6CBB-5FBF4D0F1950}"/>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6" name="Segnaposto piè di pagina 5">
            <a:extLst>
              <a:ext uri="{FF2B5EF4-FFF2-40B4-BE49-F238E27FC236}">
                <a16:creationId xmlns:a16="http://schemas.microsoft.com/office/drawing/2014/main" id="{468EB9E5-7B8B-61E9-C4FF-065A90FE64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314D5B-5EA8-557C-96DA-EE8DB1CF00C6}"/>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371630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4C03D-7D3A-E408-D140-1EC3724221F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7F9F92-F343-B4C3-C427-3FC78AFFA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7FAF1F2-37D5-EF7B-0C2A-DB89FEFDDBB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EEE1CBB-56F9-D317-3A90-62708487A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C5EADC7-9FF0-2437-D30F-6AF87295798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EFEBF9A-AED3-83BF-8772-60634FD1BDE9}"/>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8" name="Segnaposto piè di pagina 7">
            <a:extLst>
              <a:ext uri="{FF2B5EF4-FFF2-40B4-BE49-F238E27FC236}">
                <a16:creationId xmlns:a16="http://schemas.microsoft.com/office/drawing/2014/main" id="{AC9E43F7-7F50-26A4-1B12-6A9132A46E0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23A4048-3FEE-30F5-C613-2838D950ED51}"/>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210583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475F1D-8B05-C7D1-A963-70BCAD3BD37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E3AD1B6-9257-3D97-CB93-B2C0B2C72625}"/>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4" name="Segnaposto piè di pagina 3">
            <a:extLst>
              <a:ext uri="{FF2B5EF4-FFF2-40B4-BE49-F238E27FC236}">
                <a16:creationId xmlns:a16="http://schemas.microsoft.com/office/drawing/2014/main" id="{1FDE2DB1-A82E-2F43-9842-A3D460700AF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804EC8A-19E4-D038-0C93-C06D637793A9}"/>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167871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4CE7463-E47C-E75B-687A-82814A218310}"/>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3" name="Segnaposto piè di pagina 2">
            <a:extLst>
              <a:ext uri="{FF2B5EF4-FFF2-40B4-BE49-F238E27FC236}">
                <a16:creationId xmlns:a16="http://schemas.microsoft.com/office/drawing/2014/main" id="{8E2D5E80-4AAC-A76D-2D16-79194DE8C07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0A6DA1-3738-59BA-9E35-649287FDB988}"/>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204043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794ED-758A-54EB-41BA-EDF03633F6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F5AE83-D104-655E-B762-6F7433F6A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AA6A135-5179-2A3A-689C-059DCC28B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505E14B-FB1D-535B-3F69-F7E45A576626}"/>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6" name="Segnaposto piè di pagina 5">
            <a:extLst>
              <a:ext uri="{FF2B5EF4-FFF2-40B4-BE49-F238E27FC236}">
                <a16:creationId xmlns:a16="http://schemas.microsoft.com/office/drawing/2014/main" id="{732E19FC-B523-4C63-C5F7-D32708678A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ACD480-8D46-07EB-7061-60594ED5ADCF}"/>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202274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686820-C26E-2469-5C74-F79F5B8024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0020E48-B711-9FA8-0648-CF58068EA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A7C70E-9D3A-43B0-B092-E45020BCA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B9EC6CB-DDF3-EA66-B136-B767AC34BFD6}"/>
              </a:ext>
            </a:extLst>
          </p:cNvPr>
          <p:cNvSpPr>
            <a:spLocks noGrp="1"/>
          </p:cNvSpPr>
          <p:nvPr>
            <p:ph type="dt" sz="half" idx="10"/>
          </p:nvPr>
        </p:nvSpPr>
        <p:spPr/>
        <p:txBody>
          <a:bodyPr/>
          <a:lstStyle/>
          <a:p>
            <a:fld id="{EA8593BA-DA1B-4610-8607-FB31360D1674}" type="datetimeFigureOut">
              <a:rPr lang="it-IT" smtClean="0"/>
              <a:t>03/06/2024</a:t>
            </a:fld>
            <a:endParaRPr lang="it-IT"/>
          </a:p>
        </p:txBody>
      </p:sp>
      <p:sp>
        <p:nvSpPr>
          <p:cNvPr id="6" name="Segnaposto piè di pagina 5">
            <a:extLst>
              <a:ext uri="{FF2B5EF4-FFF2-40B4-BE49-F238E27FC236}">
                <a16:creationId xmlns:a16="http://schemas.microsoft.com/office/drawing/2014/main" id="{EFD1535A-53DD-5D8D-E415-2088426DEB2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F8DA4E-4D41-274E-BEC5-FBBCAEC1F7F2}"/>
              </a:ext>
            </a:extLst>
          </p:cNvPr>
          <p:cNvSpPr>
            <a:spLocks noGrp="1"/>
          </p:cNvSpPr>
          <p:nvPr>
            <p:ph type="sldNum" sz="quarter" idx="12"/>
          </p:nvPr>
        </p:nvSpPr>
        <p:spPr/>
        <p:txBody>
          <a:bodyPr/>
          <a:lstStyle/>
          <a:p>
            <a:fld id="{859BF63F-6CB5-461A-A9AB-B3A792787CE0}" type="slidenum">
              <a:rPr lang="it-IT" smtClean="0"/>
              <a:t>‹N›</a:t>
            </a:fld>
            <a:endParaRPr lang="it-IT"/>
          </a:p>
        </p:txBody>
      </p:sp>
    </p:spTree>
    <p:extLst>
      <p:ext uri="{BB962C8B-B14F-4D97-AF65-F5344CB8AC3E}">
        <p14:creationId xmlns:p14="http://schemas.microsoft.com/office/powerpoint/2010/main" val="323580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814F02E-A20B-9498-6A41-AD1E74E98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3CC081-5FD7-014D-DCE1-A8873349F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82C26-910A-C098-0A17-2506D37E0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8593BA-DA1B-4610-8607-FB31360D1674}" type="datetimeFigureOut">
              <a:rPr lang="it-IT" smtClean="0"/>
              <a:t>03/06/2024</a:t>
            </a:fld>
            <a:endParaRPr lang="it-IT"/>
          </a:p>
        </p:txBody>
      </p:sp>
      <p:sp>
        <p:nvSpPr>
          <p:cNvPr id="5" name="Segnaposto piè di pagina 4">
            <a:extLst>
              <a:ext uri="{FF2B5EF4-FFF2-40B4-BE49-F238E27FC236}">
                <a16:creationId xmlns:a16="http://schemas.microsoft.com/office/drawing/2014/main" id="{8BAA92B2-66FC-B2EA-AE65-E8B69D00D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5EBD1F3-17E1-BF40-F87C-E2679B3EC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9BF63F-6CB5-461A-A9AB-B3A792787CE0}" type="slidenum">
              <a:rPr lang="it-IT" smtClean="0"/>
              <a:t>‹N›</a:t>
            </a:fld>
            <a:endParaRPr lang="it-IT"/>
          </a:p>
        </p:txBody>
      </p:sp>
    </p:spTree>
    <p:extLst>
      <p:ext uri="{BB962C8B-B14F-4D97-AF65-F5344CB8AC3E}">
        <p14:creationId xmlns:p14="http://schemas.microsoft.com/office/powerpoint/2010/main" val="369548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6.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webp"/><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8.png"/><Relationship Id="rId7" Type="http://schemas.openxmlformats.org/officeDocument/2006/relationships/image" Target="../media/image64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20.png"/><Relationship Id="rId4" Type="http://schemas.openxmlformats.org/officeDocument/2006/relationships/image" Target="../media/image490.png"/><Relationship Id="rId9" Type="http://schemas.openxmlformats.org/officeDocument/2006/relationships/image" Target="../media/image510.png"/></Relationships>
</file>

<file path=ppt/slides/_rels/slide32.xml.rels><?xml version="1.0" encoding="UTF-8" standalone="yes"?>
<Relationships xmlns="http://schemas.openxmlformats.org/package/2006/relationships"><Relationship Id="rId13" Type="http://schemas.openxmlformats.org/officeDocument/2006/relationships/image" Target="../media/image57.png"/><Relationship Id="rId12" Type="http://schemas.openxmlformats.org/officeDocument/2006/relationships/image" Target="../media/image55.png"/><Relationship Id="rId2" Type="http://schemas.openxmlformats.org/officeDocument/2006/relationships/image" Target="../media/image520.png"/><Relationship Id="rId1" Type="http://schemas.openxmlformats.org/officeDocument/2006/relationships/slideLayout" Target="../slideLayouts/slideLayout2.xml"/><Relationship Id="rId11" Type="http://schemas.openxmlformats.org/officeDocument/2006/relationships/image" Target="../media/image54.png"/><Relationship Id="rId5" Type="http://schemas.openxmlformats.org/officeDocument/2006/relationships/image" Target="../media/image60.png"/><Relationship Id="rId10" Type="http://schemas.openxmlformats.org/officeDocument/2006/relationships/image" Target="../media/image56.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web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4.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87.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jp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5.xml"/><Relationship Id="rId16"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7.xml"/><Relationship Id="rId5" Type="http://schemas.openxmlformats.org/officeDocument/2006/relationships/image" Target="../media/image118.jpeg"/><Relationship Id="rId4" Type="http://schemas.openxmlformats.org/officeDocument/2006/relationships/image" Target="../media/image117.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F3CF32-525C-BBD1-4A50-4AC16390FC6C}"/>
              </a:ext>
            </a:extLst>
          </p:cNvPr>
          <p:cNvSpPr>
            <a:spLocks noGrp="1"/>
          </p:cNvSpPr>
          <p:nvPr>
            <p:ph type="ctrTitle"/>
          </p:nvPr>
        </p:nvSpPr>
        <p:spPr>
          <a:xfrm>
            <a:off x="6207988" y="137424"/>
            <a:ext cx="5334930" cy="3004145"/>
          </a:xfrm>
        </p:spPr>
        <p:txBody>
          <a:bodyPr>
            <a:normAutofit/>
          </a:bodyPr>
          <a:lstStyle/>
          <a:p>
            <a:r>
              <a:rPr lang="it-IT" sz="6600" dirty="0" err="1"/>
              <a:t>Biophotons</a:t>
            </a:r>
            <a:r>
              <a:rPr lang="it-IT" sz="6600" dirty="0"/>
              <a:t>: a hard </a:t>
            </a:r>
            <a:r>
              <a:rPr lang="it-IT" sz="6600" dirty="0" err="1"/>
              <a:t>problem</a:t>
            </a:r>
            <a:endParaRPr lang="it-IT" sz="6600" dirty="0"/>
          </a:p>
        </p:txBody>
      </p:sp>
      <p:sp>
        <p:nvSpPr>
          <p:cNvPr id="3" name="Sottotitolo 2">
            <a:extLst>
              <a:ext uri="{FF2B5EF4-FFF2-40B4-BE49-F238E27FC236}">
                <a16:creationId xmlns:a16="http://schemas.microsoft.com/office/drawing/2014/main" id="{41569F7D-20FC-D6CE-AF71-D395C73A1C2E}"/>
              </a:ext>
            </a:extLst>
          </p:cNvPr>
          <p:cNvSpPr>
            <a:spLocks noGrp="1"/>
          </p:cNvSpPr>
          <p:nvPr>
            <p:ph type="subTitle" idx="1"/>
          </p:nvPr>
        </p:nvSpPr>
        <p:spPr>
          <a:xfrm>
            <a:off x="6924820" y="3141569"/>
            <a:ext cx="3901265" cy="2189214"/>
          </a:xfrm>
        </p:spPr>
        <p:txBody>
          <a:bodyPr>
            <a:normAutofit/>
          </a:bodyPr>
          <a:lstStyle/>
          <a:p>
            <a:r>
              <a:rPr lang="it-IT" dirty="0"/>
              <a:t>Luca De Paolis (LNF-INFN)</a:t>
            </a:r>
          </a:p>
          <a:p>
            <a:r>
              <a:rPr lang="it-IT" sz="1800" i="1" u="sng" dirty="0">
                <a:solidFill>
                  <a:srgbClr val="0070C0"/>
                </a:solidFill>
              </a:rPr>
              <a:t>On </a:t>
            </a:r>
            <a:r>
              <a:rPr lang="it-IT" sz="1800" i="1" u="sng" dirty="0" err="1">
                <a:solidFill>
                  <a:srgbClr val="0070C0"/>
                </a:solidFill>
              </a:rPr>
              <a:t>behalf</a:t>
            </a:r>
            <a:r>
              <a:rPr lang="it-IT" sz="1800" i="1" u="sng" dirty="0">
                <a:solidFill>
                  <a:srgbClr val="0070C0"/>
                </a:solidFill>
              </a:rPr>
              <a:t> of the </a:t>
            </a:r>
            <a:r>
              <a:rPr lang="it-IT" sz="1800" i="1" u="sng" dirty="0" err="1">
                <a:solidFill>
                  <a:srgbClr val="0070C0"/>
                </a:solidFill>
              </a:rPr>
              <a:t>biophotons</a:t>
            </a:r>
            <a:r>
              <a:rPr lang="it-IT" sz="1800" i="1" u="sng" dirty="0">
                <a:solidFill>
                  <a:srgbClr val="0070C0"/>
                </a:solidFill>
              </a:rPr>
              <a:t> </a:t>
            </a:r>
            <a:r>
              <a:rPr lang="it-IT" sz="1800" i="1" u="sng" dirty="0" err="1">
                <a:solidFill>
                  <a:srgbClr val="0070C0"/>
                </a:solidFill>
              </a:rPr>
              <a:t>collaboration</a:t>
            </a:r>
            <a:endParaRPr lang="it-IT" sz="1800" i="1" u="sng" dirty="0">
              <a:solidFill>
                <a:srgbClr val="0070C0"/>
              </a:solidFill>
            </a:endParaRPr>
          </a:p>
        </p:txBody>
      </p:sp>
      <p:sp>
        <p:nvSpPr>
          <p:cNvPr id="22" name="Freeform: Shape 2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Immagine 6">
            <a:extLst>
              <a:ext uri="{FF2B5EF4-FFF2-40B4-BE49-F238E27FC236}">
                <a16:creationId xmlns:a16="http://schemas.microsoft.com/office/drawing/2014/main" id="{83D3AAF7-237E-4685-CE51-A3D4C3BA402A}"/>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2" name="Freeform: Shape 3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asellaDiTesto 7">
            <a:extLst>
              <a:ext uri="{FF2B5EF4-FFF2-40B4-BE49-F238E27FC236}">
                <a16:creationId xmlns:a16="http://schemas.microsoft.com/office/drawing/2014/main" id="{CBA808E0-B5AE-A845-7D53-7363D86F1AA8}"/>
              </a:ext>
            </a:extLst>
          </p:cNvPr>
          <p:cNvSpPr txBox="1"/>
          <p:nvPr/>
        </p:nvSpPr>
        <p:spPr>
          <a:xfrm>
            <a:off x="6096000" y="5066975"/>
            <a:ext cx="5997285" cy="1015663"/>
          </a:xfrm>
          <a:prstGeom prst="rect">
            <a:avLst/>
          </a:prstGeom>
          <a:noFill/>
        </p:spPr>
        <p:txBody>
          <a:bodyPr wrap="square" rtlCol="0">
            <a:spAutoFit/>
          </a:bodyPr>
          <a:lstStyle/>
          <a:p>
            <a:r>
              <a:rPr lang="en-US" sz="2000" b="0" i="1" strike="noStrike" dirty="0">
                <a:effectLst/>
                <a:latin typeface="+mj-lt"/>
              </a:rPr>
              <a:t>“A Modern Odyssey: Quantum Gravity meets Quantum Collapse at Atomic and Nuclear physics energy scales in the Cosmic Silence”</a:t>
            </a:r>
            <a:endParaRPr lang="it-IT" sz="2000" i="1" dirty="0">
              <a:latin typeface="+mj-lt"/>
            </a:endParaRP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BF7351DB-9566-B2A3-2F91-01388C80ABA8}"/>
                  </a:ext>
                </a:extLst>
              </p:cNvPr>
              <p:cNvSpPr txBox="1"/>
              <p:nvPr/>
            </p:nvSpPr>
            <p:spPr>
              <a:xfrm>
                <a:off x="6872447" y="6258756"/>
                <a:ext cx="4444390" cy="4115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sz="2000" i="1" smtClean="0">
                              <a:latin typeface="Cambria Math" panose="02040503050406030204" pitchFamily="18" charset="0"/>
                            </a:rPr>
                          </m:ctrlPr>
                        </m:sSupPr>
                        <m:e>
                          <m:r>
                            <a:rPr lang="it-IT" sz="2000" b="0" i="0" smtClean="0">
                              <a:latin typeface="Cambria Math" panose="02040503050406030204" pitchFamily="18" charset="0"/>
                            </a:rPr>
                            <m:t>3</m:t>
                          </m:r>
                        </m:e>
                        <m:sup>
                          <m:r>
                            <m:rPr>
                              <m:sty m:val="p"/>
                            </m:rPr>
                            <a:rPr lang="it-IT" sz="2000" b="0" i="0" smtClean="0">
                              <a:latin typeface="Cambria Math" panose="02040503050406030204" pitchFamily="18" charset="0"/>
                            </a:rPr>
                            <m:t>rd</m:t>
                          </m:r>
                        </m:sup>
                      </m:sSup>
                      <m:r>
                        <a:rPr lang="it-IT" sz="2000" b="0" i="0" smtClean="0">
                          <a:latin typeface="Cambria Math" panose="02040503050406030204" pitchFamily="18" charset="0"/>
                        </a:rPr>
                        <m:t>−</m:t>
                      </m:r>
                      <m:sSup>
                        <m:sSupPr>
                          <m:ctrlPr>
                            <a:rPr lang="it-IT" sz="2000" b="0" i="1" smtClean="0">
                              <a:latin typeface="Cambria Math" panose="02040503050406030204" pitchFamily="18" charset="0"/>
                            </a:rPr>
                          </m:ctrlPr>
                        </m:sSupPr>
                        <m:e>
                          <m:r>
                            <a:rPr lang="it-IT" sz="2000" b="0" i="0" smtClean="0">
                              <a:latin typeface="Cambria Math" panose="02040503050406030204" pitchFamily="18" charset="0"/>
                            </a:rPr>
                            <m:t>7</m:t>
                          </m:r>
                        </m:e>
                        <m:sup>
                          <m:r>
                            <m:rPr>
                              <m:sty m:val="p"/>
                            </m:rPr>
                            <a:rPr lang="it-IT" sz="2000" b="0" i="0" smtClean="0">
                              <a:latin typeface="Cambria Math" panose="02040503050406030204" pitchFamily="18" charset="0"/>
                            </a:rPr>
                            <m:t>th</m:t>
                          </m:r>
                        </m:sup>
                      </m:sSup>
                      <m:r>
                        <m:rPr>
                          <m:sty m:val="p"/>
                        </m:rPr>
                        <a:rPr lang="it-IT" sz="2000" b="0" i="0" smtClean="0">
                          <a:latin typeface="Cambria Math" panose="02040503050406030204" pitchFamily="18" charset="0"/>
                        </a:rPr>
                        <m:t>June</m:t>
                      </m:r>
                      <m:r>
                        <a:rPr lang="it-IT" sz="2000" b="0" i="0" smtClean="0">
                          <a:latin typeface="Cambria Math" panose="02040503050406030204" pitchFamily="18" charset="0"/>
                        </a:rPr>
                        <m:t> 2024, </m:t>
                      </m:r>
                      <m:sSup>
                        <m:sSupPr>
                          <m:ctrlPr>
                            <a:rPr lang="it-IT" sz="2000" b="0" i="1" smtClean="0">
                              <a:latin typeface="Cambria Math" panose="02040503050406030204" pitchFamily="18" charset="0"/>
                            </a:rPr>
                          </m:ctrlPr>
                        </m:sSupPr>
                        <m:e>
                          <m:r>
                            <m:rPr>
                              <m:sty m:val="p"/>
                            </m:rPr>
                            <a:rPr lang="it-IT" sz="2000" b="0" i="0" smtClean="0">
                              <a:latin typeface="Cambria Math" panose="02040503050406030204" pitchFamily="18" charset="0"/>
                            </a:rPr>
                            <m:t>ECT</m:t>
                          </m:r>
                        </m:e>
                        <m:sup>
                          <m:r>
                            <a:rPr lang="it-IT" sz="2000" b="0" i="0" smtClean="0">
                              <a:latin typeface="Cambria Math" panose="02040503050406030204" pitchFamily="18" charset="0"/>
                            </a:rPr>
                            <m:t>∗</m:t>
                          </m:r>
                        </m:sup>
                      </m:sSup>
                      <m:r>
                        <a:rPr lang="it-IT" sz="2000" b="0" i="0" smtClean="0">
                          <a:latin typeface="Cambria Math" panose="02040503050406030204" pitchFamily="18" charset="0"/>
                        </a:rPr>
                        <m:t>, </m:t>
                      </m:r>
                      <m:r>
                        <m:rPr>
                          <m:sty m:val="p"/>
                        </m:rPr>
                        <a:rPr lang="it-IT" sz="2000" b="0" i="0" smtClean="0">
                          <a:latin typeface="Cambria Math" panose="02040503050406030204" pitchFamily="18" charset="0"/>
                        </a:rPr>
                        <m:t>Trento</m:t>
                      </m:r>
                      <m:r>
                        <a:rPr lang="it-IT" sz="2000" b="0" i="0" smtClean="0">
                          <a:latin typeface="Cambria Math" panose="02040503050406030204" pitchFamily="18" charset="0"/>
                        </a:rPr>
                        <m:t>, </m:t>
                      </m:r>
                      <m:r>
                        <m:rPr>
                          <m:sty m:val="p"/>
                        </m:rPr>
                        <a:rPr lang="it-IT" sz="2000" b="0" i="0" smtClean="0">
                          <a:latin typeface="Cambria Math" panose="02040503050406030204" pitchFamily="18" charset="0"/>
                        </a:rPr>
                        <m:t>Italy</m:t>
                      </m:r>
                      <m:r>
                        <a:rPr lang="it-IT" sz="2000" b="0" i="0" smtClean="0">
                          <a:latin typeface="Cambria Math" panose="02040503050406030204" pitchFamily="18" charset="0"/>
                        </a:rPr>
                        <m:t>.</m:t>
                      </m:r>
                    </m:oMath>
                  </m:oMathPara>
                </a14:m>
                <a:endParaRPr lang="it-IT" sz="2000" dirty="0"/>
              </a:p>
            </p:txBody>
          </p:sp>
        </mc:Choice>
        <mc:Fallback xmlns="">
          <p:sp>
            <p:nvSpPr>
              <p:cNvPr id="9" name="CasellaDiTesto 8">
                <a:extLst>
                  <a:ext uri="{FF2B5EF4-FFF2-40B4-BE49-F238E27FC236}">
                    <a16:creationId xmlns:a16="http://schemas.microsoft.com/office/drawing/2014/main" id="{BF7351DB-9566-B2A3-2F91-01388C80ABA8}"/>
                  </a:ext>
                </a:extLst>
              </p:cNvPr>
              <p:cNvSpPr txBox="1">
                <a:spLocks noRot="1" noChangeAspect="1" noMove="1" noResize="1" noEditPoints="1" noAdjustHandles="1" noChangeArrowheads="1" noChangeShapeType="1" noTextEdit="1"/>
              </p:cNvSpPr>
              <p:nvPr/>
            </p:nvSpPr>
            <p:spPr>
              <a:xfrm>
                <a:off x="6872447" y="6258756"/>
                <a:ext cx="4444390" cy="411588"/>
              </a:xfrm>
              <a:prstGeom prst="rect">
                <a:avLst/>
              </a:prstGeom>
              <a:blipFill>
                <a:blip r:embed="rId3"/>
                <a:stretch>
                  <a:fillRect b="-14925"/>
                </a:stretch>
              </a:blipFill>
            </p:spPr>
            <p:txBody>
              <a:bodyPr/>
              <a:lstStyle/>
              <a:p>
                <a:r>
                  <a:rPr lang="it-IT">
                    <a:noFill/>
                  </a:rPr>
                  <a:t> </a:t>
                </a:r>
              </a:p>
            </p:txBody>
          </p:sp>
        </mc:Fallback>
      </mc:AlternateContent>
    </p:spTree>
    <p:extLst>
      <p:ext uri="{BB962C8B-B14F-4D97-AF65-F5344CB8AC3E}">
        <p14:creationId xmlns:p14="http://schemas.microsoft.com/office/powerpoint/2010/main" val="244410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537070F-0334-AB07-A724-3BBBAE74205A}"/>
              </a:ext>
            </a:extLst>
          </p:cNvPr>
          <p:cNvSpPr txBox="1"/>
          <p:nvPr/>
        </p:nvSpPr>
        <p:spPr>
          <a:xfrm>
            <a:off x="165371" y="0"/>
            <a:ext cx="12026629" cy="1107996"/>
          </a:xfrm>
          <a:prstGeom prst="rect">
            <a:avLst/>
          </a:prstGeom>
          <a:noFill/>
        </p:spPr>
        <p:txBody>
          <a:bodyPr wrap="square" rtlCol="0">
            <a:spAutoFit/>
          </a:bodyPr>
          <a:lstStyle/>
          <a:p>
            <a:r>
              <a:rPr lang="it-IT" sz="6600" dirty="0" err="1">
                <a:latin typeface="+mj-lt"/>
              </a:rPr>
              <a:t>Biophotons</a:t>
            </a:r>
            <a:r>
              <a:rPr lang="it-IT" sz="6600" dirty="0">
                <a:latin typeface="+mj-lt"/>
              </a:rPr>
              <a:t>: </a:t>
            </a:r>
            <a:r>
              <a:rPr lang="it-IT" sz="6600" dirty="0" err="1">
                <a:latin typeface="+mj-lt"/>
              </a:rPr>
              <a:t>experimental</a:t>
            </a:r>
            <a:r>
              <a:rPr lang="it-IT" sz="6600" dirty="0">
                <a:latin typeface="+mj-lt"/>
              </a:rPr>
              <a:t> apparata</a:t>
            </a:r>
          </a:p>
        </p:txBody>
      </p:sp>
      <p:sp>
        <p:nvSpPr>
          <p:cNvPr id="5" name="CasellaDiTesto 4">
            <a:extLst>
              <a:ext uri="{FF2B5EF4-FFF2-40B4-BE49-F238E27FC236}">
                <a16:creationId xmlns:a16="http://schemas.microsoft.com/office/drawing/2014/main" id="{5347C1BA-0FE7-20A1-E2E0-BF8AB719B4C7}"/>
              </a:ext>
            </a:extLst>
          </p:cNvPr>
          <p:cNvSpPr txBox="1"/>
          <p:nvPr/>
        </p:nvSpPr>
        <p:spPr>
          <a:xfrm>
            <a:off x="3411306" y="1131787"/>
            <a:ext cx="5369388" cy="461665"/>
          </a:xfrm>
          <a:prstGeom prst="rect">
            <a:avLst/>
          </a:prstGeom>
          <a:noFill/>
        </p:spPr>
        <p:txBody>
          <a:bodyPr wrap="square">
            <a:spAutoFit/>
          </a:bodyPr>
          <a:lstStyle/>
          <a:p>
            <a:r>
              <a:rPr lang="it-IT" sz="2400" b="1" dirty="0">
                <a:solidFill>
                  <a:srgbClr val="0070C0"/>
                </a:solidFill>
              </a:rPr>
              <a:t>F. A. Popper </a:t>
            </a:r>
            <a:r>
              <a:rPr lang="it-IT" sz="2400" b="1" dirty="0" err="1">
                <a:solidFill>
                  <a:srgbClr val="0070C0"/>
                </a:solidFill>
              </a:rPr>
              <a:t>experiment</a:t>
            </a:r>
            <a:r>
              <a:rPr lang="it-IT" sz="2400" b="1" dirty="0">
                <a:solidFill>
                  <a:srgbClr val="0070C0"/>
                </a:solidFill>
              </a:rPr>
              <a:t> ( </a:t>
            </a:r>
            <a:r>
              <a:rPr lang="it-IT" sz="2400" b="1" dirty="0" err="1">
                <a:solidFill>
                  <a:srgbClr val="0070C0"/>
                </a:solidFill>
              </a:rPr>
              <a:t>early</a:t>
            </a:r>
            <a:r>
              <a:rPr lang="it-IT" sz="2400" b="1" dirty="0">
                <a:solidFill>
                  <a:srgbClr val="0070C0"/>
                </a:solidFill>
              </a:rPr>
              <a:t> 1980 ) </a:t>
            </a:r>
          </a:p>
        </p:txBody>
      </p:sp>
      <p:pic>
        <p:nvPicPr>
          <p:cNvPr id="6" name="Picture 2">
            <a:extLst>
              <a:ext uri="{FF2B5EF4-FFF2-40B4-BE49-F238E27FC236}">
                <a16:creationId xmlns:a16="http://schemas.microsoft.com/office/drawing/2014/main" id="{9E959103-2A9D-A7CA-3828-B0362A2D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214"/>
            <a:ext cx="7967909" cy="364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ttore 2 6">
            <a:extLst>
              <a:ext uri="{FF2B5EF4-FFF2-40B4-BE49-F238E27FC236}">
                <a16:creationId xmlns:a16="http://schemas.microsoft.com/office/drawing/2014/main" id="{7B548925-D356-B0BB-E64D-A711B941BE00}"/>
              </a:ext>
            </a:extLst>
          </p:cNvPr>
          <p:cNvCxnSpPr>
            <a:cxnSpLocks/>
          </p:cNvCxnSpPr>
          <p:nvPr/>
        </p:nvCxnSpPr>
        <p:spPr>
          <a:xfrm flipH="1">
            <a:off x="6507804" y="2653797"/>
            <a:ext cx="1039071" cy="1217812"/>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72FB78E0-3FBD-52DC-D72A-1FCE7F609EFF}"/>
              </a:ext>
            </a:extLst>
          </p:cNvPr>
          <p:cNvSpPr txBox="1"/>
          <p:nvPr/>
        </p:nvSpPr>
        <p:spPr>
          <a:xfrm>
            <a:off x="6507804" y="2190911"/>
            <a:ext cx="2299347" cy="400110"/>
          </a:xfrm>
          <a:prstGeom prst="rect">
            <a:avLst/>
          </a:prstGeom>
          <a:noFill/>
        </p:spPr>
        <p:txBody>
          <a:bodyPr wrap="none" rtlCol="0">
            <a:spAutoFit/>
          </a:bodyPr>
          <a:lstStyle/>
          <a:p>
            <a:r>
              <a:rPr lang="it-IT" sz="2000" dirty="0" err="1">
                <a:cs typeface="Times New Roman" panose="02020603050405020304" pitchFamily="18" charset="0"/>
              </a:rPr>
              <a:t>Diameter</a:t>
            </a:r>
            <a:r>
              <a:rPr lang="it-IT" sz="2000" dirty="0">
                <a:cs typeface="Times New Roman" panose="02020603050405020304" pitchFamily="18" charset="0"/>
              </a:rPr>
              <a:t> of 44 mm</a:t>
            </a:r>
            <a:endParaRPr lang="en-US" sz="2000" dirty="0">
              <a:cs typeface="Times New Roman" panose="02020603050405020304" pitchFamily="18" charset="0"/>
            </a:endParaRPr>
          </a:p>
        </p:txBody>
      </p:sp>
      <p:sp>
        <p:nvSpPr>
          <p:cNvPr id="11" name="CasellaDiTesto 10">
            <a:extLst>
              <a:ext uri="{FF2B5EF4-FFF2-40B4-BE49-F238E27FC236}">
                <a16:creationId xmlns:a16="http://schemas.microsoft.com/office/drawing/2014/main" id="{3E3957D7-E279-3C01-BC0E-6303F517A276}"/>
              </a:ext>
            </a:extLst>
          </p:cNvPr>
          <p:cNvSpPr txBox="1"/>
          <p:nvPr/>
        </p:nvSpPr>
        <p:spPr>
          <a:xfrm>
            <a:off x="7288131" y="3839347"/>
            <a:ext cx="4412974" cy="1323439"/>
          </a:xfrm>
          <a:prstGeom prst="rect">
            <a:avLst/>
          </a:prstGeom>
          <a:noFill/>
          <a:ln w="28575">
            <a:solidFill>
              <a:srgbClr val="FF0000"/>
            </a:solidFill>
          </a:ln>
        </p:spPr>
        <p:txBody>
          <a:bodyPr wrap="square" rtlCol="0">
            <a:spAutoFit/>
          </a:bodyPr>
          <a:lstStyle/>
          <a:p>
            <a:pPr algn="just"/>
            <a:r>
              <a:rPr lang="en-US" sz="2000" dirty="0">
                <a:cs typeface="Times New Roman" panose="02020603050405020304" pitchFamily="18" charset="0"/>
              </a:rPr>
              <a:t>Photomultiplier in the range</a:t>
            </a:r>
            <a:r>
              <a:rPr lang="it-IT" sz="2000" dirty="0">
                <a:cs typeface="Times New Roman" panose="02020603050405020304" pitchFamily="18" charset="0"/>
              </a:rPr>
              <a:t> 200 – 800 nm –  in reality he </a:t>
            </a:r>
            <a:r>
              <a:rPr lang="it-IT" sz="2000" dirty="0" err="1">
                <a:cs typeface="Times New Roman" panose="02020603050405020304" pitchFamily="18" charset="0"/>
              </a:rPr>
              <a:t>had</a:t>
            </a:r>
            <a:r>
              <a:rPr lang="it-IT" sz="2000" dirty="0">
                <a:cs typeface="Times New Roman" panose="02020603050405020304" pitchFamily="18" charset="0"/>
              </a:rPr>
              <a:t> an </a:t>
            </a:r>
            <a:r>
              <a:rPr lang="it-IT" sz="2000" dirty="0" err="1">
                <a:cs typeface="Times New Roman" panose="02020603050405020304" pitchFamily="18" charset="0"/>
              </a:rPr>
              <a:t>efficency</a:t>
            </a:r>
            <a:r>
              <a:rPr lang="it-IT" sz="2000" dirty="0">
                <a:cs typeface="Times New Roman" panose="02020603050405020304" pitchFamily="18" charset="0"/>
              </a:rPr>
              <a:t> of 30% </a:t>
            </a:r>
            <a:r>
              <a:rPr lang="it-IT" sz="2000" dirty="0" err="1">
                <a:cs typeface="Times New Roman" panose="02020603050405020304" pitchFamily="18" charset="0"/>
              </a:rPr>
              <a:t>at</a:t>
            </a:r>
            <a:r>
              <a:rPr lang="it-IT" sz="2000" dirty="0">
                <a:cs typeface="Times New Roman" panose="02020603050405020304" pitchFamily="18" charset="0"/>
              </a:rPr>
              <a:t> 250 nm </a:t>
            </a:r>
            <a:r>
              <a:rPr lang="it-IT" sz="2000" dirty="0" err="1">
                <a:cs typeface="Times New Roman" panose="02020603050405020304" pitchFamily="18" charset="0"/>
              </a:rPr>
              <a:t>that</a:t>
            </a:r>
            <a:r>
              <a:rPr lang="it-IT" sz="2000" dirty="0">
                <a:cs typeface="Times New Roman" panose="02020603050405020304" pitchFamily="18" charset="0"/>
              </a:rPr>
              <a:t> </a:t>
            </a:r>
            <a:r>
              <a:rPr lang="it-IT" sz="2000" dirty="0" err="1">
                <a:cs typeface="Times New Roman" panose="02020603050405020304" pitchFamily="18" charset="0"/>
              </a:rPr>
              <a:t>goes</a:t>
            </a:r>
            <a:r>
              <a:rPr lang="it-IT" sz="2000" dirty="0">
                <a:cs typeface="Times New Roman" panose="02020603050405020304" pitchFamily="18" charset="0"/>
              </a:rPr>
              <a:t> down </a:t>
            </a:r>
            <a:r>
              <a:rPr lang="it-IT" sz="2000" dirty="0" err="1">
                <a:cs typeface="Times New Roman" panose="02020603050405020304" pitchFamily="18" charset="0"/>
              </a:rPr>
              <a:t>at</a:t>
            </a:r>
            <a:r>
              <a:rPr lang="it-IT" sz="2000" dirty="0">
                <a:cs typeface="Times New Roman" panose="02020603050405020304" pitchFamily="18" charset="0"/>
              </a:rPr>
              <a:t> 500 nm to </a:t>
            </a:r>
            <a:r>
              <a:rPr lang="it-IT" sz="2000" dirty="0" err="1">
                <a:cs typeface="Times New Roman" panose="02020603050405020304" pitchFamily="18" charset="0"/>
              </a:rPr>
              <a:t>arrive</a:t>
            </a:r>
            <a:r>
              <a:rPr lang="it-IT" sz="2000" dirty="0">
                <a:cs typeface="Times New Roman" panose="02020603050405020304" pitchFamily="18" charset="0"/>
              </a:rPr>
              <a:t> </a:t>
            </a:r>
            <a:r>
              <a:rPr lang="it-IT" sz="2000" dirty="0" err="1">
                <a:cs typeface="Times New Roman" panose="02020603050405020304" pitchFamily="18" charset="0"/>
              </a:rPr>
              <a:t>at</a:t>
            </a:r>
            <a:r>
              <a:rPr lang="it-IT" sz="2000" dirty="0">
                <a:cs typeface="Times New Roman" panose="02020603050405020304" pitchFamily="18" charset="0"/>
              </a:rPr>
              <a:t> </a:t>
            </a:r>
            <a:r>
              <a:rPr lang="it-IT" sz="2000" dirty="0" err="1">
                <a:cs typeface="Times New Roman" panose="02020603050405020304" pitchFamily="18" charset="0"/>
              </a:rPr>
              <a:t>almost</a:t>
            </a:r>
            <a:r>
              <a:rPr lang="it-IT" sz="2000" dirty="0">
                <a:cs typeface="Times New Roman" panose="02020603050405020304" pitchFamily="18" charset="0"/>
              </a:rPr>
              <a:t> 0 </a:t>
            </a:r>
            <a:r>
              <a:rPr lang="it-IT" sz="2000" dirty="0" err="1">
                <a:cs typeface="Times New Roman" panose="02020603050405020304" pitchFamily="18" charset="0"/>
              </a:rPr>
              <a:t>at</a:t>
            </a:r>
            <a:r>
              <a:rPr lang="it-IT" sz="2000" dirty="0">
                <a:cs typeface="Times New Roman" panose="02020603050405020304" pitchFamily="18" charset="0"/>
              </a:rPr>
              <a:t>  850 nm</a:t>
            </a:r>
            <a:endParaRPr lang="en-US" sz="2000" dirty="0">
              <a:cs typeface="Times New Roman" panose="02020603050405020304" pitchFamily="18" charset="0"/>
            </a:endParaRPr>
          </a:p>
        </p:txBody>
      </p:sp>
      <p:sp>
        <p:nvSpPr>
          <p:cNvPr id="14" name="CasellaDiTesto 13">
            <a:extLst>
              <a:ext uri="{FF2B5EF4-FFF2-40B4-BE49-F238E27FC236}">
                <a16:creationId xmlns:a16="http://schemas.microsoft.com/office/drawing/2014/main" id="{E40045A3-AD5C-1719-2BF7-6B4DBD7A4B92}"/>
              </a:ext>
            </a:extLst>
          </p:cNvPr>
          <p:cNvSpPr txBox="1"/>
          <p:nvPr/>
        </p:nvSpPr>
        <p:spPr>
          <a:xfrm>
            <a:off x="3555377" y="5927704"/>
            <a:ext cx="6086153" cy="400110"/>
          </a:xfrm>
          <a:prstGeom prst="rect">
            <a:avLst/>
          </a:prstGeom>
          <a:noFill/>
        </p:spPr>
        <p:txBody>
          <a:bodyPr wrap="none" rtlCol="0">
            <a:spAutoFit/>
          </a:bodyPr>
          <a:lstStyle/>
          <a:p>
            <a:r>
              <a:rPr lang="it-IT" sz="2000" dirty="0">
                <a:solidFill>
                  <a:srgbClr val="0070C0"/>
                </a:solidFill>
              </a:rPr>
              <a:t>F.A. Popp et al. </a:t>
            </a:r>
            <a:r>
              <a:rPr lang="it-IT" sz="2000" dirty="0" err="1">
                <a:solidFill>
                  <a:srgbClr val="0070C0"/>
                </a:solidFill>
              </a:rPr>
              <a:t>Modern</a:t>
            </a:r>
            <a:r>
              <a:rPr lang="it-IT" sz="2000" dirty="0">
                <a:solidFill>
                  <a:srgbClr val="0070C0"/>
                </a:solidFill>
              </a:rPr>
              <a:t> </a:t>
            </a:r>
            <a:r>
              <a:rPr lang="it-IT" sz="2000" dirty="0" err="1">
                <a:solidFill>
                  <a:srgbClr val="0070C0"/>
                </a:solidFill>
              </a:rPr>
              <a:t>Physics</a:t>
            </a:r>
            <a:r>
              <a:rPr lang="it-IT" sz="2000" dirty="0">
                <a:solidFill>
                  <a:srgbClr val="0070C0"/>
                </a:solidFill>
              </a:rPr>
              <a:t> </a:t>
            </a:r>
            <a:r>
              <a:rPr lang="it-IT" sz="2000" dirty="0" err="1">
                <a:solidFill>
                  <a:srgbClr val="0070C0"/>
                </a:solidFill>
              </a:rPr>
              <a:t>Letter</a:t>
            </a:r>
            <a:r>
              <a:rPr lang="it-IT" sz="2000" dirty="0">
                <a:solidFill>
                  <a:srgbClr val="0070C0"/>
                </a:solidFill>
              </a:rPr>
              <a:t> B8, 1269 (1994)</a:t>
            </a:r>
            <a:endParaRPr lang="en-US" sz="2000" dirty="0">
              <a:solidFill>
                <a:srgbClr val="0070C0"/>
              </a:solidFill>
            </a:endParaRPr>
          </a:p>
        </p:txBody>
      </p:sp>
    </p:spTree>
    <p:extLst>
      <p:ext uri="{BB962C8B-B14F-4D97-AF65-F5344CB8AC3E}">
        <p14:creationId xmlns:p14="http://schemas.microsoft.com/office/powerpoint/2010/main" val="249682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7BE54CA-0206-6F97-15D7-18AC5781C881}"/>
              </a:ext>
            </a:extLst>
          </p:cNvPr>
          <p:cNvSpPr txBox="1"/>
          <p:nvPr/>
        </p:nvSpPr>
        <p:spPr>
          <a:xfrm>
            <a:off x="165371" y="0"/>
            <a:ext cx="12026629" cy="1107996"/>
          </a:xfrm>
          <a:prstGeom prst="rect">
            <a:avLst/>
          </a:prstGeom>
          <a:noFill/>
        </p:spPr>
        <p:txBody>
          <a:bodyPr wrap="square" rtlCol="0">
            <a:spAutoFit/>
          </a:bodyPr>
          <a:lstStyle/>
          <a:p>
            <a:r>
              <a:rPr lang="it-IT" sz="6600" dirty="0" err="1">
                <a:latin typeface="+mj-lt"/>
              </a:rPr>
              <a:t>Biophotons</a:t>
            </a:r>
            <a:r>
              <a:rPr lang="it-IT" sz="6600" dirty="0">
                <a:latin typeface="+mj-lt"/>
              </a:rPr>
              <a:t>: </a:t>
            </a:r>
            <a:r>
              <a:rPr lang="it-IT" sz="6600" dirty="0" err="1">
                <a:latin typeface="+mj-lt"/>
              </a:rPr>
              <a:t>experimental</a:t>
            </a:r>
            <a:r>
              <a:rPr lang="it-IT" sz="6600" dirty="0">
                <a:latin typeface="+mj-lt"/>
              </a:rPr>
              <a:t> apparata</a:t>
            </a:r>
          </a:p>
        </p:txBody>
      </p:sp>
      <p:sp>
        <p:nvSpPr>
          <p:cNvPr id="5" name="CasellaDiTesto 4">
            <a:extLst>
              <a:ext uri="{FF2B5EF4-FFF2-40B4-BE49-F238E27FC236}">
                <a16:creationId xmlns:a16="http://schemas.microsoft.com/office/drawing/2014/main" id="{6A829C22-3B64-1D25-37CF-86C139FE4D5A}"/>
              </a:ext>
            </a:extLst>
          </p:cNvPr>
          <p:cNvSpPr txBox="1"/>
          <p:nvPr/>
        </p:nvSpPr>
        <p:spPr>
          <a:xfrm>
            <a:off x="3411306" y="1131787"/>
            <a:ext cx="5369388" cy="461665"/>
          </a:xfrm>
          <a:prstGeom prst="rect">
            <a:avLst/>
          </a:prstGeom>
          <a:noFill/>
        </p:spPr>
        <p:txBody>
          <a:bodyPr wrap="square">
            <a:spAutoFit/>
          </a:bodyPr>
          <a:lstStyle/>
          <a:p>
            <a:r>
              <a:rPr lang="it-IT" sz="2400" b="1" dirty="0">
                <a:solidFill>
                  <a:srgbClr val="0070C0"/>
                </a:solidFill>
              </a:rPr>
              <a:t>F. A. Popper </a:t>
            </a:r>
            <a:r>
              <a:rPr lang="it-IT" sz="2400" b="1" dirty="0" err="1">
                <a:solidFill>
                  <a:srgbClr val="0070C0"/>
                </a:solidFill>
              </a:rPr>
              <a:t>experiment</a:t>
            </a:r>
            <a:r>
              <a:rPr lang="it-IT" sz="2400" b="1" dirty="0">
                <a:solidFill>
                  <a:srgbClr val="0070C0"/>
                </a:solidFill>
              </a:rPr>
              <a:t> ( </a:t>
            </a:r>
            <a:r>
              <a:rPr lang="it-IT" sz="2400" b="1" dirty="0" err="1">
                <a:solidFill>
                  <a:srgbClr val="0070C0"/>
                </a:solidFill>
              </a:rPr>
              <a:t>early</a:t>
            </a:r>
            <a:r>
              <a:rPr lang="it-IT" sz="2400" b="1" dirty="0">
                <a:solidFill>
                  <a:srgbClr val="0070C0"/>
                </a:solidFill>
              </a:rPr>
              <a:t> 1980 ) </a:t>
            </a:r>
          </a:p>
        </p:txBody>
      </p:sp>
      <p:pic>
        <p:nvPicPr>
          <p:cNvPr id="6" name="Picture 2">
            <a:extLst>
              <a:ext uri="{FF2B5EF4-FFF2-40B4-BE49-F238E27FC236}">
                <a16:creationId xmlns:a16="http://schemas.microsoft.com/office/drawing/2014/main" id="{0F621A73-16DB-7A4F-4ED9-C82DD0A5D4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98" t="398" r="24926" b="58807"/>
          <a:stretch/>
        </p:blipFill>
        <p:spPr bwMode="auto">
          <a:xfrm>
            <a:off x="887081" y="1756696"/>
            <a:ext cx="4181876" cy="292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78698F27-FA84-0E0F-F4C6-100E55E6F3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5" t="46615" r="23741" b="14276"/>
          <a:stretch/>
        </p:blipFill>
        <p:spPr bwMode="auto">
          <a:xfrm>
            <a:off x="6709154" y="1931383"/>
            <a:ext cx="4303402" cy="281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a:extLst>
              <a:ext uri="{FF2B5EF4-FFF2-40B4-BE49-F238E27FC236}">
                <a16:creationId xmlns:a16="http://schemas.microsoft.com/office/drawing/2014/main" id="{768E8E12-18FB-895F-9783-47A454AF2BCE}"/>
              </a:ext>
            </a:extLst>
          </p:cNvPr>
          <p:cNvSpPr txBox="1"/>
          <p:nvPr/>
        </p:nvSpPr>
        <p:spPr>
          <a:xfrm>
            <a:off x="887081" y="4901855"/>
            <a:ext cx="4478008" cy="707886"/>
          </a:xfrm>
          <a:prstGeom prst="rect">
            <a:avLst/>
          </a:prstGeom>
          <a:noFill/>
          <a:ln w="28575">
            <a:solidFill>
              <a:srgbClr val="FF0000"/>
            </a:solidFill>
          </a:ln>
        </p:spPr>
        <p:txBody>
          <a:bodyPr wrap="square" rtlCol="0">
            <a:spAutoFit/>
          </a:bodyPr>
          <a:lstStyle/>
          <a:p>
            <a:r>
              <a:rPr lang="it-IT" sz="2000" dirty="0">
                <a:cs typeface="Times New Roman" panose="02020603050405020304" pitchFamily="18" charset="0"/>
              </a:rPr>
              <a:t>Dark </a:t>
            </a:r>
            <a:r>
              <a:rPr lang="it-IT" sz="2000" dirty="0" err="1">
                <a:cs typeface="Times New Roman" panose="02020603050405020304" pitchFamily="18" charset="0"/>
              </a:rPr>
              <a:t>count</a:t>
            </a:r>
            <a:r>
              <a:rPr lang="it-IT" sz="2000" dirty="0">
                <a:cs typeface="Times New Roman" panose="02020603050405020304" pitchFamily="18" charset="0"/>
              </a:rPr>
              <a:t> – window of  0.1 sec  – </a:t>
            </a:r>
            <a:r>
              <a:rPr lang="it-IT" sz="2000" dirty="0" err="1">
                <a:cs typeface="Times New Roman" panose="02020603050405020304" pitchFamily="18" charset="0"/>
              </a:rPr>
              <a:t>measure</a:t>
            </a:r>
            <a:r>
              <a:rPr lang="it-IT" sz="2000" dirty="0">
                <a:cs typeface="Times New Roman" panose="02020603050405020304" pitchFamily="18" charset="0"/>
              </a:rPr>
              <a:t> </a:t>
            </a:r>
            <a:r>
              <a:rPr lang="it-IT" sz="2000" dirty="0" err="1">
                <a:cs typeface="Times New Roman" panose="02020603050405020304" pitchFamily="18" charset="0"/>
              </a:rPr>
              <a:t>period</a:t>
            </a:r>
            <a:r>
              <a:rPr lang="it-IT" sz="2000" dirty="0">
                <a:cs typeface="Times New Roman" panose="02020603050405020304" pitchFamily="18" charset="0"/>
              </a:rPr>
              <a:t> 20 – 30 sec.</a:t>
            </a:r>
            <a:endParaRPr lang="en-US" sz="2000" dirty="0">
              <a:cs typeface="Times New Roman" panose="02020603050405020304" pitchFamily="18" charset="0"/>
            </a:endParaRPr>
          </a:p>
        </p:txBody>
      </p:sp>
      <p:sp>
        <p:nvSpPr>
          <p:cNvPr id="9" name="CasellaDiTesto 8">
            <a:extLst>
              <a:ext uri="{FF2B5EF4-FFF2-40B4-BE49-F238E27FC236}">
                <a16:creationId xmlns:a16="http://schemas.microsoft.com/office/drawing/2014/main" id="{856C858F-BCBF-9DF3-E681-CC978EA58B2E}"/>
              </a:ext>
            </a:extLst>
          </p:cNvPr>
          <p:cNvSpPr txBox="1"/>
          <p:nvPr/>
        </p:nvSpPr>
        <p:spPr>
          <a:xfrm>
            <a:off x="6826914" y="4926617"/>
            <a:ext cx="4748960" cy="646331"/>
          </a:xfrm>
          <a:prstGeom prst="rect">
            <a:avLst/>
          </a:prstGeom>
          <a:noFill/>
          <a:ln w="28575">
            <a:solidFill>
              <a:srgbClr val="00B050"/>
            </a:solidFill>
          </a:ln>
        </p:spPr>
        <p:txBody>
          <a:bodyPr wrap="square" rtlCol="0">
            <a:spAutoFit/>
          </a:bodyPr>
          <a:lstStyle/>
          <a:p>
            <a:r>
              <a:rPr lang="it-IT" dirty="0" err="1">
                <a:cs typeface="Times New Roman" panose="02020603050405020304" pitchFamily="18" charset="0"/>
              </a:rPr>
              <a:t>Signal</a:t>
            </a:r>
            <a:r>
              <a:rPr lang="it-IT" dirty="0">
                <a:cs typeface="Times New Roman" panose="02020603050405020304" pitchFamily="18" charset="0"/>
              </a:rPr>
              <a:t> with </a:t>
            </a:r>
            <a:r>
              <a:rPr lang="it-IT" dirty="0" err="1">
                <a:cs typeface="Times New Roman" panose="02020603050405020304" pitchFamily="18" charset="0"/>
              </a:rPr>
              <a:t>cucumber</a:t>
            </a:r>
            <a:r>
              <a:rPr lang="it-IT" dirty="0">
                <a:cs typeface="Times New Roman" panose="02020603050405020304" pitchFamily="18" charset="0"/>
              </a:rPr>
              <a:t> </a:t>
            </a:r>
            <a:r>
              <a:rPr lang="it-IT" dirty="0" err="1">
                <a:cs typeface="Times New Roman" panose="02020603050405020304" pitchFamily="18" charset="0"/>
              </a:rPr>
              <a:t>plants</a:t>
            </a:r>
            <a:r>
              <a:rPr lang="it-IT" dirty="0">
                <a:cs typeface="Times New Roman" panose="02020603050405020304" pitchFamily="18" charset="0"/>
              </a:rPr>
              <a:t> - </a:t>
            </a:r>
            <a:r>
              <a:rPr lang="it-IT" dirty="0" err="1">
                <a:cs typeface="Times New Roman" panose="02020603050405020304" pitchFamily="18" charset="0"/>
              </a:rPr>
              <a:t>measure</a:t>
            </a:r>
            <a:r>
              <a:rPr lang="it-IT" dirty="0">
                <a:cs typeface="Times New Roman" panose="02020603050405020304" pitchFamily="18" charset="0"/>
              </a:rPr>
              <a:t> </a:t>
            </a:r>
            <a:r>
              <a:rPr lang="it-IT" dirty="0" err="1">
                <a:cs typeface="Times New Roman" panose="02020603050405020304" pitchFamily="18" charset="0"/>
              </a:rPr>
              <a:t>period</a:t>
            </a:r>
            <a:r>
              <a:rPr lang="it-IT" dirty="0">
                <a:cs typeface="Times New Roman" panose="02020603050405020304" pitchFamily="18" charset="0"/>
              </a:rPr>
              <a:t> 230 – 240 sec.</a:t>
            </a:r>
            <a:endParaRPr lang="en-US" dirty="0">
              <a:cs typeface="Times New Roman" panose="02020603050405020304" pitchFamily="18" charset="0"/>
            </a:endParaRPr>
          </a:p>
        </p:txBody>
      </p:sp>
      <p:sp>
        <p:nvSpPr>
          <p:cNvPr id="10" name="CasellaDiTesto 9">
            <a:extLst>
              <a:ext uri="{FF2B5EF4-FFF2-40B4-BE49-F238E27FC236}">
                <a16:creationId xmlns:a16="http://schemas.microsoft.com/office/drawing/2014/main" id="{65B3C583-2257-7014-F2AB-02F9494D0A0C}"/>
              </a:ext>
            </a:extLst>
          </p:cNvPr>
          <p:cNvSpPr txBox="1"/>
          <p:nvPr/>
        </p:nvSpPr>
        <p:spPr>
          <a:xfrm>
            <a:off x="1723224" y="6030854"/>
            <a:ext cx="8745551" cy="400110"/>
          </a:xfrm>
          <a:prstGeom prst="rect">
            <a:avLst/>
          </a:prstGeom>
          <a:noFill/>
          <a:ln w="28575">
            <a:solidFill>
              <a:srgbClr val="C00000"/>
            </a:solidFill>
          </a:ln>
        </p:spPr>
        <p:txBody>
          <a:bodyPr wrap="square" rtlCol="0">
            <a:spAutoFit/>
          </a:bodyPr>
          <a:lstStyle/>
          <a:p>
            <a:pPr algn="just"/>
            <a:r>
              <a:rPr lang="it-IT" sz="2000" dirty="0" err="1">
                <a:cs typeface="Times New Roman" panose="02020603050405020304" pitchFamily="18" charset="0"/>
              </a:rPr>
              <a:t>Photomultiplier</a:t>
            </a:r>
            <a:r>
              <a:rPr lang="it-IT" sz="2000" dirty="0">
                <a:cs typeface="Times New Roman" panose="02020603050405020304" pitchFamily="18" charset="0"/>
              </a:rPr>
              <a:t> works </a:t>
            </a:r>
            <a:r>
              <a:rPr lang="it-IT" sz="2000" dirty="0" err="1">
                <a:cs typeface="Times New Roman" panose="02020603050405020304" pitchFamily="18" charset="0"/>
              </a:rPr>
              <a:t>at</a:t>
            </a:r>
            <a:r>
              <a:rPr lang="it-IT" sz="2000" dirty="0">
                <a:cs typeface="Times New Roman" panose="02020603050405020304" pitchFamily="18" charset="0"/>
              </a:rPr>
              <a:t> low temperature (-30°) to </a:t>
            </a:r>
            <a:r>
              <a:rPr lang="it-IT" sz="2000" dirty="0" err="1">
                <a:cs typeface="Times New Roman" panose="02020603050405020304" pitchFamily="18" charset="0"/>
              </a:rPr>
              <a:t>decrease</a:t>
            </a:r>
            <a:r>
              <a:rPr lang="it-IT" sz="2000" dirty="0">
                <a:cs typeface="Times New Roman" panose="02020603050405020304" pitchFamily="18" charset="0"/>
              </a:rPr>
              <a:t> the dark </a:t>
            </a:r>
            <a:r>
              <a:rPr lang="it-IT" sz="2000" dirty="0" err="1">
                <a:cs typeface="Times New Roman" panose="02020603050405020304" pitchFamily="18" charset="0"/>
              </a:rPr>
              <a:t>count</a:t>
            </a:r>
            <a:endParaRPr lang="en-US" sz="2000" baseline="30000" dirty="0">
              <a:cs typeface="Times New Roman" panose="02020603050405020304" pitchFamily="18" charset="0"/>
            </a:endParaRPr>
          </a:p>
        </p:txBody>
      </p:sp>
      <p:sp>
        <p:nvSpPr>
          <p:cNvPr id="11" name="CasellaDiTesto 10">
            <a:extLst>
              <a:ext uri="{FF2B5EF4-FFF2-40B4-BE49-F238E27FC236}">
                <a16:creationId xmlns:a16="http://schemas.microsoft.com/office/drawing/2014/main" id="{51225BAD-AD40-F033-3275-851D387A475D}"/>
              </a:ext>
            </a:extLst>
          </p:cNvPr>
          <p:cNvSpPr txBox="1"/>
          <p:nvPr/>
        </p:nvSpPr>
        <p:spPr>
          <a:xfrm>
            <a:off x="6789772" y="2005133"/>
            <a:ext cx="482700" cy="307777"/>
          </a:xfrm>
          <a:prstGeom prst="rect">
            <a:avLst/>
          </a:prstGeom>
          <a:solidFill>
            <a:schemeClr val="bg1"/>
          </a:solidFill>
        </p:spPr>
        <p:txBody>
          <a:bodyPr wrap="square" rtlCol="0">
            <a:spAutoFit/>
          </a:bodyPr>
          <a:lstStyle/>
          <a:p>
            <a:r>
              <a:rPr lang="it-IT" sz="1400" dirty="0">
                <a:solidFill>
                  <a:srgbClr val="333300"/>
                </a:solidFill>
              </a:rPr>
              <a:t>30</a:t>
            </a:r>
            <a:endParaRPr lang="en-US" sz="1400" dirty="0">
              <a:solidFill>
                <a:srgbClr val="333300"/>
              </a:solidFill>
            </a:endParaRPr>
          </a:p>
        </p:txBody>
      </p:sp>
      <p:sp>
        <p:nvSpPr>
          <p:cNvPr id="12" name="CasellaDiTesto 11">
            <a:extLst>
              <a:ext uri="{FF2B5EF4-FFF2-40B4-BE49-F238E27FC236}">
                <a16:creationId xmlns:a16="http://schemas.microsoft.com/office/drawing/2014/main" id="{7B5D873A-70E4-8B65-F295-A8806AAE2C82}"/>
              </a:ext>
            </a:extLst>
          </p:cNvPr>
          <p:cNvSpPr txBox="1"/>
          <p:nvPr/>
        </p:nvSpPr>
        <p:spPr>
          <a:xfrm>
            <a:off x="6794754" y="2559115"/>
            <a:ext cx="482700" cy="307777"/>
          </a:xfrm>
          <a:prstGeom prst="rect">
            <a:avLst/>
          </a:prstGeom>
          <a:solidFill>
            <a:schemeClr val="bg1"/>
          </a:solidFill>
        </p:spPr>
        <p:txBody>
          <a:bodyPr wrap="square" rtlCol="0">
            <a:spAutoFit/>
          </a:bodyPr>
          <a:lstStyle/>
          <a:p>
            <a:r>
              <a:rPr lang="it-IT" sz="1400" dirty="0">
                <a:solidFill>
                  <a:srgbClr val="333300"/>
                </a:solidFill>
              </a:rPr>
              <a:t>22</a:t>
            </a:r>
            <a:endParaRPr lang="en-US" sz="1400" dirty="0">
              <a:solidFill>
                <a:srgbClr val="333300"/>
              </a:solidFill>
            </a:endParaRPr>
          </a:p>
        </p:txBody>
      </p:sp>
      <p:sp>
        <p:nvSpPr>
          <p:cNvPr id="13" name="CasellaDiTesto 12">
            <a:extLst>
              <a:ext uri="{FF2B5EF4-FFF2-40B4-BE49-F238E27FC236}">
                <a16:creationId xmlns:a16="http://schemas.microsoft.com/office/drawing/2014/main" id="{3866AF27-08A4-7865-D9C9-7E98A38CC952}"/>
              </a:ext>
            </a:extLst>
          </p:cNvPr>
          <p:cNvSpPr txBox="1"/>
          <p:nvPr/>
        </p:nvSpPr>
        <p:spPr>
          <a:xfrm>
            <a:off x="6789772" y="3170589"/>
            <a:ext cx="482700" cy="307777"/>
          </a:xfrm>
          <a:prstGeom prst="rect">
            <a:avLst/>
          </a:prstGeom>
          <a:solidFill>
            <a:schemeClr val="bg1"/>
          </a:solidFill>
        </p:spPr>
        <p:txBody>
          <a:bodyPr wrap="square" rtlCol="0">
            <a:spAutoFit/>
          </a:bodyPr>
          <a:lstStyle/>
          <a:p>
            <a:r>
              <a:rPr lang="it-IT" sz="1400" dirty="0">
                <a:solidFill>
                  <a:srgbClr val="333300"/>
                </a:solidFill>
              </a:rPr>
              <a:t>15</a:t>
            </a:r>
            <a:endParaRPr lang="en-US" sz="1400" dirty="0">
              <a:solidFill>
                <a:srgbClr val="333300"/>
              </a:solidFill>
            </a:endParaRPr>
          </a:p>
        </p:txBody>
      </p:sp>
      <p:sp>
        <p:nvSpPr>
          <p:cNvPr id="14" name="CasellaDiTesto 13">
            <a:extLst>
              <a:ext uri="{FF2B5EF4-FFF2-40B4-BE49-F238E27FC236}">
                <a16:creationId xmlns:a16="http://schemas.microsoft.com/office/drawing/2014/main" id="{0B834C57-9A4A-90E4-8FA8-2DA0F9CF055D}"/>
              </a:ext>
            </a:extLst>
          </p:cNvPr>
          <p:cNvSpPr txBox="1"/>
          <p:nvPr/>
        </p:nvSpPr>
        <p:spPr>
          <a:xfrm>
            <a:off x="6826914" y="3701969"/>
            <a:ext cx="482700" cy="307777"/>
          </a:xfrm>
          <a:prstGeom prst="rect">
            <a:avLst/>
          </a:prstGeom>
          <a:solidFill>
            <a:schemeClr val="bg1"/>
          </a:solidFill>
        </p:spPr>
        <p:txBody>
          <a:bodyPr wrap="square" rtlCol="0">
            <a:spAutoFit/>
          </a:bodyPr>
          <a:lstStyle/>
          <a:p>
            <a:r>
              <a:rPr lang="it-IT" sz="1400" dirty="0">
                <a:solidFill>
                  <a:srgbClr val="333300"/>
                </a:solidFill>
              </a:rPr>
              <a:t>8</a:t>
            </a:r>
            <a:endParaRPr lang="en-US" sz="1400" dirty="0">
              <a:solidFill>
                <a:srgbClr val="333300"/>
              </a:solidFill>
            </a:endParaRPr>
          </a:p>
        </p:txBody>
      </p:sp>
      <p:sp>
        <p:nvSpPr>
          <p:cNvPr id="15" name="CasellaDiTesto 14">
            <a:extLst>
              <a:ext uri="{FF2B5EF4-FFF2-40B4-BE49-F238E27FC236}">
                <a16:creationId xmlns:a16="http://schemas.microsoft.com/office/drawing/2014/main" id="{1195BB62-B4A8-73A4-9AB7-E2C961281D70}"/>
              </a:ext>
            </a:extLst>
          </p:cNvPr>
          <p:cNvSpPr txBox="1"/>
          <p:nvPr/>
        </p:nvSpPr>
        <p:spPr>
          <a:xfrm>
            <a:off x="6789772" y="4301753"/>
            <a:ext cx="335042" cy="307777"/>
          </a:xfrm>
          <a:prstGeom prst="rect">
            <a:avLst/>
          </a:prstGeom>
          <a:solidFill>
            <a:schemeClr val="bg1"/>
          </a:solidFill>
        </p:spPr>
        <p:txBody>
          <a:bodyPr wrap="square" rtlCol="0">
            <a:spAutoFit/>
          </a:bodyPr>
          <a:lstStyle/>
          <a:p>
            <a:r>
              <a:rPr lang="it-IT" sz="1400" dirty="0">
                <a:solidFill>
                  <a:srgbClr val="333300"/>
                </a:solidFill>
              </a:rPr>
              <a:t>0</a:t>
            </a:r>
            <a:endParaRPr lang="en-US" sz="1400" dirty="0">
              <a:solidFill>
                <a:srgbClr val="333300"/>
              </a:solidFill>
            </a:endParaRPr>
          </a:p>
        </p:txBody>
      </p:sp>
      <p:cxnSp>
        <p:nvCxnSpPr>
          <p:cNvPr id="16" name="Connettore diritto 15">
            <a:extLst>
              <a:ext uri="{FF2B5EF4-FFF2-40B4-BE49-F238E27FC236}">
                <a16:creationId xmlns:a16="http://schemas.microsoft.com/office/drawing/2014/main" id="{DDEA6DF9-5F11-9070-8B1B-763648CFE412}"/>
              </a:ext>
            </a:extLst>
          </p:cNvPr>
          <p:cNvCxnSpPr/>
          <p:nvPr/>
        </p:nvCxnSpPr>
        <p:spPr>
          <a:xfrm>
            <a:off x="7232359" y="2159021"/>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17" name="Connettore diritto 16">
            <a:extLst>
              <a:ext uri="{FF2B5EF4-FFF2-40B4-BE49-F238E27FC236}">
                <a16:creationId xmlns:a16="http://schemas.microsoft.com/office/drawing/2014/main" id="{12E08D34-7E18-F527-E5ED-2859DE9651FF}"/>
              </a:ext>
            </a:extLst>
          </p:cNvPr>
          <p:cNvCxnSpPr/>
          <p:nvPr/>
        </p:nvCxnSpPr>
        <p:spPr>
          <a:xfrm>
            <a:off x="7232359" y="2713003"/>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18" name="Connettore diritto 17">
            <a:extLst>
              <a:ext uri="{FF2B5EF4-FFF2-40B4-BE49-F238E27FC236}">
                <a16:creationId xmlns:a16="http://schemas.microsoft.com/office/drawing/2014/main" id="{D22E79A2-1292-C997-67A5-9519E8B181D6}"/>
              </a:ext>
            </a:extLst>
          </p:cNvPr>
          <p:cNvCxnSpPr/>
          <p:nvPr/>
        </p:nvCxnSpPr>
        <p:spPr>
          <a:xfrm>
            <a:off x="7232359" y="3324478"/>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19" name="Connettore diritto 18">
            <a:extLst>
              <a:ext uri="{FF2B5EF4-FFF2-40B4-BE49-F238E27FC236}">
                <a16:creationId xmlns:a16="http://schemas.microsoft.com/office/drawing/2014/main" id="{A4233704-36EE-1C82-996C-738B17108D2B}"/>
              </a:ext>
            </a:extLst>
          </p:cNvPr>
          <p:cNvCxnSpPr/>
          <p:nvPr/>
        </p:nvCxnSpPr>
        <p:spPr>
          <a:xfrm>
            <a:off x="7269501" y="3866687"/>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0" name="Connettore diritto 19">
            <a:extLst>
              <a:ext uri="{FF2B5EF4-FFF2-40B4-BE49-F238E27FC236}">
                <a16:creationId xmlns:a16="http://schemas.microsoft.com/office/drawing/2014/main" id="{61E401D0-79D8-D963-860D-FF873DACB705}"/>
              </a:ext>
            </a:extLst>
          </p:cNvPr>
          <p:cNvCxnSpPr/>
          <p:nvPr/>
        </p:nvCxnSpPr>
        <p:spPr>
          <a:xfrm>
            <a:off x="7257289" y="4469258"/>
            <a:ext cx="80226" cy="0"/>
          </a:xfrm>
          <a:prstGeom prst="line">
            <a:avLst/>
          </a:prstGeom>
        </p:spPr>
        <p:style>
          <a:lnRef idx="2">
            <a:schemeClr val="dk1"/>
          </a:lnRef>
          <a:fillRef idx="0">
            <a:schemeClr val="dk1"/>
          </a:fillRef>
          <a:effectRef idx="1">
            <a:schemeClr val="dk1"/>
          </a:effectRef>
          <a:fontRef idx="minor">
            <a:schemeClr val="tx1"/>
          </a:fontRef>
        </p:style>
      </p:cxnSp>
      <p:sp>
        <p:nvSpPr>
          <p:cNvPr id="21" name="CasellaDiTesto 20">
            <a:extLst>
              <a:ext uri="{FF2B5EF4-FFF2-40B4-BE49-F238E27FC236}">
                <a16:creationId xmlns:a16="http://schemas.microsoft.com/office/drawing/2014/main" id="{4B0B6F1C-AF10-FB02-08A3-D7FC30C23E4F}"/>
              </a:ext>
            </a:extLst>
          </p:cNvPr>
          <p:cNvSpPr txBox="1"/>
          <p:nvPr/>
        </p:nvSpPr>
        <p:spPr>
          <a:xfrm>
            <a:off x="998997" y="1957358"/>
            <a:ext cx="482700" cy="307777"/>
          </a:xfrm>
          <a:prstGeom prst="rect">
            <a:avLst/>
          </a:prstGeom>
          <a:solidFill>
            <a:schemeClr val="bg1"/>
          </a:solidFill>
        </p:spPr>
        <p:txBody>
          <a:bodyPr wrap="square" rtlCol="0">
            <a:spAutoFit/>
          </a:bodyPr>
          <a:lstStyle/>
          <a:p>
            <a:r>
              <a:rPr lang="it-IT" sz="1400" dirty="0">
                <a:solidFill>
                  <a:srgbClr val="333300"/>
                </a:solidFill>
              </a:rPr>
              <a:t>30</a:t>
            </a:r>
            <a:endParaRPr lang="en-US" sz="1400" dirty="0">
              <a:solidFill>
                <a:srgbClr val="333300"/>
              </a:solidFill>
            </a:endParaRPr>
          </a:p>
        </p:txBody>
      </p:sp>
      <p:sp>
        <p:nvSpPr>
          <p:cNvPr id="22" name="CasellaDiTesto 21">
            <a:extLst>
              <a:ext uri="{FF2B5EF4-FFF2-40B4-BE49-F238E27FC236}">
                <a16:creationId xmlns:a16="http://schemas.microsoft.com/office/drawing/2014/main" id="{E6DBC664-8C87-877B-08CE-51E2BEBE4F3C}"/>
              </a:ext>
            </a:extLst>
          </p:cNvPr>
          <p:cNvSpPr txBox="1"/>
          <p:nvPr/>
        </p:nvSpPr>
        <p:spPr>
          <a:xfrm>
            <a:off x="1003979" y="2511340"/>
            <a:ext cx="482700" cy="307777"/>
          </a:xfrm>
          <a:prstGeom prst="rect">
            <a:avLst/>
          </a:prstGeom>
          <a:solidFill>
            <a:schemeClr val="bg1"/>
          </a:solidFill>
        </p:spPr>
        <p:txBody>
          <a:bodyPr wrap="square" rtlCol="0">
            <a:spAutoFit/>
          </a:bodyPr>
          <a:lstStyle/>
          <a:p>
            <a:r>
              <a:rPr lang="it-IT" sz="1400" dirty="0">
                <a:solidFill>
                  <a:srgbClr val="333300"/>
                </a:solidFill>
              </a:rPr>
              <a:t>22</a:t>
            </a:r>
            <a:endParaRPr lang="en-US" sz="1400" dirty="0">
              <a:solidFill>
                <a:srgbClr val="333300"/>
              </a:solidFill>
            </a:endParaRPr>
          </a:p>
        </p:txBody>
      </p:sp>
      <p:sp>
        <p:nvSpPr>
          <p:cNvPr id="23" name="CasellaDiTesto 22">
            <a:extLst>
              <a:ext uri="{FF2B5EF4-FFF2-40B4-BE49-F238E27FC236}">
                <a16:creationId xmlns:a16="http://schemas.microsoft.com/office/drawing/2014/main" id="{87D0F0D3-20DE-984B-6737-2D961CDA8681}"/>
              </a:ext>
            </a:extLst>
          </p:cNvPr>
          <p:cNvSpPr txBox="1"/>
          <p:nvPr/>
        </p:nvSpPr>
        <p:spPr>
          <a:xfrm>
            <a:off x="998997" y="3122814"/>
            <a:ext cx="482700" cy="307777"/>
          </a:xfrm>
          <a:prstGeom prst="rect">
            <a:avLst/>
          </a:prstGeom>
          <a:solidFill>
            <a:schemeClr val="bg1"/>
          </a:solidFill>
        </p:spPr>
        <p:txBody>
          <a:bodyPr wrap="square" rtlCol="0">
            <a:spAutoFit/>
          </a:bodyPr>
          <a:lstStyle/>
          <a:p>
            <a:r>
              <a:rPr lang="it-IT" sz="1400" dirty="0">
                <a:solidFill>
                  <a:srgbClr val="333300"/>
                </a:solidFill>
              </a:rPr>
              <a:t>15</a:t>
            </a:r>
            <a:endParaRPr lang="en-US" sz="1400" dirty="0">
              <a:solidFill>
                <a:srgbClr val="333300"/>
              </a:solidFill>
            </a:endParaRPr>
          </a:p>
        </p:txBody>
      </p:sp>
      <p:sp>
        <p:nvSpPr>
          <p:cNvPr id="24" name="CasellaDiTesto 23">
            <a:extLst>
              <a:ext uri="{FF2B5EF4-FFF2-40B4-BE49-F238E27FC236}">
                <a16:creationId xmlns:a16="http://schemas.microsoft.com/office/drawing/2014/main" id="{861D5E5A-582A-FF0B-4311-3FED340E79F8}"/>
              </a:ext>
            </a:extLst>
          </p:cNvPr>
          <p:cNvSpPr txBox="1"/>
          <p:nvPr/>
        </p:nvSpPr>
        <p:spPr>
          <a:xfrm>
            <a:off x="1003979" y="3695203"/>
            <a:ext cx="482700" cy="307777"/>
          </a:xfrm>
          <a:prstGeom prst="rect">
            <a:avLst/>
          </a:prstGeom>
          <a:solidFill>
            <a:schemeClr val="bg1"/>
          </a:solidFill>
        </p:spPr>
        <p:txBody>
          <a:bodyPr wrap="square" rtlCol="0">
            <a:spAutoFit/>
          </a:bodyPr>
          <a:lstStyle/>
          <a:p>
            <a:r>
              <a:rPr lang="it-IT" sz="1400" dirty="0">
                <a:solidFill>
                  <a:srgbClr val="333300"/>
                </a:solidFill>
              </a:rPr>
              <a:t>8</a:t>
            </a:r>
            <a:endParaRPr lang="en-US" sz="1400" dirty="0">
              <a:solidFill>
                <a:srgbClr val="333300"/>
              </a:solidFill>
            </a:endParaRPr>
          </a:p>
        </p:txBody>
      </p:sp>
      <p:sp>
        <p:nvSpPr>
          <p:cNvPr id="25" name="CasellaDiTesto 24">
            <a:extLst>
              <a:ext uri="{FF2B5EF4-FFF2-40B4-BE49-F238E27FC236}">
                <a16:creationId xmlns:a16="http://schemas.microsoft.com/office/drawing/2014/main" id="{459A2575-4419-0C14-5E6E-73F1BDD29182}"/>
              </a:ext>
            </a:extLst>
          </p:cNvPr>
          <p:cNvSpPr txBox="1"/>
          <p:nvPr/>
        </p:nvSpPr>
        <p:spPr>
          <a:xfrm>
            <a:off x="998997" y="4253978"/>
            <a:ext cx="335042" cy="307777"/>
          </a:xfrm>
          <a:prstGeom prst="rect">
            <a:avLst/>
          </a:prstGeom>
          <a:solidFill>
            <a:schemeClr val="bg1"/>
          </a:solidFill>
        </p:spPr>
        <p:txBody>
          <a:bodyPr wrap="square" rtlCol="0">
            <a:spAutoFit/>
          </a:bodyPr>
          <a:lstStyle/>
          <a:p>
            <a:r>
              <a:rPr lang="it-IT" sz="1400" dirty="0">
                <a:solidFill>
                  <a:srgbClr val="333300"/>
                </a:solidFill>
              </a:rPr>
              <a:t>0</a:t>
            </a:r>
            <a:endParaRPr lang="en-US" sz="1400" dirty="0">
              <a:solidFill>
                <a:srgbClr val="333300"/>
              </a:solidFill>
            </a:endParaRPr>
          </a:p>
        </p:txBody>
      </p:sp>
      <p:cxnSp>
        <p:nvCxnSpPr>
          <p:cNvPr id="26" name="Connettore diritto 25">
            <a:extLst>
              <a:ext uri="{FF2B5EF4-FFF2-40B4-BE49-F238E27FC236}">
                <a16:creationId xmlns:a16="http://schemas.microsoft.com/office/drawing/2014/main" id="{C39FC54D-8DC1-D39A-60FC-EC292C6E6D5C}"/>
              </a:ext>
            </a:extLst>
          </p:cNvPr>
          <p:cNvCxnSpPr/>
          <p:nvPr/>
        </p:nvCxnSpPr>
        <p:spPr>
          <a:xfrm>
            <a:off x="1441584" y="2111246"/>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7" name="Connettore diritto 26">
            <a:extLst>
              <a:ext uri="{FF2B5EF4-FFF2-40B4-BE49-F238E27FC236}">
                <a16:creationId xmlns:a16="http://schemas.microsoft.com/office/drawing/2014/main" id="{F4DE47FA-484D-54B6-CC96-16201D756A12}"/>
              </a:ext>
            </a:extLst>
          </p:cNvPr>
          <p:cNvCxnSpPr/>
          <p:nvPr/>
        </p:nvCxnSpPr>
        <p:spPr>
          <a:xfrm>
            <a:off x="1441584" y="2665228"/>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8" name="Connettore diritto 27">
            <a:extLst>
              <a:ext uri="{FF2B5EF4-FFF2-40B4-BE49-F238E27FC236}">
                <a16:creationId xmlns:a16="http://schemas.microsoft.com/office/drawing/2014/main" id="{80CD396B-63E5-A185-9B30-6295DDE402D7}"/>
              </a:ext>
            </a:extLst>
          </p:cNvPr>
          <p:cNvCxnSpPr/>
          <p:nvPr/>
        </p:nvCxnSpPr>
        <p:spPr>
          <a:xfrm>
            <a:off x="1441584" y="3276703"/>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9" name="Connettore diritto 28">
            <a:extLst>
              <a:ext uri="{FF2B5EF4-FFF2-40B4-BE49-F238E27FC236}">
                <a16:creationId xmlns:a16="http://schemas.microsoft.com/office/drawing/2014/main" id="{85F0C6BA-DDE7-563B-18D0-6259EF537CD9}"/>
              </a:ext>
            </a:extLst>
          </p:cNvPr>
          <p:cNvCxnSpPr/>
          <p:nvPr/>
        </p:nvCxnSpPr>
        <p:spPr>
          <a:xfrm>
            <a:off x="1438613" y="3866687"/>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30" name="Connettore diritto 29">
            <a:extLst>
              <a:ext uri="{FF2B5EF4-FFF2-40B4-BE49-F238E27FC236}">
                <a16:creationId xmlns:a16="http://schemas.microsoft.com/office/drawing/2014/main" id="{0F8C2AE1-6C41-921D-F7F5-D57BB398D8AD}"/>
              </a:ext>
            </a:extLst>
          </p:cNvPr>
          <p:cNvCxnSpPr/>
          <p:nvPr/>
        </p:nvCxnSpPr>
        <p:spPr>
          <a:xfrm>
            <a:off x="1424127" y="4430655"/>
            <a:ext cx="80226" cy="0"/>
          </a:xfrm>
          <a:prstGeom prst="line">
            <a:avLst/>
          </a:prstGeom>
        </p:spPr>
        <p:style>
          <a:lnRef idx="2">
            <a:schemeClr val="dk1"/>
          </a:lnRef>
          <a:fillRef idx="0">
            <a:schemeClr val="dk1"/>
          </a:fillRef>
          <a:effectRef idx="1">
            <a:schemeClr val="dk1"/>
          </a:effectRef>
          <a:fontRef idx="minor">
            <a:schemeClr val="tx1"/>
          </a:fontRef>
        </p:style>
      </p:cxnSp>
      <p:sp>
        <p:nvSpPr>
          <p:cNvPr id="32" name="Rettangolo 31">
            <a:extLst>
              <a:ext uri="{FF2B5EF4-FFF2-40B4-BE49-F238E27FC236}">
                <a16:creationId xmlns:a16="http://schemas.microsoft.com/office/drawing/2014/main" id="{336AC0B0-E104-1F72-3685-035733097949}"/>
              </a:ext>
            </a:extLst>
          </p:cNvPr>
          <p:cNvSpPr/>
          <p:nvPr/>
        </p:nvSpPr>
        <p:spPr>
          <a:xfrm>
            <a:off x="1504353" y="1908970"/>
            <a:ext cx="871099" cy="173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D87D16AD-83D2-2542-9815-C88FB51D396B}"/>
              </a:ext>
            </a:extLst>
          </p:cNvPr>
          <p:cNvSpPr txBox="1"/>
          <p:nvPr/>
        </p:nvSpPr>
        <p:spPr>
          <a:xfrm>
            <a:off x="998997" y="1692961"/>
            <a:ext cx="892873" cy="307777"/>
          </a:xfrm>
          <a:prstGeom prst="rect">
            <a:avLst/>
          </a:prstGeom>
          <a:solidFill>
            <a:schemeClr val="bg1"/>
          </a:solidFill>
        </p:spPr>
        <p:txBody>
          <a:bodyPr wrap="none" rtlCol="0">
            <a:spAutoFit/>
          </a:bodyPr>
          <a:lstStyle/>
          <a:p>
            <a:r>
              <a:rPr lang="it-IT" sz="1400" dirty="0" err="1">
                <a:solidFill>
                  <a:srgbClr val="333300"/>
                </a:solidFill>
              </a:rPr>
              <a:t>Counts</a:t>
            </a:r>
            <a:r>
              <a:rPr lang="it-IT" sz="1400" dirty="0">
                <a:solidFill>
                  <a:srgbClr val="333300"/>
                </a:solidFill>
              </a:rPr>
              <a:t>/s</a:t>
            </a:r>
            <a:endParaRPr lang="en-US" sz="1400" dirty="0">
              <a:solidFill>
                <a:srgbClr val="333300"/>
              </a:solidFill>
            </a:endParaRPr>
          </a:p>
        </p:txBody>
      </p:sp>
      <p:sp>
        <p:nvSpPr>
          <p:cNvPr id="33" name="CasellaDiTesto 32">
            <a:extLst>
              <a:ext uri="{FF2B5EF4-FFF2-40B4-BE49-F238E27FC236}">
                <a16:creationId xmlns:a16="http://schemas.microsoft.com/office/drawing/2014/main" id="{A87657FD-DE5C-7697-45F2-04842236FAA3}"/>
              </a:ext>
            </a:extLst>
          </p:cNvPr>
          <p:cNvSpPr txBox="1"/>
          <p:nvPr/>
        </p:nvSpPr>
        <p:spPr>
          <a:xfrm>
            <a:off x="6844607" y="1758927"/>
            <a:ext cx="892873" cy="307777"/>
          </a:xfrm>
          <a:prstGeom prst="rect">
            <a:avLst/>
          </a:prstGeom>
          <a:solidFill>
            <a:schemeClr val="bg1"/>
          </a:solidFill>
        </p:spPr>
        <p:txBody>
          <a:bodyPr wrap="none" rtlCol="0">
            <a:spAutoFit/>
          </a:bodyPr>
          <a:lstStyle/>
          <a:p>
            <a:r>
              <a:rPr lang="it-IT" sz="1400" dirty="0" err="1">
                <a:solidFill>
                  <a:srgbClr val="333300"/>
                </a:solidFill>
              </a:rPr>
              <a:t>Counts</a:t>
            </a:r>
            <a:r>
              <a:rPr lang="it-IT" sz="1400" dirty="0">
                <a:solidFill>
                  <a:srgbClr val="333300"/>
                </a:solidFill>
              </a:rPr>
              <a:t>/s</a:t>
            </a:r>
            <a:endParaRPr lang="en-US" sz="1400" dirty="0">
              <a:solidFill>
                <a:srgbClr val="333300"/>
              </a:solidFill>
            </a:endParaRPr>
          </a:p>
        </p:txBody>
      </p:sp>
      <p:sp>
        <p:nvSpPr>
          <p:cNvPr id="34" name="Rettangolo 33">
            <a:extLst>
              <a:ext uri="{FF2B5EF4-FFF2-40B4-BE49-F238E27FC236}">
                <a16:creationId xmlns:a16="http://schemas.microsoft.com/office/drawing/2014/main" id="{1FAFB416-BE16-DBCF-1F6D-AF4EF128A5D4}"/>
              </a:ext>
            </a:extLst>
          </p:cNvPr>
          <p:cNvSpPr/>
          <p:nvPr/>
        </p:nvSpPr>
        <p:spPr>
          <a:xfrm>
            <a:off x="7309614" y="1974375"/>
            <a:ext cx="871099" cy="173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946ADA54-CBE4-79EE-C2E0-EB1EB4EFDD07}"/>
              </a:ext>
            </a:extLst>
          </p:cNvPr>
          <p:cNvSpPr txBox="1"/>
          <p:nvPr/>
        </p:nvSpPr>
        <p:spPr>
          <a:xfrm>
            <a:off x="1332958" y="4492521"/>
            <a:ext cx="482700" cy="307777"/>
          </a:xfrm>
          <a:prstGeom prst="rect">
            <a:avLst/>
          </a:prstGeom>
          <a:solidFill>
            <a:schemeClr val="bg1"/>
          </a:solidFill>
        </p:spPr>
        <p:txBody>
          <a:bodyPr wrap="square" rtlCol="0">
            <a:spAutoFit/>
          </a:bodyPr>
          <a:lstStyle/>
          <a:p>
            <a:r>
              <a:rPr lang="it-IT" sz="1400" dirty="0">
                <a:solidFill>
                  <a:srgbClr val="333300"/>
                </a:solidFill>
              </a:rPr>
              <a:t>200</a:t>
            </a:r>
            <a:endParaRPr lang="en-US" sz="1400" dirty="0">
              <a:solidFill>
                <a:srgbClr val="333300"/>
              </a:solidFill>
            </a:endParaRPr>
          </a:p>
        </p:txBody>
      </p:sp>
      <p:sp>
        <p:nvSpPr>
          <p:cNvPr id="36" name="CasellaDiTesto 35">
            <a:extLst>
              <a:ext uri="{FF2B5EF4-FFF2-40B4-BE49-F238E27FC236}">
                <a16:creationId xmlns:a16="http://schemas.microsoft.com/office/drawing/2014/main" id="{D6CA66C0-8345-4E9C-9CA5-7021FD1DAA7C}"/>
              </a:ext>
            </a:extLst>
          </p:cNvPr>
          <p:cNvSpPr txBox="1"/>
          <p:nvPr/>
        </p:nvSpPr>
        <p:spPr>
          <a:xfrm>
            <a:off x="2079312" y="4469258"/>
            <a:ext cx="482700" cy="307777"/>
          </a:xfrm>
          <a:prstGeom prst="rect">
            <a:avLst/>
          </a:prstGeom>
          <a:solidFill>
            <a:schemeClr val="bg1"/>
          </a:solidFill>
        </p:spPr>
        <p:txBody>
          <a:bodyPr wrap="square" rtlCol="0">
            <a:spAutoFit/>
          </a:bodyPr>
          <a:lstStyle/>
          <a:p>
            <a:r>
              <a:rPr lang="it-IT" sz="1400" dirty="0">
                <a:solidFill>
                  <a:srgbClr val="333300"/>
                </a:solidFill>
              </a:rPr>
              <a:t>225</a:t>
            </a:r>
            <a:endParaRPr lang="en-US" sz="1400" dirty="0">
              <a:solidFill>
                <a:srgbClr val="333300"/>
              </a:solidFill>
            </a:endParaRPr>
          </a:p>
        </p:txBody>
      </p:sp>
      <p:sp>
        <p:nvSpPr>
          <p:cNvPr id="37" name="CasellaDiTesto 36">
            <a:extLst>
              <a:ext uri="{FF2B5EF4-FFF2-40B4-BE49-F238E27FC236}">
                <a16:creationId xmlns:a16="http://schemas.microsoft.com/office/drawing/2014/main" id="{42C741CB-E583-9DBB-C5D2-7E2DC4075111}"/>
              </a:ext>
            </a:extLst>
          </p:cNvPr>
          <p:cNvSpPr txBox="1"/>
          <p:nvPr/>
        </p:nvSpPr>
        <p:spPr>
          <a:xfrm>
            <a:off x="2873538" y="4458260"/>
            <a:ext cx="482700" cy="307777"/>
          </a:xfrm>
          <a:prstGeom prst="rect">
            <a:avLst/>
          </a:prstGeom>
          <a:solidFill>
            <a:schemeClr val="bg1"/>
          </a:solidFill>
        </p:spPr>
        <p:txBody>
          <a:bodyPr wrap="square" rtlCol="0">
            <a:spAutoFit/>
          </a:bodyPr>
          <a:lstStyle/>
          <a:p>
            <a:r>
              <a:rPr lang="it-IT" sz="1400" dirty="0">
                <a:solidFill>
                  <a:srgbClr val="333300"/>
                </a:solidFill>
              </a:rPr>
              <a:t>250</a:t>
            </a:r>
            <a:endParaRPr lang="en-US" sz="1400" dirty="0">
              <a:solidFill>
                <a:srgbClr val="333300"/>
              </a:solidFill>
            </a:endParaRPr>
          </a:p>
        </p:txBody>
      </p:sp>
      <p:sp>
        <p:nvSpPr>
          <p:cNvPr id="38" name="CasellaDiTesto 37">
            <a:extLst>
              <a:ext uri="{FF2B5EF4-FFF2-40B4-BE49-F238E27FC236}">
                <a16:creationId xmlns:a16="http://schemas.microsoft.com/office/drawing/2014/main" id="{8DCEFC3E-3928-9FA5-5769-F8C4B0C14C5B}"/>
              </a:ext>
            </a:extLst>
          </p:cNvPr>
          <p:cNvSpPr txBox="1"/>
          <p:nvPr/>
        </p:nvSpPr>
        <p:spPr>
          <a:xfrm>
            <a:off x="3696462" y="4459432"/>
            <a:ext cx="482700" cy="307777"/>
          </a:xfrm>
          <a:prstGeom prst="rect">
            <a:avLst/>
          </a:prstGeom>
          <a:solidFill>
            <a:schemeClr val="bg1"/>
          </a:solidFill>
        </p:spPr>
        <p:txBody>
          <a:bodyPr wrap="square" rtlCol="0">
            <a:spAutoFit/>
          </a:bodyPr>
          <a:lstStyle/>
          <a:p>
            <a:r>
              <a:rPr lang="it-IT" sz="1400" dirty="0">
                <a:solidFill>
                  <a:srgbClr val="333300"/>
                </a:solidFill>
              </a:rPr>
              <a:t>275</a:t>
            </a:r>
            <a:endParaRPr lang="en-US" sz="1400" dirty="0">
              <a:solidFill>
                <a:srgbClr val="333300"/>
              </a:solidFill>
            </a:endParaRPr>
          </a:p>
        </p:txBody>
      </p:sp>
      <p:sp>
        <p:nvSpPr>
          <p:cNvPr id="39" name="CasellaDiTesto 38">
            <a:extLst>
              <a:ext uri="{FF2B5EF4-FFF2-40B4-BE49-F238E27FC236}">
                <a16:creationId xmlns:a16="http://schemas.microsoft.com/office/drawing/2014/main" id="{7D9599D8-135C-F0A4-5F46-957EECC9780E}"/>
              </a:ext>
            </a:extLst>
          </p:cNvPr>
          <p:cNvSpPr txBox="1"/>
          <p:nvPr/>
        </p:nvSpPr>
        <p:spPr>
          <a:xfrm>
            <a:off x="4472534" y="4440597"/>
            <a:ext cx="482700" cy="307777"/>
          </a:xfrm>
          <a:prstGeom prst="rect">
            <a:avLst/>
          </a:prstGeom>
          <a:solidFill>
            <a:schemeClr val="bg1"/>
          </a:solidFill>
        </p:spPr>
        <p:txBody>
          <a:bodyPr wrap="square" rtlCol="0">
            <a:spAutoFit/>
          </a:bodyPr>
          <a:lstStyle/>
          <a:p>
            <a:r>
              <a:rPr lang="it-IT" sz="1400" dirty="0">
                <a:solidFill>
                  <a:srgbClr val="333300"/>
                </a:solidFill>
              </a:rPr>
              <a:t>300</a:t>
            </a:r>
            <a:endParaRPr lang="en-US" sz="1400" dirty="0">
              <a:solidFill>
                <a:srgbClr val="333300"/>
              </a:solidFill>
            </a:endParaRPr>
          </a:p>
        </p:txBody>
      </p:sp>
      <p:sp>
        <p:nvSpPr>
          <p:cNvPr id="41" name="CasellaDiTesto 40">
            <a:extLst>
              <a:ext uri="{FF2B5EF4-FFF2-40B4-BE49-F238E27FC236}">
                <a16:creationId xmlns:a16="http://schemas.microsoft.com/office/drawing/2014/main" id="{41568B8A-8E52-2540-59FB-FE9629674B71}"/>
              </a:ext>
            </a:extLst>
          </p:cNvPr>
          <p:cNvSpPr txBox="1"/>
          <p:nvPr/>
        </p:nvSpPr>
        <p:spPr>
          <a:xfrm>
            <a:off x="7140796" y="4512126"/>
            <a:ext cx="596683" cy="307777"/>
          </a:xfrm>
          <a:prstGeom prst="rect">
            <a:avLst/>
          </a:prstGeom>
          <a:solidFill>
            <a:schemeClr val="bg1"/>
          </a:solidFill>
        </p:spPr>
        <p:txBody>
          <a:bodyPr wrap="square" rtlCol="0">
            <a:spAutoFit/>
          </a:bodyPr>
          <a:lstStyle/>
          <a:p>
            <a:r>
              <a:rPr lang="it-IT" sz="1400" dirty="0">
                <a:solidFill>
                  <a:srgbClr val="333300"/>
                </a:solidFill>
              </a:rPr>
              <a:t>2300</a:t>
            </a:r>
            <a:endParaRPr lang="en-US" sz="1400" dirty="0">
              <a:solidFill>
                <a:srgbClr val="333300"/>
              </a:solidFill>
            </a:endParaRPr>
          </a:p>
        </p:txBody>
      </p:sp>
      <p:sp>
        <p:nvSpPr>
          <p:cNvPr id="42" name="CasellaDiTesto 41">
            <a:extLst>
              <a:ext uri="{FF2B5EF4-FFF2-40B4-BE49-F238E27FC236}">
                <a16:creationId xmlns:a16="http://schemas.microsoft.com/office/drawing/2014/main" id="{159B5699-9AAF-9374-8363-3E304B646C4B}"/>
              </a:ext>
            </a:extLst>
          </p:cNvPr>
          <p:cNvSpPr txBox="1"/>
          <p:nvPr/>
        </p:nvSpPr>
        <p:spPr>
          <a:xfrm>
            <a:off x="7903094" y="4504893"/>
            <a:ext cx="762299" cy="307777"/>
          </a:xfrm>
          <a:prstGeom prst="rect">
            <a:avLst/>
          </a:prstGeom>
          <a:solidFill>
            <a:schemeClr val="bg1"/>
          </a:solidFill>
        </p:spPr>
        <p:txBody>
          <a:bodyPr wrap="square" rtlCol="0">
            <a:spAutoFit/>
          </a:bodyPr>
          <a:lstStyle/>
          <a:p>
            <a:r>
              <a:rPr lang="it-IT" sz="1400" dirty="0">
                <a:solidFill>
                  <a:srgbClr val="333300"/>
                </a:solidFill>
              </a:rPr>
              <a:t>2325</a:t>
            </a:r>
            <a:endParaRPr lang="en-US" sz="1400" dirty="0">
              <a:solidFill>
                <a:srgbClr val="333300"/>
              </a:solidFill>
            </a:endParaRPr>
          </a:p>
        </p:txBody>
      </p:sp>
      <p:sp>
        <p:nvSpPr>
          <p:cNvPr id="43" name="CasellaDiTesto 42">
            <a:extLst>
              <a:ext uri="{FF2B5EF4-FFF2-40B4-BE49-F238E27FC236}">
                <a16:creationId xmlns:a16="http://schemas.microsoft.com/office/drawing/2014/main" id="{69E490E9-21B7-EF12-E36B-1C0D4EEB36E5}"/>
              </a:ext>
            </a:extLst>
          </p:cNvPr>
          <p:cNvSpPr txBox="1"/>
          <p:nvPr/>
        </p:nvSpPr>
        <p:spPr>
          <a:xfrm>
            <a:off x="8665393" y="4502584"/>
            <a:ext cx="596683" cy="307777"/>
          </a:xfrm>
          <a:prstGeom prst="rect">
            <a:avLst/>
          </a:prstGeom>
          <a:solidFill>
            <a:schemeClr val="bg1"/>
          </a:solidFill>
        </p:spPr>
        <p:txBody>
          <a:bodyPr wrap="square" rtlCol="0">
            <a:spAutoFit/>
          </a:bodyPr>
          <a:lstStyle/>
          <a:p>
            <a:r>
              <a:rPr lang="it-IT" sz="1400" dirty="0">
                <a:solidFill>
                  <a:srgbClr val="333300"/>
                </a:solidFill>
              </a:rPr>
              <a:t>2350</a:t>
            </a:r>
            <a:endParaRPr lang="en-US" sz="1400" dirty="0">
              <a:solidFill>
                <a:srgbClr val="333300"/>
              </a:solidFill>
            </a:endParaRPr>
          </a:p>
        </p:txBody>
      </p:sp>
      <p:sp>
        <p:nvSpPr>
          <p:cNvPr id="44" name="CasellaDiTesto 43">
            <a:extLst>
              <a:ext uri="{FF2B5EF4-FFF2-40B4-BE49-F238E27FC236}">
                <a16:creationId xmlns:a16="http://schemas.microsoft.com/office/drawing/2014/main" id="{641BC9D0-4861-9589-0E3C-0638E600C5D9}"/>
              </a:ext>
            </a:extLst>
          </p:cNvPr>
          <p:cNvSpPr txBox="1"/>
          <p:nvPr/>
        </p:nvSpPr>
        <p:spPr>
          <a:xfrm>
            <a:off x="9486506" y="4503674"/>
            <a:ext cx="624370" cy="307777"/>
          </a:xfrm>
          <a:prstGeom prst="rect">
            <a:avLst/>
          </a:prstGeom>
          <a:solidFill>
            <a:schemeClr val="bg1"/>
          </a:solidFill>
        </p:spPr>
        <p:txBody>
          <a:bodyPr wrap="square" rtlCol="0">
            <a:spAutoFit/>
          </a:bodyPr>
          <a:lstStyle/>
          <a:p>
            <a:r>
              <a:rPr lang="it-IT" sz="1400" dirty="0">
                <a:solidFill>
                  <a:srgbClr val="333300"/>
                </a:solidFill>
              </a:rPr>
              <a:t>2375</a:t>
            </a:r>
            <a:endParaRPr lang="en-US" sz="1400" dirty="0">
              <a:solidFill>
                <a:srgbClr val="333300"/>
              </a:solidFill>
            </a:endParaRPr>
          </a:p>
        </p:txBody>
      </p:sp>
      <p:sp>
        <p:nvSpPr>
          <p:cNvPr id="45" name="CasellaDiTesto 44">
            <a:extLst>
              <a:ext uri="{FF2B5EF4-FFF2-40B4-BE49-F238E27FC236}">
                <a16:creationId xmlns:a16="http://schemas.microsoft.com/office/drawing/2014/main" id="{C3C7EA10-81C2-D457-DB34-15473216843D}"/>
              </a:ext>
            </a:extLst>
          </p:cNvPr>
          <p:cNvSpPr txBox="1"/>
          <p:nvPr/>
        </p:nvSpPr>
        <p:spPr>
          <a:xfrm>
            <a:off x="10264390" y="4484921"/>
            <a:ext cx="594652" cy="307777"/>
          </a:xfrm>
          <a:prstGeom prst="rect">
            <a:avLst/>
          </a:prstGeom>
          <a:solidFill>
            <a:schemeClr val="bg1"/>
          </a:solidFill>
        </p:spPr>
        <p:txBody>
          <a:bodyPr wrap="square" rtlCol="0">
            <a:spAutoFit/>
          </a:bodyPr>
          <a:lstStyle/>
          <a:p>
            <a:r>
              <a:rPr lang="it-IT" sz="1400" dirty="0">
                <a:solidFill>
                  <a:srgbClr val="333300"/>
                </a:solidFill>
              </a:rPr>
              <a:t>2400</a:t>
            </a:r>
            <a:endParaRPr lang="en-US" sz="1400" dirty="0">
              <a:solidFill>
                <a:srgbClr val="333300"/>
              </a:solidFill>
            </a:endParaRPr>
          </a:p>
        </p:txBody>
      </p:sp>
    </p:spTree>
    <p:extLst>
      <p:ext uri="{BB962C8B-B14F-4D97-AF65-F5344CB8AC3E}">
        <p14:creationId xmlns:p14="http://schemas.microsoft.com/office/powerpoint/2010/main" val="140737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A9060423-FE47-0685-FBC8-06684401EA2D}"/>
              </a:ext>
            </a:extLst>
          </p:cNvPr>
          <p:cNvSpPr/>
          <p:nvPr/>
        </p:nvSpPr>
        <p:spPr>
          <a:xfrm>
            <a:off x="724711" y="1107996"/>
            <a:ext cx="4644959" cy="2023353"/>
          </a:xfrm>
          <a:prstGeom prst="rect">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9AF85F97-9306-59AF-7CCA-FAC72CC65E9D}"/>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Our</a:t>
            </a:r>
            <a:r>
              <a:rPr lang="it-IT" sz="6600" dirty="0">
                <a:latin typeface="+mj-lt"/>
              </a:rPr>
              <a:t> </a:t>
            </a:r>
            <a:r>
              <a:rPr lang="it-IT" sz="6600" dirty="0" err="1">
                <a:latin typeface="+mj-lt"/>
              </a:rPr>
              <a:t>experimental</a:t>
            </a:r>
            <a:r>
              <a:rPr lang="it-IT" sz="6600" dirty="0">
                <a:latin typeface="+mj-lt"/>
              </a:rPr>
              <a:t> </a:t>
            </a:r>
            <a:r>
              <a:rPr lang="it-IT" sz="6600" dirty="0" err="1">
                <a:latin typeface="+mj-lt"/>
              </a:rPr>
              <a:t>apparatus</a:t>
            </a:r>
            <a:endParaRPr lang="it-IT" sz="6600" dirty="0">
              <a:latin typeface="+mj-lt"/>
            </a:endParaRPr>
          </a:p>
        </p:txBody>
      </p:sp>
      <p:sp>
        <p:nvSpPr>
          <p:cNvPr id="6" name="CasellaDiTesto 5">
            <a:extLst>
              <a:ext uri="{FF2B5EF4-FFF2-40B4-BE49-F238E27FC236}">
                <a16:creationId xmlns:a16="http://schemas.microsoft.com/office/drawing/2014/main" id="{63DA8BE2-50CD-19B6-03F1-536CCA163CFE}"/>
              </a:ext>
            </a:extLst>
          </p:cNvPr>
          <p:cNvSpPr txBox="1"/>
          <p:nvPr/>
        </p:nvSpPr>
        <p:spPr>
          <a:xfrm>
            <a:off x="724712" y="1182308"/>
            <a:ext cx="4747097" cy="400110"/>
          </a:xfrm>
          <a:prstGeom prst="rect">
            <a:avLst/>
          </a:prstGeom>
          <a:noFill/>
        </p:spPr>
        <p:txBody>
          <a:bodyPr wrap="square">
            <a:spAutoFit/>
          </a:bodyPr>
          <a:lstStyle/>
          <a:p>
            <a:r>
              <a:rPr lang="en-US" sz="2000" dirty="0"/>
              <a:t>Our experimental setup was formed by:</a:t>
            </a:r>
          </a:p>
        </p:txBody>
      </p:sp>
      <p:pic>
        <p:nvPicPr>
          <p:cNvPr id="8" name="Immagine 7" descr="Immagine che contiene testo&#10;&#10;Descrizione generata automaticamente">
            <a:extLst>
              <a:ext uri="{FF2B5EF4-FFF2-40B4-BE49-F238E27FC236}">
                <a16:creationId xmlns:a16="http://schemas.microsoft.com/office/drawing/2014/main" id="{16426BFE-B4D1-4B41-C734-72EF52092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642" y="1235412"/>
            <a:ext cx="5215647" cy="5386669"/>
          </a:xfrm>
          <a:prstGeom prst="rect">
            <a:avLst/>
          </a:prstGeom>
        </p:spPr>
      </p:pic>
      <p:sp>
        <p:nvSpPr>
          <p:cNvPr id="10" name="CasellaDiTesto 9">
            <a:extLst>
              <a:ext uri="{FF2B5EF4-FFF2-40B4-BE49-F238E27FC236}">
                <a16:creationId xmlns:a16="http://schemas.microsoft.com/office/drawing/2014/main" id="{4E90CF6E-3D8B-2D50-1017-444BF37CA778}"/>
              </a:ext>
            </a:extLst>
          </p:cNvPr>
          <p:cNvSpPr txBox="1"/>
          <p:nvPr/>
        </p:nvSpPr>
        <p:spPr>
          <a:xfrm>
            <a:off x="1024246" y="1628915"/>
            <a:ext cx="3277410" cy="400110"/>
          </a:xfrm>
          <a:prstGeom prst="rect">
            <a:avLst/>
          </a:prstGeom>
          <a:noFill/>
        </p:spPr>
        <p:txBody>
          <a:bodyPr wrap="square">
            <a:spAutoFit/>
          </a:bodyPr>
          <a:lstStyle/>
          <a:p>
            <a:pPr marL="285750" indent="-285750">
              <a:buFont typeface="Arial" panose="020B0604020202020204" pitchFamily="34" charset="0"/>
              <a:buChar char="•"/>
            </a:pPr>
            <a:r>
              <a:rPr lang="en-US" sz="2000" dirty="0"/>
              <a:t>A germination chamber </a:t>
            </a:r>
          </a:p>
        </p:txBody>
      </p:sp>
      <p:sp>
        <p:nvSpPr>
          <p:cNvPr id="12" name="CasellaDiTesto 11">
            <a:extLst>
              <a:ext uri="{FF2B5EF4-FFF2-40B4-BE49-F238E27FC236}">
                <a16:creationId xmlns:a16="http://schemas.microsoft.com/office/drawing/2014/main" id="{340A1DA3-C225-D26C-330D-23D3D6F3C436}"/>
              </a:ext>
            </a:extLst>
          </p:cNvPr>
          <p:cNvSpPr txBox="1"/>
          <p:nvPr/>
        </p:nvSpPr>
        <p:spPr>
          <a:xfrm>
            <a:off x="1024246" y="2554799"/>
            <a:ext cx="3136360" cy="369332"/>
          </a:xfrm>
          <a:prstGeom prst="rect">
            <a:avLst/>
          </a:prstGeom>
          <a:noFill/>
        </p:spPr>
        <p:txBody>
          <a:bodyPr wrap="square">
            <a:spAutoFit/>
          </a:bodyPr>
          <a:lstStyle/>
          <a:p>
            <a:pPr marL="285750" indent="-285750">
              <a:buFont typeface="Arial" panose="020B0604020202020204" pitchFamily="34" charset="0"/>
              <a:buChar char="•"/>
            </a:pPr>
            <a:r>
              <a:rPr lang="en-US" dirty="0"/>
              <a:t>A</a:t>
            </a:r>
            <a:r>
              <a:rPr lang="en-US" sz="1800" dirty="0"/>
              <a:t> photon counting system </a:t>
            </a:r>
          </a:p>
        </p:txBody>
      </p:sp>
      <p:sp>
        <p:nvSpPr>
          <p:cNvPr id="14" name="CasellaDiTesto 13">
            <a:extLst>
              <a:ext uri="{FF2B5EF4-FFF2-40B4-BE49-F238E27FC236}">
                <a16:creationId xmlns:a16="http://schemas.microsoft.com/office/drawing/2014/main" id="{960384D5-D2A9-39C1-672E-CCA9E07F485E}"/>
              </a:ext>
            </a:extLst>
          </p:cNvPr>
          <p:cNvSpPr txBox="1"/>
          <p:nvPr/>
        </p:nvSpPr>
        <p:spPr>
          <a:xfrm>
            <a:off x="1024246" y="2091857"/>
            <a:ext cx="2922351" cy="400110"/>
          </a:xfrm>
          <a:prstGeom prst="rect">
            <a:avLst/>
          </a:prstGeom>
          <a:noFill/>
        </p:spPr>
        <p:txBody>
          <a:bodyPr wrap="square">
            <a:spAutoFit/>
          </a:bodyPr>
          <a:lstStyle/>
          <a:p>
            <a:pPr marL="285750" indent="-285750">
              <a:buFont typeface="Arial" panose="020B0604020202020204" pitchFamily="34" charset="0"/>
              <a:buChar char="•"/>
            </a:pPr>
            <a:r>
              <a:rPr lang="en-US" sz="2000" dirty="0"/>
              <a:t>A turning filters wheel</a:t>
            </a:r>
            <a:endParaRPr lang="it-IT" sz="2000" dirty="0"/>
          </a:p>
        </p:txBody>
      </p:sp>
      <p:sp>
        <p:nvSpPr>
          <p:cNvPr id="21" name="CasellaDiTesto 20">
            <a:extLst>
              <a:ext uri="{FF2B5EF4-FFF2-40B4-BE49-F238E27FC236}">
                <a16:creationId xmlns:a16="http://schemas.microsoft.com/office/drawing/2014/main" id="{7772C233-2125-56E9-40EF-55F8B0717589}"/>
              </a:ext>
            </a:extLst>
          </p:cNvPr>
          <p:cNvSpPr txBox="1"/>
          <p:nvPr/>
        </p:nvSpPr>
        <p:spPr>
          <a:xfrm>
            <a:off x="518807" y="5340633"/>
            <a:ext cx="5493696" cy="1323439"/>
          </a:xfrm>
          <a:prstGeom prst="rect">
            <a:avLst/>
          </a:prstGeom>
          <a:noFill/>
          <a:ln w="38100">
            <a:solidFill>
              <a:srgbClr val="FF0000"/>
            </a:solidFill>
          </a:ln>
        </p:spPr>
        <p:txBody>
          <a:bodyPr wrap="square">
            <a:spAutoFit/>
          </a:bodyPr>
          <a:lstStyle/>
          <a:p>
            <a:r>
              <a:rPr lang="en-US" sz="2000" dirty="0"/>
              <a:t>The whole experimental set-up works as a single counting system and the detector can see a single photon with just the quantum efficiency of the photomultiplier.</a:t>
            </a:r>
            <a:endParaRPr lang="it-IT" sz="2000" dirty="0"/>
          </a:p>
        </p:txBody>
      </p:sp>
      <p:sp>
        <p:nvSpPr>
          <p:cNvPr id="23" name="CasellaDiTesto 22">
            <a:extLst>
              <a:ext uri="{FF2B5EF4-FFF2-40B4-BE49-F238E27FC236}">
                <a16:creationId xmlns:a16="http://schemas.microsoft.com/office/drawing/2014/main" id="{5F55871C-E1B0-4B93-4E5C-5B3439BD3E2D}"/>
              </a:ext>
            </a:extLst>
          </p:cNvPr>
          <p:cNvSpPr txBox="1"/>
          <p:nvPr/>
        </p:nvSpPr>
        <p:spPr>
          <a:xfrm>
            <a:off x="446662" y="3194423"/>
            <a:ext cx="5649337" cy="1938992"/>
          </a:xfrm>
          <a:prstGeom prst="rect">
            <a:avLst/>
          </a:prstGeom>
          <a:noFill/>
        </p:spPr>
        <p:txBody>
          <a:bodyPr wrap="square">
            <a:spAutoFit/>
          </a:bodyPr>
          <a:lstStyle/>
          <a:p>
            <a:r>
              <a:rPr lang="en-US" sz="2000" dirty="0"/>
              <a:t>The turning wheel holding a few long pass glass color filters is placed between the germinating seeds and the detector, to allow energy discrimination. The wheel has eight positions. Six are used for the color filters, one is empty and the last one is closed with a black cap</a:t>
            </a:r>
            <a:endParaRPr lang="it-IT" sz="2000" dirty="0"/>
          </a:p>
        </p:txBody>
      </p:sp>
    </p:spTree>
    <p:extLst>
      <p:ext uri="{BB962C8B-B14F-4D97-AF65-F5344CB8AC3E}">
        <p14:creationId xmlns:p14="http://schemas.microsoft.com/office/powerpoint/2010/main" val="355201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3B7AF9B4-893E-445D-5058-9D2B785D495D}"/>
              </a:ext>
            </a:extLst>
          </p:cNvPr>
          <p:cNvSpPr txBox="1"/>
          <p:nvPr/>
        </p:nvSpPr>
        <p:spPr>
          <a:xfrm>
            <a:off x="338441" y="1180914"/>
            <a:ext cx="11515117" cy="707886"/>
          </a:xfrm>
          <a:prstGeom prst="rect">
            <a:avLst/>
          </a:prstGeom>
          <a:noFill/>
        </p:spPr>
        <p:txBody>
          <a:bodyPr wrap="square">
            <a:spAutoFit/>
          </a:bodyPr>
          <a:lstStyle/>
          <a:p>
            <a:r>
              <a:rPr lang="en-US" sz="2000" dirty="0"/>
              <a:t>The photon counting device is a H12386-210 high-speed counting head (Hamamatsu Photonic Italia </a:t>
            </a:r>
            <a:r>
              <a:rPr lang="en-US" sz="2000" dirty="0" err="1"/>
              <a:t>S.r.l</a:t>
            </a:r>
            <a:r>
              <a:rPr lang="en-US" sz="2000" dirty="0"/>
              <a:t>, Arese (MI), Italy) powered at +5 </a:t>
            </a:r>
            <a:r>
              <a:rPr lang="en-US" sz="2000" dirty="0" err="1"/>
              <a:t>Vcc</a:t>
            </a:r>
            <a:r>
              <a:rPr lang="en-US" sz="2000" dirty="0"/>
              <a:t>. </a:t>
            </a:r>
            <a:endParaRPr lang="it-IT" sz="2000" dirty="0"/>
          </a:p>
        </p:txBody>
      </p:sp>
      <p:sp>
        <p:nvSpPr>
          <p:cNvPr id="19" name="CasellaDiTesto 18">
            <a:extLst>
              <a:ext uri="{FF2B5EF4-FFF2-40B4-BE49-F238E27FC236}">
                <a16:creationId xmlns:a16="http://schemas.microsoft.com/office/drawing/2014/main" id="{636CFE55-1074-DB86-C9A1-EAF56BA076A6}"/>
              </a:ext>
            </a:extLst>
          </p:cNvPr>
          <p:cNvSpPr txBox="1"/>
          <p:nvPr/>
        </p:nvSpPr>
        <p:spPr>
          <a:xfrm>
            <a:off x="338441" y="2050723"/>
            <a:ext cx="6665474" cy="707886"/>
          </a:xfrm>
          <a:prstGeom prst="rect">
            <a:avLst/>
          </a:prstGeom>
          <a:noFill/>
        </p:spPr>
        <p:txBody>
          <a:bodyPr wrap="square">
            <a:spAutoFit/>
          </a:bodyPr>
          <a:lstStyle/>
          <a:p>
            <a:r>
              <a:rPr lang="en-US" sz="2000" dirty="0"/>
              <a:t>The phototube is sensible in the wavelength range between 230 and 700 nm with a peak sensitivity at 400 nm</a:t>
            </a:r>
            <a:endParaRPr lang="it-IT" sz="2000" dirty="0"/>
          </a:p>
        </p:txBody>
      </p:sp>
      <p:sp>
        <p:nvSpPr>
          <p:cNvPr id="4" name="CasellaDiTesto 3">
            <a:extLst>
              <a:ext uri="{FF2B5EF4-FFF2-40B4-BE49-F238E27FC236}">
                <a16:creationId xmlns:a16="http://schemas.microsoft.com/office/drawing/2014/main" id="{3A164563-D28F-D768-0F95-3927A0FFB187}"/>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The Detector</a:t>
            </a:r>
          </a:p>
        </p:txBody>
      </p:sp>
      <p:pic>
        <p:nvPicPr>
          <p:cNvPr id="5" name="Immagine 1">
            <a:extLst>
              <a:ext uri="{FF2B5EF4-FFF2-40B4-BE49-F238E27FC236}">
                <a16:creationId xmlns:a16="http://schemas.microsoft.com/office/drawing/2014/main" id="{843E8C4A-49C9-CE18-4773-4F8030307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4279" y="3258767"/>
            <a:ext cx="3276588" cy="32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2">
            <a:extLst>
              <a:ext uri="{FF2B5EF4-FFF2-40B4-BE49-F238E27FC236}">
                <a16:creationId xmlns:a16="http://schemas.microsoft.com/office/drawing/2014/main" id="{D3662C12-F81A-9EF6-9B68-612E8A3331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637" y="1744977"/>
            <a:ext cx="3941729" cy="51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794D4AE7-7406-1633-12A6-513B1DF217DB}"/>
              </a:ext>
            </a:extLst>
          </p:cNvPr>
          <p:cNvSpPr txBox="1"/>
          <p:nvPr/>
        </p:nvSpPr>
        <p:spPr>
          <a:xfrm>
            <a:off x="338441" y="3258767"/>
            <a:ext cx="3370646" cy="1323439"/>
          </a:xfrm>
          <a:prstGeom prst="rect">
            <a:avLst/>
          </a:prstGeom>
          <a:noFill/>
        </p:spPr>
        <p:txBody>
          <a:bodyPr wrap="square">
            <a:spAutoFit/>
          </a:bodyPr>
          <a:lstStyle/>
          <a:p>
            <a:r>
              <a:rPr lang="it-IT" altLang="en-US" sz="2000" dirty="0">
                <a:cs typeface="Times New Roman" panose="02020603050405020304" pitchFamily="18" charset="0"/>
              </a:rPr>
              <a:t>The detector </a:t>
            </a:r>
            <a:r>
              <a:rPr lang="it-IT" altLang="en-US" sz="2000" dirty="0" err="1">
                <a:cs typeface="Times New Roman" panose="02020603050405020304" pitchFamily="18" charset="0"/>
              </a:rPr>
              <a:t>is</a:t>
            </a:r>
            <a:r>
              <a:rPr lang="it-IT" altLang="en-US" sz="2000" dirty="0">
                <a:cs typeface="Times New Roman" panose="02020603050405020304" pitchFamily="18" charset="0"/>
              </a:rPr>
              <a:t> </a:t>
            </a:r>
            <a:r>
              <a:rPr lang="it-IT" altLang="en-US" sz="2000" dirty="0" err="1">
                <a:cs typeface="Times New Roman" panose="02020603050405020304" pitchFamily="18" charset="0"/>
              </a:rPr>
              <a:t>placed</a:t>
            </a:r>
            <a:r>
              <a:rPr lang="it-IT" altLang="en-US" sz="2000" dirty="0">
                <a:cs typeface="Times New Roman" panose="02020603050405020304" pitchFamily="18" charset="0"/>
              </a:rPr>
              <a:t> on top of the </a:t>
            </a:r>
            <a:r>
              <a:rPr lang="it-IT" altLang="en-US" sz="2000" dirty="0" err="1">
                <a:cs typeface="Times New Roman" panose="02020603050405020304" pitchFamily="18" charset="0"/>
              </a:rPr>
              <a:t>germination</a:t>
            </a:r>
            <a:r>
              <a:rPr lang="it-IT" altLang="en-US" sz="2000" dirty="0">
                <a:cs typeface="Times New Roman" panose="02020603050405020304" pitchFamily="18" charset="0"/>
              </a:rPr>
              <a:t> </a:t>
            </a:r>
            <a:r>
              <a:rPr lang="it-IT" altLang="en-US" sz="2000" dirty="0" err="1">
                <a:cs typeface="Times New Roman" panose="02020603050405020304" pitchFamily="18" charset="0"/>
              </a:rPr>
              <a:t>chamber</a:t>
            </a:r>
            <a:r>
              <a:rPr lang="it-IT" altLang="en-US" sz="2000" dirty="0">
                <a:cs typeface="Times New Roman" panose="02020603050405020304" pitchFamily="18" charset="0"/>
              </a:rPr>
              <a:t> </a:t>
            </a:r>
            <a:r>
              <a:rPr lang="it-IT" altLang="en-US" sz="2000" dirty="0" err="1">
                <a:cs typeface="Times New Roman" panose="02020603050405020304" pitchFamily="18" charset="0"/>
              </a:rPr>
              <a:t>at</a:t>
            </a:r>
            <a:r>
              <a:rPr lang="it-IT" altLang="en-US" sz="2000" dirty="0">
                <a:cs typeface="Times New Roman" panose="02020603050405020304" pitchFamily="18" charset="0"/>
              </a:rPr>
              <a:t> a </a:t>
            </a:r>
            <a:r>
              <a:rPr lang="it-IT" altLang="en-US" sz="2000" dirty="0" err="1">
                <a:cs typeface="Times New Roman" panose="02020603050405020304" pitchFamily="18" charset="0"/>
              </a:rPr>
              <a:t>distance</a:t>
            </a:r>
            <a:r>
              <a:rPr lang="it-IT" altLang="en-US" sz="2000" dirty="0">
                <a:cs typeface="Times New Roman" panose="02020603050405020304" pitchFamily="18" charset="0"/>
              </a:rPr>
              <a:t> of 10 cm from the sample. </a:t>
            </a:r>
            <a:endParaRPr lang="it-IT" sz="2000" dirty="0"/>
          </a:p>
        </p:txBody>
      </p:sp>
      <p:sp>
        <p:nvSpPr>
          <p:cNvPr id="11" name="CasellaDiTesto 10">
            <a:extLst>
              <a:ext uri="{FF2B5EF4-FFF2-40B4-BE49-F238E27FC236}">
                <a16:creationId xmlns:a16="http://schemas.microsoft.com/office/drawing/2014/main" id="{2086D96B-1418-5ECA-E4DA-013F71AAF2FB}"/>
              </a:ext>
            </a:extLst>
          </p:cNvPr>
          <p:cNvSpPr txBox="1"/>
          <p:nvPr/>
        </p:nvSpPr>
        <p:spPr>
          <a:xfrm>
            <a:off x="299925" y="4759198"/>
            <a:ext cx="3642614" cy="646331"/>
          </a:xfrm>
          <a:prstGeom prst="rect">
            <a:avLst/>
          </a:prstGeom>
          <a:noFill/>
        </p:spPr>
        <p:txBody>
          <a:bodyPr wrap="square">
            <a:spAutoFit/>
          </a:bodyPr>
          <a:lstStyle/>
          <a:p>
            <a:r>
              <a:rPr lang="it-IT" altLang="en-US" sz="1800" dirty="0">
                <a:cs typeface="Times New Roman" panose="02020603050405020304" pitchFamily="18" charset="0"/>
              </a:rPr>
              <a:t>The </a:t>
            </a:r>
            <a:r>
              <a:rPr lang="it-IT" altLang="en-US" sz="1800" dirty="0" err="1">
                <a:cs typeface="Times New Roman" panose="02020603050405020304" pitchFamily="18" charset="0"/>
              </a:rPr>
              <a:t>diameter</a:t>
            </a:r>
            <a:r>
              <a:rPr lang="it-IT" altLang="en-US" sz="1800" dirty="0">
                <a:cs typeface="Times New Roman" panose="02020603050405020304" pitchFamily="18" charset="0"/>
              </a:rPr>
              <a:t> of the </a:t>
            </a:r>
            <a:r>
              <a:rPr lang="it-IT" altLang="en-US" sz="1800" dirty="0" err="1">
                <a:cs typeface="Times New Roman" panose="02020603050405020304" pitchFamily="18" charset="0"/>
              </a:rPr>
              <a:t>sensible</a:t>
            </a:r>
            <a:r>
              <a:rPr lang="it-IT" altLang="en-US" sz="1800" dirty="0">
                <a:cs typeface="Times New Roman" panose="02020603050405020304" pitchFamily="18" charset="0"/>
              </a:rPr>
              <a:t> part </a:t>
            </a:r>
            <a:r>
              <a:rPr lang="it-IT" altLang="en-US" sz="1800" dirty="0" err="1">
                <a:cs typeface="Times New Roman" panose="02020603050405020304" pitchFamily="18" charset="0"/>
              </a:rPr>
              <a:t>is</a:t>
            </a:r>
            <a:r>
              <a:rPr lang="it-IT" altLang="en-US" sz="1800" dirty="0">
                <a:cs typeface="Times New Roman" panose="02020603050405020304" pitchFamily="18" charset="0"/>
              </a:rPr>
              <a:t> 0.8 cm</a:t>
            </a:r>
            <a:endParaRPr lang="it-IT" dirty="0"/>
          </a:p>
        </p:txBody>
      </p:sp>
      <p:sp>
        <p:nvSpPr>
          <p:cNvPr id="12" name="Freccia in giù 11">
            <a:extLst>
              <a:ext uri="{FF2B5EF4-FFF2-40B4-BE49-F238E27FC236}">
                <a16:creationId xmlns:a16="http://schemas.microsoft.com/office/drawing/2014/main" id="{B6BF7B64-335E-4A09-4A65-C60F6C18D73F}"/>
              </a:ext>
            </a:extLst>
          </p:cNvPr>
          <p:cNvSpPr/>
          <p:nvPr/>
        </p:nvSpPr>
        <p:spPr>
          <a:xfrm>
            <a:off x="1721796" y="5405529"/>
            <a:ext cx="573932" cy="646331"/>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BC6D0566-35C8-2838-7D8A-EF1F18C4CCED}"/>
              </a:ext>
            </a:extLst>
          </p:cNvPr>
          <p:cNvSpPr txBox="1"/>
          <p:nvPr/>
        </p:nvSpPr>
        <p:spPr>
          <a:xfrm>
            <a:off x="319183" y="6166023"/>
            <a:ext cx="3623356" cy="369332"/>
          </a:xfrm>
          <a:prstGeom prst="rect">
            <a:avLst/>
          </a:prstGeom>
          <a:noFill/>
        </p:spPr>
        <p:txBody>
          <a:bodyPr wrap="square">
            <a:spAutoFit/>
          </a:bodyPr>
          <a:lstStyle/>
          <a:p>
            <a:r>
              <a:rPr lang="it-IT" altLang="en-US" sz="1800" b="1" dirty="0">
                <a:solidFill>
                  <a:srgbClr val="0070C0"/>
                </a:solidFill>
                <a:cs typeface="Times New Roman" panose="02020603050405020304" pitchFamily="18" charset="0"/>
              </a:rPr>
              <a:t>The </a:t>
            </a:r>
            <a:r>
              <a:rPr lang="it-IT" altLang="en-US" sz="1800" b="1" dirty="0" err="1">
                <a:solidFill>
                  <a:srgbClr val="0070C0"/>
                </a:solidFill>
                <a:cs typeface="Times New Roman" panose="02020603050405020304" pitchFamily="18" charset="0"/>
              </a:rPr>
              <a:t>solid</a:t>
            </a:r>
            <a:r>
              <a:rPr lang="it-IT" altLang="en-US" sz="1800" b="1" dirty="0">
                <a:solidFill>
                  <a:srgbClr val="0070C0"/>
                </a:solidFill>
                <a:cs typeface="Times New Roman" panose="02020603050405020304" pitchFamily="18" charset="0"/>
              </a:rPr>
              <a:t> angle </a:t>
            </a:r>
            <a:r>
              <a:rPr lang="it-IT" altLang="en-US" b="1" dirty="0" err="1">
                <a:solidFill>
                  <a:srgbClr val="0070C0"/>
                </a:solidFill>
                <a:cs typeface="Times New Roman" panose="02020603050405020304" pitchFamily="18" charset="0"/>
              </a:rPr>
              <a:t>is</a:t>
            </a:r>
            <a:r>
              <a:rPr lang="it-IT" altLang="en-US" sz="1800" b="1" dirty="0">
                <a:solidFill>
                  <a:srgbClr val="0070C0"/>
                </a:solidFill>
                <a:cs typeface="Times New Roman" panose="02020603050405020304" pitchFamily="18" charset="0"/>
              </a:rPr>
              <a:t> </a:t>
            </a:r>
            <a:r>
              <a:rPr lang="it-IT" altLang="en-US" sz="1800" b="1" dirty="0" err="1">
                <a:solidFill>
                  <a:srgbClr val="0070C0"/>
                </a:solidFill>
                <a:cs typeface="Times New Roman" panose="02020603050405020304" pitchFamily="18" charset="0"/>
              </a:rPr>
              <a:t>about</a:t>
            </a:r>
            <a:r>
              <a:rPr lang="it-IT" altLang="en-US" sz="1800" b="1" dirty="0">
                <a:solidFill>
                  <a:srgbClr val="0070C0"/>
                </a:solidFill>
                <a:cs typeface="Times New Roman" panose="02020603050405020304" pitchFamily="18" charset="0"/>
              </a:rPr>
              <a:t> 0.0016 </a:t>
            </a:r>
            <a:r>
              <a:rPr lang="el-GR" altLang="en-US" sz="1800" b="1" dirty="0">
                <a:solidFill>
                  <a:srgbClr val="0070C0"/>
                </a:solidFill>
                <a:cs typeface="Times New Roman" panose="02020603050405020304" pitchFamily="18" charset="0"/>
              </a:rPr>
              <a:t>π</a:t>
            </a:r>
            <a:endParaRPr lang="it-IT" b="1" dirty="0">
              <a:solidFill>
                <a:srgbClr val="0070C0"/>
              </a:solidFill>
            </a:endParaRPr>
          </a:p>
        </p:txBody>
      </p:sp>
    </p:spTree>
    <p:extLst>
      <p:ext uri="{BB962C8B-B14F-4D97-AF65-F5344CB8AC3E}">
        <p14:creationId xmlns:p14="http://schemas.microsoft.com/office/powerpoint/2010/main" val="111507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4B97CD4-9349-B455-98C7-EE671EFE1A10}"/>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The target: </a:t>
            </a:r>
            <a:r>
              <a:rPr lang="it-IT" sz="6600" dirty="0" err="1">
                <a:latin typeface="+mj-lt"/>
              </a:rPr>
              <a:t>germinating</a:t>
            </a:r>
            <a:r>
              <a:rPr lang="it-IT" sz="6600" dirty="0">
                <a:latin typeface="+mj-lt"/>
              </a:rPr>
              <a:t> </a:t>
            </a:r>
            <a:r>
              <a:rPr lang="it-IT" sz="6600" dirty="0" err="1">
                <a:latin typeface="+mj-lt"/>
              </a:rPr>
              <a:t>lentil</a:t>
            </a:r>
            <a:r>
              <a:rPr lang="it-IT" sz="6600" dirty="0">
                <a:latin typeface="+mj-lt"/>
              </a:rPr>
              <a:t> </a:t>
            </a:r>
            <a:r>
              <a:rPr lang="it-IT" sz="6600" dirty="0" err="1">
                <a:latin typeface="+mj-lt"/>
              </a:rPr>
              <a:t>seeds</a:t>
            </a:r>
            <a:endParaRPr lang="it-IT" sz="6600" dirty="0">
              <a:latin typeface="+mj-lt"/>
            </a:endParaRPr>
          </a:p>
        </p:txBody>
      </p:sp>
      <p:pic>
        <p:nvPicPr>
          <p:cNvPr id="5" name="Immagine 2">
            <a:extLst>
              <a:ext uri="{FF2B5EF4-FFF2-40B4-BE49-F238E27FC236}">
                <a16:creationId xmlns:a16="http://schemas.microsoft.com/office/drawing/2014/main" id="{E7421653-C3D7-45B5-C94C-F7A2065AD4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953" y="3283085"/>
            <a:ext cx="4311482" cy="323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
            <a:extLst>
              <a:ext uri="{FF2B5EF4-FFF2-40B4-BE49-F238E27FC236}">
                <a16:creationId xmlns:a16="http://schemas.microsoft.com/office/drawing/2014/main" id="{A326642A-7956-FC56-D30D-F4C5B78164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688" y="1352243"/>
            <a:ext cx="3540663" cy="265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CAB34BA3-35AE-EDCF-2A2E-0FB2DB2DCA9C}"/>
              </a:ext>
            </a:extLst>
          </p:cNvPr>
          <p:cNvSpPr txBox="1"/>
          <p:nvPr/>
        </p:nvSpPr>
        <p:spPr>
          <a:xfrm>
            <a:off x="535021" y="1693748"/>
            <a:ext cx="7023371" cy="1200329"/>
          </a:xfrm>
          <a:prstGeom prst="rect">
            <a:avLst/>
          </a:prstGeom>
          <a:noFill/>
        </p:spPr>
        <p:txBody>
          <a:bodyPr wrap="square">
            <a:spAutoFit/>
          </a:bodyPr>
          <a:lstStyle/>
          <a:p>
            <a:r>
              <a:rPr lang="en-US" dirty="0">
                <a:solidFill>
                  <a:srgbClr val="FF0000"/>
                </a:solidFill>
              </a:rPr>
              <a:t>Without any seed </a:t>
            </a:r>
            <a:r>
              <a:rPr lang="en-US" dirty="0"/>
              <a:t>the emission consists in a monotonic decreasing tail due to the </a:t>
            </a:r>
            <a:r>
              <a:rPr lang="en-US" dirty="0">
                <a:solidFill>
                  <a:srgbClr val="FF0000"/>
                </a:solidFill>
              </a:rPr>
              <a:t>residual luminescence of the material</a:t>
            </a:r>
            <a:r>
              <a:rPr lang="en-US" dirty="0"/>
              <a:t>, a consequence of the light exposure of the experimental chamber. The emission tail arrives in few hours at the dark counts value.</a:t>
            </a:r>
            <a:endParaRPr lang="it-IT" dirty="0"/>
          </a:p>
        </p:txBody>
      </p:sp>
      <p:sp>
        <p:nvSpPr>
          <p:cNvPr id="10" name="CasellaDiTesto 9">
            <a:extLst>
              <a:ext uri="{FF2B5EF4-FFF2-40B4-BE49-F238E27FC236}">
                <a16:creationId xmlns:a16="http://schemas.microsoft.com/office/drawing/2014/main" id="{C34407B6-5721-E00C-2887-628B1AF8A3C1}"/>
              </a:ext>
            </a:extLst>
          </p:cNvPr>
          <p:cNvSpPr txBox="1"/>
          <p:nvPr/>
        </p:nvSpPr>
        <p:spPr>
          <a:xfrm>
            <a:off x="535021" y="1107996"/>
            <a:ext cx="7841332" cy="400110"/>
          </a:xfrm>
          <a:prstGeom prst="rect">
            <a:avLst/>
          </a:prstGeom>
          <a:noFill/>
        </p:spPr>
        <p:txBody>
          <a:bodyPr wrap="square">
            <a:spAutoFit/>
          </a:bodyPr>
          <a:lstStyle/>
          <a:p>
            <a:r>
              <a:rPr lang="en-US" sz="2000" dirty="0"/>
              <a:t>Lentils seeds are kept in a humid cotton bed placed in a Petri dish.</a:t>
            </a:r>
            <a:endParaRPr lang="it-IT" sz="2000" dirty="0"/>
          </a:p>
        </p:txBody>
      </p:sp>
      <p:sp>
        <p:nvSpPr>
          <p:cNvPr id="12" name="CasellaDiTesto 11">
            <a:extLst>
              <a:ext uri="{FF2B5EF4-FFF2-40B4-BE49-F238E27FC236}">
                <a16:creationId xmlns:a16="http://schemas.microsoft.com/office/drawing/2014/main" id="{D0CEF5B8-43D8-48AA-B073-5E486E3507BA}"/>
              </a:ext>
            </a:extLst>
          </p:cNvPr>
          <p:cNvSpPr txBox="1"/>
          <p:nvPr/>
        </p:nvSpPr>
        <p:spPr>
          <a:xfrm>
            <a:off x="5526232" y="4251361"/>
            <a:ext cx="6370696" cy="1200329"/>
          </a:xfrm>
          <a:prstGeom prst="rect">
            <a:avLst/>
          </a:prstGeom>
          <a:noFill/>
        </p:spPr>
        <p:txBody>
          <a:bodyPr wrap="square">
            <a:spAutoFit/>
          </a:bodyPr>
          <a:lstStyle/>
          <a:p>
            <a:r>
              <a:rPr lang="en-US" dirty="0"/>
              <a:t>The acquisition time window is fixed at 1 s and within this window the entire system has a dark count of approximately 2 counts/sec, perfectly in line with the data sheets of this specific photomultiplier which indicates 1.7 counts/sec</a:t>
            </a:r>
            <a:endParaRPr lang="it-IT" dirty="0"/>
          </a:p>
        </p:txBody>
      </p:sp>
      <p:sp>
        <p:nvSpPr>
          <p:cNvPr id="14" name="CasellaDiTesto 13">
            <a:extLst>
              <a:ext uri="{FF2B5EF4-FFF2-40B4-BE49-F238E27FC236}">
                <a16:creationId xmlns:a16="http://schemas.microsoft.com/office/drawing/2014/main" id="{CB941F21-4158-B814-1277-E3D8899837D3}"/>
              </a:ext>
            </a:extLst>
          </p:cNvPr>
          <p:cNvSpPr txBox="1"/>
          <p:nvPr/>
        </p:nvSpPr>
        <p:spPr>
          <a:xfrm>
            <a:off x="5484917" y="5593366"/>
            <a:ext cx="6342434" cy="923330"/>
          </a:xfrm>
          <a:prstGeom prst="rect">
            <a:avLst/>
          </a:prstGeom>
          <a:noFill/>
        </p:spPr>
        <p:txBody>
          <a:bodyPr wrap="square">
            <a:spAutoFit/>
          </a:bodyPr>
          <a:lstStyle/>
          <a:p>
            <a:r>
              <a:rPr lang="en-US" dirty="0"/>
              <a:t>The data acquisition and control of the experiment is done via an ARDUINO board and a computer equipped with a LAB-VIEW system (National Instrument, Austin, TX, USA). </a:t>
            </a:r>
            <a:endParaRPr lang="it-IT" dirty="0"/>
          </a:p>
        </p:txBody>
      </p:sp>
    </p:spTree>
    <p:extLst>
      <p:ext uri="{BB962C8B-B14F-4D97-AF65-F5344CB8AC3E}">
        <p14:creationId xmlns:p14="http://schemas.microsoft.com/office/powerpoint/2010/main" val="144816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B2F12C-459E-B92F-0D66-B36F90EABA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08" y="1975256"/>
            <a:ext cx="5484509" cy="411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5">
            <a:extLst>
              <a:ext uri="{FF2B5EF4-FFF2-40B4-BE49-F238E27FC236}">
                <a16:creationId xmlns:a16="http://schemas.microsoft.com/office/drawing/2014/main" id="{86ADC43E-259F-0839-2197-4F7430B5BC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136" y="1975795"/>
            <a:ext cx="5484509" cy="411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92DCF145-AE0C-37FC-03AE-7B62D1E521E7}"/>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Picture of the </a:t>
            </a:r>
            <a:r>
              <a:rPr lang="it-IT" sz="6600" dirty="0" err="1">
                <a:latin typeface="+mj-lt"/>
              </a:rPr>
              <a:t>apparatus</a:t>
            </a:r>
            <a:endParaRPr lang="it-IT" sz="6600" dirty="0">
              <a:latin typeface="+mj-lt"/>
            </a:endParaRPr>
          </a:p>
        </p:txBody>
      </p:sp>
      <p:sp>
        <p:nvSpPr>
          <p:cNvPr id="7" name="CasellaDiTesto 6">
            <a:extLst>
              <a:ext uri="{FF2B5EF4-FFF2-40B4-BE49-F238E27FC236}">
                <a16:creationId xmlns:a16="http://schemas.microsoft.com/office/drawing/2014/main" id="{32758711-B4E4-077D-2C02-6D43A14F03BB}"/>
              </a:ext>
            </a:extLst>
          </p:cNvPr>
          <p:cNvSpPr txBox="1"/>
          <p:nvPr/>
        </p:nvSpPr>
        <p:spPr>
          <a:xfrm>
            <a:off x="1717204" y="1310793"/>
            <a:ext cx="2731915" cy="461665"/>
          </a:xfrm>
          <a:prstGeom prst="rect">
            <a:avLst/>
          </a:prstGeom>
          <a:noFill/>
        </p:spPr>
        <p:txBody>
          <a:bodyPr wrap="square">
            <a:spAutoFit/>
          </a:bodyPr>
          <a:lstStyle/>
          <a:p>
            <a:r>
              <a:rPr lang="it-IT" sz="2400" b="1" dirty="0" err="1">
                <a:solidFill>
                  <a:srgbClr val="0070C0"/>
                </a:solidFill>
              </a:rPr>
              <a:t>Monted</a:t>
            </a:r>
            <a:r>
              <a:rPr lang="it-IT" sz="2400" b="1" dirty="0">
                <a:solidFill>
                  <a:srgbClr val="0070C0"/>
                </a:solidFill>
              </a:rPr>
              <a:t> </a:t>
            </a:r>
            <a:r>
              <a:rPr lang="it-IT" sz="2400" b="1" dirty="0" err="1">
                <a:solidFill>
                  <a:srgbClr val="0070C0"/>
                </a:solidFill>
              </a:rPr>
              <a:t>apparatus</a:t>
            </a:r>
            <a:endParaRPr lang="it-IT" sz="2400" b="1" dirty="0">
              <a:solidFill>
                <a:srgbClr val="0070C0"/>
              </a:solidFill>
            </a:endParaRPr>
          </a:p>
        </p:txBody>
      </p:sp>
      <p:sp>
        <p:nvSpPr>
          <p:cNvPr id="21" name="CasellaDiTesto 20">
            <a:extLst>
              <a:ext uri="{FF2B5EF4-FFF2-40B4-BE49-F238E27FC236}">
                <a16:creationId xmlns:a16="http://schemas.microsoft.com/office/drawing/2014/main" id="{BDD3D107-ECCD-958A-39EB-7E5F966F5E66}"/>
              </a:ext>
            </a:extLst>
          </p:cNvPr>
          <p:cNvSpPr txBox="1"/>
          <p:nvPr/>
        </p:nvSpPr>
        <p:spPr>
          <a:xfrm>
            <a:off x="7322640" y="1310793"/>
            <a:ext cx="3255500" cy="461665"/>
          </a:xfrm>
          <a:prstGeom prst="rect">
            <a:avLst/>
          </a:prstGeom>
          <a:noFill/>
        </p:spPr>
        <p:txBody>
          <a:bodyPr wrap="square">
            <a:spAutoFit/>
          </a:bodyPr>
          <a:lstStyle/>
          <a:p>
            <a:r>
              <a:rPr lang="it-IT" sz="2400" b="1" dirty="0" err="1">
                <a:solidFill>
                  <a:srgbClr val="0070C0"/>
                </a:solidFill>
              </a:rPr>
              <a:t>Dismonted</a:t>
            </a:r>
            <a:r>
              <a:rPr lang="it-IT" sz="2400" b="1" dirty="0">
                <a:solidFill>
                  <a:srgbClr val="0070C0"/>
                </a:solidFill>
              </a:rPr>
              <a:t> </a:t>
            </a:r>
            <a:r>
              <a:rPr lang="it-IT" sz="2400" b="1" dirty="0" err="1">
                <a:solidFill>
                  <a:srgbClr val="0070C0"/>
                </a:solidFill>
              </a:rPr>
              <a:t>apparatus</a:t>
            </a:r>
            <a:endParaRPr lang="it-IT" sz="2400" b="1" dirty="0">
              <a:solidFill>
                <a:srgbClr val="0070C0"/>
              </a:solidFill>
            </a:endParaRPr>
          </a:p>
        </p:txBody>
      </p:sp>
    </p:spTree>
    <p:extLst>
      <p:ext uri="{BB962C8B-B14F-4D97-AF65-F5344CB8AC3E}">
        <p14:creationId xmlns:p14="http://schemas.microsoft.com/office/powerpoint/2010/main" val="275797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B2F12C-459E-B92F-0D66-B36F90EABA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08" y="1975256"/>
            <a:ext cx="5484509" cy="411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5">
            <a:extLst>
              <a:ext uri="{FF2B5EF4-FFF2-40B4-BE49-F238E27FC236}">
                <a16:creationId xmlns:a16="http://schemas.microsoft.com/office/drawing/2014/main" id="{86ADC43E-259F-0839-2197-4F7430B5BC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136" y="1975795"/>
            <a:ext cx="5484509" cy="411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92DCF145-AE0C-37FC-03AE-7B62D1E521E7}"/>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Picture of the </a:t>
            </a:r>
            <a:r>
              <a:rPr lang="it-IT" sz="6600" dirty="0" err="1">
                <a:latin typeface="+mj-lt"/>
              </a:rPr>
              <a:t>apparatus</a:t>
            </a:r>
            <a:endParaRPr lang="it-IT" sz="6600" dirty="0">
              <a:latin typeface="+mj-lt"/>
            </a:endParaRPr>
          </a:p>
        </p:txBody>
      </p:sp>
      <p:sp>
        <p:nvSpPr>
          <p:cNvPr id="7" name="CasellaDiTesto 6">
            <a:extLst>
              <a:ext uri="{FF2B5EF4-FFF2-40B4-BE49-F238E27FC236}">
                <a16:creationId xmlns:a16="http://schemas.microsoft.com/office/drawing/2014/main" id="{32758711-B4E4-077D-2C02-6D43A14F03BB}"/>
              </a:ext>
            </a:extLst>
          </p:cNvPr>
          <p:cNvSpPr txBox="1"/>
          <p:nvPr/>
        </p:nvSpPr>
        <p:spPr>
          <a:xfrm>
            <a:off x="1717204" y="1310793"/>
            <a:ext cx="2731915" cy="461665"/>
          </a:xfrm>
          <a:prstGeom prst="rect">
            <a:avLst/>
          </a:prstGeom>
          <a:noFill/>
        </p:spPr>
        <p:txBody>
          <a:bodyPr wrap="square">
            <a:spAutoFit/>
          </a:bodyPr>
          <a:lstStyle/>
          <a:p>
            <a:r>
              <a:rPr lang="it-IT" sz="2400" b="1" dirty="0" err="1">
                <a:solidFill>
                  <a:srgbClr val="0070C0"/>
                </a:solidFill>
              </a:rPr>
              <a:t>Monted</a:t>
            </a:r>
            <a:r>
              <a:rPr lang="it-IT" sz="2400" b="1" dirty="0">
                <a:solidFill>
                  <a:srgbClr val="0070C0"/>
                </a:solidFill>
              </a:rPr>
              <a:t> </a:t>
            </a:r>
            <a:r>
              <a:rPr lang="it-IT" sz="2400" b="1" dirty="0" err="1">
                <a:solidFill>
                  <a:srgbClr val="0070C0"/>
                </a:solidFill>
              </a:rPr>
              <a:t>apparatus</a:t>
            </a:r>
            <a:endParaRPr lang="it-IT" sz="2400" b="1" dirty="0">
              <a:solidFill>
                <a:srgbClr val="0070C0"/>
              </a:solidFill>
            </a:endParaRPr>
          </a:p>
        </p:txBody>
      </p:sp>
      <p:sp>
        <p:nvSpPr>
          <p:cNvPr id="8" name="CasellaDiTesto 7">
            <a:extLst>
              <a:ext uri="{FF2B5EF4-FFF2-40B4-BE49-F238E27FC236}">
                <a16:creationId xmlns:a16="http://schemas.microsoft.com/office/drawing/2014/main" id="{8D28B389-4A43-04B1-3706-15A1C810F6B5}"/>
              </a:ext>
            </a:extLst>
          </p:cNvPr>
          <p:cNvSpPr txBox="1"/>
          <p:nvPr/>
        </p:nvSpPr>
        <p:spPr>
          <a:xfrm>
            <a:off x="696788" y="6292535"/>
            <a:ext cx="3752332" cy="461665"/>
          </a:xfrm>
          <a:prstGeom prst="rect">
            <a:avLst/>
          </a:prstGeom>
          <a:noFill/>
          <a:ln w="38100">
            <a:solidFill>
              <a:srgbClr val="00B0F0"/>
            </a:solidFill>
          </a:ln>
        </p:spPr>
        <p:txBody>
          <a:bodyPr wrap="square">
            <a:spAutoFit/>
          </a:bodyPr>
          <a:lstStyle/>
          <a:p>
            <a:r>
              <a:rPr lang="it-IT" sz="2400" dirty="0" err="1"/>
              <a:t>Photocounter</a:t>
            </a:r>
            <a:r>
              <a:rPr lang="it-IT" sz="2400" dirty="0"/>
              <a:t> </a:t>
            </a:r>
            <a:r>
              <a:rPr lang="it-IT" sz="2400" dirty="0" err="1"/>
              <a:t>placed</a:t>
            </a:r>
            <a:r>
              <a:rPr lang="it-IT" sz="2400" dirty="0"/>
              <a:t> </a:t>
            </a:r>
            <a:r>
              <a:rPr lang="it-IT" sz="2400" dirty="0" err="1"/>
              <a:t>here</a:t>
            </a:r>
            <a:endParaRPr lang="it-IT" sz="2400" dirty="0"/>
          </a:p>
        </p:txBody>
      </p:sp>
      <p:cxnSp>
        <p:nvCxnSpPr>
          <p:cNvPr id="10" name="Connettore 2 9">
            <a:extLst>
              <a:ext uri="{FF2B5EF4-FFF2-40B4-BE49-F238E27FC236}">
                <a16:creationId xmlns:a16="http://schemas.microsoft.com/office/drawing/2014/main" id="{83F63E0D-62D0-3A5F-DBF0-0DC8FCBE86C2}"/>
              </a:ext>
            </a:extLst>
          </p:cNvPr>
          <p:cNvCxnSpPr/>
          <p:nvPr/>
        </p:nvCxnSpPr>
        <p:spPr>
          <a:xfrm flipH="1" flipV="1">
            <a:off x="2178996" y="3531140"/>
            <a:ext cx="243191" cy="2743200"/>
          </a:xfrm>
          <a:prstGeom prst="straightConnector1">
            <a:avLst/>
          </a:prstGeom>
          <a:ln w="762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ttore 2 10">
            <a:extLst>
              <a:ext uri="{FF2B5EF4-FFF2-40B4-BE49-F238E27FC236}">
                <a16:creationId xmlns:a16="http://schemas.microsoft.com/office/drawing/2014/main" id="{E9C50914-81CE-CAB4-D1FA-FCAAC6F5F601}"/>
              </a:ext>
            </a:extLst>
          </p:cNvPr>
          <p:cNvCxnSpPr>
            <a:cxnSpLocks/>
          </p:cNvCxnSpPr>
          <p:nvPr/>
        </p:nvCxnSpPr>
        <p:spPr>
          <a:xfrm flipV="1">
            <a:off x="7538936" y="4815191"/>
            <a:ext cx="1926077" cy="1477344"/>
          </a:xfrm>
          <a:prstGeom prst="straightConnector1">
            <a:avLst/>
          </a:prstGeom>
          <a:ln w="762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CasellaDiTesto 14">
            <a:extLst>
              <a:ext uri="{FF2B5EF4-FFF2-40B4-BE49-F238E27FC236}">
                <a16:creationId xmlns:a16="http://schemas.microsoft.com/office/drawing/2014/main" id="{BE1814B0-6275-5FD8-10E5-63F759377E4E}"/>
              </a:ext>
            </a:extLst>
          </p:cNvPr>
          <p:cNvSpPr txBox="1"/>
          <p:nvPr/>
        </p:nvSpPr>
        <p:spPr>
          <a:xfrm>
            <a:off x="5499009" y="6292535"/>
            <a:ext cx="4539936" cy="461665"/>
          </a:xfrm>
          <a:prstGeom prst="rect">
            <a:avLst/>
          </a:prstGeom>
          <a:noFill/>
          <a:ln w="38100">
            <a:solidFill>
              <a:srgbClr val="00B0F0"/>
            </a:solidFill>
          </a:ln>
        </p:spPr>
        <p:txBody>
          <a:bodyPr wrap="square">
            <a:spAutoFit/>
          </a:bodyPr>
          <a:lstStyle/>
          <a:p>
            <a:r>
              <a:rPr lang="it-IT" sz="2400" dirty="0"/>
              <a:t>Petri </a:t>
            </a:r>
            <a:r>
              <a:rPr lang="it-IT" sz="2400" dirty="0" err="1"/>
              <a:t>dish</a:t>
            </a:r>
            <a:r>
              <a:rPr lang="it-IT" sz="2400" dirty="0"/>
              <a:t> with </a:t>
            </a:r>
            <a:r>
              <a:rPr lang="it-IT" sz="2400" dirty="0" err="1"/>
              <a:t>lentils</a:t>
            </a:r>
            <a:r>
              <a:rPr lang="it-IT" sz="2400" dirty="0"/>
              <a:t> </a:t>
            </a:r>
            <a:r>
              <a:rPr lang="it-IT" sz="2400" dirty="0" err="1"/>
              <a:t>placed</a:t>
            </a:r>
            <a:r>
              <a:rPr lang="it-IT" sz="2400" dirty="0"/>
              <a:t> </a:t>
            </a:r>
            <a:r>
              <a:rPr lang="it-IT" sz="2400" dirty="0" err="1"/>
              <a:t>here</a:t>
            </a:r>
            <a:endParaRPr lang="it-IT" sz="2400" dirty="0"/>
          </a:p>
        </p:txBody>
      </p:sp>
      <p:cxnSp>
        <p:nvCxnSpPr>
          <p:cNvPr id="16" name="Connettore 2 15">
            <a:extLst>
              <a:ext uri="{FF2B5EF4-FFF2-40B4-BE49-F238E27FC236}">
                <a16:creationId xmlns:a16="http://schemas.microsoft.com/office/drawing/2014/main" id="{2C412315-EB1F-8C77-8ED3-4F8E858193E9}"/>
              </a:ext>
            </a:extLst>
          </p:cNvPr>
          <p:cNvCxnSpPr>
            <a:cxnSpLocks/>
          </p:cNvCxnSpPr>
          <p:nvPr/>
        </p:nvCxnSpPr>
        <p:spPr>
          <a:xfrm flipH="1" flipV="1">
            <a:off x="10632332" y="3346315"/>
            <a:ext cx="456502" cy="2946220"/>
          </a:xfrm>
          <a:prstGeom prst="straightConnector1">
            <a:avLst/>
          </a:prstGeom>
          <a:ln w="762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0" name="CasellaDiTesto 19">
            <a:extLst>
              <a:ext uri="{FF2B5EF4-FFF2-40B4-BE49-F238E27FC236}">
                <a16:creationId xmlns:a16="http://schemas.microsoft.com/office/drawing/2014/main" id="{E581085E-E3C6-FD10-2278-6F0E166C5327}"/>
              </a:ext>
            </a:extLst>
          </p:cNvPr>
          <p:cNvSpPr txBox="1"/>
          <p:nvPr/>
        </p:nvSpPr>
        <p:spPr>
          <a:xfrm>
            <a:off x="10308077" y="6279564"/>
            <a:ext cx="1770795" cy="461665"/>
          </a:xfrm>
          <a:prstGeom prst="rect">
            <a:avLst/>
          </a:prstGeom>
          <a:noFill/>
          <a:ln w="38100">
            <a:solidFill>
              <a:srgbClr val="00B0F0"/>
            </a:solidFill>
          </a:ln>
        </p:spPr>
        <p:txBody>
          <a:bodyPr wrap="square">
            <a:spAutoFit/>
          </a:bodyPr>
          <a:lstStyle/>
          <a:p>
            <a:r>
              <a:rPr lang="it-IT" sz="2400" dirty="0"/>
              <a:t>Filter </a:t>
            </a:r>
            <a:r>
              <a:rPr lang="it-IT" sz="2400" dirty="0" err="1"/>
              <a:t>wheel</a:t>
            </a:r>
            <a:r>
              <a:rPr lang="it-IT" sz="2400" dirty="0"/>
              <a:t> </a:t>
            </a:r>
          </a:p>
        </p:txBody>
      </p:sp>
      <p:sp>
        <p:nvSpPr>
          <p:cNvPr id="21" name="CasellaDiTesto 20">
            <a:extLst>
              <a:ext uri="{FF2B5EF4-FFF2-40B4-BE49-F238E27FC236}">
                <a16:creationId xmlns:a16="http://schemas.microsoft.com/office/drawing/2014/main" id="{BDD3D107-ECCD-958A-39EB-7E5F966F5E66}"/>
              </a:ext>
            </a:extLst>
          </p:cNvPr>
          <p:cNvSpPr txBox="1"/>
          <p:nvPr/>
        </p:nvSpPr>
        <p:spPr>
          <a:xfrm>
            <a:off x="7322640" y="1310793"/>
            <a:ext cx="3255500" cy="461665"/>
          </a:xfrm>
          <a:prstGeom prst="rect">
            <a:avLst/>
          </a:prstGeom>
          <a:noFill/>
        </p:spPr>
        <p:txBody>
          <a:bodyPr wrap="square">
            <a:spAutoFit/>
          </a:bodyPr>
          <a:lstStyle/>
          <a:p>
            <a:r>
              <a:rPr lang="it-IT" sz="2400" b="1" dirty="0" err="1">
                <a:solidFill>
                  <a:srgbClr val="0070C0"/>
                </a:solidFill>
              </a:rPr>
              <a:t>Dismonted</a:t>
            </a:r>
            <a:r>
              <a:rPr lang="it-IT" sz="2400" b="1" dirty="0">
                <a:solidFill>
                  <a:srgbClr val="0070C0"/>
                </a:solidFill>
              </a:rPr>
              <a:t> </a:t>
            </a:r>
            <a:r>
              <a:rPr lang="it-IT" sz="2400" b="1" dirty="0" err="1">
                <a:solidFill>
                  <a:srgbClr val="0070C0"/>
                </a:solidFill>
              </a:rPr>
              <a:t>apparatus</a:t>
            </a:r>
            <a:endParaRPr lang="it-IT" sz="2400" b="1" dirty="0">
              <a:solidFill>
                <a:srgbClr val="0070C0"/>
              </a:solidFill>
            </a:endParaRPr>
          </a:p>
        </p:txBody>
      </p:sp>
    </p:spTree>
    <p:extLst>
      <p:ext uri="{BB962C8B-B14F-4D97-AF65-F5344CB8AC3E}">
        <p14:creationId xmlns:p14="http://schemas.microsoft.com/office/powerpoint/2010/main" val="64375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2E45A5D6-4AD7-2A19-07B0-172C8057DA71}"/>
              </a:ext>
            </a:extLst>
          </p:cNvPr>
          <p:cNvGrpSpPr/>
          <p:nvPr/>
        </p:nvGrpSpPr>
        <p:grpSpPr>
          <a:xfrm>
            <a:off x="557357" y="1633536"/>
            <a:ext cx="10152795" cy="5047848"/>
            <a:chOff x="334015" y="720654"/>
            <a:chExt cx="9346664" cy="4631945"/>
          </a:xfrm>
        </p:grpSpPr>
        <p:pic>
          <p:nvPicPr>
            <p:cNvPr id="5" name="Immagine 4">
              <a:extLst>
                <a:ext uri="{FF2B5EF4-FFF2-40B4-BE49-F238E27FC236}">
                  <a16:creationId xmlns:a16="http://schemas.microsoft.com/office/drawing/2014/main" id="{F7A05DBB-43AE-A415-5F9D-5E1E444FE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15" y="720654"/>
              <a:ext cx="5534129" cy="4631945"/>
            </a:xfrm>
            <a:prstGeom prst="rect">
              <a:avLst/>
            </a:prstGeom>
          </p:spPr>
        </p:pic>
        <p:pic>
          <p:nvPicPr>
            <p:cNvPr id="9" name="Immagine 8">
              <a:extLst>
                <a:ext uri="{FF2B5EF4-FFF2-40B4-BE49-F238E27FC236}">
                  <a16:creationId xmlns:a16="http://schemas.microsoft.com/office/drawing/2014/main" id="{4CE6186C-6F41-801A-4538-BC8ED87869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1" y="1505226"/>
              <a:ext cx="3380488" cy="2882894"/>
            </a:xfrm>
            <a:prstGeom prst="rect">
              <a:avLst/>
            </a:prstGeom>
          </p:spPr>
        </p:pic>
        <p:sp>
          <p:nvSpPr>
            <p:cNvPr id="12" name="Ovale 11">
              <a:extLst>
                <a:ext uri="{FF2B5EF4-FFF2-40B4-BE49-F238E27FC236}">
                  <a16:creationId xmlns:a16="http://schemas.microsoft.com/office/drawing/2014/main" id="{BBCCE15D-D0C3-E3AD-8533-A0741105CA24}"/>
                </a:ext>
              </a:extLst>
            </p:cNvPr>
            <p:cNvSpPr/>
            <p:nvPr/>
          </p:nvSpPr>
          <p:spPr>
            <a:xfrm>
              <a:off x="3419872" y="2456892"/>
              <a:ext cx="504056" cy="50405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2 12">
              <a:extLst>
                <a:ext uri="{FF2B5EF4-FFF2-40B4-BE49-F238E27FC236}">
                  <a16:creationId xmlns:a16="http://schemas.microsoft.com/office/drawing/2014/main" id="{47D9BF49-15A3-3FFC-567B-1FDBF2C44B2E}"/>
                </a:ext>
              </a:extLst>
            </p:cNvPr>
            <p:cNvCxnSpPr>
              <a:cxnSpLocks/>
            </p:cNvCxnSpPr>
            <p:nvPr/>
          </p:nvCxnSpPr>
          <p:spPr>
            <a:xfrm>
              <a:off x="3851920" y="2960948"/>
              <a:ext cx="2334463" cy="1656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07EB31FB-80C5-153E-55CF-BEB9372777F2}"/>
                </a:ext>
              </a:extLst>
            </p:cNvPr>
            <p:cNvSpPr txBox="1"/>
            <p:nvPr/>
          </p:nvSpPr>
          <p:spPr>
            <a:xfrm rot="16200000">
              <a:off x="-319897" y="2776282"/>
              <a:ext cx="1800200" cy="369332"/>
            </a:xfrm>
            <a:prstGeom prst="rect">
              <a:avLst/>
            </a:prstGeom>
            <a:solidFill>
              <a:schemeClr val="bg1"/>
            </a:solidFill>
          </p:spPr>
          <p:txBody>
            <a:bodyPr wrap="square" rtlCol="0">
              <a:spAutoFit/>
            </a:bodyPr>
            <a:lstStyle/>
            <a:p>
              <a:endParaRPr lang="en-US"/>
            </a:p>
          </p:txBody>
        </p:sp>
        <p:sp>
          <p:nvSpPr>
            <p:cNvPr id="17" name="CasellaDiTesto 16">
              <a:extLst>
                <a:ext uri="{FF2B5EF4-FFF2-40B4-BE49-F238E27FC236}">
                  <a16:creationId xmlns:a16="http://schemas.microsoft.com/office/drawing/2014/main" id="{641346BB-6B6A-DD0C-64F1-BFE3300E3E16}"/>
                </a:ext>
              </a:extLst>
            </p:cNvPr>
            <p:cNvSpPr txBox="1"/>
            <p:nvPr/>
          </p:nvSpPr>
          <p:spPr>
            <a:xfrm rot="16200000">
              <a:off x="-755900" y="2805795"/>
              <a:ext cx="2702984" cy="461665"/>
            </a:xfrm>
            <a:prstGeom prst="rect">
              <a:avLst/>
            </a:prstGeom>
            <a:noFill/>
          </p:spPr>
          <p:txBody>
            <a:bodyPr wrap="none" rtlCol="0">
              <a:spAutoFit/>
            </a:bodyPr>
            <a:lstStyle/>
            <a:p>
              <a:pPr algn="just"/>
              <a:r>
                <a:rPr lang="it-IT" sz="2400">
                  <a:latin typeface="Times New Roman" panose="02020603050405020304" pitchFamily="18" charset="0"/>
                  <a:cs typeface="Times New Roman" panose="02020603050405020304" pitchFamily="18" charset="0"/>
                </a:rPr>
                <a:t>counting / sec (dark</a:t>
              </a:r>
              <a:r>
                <a:rPr lang="it-IT"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grpSp>
      <p:sp>
        <p:nvSpPr>
          <p:cNvPr id="6" name="CasellaDiTesto 5">
            <a:extLst>
              <a:ext uri="{FF2B5EF4-FFF2-40B4-BE49-F238E27FC236}">
                <a16:creationId xmlns:a16="http://schemas.microsoft.com/office/drawing/2014/main" id="{1EF91300-0ACA-28EB-63B8-0624FE48BA1A}"/>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The dark </a:t>
            </a:r>
            <a:r>
              <a:rPr lang="it-IT" sz="6600" dirty="0" err="1">
                <a:latin typeface="+mj-lt"/>
              </a:rPr>
              <a:t>counts</a:t>
            </a:r>
            <a:endParaRPr lang="it-IT" sz="6600" dirty="0">
              <a:latin typeface="+mj-lt"/>
            </a:endParaRPr>
          </a:p>
        </p:txBody>
      </p:sp>
      <p:sp>
        <p:nvSpPr>
          <p:cNvPr id="7" name="CasellaDiTesto 6">
            <a:extLst>
              <a:ext uri="{FF2B5EF4-FFF2-40B4-BE49-F238E27FC236}">
                <a16:creationId xmlns:a16="http://schemas.microsoft.com/office/drawing/2014/main" id="{D4F098CD-DC86-113F-96B0-3D26EC3907DD}"/>
              </a:ext>
            </a:extLst>
          </p:cNvPr>
          <p:cNvSpPr txBox="1"/>
          <p:nvPr/>
        </p:nvSpPr>
        <p:spPr>
          <a:xfrm>
            <a:off x="774171" y="925650"/>
            <a:ext cx="11132484" cy="707886"/>
          </a:xfrm>
          <a:prstGeom prst="rect">
            <a:avLst/>
          </a:prstGeom>
          <a:noFill/>
        </p:spPr>
        <p:txBody>
          <a:bodyPr wrap="square">
            <a:spAutoFit/>
          </a:bodyPr>
          <a:lstStyle/>
          <a:p>
            <a:r>
              <a:rPr lang="en-US" sz="2000" dirty="0"/>
              <a:t>The weak emission of biophotons can be discriminated only by an apparatus providing a dark condition with extremely low counts.</a:t>
            </a:r>
            <a:endParaRPr lang="it-IT" sz="2000" dirty="0"/>
          </a:p>
        </p:txBody>
      </p:sp>
      <p:sp>
        <p:nvSpPr>
          <p:cNvPr id="10" name="CasellaDiTesto 9">
            <a:extLst>
              <a:ext uri="{FF2B5EF4-FFF2-40B4-BE49-F238E27FC236}">
                <a16:creationId xmlns:a16="http://schemas.microsoft.com/office/drawing/2014/main" id="{D5845B6D-D5C3-8558-409D-81EFD41DED3C}"/>
              </a:ext>
            </a:extLst>
          </p:cNvPr>
          <p:cNvSpPr txBox="1"/>
          <p:nvPr/>
        </p:nvSpPr>
        <p:spPr>
          <a:xfrm>
            <a:off x="6741397" y="1482972"/>
            <a:ext cx="5240348" cy="1015663"/>
          </a:xfrm>
          <a:prstGeom prst="rect">
            <a:avLst/>
          </a:prstGeom>
          <a:solidFill>
            <a:schemeClr val="bg1"/>
          </a:solidFill>
        </p:spPr>
        <p:txBody>
          <a:bodyPr wrap="square">
            <a:spAutoFit/>
          </a:bodyPr>
          <a:lstStyle/>
          <a:p>
            <a:r>
              <a:rPr lang="en-US" sz="2000" dirty="0"/>
              <a:t>Here we presents the dark counts of our apparatus, </a:t>
            </a:r>
            <a:r>
              <a:rPr lang="en-US" sz="2000" b="0" i="0" dirty="0">
                <a:effectLst/>
                <a:highlight>
                  <a:srgbClr val="F7F7F7"/>
                </a:highlight>
              </a:rPr>
              <a:t>extremely low and suitable for carrying out the measurement.</a:t>
            </a:r>
            <a:r>
              <a:rPr lang="en-US" sz="2000" dirty="0"/>
              <a:t> </a:t>
            </a:r>
            <a:endParaRPr lang="it-IT" sz="2000" dirty="0"/>
          </a:p>
        </p:txBody>
      </p:sp>
      <p:sp>
        <p:nvSpPr>
          <p:cNvPr id="15" name="CasellaDiTesto 14">
            <a:extLst>
              <a:ext uri="{FF2B5EF4-FFF2-40B4-BE49-F238E27FC236}">
                <a16:creationId xmlns:a16="http://schemas.microsoft.com/office/drawing/2014/main" id="{E51E5581-E8DD-09B2-BBF7-ABF84D313301}"/>
              </a:ext>
            </a:extLst>
          </p:cNvPr>
          <p:cNvSpPr txBox="1"/>
          <p:nvPr/>
        </p:nvSpPr>
        <p:spPr>
          <a:xfrm>
            <a:off x="6692331" y="5681280"/>
            <a:ext cx="5499669" cy="1015663"/>
          </a:xfrm>
          <a:prstGeom prst="rect">
            <a:avLst/>
          </a:prstGeom>
          <a:noFill/>
        </p:spPr>
        <p:txBody>
          <a:bodyPr wrap="square">
            <a:spAutoFit/>
          </a:bodyPr>
          <a:lstStyle/>
          <a:p>
            <a:r>
              <a:rPr lang="it-IT" sz="2000" dirty="0">
                <a:cs typeface="Times New Roman" panose="02020603050405020304" pitchFamily="18" charset="0"/>
              </a:rPr>
              <a:t>The </a:t>
            </a:r>
            <a:r>
              <a:rPr lang="it-IT" sz="2000" dirty="0" err="1">
                <a:cs typeface="Times New Roman" panose="02020603050405020304" pitchFamily="18" charset="0"/>
              </a:rPr>
              <a:t>rotation</a:t>
            </a:r>
            <a:r>
              <a:rPr lang="it-IT" sz="2000" dirty="0">
                <a:cs typeface="Times New Roman" panose="02020603050405020304" pitchFamily="18" charset="0"/>
              </a:rPr>
              <a:t> of the filter </a:t>
            </a:r>
            <a:r>
              <a:rPr lang="it-IT" sz="2000" dirty="0" err="1">
                <a:cs typeface="Times New Roman" panose="02020603050405020304" pitchFamily="18" charset="0"/>
              </a:rPr>
              <a:t>wheel</a:t>
            </a:r>
            <a:r>
              <a:rPr lang="it-IT" sz="2000" dirty="0">
                <a:cs typeface="Times New Roman" panose="02020603050405020304" pitchFamily="18" charset="0"/>
              </a:rPr>
              <a:t> (8 filters, </a:t>
            </a:r>
            <a:r>
              <a:rPr lang="it-IT" sz="2000" dirty="0" err="1">
                <a:cs typeface="Times New Roman" panose="02020603050405020304" pitchFamily="18" charset="0"/>
              </a:rPr>
              <a:t>each</a:t>
            </a:r>
            <a:r>
              <a:rPr lang="it-IT" sz="2000" dirty="0">
                <a:cs typeface="Times New Roman" panose="02020603050405020304" pitchFamily="18" charset="0"/>
              </a:rPr>
              <a:t> </a:t>
            </a:r>
            <a:r>
              <a:rPr lang="it-IT" sz="2000" dirty="0" err="1">
                <a:cs typeface="Times New Roman" panose="02020603050405020304" pitchFamily="18" charset="0"/>
              </a:rPr>
              <a:t>exposed</a:t>
            </a:r>
            <a:r>
              <a:rPr lang="it-IT" sz="2000" dirty="0">
                <a:cs typeface="Times New Roman" panose="02020603050405020304" pitchFamily="18" charset="0"/>
              </a:rPr>
              <a:t> 1 minute) </a:t>
            </a:r>
            <a:r>
              <a:rPr lang="it-IT" sz="2000" dirty="0" err="1">
                <a:cs typeface="Times New Roman" panose="02020603050405020304" pitchFamily="18" charset="0"/>
              </a:rPr>
              <a:t>produces</a:t>
            </a:r>
            <a:r>
              <a:rPr lang="it-IT" sz="2000" dirty="0">
                <a:cs typeface="Times New Roman" panose="02020603050405020304" pitchFamily="18" charset="0"/>
              </a:rPr>
              <a:t> a </a:t>
            </a:r>
            <a:r>
              <a:rPr lang="it-IT" sz="2000" dirty="0" err="1">
                <a:cs typeface="Times New Roman" panose="02020603050405020304" pitchFamily="18" charset="0"/>
              </a:rPr>
              <a:t>bunch</a:t>
            </a:r>
            <a:r>
              <a:rPr lang="it-IT" sz="2000" dirty="0">
                <a:cs typeface="Times New Roman" panose="02020603050405020304" pitchFamily="18" charset="0"/>
              </a:rPr>
              <a:t> </a:t>
            </a:r>
            <a:r>
              <a:rPr lang="it-IT" sz="2000" dirty="0" err="1">
                <a:cs typeface="Times New Roman" panose="02020603050405020304" pitchFamily="18" charset="0"/>
              </a:rPr>
              <a:t>every</a:t>
            </a:r>
            <a:r>
              <a:rPr lang="it-IT" sz="2000" dirty="0">
                <a:cs typeface="Times New Roman" panose="02020603050405020304" pitchFamily="18" charset="0"/>
              </a:rPr>
              <a:t> 443 seconds. </a:t>
            </a:r>
            <a:r>
              <a:rPr lang="it-IT" sz="2000" u="sng" dirty="0" err="1">
                <a:cs typeface="Times New Roman" panose="02020603050405020304" pitchFamily="18" charset="0"/>
              </a:rPr>
              <a:t>Very</a:t>
            </a:r>
            <a:r>
              <a:rPr lang="it-IT" sz="2000" u="sng" dirty="0">
                <a:cs typeface="Times New Roman" panose="02020603050405020304" pitchFamily="18" charset="0"/>
              </a:rPr>
              <a:t> </a:t>
            </a:r>
            <a:r>
              <a:rPr lang="it-IT" sz="2000" u="sng" dirty="0" err="1">
                <a:cs typeface="Times New Roman" panose="02020603050405020304" pitchFamily="18" charset="0"/>
              </a:rPr>
              <a:t>few</a:t>
            </a:r>
            <a:r>
              <a:rPr lang="it-IT" sz="2000" u="sng" dirty="0">
                <a:cs typeface="Times New Roman" panose="02020603050405020304" pitchFamily="18" charset="0"/>
              </a:rPr>
              <a:t> </a:t>
            </a:r>
            <a:r>
              <a:rPr lang="it-IT" sz="2000" u="sng" dirty="0" err="1">
                <a:cs typeface="Times New Roman" panose="02020603050405020304" pitchFamily="18" charset="0"/>
              </a:rPr>
              <a:t>counts</a:t>
            </a:r>
            <a:r>
              <a:rPr lang="it-IT" sz="2000" u="sng" dirty="0">
                <a:cs typeface="Times New Roman" panose="02020603050405020304" pitchFamily="18" charset="0"/>
              </a:rPr>
              <a:t>!</a:t>
            </a:r>
            <a:endParaRPr lang="en-US" sz="2000" u="sng" dirty="0">
              <a:cs typeface="Times New Roman" panose="02020603050405020304" pitchFamily="18" charset="0"/>
            </a:endParaRPr>
          </a:p>
        </p:txBody>
      </p:sp>
    </p:spTree>
    <p:extLst>
      <p:ext uri="{BB962C8B-B14F-4D97-AF65-F5344CB8AC3E}">
        <p14:creationId xmlns:p14="http://schemas.microsoft.com/office/powerpoint/2010/main" val="205200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512F8B5-C5E9-2648-127F-1F6F0050C217}"/>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Performed</a:t>
            </a:r>
            <a:r>
              <a:rPr lang="it-IT" sz="6600" dirty="0">
                <a:latin typeface="+mj-lt"/>
              </a:rPr>
              <a:t> </a:t>
            </a:r>
            <a:r>
              <a:rPr lang="it-IT" sz="6600" dirty="0" err="1">
                <a:latin typeface="+mj-lt"/>
              </a:rPr>
              <a:t>measurements</a:t>
            </a:r>
            <a:endParaRPr lang="it-IT" sz="6600" dirty="0">
              <a:latin typeface="+mj-lt"/>
            </a:endParaRPr>
          </a:p>
        </p:txBody>
      </p:sp>
      <p:pic>
        <p:nvPicPr>
          <p:cNvPr id="5" name="Picture 3">
            <a:extLst>
              <a:ext uri="{FF2B5EF4-FFF2-40B4-BE49-F238E27FC236}">
                <a16:creationId xmlns:a16="http://schemas.microsoft.com/office/drawing/2014/main" id="{468B6E88-3BD3-E82F-6677-B624B50C6B12}"/>
              </a:ext>
            </a:extLst>
          </p:cNvPr>
          <p:cNvPicPr>
            <a:picLocks noChangeAspect="1"/>
          </p:cNvPicPr>
          <p:nvPr/>
        </p:nvPicPr>
        <p:blipFill rotWithShape="1">
          <a:blip r:embed="rId2"/>
          <a:srcRect b="49639"/>
          <a:stretch/>
        </p:blipFill>
        <p:spPr>
          <a:xfrm>
            <a:off x="1802530" y="1626407"/>
            <a:ext cx="4217184" cy="3479648"/>
          </a:xfrm>
          <a:prstGeom prst="rect">
            <a:avLst/>
          </a:prstGeom>
        </p:spPr>
      </p:pic>
      <p:pic>
        <p:nvPicPr>
          <p:cNvPr id="6" name="Picture 3">
            <a:extLst>
              <a:ext uri="{FF2B5EF4-FFF2-40B4-BE49-F238E27FC236}">
                <a16:creationId xmlns:a16="http://schemas.microsoft.com/office/drawing/2014/main" id="{ACFE282C-D5E8-774E-0B33-77944514A8CC}"/>
              </a:ext>
            </a:extLst>
          </p:cNvPr>
          <p:cNvPicPr>
            <a:picLocks noChangeAspect="1"/>
          </p:cNvPicPr>
          <p:nvPr/>
        </p:nvPicPr>
        <p:blipFill rotWithShape="1">
          <a:blip r:embed="rId2"/>
          <a:srcRect t="49639"/>
          <a:stretch/>
        </p:blipFill>
        <p:spPr>
          <a:xfrm>
            <a:off x="6655342" y="1689176"/>
            <a:ext cx="4217184" cy="3479648"/>
          </a:xfrm>
          <a:prstGeom prst="rect">
            <a:avLst/>
          </a:prstGeom>
        </p:spPr>
      </p:pic>
      <p:sp>
        <p:nvSpPr>
          <p:cNvPr id="7" name="TextBox 4">
            <a:extLst>
              <a:ext uri="{FF2B5EF4-FFF2-40B4-BE49-F238E27FC236}">
                <a16:creationId xmlns:a16="http://schemas.microsoft.com/office/drawing/2014/main" id="{05C239F3-D64E-21C8-A01D-6E7F34191292}"/>
              </a:ext>
            </a:extLst>
          </p:cNvPr>
          <p:cNvSpPr txBox="1"/>
          <p:nvPr/>
        </p:nvSpPr>
        <p:spPr>
          <a:xfrm>
            <a:off x="3215258" y="5151535"/>
            <a:ext cx="1391728" cy="461665"/>
          </a:xfrm>
          <a:prstGeom prst="rect">
            <a:avLst/>
          </a:prstGeom>
          <a:solidFill>
            <a:schemeClr val="bg1"/>
          </a:solidFill>
        </p:spPr>
        <p:txBody>
          <a:bodyPr wrap="none" rtlCol="0">
            <a:spAutoFit/>
          </a:bodyPr>
          <a:lstStyle/>
          <a:p>
            <a:r>
              <a:rPr lang="it-IT" sz="2400" dirty="0">
                <a:cs typeface="Times New Roman" panose="02020603050405020304" pitchFamily="18" charset="0"/>
              </a:rPr>
              <a:t>76 </a:t>
            </a:r>
            <a:r>
              <a:rPr lang="it-IT" sz="2400" dirty="0" err="1">
                <a:cs typeface="Times New Roman" panose="02020603050405020304" pitchFamily="18" charset="0"/>
              </a:rPr>
              <a:t>lentils</a:t>
            </a:r>
            <a:endParaRPr lang="it-IT" sz="2400" dirty="0">
              <a:cs typeface="Times New Roman" panose="02020603050405020304" pitchFamily="18" charset="0"/>
            </a:endParaRPr>
          </a:p>
        </p:txBody>
      </p:sp>
      <p:sp>
        <p:nvSpPr>
          <p:cNvPr id="8" name="TextBox 5">
            <a:extLst>
              <a:ext uri="{FF2B5EF4-FFF2-40B4-BE49-F238E27FC236}">
                <a16:creationId xmlns:a16="http://schemas.microsoft.com/office/drawing/2014/main" id="{DBDA0C0E-A52C-93B2-026A-EB0500B28AE2}"/>
              </a:ext>
            </a:extLst>
          </p:cNvPr>
          <p:cNvSpPr txBox="1"/>
          <p:nvPr/>
        </p:nvSpPr>
        <p:spPr>
          <a:xfrm>
            <a:off x="8124471" y="5060955"/>
            <a:ext cx="1473480" cy="461665"/>
          </a:xfrm>
          <a:prstGeom prst="rect">
            <a:avLst/>
          </a:prstGeom>
          <a:solidFill>
            <a:schemeClr val="bg1"/>
          </a:solidFill>
        </p:spPr>
        <p:txBody>
          <a:bodyPr wrap="none" rtlCol="0">
            <a:spAutoFit/>
          </a:bodyPr>
          <a:lstStyle/>
          <a:p>
            <a:r>
              <a:rPr lang="it-IT" sz="2400" dirty="0">
                <a:cs typeface="Times New Roman" panose="02020603050405020304" pitchFamily="18" charset="0"/>
              </a:rPr>
              <a:t>One </a:t>
            </a:r>
            <a:r>
              <a:rPr lang="it-IT" sz="2400" dirty="0" err="1">
                <a:cs typeface="Times New Roman" panose="02020603050405020304" pitchFamily="18" charset="0"/>
              </a:rPr>
              <a:t>bean</a:t>
            </a:r>
            <a:endParaRPr lang="it-IT" sz="2400" dirty="0">
              <a:cs typeface="Times New Roman" panose="02020603050405020304" pitchFamily="18" charset="0"/>
            </a:endParaRPr>
          </a:p>
        </p:txBody>
      </p:sp>
      <p:sp>
        <p:nvSpPr>
          <p:cNvPr id="9" name="TextBox 1">
            <a:extLst>
              <a:ext uri="{FF2B5EF4-FFF2-40B4-BE49-F238E27FC236}">
                <a16:creationId xmlns:a16="http://schemas.microsoft.com/office/drawing/2014/main" id="{5ACE08B8-9681-AF27-3C0F-5455B835014C}"/>
              </a:ext>
            </a:extLst>
          </p:cNvPr>
          <p:cNvSpPr txBox="1"/>
          <p:nvPr/>
        </p:nvSpPr>
        <p:spPr>
          <a:xfrm>
            <a:off x="2576379" y="1058703"/>
            <a:ext cx="6808659" cy="461665"/>
          </a:xfrm>
          <a:prstGeom prst="rect">
            <a:avLst/>
          </a:prstGeom>
          <a:noFill/>
        </p:spPr>
        <p:txBody>
          <a:bodyPr wrap="none" rtlCol="0">
            <a:spAutoFit/>
          </a:bodyPr>
          <a:lstStyle/>
          <a:p>
            <a:r>
              <a:rPr lang="it-IT" sz="2400" dirty="0" err="1">
                <a:cs typeface="Times New Roman" panose="02020603050405020304" pitchFamily="18" charset="0"/>
              </a:rPr>
              <a:t>We</a:t>
            </a:r>
            <a:r>
              <a:rPr lang="it-IT" sz="2400" dirty="0">
                <a:cs typeface="Times New Roman" panose="02020603050405020304" pitchFamily="18" charset="0"/>
              </a:rPr>
              <a:t> </a:t>
            </a:r>
            <a:r>
              <a:rPr lang="it-IT" sz="2400" dirty="0" err="1">
                <a:cs typeface="Times New Roman" panose="02020603050405020304" pitchFamily="18" charset="0"/>
              </a:rPr>
              <a:t>have</a:t>
            </a:r>
            <a:r>
              <a:rPr lang="it-IT" sz="2400" dirty="0">
                <a:cs typeface="Times New Roman" panose="02020603050405020304" pitchFamily="18" charset="0"/>
              </a:rPr>
              <a:t> </a:t>
            </a:r>
            <a:r>
              <a:rPr lang="it-IT" sz="2400" dirty="0" err="1">
                <a:cs typeface="Times New Roman" panose="02020603050405020304" pitchFamily="18" charset="0"/>
              </a:rPr>
              <a:t>used</a:t>
            </a:r>
            <a:r>
              <a:rPr lang="it-IT" sz="2400" dirty="0">
                <a:cs typeface="Times New Roman" panose="02020603050405020304" pitchFamily="18" charset="0"/>
              </a:rPr>
              <a:t> </a:t>
            </a:r>
            <a:r>
              <a:rPr lang="it-IT" sz="2400" dirty="0" err="1">
                <a:cs typeface="Times New Roman" panose="02020603050405020304" pitchFamily="18" charset="0"/>
              </a:rPr>
              <a:t>two</a:t>
            </a:r>
            <a:r>
              <a:rPr lang="it-IT" sz="2400" dirty="0">
                <a:cs typeface="Times New Roman" panose="02020603050405020304" pitchFamily="18" charset="0"/>
              </a:rPr>
              <a:t> </a:t>
            </a:r>
            <a:r>
              <a:rPr lang="it-IT" sz="2400" dirty="0" err="1">
                <a:cs typeface="Times New Roman" panose="02020603050405020304" pitchFamily="18" charset="0"/>
              </a:rPr>
              <a:t>types</a:t>
            </a:r>
            <a:r>
              <a:rPr lang="it-IT" sz="2400" dirty="0">
                <a:cs typeface="Times New Roman" panose="02020603050405020304" pitchFamily="18" charset="0"/>
              </a:rPr>
              <a:t> of </a:t>
            </a:r>
            <a:r>
              <a:rPr lang="it-IT" sz="2400" dirty="0" err="1">
                <a:cs typeface="Times New Roman" panose="02020603050405020304" pitchFamily="18" charset="0"/>
              </a:rPr>
              <a:t>seeds</a:t>
            </a:r>
            <a:r>
              <a:rPr lang="it-IT" sz="2400" dirty="0">
                <a:cs typeface="Times New Roman" panose="02020603050405020304" pitchFamily="18" charset="0"/>
              </a:rPr>
              <a:t>: </a:t>
            </a:r>
            <a:r>
              <a:rPr lang="it-IT" sz="2400" dirty="0" err="1">
                <a:cs typeface="Times New Roman" panose="02020603050405020304" pitchFamily="18" charset="0"/>
              </a:rPr>
              <a:t>lentils</a:t>
            </a:r>
            <a:r>
              <a:rPr lang="it-IT" sz="2400" dirty="0">
                <a:cs typeface="Times New Roman" panose="02020603050405020304" pitchFamily="18" charset="0"/>
              </a:rPr>
              <a:t> and </a:t>
            </a:r>
            <a:r>
              <a:rPr lang="it-IT" sz="2400" dirty="0" err="1">
                <a:cs typeface="Times New Roman" panose="02020603050405020304" pitchFamily="18" charset="0"/>
              </a:rPr>
              <a:t>bean</a:t>
            </a:r>
            <a:endParaRPr lang="it-IT" sz="2400" dirty="0">
              <a:cs typeface="Times New Roman" panose="02020603050405020304" pitchFamily="18" charset="0"/>
            </a:endParaRPr>
          </a:p>
        </p:txBody>
      </p:sp>
      <p:sp>
        <p:nvSpPr>
          <p:cNvPr id="11" name="CasellaDiTesto 10">
            <a:extLst>
              <a:ext uri="{FF2B5EF4-FFF2-40B4-BE49-F238E27FC236}">
                <a16:creationId xmlns:a16="http://schemas.microsoft.com/office/drawing/2014/main" id="{F572B6AA-CD20-5570-6801-374DE44F3ECB}"/>
              </a:ext>
            </a:extLst>
          </p:cNvPr>
          <p:cNvSpPr txBox="1"/>
          <p:nvPr/>
        </p:nvSpPr>
        <p:spPr>
          <a:xfrm>
            <a:off x="611043" y="5704160"/>
            <a:ext cx="10447506" cy="1015663"/>
          </a:xfrm>
          <a:prstGeom prst="rect">
            <a:avLst/>
          </a:prstGeom>
          <a:noFill/>
        </p:spPr>
        <p:txBody>
          <a:bodyPr wrap="square">
            <a:spAutoFit/>
          </a:bodyPr>
          <a:lstStyle/>
          <a:p>
            <a:r>
              <a:rPr lang="en-US" sz="2000" dirty="0"/>
              <a:t>In both cases, the emission was activated by the watering process and analyzed in a wide time interval ranging from the end of the residual luminescence until the time when germination generated roots and leaves.</a:t>
            </a:r>
            <a:endParaRPr lang="it-IT" sz="2000" dirty="0"/>
          </a:p>
        </p:txBody>
      </p:sp>
      <p:cxnSp>
        <p:nvCxnSpPr>
          <p:cNvPr id="12" name="Connettore 2 11">
            <a:extLst>
              <a:ext uri="{FF2B5EF4-FFF2-40B4-BE49-F238E27FC236}">
                <a16:creationId xmlns:a16="http://schemas.microsoft.com/office/drawing/2014/main" id="{95F2DEF6-AD5E-FD1D-B345-8218EDB1C8C2}"/>
              </a:ext>
            </a:extLst>
          </p:cNvPr>
          <p:cNvCxnSpPr>
            <a:cxnSpLocks/>
          </p:cNvCxnSpPr>
          <p:nvPr/>
        </p:nvCxnSpPr>
        <p:spPr>
          <a:xfrm flipV="1">
            <a:off x="1004640" y="3706238"/>
            <a:ext cx="899915" cy="75348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08E5F893-85B3-686A-22B3-542AFFB9E595}"/>
              </a:ext>
            </a:extLst>
          </p:cNvPr>
          <p:cNvSpPr txBox="1"/>
          <p:nvPr/>
        </p:nvSpPr>
        <p:spPr>
          <a:xfrm>
            <a:off x="104726" y="4633625"/>
            <a:ext cx="1799829" cy="646331"/>
          </a:xfrm>
          <a:prstGeom prst="rect">
            <a:avLst/>
          </a:prstGeom>
          <a:noFill/>
          <a:ln w="38100">
            <a:solidFill>
              <a:srgbClr val="00B050"/>
            </a:solidFill>
          </a:ln>
        </p:spPr>
        <p:txBody>
          <a:bodyPr wrap="square" rtlCol="0">
            <a:spAutoFit/>
          </a:bodyPr>
          <a:lstStyle/>
          <a:p>
            <a:r>
              <a:rPr lang="it-IT" dirty="0" err="1"/>
              <a:t>Residual</a:t>
            </a:r>
            <a:r>
              <a:rPr lang="it-IT" dirty="0"/>
              <a:t> </a:t>
            </a:r>
            <a:r>
              <a:rPr lang="it-IT" dirty="0" err="1"/>
              <a:t>Luminescence</a:t>
            </a:r>
            <a:endParaRPr lang="it-IT" dirty="0"/>
          </a:p>
        </p:txBody>
      </p:sp>
    </p:spTree>
    <p:extLst>
      <p:ext uri="{BB962C8B-B14F-4D97-AF65-F5344CB8AC3E}">
        <p14:creationId xmlns:p14="http://schemas.microsoft.com/office/powerpoint/2010/main" val="333285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69531EE-43E3-90BE-A6E1-35A85CA397B1}"/>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Performed</a:t>
            </a:r>
            <a:r>
              <a:rPr lang="it-IT" sz="6600" dirty="0">
                <a:latin typeface="+mj-lt"/>
              </a:rPr>
              <a:t> </a:t>
            </a:r>
            <a:r>
              <a:rPr lang="it-IT" sz="6600" dirty="0" err="1">
                <a:latin typeface="+mj-lt"/>
              </a:rPr>
              <a:t>measurements</a:t>
            </a:r>
            <a:endParaRPr lang="it-IT" sz="6600" dirty="0">
              <a:latin typeface="+mj-lt"/>
            </a:endParaRPr>
          </a:p>
        </p:txBody>
      </p:sp>
      <p:pic>
        <p:nvPicPr>
          <p:cNvPr id="5" name="Picture 3">
            <a:extLst>
              <a:ext uri="{FF2B5EF4-FFF2-40B4-BE49-F238E27FC236}">
                <a16:creationId xmlns:a16="http://schemas.microsoft.com/office/drawing/2014/main" id="{FE6A956B-8BE9-3821-CD85-7EA6856F0F47}"/>
              </a:ext>
            </a:extLst>
          </p:cNvPr>
          <p:cNvPicPr>
            <a:picLocks noChangeAspect="1"/>
          </p:cNvPicPr>
          <p:nvPr/>
        </p:nvPicPr>
        <p:blipFill>
          <a:blip r:embed="rId2"/>
          <a:stretch>
            <a:fillRect/>
          </a:stretch>
        </p:blipFill>
        <p:spPr>
          <a:xfrm>
            <a:off x="6454118" y="1587859"/>
            <a:ext cx="5285839" cy="4428099"/>
          </a:xfrm>
          <a:prstGeom prst="rect">
            <a:avLst/>
          </a:prstGeom>
        </p:spPr>
      </p:pic>
      <p:sp>
        <p:nvSpPr>
          <p:cNvPr id="6" name="CasellaDiTesto 5">
            <a:extLst>
              <a:ext uri="{FF2B5EF4-FFF2-40B4-BE49-F238E27FC236}">
                <a16:creationId xmlns:a16="http://schemas.microsoft.com/office/drawing/2014/main" id="{79BAE566-B3C7-241F-B97F-0EB99DF5C46F}"/>
              </a:ext>
            </a:extLst>
          </p:cNvPr>
          <p:cNvSpPr txBox="1"/>
          <p:nvPr/>
        </p:nvSpPr>
        <p:spPr>
          <a:xfrm>
            <a:off x="7299691" y="6015958"/>
            <a:ext cx="3776870" cy="707886"/>
          </a:xfrm>
          <a:prstGeom prst="rect">
            <a:avLst/>
          </a:prstGeom>
          <a:noFill/>
          <a:ln w="28575">
            <a:solidFill>
              <a:srgbClr val="FF9900"/>
            </a:solidFill>
          </a:ln>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The time scale of single </a:t>
            </a:r>
            <a:r>
              <a:rPr lang="it-IT" sz="2000" dirty="0" err="1">
                <a:latin typeface="Times New Roman" panose="02020603050405020304" pitchFamily="18" charset="0"/>
                <a:cs typeface="Times New Roman" panose="02020603050405020304" pitchFamily="18" charset="0"/>
              </a:rPr>
              <a:t>bean</a:t>
            </a:r>
            <a:r>
              <a:rPr lang="en-US" sz="2000" dirty="0">
                <a:latin typeface="Times New Roman" panose="02020603050405020304" pitchFamily="18" charset="0"/>
                <a:cs typeface="Times New Roman" panose="02020603050405020304" pitchFamily="18" charset="0"/>
              </a:rPr>
              <a:t> has been multiplied by a factor 0.164</a:t>
            </a:r>
          </a:p>
        </p:txBody>
      </p:sp>
      <p:sp>
        <p:nvSpPr>
          <p:cNvPr id="8" name="CasellaDiTesto 7">
            <a:extLst>
              <a:ext uri="{FF2B5EF4-FFF2-40B4-BE49-F238E27FC236}">
                <a16:creationId xmlns:a16="http://schemas.microsoft.com/office/drawing/2014/main" id="{982E2FA0-6E51-C20D-CFF4-79340C79D55F}"/>
              </a:ext>
            </a:extLst>
          </p:cNvPr>
          <p:cNvSpPr txBox="1"/>
          <p:nvPr/>
        </p:nvSpPr>
        <p:spPr>
          <a:xfrm>
            <a:off x="452043" y="1184777"/>
            <a:ext cx="10522897" cy="400110"/>
          </a:xfrm>
          <a:prstGeom prst="rect">
            <a:avLst/>
          </a:prstGeom>
          <a:noFill/>
        </p:spPr>
        <p:txBody>
          <a:bodyPr wrap="square">
            <a:spAutoFit/>
          </a:bodyPr>
          <a:lstStyle/>
          <a:p>
            <a:r>
              <a:rPr lang="en-US" sz="2000" dirty="0"/>
              <a:t>The time scales of the 76 lentils are completely different from the time scale of the single bean. </a:t>
            </a:r>
            <a:endParaRPr lang="it-IT" sz="2000" dirty="0"/>
          </a:p>
        </p:txBody>
      </p:sp>
      <p:sp>
        <p:nvSpPr>
          <p:cNvPr id="10" name="CasellaDiTesto 9">
            <a:extLst>
              <a:ext uri="{FF2B5EF4-FFF2-40B4-BE49-F238E27FC236}">
                <a16:creationId xmlns:a16="http://schemas.microsoft.com/office/drawing/2014/main" id="{968001B8-620E-4C3F-C9B7-29E2DB7AE6AD}"/>
              </a:ext>
            </a:extLst>
          </p:cNvPr>
          <p:cNvSpPr txBox="1"/>
          <p:nvPr/>
        </p:nvSpPr>
        <p:spPr>
          <a:xfrm>
            <a:off x="452043" y="1817237"/>
            <a:ext cx="5858298" cy="1015663"/>
          </a:xfrm>
          <a:prstGeom prst="rect">
            <a:avLst/>
          </a:prstGeom>
          <a:noFill/>
        </p:spPr>
        <p:txBody>
          <a:bodyPr wrap="square">
            <a:spAutoFit/>
          </a:bodyPr>
          <a:lstStyle/>
          <a:p>
            <a:r>
              <a:rPr lang="en-US" sz="2000" dirty="0"/>
              <a:t>For this reason, to highlight the common characteristics of the two emissions, </a:t>
            </a:r>
            <a:r>
              <a:rPr lang="en-US" sz="2000" u="sng" dirty="0">
                <a:solidFill>
                  <a:srgbClr val="0070C0"/>
                </a:solidFill>
              </a:rPr>
              <a:t>we rescaled the time scale of the single bean by a factor of 0.164</a:t>
            </a:r>
            <a:endParaRPr lang="it-IT" sz="2000" u="sng" dirty="0">
              <a:solidFill>
                <a:srgbClr val="0070C0"/>
              </a:solidFill>
            </a:endParaRPr>
          </a:p>
        </p:txBody>
      </p:sp>
      <p:sp>
        <p:nvSpPr>
          <p:cNvPr id="12" name="CasellaDiTesto 11">
            <a:extLst>
              <a:ext uri="{FF2B5EF4-FFF2-40B4-BE49-F238E27FC236}">
                <a16:creationId xmlns:a16="http://schemas.microsoft.com/office/drawing/2014/main" id="{FAE705D4-6171-B262-01BA-963B7FD2497C}"/>
              </a:ext>
            </a:extLst>
          </p:cNvPr>
          <p:cNvSpPr txBox="1"/>
          <p:nvPr/>
        </p:nvSpPr>
        <p:spPr>
          <a:xfrm>
            <a:off x="515274" y="5727758"/>
            <a:ext cx="5866956" cy="646331"/>
          </a:xfrm>
          <a:prstGeom prst="rect">
            <a:avLst/>
          </a:prstGeom>
          <a:noFill/>
          <a:ln w="38100">
            <a:solidFill>
              <a:srgbClr val="FF0000"/>
            </a:solidFill>
          </a:ln>
        </p:spPr>
        <p:txBody>
          <a:bodyPr wrap="square">
            <a:spAutoFit/>
          </a:bodyPr>
          <a:lstStyle/>
          <a:p>
            <a:r>
              <a:rPr lang="en-US" dirty="0"/>
              <a:t>In this way, it was possible to align the emission maxima of the two cases, the C peaks in the figure. </a:t>
            </a:r>
            <a:endParaRPr lang="it-IT" dirty="0"/>
          </a:p>
        </p:txBody>
      </p:sp>
      <p:sp>
        <p:nvSpPr>
          <p:cNvPr id="14" name="CasellaDiTesto 13">
            <a:extLst>
              <a:ext uri="{FF2B5EF4-FFF2-40B4-BE49-F238E27FC236}">
                <a16:creationId xmlns:a16="http://schemas.microsoft.com/office/drawing/2014/main" id="{9532016D-05FF-3618-A315-6041D0FB3F9F}"/>
              </a:ext>
            </a:extLst>
          </p:cNvPr>
          <p:cNvSpPr txBox="1"/>
          <p:nvPr/>
        </p:nvSpPr>
        <p:spPr>
          <a:xfrm>
            <a:off x="452043" y="3018832"/>
            <a:ext cx="6065304" cy="707886"/>
          </a:xfrm>
          <a:prstGeom prst="rect">
            <a:avLst/>
          </a:prstGeom>
          <a:noFill/>
        </p:spPr>
        <p:txBody>
          <a:bodyPr wrap="square">
            <a:spAutoFit/>
          </a:bodyPr>
          <a:lstStyle/>
          <a:p>
            <a:r>
              <a:rPr lang="it-IT" sz="2000" dirty="0"/>
              <a:t>The </a:t>
            </a:r>
            <a:r>
              <a:rPr lang="it-IT" sz="2000" dirty="0" err="1"/>
              <a:t>two</a:t>
            </a:r>
            <a:r>
              <a:rPr lang="it-IT" sz="2000" dirty="0"/>
              <a:t> </a:t>
            </a:r>
            <a:r>
              <a:rPr lang="it-IT" sz="2000" dirty="0" err="1"/>
              <a:t>curves</a:t>
            </a:r>
            <a:r>
              <a:rPr lang="it-IT" sz="2000" dirty="0"/>
              <a:t> </a:t>
            </a:r>
            <a:r>
              <a:rPr lang="it-IT" sz="2000" dirty="0" err="1"/>
              <a:t>have</a:t>
            </a:r>
            <a:r>
              <a:rPr lang="it-IT" sz="2000" dirty="0"/>
              <a:t> </a:t>
            </a:r>
            <a:r>
              <a:rPr lang="it-IT" sz="2000" dirty="0" err="1"/>
              <a:t>been</a:t>
            </a:r>
            <a:r>
              <a:rPr lang="it-IT" sz="2000" dirty="0"/>
              <a:t> </a:t>
            </a:r>
            <a:r>
              <a:rPr lang="it-IT" sz="2000" dirty="0" err="1"/>
              <a:t>moved</a:t>
            </a:r>
            <a:r>
              <a:rPr lang="it-IT" sz="2000" dirty="0"/>
              <a:t> </a:t>
            </a:r>
            <a:r>
              <a:rPr lang="it-IT" sz="2000" dirty="0" err="1"/>
              <a:t>further</a:t>
            </a:r>
            <a:r>
              <a:rPr lang="it-IT" sz="2000" dirty="0"/>
              <a:t> to </a:t>
            </a:r>
            <a:r>
              <a:rPr lang="it-IT" sz="2000" dirty="0" err="1"/>
              <a:t>have</a:t>
            </a:r>
            <a:r>
              <a:rPr lang="it-IT" sz="2000" dirty="0"/>
              <a:t> the zero of the time scale </a:t>
            </a:r>
            <a:r>
              <a:rPr lang="it-IT" sz="2000" dirty="0" err="1"/>
              <a:t>positioned</a:t>
            </a:r>
            <a:r>
              <a:rPr lang="it-IT" sz="2000" dirty="0"/>
              <a:t> in the first minimum. </a:t>
            </a:r>
          </a:p>
        </p:txBody>
      </p:sp>
      <p:sp>
        <p:nvSpPr>
          <p:cNvPr id="15" name="Freccia in giù 14">
            <a:extLst>
              <a:ext uri="{FF2B5EF4-FFF2-40B4-BE49-F238E27FC236}">
                <a16:creationId xmlns:a16="http://schemas.microsoft.com/office/drawing/2014/main" id="{E784E50A-A5AF-1700-8E7B-50DBE5931E98}"/>
              </a:ext>
            </a:extLst>
          </p:cNvPr>
          <p:cNvSpPr/>
          <p:nvPr/>
        </p:nvSpPr>
        <p:spPr>
          <a:xfrm>
            <a:off x="3231776" y="3862107"/>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C2EE9ACF-496C-65F6-A042-448D9B35F4FD}"/>
              </a:ext>
            </a:extLst>
          </p:cNvPr>
          <p:cNvSpPr txBox="1"/>
          <p:nvPr/>
        </p:nvSpPr>
        <p:spPr>
          <a:xfrm>
            <a:off x="452043" y="4664443"/>
            <a:ext cx="6065304" cy="707886"/>
          </a:xfrm>
          <a:prstGeom prst="rect">
            <a:avLst/>
          </a:prstGeom>
          <a:noFill/>
        </p:spPr>
        <p:txBody>
          <a:bodyPr wrap="square">
            <a:spAutoFit/>
          </a:bodyPr>
          <a:lstStyle/>
          <a:p>
            <a:r>
              <a:rPr lang="it-IT" sz="2000" dirty="0"/>
              <a:t>The </a:t>
            </a:r>
            <a:r>
              <a:rPr lang="it-IT" sz="2000" dirty="0" err="1"/>
              <a:t>two</a:t>
            </a:r>
            <a:r>
              <a:rPr lang="it-IT" sz="2000" dirty="0"/>
              <a:t> </a:t>
            </a:r>
            <a:r>
              <a:rPr lang="it-IT" sz="2000" dirty="0" err="1"/>
              <a:t>curves</a:t>
            </a:r>
            <a:r>
              <a:rPr lang="it-IT" sz="2000" dirty="0"/>
              <a:t> </a:t>
            </a:r>
            <a:r>
              <a:rPr lang="it-IT" sz="2000" dirty="0" err="1"/>
              <a:t>have</a:t>
            </a:r>
            <a:r>
              <a:rPr lang="it-IT" sz="2000" dirty="0"/>
              <a:t> </a:t>
            </a:r>
            <a:r>
              <a:rPr lang="it-IT" sz="2000" dirty="0" err="1"/>
              <a:t>been</a:t>
            </a:r>
            <a:r>
              <a:rPr lang="it-IT" sz="2000" dirty="0"/>
              <a:t> </a:t>
            </a:r>
            <a:r>
              <a:rPr lang="it-IT" sz="2000" dirty="0" err="1"/>
              <a:t>moved</a:t>
            </a:r>
            <a:r>
              <a:rPr lang="it-IT" sz="2000" dirty="0"/>
              <a:t> </a:t>
            </a:r>
            <a:r>
              <a:rPr lang="it-IT" sz="2000" dirty="0" err="1"/>
              <a:t>further</a:t>
            </a:r>
            <a:r>
              <a:rPr lang="it-IT" sz="2000" dirty="0"/>
              <a:t> to </a:t>
            </a:r>
            <a:r>
              <a:rPr lang="it-IT" sz="2000" dirty="0" err="1"/>
              <a:t>have</a:t>
            </a:r>
            <a:r>
              <a:rPr lang="it-IT" sz="2000" dirty="0"/>
              <a:t> the zero of the time scale </a:t>
            </a:r>
            <a:r>
              <a:rPr lang="it-IT" sz="2000" dirty="0" err="1"/>
              <a:t>positioned</a:t>
            </a:r>
            <a:r>
              <a:rPr lang="it-IT" sz="2000" dirty="0"/>
              <a:t> in the first minimum. </a:t>
            </a:r>
          </a:p>
        </p:txBody>
      </p:sp>
    </p:spTree>
    <p:extLst>
      <p:ext uri="{BB962C8B-B14F-4D97-AF65-F5344CB8AC3E}">
        <p14:creationId xmlns:p14="http://schemas.microsoft.com/office/powerpoint/2010/main" val="336636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366CDD4-840B-3B6C-94F4-325322B26E5B}"/>
              </a:ext>
            </a:extLst>
          </p:cNvPr>
          <p:cNvSpPr txBox="1"/>
          <p:nvPr/>
        </p:nvSpPr>
        <p:spPr>
          <a:xfrm>
            <a:off x="2591712" y="96137"/>
            <a:ext cx="7941926" cy="1107996"/>
          </a:xfrm>
          <a:prstGeom prst="rect">
            <a:avLst/>
          </a:prstGeom>
          <a:noFill/>
        </p:spPr>
        <p:txBody>
          <a:bodyPr wrap="square" rtlCol="0">
            <a:spAutoFit/>
          </a:bodyPr>
          <a:lstStyle/>
          <a:p>
            <a:r>
              <a:rPr lang="it-IT" sz="6600" dirty="0" err="1">
                <a:latin typeface="+mj-lt"/>
              </a:rPr>
              <a:t>What</a:t>
            </a:r>
            <a:r>
              <a:rPr lang="it-IT" sz="6600" dirty="0">
                <a:latin typeface="+mj-lt"/>
              </a:rPr>
              <a:t> are </a:t>
            </a:r>
            <a:r>
              <a:rPr lang="it-IT" sz="6600" dirty="0" err="1">
                <a:latin typeface="+mj-lt"/>
              </a:rPr>
              <a:t>Biophotons</a:t>
            </a:r>
            <a:r>
              <a:rPr lang="it-IT" sz="6600" dirty="0">
                <a:latin typeface="+mj-lt"/>
              </a:rPr>
              <a:t>?</a:t>
            </a:r>
          </a:p>
        </p:txBody>
      </p:sp>
      <p:sp>
        <p:nvSpPr>
          <p:cNvPr id="6" name="CasellaDiTesto 5">
            <a:extLst>
              <a:ext uri="{FF2B5EF4-FFF2-40B4-BE49-F238E27FC236}">
                <a16:creationId xmlns:a16="http://schemas.microsoft.com/office/drawing/2014/main" id="{C5C90D96-6918-6B9C-D867-1FB25DA67C83}"/>
              </a:ext>
            </a:extLst>
          </p:cNvPr>
          <p:cNvSpPr txBox="1"/>
          <p:nvPr/>
        </p:nvSpPr>
        <p:spPr>
          <a:xfrm>
            <a:off x="6095999" y="5149552"/>
            <a:ext cx="5918671" cy="1323439"/>
          </a:xfrm>
          <a:prstGeom prst="rect">
            <a:avLst/>
          </a:prstGeom>
          <a:noFill/>
        </p:spPr>
        <p:txBody>
          <a:bodyPr wrap="square">
            <a:spAutoFit/>
          </a:bodyPr>
          <a:lstStyle/>
          <a:p>
            <a:r>
              <a:rPr lang="en-US" sz="2000" dirty="0"/>
              <a:t>This excludes the possibility that it is the product of either some radiative decay produced by traces of radioactive substances present in the organism or by the passage of cosmic rays.</a:t>
            </a:r>
            <a:endParaRPr lang="it-IT" sz="2000" dirty="0"/>
          </a:p>
        </p:txBody>
      </p:sp>
      <p:sp>
        <p:nvSpPr>
          <p:cNvPr id="7" name="CasellaDiTesto 6">
            <a:extLst>
              <a:ext uri="{FF2B5EF4-FFF2-40B4-BE49-F238E27FC236}">
                <a16:creationId xmlns:a16="http://schemas.microsoft.com/office/drawing/2014/main" id="{49A75EC0-0E18-1DFB-0FA4-B6021D889652}"/>
              </a:ext>
            </a:extLst>
          </p:cNvPr>
          <p:cNvSpPr txBox="1"/>
          <p:nvPr/>
        </p:nvSpPr>
        <p:spPr>
          <a:xfrm>
            <a:off x="633918" y="1212510"/>
            <a:ext cx="10924162" cy="707886"/>
          </a:xfrm>
          <a:prstGeom prst="rect">
            <a:avLst/>
          </a:prstGeom>
          <a:noFill/>
        </p:spPr>
        <p:txBody>
          <a:bodyPr wrap="square" rtlCol="0">
            <a:spAutoFit/>
          </a:bodyPr>
          <a:lstStyle/>
          <a:p>
            <a:r>
              <a:rPr lang="en-US" sz="2000" dirty="0"/>
              <a:t>Living organisms emit ultra-weak electromagnetic radiation, ranging from a few to several hundred photons per second per square centimeter of surface area.</a:t>
            </a:r>
            <a:endParaRPr lang="en-GB" sz="2000" dirty="0"/>
          </a:p>
        </p:txBody>
      </p:sp>
      <p:pic>
        <p:nvPicPr>
          <p:cNvPr id="1026" name="Picture 2" descr="Biophotons: The Coherent Light Particle In Every DNA Responsible For ...">
            <a:extLst>
              <a:ext uri="{FF2B5EF4-FFF2-40B4-BE49-F238E27FC236}">
                <a16:creationId xmlns:a16="http://schemas.microsoft.com/office/drawing/2014/main" id="{4DAF2113-E2D2-3930-5A1E-A5D6801A6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07" y="2156711"/>
            <a:ext cx="5104633" cy="425550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E8FE6A09-0E18-88C8-8C55-5127CAC623EA}"/>
              </a:ext>
            </a:extLst>
          </p:cNvPr>
          <p:cNvSpPr txBox="1"/>
          <p:nvPr/>
        </p:nvSpPr>
        <p:spPr>
          <a:xfrm>
            <a:off x="6039051" y="3183264"/>
            <a:ext cx="5856862" cy="400110"/>
          </a:xfrm>
          <a:prstGeom prst="rect">
            <a:avLst/>
          </a:prstGeom>
          <a:noFill/>
        </p:spPr>
        <p:txBody>
          <a:bodyPr wrap="square">
            <a:spAutoFit/>
          </a:bodyPr>
          <a:lstStyle/>
          <a:p>
            <a:r>
              <a:rPr lang="en-GB" sz="2000" b="1" dirty="0">
                <a:cs typeface="Times New Roman" panose="02020603050405020304" pitchFamily="18" charset="0"/>
              </a:rPr>
              <a:t>If you kill the organism this emission goes away!</a:t>
            </a:r>
            <a:endParaRPr lang="en-GB" sz="2000" b="1" dirty="0"/>
          </a:p>
        </p:txBody>
      </p:sp>
      <p:sp>
        <p:nvSpPr>
          <p:cNvPr id="10" name="CasellaDiTesto 9">
            <a:extLst>
              <a:ext uri="{FF2B5EF4-FFF2-40B4-BE49-F238E27FC236}">
                <a16:creationId xmlns:a16="http://schemas.microsoft.com/office/drawing/2014/main" id="{4A0116EB-E96A-A3E5-E3D4-28F0524C52C8}"/>
              </a:ext>
            </a:extLst>
          </p:cNvPr>
          <p:cNvSpPr txBox="1"/>
          <p:nvPr/>
        </p:nvSpPr>
        <p:spPr>
          <a:xfrm>
            <a:off x="6039051" y="4497268"/>
            <a:ext cx="5856862" cy="400110"/>
          </a:xfrm>
          <a:prstGeom prst="rect">
            <a:avLst/>
          </a:prstGeom>
          <a:noFill/>
        </p:spPr>
        <p:txBody>
          <a:bodyPr wrap="square">
            <a:spAutoFit/>
          </a:bodyPr>
          <a:lstStyle/>
          <a:p>
            <a:r>
              <a:rPr lang="en-GB" sz="2000" b="1" dirty="0">
                <a:cs typeface="Times New Roman" panose="02020603050405020304" pitchFamily="18" charset="0"/>
              </a:rPr>
              <a:t>When the life begins, the emission starts to exist!</a:t>
            </a:r>
            <a:endParaRPr lang="en-GB" sz="2000" b="1" dirty="0"/>
          </a:p>
        </p:txBody>
      </p:sp>
      <p:sp>
        <p:nvSpPr>
          <p:cNvPr id="12" name="CasellaDiTesto 11">
            <a:extLst>
              <a:ext uri="{FF2B5EF4-FFF2-40B4-BE49-F238E27FC236}">
                <a16:creationId xmlns:a16="http://schemas.microsoft.com/office/drawing/2014/main" id="{A529203D-B293-1366-5486-F68805048AD6}"/>
              </a:ext>
            </a:extLst>
          </p:cNvPr>
          <p:cNvSpPr txBox="1"/>
          <p:nvPr/>
        </p:nvSpPr>
        <p:spPr>
          <a:xfrm>
            <a:off x="5858482" y="2095720"/>
            <a:ext cx="6094378" cy="1015663"/>
          </a:xfrm>
          <a:prstGeom prst="rect">
            <a:avLst/>
          </a:prstGeom>
          <a:noFill/>
        </p:spPr>
        <p:txBody>
          <a:bodyPr wrap="square">
            <a:spAutoFit/>
          </a:bodyPr>
          <a:lstStyle/>
          <a:p>
            <a:pPr marL="179388" indent="0" hangingPunct="1">
              <a:lnSpc>
                <a:spcPct val="100000"/>
              </a:lnSpc>
            </a:pPr>
            <a:r>
              <a:rPr lang="en-GB" altLang="en-US" sz="2000" dirty="0">
                <a:latin typeface="Times New Roman" panose="02020603050405020304" pitchFamily="18" charset="0"/>
                <a:cs typeface="Times New Roman" panose="02020603050405020304" pitchFamily="18" charset="0"/>
              </a:rPr>
              <a:t>The emission occurs in the visible energy range:</a:t>
            </a:r>
          </a:p>
          <a:p>
            <a:pPr marL="465138" indent="-285750" hangingPunct="1">
              <a:lnSpc>
                <a:spcPct val="100000"/>
              </a:lnSpc>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Energy → 1.7 eV – 3 eV</a:t>
            </a:r>
          </a:p>
          <a:p>
            <a:pPr marL="465138" indent="-285750" hangingPunct="1">
              <a:lnSpc>
                <a:spcPct val="100000"/>
              </a:lnSpc>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Wavelength → 400 nm – 700 nm</a:t>
            </a:r>
          </a:p>
        </p:txBody>
      </p:sp>
      <p:sp>
        <p:nvSpPr>
          <p:cNvPr id="13" name="Freccia in giù 12">
            <a:extLst>
              <a:ext uri="{FF2B5EF4-FFF2-40B4-BE49-F238E27FC236}">
                <a16:creationId xmlns:a16="http://schemas.microsoft.com/office/drawing/2014/main" id="{031CC3A2-80F5-DF0B-C522-0E0EB4054D3A}"/>
              </a:ext>
            </a:extLst>
          </p:cNvPr>
          <p:cNvSpPr/>
          <p:nvPr/>
        </p:nvSpPr>
        <p:spPr>
          <a:xfrm>
            <a:off x="8763201" y="3735171"/>
            <a:ext cx="408562" cy="6036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002AC8E5-8DC0-5425-F807-262513ADBF8C}"/>
              </a:ext>
            </a:extLst>
          </p:cNvPr>
          <p:cNvSpPr txBox="1"/>
          <p:nvPr/>
        </p:nvSpPr>
        <p:spPr>
          <a:xfrm>
            <a:off x="9171763" y="3816260"/>
            <a:ext cx="1361875" cy="400110"/>
          </a:xfrm>
          <a:prstGeom prst="rect">
            <a:avLst/>
          </a:prstGeom>
          <a:noFill/>
        </p:spPr>
        <p:txBody>
          <a:bodyPr wrap="square">
            <a:spAutoFit/>
          </a:bodyPr>
          <a:lstStyle/>
          <a:p>
            <a:r>
              <a:rPr lang="en-GB" sz="2000" b="1" dirty="0">
                <a:cs typeface="Times New Roman" panose="02020603050405020304" pitchFamily="18" charset="0"/>
              </a:rPr>
              <a:t>Therefore</a:t>
            </a:r>
            <a:endParaRPr lang="en-GB" sz="2000" b="1" dirty="0"/>
          </a:p>
        </p:txBody>
      </p:sp>
      <p:sp>
        <p:nvSpPr>
          <p:cNvPr id="16" name="CasellaDiTesto 15">
            <a:extLst>
              <a:ext uri="{FF2B5EF4-FFF2-40B4-BE49-F238E27FC236}">
                <a16:creationId xmlns:a16="http://schemas.microsoft.com/office/drawing/2014/main" id="{592B8AE7-D9E2-8D3B-1723-DF960AAB86EE}"/>
              </a:ext>
            </a:extLst>
          </p:cNvPr>
          <p:cNvSpPr txBox="1"/>
          <p:nvPr/>
        </p:nvSpPr>
        <p:spPr>
          <a:xfrm>
            <a:off x="1423479" y="6412215"/>
            <a:ext cx="3780819" cy="338554"/>
          </a:xfrm>
          <a:prstGeom prst="rect">
            <a:avLst/>
          </a:prstGeom>
          <a:noFill/>
        </p:spPr>
        <p:txBody>
          <a:bodyPr wrap="square">
            <a:spAutoFit/>
          </a:bodyPr>
          <a:lstStyle/>
          <a:p>
            <a:r>
              <a:rPr lang="en-US" sz="1600" i="1" dirty="0"/>
              <a:t>Pictures of biophotons emitted by a leaf.</a:t>
            </a:r>
            <a:endParaRPr lang="it-IT" sz="1600" i="1" dirty="0"/>
          </a:p>
        </p:txBody>
      </p:sp>
    </p:spTree>
    <p:extLst>
      <p:ext uri="{BB962C8B-B14F-4D97-AF65-F5344CB8AC3E}">
        <p14:creationId xmlns:p14="http://schemas.microsoft.com/office/powerpoint/2010/main" val="74610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B9A69DD-07E7-1783-C4EF-244B2FAAF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43" y="2066719"/>
            <a:ext cx="7952655" cy="4353535"/>
          </a:xfrm>
          <a:prstGeom prst="rect">
            <a:avLst/>
          </a:prstGeom>
        </p:spPr>
      </p:pic>
      <p:sp>
        <p:nvSpPr>
          <p:cNvPr id="8" name="CasellaDiTesto 7">
            <a:extLst>
              <a:ext uri="{FF2B5EF4-FFF2-40B4-BE49-F238E27FC236}">
                <a16:creationId xmlns:a16="http://schemas.microsoft.com/office/drawing/2014/main" id="{72E4794D-85F6-FDBF-2A13-4AE0A7E25B0D}"/>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Performed</a:t>
            </a:r>
            <a:r>
              <a:rPr lang="it-IT" sz="6600" dirty="0">
                <a:latin typeface="+mj-lt"/>
              </a:rPr>
              <a:t> </a:t>
            </a:r>
            <a:r>
              <a:rPr lang="it-IT" sz="6600" dirty="0" err="1">
                <a:latin typeface="+mj-lt"/>
              </a:rPr>
              <a:t>measurements</a:t>
            </a:r>
            <a:endParaRPr lang="it-IT" sz="6600" dirty="0">
              <a:latin typeface="+mj-lt"/>
            </a:endParaRPr>
          </a:p>
        </p:txBody>
      </p:sp>
      <p:sp>
        <p:nvSpPr>
          <p:cNvPr id="9" name="CasellaDiTesto 8">
            <a:extLst>
              <a:ext uri="{FF2B5EF4-FFF2-40B4-BE49-F238E27FC236}">
                <a16:creationId xmlns:a16="http://schemas.microsoft.com/office/drawing/2014/main" id="{1A8BF229-8F27-3E82-6E1D-40CCCCB4996C}"/>
              </a:ext>
            </a:extLst>
          </p:cNvPr>
          <p:cNvSpPr txBox="1"/>
          <p:nvPr/>
        </p:nvSpPr>
        <p:spPr>
          <a:xfrm>
            <a:off x="452043" y="1184777"/>
            <a:ext cx="10522897" cy="707886"/>
          </a:xfrm>
          <a:prstGeom prst="rect">
            <a:avLst/>
          </a:prstGeom>
          <a:noFill/>
        </p:spPr>
        <p:txBody>
          <a:bodyPr wrap="square">
            <a:spAutoFit/>
          </a:bodyPr>
          <a:lstStyle/>
          <a:p>
            <a:r>
              <a:rPr lang="en-US" sz="2000" dirty="0"/>
              <a:t>With the use of the filter </a:t>
            </a:r>
            <a:r>
              <a:rPr lang="en-US" sz="2000" dirty="0" err="1"/>
              <a:t>weel</a:t>
            </a:r>
            <a:r>
              <a:rPr lang="en-US" sz="2000" dirty="0"/>
              <a:t>, we estimated also the different spectral components of the light biophotons produced </a:t>
            </a:r>
            <a:endParaRPr lang="it-IT" sz="2000" dirty="0"/>
          </a:p>
        </p:txBody>
      </p:sp>
      <p:sp>
        <p:nvSpPr>
          <p:cNvPr id="10" name="Rettangolo 9">
            <a:extLst>
              <a:ext uri="{FF2B5EF4-FFF2-40B4-BE49-F238E27FC236}">
                <a16:creationId xmlns:a16="http://schemas.microsoft.com/office/drawing/2014/main" id="{A1464682-EC8C-F191-CBAA-4E9CCA217E45}"/>
              </a:ext>
            </a:extLst>
          </p:cNvPr>
          <p:cNvSpPr/>
          <p:nvPr/>
        </p:nvSpPr>
        <p:spPr>
          <a:xfrm>
            <a:off x="5789579" y="2173725"/>
            <a:ext cx="1633781" cy="400110"/>
          </a:xfrm>
          <a:prstGeom prst="rect">
            <a:avLst/>
          </a:prstGeom>
          <a:solidFill>
            <a:srgbClr val="66FF66"/>
          </a:solidFill>
        </p:spPr>
        <p:txBody>
          <a:bodyPr wrap="none">
            <a:spAutoFit/>
          </a:bodyPr>
          <a:lstStyle/>
          <a:p>
            <a:pPr algn="just"/>
            <a:r>
              <a:rPr lang="en-GB" altLang="en-US" sz="2000" dirty="0">
                <a:latin typeface="Times New Roman" panose="02020603050405020304" pitchFamily="18" charset="0"/>
                <a:cs typeface="Times New Roman" panose="02020603050405020304" pitchFamily="18" charset="0"/>
              </a:rPr>
              <a:t>76 lentils case</a:t>
            </a:r>
            <a:endParaRPr lang="en-US" sz="2000" dirty="0">
              <a:latin typeface="Times New Roman" panose="02020603050405020304" pitchFamily="18" charset="0"/>
              <a:cs typeface="Times New Roman" panose="02020603050405020304" pitchFamily="18" charset="0"/>
            </a:endParaRPr>
          </a:p>
        </p:txBody>
      </p:sp>
      <p:pic>
        <p:nvPicPr>
          <p:cNvPr id="11" name="Immagine 10">
            <a:extLst>
              <a:ext uri="{FF2B5EF4-FFF2-40B4-BE49-F238E27FC236}">
                <a16:creationId xmlns:a16="http://schemas.microsoft.com/office/drawing/2014/main" id="{B7CCA724-159E-55CA-43E0-2183CECD1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794" y="3032503"/>
            <a:ext cx="3570051" cy="3306902"/>
          </a:xfrm>
          <a:prstGeom prst="rect">
            <a:avLst/>
          </a:prstGeom>
        </p:spPr>
      </p:pic>
      <p:sp>
        <p:nvSpPr>
          <p:cNvPr id="12" name="Rettangolo 11">
            <a:extLst>
              <a:ext uri="{FF2B5EF4-FFF2-40B4-BE49-F238E27FC236}">
                <a16:creationId xmlns:a16="http://schemas.microsoft.com/office/drawing/2014/main" id="{865EE65E-A893-6193-3C34-E64D73271F68}"/>
              </a:ext>
            </a:extLst>
          </p:cNvPr>
          <p:cNvSpPr/>
          <p:nvPr/>
        </p:nvSpPr>
        <p:spPr>
          <a:xfrm>
            <a:off x="9332514" y="2316987"/>
            <a:ext cx="1864613" cy="369332"/>
          </a:xfrm>
          <a:prstGeom prst="rect">
            <a:avLst/>
          </a:prstGeom>
          <a:solidFill>
            <a:srgbClr val="E2FBFE"/>
          </a:solidFill>
        </p:spPr>
        <p:txBody>
          <a:bodyPr wrap="none">
            <a:spAutoFit/>
          </a:bodyPr>
          <a:lstStyle/>
          <a:p>
            <a:r>
              <a:rPr lang="it-IT" dirty="0">
                <a:latin typeface="Times New Roman" panose="02020603050405020304" pitchFamily="18" charset="0"/>
                <a:cs typeface="Times New Roman" panose="02020603050405020304" pitchFamily="18" charset="0"/>
              </a:rPr>
              <a:t>Filters </a:t>
            </a:r>
            <a:r>
              <a:rPr lang="it-IT" dirty="0" err="1">
                <a:latin typeface="Times New Roman" panose="02020603050405020304" pitchFamily="18" charset="0"/>
                <a:cs typeface="Times New Roman" panose="02020603050405020304" pitchFamily="18" charset="0"/>
              </a:rPr>
              <a:t>bandwidth</a:t>
            </a:r>
            <a:r>
              <a:rPr lang="it-I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839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F1EF286-1790-328D-253C-D52DB71F52F9}"/>
              </a:ext>
            </a:extLst>
          </p:cNvPr>
          <p:cNvPicPr>
            <a:picLocks noChangeAspect="1"/>
          </p:cNvPicPr>
          <p:nvPr/>
        </p:nvPicPr>
        <p:blipFill>
          <a:blip r:embed="rId2"/>
          <a:stretch>
            <a:fillRect/>
          </a:stretch>
        </p:blipFill>
        <p:spPr>
          <a:xfrm>
            <a:off x="321155" y="1341579"/>
            <a:ext cx="8708194" cy="5156617"/>
          </a:xfrm>
          <a:prstGeom prst="rect">
            <a:avLst/>
          </a:prstGeom>
        </p:spPr>
      </p:pic>
      <p:sp>
        <p:nvSpPr>
          <p:cNvPr id="6" name="Rettangolo 5">
            <a:extLst>
              <a:ext uri="{FF2B5EF4-FFF2-40B4-BE49-F238E27FC236}">
                <a16:creationId xmlns:a16="http://schemas.microsoft.com/office/drawing/2014/main" id="{D008575E-7F35-8354-6255-E61892539568}"/>
              </a:ext>
            </a:extLst>
          </p:cNvPr>
          <p:cNvSpPr/>
          <p:nvPr/>
        </p:nvSpPr>
        <p:spPr>
          <a:xfrm>
            <a:off x="8295993" y="4027531"/>
            <a:ext cx="862784" cy="12597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8CE66CA-08F0-A45A-B8FB-9C65F9D33DF5}"/>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Performed</a:t>
            </a:r>
            <a:r>
              <a:rPr lang="it-IT" sz="6600" dirty="0">
                <a:latin typeface="+mj-lt"/>
              </a:rPr>
              <a:t> </a:t>
            </a:r>
            <a:r>
              <a:rPr lang="it-IT" sz="6600" dirty="0" err="1">
                <a:latin typeface="+mj-lt"/>
              </a:rPr>
              <a:t>measurements</a:t>
            </a:r>
            <a:endParaRPr lang="it-IT" sz="6600" dirty="0">
              <a:latin typeface="+mj-lt"/>
            </a:endParaRPr>
          </a:p>
        </p:txBody>
      </p:sp>
      <p:sp>
        <p:nvSpPr>
          <p:cNvPr id="8" name="CasellaDiTesto 7">
            <a:extLst>
              <a:ext uri="{FF2B5EF4-FFF2-40B4-BE49-F238E27FC236}">
                <a16:creationId xmlns:a16="http://schemas.microsoft.com/office/drawing/2014/main" id="{C847633F-B9B4-E6A1-9A19-D6FE131C9E6C}"/>
              </a:ext>
            </a:extLst>
          </p:cNvPr>
          <p:cNvSpPr txBox="1"/>
          <p:nvPr/>
        </p:nvSpPr>
        <p:spPr>
          <a:xfrm>
            <a:off x="8295993" y="4027531"/>
            <a:ext cx="3758119" cy="2246769"/>
          </a:xfrm>
          <a:prstGeom prst="rect">
            <a:avLst/>
          </a:prstGeom>
          <a:noFill/>
        </p:spPr>
        <p:txBody>
          <a:bodyPr wrap="square">
            <a:spAutoFit/>
          </a:bodyPr>
          <a:lstStyle/>
          <a:p>
            <a:r>
              <a:rPr lang="en-US" sz="2000" u="sng" dirty="0">
                <a:solidFill>
                  <a:srgbClr val="FF0000"/>
                </a:solidFill>
              </a:rPr>
              <a:t>The shape is similar to the lentils case</a:t>
            </a:r>
            <a:r>
              <a:rPr lang="en-US" sz="2000" dirty="0"/>
              <a:t> but with a completely different time evolution - time distance between the minimum and the first maximum is here about 2 days, while it is 12 hours in the lentils case.</a:t>
            </a:r>
            <a:endParaRPr lang="it-IT" sz="2000" dirty="0"/>
          </a:p>
        </p:txBody>
      </p:sp>
      <p:sp>
        <p:nvSpPr>
          <p:cNvPr id="9" name="CasellaDiTesto 8">
            <a:extLst>
              <a:ext uri="{FF2B5EF4-FFF2-40B4-BE49-F238E27FC236}">
                <a16:creationId xmlns:a16="http://schemas.microsoft.com/office/drawing/2014/main" id="{DDAC381D-E82C-0221-2CEF-EF5F5838345F}"/>
              </a:ext>
            </a:extLst>
          </p:cNvPr>
          <p:cNvSpPr txBox="1"/>
          <p:nvPr/>
        </p:nvSpPr>
        <p:spPr>
          <a:xfrm>
            <a:off x="321155" y="950359"/>
            <a:ext cx="11081700" cy="400110"/>
          </a:xfrm>
          <a:prstGeom prst="rect">
            <a:avLst/>
          </a:prstGeom>
          <a:noFill/>
        </p:spPr>
        <p:txBody>
          <a:bodyPr wrap="square">
            <a:spAutoFit/>
          </a:bodyPr>
          <a:lstStyle/>
          <a:p>
            <a:r>
              <a:rPr lang="it-IT" sz="2000" dirty="0"/>
              <a:t>In the </a:t>
            </a:r>
            <a:r>
              <a:rPr lang="it-IT" sz="2000" dirty="0" err="1"/>
              <a:t>same</a:t>
            </a:r>
            <a:r>
              <a:rPr lang="it-IT" sz="2000" dirty="0"/>
              <a:t> way, </a:t>
            </a:r>
            <a:r>
              <a:rPr lang="it-IT" sz="2000" dirty="0" err="1"/>
              <a:t>spectral</a:t>
            </a:r>
            <a:r>
              <a:rPr lang="it-IT" sz="2000" dirty="0"/>
              <a:t> </a:t>
            </a:r>
            <a:r>
              <a:rPr lang="it-IT" sz="2000" dirty="0" err="1"/>
              <a:t>components</a:t>
            </a:r>
            <a:r>
              <a:rPr lang="it-IT" sz="2000" dirty="0"/>
              <a:t> </a:t>
            </a:r>
            <a:r>
              <a:rPr lang="it-IT" sz="2000" dirty="0" err="1"/>
              <a:t>were</a:t>
            </a:r>
            <a:r>
              <a:rPr lang="it-IT" sz="2000" dirty="0"/>
              <a:t> </a:t>
            </a:r>
            <a:r>
              <a:rPr lang="it-IT" sz="2000" dirty="0" err="1"/>
              <a:t>estimated</a:t>
            </a:r>
            <a:r>
              <a:rPr lang="it-IT" sz="2000" dirty="0"/>
              <a:t> </a:t>
            </a:r>
            <a:r>
              <a:rPr lang="it-IT" sz="2000" dirty="0" err="1"/>
              <a:t>also</a:t>
            </a:r>
            <a:r>
              <a:rPr lang="it-IT" sz="2000" dirty="0"/>
              <a:t> in the one </a:t>
            </a:r>
            <a:r>
              <a:rPr lang="it-IT" sz="2000" dirty="0" err="1"/>
              <a:t>bean</a:t>
            </a:r>
            <a:r>
              <a:rPr lang="it-IT" sz="2000" dirty="0"/>
              <a:t> </a:t>
            </a:r>
            <a:r>
              <a:rPr lang="it-IT" sz="2000" dirty="0" err="1"/>
              <a:t>measurement</a:t>
            </a:r>
            <a:r>
              <a:rPr lang="it-IT" sz="2000" dirty="0"/>
              <a:t>:</a:t>
            </a:r>
          </a:p>
        </p:txBody>
      </p:sp>
      <p:sp>
        <p:nvSpPr>
          <p:cNvPr id="10" name="CasellaDiTesto 9">
            <a:extLst>
              <a:ext uri="{FF2B5EF4-FFF2-40B4-BE49-F238E27FC236}">
                <a16:creationId xmlns:a16="http://schemas.microsoft.com/office/drawing/2014/main" id="{942F92D0-F7B9-5580-4E73-97E7F051185E}"/>
              </a:ext>
            </a:extLst>
          </p:cNvPr>
          <p:cNvSpPr txBox="1"/>
          <p:nvPr/>
        </p:nvSpPr>
        <p:spPr>
          <a:xfrm>
            <a:off x="9029349" y="2058355"/>
            <a:ext cx="3003000" cy="1200329"/>
          </a:xfrm>
          <a:prstGeom prst="rect">
            <a:avLst/>
          </a:prstGeom>
          <a:noFill/>
          <a:ln w="57150">
            <a:solidFill>
              <a:srgbClr val="FF0000"/>
            </a:solidFill>
          </a:ln>
        </p:spPr>
        <p:txBody>
          <a:bodyPr wrap="square" rtlCol="0">
            <a:spAutoFit/>
          </a:bodyPr>
          <a:lstStyle/>
          <a:p>
            <a:r>
              <a:rPr lang="it-IT" sz="2400" dirty="0" err="1"/>
              <a:t>Different</a:t>
            </a:r>
            <a:r>
              <a:rPr lang="it-IT" sz="2400" dirty="0"/>
              <a:t> </a:t>
            </a:r>
            <a:r>
              <a:rPr lang="it-IT" sz="2400" dirty="0" err="1"/>
              <a:t>seeds</a:t>
            </a:r>
            <a:r>
              <a:rPr lang="it-IT" sz="2400" dirty="0"/>
              <a:t> </a:t>
            </a:r>
            <a:r>
              <a:rPr lang="it-IT" sz="2400" dirty="0" err="1"/>
              <a:t>have</a:t>
            </a:r>
            <a:r>
              <a:rPr lang="it-IT" sz="2400" dirty="0"/>
              <a:t> </a:t>
            </a:r>
            <a:r>
              <a:rPr lang="it-IT" sz="2400" dirty="0" err="1"/>
              <a:t>different</a:t>
            </a:r>
            <a:r>
              <a:rPr lang="it-IT" sz="2400" dirty="0"/>
              <a:t> </a:t>
            </a:r>
            <a:r>
              <a:rPr lang="it-IT" sz="2400" dirty="0" err="1"/>
              <a:t>emissions</a:t>
            </a:r>
            <a:r>
              <a:rPr lang="it-IT" sz="2400" dirty="0"/>
              <a:t> </a:t>
            </a:r>
            <a:r>
              <a:rPr lang="it-IT" sz="2400" dirty="0" err="1"/>
              <a:t>but</a:t>
            </a:r>
            <a:r>
              <a:rPr lang="it-IT" sz="2400" dirty="0"/>
              <a:t> </a:t>
            </a:r>
            <a:r>
              <a:rPr lang="it-IT" sz="2400" dirty="0" err="1"/>
              <a:t>really</a:t>
            </a:r>
            <a:r>
              <a:rPr lang="it-IT" sz="2400" dirty="0"/>
              <a:t> </a:t>
            </a:r>
            <a:r>
              <a:rPr lang="it-IT" sz="2400" dirty="0" err="1"/>
              <a:t>similar</a:t>
            </a:r>
            <a:endParaRPr lang="it-IT" sz="2400" dirty="0"/>
          </a:p>
        </p:txBody>
      </p:sp>
      <p:sp>
        <p:nvSpPr>
          <p:cNvPr id="11" name="Rettangolo 10">
            <a:extLst>
              <a:ext uri="{FF2B5EF4-FFF2-40B4-BE49-F238E27FC236}">
                <a16:creationId xmlns:a16="http://schemas.microsoft.com/office/drawing/2014/main" id="{9F9C2738-B3B8-52B6-5E48-723757FFE1D0}"/>
              </a:ext>
            </a:extLst>
          </p:cNvPr>
          <p:cNvSpPr/>
          <p:nvPr/>
        </p:nvSpPr>
        <p:spPr>
          <a:xfrm>
            <a:off x="1035437" y="1858300"/>
            <a:ext cx="2185214" cy="400110"/>
          </a:xfrm>
          <a:prstGeom prst="rect">
            <a:avLst/>
          </a:prstGeom>
          <a:solidFill>
            <a:srgbClr val="66FF66"/>
          </a:solidFill>
        </p:spPr>
        <p:txBody>
          <a:bodyPr wrap="none">
            <a:spAutoFit/>
          </a:bodyPr>
          <a:lstStyle/>
          <a:p>
            <a:pPr algn="just"/>
            <a:r>
              <a:rPr lang="en-GB" sz="2000" dirty="0">
                <a:latin typeface="Times New Roman" panose="02020603050405020304" pitchFamily="18" charset="0"/>
                <a:cs typeface="Times New Roman" panose="02020603050405020304" pitchFamily="18" charset="0"/>
              </a:rPr>
              <a:t>One bean seed case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68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02CF139-8DDE-FC48-B758-4BC606D2B8D3}"/>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Other</a:t>
            </a:r>
            <a:r>
              <a:rPr lang="it-IT" sz="6600" dirty="0">
                <a:latin typeface="+mj-lt"/>
              </a:rPr>
              <a:t> </a:t>
            </a:r>
            <a:r>
              <a:rPr lang="it-IT" sz="6600" dirty="0" err="1">
                <a:latin typeface="+mj-lt"/>
              </a:rPr>
              <a:t>measurements</a:t>
            </a:r>
            <a:r>
              <a:rPr lang="it-IT" sz="6600" dirty="0">
                <a:latin typeface="+mj-lt"/>
              </a:rPr>
              <a:t> on </a:t>
            </a:r>
            <a:r>
              <a:rPr lang="it-IT" sz="6600" dirty="0" err="1">
                <a:latin typeface="+mj-lt"/>
              </a:rPr>
              <a:t>seeds</a:t>
            </a:r>
            <a:endParaRPr lang="it-IT" sz="6600" dirty="0">
              <a:latin typeface="+mj-lt"/>
            </a:endParaRPr>
          </a:p>
        </p:txBody>
      </p:sp>
      <p:sp>
        <p:nvSpPr>
          <p:cNvPr id="5" name="CasellaDiTesto 4">
            <a:extLst>
              <a:ext uri="{FF2B5EF4-FFF2-40B4-BE49-F238E27FC236}">
                <a16:creationId xmlns:a16="http://schemas.microsoft.com/office/drawing/2014/main" id="{3E7EF9F5-6F00-101C-7A04-5C741CE8F56A}"/>
              </a:ext>
            </a:extLst>
          </p:cNvPr>
          <p:cNvSpPr txBox="1"/>
          <p:nvPr/>
        </p:nvSpPr>
        <p:spPr>
          <a:xfrm>
            <a:off x="2653790" y="1221754"/>
            <a:ext cx="7151691" cy="369332"/>
          </a:xfrm>
          <a:prstGeom prst="rect">
            <a:avLst/>
          </a:prstGeom>
          <a:noFill/>
        </p:spPr>
        <p:txBody>
          <a:bodyPr wrap="square" rtlCol="0">
            <a:spAutoFit/>
          </a:bodyPr>
          <a:lstStyle/>
          <a:p>
            <a:r>
              <a:rPr lang="it-IT" b="1" dirty="0">
                <a:solidFill>
                  <a:srgbClr val="0070C0"/>
                </a:solidFill>
              </a:rPr>
              <a:t>C.M. </a:t>
            </a:r>
            <a:r>
              <a:rPr lang="it-IT" b="1" dirty="0" err="1">
                <a:solidFill>
                  <a:srgbClr val="0070C0"/>
                </a:solidFill>
              </a:rPr>
              <a:t>Gallep</a:t>
            </a:r>
            <a:r>
              <a:rPr lang="it-IT" b="1" dirty="0">
                <a:solidFill>
                  <a:srgbClr val="0070C0"/>
                </a:solidFill>
              </a:rPr>
              <a:t> and S.R. </a:t>
            </a:r>
            <a:r>
              <a:rPr lang="it-IT" b="1" dirty="0" err="1">
                <a:solidFill>
                  <a:srgbClr val="0070C0"/>
                </a:solidFill>
              </a:rPr>
              <a:t>dos</a:t>
            </a:r>
            <a:r>
              <a:rPr lang="it-IT" b="1" dirty="0">
                <a:solidFill>
                  <a:srgbClr val="0070C0"/>
                </a:solidFill>
              </a:rPr>
              <a:t> Santos , </a:t>
            </a:r>
            <a:r>
              <a:rPr lang="it-IT" b="1" dirty="0" err="1">
                <a:solidFill>
                  <a:srgbClr val="0070C0"/>
                </a:solidFill>
              </a:rPr>
              <a:t>Seed</a:t>
            </a:r>
            <a:r>
              <a:rPr lang="it-IT" b="1" dirty="0">
                <a:solidFill>
                  <a:srgbClr val="0070C0"/>
                </a:solidFill>
              </a:rPr>
              <a:t> Sci. &amp;</a:t>
            </a:r>
            <a:r>
              <a:rPr lang="it-IT" b="1" dirty="0" err="1">
                <a:solidFill>
                  <a:srgbClr val="0070C0"/>
                </a:solidFill>
              </a:rPr>
              <a:t>Technol</a:t>
            </a:r>
            <a:r>
              <a:rPr lang="it-IT" b="1" dirty="0">
                <a:solidFill>
                  <a:srgbClr val="0070C0"/>
                </a:solidFill>
              </a:rPr>
              <a:t>. 35, 607 (2007)</a:t>
            </a:r>
            <a:endParaRPr lang="en-US" b="1" dirty="0">
              <a:solidFill>
                <a:srgbClr val="0070C0"/>
              </a:solidFill>
            </a:endParaRPr>
          </a:p>
        </p:txBody>
      </p:sp>
      <p:pic>
        <p:nvPicPr>
          <p:cNvPr id="6" name="Picture 3">
            <a:extLst>
              <a:ext uri="{FF2B5EF4-FFF2-40B4-BE49-F238E27FC236}">
                <a16:creationId xmlns:a16="http://schemas.microsoft.com/office/drawing/2014/main" id="{0CDC6EAF-3437-1C03-9266-180B26293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4" y="2323117"/>
            <a:ext cx="6333298" cy="443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ommon wheat (Triticum aestivum) – Ottieni la licenza per le foto – 388618  ❘ StockFood">
            <a:extLst>
              <a:ext uri="{FF2B5EF4-FFF2-40B4-BE49-F238E27FC236}">
                <a16:creationId xmlns:a16="http://schemas.microsoft.com/office/drawing/2014/main" id="{50BCCE02-9DC2-8396-6B46-63DDB80E8D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902" y="1872601"/>
            <a:ext cx="3588903" cy="238498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D4D1EA0-A733-40FC-0965-043F86EE3B84}"/>
              </a:ext>
            </a:extLst>
          </p:cNvPr>
          <p:cNvSpPr txBox="1"/>
          <p:nvPr/>
        </p:nvSpPr>
        <p:spPr>
          <a:xfrm>
            <a:off x="492264" y="1726269"/>
            <a:ext cx="6579744" cy="461665"/>
          </a:xfrm>
          <a:prstGeom prst="rect">
            <a:avLst/>
          </a:prstGeom>
          <a:solidFill>
            <a:schemeClr val="bg1"/>
          </a:solidFill>
        </p:spPr>
        <p:txBody>
          <a:bodyPr wrap="square" rtlCol="0">
            <a:spAutoFit/>
          </a:bodyPr>
          <a:lstStyle/>
          <a:p>
            <a:r>
              <a:rPr lang="it-IT" sz="2400" dirty="0">
                <a:cs typeface="Times New Roman" panose="02020603050405020304" pitchFamily="18" charset="0"/>
              </a:rPr>
              <a:t>50 </a:t>
            </a:r>
            <a:r>
              <a:rPr lang="it-IT" sz="2400" dirty="0" err="1">
                <a:cs typeface="Times New Roman" panose="02020603050405020304" pitchFamily="18" charset="0"/>
              </a:rPr>
              <a:t>seeds</a:t>
            </a:r>
            <a:r>
              <a:rPr lang="it-IT" sz="2400" dirty="0">
                <a:cs typeface="Times New Roman" panose="02020603050405020304" pitchFamily="18" charset="0"/>
              </a:rPr>
              <a:t> of  </a:t>
            </a:r>
            <a:r>
              <a:rPr lang="it-IT" sz="2400" dirty="0" err="1">
                <a:cs typeface="Times New Roman" panose="02020603050405020304" pitchFamily="18" charset="0"/>
              </a:rPr>
              <a:t>Triticum</a:t>
            </a:r>
            <a:r>
              <a:rPr lang="it-IT" sz="2400" dirty="0">
                <a:cs typeface="Times New Roman" panose="02020603050405020304" pitchFamily="18" charset="0"/>
              </a:rPr>
              <a:t> </a:t>
            </a:r>
            <a:r>
              <a:rPr lang="it-IT" sz="2400" dirty="0" err="1">
                <a:cs typeface="Times New Roman" panose="02020603050405020304" pitchFamily="18" charset="0"/>
              </a:rPr>
              <a:t>aestivum</a:t>
            </a:r>
            <a:r>
              <a:rPr lang="it-IT" sz="2400" dirty="0">
                <a:cs typeface="Times New Roman" panose="02020603050405020304" pitchFamily="18" charset="0"/>
              </a:rPr>
              <a:t> – common </a:t>
            </a:r>
            <a:r>
              <a:rPr lang="it-IT" sz="2400" dirty="0" err="1">
                <a:cs typeface="Times New Roman" panose="02020603050405020304" pitchFamily="18" charset="0"/>
              </a:rPr>
              <a:t>wheat</a:t>
            </a:r>
            <a:endParaRPr lang="en-US" sz="2400" dirty="0">
              <a:cs typeface="Times New Roman" panose="02020603050405020304" pitchFamily="18" charset="0"/>
            </a:endParaRPr>
          </a:p>
        </p:txBody>
      </p:sp>
      <p:sp>
        <p:nvSpPr>
          <p:cNvPr id="9" name="CasellaDiTesto 8">
            <a:extLst>
              <a:ext uri="{FF2B5EF4-FFF2-40B4-BE49-F238E27FC236}">
                <a16:creationId xmlns:a16="http://schemas.microsoft.com/office/drawing/2014/main" id="{4825509F-B693-EADC-9AC0-C55443E101B1}"/>
              </a:ext>
            </a:extLst>
          </p:cNvPr>
          <p:cNvSpPr txBox="1"/>
          <p:nvPr/>
        </p:nvSpPr>
        <p:spPr>
          <a:xfrm>
            <a:off x="6948785" y="4894950"/>
            <a:ext cx="4442304" cy="1323439"/>
          </a:xfrm>
          <a:prstGeom prst="rect">
            <a:avLst/>
          </a:prstGeom>
          <a:noFill/>
          <a:ln w="28575">
            <a:solidFill>
              <a:srgbClr val="FF0000"/>
            </a:solidFill>
          </a:ln>
        </p:spPr>
        <p:txBody>
          <a:bodyPr wrap="square" rtlCol="0">
            <a:spAutoFit/>
          </a:bodyPr>
          <a:lstStyle/>
          <a:p>
            <a:pPr algn="just"/>
            <a:r>
              <a:rPr lang="it-IT" sz="2000" dirty="0" err="1">
                <a:cs typeface="Times New Roman" panose="02020603050405020304" pitchFamily="18" charset="0"/>
              </a:rPr>
              <a:t>Normalizing</a:t>
            </a:r>
            <a:r>
              <a:rPr lang="it-IT" sz="2000" dirty="0">
                <a:cs typeface="Times New Roman" panose="02020603050405020304" pitchFamily="18" charset="0"/>
              </a:rPr>
              <a:t> for the </a:t>
            </a:r>
            <a:r>
              <a:rPr lang="it-IT" sz="2000" dirty="0" err="1">
                <a:cs typeface="Times New Roman" panose="02020603050405020304" pitchFamily="18" charset="0"/>
              </a:rPr>
              <a:t>number</a:t>
            </a:r>
            <a:r>
              <a:rPr lang="it-IT" sz="2000" dirty="0">
                <a:cs typeface="Times New Roman" panose="02020603050405020304" pitchFamily="18" charset="0"/>
              </a:rPr>
              <a:t> of </a:t>
            </a:r>
            <a:r>
              <a:rPr lang="it-IT" sz="2000" dirty="0" err="1">
                <a:cs typeface="Times New Roman" panose="02020603050405020304" pitchFamily="18" charset="0"/>
              </a:rPr>
              <a:t>seeds</a:t>
            </a:r>
            <a:r>
              <a:rPr lang="it-IT" sz="2000" dirty="0">
                <a:cs typeface="Times New Roman" panose="02020603050405020304" pitchFamily="18" charset="0"/>
              </a:rPr>
              <a:t> and the time window size </a:t>
            </a:r>
            <a:r>
              <a:rPr lang="it-IT" sz="2000" dirty="0" err="1">
                <a:cs typeface="Times New Roman" panose="02020603050405020304" pitchFamily="18" charset="0"/>
              </a:rPr>
              <a:t>we</a:t>
            </a:r>
            <a:r>
              <a:rPr lang="it-IT" sz="2000" dirty="0">
                <a:cs typeface="Times New Roman" panose="02020603050405020304" pitchFamily="18" charset="0"/>
              </a:rPr>
              <a:t> </a:t>
            </a:r>
            <a:r>
              <a:rPr lang="it-IT" sz="2000" dirty="0" err="1">
                <a:cs typeface="Times New Roman" panose="02020603050405020304" pitchFamily="18" charset="0"/>
              </a:rPr>
              <a:t>obtain</a:t>
            </a:r>
            <a:r>
              <a:rPr lang="it-IT" sz="2000" dirty="0">
                <a:cs typeface="Times New Roman" panose="02020603050405020304" pitchFamily="18" charset="0"/>
              </a:rPr>
              <a:t> </a:t>
            </a:r>
            <a:r>
              <a:rPr lang="it-IT" sz="2000" dirty="0" err="1">
                <a:cs typeface="Times New Roman" panose="02020603050405020304" pitchFamily="18" charset="0"/>
              </a:rPr>
              <a:t>almost</a:t>
            </a:r>
            <a:r>
              <a:rPr lang="it-IT" sz="2000" dirty="0">
                <a:cs typeface="Times New Roman" panose="02020603050405020304" pitchFamily="18" charset="0"/>
              </a:rPr>
              <a:t> the </a:t>
            </a:r>
            <a:r>
              <a:rPr lang="it-IT" sz="2000" dirty="0" err="1">
                <a:cs typeface="Times New Roman" panose="02020603050405020304" pitchFamily="18" charset="0"/>
              </a:rPr>
              <a:t>same</a:t>
            </a:r>
            <a:r>
              <a:rPr lang="it-IT" sz="2000" dirty="0">
                <a:cs typeface="Times New Roman" panose="02020603050405020304" pitchFamily="18" charset="0"/>
              </a:rPr>
              <a:t> </a:t>
            </a:r>
            <a:r>
              <a:rPr lang="it-IT" sz="2000" dirty="0" err="1">
                <a:cs typeface="Times New Roman" panose="02020603050405020304" pitchFamily="18" charset="0"/>
              </a:rPr>
              <a:t>counts</a:t>
            </a:r>
            <a:r>
              <a:rPr lang="it-IT" sz="2000" dirty="0">
                <a:cs typeface="Times New Roman" panose="02020603050405020304" pitchFamily="18" charset="0"/>
              </a:rPr>
              <a:t>/sec of the </a:t>
            </a:r>
            <a:r>
              <a:rPr lang="it-IT" sz="2000" dirty="0" err="1">
                <a:cs typeface="Times New Roman" panose="02020603050405020304" pitchFamily="18" charset="0"/>
              </a:rPr>
              <a:t>lentil</a:t>
            </a:r>
            <a:r>
              <a:rPr lang="it-IT" sz="2000" dirty="0">
                <a:cs typeface="Times New Roman" panose="02020603050405020304" pitchFamily="18" charset="0"/>
              </a:rPr>
              <a:t> </a:t>
            </a:r>
            <a:r>
              <a:rPr lang="it-IT" sz="2000" dirty="0" err="1">
                <a:cs typeface="Times New Roman" panose="02020603050405020304" pitchFamily="18" charset="0"/>
              </a:rPr>
              <a:t>seeds</a:t>
            </a:r>
            <a:endParaRPr lang="en-US" sz="2000" dirty="0">
              <a:cs typeface="Times New Roman" panose="02020603050405020304" pitchFamily="18" charset="0"/>
            </a:endParaRPr>
          </a:p>
        </p:txBody>
      </p:sp>
    </p:spTree>
    <p:extLst>
      <p:ext uri="{BB962C8B-B14F-4D97-AF65-F5344CB8AC3E}">
        <p14:creationId xmlns:p14="http://schemas.microsoft.com/office/powerpoint/2010/main" val="199547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02CF139-8DDE-FC48-B758-4BC606D2B8D3}"/>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Other</a:t>
            </a:r>
            <a:r>
              <a:rPr lang="it-IT" sz="6600" dirty="0">
                <a:latin typeface="+mj-lt"/>
              </a:rPr>
              <a:t> </a:t>
            </a:r>
            <a:r>
              <a:rPr lang="it-IT" sz="6600" dirty="0" err="1">
                <a:latin typeface="+mj-lt"/>
              </a:rPr>
              <a:t>measurements</a:t>
            </a:r>
            <a:r>
              <a:rPr lang="it-IT" sz="6600" dirty="0">
                <a:latin typeface="+mj-lt"/>
              </a:rPr>
              <a:t> on </a:t>
            </a:r>
            <a:r>
              <a:rPr lang="it-IT" sz="6600" dirty="0" err="1">
                <a:latin typeface="+mj-lt"/>
              </a:rPr>
              <a:t>seeds</a:t>
            </a:r>
            <a:endParaRPr lang="it-IT" sz="6600" dirty="0">
              <a:latin typeface="+mj-lt"/>
            </a:endParaRPr>
          </a:p>
        </p:txBody>
      </p:sp>
      <p:sp>
        <p:nvSpPr>
          <p:cNvPr id="5" name="CasellaDiTesto 4">
            <a:extLst>
              <a:ext uri="{FF2B5EF4-FFF2-40B4-BE49-F238E27FC236}">
                <a16:creationId xmlns:a16="http://schemas.microsoft.com/office/drawing/2014/main" id="{3E7EF9F5-6F00-101C-7A04-5C741CE8F56A}"/>
              </a:ext>
            </a:extLst>
          </p:cNvPr>
          <p:cNvSpPr txBox="1"/>
          <p:nvPr/>
        </p:nvSpPr>
        <p:spPr>
          <a:xfrm>
            <a:off x="3186499" y="1221753"/>
            <a:ext cx="5819001" cy="369332"/>
          </a:xfrm>
          <a:prstGeom prst="rect">
            <a:avLst/>
          </a:prstGeom>
          <a:noFill/>
        </p:spPr>
        <p:txBody>
          <a:bodyPr wrap="square" rtlCol="0">
            <a:spAutoFit/>
          </a:bodyPr>
          <a:lstStyle/>
          <a:p>
            <a:r>
              <a:rPr lang="en-US" b="1">
                <a:solidFill>
                  <a:srgbClr val="0070C0"/>
                </a:solidFill>
              </a:rPr>
              <a:t>H. Saeidfirozeh et al. Scientific Reports (2018) 8:16231 </a:t>
            </a:r>
            <a:endParaRPr lang="en-US" b="1" dirty="0">
              <a:solidFill>
                <a:srgbClr val="0070C0"/>
              </a:solidFill>
            </a:endParaRPr>
          </a:p>
        </p:txBody>
      </p:sp>
      <p:pic>
        <p:nvPicPr>
          <p:cNvPr id="2" name="Picture 2">
            <a:extLst>
              <a:ext uri="{FF2B5EF4-FFF2-40B4-BE49-F238E27FC236}">
                <a16:creationId xmlns:a16="http://schemas.microsoft.com/office/drawing/2014/main" id="{A4C4D1AA-C3D0-30C4-A5C4-6AB95AAB5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 y="2548647"/>
            <a:ext cx="7283397" cy="408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descr="Arabidopsis thaliana - Wikipedia">
            <a:extLst>
              <a:ext uri="{FF2B5EF4-FFF2-40B4-BE49-F238E27FC236}">
                <a16:creationId xmlns:a16="http://schemas.microsoft.com/office/drawing/2014/main" id="{3F01C703-79E2-519C-E546-CB6AD37732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633" y="1829602"/>
            <a:ext cx="3287346" cy="2465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EEE836C3-6C9D-AB94-28DE-57045122D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952" y="4464996"/>
            <a:ext cx="5582048" cy="20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a:extLst>
              <a:ext uri="{FF2B5EF4-FFF2-40B4-BE49-F238E27FC236}">
                <a16:creationId xmlns:a16="http://schemas.microsoft.com/office/drawing/2014/main" id="{B60C92B9-A7B3-4823-AA3B-7166BBB65088}"/>
              </a:ext>
            </a:extLst>
          </p:cNvPr>
          <p:cNvSpPr txBox="1"/>
          <p:nvPr/>
        </p:nvSpPr>
        <p:spPr>
          <a:xfrm>
            <a:off x="623143" y="1715923"/>
            <a:ext cx="6060331" cy="707886"/>
          </a:xfrm>
          <a:prstGeom prst="rect">
            <a:avLst/>
          </a:prstGeom>
          <a:solidFill>
            <a:schemeClr val="bg1"/>
          </a:solidFill>
        </p:spPr>
        <p:txBody>
          <a:bodyPr wrap="square" rtlCol="0">
            <a:spAutoFit/>
          </a:bodyPr>
          <a:lstStyle/>
          <a:p>
            <a:pPr algn="just"/>
            <a:r>
              <a:rPr lang="it-IT" sz="2000" dirty="0"/>
              <a:t>7000 </a:t>
            </a:r>
            <a:r>
              <a:rPr lang="it-IT" sz="2000" dirty="0" err="1"/>
              <a:t>seeds</a:t>
            </a:r>
            <a:r>
              <a:rPr lang="it-IT" sz="2000" dirty="0"/>
              <a:t> of  </a:t>
            </a:r>
            <a:r>
              <a:rPr lang="it-IT" sz="2000" dirty="0" err="1"/>
              <a:t>Arabidopsis</a:t>
            </a:r>
            <a:r>
              <a:rPr lang="it-IT" sz="2000" dirty="0"/>
              <a:t> </a:t>
            </a:r>
            <a:r>
              <a:rPr lang="it-IT" sz="2000" dirty="0" err="1"/>
              <a:t>thaliana</a:t>
            </a:r>
            <a:r>
              <a:rPr lang="it-IT" sz="2000" dirty="0"/>
              <a:t> </a:t>
            </a:r>
            <a:r>
              <a:rPr lang="it-IT" sz="2000" dirty="0" err="1"/>
              <a:t>placed</a:t>
            </a:r>
            <a:r>
              <a:rPr lang="it-IT" sz="2000" dirty="0"/>
              <a:t> on a Petri </a:t>
            </a:r>
            <a:r>
              <a:rPr lang="it-IT" sz="2000" dirty="0" err="1"/>
              <a:t>dish</a:t>
            </a:r>
            <a:r>
              <a:rPr lang="it-IT" sz="2000" dirty="0"/>
              <a:t> with Agar medium </a:t>
            </a:r>
            <a:endParaRPr lang="en-US" sz="2000" dirty="0"/>
          </a:p>
        </p:txBody>
      </p:sp>
    </p:spTree>
    <p:extLst>
      <p:ext uri="{BB962C8B-B14F-4D97-AF65-F5344CB8AC3E}">
        <p14:creationId xmlns:p14="http://schemas.microsoft.com/office/powerpoint/2010/main" val="80985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9101A69-E99B-FE10-30E6-BB23971E3DF7}"/>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Some </a:t>
            </a:r>
            <a:r>
              <a:rPr lang="it-IT" sz="6600" dirty="0" err="1">
                <a:latin typeface="+mj-lt"/>
              </a:rPr>
              <a:t>Evaluations</a:t>
            </a:r>
            <a:endParaRPr lang="it-IT" sz="6600" dirty="0">
              <a:latin typeface="+mj-lt"/>
            </a:endParaRPr>
          </a:p>
        </p:txBody>
      </p:sp>
      <p:sp>
        <p:nvSpPr>
          <p:cNvPr id="7" name="CasellaDiTesto 6">
            <a:extLst>
              <a:ext uri="{FF2B5EF4-FFF2-40B4-BE49-F238E27FC236}">
                <a16:creationId xmlns:a16="http://schemas.microsoft.com/office/drawing/2014/main" id="{D2BB6173-4753-7284-A895-780235495365}"/>
              </a:ext>
            </a:extLst>
          </p:cNvPr>
          <p:cNvSpPr txBox="1"/>
          <p:nvPr/>
        </p:nvSpPr>
        <p:spPr>
          <a:xfrm>
            <a:off x="2287621" y="2351858"/>
            <a:ext cx="8150158" cy="1015663"/>
          </a:xfrm>
          <a:prstGeom prst="rect">
            <a:avLst/>
          </a:prstGeom>
          <a:noFill/>
        </p:spPr>
        <p:txBody>
          <a:bodyPr wrap="square">
            <a:spAutoFit/>
          </a:bodyPr>
          <a:lstStyle/>
          <a:p>
            <a:r>
              <a:rPr lang="en-US" sz="2000" dirty="0"/>
              <a:t>The very similar temporal </a:t>
            </a:r>
            <a:r>
              <a:rPr lang="en-US" sz="2000" dirty="0" err="1"/>
              <a:t>behaviour</a:t>
            </a:r>
            <a:r>
              <a:rPr lang="en-US" sz="2000" dirty="0"/>
              <a:t> led us to </a:t>
            </a:r>
            <a:r>
              <a:rPr lang="en-US" sz="2000" dirty="0">
                <a:solidFill>
                  <a:srgbClr val="FF0000"/>
                </a:solidFill>
              </a:rPr>
              <a:t>hypothesize the existence of a sort of generalized logistic equation </a:t>
            </a:r>
            <a:r>
              <a:rPr lang="en-US" sz="2000" dirty="0"/>
              <a:t>as a universal property of the connection between the system growth and the photon emission.</a:t>
            </a:r>
            <a:endParaRPr lang="it-IT" sz="2000" dirty="0"/>
          </a:p>
        </p:txBody>
      </p:sp>
      <p:sp>
        <p:nvSpPr>
          <p:cNvPr id="9" name="CasellaDiTesto 8">
            <a:extLst>
              <a:ext uri="{FF2B5EF4-FFF2-40B4-BE49-F238E27FC236}">
                <a16:creationId xmlns:a16="http://schemas.microsoft.com/office/drawing/2014/main" id="{9EFFFFAB-4D68-52B8-AD80-FC544127BE7C}"/>
              </a:ext>
            </a:extLst>
          </p:cNvPr>
          <p:cNvSpPr txBox="1"/>
          <p:nvPr/>
        </p:nvSpPr>
        <p:spPr>
          <a:xfrm>
            <a:off x="1439693" y="1107996"/>
            <a:ext cx="9294983" cy="461665"/>
          </a:xfrm>
          <a:prstGeom prst="rect">
            <a:avLst/>
          </a:prstGeom>
          <a:noFill/>
          <a:ln w="28575">
            <a:solidFill>
              <a:srgbClr val="FF0000"/>
            </a:solidFill>
          </a:ln>
        </p:spPr>
        <p:txBody>
          <a:bodyPr wrap="square">
            <a:spAutoFit/>
          </a:bodyPr>
          <a:lstStyle/>
          <a:p>
            <a:pPr marL="457200" indent="-457200" algn="just">
              <a:buFont typeface="+mj-lt"/>
              <a:buAutoNum type="arabicPeriod"/>
            </a:pPr>
            <a:r>
              <a:rPr lang="it-IT" sz="2400" dirty="0">
                <a:cs typeface="Times New Roman" panose="02020603050405020304" pitchFamily="18" charset="0"/>
              </a:rPr>
              <a:t>The </a:t>
            </a:r>
            <a:r>
              <a:rPr lang="it-IT" sz="2400" dirty="0" err="1">
                <a:cs typeface="Times New Roman" panose="02020603050405020304" pitchFamily="18" charset="0"/>
              </a:rPr>
              <a:t>emissions</a:t>
            </a:r>
            <a:r>
              <a:rPr lang="it-IT" sz="2400" dirty="0">
                <a:cs typeface="Times New Roman" panose="02020603050405020304" pitchFamily="18" charset="0"/>
              </a:rPr>
              <a:t> of </a:t>
            </a:r>
            <a:r>
              <a:rPr lang="it-IT" sz="2400" dirty="0" err="1">
                <a:cs typeface="Times New Roman" panose="02020603050405020304" pitchFamily="18" charset="0"/>
              </a:rPr>
              <a:t>different</a:t>
            </a:r>
            <a:r>
              <a:rPr lang="it-IT" sz="2400" dirty="0">
                <a:cs typeface="Times New Roman" panose="02020603050405020304" pitchFamily="18" charset="0"/>
              </a:rPr>
              <a:t> </a:t>
            </a:r>
            <a:r>
              <a:rPr lang="it-IT" sz="2400" dirty="0" err="1">
                <a:cs typeface="Times New Roman" panose="02020603050405020304" pitchFamily="18" charset="0"/>
              </a:rPr>
              <a:t>seeds</a:t>
            </a:r>
            <a:r>
              <a:rPr lang="it-IT" sz="2400" dirty="0">
                <a:cs typeface="Times New Roman" panose="02020603050405020304" pitchFamily="18" charset="0"/>
              </a:rPr>
              <a:t> </a:t>
            </a:r>
            <a:r>
              <a:rPr lang="it-IT" sz="2400" dirty="0" err="1">
                <a:cs typeface="Times New Roman" panose="02020603050405020304" pitchFamily="18" charset="0"/>
              </a:rPr>
              <a:t>seems</a:t>
            </a:r>
            <a:r>
              <a:rPr lang="it-IT" sz="2400" dirty="0">
                <a:cs typeface="Times New Roman" panose="02020603050405020304" pitchFamily="18" charset="0"/>
              </a:rPr>
              <a:t> to </a:t>
            </a:r>
            <a:r>
              <a:rPr lang="it-IT" sz="2400" dirty="0" err="1">
                <a:cs typeface="Times New Roman" panose="02020603050405020304" pitchFamily="18" charset="0"/>
              </a:rPr>
              <a:t>have</a:t>
            </a:r>
            <a:r>
              <a:rPr lang="it-IT" sz="2400" dirty="0">
                <a:cs typeface="Times New Roman" panose="02020603050405020304" pitchFamily="18" charset="0"/>
              </a:rPr>
              <a:t> </a:t>
            </a:r>
            <a:r>
              <a:rPr lang="it-IT" sz="2400" dirty="0" err="1">
                <a:cs typeface="Times New Roman" panose="02020603050405020304" pitchFamily="18" charset="0"/>
              </a:rPr>
              <a:t>similar</a:t>
            </a:r>
            <a:r>
              <a:rPr lang="it-IT" sz="2400" dirty="0">
                <a:cs typeface="Times New Roman" panose="02020603050405020304" pitchFamily="18" charset="0"/>
              </a:rPr>
              <a:t> </a:t>
            </a:r>
            <a:r>
              <a:rPr lang="it-IT" sz="2400" dirty="0" err="1">
                <a:cs typeface="Times New Roman" panose="02020603050405020304" pitchFamily="18" charset="0"/>
              </a:rPr>
              <a:t>shape</a:t>
            </a:r>
            <a:endParaRPr lang="it-IT" sz="2400" dirty="0">
              <a:cs typeface="Times New Roman" panose="02020603050405020304" pitchFamily="18" charset="0"/>
            </a:endParaRPr>
          </a:p>
        </p:txBody>
      </p:sp>
      <p:sp>
        <p:nvSpPr>
          <p:cNvPr id="10" name="Freccia in giù 9">
            <a:extLst>
              <a:ext uri="{FF2B5EF4-FFF2-40B4-BE49-F238E27FC236}">
                <a16:creationId xmlns:a16="http://schemas.microsoft.com/office/drawing/2014/main" id="{96404050-7A4D-C4EE-E409-419CEBD60ED5}"/>
              </a:ext>
            </a:extLst>
          </p:cNvPr>
          <p:cNvSpPr/>
          <p:nvPr/>
        </p:nvSpPr>
        <p:spPr>
          <a:xfrm>
            <a:off x="5925766" y="1748028"/>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64E5E6A1-429D-43C1-062E-7D720E7FECAB}"/>
              </a:ext>
            </a:extLst>
          </p:cNvPr>
          <p:cNvSpPr txBox="1"/>
          <p:nvPr/>
        </p:nvSpPr>
        <p:spPr>
          <a:xfrm>
            <a:off x="1286583" y="3753364"/>
            <a:ext cx="9601201" cy="830997"/>
          </a:xfrm>
          <a:prstGeom prst="rect">
            <a:avLst/>
          </a:prstGeom>
          <a:noFill/>
        </p:spPr>
        <p:txBody>
          <a:bodyPr wrap="square">
            <a:spAutoFit/>
          </a:bodyPr>
          <a:lstStyle/>
          <a:p>
            <a:pPr marL="342900" indent="-342900" algn="just">
              <a:buFont typeface="+mj-lt"/>
              <a:buAutoNum type="arabicPeriod" startAt="2"/>
            </a:pPr>
            <a:r>
              <a:rPr lang="it-IT" sz="2400" dirty="0">
                <a:cs typeface="Times New Roman" panose="02020603050405020304" pitchFamily="18" charset="0"/>
              </a:rPr>
              <a:t>The time scale of the </a:t>
            </a:r>
            <a:r>
              <a:rPr lang="it-IT" sz="2400" dirty="0" err="1">
                <a:cs typeface="Times New Roman" panose="02020603050405020304" pitchFamily="18" charset="0"/>
              </a:rPr>
              <a:t>germination</a:t>
            </a:r>
            <a:r>
              <a:rPr lang="it-IT" sz="2400" dirty="0">
                <a:cs typeface="Times New Roman" panose="02020603050405020304" pitchFamily="18" charset="0"/>
              </a:rPr>
              <a:t> </a:t>
            </a:r>
            <a:r>
              <a:rPr lang="it-IT" sz="2400" dirty="0" err="1">
                <a:cs typeface="Times New Roman" panose="02020603050405020304" pitchFamily="18" charset="0"/>
              </a:rPr>
              <a:t>process</a:t>
            </a:r>
            <a:r>
              <a:rPr lang="it-IT" sz="2400" dirty="0">
                <a:cs typeface="Times New Roman" panose="02020603050405020304" pitchFamily="18" charset="0"/>
              </a:rPr>
              <a:t> </a:t>
            </a:r>
            <a:r>
              <a:rPr lang="en-US" sz="2400" dirty="0">
                <a:cs typeface="Times New Roman" panose="02020603050405020304" pitchFamily="18" charset="0"/>
              </a:rPr>
              <a:t>it depends both on the type of seed, its quality and probably also on the time of sowing. </a:t>
            </a:r>
          </a:p>
        </p:txBody>
      </p:sp>
      <p:sp>
        <p:nvSpPr>
          <p:cNvPr id="14" name="CasellaDiTesto 13">
            <a:extLst>
              <a:ext uri="{FF2B5EF4-FFF2-40B4-BE49-F238E27FC236}">
                <a16:creationId xmlns:a16="http://schemas.microsoft.com/office/drawing/2014/main" id="{187F8407-BD4F-77F5-E343-A3FA926462B2}"/>
              </a:ext>
            </a:extLst>
          </p:cNvPr>
          <p:cNvSpPr txBox="1"/>
          <p:nvPr/>
        </p:nvSpPr>
        <p:spPr>
          <a:xfrm>
            <a:off x="1286583" y="5089559"/>
            <a:ext cx="7441762" cy="461665"/>
          </a:xfrm>
          <a:prstGeom prst="rect">
            <a:avLst/>
          </a:prstGeom>
          <a:noFill/>
        </p:spPr>
        <p:txBody>
          <a:bodyPr wrap="square">
            <a:spAutoFit/>
          </a:bodyPr>
          <a:lstStyle/>
          <a:p>
            <a:pPr marL="342900" indent="-342900" algn="just">
              <a:buFont typeface="+mj-lt"/>
              <a:buAutoNum type="arabicPeriod" startAt="3"/>
            </a:pPr>
            <a:r>
              <a:rPr lang="it-IT" sz="2400" dirty="0" err="1">
                <a:cs typeface="Times New Roman" panose="02020603050405020304" pitchFamily="18" charset="0"/>
              </a:rPr>
              <a:t>Perhaps</a:t>
            </a:r>
            <a:r>
              <a:rPr lang="it-IT" sz="2400" dirty="0">
                <a:cs typeface="Times New Roman" panose="02020603050405020304" pitchFamily="18" charset="0"/>
              </a:rPr>
              <a:t> the </a:t>
            </a:r>
            <a:r>
              <a:rPr lang="it-IT" sz="2400" dirty="0" err="1">
                <a:cs typeface="Times New Roman" panose="02020603050405020304" pitchFamily="18" charset="0"/>
              </a:rPr>
              <a:t>emission</a:t>
            </a:r>
            <a:r>
              <a:rPr lang="it-IT" sz="2400" dirty="0">
                <a:cs typeface="Times New Roman" panose="02020603050405020304" pitchFamily="18" charset="0"/>
              </a:rPr>
              <a:t> </a:t>
            </a:r>
            <a:r>
              <a:rPr lang="it-IT" sz="2400" dirty="0" err="1">
                <a:cs typeface="Times New Roman" panose="02020603050405020304" pitchFamily="18" charset="0"/>
              </a:rPr>
              <a:t>is</a:t>
            </a:r>
            <a:r>
              <a:rPr lang="it-IT" sz="2400" dirty="0">
                <a:cs typeface="Times New Roman" panose="02020603050405020304" pitchFamily="18" charset="0"/>
              </a:rPr>
              <a:t> </a:t>
            </a:r>
            <a:r>
              <a:rPr lang="it-IT" sz="2400" dirty="0" err="1">
                <a:cs typeface="Times New Roman" panose="02020603050405020304" pitchFamily="18" charset="0"/>
              </a:rPr>
              <a:t>proportional</a:t>
            </a:r>
            <a:r>
              <a:rPr lang="it-IT" sz="2400" dirty="0">
                <a:cs typeface="Times New Roman" panose="02020603050405020304" pitchFamily="18" charset="0"/>
              </a:rPr>
              <a:t> to the weight</a:t>
            </a:r>
            <a:endParaRPr lang="en-US" sz="2400" dirty="0">
              <a:cs typeface="Times New Roman" panose="02020603050405020304" pitchFamily="18" charset="0"/>
            </a:endParaRPr>
          </a:p>
        </p:txBody>
      </p:sp>
      <p:sp>
        <p:nvSpPr>
          <p:cNvPr id="15" name="CasellaDiTesto 14">
            <a:extLst>
              <a:ext uri="{FF2B5EF4-FFF2-40B4-BE49-F238E27FC236}">
                <a16:creationId xmlns:a16="http://schemas.microsoft.com/office/drawing/2014/main" id="{D334273D-E842-22B4-44E3-20690D75B851}"/>
              </a:ext>
            </a:extLst>
          </p:cNvPr>
          <p:cNvSpPr txBox="1"/>
          <p:nvPr/>
        </p:nvSpPr>
        <p:spPr>
          <a:xfrm>
            <a:off x="1350751" y="6012889"/>
            <a:ext cx="10023898" cy="523220"/>
          </a:xfrm>
          <a:prstGeom prst="rect">
            <a:avLst/>
          </a:prstGeom>
          <a:noFill/>
          <a:ln w="28575">
            <a:solidFill>
              <a:srgbClr val="FF0000"/>
            </a:solidFill>
          </a:ln>
        </p:spPr>
        <p:txBody>
          <a:bodyPr wrap="none" rtlCol="0">
            <a:spAutoFit/>
          </a:bodyPr>
          <a:lstStyle/>
          <a:p>
            <a:pPr algn="just"/>
            <a:r>
              <a:rPr lang="it-IT" sz="2800" b="1" dirty="0">
                <a:cs typeface="Times New Roman" panose="02020603050405020304" pitchFamily="18" charset="0"/>
              </a:rPr>
              <a:t>Do </a:t>
            </a:r>
            <a:r>
              <a:rPr lang="it-IT" sz="2800" b="1" dirty="0" err="1">
                <a:cs typeface="Times New Roman" panose="02020603050405020304" pitchFamily="18" charset="0"/>
              </a:rPr>
              <a:t>we</a:t>
            </a:r>
            <a:r>
              <a:rPr lang="it-IT" sz="2800" b="1" dirty="0">
                <a:cs typeface="Times New Roman" panose="02020603050405020304" pitchFamily="18" charset="0"/>
              </a:rPr>
              <a:t> </a:t>
            </a:r>
            <a:r>
              <a:rPr lang="it-IT" sz="2800" b="1" dirty="0" err="1">
                <a:cs typeface="Times New Roman" panose="02020603050405020304" pitchFamily="18" charset="0"/>
              </a:rPr>
              <a:t>have</a:t>
            </a:r>
            <a:r>
              <a:rPr lang="it-IT" sz="2800" b="1" dirty="0">
                <a:cs typeface="Times New Roman" panose="02020603050405020304" pitchFamily="18" charset="0"/>
              </a:rPr>
              <a:t> the </a:t>
            </a:r>
            <a:r>
              <a:rPr lang="it-IT" sz="2800" b="1" dirty="0" err="1">
                <a:cs typeface="Times New Roman" panose="02020603050405020304" pitchFamily="18" charset="0"/>
              </a:rPr>
              <a:t>similar</a:t>
            </a:r>
            <a:r>
              <a:rPr lang="it-IT" sz="2800" b="1" dirty="0">
                <a:cs typeface="Times New Roman" panose="02020603050405020304" pitchFamily="18" charset="0"/>
              </a:rPr>
              <a:t> </a:t>
            </a:r>
            <a:r>
              <a:rPr lang="it-IT" sz="2800" b="1" dirty="0" err="1">
                <a:cs typeface="Times New Roman" panose="02020603050405020304" pitchFamily="18" charset="0"/>
              </a:rPr>
              <a:t>biofotons</a:t>
            </a:r>
            <a:r>
              <a:rPr lang="it-IT" sz="2800" b="1" dirty="0">
                <a:cs typeface="Times New Roman" panose="02020603050405020304" pitchFamily="18" charset="0"/>
              </a:rPr>
              <a:t> </a:t>
            </a:r>
            <a:r>
              <a:rPr lang="it-IT" sz="2800" b="1" dirty="0" err="1">
                <a:cs typeface="Times New Roman" panose="02020603050405020304" pitchFamily="18" charset="0"/>
              </a:rPr>
              <a:t>emission</a:t>
            </a:r>
            <a:r>
              <a:rPr lang="it-IT" sz="2800" b="1" dirty="0">
                <a:cs typeface="Times New Roman" panose="02020603050405020304" pitchFamily="18" charset="0"/>
              </a:rPr>
              <a:t> </a:t>
            </a:r>
            <a:r>
              <a:rPr lang="it-IT" sz="2800" b="1" dirty="0" err="1">
                <a:cs typeface="Times New Roman" panose="02020603050405020304" pitchFamily="18" charset="0"/>
              </a:rPr>
              <a:t>process</a:t>
            </a:r>
            <a:r>
              <a:rPr lang="it-IT" sz="2800" b="1" dirty="0">
                <a:cs typeface="Times New Roman" panose="02020603050405020304" pitchFamily="18" charset="0"/>
              </a:rPr>
              <a:t> in </a:t>
            </a:r>
            <a:r>
              <a:rPr lang="it-IT" sz="2800" b="1" dirty="0" err="1">
                <a:cs typeface="Times New Roman" panose="02020603050405020304" pitchFamily="18" charset="0"/>
              </a:rPr>
              <a:t>seeds</a:t>
            </a:r>
            <a:r>
              <a:rPr lang="it-IT" sz="2800" b="1" dirty="0">
                <a:cs typeface="Times New Roman" panose="02020603050405020304" pitchFamily="18" charset="0"/>
              </a:rPr>
              <a:t>?</a:t>
            </a:r>
            <a:endParaRPr lang="en-US" sz="2800" b="1" dirty="0">
              <a:cs typeface="Times New Roman" panose="02020603050405020304" pitchFamily="18" charset="0"/>
            </a:endParaRPr>
          </a:p>
        </p:txBody>
      </p:sp>
    </p:spTree>
    <p:extLst>
      <p:ext uri="{BB962C8B-B14F-4D97-AF65-F5344CB8AC3E}">
        <p14:creationId xmlns:p14="http://schemas.microsoft.com/office/powerpoint/2010/main" val="5406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436132B-5F92-D79C-F78D-5269609FF6E0}"/>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Some </a:t>
            </a:r>
            <a:r>
              <a:rPr lang="it-IT" sz="6600" dirty="0" err="1">
                <a:latin typeface="+mj-lt"/>
              </a:rPr>
              <a:t>Evaluations</a:t>
            </a:r>
            <a:endParaRPr lang="it-IT" sz="6600" dirty="0">
              <a:latin typeface="+mj-lt"/>
            </a:endParaRPr>
          </a:p>
        </p:txBody>
      </p:sp>
      <p:sp>
        <p:nvSpPr>
          <p:cNvPr id="6" name="CasellaDiTesto 5">
            <a:extLst>
              <a:ext uri="{FF2B5EF4-FFF2-40B4-BE49-F238E27FC236}">
                <a16:creationId xmlns:a16="http://schemas.microsoft.com/office/drawing/2014/main" id="{BFBC258A-E929-AA50-FB66-7243628F6E63}"/>
              </a:ext>
            </a:extLst>
          </p:cNvPr>
          <p:cNvSpPr txBox="1"/>
          <p:nvPr/>
        </p:nvSpPr>
        <p:spPr>
          <a:xfrm>
            <a:off x="546370" y="1107996"/>
            <a:ext cx="11264630" cy="707886"/>
          </a:xfrm>
          <a:prstGeom prst="rect">
            <a:avLst/>
          </a:prstGeom>
          <a:noFill/>
        </p:spPr>
        <p:txBody>
          <a:bodyPr wrap="square">
            <a:spAutoFit/>
          </a:bodyPr>
          <a:lstStyle/>
          <a:p>
            <a:r>
              <a:rPr lang="en-US" sz="2000" dirty="0"/>
              <a:t>The time rescaling procedure used a popular </a:t>
            </a:r>
            <a:r>
              <a:rPr lang="en-US" sz="2000" u="sng" dirty="0">
                <a:solidFill>
                  <a:srgbClr val="FF0000"/>
                </a:solidFill>
              </a:rPr>
              <a:t>logistic equation to describe the growth of a population </a:t>
            </a:r>
            <a:r>
              <a:rPr lang="en-US" sz="2000" dirty="0"/>
              <a:t>which reaches the final steady-state value which is specific for any system. </a:t>
            </a:r>
            <a:endParaRPr lang="it-IT" sz="2000" dirty="0"/>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A146CE89-6932-8448-30A2-E48A20BC1D0C}"/>
                  </a:ext>
                </a:extLst>
              </p:cNvPr>
              <p:cNvSpPr txBox="1"/>
              <p:nvPr/>
            </p:nvSpPr>
            <p:spPr>
              <a:xfrm>
                <a:off x="4268287" y="1985159"/>
                <a:ext cx="36554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r>
                            <a:rPr lang="it-IT" sz="2400" b="0" i="1" smtClean="0">
                              <a:latin typeface="Cambria Math" panose="02040503050406030204" pitchFamily="18" charset="0"/>
                            </a:rPr>
                            <m:t>𝑛</m:t>
                          </m:r>
                        </m:e>
                      </m:acc>
                      <m:d>
                        <m:dPr>
                          <m:ctrlPr>
                            <a:rPr lang="it-IT" sz="2400" b="0" i="1" smtClean="0">
                              <a:latin typeface="Cambria Math" panose="02040503050406030204" pitchFamily="18" charset="0"/>
                            </a:rPr>
                          </m:ctrlPr>
                        </m:dPr>
                        <m:e>
                          <m:r>
                            <a:rPr lang="it-IT" sz="2400" b="0" i="1" smtClean="0">
                              <a:latin typeface="Cambria Math" panose="02040503050406030204" pitchFamily="18" charset="0"/>
                            </a:rPr>
                            <m:t>𝑡</m:t>
                          </m:r>
                        </m:e>
                      </m:d>
                      <m:r>
                        <a:rPr lang="it-IT" sz="2400" b="0" i="1" smtClean="0">
                          <a:latin typeface="Cambria Math" panose="02040503050406030204" pitchFamily="18" charset="0"/>
                        </a:rPr>
                        <m:t>=</m:t>
                      </m:r>
                      <m:r>
                        <a:rPr lang="it-IT" sz="2400" b="0" i="1" smtClean="0">
                          <a:latin typeface="Cambria Math" panose="02040503050406030204" pitchFamily="18" charset="0"/>
                        </a:rPr>
                        <m:t>𝑎</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𝑛</m:t>
                      </m:r>
                      <m:d>
                        <m:dPr>
                          <m:ctrlPr>
                            <a:rPr lang="it-IT" sz="2400" b="0" i="1" smtClean="0">
                              <a:latin typeface="Cambria Math" panose="02040503050406030204" pitchFamily="18" charset="0"/>
                              <a:ea typeface="Cambria Math" panose="02040503050406030204" pitchFamily="18" charset="0"/>
                            </a:rPr>
                          </m:ctrlPr>
                        </m:dPr>
                        <m:e>
                          <m:r>
                            <a:rPr lang="it-IT" sz="2400" b="0" i="1" smtClean="0">
                              <a:latin typeface="Cambria Math" panose="02040503050406030204" pitchFamily="18" charset="0"/>
                              <a:ea typeface="Cambria Math" panose="02040503050406030204" pitchFamily="18" charset="0"/>
                            </a:rPr>
                            <m:t>𝑡</m:t>
                          </m:r>
                        </m:e>
                      </m:d>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𝑏</m:t>
                      </m:r>
                      <m:r>
                        <a:rPr lang="it-IT" sz="2400" b="0" i="1" smtClean="0">
                          <a:latin typeface="Cambria Math" panose="02040503050406030204" pitchFamily="18" charset="0"/>
                          <a:ea typeface="Cambria Math" panose="02040503050406030204" pitchFamily="18" charset="0"/>
                        </a:rPr>
                        <m:t>∙</m:t>
                      </m:r>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𝑛</m:t>
                          </m:r>
                        </m:e>
                        <m:sup>
                          <m:r>
                            <a:rPr lang="it-IT" sz="2400" b="0" i="1" smtClean="0">
                              <a:latin typeface="Cambria Math" panose="02040503050406030204" pitchFamily="18" charset="0"/>
                              <a:ea typeface="Cambria Math" panose="02040503050406030204" pitchFamily="18" charset="0"/>
                            </a:rPr>
                            <m:t>2</m:t>
                          </m:r>
                        </m:sup>
                      </m:sSup>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r>
                        <a:rPr lang="it-IT" sz="2400" b="0" i="1" smtClean="0">
                          <a:latin typeface="Cambria Math" panose="02040503050406030204" pitchFamily="18" charset="0"/>
                          <a:ea typeface="Cambria Math" panose="02040503050406030204" pitchFamily="18" charset="0"/>
                        </a:rPr>
                        <m:t>)</m:t>
                      </m:r>
                    </m:oMath>
                  </m:oMathPara>
                </a14:m>
                <a:endParaRPr lang="it-IT" sz="2400" dirty="0"/>
              </a:p>
            </p:txBody>
          </p:sp>
        </mc:Choice>
        <mc:Fallback xmlns="">
          <p:sp>
            <p:nvSpPr>
              <p:cNvPr id="7" name="CasellaDiTesto 6">
                <a:extLst>
                  <a:ext uri="{FF2B5EF4-FFF2-40B4-BE49-F238E27FC236}">
                    <a16:creationId xmlns:a16="http://schemas.microsoft.com/office/drawing/2014/main" id="{A146CE89-6932-8448-30A2-E48A20BC1D0C}"/>
                  </a:ext>
                </a:extLst>
              </p:cNvPr>
              <p:cNvSpPr txBox="1">
                <a:spLocks noRot="1" noChangeAspect="1" noMove="1" noResize="1" noEditPoints="1" noAdjustHandles="1" noChangeArrowheads="1" noChangeShapeType="1" noTextEdit="1"/>
              </p:cNvSpPr>
              <p:nvPr/>
            </p:nvSpPr>
            <p:spPr>
              <a:xfrm>
                <a:off x="4268287" y="1985159"/>
                <a:ext cx="3655424" cy="461665"/>
              </a:xfrm>
              <a:prstGeom prst="rect">
                <a:avLst/>
              </a:prstGeom>
              <a:blipFill>
                <a:blip r:embed="rId2"/>
                <a:stretch>
                  <a:fillRect r="-167" b="-18667"/>
                </a:stretch>
              </a:blipFill>
            </p:spPr>
            <p:txBody>
              <a:bodyPr/>
              <a:lstStyle/>
              <a:p>
                <a:r>
                  <a:rPr lang="it-IT">
                    <a:noFill/>
                  </a:rPr>
                  <a:t> </a:t>
                </a:r>
              </a:p>
            </p:txBody>
          </p:sp>
        </mc:Fallback>
      </mc:AlternateContent>
      <p:sp>
        <p:nvSpPr>
          <p:cNvPr id="9" name="CasellaDiTesto 8">
            <a:extLst>
              <a:ext uri="{FF2B5EF4-FFF2-40B4-BE49-F238E27FC236}">
                <a16:creationId xmlns:a16="http://schemas.microsoft.com/office/drawing/2014/main" id="{EF590ED7-77BA-6776-639F-26DA322E2C7B}"/>
              </a:ext>
            </a:extLst>
          </p:cNvPr>
          <p:cNvSpPr txBox="1"/>
          <p:nvPr/>
        </p:nvSpPr>
        <p:spPr>
          <a:xfrm>
            <a:off x="619327" y="2616102"/>
            <a:ext cx="10953345" cy="707886"/>
          </a:xfrm>
          <a:prstGeom prst="rect">
            <a:avLst/>
          </a:prstGeom>
          <a:noFill/>
        </p:spPr>
        <p:txBody>
          <a:bodyPr wrap="square">
            <a:spAutoFit/>
          </a:bodyPr>
          <a:lstStyle/>
          <a:p>
            <a:r>
              <a:rPr lang="en-US" sz="2000" dirty="0"/>
              <a:t>where </a:t>
            </a:r>
            <a:r>
              <a:rPr lang="en-US" sz="2000" b="1" dirty="0">
                <a:solidFill>
                  <a:srgbClr val="0070C0"/>
                </a:solidFill>
              </a:rPr>
              <a:t>n(t) can be thought as the number of cells growing </a:t>
            </a:r>
            <a:r>
              <a:rPr lang="en-US" sz="2000" dirty="0"/>
              <a:t>because of watering the seeds and the numbers a and b are constants that depend on the system</a:t>
            </a:r>
            <a:endParaRPr lang="it-IT" sz="2000"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F4F6830F-BD63-7B4D-0BB7-60A6C3B167A3}"/>
                  </a:ext>
                </a:extLst>
              </p:cNvPr>
              <p:cNvSpPr txBox="1"/>
              <p:nvPr/>
            </p:nvSpPr>
            <p:spPr>
              <a:xfrm>
                <a:off x="2461098" y="3591401"/>
                <a:ext cx="2587760" cy="742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𝑛</m:t>
                      </m:r>
                      <m:d>
                        <m:dPr>
                          <m:ctrlPr>
                            <a:rPr lang="it-IT" sz="2400" b="0" i="1" smtClean="0">
                              <a:latin typeface="Cambria Math" panose="02040503050406030204" pitchFamily="18" charset="0"/>
                            </a:rPr>
                          </m:ctrlPr>
                        </m:dPr>
                        <m:e>
                          <m:r>
                            <a:rPr lang="it-IT" sz="2400" b="0" i="1" smtClean="0">
                              <a:latin typeface="Cambria Math" panose="02040503050406030204" pitchFamily="18" charset="0"/>
                            </a:rPr>
                            <m:t>𝑡</m:t>
                          </m:r>
                        </m:e>
                      </m:d>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𝑎</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𝐶</m:t>
                          </m:r>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𝑒</m:t>
                              </m:r>
                            </m:e>
                            <m:sup>
                              <m:r>
                                <a:rPr lang="it-IT" sz="2400" b="0" i="1" smtClean="0">
                                  <a:latin typeface="Cambria Math" panose="02040503050406030204" pitchFamily="18" charset="0"/>
                                  <a:ea typeface="Cambria Math" panose="02040503050406030204" pitchFamily="18" charset="0"/>
                                </a:rPr>
                                <m:t>𝑎𝑡</m:t>
                              </m:r>
                            </m:sup>
                          </m:sSup>
                        </m:num>
                        <m:den>
                          <m:r>
                            <a:rPr lang="it-IT" sz="2400" b="0" i="1" smtClean="0">
                              <a:latin typeface="Cambria Math" panose="02040503050406030204" pitchFamily="18" charset="0"/>
                            </a:rPr>
                            <m:t>1+</m:t>
                          </m:r>
                          <m:r>
                            <a:rPr lang="it-IT" sz="2400" b="0" i="1" smtClean="0">
                              <a:latin typeface="Cambria Math" panose="02040503050406030204" pitchFamily="18" charset="0"/>
                            </a:rPr>
                            <m:t>𝑏</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𝐶</m:t>
                          </m:r>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𝑒</m:t>
                              </m:r>
                            </m:e>
                            <m:sup>
                              <m:r>
                                <a:rPr lang="it-IT" sz="2400" b="0" i="1" smtClean="0">
                                  <a:latin typeface="Cambria Math" panose="02040503050406030204" pitchFamily="18" charset="0"/>
                                  <a:ea typeface="Cambria Math" panose="02040503050406030204" pitchFamily="18" charset="0"/>
                                </a:rPr>
                                <m:t>𝑎𝑡</m:t>
                              </m:r>
                            </m:sup>
                          </m:sSup>
                        </m:den>
                      </m:f>
                    </m:oMath>
                  </m:oMathPara>
                </a14:m>
                <a:endParaRPr lang="it-IT" sz="2400" dirty="0"/>
              </a:p>
            </p:txBody>
          </p:sp>
        </mc:Choice>
        <mc:Fallback xmlns="">
          <p:sp>
            <p:nvSpPr>
              <p:cNvPr id="10" name="CasellaDiTesto 9">
                <a:extLst>
                  <a:ext uri="{FF2B5EF4-FFF2-40B4-BE49-F238E27FC236}">
                    <a16:creationId xmlns:a16="http://schemas.microsoft.com/office/drawing/2014/main" id="{F4F6830F-BD63-7B4D-0BB7-60A6C3B167A3}"/>
                  </a:ext>
                </a:extLst>
              </p:cNvPr>
              <p:cNvSpPr txBox="1">
                <a:spLocks noRot="1" noChangeAspect="1" noMove="1" noResize="1" noEditPoints="1" noAdjustHandles="1" noChangeArrowheads="1" noChangeShapeType="1" noTextEdit="1"/>
              </p:cNvSpPr>
              <p:nvPr/>
            </p:nvSpPr>
            <p:spPr>
              <a:xfrm>
                <a:off x="2461098" y="3591401"/>
                <a:ext cx="2587760" cy="742832"/>
              </a:xfrm>
              <a:prstGeom prst="rect">
                <a:avLst/>
              </a:prstGeom>
              <a:blipFill>
                <a:blip r:embed="rId3"/>
                <a:stretch>
                  <a:fillRect/>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52C51EA5-28D1-2EAD-11AD-24FD793A3E8D}"/>
              </a:ext>
            </a:extLst>
          </p:cNvPr>
          <p:cNvSpPr txBox="1"/>
          <p:nvPr/>
        </p:nvSpPr>
        <p:spPr>
          <a:xfrm>
            <a:off x="619327" y="3828485"/>
            <a:ext cx="1841771" cy="400110"/>
          </a:xfrm>
          <a:prstGeom prst="rect">
            <a:avLst/>
          </a:prstGeom>
          <a:noFill/>
        </p:spPr>
        <p:txBody>
          <a:bodyPr wrap="square">
            <a:spAutoFit/>
          </a:bodyPr>
          <a:lstStyle/>
          <a:p>
            <a:r>
              <a:rPr lang="en-US" sz="2000" dirty="0"/>
              <a:t>The solution is:  </a:t>
            </a:r>
            <a:endParaRPr lang="it-IT" sz="2000" dirty="0"/>
          </a:p>
        </p:txBody>
      </p:sp>
      <p:sp>
        <p:nvSpPr>
          <p:cNvPr id="12" name="Rettangolo 11">
            <a:extLst>
              <a:ext uri="{FF2B5EF4-FFF2-40B4-BE49-F238E27FC236}">
                <a16:creationId xmlns:a16="http://schemas.microsoft.com/office/drawing/2014/main" id="{0DFB6A9B-B382-00A6-BC54-4C854101205F}"/>
              </a:ext>
            </a:extLst>
          </p:cNvPr>
          <p:cNvSpPr/>
          <p:nvPr/>
        </p:nvSpPr>
        <p:spPr>
          <a:xfrm>
            <a:off x="619327" y="3534013"/>
            <a:ext cx="4643337" cy="9367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FDC811E5-5C58-4E9A-1FCA-832505546CC4}"/>
                  </a:ext>
                </a:extLst>
              </p:cNvPr>
              <p:cNvSpPr txBox="1"/>
              <p:nvPr/>
            </p:nvSpPr>
            <p:spPr>
              <a:xfrm>
                <a:off x="6344057" y="3493266"/>
                <a:ext cx="5368046" cy="890437"/>
              </a:xfrm>
              <a:prstGeom prst="rect">
                <a:avLst/>
              </a:prstGeom>
              <a:noFill/>
            </p:spPr>
            <p:txBody>
              <a:bodyPr wrap="square">
                <a:spAutoFit/>
              </a:bodyPr>
              <a:lstStyle/>
              <a:p>
                <a:r>
                  <a:rPr lang="en-US" sz="2000" dirty="0"/>
                  <a:t>where </a:t>
                </a:r>
                <a14:m>
                  <m:oMath xmlns:m="http://schemas.openxmlformats.org/officeDocument/2006/math">
                    <m:r>
                      <a:rPr lang="it-IT" sz="2000" b="0" i="1" smtClean="0">
                        <a:latin typeface="Cambria Math" panose="02040503050406030204" pitchFamily="18" charset="0"/>
                      </a:rPr>
                      <m:t>𝐶</m:t>
                    </m:r>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𝑛</m:t>
                        </m:r>
                        <m:r>
                          <a:rPr lang="it-IT" sz="2000" b="0" i="1" smtClean="0">
                            <a:latin typeface="Cambria Math" panose="02040503050406030204" pitchFamily="18" charset="0"/>
                          </a:rPr>
                          <m:t>(0)</m:t>
                        </m:r>
                      </m:num>
                      <m:den>
                        <m:r>
                          <a:rPr lang="it-IT" sz="2000" b="0" i="1" smtClean="0">
                            <a:latin typeface="Cambria Math" panose="02040503050406030204" pitchFamily="18" charset="0"/>
                          </a:rPr>
                          <m:t>𝑎</m:t>
                        </m:r>
                        <m:r>
                          <a:rPr lang="it-IT" sz="2000" b="0" i="1" smtClean="0">
                            <a:latin typeface="Cambria Math" panose="02040503050406030204" pitchFamily="18" charset="0"/>
                          </a:rPr>
                          <m:t>−</m:t>
                        </m:r>
                        <m:r>
                          <a:rPr lang="it-IT" sz="2000" b="0" i="1" smtClean="0">
                            <a:latin typeface="Cambria Math" panose="02040503050406030204" pitchFamily="18" charset="0"/>
                          </a:rPr>
                          <m:t>𝑛</m:t>
                        </m:r>
                        <m:r>
                          <a:rPr lang="it-IT" sz="2000" b="0" i="1" smtClean="0">
                            <a:latin typeface="Cambria Math" panose="02040503050406030204" pitchFamily="18" charset="0"/>
                          </a:rPr>
                          <m:t>(0)∙</m:t>
                        </m:r>
                        <m:r>
                          <a:rPr lang="it-IT" sz="2000" b="0" i="1" smtClean="0">
                            <a:latin typeface="Cambria Math" panose="02040503050406030204" pitchFamily="18" charset="0"/>
                            <a:ea typeface="Cambria Math" panose="02040503050406030204" pitchFamily="18" charset="0"/>
                          </a:rPr>
                          <m:t>𝑏</m:t>
                        </m:r>
                      </m:den>
                    </m:f>
                  </m:oMath>
                </a14:m>
                <a:r>
                  <a:rPr lang="it-IT" sz="2000" dirty="0"/>
                  <a:t> depending on the </a:t>
                </a:r>
                <a:r>
                  <a:rPr lang="it-IT" sz="2000" dirty="0" err="1"/>
                  <a:t>initial</a:t>
                </a:r>
                <a:r>
                  <a:rPr lang="it-IT" sz="2000" dirty="0"/>
                  <a:t> </a:t>
                </a:r>
                <a:r>
                  <a:rPr lang="it-IT" sz="2000" dirty="0" err="1"/>
                  <a:t>condition</a:t>
                </a:r>
                <a:r>
                  <a:rPr lang="it-IT" sz="2000" dirty="0"/>
                  <a:t> n(0). </a:t>
                </a:r>
              </a:p>
            </p:txBody>
          </p:sp>
        </mc:Choice>
        <mc:Fallback xmlns="">
          <p:sp>
            <p:nvSpPr>
              <p:cNvPr id="13" name="CasellaDiTesto 12">
                <a:extLst>
                  <a:ext uri="{FF2B5EF4-FFF2-40B4-BE49-F238E27FC236}">
                    <a16:creationId xmlns:a16="http://schemas.microsoft.com/office/drawing/2014/main" id="{FDC811E5-5C58-4E9A-1FCA-832505546CC4}"/>
                  </a:ext>
                </a:extLst>
              </p:cNvPr>
              <p:cNvSpPr txBox="1">
                <a:spLocks noRot="1" noChangeAspect="1" noMove="1" noResize="1" noEditPoints="1" noAdjustHandles="1" noChangeArrowheads="1" noChangeShapeType="1" noTextEdit="1"/>
              </p:cNvSpPr>
              <p:nvPr/>
            </p:nvSpPr>
            <p:spPr>
              <a:xfrm>
                <a:off x="6344057" y="3493266"/>
                <a:ext cx="5368046" cy="890437"/>
              </a:xfrm>
              <a:prstGeom prst="rect">
                <a:avLst/>
              </a:prstGeom>
              <a:blipFill>
                <a:blip r:embed="rId4"/>
                <a:stretch>
                  <a:fillRect l="-1250" b="-11644"/>
                </a:stretch>
              </a:blipFill>
            </p:spPr>
            <p:txBody>
              <a:bodyPr/>
              <a:lstStyle/>
              <a:p>
                <a:r>
                  <a:rPr lang="it-IT">
                    <a:noFill/>
                  </a:rPr>
                  <a:t> </a:t>
                </a:r>
              </a:p>
            </p:txBody>
          </p:sp>
        </mc:Fallback>
      </mc:AlternateContent>
      <p:sp>
        <p:nvSpPr>
          <p:cNvPr id="14" name="Freccia in giù 13">
            <a:extLst>
              <a:ext uri="{FF2B5EF4-FFF2-40B4-BE49-F238E27FC236}">
                <a16:creationId xmlns:a16="http://schemas.microsoft.com/office/drawing/2014/main" id="{9248066B-712A-4912-EB6B-F1C8C0A1557B}"/>
              </a:ext>
            </a:extLst>
          </p:cNvPr>
          <p:cNvSpPr/>
          <p:nvPr/>
        </p:nvSpPr>
        <p:spPr>
          <a:xfrm rot="16200000">
            <a:off x="5638800" y="3688710"/>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5925560F-A794-E19C-0908-2BBC417F0545}"/>
              </a:ext>
            </a:extLst>
          </p:cNvPr>
          <p:cNvSpPr txBox="1"/>
          <p:nvPr/>
        </p:nvSpPr>
        <p:spPr>
          <a:xfrm>
            <a:off x="1838528" y="5113681"/>
            <a:ext cx="8647889" cy="707886"/>
          </a:xfrm>
          <a:prstGeom prst="rect">
            <a:avLst/>
          </a:prstGeom>
          <a:noFill/>
        </p:spPr>
        <p:txBody>
          <a:bodyPr wrap="square">
            <a:spAutoFit/>
          </a:bodyPr>
          <a:lstStyle/>
          <a:p>
            <a:r>
              <a:rPr lang="en-US" sz="2000" dirty="0"/>
              <a:t>We make the conjecture that the rate of biophoton emission is proportional to the derivative of the number of cells:</a:t>
            </a:r>
            <a:endParaRPr lang="it-IT" sz="2000" dirty="0"/>
          </a:p>
        </p:txBody>
      </p:sp>
      <p:sp>
        <p:nvSpPr>
          <p:cNvPr id="16" name="Parentesi graffa chiusa 15">
            <a:extLst>
              <a:ext uri="{FF2B5EF4-FFF2-40B4-BE49-F238E27FC236}">
                <a16:creationId xmlns:a16="http://schemas.microsoft.com/office/drawing/2014/main" id="{8D563376-292B-AC1A-CECA-9EC78274AB85}"/>
              </a:ext>
            </a:extLst>
          </p:cNvPr>
          <p:cNvSpPr/>
          <p:nvPr/>
        </p:nvSpPr>
        <p:spPr>
          <a:xfrm rot="5400000">
            <a:off x="5701755" y="3220346"/>
            <a:ext cx="433355" cy="3143729"/>
          </a:xfrm>
          <a:prstGeom prst="rightBrace">
            <a:avLst/>
          </a:prstGeom>
          <a:ln w="38100">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016F4EC-C0E1-2B59-DAAA-A5C9DE91A8EC}"/>
                  </a:ext>
                </a:extLst>
              </p:cNvPr>
              <p:cNvSpPr txBox="1"/>
              <p:nvPr/>
            </p:nvSpPr>
            <p:spPr>
              <a:xfrm>
                <a:off x="4103376" y="5821567"/>
                <a:ext cx="3248453" cy="92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solidFill>
                                <a:srgbClr val="0070C0"/>
                              </a:solidFill>
                              <a:latin typeface="Cambria Math" panose="02040503050406030204" pitchFamily="18" charset="0"/>
                            </a:rPr>
                          </m:ctrlPr>
                        </m:accPr>
                        <m:e>
                          <m:r>
                            <a:rPr lang="it-IT" sz="2400" b="0" i="1" smtClean="0">
                              <a:solidFill>
                                <a:srgbClr val="0070C0"/>
                              </a:solidFill>
                              <a:latin typeface="Cambria Math" panose="02040503050406030204" pitchFamily="18" charset="0"/>
                            </a:rPr>
                            <m:t>𝑛</m:t>
                          </m:r>
                        </m:e>
                      </m:acc>
                      <m:d>
                        <m:dPr>
                          <m:ctrlPr>
                            <a:rPr lang="it-IT" sz="2400" i="1" smtClean="0">
                              <a:solidFill>
                                <a:srgbClr val="0070C0"/>
                              </a:solidFill>
                              <a:latin typeface="Cambria Math" panose="02040503050406030204" pitchFamily="18" charset="0"/>
                            </a:rPr>
                          </m:ctrlPr>
                        </m:dPr>
                        <m:e>
                          <m:r>
                            <a:rPr lang="it-IT" sz="2400" b="0" i="1" smtClean="0">
                              <a:solidFill>
                                <a:srgbClr val="0070C0"/>
                              </a:solidFill>
                              <a:latin typeface="Cambria Math" panose="02040503050406030204" pitchFamily="18" charset="0"/>
                            </a:rPr>
                            <m:t>𝑡</m:t>
                          </m:r>
                        </m:e>
                      </m:d>
                      <m:r>
                        <a:rPr lang="it-IT" sz="2400" b="0" i="1" smtClean="0">
                          <a:solidFill>
                            <a:srgbClr val="0070C0"/>
                          </a:solidFill>
                          <a:latin typeface="Cambria Math" panose="02040503050406030204" pitchFamily="18" charset="0"/>
                        </a:rPr>
                        <m:t>=</m:t>
                      </m:r>
                      <m:f>
                        <m:fPr>
                          <m:ctrlPr>
                            <a:rPr lang="it-IT" sz="2400" i="1" smtClean="0">
                              <a:solidFill>
                                <a:srgbClr val="0070C0"/>
                              </a:solidFill>
                              <a:latin typeface="Cambria Math" panose="02040503050406030204" pitchFamily="18" charset="0"/>
                            </a:rPr>
                          </m:ctrlPr>
                        </m:fPr>
                        <m:num>
                          <m:sSup>
                            <m:sSupPr>
                              <m:ctrlPr>
                                <a:rPr lang="it-IT" sz="2400" i="1" smtClean="0">
                                  <a:solidFill>
                                    <a:srgbClr val="0070C0"/>
                                  </a:solidFill>
                                  <a:latin typeface="Cambria Math" panose="02040503050406030204" pitchFamily="18" charset="0"/>
                                </a:rPr>
                              </m:ctrlPr>
                            </m:sSupPr>
                            <m:e>
                              <m:r>
                                <a:rPr lang="it-IT" sz="2400" b="0" i="1" smtClean="0">
                                  <a:solidFill>
                                    <a:srgbClr val="0070C0"/>
                                  </a:solidFill>
                                  <a:latin typeface="Cambria Math" panose="02040503050406030204" pitchFamily="18" charset="0"/>
                                </a:rPr>
                                <m:t>𝑎</m:t>
                              </m:r>
                            </m:e>
                            <m:sup>
                              <m:r>
                                <a:rPr lang="it-IT" sz="2400" b="0" i="1" smtClean="0">
                                  <a:solidFill>
                                    <a:srgbClr val="0070C0"/>
                                  </a:solidFill>
                                  <a:latin typeface="Cambria Math" panose="02040503050406030204" pitchFamily="18" charset="0"/>
                                </a:rPr>
                                <m:t>2</m:t>
                              </m:r>
                            </m:sup>
                          </m:sSup>
                          <m:r>
                            <a:rPr lang="it-IT" sz="2400" b="0" i="1" smtClean="0">
                              <a:solidFill>
                                <a:srgbClr val="0070C0"/>
                              </a:solidFill>
                              <a:latin typeface="Cambria Math" panose="02040503050406030204" pitchFamily="18" charset="0"/>
                              <a:ea typeface="Cambria Math" panose="02040503050406030204" pitchFamily="18" charset="0"/>
                            </a:rPr>
                            <m:t>∙</m:t>
                          </m:r>
                          <m:r>
                            <a:rPr lang="it-IT" sz="2400" b="0" i="1" smtClean="0">
                              <a:solidFill>
                                <a:srgbClr val="0070C0"/>
                              </a:solidFill>
                              <a:latin typeface="Cambria Math" panose="02040503050406030204" pitchFamily="18" charset="0"/>
                              <a:ea typeface="Cambria Math" panose="02040503050406030204" pitchFamily="18" charset="0"/>
                            </a:rPr>
                            <m:t>𝐶</m:t>
                          </m:r>
                          <m:sSup>
                            <m:sSupPr>
                              <m:ctrlPr>
                                <a:rPr lang="it-IT" sz="2400" i="1" smtClean="0">
                                  <a:solidFill>
                                    <a:srgbClr val="0070C0"/>
                                  </a:solidFill>
                                  <a:latin typeface="Cambria Math" panose="02040503050406030204" pitchFamily="18" charset="0"/>
                                  <a:ea typeface="Cambria Math" panose="02040503050406030204" pitchFamily="18" charset="0"/>
                                </a:rPr>
                              </m:ctrlPr>
                            </m:sSupPr>
                            <m:e>
                              <m:r>
                                <a:rPr lang="it-IT" sz="2400" b="0" i="1" smtClean="0">
                                  <a:solidFill>
                                    <a:srgbClr val="0070C0"/>
                                  </a:solidFill>
                                  <a:latin typeface="Cambria Math" panose="02040503050406030204" pitchFamily="18" charset="0"/>
                                  <a:ea typeface="Cambria Math" panose="02040503050406030204" pitchFamily="18" charset="0"/>
                                </a:rPr>
                                <m:t>𝑒</m:t>
                              </m:r>
                            </m:e>
                            <m:sup>
                              <m:r>
                                <a:rPr lang="it-IT" sz="2400" b="0" i="1" smtClean="0">
                                  <a:solidFill>
                                    <a:srgbClr val="0070C0"/>
                                  </a:solidFill>
                                  <a:latin typeface="Cambria Math" panose="02040503050406030204" pitchFamily="18" charset="0"/>
                                  <a:ea typeface="Cambria Math" panose="02040503050406030204" pitchFamily="18" charset="0"/>
                                </a:rPr>
                                <m:t>𝑎𝑡</m:t>
                              </m:r>
                            </m:sup>
                          </m:sSup>
                        </m:num>
                        <m:den>
                          <m:sSup>
                            <m:sSupPr>
                              <m:ctrlPr>
                                <a:rPr lang="it-IT" sz="2400" i="1" smtClean="0">
                                  <a:solidFill>
                                    <a:srgbClr val="0070C0"/>
                                  </a:solidFill>
                                  <a:latin typeface="Cambria Math" panose="02040503050406030204" pitchFamily="18" charset="0"/>
                                </a:rPr>
                              </m:ctrlPr>
                            </m:sSupPr>
                            <m:e>
                              <m:r>
                                <a:rPr lang="it-IT" sz="2400" b="0" i="1" smtClean="0">
                                  <a:solidFill>
                                    <a:srgbClr val="0070C0"/>
                                  </a:solidFill>
                                  <a:latin typeface="Cambria Math" panose="02040503050406030204" pitchFamily="18" charset="0"/>
                                </a:rPr>
                                <m:t>(1+</m:t>
                              </m:r>
                              <m:r>
                                <a:rPr lang="it-IT" sz="2400" b="0" i="1" smtClean="0">
                                  <a:solidFill>
                                    <a:srgbClr val="0070C0"/>
                                  </a:solidFill>
                                  <a:latin typeface="Cambria Math" panose="02040503050406030204" pitchFamily="18" charset="0"/>
                                </a:rPr>
                                <m:t>𝑏</m:t>
                              </m:r>
                              <m:r>
                                <a:rPr lang="it-IT" sz="2400" b="0" i="1" smtClean="0">
                                  <a:solidFill>
                                    <a:srgbClr val="0070C0"/>
                                  </a:solidFill>
                                  <a:latin typeface="Cambria Math" panose="02040503050406030204" pitchFamily="18" charset="0"/>
                                  <a:ea typeface="Cambria Math" panose="02040503050406030204" pitchFamily="18" charset="0"/>
                                </a:rPr>
                                <m:t>∙</m:t>
                              </m:r>
                              <m:r>
                                <a:rPr lang="it-IT" sz="2400" b="0" i="1" smtClean="0">
                                  <a:solidFill>
                                    <a:srgbClr val="0070C0"/>
                                  </a:solidFill>
                                  <a:latin typeface="Cambria Math" panose="02040503050406030204" pitchFamily="18" charset="0"/>
                                  <a:ea typeface="Cambria Math" panose="02040503050406030204" pitchFamily="18" charset="0"/>
                                </a:rPr>
                                <m:t>𝐶</m:t>
                              </m:r>
                              <m:sSup>
                                <m:sSupPr>
                                  <m:ctrlPr>
                                    <a:rPr lang="it-IT" sz="2400" i="1" smtClean="0">
                                      <a:solidFill>
                                        <a:srgbClr val="0070C0"/>
                                      </a:solidFill>
                                      <a:latin typeface="Cambria Math" panose="02040503050406030204" pitchFamily="18" charset="0"/>
                                      <a:ea typeface="Cambria Math" panose="02040503050406030204" pitchFamily="18" charset="0"/>
                                    </a:rPr>
                                  </m:ctrlPr>
                                </m:sSupPr>
                                <m:e>
                                  <m:r>
                                    <a:rPr lang="it-IT" sz="2400" b="0" i="1" smtClean="0">
                                      <a:solidFill>
                                        <a:srgbClr val="0070C0"/>
                                      </a:solidFill>
                                      <a:latin typeface="Cambria Math" panose="02040503050406030204" pitchFamily="18" charset="0"/>
                                      <a:ea typeface="Cambria Math" panose="02040503050406030204" pitchFamily="18" charset="0"/>
                                    </a:rPr>
                                    <m:t>𝑒</m:t>
                                  </m:r>
                                </m:e>
                                <m:sup>
                                  <m:r>
                                    <a:rPr lang="it-IT" sz="2400" b="0" i="1" smtClean="0">
                                      <a:solidFill>
                                        <a:srgbClr val="0070C0"/>
                                      </a:solidFill>
                                      <a:latin typeface="Cambria Math" panose="02040503050406030204" pitchFamily="18" charset="0"/>
                                      <a:ea typeface="Cambria Math" panose="02040503050406030204" pitchFamily="18" charset="0"/>
                                    </a:rPr>
                                    <m:t>𝑎𝑡</m:t>
                                  </m:r>
                                </m:sup>
                              </m:sSup>
                              <m:r>
                                <a:rPr lang="it-IT" sz="2400" b="0" i="1" smtClean="0">
                                  <a:solidFill>
                                    <a:srgbClr val="0070C0"/>
                                  </a:solidFill>
                                  <a:latin typeface="Cambria Math" panose="02040503050406030204" pitchFamily="18" charset="0"/>
                                </a:rPr>
                                <m:t>)</m:t>
                              </m:r>
                            </m:e>
                            <m:sup>
                              <m:r>
                                <a:rPr lang="it-IT" sz="2400" b="0" i="1" smtClean="0">
                                  <a:solidFill>
                                    <a:srgbClr val="0070C0"/>
                                  </a:solidFill>
                                  <a:latin typeface="Cambria Math" panose="02040503050406030204" pitchFamily="18" charset="0"/>
                                </a:rPr>
                                <m:t>2</m:t>
                              </m:r>
                            </m:sup>
                          </m:sSup>
                        </m:den>
                      </m:f>
                    </m:oMath>
                  </m:oMathPara>
                </a14:m>
                <a:endParaRPr lang="it-IT" sz="2400" dirty="0"/>
              </a:p>
            </p:txBody>
          </p:sp>
        </mc:Choice>
        <mc:Fallback xmlns="">
          <p:sp>
            <p:nvSpPr>
              <p:cNvPr id="17" name="CasellaDiTesto 16">
                <a:extLst>
                  <a:ext uri="{FF2B5EF4-FFF2-40B4-BE49-F238E27FC236}">
                    <a16:creationId xmlns:a16="http://schemas.microsoft.com/office/drawing/2014/main" id="{7016F4EC-C0E1-2B59-DAAA-A5C9DE91A8EC}"/>
                  </a:ext>
                </a:extLst>
              </p:cNvPr>
              <p:cNvSpPr txBox="1">
                <a:spLocks noRot="1" noChangeAspect="1" noMove="1" noResize="1" noEditPoints="1" noAdjustHandles="1" noChangeArrowheads="1" noChangeShapeType="1" noTextEdit="1"/>
              </p:cNvSpPr>
              <p:nvPr/>
            </p:nvSpPr>
            <p:spPr>
              <a:xfrm>
                <a:off x="4103376" y="5821567"/>
                <a:ext cx="3248453" cy="92140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509647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436132B-5F92-D79C-F78D-5269609FF6E0}"/>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Some </a:t>
            </a:r>
            <a:r>
              <a:rPr lang="it-IT" sz="6600" dirty="0" err="1">
                <a:latin typeface="+mj-lt"/>
              </a:rPr>
              <a:t>Evaluations</a:t>
            </a:r>
            <a:endParaRPr lang="it-IT" sz="6600" dirty="0">
              <a:latin typeface="+mj-lt"/>
            </a:endParaRPr>
          </a:p>
        </p:txBody>
      </p:sp>
      <p:sp>
        <p:nvSpPr>
          <p:cNvPr id="6" name="CasellaDiTesto 5">
            <a:extLst>
              <a:ext uri="{FF2B5EF4-FFF2-40B4-BE49-F238E27FC236}">
                <a16:creationId xmlns:a16="http://schemas.microsoft.com/office/drawing/2014/main" id="{BFBC258A-E929-AA50-FB66-7243628F6E63}"/>
              </a:ext>
            </a:extLst>
          </p:cNvPr>
          <p:cNvSpPr txBox="1"/>
          <p:nvPr/>
        </p:nvSpPr>
        <p:spPr>
          <a:xfrm>
            <a:off x="546370" y="1107996"/>
            <a:ext cx="11264630" cy="1015663"/>
          </a:xfrm>
          <a:prstGeom prst="rect">
            <a:avLst/>
          </a:prstGeom>
          <a:noFill/>
        </p:spPr>
        <p:txBody>
          <a:bodyPr wrap="square">
            <a:spAutoFit/>
          </a:bodyPr>
          <a:lstStyle/>
          <a:p>
            <a:r>
              <a:rPr lang="en-US" sz="2000" dirty="0">
                <a:solidFill>
                  <a:srgbClr val="FF0000"/>
                </a:solidFill>
              </a:rPr>
              <a:t>Cells can be thought as a kind of interacting units in the living organism</a:t>
            </a:r>
            <a:r>
              <a:rPr lang="en-US" sz="2000" dirty="0"/>
              <a:t>, for a single type of unit the time derivative will </a:t>
            </a:r>
            <a:r>
              <a:rPr lang="en-US" sz="2000" u="sng" dirty="0"/>
              <a:t>reach a maximum at a time determined </a:t>
            </a:r>
            <a:r>
              <a:rPr lang="en-US" sz="2000" dirty="0"/>
              <a:t>by the parameters a, b and the initial conditions.</a:t>
            </a:r>
            <a:endParaRPr lang="it-IT" sz="2000" dirty="0"/>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016F4EC-C0E1-2B59-DAAA-A5C9DE91A8EC}"/>
                  </a:ext>
                </a:extLst>
              </p:cNvPr>
              <p:cNvSpPr txBox="1"/>
              <p:nvPr/>
            </p:nvSpPr>
            <p:spPr>
              <a:xfrm>
                <a:off x="546370" y="2123659"/>
                <a:ext cx="3248453" cy="92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solidFill>
                                <a:srgbClr val="0070C0"/>
                              </a:solidFill>
                              <a:latin typeface="Cambria Math" panose="02040503050406030204" pitchFamily="18" charset="0"/>
                            </a:rPr>
                          </m:ctrlPr>
                        </m:accPr>
                        <m:e>
                          <m:r>
                            <a:rPr lang="it-IT" sz="2400" b="0" i="1" smtClean="0">
                              <a:solidFill>
                                <a:srgbClr val="0070C0"/>
                              </a:solidFill>
                              <a:latin typeface="Cambria Math" panose="02040503050406030204" pitchFamily="18" charset="0"/>
                            </a:rPr>
                            <m:t>𝑛</m:t>
                          </m:r>
                        </m:e>
                      </m:acc>
                      <m:d>
                        <m:dPr>
                          <m:ctrlPr>
                            <a:rPr lang="it-IT" sz="2400" i="1" smtClean="0">
                              <a:solidFill>
                                <a:srgbClr val="0070C0"/>
                              </a:solidFill>
                              <a:latin typeface="Cambria Math" panose="02040503050406030204" pitchFamily="18" charset="0"/>
                            </a:rPr>
                          </m:ctrlPr>
                        </m:dPr>
                        <m:e>
                          <m:r>
                            <a:rPr lang="it-IT" sz="2400" b="0" i="1" smtClean="0">
                              <a:solidFill>
                                <a:srgbClr val="0070C0"/>
                              </a:solidFill>
                              <a:latin typeface="Cambria Math" panose="02040503050406030204" pitchFamily="18" charset="0"/>
                            </a:rPr>
                            <m:t>𝑡</m:t>
                          </m:r>
                        </m:e>
                      </m:d>
                      <m:r>
                        <a:rPr lang="it-IT" sz="2400" b="0" i="1" smtClean="0">
                          <a:solidFill>
                            <a:srgbClr val="0070C0"/>
                          </a:solidFill>
                          <a:latin typeface="Cambria Math" panose="02040503050406030204" pitchFamily="18" charset="0"/>
                        </a:rPr>
                        <m:t>=</m:t>
                      </m:r>
                      <m:f>
                        <m:fPr>
                          <m:ctrlPr>
                            <a:rPr lang="it-IT" sz="2400" i="1" smtClean="0">
                              <a:solidFill>
                                <a:srgbClr val="0070C0"/>
                              </a:solidFill>
                              <a:latin typeface="Cambria Math" panose="02040503050406030204" pitchFamily="18" charset="0"/>
                            </a:rPr>
                          </m:ctrlPr>
                        </m:fPr>
                        <m:num>
                          <m:sSup>
                            <m:sSupPr>
                              <m:ctrlPr>
                                <a:rPr lang="it-IT" sz="2400" i="1" smtClean="0">
                                  <a:solidFill>
                                    <a:srgbClr val="0070C0"/>
                                  </a:solidFill>
                                  <a:latin typeface="Cambria Math" panose="02040503050406030204" pitchFamily="18" charset="0"/>
                                </a:rPr>
                              </m:ctrlPr>
                            </m:sSupPr>
                            <m:e>
                              <m:r>
                                <a:rPr lang="it-IT" sz="2400" b="0" i="1" smtClean="0">
                                  <a:solidFill>
                                    <a:srgbClr val="0070C0"/>
                                  </a:solidFill>
                                  <a:latin typeface="Cambria Math" panose="02040503050406030204" pitchFamily="18" charset="0"/>
                                </a:rPr>
                                <m:t>𝑎</m:t>
                              </m:r>
                            </m:e>
                            <m:sup>
                              <m:r>
                                <a:rPr lang="it-IT" sz="2400" b="0" i="1" smtClean="0">
                                  <a:solidFill>
                                    <a:srgbClr val="0070C0"/>
                                  </a:solidFill>
                                  <a:latin typeface="Cambria Math" panose="02040503050406030204" pitchFamily="18" charset="0"/>
                                </a:rPr>
                                <m:t>2</m:t>
                              </m:r>
                            </m:sup>
                          </m:sSup>
                          <m:r>
                            <a:rPr lang="it-IT" sz="2400" b="0" i="1" smtClean="0">
                              <a:solidFill>
                                <a:srgbClr val="0070C0"/>
                              </a:solidFill>
                              <a:latin typeface="Cambria Math" panose="02040503050406030204" pitchFamily="18" charset="0"/>
                              <a:ea typeface="Cambria Math" panose="02040503050406030204" pitchFamily="18" charset="0"/>
                            </a:rPr>
                            <m:t>∙</m:t>
                          </m:r>
                          <m:r>
                            <a:rPr lang="it-IT" sz="2400" b="0" i="1" smtClean="0">
                              <a:solidFill>
                                <a:srgbClr val="0070C0"/>
                              </a:solidFill>
                              <a:latin typeface="Cambria Math" panose="02040503050406030204" pitchFamily="18" charset="0"/>
                              <a:ea typeface="Cambria Math" panose="02040503050406030204" pitchFamily="18" charset="0"/>
                            </a:rPr>
                            <m:t>𝐶</m:t>
                          </m:r>
                          <m:sSup>
                            <m:sSupPr>
                              <m:ctrlPr>
                                <a:rPr lang="it-IT" sz="2400" i="1" smtClean="0">
                                  <a:solidFill>
                                    <a:srgbClr val="0070C0"/>
                                  </a:solidFill>
                                  <a:latin typeface="Cambria Math" panose="02040503050406030204" pitchFamily="18" charset="0"/>
                                  <a:ea typeface="Cambria Math" panose="02040503050406030204" pitchFamily="18" charset="0"/>
                                </a:rPr>
                              </m:ctrlPr>
                            </m:sSupPr>
                            <m:e>
                              <m:r>
                                <a:rPr lang="it-IT" sz="2400" b="0" i="1" smtClean="0">
                                  <a:solidFill>
                                    <a:srgbClr val="0070C0"/>
                                  </a:solidFill>
                                  <a:latin typeface="Cambria Math" panose="02040503050406030204" pitchFamily="18" charset="0"/>
                                  <a:ea typeface="Cambria Math" panose="02040503050406030204" pitchFamily="18" charset="0"/>
                                </a:rPr>
                                <m:t>𝑒</m:t>
                              </m:r>
                            </m:e>
                            <m:sup>
                              <m:r>
                                <a:rPr lang="it-IT" sz="2400" b="0" i="1" smtClean="0">
                                  <a:solidFill>
                                    <a:srgbClr val="0070C0"/>
                                  </a:solidFill>
                                  <a:latin typeface="Cambria Math" panose="02040503050406030204" pitchFamily="18" charset="0"/>
                                  <a:ea typeface="Cambria Math" panose="02040503050406030204" pitchFamily="18" charset="0"/>
                                </a:rPr>
                                <m:t>𝑎𝑡</m:t>
                              </m:r>
                            </m:sup>
                          </m:sSup>
                        </m:num>
                        <m:den>
                          <m:sSup>
                            <m:sSupPr>
                              <m:ctrlPr>
                                <a:rPr lang="it-IT" sz="2400" i="1" smtClean="0">
                                  <a:solidFill>
                                    <a:srgbClr val="0070C0"/>
                                  </a:solidFill>
                                  <a:latin typeface="Cambria Math" panose="02040503050406030204" pitchFamily="18" charset="0"/>
                                </a:rPr>
                              </m:ctrlPr>
                            </m:sSupPr>
                            <m:e>
                              <m:r>
                                <a:rPr lang="it-IT" sz="2400" b="0" i="1" smtClean="0">
                                  <a:solidFill>
                                    <a:srgbClr val="0070C0"/>
                                  </a:solidFill>
                                  <a:latin typeface="Cambria Math" panose="02040503050406030204" pitchFamily="18" charset="0"/>
                                </a:rPr>
                                <m:t>(1+</m:t>
                              </m:r>
                              <m:r>
                                <a:rPr lang="it-IT" sz="2400" b="0" i="1" smtClean="0">
                                  <a:solidFill>
                                    <a:srgbClr val="0070C0"/>
                                  </a:solidFill>
                                  <a:latin typeface="Cambria Math" panose="02040503050406030204" pitchFamily="18" charset="0"/>
                                </a:rPr>
                                <m:t>𝑏</m:t>
                              </m:r>
                              <m:r>
                                <a:rPr lang="it-IT" sz="2400" b="0" i="1" smtClean="0">
                                  <a:solidFill>
                                    <a:srgbClr val="0070C0"/>
                                  </a:solidFill>
                                  <a:latin typeface="Cambria Math" panose="02040503050406030204" pitchFamily="18" charset="0"/>
                                  <a:ea typeface="Cambria Math" panose="02040503050406030204" pitchFamily="18" charset="0"/>
                                </a:rPr>
                                <m:t>∙</m:t>
                              </m:r>
                              <m:r>
                                <a:rPr lang="it-IT" sz="2400" b="0" i="1" smtClean="0">
                                  <a:solidFill>
                                    <a:srgbClr val="0070C0"/>
                                  </a:solidFill>
                                  <a:latin typeface="Cambria Math" panose="02040503050406030204" pitchFamily="18" charset="0"/>
                                  <a:ea typeface="Cambria Math" panose="02040503050406030204" pitchFamily="18" charset="0"/>
                                </a:rPr>
                                <m:t>𝐶</m:t>
                              </m:r>
                              <m:sSup>
                                <m:sSupPr>
                                  <m:ctrlPr>
                                    <a:rPr lang="it-IT" sz="2400" i="1" smtClean="0">
                                      <a:solidFill>
                                        <a:srgbClr val="0070C0"/>
                                      </a:solidFill>
                                      <a:latin typeface="Cambria Math" panose="02040503050406030204" pitchFamily="18" charset="0"/>
                                      <a:ea typeface="Cambria Math" panose="02040503050406030204" pitchFamily="18" charset="0"/>
                                    </a:rPr>
                                  </m:ctrlPr>
                                </m:sSupPr>
                                <m:e>
                                  <m:r>
                                    <a:rPr lang="it-IT" sz="2400" b="0" i="1" smtClean="0">
                                      <a:solidFill>
                                        <a:srgbClr val="0070C0"/>
                                      </a:solidFill>
                                      <a:latin typeface="Cambria Math" panose="02040503050406030204" pitchFamily="18" charset="0"/>
                                      <a:ea typeface="Cambria Math" panose="02040503050406030204" pitchFamily="18" charset="0"/>
                                    </a:rPr>
                                    <m:t>𝑒</m:t>
                                  </m:r>
                                </m:e>
                                <m:sup>
                                  <m:r>
                                    <a:rPr lang="it-IT" sz="2400" b="0" i="1" smtClean="0">
                                      <a:solidFill>
                                        <a:srgbClr val="0070C0"/>
                                      </a:solidFill>
                                      <a:latin typeface="Cambria Math" panose="02040503050406030204" pitchFamily="18" charset="0"/>
                                      <a:ea typeface="Cambria Math" panose="02040503050406030204" pitchFamily="18" charset="0"/>
                                    </a:rPr>
                                    <m:t>𝑎𝑡</m:t>
                                  </m:r>
                                </m:sup>
                              </m:sSup>
                              <m:r>
                                <a:rPr lang="it-IT" sz="2400" b="0" i="1" smtClean="0">
                                  <a:solidFill>
                                    <a:srgbClr val="0070C0"/>
                                  </a:solidFill>
                                  <a:latin typeface="Cambria Math" panose="02040503050406030204" pitchFamily="18" charset="0"/>
                                </a:rPr>
                                <m:t>)</m:t>
                              </m:r>
                            </m:e>
                            <m:sup>
                              <m:r>
                                <a:rPr lang="it-IT" sz="2400" b="0" i="1" smtClean="0">
                                  <a:solidFill>
                                    <a:srgbClr val="0070C0"/>
                                  </a:solidFill>
                                  <a:latin typeface="Cambria Math" panose="02040503050406030204" pitchFamily="18" charset="0"/>
                                </a:rPr>
                                <m:t>2</m:t>
                              </m:r>
                            </m:sup>
                          </m:sSup>
                        </m:den>
                      </m:f>
                    </m:oMath>
                  </m:oMathPara>
                </a14:m>
                <a:endParaRPr lang="it-IT" sz="2400" dirty="0"/>
              </a:p>
            </p:txBody>
          </p:sp>
        </mc:Choice>
        <mc:Fallback xmlns="">
          <p:sp>
            <p:nvSpPr>
              <p:cNvPr id="17" name="CasellaDiTesto 16">
                <a:extLst>
                  <a:ext uri="{FF2B5EF4-FFF2-40B4-BE49-F238E27FC236}">
                    <a16:creationId xmlns:a16="http://schemas.microsoft.com/office/drawing/2014/main" id="{7016F4EC-C0E1-2B59-DAAA-A5C9DE91A8EC}"/>
                  </a:ext>
                </a:extLst>
              </p:cNvPr>
              <p:cNvSpPr txBox="1">
                <a:spLocks noRot="1" noChangeAspect="1" noMove="1" noResize="1" noEditPoints="1" noAdjustHandles="1" noChangeArrowheads="1" noChangeShapeType="1" noTextEdit="1"/>
              </p:cNvSpPr>
              <p:nvPr/>
            </p:nvSpPr>
            <p:spPr>
              <a:xfrm>
                <a:off x="546370" y="2123659"/>
                <a:ext cx="3248453" cy="921406"/>
              </a:xfrm>
              <a:prstGeom prst="rect">
                <a:avLst/>
              </a:prstGeom>
              <a:blipFill>
                <a:blip r:embed="rId2"/>
                <a:stretch>
                  <a:fillRect/>
                </a:stretch>
              </a:blipFill>
            </p:spPr>
            <p:txBody>
              <a:bodyPr/>
              <a:lstStyle/>
              <a:p>
                <a:r>
                  <a:rPr lang="it-IT">
                    <a:noFill/>
                  </a:rPr>
                  <a:t> </a:t>
                </a:r>
              </a:p>
            </p:txBody>
          </p:sp>
        </mc:Fallback>
      </mc:AlternateContent>
      <p:sp>
        <p:nvSpPr>
          <p:cNvPr id="5" name="Freccia in giù 4">
            <a:extLst>
              <a:ext uri="{FF2B5EF4-FFF2-40B4-BE49-F238E27FC236}">
                <a16:creationId xmlns:a16="http://schemas.microsoft.com/office/drawing/2014/main" id="{FE06B939-3C55-5C34-1D99-2413D61BAA9C}"/>
              </a:ext>
            </a:extLst>
          </p:cNvPr>
          <p:cNvSpPr/>
          <p:nvPr/>
        </p:nvSpPr>
        <p:spPr>
          <a:xfrm rot="16200000">
            <a:off x="3955915" y="2297396"/>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95CCF1E-D90F-C736-AD27-40B0C05F02D6}"/>
              </a:ext>
            </a:extLst>
          </p:cNvPr>
          <p:cNvSpPr txBox="1"/>
          <p:nvPr/>
        </p:nvSpPr>
        <p:spPr>
          <a:xfrm>
            <a:off x="4622845" y="1918757"/>
            <a:ext cx="6094378" cy="400110"/>
          </a:xfrm>
          <a:prstGeom prst="rect">
            <a:avLst/>
          </a:prstGeom>
          <a:noFill/>
        </p:spPr>
        <p:txBody>
          <a:bodyPr wrap="square">
            <a:spAutoFit/>
          </a:bodyPr>
          <a:lstStyle/>
          <a:p>
            <a:r>
              <a:rPr lang="en-US" sz="2000" dirty="0"/>
              <a:t>The corresponding emission has a regular trend with: </a:t>
            </a:r>
            <a:endParaRPr lang="it-IT" sz="2000" dirty="0"/>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9F527502-9F8A-8766-4BCB-9F60CC3C7C0C}"/>
                  </a:ext>
                </a:extLst>
              </p:cNvPr>
              <p:cNvSpPr txBox="1"/>
              <p:nvPr/>
            </p:nvSpPr>
            <p:spPr>
              <a:xfrm>
                <a:off x="4839691" y="2470577"/>
                <a:ext cx="3033844" cy="441468"/>
              </a:xfrm>
              <a:prstGeom prst="rect">
                <a:avLst/>
              </a:prstGeom>
              <a:noFill/>
            </p:spPr>
            <p:txBody>
              <a:bodyPr wrap="none" lIns="0" tIns="0" rIns="0" bIns="0" rtlCol="0">
                <a:spAutoFit/>
              </a:bodyPr>
              <a:lstStyle/>
              <a:p>
                <a:r>
                  <a:rPr lang="it-IT" dirty="0"/>
                  <a:t>A time </a:t>
                </a:r>
                <a:r>
                  <a:rPr lang="it-IT" dirty="0" err="1"/>
                  <a:t>reached</a:t>
                </a:r>
                <a:r>
                  <a:rPr lang="it-IT" dirty="0"/>
                  <a:t>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𝑡</m:t>
                        </m:r>
                      </m:e>
                      <m:sub>
                        <m:r>
                          <a:rPr lang="it-IT" b="0" i="1" smtClean="0">
                            <a:latin typeface="Cambria Math" panose="02040503050406030204" pitchFamily="18" charset="0"/>
                          </a:rPr>
                          <m:t>𝑚𝑎𝑥</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𝑎</m:t>
                        </m:r>
                      </m:den>
                    </m:f>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ln</m:t>
                        </m:r>
                      </m:fName>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𝛽</m:t>
                                </m:r>
                              </m:den>
                            </m:f>
                          </m:e>
                        </m:d>
                      </m:e>
                    </m:func>
                  </m:oMath>
                </a14:m>
                <a:endParaRPr lang="it-IT" dirty="0"/>
              </a:p>
            </p:txBody>
          </p:sp>
        </mc:Choice>
        <mc:Fallback xmlns="">
          <p:sp>
            <p:nvSpPr>
              <p:cNvPr id="19" name="CasellaDiTesto 18">
                <a:extLst>
                  <a:ext uri="{FF2B5EF4-FFF2-40B4-BE49-F238E27FC236}">
                    <a16:creationId xmlns:a16="http://schemas.microsoft.com/office/drawing/2014/main" id="{9F527502-9F8A-8766-4BCB-9F60CC3C7C0C}"/>
                  </a:ext>
                </a:extLst>
              </p:cNvPr>
              <p:cNvSpPr txBox="1">
                <a:spLocks noRot="1" noChangeAspect="1" noMove="1" noResize="1" noEditPoints="1" noAdjustHandles="1" noChangeArrowheads="1" noChangeShapeType="1" noTextEdit="1"/>
              </p:cNvSpPr>
              <p:nvPr/>
            </p:nvSpPr>
            <p:spPr>
              <a:xfrm>
                <a:off x="4839691" y="2470577"/>
                <a:ext cx="3033844" cy="441468"/>
              </a:xfrm>
              <a:prstGeom prst="rect">
                <a:avLst/>
              </a:prstGeom>
              <a:blipFill>
                <a:blip r:embed="rId3"/>
                <a:stretch>
                  <a:fillRect l="-4819" b="-178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624BE0D9-CF62-75B9-4F7D-87703785EBB0}"/>
                  </a:ext>
                </a:extLst>
              </p:cNvPr>
              <p:cNvSpPr txBox="1"/>
              <p:nvPr/>
            </p:nvSpPr>
            <p:spPr>
              <a:xfrm>
                <a:off x="8383383" y="2486702"/>
                <a:ext cx="3081613" cy="370614"/>
              </a:xfrm>
              <a:prstGeom prst="rect">
                <a:avLst/>
              </a:prstGeom>
              <a:noFill/>
            </p:spPr>
            <p:txBody>
              <a:bodyPr wrap="none" lIns="0" tIns="0" rIns="0" bIns="0" rtlCol="0">
                <a:spAutoFit/>
              </a:bodyPr>
              <a:lstStyle/>
              <a:p>
                <a:r>
                  <a:rPr lang="it-IT" dirty="0"/>
                  <a:t>A maximum </a:t>
                </a:r>
                <a:r>
                  <a:rPr lang="it-IT" dirty="0" err="1"/>
                  <a:t>intensity</a:t>
                </a:r>
                <a:r>
                  <a:rPr lang="it-IT" dirty="0"/>
                  <a:t>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𝑚𝑎𝑥</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𝑎</m:t>
                        </m:r>
                      </m:num>
                      <m:den>
                        <m:r>
                          <a:rPr lang="it-IT" b="0" i="1" smtClean="0">
                            <a:latin typeface="Cambria Math" panose="02040503050406030204" pitchFamily="18" charset="0"/>
                          </a:rPr>
                          <m:t>4</m:t>
                        </m:r>
                        <m:r>
                          <a:rPr lang="it-IT" b="0" i="1" smtClean="0">
                            <a:latin typeface="Cambria Math" panose="02040503050406030204" pitchFamily="18" charset="0"/>
                          </a:rPr>
                          <m:t>𝑏</m:t>
                        </m:r>
                      </m:den>
                    </m:f>
                  </m:oMath>
                </a14:m>
                <a:endParaRPr lang="it-IT" dirty="0"/>
              </a:p>
            </p:txBody>
          </p:sp>
        </mc:Choice>
        <mc:Fallback xmlns="">
          <p:sp>
            <p:nvSpPr>
              <p:cNvPr id="20" name="CasellaDiTesto 19">
                <a:extLst>
                  <a:ext uri="{FF2B5EF4-FFF2-40B4-BE49-F238E27FC236}">
                    <a16:creationId xmlns:a16="http://schemas.microsoft.com/office/drawing/2014/main" id="{624BE0D9-CF62-75B9-4F7D-87703785EBB0}"/>
                  </a:ext>
                </a:extLst>
              </p:cNvPr>
              <p:cNvSpPr txBox="1">
                <a:spLocks noRot="1" noChangeAspect="1" noMove="1" noResize="1" noEditPoints="1" noAdjustHandles="1" noChangeArrowheads="1" noChangeShapeType="1" noTextEdit="1"/>
              </p:cNvSpPr>
              <p:nvPr/>
            </p:nvSpPr>
            <p:spPr>
              <a:xfrm>
                <a:off x="8383383" y="2486702"/>
                <a:ext cx="3081613" cy="370614"/>
              </a:xfrm>
              <a:prstGeom prst="rect">
                <a:avLst/>
              </a:prstGeom>
              <a:blipFill>
                <a:blip r:embed="rId4"/>
                <a:stretch>
                  <a:fillRect l="-4545" t="-9836" r="-988" b="-22951"/>
                </a:stretch>
              </a:blipFill>
            </p:spPr>
            <p:txBody>
              <a:bodyPr/>
              <a:lstStyle/>
              <a:p>
                <a:r>
                  <a:rPr lang="it-IT">
                    <a:noFill/>
                  </a:rPr>
                  <a:t> </a:t>
                </a:r>
              </a:p>
            </p:txBody>
          </p:sp>
        </mc:Fallback>
      </mc:AlternateContent>
      <p:sp>
        <p:nvSpPr>
          <p:cNvPr id="22" name="CasellaDiTesto 21">
            <a:extLst>
              <a:ext uri="{FF2B5EF4-FFF2-40B4-BE49-F238E27FC236}">
                <a16:creationId xmlns:a16="http://schemas.microsoft.com/office/drawing/2014/main" id="{D2C9C08A-23DF-4608-5073-66B33EEC0CA2}"/>
              </a:ext>
            </a:extLst>
          </p:cNvPr>
          <p:cNvSpPr txBox="1"/>
          <p:nvPr/>
        </p:nvSpPr>
        <p:spPr>
          <a:xfrm>
            <a:off x="6356613" y="2996838"/>
            <a:ext cx="1631815" cy="369332"/>
          </a:xfrm>
          <a:prstGeom prst="rect">
            <a:avLst/>
          </a:prstGeom>
          <a:noFill/>
        </p:spPr>
        <p:txBody>
          <a:bodyPr wrap="square">
            <a:spAutoFit/>
          </a:bodyPr>
          <a:lstStyle/>
          <a:p>
            <a:r>
              <a:rPr lang="en-US" dirty="0"/>
              <a:t>with 𝛽 = 𝑏 ∙ 𝐶</a:t>
            </a:r>
            <a:endParaRPr lang="it-IT" dirty="0"/>
          </a:p>
        </p:txBody>
      </p:sp>
      <p:sp>
        <p:nvSpPr>
          <p:cNvPr id="23" name="Rettangolo 22">
            <a:extLst>
              <a:ext uri="{FF2B5EF4-FFF2-40B4-BE49-F238E27FC236}">
                <a16:creationId xmlns:a16="http://schemas.microsoft.com/office/drawing/2014/main" id="{087BA06E-96D3-68BC-F11C-5752F55854C0}"/>
              </a:ext>
            </a:extLst>
          </p:cNvPr>
          <p:cNvSpPr/>
          <p:nvPr/>
        </p:nvSpPr>
        <p:spPr>
          <a:xfrm>
            <a:off x="4739977" y="2376115"/>
            <a:ext cx="3248452" cy="95842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6318D247-8724-0C7E-E0B3-F4E8D2C9F56D}"/>
              </a:ext>
            </a:extLst>
          </p:cNvPr>
          <p:cNvSpPr/>
          <p:nvPr/>
        </p:nvSpPr>
        <p:spPr>
          <a:xfrm>
            <a:off x="8299963" y="2387894"/>
            <a:ext cx="3248452" cy="657172"/>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30DDF91B-17B6-A9AA-A4EF-679BC3535E6D}"/>
              </a:ext>
            </a:extLst>
          </p:cNvPr>
          <p:cNvSpPr txBox="1"/>
          <p:nvPr/>
        </p:nvSpPr>
        <p:spPr>
          <a:xfrm>
            <a:off x="608789" y="3918870"/>
            <a:ext cx="11202211" cy="400110"/>
          </a:xfrm>
          <a:prstGeom prst="rect">
            <a:avLst/>
          </a:prstGeom>
          <a:noFill/>
        </p:spPr>
        <p:txBody>
          <a:bodyPr wrap="square">
            <a:spAutoFit/>
          </a:bodyPr>
          <a:lstStyle/>
          <a:p>
            <a:r>
              <a:rPr lang="en-US" sz="2000" dirty="0"/>
              <a:t>Different type of units in the seeds that could be activated at different time with different time scales</a:t>
            </a:r>
            <a:endParaRPr lang="it-IT" sz="2000" dirty="0"/>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FC31C166-8FB1-60BC-3637-60EF4E840043}"/>
                  </a:ext>
                </a:extLst>
              </p:cNvPr>
              <p:cNvSpPr txBox="1"/>
              <p:nvPr/>
            </p:nvSpPr>
            <p:spPr>
              <a:xfrm>
                <a:off x="4073351" y="4648965"/>
                <a:ext cx="4581703" cy="1130822"/>
              </a:xfrm>
              <a:prstGeom prst="rect">
                <a:avLst/>
              </a:prstGeom>
              <a:noFill/>
              <a:ln w="571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solidFill>
                                <a:schemeClr val="tx1"/>
                              </a:solidFill>
                              <a:latin typeface="Cambria Math" panose="02040503050406030204" pitchFamily="18" charset="0"/>
                            </a:rPr>
                          </m:ctrlPr>
                        </m:accPr>
                        <m:e>
                          <m:r>
                            <a:rPr lang="it-IT" sz="2400" b="0" i="1" smtClean="0">
                              <a:solidFill>
                                <a:schemeClr val="tx1"/>
                              </a:solidFill>
                              <a:latin typeface="Cambria Math" panose="02040503050406030204" pitchFamily="18" charset="0"/>
                            </a:rPr>
                            <m:t>𝑛</m:t>
                          </m:r>
                        </m:e>
                      </m:acc>
                      <m:d>
                        <m:dPr>
                          <m:ctrlPr>
                            <a:rPr lang="it-IT" sz="2400" i="1" smtClean="0">
                              <a:solidFill>
                                <a:schemeClr val="tx1"/>
                              </a:solidFill>
                              <a:latin typeface="Cambria Math" panose="02040503050406030204" pitchFamily="18" charset="0"/>
                            </a:rPr>
                          </m:ctrlPr>
                        </m:dPr>
                        <m:e>
                          <m:r>
                            <a:rPr lang="it-IT" sz="2400" b="0" i="1" smtClean="0">
                              <a:solidFill>
                                <a:schemeClr val="tx1"/>
                              </a:solidFill>
                              <a:latin typeface="Cambria Math" panose="02040503050406030204" pitchFamily="18" charset="0"/>
                            </a:rPr>
                            <m:t>𝑡</m:t>
                          </m:r>
                        </m:e>
                      </m:d>
                      <m:r>
                        <a:rPr lang="it-IT" sz="2400" b="0" i="1" smtClean="0">
                          <a:solidFill>
                            <a:schemeClr val="tx1"/>
                          </a:solidFill>
                          <a:latin typeface="Cambria Math" panose="02040503050406030204" pitchFamily="18" charset="0"/>
                        </a:rPr>
                        <m:t>=</m:t>
                      </m:r>
                      <m:sSup>
                        <m:sSupPr>
                          <m:ctrlPr>
                            <a:rPr lang="it-IT" sz="2400" b="0" i="1" smtClean="0">
                              <a:solidFill>
                                <a:schemeClr val="tx1"/>
                              </a:solidFill>
                              <a:latin typeface="Cambria Math" panose="02040503050406030204" pitchFamily="18" charset="0"/>
                            </a:rPr>
                          </m:ctrlPr>
                        </m:sSupPr>
                        <m:e>
                          <m:r>
                            <a:rPr lang="it-IT" sz="2400" b="0" i="1" smtClean="0">
                              <a:solidFill>
                                <a:schemeClr val="tx1"/>
                              </a:solidFill>
                              <a:latin typeface="Cambria Math" panose="02040503050406030204" pitchFamily="18" charset="0"/>
                            </a:rPr>
                            <m:t>𝑎</m:t>
                          </m:r>
                        </m:e>
                        <m:sup>
                          <m:r>
                            <a:rPr lang="it-IT" sz="2400" b="0" i="1" smtClean="0">
                              <a:solidFill>
                                <a:schemeClr val="tx1"/>
                              </a:solidFill>
                              <a:latin typeface="Cambria Math" panose="02040503050406030204" pitchFamily="18" charset="0"/>
                            </a:rPr>
                            <m:t>2</m:t>
                          </m:r>
                        </m:sup>
                      </m:sSup>
                      <m:sSup>
                        <m:sSupPr>
                          <m:ctrlPr>
                            <a:rPr lang="it-IT" sz="2400" b="0" i="1" smtClean="0">
                              <a:solidFill>
                                <a:schemeClr val="tx1"/>
                              </a:solidFill>
                              <a:latin typeface="Cambria Math" panose="02040503050406030204" pitchFamily="18" charset="0"/>
                            </a:rPr>
                          </m:ctrlPr>
                        </m:sSupPr>
                        <m:e>
                          <m:r>
                            <a:rPr lang="it-IT" sz="2400" b="0" i="1" smtClean="0">
                              <a:solidFill>
                                <a:schemeClr val="tx1"/>
                              </a:solidFill>
                              <a:latin typeface="Cambria Math" panose="02040503050406030204" pitchFamily="18" charset="0"/>
                            </a:rPr>
                            <m:t>𝑒</m:t>
                          </m:r>
                        </m:e>
                        <m:sup>
                          <m:r>
                            <a:rPr lang="it-IT" sz="2400" b="0" i="1" smtClean="0">
                              <a:solidFill>
                                <a:schemeClr val="tx1"/>
                              </a:solidFill>
                              <a:latin typeface="Cambria Math" panose="02040503050406030204" pitchFamily="18" charset="0"/>
                            </a:rPr>
                            <m:t>𝑎𝑡</m:t>
                          </m:r>
                        </m:sup>
                      </m:sSup>
                      <m:nary>
                        <m:naryPr>
                          <m:chr m:val="∑"/>
                          <m:ctrlPr>
                            <a:rPr lang="it-IT" sz="2400" b="0" i="1" smtClean="0">
                              <a:solidFill>
                                <a:schemeClr val="tx1"/>
                              </a:solidFill>
                              <a:latin typeface="Cambria Math" panose="02040503050406030204" pitchFamily="18" charset="0"/>
                            </a:rPr>
                          </m:ctrlPr>
                        </m:naryPr>
                        <m:sub>
                          <m:r>
                            <m:rPr>
                              <m:brk m:alnAt="23"/>
                            </m:rPr>
                            <a:rPr lang="it-IT" sz="2400" b="0" i="1" smtClean="0">
                              <a:solidFill>
                                <a:schemeClr val="tx1"/>
                              </a:solidFill>
                              <a:latin typeface="Cambria Math" panose="02040503050406030204" pitchFamily="18" charset="0"/>
                            </a:rPr>
                            <m:t>𝑖</m:t>
                          </m:r>
                          <m:r>
                            <a:rPr lang="it-IT" sz="2400" b="0" i="1" smtClean="0">
                              <a:solidFill>
                                <a:schemeClr val="tx1"/>
                              </a:solidFill>
                              <a:latin typeface="Cambria Math" panose="02040503050406030204" pitchFamily="18" charset="0"/>
                            </a:rPr>
                            <m:t>=1</m:t>
                          </m:r>
                        </m:sub>
                        <m:sup>
                          <m:r>
                            <a:rPr lang="it-IT" sz="2400" b="0" i="1" smtClean="0">
                              <a:solidFill>
                                <a:schemeClr val="tx1"/>
                              </a:solidFill>
                              <a:latin typeface="Cambria Math" panose="02040503050406030204" pitchFamily="18" charset="0"/>
                            </a:rPr>
                            <m:t>𝐽</m:t>
                          </m:r>
                        </m:sup>
                        <m:e>
                          <m:f>
                            <m:fPr>
                              <m:ctrlPr>
                                <a:rPr lang="it-IT" sz="2400" i="1" smtClean="0">
                                  <a:solidFill>
                                    <a:schemeClr val="tx1"/>
                                  </a:solidFill>
                                  <a:latin typeface="Cambria Math" panose="02040503050406030204" pitchFamily="18" charset="0"/>
                                </a:rPr>
                              </m:ctrlPr>
                            </m:fPr>
                            <m:num>
                              <m:sSub>
                                <m:sSubPr>
                                  <m:ctrlPr>
                                    <a:rPr lang="it-IT" sz="2400" i="1" smtClean="0">
                                      <a:solidFill>
                                        <a:schemeClr val="tx1"/>
                                      </a:solidFill>
                                      <a:latin typeface="Cambria Math" panose="02040503050406030204" pitchFamily="18" charset="0"/>
                                    </a:rPr>
                                  </m:ctrlPr>
                                </m:sSubPr>
                                <m:e>
                                  <m:r>
                                    <a:rPr lang="it-IT" sz="2400" b="0" i="1" smtClean="0">
                                      <a:solidFill>
                                        <a:schemeClr val="tx1"/>
                                      </a:solidFill>
                                      <a:latin typeface="Cambria Math" panose="02040503050406030204" pitchFamily="18" charset="0"/>
                                    </a:rPr>
                                    <m:t>𝐶</m:t>
                                  </m:r>
                                </m:e>
                                <m:sub>
                                  <m:r>
                                    <a:rPr lang="it-IT" sz="2400" b="0" i="1" smtClean="0">
                                      <a:solidFill>
                                        <a:schemeClr val="tx1"/>
                                      </a:solidFill>
                                      <a:latin typeface="Cambria Math" panose="02040503050406030204" pitchFamily="18" charset="0"/>
                                    </a:rPr>
                                    <m:t>𝑖</m:t>
                                  </m:r>
                                </m:sub>
                              </m:sSub>
                            </m:num>
                            <m:den>
                              <m:sSup>
                                <m:sSupPr>
                                  <m:ctrlPr>
                                    <a:rPr lang="it-IT" sz="2400" i="1" smtClean="0">
                                      <a:solidFill>
                                        <a:schemeClr val="tx1"/>
                                      </a:solidFill>
                                      <a:latin typeface="Cambria Math" panose="02040503050406030204" pitchFamily="18" charset="0"/>
                                    </a:rPr>
                                  </m:ctrlPr>
                                </m:sSupPr>
                                <m:e>
                                  <m:r>
                                    <a:rPr lang="it-IT" sz="2400" b="0" i="1" smtClean="0">
                                      <a:solidFill>
                                        <a:schemeClr val="tx1"/>
                                      </a:solidFill>
                                      <a:latin typeface="Cambria Math" panose="02040503050406030204" pitchFamily="18" charset="0"/>
                                    </a:rPr>
                                    <m:t>(1+</m:t>
                                  </m:r>
                                  <m:sSub>
                                    <m:sSubPr>
                                      <m:ctrlPr>
                                        <a:rPr lang="it-IT" sz="2400" b="0" i="1" smtClean="0">
                                          <a:solidFill>
                                            <a:schemeClr val="tx1"/>
                                          </a:solidFill>
                                          <a:latin typeface="Cambria Math" panose="02040503050406030204" pitchFamily="18" charset="0"/>
                                        </a:rPr>
                                      </m:ctrlPr>
                                    </m:sSubPr>
                                    <m:e>
                                      <m:r>
                                        <a:rPr lang="it-IT" sz="2400" b="0" i="1" smtClean="0">
                                          <a:solidFill>
                                            <a:schemeClr val="tx1"/>
                                          </a:solidFill>
                                          <a:latin typeface="Cambria Math" panose="02040503050406030204" pitchFamily="18" charset="0"/>
                                        </a:rPr>
                                        <m:t>𝑏</m:t>
                                      </m:r>
                                    </m:e>
                                    <m:sub>
                                      <m:r>
                                        <a:rPr lang="it-IT" sz="2400" b="0" i="1" smtClean="0">
                                          <a:solidFill>
                                            <a:schemeClr val="tx1"/>
                                          </a:solidFill>
                                          <a:latin typeface="Cambria Math" panose="02040503050406030204" pitchFamily="18" charset="0"/>
                                        </a:rPr>
                                        <m:t>𝑖</m:t>
                                      </m:r>
                                    </m:sub>
                                  </m:sSub>
                                  <m:r>
                                    <a:rPr lang="it-IT" sz="2400" b="0" i="1" smtClean="0">
                                      <a:solidFill>
                                        <a:schemeClr val="tx1"/>
                                      </a:solidFill>
                                      <a:latin typeface="Cambria Math" panose="02040503050406030204" pitchFamily="18" charset="0"/>
                                      <a:ea typeface="Cambria Math" panose="02040503050406030204" pitchFamily="18" charset="0"/>
                                    </a:rPr>
                                    <m:t>∙</m:t>
                                  </m:r>
                                  <m:sSub>
                                    <m:sSubPr>
                                      <m:ctrlPr>
                                        <a:rPr lang="it-IT" sz="2400" b="0" i="1" smtClean="0">
                                          <a:solidFill>
                                            <a:schemeClr val="tx1"/>
                                          </a:solidFill>
                                          <a:latin typeface="Cambria Math" panose="02040503050406030204" pitchFamily="18" charset="0"/>
                                          <a:ea typeface="Cambria Math" panose="02040503050406030204" pitchFamily="18" charset="0"/>
                                        </a:rPr>
                                      </m:ctrlPr>
                                    </m:sSubPr>
                                    <m:e>
                                      <m:r>
                                        <a:rPr lang="it-IT" sz="2400" b="0" i="1" smtClean="0">
                                          <a:solidFill>
                                            <a:schemeClr val="tx1"/>
                                          </a:solidFill>
                                          <a:latin typeface="Cambria Math" panose="02040503050406030204" pitchFamily="18" charset="0"/>
                                          <a:ea typeface="Cambria Math" panose="02040503050406030204" pitchFamily="18" charset="0"/>
                                        </a:rPr>
                                        <m:t>𝐶</m:t>
                                      </m:r>
                                    </m:e>
                                    <m:sub>
                                      <m:r>
                                        <a:rPr lang="it-IT" sz="2400" b="0" i="1" smtClean="0">
                                          <a:solidFill>
                                            <a:schemeClr val="tx1"/>
                                          </a:solidFill>
                                          <a:latin typeface="Cambria Math" panose="02040503050406030204" pitchFamily="18" charset="0"/>
                                          <a:ea typeface="Cambria Math" panose="02040503050406030204" pitchFamily="18" charset="0"/>
                                        </a:rPr>
                                        <m:t>𝑖</m:t>
                                      </m:r>
                                    </m:sub>
                                  </m:sSub>
                                  <m:sSup>
                                    <m:sSupPr>
                                      <m:ctrlPr>
                                        <a:rPr lang="it-IT" sz="2400" i="1" smtClean="0">
                                          <a:solidFill>
                                            <a:schemeClr val="tx1"/>
                                          </a:solidFill>
                                          <a:latin typeface="Cambria Math" panose="02040503050406030204" pitchFamily="18" charset="0"/>
                                          <a:ea typeface="Cambria Math" panose="02040503050406030204" pitchFamily="18" charset="0"/>
                                        </a:rPr>
                                      </m:ctrlPr>
                                    </m:sSupPr>
                                    <m:e>
                                      <m:r>
                                        <a:rPr lang="it-IT" sz="2400" b="0" i="1" smtClean="0">
                                          <a:solidFill>
                                            <a:schemeClr val="tx1"/>
                                          </a:solidFill>
                                          <a:latin typeface="Cambria Math" panose="02040503050406030204" pitchFamily="18" charset="0"/>
                                          <a:ea typeface="Cambria Math" panose="02040503050406030204" pitchFamily="18" charset="0"/>
                                        </a:rPr>
                                        <m:t>𝑒</m:t>
                                      </m:r>
                                    </m:e>
                                    <m:sup>
                                      <m:r>
                                        <a:rPr lang="it-IT" sz="2400" b="0" i="1" smtClean="0">
                                          <a:solidFill>
                                            <a:schemeClr val="tx1"/>
                                          </a:solidFill>
                                          <a:latin typeface="Cambria Math" panose="02040503050406030204" pitchFamily="18" charset="0"/>
                                          <a:ea typeface="Cambria Math" panose="02040503050406030204" pitchFamily="18" charset="0"/>
                                        </a:rPr>
                                        <m:t>𝑎𝑡</m:t>
                                      </m:r>
                                    </m:sup>
                                  </m:sSup>
                                  <m:r>
                                    <a:rPr lang="it-IT" sz="2400" b="0" i="1" smtClean="0">
                                      <a:solidFill>
                                        <a:schemeClr val="tx1"/>
                                      </a:solidFill>
                                      <a:latin typeface="Cambria Math" panose="02040503050406030204" pitchFamily="18" charset="0"/>
                                    </a:rPr>
                                    <m:t>)</m:t>
                                  </m:r>
                                </m:e>
                                <m:sup>
                                  <m:r>
                                    <a:rPr lang="it-IT" sz="2400" b="0" i="1" smtClean="0">
                                      <a:solidFill>
                                        <a:schemeClr val="tx1"/>
                                      </a:solidFill>
                                      <a:latin typeface="Cambria Math" panose="02040503050406030204" pitchFamily="18" charset="0"/>
                                    </a:rPr>
                                    <m:t>2</m:t>
                                  </m:r>
                                </m:sup>
                              </m:sSup>
                            </m:den>
                          </m:f>
                        </m:e>
                      </m:nary>
                    </m:oMath>
                  </m:oMathPara>
                </a14:m>
                <a:endParaRPr lang="it-IT" sz="2400" dirty="0">
                  <a:solidFill>
                    <a:schemeClr val="tx1"/>
                  </a:solidFill>
                </a:endParaRPr>
              </a:p>
            </p:txBody>
          </p:sp>
        </mc:Choice>
        <mc:Fallback xmlns="">
          <p:sp>
            <p:nvSpPr>
              <p:cNvPr id="28" name="CasellaDiTesto 27">
                <a:extLst>
                  <a:ext uri="{FF2B5EF4-FFF2-40B4-BE49-F238E27FC236}">
                    <a16:creationId xmlns:a16="http://schemas.microsoft.com/office/drawing/2014/main" id="{FC31C166-8FB1-60BC-3637-60EF4E840043}"/>
                  </a:ext>
                </a:extLst>
              </p:cNvPr>
              <p:cNvSpPr txBox="1">
                <a:spLocks noRot="1" noChangeAspect="1" noMove="1" noResize="1" noEditPoints="1" noAdjustHandles="1" noChangeArrowheads="1" noChangeShapeType="1" noTextEdit="1"/>
              </p:cNvSpPr>
              <p:nvPr/>
            </p:nvSpPr>
            <p:spPr>
              <a:xfrm>
                <a:off x="4073351" y="4648965"/>
                <a:ext cx="4581703" cy="1130822"/>
              </a:xfrm>
              <a:prstGeom prst="rect">
                <a:avLst/>
              </a:prstGeom>
              <a:blipFill>
                <a:blip r:embed="rId5"/>
                <a:stretch>
                  <a:fillRect/>
                </a:stretch>
              </a:blipFill>
              <a:ln w="57150">
                <a:solidFill>
                  <a:srgbClr val="FF0000"/>
                </a:solidFill>
              </a:ln>
            </p:spPr>
            <p:txBody>
              <a:bodyPr/>
              <a:lstStyle/>
              <a:p>
                <a:r>
                  <a:rPr lang="it-IT">
                    <a:noFill/>
                  </a:rPr>
                  <a:t> </a:t>
                </a:r>
              </a:p>
            </p:txBody>
          </p:sp>
        </mc:Fallback>
      </mc:AlternateContent>
      <p:sp>
        <p:nvSpPr>
          <p:cNvPr id="31" name="CasellaDiTesto 30">
            <a:extLst>
              <a:ext uri="{FF2B5EF4-FFF2-40B4-BE49-F238E27FC236}">
                <a16:creationId xmlns:a16="http://schemas.microsoft.com/office/drawing/2014/main" id="{FD118D11-69D2-4991-01CC-3ACE85354727}"/>
              </a:ext>
            </a:extLst>
          </p:cNvPr>
          <p:cNvSpPr txBox="1"/>
          <p:nvPr/>
        </p:nvSpPr>
        <p:spPr>
          <a:xfrm>
            <a:off x="2414140" y="6061251"/>
            <a:ext cx="8303083" cy="400110"/>
          </a:xfrm>
          <a:prstGeom prst="rect">
            <a:avLst/>
          </a:prstGeom>
          <a:noFill/>
        </p:spPr>
        <p:txBody>
          <a:bodyPr wrap="square">
            <a:spAutoFit/>
          </a:bodyPr>
          <a:lstStyle/>
          <a:p>
            <a:r>
              <a:rPr lang="en-US" sz="2000" dirty="0"/>
              <a:t>where J represents the number of seed units activated at different times</a:t>
            </a:r>
            <a:endParaRPr lang="it-IT" sz="2000" dirty="0"/>
          </a:p>
        </p:txBody>
      </p:sp>
    </p:spTree>
    <p:extLst>
      <p:ext uri="{BB962C8B-B14F-4D97-AF65-F5344CB8AC3E}">
        <p14:creationId xmlns:p14="http://schemas.microsoft.com/office/powerpoint/2010/main" val="169205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Diagramma, diagramma&#10;&#10;Descrizione generata automaticamente">
            <a:extLst>
              <a:ext uri="{FF2B5EF4-FFF2-40B4-BE49-F238E27FC236}">
                <a16:creationId xmlns:a16="http://schemas.microsoft.com/office/drawing/2014/main" id="{BF77CF12-34A9-95DC-C681-E119B21BE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6" y="2102089"/>
            <a:ext cx="4688732" cy="4599139"/>
          </a:xfrm>
          <a:prstGeom prst="rect">
            <a:avLst/>
          </a:prstGeom>
        </p:spPr>
      </p:pic>
      <p:sp>
        <p:nvSpPr>
          <p:cNvPr id="5" name="CasellaDiTesto 4">
            <a:extLst>
              <a:ext uri="{FF2B5EF4-FFF2-40B4-BE49-F238E27FC236}">
                <a16:creationId xmlns:a16="http://schemas.microsoft.com/office/drawing/2014/main" id="{57288636-A25B-E822-B40E-8749C7B17A27}"/>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Some </a:t>
            </a:r>
            <a:r>
              <a:rPr lang="it-IT" sz="6600" dirty="0" err="1">
                <a:latin typeface="+mj-lt"/>
              </a:rPr>
              <a:t>Evaluations</a:t>
            </a:r>
            <a:endParaRPr lang="it-IT" sz="6600" dirty="0">
              <a:latin typeface="+mj-lt"/>
            </a:endParaRP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3A50B351-DECD-0BD2-84C4-B2272AA4EC43}"/>
                  </a:ext>
                </a:extLst>
              </p:cNvPr>
              <p:cNvSpPr txBox="1"/>
              <p:nvPr/>
            </p:nvSpPr>
            <p:spPr>
              <a:xfrm>
                <a:off x="611115" y="1077856"/>
                <a:ext cx="11295540" cy="878895"/>
              </a:xfrm>
              <a:prstGeom prst="rect">
                <a:avLst/>
              </a:prstGeom>
              <a:noFill/>
            </p:spPr>
            <p:txBody>
              <a:bodyPr wrap="square">
                <a:spAutoFit/>
              </a:bodyPr>
              <a:lstStyle/>
              <a:p>
                <a:r>
                  <a:rPr lang="en-US" sz="2000" dirty="0"/>
                  <a:t>Comparison between the biophoton emission of the 76 lentils (red line) with two fits using the logistic equation </a:t>
                </a:r>
                <a14:m>
                  <m:oMath xmlns:m="http://schemas.openxmlformats.org/officeDocument/2006/math">
                    <m:acc>
                      <m:accPr>
                        <m:chr m:val="̇"/>
                        <m:ctrlPr>
                          <a:rPr lang="it-IT" sz="2000" i="1" smtClean="0">
                            <a:solidFill>
                              <a:schemeClr val="tx1"/>
                            </a:solidFill>
                            <a:latin typeface="Cambria Math" panose="02040503050406030204" pitchFamily="18" charset="0"/>
                          </a:rPr>
                        </m:ctrlPr>
                      </m:accPr>
                      <m:e>
                        <m:r>
                          <a:rPr lang="it-IT" sz="2000" b="0" i="1" smtClean="0">
                            <a:solidFill>
                              <a:schemeClr val="tx1"/>
                            </a:solidFill>
                            <a:latin typeface="Cambria Math" panose="02040503050406030204" pitchFamily="18" charset="0"/>
                          </a:rPr>
                          <m:t>𝑛</m:t>
                        </m:r>
                      </m:e>
                    </m:acc>
                    <m:d>
                      <m:dPr>
                        <m:ctrlPr>
                          <a:rPr lang="it-IT" sz="2000" i="1" smtClean="0">
                            <a:solidFill>
                              <a:schemeClr val="tx1"/>
                            </a:solidFill>
                            <a:latin typeface="Cambria Math" panose="02040503050406030204" pitchFamily="18" charset="0"/>
                          </a:rPr>
                        </m:ctrlPr>
                      </m:dPr>
                      <m:e>
                        <m:r>
                          <a:rPr lang="it-IT" sz="2000" b="0" i="1" smtClean="0">
                            <a:solidFill>
                              <a:schemeClr val="tx1"/>
                            </a:solidFill>
                            <a:latin typeface="Cambria Math" panose="02040503050406030204" pitchFamily="18" charset="0"/>
                          </a:rPr>
                          <m:t>𝑡</m:t>
                        </m:r>
                      </m:e>
                    </m:d>
                    <m:r>
                      <a:rPr lang="it-IT" sz="2000" b="0" i="1" smtClean="0">
                        <a:solidFill>
                          <a:schemeClr val="tx1"/>
                        </a:solidFill>
                        <a:latin typeface="Cambria Math" panose="02040503050406030204" pitchFamily="18" charset="0"/>
                      </a:rPr>
                      <m:t>=</m:t>
                    </m:r>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𝑎</m:t>
                        </m:r>
                      </m:e>
                      <m:sup>
                        <m:r>
                          <a:rPr lang="it-IT" sz="2000" b="0" i="1" smtClean="0">
                            <a:solidFill>
                              <a:schemeClr val="tx1"/>
                            </a:solidFill>
                            <a:latin typeface="Cambria Math" panose="02040503050406030204" pitchFamily="18" charset="0"/>
                          </a:rPr>
                          <m:t>2</m:t>
                        </m:r>
                      </m:sup>
                    </m:sSup>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𝑒</m:t>
                        </m:r>
                      </m:e>
                      <m:sup>
                        <m:r>
                          <a:rPr lang="it-IT" sz="2000" b="0" i="1" smtClean="0">
                            <a:solidFill>
                              <a:schemeClr val="tx1"/>
                            </a:solidFill>
                            <a:latin typeface="Cambria Math" panose="02040503050406030204" pitchFamily="18" charset="0"/>
                          </a:rPr>
                          <m:t>𝑎𝑡</m:t>
                        </m:r>
                      </m:sup>
                    </m:sSup>
                    <m:nary>
                      <m:naryPr>
                        <m:chr m:val="∑"/>
                        <m:ctrlPr>
                          <a:rPr lang="it-IT" sz="2000" b="0" i="1" smtClean="0">
                            <a:solidFill>
                              <a:schemeClr val="tx1"/>
                            </a:solidFill>
                            <a:latin typeface="Cambria Math" panose="02040503050406030204" pitchFamily="18" charset="0"/>
                          </a:rPr>
                        </m:ctrlPr>
                      </m:naryPr>
                      <m:sub>
                        <m:r>
                          <m:rPr>
                            <m:brk m:alnAt="23"/>
                          </m:rPr>
                          <a:rPr lang="it-IT" sz="2000" b="0" i="1" smtClean="0">
                            <a:solidFill>
                              <a:schemeClr val="tx1"/>
                            </a:solidFill>
                            <a:latin typeface="Cambria Math" panose="02040503050406030204" pitchFamily="18" charset="0"/>
                          </a:rPr>
                          <m:t>𝑖</m:t>
                        </m:r>
                        <m:r>
                          <a:rPr lang="it-IT" sz="2000" b="0" i="1" smtClean="0">
                            <a:solidFill>
                              <a:schemeClr val="tx1"/>
                            </a:solidFill>
                            <a:latin typeface="Cambria Math" panose="02040503050406030204" pitchFamily="18" charset="0"/>
                          </a:rPr>
                          <m:t>=1</m:t>
                        </m:r>
                      </m:sub>
                      <m:sup>
                        <m:r>
                          <a:rPr lang="it-IT" sz="2000" b="0" i="1" smtClean="0">
                            <a:solidFill>
                              <a:schemeClr val="tx1"/>
                            </a:solidFill>
                            <a:latin typeface="Cambria Math" panose="02040503050406030204" pitchFamily="18" charset="0"/>
                          </a:rPr>
                          <m:t>𝐽</m:t>
                        </m:r>
                      </m:sup>
                      <m:e>
                        <m:f>
                          <m:fPr>
                            <m:ctrlPr>
                              <a:rPr lang="it-IT" sz="2000" i="1" smtClean="0">
                                <a:solidFill>
                                  <a:schemeClr val="tx1"/>
                                </a:solidFill>
                                <a:latin typeface="Cambria Math" panose="02040503050406030204" pitchFamily="18" charset="0"/>
                              </a:rPr>
                            </m:ctrlPr>
                          </m:fPr>
                          <m:num>
                            <m:sSub>
                              <m:sSubPr>
                                <m:ctrlPr>
                                  <a:rPr lang="it-IT" sz="200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𝐶</m:t>
                                </m:r>
                              </m:e>
                              <m:sub>
                                <m:r>
                                  <a:rPr lang="it-IT" sz="2000" b="0" i="1" smtClean="0">
                                    <a:solidFill>
                                      <a:schemeClr val="tx1"/>
                                    </a:solidFill>
                                    <a:latin typeface="Cambria Math" panose="02040503050406030204" pitchFamily="18" charset="0"/>
                                  </a:rPr>
                                  <m:t>𝑖</m:t>
                                </m:r>
                              </m:sub>
                            </m:sSub>
                          </m:num>
                          <m:den>
                            <m:sSup>
                              <m:sSupPr>
                                <m:ctrlPr>
                                  <a:rPr lang="it-IT" sz="200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(1+</m:t>
                                </m:r>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𝑏</m:t>
                                    </m:r>
                                  </m:e>
                                  <m:sub>
                                    <m:r>
                                      <a:rPr lang="it-IT" sz="2000" b="0" i="1" smtClean="0">
                                        <a:solidFill>
                                          <a:schemeClr val="tx1"/>
                                        </a:solidFill>
                                        <a:latin typeface="Cambria Math" panose="02040503050406030204" pitchFamily="18" charset="0"/>
                                      </a:rPr>
                                      <m:t>𝑖</m:t>
                                    </m:r>
                                  </m:sub>
                                </m:sSub>
                                <m:r>
                                  <a:rPr lang="it-IT" sz="2000" b="0" i="1" smtClean="0">
                                    <a:solidFill>
                                      <a:schemeClr val="tx1"/>
                                    </a:solidFill>
                                    <a:latin typeface="Cambria Math" panose="02040503050406030204" pitchFamily="18" charset="0"/>
                                    <a:ea typeface="Cambria Math" panose="02040503050406030204" pitchFamily="18" charset="0"/>
                                  </a:rPr>
                                  <m:t>∙</m:t>
                                </m:r>
                                <m:sSub>
                                  <m:sSubPr>
                                    <m:ctrlPr>
                                      <a:rPr lang="it-IT" sz="2000" b="0" i="1" smtClean="0">
                                        <a:solidFill>
                                          <a:schemeClr val="tx1"/>
                                        </a:solidFill>
                                        <a:latin typeface="Cambria Math" panose="02040503050406030204" pitchFamily="18" charset="0"/>
                                        <a:ea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𝐶</m:t>
                                    </m:r>
                                  </m:e>
                                  <m:sub>
                                    <m:r>
                                      <a:rPr lang="it-IT" sz="2000" b="0" i="1" smtClean="0">
                                        <a:solidFill>
                                          <a:schemeClr val="tx1"/>
                                        </a:solidFill>
                                        <a:latin typeface="Cambria Math" panose="02040503050406030204" pitchFamily="18" charset="0"/>
                                        <a:ea typeface="Cambria Math" panose="02040503050406030204" pitchFamily="18" charset="0"/>
                                      </a:rPr>
                                      <m:t>𝑖</m:t>
                                    </m:r>
                                  </m:sub>
                                </m:sSub>
                                <m:sSup>
                                  <m:sSupPr>
                                    <m:ctrlPr>
                                      <a:rPr lang="it-IT" sz="2000" i="1" smtClean="0">
                                        <a:solidFill>
                                          <a:schemeClr val="tx1"/>
                                        </a:solidFill>
                                        <a:latin typeface="Cambria Math" panose="02040503050406030204" pitchFamily="18" charset="0"/>
                                        <a:ea typeface="Cambria Math" panose="02040503050406030204" pitchFamily="18" charset="0"/>
                                      </a:rPr>
                                    </m:ctrlPr>
                                  </m:sSupPr>
                                  <m:e>
                                    <m:r>
                                      <a:rPr lang="it-IT" sz="2000" b="0" i="1" smtClean="0">
                                        <a:solidFill>
                                          <a:schemeClr val="tx1"/>
                                        </a:solidFill>
                                        <a:latin typeface="Cambria Math" panose="02040503050406030204" pitchFamily="18" charset="0"/>
                                        <a:ea typeface="Cambria Math" panose="02040503050406030204" pitchFamily="18" charset="0"/>
                                      </a:rPr>
                                      <m:t>𝑒</m:t>
                                    </m:r>
                                  </m:e>
                                  <m:sup>
                                    <m:r>
                                      <a:rPr lang="it-IT" sz="2000" b="0" i="1" smtClean="0">
                                        <a:solidFill>
                                          <a:schemeClr val="tx1"/>
                                        </a:solidFill>
                                        <a:latin typeface="Cambria Math" panose="02040503050406030204" pitchFamily="18" charset="0"/>
                                        <a:ea typeface="Cambria Math" panose="02040503050406030204" pitchFamily="18" charset="0"/>
                                      </a:rPr>
                                      <m:t>𝑎𝑡</m:t>
                                    </m:r>
                                  </m:sup>
                                </m:sSup>
                                <m:r>
                                  <a:rPr lang="it-IT" sz="2000" b="0" i="1" smtClean="0">
                                    <a:solidFill>
                                      <a:schemeClr val="tx1"/>
                                    </a:solidFill>
                                    <a:latin typeface="Cambria Math" panose="02040503050406030204" pitchFamily="18" charset="0"/>
                                  </a:rPr>
                                  <m:t>)</m:t>
                                </m:r>
                              </m:e>
                              <m:sup>
                                <m:r>
                                  <a:rPr lang="it-IT" sz="2000" b="0" i="1" smtClean="0">
                                    <a:solidFill>
                                      <a:schemeClr val="tx1"/>
                                    </a:solidFill>
                                    <a:latin typeface="Cambria Math" panose="02040503050406030204" pitchFamily="18" charset="0"/>
                                  </a:rPr>
                                  <m:t>2</m:t>
                                </m:r>
                              </m:sup>
                            </m:sSup>
                          </m:den>
                        </m:f>
                      </m:e>
                    </m:nary>
                  </m:oMath>
                </a14:m>
                <a:r>
                  <a:rPr lang="en-US" sz="2000" dirty="0"/>
                  <a:t>  with J=1 (blue line) and J=5 (green line). </a:t>
                </a:r>
                <a:endParaRPr lang="it-IT" sz="2000" dirty="0"/>
              </a:p>
            </p:txBody>
          </p:sp>
        </mc:Choice>
        <mc:Fallback xmlns="">
          <p:sp>
            <p:nvSpPr>
              <p:cNvPr id="8" name="CasellaDiTesto 7">
                <a:extLst>
                  <a:ext uri="{FF2B5EF4-FFF2-40B4-BE49-F238E27FC236}">
                    <a16:creationId xmlns:a16="http://schemas.microsoft.com/office/drawing/2014/main" id="{3A50B351-DECD-0BD2-84C4-B2272AA4EC43}"/>
                  </a:ext>
                </a:extLst>
              </p:cNvPr>
              <p:cNvSpPr txBox="1">
                <a:spLocks noRot="1" noChangeAspect="1" noMove="1" noResize="1" noEditPoints="1" noAdjustHandles="1" noChangeArrowheads="1" noChangeShapeType="1" noTextEdit="1"/>
              </p:cNvSpPr>
              <p:nvPr/>
            </p:nvSpPr>
            <p:spPr>
              <a:xfrm>
                <a:off x="611115" y="1077856"/>
                <a:ext cx="11295540" cy="878895"/>
              </a:xfrm>
              <a:prstGeom prst="rect">
                <a:avLst/>
              </a:prstGeom>
              <a:blipFill>
                <a:blip r:embed="rId3"/>
                <a:stretch>
                  <a:fillRect l="-540" t="-13889" b="-71528"/>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0CEAB878-0BFD-17D9-3F74-B34894A8AAD8}"/>
              </a:ext>
            </a:extLst>
          </p:cNvPr>
          <p:cNvSpPr txBox="1"/>
          <p:nvPr/>
        </p:nvSpPr>
        <p:spPr>
          <a:xfrm>
            <a:off x="5673656" y="2214612"/>
            <a:ext cx="6398369" cy="707886"/>
          </a:xfrm>
          <a:prstGeom prst="rect">
            <a:avLst/>
          </a:prstGeom>
          <a:noFill/>
        </p:spPr>
        <p:txBody>
          <a:bodyPr wrap="square">
            <a:spAutoFit/>
          </a:bodyPr>
          <a:lstStyle/>
          <a:p>
            <a:r>
              <a:rPr lang="en-US" sz="2000" dirty="0"/>
              <a:t>The experimental data are counts per second averaged over 1 minutes.</a:t>
            </a:r>
            <a:endParaRPr lang="it-IT" sz="2000" dirty="0"/>
          </a:p>
        </p:txBody>
      </p:sp>
      <p:sp>
        <p:nvSpPr>
          <p:cNvPr id="12" name="CasellaDiTesto 11">
            <a:extLst>
              <a:ext uri="{FF2B5EF4-FFF2-40B4-BE49-F238E27FC236}">
                <a16:creationId xmlns:a16="http://schemas.microsoft.com/office/drawing/2014/main" id="{14EF605D-DA77-1F54-322A-497A7B99E49F}"/>
              </a:ext>
            </a:extLst>
          </p:cNvPr>
          <p:cNvSpPr txBox="1"/>
          <p:nvPr/>
        </p:nvSpPr>
        <p:spPr>
          <a:xfrm>
            <a:off x="5673655" y="3105834"/>
            <a:ext cx="6232999" cy="646331"/>
          </a:xfrm>
          <a:prstGeom prst="rect">
            <a:avLst/>
          </a:prstGeom>
          <a:noFill/>
        </p:spPr>
        <p:txBody>
          <a:bodyPr wrap="square">
            <a:spAutoFit/>
          </a:bodyPr>
          <a:lstStyle/>
          <a:p>
            <a:r>
              <a:rPr lang="en-US" dirty="0"/>
              <a:t>The two fits are done using the experimental data in the time range 10-60 hour.</a:t>
            </a:r>
            <a:endParaRPr lang="it-IT" dirty="0"/>
          </a:p>
        </p:txBody>
      </p:sp>
      <p:sp>
        <p:nvSpPr>
          <p:cNvPr id="14" name="CasellaDiTesto 13">
            <a:extLst>
              <a:ext uri="{FF2B5EF4-FFF2-40B4-BE49-F238E27FC236}">
                <a16:creationId xmlns:a16="http://schemas.microsoft.com/office/drawing/2014/main" id="{44F9257C-0943-34D2-49A4-4430304933AF}"/>
              </a:ext>
            </a:extLst>
          </p:cNvPr>
          <p:cNvSpPr txBox="1"/>
          <p:nvPr/>
        </p:nvSpPr>
        <p:spPr>
          <a:xfrm>
            <a:off x="5673654" y="3885585"/>
            <a:ext cx="6232999" cy="1631216"/>
          </a:xfrm>
          <a:prstGeom prst="rect">
            <a:avLst/>
          </a:prstGeom>
          <a:noFill/>
        </p:spPr>
        <p:txBody>
          <a:bodyPr wrap="square">
            <a:spAutoFit/>
          </a:bodyPr>
          <a:lstStyle/>
          <a:p>
            <a:r>
              <a:rPr lang="en-US" sz="2000" dirty="0"/>
              <a:t>Only fits made based on many-component functions can qualitatively reproduce the shape of the experimental data, supporting the idea that the </a:t>
            </a:r>
            <a:r>
              <a:rPr lang="en-US" sz="2000" u="sng" dirty="0">
                <a:solidFill>
                  <a:srgbClr val="FF0000"/>
                </a:solidFill>
              </a:rPr>
              <a:t>germination process can also be thought of as an activation of different cell groups at different time</a:t>
            </a:r>
            <a:endParaRPr lang="it-IT" sz="2000" dirty="0"/>
          </a:p>
        </p:txBody>
      </p:sp>
      <p:sp>
        <p:nvSpPr>
          <p:cNvPr id="15" name="CasellaDiTesto 14">
            <a:extLst>
              <a:ext uri="{FF2B5EF4-FFF2-40B4-BE49-F238E27FC236}">
                <a16:creationId xmlns:a16="http://schemas.microsoft.com/office/drawing/2014/main" id="{A0FE6B06-4713-8D6D-5015-DDAB66DC884A}"/>
              </a:ext>
            </a:extLst>
          </p:cNvPr>
          <p:cNvSpPr txBox="1"/>
          <p:nvPr/>
        </p:nvSpPr>
        <p:spPr>
          <a:xfrm>
            <a:off x="5673654" y="5650221"/>
            <a:ext cx="6175443" cy="830997"/>
          </a:xfrm>
          <a:prstGeom prst="rect">
            <a:avLst/>
          </a:prstGeom>
          <a:noFill/>
        </p:spPr>
        <p:txBody>
          <a:bodyPr wrap="square">
            <a:spAutoFit/>
          </a:bodyPr>
          <a:lstStyle/>
          <a:p>
            <a:r>
              <a:rPr lang="it-IT" sz="2400" b="1" dirty="0" err="1"/>
              <a:t>May</a:t>
            </a:r>
            <a:r>
              <a:rPr lang="it-IT" sz="2400" b="1" dirty="0"/>
              <a:t> be </a:t>
            </a:r>
            <a:r>
              <a:rPr lang="it-IT" sz="2400" b="1" dirty="0" err="1"/>
              <a:t>biophotons</a:t>
            </a:r>
            <a:r>
              <a:rPr lang="it-IT" sz="2400" b="1" dirty="0"/>
              <a:t> a </a:t>
            </a:r>
            <a:r>
              <a:rPr lang="it-IT" sz="2400" b="1" dirty="0" err="1"/>
              <a:t>communication</a:t>
            </a:r>
            <a:r>
              <a:rPr lang="it-IT" sz="2400" b="1" dirty="0"/>
              <a:t> </a:t>
            </a:r>
            <a:r>
              <a:rPr lang="it-IT" sz="2400" b="1" dirty="0" err="1"/>
              <a:t>mechanism</a:t>
            </a:r>
            <a:r>
              <a:rPr lang="it-IT" sz="2400" b="1" dirty="0"/>
              <a:t> </a:t>
            </a:r>
            <a:r>
              <a:rPr lang="it-IT" sz="2400" b="1" dirty="0" err="1"/>
              <a:t>among</a:t>
            </a:r>
            <a:r>
              <a:rPr lang="it-IT" sz="2400" b="1" dirty="0"/>
              <a:t> </a:t>
            </a:r>
            <a:r>
              <a:rPr lang="it-IT" sz="2400" b="1" dirty="0" err="1"/>
              <a:t>cells</a:t>
            </a:r>
            <a:r>
              <a:rPr lang="it-IT" sz="2400" b="1" dirty="0"/>
              <a:t>?</a:t>
            </a:r>
          </a:p>
        </p:txBody>
      </p:sp>
    </p:spTree>
    <p:extLst>
      <p:ext uri="{BB962C8B-B14F-4D97-AF65-F5344CB8AC3E}">
        <p14:creationId xmlns:p14="http://schemas.microsoft.com/office/powerpoint/2010/main" val="1296602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862C23-3FBC-ED92-7434-40AFAAEAFC7B}"/>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Some </a:t>
            </a:r>
            <a:r>
              <a:rPr lang="it-IT" sz="6600" dirty="0" err="1">
                <a:latin typeface="+mj-lt"/>
              </a:rPr>
              <a:t>Evaluations</a:t>
            </a:r>
            <a:endParaRPr lang="it-IT" sz="6600" dirty="0">
              <a:latin typeface="+mj-lt"/>
            </a:endParaRP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7814C1A6-B7A0-4CF0-B417-4AB61CC5C826}"/>
                  </a:ext>
                </a:extLst>
              </p:cNvPr>
              <p:cNvSpPr txBox="1"/>
              <p:nvPr/>
            </p:nvSpPr>
            <p:spPr>
              <a:xfrm>
                <a:off x="549319" y="1038863"/>
                <a:ext cx="10522897" cy="707886"/>
              </a:xfrm>
              <a:prstGeom prst="rect">
                <a:avLst/>
              </a:prstGeom>
              <a:noFill/>
            </p:spPr>
            <p:txBody>
              <a:bodyPr wrap="square">
                <a:spAutoFit/>
              </a:bodyPr>
              <a:lstStyle/>
              <a:p>
                <a:r>
                  <a:rPr lang="en-US" sz="2000" dirty="0"/>
                  <a:t>Knowing the transmission coefficient </a:t>
                </a:r>
                <a14:m>
                  <m:oMath xmlns:m="http://schemas.openxmlformats.org/officeDocument/2006/math">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𝑓</m:t>
                        </m:r>
                      </m:e>
                      <m:sub>
                        <m:r>
                          <a:rPr lang="it-IT" sz="2000" b="0" i="1" smtClean="0">
                            <a:latin typeface="Cambria Math"/>
                            <a:ea typeface="Cambria Math"/>
                          </a:rPr>
                          <m:t>𝑛</m:t>
                        </m:r>
                      </m:sub>
                    </m:sSub>
                    <m:d>
                      <m:dPr>
                        <m:ctrlPr>
                          <a:rPr lang="it-IT" sz="2000" b="0" i="1" smtClean="0">
                            <a:latin typeface="Cambria Math" panose="02040503050406030204" pitchFamily="18" charset="0"/>
                            <a:ea typeface="Cambria Math"/>
                          </a:rPr>
                        </m:ctrlPr>
                      </m:dPr>
                      <m:e>
                        <m:r>
                          <a:rPr lang="it-IT" sz="2000" b="0" i="1" smtClean="0">
                            <a:latin typeface="Cambria Math"/>
                            <a:ea typeface="Cambria Math"/>
                          </a:rPr>
                          <m:t>𝜆</m:t>
                        </m:r>
                      </m:e>
                    </m:d>
                  </m:oMath>
                </a14:m>
                <a:r>
                  <a:rPr lang="en-US" sz="2000" dirty="0"/>
                  <a:t> of the filters, we can extract the number of counts at time t, </a:t>
                </a:r>
                <a14:m>
                  <m:oMath xmlns:m="http://schemas.openxmlformats.org/officeDocument/2006/math">
                    <m:sSub>
                      <m:sSubPr>
                        <m:ctrlPr>
                          <a:rPr lang="en-US" sz="2000" i="1">
                            <a:latin typeface="Cambria Math" panose="02040503050406030204" pitchFamily="18" charset="0"/>
                          </a:rPr>
                        </m:ctrlPr>
                      </m:sSubPr>
                      <m:e>
                        <m:r>
                          <a:rPr lang="it-IT" sz="2000" b="0" i="1" smtClean="0">
                            <a:latin typeface="Cambria Math" panose="02040503050406030204" pitchFamily="18" charset="0"/>
                          </a:rPr>
                          <m:t>𝑀</m:t>
                        </m:r>
                      </m:e>
                      <m:sub>
                        <m:r>
                          <a:rPr lang="it-IT" sz="2000" i="1">
                            <a:latin typeface="Cambria Math"/>
                          </a:rPr>
                          <m:t>𝑛</m:t>
                        </m:r>
                      </m:sub>
                    </m:sSub>
                    <m:d>
                      <m:dPr>
                        <m:ctrlPr>
                          <a:rPr lang="it-IT" sz="2000" i="1">
                            <a:latin typeface="Cambria Math" panose="02040503050406030204" pitchFamily="18" charset="0"/>
                          </a:rPr>
                        </m:ctrlPr>
                      </m:dPr>
                      <m:e>
                        <m:r>
                          <a:rPr lang="it-IT" sz="2000" i="1">
                            <a:latin typeface="Cambria Math"/>
                          </a:rPr>
                          <m:t>𝑡</m:t>
                        </m:r>
                        <m:r>
                          <a:rPr lang="it-IT" sz="2000" b="0" i="1" smtClean="0">
                            <a:latin typeface="Cambria Math" panose="02040503050406030204" pitchFamily="18" charset="0"/>
                          </a:rPr>
                          <m:t>,</m:t>
                        </m:r>
                        <m:r>
                          <a:rPr lang="it-IT" sz="2000" b="0" i="1" smtClean="0">
                            <a:latin typeface="Cambria Math" panose="02040503050406030204" pitchFamily="18" charset="0"/>
                          </a:rPr>
                          <m:t>𝑇</m:t>
                        </m:r>
                      </m:e>
                    </m:d>
                    <m:r>
                      <a:rPr lang="it-IT" sz="2000" b="0" i="1" smtClean="0">
                        <a:latin typeface="Cambria Math" panose="02040503050406030204" pitchFamily="18" charset="0"/>
                      </a:rPr>
                      <m:t>,</m:t>
                    </m:r>
                    <m:r>
                      <a:rPr lang="it-IT" sz="2000" i="1">
                        <a:latin typeface="Cambria Math" panose="02040503050406030204" pitchFamily="18" charset="0"/>
                      </a:rPr>
                      <m:t> </m:t>
                    </m:r>
                  </m:oMath>
                </a14:m>
                <a:r>
                  <a:rPr lang="en-US" sz="2000" dirty="0"/>
                  <a:t> for each light chromatic component through the logistic equation</a:t>
                </a:r>
                <a:endParaRPr lang="it-IT" sz="2000" dirty="0"/>
              </a:p>
            </p:txBody>
          </p:sp>
        </mc:Choice>
        <mc:Fallback>
          <p:sp>
            <p:nvSpPr>
              <p:cNvPr id="6" name="CasellaDiTesto 5">
                <a:extLst>
                  <a:ext uri="{FF2B5EF4-FFF2-40B4-BE49-F238E27FC236}">
                    <a16:creationId xmlns:a16="http://schemas.microsoft.com/office/drawing/2014/main" id="{7814C1A6-B7A0-4CF0-B417-4AB61CC5C826}"/>
                  </a:ext>
                </a:extLst>
              </p:cNvPr>
              <p:cNvSpPr txBox="1">
                <a:spLocks noRot="1" noChangeAspect="1" noMove="1" noResize="1" noEditPoints="1" noAdjustHandles="1" noChangeArrowheads="1" noChangeShapeType="1" noTextEdit="1"/>
              </p:cNvSpPr>
              <p:nvPr/>
            </p:nvSpPr>
            <p:spPr>
              <a:xfrm>
                <a:off x="549319" y="1038863"/>
                <a:ext cx="10522897" cy="707886"/>
              </a:xfrm>
              <a:prstGeom prst="rect">
                <a:avLst/>
              </a:prstGeom>
              <a:blipFill>
                <a:blip r:embed="rId3"/>
                <a:stretch>
                  <a:fillRect l="-579" t="-3419" b="-14530"/>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 name="CasellaDiTesto 6">
                <a:extLst>
                  <a:ext uri="{FF2B5EF4-FFF2-40B4-BE49-F238E27FC236}">
                    <a16:creationId xmlns:a16="http://schemas.microsoft.com/office/drawing/2014/main" id="{73161CC8-BE26-81C5-D366-343273BB2F27}"/>
                  </a:ext>
                </a:extLst>
              </p:cNvPr>
              <p:cNvSpPr txBox="1"/>
              <p:nvPr/>
            </p:nvSpPr>
            <p:spPr>
              <a:xfrm>
                <a:off x="4147897" y="1814386"/>
                <a:ext cx="4623445" cy="8394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it-IT" sz="2000" b="0" i="1" smtClean="0">
                              <a:latin typeface="Cambria Math" panose="02040503050406030204" pitchFamily="18" charset="0"/>
                            </a:rPr>
                            <m:t>𝑀</m:t>
                          </m:r>
                        </m:e>
                        <m:sub>
                          <m:r>
                            <a:rPr lang="it-IT" sz="2000" b="0" i="1" smtClean="0">
                              <a:latin typeface="Cambria Math"/>
                            </a:rPr>
                            <m:t>𝑛</m:t>
                          </m:r>
                        </m:sub>
                      </m:sSub>
                      <m:d>
                        <m:dPr>
                          <m:ctrlPr>
                            <a:rPr lang="it-IT" sz="2000" i="1">
                              <a:latin typeface="Cambria Math" panose="02040503050406030204" pitchFamily="18" charset="0"/>
                            </a:rPr>
                          </m:ctrlPr>
                        </m:dPr>
                        <m:e>
                          <m:r>
                            <a:rPr lang="it-IT" sz="2000" i="1">
                              <a:latin typeface="Cambria Math"/>
                            </a:rPr>
                            <m:t>𝑡</m:t>
                          </m:r>
                          <m:r>
                            <a:rPr lang="it-IT" sz="2000" b="0" i="1" smtClean="0">
                              <a:latin typeface="Cambria Math" panose="02040503050406030204" pitchFamily="18" charset="0"/>
                            </a:rPr>
                            <m:t>,</m:t>
                          </m:r>
                          <m:r>
                            <a:rPr lang="it-IT" sz="2000" b="0" i="1" smtClean="0">
                              <a:latin typeface="Cambria Math" panose="02040503050406030204" pitchFamily="18" charset="0"/>
                            </a:rPr>
                            <m:t>𝑇</m:t>
                          </m:r>
                        </m:e>
                      </m:d>
                      <m:r>
                        <a:rPr lang="it-IT" sz="2000" i="1">
                          <a:latin typeface="Cambria Math"/>
                        </a:rPr>
                        <m:t>=</m:t>
                      </m:r>
                      <m:nary>
                        <m:naryPr>
                          <m:ctrlPr>
                            <a:rPr lang="it-IT" sz="2000" i="1" smtClean="0">
                              <a:latin typeface="Cambria Math" panose="02040503050406030204" pitchFamily="18" charset="0"/>
                            </a:rPr>
                          </m:ctrlPr>
                        </m:naryPr>
                        <m:sub>
                          <m:sSub>
                            <m:sSubPr>
                              <m:ctrlPr>
                                <a:rPr lang="it-IT" sz="2000" i="1">
                                  <a:latin typeface="Cambria Math" panose="02040503050406030204" pitchFamily="18" charset="0"/>
                                </a:rPr>
                              </m:ctrlPr>
                            </m:sSubPr>
                            <m:e>
                              <m:r>
                                <a:rPr lang="it-IT" sz="2000" i="1">
                                  <a:latin typeface="Cambria Math"/>
                                  <a:ea typeface="Cambria Math"/>
                                </a:rPr>
                                <m:t>𝜆</m:t>
                              </m:r>
                            </m:e>
                            <m:sub>
                              <m:r>
                                <a:rPr lang="it-IT" sz="2000" i="1">
                                  <a:latin typeface="Cambria Math"/>
                                </a:rPr>
                                <m:t>𝑚𝑖𝑛</m:t>
                              </m:r>
                            </m:sub>
                          </m:sSub>
                        </m:sub>
                        <m:sup>
                          <m:sSub>
                            <m:sSubPr>
                              <m:ctrlPr>
                                <a:rPr lang="it-IT" sz="2000" i="1">
                                  <a:latin typeface="Cambria Math" panose="02040503050406030204" pitchFamily="18" charset="0"/>
                                </a:rPr>
                              </m:ctrlPr>
                            </m:sSubPr>
                            <m:e>
                              <m:r>
                                <a:rPr lang="it-IT" sz="2000" i="1">
                                  <a:latin typeface="Cambria Math"/>
                                  <a:ea typeface="Cambria Math"/>
                                </a:rPr>
                                <m:t>𝜆</m:t>
                              </m:r>
                            </m:e>
                            <m:sub>
                              <m:r>
                                <a:rPr lang="it-IT" sz="2000" i="1">
                                  <a:latin typeface="Cambria Math"/>
                                </a:rPr>
                                <m:t>𝑚𝑎𝑥</m:t>
                              </m:r>
                            </m:sub>
                          </m:sSub>
                        </m:sup>
                        <m:e>
                          <m:r>
                            <a:rPr lang="it-IT" sz="2000" b="0" i="1" smtClean="0">
                              <a:latin typeface="Cambria Math" panose="02040503050406030204" pitchFamily="18" charset="0"/>
                            </a:rPr>
                            <m:t>𝑚</m:t>
                          </m:r>
                          <m:d>
                            <m:dPr>
                              <m:ctrlPr>
                                <a:rPr lang="it-IT" sz="2000" i="1">
                                  <a:latin typeface="Cambria Math" panose="02040503050406030204" pitchFamily="18" charset="0"/>
                                </a:rPr>
                              </m:ctrlPr>
                            </m:dPr>
                            <m:e>
                              <m:r>
                                <a:rPr lang="it-IT" sz="2000" i="1">
                                  <a:latin typeface="Cambria Math"/>
                                  <a:ea typeface="Cambria Math"/>
                                </a:rPr>
                                <m:t>𝜆</m:t>
                              </m:r>
                              <m:r>
                                <a:rPr lang="it-IT" sz="2000" i="1">
                                  <a:latin typeface="Cambria Math"/>
                                  <a:ea typeface="Cambria Math"/>
                                </a:rPr>
                                <m:t>,</m:t>
                              </m:r>
                              <m:r>
                                <a:rPr lang="it-IT" sz="2000" i="1">
                                  <a:latin typeface="Cambria Math"/>
                                  <a:ea typeface="Cambria Math"/>
                                </a:rPr>
                                <m:t>𝑡</m:t>
                              </m:r>
                              <m:r>
                                <a:rPr lang="it-IT" sz="2000" b="0" i="1" smtClean="0">
                                  <a:latin typeface="Cambria Math" panose="02040503050406030204" pitchFamily="18" charset="0"/>
                                  <a:ea typeface="Cambria Math"/>
                                </a:rPr>
                                <m:t>,</m:t>
                              </m:r>
                              <m:r>
                                <a:rPr lang="it-IT" sz="2000" b="0" i="1" smtClean="0">
                                  <a:latin typeface="Cambria Math" panose="02040503050406030204" pitchFamily="18" charset="0"/>
                                  <a:ea typeface="Cambria Math"/>
                                </a:rPr>
                                <m:t>𝑇</m:t>
                              </m:r>
                            </m:e>
                          </m:d>
                          <m:r>
                            <a:rPr lang="it-IT" sz="2000" b="0" i="1" smtClean="0">
                              <a:latin typeface="Cambria Math"/>
                              <a:ea typeface="Cambria Math"/>
                            </a:rPr>
                            <m:t> </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𝑓</m:t>
                              </m:r>
                            </m:e>
                            <m:sub>
                              <m:r>
                                <a:rPr lang="it-IT" sz="2000" b="0" i="1" smtClean="0">
                                  <a:latin typeface="Cambria Math"/>
                                  <a:ea typeface="Cambria Math"/>
                                </a:rPr>
                                <m:t>𝑛</m:t>
                              </m:r>
                            </m:sub>
                          </m:sSub>
                          <m:d>
                            <m:dPr>
                              <m:ctrlPr>
                                <a:rPr lang="it-IT" sz="2000" b="0" i="1" smtClean="0">
                                  <a:latin typeface="Cambria Math" panose="02040503050406030204" pitchFamily="18" charset="0"/>
                                  <a:ea typeface="Cambria Math"/>
                                </a:rPr>
                              </m:ctrlPr>
                            </m:dPr>
                            <m:e>
                              <m:r>
                                <a:rPr lang="it-IT" sz="2000" b="0" i="1" smtClean="0">
                                  <a:latin typeface="Cambria Math"/>
                                  <a:ea typeface="Cambria Math"/>
                                </a:rPr>
                                <m:t>𝜆</m:t>
                              </m:r>
                            </m:e>
                          </m:d>
                          <m:r>
                            <a:rPr lang="it-IT" sz="2000" i="1">
                              <a:latin typeface="Cambria Math"/>
                              <a:ea typeface="Cambria Math"/>
                            </a:rPr>
                            <m:t>𝛼</m:t>
                          </m:r>
                          <m:d>
                            <m:dPr>
                              <m:ctrlPr>
                                <a:rPr lang="it-IT" sz="2000" i="1">
                                  <a:latin typeface="Cambria Math" panose="02040503050406030204" pitchFamily="18" charset="0"/>
                                  <a:ea typeface="Cambria Math"/>
                                </a:rPr>
                              </m:ctrlPr>
                            </m:dPr>
                            <m:e>
                              <m:r>
                                <a:rPr lang="it-IT" sz="2000" i="1">
                                  <a:latin typeface="Cambria Math"/>
                                  <a:ea typeface="Cambria Math"/>
                                </a:rPr>
                                <m:t>𝜆</m:t>
                              </m:r>
                            </m:e>
                          </m:d>
                          <m:r>
                            <a:rPr lang="it-IT" sz="2000" i="1">
                              <a:latin typeface="Cambria Math"/>
                              <a:ea typeface="Cambria Math"/>
                            </a:rPr>
                            <m:t>𝑑</m:t>
                          </m:r>
                          <m:r>
                            <a:rPr lang="it-IT" sz="2000" i="1">
                              <a:latin typeface="Cambria Math"/>
                              <a:ea typeface="Cambria Math"/>
                            </a:rPr>
                            <m:t>𝜆</m:t>
                          </m:r>
                        </m:e>
                      </m:nary>
                    </m:oMath>
                  </m:oMathPara>
                </a14:m>
                <a:endParaRPr lang="en-US" sz="2000" dirty="0"/>
              </a:p>
            </p:txBody>
          </p:sp>
        </mc:Choice>
        <mc:Fallback>
          <p:sp>
            <p:nvSpPr>
              <p:cNvPr id="7" name="CasellaDiTesto 6">
                <a:extLst>
                  <a:ext uri="{FF2B5EF4-FFF2-40B4-BE49-F238E27FC236}">
                    <a16:creationId xmlns:a16="http://schemas.microsoft.com/office/drawing/2014/main" id="{73161CC8-BE26-81C5-D366-343273BB2F27}"/>
                  </a:ext>
                </a:extLst>
              </p:cNvPr>
              <p:cNvSpPr txBox="1">
                <a:spLocks noRot="1" noChangeAspect="1" noMove="1" noResize="1" noEditPoints="1" noAdjustHandles="1" noChangeArrowheads="1" noChangeShapeType="1" noTextEdit="1"/>
              </p:cNvSpPr>
              <p:nvPr/>
            </p:nvSpPr>
            <p:spPr>
              <a:xfrm>
                <a:off x="4147897" y="1814386"/>
                <a:ext cx="4623445" cy="839461"/>
              </a:xfrm>
              <a:prstGeom prst="rect">
                <a:avLst/>
              </a:prstGeom>
              <a:blipFill>
                <a:blip r:embed="rId4"/>
                <a:stretch>
                  <a:fillRect/>
                </a:stretch>
              </a:blipFill>
            </p:spPr>
            <p:txBody>
              <a:bodyPr/>
              <a:lstStyle/>
              <a:p>
                <a:r>
                  <a:rPr lang="it-IT">
                    <a:noFill/>
                  </a:rPr>
                  <a:t> </a:t>
                </a:r>
              </a:p>
            </p:txBody>
          </p:sp>
        </mc:Fallback>
      </mc:AlternateContent>
      <p:sp>
        <p:nvSpPr>
          <p:cNvPr id="12" name="Rectangle 1">
            <a:extLst>
              <a:ext uri="{FF2B5EF4-FFF2-40B4-BE49-F238E27FC236}">
                <a16:creationId xmlns:a16="http://schemas.microsoft.com/office/drawing/2014/main" id="{4ED49C1B-CFA1-6098-00BD-521E8C2A7794}"/>
              </a:ext>
            </a:extLst>
          </p:cNvPr>
          <p:cNvSpPr>
            <a:spLocks noChangeArrowheads="1"/>
          </p:cNvSpPr>
          <p:nvPr/>
        </p:nvSpPr>
        <p:spPr bwMode="auto">
          <a:xfrm>
            <a:off x="590277" y="2744197"/>
            <a:ext cx="111768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7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2000" b="0" i="0" u="none" strike="noStrike" cap="none" normalizeH="0" baseline="0" dirty="0">
                <a:ln>
                  <a:noFill/>
                </a:ln>
                <a:solidFill>
                  <a:srgbClr val="222222"/>
                </a:solidFill>
                <a:effectLst/>
                <a:latin typeface="+mn-lt"/>
                <a:cs typeface="Arial" panose="020B0604020202020204" pitchFamily="34" charset="0"/>
              </a:rPr>
              <a:t>where 𝑚(𝜆,𝑡,𝑇) is the number of photons emitted from the sample at time t within the integration window of size T at a given wavelength, and 𝛼(𝜆)  is the efficiency of the phototube.</a:t>
            </a:r>
            <a:r>
              <a:rPr kumimoji="0" lang="en-GB" altLang="it-IT" sz="2000" b="0" i="0" u="none" strike="noStrike" cap="none" normalizeH="0" baseline="0" dirty="0">
                <a:ln>
                  <a:noFill/>
                </a:ln>
                <a:solidFill>
                  <a:schemeClr val="tx1"/>
                </a:solidFill>
                <a:effectLst/>
                <a:latin typeface="+mn-lt"/>
              </a:rPr>
              <a:t> </a:t>
            </a:r>
          </a:p>
        </p:txBody>
      </p:sp>
      <p:sp>
        <p:nvSpPr>
          <p:cNvPr id="14" name="CasellaDiTesto 13">
            <a:extLst>
              <a:ext uri="{FF2B5EF4-FFF2-40B4-BE49-F238E27FC236}">
                <a16:creationId xmlns:a16="http://schemas.microsoft.com/office/drawing/2014/main" id="{F85F1E5E-C7DE-CF0D-BE19-252C86E58814}"/>
              </a:ext>
            </a:extLst>
          </p:cNvPr>
          <p:cNvSpPr txBox="1"/>
          <p:nvPr/>
        </p:nvSpPr>
        <p:spPr>
          <a:xfrm>
            <a:off x="5270602" y="4102608"/>
            <a:ext cx="6655510" cy="1323439"/>
          </a:xfrm>
          <a:prstGeom prst="rect">
            <a:avLst/>
          </a:prstGeom>
          <a:noFill/>
        </p:spPr>
        <p:txBody>
          <a:bodyPr wrap="square">
            <a:spAutoFit/>
          </a:bodyPr>
          <a:lstStyle/>
          <a:p>
            <a:r>
              <a:rPr lang="en-US" sz="2000" b="0" i="0" dirty="0">
                <a:solidFill>
                  <a:srgbClr val="222222"/>
                </a:solidFill>
                <a:effectLst/>
                <a:highlight>
                  <a:srgbClr val="FFFFFF"/>
                </a:highlight>
              </a:rPr>
              <a:t>To see the possible different behavior of the various spectral components, </a:t>
            </a:r>
            <a:r>
              <a:rPr lang="en-US" sz="2000" b="0" i="0" dirty="0">
                <a:solidFill>
                  <a:srgbClr val="FF0000"/>
                </a:solidFill>
                <a:effectLst/>
                <a:highlight>
                  <a:srgbClr val="FFFFFF"/>
                </a:highlight>
              </a:rPr>
              <a:t>we can do a monochromatizating calculation of the difference between the counts obtained using two filters with adjacent cutoffs</a:t>
            </a:r>
            <a:r>
              <a:rPr lang="en-US" sz="2000" b="0" i="0" dirty="0">
                <a:solidFill>
                  <a:srgbClr val="222222"/>
                </a:solidFill>
                <a:effectLst/>
                <a:highlight>
                  <a:srgbClr val="FFFFFF"/>
                </a:highlight>
              </a:rPr>
              <a:t>.</a:t>
            </a:r>
            <a:endParaRPr lang="it-IT" sz="2000" dirty="0"/>
          </a:p>
        </p:txBody>
      </p:sp>
      <p:sp>
        <p:nvSpPr>
          <p:cNvPr id="16" name="CasellaDiTesto 15">
            <a:extLst>
              <a:ext uri="{FF2B5EF4-FFF2-40B4-BE49-F238E27FC236}">
                <a16:creationId xmlns:a16="http://schemas.microsoft.com/office/drawing/2014/main" id="{ED3983A1-8CDD-528B-1C58-15605DB35761}"/>
              </a:ext>
            </a:extLst>
          </p:cNvPr>
          <p:cNvSpPr txBox="1"/>
          <p:nvPr/>
        </p:nvSpPr>
        <p:spPr>
          <a:xfrm>
            <a:off x="671208" y="3639398"/>
            <a:ext cx="10593421" cy="400110"/>
          </a:xfrm>
          <a:prstGeom prst="rect">
            <a:avLst/>
          </a:prstGeom>
          <a:noFill/>
        </p:spPr>
        <p:txBody>
          <a:bodyPr wrap="square">
            <a:spAutoFit/>
          </a:bodyPr>
          <a:lstStyle/>
          <a:p>
            <a:r>
              <a:rPr lang="en-US" sz="2000" b="0" i="0" dirty="0">
                <a:solidFill>
                  <a:srgbClr val="0070C0"/>
                </a:solidFill>
                <a:effectLst/>
                <a:highlight>
                  <a:srgbClr val="FFFFFF"/>
                </a:highlight>
              </a:rPr>
              <a:t>The different spectral components have a very similar shape to the emission without any filters. </a:t>
            </a:r>
            <a:endParaRPr lang="it-IT" sz="2000" dirty="0">
              <a:solidFill>
                <a:srgbClr val="0070C0"/>
              </a:solidFill>
            </a:endParaRPr>
          </a:p>
        </p:txBody>
      </p:sp>
      <p:pic>
        <p:nvPicPr>
          <p:cNvPr id="17" name="Immagine 16">
            <a:extLst>
              <a:ext uri="{FF2B5EF4-FFF2-40B4-BE49-F238E27FC236}">
                <a16:creationId xmlns:a16="http://schemas.microsoft.com/office/drawing/2014/main" id="{327A5441-FFC1-5EE9-EA6F-176DE42CDC81}"/>
              </a:ext>
            </a:extLst>
          </p:cNvPr>
          <p:cNvPicPr>
            <a:picLocks noChangeAspect="1"/>
          </p:cNvPicPr>
          <p:nvPr/>
        </p:nvPicPr>
        <p:blipFill>
          <a:blip r:embed="rId5"/>
          <a:stretch>
            <a:fillRect/>
          </a:stretch>
        </p:blipFill>
        <p:spPr>
          <a:xfrm>
            <a:off x="749030" y="4151100"/>
            <a:ext cx="4306111" cy="2549894"/>
          </a:xfrm>
          <a:prstGeom prst="rect">
            <a:avLst/>
          </a:prstGeom>
        </p:spPr>
      </p:pic>
      <p:sp>
        <p:nvSpPr>
          <p:cNvPr id="18" name="Rettangolo 17">
            <a:extLst>
              <a:ext uri="{FF2B5EF4-FFF2-40B4-BE49-F238E27FC236}">
                <a16:creationId xmlns:a16="http://schemas.microsoft.com/office/drawing/2014/main" id="{BFAB2009-37A3-6CDD-2589-EF5E9849C582}"/>
              </a:ext>
            </a:extLst>
          </p:cNvPr>
          <p:cNvSpPr/>
          <p:nvPr/>
        </p:nvSpPr>
        <p:spPr>
          <a:xfrm>
            <a:off x="4640093" y="5476672"/>
            <a:ext cx="562415" cy="663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21" name="CasellaDiTesto 20">
                <a:extLst>
                  <a:ext uri="{FF2B5EF4-FFF2-40B4-BE49-F238E27FC236}">
                    <a16:creationId xmlns:a16="http://schemas.microsoft.com/office/drawing/2014/main" id="{92D1D98B-9990-A81B-6695-8B4957897D96}"/>
                  </a:ext>
                </a:extLst>
              </p:cNvPr>
              <p:cNvSpPr txBox="1"/>
              <p:nvPr/>
            </p:nvSpPr>
            <p:spPr>
              <a:xfrm>
                <a:off x="5348074" y="5476672"/>
                <a:ext cx="5916555" cy="8394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it-IT" sz="2000" b="0" i="1" smtClean="0">
                              <a:latin typeface="Cambria Math" panose="02040503050406030204" pitchFamily="18" charset="0"/>
                            </a:rPr>
                            <m:t>𝑀</m:t>
                          </m:r>
                        </m:e>
                        <m:sub>
                          <m:r>
                            <a:rPr lang="it-IT" sz="2000" b="0" i="1" smtClean="0">
                              <a:latin typeface="Cambria Math"/>
                            </a:rPr>
                            <m:t>𝑛</m:t>
                          </m:r>
                          <m:r>
                            <a:rPr lang="it-IT" sz="2000" b="0" i="1" smtClean="0">
                              <a:latin typeface="Cambria Math" panose="02040503050406030204" pitchFamily="18" charset="0"/>
                            </a:rPr>
                            <m:t>,</m:t>
                          </m:r>
                          <m:r>
                            <a:rPr lang="it-IT" sz="2000" b="0" i="1" smtClean="0">
                              <a:latin typeface="Cambria Math" panose="02040503050406030204" pitchFamily="18" charset="0"/>
                            </a:rPr>
                            <m:t>𝑠</m:t>
                          </m:r>
                        </m:sub>
                      </m:sSub>
                      <m:d>
                        <m:dPr>
                          <m:ctrlPr>
                            <a:rPr lang="it-IT" sz="2000" i="1">
                              <a:latin typeface="Cambria Math" panose="02040503050406030204" pitchFamily="18" charset="0"/>
                            </a:rPr>
                          </m:ctrlPr>
                        </m:dPr>
                        <m:e>
                          <m:r>
                            <a:rPr lang="it-IT" sz="2000" i="1">
                              <a:latin typeface="Cambria Math"/>
                            </a:rPr>
                            <m:t>𝑡</m:t>
                          </m:r>
                          <m:r>
                            <a:rPr lang="it-IT" sz="2000" b="0" i="1" smtClean="0">
                              <a:latin typeface="Cambria Math" panose="02040503050406030204" pitchFamily="18" charset="0"/>
                            </a:rPr>
                            <m:t>,</m:t>
                          </m:r>
                          <m:r>
                            <a:rPr lang="it-IT" sz="2000" b="0" i="1" smtClean="0">
                              <a:latin typeface="Cambria Math" panose="02040503050406030204" pitchFamily="18" charset="0"/>
                            </a:rPr>
                            <m:t>𝑇</m:t>
                          </m:r>
                        </m:e>
                      </m:d>
                      <m:r>
                        <a:rPr lang="it-IT" sz="2000" i="1">
                          <a:latin typeface="Cambria Math"/>
                        </a:rPr>
                        <m:t>=</m:t>
                      </m:r>
                      <m:nary>
                        <m:naryPr>
                          <m:ctrlPr>
                            <a:rPr lang="it-IT" sz="2000" i="1" smtClean="0">
                              <a:latin typeface="Cambria Math" panose="02040503050406030204" pitchFamily="18" charset="0"/>
                            </a:rPr>
                          </m:ctrlPr>
                        </m:naryPr>
                        <m:sub>
                          <m:sSub>
                            <m:sSubPr>
                              <m:ctrlPr>
                                <a:rPr lang="it-IT" sz="2000" i="1">
                                  <a:latin typeface="Cambria Math" panose="02040503050406030204" pitchFamily="18" charset="0"/>
                                </a:rPr>
                              </m:ctrlPr>
                            </m:sSubPr>
                            <m:e>
                              <m:r>
                                <a:rPr lang="it-IT" sz="2000" i="1">
                                  <a:latin typeface="Cambria Math"/>
                                  <a:ea typeface="Cambria Math"/>
                                </a:rPr>
                                <m:t>𝜆</m:t>
                              </m:r>
                            </m:e>
                            <m:sub>
                              <m:r>
                                <a:rPr lang="it-IT" sz="2000" i="1">
                                  <a:latin typeface="Cambria Math"/>
                                </a:rPr>
                                <m:t>𝑚𝑖𝑛</m:t>
                              </m:r>
                            </m:sub>
                          </m:sSub>
                        </m:sub>
                        <m:sup>
                          <m:sSub>
                            <m:sSubPr>
                              <m:ctrlPr>
                                <a:rPr lang="it-IT" sz="2000" i="1">
                                  <a:latin typeface="Cambria Math" panose="02040503050406030204" pitchFamily="18" charset="0"/>
                                </a:rPr>
                              </m:ctrlPr>
                            </m:sSubPr>
                            <m:e>
                              <m:r>
                                <a:rPr lang="it-IT" sz="2000" i="1">
                                  <a:latin typeface="Cambria Math"/>
                                  <a:ea typeface="Cambria Math"/>
                                </a:rPr>
                                <m:t>𝜆</m:t>
                              </m:r>
                            </m:e>
                            <m:sub>
                              <m:r>
                                <a:rPr lang="it-IT" sz="2000" i="1">
                                  <a:latin typeface="Cambria Math"/>
                                </a:rPr>
                                <m:t>𝑚𝑎𝑥</m:t>
                              </m:r>
                            </m:sub>
                          </m:sSub>
                        </m:sup>
                        <m:e>
                          <m:r>
                            <a:rPr lang="it-IT" sz="2000" b="0" i="1" smtClean="0">
                              <a:latin typeface="Cambria Math" panose="02040503050406030204" pitchFamily="18" charset="0"/>
                            </a:rPr>
                            <m:t>𝑚</m:t>
                          </m:r>
                          <m:d>
                            <m:dPr>
                              <m:ctrlPr>
                                <a:rPr lang="it-IT" sz="2000" i="1">
                                  <a:latin typeface="Cambria Math" panose="02040503050406030204" pitchFamily="18" charset="0"/>
                                </a:rPr>
                              </m:ctrlPr>
                            </m:dPr>
                            <m:e>
                              <m:r>
                                <a:rPr lang="it-IT" sz="2000" i="1">
                                  <a:latin typeface="Cambria Math"/>
                                  <a:ea typeface="Cambria Math"/>
                                </a:rPr>
                                <m:t>𝜆</m:t>
                              </m:r>
                              <m:r>
                                <a:rPr lang="it-IT" sz="2000" i="1">
                                  <a:latin typeface="Cambria Math"/>
                                  <a:ea typeface="Cambria Math"/>
                                </a:rPr>
                                <m:t>,</m:t>
                              </m:r>
                              <m:r>
                                <a:rPr lang="it-IT" sz="2000" i="1">
                                  <a:latin typeface="Cambria Math"/>
                                  <a:ea typeface="Cambria Math"/>
                                </a:rPr>
                                <m:t>𝑡</m:t>
                              </m:r>
                              <m:r>
                                <a:rPr lang="it-IT" sz="2000" b="0" i="1" smtClean="0">
                                  <a:latin typeface="Cambria Math" panose="02040503050406030204" pitchFamily="18" charset="0"/>
                                  <a:ea typeface="Cambria Math"/>
                                </a:rPr>
                                <m:t>,</m:t>
                              </m:r>
                              <m:r>
                                <a:rPr lang="it-IT" sz="2000" b="0" i="1" smtClean="0">
                                  <a:latin typeface="Cambria Math" panose="02040503050406030204" pitchFamily="18" charset="0"/>
                                  <a:ea typeface="Cambria Math"/>
                                </a:rPr>
                                <m:t>𝑇</m:t>
                              </m:r>
                            </m:e>
                          </m:d>
                          <m:r>
                            <a:rPr lang="it-IT" sz="2000" b="0" i="1" smtClean="0">
                              <a:latin typeface="Cambria Math"/>
                              <a:ea typeface="Cambria Math"/>
                            </a:rPr>
                            <m:t> </m:t>
                          </m:r>
                          <m:r>
                            <a:rPr lang="it-IT" sz="2000" i="1">
                              <a:latin typeface="Cambria Math"/>
                              <a:ea typeface="Cambria Math"/>
                            </a:rPr>
                            <m:t>𝛼</m:t>
                          </m:r>
                          <m:d>
                            <m:dPr>
                              <m:ctrlPr>
                                <a:rPr lang="it-IT" sz="2000" i="1">
                                  <a:latin typeface="Cambria Math" panose="02040503050406030204" pitchFamily="18" charset="0"/>
                                  <a:ea typeface="Cambria Math"/>
                                </a:rPr>
                              </m:ctrlPr>
                            </m:dPr>
                            <m:e>
                              <m:r>
                                <a:rPr lang="it-IT" sz="2000" i="1">
                                  <a:latin typeface="Cambria Math"/>
                                  <a:ea typeface="Cambria Math"/>
                                </a:rPr>
                                <m:t>𝜆</m:t>
                              </m:r>
                            </m:e>
                          </m:d>
                          <m:r>
                            <a:rPr lang="it-IT" sz="2000" b="0" i="1" smtClean="0">
                              <a:latin typeface="Cambria Math" panose="02040503050406030204" pitchFamily="18" charset="0"/>
                              <a:ea typeface="Cambria Math"/>
                            </a:rPr>
                            <m:t>[</m:t>
                          </m:r>
                          <m:sSub>
                            <m:sSubPr>
                              <m:ctrlPr>
                                <a:rPr lang="it-IT" sz="2000" i="1">
                                  <a:latin typeface="Cambria Math" panose="02040503050406030204" pitchFamily="18" charset="0"/>
                                  <a:ea typeface="Cambria Math"/>
                                </a:rPr>
                              </m:ctrlPr>
                            </m:sSubPr>
                            <m:e>
                              <m:r>
                                <a:rPr lang="it-IT" sz="2000" i="1">
                                  <a:latin typeface="Cambria Math"/>
                                  <a:ea typeface="Cambria Math"/>
                                </a:rPr>
                                <m:t>𝑓</m:t>
                              </m:r>
                            </m:e>
                            <m:sub>
                              <m:r>
                                <a:rPr lang="it-IT" sz="2000" i="1">
                                  <a:latin typeface="Cambria Math"/>
                                  <a:ea typeface="Cambria Math"/>
                                </a:rPr>
                                <m:t>𝑛</m:t>
                              </m:r>
                            </m:sub>
                          </m:sSub>
                          <m:d>
                            <m:dPr>
                              <m:ctrlPr>
                                <a:rPr lang="it-IT" sz="2000" i="1">
                                  <a:latin typeface="Cambria Math" panose="02040503050406030204" pitchFamily="18" charset="0"/>
                                  <a:ea typeface="Cambria Math"/>
                                </a:rPr>
                              </m:ctrlPr>
                            </m:dPr>
                            <m:e>
                              <m:r>
                                <a:rPr lang="it-IT" sz="2000" i="1">
                                  <a:latin typeface="Cambria Math"/>
                                  <a:ea typeface="Cambria Math"/>
                                </a:rPr>
                                <m:t>𝜆</m:t>
                              </m:r>
                            </m:e>
                          </m:d>
                          <m:r>
                            <a:rPr lang="it-IT" sz="2000" b="0" i="1" smtClean="0">
                              <a:latin typeface="Cambria Math" panose="02040503050406030204" pitchFamily="18" charset="0"/>
                              <a:ea typeface="Cambria Math"/>
                            </a:rPr>
                            <m:t>−</m:t>
                          </m:r>
                          <m:sSub>
                            <m:sSubPr>
                              <m:ctrlPr>
                                <a:rPr lang="it-IT" sz="2000" i="1">
                                  <a:latin typeface="Cambria Math" panose="02040503050406030204" pitchFamily="18" charset="0"/>
                                  <a:ea typeface="Cambria Math"/>
                                </a:rPr>
                              </m:ctrlPr>
                            </m:sSubPr>
                            <m:e>
                              <m:r>
                                <a:rPr lang="it-IT" sz="2000" i="1">
                                  <a:latin typeface="Cambria Math"/>
                                  <a:ea typeface="Cambria Math"/>
                                </a:rPr>
                                <m:t>𝑓</m:t>
                              </m:r>
                            </m:e>
                            <m:sub>
                              <m:r>
                                <a:rPr lang="it-IT" sz="2000" b="0" i="1" smtClean="0">
                                  <a:latin typeface="Cambria Math" panose="02040503050406030204" pitchFamily="18" charset="0"/>
                                  <a:ea typeface="Cambria Math"/>
                                </a:rPr>
                                <m:t>𝑠</m:t>
                              </m:r>
                            </m:sub>
                          </m:sSub>
                          <m:d>
                            <m:dPr>
                              <m:ctrlPr>
                                <a:rPr lang="it-IT" sz="2000" i="1">
                                  <a:latin typeface="Cambria Math" panose="02040503050406030204" pitchFamily="18" charset="0"/>
                                  <a:ea typeface="Cambria Math"/>
                                </a:rPr>
                              </m:ctrlPr>
                            </m:dPr>
                            <m:e>
                              <m:r>
                                <a:rPr lang="it-IT" sz="2000" i="1">
                                  <a:latin typeface="Cambria Math"/>
                                  <a:ea typeface="Cambria Math"/>
                                </a:rPr>
                                <m:t>𝜆</m:t>
                              </m:r>
                            </m:e>
                          </m:d>
                          <m:r>
                            <a:rPr lang="it-IT" sz="2000" b="0" i="1" smtClean="0">
                              <a:latin typeface="Cambria Math" panose="02040503050406030204" pitchFamily="18" charset="0"/>
                              <a:ea typeface="Cambria Math"/>
                            </a:rPr>
                            <m:t>]</m:t>
                          </m:r>
                          <m:r>
                            <a:rPr lang="it-IT" sz="2000" i="1">
                              <a:latin typeface="Cambria Math"/>
                              <a:ea typeface="Cambria Math"/>
                            </a:rPr>
                            <m:t>𝑑</m:t>
                          </m:r>
                          <m:r>
                            <a:rPr lang="it-IT" sz="2000" i="1">
                              <a:latin typeface="Cambria Math"/>
                              <a:ea typeface="Cambria Math"/>
                            </a:rPr>
                            <m:t>𝜆</m:t>
                          </m:r>
                        </m:e>
                      </m:nary>
                    </m:oMath>
                  </m:oMathPara>
                </a14:m>
                <a:endParaRPr lang="en-US" sz="2000" dirty="0"/>
              </a:p>
            </p:txBody>
          </p:sp>
        </mc:Choice>
        <mc:Fallback>
          <p:sp>
            <p:nvSpPr>
              <p:cNvPr id="21" name="CasellaDiTesto 20">
                <a:extLst>
                  <a:ext uri="{FF2B5EF4-FFF2-40B4-BE49-F238E27FC236}">
                    <a16:creationId xmlns:a16="http://schemas.microsoft.com/office/drawing/2014/main" id="{92D1D98B-9990-A81B-6695-8B4957897D96}"/>
                  </a:ext>
                </a:extLst>
              </p:cNvPr>
              <p:cNvSpPr txBox="1">
                <a:spLocks noRot="1" noChangeAspect="1" noMove="1" noResize="1" noEditPoints="1" noAdjustHandles="1" noChangeArrowheads="1" noChangeShapeType="1" noTextEdit="1"/>
              </p:cNvSpPr>
              <p:nvPr/>
            </p:nvSpPr>
            <p:spPr>
              <a:xfrm>
                <a:off x="5348074" y="5476672"/>
                <a:ext cx="5916555" cy="839461"/>
              </a:xfrm>
              <a:prstGeom prst="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63650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862C23-3FBC-ED92-7434-40AFAAEAFC7B}"/>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Some </a:t>
            </a:r>
            <a:r>
              <a:rPr lang="it-IT" sz="6600" dirty="0" err="1">
                <a:latin typeface="+mj-lt"/>
              </a:rPr>
              <a:t>Evaluations</a:t>
            </a:r>
            <a:endParaRPr lang="it-IT" sz="6600" dirty="0">
              <a:latin typeface="+mj-lt"/>
            </a:endParaRPr>
          </a:p>
        </p:txBody>
      </p:sp>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61500C56-FF2A-D161-275A-18B1C16ABBD9}"/>
                  </a:ext>
                </a:extLst>
              </p:cNvPr>
              <p:cNvSpPr txBox="1"/>
              <p:nvPr/>
            </p:nvSpPr>
            <p:spPr>
              <a:xfrm>
                <a:off x="589415" y="2022578"/>
                <a:ext cx="6931706" cy="67255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𝑛</m:t>
                          </m:r>
                          <m:r>
                            <a:rPr lang="it-IT" b="0" i="1" smtClean="0">
                              <a:latin typeface="Cambria Math" panose="02040503050406030204" pitchFamily="18" charset="0"/>
                            </a:rPr>
                            <m:t>,</m:t>
                          </m:r>
                          <m:r>
                            <a:rPr lang="it-IT" b="0" i="1" smtClean="0">
                              <a:latin typeface="Cambria Math" panose="02040503050406030204" pitchFamily="18" charset="0"/>
                            </a:rPr>
                            <m:t>𝑠</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𝑇</m:t>
                          </m:r>
                        </m:e>
                      </m:d>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𝑚</m:t>
                              </m:r>
                            </m:e>
                          </m:acc>
                        </m:e>
                        <m:sub>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𝑠</m:t>
                          </m:r>
                        </m:sub>
                      </m:sSub>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e>
                      </m:d>
                      <m:r>
                        <a:rPr lang="it-IT" b="0" i="1" smtClean="0">
                          <a:latin typeface="Cambria Math" panose="02040503050406030204" pitchFamily="18" charset="0"/>
                          <a:ea typeface="Cambria Math" panose="02040503050406030204" pitchFamily="18" charset="0"/>
                        </a:rPr>
                        <m:t>∙</m:t>
                      </m:r>
                      <m:nary>
                        <m:naryPr>
                          <m:ctrlPr>
                            <a:rPr lang="it-IT" b="0" i="1" smtClean="0">
                              <a:latin typeface="Cambria Math" panose="02040503050406030204" pitchFamily="18" charset="0"/>
                              <a:ea typeface="Cambria Math" panose="02040503050406030204" pitchFamily="18" charset="0"/>
                            </a:rPr>
                          </m:ctrlPr>
                        </m:naryPr>
                        <m:sub>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ea typeface="Cambria Math" panose="02040503050406030204" pitchFamily="18" charset="0"/>
                                </a:rPr>
                                <m:t>𝑚𝑖𝑛</m:t>
                              </m:r>
                            </m:sub>
                          </m:sSub>
                        </m:sub>
                        <m:sup>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ea typeface="Cambria Math" panose="02040503050406030204" pitchFamily="18" charset="0"/>
                                </a:rPr>
                                <m:t>𝑚𝑎𝑥</m:t>
                              </m:r>
                            </m:sub>
                          </m:sSub>
                        </m:sup>
                        <m:e>
                          <m:r>
                            <a:rPr lang="it-IT" b="0" i="1" smtClean="0">
                              <a:latin typeface="Cambria Math" panose="02040503050406030204" pitchFamily="18" charset="0"/>
                              <a:ea typeface="Cambria Math" panose="02040503050406030204" pitchFamily="18" charset="0"/>
                            </a:rPr>
                            <m:t>𝛼</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e>
                          </m:d>
                          <m:d>
                            <m:dPr>
                              <m:begChr m:val="["/>
                              <m:endChr m:val="]"/>
                              <m:ctrlPr>
                                <a:rPr lang="it-IT" b="0" i="1" smtClean="0">
                                  <a:latin typeface="Cambria Math" panose="02040503050406030204" pitchFamily="18" charset="0"/>
                                  <a:ea typeface="Cambria Math" panose="02040503050406030204" pitchFamily="18" charset="0"/>
                                </a:rPr>
                              </m:ctrlPr>
                            </m:dPr>
                            <m:e>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𝑓</m:t>
                                  </m:r>
                                </m:e>
                                <m:sub>
                                  <m:r>
                                    <a:rPr lang="it-IT" b="0" i="1" smtClean="0">
                                      <a:latin typeface="Cambria Math" panose="02040503050406030204" pitchFamily="18" charset="0"/>
                                      <a:ea typeface="Cambria Math" panose="02040503050406030204" pitchFamily="18" charset="0"/>
                                    </a:rPr>
                                    <m:t>𝑛</m:t>
                                  </m:r>
                                </m:sub>
                              </m:sSub>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e>
                              </m:d>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𝑓</m:t>
                                  </m:r>
                                </m:e>
                                <m:sub>
                                  <m:r>
                                    <a:rPr lang="it-IT" b="0" i="1" smtClean="0">
                                      <a:latin typeface="Cambria Math" panose="02040503050406030204" pitchFamily="18" charset="0"/>
                                      <a:ea typeface="Cambria Math" panose="02040503050406030204" pitchFamily="18" charset="0"/>
                                    </a:rPr>
                                    <m:t>𝑠</m:t>
                                  </m:r>
                                </m:sub>
                              </m:sSub>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e>
                              </m:d>
                            </m:e>
                          </m:d>
                          <m:r>
                            <a:rPr lang="it-IT" b="0" i="1" smtClean="0">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𝜆</m:t>
                          </m:r>
                        </m:e>
                      </m:nary>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𝑚</m:t>
                              </m:r>
                            </m:e>
                          </m:acc>
                        </m:e>
                        <m:sub>
                          <m:r>
                            <a:rPr lang="it-IT" i="1">
                              <a:latin typeface="Cambria Math" panose="02040503050406030204" pitchFamily="18" charset="0"/>
                              <a:ea typeface="Cambria Math" panose="02040503050406030204" pitchFamily="18" charset="0"/>
                            </a:rPr>
                            <m:t>𝑛</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𝑠</m:t>
                          </m:r>
                        </m:sub>
                      </m:sSub>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𝑇</m:t>
                          </m:r>
                        </m:e>
                      </m:d>
                      <m:r>
                        <a:rPr lang="it-IT" i="1" smtClean="0">
                          <a:latin typeface="Cambria Math" panose="02040503050406030204" pitchFamily="18" charset="0"/>
                          <a:ea typeface="Cambria Math" panose="02040503050406030204" pitchFamily="18" charset="0"/>
                        </a:rPr>
                        <m:t>∙</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𝐼</m:t>
                          </m:r>
                        </m:e>
                        <m:sub>
                          <m:r>
                            <a:rPr lang="it-IT" b="0" i="1" smtClean="0">
                              <a:latin typeface="Cambria Math" panose="02040503050406030204" pitchFamily="18" charset="0"/>
                              <a:ea typeface="Cambria Math" panose="02040503050406030204" pitchFamily="18" charset="0"/>
                            </a:rPr>
                            <m:t>𝑛</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𝑠</m:t>
                          </m:r>
                        </m:sub>
                      </m:sSub>
                    </m:oMath>
                  </m:oMathPara>
                </a14:m>
                <a:endParaRPr lang="it-IT" dirty="0"/>
              </a:p>
            </p:txBody>
          </p:sp>
        </mc:Choice>
        <mc:Fallback>
          <p:sp>
            <p:nvSpPr>
              <p:cNvPr id="11" name="CasellaDiTesto 10">
                <a:extLst>
                  <a:ext uri="{FF2B5EF4-FFF2-40B4-BE49-F238E27FC236}">
                    <a16:creationId xmlns:a16="http://schemas.microsoft.com/office/drawing/2014/main" id="{61500C56-FF2A-D161-275A-18B1C16ABBD9}"/>
                  </a:ext>
                </a:extLst>
              </p:cNvPr>
              <p:cNvSpPr txBox="1">
                <a:spLocks noRot="1" noChangeAspect="1" noMove="1" noResize="1" noEditPoints="1" noAdjustHandles="1" noChangeArrowheads="1" noChangeShapeType="1" noTextEdit="1"/>
              </p:cNvSpPr>
              <p:nvPr/>
            </p:nvSpPr>
            <p:spPr>
              <a:xfrm>
                <a:off x="589415" y="2022578"/>
                <a:ext cx="6931706" cy="672556"/>
              </a:xfrm>
              <a:prstGeom prst="rect">
                <a:avLst/>
              </a:prstGeom>
              <a:blipFill>
                <a:blip r:embed="rId2"/>
                <a:stretch>
                  <a:fillRect b="-909"/>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612549A-7BB9-6EF5-A761-958C61EA48AB}"/>
                  </a:ext>
                </a:extLst>
              </p:cNvPr>
              <p:cNvSpPr>
                <a:spLocks noChangeArrowheads="1"/>
              </p:cNvSpPr>
              <p:nvPr/>
            </p:nvSpPr>
            <p:spPr bwMode="auto">
              <a:xfrm>
                <a:off x="492058" y="881766"/>
                <a:ext cx="10634190" cy="1029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7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lang="en-GB" altLang="it-IT" sz="2000" dirty="0">
                    <a:solidFill>
                      <a:srgbClr val="222222"/>
                    </a:solidFill>
                    <a:latin typeface="+mn-lt"/>
                    <a:cs typeface="Arial" panose="020B0604020202020204" pitchFamily="34" charset="0"/>
                  </a:rPr>
                  <a:t>S</a:t>
                </a:r>
                <a:r>
                  <a:rPr kumimoji="0" lang="en-GB" altLang="it-IT" sz="2000" b="0" i="0" u="none" strike="noStrike" cap="none" normalizeH="0" baseline="0" dirty="0">
                    <a:ln>
                      <a:noFill/>
                    </a:ln>
                    <a:solidFill>
                      <a:srgbClr val="222222"/>
                    </a:solidFill>
                    <a:effectLst/>
                    <a:latin typeface="+mn-lt"/>
                    <a:cs typeface="Arial" panose="020B0604020202020204" pitchFamily="34" charset="0"/>
                  </a:rPr>
                  <a:t>upposing that the number of photons emitted from the sample in this wavelength window has a slight dependence on the wavelength, the average number of photons </a:t>
                </a:r>
                <a:r>
                  <a:rPr lang="it-IT" sz="2000" dirty="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i="1">
                                <a:latin typeface="Cambria Math" panose="02040503050406030204" pitchFamily="18" charset="0"/>
                                <a:ea typeface="Cambria Math" panose="02040503050406030204" pitchFamily="18" charset="0"/>
                              </a:rPr>
                              <m:t>𝑚</m:t>
                            </m:r>
                          </m:e>
                        </m:acc>
                      </m:e>
                      <m:sub>
                        <m:r>
                          <a:rPr lang="it-IT" sz="2000" i="1">
                            <a:latin typeface="Cambria Math" panose="02040503050406030204" pitchFamily="18" charset="0"/>
                            <a:ea typeface="Cambria Math" panose="02040503050406030204" pitchFamily="18" charset="0"/>
                          </a:rPr>
                          <m:t>𝑛</m:t>
                        </m:r>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𝑠</m:t>
                        </m:r>
                      </m:sub>
                    </m:sSub>
                    <m:d>
                      <m:dPr>
                        <m:ctrlPr>
                          <a:rPr lang="it-IT" sz="2000" i="1">
                            <a:latin typeface="Cambria Math" panose="02040503050406030204" pitchFamily="18" charset="0"/>
                            <a:ea typeface="Cambria Math" panose="02040503050406030204" pitchFamily="18" charset="0"/>
                          </a:rPr>
                        </m:ctrlPr>
                      </m:dPr>
                      <m:e>
                        <m:r>
                          <a:rPr lang="it-IT" sz="2000" i="1">
                            <a:latin typeface="Cambria Math" panose="02040503050406030204" pitchFamily="18" charset="0"/>
                            <a:ea typeface="Cambria Math" panose="02040503050406030204" pitchFamily="18" charset="0"/>
                          </a:rPr>
                          <m:t>𝑡</m:t>
                        </m:r>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𝑇</m:t>
                        </m:r>
                      </m:e>
                    </m:d>
                    <m:r>
                      <a:rPr lang="it-IT" sz="2000" i="1">
                        <a:latin typeface="Cambria Math" panose="02040503050406030204" pitchFamily="18" charset="0"/>
                        <a:ea typeface="Cambria Math" panose="02040503050406030204" pitchFamily="18" charset="0"/>
                      </a:rPr>
                      <m:t> </m:t>
                    </m:r>
                  </m:oMath>
                </a14:m>
                <a:r>
                  <a:rPr kumimoji="0" lang="en-GB" altLang="it-IT" sz="2000" b="0" i="0" u="none" strike="noStrike" cap="none" normalizeH="0" baseline="0" dirty="0">
                    <a:ln>
                      <a:noFill/>
                    </a:ln>
                    <a:solidFill>
                      <a:srgbClr val="222222"/>
                    </a:solidFill>
                    <a:effectLst/>
                    <a:latin typeface="+mn-lt"/>
                    <a:cs typeface="Arial" panose="020B0604020202020204" pitchFamily="34" charset="0"/>
                  </a:rPr>
                  <a:t>in each wavelength interval can easily derived as</a:t>
                </a:r>
                <a:r>
                  <a:rPr kumimoji="0" lang="en-GB" altLang="it-IT" sz="2000" b="0" i="0" u="none" strike="noStrike" cap="none" normalizeH="0" baseline="0" dirty="0">
                    <a:ln>
                      <a:noFill/>
                    </a:ln>
                    <a:solidFill>
                      <a:schemeClr val="tx1"/>
                    </a:solidFill>
                    <a:effectLst/>
                    <a:latin typeface="+mn-lt"/>
                  </a:rPr>
                  <a:t> </a:t>
                </a:r>
              </a:p>
            </p:txBody>
          </p:sp>
        </mc:Choice>
        <mc:Fallback>
          <p:sp>
            <p:nvSpPr>
              <p:cNvPr id="2" name="Rectangle 1">
                <a:extLst>
                  <a:ext uri="{FF2B5EF4-FFF2-40B4-BE49-F238E27FC236}">
                    <a16:creationId xmlns:a16="http://schemas.microsoft.com/office/drawing/2014/main" id="{6612549A-7BB9-6EF5-A761-958C61EA48AB}"/>
                  </a:ext>
                </a:extLst>
              </p:cNvPr>
              <p:cNvSpPr>
                <a:spLocks noRot="1" noChangeAspect="1" noMove="1" noResize="1" noEditPoints="1" noAdjustHandles="1" noChangeArrowheads="1" noChangeShapeType="1" noTextEdit="1"/>
              </p:cNvSpPr>
              <p:nvPr/>
            </p:nvSpPr>
            <p:spPr bwMode="auto">
              <a:xfrm>
                <a:off x="492058" y="881766"/>
                <a:ext cx="10634190" cy="1029064"/>
              </a:xfrm>
              <a:prstGeom prst="rect">
                <a:avLst/>
              </a:prstGeom>
              <a:blipFill>
                <a:blip r:embed="rId3"/>
                <a:stretch>
                  <a:fillRect l="-631" t="-2976" r="-573" b="-107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2DF18333-91C0-E9C8-F602-E0D90C848216}"/>
                  </a:ext>
                </a:extLst>
              </p:cNvPr>
              <p:cNvSpPr txBox="1"/>
              <p:nvPr/>
            </p:nvSpPr>
            <p:spPr>
              <a:xfrm>
                <a:off x="2576663" y="2852230"/>
                <a:ext cx="2737525" cy="754053"/>
              </a:xfrm>
              <a:prstGeom prst="rect">
                <a:avLst/>
              </a:prstGeom>
              <a:no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i="1">
                                  <a:latin typeface="Cambria Math" panose="02040503050406030204" pitchFamily="18" charset="0"/>
                                  <a:ea typeface="Cambria Math" panose="02040503050406030204" pitchFamily="18" charset="0"/>
                                </a:rPr>
                                <m:t>𝑚</m:t>
                              </m:r>
                            </m:e>
                          </m:acc>
                        </m:e>
                        <m:sub>
                          <m:r>
                            <a:rPr lang="it-IT" sz="2000" b="0" i="1" smtClean="0">
                              <a:latin typeface="Cambria Math" panose="02040503050406030204" pitchFamily="18" charset="0"/>
                              <a:ea typeface="Cambria Math" panose="02040503050406030204" pitchFamily="18" charset="0"/>
                            </a:rPr>
                            <m:t>𝑛</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𝑠</m:t>
                          </m:r>
                        </m:sub>
                      </m:sSub>
                      <m:d>
                        <m:dPr>
                          <m:ctrlPr>
                            <a:rPr lang="it-IT" sz="2000" b="0" i="1" smtClean="0">
                              <a:latin typeface="Cambria Math" panose="02040503050406030204" pitchFamily="18" charset="0"/>
                              <a:ea typeface="Cambria Math" panose="02040503050406030204" pitchFamily="18" charset="0"/>
                            </a:rPr>
                          </m:ctrlPr>
                        </m:dPr>
                        <m:e>
                          <m:r>
                            <a:rPr lang="it-IT" sz="2000" b="0" i="1" smtClean="0">
                              <a:latin typeface="Cambria Math" panose="02040503050406030204" pitchFamily="18" charset="0"/>
                              <a:ea typeface="Cambria Math" panose="02040503050406030204" pitchFamily="18" charset="0"/>
                            </a:rPr>
                            <m:t>𝑡</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𝑇</m:t>
                          </m:r>
                        </m:e>
                      </m:d>
                      <m:r>
                        <a:rPr lang="it-IT" sz="2000" b="0" i="1" smtClean="0">
                          <a:latin typeface="Cambria Math" panose="02040503050406030204" pitchFamily="18" charset="0"/>
                          <a:ea typeface="Cambria Math" panose="02040503050406030204" pitchFamily="18" charset="0"/>
                        </a:rPr>
                        <m:t>=</m:t>
                      </m:r>
                      <m:f>
                        <m:fPr>
                          <m:ctrlPr>
                            <a:rPr lang="it-IT" sz="2000" b="0" i="1" smtClean="0">
                              <a:latin typeface="Cambria Math" panose="02040503050406030204" pitchFamily="18" charset="0"/>
                              <a:ea typeface="Cambria Math" panose="02040503050406030204" pitchFamily="18" charset="0"/>
                            </a:rPr>
                          </m:ctrlPr>
                        </m:fPr>
                        <m:num>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𝑀</m:t>
                              </m:r>
                            </m:e>
                            <m:sub>
                              <m:r>
                                <a:rPr lang="it-IT" sz="2000" b="0" i="1" smtClean="0">
                                  <a:latin typeface="Cambria Math" panose="02040503050406030204" pitchFamily="18" charset="0"/>
                                  <a:ea typeface="Cambria Math" panose="02040503050406030204" pitchFamily="18" charset="0"/>
                                </a:rPr>
                                <m:t>𝑛</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𝑠</m:t>
                              </m:r>
                            </m:sub>
                          </m:sSub>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𝑡</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𝑇</m:t>
                          </m:r>
                          <m:r>
                            <a:rPr lang="it-IT" sz="2000" b="0" i="1" smtClean="0">
                              <a:latin typeface="Cambria Math" panose="02040503050406030204" pitchFamily="18" charset="0"/>
                              <a:ea typeface="Cambria Math" panose="02040503050406030204" pitchFamily="18" charset="0"/>
                            </a:rPr>
                            <m:t>)</m:t>
                          </m:r>
                        </m:num>
                        <m:den>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𝐼</m:t>
                              </m:r>
                            </m:e>
                            <m:sub>
                              <m:r>
                                <a:rPr lang="it-IT" sz="2000" b="0" i="1" smtClean="0">
                                  <a:latin typeface="Cambria Math" panose="02040503050406030204" pitchFamily="18" charset="0"/>
                                  <a:ea typeface="Cambria Math" panose="02040503050406030204" pitchFamily="18" charset="0"/>
                                </a:rPr>
                                <m:t>𝑛</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𝑠</m:t>
                              </m:r>
                            </m:sub>
                          </m:sSub>
                        </m:den>
                      </m:f>
                    </m:oMath>
                  </m:oMathPara>
                </a14:m>
                <a:endParaRPr lang="it-IT" sz="2000" dirty="0"/>
              </a:p>
            </p:txBody>
          </p:sp>
        </mc:Choice>
        <mc:Fallback>
          <p:sp>
            <p:nvSpPr>
              <p:cNvPr id="8" name="CasellaDiTesto 7">
                <a:extLst>
                  <a:ext uri="{FF2B5EF4-FFF2-40B4-BE49-F238E27FC236}">
                    <a16:creationId xmlns:a16="http://schemas.microsoft.com/office/drawing/2014/main" id="{2DF18333-91C0-E9C8-F602-E0D90C848216}"/>
                  </a:ext>
                </a:extLst>
              </p:cNvPr>
              <p:cNvSpPr txBox="1">
                <a:spLocks noRot="1" noChangeAspect="1" noMove="1" noResize="1" noEditPoints="1" noAdjustHandles="1" noChangeArrowheads="1" noChangeShapeType="1" noTextEdit="1"/>
              </p:cNvSpPr>
              <p:nvPr/>
            </p:nvSpPr>
            <p:spPr>
              <a:xfrm>
                <a:off x="2576663" y="2852230"/>
                <a:ext cx="2737525" cy="754053"/>
              </a:xfrm>
              <a:prstGeom prst="rect">
                <a:avLst/>
              </a:prstGeom>
              <a:blipFill>
                <a:blip r:embed="rId4"/>
                <a:stretch>
                  <a:fillRect/>
                </a:stretch>
              </a:blipFill>
              <a:ln w="38100">
                <a:solidFill>
                  <a:srgbClr val="FF0000"/>
                </a:solidFill>
              </a:ln>
            </p:spPr>
            <p:txBody>
              <a:bodyPr/>
              <a:lstStyle/>
              <a:p>
                <a:r>
                  <a:rPr lang="it-IT">
                    <a:noFill/>
                  </a:rPr>
                  <a:t> </a:t>
                </a:r>
              </a:p>
            </p:txBody>
          </p:sp>
        </mc:Fallback>
      </mc:AlternateContent>
      <p:pic>
        <p:nvPicPr>
          <p:cNvPr id="14" name="Immagine 13" descr="Immagine che contiene testo, diagramma, schermata, Diagramma&#10;&#10;Descrizione generata automaticamente">
            <a:extLst>
              <a:ext uri="{FF2B5EF4-FFF2-40B4-BE49-F238E27FC236}">
                <a16:creationId xmlns:a16="http://schemas.microsoft.com/office/drawing/2014/main" id="{C62D42A7-02C3-969C-5A25-2CCED2856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3106" y="1682885"/>
            <a:ext cx="4071853" cy="5054269"/>
          </a:xfrm>
          <a:prstGeom prst="rect">
            <a:avLst/>
          </a:prstGeom>
          <a:ln w="38100">
            <a:solidFill>
              <a:srgbClr val="00B050"/>
            </a:solidFill>
          </a:ln>
        </p:spPr>
      </p:pic>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F2CCB0E1-8E6D-DCD2-CB15-BE8467530A5A}"/>
                  </a:ext>
                </a:extLst>
              </p:cNvPr>
              <p:cNvSpPr txBox="1"/>
              <p:nvPr/>
            </p:nvSpPr>
            <p:spPr>
              <a:xfrm>
                <a:off x="589415" y="3956111"/>
                <a:ext cx="6669261" cy="413511"/>
              </a:xfrm>
              <a:prstGeom prst="rect">
                <a:avLst/>
              </a:prstGeom>
              <a:noFill/>
            </p:spPr>
            <p:txBody>
              <a:bodyPr wrap="square" rtlCol="0">
                <a:spAutoFit/>
              </a:bodyPr>
              <a:lstStyle/>
              <a:p>
                <a:r>
                  <a:rPr lang="en-US" sz="2000" dirty="0"/>
                  <a:t>The value of the </a:t>
                </a:r>
                <a14:m>
                  <m:oMath xmlns:m="http://schemas.openxmlformats.org/officeDocument/2006/math">
                    <m:sSub>
                      <m:sSubPr>
                        <m:ctrlPr>
                          <a:rPr lang="it-IT" sz="2000" b="0" i="1" smtClean="0">
                            <a:ea typeface="Cambria Math" panose="02040503050406030204" pitchFamily="18" charset="0"/>
                          </a:rPr>
                        </m:ctrlPr>
                      </m:sSubPr>
                      <m:e>
                        <m:r>
                          <a:rPr lang="it-IT" sz="2000" b="0" i="1" smtClean="0">
                            <a:ea typeface="Cambria Math" panose="02040503050406030204" pitchFamily="18" charset="0"/>
                          </a:rPr>
                          <m:t>𝐼</m:t>
                        </m:r>
                      </m:e>
                      <m:sub>
                        <m:r>
                          <a:rPr lang="it-IT" sz="2000" b="0" i="1" smtClean="0">
                            <a:ea typeface="Cambria Math" panose="02040503050406030204" pitchFamily="18" charset="0"/>
                          </a:rPr>
                          <m:t>𝑛</m:t>
                        </m:r>
                        <m:r>
                          <a:rPr lang="it-IT" sz="2000" b="0" i="1" smtClean="0">
                            <a:ea typeface="Cambria Math" panose="02040503050406030204" pitchFamily="18" charset="0"/>
                          </a:rPr>
                          <m:t>,</m:t>
                        </m:r>
                        <m:r>
                          <a:rPr lang="it-IT" sz="2000" b="0" i="1" smtClean="0">
                            <a:ea typeface="Cambria Math" panose="02040503050406030204" pitchFamily="18" charset="0"/>
                          </a:rPr>
                          <m:t>𝑠</m:t>
                        </m:r>
                      </m:sub>
                    </m:sSub>
                  </m:oMath>
                </a14:m>
                <a:r>
                  <a:rPr lang="en-US" sz="2000" dirty="0"/>
                  <a:t>  integral can be calculated numerically</a:t>
                </a:r>
                <a:endParaRPr lang="it-IT" sz="2000" dirty="0"/>
              </a:p>
            </p:txBody>
          </p:sp>
        </mc:Choice>
        <mc:Fallback>
          <p:sp>
            <p:nvSpPr>
              <p:cNvPr id="17" name="CasellaDiTesto 16">
                <a:extLst>
                  <a:ext uri="{FF2B5EF4-FFF2-40B4-BE49-F238E27FC236}">
                    <a16:creationId xmlns:a16="http://schemas.microsoft.com/office/drawing/2014/main" id="{F2CCB0E1-8E6D-DCD2-CB15-BE8467530A5A}"/>
                  </a:ext>
                </a:extLst>
              </p:cNvPr>
              <p:cNvSpPr txBox="1">
                <a:spLocks noRot="1" noChangeAspect="1" noMove="1" noResize="1" noEditPoints="1" noAdjustHandles="1" noChangeArrowheads="1" noChangeShapeType="1" noTextEdit="1"/>
              </p:cNvSpPr>
              <p:nvPr/>
            </p:nvSpPr>
            <p:spPr>
              <a:xfrm>
                <a:off x="589415" y="3956111"/>
                <a:ext cx="6669261" cy="413511"/>
              </a:xfrm>
              <a:prstGeom prst="rect">
                <a:avLst/>
              </a:prstGeom>
              <a:blipFill>
                <a:blip r:embed="rId6"/>
                <a:stretch>
                  <a:fillRect l="-1005" t="-5882" b="-25000"/>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9" name="CasellaDiTesto 18">
                <a:extLst>
                  <a:ext uri="{FF2B5EF4-FFF2-40B4-BE49-F238E27FC236}">
                    <a16:creationId xmlns:a16="http://schemas.microsoft.com/office/drawing/2014/main" id="{42E512F5-D426-A5DE-4B0D-E04769D91B37}"/>
                  </a:ext>
                </a:extLst>
              </p:cNvPr>
              <p:cNvSpPr txBox="1"/>
              <p:nvPr/>
            </p:nvSpPr>
            <p:spPr>
              <a:xfrm>
                <a:off x="554477" y="4481370"/>
                <a:ext cx="6704199" cy="1029064"/>
              </a:xfrm>
              <a:prstGeom prst="rect">
                <a:avLst/>
              </a:prstGeom>
              <a:noFill/>
              <a:ln w="38100">
                <a:solidFill>
                  <a:srgbClr val="00B050"/>
                </a:solidFill>
              </a:ln>
            </p:spPr>
            <p:txBody>
              <a:bodyPr wrap="square" rtlCol="0">
                <a:spAutoFit/>
              </a:bodyPr>
              <a:lstStyle/>
              <a:p>
                <a:r>
                  <a:rPr lang="en-US" sz="2000" dirty="0"/>
                  <a:t>In the figure in right, the ratio between the different average counts </a:t>
                </a:r>
                <a14:m>
                  <m:oMath xmlns:m="http://schemas.openxmlformats.org/officeDocument/2006/math">
                    <m:sSub>
                      <m:sSubPr>
                        <m:ctrlPr>
                          <a:rPr lang="it-IT" sz="2000" b="0" i="1" smtClean="0">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i="1">
                                <a:latin typeface="Cambria Math" panose="02040503050406030204" pitchFamily="18" charset="0"/>
                                <a:ea typeface="Cambria Math" panose="02040503050406030204" pitchFamily="18" charset="0"/>
                              </a:rPr>
                              <m:t>𝑚</m:t>
                            </m:r>
                          </m:e>
                        </m:acc>
                      </m:e>
                      <m:sub>
                        <m:r>
                          <a:rPr lang="it-IT" sz="2000" b="0" i="1" smtClean="0">
                            <a:latin typeface="Cambria Math" panose="02040503050406030204" pitchFamily="18" charset="0"/>
                            <a:ea typeface="Cambria Math" panose="02040503050406030204" pitchFamily="18" charset="0"/>
                          </a:rPr>
                          <m:t>𝑛</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𝑠</m:t>
                        </m:r>
                      </m:sub>
                    </m:sSub>
                    <m:d>
                      <m:dPr>
                        <m:ctrlPr>
                          <a:rPr lang="it-IT" sz="2000" b="0" i="1" smtClean="0">
                            <a:latin typeface="Cambria Math" panose="02040503050406030204" pitchFamily="18" charset="0"/>
                            <a:ea typeface="Cambria Math" panose="02040503050406030204" pitchFamily="18" charset="0"/>
                          </a:rPr>
                        </m:ctrlPr>
                      </m:dPr>
                      <m:e>
                        <m:r>
                          <a:rPr lang="it-IT" sz="2000" b="0" i="1" smtClean="0">
                            <a:latin typeface="Cambria Math" panose="02040503050406030204" pitchFamily="18" charset="0"/>
                            <a:ea typeface="Cambria Math" panose="02040503050406030204" pitchFamily="18" charset="0"/>
                          </a:rPr>
                          <m:t>𝑡</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𝑇</m:t>
                        </m:r>
                      </m:e>
                    </m:d>
                  </m:oMath>
                </a14:m>
                <a:r>
                  <a:rPr lang="en-US" sz="2000" dirty="0"/>
                  <a:t> and the total signal without filters for both lentils (up) and the single bean (down) is shown.</a:t>
                </a:r>
                <a:endParaRPr lang="it-IT" sz="2000" dirty="0"/>
              </a:p>
            </p:txBody>
          </p:sp>
        </mc:Choice>
        <mc:Fallback>
          <p:sp>
            <p:nvSpPr>
              <p:cNvPr id="19" name="CasellaDiTesto 18">
                <a:extLst>
                  <a:ext uri="{FF2B5EF4-FFF2-40B4-BE49-F238E27FC236}">
                    <a16:creationId xmlns:a16="http://schemas.microsoft.com/office/drawing/2014/main" id="{42E512F5-D426-A5DE-4B0D-E04769D91B37}"/>
                  </a:ext>
                </a:extLst>
              </p:cNvPr>
              <p:cNvSpPr txBox="1">
                <a:spLocks noRot="1" noChangeAspect="1" noMove="1" noResize="1" noEditPoints="1" noAdjustHandles="1" noChangeArrowheads="1" noChangeShapeType="1" noTextEdit="1"/>
              </p:cNvSpPr>
              <p:nvPr/>
            </p:nvSpPr>
            <p:spPr>
              <a:xfrm>
                <a:off x="554477" y="4481370"/>
                <a:ext cx="6704199" cy="1029064"/>
              </a:xfrm>
              <a:prstGeom prst="rect">
                <a:avLst/>
              </a:prstGeom>
              <a:blipFill>
                <a:blip r:embed="rId7"/>
                <a:stretch>
                  <a:fillRect l="-723" t="-1143" r="-542" b="-8000"/>
                </a:stretch>
              </a:blipFill>
              <a:ln w="38100">
                <a:solidFill>
                  <a:srgbClr val="00B050"/>
                </a:solidFill>
              </a:ln>
            </p:spPr>
            <p:txBody>
              <a:bodyPr/>
              <a:lstStyle/>
              <a:p>
                <a:r>
                  <a:rPr lang="it-IT">
                    <a:noFill/>
                  </a:rPr>
                  <a:t> </a:t>
                </a:r>
              </a:p>
            </p:txBody>
          </p:sp>
        </mc:Fallback>
      </mc:AlternateContent>
      <p:sp>
        <p:nvSpPr>
          <p:cNvPr id="25" name="Rettangolo 24">
            <a:extLst>
              <a:ext uri="{FF2B5EF4-FFF2-40B4-BE49-F238E27FC236}">
                <a16:creationId xmlns:a16="http://schemas.microsoft.com/office/drawing/2014/main" id="{06394220-DC52-447C-F1DA-10E8A3AE9B9A}"/>
              </a:ext>
            </a:extLst>
          </p:cNvPr>
          <p:cNvSpPr/>
          <p:nvPr/>
        </p:nvSpPr>
        <p:spPr>
          <a:xfrm>
            <a:off x="9839032" y="1853301"/>
            <a:ext cx="1351652" cy="338554"/>
          </a:xfrm>
          <a:prstGeom prst="rect">
            <a:avLst/>
          </a:prstGeom>
          <a:solidFill>
            <a:srgbClr val="66FF66"/>
          </a:solidFill>
        </p:spPr>
        <p:txBody>
          <a:bodyPr wrap="none">
            <a:spAutoFit/>
          </a:bodyPr>
          <a:lstStyle/>
          <a:p>
            <a:pPr algn="just"/>
            <a:r>
              <a:rPr lang="en-GB" altLang="en-US" sz="1600" dirty="0">
                <a:latin typeface="Times New Roman" panose="02020603050405020304" pitchFamily="18" charset="0"/>
                <a:cs typeface="Times New Roman" panose="02020603050405020304" pitchFamily="18" charset="0"/>
              </a:rPr>
              <a:t>76 lentils case</a:t>
            </a:r>
            <a:endParaRPr lang="en-US" sz="1600" dirty="0">
              <a:latin typeface="Times New Roman" panose="02020603050405020304" pitchFamily="18" charset="0"/>
              <a:cs typeface="Times New Roman" panose="02020603050405020304" pitchFamily="18" charset="0"/>
            </a:endParaRPr>
          </a:p>
        </p:txBody>
      </p:sp>
      <p:sp>
        <p:nvSpPr>
          <p:cNvPr id="26" name="Rettangolo 25">
            <a:extLst>
              <a:ext uri="{FF2B5EF4-FFF2-40B4-BE49-F238E27FC236}">
                <a16:creationId xmlns:a16="http://schemas.microsoft.com/office/drawing/2014/main" id="{A9C57D0D-114D-4947-E8C3-55E4011F5FE9}"/>
              </a:ext>
            </a:extLst>
          </p:cNvPr>
          <p:cNvSpPr/>
          <p:nvPr/>
        </p:nvSpPr>
        <p:spPr>
          <a:xfrm>
            <a:off x="10518733" y="4496869"/>
            <a:ext cx="1011815" cy="338554"/>
          </a:xfrm>
          <a:prstGeom prst="rect">
            <a:avLst/>
          </a:prstGeom>
          <a:solidFill>
            <a:srgbClr val="66FF66"/>
          </a:solidFill>
        </p:spPr>
        <p:txBody>
          <a:bodyPr wrap="none">
            <a:spAutoFit/>
          </a:bodyPr>
          <a:lstStyle/>
          <a:p>
            <a:pPr algn="just"/>
            <a:r>
              <a:rPr lang="en-GB" sz="1600" dirty="0">
                <a:latin typeface="Times New Roman" panose="02020603050405020304" pitchFamily="18" charset="0"/>
                <a:cs typeface="Times New Roman" panose="02020603050405020304" pitchFamily="18" charset="0"/>
              </a:rPr>
              <a:t>Bean case</a:t>
            </a:r>
            <a:endParaRPr lang="en-US" sz="1600" dirty="0">
              <a:latin typeface="Times New Roman" panose="02020603050405020304" pitchFamily="18" charset="0"/>
              <a:cs typeface="Times New Roman" panose="02020603050405020304" pitchFamily="18" charset="0"/>
            </a:endParaRPr>
          </a:p>
        </p:txBody>
      </p:sp>
      <p:sp>
        <p:nvSpPr>
          <p:cNvPr id="28" name="CasellaDiTesto 27">
            <a:extLst>
              <a:ext uri="{FF2B5EF4-FFF2-40B4-BE49-F238E27FC236}">
                <a16:creationId xmlns:a16="http://schemas.microsoft.com/office/drawing/2014/main" id="{F9D497DD-9339-5ECC-D7BC-DC3C065C2B74}"/>
              </a:ext>
            </a:extLst>
          </p:cNvPr>
          <p:cNvSpPr txBox="1"/>
          <p:nvPr/>
        </p:nvSpPr>
        <p:spPr>
          <a:xfrm>
            <a:off x="589414" y="5622182"/>
            <a:ext cx="6669261" cy="1015663"/>
          </a:xfrm>
          <a:prstGeom prst="rect">
            <a:avLst/>
          </a:prstGeom>
          <a:noFill/>
        </p:spPr>
        <p:txBody>
          <a:bodyPr wrap="square">
            <a:spAutoFit/>
          </a:bodyPr>
          <a:lstStyle/>
          <a:p>
            <a:r>
              <a:rPr lang="en-US" sz="2000" b="0" i="0" dirty="0">
                <a:solidFill>
                  <a:srgbClr val="222222"/>
                </a:solidFill>
                <a:effectLst/>
                <a:highlight>
                  <a:srgbClr val="FFFFFF"/>
                </a:highlight>
              </a:rPr>
              <a:t>In the case of lentil seeds, the </a:t>
            </a:r>
            <a:r>
              <a:rPr lang="en-US" sz="2000" b="0" i="0" dirty="0">
                <a:solidFill>
                  <a:srgbClr val="FF0000"/>
                </a:solidFill>
                <a:effectLst/>
                <a:highlight>
                  <a:srgbClr val="FFFFFF"/>
                </a:highlight>
              </a:rPr>
              <a:t>dominant components are those of orange (600–645 nm) and yellow-green (550–600 nm)</a:t>
            </a:r>
            <a:r>
              <a:rPr lang="en-US" sz="2000" b="0" i="0" dirty="0">
                <a:solidFill>
                  <a:srgbClr val="222222"/>
                </a:solidFill>
                <a:effectLst/>
                <a:highlight>
                  <a:srgbClr val="FFFFFF"/>
                </a:highlight>
              </a:rPr>
              <a:t>, in agreement with the results of Colli and </a:t>
            </a:r>
            <a:r>
              <a:rPr lang="en-US" sz="2000" b="0" i="0" dirty="0" err="1">
                <a:solidFill>
                  <a:srgbClr val="222222"/>
                </a:solidFill>
                <a:effectLst/>
                <a:highlight>
                  <a:srgbClr val="FFFFFF"/>
                </a:highlight>
              </a:rPr>
              <a:t>Facchini</a:t>
            </a:r>
            <a:r>
              <a:rPr lang="en-US" sz="2000" b="0" i="0" dirty="0">
                <a:solidFill>
                  <a:srgbClr val="222222"/>
                </a:solidFill>
                <a:effectLst/>
                <a:highlight>
                  <a:srgbClr val="FFFFFF"/>
                </a:highlight>
              </a:rPr>
              <a:t>.</a:t>
            </a:r>
            <a:endParaRPr lang="it-IT" sz="2000" dirty="0"/>
          </a:p>
        </p:txBody>
      </p:sp>
    </p:spTree>
    <p:extLst>
      <p:ext uri="{BB962C8B-B14F-4D97-AF65-F5344CB8AC3E}">
        <p14:creationId xmlns:p14="http://schemas.microsoft.com/office/powerpoint/2010/main" val="347295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894C45FE-73F5-BC1C-6358-FEBDC0041E9E}"/>
              </a:ext>
            </a:extLst>
          </p:cNvPr>
          <p:cNvSpPr txBox="1"/>
          <p:nvPr/>
        </p:nvSpPr>
        <p:spPr>
          <a:xfrm>
            <a:off x="544344" y="1185737"/>
            <a:ext cx="11342856" cy="707886"/>
          </a:xfrm>
          <a:prstGeom prst="rect">
            <a:avLst/>
          </a:prstGeom>
          <a:noFill/>
        </p:spPr>
        <p:txBody>
          <a:bodyPr wrap="square">
            <a:spAutoFit/>
          </a:bodyPr>
          <a:lstStyle/>
          <a:p>
            <a:r>
              <a:rPr lang="en-US" sz="2000" dirty="0"/>
              <a:t>Biophotons are completely different from the photons emitted by normal bioluminescence observed in some organisms: </a:t>
            </a:r>
            <a:endParaRPr lang="it-IT" sz="2000" dirty="0"/>
          </a:p>
        </p:txBody>
      </p:sp>
      <p:pic>
        <p:nvPicPr>
          <p:cNvPr id="5" name="Immagine 4">
            <a:extLst>
              <a:ext uri="{FF2B5EF4-FFF2-40B4-BE49-F238E27FC236}">
                <a16:creationId xmlns:a16="http://schemas.microsoft.com/office/drawing/2014/main" id="{AF46BE0C-8137-287F-235F-851BAC761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772" y="1979045"/>
            <a:ext cx="3443310" cy="1928253"/>
          </a:xfrm>
          <a:prstGeom prst="rect">
            <a:avLst/>
          </a:prstGeom>
        </p:spPr>
      </p:pic>
      <p:pic>
        <p:nvPicPr>
          <p:cNvPr id="6" name="Immagine 5">
            <a:extLst>
              <a:ext uri="{FF2B5EF4-FFF2-40B4-BE49-F238E27FC236}">
                <a16:creationId xmlns:a16="http://schemas.microsoft.com/office/drawing/2014/main" id="{71C5FADD-64AC-F52E-0A8F-DA6A1FE2E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427" y="4150432"/>
            <a:ext cx="4034501" cy="2175466"/>
          </a:xfrm>
          <a:prstGeom prst="rect">
            <a:avLst/>
          </a:prstGeom>
        </p:spPr>
      </p:pic>
      <p:sp>
        <p:nvSpPr>
          <p:cNvPr id="8" name="CasellaDiTesto 7">
            <a:extLst>
              <a:ext uri="{FF2B5EF4-FFF2-40B4-BE49-F238E27FC236}">
                <a16:creationId xmlns:a16="http://schemas.microsoft.com/office/drawing/2014/main" id="{06D125A6-45D6-CD2B-48B7-E92612CC7140}"/>
              </a:ext>
            </a:extLst>
          </p:cNvPr>
          <p:cNvSpPr txBox="1"/>
          <p:nvPr/>
        </p:nvSpPr>
        <p:spPr>
          <a:xfrm>
            <a:off x="754907" y="2712996"/>
            <a:ext cx="5341092" cy="1015663"/>
          </a:xfrm>
          <a:prstGeom prst="rect">
            <a:avLst/>
          </a:prstGeom>
          <a:noFill/>
        </p:spPr>
        <p:txBody>
          <a:bodyPr wrap="square">
            <a:spAutoFit/>
          </a:bodyPr>
          <a:lstStyle/>
          <a:p>
            <a:pPr marL="285750" indent="-285750">
              <a:buFont typeface="Arial" panose="020B0604020202020204" pitchFamily="34" charset="0"/>
              <a:buChar char="•"/>
            </a:pPr>
            <a:r>
              <a:rPr lang="en-US" sz="2000" dirty="0"/>
              <a:t>The </a:t>
            </a:r>
            <a:r>
              <a:rPr lang="en-US" sz="2000" dirty="0" err="1"/>
              <a:t>biophotonic</a:t>
            </a:r>
            <a:r>
              <a:rPr lang="en-US" sz="2000" dirty="0"/>
              <a:t> emission rate is several orders of magnitude weaker than normal bioluminescence.</a:t>
            </a:r>
            <a:endParaRPr lang="it-IT" sz="2000" dirty="0"/>
          </a:p>
        </p:txBody>
      </p:sp>
      <p:sp>
        <p:nvSpPr>
          <p:cNvPr id="10" name="CasellaDiTesto 9">
            <a:extLst>
              <a:ext uri="{FF2B5EF4-FFF2-40B4-BE49-F238E27FC236}">
                <a16:creationId xmlns:a16="http://schemas.microsoft.com/office/drawing/2014/main" id="{46F31194-B534-C66E-AFEF-055A94DE0202}"/>
              </a:ext>
            </a:extLst>
          </p:cNvPr>
          <p:cNvSpPr txBox="1"/>
          <p:nvPr/>
        </p:nvSpPr>
        <p:spPr>
          <a:xfrm>
            <a:off x="754907" y="2142002"/>
            <a:ext cx="4625908" cy="400110"/>
          </a:xfrm>
          <a:prstGeom prst="rect">
            <a:avLst/>
          </a:prstGeom>
          <a:noFill/>
        </p:spPr>
        <p:txBody>
          <a:bodyPr wrap="square">
            <a:spAutoFit/>
          </a:bodyPr>
          <a:lstStyle/>
          <a:p>
            <a:pPr marL="342900" indent="-342900">
              <a:buFont typeface="Arial" panose="020B0604020202020204" pitchFamily="34" charset="0"/>
              <a:buChar char="•"/>
            </a:pPr>
            <a:r>
              <a:rPr lang="en-US" sz="2000" dirty="0"/>
              <a:t>All living organisms emit biophotons. </a:t>
            </a:r>
            <a:endParaRPr lang="it-IT" sz="2000" dirty="0"/>
          </a:p>
        </p:txBody>
      </p:sp>
      <p:sp>
        <p:nvSpPr>
          <p:cNvPr id="12" name="CasellaDiTesto 11">
            <a:extLst>
              <a:ext uri="{FF2B5EF4-FFF2-40B4-BE49-F238E27FC236}">
                <a16:creationId xmlns:a16="http://schemas.microsoft.com/office/drawing/2014/main" id="{B2C02847-EE08-3F39-60A5-4B3CBDAEC2F1}"/>
              </a:ext>
            </a:extLst>
          </p:cNvPr>
          <p:cNvSpPr txBox="1"/>
          <p:nvPr/>
        </p:nvSpPr>
        <p:spPr>
          <a:xfrm>
            <a:off x="544344" y="4964377"/>
            <a:ext cx="6863269" cy="1015663"/>
          </a:xfrm>
          <a:prstGeom prst="rect">
            <a:avLst/>
          </a:prstGeom>
          <a:noFill/>
        </p:spPr>
        <p:txBody>
          <a:bodyPr wrap="square">
            <a:spAutoFit/>
          </a:bodyPr>
          <a:lstStyle/>
          <a:p>
            <a:r>
              <a:rPr lang="en-US" sz="2000" dirty="0"/>
              <a:t>A simple calculation using the </a:t>
            </a:r>
            <a:r>
              <a:rPr lang="en-US" sz="2000" dirty="0" err="1"/>
              <a:t>Plack</a:t>
            </a:r>
            <a:r>
              <a:rPr lang="en-US" sz="2000" dirty="0"/>
              <a:t> distribution tells us that the intensity of this latter radiation is several orders of magnitude smaller than the biophotons contribution.</a:t>
            </a:r>
            <a:endParaRPr lang="it-IT" sz="2000" dirty="0"/>
          </a:p>
        </p:txBody>
      </p:sp>
      <p:sp>
        <p:nvSpPr>
          <p:cNvPr id="14" name="CasellaDiTesto 13">
            <a:extLst>
              <a:ext uri="{FF2B5EF4-FFF2-40B4-BE49-F238E27FC236}">
                <a16:creationId xmlns:a16="http://schemas.microsoft.com/office/drawing/2014/main" id="{5FD4F8D1-6865-3BDB-5F3D-D50416AC1B41}"/>
              </a:ext>
            </a:extLst>
          </p:cNvPr>
          <p:cNvSpPr txBox="1"/>
          <p:nvPr/>
        </p:nvSpPr>
        <p:spPr>
          <a:xfrm>
            <a:off x="544344" y="4145004"/>
            <a:ext cx="7013281" cy="707886"/>
          </a:xfrm>
          <a:prstGeom prst="rect">
            <a:avLst/>
          </a:prstGeom>
          <a:noFill/>
        </p:spPr>
        <p:txBody>
          <a:bodyPr wrap="square">
            <a:spAutoFit/>
          </a:bodyPr>
          <a:lstStyle/>
          <a:p>
            <a:r>
              <a:rPr lang="en-US" sz="2000" b="1" dirty="0"/>
              <a:t>Biophotons cannot come from the contribution of thermal radiation in the visible energy </a:t>
            </a:r>
            <a:endParaRPr lang="it-IT" sz="2000" b="1" dirty="0"/>
          </a:p>
        </p:txBody>
      </p:sp>
      <p:sp>
        <p:nvSpPr>
          <p:cNvPr id="16" name="CasellaDiTesto 15">
            <a:extLst>
              <a:ext uri="{FF2B5EF4-FFF2-40B4-BE49-F238E27FC236}">
                <a16:creationId xmlns:a16="http://schemas.microsoft.com/office/drawing/2014/main" id="{66E4068D-410F-3E1F-4AF8-870FDAC43258}"/>
              </a:ext>
            </a:extLst>
          </p:cNvPr>
          <p:cNvSpPr txBox="1"/>
          <p:nvPr/>
        </p:nvSpPr>
        <p:spPr>
          <a:xfrm>
            <a:off x="544344" y="6033510"/>
            <a:ext cx="7179418" cy="584775"/>
          </a:xfrm>
          <a:prstGeom prst="rect">
            <a:avLst/>
          </a:prstGeom>
          <a:noFill/>
        </p:spPr>
        <p:txBody>
          <a:bodyPr wrap="square">
            <a:spAutoFit/>
          </a:bodyPr>
          <a:lstStyle/>
          <a:p>
            <a:r>
              <a:rPr lang="en-US" sz="1600" i="1" dirty="0" err="1"/>
              <a:t>Mayburov</a:t>
            </a:r>
            <a:r>
              <a:rPr lang="en-US" sz="1600" i="1" dirty="0"/>
              <a:t>, S.; Biophoton production and communications. Proc. of Int. Conf. on Nanotechnology and Nanomaterials, MGOU Publishing, Moscow, 2009, 351-358</a:t>
            </a:r>
            <a:endParaRPr lang="it-IT" sz="1600" i="1" dirty="0"/>
          </a:p>
        </p:txBody>
      </p:sp>
      <p:sp>
        <p:nvSpPr>
          <p:cNvPr id="17" name="CasellaDiTesto 16">
            <a:extLst>
              <a:ext uri="{FF2B5EF4-FFF2-40B4-BE49-F238E27FC236}">
                <a16:creationId xmlns:a16="http://schemas.microsoft.com/office/drawing/2014/main" id="{828EECCD-1E10-1CE7-D0D8-D53C6297B533}"/>
              </a:ext>
            </a:extLst>
          </p:cNvPr>
          <p:cNvSpPr txBox="1"/>
          <p:nvPr/>
        </p:nvSpPr>
        <p:spPr>
          <a:xfrm>
            <a:off x="2591712" y="96137"/>
            <a:ext cx="7941926" cy="1107996"/>
          </a:xfrm>
          <a:prstGeom prst="rect">
            <a:avLst/>
          </a:prstGeom>
          <a:noFill/>
        </p:spPr>
        <p:txBody>
          <a:bodyPr wrap="square" rtlCol="0">
            <a:spAutoFit/>
          </a:bodyPr>
          <a:lstStyle/>
          <a:p>
            <a:r>
              <a:rPr lang="it-IT" sz="6600" dirty="0" err="1">
                <a:latin typeface="+mj-lt"/>
              </a:rPr>
              <a:t>What</a:t>
            </a:r>
            <a:r>
              <a:rPr lang="it-IT" sz="6600" dirty="0">
                <a:latin typeface="+mj-lt"/>
              </a:rPr>
              <a:t> are </a:t>
            </a:r>
            <a:r>
              <a:rPr lang="it-IT" sz="6600" dirty="0" err="1">
                <a:latin typeface="+mj-lt"/>
              </a:rPr>
              <a:t>Biophotons</a:t>
            </a:r>
            <a:r>
              <a:rPr lang="it-IT" sz="6600" dirty="0">
                <a:latin typeface="+mj-lt"/>
              </a:rPr>
              <a:t>?</a:t>
            </a:r>
          </a:p>
        </p:txBody>
      </p:sp>
    </p:spTree>
    <p:extLst>
      <p:ext uri="{BB962C8B-B14F-4D97-AF65-F5344CB8AC3E}">
        <p14:creationId xmlns:p14="http://schemas.microsoft.com/office/powerpoint/2010/main" val="2623828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C5653CE-BCF8-D58C-7078-2FADD30CBC1F}"/>
              </a:ext>
            </a:extLst>
          </p:cNvPr>
          <p:cNvSpPr txBox="1"/>
          <p:nvPr/>
        </p:nvSpPr>
        <p:spPr>
          <a:xfrm>
            <a:off x="165371" y="0"/>
            <a:ext cx="12026629" cy="1107996"/>
          </a:xfrm>
          <a:prstGeom prst="rect">
            <a:avLst/>
          </a:prstGeom>
          <a:noFill/>
        </p:spPr>
        <p:txBody>
          <a:bodyPr wrap="square" rtlCol="0">
            <a:spAutoFit/>
          </a:bodyPr>
          <a:lstStyle/>
          <a:p>
            <a:pPr algn="ctr"/>
            <a:r>
              <a:rPr lang="it-IT" sz="6600" dirty="0" err="1">
                <a:latin typeface="+mj-lt"/>
              </a:rPr>
              <a:t>Measurements</a:t>
            </a:r>
            <a:r>
              <a:rPr lang="it-IT" sz="6600" dirty="0">
                <a:latin typeface="+mj-lt"/>
              </a:rPr>
              <a:t> on </a:t>
            </a:r>
            <a:r>
              <a:rPr lang="it-IT" sz="6600" dirty="0" err="1">
                <a:latin typeface="+mj-lt"/>
              </a:rPr>
              <a:t>bacteria</a:t>
            </a:r>
            <a:endParaRPr lang="it-IT" sz="6600" dirty="0">
              <a:latin typeface="+mj-lt"/>
            </a:endParaRPr>
          </a:p>
        </p:txBody>
      </p:sp>
      <p:sp>
        <p:nvSpPr>
          <p:cNvPr id="5" name="CasellaDiTesto 4">
            <a:extLst>
              <a:ext uri="{FF2B5EF4-FFF2-40B4-BE49-F238E27FC236}">
                <a16:creationId xmlns:a16="http://schemas.microsoft.com/office/drawing/2014/main" id="{41880DD2-1162-ECA8-57B5-D9B31D871EC4}"/>
              </a:ext>
            </a:extLst>
          </p:cNvPr>
          <p:cNvSpPr txBox="1"/>
          <p:nvPr/>
        </p:nvSpPr>
        <p:spPr>
          <a:xfrm>
            <a:off x="594285" y="1068128"/>
            <a:ext cx="10981630" cy="707886"/>
          </a:xfrm>
          <a:prstGeom prst="rect">
            <a:avLst/>
          </a:prstGeom>
          <a:noFill/>
          <a:ln w="28575">
            <a:solidFill>
              <a:schemeClr val="accent2">
                <a:lumMod val="75000"/>
              </a:schemeClr>
            </a:solidFill>
          </a:ln>
        </p:spPr>
        <p:txBody>
          <a:bodyPr wrap="square" rtlCol="0">
            <a:spAutoFit/>
          </a:bodyPr>
          <a:lstStyle/>
          <a:p>
            <a:pPr algn="just"/>
            <a:r>
              <a:rPr lang="it-IT" sz="2000">
                <a:latin typeface="Times New Roman" panose="02020603050405020304" pitchFamily="18" charset="0"/>
                <a:cs typeface="Times New Roman" panose="02020603050405020304" pitchFamily="18" charset="0"/>
              </a:rPr>
              <a:t>In a Petri plates with BHI agar the four different bacteria has been inoculated – After 10 minutes the start the measurments.</a:t>
            </a:r>
            <a:endParaRPr lang="en-US" sz="200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321ED471-9B0B-D831-4DCC-8A12B758F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03" y="1850475"/>
            <a:ext cx="5539197" cy="249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48CA6758-209A-9C7D-99A5-35AF498C7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593" y="1850475"/>
            <a:ext cx="5345322" cy="262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a:extLst>
              <a:ext uri="{FF2B5EF4-FFF2-40B4-BE49-F238E27FC236}">
                <a16:creationId xmlns:a16="http://schemas.microsoft.com/office/drawing/2014/main" id="{E1EBC85E-A214-4F6A-5DE7-EEBE6DAE6E7F}"/>
              </a:ext>
            </a:extLst>
          </p:cNvPr>
          <p:cNvSpPr txBox="1"/>
          <p:nvPr/>
        </p:nvSpPr>
        <p:spPr>
          <a:xfrm>
            <a:off x="3171566" y="2200671"/>
            <a:ext cx="2198101" cy="369332"/>
          </a:xfrm>
          <a:prstGeom prst="rect">
            <a:avLst/>
          </a:prstGeom>
          <a:solidFill>
            <a:schemeClr val="accent4">
              <a:lumMod val="40000"/>
              <a:lumOff val="60000"/>
            </a:schemeClr>
          </a:solidFill>
        </p:spPr>
        <p:txBody>
          <a:bodyPr wrap="square" rtlCol="0">
            <a:spAutoFit/>
          </a:bodyPr>
          <a:lstStyle/>
          <a:p>
            <a:r>
              <a:rPr lang="it-IT" dirty="0" err="1"/>
              <a:t>Streptoccocus</a:t>
            </a:r>
            <a:r>
              <a:rPr lang="it-IT" dirty="0"/>
              <a:t> </a:t>
            </a:r>
            <a:r>
              <a:rPr lang="it-IT" dirty="0" err="1"/>
              <a:t>suis</a:t>
            </a:r>
            <a:endParaRPr lang="en-US" dirty="0"/>
          </a:p>
        </p:txBody>
      </p:sp>
      <p:sp>
        <p:nvSpPr>
          <p:cNvPr id="10" name="CasellaDiTesto 9">
            <a:extLst>
              <a:ext uri="{FF2B5EF4-FFF2-40B4-BE49-F238E27FC236}">
                <a16:creationId xmlns:a16="http://schemas.microsoft.com/office/drawing/2014/main" id="{75209C50-495A-09E4-4403-5446D643A58A}"/>
              </a:ext>
            </a:extLst>
          </p:cNvPr>
          <p:cNvSpPr txBox="1"/>
          <p:nvPr/>
        </p:nvSpPr>
        <p:spPr>
          <a:xfrm>
            <a:off x="9321859" y="2200671"/>
            <a:ext cx="1826039" cy="369332"/>
          </a:xfrm>
          <a:prstGeom prst="rect">
            <a:avLst/>
          </a:prstGeom>
          <a:solidFill>
            <a:schemeClr val="accent5">
              <a:lumMod val="20000"/>
              <a:lumOff val="80000"/>
            </a:schemeClr>
          </a:solidFill>
        </p:spPr>
        <p:txBody>
          <a:bodyPr wrap="square" rtlCol="0">
            <a:spAutoFit/>
          </a:bodyPr>
          <a:lstStyle/>
          <a:p>
            <a:r>
              <a:rPr lang="it-IT" dirty="0"/>
              <a:t>Escherichia coli </a:t>
            </a:r>
            <a:endParaRPr lang="en-US" dirty="0"/>
          </a:p>
        </p:txBody>
      </p:sp>
      <p:pic>
        <p:nvPicPr>
          <p:cNvPr id="11" name="Picture 2">
            <a:extLst>
              <a:ext uri="{FF2B5EF4-FFF2-40B4-BE49-F238E27FC236}">
                <a16:creationId xmlns:a16="http://schemas.microsoft.com/office/drawing/2014/main" id="{1281668C-3EED-9BF7-C56D-56C4E2806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52" y="4348492"/>
            <a:ext cx="5182298" cy="244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1">
            <a:extLst>
              <a:ext uri="{FF2B5EF4-FFF2-40B4-BE49-F238E27FC236}">
                <a16:creationId xmlns:a16="http://schemas.microsoft.com/office/drawing/2014/main" id="{F40D1955-5A5E-D2BA-74EF-17F89F0542D4}"/>
              </a:ext>
            </a:extLst>
          </p:cNvPr>
          <p:cNvSpPr txBox="1"/>
          <p:nvPr/>
        </p:nvSpPr>
        <p:spPr>
          <a:xfrm>
            <a:off x="3315500" y="4514022"/>
            <a:ext cx="2591149" cy="369332"/>
          </a:xfrm>
          <a:prstGeom prst="rect">
            <a:avLst/>
          </a:prstGeom>
          <a:solidFill>
            <a:schemeClr val="accent6">
              <a:lumMod val="40000"/>
              <a:lumOff val="60000"/>
            </a:schemeClr>
          </a:solidFill>
        </p:spPr>
        <p:txBody>
          <a:bodyPr wrap="square" rtlCol="0">
            <a:spAutoFit/>
          </a:bodyPr>
          <a:lstStyle/>
          <a:p>
            <a:r>
              <a:rPr lang="it-IT" dirty="0" err="1"/>
              <a:t>Staphylococcus</a:t>
            </a:r>
            <a:r>
              <a:rPr lang="it-IT" dirty="0"/>
              <a:t> </a:t>
            </a:r>
            <a:r>
              <a:rPr lang="it-IT" dirty="0" err="1"/>
              <a:t>aureus</a:t>
            </a:r>
            <a:endParaRPr lang="en-US" dirty="0"/>
          </a:p>
        </p:txBody>
      </p:sp>
      <p:sp>
        <p:nvSpPr>
          <p:cNvPr id="13" name="CasellaDiTesto 12">
            <a:extLst>
              <a:ext uri="{FF2B5EF4-FFF2-40B4-BE49-F238E27FC236}">
                <a16:creationId xmlns:a16="http://schemas.microsoft.com/office/drawing/2014/main" id="{F66FADF5-6415-D451-57FF-A08E37A1C965}"/>
              </a:ext>
            </a:extLst>
          </p:cNvPr>
          <p:cNvSpPr txBox="1"/>
          <p:nvPr/>
        </p:nvSpPr>
        <p:spPr>
          <a:xfrm>
            <a:off x="6285352" y="4463598"/>
            <a:ext cx="5345322" cy="1323439"/>
          </a:xfrm>
          <a:prstGeom prst="rect">
            <a:avLst/>
          </a:prstGeom>
          <a:noFill/>
          <a:ln w="28575">
            <a:solidFill>
              <a:srgbClr val="00B050"/>
            </a:solidFill>
          </a:ln>
        </p:spPr>
        <p:txBody>
          <a:bodyPr wrap="square" rtlCol="0">
            <a:spAutoFit/>
          </a:bodyPr>
          <a:lstStyle/>
          <a:p>
            <a:pPr algn="just"/>
            <a:r>
              <a:rPr lang="it-IT" sz="2000" dirty="0" err="1">
                <a:cs typeface="Times New Roman" panose="02020603050405020304" pitchFamily="18" charset="0"/>
              </a:rPr>
              <a:t>Each</a:t>
            </a:r>
            <a:r>
              <a:rPr lang="it-IT" sz="2000" dirty="0">
                <a:cs typeface="Times New Roman" panose="02020603050405020304" pitchFamily="18" charset="0"/>
              </a:rPr>
              <a:t> </a:t>
            </a:r>
            <a:r>
              <a:rPr lang="it-IT" sz="2000" dirty="0" err="1">
                <a:cs typeface="Times New Roman" panose="02020603050405020304" pitchFamily="18" charset="0"/>
              </a:rPr>
              <a:t>bacterium</a:t>
            </a:r>
            <a:r>
              <a:rPr lang="it-IT" sz="2000" dirty="0">
                <a:cs typeface="Times New Roman" panose="02020603050405020304" pitchFamily="18" charset="0"/>
              </a:rPr>
              <a:t> </a:t>
            </a:r>
            <a:r>
              <a:rPr lang="it-IT" sz="2000" dirty="0" err="1">
                <a:cs typeface="Times New Roman" panose="02020603050405020304" pitchFamily="18" charset="0"/>
              </a:rPr>
              <a:t>has</a:t>
            </a:r>
            <a:r>
              <a:rPr lang="it-IT" sz="2000" dirty="0">
                <a:cs typeface="Times New Roman" panose="02020603050405020304" pitchFamily="18" charset="0"/>
              </a:rPr>
              <a:t> a </a:t>
            </a:r>
            <a:r>
              <a:rPr lang="it-IT" sz="2000" dirty="0" err="1">
                <a:cs typeface="Times New Roman" panose="02020603050405020304" pitchFamily="18" charset="0"/>
              </a:rPr>
              <a:t>well</a:t>
            </a:r>
            <a:r>
              <a:rPr lang="it-IT" sz="2000" dirty="0">
                <a:cs typeface="Times New Roman" panose="02020603050405020304" pitchFamily="18" charset="0"/>
              </a:rPr>
              <a:t> </a:t>
            </a:r>
            <a:r>
              <a:rPr lang="it-IT" sz="2000" dirty="0" err="1">
                <a:cs typeface="Times New Roman" panose="02020603050405020304" pitchFamily="18" charset="0"/>
              </a:rPr>
              <a:t>defined</a:t>
            </a:r>
            <a:r>
              <a:rPr lang="it-IT" sz="2000" dirty="0">
                <a:cs typeface="Times New Roman" panose="02020603050405020304" pitchFamily="18" charset="0"/>
              </a:rPr>
              <a:t> </a:t>
            </a:r>
            <a:r>
              <a:rPr lang="it-IT" sz="2000" dirty="0" err="1">
                <a:cs typeface="Times New Roman" panose="02020603050405020304" pitchFamily="18" charset="0"/>
              </a:rPr>
              <a:t>type</a:t>
            </a:r>
            <a:r>
              <a:rPr lang="it-IT" sz="2000" dirty="0">
                <a:cs typeface="Times New Roman" panose="02020603050405020304" pitchFamily="18" charset="0"/>
              </a:rPr>
              <a:t> of </a:t>
            </a:r>
            <a:r>
              <a:rPr lang="it-IT" sz="2000" dirty="0" err="1">
                <a:cs typeface="Times New Roman" panose="02020603050405020304" pitchFamily="18" charset="0"/>
              </a:rPr>
              <a:t>emission</a:t>
            </a:r>
            <a:r>
              <a:rPr lang="it-IT" sz="2000" dirty="0">
                <a:cs typeface="Times New Roman" panose="02020603050405020304" pitchFamily="18" charset="0"/>
              </a:rPr>
              <a:t>, </a:t>
            </a:r>
            <a:r>
              <a:rPr lang="it-IT" sz="2000" dirty="0" err="1">
                <a:cs typeface="Times New Roman" panose="02020603050405020304" pitchFamily="18" charset="0"/>
              </a:rPr>
              <a:t>perhaps</a:t>
            </a:r>
            <a:r>
              <a:rPr lang="it-IT" sz="2000" dirty="0">
                <a:cs typeface="Times New Roman" panose="02020603050405020304" pitchFamily="18" charset="0"/>
              </a:rPr>
              <a:t> following the </a:t>
            </a:r>
            <a:r>
              <a:rPr lang="it-IT" sz="2000" dirty="0" err="1">
                <a:cs typeface="Times New Roman" panose="02020603050405020304" pitchFamily="18" charset="0"/>
              </a:rPr>
              <a:t>type</a:t>
            </a:r>
            <a:r>
              <a:rPr lang="it-IT" sz="2000" dirty="0">
                <a:cs typeface="Times New Roman" panose="02020603050405020304" pitchFamily="18" charset="0"/>
              </a:rPr>
              <a:t> of </a:t>
            </a:r>
            <a:r>
              <a:rPr lang="it-IT" sz="2000" dirty="0" err="1">
                <a:cs typeface="Times New Roman" panose="02020603050405020304" pitchFamily="18" charset="0"/>
              </a:rPr>
              <a:t>growing</a:t>
            </a:r>
            <a:r>
              <a:rPr lang="it-IT" sz="2000" dirty="0">
                <a:cs typeface="Times New Roman" panose="02020603050405020304" pitchFamily="18" charset="0"/>
              </a:rPr>
              <a:t> – </a:t>
            </a:r>
            <a:r>
              <a:rPr lang="it-IT" sz="2000" u="sng" dirty="0" err="1">
                <a:solidFill>
                  <a:srgbClr val="FF0000"/>
                </a:solidFill>
                <a:cs typeface="Times New Roman" panose="02020603050405020304" pitchFamily="18" charset="0"/>
              </a:rPr>
              <a:t>It</a:t>
            </a:r>
            <a:r>
              <a:rPr lang="it-IT" sz="2000" u="sng" dirty="0">
                <a:solidFill>
                  <a:srgbClr val="FF0000"/>
                </a:solidFill>
                <a:cs typeface="Times New Roman" panose="02020603050405020304" pitchFamily="18" charset="0"/>
              </a:rPr>
              <a:t> </a:t>
            </a:r>
            <a:r>
              <a:rPr lang="it-IT" sz="2000" u="sng" dirty="0" err="1">
                <a:solidFill>
                  <a:srgbClr val="FF0000"/>
                </a:solidFill>
                <a:cs typeface="Times New Roman" panose="02020603050405020304" pitchFamily="18" charset="0"/>
              </a:rPr>
              <a:t>is</a:t>
            </a:r>
            <a:r>
              <a:rPr lang="it-IT" sz="2000" u="sng" dirty="0">
                <a:solidFill>
                  <a:srgbClr val="FF0000"/>
                </a:solidFill>
                <a:cs typeface="Times New Roman" panose="02020603050405020304" pitchFamily="18" charset="0"/>
              </a:rPr>
              <a:t> </a:t>
            </a:r>
            <a:r>
              <a:rPr lang="it-IT" sz="2000" u="sng" dirty="0" err="1">
                <a:solidFill>
                  <a:srgbClr val="FF0000"/>
                </a:solidFill>
                <a:cs typeface="Times New Roman" panose="02020603050405020304" pitchFamily="18" charset="0"/>
              </a:rPr>
              <a:t>completely</a:t>
            </a:r>
            <a:r>
              <a:rPr lang="it-IT" sz="2000" u="sng" dirty="0">
                <a:solidFill>
                  <a:srgbClr val="FF0000"/>
                </a:solidFill>
                <a:cs typeface="Times New Roman" panose="02020603050405020304" pitchFamily="18" charset="0"/>
              </a:rPr>
              <a:t> </a:t>
            </a:r>
            <a:r>
              <a:rPr lang="it-IT" sz="2000" u="sng" dirty="0" err="1">
                <a:solidFill>
                  <a:srgbClr val="FF0000"/>
                </a:solidFill>
                <a:cs typeface="Times New Roman" panose="02020603050405020304" pitchFamily="18" charset="0"/>
              </a:rPr>
              <a:t>different</a:t>
            </a:r>
            <a:r>
              <a:rPr lang="it-IT" sz="2000" u="sng" dirty="0">
                <a:solidFill>
                  <a:srgbClr val="FF0000"/>
                </a:solidFill>
                <a:cs typeface="Times New Roman" panose="02020603050405020304" pitchFamily="18" charset="0"/>
              </a:rPr>
              <a:t> from the </a:t>
            </a:r>
            <a:r>
              <a:rPr lang="it-IT" sz="2000" u="sng" dirty="0" err="1">
                <a:solidFill>
                  <a:srgbClr val="FF0000"/>
                </a:solidFill>
                <a:cs typeface="Times New Roman" panose="02020603050405020304" pitchFamily="18" charset="0"/>
              </a:rPr>
              <a:t>emission</a:t>
            </a:r>
            <a:r>
              <a:rPr lang="it-IT" sz="2000" u="sng" dirty="0">
                <a:solidFill>
                  <a:srgbClr val="FF0000"/>
                </a:solidFill>
                <a:cs typeface="Times New Roman" panose="02020603050405020304" pitchFamily="18" charset="0"/>
              </a:rPr>
              <a:t> </a:t>
            </a:r>
            <a:r>
              <a:rPr lang="it-IT" sz="2000" u="sng" dirty="0" err="1">
                <a:solidFill>
                  <a:srgbClr val="FF0000"/>
                </a:solidFill>
                <a:cs typeface="Times New Roman" panose="02020603050405020304" pitchFamily="18" charset="0"/>
              </a:rPr>
              <a:t>during</a:t>
            </a:r>
            <a:r>
              <a:rPr lang="it-IT" sz="2000" u="sng" dirty="0">
                <a:solidFill>
                  <a:srgbClr val="FF0000"/>
                </a:solidFill>
                <a:cs typeface="Times New Roman" panose="02020603050405020304" pitchFamily="18" charset="0"/>
              </a:rPr>
              <a:t> the </a:t>
            </a:r>
            <a:r>
              <a:rPr lang="it-IT" sz="2000" u="sng" dirty="0" err="1">
                <a:solidFill>
                  <a:srgbClr val="FF0000"/>
                </a:solidFill>
                <a:cs typeface="Times New Roman" panose="02020603050405020304" pitchFamily="18" charset="0"/>
              </a:rPr>
              <a:t>germination</a:t>
            </a:r>
            <a:r>
              <a:rPr lang="it-IT" sz="2000" u="sng" dirty="0">
                <a:solidFill>
                  <a:srgbClr val="FF0000"/>
                </a:solidFill>
                <a:cs typeface="Times New Roman" panose="02020603050405020304" pitchFamily="18" charset="0"/>
              </a:rPr>
              <a:t> </a:t>
            </a:r>
            <a:r>
              <a:rPr lang="it-IT" sz="2000" u="sng" dirty="0" err="1">
                <a:solidFill>
                  <a:srgbClr val="FF0000"/>
                </a:solidFill>
                <a:cs typeface="Times New Roman" panose="02020603050405020304" pitchFamily="18" charset="0"/>
              </a:rPr>
              <a:t>process</a:t>
            </a:r>
            <a:endParaRPr lang="en-US" sz="2000" u="sng" dirty="0">
              <a:solidFill>
                <a:srgbClr val="FF0000"/>
              </a:solidFill>
              <a:cs typeface="Times New Roman" panose="02020603050405020304" pitchFamily="18" charset="0"/>
            </a:endParaRPr>
          </a:p>
        </p:txBody>
      </p:sp>
      <p:sp>
        <p:nvSpPr>
          <p:cNvPr id="14" name="CasellaDiTesto 13">
            <a:extLst>
              <a:ext uri="{FF2B5EF4-FFF2-40B4-BE49-F238E27FC236}">
                <a16:creationId xmlns:a16="http://schemas.microsoft.com/office/drawing/2014/main" id="{063EEC56-E9F0-F666-234D-300888A9A1CD}"/>
              </a:ext>
            </a:extLst>
          </p:cNvPr>
          <p:cNvSpPr txBox="1"/>
          <p:nvPr/>
        </p:nvSpPr>
        <p:spPr>
          <a:xfrm>
            <a:off x="6230593" y="5823268"/>
            <a:ext cx="5545586" cy="707886"/>
          </a:xfrm>
          <a:prstGeom prst="rect">
            <a:avLst/>
          </a:prstGeom>
          <a:noFill/>
        </p:spPr>
        <p:txBody>
          <a:bodyPr wrap="square" rtlCol="0">
            <a:spAutoFit/>
          </a:bodyPr>
          <a:lstStyle/>
          <a:p>
            <a:pPr algn="just"/>
            <a:r>
              <a:rPr lang="it-IT" sz="2000" dirty="0">
                <a:cs typeface="Times New Roman" panose="02020603050405020304" pitchFamily="18" charset="0"/>
              </a:rPr>
              <a:t>The </a:t>
            </a:r>
            <a:r>
              <a:rPr lang="it-IT" sz="2000" dirty="0" err="1">
                <a:cs typeface="Times New Roman" panose="02020603050405020304" pitchFamily="18" charset="0"/>
              </a:rPr>
              <a:t>emission</a:t>
            </a:r>
            <a:r>
              <a:rPr lang="it-IT" sz="2000" dirty="0">
                <a:cs typeface="Times New Roman" panose="02020603050405020304" pitchFamily="18" charset="0"/>
              </a:rPr>
              <a:t> </a:t>
            </a:r>
            <a:r>
              <a:rPr lang="it-IT" sz="2000" dirty="0" err="1">
                <a:cs typeface="Times New Roman" panose="02020603050405020304" pitchFamily="18" charset="0"/>
              </a:rPr>
              <a:t>could</a:t>
            </a:r>
            <a:r>
              <a:rPr lang="it-IT" sz="2000" dirty="0">
                <a:cs typeface="Times New Roman" panose="02020603050405020304" pitchFamily="18" charset="0"/>
              </a:rPr>
              <a:t> be </a:t>
            </a:r>
            <a:r>
              <a:rPr lang="it-IT" sz="2000" dirty="0" err="1">
                <a:cs typeface="Times New Roman" panose="02020603050405020304" pitchFamily="18" charset="0"/>
              </a:rPr>
              <a:t>linked</a:t>
            </a:r>
            <a:r>
              <a:rPr lang="it-IT" sz="2000" dirty="0">
                <a:cs typeface="Times New Roman" panose="02020603050405020304" pitchFamily="18" charset="0"/>
              </a:rPr>
              <a:t> to the </a:t>
            </a:r>
            <a:r>
              <a:rPr lang="it-IT" sz="2000" dirty="0" err="1">
                <a:cs typeface="Times New Roman" panose="02020603050405020304" pitchFamily="18" charset="0"/>
              </a:rPr>
              <a:t>process</a:t>
            </a:r>
            <a:r>
              <a:rPr lang="it-IT" sz="2000" dirty="0">
                <a:cs typeface="Times New Roman" panose="02020603050405020304" pitchFamily="18" charset="0"/>
              </a:rPr>
              <a:t> of </a:t>
            </a:r>
            <a:r>
              <a:rPr lang="it-IT" sz="2000" dirty="0" err="1">
                <a:cs typeface="Times New Roman" panose="02020603050405020304" pitchFamily="18" charset="0"/>
              </a:rPr>
              <a:t>unrolling</a:t>
            </a:r>
            <a:r>
              <a:rPr lang="it-IT" sz="2000" dirty="0">
                <a:cs typeface="Times New Roman" panose="02020603050405020304" pitchFamily="18" charset="0"/>
              </a:rPr>
              <a:t> of DNA in the moment of </a:t>
            </a:r>
            <a:r>
              <a:rPr lang="it-IT" sz="2000" dirty="0" err="1">
                <a:cs typeface="Times New Roman" panose="02020603050405020304" pitchFamily="18" charset="0"/>
              </a:rPr>
              <a:t>duplication</a:t>
            </a:r>
            <a:endParaRPr lang="en-US" sz="2000" dirty="0">
              <a:cs typeface="Times New Roman" panose="02020603050405020304" pitchFamily="18" charset="0"/>
            </a:endParaRPr>
          </a:p>
        </p:txBody>
      </p:sp>
      <p:sp>
        <p:nvSpPr>
          <p:cNvPr id="15" name="CasellaDiTesto 14">
            <a:extLst>
              <a:ext uri="{FF2B5EF4-FFF2-40B4-BE49-F238E27FC236}">
                <a16:creationId xmlns:a16="http://schemas.microsoft.com/office/drawing/2014/main" id="{3D478A3A-6595-283B-E2F5-E86886E8EB19}"/>
              </a:ext>
            </a:extLst>
          </p:cNvPr>
          <p:cNvSpPr txBox="1"/>
          <p:nvPr/>
        </p:nvSpPr>
        <p:spPr>
          <a:xfrm>
            <a:off x="6230593" y="6455497"/>
            <a:ext cx="5597494" cy="338554"/>
          </a:xfrm>
          <a:prstGeom prst="rect">
            <a:avLst/>
          </a:prstGeom>
          <a:noFill/>
        </p:spPr>
        <p:txBody>
          <a:bodyPr wrap="none" rtlCol="0">
            <a:spAutoFit/>
          </a:bodyPr>
          <a:lstStyle/>
          <a:p>
            <a:r>
              <a:rPr lang="it-IT" sz="1600" i="1" dirty="0">
                <a:solidFill>
                  <a:srgbClr val="0070C0"/>
                </a:solidFill>
              </a:rPr>
              <a:t>D. Codazza, U. Facchini et.al. Nuovo Cimento 20, 1767 (1998)</a:t>
            </a:r>
            <a:endParaRPr lang="en-US" sz="1600" i="1" dirty="0">
              <a:solidFill>
                <a:srgbClr val="0070C0"/>
              </a:solidFill>
            </a:endParaRPr>
          </a:p>
        </p:txBody>
      </p:sp>
    </p:spTree>
    <p:extLst>
      <p:ext uri="{BB962C8B-B14F-4D97-AF65-F5344CB8AC3E}">
        <p14:creationId xmlns:p14="http://schemas.microsoft.com/office/powerpoint/2010/main" val="414211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BCC7861-37E2-D3E6-4C10-D9137466E9EB}"/>
              </a:ext>
            </a:extLst>
          </p:cNvPr>
          <p:cNvSpPr txBox="1"/>
          <p:nvPr/>
        </p:nvSpPr>
        <p:spPr>
          <a:xfrm>
            <a:off x="366409" y="97276"/>
            <a:ext cx="11459182" cy="769441"/>
          </a:xfrm>
          <a:prstGeom prst="rect">
            <a:avLst/>
          </a:prstGeom>
          <a:noFill/>
        </p:spPr>
        <p:txBody>
          <a:bodyPr wrap="square" rtlCol="0">
            <a:spAutoFit/>
          </a:bodyPr>
          <a:lstStyle/>
          <a:p>
            <a:r>
              <a:rPr lang="it-IT" sz="4400" dirty="0">
                <a:latin typeface="+mj-lt"/>
              </a:rPr>
              <a:t>Data </a:t>
            </a:r>
            <a:r>
              <a:rPr lang="it-IT" sz="4400" dirty="0" err="1">
                <a:latin typeface="+mj-lt"/>
              </a:rPr>
              <a:t>analysis</a:t>
            </a:r>
            <a:r>
              <a:rPr lang="it-IT" sz="4400" dirty="0">
                <a:latin typeface="+mj-lt"/>
              </a:rPr>
              <a:t> -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p:sp>
        <p:nvSpPr>
          <p:cNvPr id="7" name="CasellaDiTesto 6">
            <a:extLst>
              <a:ext uri="{FF2B5EF4-FFF2-40B4-BE49-F238E27FC236}">
                <a16:creationId xmlns:a16="http://schemas.microsoft.com/office/drawing/2014/main" id="{ACA3A257-2252-EC8F-2B45-E8E18850FA15}"/>
              </a:ext>
            </a:extLst>
          </p:cNvPr>
          <p:cNvSpPr txBox="1"/>
          <p:nvPr/>
        </p:nvSpPr>
        <p:spPr>
          <a:xfrm>
            <a:off x="366409" y="1012075"/>
            <a:ext cx="11712103" cy="707886"/>
          </a:xfrm>
          <a:prstGeom prst="rect">
            <a:avLst/>
          </a:prstGeom>
          <a:noFill/>
        </p:spPr>
        <p:txBody>
          <a:bodyPr wrap="square">
            <a:spAutoFit/>
          </a:bodyPr>
          <a:lstStyle/>
          <a:p>
            <a:r>
              <a:rPr lang="en-US" sz="2000" b="0" i="0" dirty="0">
                <a:solidFill>
                  <a:srgbClr val="222222"/>
                </a:solidFill>
                <a:effectLst/>
                <a:highlight>
                  <a:srgbClr val="FFFFFF"/>
                </a:highlight>
              </a:rPr>
              <a:t>A photocount experiment consists of a sufficiently large number of measurements of the number of photocounts in the same integration period T.</a:t>
            </a:r>
            <a:endParaRPr lang="it-IT" sz="2000" dirty="0"/>
          </a:p>
        </p:txBody>
      </p:sp>
      <p:sp>
        <p:nvSpPr>
          <p:cNvPr id="8" name="Freccia in giù 7">
            <a:extLst>
              <a:ext uri="{FF2B5EF4-FFF2-40B4-BE49-F238E27FC236}">
                <a16:creationId xmlns:a16="http://schemas.microsoft.com/office/drawing/2014/main" id="{838A7FE6-82DE-E1B2-5A92-2107857387A6}"/>
              </a:ext>
            </a:extLst>
          </p:cNvPr>
          <p:cNvSpPr/>
          <p:nvPr/>
        </p:nvSpPr>
        <p:spPr>
          <a:xfrm rot="18993535">
            <a:off x="5462121" y="1578353"/>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7AD549BB-75EA-AE59-7DC3-DD061F38024F}"/>
                  </a:ext>
                </a:extLst>
              </p:cNvPr>
              <p:cNvSpPr txBox="1"/>
              <p:nvPr/>
            </p:nvSpPr>
            <p:spPr>
              <a:xfrm>
                <a:off x="5868210" y="2190934"/>
                <a:ext cx="5620156" cy="923330"/>
              </a:xfrm>
              <a:prstGeom prst="rect">
                <a:avLst/>
              </a:prstGeom>
              <a:noFill/>
              <a:ln w="28575">
                <a:solidFill>
                  <a:srgbClr val="FF0000"/>
                </a:solidFill>
              </a:ln>
            </p:spPr>
            <p:txBody>
              <a:bodyPr wrap="square">
                <a:spAutoFit/>
              </a:bodyPr>
              <a:lstStyle/>
              <a:p>
                <a14:m>
                  <m:oMath xmlns:m="http://schemas.openxmlformats.org/officeDocument/2006/math">
                    <m:sSub>
                      <m:sSubPr>
                        <m:ctrlPr>
                          <a:rPr lang="en-US" sz="1800" i="1" smtClean="0">
                            <a:solidFill>
                              <a:srgbClr val="00B050"/>
                            </a:solidFill>
                            <a:latin typeface="Cambria Math" panose="02040503050406030204" pitchFamily="18" charset="0"/>
                          </a:rPr>
                        </m:ctrlPr>
                      </m:sSubPr>
                      <m:e>
                        <m:r>
                          <a:rPr lang="it-IT" sz="1800" i="1">
                            <a:solidFill>
                              <a:srgbClr val="00B050"/>
                            </a:solidFill>
                            <a:latin typeface="Cambria Math"/>
                          </a:rPr>
                          <m:t>𝑃</m:t>
                        </m:r>
                      </m:e>
                      <m:sub>
                        <m:r>
                          <a:rPr lang="it-IT" sz="1800" i="1">
                            <a:solidFill>
                              <a:srgbClr val="00B050"/>
                            </a:solidFill>
                            <a:latin typeface="Cambria Math"/>
                          </a:rPr>
                          <m:t>𝑚</m:t>
                        </m:r>
                      </m:sub>
                    </m:sSub>
                    <m:d>
                      <m:dPr>
                        <m:ctrlPr>
                          <a:rPr lang="it-IT" sz="1800" i="1">
                            <a:solidFill>
                              <a:srgbClr val="00B050"/>
                            </a:solidFill>
                            <a:latin typeface="Cambria Math" panose="02040503050406030204" pitchFamily="18" charset="0"/>
                          </a:rPr>
                        </m:ctrlPr>
                      </m:dPr>
                      <m:e>
                        <m:r>
                          <a:rPr lang="it-IT" sz="1800" i="1">
                            <a:solidFill>
                              <a:srgbClr val="00B050"/>
                            </a:solidFill>
                            <a:latin typeface="Cambria Math"/>
                          </a:rPr>
                          <m:t>𝑇</m:t>
                        </m:r>
                      </m:e>
                    </m:d>
                    <m:r>
                      <a:rPr lang="it-IT" sz="1800" b="0" i="1" smtClean="0">
                        <a:solidFill>
                          <a:srgbClr val="00B050"/>
                        </a:solidFill>
                        <a:latin typeface="Cambria Math" panose="02040503050406030204" pitchFamily="18" charset="0"/>
                      </a:rPr>
                      <m:t> −</m:t>
                    </m:r>
                    <m:r>
                      <a:rPr lang="it-IT" sz="1800" b="0" i="1" smtClean="0">
                        <a:solidFill>
                          <a:srgbClr val="00B050"/>
                        </a:solidFill>
                        <a:latin typeface="Cambria Math" panose="02040503050406030204" pitchFamily="18" charset="0"/>
                      </a:rPr>
                      <m:t>𝑆𝑡𝑎𝑡𝑖𝑠𝑡𝑖𝑐𝑎𝑙</m:t>
                    </m:r>
                    <m:r>
                      <a:rPr lang="it-IT" sz="1800" b="0" i="1" smtClean="0">
                        <a:solidFill>
                          <a:srgbClr val="00B050"/>
                        </a:solidFill>
                        <a:latin typeface="Cambria Math" panose="02040503050406030204" pitchFamily="18" charset="0"/>
                      </a:rPr>
                      <m:t> </m:t>
                    </m:r>
                    <m:r>
                      <a:rPr lang="it-IT" sz="1800" b="0" i="1" smtClean="0">
                        <a:solidFill>
                          <a:srgbClr val="00B050"/>
                        </a:solidFill>
                        <a:latin typeface="Cambria Math" panose="02040503050406030204" pitchFamily="18" charset="0"/>
                      </a:rPr>
                      <m:t>𝑑𝑖𝑠𝑡𝑟𝑖𝑏𝑢𝑡𝑖𝑜𝑛</m:t>
                    </m:r>
                    <m:r>
                      <a:rPr lang="it-IT" sz="1800" b="0" i="1" smtClean="0">
                        <a:solidFill>
                          <a:srgbClr val="00B050"/>
                        </a:solidFill>
                        <a:latin typeface="Cambria Math" panose="02040503050406030204" pitchFamily="18" charset="0"/>
                      </a:rPr>
                      <m:t> </m:t>
                    </m:r>
                    <m:r>
                      <a:rPr lang="it-IT" sz="1800" b="0" i="1" smtClean="0">
                        <a:solidFill>
                          <a:srgbClr val="00B050"/>
                        </a:solidFill>
                        <a:latin typeface="Cambria Math" panose="02040503050406030204" pitchFamily="18" charset="0"/>
                      </a:rPr>
                      <m:t>𝑜𝑓</m:t>
                    </m:r>
                    <m:r>
                      <a:rPr lang="it-IT" sz="1800" b="0" i="1" smtClean="0">
                        <a:solidFill>
                          <a:srgbClr val="00B050"/>
                        </a:solidFill>
                        <a:latin typeface="Cambria Math" panose="02040503050406030204" pitchFamily="18" charset="0"/>
                      </a:rPr>
                      <m:t> </m:t>
                    </m:r>
                    <m:r>
                      <a:rPr lang="it-IT" sz="1800" b="0" i="1" smtClean="0">
                        <a:solidFill>
                          <a:srgbClr val="00B050"/>
                        </a:solidFill>
                        <a:latin typeface="Cambria Math" panose="02040503050406030204" pitchFamily="18" charset="0"/>
                      </a:rPr>
                      <m:t>𝑝h𝑜𝑡𝑜𝑐𝑜𝑢𝑛𝑡𝑖𝑛𝑔</m:t>
                    </m:r>
                    <m:r>
                      <a:rPr lang="it-IT" sz="1800" b="0" i="1" smtClean="0">
                        <a:latin typeface="Cambria Math" panose="02040503050406030204" pitchFamily="18" charset="0"/>
                      </a:rPr>
                      <m:t>:</m:t>
                    </m:r>
                  </m:oMath>
                </a14:m>
                <a:r>
                  <a:rPr lang="en-US" dirty="0"/>
                  <a:t> the probability of obtaining m counts in the acquisition time T.</a:t>
                </a:r>
                <a:endParaRPr lang="it-IT" dirty="0"/>
              </a:p>
            </p:txBody>
          </p:sp>
        </mc:Choice>
        <mc:Fallback xmlns="">
          <p:sp>
            <p:nvSpPr>
              <p:cNvPr id="10" name="CasellaDiTesto 9">
                <a:extLst>
                  <a:ext uri="{FF2B5EF4-FFF2-40B4-BE49-F238E27FC236}">
                    <a16:creationId xmlns:a16="http://schemas.microsoft.com/office/drawing/2014/main" id="{7AD549BB-75EA-AE59-7DC3-DD061F38024F}"/>
                  </a:ext>
                </a:extLst>
              </p:cNvPr>
              <p:cNvSpPr txBox="1">
                <a:spLocks noRot="1" noChangeAspect="1" noMove="1" noResize="1" noEditPoints="1" noAdjustHandles="1" noChangeArrowheads="1" noChangeShapeType="1" noTextEdit="1"/>
              </p:cNvSpPr>
              <p:nvPr/>
            </p:nvSpPr>
            <p:spPr>
              <a:xfrm>
                <a:off x="5868210" y="2190934"/>
                <a:ext cx="5620156" cy="923330"/>
              </a:xfrm>
              <a:prstGeom prst="rect">
                <a:avLst/>
              </a:prstGeom>
              <a:blipFill>
                <a:blip r:embed="rId2"/>
                <a:stretch>
                  <a:fillRect l="-755" b="-7643"/>
                </a:stretch>
              </a:blipFill>
              <a:ln w="28575">
                <a:solidFill>
                  <a:srgbClr val="FF0000"/>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1DD2EEF4-1BC5-5BDA-B367-1E97C945BC2B}"/>
                  </a:ext>
                </a:extLst>
              </p:cNvPr>
              <p:cNvSpPr txBox="1"/>
              <p:nvPr/>
            </p:nvSpPr>
            <p:spPr>
              <a:xfrm>
                <a:off x="580418" y="2339922"/>
                <a:ext cx="2736304" cy="461665"/>
              </a:xfrm>
              <a:prstGeom prst="rect">
                <a:avLst/>
              </a:prstGeom>
              <a:solidFill>
                <a:schemeClr val="accent3">
                  <a:lumMod val="40000"/>
                  <a:lumOff val="60000"/>
                </a:schemeClr>
              </a:solidFill>
            </p:spPr>
            <p:txBody>
              <a:bodyPr wrap="square" rtlCol="0">
                <a:spAutoFit/>
              </a:bodyPr>
              <a:lstStyle/>
              <a:p>
                <a:pPr algn="just"/>
                <a:r>
                  <a:rPr lang="it-IT" sz="2400" dirty="0">
                    <a:latin typeface="Times New Roman" panose="02020603050405020304" pitchFamily="18" charset="0"/>
                    <a:cs typeface="Times New Roman" panose="02020603050405020304" pitchFamily="18" charset="0"/>
                  </a:rPr>
                  <a:t>In </a:t>
                </a:r>
                <a:r>
                  <a:rPr lang="it-IT" sz="2400" dirty="0" err="1">
                    <a:latin typeface="Times New Roman" panose="02020603050405020304" pitchFamily="18" charset="0"/>
                    <a:cs typeface="Times New Roman" panose="02020603050405020304" pitchFamily="18" charset="0"/>
                  </a:rPr>
                  <a:t>our</a:t>
                </a:r>
                <a:r>
                  <a:rPr lang="it-IT" sz="2400" dirty="0">
                    <a:latin typeface="Times New Roman" panose="02020603050405020304" pitchFamily="18" charset="0"/>
                    <a:cs typeface="Times New Roman" panose="02020603050405020304" pitchFamily="18" charset="0"/>
                  </a:rPr>
                  <a:t> case </a:t>
                </a:r>
                <a14:m>
                  <m:oMath xmlns:m="http://schemas.openxmlformats.org/officeDocument/2006/math">
                    <m:r>
                      <a:rPr lang="it-IT" sz="2400" i="1">
                        <a:latin typeface="Cambria Math"/>
                        <a:cs typeface="Times New Roman" panose="02020603050405020304" pitchFamily="18" charset="0"/>
                      </a:rPr>
                      <m:t>𝑇</m:t>
                    </m:r>
                  </m:oMath>
                </a14:m>
                <a:r>
                  <a:rPr lang="it-IT" sz="2400" dirty="0">
                    <a:latin typeface="Times New Roman" panose="02020603050405020304" pitchFamily="18" charset="0"/>
                    <a:cs typeface="Times New Roman" panose="02020603050405020304" pitchFamily="18" charset="0"/>
                  </a:rPr>
                  <a:t>= 1 sec</a:t>
                </a:r>
                <a:r>
                  <a:rPr lang="it-IT"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11" name="CasellaDiTesto 10">
                <a:extLst>
                  <a:ext uri="{FF2B5EF4-FFF2-40B4-BE49-F238E27FC236}">
                    <a16:creationId xmlns:a16="http://schemas.microsoft.com/office/drawing/2014/main" id="{1DD2EEF4-1BC5-5BDA-B367-1E97C945BC2B}"/>
                  </a:ext>
                </a:extLst>
              </p:cNvPr>
              <p:cNvSpPr txBox="1">
                <a:spLocks noRot="1" noChangeAspect="1" noMove="1" noResize="1" noEditPoints="1" noAdjustHandles="1" noChangeArrowheads="1" noChangeShapeType="1" noTextEdit="1"/>
              </p:cNvSpPr>
              <p:nvPr/>
            </p:nvSpPr>
            <p:spPr>
              <a:xfrm>
                <a:off x="580418" y="2339922"/>
                <a:ext cx="2736304" cy="461665"/>
              </a:xfrm>
              <a:prstGeom prst="rect">
                <a:avLst/>
              </a:prstGeom>
              <a:blipFill>
                <a:blip r:embed="rId3"/>
                <a:stretch>
                  <a:fillRect l="-3341" t="-10526" r="-1559" b="-289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F2EFE859-AFFC-BCD2-3B17-31DFF13B0F90}"/>
                  </a:ext>
                </a:extLst>
              </p:cNvPr>
              <p:cNvSpPr txBox="1"/>
              <p:nvPr/>
            </p:nvSpPr>
            <p:spPr>
              <a:xfrm>
                <a:off x="366408" y="3190715"/>
                <a:ext cx="11475239" cy="707886"/>
              </a:xfrm>
              <a:prstGeom prst="rect">
                <a:avLst/>
              </a:prstGeom>
              <a:noFill/>
            </p:spPr>
            <p:txBody>
              <a:bodyPr wrap="square">
                <a:spAutoFit/>
              </a:bodyPr>
              <a:lstStyle/>
              <a:p>
                <a:r>
                  <a:rPr lang="it-IT" sz="2000" dirty="0" err="1">
                    <a:cs typeface="Times New Roman" panose="02020603050405020304" pitchFamily="18" charset="0"/>
                  </a:rPr>
                  <a:t>It</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a:t>
                </a:r>
                <a:r>
                  <a:rPr lang="it-IT" sz="2000" dirty="0" err="1">
                    <a:cs typeface="Times New Roman" panose="02020603050405020304" pitchFamily="18" charset="0"/>
                  </a:rPr>
                  <a:t>possible</a:t>
                </a:r>
                <a:r>
                  <a:rPr lang="it-IT" sz="2000" dirty="0">
                    <a:cs typeface="Times New Roman" panose="02020603050405020304" pitchFamily="18" charset="0"/>
                  </a:rPr>
                  <a:t> to </a:t>
                </a:r>
                <a:r>
                  <a:rPr lang="it-IT" sz="2000" dirty="0" err="1">
                    <a:cs typeface="Times New Roman" panose="02020603050405020304" pitchFamily="18" charset="0"/>
                  </a:rPr>
                  <a:t>demonstate</a:t>
                </a:r>
                <a:r>
                  <a:rPr lang="it-IT" sz="2000" dirty="0">
                    <a:cs typeface="Times New Roman" panose="02020603050405020304" pitchFamily="18" charset="0"/>
                  </a:rPr>
                  <a:t> </a:t>
                </a:r>
                <a:r>
                  <a:rPr lang="it-IT" sz="2000" dirty="0" err="1">
                    <a:cs typeface="Times New Roman" panose="02020603050405020304" pitchFamily="18" charset="0"/>
                  </a:rPr>
                  <a:t>that</a:t>
                </a:r>
                <a:r>
                  <a:rPr lang="it-IT" sz="2000" dirty="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the </a:t>
                </a:r>
                <a:r>
                  <a:rPr lang="it-IT" sz="2000" dirty="0" err="1">
                    <a:latin typeface="Times New Roman" panose="02020603050405020304" pitchFamily="18" charset="0"/>
                    <a:cs typeface="Times New Roman" panose="02020603050405020304" pitchFamily="18" charset="0"/>
                  </a:rPr>
                  <a:t>probability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m </a:t>
                </a:r>
                <a:r>
                  <a:rPr lang="it-IT" sz="2000" dirty="0" err="1">
                    <a:latin typeface="Times New Roman" panose="02020603050405020304" pitchFamily="18" charset="0"/>
                    <a:cs typeface="Times New Roman" panose="02020603050405020304" pitchFamily="18" charset="0"/>
                  </a:rPr>
                  <a:t>photocounting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occur</a:t>
                </a:r>
                <a:r>
                  <a:rPr lang="it-IT" sz="2000" dirty="0">
                    <a:latin typeface="Times New Roman" panose="02020603050405020304" pitchFamily="18" charset="0"/>
                    <a:cs typeface="Times New Roman" panose="02020603050405020304" pitchFamily="18" charset="0"/>
                  </a:rPr>
                  <a:t> in the time </a:t>
                </a:r>
                <a:r>
                  <a:rPr lang="it-IT" sz="2000" dirty="0" err="1">
                    <a:latin typeface="Times New Roman" panose="02020603050405020304" pitchFamily="18" charset="0"/>
                    <a:cs typeface="Times New Roman" panose="02020603050405020304" pitchFamily="18" charset="0"/>
                  </a:rPr>
                  <a:t>interval</a:t>
                </a:r>
                <a:r>
                  <a:rPr lang="it-IT" sz="2000" dirty="0">
                    <a:latin typeface="Times New Roman" panose="02020603050405020304" pitchFamily="18" charset="0"/>
                    <a:cs typeface="Times New Roman" panose="02020603050405020304" pitchFamily="18" charset="0"/>
                  </a:rPr>
                  <a:t> t to </a:t>
                </a:r>
                <a:r>
                  <a:rPr lang="it-IT" sz="2000" dirty="0" err="1">
                    <a:latin typeface="Times New Roman" panose="02020603050405020304" pitchFamily="18" charset="0"/>
                    <a:cs typeface="Times New Roman" panose="02020603050405020304" pitchFamily="18" charset="0"/>
                  </a:rPr>
                  <a:t>t+T</a:t>
                </a:r>
                <a:r>
                  <a:rPr lang="it-IT"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latin typeface="Cambria Math" panose="02040503050406030204" pitchFamily="18" charset="0"/>
                          </a:rPr>
                        </m:ctrlPr>
                      </m:sSubPr>
                      <m:e>
                        <m:r>
                          <a:rPr lang="it-IT" sz="2000" b="0" i="1" smtClean="0">
                            <a:latin typeface="Cambria Math"/>
                          </a:rPr>
                          <m:t>𝑃</m:t>
                        </m:r>
                      </m:e>
                      <m:sub>
                        <m:r>
                          <a:rPr lang="it-IT" sz="2000" b="0" i="1" smtClean="0">
                            <a:latin typeface="Cambria Math"/>
                          </a:rPr>
                          <m:t>𝑚</m:t>
                        </m:r>
                      </m:sub>
                    </m:sSub>
                    <m:d>
                      <m:dPr>
                        <m:ctrlPr>
                          <a:rPr lang="it-IT" sz="2000" b="0" i="1" smtClean="0">
                            <a:latin typeface="Cambria Math" panose="02040503050406030204" pitchFamily="18" charset="0"/>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oMath>
                </a14:m>
                <a:r>
                  <a:rPr lang="en-US" sz="2000" dirty="0">
                    <a:latin typeface="Times New Roman" panose="02020603050405020304" pitchFamily="18" charset="0"/>
                    <a:cs typeface="Times New Roman" panose="02020603050405020304" pitchFamily="18" charset="0"/>
                  </a:rPr>
                  <a:t> can be expressed as:</a:t>
                </a:r>
              </a:p>
            </p:txBody>
          </p:sp>
        </mc:Choice>
        <mc:Fallback xmlns="">
          <p:sp>
            <p:nvSpPr>
              <p:cNvPr id="13" name="CasellaDiTesto 12">
                <a:extLst>
                  <a:ext uri="{FF2B5EF4-FFF2-40B4-BE49-F238E27FC236}">
                    <a16:creationId xmlns:a16="http://schemas.microsoft.com/office/drawing/2014/main" id="{F2EFE859-AFFC-BCD2-3B17-31DFF13B0F90}"/>
                  </a:ext>
                </a:extLst>
              </p:cNvPr>
              <p:cNvSpPr txBox="1">
                <a:spLocks noRot="1" noChangeAspect="1" noMove="1" noResize="1" noEditPoints="1" noAdjustHandles="1" noChangeArrowheads="1" noChangeShapeType="1" noTextEdit="1"/>
              </p:cNvSpPr>
              <p:nvPr/>
            </p:nvSpPr>
            <p:spPr>
              <a:xfrm>
                <a:off x="366408" y="3190715"/>
                <a:ext cx="11475239" cy="707886"/>
              </a:xfrm>
              <a:prstGeom prst="rect">
                <a:avLst/>
              </a:prstGeom>
              <a:blipFill>
                <a:blip r:embed="rId4"/>
                <a:stretch>
                  <a:fillRect l="-531" t="-5128" b="-13675"/>
                </a:stretch>
              </a:blipFill>
            </p:spPr>
            <p:txBody>
              <a:bodyPr/>
              <a:lstStyle/>
              <a:p>
                <a:r>
                  <a:rPr lang="it-IT">
                    <a:noFill/>
                  </a:rPr>
                  <a:t> </a:t>
                </a:r>
              </a:p>
            </p:txBody>
          </p:sp>
        </mc:Fallback>
      </mc:AlternateContent>
      <p:grpSp>
        <p:nvGrpSpPr>
          <p:cNvPr id="14" name="Gruppo 13">
            <a:extLst>
              <a:ext uri="{FF2B5EF4-FFF2-40B4-BE49-F238E27FC236}">
                <a16:creationId xmlns:a16="http://schemas.microsoft.com/office/drawing/2014/main" id="{61497025-6BAA-2BBD-C065-93D06FFB7A06}"/>
              </a:ext>
            </a:extLst>
          </p:cNvPr>
          <p:cNvGrpSpPr/>
          <p:nvPr/>
        </p:nvGrpSpPr>
        <p:grpSpPr>
          <a:xfrm>
            <a:off x="366408" y="4045725"/>
            <a:ext cx="7126328" cy="1800200"/>
            <a:chOff x="905240" y="2060848"/>
            <a:chExt cx="7126328" cy="1800200"/>
          </a:xfrm>
        </p:grpSpPr>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57FAFFC9-703C-386A-7C4C-CE139181FC47}"/>
                    </a:ext>
                  </a:extLst>
                </p:cNvPr>
                <p:cNvSpPr txBox="1"/>
                <p:nvPr/>
              </p:nvSpPr>
              <p:spPr>
                <a:xfrm>
                  <a:off x="1192456" y="2132856"/>
                  <a:ext cx="3885166" cy="709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it-IT" sz="2000" b="0" i="1" smtClean="0">
                                <a:latin typeface="Cambria Math"/>
                              </a:rPr>
                              <m:t>𝑃</m:t>
                            </m:r>
                          </m:e>
                          <m:sub>
                            <m:r>
                              <a:rPr lang="it-IT" sz="2000" b="0" i="1" smtClean="0">
                                <a:latin typeface="Cambria Math"/>
                              </a:rPr>
                              <m:t>𝑚</m:t>
                            </m:r>
                          </m:sub>
                        </m:sSub>
                        <m:d>
                          <m:dPr>
                            <m:ctrlPr>
                              <a:rPr lang="it-IT" sz="2000" b="0" i="1" smtClean="0">
                                <a:latin typeface="Cambria Math" panose="02040503050406030204" pitchFamily="18" charset="0"/>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r>
                          <a:rPr lang="it-IT" sz="2000" b="0" i="1" smtClean="0">
                            <a:latin typeface="Cambria Math"/>
                          </a:rPr>
                          <m:t>=</m:t>
                        </m:r>
                        <m:f>
                          <m:fPr>
                            <m:ctrlPr>
                              <a:rPr lang="it-IT" sz="2000" b="0" i="1" smtClean="0">
                                <a:latin typeface="Cambria Math" panose="02040503050406030204" pitchFamily="18" charset="0"/>
                              </a:rPr>
                            </m:ctrlPr>
                          </m:fPr>
                          <m:num>
                            <m:r>
                              <a:rPr lang="it-IT" sz="2000" b="0" i="1" smtClean="0">
                                <a:latin typeface="Cambria Math"/>
                              </a:rPr>
                              <m:t>[</m:t>
                            </m:r>
                            <m:r>
                              <a:rPr lang="it-IT" sz="2000" b="0" i="1" smtClean="0">
                                <a:latin typeface="Cambria Math"/>
                                <a:ea typeface="Cambria Math"/>
                              </a:rPr>
                              <m:t>𝜉</m:t>
                            </m:r>
                            <m:acc>
                              <m:accPr>
                                <m:chr m:val="̅"/>
                                <m:ctrlPr>
                                  <a:rPr lang="it-IT" sz="2000" b="0" i="1" smtClean="0">
                                    <a:latin typeface="Cambria Math" panose="02040503050406030204" pitchFamily="18" charset="0"/>
                                    <a:ea typeface="Cambria Math"/>
                                  </a:rPr>
                                </m:ctrlPr>
                              </m:accPr>
                              <m:e>
                                <m:r>
                                  <a:rPr lang="it-IT" sz="2000" b="0" i="1" smtClean="0">
                                    <a:latin typeface="Cambria Math"/>
                                    <a:ea typeface="Cambria Math"/>
                                  </a:rPr>
                                  <m:t>𝐼</m:t>
                                </m:r>
                              </m:e>
                            </m:acc>
                            <m:d>
                              <m:dPr>
                                <m:ctrlPr>
                                  <a:rPr lang="it-IT" sz="2000" b="0" i="1" smtClean="0">
                                    <a:latin typeface="Cambria Math" panose="02040503050406030204" pitchFamily="18" charset="0"/>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r>
                              <a:rPr lang="it-IT" sz="2000" b="0" i="1" smtClean="0">
                                <a:latin typeface="Cambria Math"/>
                              </a:rPr>
                              <m:t>𝑇</m:t>
                            </m:r>
                            <m:sSup>
                              <m:sSupPr>
                                <m:ctrlPr>
                                  <a:rPr lang="it-IT" sz="2000" b="0" i="1" smtClean="0">
                                    <a:latin typeface="Cambria Math" panose="02040503050406030204" pitchFamily="18" charset="0"/>
                                  </a:rPr>
                                </m:ctrlPr>
                              </m:sSupPr>
                              <m:e>
                                <m:r>
                                  <a:rPr lang="it-IT" sz="2000" b="0" i="1" smtClean="0">
                                    <a:latin typeface="Cambria Math"/>
                                  </a:rPr>
                                  <m:t>]</m:t>
                                </m:r>
                              </m:e>
                              <m:sup>
                                <m:r>
                                  <a:rPr lang="it-IT" sz="2000" b="0" i="1" smtClean="0">
                                    <a:latin typeface="Cambria Math"/>
                                  </a:rPr>
                                  <m:t>𝑚</m:t>
                                </m:r>
                              </m:sup>
                            </m:sSup>
                          </m:num>
                          <m:den>
                            <m:r>
                              <a:rPr lang="it-IT" sz="2000" b="0" i="1" smtClean="0">
                                <a:latin typeface="Cambria Math"/>
                              </a:rPr>
                              <m:t>𝑚</m:t>
                            </m:r>
                            <m:r>
                              <a:rPr lang="it-IT" sz="2000" b="0" i="1" smtClean="0">
                                <a:latin typeface="Cambria Math"/>
                              </a:rPr>
                              <m:t>!</m:t>
                            </m:r>
                          </m:den>
                        </m:f>
                        <m:r>
                          <a:rPr lang="it-IT" sz="2000" b="0" i="1" smtClean="0">
                            <a:latin typeface="Cambria Math"/>
                          </a:rPr>
                          <m:t> </m:t>
                        </m:r>
                        <m:sSup>
                          <m:sSupPr>
                            <m:ctrlPr>
                              <a:rPr lang="it-IT" sz="2000" b="0" i="1" smtClean="0">
                                <a:latin typeface="Cambria Math" panose="02040503050406030204" pitchFamily="18" charset="0"/>
                              </a:rPr>
                            </m:ctrlPr>
                          </m:sSupPr>
                          <m:e>
                            <m:r>
                              <a:rPr lang="it-IT" sz="2000" b="0" i="1" smtClean="0">
                                <a:latin typeface="Cambria Math"/>
                              </a:rPr>
                              <m:t>𝑒</m:t>
                            </m:r>
                          </m:e>
                          <m:sup>
                            <m:r>
                              <a:rPr lang="it-IT" sz="2000" i="1">
                                <a:latin typeface="Cambria Math"/>
                              </a:rPr>
                              <m:t>−</m:t>
                            </m:r>
                            <m:r>
                              <a:rPr lang="it-IT" sz="2000" i="1">
                                <a:latin typeface="Cambria Math"/>
                                <a:ea typeface="Cambria Math"/>
                              </a:rPr>
                              <m:t>𝜉</m:t>
                            </m:r>
                            <m:acc>
                              <m:accPr>
                                <m:chr m:val="̅"/>
                                <m:ctrlPr>
                                  <a:rPr lang="it-IT" sz="2000" i="1">
                                    <a:latin typeface="Cambria Math" panose="02040503050406030204" pitchFamily="18" charset="0"/>
                                    <a:ea typeface="Cambria Math"/>
                                  </a:rPr>
                                </m:ctrlPr>
                              </m:accPr>
                              <m:e>
                                <m:r>
                                  <a:rPr lang="it-IT" sz="2000" i="1">
                                    <a:latin typeface="Cambria Math"/>
                                    <a:ea typeface="Cambria Math"/>
                                  </a:rPr>
                                  <m:t>𝐼</m:t>
                                </m:r>
                              </m:e>
                            </m:acc>
                            <m:d>
                              <m:dPr>
                                <m:ctrlPr>
                                  <a:rPr lang="it-IT" sz="2000" i="1">
                                    <a:latin typeface="Cambria Math" panose="02040503050406030204" pitchFamily="18" charset="0"/>
                                  </a:rPr>
                                </m:ctrlPr>
                              </m:dPr>
                              <m:e>
                                <m:r>
                                  <a:rPr lang="it-IT" sz="2000" i="1">
                                    <a:latin typeface="Cambria Math"/>
                                  </a:rPr>
                                  <m:t>𝑡</m:t>
                                </m:r>
                                <m:r>
                                  <a:rPr lang="it-IT" sz="2000" i="1">
                                    <a:latin typeface="Cambria Math"/>
                                  </a:rPr>
                                  <m:t>,</m:t>
                                </m:r>
                                <m:r>
                                  <a:rPr lang="it-IT" sz="2000" i="1">
                                    <a:latin typeface="Cambria Math"/>
                                  </a:rPr>
                                  <m:t>𝑇</m:t>
                                </m:r>
                              </m:e>
                            </m:d>
                            <m:r>
                              <a:rPr lang="it-IT" sz="2000" i="1">
                                <a:latin typeface="Cambria Math"/>
                              </a:rPr>
                              <m:t>𝑇</m:t>
                            </m:r>
                          </m:sup>
                        </m:sSup>
                      </m:oMath>
                    </m:oMathPara>
                  </a14:m>
                  <a:endParaRPr lang="en-US"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192456" y="2132856"/>
                  <a:ext cx="3885166" cy="70955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F17A2556-A3D4-1724-E2DE-3937E64D8FA6}"/>
                    </a:ext>
                  </a:extLst>
                </p:cNvPr>
                <p:cNvSpPr txBox="1"/>
                <p:nvPr/>
              </p:nvSpPr>
              <p:spPr>
                <a:xfrm>
                  <a:off x="1403647" y="2924944"/>
                  <a:ext cx="2927468" cy="78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it-IT" sz="2000" b="0" i="1" smtClean="0">
                                <a:latin typeface="Cambria Math"/>
                              </a:rPr>
                              <m:t>𝐼</m:t>
                            </m:r>
                          </m:e>
                        </m:acc>
                        <m:d>
                          <m:dPr>
                            <m:ctrlPr>
                              <a:rPr lang="it-IT" sz="2000" b="0" i="1" smtClean="0">
                                <a:latin typeface="Cambria Math" panose="02040503050406030204" pitchFamily="18" charset="0"/>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r>
                          <a:rPr lang="it-IT" sz="2000" b="0" i="1" smtClean="0">
                            <a:latin typeface="Cambria Math"/>
                          </a:rPr>
                          <m:t>=</m:t>
                        </m:r>
                        <m:f>
                          <m:fPr>
                            <m:ctrlPr>
                              <a:rPr lang="it-IT" sz="2000" b="0" i="1" smtClean="0">
                                <a:latin typeface="Cambria Math" panose="02040503050406030204" pitchFamily="18" charset="0"/>
                              </a:rPr>
                            </m:ctrlPr>
                          </m:fPr>
                          <m:num>
                            <m:r>
                              <a:rPr lang="it-IT" sz="2000" b="0" i="1" smtClean="0">
                                <a:latin typeface="Cambria Math"/>
                              </a:rPr>
                              <m:t>1</m:t>
                            </m:r>
                          </m:num>
                          <m:den>
                            <m:r>
                              <a:rPr lang="it-IT" sz="2000" b="0" i="1" smtClean="0">
                                <a:latin typeface="Cambria Math"/>
                              </a:rPr>
                              <m:t>𝑇</m:t>
                            </m:r>
                          </m:den>
                        </m:f>
                        <m:r>
                          <a:rPr lang="it-IT" sz="2000" b="0" i="1" smtClean="0">
                            <a:latin typeface="Cambria Math"/>
                          </a:rPr>
                          <m:t> </m:t>
                        </m:r>
                        <m:nary>
                          <m:naryPr>
                            <m:ctrlPr>
                              <a:rPr lang="it-IT" sz="2000" b="0" i="1" smtClean="0">
                                <a:latin typeface="Cambria Math" panose="02040503050406030204" pitchFamily="18" charset="0"/>
                              </a:rPr>
                            </m:ctrlPr>
                          </m:naryPr>
                          <m:sub>
                            <m:r>
                              <m:rPr>
                                <m:brk m:alnAt="23"/>
                              </m:rPr>
                              <a:rPr lang="it-IT" sz="2000" b="0" i="1" smtClean="0">
                                <a:latin typeface="Cambria Math"/>
                              </a:rPr>
                              <m:t>𝑡</m:t>
                            </m:r>
                          </m:sub>
                          <m:sup>
                            <m:r>
                              <a:rPr lang="it-IT" sz="2000" b="0" i="1" smtClean="0">
                                <a:latin typeface="Cambria Math"/>
                              </a:rPr>
                              <m:t>𝑡</m:t>
                            </m:r>
                            <m:r>
                              <a:rPr lang="it-IT" sz="2000" b="0" i="1" smtClean="0">
                                <a:latin typeface="Cambria Math"/>
                              </a:rPr>
                              <m:t>+</m:t>
                            </m:r>
                            <m:r>
                              <a:rPr lang="it-IT" sz="2000" b="0" i="1" smtClean="0">
                                <a:latin typeface="Cambria Math"/>
                              </a:rPr>
                              <m:t>𝑇</m:t>
                            </m:r>
                          </m:sup>
                          <m:e>
                            <m:acc>
                              <m:accPr>
                                <m:chr m:val="̅"/>
                                <m:ctrlPr>
                                  <a:rPr lang="it-IT" sz="2000" b="0" i="1" smtClean="0">
                                    <a:latin typeface="Cambria Math" panose="02040503050406030204" pitchFamily="18" charset="0"/>
                                  </a:rPr>
                                </m:ctrlPr>
                              </m:accPr>
                              <m:e>
                                <m:r>
                                  <a:rPr lang="it-IT" sz="2000" b="0" i="1" smtClean="0">
                                    <a:latin typeface="Cambria Math"/>
                                  </a:rPr>
                                  <m:t>𝐼</m:t>
                                </m:r>
                              </m:e>
                            </m:acc>
                            <m:d>
                              <m:dPr>
                                <m:ctrlPr>
                                  <a:rPr lang="it-IT" sz="2000" b="0" i="1" smtClean="0">
                                    <a:latin typeface="Cambria Math" panose="02040503050406030204" pitchFamily="18" charset="0"/>
                                  </a:rPr>
                                </m:ctrlPr>
                              </m:dPr>
                              <m:e>
                                <m:sSup>
                                  <m:sSupPr>
                                    <m:ctrlPr>
                                      <a:rPr lang="it-IT" sz="2000" b="0" i="1" smtClean="0">
                                        <a:latin typeface="Cambria Math" panose="02040503050406030204" pitchFamily="18" charset="0"/>
                                      </a:rPr>
                                    </m:ctrlPr>
                                  </m:sSupPr>
                                  <m:e>
                                    <m:r>
                                      <a:rPr lang="it-IT" sz="2000" b="0" i="1" smtClean="0">
                                        <a:latin typeface="Cambria Math"/>
                                      </a:rPr>
                                      <m:t>𝑡</m:t>
                                    </m:r>
                                  </m:e>
                                  <m:sup>
                                    <m:r>
                                      <a:rPr lang="it-IT" sz="2000" b="0" i="1" smtClean="0">
                                        <a:latin typeface="Cambria Math"/>
                                      </a:rPr>
                                      <m:t>′</m:t>
                                    </m:r>
                                  </m:sup>
                                </m:sSup>
                              </m:e>
                            </m:d>
                            <m:r>
                              <a:rPr lang="it-IT" sz="2000" b="0" i="1" smtClean="0">
                                <a:latin typeface="Cambria Math"/>
                              </a:rPr>
                              <m:t>𝑑</m:t>
                            </m:r>
                            <m:sSup>
                              <m:sSupPr>
                                <m:ctrlPr>
                                  <a:rPr lang="it-IT" sz="2000" b="0" i="1" smtClean="0">
                                    <a:latin typeface="Cambria Math" panose="02040503050406030204" pitchFamily="18" charset="0"/>
                                  </a:rPr>
                                </m:ctrlPr>
                              </m:sSupPr>
                              <m:e>
                                <m:r>
                                  <a:rPr lang="it-IT" sz="2000" b="0" i="1" smtClean="0">
                                    <a:latin typeface="Cambria Math"/>
                                  </a:rPr>
                                  <m:t>𝑡</m:t>
                                </m:r>
                              </m:e>
                              <m:sup>
                                <m:r>
                                  <a:rPr lang="it-IT" sz="2000" b="0" i="1" smtClean="0">
                                    <a:latin typeface="Cambria Math"/>
                                  </a:rPr>
                                  <m:t>′</m:t>
                                </m:r>
                              </m:sup>
                            </m:sSup>
                          </m:e>
                        </m:nary>
                      </m:oMath>
                    </m:oMathPara>
                  </a14:m>
                  <a:endParaRPr lang="en-US" sz="2000"/>
                </a:p>
              </p:txBody>
            </p:sp>
          </mc:Choice>
          <mc:Fallback xmlns="">
            <p:sp>
              <p:nvSpPr>
                <p:cNvPr id="5" name="CasellaDiTesto 4"/>
                <p:cNvSpPr txBox="1">
                  <a:spLocks noRot="1" noChangeAspect="1" noMove="1" noResize="1" noEditPoints="1" noAdjustHandles="1" noChangeArrowheads="1" noChangeShapeType="1" noTextEdit="1"/>
                </p:cNvSpPr>
                <p:nvPr/>
              </p:nvSpPr>
              <p:spPr>
                <a:xfrm>
                  <a:off x="1403647" y="2924944"/>
                  <a:ext cx="2927468" cy="78431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F780B43-7DFF-02D1-1179-44C56EA50E7B}"/>
                    </a:ext>
                  </a:extLst>
                </p:cNvPr>
                <p:cNvSpPr txBox="1"/>
                <p:nvPr/>
              </p:nvSpPr>
              <p:spPr>
                <a:xfrm>
                  <a:off x="5323113" y="2924944"/>
                  <a:ext cx="2381036"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it-IT" sz="2000" b="0" i="1" smtClean="0">
                                <a:latin typeface="Cambria Math"/>
                              </a:rPr>
                              <m:t>𝐼</m:t>
                            </m:r>
                          </m:e>
                        </m:acc>
                        <m:d>
                          <m:dPr>
                            <m:ctrlPr>
                              <a:rPr lang="it-IT" sz="2000" b="0" i="1" smtClean="0">
                                <a:latin typeface="Cambria Math" panose="02040503050406030204" pitchFamily="18" charset="0"/>
                              </a:rPr>
                            </m:ctrlPr>
                          </m:dPr>
                          <m:e>
                            <m:r>
                              <a:rPr lang="it-IT" sz="2000" b="0" i="1" smtClean="0">
                                <a:latin typeface="Cambria Math"/>
                              </a:rPr>
                              <m:t>𝑡</m:t>
                            </m:r>
                          </m:e>
                        </m:d>
                        <m:r>
                          <a:rPr lang="it-IT" sz="2000" b="0" i="1" smtClean="0">
                            <a:latin typeface="Cambria Math"/>
                          </a:rPr>
                          <m:t>=</m:t>
                        </m:r>
                        <m:f>
                          <m:fPr>
                            <m:ctrlPr>
                              <a:rPr lang="it-IT" sz="2000" b="0" i="1" smtClean="0">
                                <a:latin typeface="Cambria Math" panose="02040503050406030204" pitchFamily="18" charset="0"/>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 </m:t>
                        </m:r>
                        <m:sSub>
                          <m:sSubPr>
                            <m:ctrlPr>
                              <a:rPr lang="it-IT" sz="2000" b="0" i="1" smtClean="0">
                                <a:latin typeface="Cambria Math" panose="02040503050406030204" pitchFamily="18" charset="0"/>
                              </a:rPr>
                            </m:ctrlPr>
                          </m:sSubPr>
                          <m:e>
                            <m:r>
                              <a:rPr lang="it-IT" sz="2000" b="0" i="1" smtClean="0">
                                <a:latin typeface="Cambria Math"/>
                                <a:ea typeface="Cambria Math"/>
                              </a:rPr>
                              <m:t>𝜖</m:t>
                            </m:r>
                          </m:e>
                          <m:sub>
                            <m:r>
                              <a:rPr lang="it-IT" sz="2000" b="0" i="1" smtClean="0">
                                <a:latin typeface="Cambria Math"/>
                              </a:rPr>
                              <m:t>0</m:t>
                            </m:r>
                          </m:sub>
                        </m:sSub>
                        <m:r>
                          <a:rPr lang="it-IT" sz="2000" b="0" i="1" smtClean="0">
                            <a:latin typeface="Cambria Math"/>
                          </a:rPr>
                          <m:t>𝑐</m:t>
                        </m:r>
                        <m:sSup>
                          <m:sSupPr>
                            <m:ctrlPr>
                              <a:rPr lang="it-IT" sz="2000" b="0" i="1" smtClean="0">
                                <a:latin typeface="Cambria Math" panose="02040503050406030204" pitchFamily="18" charset="0"/>
                              </a:rPr>
                            </m:ctrlPr>
                          </m:sSupPr>
                          <m:e>
                            <m:d>
                              <m:dPr>
                                <m:begChr m:val="|"/>
                                <m:endChr m:val="|"/>
                                <m:ctrlPr>
                                  <a:rPr lang="it-IT" sz="2000" b="0" i="1" smtClean="0">
                                    <a:latin typeface="Cambria Math" panose="02040503050406030204" pitchFamily="18" charset="0"/>
                                  </a:rPr>
                                </m:ctrlPr>
                              </m:dPr>
                              <m:e>
                                <m:r>
                                  <a:rPr lang="it-IT" sz="2000" b="0" i="1" smtClean="0">
                                    <a:latin typeface="Cambria Math"/>
                                  </a:rPr>
                                  <m:t>𝐸</m:t>
                                </m:r>
                                <m:r>
                                  <a:rPr lang="it-IT" sz="2000" b="0" i="1" smtClean="0">
                                    <a:latin typeface="Cambria Math"/>
                                  </a:rPr>
                                  <m:t>(</m:t>
                                </m:r>
                                <m:r>
                                  <a:rPr lang="it-IT" sz="2000" b="0" i="1" smtClean="0">
                                    <a:latin typeface="Cambria Math"/>
                                  </a:rPr>
                                  <m:t>𝑡</m:t>
                                </m:r>
                                <m:r>
                                  <a:rPr lang="it-IT" sz="2000" b="0" i="1" smtClean="0">
                                    <a:latin typeface="Cambria Math"/>
                                  </a:rPr>
                                  <m:t>)</m:t>
                                </m:r>
                              </m:e>
                            </m:d>
                          </m:e>
                          <m:sup>
                            <m:r>
                              <a:rPr lang="it-IT" sz="2000" b="0" i="1" smtClean="0">
                                <a:latin typeface="Cambria Math"/>
                              </a:rPr>
                              <m:t>2</m:t>
                            </m:r>
                          </m:sup>
                        </m:sSup>
                      </m:oMath>
                    </m:oMathPara>
                  </a14:m>
                  <a:endParaRPr lang="en-US" sz="2000"/>
                </a:p>
              </p:txBody>
            </p:sp>
          </mc:Choice>
          <mc:Fallback xmlns="">
            <p:sp>
              <p:nvSpPr>
                <p:cNvPr id="6" name="CasellaDiTesto 5"/>
                <p:cNvSpPr txBox="1">
                  <a:spLocks noRot="1" noChangeAspect="1" noMove="1" noResize="1" noEditPoints="1" noAdjustHandles="1" noChangeArrowheads="1" noChangeShapeType="1" noTextEdit="1"/>
                </p:cNvSpPr>
                <p:nvPr/>
              </p:nvSpPr>
              <p:spPr>
                <a:xfrm>
                  <a:off x="5323113" y="2924944"/>
                  <a:ext cx="2381036" cy="668516"/>
                </a:xfrm>
                <a:prstGeom prst="rect">
                  <a:avLst/>
                </a:prstGeom>
                <a:blipFill rotWithShape="1">
                  <a:blip r:embed="rId7"/>
                  <a:stretch>
                    <a:fillRect/>
                  </a:stretch>
                </a:blipFill>
              </p:spPr>
              <p:txBody>
                <a:bodyPr/>
                <a:lstStyle/>
                <a:p>
                  <a:r>
                    <a:rPr lang="en-US">
                      <a:noFill/>
                    </a:rPr>
                    <a:t> </a:t>
                  </a:r>
                </a:p>
              </p:txBody>
            </p:sp>
          </mc:Fallback>
        </mc:AlternateContent>
        <p:sp>
          <p:nvSpPr>
            <p:cNvPr id="18" name="CasellaDiTesto 17">
              <a:extLst>
                <a:ext uri="{FF2B5EF4-FFF2-40B4-BE49-F238E27FC236}">
                  <a16:creationId xmlns:a16="http://schemas.microsoft.com/office/drawing/2014/main" id="{A4284EC7-D0C3-7170-394B-C1883F6314E6}"/>
                </a:ext>
              </a:extLst>
            </p:cNvPr>
            <p:cNvSpPr txBox="1"/>
            <p:nvPr/>
          </p:nvSpPr>
          <p:spPr>
            <a:xfrm>
              <a:off x="5652120" y="2302966"/>
              <a:ext cx="748923" cy="369332"/>
            </a:xfrm>
            <a:prstGeom prst="rect">
              <a:avLst/>
            </a:prstGeom>
            <a:noFill/>
          </p:spPr>
          <p:txBody>
            <a:bodyPr wrap="none" rtlCol="0">
              <a:spAutoFit/>
            </a:bodyPr>
            <a:lstStyle/>
            <a:p>
              <a:r>
                <a:rPr lang="it-IT">
                  <a:latin typeface="Times New Roman" panose="02020603050405020304" pitchFamily="18" charset="0"/>
                  <a:cs typeface="Times New Roman" panose="02020603050405020304" pitchFamily="18" charset="0"/>
                </a:rPr>
                <a:t>where</a:t>
              </a:r>
              <a:endParaRPr lang="en-US">
                <a:latin typeface="Times New Roman" panose="02020603050405020304" pitchFamily="18" charset="0"/>
                <a:cs typeface="Times New Roman" panose="02020603050405020304" pitchFamily="18" charset="0"/>
              </a:endParaRPr>
            </a:p>
          </p:txBody>
        </p:sp>
        <p:sp>
          <p:nvSpPr>
            <p:cNvPr id="19" name="CasellaDiTesto 18">
              <a:extLst>
                <a:ext uri="{FF2B5EF4-FFF2-40B4-BE49-F238E27FC236}">
                  <a16:creationId xmlns:a16="http://schemas.microsoft.com/office/drawing/2014/main" id="{CBC64626-84D9-52B1-F0B1-6C301E94A4C9}"/>
                </a:ext>
              </a:extLst>
            </p:cNvPr>
            <p:cNvSpPr txBox="1"/>
            <p:nvPr/>
          </p:nvSpPr>
          <p:spPr>
            <a:xfrm>
              <a:off x="4517018" y="3131676"/>
              <a:ext cx="601447" cy="369332"/>
            </a:xfrm>
            <a:prstGeom prst="rect">
              <a:avLst/>
            </a:prstGeom>
            <a:noFill/>
          </p:spPr>
          <p:txBody>
            <a:bodyPr wrap="none" rtlCol="0">
              <a:spAutoFit/>
            </a:bodyPr>
            <a:lstStyle/>
            <a:p>
              <a:r>
                <a:rPr lang="it-IT">
                  <a:latin typeface="Times New Roman" panose="02020603050405020304" pitchFamily="18" charset="0"/>
                  <a:cs typeface="Times New Roman" panose="02020603050405020304" pitchFamily="18" charset="0"/>
                </a:rPr>
                <a:t>with</a:t>
              </a:r>
              <a:endParaRPr lang="en-US">
                <a:latin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ED4D6744-F780-6DC3-8E69-90AC01486EAF}"/>
                </a:ext>
              </a:extLst>
            </p:cNvPr>
            <p:cNvSpPr/>
            <p:nvPr/>
          </p:nvSpPr>
          <p:spPr>
            <a:xfrm>
              <a:off x="905240" y="2060848"/>
              <a:ext cx="7126328" cy="18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FA8BE927-A9D6-F641-FD22-0F209A513756}"/>
                  </a:ext>
                </a:extLst>
              </p:cNvPr>
              <p:cNvSpPr txBox="1"/>
              <p:nvPr/>
            </p:nvSpPr>
            <p:spPr>
              <a:xfrm>
                <a:off x="7779953" y="4314883"/>
                <a:ext cx="3932150" cy="1261884"/>
              </a:xfrm>
              <a:prstGeom prst="rect">
                <a:avLst/>
              </a:prstGeom>
              <a:noFill/>
            </p:spPr>
            <p:txBody>
              <a:bodyPr wrap="square">
                <a:spAutoFit/>
              </a:bodyPr>
              <a:lstStyle/>
              <a:p>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where </a:t>
                </a:r>
                <a:r>
                  <a:rPr kumimoji="0" lang="it-IT" altLang="it-IT" sz="2000" b="0" i="0" u="none" strike="noStrike" cap="none" normalizeH="0" baseline="0" dirty="0">
                    <a:ln>
                      <a:noFill/>
                    </a:ln>
                    <a:solidFill>
                      <a:srgbClr val="222222"/>
                    </a:solidFill>
                    <a:effectLst/>
                    <a:latin typeface="GyrePagellaMathJax_Normal"/>
                    <a:cs typeface="Arial" panose="020B0604020202020204" pitchFamily="34" charset="0"/>
                  </a:rPr>
                  <a:t>𝜉</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is</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the detector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efficiency</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and</a:t>
                </a:r>
                <a:r>
                  <a:rPr lang="it-IT" altLang="it-IT" baseline="0" dirty="0">
                    <a:solidFill>
                      <a:srgbClr val="222222"/>
                    </a:solidFill>
                    <a:latin typeface="Arial" panose="020B0604020202020204" pitchFamily="34" charset="0"/>
                    <a:cs typeface="Arial" panose="020B0604020202020204" pitchFamily="34" charset="0"/>
                  </a:rPr>
                  <a:t> </a:t>
                </a:r>
                <a14:m>
                  <m:oMath xmlns:m="http://schemas.openxmlformats.org/officeDocument/2006/math">
                    <m:acc>
                      <m:accPr>
                        <m:chr m:val="̅"/>
                        <m:ctrlPr>
                          <a:rPr lang="it-IT" altLang="it-IT" i="1" baseline="0" smtClean="0">
                            <a:solidFill>
                              <a:srgbClr val="222222"/>
                            </a:solidFill>
                            <a:latin typeface="Cambria Math" panose="02040503050406030204" pitchFamily="18" charset="0"/>
                            <a:cs typeface="Arial" panose="020B0604020202020204" pitchFamily="34" charset="0"/>
                          </a:rPr>
                        </m:ctrlPr>
                      </m:accPr>
                      <m:e>
                        <m:r>
                          <a:rPr lang="it-IT" altLang="it-IT" b="0" i="1" baseline="0" smtClean="0">
                            <a:solidFill>
                              <a:srgbClr val="222222"/>
                            </a:solidFill>
                            <a:latin typeface="Cambria Math" panose="02040503050406030204" pitchFamily="18" charset="0"/>
                            <a:cs typeface="Arial" panose="020B0604020202020204" pitchFamily="34" charset="0"/>
                          </a:rPr>
                          <m:t>𝐼</m:t>
                        </m:r>
                      </m:e>
                    </m:acc>
                    <m:r>
                      <a:rPr lang="it-IT" altLang="it-IT" b="0" i="1" baseline="0" smtClean="0">
                        <a:solidFill>
                          <a:srgbClr val="222222"/>
                        </a:solidFill>
                        <a:latin typeface="Cambria Math" panose="02040503050406030204" pitchFamily="18" charset="0"/>
                        <a:cs typeface="Arial" panose="020B0604020202020204" pitchFamily="34" charset="0"/>
                      </a:rPr>
                      <m:t>(</m:t>
                    </m:r>
                    <m:r>
                      <a:rPr lang="it-IT" altLang="it-IT" b="0" i="1" baseline="0" smtClean="0">
                        <a:solidFill>
                          <a:srgbClr val="222222"/>
                        </a:solidFill>
                        <a:latin typeface="Cambria Math" panose="02040503050406030204" pitchFamily="18" charset="0"/>
                        <a:cs typeface="Arial" panose="020B0604020202020204" pitchFamily="34" charset="0"/>
                      </a:rPr>
                      <m:t>𝑡</m:t>
                    </m:r>
                    <m:r>
                      <a:rPr lang="it-IT" altLang="it-IT" b="0" i="1" baseline="0" smtClean="0">
                        <a:solidFill>
                          <a:srgbClr val="222222"/>
                        </a:solidFill>
                        <a:latin typeface="Cambria Math" panose="02040503050406030204" pitchFamily="18" charset="0"/>
                        <a:cs typeface="Arial" panose="020B0604020202020204" pitchFamily="34" charset="0"/>
                      </a:rPr>
                      <m:t>,</m:t>
                    </m:r>
                    <m:r>
                      <a:rPr lang="it-IT" altLang="it-IT" b="0" i="1" baseline="0" smtClean="0">
                        <a:solidFill>
                          <a:srgbClr val="222222"/>
                        </a:solidFill>
                        <a:latin typeface="Cambria Math" panose="02040503050406030204" pitchFamily="18" charset="0"/>
                        <a:cs typeface="Arial" panose="020B0604020202020204" pitchFamily="34" charset="0"/>
                      </a:rPr>
                      <m:t>𝑇</m:t>
                    </m:r>
                    <m:r>
                      <a:rPr lang="it-IT" altLang="it-IT" b="0" i="1" baseline="0" smtClean="0">
                        <a:solidFill>
                          <a:srgbClr val="222222"/>
                        </a:solidFill>
                        <a:latin typeface="Cambria Math" panose="02040503050406030204" pitchFamily="18" charset="0"/>
                        <a:cs typeface="Arial" panose="020B0604020202020204" pitchFamily="34" charset="0"/>
                      </a:rPr>
                      <m:t>)</m:t>
                    </m:r>
                  </m:oMath>
                </a14:m>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is</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the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mean</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intensity</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of the light field on the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phototube</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in the </a:t>
                </a:r>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period</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from </a:t>
                </a:r>
                <a:r>
                  <a:rPr kumimoji="0" lang="it-IT" altLang="it-IT" sz="2000" b="0" i="0" u="none" strike="noStrike" cap="none" normalizeH="0" baseline="0" dirty="0">
                    <a:ln>
                      <a:noFill/>
                    </a:ln>
                    <a:solidFill>
                      <a:srgbClr val="222222"/>
                    </a:solidFill>
                    <a:effectLst/>
                    <a:latin typeface="GyrePagellaMathJax_Normal"/>
                    <a:cs typeface="Arial" panose="020B0604020202020204" pitchFamily="34" charset="0"/>
                  </a:rPr>
                  <a:t>𝑡</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to </a:t>
                </a:r>
                <a:r>
                  <a:rPr kumimoji="0" lang="it-IT" altLang="it-IT" sz="2000" b="0" i="0" u="none" strike="noStrike" cap="none" normalizeH="0" baseline="0" dirty="0">
                    <a:ln>
                      <a:noFill/>
                    </a:ln>
                    <a:solidFill>
                      <a:srgbClr val="222222"/>
                    </a:solidFill>
                    <a:effectLst/>
                    <a:latin typeface="GyrePagellaMathJax_Normal"/>
                    <a:cs typeface="Arial" panose="020B0604020202020204" pitchFamily="34" charset="0"/>
                  </a:rPr>
                  <a:t>𝑡</a:t>
                </a:r>
                <a:r>
                  <a:rPr kumimoji="0" lang="it-IT" altLang="it-IT" sz="2000" b="0" i="0" u="none" strike="noStrike" cap="none" normalizeH="0" baseline="0" dirty="0">
                    <a:ln>
                      <a:noFill/>
                    </a:ln>
                    <a:solidFill>
                      <a:srgbClr val="222222"/>
                    </a:solidFill>
                    <a:effectLst/>
                    <a:latin typeface="GyrePagellaMathJax_Main"/>
                    <a:cs typeface="Arial" panose="020B0604020202020204" pitchFamily="34" charset="0"/>
                  </a:rPr>
                  <a:t>+</a:t>
                </a:r>
                <a:r>
                  <a:rPr kumimoji="0" lang="it-IT" altLang="it-IT" sz="2000" b="0" i="0" u="none" strike="noStrike" cap="none" normalizeH="0" baseline="0" dirty="0">
                    <a:ln>
                      <a:noFill/>
                    </a:ln>
                    <a:solidFill>
                      <a:srgbClr val="222222"/>
                    </a:solidFill>
                    <a:effectLst/>
                    <a:latin typeface="GyrePagellaMathJax_Normal"/>
                    <a:cs typeface="Arial" panose="020B0604020202020204" pitchFamily="34" charset="0"/>
                  </a:rPr>
                  <a:t>𝑇.</a:t>
                </a:r>
                <a:endParaRPr lang="it-IT" dirty="0"/>
              </a:p>
            </p:txBody>
          </p:sp>
        </mc:Choice>
        <mc:Fallback xmlns="">
          <p:sp>
            <p:nvSpPr>
              <p:cNvPr id="23" name="CasellaDiTesto 22">
                <a:extLst>
                  <a:ext uri="{FF2B5EF4-FFF2-40B4-BE49-F238E27FC236}">
                    <a16:creationId xmlns:a16="http://schemas.microsoft.com/office/drawing/2014/main" id="{FA8BE927-A9D6-F641-FD22-0F209A513756}"/>
                  </a:ext>
                </a:extLst>
              </p:cNvPr>
              <p:cNvSpPr txBox="1">
                <a:spLocks noRot="1" noChangeAspect="1" noMove="1" noResize="1" noEditPoints="1" noAdjustHandles="1" noChangeArrowheads="1" noChangeShapeType="1" noTextEdit="1"/>
              </p:cNvSpPr>
              <p:nvPr/>
            </p:nvSpPr>
            <p:spPr>
              <a:xfrm>
                <a:off x="7779953" y="4314883"/>
                <a:ext cx="3932150" cy="1261884"/>
              </a:xfrm>
              <a:prstGeom prst="rect">
                <a:avLst/>
              </a:prstGeom>
              <a:blipFill>
                <a:blip r:embed="rId8"/>
                <a:stretch>
                  <a:fillRect l="-1240" t="-2899" r="-1395" b="-772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399D762C-0AEA-5C5B-4324-4B043E454651}"/>
                  </a:ext>
                </a:extLst>
              </p:cNvPr>
              <p:cNvSpPr txBox="1"/>
              <p:nvPr/>
            </p:nvSpPr>
            <p:spPr>
              <a:xfrm>
                <a:off x="366408" y="6088043"/>
                <a:ext cx="7384678" cy="403637"/>
              </a:xfrm>
              <a:prstGeom prst="rect">
                <a:avLst/>
              </a:prstGeom>
              <a:noFill/>
              <a:ln w="28575">
                <a:solidFill>
                  <a:srgbClr val="0070C0"/>
                </a:solidFill>
              </a:ln>
            </p:spPr>
            <p:txBody>
              <a:bodyPr wrap="square" rtlCol="0">
                <a:spAutoFit/>
              </a:bodyPr>
              <a:lstStyle/>
              <a:p>
                <a14:m>
                  <m:oMath xmlns:m="http://schemas.openxmlformats.org/officeDocument/2006/math">
                    <m:r>
                      <a:rPr lang="it-IT" b="0" i="1" smtClean="0">
                        <a:latin typeface="Cambria Math"/>
                      </a:rPr>
                      <m:t>𝐸</m:t>
                    </m:r>
                    <m:d>
                      <m:dPr>
                        <m:ctrlPr>
                          <a:rPr lang="it-IT" b="0" i="1" smtClean="0">
                            <a:latin typeface="Cambria Math" panose="02040503050406030204" pitchFamily="18" charset="0"/>
                          </a:rPr>
                        </m:ctrlPr>
                      </m:dPr>
                      <m:e>
                        <m:r>
                          <a:rPr lang="it-IT" b="0" i="1" smtClean="0">
                            <a:latin typeface="Cambria Math"/>
                          </a:rPr>
                          <m:t>𝑡</m:t>
                        </m:r>
                      </m:e>
                    </m:d>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1</m:t>
                        </m:r>
                      </m:sub>
                    </m:sSub>
                    <m:d>
                      <m:dPr>
                        <m:ctrlPr>
                          <a:rPr lang="it-IT" b="0" i="1" smtClean="0">
                            <a:latin typeface="Cambria Math" panose="02040503050406030204" pitchFamily="18" charset="0"/>
                          </a:rPr>
                        </m:ctrlPr>
                      </m:dPr>
                      <m:e>
                        <m:r>
                          <a:rPr lang="it-IT" b="0" i="1" smtClean="0">
                            <a:latin typeface="Cambria Math"/>
                          </a:rPr>
                          <m:t>𝑡</m:t>
                        </m:r>
                      </m:e>
                    </m:d>
                    <m:r>
                      <a:rPr lang="it-IT" b="0" i="1" smtClean="0">
                        <a:latin typeface="Cambria Math"/>
                      </a:rPr>
                      <m:t>+ </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2</m:t>
                        </m:r>
                      </m:sub>
                    </m:sSub>
                    <m:d>
                      <m:dPr>
                        <m:ctrlPr>
                          <a:rPr lang="it-IT" b="0" i="1" smtClean="0">
                            <a:latin typeface="Cambria Math" panose="02040503050406030204" pitchFamily="18" charset="0"/>
                          </a:rPr>
                        </m:ctrlPr>
                      </m:dPr>
                      <m:e>
                        <m:r>
                          <a:rPr lang="it-IT" b="0" i="1" smtClean="0">
                            <a:latin typeface="Cambria Math"/>
                          </a:rPr>
                          <m:t>𝑡</m:t>
                        </m:r>
                      </m:e>
                    </m:d>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𝑛</m:t>
                        </m:r>
                      </m:sub>
                    </m:sSub>
                    <m:d>
                      <m:dPr>
                        <m:ctrlPr>
                          <a:rPr lang="it-IT" b="0" i="1" smtClean="0">
                            <a:latin typeface="Cambria Math" panose="02040503050406030204" pitchFamily="18" charset="0"/>
                          </a:rPr>
                        </m:ctrlPr>
                      </m:dPr>
                      <m:e>
                        <m:r>
                          <a:rPr lang="it-IT" b="0" i="1" smtClean="0">
                            <a:latin typeface="Cambria Math"/>
                          </a:rPr>
                          <m:t>𝑡</m:t>
                        </m:r>
                      </m:e>
                    </m:d>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0</m:t>
                        </m:r>
                      </m:sub>
                    </m:sSub>
                    <m:sSup>
                      <m:sSupPr>
                        <m:ctrlPr>
                          <a:rPr lang="it-IT" b="0" i="1" smtClean="0">
                            <a:latin typeface="Cambria Math" panose="02040503050406030204" pitchFamily="18" charset="0"/>
                          </a:rPr>
                        </m:ctrlPr>
                      </m:sSupPr>
                      <m:e>
                        <m:r>
                          <a:rPr lang="it-IT" b="0" i="1" smtClean="0">
                            <a:latin typeface="Cambria Math"/>
                          </a:rPr>
                          <m:t>𝑒</m:t>
                        </m:r>
                      </m:e>
                      <m:sup>
                        <m:r>
                          <a:rPr lang="it-IT" b="0" i="1" smtClean="0">
                            <a:latin typeface="Cambria Math"/>
                          </a:rPr>
                          <m:t>−</m:t>
                        </m:r>
                        <m:r>
                          <a:rPr lang="it-IT" b="0" i="1" smtClean="0">
                            <a:latin typeface="Cambria Math"/>
                          </a:rPr>
                          <m:t>𝑖</m:t>
                        </m:r>
                        <m:r>
                          <a:rPr lang="it-IT" b="0" i="1" smtClean="0">
                            <a:latin typeface="Cambria Math"/>
                            <a:ea typeface="Cambria Math"/>
                          </a:rPr>
                          <m:t>𝜔</m:t>
                        </m:r>
                        <m:r>
                          <a:rPr lang="it-IT" b="0" i="1" smtClean="0">
                            <a:latin typeface="Cambria Math"/>
                            <a:ea typeface="Cambria Math"/>
                          </a:rPr>
                          <m:t>𝑡</m:t>
                        </m:r>
                      </m:sup>
                    </m:sSup>
                    <m:d>
                      <m:dPr>
                        <m:begChr m:val="{"/>
                        <m:endChr m:val="}"/>
                        <m:ctrlPr>
                          <a:rPr lang="it-IT" b="0" i="1" smtClean="0">
                            <a:latin typeface="Cambria Math" panose="02040503050406030204" pitchFamily="18" charset="0"/>
                          </a:rPr>
                        </m:ctrlPr>
                      </m:dPr>
                      <m:e>
                        <m:sSup>
                          <m:sSupPr>
                            <m:ctrlPr>
                              <a:rPr lang="it-IT" b="0" i="1" smtClean="0">
                                <a:latin typeface="Cambria Math" panose="02040503050406030204" pitchFamily="18" charset="0"/>
                              </a:rPr>
                            </m:ctrlPr>
                          </m:sSupPr>
                          <m:e>
                            <m:r>
                              <a:rPr lang="it-IT" b="0" i="1" smtClean="0">
                                <a:latin typeface="Cambria Math"/>
                              </a:rPr>
                              <m:t>𝑒</m:t>
                            </m:r>
                          </m:e>
                          <m:sup>
                            <m:r>
                              <a:rPr lang="it-IT" b="0" i="1" smtClean="0">
                                <a:latin typeface="Cambria Math"/>
                              </a:rPr>
                              <m:t>𝑖</m:t>
                            </m:r>
                            <m:sSub>
                              <m:sSubPr>
                                <m:ctrlPr>
                                  <a:rPr lang="it-IT" b="0" i="1" smtClean="0">
                                    <a:latin typeface="Cambria Math" panose="02040503050406030204" pitchFamily="18" charset="0"/>
                                  </a:rPr>
                                </m:ctrlPr>
                              </m:sSubPr>
                              <m:e>
                                <m:r>
                                  <a:rPr lang="it-IT" b="0" i="1" smtClean="0">
                                    <a:latin typeface="Cambria Math"/>
                                    <a:ea typeface="Cambria Math"/>
                                  </a:rPr>
                                  <m:t>𝜑</m:t>
                                </m:r>
                              </m:e>
                              <m:sub>
                                <m:r>
                                  <a:rPr lang="it-IT" b="0" i="1" smtClean="0">
                                    <a:latin typeface="Cambria Math"/>
                                  </a:rPr>
                                  <m:t>1</m:t>
                                </m:r>
                              </m:sub>
                            </m:sSub>
                            <m:r>
                              <a:rPr lang="it-IT" b="0" i="1" smtClean="0">
                                <a:latin typeface="Cambria Math"/>
                              </a:rPr>
                              <m:t>𝑡</m:t>
                            </m:r>
                          </m:sup>
                        </m:sSup>
                        <m:r>
                          <a:rPr lang="it-IT" b="0" i="1" smtClean="0">
                            <a:latin typeface="Cambria Math"/>
                          </a:rPr>
                          <m:t>+</m:t>
                        </m:r>
                        <m:sSup>
                          <m:sSupPr>
                            <m:ctrlPr>
                              <a:rPr lang="it-IT" b="0" i="1" smtClean="0">
                                <a:latin typeface="Cambria Math" panose="02040503050406030204" pitchFamily="18" charset="0"/>
                              </a:rPr>
                            </m:ctrlPr>
                          </m:sSupPr>
                          <m:e>
                            <m:r>
                              <a:rPr lang="it-IT" b="0" i="1" smtClean="0">
                                <a:latin typeface="Cambria Math"/>
                              </a:rPr>
                              <m:t>𝑒</m:t>
                            </m:r>
                          </m:e>
                          <m:sup>
                            <m:r>
                              <a:rPr lang="it-IT" b="0" i="1" smtClean="0">
                                <a:latin typeface="Cambria Math"/>
                              </a:rPr>
                              <m:t>𝑖</m:t>
                            </m:r>
                            <m:sSub>
                              <m:sSubPr>
                                <m:ctrlPr>
                                  <a:rPr lang="it-IT" b="0" i="1" smtClean="0">
                                    <a:latin typeface="Cambria Math" panose="02040503050406030204" pitchFamily="18" charset="0"/>
                                  </a:rPr>
                                </m:ctrlPr>
                              </m:sSubPr>
                              <m:e>
                                <m:r>
                                  <a:rPr lang="it-IT" b="0" i="1" smtClean="0">
                                    <a:latin typeface="Cambria Math"/>
                                    <a:ea typeface="Cambria Math"/>
                                  </a:rPr>
                                  <m:t>𝜑</m:t>
                                </m:r>
                              </m:e>
                              <m:sub>
                                <m:r>
                                  <a:rPr lang="it-IT" b="0" i="1" smtClean="0">
                                    <a:latin typeface="Cambria Math"/>
                                  </a:rPr>
                                  <m:t>2</m:t>
                                </m:r>
                              </m:sub>
                            </m:sSub>
                            <m:r>
                              <a:rPr lang="it-IT" b="0" i="1" smtClean="0">
                                <a:latin typeface="Cambria Math"/>
                              </a:rPr>
                              <m:t>𝑡</m:t>
                            </m:r>
                          </m:sup>
                        </m:sSup>
                        <m:r>
                          <a:rPr lang="it-IT" b="0" i="1" smtClean="0">
                            <a:latin typeface="Cambria Math"/>
                          </a:rPr>
                          <m:t>+ …+</m:t>
                        </m:r>
                        <m:sSup>
                          <m:sSupPr>
                            <m:ctrlPr>
                              <a:rPr lang="it-IT" b="0" i="1" smtClean="0">
                                <a:latin typeface="Cambria Math" panose="02040503050406030204" pitchFamily="18" charset="0"/>
                              </a:rPr>
                            </m:ctrlPr>
                          </m:sSupPr>
                          <m:e>
                            <m:r>
                              <a:rPr lang="it-IT" b="0" i="1" smtClean="0">
                                <a:latin typeface="Cambria Math"/>
                              </a:rPr>
                              <m:t>𝑒</m:t>
                            </m:r>
                          </m:e>
                          <m:sup>
                            <m:r>
                              <a:rPr lang="it-IT" b="0" i="1" smtClean="0">
                                <a:latin typeface="Cambria Math"/>
                              </a:rPr>
                              <m:t>𝑖</m:t>
                            </m:r>
                            <m:sSub>
                              <m:sSubPr>
                                <m:ctrlPr>
                                  <a:rPr lang="it-IT" b="0" i="1" smtClean="0">
                                    <a:latin typeface="Cambria Math" panose="02040503050406030204" pitchFamily="18" charset="0"/>
                                  </a:rPr>
                                </m:ctrlPr>
                              </m:sSubPr>
                              <m:e>
                                <m:r>
                                  <a:rPr lang="it-IT" b="0" i="1" smtClean="0">
                                    <a:latin typeface="Cambria Math"/>
                                    <a:ea typeface="Cambria Math"/>
                                  </a:rPr>
                                  <m:t>𝜑</m:t>
                                </m:r>
                              </m:e>
                              <m:sub>
                                <m:r>
                                  <a:rPr lang="it-IT" b="0" i="1" smtClean="0">
                                    <a:latin typeface="Cambria Math"/>
                                  </a:rPr>
                                  <m:t>𝑛</m:t>
                                </m:r>
                              </m:sub>
                            </m:sSub>
                            <m:r>
                              <a:rPr lang="it-IT" b="0" i="1" smtClean="0">
                                <a:latin typeface="Cambria Math"/>
                              </a:rPr>
                              <m:t>𝑡</m:t>
                            </m:r>
                          </m:sup>
                        </m:sSup>
                        <m:r>
                          <a:rPr lang="it-IT" b="0" i="1" smtClean="0">
                            <a:latin typeface="Cambria Math"/>
                          </a:rPr>
                          <m:t> </m:t>
                        </m:r>
                      </m:e>
                    </m:d>
                  </m:oMath>
                </a14:m>
                <a:r>
                  <a:rPr lang="en-US" dirty="0"/>
                  <a:t> </a:t>
                </a:r>
              </a:p>
            </p:txBody>
          </p:sp>
        </mc:Choice>
        <mc:Fallback xmlns="">
          <p:sp>
            <p:nvSpPr>
              <p:cNvPr id="24" name="CasellaDiTesto 23">
                <a:extLst>
                  <a:ext uri="{FF2B5EF4-FFF2-40B4-BE49-F238E27FC236}">
                    <a16:creationId xmlns:a16="http://schemas.microsoft.com/office/drawing/2014/main" id="{399D762C-0AEA-5C5B-4324-4B043E454651}"/>
                  </a:ext>
                </a:extLst>
              </p:cNvPr>
              <p:cNvSpPr txBox="1">
                <a:spLocks noRot="1" noChangeAspect="1" noMove="1" noResize="1" noEditPoints="1" noAdjustHandles="1" noChangeArrowheads="1" noChangeShapeType="1" noTextEdit="1"/>
              </p:cNvSpPr>
              <p:nvPr/>
            </p:nvSpPr>
            <p:spPr>
              <a:xfrm>
                <a:off x="366408" y="6088043"/>
                <a:ext cx="7384678" cy="403637"/>
              </a:xfrm>
              <a:prstGeom prst="rect">
                <a:avLst/>
              </a:prstGeom>
              <a:blipFill>
                <a:blip r:embed="rId9"/>
                <a:stretch>
                  <a:fillRect/>
                </a:stretch>
              </a:blipFill>
              <a:ln w="28575">
                <a:solidFill>
                  <a:srgbClr val="0070C0"/>
                </a:solidFill>
              </a:ln>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AC7AD7EB-1274-CADA-617C-D17AE3BC880E}"/>
              </a:ext>
            </a:extLst>
          </p:cNvPr>
          <p:cNvSpPr txBox="1"/>
          <p:nvPr/>
        </p:nvSpPr>
        <p:spPr>
          <a:xfrm>
            <a:off x="8678288" y="6103703"/>
            <a:ext cx="2067257" cy="369332"/>
          </a:xfrm>
          <a:prstGeom prst="rect">
            <a:avLst/>
          </a:prstGeom>
          <a:noFill/>
        </p:spPr>
        <p:txBody>
          <a:bodyPr wrap="square">
            <a:spAutoFit/>
          </a:bodyPr>
          <a:lstStyle/>
          <a:p>
            <a:r>
              <a:rPr kumimoji="0" lang="it-IT" altLang="it-IT"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Emitted</a:t>
            </a:r>
            <a: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energies</a:t>
            </a:r>
            <a:endParaRPr lang="it-IT" dirty="0"/>
          </a:p>
        </p:txBody>
      </p:sp>
    </p:spTree>
    <p:extLst>
      <p:ext uri="{BB962C8B-B14F-4D97-AF65-F5344CB8AC3E}">
        <p14:creationId xmlns:p14="http://schemas.microsoft.com/office/powerpoint/2010/main" val="475331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BCC7861-37E2-D3E6-4C10-D9137466E9EB}"/>
              </a:ext>
            </a:extLst>
          </p:cNvPr>
          <p:cNvSpPr txBox="1"/>
          <p:nvPr/>
        </p:nvSpPr>
        <p:spPr>
          <a:xfrm>
            <a:off x="366409" y="97276"/>
            <a:ext cx="11459182" cy="769441"/>
          </a:xfrm>
          <a:prstGeom prst="rect">
            <a:avLst/>
          </a:prstGeom>
          <a:noFill/>
        </p:spPr>
        <p:txBody>
          <a:bodyPr wrap="square" rtlCol="0">
            <a:spAutoFit/>
          </a:bodyPr>
          <a:lstStyle/>
          <a:p>
            <a:r>
              <a:rPr lang="it-IT" sz="4400" dirty="0">
                <a:latin typeface="+mj-lt"/>
              </a:rPr>
              <a:t>Data </a:t>
            </a:r>
            <a:r>
              <a:rPr lang="it-IT" sz="4400" dirty="0" err="1">
                <a:latin typeface="+mj-lt"/>
              </a:rPr>
              <a:t>analysis</a:t>
            </a:r>
            <a:r>
              <a:rPr lang="it-IT" sz="4400" dirty="0">
                <a:latin typeface="+mj-lt"/>
              </a:rPr>
              <a:t> -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ACA3A257-2252-EC8F-2B45-E8E18850FA15}"/>
                  </a:ext>
                </a:extLst>
              </p:cNvPr>
              <p:cNvSpPr txBox="1"/>
              <p:nvPr/>
            </p:nvSpPr>
            <p:spPr>
              <a:xfrm>
                <a:off x="366409" y="1012075"/>
                <a:ext cx="11712103" cy="707886"/>
              </a:xfrm>
              <a:prstGeom prst="rect">
                <a:avLst/>
              </a:prstGeom>
              <a:noFill/>
            </p:spPr>
            <p:txBody>
              <a:bodyPr wrap="square">
                <a:spAutoFit/>
              </a:bodyPr>
              <a:lstStyle/>
              <a:p>
                <a:r>
                  <a:rPr lang="it-IT" sz="2000" dirty="0">
                    <a:cs typeface="Times New Roman" panose="02020603050405020304" pitchFamily="18" charset="0"/>
                  </a:rPr>
                  <a:t>We suppose </a:t>
                </a:r>
                <a:r>
                  <a:rPr lang="it-IT" sz="2000" dirty="0" err="1">
                    <a:cs typeface="Times New Roman" panose="02020603050405020304" pitchFamily="18" charset="0"/>
                  </a:rPr>
                  <a:t>we</a:t>
                </a:r>
                <a:r>
                  <a:rPr lang="it-IT" sz="2000" dirty="0">
                    <a:cs typeface="Times New Roman" panose="02020603050405020304" pitchFamily="18" charset="0"/>
                  </a:rPr>
                  <a:t> </a:t>
                </a:r>
                <a:r>
                  <a:rPr lang="it-IT" sz="2000" dirty="0" err="1">
                    <a:cs typeface="Times New Roman" panose="02020603050405020304" pitchFamily="18" charset="0"/>
                  </a:rPr>
                  <a:t>have</a:t>
                </a:r>
                <a:r>
                  <a:rPr lang="it-IT" sz="2000" dirty="0">
                    <a:cs typeface="Times New Roman" panose="02020603050405020304" pitchFamily="18" charset="0"/>
                  </a:rPr>
                  <a:t> N </a:t>
                </a:r>
                <a:r>
                  <a:rPr lang="it-IT" sz="2000" dirty="0" err="1">
                    <a:cs typeface="Times New Roman" panose="02020603050405020304" pitchFamily="18" charset="0"/>
                  </a:rPr>
                  <a:t>atoms</a:t>
                </a:r>
                <a:r>
                  <a:rPr lang="it-IT" sz="2000" dirty="0">
                    <a:cs typeface="Times New Roman" panose="02020603050405020304" pitchFamily="18" charset="0"/>
                  </a:rPr>
                  <a:t> </a:t>
                </a:r>
                <a:r>
                  <a:rPr lang="it-IT" sz="2000" dirty="0" err="1">
                    <a:cs typeface="Times New Roman" panose="02020603050405020304" pitchFamily="18" charset="0"/>
                  </a:rPr>
                  <a:t>that</a:t>
                </a:r>
                <a:r>
                  <a:rPr lang="it-IT" sz="2000" dirty="0">
                    <a:cs typeface="Times New Roman" panose="02020603050405020304" pitchFamily="18" charset="0"/>
                  </a:rPr>
                  <a:t> </a:t>
                </a:r>
                <a:r>
                  <a:rPr lang="it-IT" sz="2000" dirty="0" err="1">
                    <a:cs typeface="Times New Roman" panose="02020603050405020304" pitchFamily="18" charset="0"/>
                  </a:rPr>
                  <a:t>emits</a:t>
                </a:r>
                <a:r>
                  <a:rPr lang="it-IT" sz="2000" dirty="0">
                    <a:cs typeface="Times New Roman" panose="02020603050405020304" pitchFamily="18" charset="0"/>
                  </a:rPr>
                  <a:t> with </a:t>
                </a:r>
                <a:r>
                  <a:rPr lang="it-IT" sz="2000" dirty="0" err="1">
                    <a:cs typeface="Times New Roman" panose="02020603050405020304" pitchFamily="18" charset="0"/>
                  </a:rPr>
                  <a:t>different</a:t>
                </a:r>
                <a:r>
                  <a:rPr lang="it-IT" sz="2000" dirty="0">
                    <a:cs typeface="Times New Roman" panose="02020603050405020304" pitchFamily="18" charset="0"/>
                  </a:rPr>
                  <a:t> </a:t>
                </a:r>
                <a:r>
                  <a:rPr lang="it-IT" sz="2000" dirty="0" err="1">
                    <a:cs typeface="Times New Roman" panose="02020603050405020304" pitchFamily="18" charset="0"/>
                  </a:rPr>
                  <a:t>phases</a:t>
                </a:r>
                <a:r>
                  <a:rPr lang="it-IT" sz="2000" dirty="0">
                    <a:cs typeface="Times New Roman" panose="02020603050405020304" pitchFamily="18" charset="0"/>
                  </a:rPr>
                  <a:t> - The </a:t>
                </a:r>
                <a:r>
                  <a:rPr lang="it-IT" sz="2000" dirty="0" err="1">
                    <a:cs typeface="Times New Roman" panose="02020603050405020304" pitchFamily="18" charset="0"/>
                  </a:rPr>
                  <a:t>beam</a:t>
                </a:r>
                <a:r>
                  <a:rPr lang="it-IT" sz="2000" dirty="0">
                    <a:cs typeface="Times New Roman" panose="02020603050405020304" pitchFamily="18" charset="0"/>
                  </a:rPr>
                  <a:t> </a:t>
                </a:r>
                <a:r>
                  <a:rPr lang="it-IT" sz="2000" dirty="0" err="1">
                    <a:cs typeface="Times New Roman" panose="02020603050405020304" pitchFamily="18" charset="0"/>
                  </a:rPr>
                  <a:t>intensity</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a:t>
                </a:r>
                <a:r>
                  <a:rPr lang="it-IT" sz="2000" dirty="0" err="1">
                    <a:cs typeface="Times New Roman" panose="02020603050405020304" pitchFamily="18" charset="0"/>
                  </a:rPr>
                  <a:t>calculated</a:t>
                </a:r>
                <a:r>
                  <a:rPr lang="it-IT" sz="2000" dirty="0">
                    <a:cs typeface="Times New Roman" panose="02020603050405020304" pitchFamily="18" charset="0"/>
                  </a:rPr>
                  <a:t> by the </a:t>
                </a:r>
                <a:r>
                  <a:rPr lang="it-IT" sz="2000" dirty="0" err="1">
                    <a:cs typeface="Times New Roman" panose="02020603050405020304" pitchFamily="18" charset="0"/>
                  </a:rPr>
                  <a:t>Poynting</a:t>
                </a:r>
                <a:r>
                  <a:rPr lang="it-IT" sz="2000" dirty="0">
                    <a:cs typeface="Times New Roman" panose="02020603050405020304" pitchFamily="18" charset="0"/>
                  </a:rPr>
                  <a:t> </a:t>
                </a:r>
                <a:r>
                  <a:rPr lang="it-IT" sz="2000" dirty="0" err="1">
                    <a:cs typeface="Times New Roman" panose="02020603050405020304" pitchFamily="18" charset="0"/>
                  </a:rPr>
                  <a:t>vector</a:t>
                </a:r>
                <a:r>
                  <a:rPr lang="it-IT" sz="2000" dirty="0">
                    <a:cs typeface="Times New Roman" panose="02020603050405020304" pitchFamily="18" charset="0"/>
                  </a:rPr>
                  <a:t> with a </a:t>
                </a:r>
                <a:r>
                  <a:rPr lang="it-IT" sz="2000" dirty="0" err="1">
                    <a:cs typeface="Times New Roman" panose="02020603050405020304" pitchFamily="18" charset="0"/>
                  </a:rPr>
                  <a:t>cycle-average</a:t>
                </a:r>
                <a:r>
                  <a:rPr lang="it-IT" sz="2000" dirty="0">
                    <a:cs typeface="Times New Roman" panose="02020603050405020304" pitchFamily="18" charset="0"/>
                  </a:rPr>
                  <a:t> </a:t>
                </a:r>
                <a:r>
                  <a:rPr lang="it-IT" sz="2000" dirty="0" err="1">
                    <a:cs typeface="Times New Roman" panose="02020603050405020304" pitchFamily="18" charset="0"/>
                  </a:rPr>
                  <a:t>at</a:t>
                </a:r>
                <a:r>
                  <a:rPr lang="it-IT" sz="2000" dirty="0">
                    <a:cs typeface="Times New Roman" panose="02020603050405020304" pitchFamily="18" charset="0"/>
                  </a:rPr>
                  <a:t> frequency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ea typeface="Cambria Math"/>
                          </a:rPr>
                          <m:t>𝜔</m:t>
                        </m:r>
                      </m:e>
                      <m:sub>
                        <m:r>
                          <a:rPr lang="it-IT" sz="2000" i="1">
                            <a:latin typeface="Cambria Math" panose="02040503050406030204" pitchFamily="18" charset="0"/>
                          </a:rPr>
                          <m:t>0</m:t>
                        </m:r>
                      </m:sub>
                    </m:sSub>
                    <m:r>
                      <a:rPr lang="it-IT" sz="2000" b="0" i="0" smtClean="0">
                        <a:latin typeface="Cambria Math" panose="02040503050406030204" pitchFamily="18" charset="0"/>
                      </a:rPr>
                      <m:t>.</m:t>
                    </m:r>
                  </m:oMath>
                </a14:m>
                <a:endParaRPr lang="en-US" sz="2000" dirty="0"/>
              </a:p>
            </p:txBody>
          </p:sp>
        </mc:Choice>
        <mc:Fallback xmlns="">
          <p:sp>
            <p:nvSpPr>
              <p:cNvPr id="7" name="CasellaDiTesto 6">
                <a:extLst>
                  <a:ext uri="{FF2B5EF4-FFF2-40B4-BE49-F238E27FC236}">
                    <a16:creationId xmlns:a16="http://schemas.microsoft.com/office/drawing/2014/main" id="{ACA3A257-2252-EC8F-2B45-E8E18850FA15}"/>
                  </a:ext>
                </a:extLst>
              </p:cNvPr>
              <p:cNvSpPr txBox="1">
                <a:spLocks noRot="1" noChangeAspect="1" noMove="1" noResize="1" noEditPoints="1" noAdjustHandles="1" noChangeArrowheads="1" noChangeShapeType="1" noTextEdit="1"/>
              </p:cNvSpPr>
              <p:nvPr/>
            </p:nvSpPr>
            <p:spPr>
              <a:xfrm>
                <a:off x="366409" y="1012075"/>
                <a:ext cx="11712103" cy="707886"/>
              </a:xfrm>
              <a:prstGeom prst="rect">
                <a:avLst/>
              </a:prstGeom>
              <a:blipFill>
                <a:blip r:embed="rId2"/>
                <a:stretch>
                  <a:fillRect l="-521" t="-4310" b="-155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922EEA9A-E5C8-15D2-8982-E5D902F09B1A}"/>
                  </a:ext>
                </a:extLst>
              </p:cNvPr>
              <p:cNvSpPr txBox="1"/>
              <p:nvPr/>
            </p:nvSpPr>
            <p:spPr>
              <a:xfrm>
                <a:off x="5487749" y="1949243"/>
                <a:ext cx="2476384" cy="668516"/>
              </a:xfrm>
              <a:prstGeom prst="rect">
                <a:avLst/>
              </a:prstGeom>
              <a:noFill/>
              <a:ln w="28575">
                <a:solidFill>
                  <a:srgbClr val="00B05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it-IT" sz="2000" b="0" i="1" smtClean="0">
                              <a:latin typeface="Cambria Math"/>
                            </a:rPr>
                            <m:t>𝐼</m:t>
                          </m:r>
                        </m:e>
                      </m:acc>
                      <m:d>
                        <m:dPr>
                          <m:ctrlPr>
                            <a:rPr lang="it-IT" sz="2000" b="0" i="1" smtClean="0">
                              <a:latin typeface="Cambria Math" panose="02040503050406030204" pitchFamily="18" charset="0"/>
                            </a:rPr>
                          </m:ctrlPr>
                        </m:dPr>
                        <m:e>
                          <m:r>
                            <a:rPr lang="it-IT" sz="2000" b="0" i="1" smtClean="0">
                              <a:latin typeface="Cambria Math"/>
                            </a:rPr>
                            <m:t>𝑡</m:t>
                          </m:r>
                        </m:e>
                      </m:d>
                      <m:r>
                        <a:rPr lang="it-IT" sz="2000" b="0" i="1" smtClean="0">
                          <a:latin typeface="Cambria Math"/>
                        </a:rPr>
                        <m:t>=</m:t>
                      </m:r>
                      <m:f>
                        <m:fPr>
                          <m:ctrlPr>
                            <a:rPr lang="it-IT" sz="2000" b="0" i="1" smtClean="0">
                              <a:latin typeface="Cambria Math" panose="02040503050406030204" pitchFamily="18" charset="0"/>
                            </a:rPr>
                          </m:ctrlPr>
                        </m:fPr>
                        <m:num>
                          <m:r>
                            <a:rPr lang="it-IT" sz="2000" b="0" i="1" smtClean="0">
                              <a:latin typeface="Cambria Math"/>
                            </a:rPr>
                            <m:t>1</m:t>
                          </m:r>
                        </m:num>
                        <m:den>
                          <m:r>
                            <a:rPr lang="it-IT" sz="2000" b="0" i="1" smtClean="0">
                              <a:latin typeface="Cambria Math"/>
                            </a:rPr>
                            <m:t>2</m:t>
                          </m:r>
                        </m:den>
                      </m:f>
                      <m:sSub>
                        <m:sSubPr>
                          <m:ctrlPr>
                            <a:rPr lang="it-IT" sz="2000" b="0" i="1" smtClean="0">
                              <a:latin typeface="Cambria Math" panose="02040503050406030204" pitchFamily="18" charset="0"/>
                            </a:rPr>
                          </m:ctrlPr>
                        </m:sSubPr>
                        <m:e>
                          <m:r>
                            <a:rPr lang="it-IT" sz="2000" b="0" i="1" smtClean="0">
                              <a:latin typeface="Cambria Math"/>
                              <a:ea typeface="Cambria Math"/>
                            </a:rPr>
                            <m:t>𝜀</m:t>
                          </m:r>
                        </m:e>
                        <m:sub>
                          <m:r>
                            <a:rPr lang="it-IT" sz="2000" b="0" i="1" smtClean="0">
                              <a:latin typeface="Cambria Math"/>
                            </a:rPr>
                            <m:t>0</m:t>
                          </m:r>
                        </m:sub>
                      </m:sSub>
                      <m:r>
                        <a:rPr lang="it-IT" sz="2000" b="0" i="1" smtClean="0">
                          <a:latin typeface="Cambria Math"/>
                        </a:rPr>
                        <m:t>𝑐</m:t>
                      </m:r>
                      <m:sSubSup>
                        <m:sSubSupPr>
                          <m:ctrlPr>
                            <a:rPr lang="it-IT" sz="2000" b="0" i="1" smtClean="0">
                              <a:latin typeface="Cambria Math" panose="02040503050406030204" pitchFamily="18" charset="0"/>
                            </a:rPr>
                          </m:ctrlPr>
                        </m:sSubSupPr>
                        <m:e>
                          <m:r>
                            <a:rPr lang="it-IT" sz="2000" b="0" i="1" smtClean="0">
                              <a:latin typeface="Cambria Math"/>
                            </a:rPr>
                            <m:t>𝐸</m:t>
                          </m:r>
                        </m:e>
                        <m:sub>
                          <m:r>
                            <a:rPr lang="it-IT" sz="2000" b="0" i="1" smtClean="0">
                              <a:latin typeface="Cambria Math"/>
                            </a:rPr>
                            <m:t>0</m:t>
                          </m:r>
                        </m:sub>
                        <m:sup>
                          <m:r>
                            <a:rPr lang="it-IT" sz="2000" b="0" i="1" smtClean="0">
                              <a:latin typeface="Cambria Math"/>
                            </a:rPr>
                            <m:t>2</m:t>
                          </m:r>
                        </m:sup>
                      </m:sSubSup>
                      <m:r>
                        <a:rPr lang="it-IT" sz="2000" b="0" i="1" smtClean="0">
                          <a:latin typeface="Cambria Math"/>
                        </a:rPr>
                        <m:t> </m:t>
                      </m:r>
                      <m:sSup>
                        <m:sSupPr>
                          <m:ctrlPr>
                            <a:rPr lang="it-IT" sz="2000" b="0" i="1" smtClean="0">
                              <a:latin typeface="Cambria Math" panose="02040503050406030204" pitchFamily="18" charset="0"/>
                            </a:rPr>
                          </m:ctrlPr>
                        </m:sSupPr>
                        <m:e>
                          <m:r>
                            <a:rPr lang="it-IT" sz="2000" b="0" i="1" smtClean="0">
                              <a:latin typeface="Cambria Math"/>
                            </a:rPr>
                            <m:t>𝑎</m:t>
                          </m:r>
                        </m:e>
                        <m:sup>
                          <m:r>
                            <a:rPr lang="it-IT" sz="2000" b="0" i="1" smtClean="0">
                              <a:latin typeface="Cambria Math"/>
                            </a:rPr>
                            <m:t>2</m:t>
                          </m:r>
                        </m:sup>
                      </m:sSup>
                      <m:r>
                        <a:rPr lang="it-IT" sz="2000" b="0" i="1" smtClean="0">
                          <a:latin typeface="Cambria Math"/>
                        </a:rPr>
                        <m:t>(</m:t>
                      </m:r>
                      <m:r>
                        <a:rPr lang="it-IT" sz="2000" b="0" i="1" smtClean="0">
                          <a:latin typeface="Cambria Math"/>
                        </a:rPr>
                        <m:t>𝑡</m:t>
                      </m:r>
                      <m:r>
                        <a:rPr lang="it-IT" sz="2000" b="0" i="1" smtClean="0">
                          <a:latin typeface="Cambria Math"/>
                        </a:rPr>
                        <m:t>)</m:t>
                      </m:r>
                    </m:oMath>
                  </m:oMathPara>
                </a14:m>
                <a:endParaRPr lang="en-US" sz="2000" dirty="0"/>
              </a:p>
            </p:txBody>
          </p:sp>
        </mc:Choice>
        <mc:Fallback xmlns="">
          <p:sp>
            <p:nvSpPr>
              <p:cNvPr id="2" name="CasellaDiTesto 1">
                <a:extLst>
                  <a:ext uri="{FF2B5EF4-FFF2-40B4-BE49-F238E27FC236}">
                    <a16:creationId xmlns:a16="http://schemas.microsoft.com/office/drawing/2014/main" id="{922EEA9A-E5C8-15D2-8982-E5D902F09B1A}"/>
                  </a:ext>
                </a:extLst>
              </p:cNvPr>
              <p:cNvSpPr txBox="1">
                <a:spLocks noRot="1" noChangeAspect="1" noMove="1" noResize="1" noEditPoints="1" noAdjustHandles="1" noChangeArrowheads="1" noChangeShapeType="1" noTextEdit="1"/>
              </p:cNvSpPr>
              <p:nvPr/>
            </p:nvSpPr>
            <p:spPr>
              <a:xfrm>
                <a:off x="5487749" y="1949243"/>
                <a:ext cx="2476384" cy="668516"/>
              </a:xfrm>
              <a:prstGeom prst="rect">
                <a:avLst/>
              </a:prstGeom>
              <a:blipFill>
                <a:blip r:embed="rId10"/>
                <a:stretch>
                  <a:fillRect/>
                </a:stretch>
              </a:blipFill>
              <a:ln w="28575">
                <a:solidFill>
                  <a:srgbClr val="00B050"/>
                </a:solidFill>
              </a:ln>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9F2A055B-C97F-F076-1759-9C06FFF1577F}"/>
              </a:ext>
            </a:extLst>
          </p:cNvPr>
          <p:cNvSpPr txBox="1"/>
          <p:nvPr/>
        </p:nvSpPr>
        <p:spPr>
          <a:xfrm>
            <a:off x="2695318" y="2065514"/>
            <a:ext cx="2792431" cy="400110"/>
          </a:xfrm>
          <a:prstGeom prst="rect">
            <a:avLst/>
          </a:prstGeom>
          <a:noFill/>
        </p:spPr>
        <p:txBody>
          <a:bodyPr wrap="none" rtlCol="0">
            <a:spAutoFit/>
          </a:bodyPr>
          <a:lstStyle/>
          <a:p>
            <a:pPr algn="just"/>
            <a:r>
              <a:rPr lang="it-IT" sz="2000" dirty="0" err="1">
                <a:cs typeface="Times New Roman" panose="02020603050405020304" pitchFamily="18" charset="0"/>
              </a:rPr>
              <a:t>Fluctuation</a:t>
            </a:r>
            <a:r>
              <a:rPr lang="it-IT" sz="2000" dirty="0">
                <a:cs typeface="Times New Roman" panose="02020603050405020304" pitchFamily="18" charset="0"/>
              </a:rPr>
              <a:t> of </a:t>
            </a:r>
            <a:r>
              <a:rPr lang="it-IT" sz="2000" dirty="0" err="1">
                <a:cs typeface="Times New Roman" panose="02020603050405020304" pitchFamily="18" charset="0"/>
              </a:rPr>
              <a:t>intensity</a:t>
            </a:r>
            <a:r>
              <a:rPr lang="it-IT" sz="2000" dirty="0">
                <a:cs typeface="Times New Roman" panose="02020603050405020304" pitchFamily="18" charset="0"/>
              </a:rPr>
              <a:t>:</a:t>
            </a:r>
            <a:endParaRPr lang="en-US" sz="2000" dirty="0">
              <a:cs typeface="Times New Roman" panose="02020603050405020304" pitchFamily="18" charset="0"/>
            </a:endParaRPr>
          </a:p>
        </p:txBody>
      </p:sp>
      <p:sp>
        <p:nvSpPr>
          <p:cNvPr id="5" name="CasellaDiTesto 4">
            <a:extLst>
              <a:ext uri="{FF2B5EF4-FFF2-40B4-BE49-F238E27FC236}">
                <a16:creationId xmlns:a16="http://schemas.microsoft.com/office/drawing/2014/main" id="{49406605-79AA-F0DD-E581-1210205F9A2A}"/>
              </a:ext>
            </a:extLst>
          </p:cNvPr>
          <p:cNvSpPr txBox="1"/>
          <p:nvPr/>
        </p:nvSpPr>
        <p:spPr>
          <a:xfrm>
            <a:off x="366409" y="2898036"/>
            <a:ext cx="1660998" cy="400110"/>
          </a:xfrm>
          <a:prstGeom prst="rect">
            <a:avLst/>
          </a:prstGeom>
          <a:noFill/>
        </p:spPr>
        <p:txBody>
          <a:bodyPr wrap="square">
            <a:spAutoFit/>
          </a:bodyPr>
          <a:lstStyle/>
          <a:p>
            <a:r>
              <a:rPr lang="it-IT" sz="2000" dirty="0" err="1">
                <a:solidFill>
                  <a:srgbClr val="222222"/>
                </a:solidFill>
                <a:highlight>
                  <a:srgbClr val="FFFFFF"/>
                </a:highlight>
              </a:rPr>
              <a:t>Therefore</a:t>
            </a:r>
            <a:r>
              <a:rPr lang="it-IT" sz="2000" b="0" i="0" dirty="0">
                <a:solidFill>
                  <a:srgbClr val="222222"/>
                </a:solidFill>
                <a:effectLst/>
                <a:highlight>
                  <a:srgbClr val="FFFFFF"/>
                </a:highlight>
              </a:rPr>
              <a:t>,</a:t>
            </a: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F4EBD8A8-6AC6-291E-CA92-A826019BE7BD}"/>
                  </a:ext>
                </a:extLst>
              </p:cNvPr>
              <p:cNvSpPr txBox="1"/>
              <p:nvPr/>
            </p:nvSpPr>
            <p:spPr>
              <a:xfrm>
                <a:off x="1649723" y="2889755"/>
                <a:ext cx="2790892" cy="461665"/>
              </a:xfrm>
              <a:prstGeom prst="rect">
                <a:avLst/>
              </a:prstGeom>
              <a:noFill/>
              <a:ln w="381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it-IT" sz="2400" b="0" i="1" smtClean="0">
                              <a:latin typeface="Cambria Math"/>
                            </a:rPr>
                            <m:t>𝑃</m:t>
                          </m:r>
                        </m:e>
                        <m:sub>
                          <m:r>
                            <a:rPr lang="it-IT" sz="2400" b="0" i="1" smtClean="0">
                              <a:latin typeface="Cambria Math"/>
                            </a:rPr>
                            <m:t>𝑚</m:t>
                          </m:r>
                        </m:sub>
                      </m:sSub>
                      <m:d>
                        <m:dPr>
                          <m:ctrlPr>
                            <a:rPr lang="it-IT" sz="2400" b="0" i="1" smtClean="0">
                              <a:latin typeface="Cambria Math" panose="02040503050406030204" pitchFamily="18" charset="0"/>
                            </a:rPr>
                          </m:ctrlPr>
                        </m:dPr>
                        <m:e>
                          <m:r>
                            <a:rPr lang="it-IT" sz="2400" b="0" i="1" smtClean="0">
                              <a:latin typeface="Cambria Math"/>
                            </a:rPr>
                            <m:t>𝑇</m:t>
                          </m:r>
                        </m:e>
                      </m:d>
                      <m:r>
                        <a:rPr lang="it-IT" sz="2400" b="0" i="1" smtClean="0">
                          <a:latin typeface="Cambria Math"/>
                        </a:rPr>
                        <m:t>= </m:t>
                      </m:r>
                      <m:d>
                        <m:dPr>
                          <m:begChr m:val="⟨"/>
                          <m:endChr m:val="⟩"/>
                          <m:ctrlPr>
                            <a:rPr lang="it-IT" sz="2400" b="0" i="1" smtClean="0">
                              <a:latin typeface="Cambria Math" panose="02040503050406030204" pitchFamily="18" charset="0"/>
                            </a:rPr>
                          </m:ctrlPr>
                        </m:dPr>
                        <m:e>
                          <m:sSub>
                            <m:sSubPr>
                              <m:ctrlPr>
                                <a:rPr lang="it-IT" sz="2400" b="0" i="1" smtClean="0">
                                  <a:latin typeface="Cambria Math" panose="02040503050406030204" pitchFamily="18" charset="0"/>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𝑡</m:t>
                          </m:r>
                          <m:r>
                            <a:rPr lang="it-IT" sz="2400" b="0" i="1" smtClean="0">
                              <a:latin typeface="Cambria Math"/>
                            </a:rPr>
                            <m:t>,</m:t>
                          </m:r>
                          <m:r>
                            <a:rPr lang="it-IT" sz="2400" b="0" i="1" smtClean="0">
                              <a:latin typeface="Cambria Math"/>
                            </a:rPr>
                            <m:t>𝑇</m:t>
                          </m:r>
                          <m:r>
                            <a:rPr lang="it-IT" sz="2400" b="0" i="1" smtClean="0">
                              <a:latin typeface="Cambria Math"/>
                            </a:rPr>
                            <m:t>)</m:t>
                          </m:r>
                        </m:e>
                      </m:d>
                    </m:oMath>
                  </m:oMathPara>
                </a14:m>
                <a:endParaRPr lang="en-US" sz="2400" dirty="0"/>
              </a:p>
            </p:txBody>
          </p:sp>
        </mc:Choice>
        <mc:Fallback>
          <p:sp>
            <p:nvSpPr>
              <p:cNvPr id="6" name="CasellaDiTesto 5">
                <a:extLst>
                  <a:ext uri="{FF2B5EF4-FFF2-40B4-BE49-F238E27FC236}">
                    <a16:creationId xmlns:a16="http://schemas.microsoft.com/office/drawing/2014/main" id="{F4EBD8A8-6AC6-291E-CA92-A826019BE7BD}"/>
                  </a:ext>
                </a:extLst>
              </p:cNvPr>
              <p:cNvSpPr txBox="1">
                <a:spLocks noRot="1" noChangeAspect="1" noMove="1" noResize="1" noEditPoints="1" noAdjustHandles="1" noChangeArrowheads="1" noChangeShapeType="1" noTextEdit="1"/>
              </p:cNvSpPr>
              <p:nvPr/>
            </p:nvSpPr>
            <p:spPr>
              <a:xfrm>
                <a:off x="1649723" y="2889755"/>
                <a:ext cx="2790892" cy="461665"/>
              </a:xfrm>
              <a:prstGeom prst="rect">
                <a:avLst/>
              </a:prstGeom>
              <a:blipFill>
                <a:blip r:embed="rId11"/>
                <a:stretch>
                  <a:fillRect b="-10976"/>
                </a:stretch>
              </a:blipFill>
              <a:ln w="38100">
                <a:solidFill>
                  <a:srgbClr val="FF0000"/>
                </a:solidFill>
              </a:ln>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446E38C5-6A79-8FF5-32DB-D5CB8FC84507}"/>
              </a:ext>
            </a:extLst>
          </p:cNvPr>
          <p:cNvSpPr txBox="1"/>
          <p:nvPr/>
        </p:nvSpPr>
        <p:spPr>
          <a:xfrm>
            <a:off x="5618535" y="2792697"/>
            <a:ext cx="6094378" cy="1015663"/>
          </a:xfrm>
          <a:prstGeom prst="rect">
            <a:avLst/>
          </a:prstGeom>
          <a:noFill/>
        </p:spPr>
        <p:txBody>
          <a:bodyPr wrap="square">
            <a:spAutoFit/>
          </a:bodyPr>
          <a:lstStyle/>
          <a:p>
            <a:r>
              <a:rPr lang="en-US" sz="2000" b="0" i="0" dirty="0">
                <a:solidFill>
                  <a:srgbClr val="222222"/>
                </a:solidFill>
                <a:effectLst/>
                <a:highlight>
                  <a:srgbClr val="FFFFFF"/>
                </a:highlight>
              </a:rPr>
              <a:t>The photocounts distribution function is obtained as an average over successive starting time t of the function</a:t>
            </a:r>
            <a:endParaRPr lang="it-IT" sz="2000" dirty="0"/>
          </a:p>
        </p:txBody>
      </p:sp>
      <p:sp>
        <p:nvSpPr>
          <p:cNvPr id="9" name="Freccia in giù 8">
            <a:extLst>
              <a:ext uri="{FF2B5EF4-FFF2-40B4-BE49-F238E27FC236}">
                <a16:creationId xmlns:a16="http://schemas.microsoft.com/office/drawing/2014/main" id="{292023AA-5AFA-0165-3A1D-1D461AA82DCC}"/>
              </a:ext>
            </a:extLst>
          </p:cNvPr>
          <p:cNvSpPr/>
          <p:nvPr/>
        </p:nvSpPr>
        <p:spPr>
          <a:xfrm rot="16200000">
            <a:off x="4776656" y="2866409"/>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C97B7560-87C9-E24E-D4E0-F1A730108862}"/>
                  </a:ext>
                </a:extLst>
              </p:cNvPr>
              <p:cNvSpPr txBox="1"/>
              <p:nvPr/>
            </p:nvSpPr>
            <p:spPr>
              <a:xfrm>
                <a:off x="366409" y="3994584"/>
                <a:ext cx="11125200" cy="707886"/>
              </a:xfrm>
              <a:prstGeom prst="rect">
                <a:avLst/>
              </a:prstGeom>
              <a:noFill/>
            </p:spPr>
            <p:txBody>
              <a:bodyPr wrap="square">
                <a:spAutoFit/>
              </a:bodyPr>
              <a:lstStyle/>
              <a:p>
                <a:pPr algn="just"/>
                <a:r>
                  <a:rPr lang="it-IT" sz="2000" dirty="0">
                    <a:cs typeface="Times New Roman" panose="02020603050405020304" pitchFamily="18" charset="0"/>
                  </a:rPr>
                  <a:t>The </a:t>
                </a:r>
                <a:r>
                  <a:rPr lang="it-IT" sz="2000" dirty="0" err="1">
                    <a:cs typeface="Times New Roman" panose="02020603050405020304" pitchFamily="18" charset="0"/>
                  </a:rPr>
                  <a:t>average</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over the successive </a:t>
                </a:r>
                <a:r>
                  <a:rPr lang="it-IT" sz="2000" dirty="0" err="1">
                    <a:cs typeface="Times New Roman" panose="02020603050405020304" pitchFamily="18" charset="0"/>
                  </a:rPr>
                  <a:t>starting</a:t>
                </a:r>
                <a:r>
                  <a:rPr lang="it-IT" sz="2000" dirty="0">
                    <a:cs typeface="Times New Roman" panose="02020603050405020304" pitchFamily="18" charset="0"/>
                  </a:rPr>
                  <a:t> time (</a:t>
                </a:r>
                <a:r>
                  <a:rPr lang="it-IT" sz="2000" dirty="0" err="1">
                    <a:cs typeface="Times New Roman" panose="02020603050405020304" pitchFamily="18" charset="0"/>
                  </a:rPr>
                  <a:t>as</a:t>
                </a:r>
                <a:r>
                  <a:rPr lang="it-IT" sz="2000" dirty="0">
                    <a:cs typeface="Times New Roman" panose="02020603050405020304" pitchFamily="18" charset="0"/>
                  </a:rPr>
                  <a:t> in </a:t>
                </a:r>
                <a:r>
                  <a:rPr lang="it-IT" sz="2000" dirty="0" err="1">
                    <a:cs typeface="Times New Roman" panose="02020603050405020304" pitchFamily="18" charset="0"/>
                  </a:rPr>
                  <a:t>our</a:t>
                </a:r>
                <a:r>
                  <a:rPr lang="it-IT" sz="2000" dirty="0">
                    <a:cs typeface="Times New Roman" panose="02020603050405020304" pitchFamily="18" charset="0"/>
                  </a:rPr>
                  <a:t> case) or </a:t>
                </a:r>
                <a:r>
                  <a:rPr lang="it-IT" sz="2000" dirty="0" err="1">
                    <a:cs typeface="Times New Roman" panose="02020603050405020304" pitchFamily="18" charset="0"/>
                  </a:rPr>
                  <a:t>as</a:t>
                </a:r>
                <a:r>
                  <a:rPr lang="it-IT" sz="2000" dirty="0">
                    <a:cs typeface="Times New Roman" panose="02020603050405020304" pitchFamily="18" charset="0"/>
                  </a:rPr>
                  <a:t> a </a:t>
                </a:r>
                <a:r>
                  <a:rPr lang="it-IT" sz="2000" dirty="0" err="1">
                    <a:cs typeface="Times New Roman" panose="02020603050405020304" pitchFamily="18" charset="0"/>
                  </a:rPr>
                  <a:t>statistical</a:t>
                </a:r>
                <a:r>
                  <a:rPr lang="it-IT" sz="2000" dirty="0">
                    <a:cs typeface="Times New Roman" panose="02020603050405020304" pitchFamily="18" charset="0"/>
                  </a:rPr>
                  <a:t> </a:t>
                </a:r>
                <a:r>
                  <a:rPr lang="it-IT" sz="2000" dirty="0" err="1">
                    <a:cs typeface="Times New Roman" panose="02020603050405020304" pitchFamily="18" charset="0"/>
                  </a:rPr>
                  <a:t>average</a:t>
                </a:r>
                <a:r>
                  <a:rPr lang="it-IT" sz="2000" dirty="0">
                    <a:cs typeface="Times New Roman" panose="02020603050405020304" pitchFamily="18" charset="0"/>
                  </a:rPr>
                  <a:t> over the </a:t>
                </a:r>
                <a:r>
                  <a:rPr lang="it-IT" sz="2000" dirty="0" err="1">
                    <a:cs typeface="Times New Roman" panose="02020603050405020304" pitchFamily="18" charset="0"/>
                  </a:rPr>
                  <a:t>intensity</a:t>
                </a:r>
                <a:r>
                  <a:rPr lang="it-IT" sz="2000" dirty="0">
                    <a:cs typeface="Times New Roman" panose="02020603050405020304" pitchFamily="18" charset="0"/>
                  </a:rPr>
                  <a:t> </a:t>
                </a:r>
                <a:r>
                  <a:rPr lang="it-IT" sz="2000" dirty="0" err="1">
                    <a:cs typeface="Times New Roman" panose="02020603050405020304" pitchFamily="18" charset="0"/>
                  </a:rPr>
                  <a:t>fluctuation</a:t>
                </a:r>
                <a:r>
                  <a:rPr lang="it-IT" sz="2000" dirty="0">
                    <a:cs typeface="Times New Roman" panose="02020603050405020304" pitchFamily="18" charset="0"/>
                  </a:rPr>
                  <a:t> of </a:t>
                </a:r>
                <a14:m>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𝐼</m:t>
                        </m:r>
                      </m:e>
                    </m:acc>
                    <m:r>
                      <a:rPr lang="it-IT" sz="2000" b="0" i="1" smtClean="0">
                        <a:latin typeface="Cambria Math" panose="02040503050406030204" pitchFamily="18" charset="0"/>
                      </a:rPr>
                      <m:t>(</m:t>
                    </m:r>
                    <m:r>
                      <a:rPr lang="it-IT" sz="2000" b="0" i="1" smtClean="0">
                        <a:latin typeface="Cambria Math" panose="02040503050406030204" pitchFamily="18" charset="0"/>
                      </a:rPr>
                      <m:t>𝑡</m:t>
                    </m:r>
                    <m:r>
                      <a:rPr lang="it-IT" sz="2000" b="0" i="1" smtClean="0">
                        <a:latin typeface="Cambria Math" panose="02040503050406030204" pitchFamily="18" charset="0"/>
                      </a:rPr>
                      <m:t>)</m:t>
                    </m:r>
                  </m:oMath>
                </a14:m>
                <a:endParaRPr lang="en-US" sz="2000" dirty="0"/>
              </a:p>
            </p:txBody>
          </p:sp>
        </mc:Choice>
        <mc:Fallback>
          <p:sp>
            <p:nvSpPr>
              <p:cNvPr id="10" name="CasellaDiTesto 9">
                <a:extLst>
                  <a:ext uri="{FF2B5EF4-FFF2-40B4-BE49-F238E27FC236}">
                    <a16:creationId xmlns:a16="http://schemas.microsoft.com/office/drawing/2014/main" id="{C97B7560-87C9-E24E-D4E0-F1A730108862}"/>
                  </a:ext>
                </a:extLst>
              </p:cNvPr>
              <p:cNvSpPr txBox="1">
                <a:spLocks noRot="1" noChangeAspect="1" noMove="1" noResize="1" noEditPoints="1" noAdjustHandles="1" noChangeArrowheads="1" noChangeShapeType="1" noTextEdit="1"/>
              </p:cNvSpPr>
              <p:nvPr/>
            </p:nvSpPr>
            <p:spPr>
              <a:xfrm>
                <a:off x="366409" y="3994584"/>
                <a:ext cx="11125200" cy="707886"/>
              </a:xfrm>
              <a:prstGeom prst="rect">
                <a:avLst/>
              </a:prstGeom>
              <a:blipFill>
                <a:blip r:embed="rId12"/>
                <a:stretch>
                  <a:fillRect l="-548" t="-4310" r="-603" b="-15517"/>
                </a:stretch>
              </a:blipFill>
            </p:spPr>
            <p:txBody>
              <a:bodyPr/>
              <a:lstStyle/>
              <a:p>
                <a:r>
                  <a:rPr lang="it-IT">
                    <a:noFill/>
                  </a:rPr>
                  <a:t> </a:t>
                </a:r>
              </a:p>
            </p:txBody>
          </p:sp>
        </mc:Fallback>
      </mc:AlternateContent>
      <p:grpSp>
        <p:nvGrpSpPr>
          <p:cNvPr id="11" name="Gruppo 10">
            <a:extLst>
              <a:ext uri="{FF2B5EF4-FFF2-40B4-BE49-F238E27FC236}">
                <a16:creationId xmlns:a16="http://schemas.microsoft.com/office/drawing/2014/main" id="{6CA3355B-C76E-912E-6E4F-0B24AAB3B684}"/>
              </a:ext>
            </a:extLst>
          </p:cNvPr>
          <p:cNvGrpSpPr/>
          <p:nvPr/>
        </p:nvGrpSpPr>
        <p:grpSpPr>
          <a:xfrm>
            <a:off x="2568175" y="4788395"/>
            <a:ext cx="7433445" cy="1290900"/>
            <a:chOff x="827584" y="476672"/>
            <a:chExt cx="7350483" cy="1290900"/>
          </a:xfrm>
        </p:grpSpPr>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E17BE6A-4665-864D-7EE2-1625FE2BF786}"/>
                    </a:ext>
                  </a:extLst>
                </p:cNvPr>
                <p:cNvSpPr txBox="1"/>
                <p:nvPr/>
              </p:nvSpPr>
              <p:spPr>
                <a:xfrm>
                  <a:off x="847341" y="1119896"/>
                  <a:ext cx="442566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it-IT" sz="2000" b="0" i="1" smtClean="0">
                                <a:latin typeface="Cambria Math"/>
                              </a:rPr>
                              <m:t>(</m:t>
                            </m:r>
                            <m:r>
                              <m:rPr>
                                <m:sty m:val="p"/>
                              </m:rPr>
                              <a:rPr lang="el-GR" sz="2000" b="0" i="1" smtClean="0">
                                <a:latin typeface="Cambria Math"/>
                                <a:ea typeface="Cambria Math"/>
                              </a:rPr>
                              <m:t>Δ</m:t>
                            </m:r>
                            <m:r>
                              <a:rPr lang="it-IT" sz="2000" b="0" i="1" smtClean="0">
                                <a:latin typeface="Cambria Math"/>
                                <a:ea typeface="Cambria Math"/>
                              </a:rPr>
                              <m:t>𝑚</m:t>
                            </m:r>
                            <m:r>
                              <a:rPr lang="it-IT" sz="2000" b="0" i="1" smtClean="0">
                                <a:latin typeface="Cambria Math"/>
                                <a:ea typeface="Cambria Math"/>
                              </a:rPr>
                              <m:t>)</m:t>
                            </m:r>
                          </m:e>
                          <m:sup>
                            <m:r>
                              <a:rPr lang="it-IT" sz="2000" b="0" i="1" smtClean="0">
                                <a:latin typeface="Cambria Math"/>
                              </a:rPr>
                              <m:t>2</m:t>
                            </m:r>
                          </m:sup>
                        </m:sSup>
                        <m:r>
                          <a:rPr lang="it-IT" sz="2000" b="0" i="1" smtClean="0">
                            <a:latin typeface="Cambria Math"/>
                          </a:rPr>
                          <m:t>=</m:t>
                        </m:r>
                        <m:d>
                          <m:dPr>
                            <m:begChr m:val="⟨"/>
                            <m:endChr m:val="⟩"/>
                            <m:ctrlPr>
                              <a:rPr lang="it-IT" sz="2000" b="0" i="1" smtClean="0">
                                <a:latin typeface="Cambria Math" panose="02040503050406030204" pitchFamily="18" charset="0"/>
                              </a:rPr>
                            </m:ctrlPr>
                          </m:dPr>
                          <m:e>
                            <m:r>
                              <a:rPr lang="it-IT" sz="2000" b="0" i="1" smtClean="0">
                                <a:latin typeface="Cambria Math"/>
                              </a:rPr>
                              <m:t>𝑚</m:t>
                            </m:r>
                          </m:e>
                        </m:d>
                        <m:r>
                          <a:rPr lang="it-IT" sz="2000" b="0" i="1" smtClean="0">
                            <a:latin typeface="Cambria Math"/>
                          </a:rPr>
                          <m:t>+ </m:t>
                        </m:r>
                        <m:sSup>
                          <m:sSupPr>
                            <m:ctrlPr>
                              <a:rPr lang="it-IT" sz="2000" b="0" i="1" smtClean="0">
                                <a:latin typeface="Cambria Math" panose="02040503050406030204" pitchFamily="18" charset="0"/>
                              </a:rPr>
                            </m:ctrlPr>
                          </m:sSupPr>
                          <m:e>
                            <m:r>
                              <a:rPr lang="it-IT" sz="2000" b="0" i="1" smtClean="0">
                                <a:latin typeface="Cambria Math"/>
                                <a:ea typeface="Cambria Math"/>
                              </a:rPr>
                              <m:t>𝜉</m:t>
                            </m:r>
                          </m:e>
                          <m:sup>
                            <m:r>
                              <a:rPr lang="it-IT" sz="2000" b="0" i="1" smtClean="0">
                                <a:latin typeface="Cambria Math"/>
                              </a:rPr>
                              <m:t>2</m:t>
                            </m:r>
                          </m:sup>
                        </m:sSup>
                        <m:sSup>
                          <m:sSupPr>
                            <m:ctrlPr>
                              <a:rPr lang="it-IT" sz="2000" b="0" i="1" smtClean="0">
                                <a:latin typeface="Cambria Math" panose="02040503050406030204" pitchFamily="18" charset="0"/>
                              </a:rPr>
                            </m:ctrlPr>
                          </m:sSupPr>
                          <m:e>
                            <m:r>
                              <a:rPr lang="it-IT" sz="2000" b="0" i="1" smtClean="0">
                                <a:latin typeface="Cambria Math"/>
                              </a:rPr>
                              <m:t>𝑇</m:t>
                            </m:r>
                          </m:e>
                          <m:sup>
                            <m:r>
                              <a:rPr lang="it-IT" sz="2000" b="0" i="1" smtClean="0">
                                <a:latin typeface="Cambria Math"/>
                              </a:rPr>
                              <m:t>2</m:t>
                            </m:r>
                          </m:sup>
                        </m:sSup>
                        <m:r>
                          <a:rPr lang="it-IT" sz="2000" b="0" i="1" smtClean="0">
                            <a:latin typeface="Cambria Math"/>
                          </a:rPr>
                          <m:t>[</m:t>
                        </m:r>
                        <m:d>
                          <m:dPr>
                            <m:begChr m:val="⟨"/>
                            <m:endChr m:val="⟩"/>
                            <m:ctrlPr>
                              <a:rPr lang="it-IT" sz="2000" b="0" i="1" smtClean="0">
                                <a:latin typeface="Cambria Math" panose="02040503050406030204" pitchFamily="18" charset="0"/>
                              </a:rPr>
                            </m:ctrlPr>
                          </m:dPr>
                          <m:e>
                            <m:acc>
                              <m:accPr>
                                <m:chr m:val="̅"/>
                                <m:ctrlPr>
                                  <a:rPr lang="it-IT" sz="2000" b="0" i="1" smtClean="0">
                                    <a:latin typeface="Cambria Math" panose="02040503050406030204" pitchFamily="18" charset="0"/>
                                  </a:rPr>
                                </m:ctrlPr>
                              </m:accPr>
                              <m:e>
                                <m:r>
                                  <a:rPr lang="it-IT" sz="2000" b="0" i="1" smtClean="0">
                                    <a:latin typeface="Cambria Math"/>
                                  </a:rPr>
                                  <m:t>𝐼</m:t>
                                </m:r>
                              </m:e>
                            </m:acc>
                            <m:r>
                              <a:rPr lang="it-IT" sz="2000" b="0" i="1" smtClean="0">
                                <a:latin typeface="Cambria Math"/>
                              </a:rPr>
                              <m:t>(</m:t>
                            </m:r>
                            <m:r>
                              <a:rPr lang="it-IT" sz="2000" b="0" i="1" smtClean="0">
                                <a:latin typeface="Cambria Math"/>
                              </a:rPr>
                              <m:t>𝑡</m:t>
                            </m:r>
                            <m:r>
                              <a:rPr lang="it-IT" sz="2000" b="0" i="1" smtClean="0">
                                <a:latin typeface="Cambria Math"/>
                              </a:rPr>
                              <m:t>.</m:t>
                            </m:r>
                            <m:r>
                              <a:rPr lang="it-IT" sz="2000" b="0" i="1" smtClean="0">
                                <a:latin typeface="Cambria Math"/>
                              </a:rPr>
                              <m:t>𝑇</m:t>
                            </m:r>
                            <m:sSup>
                              <m:sSupPr>
                                <m:ctrlPr>
                                  <a:rPr lang="it-IT" sz="2000" b="0" i="1" smtClean="0">
                                    <a:latin typeface="Cambria Math" panose="02040503050406030204" pitchFamily="18" charset="0"/>
                                  </a:rPr>
                                </m:ctrlPr>
                              </m:sSupPr>
                              <m:e>
                                <m:r>
                                  <a:rPr lang="it-IT" sz="2000" b="0" i="1" smtClean="0">
                                    <a:latin typeface="Cambria Math"/>
                                  </a:rPr>
                                  <m:t>)</m:t>
                                </m:r>
                              </m:e>
                              <m:sup>
                                <m:r>
                                  <a:rPr lang="it-IT" sz="2000" b="0" i="1" smtClean="0">
                                    <a:latin typeface="Cambria Math"/>
                                  </a:rPr>
                                  <m:t>2</m:t>
                                </m:r>
                              </m:sup>
                            </m:sSup>
                          </m:e>
                        </m:d>
                        <m:r>
                          <a:rPr lang="it-IT" sz="2000" b="0" i="1" smtClean="0">
                            <a:latin typeface="Cambria Math"/>
                          </a:rPr>
                          <m:t> − </m:t>
                        </m:r>
                        <m:sSup>
                          <m:sSupPr>
                            <m:ctrlPr>
                              <a:rPr lang="it-IT" sz="2000" b="0" i="1" smtClean="0">
                                <a:latin typeface="Cambria Math" panose="02040503050406030204" pitchFamily="18" charset="0"/>
                              </a:rPr>
                            </m:ctrlPr>
                          </m:sSupPr>
                          <m:e>
                            <m:acc>
                              <m:accPr>
                                <m:chr m:val="̅"/>
                                <m:ctrlPr>
                                  <a:rPr lang="it-IT" sz="2000" b="0" i="1" smtClean="0">
                                    <a:latin typeface="Cambria Math" panose="02040503050406030204" pitchFamily="18" charset="0"/>
                                  </a:rPr>
                                </m:ctrlPr>
                              </m:accPr>
                              <m:e>
                                <m:r>
                                  <a:rPr lang="it-IT" sz="2000" b="0" i="1" smtClean="0">
                                    <a:latin typeface="Cambria Math"/>
                                  </a:rPr>
                                  <m:t>𝐼</m:t>
                                </m:r>
                              </m:e>
                            </m:acc>
                          </m:e>
                          <m:sup>
                            <m:r>
                              <a:rPr lang="it-IT" sz="2000" b="0" i="1" smtClean="0">
                                <a:latin typeface="Cambria Math"/>
                              </a:rPr>
                              <m:t>2</m:t>
                            </m:r>
                          </m:sup>
                        </m:sSup>
                        <m:r>
                          <a:rPr lang="it-IT" sz="2000" b="0" i="1" smtClean="0">
                            <a:latin typeface="Cambria Math"/>
                          </a:rPr>
                          <m:t>]</m:t>
                        </m:r>
                      </m:oMath>
                    </m:oMathPara>
                  </a14:m>
                  <a:endParaRPr lang="en-US" sz="2000" dirty="0"/>
                </a:p>
              </p:txBody>
            </p:sp>
          </mc:Choice>
          <mc:Fallback xmlns="">
            <p:sp>
              <p:nvSpPr>
                <p:cNvPr id="14" name="CasellaDiTesto 13">
                  <a:extLst>
                    <a:ext uri="{FF2B5EF4-FFF2-40B4-BE49-F238E27FC236}">
                      <a16:creationId xmlns:a16="http://schemas.microsoft.com/office/drawing/2014/main" id="{6B4F0E5B-6689-784F-BBF9-A797AFD71DEB}"/>
                    </a:ext>
                  </a:extLst>
                </p:cNvPr>
                <p:cNvSpPr txBox="1">
                  <a:spLocks noRot="1" noChangeAspect="1" noMove="1" noResize="1" noEditPoints="1" noAdjustHandles="1" noChangeArrowheads="1" noChangeShapeType="1" noTextEdit="1"/>
                </p:cNvSpPr>
                <p:nvPr/>
              </p:nvSpPr>
              <p:spPr>
                <a:xfrm>
                  <a:off x="847341" y="1119896"/>
                  <a:ext cx="4425669" cy="400110"/>
                </a:xfrm>
                <a:prstGeom prst="rect">
                  <a:avLst/>
                </a:prstGeom>
                <a:blipFill>
                  <a:blip r:embed="rId4"/>
                  <a:stretch>
                    <a:fillRect b="-1515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B0F4617B-4042-E2EC-A903-9ABB42C4EAA4}"/>
                    </a:ext>
                  </a:extLst>
                </p:cNvPr>
                <p:cNvSpPr txBox="1"/>
                <p:nvPr/>
              </p:nvSpPr>
              <p:spPr>
                <a:xfrm>
                  <a:off x="5780758" y="928368"/>
                  <a:ext cx="2358490" cy="839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it-IT" sz="2000" b="0" i="1" smtClean="0">
                                <a:latin typeface="Cambria Math"/>
                              </a:rPr>
                              <m:t>𝑚</m:t>
                            </m:r>
                          </m:e>
                        </m:d>
                        <m:r>
                          <a:rPr lang="it-IT" sz="2000" b="0" i="1" smtClean="0">
                            <a:latin typeface="Cambria Math"/>
                          </a:rPr>
                          <m:t>=</m:t>
                        </m:r>
                        <m:nary>
                          <m:naryPr>
                            <m:chr m:val="∑"/>
                            <m:supHide m:val="on"/>
                            <m:ctrlPr>
                              <a:rPr lang="it-IT" sz="2000" b="0" i="1" smtClean="0">
                                <a:latin typeface="Cambria Math" panose="02040503050406030204" pitchFamily="18" charset="0"/>
                              </a:rPr>
                            </m:ctrlPr>
                          </m:naryPr>
                          <m:sub>
                            <m:r>
                              <m:rPr>
                                <m:brk m:alnAt="7"/>
                              </m:rPr>
                              <a:rPr lang="it-IT" sz="2000" b="0" i="1" smtClean="0">
                                <a:latin typeface="Cambria Math"/>
                              </a:rPr>
                              <m:t>𝑚</m:t>
                            </m:r>
                          </m:sub>
                          <m:sup/>
                          <m:e>
                            <m:r>
                              <a:rPr lang="it-IT" sz="2000" b="0" i="1" smtClean="0">
                                <a:latin typeface="Cambria Math"/>
                              </a:rPr>
                              <m:t>𝑚</m:t>
                            </m:r>
                            <m:sSub>
                              <m:sSubPr>
                                <m:ctrlPr>
                                  <a:rPr lang="it-IT" sz="2000" b="0" i="1" smtClean="0">
                                    <a:latin typeface="Cambria Math" panose="02040503050406030204" pitchFamily="18" charset="0"/>
                                  </a:rPr>
                                </m:ctrlPr>
                              </m:sSubPr>
                              <m:e>
                                <m:r>
                                  <a:rPr lang="it-IT" sz="2000" b="0" i="1" smtClean="0">
                                    <a:latin typeface="Cambria Math"/>
                                  </a:rPr>
                                  <m:t> </m:t>
                                </m:r>
                                <m:r>
                                  <a:rPr lang="it-IT" sz="2000" b="0" i="1" smtClean="0">
                                    <a:latin typeface="Cambria Math"/>
                                  </a:rPr>
                                  <m:t>𝑃</m:t>
                                </m:r>
                              </m:e>
                              <m:sub>
                                <m:r>
                                  <a:rPr lang="it-IT" sz="2000" b="0" i="1" smtClean="0">
                                    <a:latin typeface="Cambria Math"/>
                                  </a:rPr>
                                  <m:t>𝑚</m:t>
                                </m:r>
                              </m:sub>
                            </m:sSub>
                            <m:r>
                              <a:rPr lang="it-IT" sz="2000" b="0" i="1" smtClean="0">
                                <a:latin typeface="Cambria Math"/>
                              </a:rPr>
                              <m:t>(</m:t>
                            </m:r>
                            <m:r>
                              <a:rPr lang="it-IT" sz="2000" b="0" i="1" smtClean="0">
                                <a:latin typeface="Cambria Math"/>
                              </a:rPr>
                              <m:t>𝑇</m:t>
                            </m:r>
                            <m:r>
                              <a:rPr lang="it-IT" sz="2000" b="0" i="1" smtClean="0">
                                <a:latin typeface="Cambria Math"/>
                              </a:rPr>
                              <m:t>)</m:t>
                            </m:r>
                          </m:e>
                        </m:nary>
                      </m:oMath>
                    </m:oMathPara>
                  </a14:m>
                  <a:endParaRPr lang="en-US" sz="2000" dirty="0"/>
                </a:p>
              </p:txBody>
            </p:sp>
          </mc:Choice>
          <mc:Fallback xmlns="">
            <p:sp>
              <p:nvSpPr>
                <p:cNvPr id="15" name="CasellaDiTesto 14">
                  <a:extLst>
                    <a:ext uri="{FF2B5EF4-FFF2-40B4-BE49-F238E27FC236}">
                      <a16:creationId xmlns:a16="http://schemas.microsoft.com/office/drawing/2014/main" id="{A420B6AC-5C8F-5028-B62E-7EAF9BB4FC0E}"/>
                    </a:ext>
                  </a:extLst>
                </p:cNvPr>
                <p:cNvSpPr txBox="1">
                  <a:spLocks noRot="1" noChangeAspect="1" noMove="1" noResize="1" noEditPoints="1" noAdjustHandles="1" noChangeArrowheads="1" noChangeShapeType="1" noTextEdit="1"/>
                </p:cNvSpPr>
                <p:nvPr/>
              </p:nvSpPr>
              <p:spPr>
                <a:xfrm>
                  <a:off x="5780758" y="928368"/>
                  <a:ext cx="2358490" cy="839204"/>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2" name="CasellaDiTesto 21">
                  <a:extLst>
                    <a:ext uri="{FF2B5EF4-FFF2-40B4-BE49-F238E27FC236}">
                      <a16:creationId xmlns:a16="http://schemas.microsoft.com/office/drawing/2014/main" id="{A1D6440D-A2FD-7D30-13E4-6B3438D278DE}"/>
                    </a:ext>
                  </a:extLst>
                </p:cNvPr>
                <p:cNvSpPr txBox="1"/>
                <p:nvPr/>
              </p:nvSpPr>
              <p:spPr>
                <a:xfrm>
                  <a:off x="827584" y="476672"/>
                  <a:ext cx="7350483" cy="400110"/>
                </a:xfrm>
                <a:prstGeom prst="rect">
                  <a:avLst/>
                </a:prstGeom>
                <a:noFill/>
              </p:spPr>
              <p:txBody>
                <a:bodyPr wrap="none" rtlCol="0">
                  <a:spAutoFit/>
                </a:bodyPr>
                <a:lstStyle/>
                <a:p>
                  <a:r>
                    <a:rPr lang="it-IT" sz="2000" dirty="0" err="1">
                      <a:cs typeface="Times New Roman" panose="02020603050405020304" pitchFamily="18" charset="0"/>
                    </a:rPr>
                    <a:t>We</a:t>
                  </a:r>
                  <a:r>
                    <a:rPr lang="it-IT" sz="2000" dirty="0">
                      <a:cs typeface="Times New Roman" panose="02020603050405020304" pitchFamily="18" charset="0"/>
                    </a:rPr>
                    <a:t> can </a:t>
                  </a:r>
                  <a:r>
                    <a:rPr lang="it-IT" sz="2000" dirty="0" err="1">
                      <a:cs typeface="Times New Roman" panose="02020603050405020304" pitchFamily="18" charset="0"/>
                    </a:rPr>
                    <a:t>define</a:t>
                  </a:r>
                  <a:r>
                    <a:rPr lang="it-IT" sz="2000" dirty="0">
                      <a:cs typeface="Times New Roman" panose="02020603050405020304" pitchFamily="18" charset="0"/>
                    </a:rPr>
                    <a:t> the </a:t>
                  </a:r>
                  <a:r>
                    <a:rPr lang="it-IT" sz="2000" dirty="0" err="1">
                      <a:cs typeface="Times New Roman" panose="02020603050405020304" pitchFamily="18" charset="0"/>
                    </a:rPr>
                    <a:t>mean</a:t>
                  </a:r>
                  <a:r>
                    <a:rPr lang="it-IT" sz="2000" dirty="0">
                      <a:cs typeface="Times New Roman" panose="02020603050405020304" pitchFamily="18" charset="0"/>
                    </a:rPr>
                    <a:t> </a:t>
                  </a:r>
                  <a:r>
                    <a:rPr lang="it-IT" sz="2000" dirty="0" err="1">
                      <a:cs typeface="Times New Roman" panose="02020603050405020304" pitchFamily="18" charset="0"/>
                    </a:rPr>
                    <a:t>number</a:t>
                  </a:r>
                  <a:r>
                    <a:rPr lang="it-IT" sz="2000" dirty="0">
                      <a:cs typeface="Times New Roman" panose="02020603050405020304" pitchFamily="18" charset="0"/>
                    </a:rPr>
                    <a:t> of </a:t>
                  </a:r>
                  <a:r>
                    <a:rPr lang="it-IT" sz="2000" dirty="0" err="1">
                      <a:cs typeface="Times New Roman" panose="02020603050405020304" pitchFamily="18" charset="0"/>
                    </a:rPr>
                    <a:t>counts</a:t>
                  </a:r>
                  <a:r>
                    <a:rPr lang="it-IT" sz="2000" dirty="0">
                      <a:cs typeface="Times New Roman" panose="02020603050405020304" pitchFamily="18" charset="0"/>
                    </a:rPr>
                    <a:t> </a:t>
                  </a:r>
                  <a14:m>
                    <m:oMath xmlns:m="http://schemas.openxmlformats.org/officeDocument/2006/math">
                      <m:d>
                        <m:dPr>
                          <m:begChr m:val="⟨"/>
                          <m:endChr m:val="⟩"/>
                          <m:ctrlPr>
                            <a:rPr lang="en-US" sz="2000" i="1" smtClean="0">
                              <a:latin typeface="Cambria Math" panose="02040503050406030204" pitchFamily="18" charset="0"/>
                            </a:rPr>
                          </m:ctrlPr>
                        </m:dPr>
                        <m:e>
                          <m:r>
                            <a:rPr lang="it-IT" sz="2000" b="0" i="1" smtClean="0">
                              <a:latin typeface="Cambria Math"/>
                            </a:rPr>
                            <m:t>𝑚</m:t>
                          </m:r>
                        </m:e>
                      </m:d>
                    </m:oMath>
                  </a14:m>
                  <a:r>
                    <a:rPr lang="it-IT" sz="2000" dirty="0">
                      <a:cs typeface="Times New Roman" panose="02020603050405020304" pitchFamily="18" charset="0"/>
                    </a:rPr>
                    <a:t>  and a </a:t>
                  </a:r>
                  <a:r>
                    <a:rPr lang="it-IT" sz="2000" dirty="0" err="1">
                      <a:cs typeface="Times New Roman" panose="02020603050405020304" pitchFamily="18" charset="0"/>
                    </a:rPr>
                    <a:t>variance</a:t>
                  </a:r>
                  <a:r>
                    <a:rPr lang="it-IT" sz="2000" dirty="0">
                      <a:cs typeface="Times New Roman" panose="02020603050405020304" pitchFamily="18" charset="0"/>
                    </a:rPr>
                    <a:t>: </a:t>
                  </a:r>
                  <a:endParaRPr lang="en-US" sz="2000" dirty="0">
                    <a:cs typeface="Times New Roman" panose="02020603050405020304" pitchFamily="18" charset="0"/>
                  </a:endParaRPr>
                </a:p>
              </p:txBody>
            </p:sp>
          </mc:Choice>
          <mc:Fallback>
            <p:sp>
              <p:nvSpPr>
                <p:cNvPr id="22" name="CasellaDiTesto 21">
                  <a:extLst>
                    <a:ext uri="{FF2B5EF4-FFF2-40B4-BE49-F238E27FC236}">
                      <a16:creationId xmlns:a16="http://schemas.microsoft.com/office/drawing/2014/main" id="{A1D6440D-A2FD-7D30-13E4-6B3438D278DE}"/>
                    </a:ext>
                  </a:extLst>
                </p:cNvPr>
                <p:cNvSpPr txBox="1">
                  <a:spLocks noRot="1" noChangeAspect="1" noMove="1" noResize="1" noEditPoints="1" noAdjustHandles="1" noChangeArrowheads="1" noChangeShapeType="1" noTextEdit="1"/>
                </p:cNvSpPr>
                <p:nvPr/>
              </p:nvSpPr>
              <p:spPr>
                <a:xfrm>
                  <a:off x="827584" y="476672"/>
                  <a:ext cx="7350483" cy="400110"/>
                </a:xfrm>
                <a:prstGeom prst="rect">
                  <a:avLst/>
                </a:prstGeom>
                <a:blipFill>
                  <a:blip r:embed="rId13"/>
                  <a:stretch>
                    <a:fillRect l="-820" t="-6061" b="-27273"/>
                  </a:stretch>
                </a:blipFill>
              </p:spPr>
              <p:txBody>
                <a:bodyPr/>
                <a:lstStyle/>
                <a:p>
                  <a:r>
                    <a:rPr lang="it-IT">
                      <a:noFill/>
                    </a:rPr>
                    <a:t> </a:t>
                  </a:r>
                </a:p>
              </p:txBody>
            </p:sp>
          </mc:Fallback>
        </mc:AlternateContent>
        <p:sp>
          <p:nvSpPr>
            <p:cNvPr id="25" name="Rettangolo 24">
              <a:extLst>
                <a:ext uri="{FF2B5EF4-FFF2-40B4-BE49-F238E27FC236}">
                  <a16:creationId xmlns:a16="http://schemas.microsoft.com/office/drawing/2014/main" id="{14A1540F-7CE0-C04A-76F5-7D747E1107CF}"/>
                </a:ext>
              </a:extLst>
            </p:cNvPr>
            <p:cNvSpPr/>
            <p:nvPr/>
          </p:nvSpPr>
          <p:spPr>
            <a:xfrm>
              <a:off x="827585" y="476672"/>
              <a:ext cx="7311663" cy="12909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asellaDiTesto 25">
            <a:extLst>
              <a:ext uri="{FF2B5EF4-FFF2-40B4-BE49-F238E27FC236}">
                <a16:creationId xmlns:a16="http://schemas.microsoft.com/office/drawing/2014/main" id="{925475A8-8617-AC03-916D-E016D819046B}"/>
              </a:ext>
            </a:extLst>
          </p:cNvPr>
          <p:cNvSpPr txBox="1"/>
          <p:nvPr/>
        </p:nvSpPr>
        <p:spPr>
          <a:xfrm>
            <a:off x="2568175" y="6361714"/>
            <a:ext cx="7055649" cy="338554"/>
          </a:xfrm>
          <a:prstGeom prst="rect">
            <a:avLst/>
          </a:prstGeom>
          <a:noFill/>
        </p:spPr>
        <p:txBody>
          <a:bodyPr wrap="none" rtlCol="0">
            <a:spAutoFit/>
          </a:bodyPr>
          <a:lstStyle/>
          <a:p>
            <a:r>
              <a:rPr lang="it-IT" sz="1600" i="1" dirty="0">
                <a:solidFill>
                  <a:srgbClr val="0070C0"/>
                </a:solidFill>
                <a:cs typeface="Times New Roman" panose="02020603050405020304" pitchFamily="18" charset="0"/>
              </a:rPr>
              <a:t>R. </a:t>
            </a:r>
            <a:r>
              <a:rPr lang="it-IT" sz="1600" i="1" dirty="0" err="1">
                <a:solidFill>
                  <a:srgbClr val="0070C0"/>
                </a:solidFill>
                <a:cs typeface="Times New Roman" panose="02020603050405020304" pitchFamily="18" charset="0"/>
              </a:rPr>
              <a:t>Loudon</a:t>
            </a:r>
            <a:r>
              <a:rPr lang="it-IT" sz="1600" i="1" dirty="0">
                <a:solidFill>
                  <a:srgbClr val="0070C0"/>
                </a:solidFill>
                <a:cs typeface="Times New Roman" panose="02020603050405020304" pitchFamily="18" charset="0"/>
              </a:rPr>
              <a:t>, «The Quantum Theory of Light», Oxford Science </a:t>
            </a:r>
            <a:r>
              <a:rPr lang="it-IT" sz="1600" i="1" dirty="0" err="1">
                <a:solidFill>
                  <a:srgbClr val="0070C0"/>
                </a:solidFill>
                <a:cs typeface="Times New Roman" panose="02020603050405020304" pitchFamily="18" charset="0"/>
              </a:rPr>
              <a:t>Pubblication</a:t>
            </a:r>
            <a:r>
              <a:rPr lang="it-IT" sz="1600" i="1" dirty="0">
                <a:solidFill>
                  <a:srgbClr val="0070C0"/>
                </a:solidFill>
                <a:cs typeface="Times New Roman" panose="02020603050405020304" pitchFamily="18" charset="0"/>
              </a:rPr>
              <a:t> (2000)</a:t>
            </a:r>
            <a:endParaRPr lang="en-US" sz="1600" i="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578281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F020183-C83D-CDFA-9443-65B7E8B543EC}"/>
              </a:ext>
            </a:extLst>
          </p:cNvPr>
          <p:cNvSpPr txBox="1"/>
          <p:nvPr/>
        </p:nvSpPr>
        <p:spPr>
          <a:xfrm>
            <a:off x="366409" y="97276"/>
            <a:ext cx="11459182" cy="769441"/>
          </a:xfrm>
          <a:prstGeom prst="rect">
            <a:avLst/>
          </a:prstGeom>
          <a:noFill/>
        </p:spPr>
        <p:txBody>
          <a:bodyPr wrap="square" rtlCol="0">
            <a:spAutoFit/>
          </a:bodyPr>
          <a:lstStyle/>
          <a:p>
            <a:r>
              <a:rPr lang="it-IT" sz="4400" dirty="0">
                <a:latin typeface="+mj-lt"/>
              </a:rPr>
              <a:t>Data </a:t>
            </a:r>
            <a:r>
              <a:rPr lang="it-IT" sz="4400" dirty="0" err="1">
                <a:latin typeface="+mj-lt"/>
              </a:rPr>
              <a:t>analysis</a:t>
            </a:r>
            <a:r>
              <a:rPr lang="it-IT" sz="4400" dirty="0">
                <a:latin typeface="+mj-lt"/>
              </a:rPr>
              <a:t> -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p:sp>
        <p:nvSpPr>
          <p:cNvPr id="20" name="CasellaDiTesto 19">
            <a:extLst>
              <a:ext uri="{FF2B5EF4-FFF2-40B4-BE49-F238E27FC236}">
                <a16:creationId xmlns:a16="http://schemas.microsoft.com/office/drawing/2014/main" id="{BCA6A033-D560-FF76-4004-DFF1863E5A75}"/>
              </a:ext>
            </a:extLst>
          </p:cNvPr>
          <p:cNvSpPr txBox="1"/>
          <p:nvPr/>
        </p:nvSpPr>
        <p:spPr>
          <a:xfrm>
            <a:off x="366409" y="963994"/>
            <a:ext cx="10139463" cy="400110"/>
          </a:xfrm>
          <a:prstGeom prst="rect">
            <a:avLst/>
          </a:prstGeom>
          <a:noFill/>
        </p:spPr>
        <p:txBody>
          <a:bodyPr wrap="square">
            <a:spAutoFit/>
          </a:bodyPr>
          <a:lstStyle/>
          <a:p>
            <a:r>
              <a:rPr lang="en-US" sz="2000" b="0" i="0" dirty="0">
                <a:solidFill>
                  <a:srgbClr val="222222"/>
                </a:solidFill>
                <a:effectLst/>
                <a:highlight>
                  <a:srgbClr val="FFFFFF"/>
                </a:highlight>
              </a:rPr>
              <a:t>There are only </a:t>
            </a:r>
            <a:r>
              <a:rPr lang="en-US" sz="2000" dirty="0">
                <a:solidFill>
                  <a:srgbClr val="222222"/>
                </a:solidFill>
                <a:highlight>
                  <a:srgbClr val="FFFFFF"/>
                </a:highlight>
              </a:rPr>
              <a:t>two opposite cases </a:t>
            </a:r>
            <a:r>
              <a:rPr lang="en-US" sz="2000" b="0" i="0" dirty="0">
                <a:solidFill>
                  <a:srgbClr val="222222"/>
                </a:solidFill>
                <a:effectLst/>
                <a:highlight>
                  <a:srgbClr val="FFFFFF"/>
                </a:highlight>
              </a:rPr>
              <a:t>where the average can be obtained in an analytical form:</a:t>
            </a:r>
            <a:endParaRPr lang="it-IT" sz="2000" dirty="0"/>
          </a:p>
        </p:txBody>
      </p:sp>
      <p:grpSp>
        <p:nvGrpSpPr>
          <p:cNvPr id="6" name="Gruppo 5">
            <a:extLst>
              <a:ext uri="{FF2B5EF4-FFF2-40B4-BE49-F238E27FC236}">
                <a16:creationId xmlns:a16="http://schemas.microsoft.com/office/drawing/2014/main" id="{FE830FF9-C435-9E32-2BBC-9381AF2179A4}"/>
              </a:ext>
            </a:extLst>
          </p:cNvPr>
          <p:cNvGrpSpPr/>
          <p:nvPr/>
        </p:nvGrpSpPr>
        <p:grpSpPr>
          <a:xfrm>
            <a:off x="1019701" y="2006593"/>
            <a:ext cx="9637494" cy="628377"/>
            <a:chOff x="855339" y="1359502"/>
            <a:chExt cx="9637494" cy="628377"/>
          </a:xfrm>
        </p:grpSpPr>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19D2A00-38DD-E71E-503C-406E4151369D}"/>
                    </a:ext>
                  </a:extLst>
                </p:cNvPr>
                <p:cNvSpPr txBox="1"/>
                <p:nvPr/>
              </p:nvSpPr>
              <p:spPr>
                <a:xfrm>
                  <a:off x="855339" y="1359502"/>
                  <a:ext cx="2297873" cy="628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𝑃</m:t>
                            </m:r>
                          </m:e>
                          <m:sub>
                            <m:r>
                              <a:rPr lang="it-IT" b="0" i="1" smtClean="0">
                                <a:latin typeface="Cambria Math"/>
                              </a:rPr>
                              <m:t>𝑚</m:t>
                            </m:r>
                          </m:sub>
                        </m:sSub>
                        <m:d>
                          <m:dPr>
                            <m:ctrlPr>
                              <a:rPr lang="it-IT" b="0" i="1" smtClean="0">
                                <a:latin typeface="Cambria Math" panose="02040503050406030204" pitchFamily="18" charset="0"/>
                              </a:rPr>
                            </m:ctrlPr>
                          </m:dPr>
                          <m:e>
                            <m:r>
                              <a:rPr lang="it-IT" b="0" i="1" smtClean="0">
                                <a:latin typeface="Cambria Math"/>
                              </a:rPr>
                              <m:t>𝑇</m:t>
                            </m:r>
                          </m:e>
                        </m:d>
                        <m:r>
                          <a:rPr lang="it-IT" b="0" i="1" smtClean="0">
                            <a:latin typeface="Cambria Math"/>
                          </a:rPr>
                          <m:t>=</m:t>
                        </m:r>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r>
                                      <a:rPr lang="it-IT" b="0" i="1" smtClean="0">
                                        <a:latin typeface="Cambria Math"/>
                                      </a:rPr>
                                      <m:t>𝑚</m:t>
                                    </m:r>
                                  </m:e>
                                </m:d>
                              </m:e>
                              <m:sup>
                                <m:r>
                                  <a:rPr lang="it-IT" b="0" i="1" smtClean="0">
                                    <a:latin typeface="Cambria Math"/>
                                  </a:rPr>
                                  <m:t>𝑚</m:t>
                                </m:r>
                              </m:sup>
                            </m:sSup>
                          </m:num>
                          <m:den>
                            <m:r>
                              <a:rPr lang="it-IT" b="0" i="1" smtClean="0">
                                <a:latin typeface="Cambria Math"/>
                              </a:rPr>
                              <m:t>𝑚</m:t>
                            </m:r>
                            <m:r>
                              <a:rPr lang="it-IT" b="0" i="1" smtClean="0">
                                <a:latin typeface="Cambria Math"/>
                              </a:rPr>
                              <m:t>!</m:t>
                            </m:r>
                          </m:den>
                        </m:f>
                        <m:r>
                          <a:rPr lang="it-IT" b="0" i="1" smtClean="0">
                            <a:latin typeface="Cambria Math"/>
                          </a:rPr>
                          <m:t> </m:t>
                        </m:r>
                        <m:sSup>
                          <m:sSupPr>
                            <m:ctrlPr>
                              <a:rPr lang="it-IT" b="0" i="1" smtClean="0">
                                <a:latin typeface="Cambria Math" panose="02040503050406030204" pitchFamily="18" charset="0"/>
                              </a:rPr>
                            </m:ctrlPr>
                          </m:sSupPr>
                          <m:e>
                            <m:r>
                              <a:rPr lang="it-IT" b="0" i="1" smtClean="0">
                                <a:latin typeface="Cambria Math"/>
                              </a:rPr>
                              <m:t>𝑒</m:t>
                            </m:r>
                          </m:e>
                          <m:sup>
                            <m:r>
                              <a:rPr lang="it-IT" b="0" i="1" smtClean="0">
                                <a:latin typeface="Cambria Math"/>
                              </a:rPr>
                              <m:t>−</m:t>
                            </m:r>
                            <m:d>
                              <m:dPr>
                                <m:begChr m:val="⟨"/>
                                <m:endChr m:val="⟩"/>
                                <m:ctrlPr>
                                  <a:rPr lang="it-IT" b="0" i="1" smtClean="0">
                                    <a:latin typeface="Cambria Math" panose="02040503050406030204" pitchFamily="18" charset="0"/>
                                  </a:rPr>
                                </m:ctrlPr>
                              </m:dPr>
                              <m:e>
                                <m:r>
                                  <a:rPr lang="it-IT" b="0" i="1" smtClean="0">
                                    <a:latin typeface="Cambria Math"/>
                                  </a:rPr>
                                  <m:t>𝑚</m:t>
                                </m:r>
                              </m:e>
                            </m:d>
                          </m:sup>
                        </m:sSup>
                      </m:oMath>
                    </m:oMathPara>
                  </a14:m>
                  <a:endParaRPr lang="en-US" dirty="0"/>
                </a:p>
              </p:txBody>
            </p:sp>
          </mc:Choice>
          <mc:Fallback xmlns="">
            <p:sp>
              <p:nvSpPr>
                <p:cNvPr id="8" name="CasellaDiTesto 7">
                  <a:extLst>
                    <a:ext uri="{FF2B5EF4-FFF2-40B4-BE49-F238E27FC236}">
                      <a16:creationId xmlns:a16="http://schemas.microsoft.com/office/drawing/2014/main" id="{E19D2A00-38DD-E71E-503C-406E4151369D}"/>
                    </a:ext>
                  </a:extLst>
                </p:cNvPr>
                <p:cNvSpPr txBox="1">
                  <a:spLocks noRot="1" noChangeAspect="1" noMove="1" noResize="1" noEditPoints="1" noAdjustHandles="1" noChangeArrowheads="1" noChangeShapeType="1" noTextEdit="1"/>
                </p:cNvSpPr>
                <p:nvPr/>
              </p:nvSpPr>
              <p:spPr>
                <a:xfrm>
                  <a:off x="855339" y="1359502"/>
                  <a:ext cx="2297873" cy="62837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B78ADB7D-F2E3-4859-A9BC-9C9D2B0A9959}"/>
                    </a:ext>
                  </a:extLst>
                </p:cNvPr>
                <p:cNvSpPr txBox="1"/>
                <p:nvPr/>
              </p:nvSpPr>
              <p:spPr>
                <a:xfrm>
                  <a:off x="3250997" y="1554443"/>
                  <a:ext cx="12608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it-IT" b="0" i="1" smtClean="0">
                                <a:latin typeface="Cambria Math"/>
                              </a:rPr>
                              <m:t>𝑚</m:t>
                            </m:r>
                          </m:e>
                        </m:d>
                        <m:r>
                          <a:rPr lang="it-IT" b="0" i="1" smtClean="0">
                            <a:latin typeface="Cambria Math"/>
                          </a:rPr>
                          <m:t>=</m:t>
                        </m:r>
                        <m:r>
                          <a:rPr lang="it-IT" b="0" i="1" smtClean="0">
                            <a:latin typeface="Cambria Math"/>
                            <a:ea typeface="Cambria Math"/>
                          </a:rPr>
                          <m:t>𝜉</m:t>
                        </m:r>
                        <m:acc>
                          <m:accPr>
                            <m:chr m:val="̅"/>
                            <m:ctrlPr>
                              <a:rPr lang="it-IT" b="0" i="1" smtClean="0">
                                <a:latin typeface="Cambria Math" panose="02040503050406030204" pitchFamily="18" charset="0"/>
                                <a:ea typeface="Cambria Math"/>
                              </a:rPr>
                            </m:ctrlPr>
                          </m:accPr>
                          <m:e>
                            <m:r>
                              <a:rPr lang="it-IT" b="0" i="1" smtClean="0">
                                <a:latin typeface="Cambria Math"/>
                                <a:ea typeface="Cambria Math"/>
                              </a:rPr>
                              <m:t>𝐼</m:t>
                            </m:r>
                          </m:e>
                        </m:acc>
                        <m:r>
                          <a:rPr lang="it-IT" b="0" i="1" smtClean="0">
                            <a:latin typeface="Cambria Math"/>
                          </a:rPr>
                          <m:t>𝑇</m:t>
                        </m:r>
                      </m:oMath>
                    </m:oMathPara>
                  </a14:m>
                  <a:endParaRPr lang="en-US" dirty="0"/>
                </a:p>
              </p:txBody>
            </p:sp>
          </mc:Choice>
          <mc:Fallback xmlns="">
            <p:sp>
              <p:nvSpPr>
                <p:cNvPr id="9" name="CasellaDiTesto 8">
                  <a:extLst>
                    <a:ext uri="{FF2B5EF4-FFF2-40B4-BE49-F238E27FC236}">
                      <a16:creationId xmlns:a16="http://schemas.microsoft.com/office/drawing/2014/main" id="{B78ADB7D-F2E3-4859-A9BC-9C9D2B0A9959}"/>
                    </a:ext>
                  </a:extLst>
                </p:cNvPr>
                <p:cNvSpPr txBox="1">
                  <a:spLocks noRot="1" noChangeAspect="1" noMove="1" noResize="1" noEditPoints="1" noAdjustHandles="1" noChangeArrowheads="1" noChangeShapeType="1" noTextEdit="1"/>
                </p:cNvSpPr>
                <p:nvPr/>
              </p:nvSpPr>
              <p:spPr>
                <a:xfrm>
                  <a:off x="3250997" y="1554443"/>
                  <a:ext cx="1260858" cy="369332"/>
                </a:xfrm>
                <a:prstGeom prst="rect">
                  <a:avLst/>
                </a:prstGeom>
                <a:blipFill>
                  <a:blip r:embed="rId3"/>
                  <a:stretch>
                    <a:fillRect r="-9662"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C0C6D6DC-0A4A-D278-0C98-536ADBB9CBB3}"/>
                    </a:ext>
                  </a:extLst>
                </p:cNvPr>
                <p:cNvSpPr txBox="1"/>
                <p:nvPr/>
              </p:nvSpPr>
              <p:spPr>
                <a:xfrm>
                  <a:off x="4790733" y="1557246"/>
                  <a:ext cx="1588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it-IT" b="0" i="1" smtClean="0">
                                <a:latin typeface="Cambria Math"/>
                              </a:rPr>
                              <m:t>𝑚</m:t>
                            </m:r>
                          </m:e>
                        </m:d>
                        <m:r>
                          <a:rPr lang="it-IT" b="0" i="1" smtClean="0">
                            <a:latin typeface="Cambria Math"/>
                          </a:rPr>
                          <m:t>= </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m:rPr>
                                    <m:sty m:val="p"/>
                                  </m:rPr>
                                  <a:rPr lang="el-GR" b="0" i="1" smtClean="0">
                                    <a:latin typeface="Cambria Math"/>
                                    <a:ea typeface="Cambria Math"/>
                                  </a:rPr>
                                  <m:t>Δ</m:t>
                                </m:r>
                                <m:r>
                                  <a:rPr lang="it-IT" b="0" i="1" smtClean="0">
                                    <a:latin typeface="Cambria Math"/>
                                    <a:ea typeface="Cambria Math"/>
                                  </a:rPr>
                                  <m:t>𝑚</m:t>
                                </m:r>
                              </m:e>
                            </m:d>
                          </m:e>
                          <m:sup>
                            <m:r>
                              <a:rPr lang="it-IT" b="0" i="1" smtClean="0">
                                <a:latin typeface="Cambria Math"/>
                              </a:rPr>
                              <m:t>2</m:t>
                            </m:r>
                          </m:sup>
                        </m:sSup>
                      </m:oMath>
                    </m:oMathPara>
                  </a14:m>
                  <a:endParaRPr lang="en-US"/>
                </a:p>
              </p:txBody>
            </p:sp>
          </mc:Choice>
          <mc:Fallback xmlns="">
            <p:sp>
              <p:nvSpPr>
                <p:cNvPr id="10" name="CasellaDiTesto 9">
                  <a:extLst>
                    <a:ext uri="{FF2B5EF4-FFF2-40B4-BE49-F238E27FC236}">
                      <a16:creationId xmlns:a16="http://schemas.microsoft.com/office/drawing/2014/main" id="{C0C6D6DC-0A4A-D278-0C98-536ADBB9CBB3}"/>
                    </a:ext>
                  </a:extLst>
                </p:cNvPr>
                <p:cNvSpPr txBox="1">
                  <a:spLocks noRot="1" noChangeAspect="1" noMove="1" noResize="1" noEditPoints="1" noAdjustHandles="1" noChangeArrowheads="1" noChangeShapeType="1" noTextEdit="1"/>
                </p:cNvSpPr>
                <p:nvPr/>
              </p:nvSpPr>
              <p:spPr>
                <a:xfrm>
                  <a:off x="4790733" y="1557246"/>
                  <a:ext cx="1588832" cy="369332"/>
                </a:xfrm>
                <a:prstGeom prst="rect">
                  <a:avLst/>
                </a:prstGeom>
                <a:blipFill>
                  <a:blip r:embed="rId4"/>
                  <a:stretch>
                    <a:fillRect/>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FC4D6E69-19AA-7E00-2DBA-E719DF35B77C}"/>
                </a:ext>
              </a:extLst>
            </p:cNvPr>
            <p:cNvSpPr txBox="1"/>
            <p:nvPr/>
          </p:nvSpPr>
          <p:spPr>
            <a:xfrm>
              <a:off x="6791307" y="1489024"/>
              <a:ext cx="3701526" cy="369332"/>
            </a:xfrm>
            <a:prstGeom prst="rect">
              <a:avLst/>
            </a:prstGeom>
            <a:noFill/>
            <a:ln w="28575">
              <a:solidFill>
                <a:srgbClr val="FF0000"/>
              </a:solidFill>
            </a:ln>
          </p:spPr>
          <p:txBody>
            <a:bodyPr wrap="none" rtlCol="0">
              <a:spAutoFit/>
            </a:bodyPr>
            <a:lstStyle/>
            <a:p>
              <a:r>
                <a:rPr lang="it-IT" dirty="0">
                  <a:cs typeface="Times New Roman" panose="02020603050405020304" pitchFamily="18" charset="0"/>
                </a:rPr>
                <a:t>The </a:t>
              </a:r>
              <a:r>
                <a:rPr lang="it-IT" dirty="0" err="1">
                  <a:cs typeface="Times New Roman" panose="02020603050405020304" pitchFamily="18" charset="0"/>
                </a:rPr>
                <a:t>average</a:t>
              </a:r>
              <a:r>
                <a:rPr lang="it-IT" dirty="0">
                  <a:cs typeface="Times New Roman" panose="02020603050405020304" pitchFamily="18" charset="0"/>
                </a:rPr>
                <a:t> </a:t>
              </a:r>
              <a:r>
                <a:rPr lang="it-IT" dirty="0" err="1">
                  <a:cs typeface="Times New Roman" panose="02020603050405020304" pitchFamily="18" charset="0"/>
                </a:rPr>
                <a:t>is</a:t>
              </a:r>
              <a:r>
                <a:rPr lang="it-IT" dirty="0">
                  <a:cs typeface="Times New Roman" panose="02020603050405020304" pitchFamily="18" charset="0"/>
                </a:rPr>
                <a:t> </a:t>
              </a:r>
              <a:r>
                <a:rPr lang="it-IT" dirty="0" err="1">
                  <a:cs typeface="Times New Roman" panose="02020603050405020304" pitchFamily="18" charset="0"/>
                </a:rPr>
                <a:t>equal</a:t>
              </a:r>
              <a:r>
                <a:rPr lang="it-IT" dirty="0">
                  <a:cs typeface="Times New Roman" panose="02020603050405020304" pitchFamily="18" charset="0"/>
                </a:rPr>
                <a:t> to the </a:t>
              </a:r>
              <a:r>
                <a:rPr lang="it-IT" dirty="0" err="1">
                  <a:cs typeface="Times New Roman" panose="02020603050405020304" pitchFamily="18" charset="0"/>
                </a:rPr>
                <a:t>variance</a:t>
              </a:r>
              <a:endParaRPr lang="en-US" dirty="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3D079040-E8F0-9D6F-5F0E-52453FBE8702}"/>
                  </a:ext>
                </a:extLst>
              </p:cNvPr>
              <p:cNvSpPr txBox="1"/>
              <p:nvPr/>
            </p:nvSpPr>
            <p:spPr>
              <a:xfrm>
                <a:off x="452892" y="1582764"/>
                <a:ext cx="6356469" cy="400110"/>
              </a:xfrm>
              <a:prstGeom prst="rect">
                <a:avLst/>
              </a:prstGeom>
              <a:noFill/>
            </p:spPr>
            <p:txBody>
              <a:bodyPr wrap="square" rtlCol="0">
                <a:spAutoFit/>
              </a:bodyPr>
              <a:lstStyle/>
              <a:p>
                <a:r>
                  <a:rPr lang="it-IT" sz="2000" b="1" dirty="0">
                    <a:cs typeface="Times New Roman" panose="02020603050405020304" pitchFamily="18" charset="0"/>
                  </a:rPr>
                  <a:t>1) the </a:t>
                </a:r>
                <a:r>
                  <a:rPr lang="it-IT" sz="2000" b="1" dirty="0" err="1">
                    <a:cs typeface="Times New Roman" panose="02020603050405020304" pitchFamily="18" charset="0"/>
                  </a:rPr>
                  <a:t>emission</a:t>
                </a:r>
                <a:r>
                  <a:rPr lang="it-IT" sz="2000" b="1" dirty="0">
                    <a:cs typeface="Times New Roman" panose="02020603050405020304" pitchFamily="18" charset="0"/>
                  </a:rPr>
                  <a:t> </a:t>
                </a:r>
                <a:r>
                  <a:rPr lang="it-IT" sz="2000" b="1" dirty="0" err="1">
                    <a:cs typeface="Times New Roman" panose="02020603050405020304" pitchFamily="18" charset="0"/>
                  </a:rPr>
                  <a:t>is</a:t>
                </a:r>
                <a:r>
                  <a:rPr lang="it-IT" sz="2000" b="1" dirty="0">
                    <a:cs typeface="Times New Roman" panose="02020603050405020304" pitchFamily="18" charset="0"/>
                  </a:rPr>
                  <a:t> a </a:t>
                </a:r>
                <a:r>
                  <a:rPr lang="it-IT" sz="2000" b="1" dirty="0" err="1">
                    <a:cs typeface="Times New Roman" panose="02020603050405020304" pitchFamily="18" charset="0"/>
                  </a:rPr>
                  <a:t>classical</a:t>
                </a:r>
                <a:r>
                  <a:rPr lang="it-IT" sz="2000" b="1" dirty="0">
                    <a:cs typeface="Times New Roman" panose="02020603050405020304" pitchFamily="18" charset="0"/>
                  </a:rPr>
                  <a:t> </a:t>
                </a:r>
                <a:r>
                  <a:rPr lang="it-IT" sz="2000" b="1" dirty="0" err="1">
                    <a:cs typeface="Times New Roman" panose="02020603050405020304" pitchFamily="18" charset="0"/>
                  </a:rPr>
                  <a:t>stable</a:t>
                </a:r>
                <a:r>
                  <a:rPr lang="it-IT" sz="2000" b="1" dirty="0">
                    <a:cs typeface="Times New Roman" panose="02020603050405020304" pitchFamily="18" charset="0"/>
                  </a:rPr>
                  <a:t> </a:t>
                </a:r>
                <a:r>
                  <a:rPr lang="it-IT" sz="2000" b="1" dirty="0" err="1">
                    <a:cs typeface="Times New Roman" panose="02020603050405020304" pitchFamily="18" charset="0"/>
                  </a:rPr>
                  <a:t>wave</a:t>
                </a:r>
                <a:r>
                  <a:rPr lang="it-IT" sz="2000" b="1" dirty="0">
                    <a:cs typeface="Times New Roman" panose="02020603050405020304" pitchFamily="18" charset="0"/>
                  </a:rPr>
                  <a:t> </a:t>
                </a:r>
                <a14:m>
                  <m:oMath xmlns:m="http://schemas.openxmlformats.org/officeDocument/2006/math">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𝑰</m:t>
                        </m:r>
                      </m:e>
                    </m:acc>
                    <m:d>
                      <m:dPr>
                        <m:ctrlPr>
                          <a:rPr lang="it-IT" sz="2000" b="1" i="1" smtClean="0">
                            <a:latin typeface="Cambria Math" panose="02040503050406030204" pitchFamily="18" charset="0"/>
                          </a:rPr>
                        </m:ctrlPr>
                      </m:dPr>
                      <m:e>
                        <m:r>
                          <a:rPr lang="it-IT" sz="2000" b="1" i="1" smtClean="0">
                            <a:latin typeface="Cambria Math" panose="02040503050406030204" pitchFamily="18" charset="0"/>
                          </a:rPr>
                          <m:t>𝒕</m:t>
                        </m:r>
                        <m:r>
                          <a:rPr lang="it-IT" sz="2000" b="1" i="1" smtClean="0">
                            <a:latin typeface="Cambria Math" panose="02040503050406030204" pitchFamily="18" charset="0"/>
                          </a:rPr>
                          <m:t>,</m:t>
                        </m:r>
                        <m:r>
                          <a:rPr lang="it-IT" sz="2000" b="1" i="1" smtClean="0">
                            <a:latin typeface="Cambria Math" panose="02040503050406030204" pitchFamily="18" charset="0"/>
                          </a:rPr>
                          <m:t>𝑻</m:t>
                        </m:r>
                      </m:e>
                    </m:d>
                    <m:r>
                      <a:rPr lang="it-IT" sz="2000" b="1" i="1" smtClean="0">
                        <a:latin typeface="Cambria Math" panose="02040503050406030204" pitchFamily="18" charset="0"/>
                      </a:rPr>
                      <m:t>=</m:t>
                    </m:r>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𝑰</m:t>
                        </m:r>
                      </m:e>
                    </m:acc>
                    <m:r>
                      <a:rPr lang="it-IT" sz="2000" b="1" i="1" smtClean="0">
                        <a:latin typeface="Cambria Math" panose="02040503050406030204" pitchFamily="18" charset="0"/>
                      </a:rPr>
                      <m:t> </m:t>
                    </m:r>
                  </m:oMath>
                </a14:m>
                <a:endParaRPr lang="en-US" sz="2000" b="1" dirty="0"/>
              </a:p>
            </p:txBody>
          </p:sp>
        </mc:Choice>
        <mc:Fallback xmlns="">
          <p:sp>
            <p:nvSpPr>
              <p:cNvPr id="14" name="CasellaDiTesto 13">
                <a:extLst>
                  <a:ext uri="{FF2B5EF4-FFF2-40B4-BE49-F238E27FC236}">
                    <a16:creationId xmlns:a16="http://schemas.microsoft.com/office/drawing/2014/main" id="{3D079040-E8F0-9D6F-5F0E-52453FBE8702}"/>
                  </a:ext>
                </a:extLst>
              </p:cNvPr>
              <p:cNvSpPr txBox="1">
                <a:spLocks noRot="1" noChangeAspect="1" noMove="1" noResize="1" noEditPoints="1" noAdjustHandles="1" noChangeArrowheads="1" noChangeShapeType="1" noTextEdit="1"/>
              </p:cNvSpPr>
              <p:nvPr/>
            </p:nvSpPr>
            <p:spPr>
              <a:xfrm>
                <a:off x="452892" y="1582764"/>
                <a:ext cx="6356469" cy="400110"/>
              </a:xfrm>
              <a:prstGeom prst="rect">
                <a:avLst/>
              </a:prstGeom>
              <a:blipFill>
                <a:blip r:embed="rId5"/>
                <a:stretch>
                  <a:fillRect l="-959" t="-7692" b="-29231"/>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AF5E2322-CA6C-8744-EE46-B09ED6973211}"/>
              </a:ext>
            </a:extLst>
          </p:cNvPr>
          <p:cNvSpPr txBox="1"/>
          <p:nvPr/>
        </p:nvSpPr>
        <p:spPr>
          <a:xfrm>
            <a:off x="452892" y="3024920"/>
            <a:ext cx="6502777" cy="400110"/>
          </a:xfrm>
          <a:prstGeom prst="rect">
            <a:avLst/>
          </a:prstGeom>
          <a:noFill/>
        </p:spPr>
        <p:txBody>
          <a:bodyPr wrap="square" rtlCol="0">
            <a:spAutoFit/>
          </a:bodyPr>
          <a:lstStyle/>
          <a:p>
            <a:r>
              <a:rPr lang="it-IT" sz="2000" b="1" dirty="0">
                <a:cs typeface="Times New Roman" panose="02020603050405020304" pitchFamily="18" charset="0"/>
              </a:rPr>
              <a:t>2) The </a:t>
            </a:r>
            <a:r>
              <a:rPr lang="it-IT" sz="2000" b="1" dirty="0" err="1">
                <a:cs typeface="Times New Roman" panose="02020603050405020304" pitchFamily="18" charset="0"/>
              </a:rPr>
              <a:t>emission</a:t>
            </a:r>
            <a:r>
              <a:rPr lang="it-IT" sz="2000" b="1" dirty="0">
                <a:cs typeface="Times New Roman" panose="02020603050405020304" pitchFamily="18" charset="0"/>
              </a:rPr>
              <a:t> </a:t>
            </a:r>
            <a:r>
              <a:rPr lang="it-IT" sz="2000" b="1" dirty="0" err="1">
                <a:cs typeface="Times New Roman" panose="02020603050405020304" pitchFamily="18" charset="0"/>
              </a:rPr>
              <a:t>is</a:t>
            </a:r>
            <a:r>
              <a:rPr lang="it-IT" sz="2000" b="1" dirty="0">
                <a:cs typeface="Times New Roman" panose="02020603050405020304" pitchFamily="18" charset="0"/>
              </a:rPr>
              <a:t> a </a:t>
            </a:r>
            <a:r>
              <a:rPr lang="it-IT" sz="2000" b="1" dirty="0" err="1">
                <a:cs typeface="Times New Roman" panose="02020603050405020304" pitchFamily="18" charset="0"/>
              </a:rPr>
              <a:t>Gaussian-Lorentzian</a:t>
            </a:r>
            <a:r>
              <a:rPr lang="it-IT" sz="2000" b="1" dirty="0">
                <a:cs typeface="Times New Roman" panose="02020603050405020304" pitchFamily="18" charset="0"/>
              </a:rPr>
              <a:t> </a:t>
            </a:r>
            <a:r>
              <a:rPr lang="it-IT" sz="2000" b="1" dirty="0" err="1">
                <a:cs typeface="Times New Roman" panose="02020603050405020304" pitchFamily="18" charset="0"/>
              </a:rPr>
              <a:t>chaotic</a:t>
            </a:r>
            <a:r>
              <a:rPr lang="it-IT" sz="2000" b="1" dirty="0">
                <a:cs typeface="Times New Roman" panose="02020603050405020304" pitchFamily="18" charset="0"/>
              </a:rPr>
              <a:t> light</a:t>
            </a:r>
            <a:endParaRPr lang="en-US" sz="2000" b="1"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8398887F-0045-0533-1BF4-B3C0A79AC7D2}"/>
                  </a:ext>
                </a:extLst>
              </p:cNvPr>
              <p:cNvSpPr txBox="1"/>
              <p:nvPr/>
            </p:nvSpPr>
            <p:spPr>
              <a:xfrm>
                <a:off x="936283" y="3572381"/>
                <a:ext cx="4958152" cy="74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it-IT" sz="2000" b="0" i="1" smtClean="0">
                              <a:latin typeface="Cambria Math"/>
                            </a:rPr>
                            <m:t>𝑔</m:t>
                          </m:r>
                        </m:e>
                        <m:sup>
                          <m:r>
                            <a:rPr lang="it-IT" sz="2000" b="0" i="1" smtClean="0">
                              <a:latin typeface="Cambria Math"/>
                            </a:rPr>
                            <m:t>1</m:t>
                          </m:r>
                        </m:sup>
                      </m:sSup>
                      <m:d>
                        <m:dPr>
                          <m:ctrlPr>
                            <a:rPr lang="it-IT" sz="2000" b="0" i="1" smtClean="0">
                              <a:latin typeface="Cambria Math" panose="02040503050406030204" pitchFamily="18" charset="0"/>
                            </a:rPr>
                          </m:ctrlPr>
                        </m:dPr>
                        <m:e>
                          <m:r>
                            <a:rPr lang="it-IT" sz="2000" b="0" i="1" smtClean="0">
                              <a:latin typeface="Cambria Math"/>
                              <a:ea typeface="Cambria Math"/>
                            </a:rPr>
                            <m:t>𝜏</m:t>
                          </m:r>
                        </m:e>
                      </m:d>
                      <m:r>
                        <a:rPr lang="it-IT" sz="2000" b="0" i="1" smtClean="0">
                          <a:latin typeface="Cambria Math"/>
                          <a:ea typeface="Cambria Math"/>
                        </a:rPr>
                        <m:t>= </m:t>
                      </m:r>
                      <m:f>
                        <m:fPr>
                          <m:ctrlPr>
                            <a:rPr lang="it-IT" sz="2000" b="0" i="1" smtClean="0">
                              <a:latin typeface="Cambria Math" panose="02040503050406030204" pitchFamily="18" charset="0"/>
                              <a:ea typeface="Cambria Math"/>
                            </a:rPr>
                          </m:ctrlPr>
                        </m:fPr>
                        <m:num>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it-IT" sz="2000" i="1">
                                      <a:latin typeface="Cambria Math"/>
                                    </a:rPr>
                                    <m:t>𝐸</m:t>
                                  </m:r>
                                </m:e>
                                <m:sup>
                                  <m:r>
                                    <a:rPr lang="it-IT" sz="2000" i="1">
                                      <a:latin typeface="Cambria Math"/>
                                    </a:rPr>
                                    <m:t>∗</m:t>
                                  </m:r>
                                </m:sup>
                              </m:sSup>
                              <m:d>
                                <m:dPr>
                                  <m:ctrlPr>
                                    <a:rPr lang="it-IT" sz="2000" i="1">
                                      <a:latin typeface="Cambria Math" panose="02040503050406030204" pitchFamily="18" charset="0"/>
                                    </a:rPr>
                                  </m:ctrlPr>
                                </m:dPr>
                                <m:e>
                                  <m:r>
                                    <a:rPr lang="it-IT" sz="2000" i="1">
                                      <a:latin typeface="Cambria Math"/>
                                    </a:rPr>
                                    <m:t>𝑡</m:t>
                                  </m:r>
                                </m:e>
                              </m:d>
                              <m:r>
                                <a:rPr lang="it-IT" sz="2000" i="1">
                                  <a:latin typeface="Cambria Math"/>
                                </a:rPr>
                                <m:t>𝐸</m:t>
                              </m:r>
                              <m:d>
                                <m:dPr>
                                  <m:ctrlPr>
                                    <a:rPr lang="it-IT" sz="2000" i="1">
                                      <a:latin typeface="Cambria Math" panose="02040503050406030204" pitchFamily="18" charset="0"/>
                                    </a:rPr>
                                  </m:ctrlPr>
                                </m:dPr>
                                <m:e>
                                  <m:r>
                                    <a:rPr lang="it-IT" sz="2000" i="1">
                                      <a:latin typeface="Cambria Math"/>
                                    </a:rPr>
                                    <m:t>𝑡</m:t>
                                  </m:r>
                                  <m:r>
                                    <a:rPr lang="it-IT" sz="2000" i="1">
                                      <a:latin typeface="Cambria Math"/>
                                    </a:rPr>
                                    <m:t>+</m:t>
                                  </m:r>
                                  <m:r>
                                    <a:rPr lang="it-IT" sz="2000" i="1">
                                      <a:latin typeface="Cambria Math"/>
                                      <a:ea typeface="Cambria Math"/>
                                    </a:rPr>
                                    <m:t>𝜏</m:t>
                                  </m:r>
                                </m:e>
                              </m:d>
                            </m:e>
                          </m:d>
                        </m:num>
                        <m:den>
                          <m:d>
                            <m:dPr>
                              <m:begChr m:val="⟨"/>
                              <m:endChr m:val="⟩"/>
                              <m:ctrlPr>
                                <a:rPr lang="it-IT" sz="2000" b="0" i="1" smtClean="0">
                                  <a:latin typeface="Cambria Math" panose="02040503050406030204" pitchFamily="18" charset="0"/>
                                  <a:ea typeface="Cambria Math"/>
                                </a:rPr>
                              </m:ctrlPr>
                            </m:dPr>
                            <m:e>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𝐸</m:t>
                                  </m:r>
                                </m:e>
                                <m:sup>
                                  <m:r>
                                    <a:rPr lang="it-IT" sz="2000" b="0" i="1" smtClean="0">
                                      <a:latin typeface="Cambria Math"/>
                                      <a:ea typeface="Cambria Math"/>
                                    </a:rPr>
                                    <m:t>∗</m:t>
                                  </m:r>
                                </m:sup>
                              </m:sSup>
                              <m:d>
                                <m:dPr>
                                  <m:ctrlPr>
                                    <a:rPr lang="it-IT" sz="2000" b="0" i="1" smtClean="0">
                                      <a:latin typeface="Cambria Math" panose="02040503050406030204" pitchFamily="18" charset="0"/>
                                      <a:ea typeface="Cambria Math"/>
                                    </a:rPr>
                                  </m:ctrlPr>
                                </m:dPr>
                                <m:e>
                                  <m:r>
                                    <a:rPr lang="it-IT" sz="2000" b="0" i="1" smtClean="0">
                                      <a:latin typeface="Cambria Math"/>
                                      <a:ea typeface="Cambria Math"/>
                                    </a:rPr>
                                    <m:t>𝑡</m:t>
                                  </m:r>
                                </m:e>
                              </m:d>
                              <m:r>
                                <a:rPr lang="it-IT" sz="2000" b="0" i="1" smtClean="0">
                                  <a:latin typeface="Cambria Math"/>
                                  <a:ea typeface="Cambria Math"/>
                                </a:rPr>
                                <m:t>𝐸</m:t>
                              </m:r>
                              <m:r>
                                <a:rPr lang="it-IT" sz="2000" b="0" i="1" smtClean="0">
                                  <a:latin typeface="Cambria Math"/>
                                  <a:ea typeface="Cambria Math"/>
                                </a:rPr>
                                <m:t>(</m:t>
                              </m:r>
                              <m:r>
                                <a:rPr lang="it-IT" sz="2000" b="0" i="1" smtClean="0">
                                  <a:latin typeface="Cambria Math"/>
                                  <a:ea typeface="Cambria Math"/>
                                </a:rPr>
                                <m:t>𝑡</m:t>
                              </m:r>
                              <m:r>
                                <a:rPr lang="it-IT" sz="2000" b="0" i="1" smtClean="0">
                                  <a:latin typeface="Cambria Math"/>
                                  <a:ea typeface="Cambria Math"/>
                                </a:rPr>
                                <m:t>)</m:t>
                              </m:r>
                            </m:e>
                          </m:d>
                        </m:den>
                      </m:f>
                      <m:r>
                        <a:rPr lang="it-IT" sz="2000" i="1">
                          <a:latin typeface="Cambria Math"/>
                          <a:ea typeface="Cambria Math"/>
                        </a:rPr>
                        <m:t>~</m:t>
                      </m:r>
                      <m:r>
                        <a:rPr lang="it-IT" sz="2000" b="0" i="1" smtClean="0">
                          <a:latin typeface="Cambria Math"/>
                          <a:ea typeface="Cambria Math"/>
                        </a:rPr>
                        <m:t> </m:t>
                      </m:r>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𝑒</m:t>
                          </m:r>
                        </m:e>
                        <m:sup>
                          <m:r>
                            <a:rPr lang="it-IT" sz="2000" b="0" i="1" smtClean="0">
                              <a:latin typeface="Cambria Math"/>
                              <a:ea typeface="Cambria Math"/>
                            </a:rPr>
                            <m:t>−(</m:t>
                          </m:r>
                          <m:r>
                            <a:rPr lang="it-IT" sz="2000" b="0" i="1" smtClean="0">
                              <a:latin typeface="Cambria Math"/>
                              <a:ea typeface="Cambria Math"/>
                            </a:rPr>
                            <m:t>𝑖</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𝜔</m:t>
                              </m:r>
                            </m:e>
                            <m:sub>
                              <m:r>
                                <a:rPr lang="it-IT" sz="2000" b="0" i="1" smtClean="0">
                                  <a:latin typeface="Cambria Math"/>
                                  <a:ea typeface="Cambria Math"/>
                                </a:rPr>
                                <m:t>0</m:t>
                              </m:r>
                            </m:sub>
                          </m:sSub>
                          <m:r>
                            <a:rPr lang="it-IT" sz="2000" b="0" i="1" smtClean="0">
                              <a:latin typeface="Cambria Math"/>
                              <a:ea typeface="Cambria Math"/>
                            </a:rPr>
                            <m:t>𝜏</m:t>
                          </m:r>
                          <m:r>
                            <a:rPr lang="it-IT" sz="2000" b="0" i="1" smtClean="0">
                              <a:latin typeface="Cambria Math"/>
                              <a:ea typeface="Cambria Math"/>
                            </a:rPr>
                            <m:t>+</m:t>
                          </m:r>
                          <m:f>
                            <m:fPr>
                              <m:ctrlPr>
                                <a:rPr lang="it-IT" sz="2000" b="0" i="1" smtClean="0">
                                  <a:latin typeface="Cambria Math" panose="02040503050406030204" pitchFamily="18" charset="0"/>
                                  <a:ea typeface="Cambria Math"/>
                                </a:rPr>
                              </m:ctrlPr>
                            </m:fPr>
                            <m:num>
                              <m:r>
                                <a:rPr lang="it-IT" sz="2000" b="0" i="1" smtClean="0">
                                  <a:latin typeface="Cambria Math"/>
                                  <a:ea typeface="Cambria Math"/>
                                </a:rPr>
                                <m:t>𝜋</m:t>
                              </m:r>
                            </m:num>
                            <m:den>
                              <m:r>
                                <a:rPr lang="it-IT" sz="2000" b="0" i="1" smtClean="0">
                                  <a:latin typeface="Cambria Math"/>
                                  <a:ea typeface="Cambria Math"/>
                                </a:rPr>
                                <m:t>2</m:t>
                              </m:r>
                            </m:den>
                          </m:f>
                          <m:r>
                            <a:rPr lang="it-IT" sz="2000" b="0" i="1" smtClean="0">
                              <a:latin typeface="Cambria Math"/>
                              <a:ea typeface="Cambria Math"/>
                            </a:rPr>
                            <m:t>(</m:t>
                          </m:r>
                          <m:f>
                            <m:fPr>
                              <m:type m:val="skw"/>
                              <m:ctrlPr>
                                <a:rPr lang="it-IT" sz="2000" b="0" i="1" smtClean="0">
                                  <a:latin typeface="Cambria Math" panose="02040503050406030204" pitchFamily="18" charset="0"/>
                                  <a:ea typeface="Cambria Math"/>
                                </a:rPr>
                              </m:ctrlPr>
                            </m:fPr>
                            <m:num>
                              <m:r>
                                <a:rPr lang="it-IT" sz="2000" b="0" i="1" smtClean="0">
                                  <a:latin typeface="Cambria Math"/>
                                  <a:ea typeface="Cambria Math"/>
                                </a:rPr>
                                <m:t>𝜏</m:t>
                              </m:r>
                            </m:num>
                            <m:den>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𝜏</m:t>
                                  </m:r>
                                </m:e>
                                <m:sub>
                                  <m:r>
                                    <a:rPr lang="it-IT" sz="2000" b="0" i="1" smtClean="0">
                                      <a:latin typeface="Cambria Math"/>
                                      <a:ea typeface="Cambria Math"/>
                                    </a:rPr>
                                    <m:t>𝑐</m:t>
                                  </m:r>
                                </m:sub>
                              </m:sSub>
                            </m:den>
                          </m:f>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m:t>
                              </m:r>
                            </m:e>
                            <m:sup>
                              <m:r>
                                <a:rPr lang="it-IT" sz="2000" b="0" i="1" smtClean="0">
                                  <a:latin typeface="Cambria Math"/>
                                  <a:ea typeface="Cambria Math"/>
                                </a:rPr>
                                <m:t>2</m:t>
                              </m:r>
                            </m:sup>
                          </m:sSup>
                          <m:r>
                            <a:rPr lang="it-IT" sz="2000" b="0" i="1" smtClean="0">
                              <a:latin typeface="Cambria Math"/>
                              <a:ea typeface="Cambria Math"/>
                            </a:rPr>
                            <m:t>)</m:t>
                          </m:r>
                        </m:sup>
                      </m:sSup>
                    </m:oMath>
                  </m:oMathPara>
                </a14:m>
                <a:endParaRPr lang="en-US" sz="2000"/>
              </a:p>
            </p:txBody>
          </p:sp>
        </mc:Choice>
        <mc:Fallback xmlns="">
          <p:sp>
            <p:nvSpPr>
              <p:cNvPr id="16" name="CasellaDiTesto 15">
                <a:extLst>
                  <a:ext uri="{FF2B5EF4-FFF2-40B4-BE49-F238E27FC236}">
                    <a16:creationId xmlns:a16="http://schemas.microsoft.com/office/drawing/2014/main" id="{8398887F-0045-0533-1BF4-B3C0A79AC7D2}"/>
                  </a:ext>
                </a:extLst>
              </p:cNvPr>
              <p:cNvSpPr txBox="1">
                <a:spLocks noRot="1" noChangeAspect="1" noMove="1" noResize="1" noEditPoints="1" noAdjustHandles="1" noChangeArrowheads="1" noChangeShapeType="1" noTextEdit="1"/>
              </p:cNvSpPr>
              <p:nvPr/>
            </p:nvSpPr>
            <p:spPr>
              <a:xfrm>
                <a:off x="936283" y="3572381"/>
                <a:ext cx="4958152" cy="744243"/>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81229B7E-ED3D-C117-7BB2-183D3FC9C98D}"/>
                  </a:ext>
                </a:extLst>
              </p:cNvPr>
              <p:cNvSpPr txBox="1"/>
              <p:nvPr/>
            </p:nvSpPr>
            <p:spPr>
              <a:xfrm>
                <a:off x="6457157" y="3488705"/>
                <a:ext cx="2484976" cy="677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𝑃</m:t>
                          </m:r>
                        </m:e>
                        <m:sub>
                          <m:r>
                            <a:rPr lang="it-IT" b="0" i="1" smtClean="0">
                              <a:latin typeface="Cambria Math"/>
                            </a:rPr>
                            <m:t>𝑚</m:t>
                          </m:r>
                        </m:sub>
                      </m:sSub>
                      <m:d>
                        <m:dPr>
                          <m:ctrlPr>
                            <a:rPr lang="it-IT" b="0" i="1" smtClean="0">
                              <a:latin typeface="Cambria Math" panose="02040503050406030204" pitchFamily="18" charset="0"/>
                            </a:rPr>
                          </m:ctrlPr>
                        </m:dPr>
                        <m:e>
                          <m:r>
                            <a:rPr lang="it-IT" b="0" i="1" smtClean="0">
                              <a:latin typeface="Cambria Math"/>
                            </a:rPr>
                            <m:t>𝑇</m:t>
                          </m:r>
                        </m:e>
                      </m:d>
                      <m:r>
                        <a:rPr lang="it-IT" b="0" i="1" smtClean="0">
                          <a:latin typeface="Cambria Math"/>
                        </a:rPr>
                        <m:t>=</m:t>
                      </m:r>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r>
                                    <a:rPr lang="it-IT" b="0" i="1" smtClean="0">
                                      <a:latin typeface="Cambria Math"/>
                                    </a:rPr>
                                    <m:t>𝑚</m:t>
                                  </m:r>
                                </m:e>
                              </m:d>
                            </m:e>
                            <m:sup>
                              <m:r>
                                <a:rPr lang="it-IT" b="0" i="1" smtClean="0">
                                  <a:latin typeface="Cambria Math"/>
                                </a:rPr>
                                <m:t>𝑚</m:t>
                              </m:r>
                            </m:sup>
                          </m:sSup>
                        </m:num>
                        <m:den>
                          <m:r>
                            <a:rPr lang="it-IT" b="0" i="1" smtClean="0">
                              <a:latin typeface="Cambria Math"/>
                            </a:rPr>
                            <m:t>(1+</m:t>
                          </m:r>
                          <m:d>
                            <m:dPr>
                              <m:begChr m:val="⟨"/>
                              <m:endChr m:val="⟩"/>
                              <m:ctrlPr>
                                <a:rPr lang="it-IT" b="0" i="1" smtClean="0">
                                  <a:latin typeface="Cambria Math" panose="02040503050406030204" pitchFamily="18" charset="0"/>
                                </a:rPr>
                              </m:ctrlPr>
                            </m:dPr>
                            <m:e>
                              <m:r>
                                <a:rPr lang="it-IT" b="0" i="1" smtClean="0">
                                  <a:latin typeface="Cambria Math"/>
                                </a:rPr>
                                <m:t>𝑚</m:t>
                              </m:r>
                            </m:e>
                          </m:d>
                          <m:sSup>
                            <m:sSupPr>
                              <m:ctrlPr>
                                <a:rPr lang="it-IT" b="0" i="1" smtClean="0">
                                  <a:latin typeface="Cambria Math" panose="02040503050406030204" pitchFamily="18" charset="0"/>
                                </a:rPr>
                              </m:ctrlPr>
                            </m:sSupPr>
                            <m:e>
                              <m:r>
                                <a:rPr lang="it-IT" b="0" i="1" smtClean="0">
                                  <a:latin typeface="Cambria Math"/>
                                </a:rPr>
                                <m:t>)</m:t>
                              </m:r>
                            </m:e>
                            <m:sup>
                              <m:r>
                                <a:rPr lang="it-IT" b="0" i="1" smtClean="0">
                                  <a:latin typeface="Cambria Math"/>
                                </a:rPr>
                                <m:t>1+</m:t>
                              </m:r>
                              <m:r>
                                <a:rPr lang="it-IT" b="0" i="1" smtClean="0">
                                  <a:latin typeface="Cambria Math"/>
                                </a:rPr>
                                <m:t>𝑚</m:t>
                              </m:r>
                            </m:sup>
                          </m:sSup>
                        </m:den>
                      </m:f>
                    </m:oMath>
                  </m:oMathPara>
                </a14:m>
                <a:endParaRPr lang="en-US" dirty="0"/>
              </a:p>
            </p:txBody>
          </p:sp>
        </mc:Choice>
        <mc:Fallback xmlns="">
          <p:sp>
            <p:nvSpPr>
              <p:cNvPr id="17" name="CasellaDiTesto 16">
                <a:extLst>
                  <a:ext uri="{FF2B5EF4-FFF2-40B4-BE49-F238E27FC236}">
                    <a16:creationId xmlns:a16="http://schemas.microsoft.com/office/drawing/2014/main" id="{81229B7E-ED3D-C117-7BB2-183D3FC9C98D}"/>
                  </a:ext>
                </a:extLst>
              </p:cNvPr>
              <p:cNvSpPr txBox="1">
                <a:spLocks noRot="1" noChangeAspect="1" noMove="1" noResize="1" noEditPoints="1" noAdjustHandles="1" noChangeArrowheads="1" noChangeShapeType="1" noTextEdit="1"/>
              </p:cNvSpPr>
              <p:nvPr/>
            </p:nvSpPr>
            <p:spPr>
              <a:xfrm>
                <a:off x="6457157" y="3488705"/>
                <a:ext cx="2484976" cy="677558"/>
              </a:xfrm>
              <a:prstGeom prst="rect">
                <a:avLst/>
              </a:prstGeom>
              <a:blipFill>
                <a:blip r:embed="rId7"/>
                <a:stretch>
                  <a:fillRect/>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390ED4C3-B0AC-0103-5F09-F816872A41FE}"/>
              </a:ext>
            </a:extLst>
          </p:cNvPr>
          <p:cNvSpPr txBox="1"/>
          <p:nvPr/>
        </p:nvSpPr>
        <p:spPr>
          <a:xfrm>
            <a:off x="333349" y="4765509"/>
            <a:ext cx="6741861" cy="369332"/>
          </a:xfrm>
          <a:prstGeom prst="rect">
            <a:avLst/>
          </a:prstGeom>
          <a:noFill/>
        </p:spPr>
        <p:txBody>
          <a:bodyPr wrap="square">
            <a:spAutoFit/>
          </a:bodyPr>
          <a:lstStyle/>
          <a:p>
            <a:r>
              <a:rPr lang="en-US" dirty="0">
                <a:solidFill>
                  <a:srgbClr val="222222"/>
                </a:solidFill>
                <a:highlight>
                  <a:srgbClr val="FFFFFF"/>
                </a:highlight>
                <a:latin typeface="Arial" panose="020B0604020202020204" pitchFamily="34" charset="0"/>
              </a:rPr>
              <a:t> If we have t</a:t>
            </a:r>
            <a:r>
              <a:rPr lang="en-US" b="0" i="0" dirty="0">
                <a:solidFill>
                  <a:srgbClr val="222222"/>
                </a:solidFill>
                <a:effectLst/>
                <a:highlight>
                  <a:srgbClr val="FFFFFF"/>
                </a:highlight>
                <a:latin typeface="Arial" panose="020B0604020202020204" pitchFamily="34" charset="0"/>
              </a:rPr>
              <a:t>hermal sources with M modes of similar frequency:</a:t>
            </a:r>
            <a:endParaRPr lang="it-IT" dirty="0"/>
          </a:p>
        </p:txBody>
      </p:sp>
      <p:sp>
        <p:nvSpPr>
          <p:cNvPr id="22" name="CasellaDiTesto 21">
            <a:extLst>
              <a:ext uri="{FF2B5EF4-FFF2-40B4-BE49-F238E27FC236}">
                <a16:creationId xmlns:a16="http://schemas.microsoft.com/office/drawing/2014/main" id="{A3B634BD-34E1-887A-F56C-CA99F822A5F3}"/>
              </a:ext>
            </a:extLst>
          </p:cNvPr>
          <p:cNvSpPr txBox="1"/>
          <p:nvPr/>
        </p:nvSpPr>
        <p:spPr>
          <a:xfrm>
            <a:off x="993350" y="2683577"/>
            <a:ext cx="7365733" cy="369332"/>
          </a:xfrm>
          <a:prstGeom prst="rect">
            <a:avLst/>
          </a:prstGeom>
          <a:noFill/>
        </p:spPr>
        <p:txBody>
          <a:bodyPr wrap="square">
            <a:spAutoFit/>
          </a:bodyPr>
          <a:lstStyle/>
          <a:p>
            <a:r>
              <a:rPr lang="en-US" b="0" i="1" dirty="0" err="1">
                <a:solidFill>
                  <a:srgbClr val="0070C0"/>
                </a:solidFill>
                <a:effectLst/>
                <a:highlight>
                  <a:srgbClr val="FFFFFF"/>
                </a:highlight>
              </a:rPr>
              <a:t>Gallep</a:t>
            </a:r>
            <a:r>
              <a:rPr lang="en-US" b="0" i="1" dirty="0">
                <a:solidFill>
                  <a:srgbClr val="0070C0"/>
                </a:solidFill>
                <a:effectLst/>
                <a:highlight>
                  <a:srgbClr val="FFFFFF"/>
                </a:highlight>
              </a:rPr>
              <a:t>, C.M.; Dos Santos, S.R. Seed Sci. Technol. </a:t>
            </a:r>
            <a:r>
              <a:rPr lang="en-US" b="1" i="1" dirty="0">
                <a:solidFill>
                  <a:srgbClr val="0070C0"/>
                </a:solidFill>
                <a:effectLst/>
                <a:highlight>
                  <a:srgbClr val="FFFFFF"/>
                </a:highlight>
              </a:rPr>
              <a:t>2007</a:t>
            </a:r>
            <a:r>
              <a:rPr lang="en-US" b="0" i="1" dirty="0">
                <a:solidFill>
                  <a:srgbClr val="0070C0"/>
                </a:solidFill>
                <a:effectLst/>
                <a:highlight>
                  <a:srgbClr val="FFFFFF"/>
                </a:highlight>
              </a:rPr>
              <a:t>, 35, 607–614.</a:t>
            </a:r>
            <a:endParaRPr lang="it-IT" i="1" dirty="0">
              <a:solidFill>
                <a:srgbClr val="0070C0"/>
              </a:solidFill>
            </a:endParaRPr>
          </a:p>
        </p:txBody>
      </p:sp>
      <p:sp>
        <p:nvSpPr>
          <p:cNvPr id="23" name="CasellaDiTesto 22">
            <a:extLst>
              <a:ext uri="{FF2B5EF4-FFF2-40B4-BE49-F238E27FC236}">
                <a16:creationId xmlns:a16="http://schemas.microsoft.com/office/drawing/2014/main" id="{789197F7-F444-A4D2-68B2-40A362BA6CE6}"/>
              </a:ext>
            </a:extLst>
          </p:cNvPr>
          <p:cNvSpPr txBox="1"/>
          <p:nvPr/>
        </p:nvSpPr>
        <p:spPr>
          <a:xfrm>
            <a:off x="503153" y="5955348"/>
            <a:ext cx="11185694" cy="646331"/>
          </a:xfrm>
          <a:prstGeom prst="rect">
            <a:avLst/>
          </a:prstGeom>
          <a:noFill/>
        </p:spPr>
        <p:txBody>
          <a:bodyPr wrap="square">
            <a:spAutoFit/>
          </a:bodyPr>
          <a:lstStyle/>
          <a:p>
            <a:r>
              <a:rPr lang="it-IT" b="0" i="1" dirty="0">
                <a:solidFill>
                  <a:srgbClr val="0070C0"/>
                </a:solidFill>
                <a:effectLst/>
                <a:highlight>
                  <a:srgbClr val="FFFFFF"/>
                </a:highlight>
                <a:latin typeface="Arial" panose="020B0604020202020204" pitchFamily="34" charset="0"/>
              </a:rPr>
              <a:t>Cifra, M.; </a:t>
            </a:r>
            <a:r>
              <a:rPr lang="it-IT" b="0" i="1" dirty="0" err="1">
                <a:solidFill>
                  <a:srgbClr val="0070C0"/>
                </a:solidFill>
                <a:effectLst/>
                <a:highlight>
                  <a:srgbClr val="FFFFFF"/>
                </a:highlight>
                <a:latin typeface="Arial" panose="020B0604020202020204" pitchFamily="34" charset="0"/>
              </a:rPr>
              <a:t>Brouder</a:t>
            </a:r>
            <a:r>
              <a:rPr lang="it-IT" b="0" i="1" dirty="0">
                <a:solidFill>
                  <a:srgbClr val="0070C0"/>
                </a:solidFill>
                <a:effectLst/>
                <a:highlight>
                  <a:srgbClr val="FFFFFF"/>
                </a:highlight>
                <a:latin typeface="Arial" panose="020B0604020202020204" pitchFamily="34" charset="0"/>
              </a:rPr>
              <a:t>, C.; </a:t>
            </a:r>
            <a:r>
              <a:rPr lang="it-IT" b="0" i="1" dirty="0" err="1">
                <a:solidFill>
                  <a:srgbClr val="0070C0"/>
                </a:solidFill>
                <a:effectLst/>
                <a:highlight>
                  <a:srgbClr val="FFFFFF"/>
                </a:highlight>
                <a:latin typeface="Arial" panose="020B0604020202020204" pitchFamily="34" charset="0"/>
              </a:rPr>
              <a:t>Nerudova</a:t>
            </a:r>
            <a:r>
              <a:rPr lang="it-IT" b="0" i="1" dirty="0">
                <a:solidFill>
                  <a:srgbClr val="0070C0"/>
                </a:solidFill>
                <a:effectLst/>
                <a:highlight>
                  <a:srgbClr val="FFFFFF"/>
                </a:highlight>
                <a:latin typeface="Arial" panose="020B0604020202020204" pitchFamily="34" charset="0"/>
              </a:rPr>
              <a:t>, M.; Kucera, O. </a:t>
            </a:r>
            <a:r>
              <a:rPr lang="it-IT" b="0" i="1" dirty="0" err="1">
                <a:solidFill>
                  <a:srgbClr val="0070C0"/>
                </a:solidFill>
                <a:effectLst/>
                <a:highlight>
                  <a:srgbClr val="FFFFFF"/>
                </a:highlight>
                <a:latin typeface="Arial" panose="020B0604020202020204" pitchFamily="34" charset="0"/>
              </a:rPr>
              <a:t>Biophotons</a:t>
            </a:r>
            <a:r>
              <a:rPr lang="it-IT" b="0" i="1" dirty="0">
                <a:solidFill>
                  <a:srgbClr val="0070C0"/>
                </a:solidFill>
                <a:effectLst/>
                <a:highlight>
                  <a:srgbClr val="FFFFFF"/>
                </a:highlight>
                <a:latin typeface="Arial" panose="020B0604020202020204" pitchFamily="34" charset="0"/>
              </a:rPr>
              <a:t>, </a:t>
            </a:r>
            <a:r>
              <a:rPr lang="it-IT" b="0" i="1" dirty="0" err="1">
                <a:solidFill>
                  <a:srgbClr val="0070C0"/>
                </a:solidFill>
                <a:effectLst/>
                <a:highlight>
                  <a:srgbClr val="FFFFFF"/>
                </a:highlight>
                <a:latin typeface="Arial" panose="020B0604020202020204" pitchFamily="34" charset="0"/>
              </a:rPr>
              <a:t>coherence</a:t>
            </a:r>
            <a:r>
              <a:rPr lang="it-IT" b="0" i="1" dirty="0">
                <a:solidFill>
                  <a:srgbClr val="0070C0"/>
                </a:solidFill>
                <a:effectLst/>
                <a:highlight>
                  <a:srgbClr val="FFFFFF"/>
                </a:highlight>
                <a:latin typeface="Arial" panose="020B0604020202020204" pitchFamily="34" charset="0"/>
              </a:rPr>
              <a:t> and </a:t>
            </a:r>
            <a:r>
              <a:rPr lang="it-IT" b="0" i="1" dirty="0" err="1">
                <a:solidFill>
                  <a:srgbClr val="0070C0"/>
                </a:solidFill>
                <a:effectLst/>
                <a:highlight>
                  <a:srgbClr val="FFFFFF"/>
                </a:highlight>
                <a:latin typeface="Arial" panose="020B0604020202020204" pitchFamily="34" charset="0"/>
              </a:rPr>
              <a:t>photocount</a:t>
            </a:r>
            <a:r>
              <a:rPr lang="it-IT" b="0" i="1" dirty="0">
                <a:solidFill>
                  <a:srgbClr val="0070C0"/>
                </a:solidFill>
                <a:effectLst/>
                <a:highlight>
                  <a:srgbClr val="FFFFFF"/>
                </a:highlight>
                <a:latin typeface="Arial" panose="020B0604020202020204" pitchFamily="34" charset="0"/>
              </a:rPr>
              <a:t> </a:t>
            </a:r>
            <a:r>
              <a:rPr lang="it-IT" b="0" i="1" dirty="0" err="1">
                <a:solidFill>
                  <a:srgbClr val="0070C0"/>
                </a:solidFill>
                <a:effectLst/>
                <a:highlight>
                  <a:srgbClr val="FFFFFF"/>
                </a:highlight>
                <a:latin typeface="Arial" panose="020B0604020202020204" pitchFamily="34" charset="0"/>
              </a:rPr>
              <a:t>statistics</a:t>
            </a:r>
            <a:r>
              <a:rPr lang="it-IT" b="0" i="1" dirty="0">
                <a:solidFill>
                  <a:srgbClr val="0070C0"/>
                </a:solidFill>
                <a:effectLst/>
                <a:highlight>
                  <a:srgbClr val="FFFFFF"/>
                </a:highlight>
                <a:latin typeface="Arial" panose="020B0604020202020204" pitchFamily="34" charset="0"/>
              </a:rPr>
              <a:t>: A </a:t>
            </a:r>
            <a:r>
              <a:rPr lang="it-IT" b="0" i="1" dirty="0" err="1">
                <a:solidFill>
                  <a:srgbClr val="0070C0"/>
                </a:solidFill>
                <a:effectLst/>
                <a:highlight>
                  <a:srgbClr val="FFFFFF"/>
                </a:highlight>
                <a:latin typeface="Arial" panose="020B0604020202020204" pitchFamily="34" charset="0"/>
              </a:rPr>
              <a:t>critical</a:t>
            </a:r>
            <a:r>
              <a:rPr lang="it-IT" b="0" i="1" dirty="0">
                <a:solidFill>
                  <a:srgbClr val="0070C0"/>
                </a:solidFill>
                <a:effectLst/>
                <a:highlight>
                  <a:srgbClr val="FFFFFF"/>
                </a:highlight>
                <a:latin typeface="Arial" panose="020B0604020202020204" pitchFamily="34" charset="0"/>
              </a:rPr>
              <a:t> review. J. </a:t>
            </a:r>
            <a:r>
              <a:rPr lang="it-IT" b="0" i="1" dirty="0" err="1">
                <a:solidFill>
                  <a:srgbClr val="0070C0"/>
                </a:solidFill>
                <a:effectLst/>
                <a:highlight>
                  <a:srgbClr val="FFFFFF"/>
                </a:highlight>
                <a:latin typeface="Arial" panose="020B0604020202020204" pitchFamily="34" charset="0"/>
              </a:rPr>
              <a:t>Lumin</a:t>
            </a:r>
            <a:r>
              <a:rPr lang="it-IT" b="0" i="1" dirty="0">
                <a:solidFill>
                  <a:srgbClr val="0070C0"/>
                </a:solidFill>
                <a:effectLst/>
                <a:highlight>
                  <a:srgbClr val="FFFFFF"/>
                </a:highlight>
                <a:latin typeface="Arial" panose="020B0604020202020204" pitchFamily="34" charset="0"/>
              </a:rPr>
              <a:t>. </a:t>
            </a:r>
            <a:r>
              <a:rPr lang="it-IT" b="1" i="1" dirty="0">
                <a:solidFill>
                  <a:srgbClr val="0070C0"/>
                </a:solidFill>
                <a:effectLst/>
                <a:highlight>
                  <a:srgbClr val="FFFFFF"/>
                </a:highlight>
                <a:latin typeface="Arial" panose="020B0604020202020204" pitchFamily="34" charset="0"/>
              </a:rPr>
              <a:t>2015</a:t>
            </a:r>
            <a:r>
              <a:rPr lang="it-IT" b="0" i="1" dirty="0">
                <a:solidFill>
                  <a:srgbClr val="0070C0"/>
                </a:solidFill>
                <a:effectLst/>
                <a:highlight>
                  <a:srgbClr val="FFFFFF"/>
                </a:highlight>
                <a:latin typeface="Arial" panose="020B0604020202020204" pitchFamily="34" charset="0"/>
              </a:rPr>
              <a:t>, 164, 38.</a:t>
            </a:r>
            <a:endParaRPr lang="it-IT" i="1" dirty="0">
              <a:solidFill>
                <a:srgbClr val="0070C0"/>
              </a:solidFill>
            </a:endParaRPr>
          </a:p>
        </p:txBody>
      </p:sp>
      <mc:AlternateContent xmlns:mc="http://schemas.openxmlformats.org/markup-compatibility/2006" xmlns:a14="http://schemas.microsoft.com/office/drawing/2010/main">
        <mc:Choice Requires="a14">
          <p:sp>
            <p:nvSpPr>
              <p:cNvPr id="25" name="CasellaDiTesto 11">
                <a:extLst>
                  <a:ext uri="{FF2B5EF4-FFF2-40B4-BE49-F238E27FC236}">
                    <a16:creationId xmlns:a16="http://schemas.microsoft.com/office/drawing/2014/main" id="{3095F3AE-8C98-E17D-8605-7507C4F97DEE}"/>
                  </a:ext>
                </a:extLst>
              </p:cNvPr>
              <p:cNvSpPr txBox="1"/>
              <p:nvPr/>
            </p:nvSpPr>
            <p:spPr>
              <a:xfrm>
                <a:off x="6809361" y="5106481"/>
                <a:ext cx="2976712" cy="8310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a:rPr>
                        <m:t>(</m:t>
                      </m:r>
                      <m:r>
                        <m:rPr>
                          <m:sty m:val="p"/>
                        </m:rPr>
                        <a:rPr lang="el-GR" sz="2400" b="0" i="1" smtClean="0">
                          <a:latin typeface="Cambria Math"/>
                          <a:ea typeface="Cambria Math"/>
                        </a:rPr>
                        <m:t>Δ</m:t>
                      </m:r>
                      <m:r>
                        <a:rPr lang="it-IT" sz="2400" b="0" i="1" smtClean="0">
                          <a:latin typeface="Cambria Math"/>
                          <a:ea typeface="Cambria Math"/>
                        </a:rPr>
                        <m:t>𝑚</m:t>
                      </m:r>
                      <m:sSup>
                        <m:sSupPr>
                          <m:ctrlPr>
                            <a:rPr lang="it-IT" sz="2400" b="0" i="1" smtClean="0">
                              <a:latin typeface="Cambria Math" panose="02040503050406030204" pitchFamily="18" charset="0"/>
                              <a:ea typeface="Cambria Math"/>
                            </a:rPr>
                          </m:ctrlPr>
                        </m:sSupPr>
                        <m:e>
                          <m:r>
                            <a:rPr lang="it-IT" sz="2400" b="0" i="1" smtClean="0">
                              <a:latin typeface="Cambria Math"/>
                              <a:ea typeface="Cambria Math"/>
                            </a:rPr>
                            <m:t>)</m:t>
                          </m:r>
                        </m:e>
                        <m:sup>
                          <m:r>
                            <a:rPr lang="it-IT" sz="2400" b="0" i="1" smtClean="0">
                              <a:latin typeface="Cambria Math"/>
                              <a:ea typeface="Cambria Math"/>
                            </a:rPr>
                            <m:t>2</m:t>
                          </m:r>
                        </m:sup>
                      </m:sSup>
                      <m:r>
                        <a:rPr lang="it-IT" sz="2400" b="0" i="1" smtClean="0">
                          <a:latin typeface="Cambria Math"/>
                          <a:ea typeface="Cambria Math"/>
                        </a:rPr>
                        <m:t>=⟨</m:t>
                      </m:r>
                      <m:r>
                        <a:rPr lang="it-IT" sz="2400" b="0" i="1" smtClean="0">
                          <a:latin typeface="Cambria Math"/>
                          <a:ea typeface="Cambria Math"/>
                        </a:rPr>
                        <m:t>𝑚</m:t>
                      </m:r>
                      <m:r>
                        <a:rPr lang="it-IT" sz="2400" b="0" i="1" smtClean="0">
                          <a:latin typeface="Cambria Math"/>
                          <a:ea typeface="Cambria Math"/>
                        </a:rPr>
                        <m:t>⟩+</m:t>
                      </m:r>
                      <m:f>
                        <m:fPr>
                          <m:ctrlPr>
                            <a:rPr lang="it-IT" sz="2400" b="0" i="1" smtClean="0">
                              <a:latin typeface="Cambria Math" panose="02040503050406030204" pitchFamily="18" charset="0"/>
                              <a:ea typeface="Cambria Math"/>
                            </a:rPr>
                          </m:ctrlPr>
                        </m:fPr>
                        <m:num>
                          <m:sSup>
                            <m:sSupPr>
                              <m:ctrlPr>
                                <a:rPr lang="it-IT" sz="2400" b="0" i="1" smtClean="0">
                                  <a:latin typeface="Cambria Math" panose="02040503050406030204" pitchFamily="18" charset="0"/>
                                  <a:ea typeface="Cambria Math"/>
                                </a:rPr>
                              </m:ctrlPr>
                            </m:sSupPr>
                            <m:e>
                              <m:d>
                                <m:dPr>
                                  <m:begChr m:val="⟨"/>
                                  <m:endChr m:val="⟩"/>
                                  <m:ctrlPr>
                                    <a:rPr lang="it-IT" sz="2400" b="0" i="1" smtClean="0">
                                      <a:latin typeface="Cambria Math" panose="02040503050406030204" pitchFamily="18" charset="0"/>
                                      <a:ea typeface="Cambria Math"/>
                                    </a:rPr>
                                  </m:ctrlPr>
                                </m:dPr>
                                <m:e>
                                  <m:r>
                                    <a:rPr lang="it-IT" sz="2400" b="0" i="1" smtClean="0">
                                      <a:latin typeface="Cambria Math"/>
                                      <a:ea typeface="Cambria Math"/>
                                    </a:rPr>
                                    <m:t>𝑚</m:t>
                                  </m:r>
                                </m:e>
                              </m:d>
                            </m:e>
                            <m:sup>
                              <m:r>
                                <a:rPr lang="it-IT" sz="2400" b="0" i="1" smtClean="0">
                                  <a:latin typeface="Cambria Math"/>
                                  <a:ea typeface="Cambria Math"/>
                                </a:rPr>
                                <m:t>2</m:t>
                              </m:r>
                            </m:sup>
                          </m:sSup>
                        </m:num>
                        <m:den>
                          <m:r>
                            <a:rPr lang="it-IT" sz="2400" b="0" i="1" smtClean="0">
                              <a:latin typeface="Cambria Math" panose="02040503050406030204" pitchFamily="18" charset="0"/>
                              <a:ea typeface="Cambria Math"/>
                            </a:rPr>
                            <m:t>𝑀</m:t>
                          </m:r>
                        </m:den>
                      </m:f>
                    </m:oMath>
                  </m:oMathPara>
                </a14:m>
                <a:endParaRPr lang="en-US" sz="2400" dirty="0"/>
              </a:p>
            </p:txBody>
          </p:sp>
        </mc:Choice>
        <mc:Fallback xmlns="">
          <p:sp>
            <p:nvSpPr>
              <p:cNvPr id="25" name="CasellaDiTesto 11">
                <a:extLst>
                  <a:ext uri="{FF2B5EF4-FFF2-40B4-BE49-F238E27FC236}">
                    <a16:creationId xmlns:a16="http://schemas.microsoft.com/office/drawing/2014/main" id="{3095F3AE-8C98-E17D-8605-7507C4F97DEE}"/>
                  </a:ext>
                </a:extLst>
              </p:cNvPr>
              <p:cNvSpPr txBox="1">
                <a:spLocks noRot="1" noChangeAspect="1" noMove="1" noResize="1" noEditPoints="1" noAdjustHandles="1" noChangeArrowheads="1" noChangeShapeType="1" noTextEdit="1"/>
              </p:cNvSpPr>
              <p:nvPr/>
            </p:nvSpPr>
            <p:spPr>
              <a:xfrm>
                <a:off x="6809361" y="5106481"/>
                <a:ext cx="2976712" cy="831061"/>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177A89B1-FBC6-41FA-31C9-D24E886C6B22}"/>
                  </a:ext>
                </a:extLst>
              </p:cNvPr>
              <p:cNvSpPr txBox="1"/>
              <p:nvPr/>
            </p:nvSpPr>
            <p:spPr>
              <a:xfrm>
                <a:off x="1019701" y="5223061"/>
                <a:ext cx="5036096" cy="526106"/>
              </a:xfrm>
              <a:prstGeom prst="rect">
                <a:avLst/>
              </a:prstGeom>
              <a:noFill/>
            </p:spPr>
            <p:txBody>
              <a:bodyPr wrap="square" lIns="0" tIns="0" rIns="0" bIns="0" rtlCol="0">
                <a:spAutoFit/>
              </a:bodyPr>
              <a:lstStyle/>
              <a:p>
                <a14:m>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𝑃</m:t>
                        </m:r>
                      </m:e>
                      <m:sub>
                        <m:r>
                          <a:rPr lang="it-IT" sz="2000" b="0" i="1" smtClean="0">
                            <a:latin typeface="Cambria Math" panose="02040503050406030204" pitchFamily="18" charset="0"/>
                          </a:rPr>
                          <m:t>𝑚</m:t>
                        </m:r>
                      </m:sub>
                    </m:sSub>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𝑇</m:t>
                        </m:r>
                        <m:r>
                          <a:rPr lang="it-IT" sz="2000" b="0" i="1" smtClean="0">
                            <a:latin typeface="Cambria Math" panose="02040503050406030204" pitchFamily="18" charset="0"/>
                          </a:rPr>
                          <m:t>,</m:t>
                        </m:r>
                        <m:r>
                          <a:rPr lang="it-IT" sz="2000" b="0" i="1" smtClean="0">
                            <a:latin typeface="Cambria Math" panose="02040503050406030204" pitchFamily="18" charset="0"/>
                          </a:rPr>
                          <m:t>𝑀</m:t>
                        </m:r>
                      </m:e>
                    </m:d>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𝑚</m:t>
                            </m:r>
                            <m:r>
                              <a:rPr lang="it-IT" sz="2000" b="0" i="1" smtClean="0">
                                <a:latin typeface="Cambria Math" panose="02040503050406030204" pitchFamily="18" charset="0"/>
                              </a:rPr>
                              <m:t>+</m:t>
                            </m:r>
                            <m:r>
                              <a:rPr lang="it-IT" sz="2000" b="0" i="1" smtClean="0">
                                <a:latin typeface="Cambria Math" panose="02040503050406030204" pitchFamily="18" charset="0"/>
                              </a:rPr>
                              <m:t>𝑀</m:t>
                            </m:r>
                            <m:r>
                              <a:rPr lang="it-IT" sz="2000" b="0" i="1" smtClean="0">
                                <a:latin typeface="Cambria Math" panose="02040503050406030204" pitchFamily="18" charset="0"/>
                              </a:rPr>
                              <m:t>−1</m:t>
                            </m:r>
                          </m:e>
                        </m:d>
                        <m:r>
                          <a:rPr lang="it-IT" sz="2000" b="0" i="1" smtClean="0">
                            <a:latin typeface="Cambria Math" panose="02040503050406030204" pitchFamily="18" charset="0"/>
                          </a:rPr>
                          <m:t>!</m:t>
                        </m:r>
                      </m:num>
                      <m:den>
                        <m:r>
                          <a:rPr lang="it-IT" sz="2000" b="0" i="1" smtClean="0">
                            <a:latin typeface="Cambria Math" panose="02040503050406030204" pitchFamily="18" charset="0"/>
                          </a:rPr>
                          <m:t>𝑚</m:t>
                        </m:r>
                        <m:r>
                          <a:rPr lang="it-IT" sz="2000" b="0" i="1" smtClean="0">
                            <a:latin typeface="Cambria Math" panose="02040503050406030204" pitchFamily="18" charset="0"/>
                          </a:rPr>
                          <m:t>!</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𝑀</m:t>
                            </m:r>
                            <m:r>
                              <a:rPr lang="it-IT" sz="2000" b="0" i="1" smtClean="0">
                                <a:latin typeface="Cambria Math" panose="02040503050406030204" pitchFamily="18" charset="0"/>
                              </a:rPr>
                              <m:t>−1</m:t>
                            </m:r>
                          </m:e>
                        </m:d>
                        <m:r>
                          <a:rPr lang="it-IT" sz="2000" b="0" i="1" smtClean="0">
                            <a:latin typeface="Cambria Math" panose="02040503050406030204" pitchFamily="18" charset="0"/>
                          </a:rPr>
                          <m:t>!</m:t>
                        </m:r>
                      </m:den>
                    </m:f>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1" smtClean="0">
                                <a:latin typeface="Cambria Math" panose="02040503050406030204" pitchFamily="18" charset="0"/>
                              </a:rPr>
                              <m:t>1+</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𝑀</m:t>
                                </m:r>
                              </m:num>
                              <m:den>
                                <m:d>
                                  <m:dPr>
                                    <m:begChr m:val="⟨"/>
                                    <m:endChr m:val="⟩"/>
                                    <m:ctrlPr>
                                      <a:rPr lang="it-IT" sz="2000" b="0" i="1" smtClean="0">
                                        <a:latin typeface="Cambria Math" panose="02040503050406030204" pitchFamily="18" charset="0"/>
                                      </a:rPr>
                                    </m:ctrlPr>
                                  </m:dPr>
                                  <m:e>
                                    <m:r>
                                      <a:rPr lang="it-IT" sz="2000" b="0" i="1" smtClean="0">
                                        <a:latin typeface="Cambria Math" panose="02040503050406030204" pitchFamily="18" charset="0"/>
                                      </a:rPr>
                                      <m:t>𝑚</m:t>
                                    </m:r>
                                  </m:e>
                                </m:d>
                              </m:den>
                            </m:f>
                          </m:e>
                        </m:d>
                      </m:e>
                      <m:sup>
                        <m:r>
                          <a:rPr lang="it-IT" sz="2000" b="0" i="1" smtClean="0">
                            <a:latin typeface="Cambria Math" panose="02040503050406030204" pitchFamily="18" charset="0"/>
                          </a:rPr>
                          <m:t>−</m:t>
                        </m:r>
                        <m:r>
                          <a:rPr lang="it-IT" sz="2000" b="0" i="1" smtClean="0">
                            <a:latin typeface="Cambria Math" panose="02040503050406030204" pitchFamily="18" charset="0"/>
                          </a:rPr>
                          <m:t>𝑚</m:t>
                        </m:r>
                      </m:sup>
                    </m:sSup>
                  </m:oMath>
                </a14:m>
                <a:r>
                  <a:rPr lang="it-IT" sz="2000" b="0" dirty="0"/>
                  <a:t> </a:t>
                </a:r>
                <a14:m>
                  <m:oMath xmlns:m="http://schemas.openxmlformats.org/officeDocument/2006/math">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1" smtClean="0">
                                <a:latin typeface="Cambria Math" panose="02040503050406030204" pitchFamily="18" charset="0"/>
                              </a:rPr>
                              <m:t>1+</m:t>
                            </m:r>
                            <m:f>
                              <m:fPr>
                                <m:ctrlPr>
                                  <a:rPr lang="it-IT" sz="2000" b="0" i="1" smtClean="0">
                                    <a:latin typeface="Cambria Math" panose="02040503050406030204" pitchFamily="18" charset="0"/>
                                  </a:rPr>
                                </m:ctrlPr>
                              </m:fPr>
                              <m:num>
                                <m:d>
                                  <m:dPr>
                                    <m:begChr m:val="⟨"/>
                                    <m:endChr m:val="⟩"/>
                                    <m:ctrlPr>
                                      <a:rPr lang="it-IT" sz="2000" b="0" i="1" smtClean="0">
                                        <a:latin typeface="Cambria Math" panose="02040503050406030204" pitchFamily="18" charset="0"/>
                                      </a:rPr>
                                    </m:ctrlPr>
                                  </m:dPr>
                                  <m:e>
                                    <m:r>
                                      <a:rPr lang="it-IT" sz="2000" b="0" i="1" smtClean="0">
                                        <a:latin typeface="Cambria Math" panose="02040503050406030204" pitchFamily="18" charset="0"/>
                                      </a:rPr>
                                      <m:t>𝑚</m:t>
                                    </m:r>
                                  </m:e>
                                </m:d>
                              </m:num>
                              <m:den>
                                <m:r>
                                  <a:rPr lang="it-IT" sz="2000" b="0" i="1" smtClean="0">
                                    <a:latin typeface="Cambria Math" panose="02040503050406030204" pitchFamily="18" charset="0"/>
                                  </a:rPr>
                                  <m:t>𝑀</m:t>
                                </m:r>
                              </m:den>
                            </m:f>
                          </m:e>
                        </m:d>
                      </m:e>
                      <m:sup>
                        <m:r>
                          <a:rPr lang="it-IT" sz="2000" b="0" i="1" smtClean="0">
                            <a:latin typeface="Cambria Math" panose="02040503050406030204" pitchFamily="18" charset="0"/>
                          </a:rPr>
                          <m:t>−</m:t>
                        </m:r>
                        <m:r>
                          <a:rPr lang="it-IT" sz="2000" b="0" i="1" smtClean="0">
                            <a:latin typeface="Cambria Math" panose="02040503050406030204" pitchFamily="18" charset="0"/>
                          </a:rPr>
                          <m:t>𝑀</m:t>
                        </m:r>
                      </m:sup>
                    </m:sSup>
                  </m:oMath>
                </a14:m>
                <a:endParaRPr lang="it-IT" sz="2000" dirty="0"/>
              </a:p>
            </p:txBody>
          </p:sp>
        </mc:Choice>
        <mc:Fallback xmlns="">
          <p:sp>
            <p:nvSpPr>
              <p:cNvPr id="26" name="CasellaDiTesto 25">
                <a:extLst>
                  <a:ext uri="{FF2B5EF4-FFF2-40B4-BE49-F238E27FC236}">
                    <a16:creationId xmlns:a16="http://schemas.microsoft.com/office/drawing/2014/main" id="{177A89B1-FBC6-41FA-31C9-D24E886C6B22}"/>
                  </a:ext>
                </a:extLst>
              </p:cNvPr>
              <p:cNvSpPr txBox="1">
                <a:spLocks noRot="1" noChangeAspect="1" noMove="1" noResize="1" noEditPoints="1" noAdjustHandles="1" noChangeArrowheads="1" noChangeShapeType="1" noTextEdit="1"/>
              </p:cNvSpPr>
              <p:nvPr/>
            </p:nvSpPr>
            <p:spPr>
              <a:xfrm>
                <a:off x="1019701" y="5223061"/>
                <a:ext cx="5036096" cy="526106"/>
              </a:xfrm>
              <a:prstGeom prst="rect">
                <a:avLst/>
              </a:prstGeom>
              <a:blipFill>
                <a:blip r:embed="rId9"/>
                <a:stretch>
                  <a:fillRect b="-1163"/>
                </a:stretch>
              </a:blipFill>
            </p:spPr>
            <p:txBody>
              <a:bodyPr/>
              <a:lstStyle/>
              <a:p>
                <a:r>
                  <a:rPr lang="it-IT">
                    <a:noFill/>
                  </a:rPr>
                  <a:t> </a:t>
                </a:r>
              </a:p>
            </p:txBody>
          </p:sp>
        </mc:Fallback>
      </mc:AlternateContent>
      <p:sp>
        <p:nvSpPr>
          <p:cNvPr id="28" name="CasellaDiTesto 27">
            <a:extLst>
              <a:ext uri="{FF2B5EF4-FFF2-40B4-BE49-F238E27FC236}">
                <a16:creationId xmlns:a16="http://schemas.microsoft.com/office/drawing/2014/main" id="{A8852545-163D-C9BF-F4DD-612679F81D76}"/>
              </a:ext>
            </a:extLst>
          </p:cNvPr>
          <p:cNvSpPr txBox="1"/>
          <p:nvPr/>
        </p:nvSpPr>
        <p:spPr>
          <a:xfrm>
            <a:off x="622570" y="4277247"/>
            <a:ext cx="11016017" cy="369332"/>
          </a:xfrm>
          <a:prstGeom prst="rect">
            <a:avLst/>
          </a:prstGeom>
          <a:noFill/>
        </p:spPr>
        <p:txBody>
          <a:bodyPr wrap="square">
            <a:spAutoFit/>
          </a:bodyPr>
          <a:lstStyle/>
          <a:p>
            <a:r>
              <a:rPr lang="en-US" b="0" i="1" dirty="0">
                <a:solidFill>
                  <a:srgbClr val="0070C0"/>
                </a:solidFill>
                <a:effectLst/>
                <a:highlight>
                  <a:srgbClr val="FFFFFF"/>
                </a:highlight>
              </a:rPr>
              <a:t>Loudon, R. The Quantum Theory of Light; Oxford University Press: Oxford, UK, 2000; ISBN 978-0-19-850176-3.</a:t>
            </a:r>
            <a:endParaRPr lang="it-IT" i="1" dirty="0">
              <a:solidFill>
                <a:srgbClr val="0070C0"/>
              </a:solidFill>
            </a:endParaRPr>
          </a:p>
        </p:txBody>
      </p:sp>
      <p:sp>
        <p:nvSpPr>
          <p:cNvPr id="29" name="Rettangolo 28">
            <a:extLst>
              <a:ext uri="{FF2B5EF4-FFF2-40B4-BE49-F238E27FC236}">
                <a16:creationId xmlns:a16="http://schemas.microsoft.com/office/drawing/2014/main" id="{D3059512-17A1-F267-693E-4E8ABBDC15A0}"/>
              </a:ext>
            </a:extLst>
          </p:cNvPr>
          <p:cNvSpPr/>
          <p:nvPr/>
        </p:nvSpPr>
        <p:spPr>
          <a:xfrm>
            <a:off x="452892" y="4732676"/>
            <a:ext cx="11185694" cy="1869004"/>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953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33EC69E-4FBE-09E7-8295-FC99DB69B10F}"/>
              </a:ext>
            </a:extLst>
          </p:cNvPr>
          <p:cNvSpPr txBox="1"/>
          <p:nvPr/>
        </p:nvSpPr>
        <p:spPr>
          <a:xfrm>
            <a:off x="366409" y="97276"/>
            <a:ext cx="11459182" cy="769441"/>
          </a:xfrm>
          <a:prstGeom prst="rect">
            <a:avLst/>
          </a:prstGeom>
          <a:noFill/>
        </p:spPr>
        <p:txBody>
          <a:bodyPr wrap="square" rtlCol="0">
            <a:spAutoFit/>
          </a:bodyPr>
          <a:lstStyle/>
          <a:p>
            <a:r>
              <a:rPr lang="it-IT" sz="4400" dirty="0">
                <a:latin typeface="+mj-lt"/>
              </a:rPr>
              <a:t>Dark </a:t>
            </a:r>
            <a:r>
              <a:rPr lang="it-IT" sz="4400" dirty="0" err="1">
                <a:latin typeface="+mj-lt"/>
              </a:rPr>
              <a:t>Counts</a:t>
            </a:r>
            <a:r>
              <a:rPr lang="it-IT" sz="4400" dirty="0">
                <a:latin typeface="+mj-lt"/>
              </a:rPr>
              <a:t> -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p:sp>
        <p:nvSpPr>
          <p:cNvPr id="5" name="CasellaDiTesto 4">
            <a:extLst>
              <a:ext uri="{FF2B5EF4-FFF2-40B4-BE49-F238E27FC236}">
                <a16:creationId xmlns:a16="http://schemas.microsoft.com/office/drawing/2014/main" id="{E9E443E0-F0C2-B115-5823-6A5496898F74}"/>
              </a:ext>
            </a:extLst>
          </p:cNvPr>
          <p:cNvSpPr txBox="1"/>
          <p:nvPr/>
        </p:nvSpPr>
        <p:spPr>
          <a:xfrm>
            <a:off x="1960674" y="1002928"/>
            <a:ext cx="3744416" cy="461665"/>
          </a:xfrm>
          <a:prstGeom prst="rect">
            <a:avLst/>
          </a:prstGeom>
          <a:solidFill>
            <a:schemeClr val="accent6">
              <a:lumMod val="20000"/>
              <a:lumOff val="80000"/>
            </a:schemeClr>
          </a:solidFill>
          <a:ln w="28575">
            <a:solidFill>
              <a:srgbClr val="FF0000"/>
            </a:solidFill>
          </a:ln>
        </p:spPr>
        <p:txBody>
          <a:bodyPr wrap="square" rtlCol="0">
            <a:spAutoFit/>
          </a:bodyPr>
          <a:lstStyle/>
          <a:p>
            <a:r>
              <a:rPr lang="it-IT" sz="2400">
                <a:latin typeface="Times New Roman" panose="02020603050405020304" pitchFamily="18" charset="0"/>
                <a:cs typeface="Times New Roman" panose="02020603050405020304" pitchFamily="18" charset="0"/>
              </a:rPr>
              <a:t>Normalized dark count </a:t>
            </a:r>
          </a:p>
        </p:txBody>
      </p:sp>
      <p:sp>
        <p:nvSpPr>
          <p:cNvPr id="6" name="CasellaDiTesto 5">
            <a:extLst>
              <a:ext uri="{FF2B5EF4-FFF2-40B4-BE49-F238E27FC236}">
                <a16:creationId xmlns:a16="http://schemas.microsoft.com/office/drawing/2014/main" id="{021E46D3-2F5D-2FB1-EF5D-D2F8D09CCEAE}"/>
              </a:ext>
            </a:extLst>
          </p:cNvPr>
          <p:cNvSpPr txBox="1"/>
          <p:nvPr/>
        </p:nvSpPr>
        <p:spPr>
          <a:xfrm>
            <a:off x="7155954" y="4253160"/>
            <a:ext cx="4468635" cy="400110"/>
          </a:xfrm>
          <a:prstGeom prst="rect">
            <a:avLst/>
          </a:prstGeom>
          <a:noFill/>
          <a:ln w="28575">
            <a:solidFill>
              <a:srgbClr val="FF0000"/>
            </a:solidFill>
          </a:ln>
        </p:spPr>
        <p:txBody>
          <a:bodyPr wrap="square" rtlCol="0">
            <a:spAutoFit/>
          </a:bodyPr>
          <a:lstStyle/>
          <a:p>
            <a:r>
              <a:rPr lang="it-IT" sz="2000" dirty="0">
                <a:cs typeface="Times New Roman" panose="02020603050405020304" pitchFamily="18" charset="0"/>
              </a:rPr>
              <a:t>The </a:t>
            </a:r>
            <a:r>
              <a:rPr lang="it-IT" sz="2000" dirty="0" err="1">
                <a:cs typeface="Times New Roman" panose="02020603050405020304" pitchFamily="18" charset="0"/>
              </a:rPr>
              <a:t>experimental</a:t>
            </a:r>
            <a:r>
              <a:rPr lang="it-IT" sz="2000" dirty="0">
                <a:cs typeface="Times New Roman" panose="02020603050405020304" pitchFamily="18" charset="0"/>
              </a:rPr>
              <a:t> </a:t>
            </a:r>
            <a:r>
              <a:rPr lang="it-IT" sz="2000" dirty="0" err="1">
                <a:cs typeface="Times New Roman" panose="02020603050405020304" pitchFamily="18" charset="0"/>
              </a:rPr>
              <a:t>average</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&lt;m&gt;=1.56</a:t>
            </a:r>
            <a:endParaRPr lang="en-US" sz="2000" dirty="0">
              <a:cs typeface="Times New Roman" panose="02020603050405020304" pitchFamily="18" charset="0"/>
            </a:endParaRPr>
          </a:p>
        </p:txBody>
      </p:sp>
      <p:sp>
        <p:nvSpPr>
          <p:cNvPr id="7" name="CasellaDiTesto 6">
            <a:extLst>
              <a:ext uri="{FF2B5EF4-FFF2-40B4-BE49-F238E27FC236}">
                <a16:creationId xmlns:a16="http://schemas.microsoft.com/office/drawing/2014/main" id="{69312972-0316-89E7-56BD-798FE7CCBA92}"/>
              </a:ext>
            </a:extLst>
          </p:cNvPr>
          <p:cNvSpPr txBox="1"/>
          <p:nvPr/>
        </p:nvSpPr>
        <p:spPr>
          <a:xfrm>
            <a:off x="7155954" y="2039340"/>
            <a:ext cx="3953306" cy="707886"/>
          </a:xfrm>
          <a:prstGeom prst="rect">
            <a:avLst/>
          </a:prstGeom>
          <a:noFill/>
          <a:ln w="28575">
            <a:solidFill>
              <a:srgbClr val="00B050"/>
            </a:solidFill>
          </a:ln>
        </p:spPr>
        <p:txBody>
          <a:bodyPr wrap="square" rtlCol="0">
            <a:spAutoFit/>
          </a:bodyPr>
          <a:lstStyle/>
          <a:p>
            <a:pPr algn="just"/>
            <a:r>
              <a:rPr lang="it-IT" sz="2000" dirty="0">
                <a:cs typeface="Times New Roman" panose="02020603050405020304" pitchFamily="18" charset="0"/>
              </a:rPr>
              <a:t>The Poisson </a:t>
            </a:r>
            <a:r>
              <a:rPr lang="it-IT" sz="2000" dirty="0" err="1">
                <a:cs typeface="Times New Roman" panose="02020603050405020304" pitchFamily="18" charset="0"/>
              </a:rPr>
              <a:t>distribution</a:t>
            </a:r>
            <a:r>
              <a:rPr lang="it-IT" sz="2000" dirty="0">
                <a:cs typeface="Times New Roman" panose="02020603050405020304" pitchFamily="18" charset="0"/>
              </a:rPr>
              <a:t> </a:t>
            </a:r>
            <a:r>
              <a:rPr lang="it-IT" sz="2000" dirty="0" err="1">
                <a:cs typeface="Times New Roman" panose="02020603050405020304" pitchFamily="18" charset="0"/>
              </a:rPr>
              <a:t>gives</a:t>
            </a:r>
            <a:r>
              <a:rPr lang="it-IT" sz="2000" dirty="0">
                <a:cs typeface="Times New Roman" panose="02020603050405020304" pitchFamily="18" charset="0"/>
              </a:rPr>
              <a:t> an &lt;m&gt; = 0.83±0.03</a:t>
            </a:r>
            <a:endParaRPr lang="en-US" sz="2000" dirty="0"/>
          </a:p>
        </p:txBody>
      </p:sp>
      <p:sp>
        <p:nvSpPr>
          <p:cNvPr id="8" name="CasellaDiTesto 7">
            <a:extLst>
              <a:ext uri="{FF2B5EF4-FFF2-40B4-BE49-F238E27FC236}">
                <a16:creationId xmlns:a16="http://schemas.microsoft.com/office/drawing/2014/main" id="{48CDE4BC-59BB-6609-4E68-BF200D2D9C5A}"/>
              </a:ext>
            </a:extLst>
          </p:cNvPr>
          <p:cNvSpPr txBox="1"/>
          <p:nvPr/>
        </p:nvSpPr>
        <p:spPr>
          <a:xfrm>
            <a:off x="7155954" y="3075057"/>
            <a:ext cx="3953306" cy="707886"/>
          </a:xfrm>
          <a:prstGeom prst="rect">
            <a:avLst/>
          </a:prstGeom>
          <a:noFill/>
          <a:ln w="28575">
            <a:solidFill>
              <a:srgbClr val="0070C0"/>
            </a:solidFill>
          </a:ln>
        </p:spPr>
        <p:txBody>
          <a:bodyPr wrap="square" rtlCol="0">
            <a:spAutoFit/>
          </a:bodyPr>
          <a:lstStyle/>
          <a:p>
            <a:r>
              <a:rPr lang="it-IT" sz="2000" dirty="0">
                <a:cs typeface="Times New Roman" panose="02020603050405020304" pitchFamily="18" charset="0"/>
              </a:rPr>
              <a:t>The Thermal </a:t>
            </a:r>
            <a:r>
              <a:rPr lang="it-IT" sz="2000" dirty="0" err="1">
                <a:cs typeface="Times New Roman" panose="02020603050405020304" pitchFamily="18" charset="0"/>
              </a:rPr>
              <a:t>distribution</a:t>
            </a:r>
            <a:r>
              <a:rPr lang="it-IT" sz="2000" dirty="0">
                <a:cs typeface="Times New Roman" panose="02020603050405020304" pitchFamily="18" charset="0"/>
              </a:rPr>
              <a:t> </a:t>
            </a:r>
            <a:r>
              <a:rPr lang="it-IT" sz="2000" dirty="0" err="1">
                <a:cs typeface="Times New Roman" panose="02020603050405020304" pitchFamily="18" charset="0"/>
              </a:rPr>
              <a:t>gives</a:t>
            </a:r>
            <a:r>
              <a:rPr lang="it-IT" sz="2000" dirty="0">
                <a:cs typeface="Times New Roman" panose="02020603050405020304" pitchFamily="18" charset="0"/>
              </a:rPr>
              <a:t> an &lt;m&gt; = 1.16±0.17</a:t>
            </a:r>
            <a:endParaRPr lang="en-US" sz="2000" dirty="0"/>
          </a:p>
        </p:txBody>
      </p:sp>
      <p:grpSp>
        <p:nvGrpSpPr>
          <p:cNvPr id="9" name="Gruppo 8">
            <a:extLst>
              <a:ext uri="{FF2B5EF4-FFF2-40B4-BE49-F238E27FC236}">
                <a16:creationId xmlns:a16="http://schemas.microsoft.com/office/drawing/2014/main" id="{C87FA779-7FAD-7B5C-67B1-A19A298E6459}"/>
              </a:ext>
            </a:extLst>
          </p:cNvPr>
          <p:cNvGrpSpPr/>
          <p:nvPr/>
        </p:nvGrpSpPr>
        <p:grpSpPr>
          <a:xfrm>
            <a:off x="506660" y="1609474"/>
            <a:ext cx="6314897" cy="4966424"/>
            <a:chOff x="277249" y="1264976"/>
            <a:chExt cx="4622084" cy="3844636"/>
          </a:xfrm>
        </p:grpSpPr>
        <p:pic>
          <p:nvPicPr>
            <p:cNvPr id="10" name="Immagine 9">
              <a:extLst>
                <a:ext uri="{FF2B5EF4-FFF2-40B4-BE49-F238E27FC236}">
                  <a16:creationId xmlns:a16="http://schemas.microsoft.com/office/drawing/2014/main" id="{86A0DAA5-C8ED-B368-6203-878C36D58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49" y="1264976"/>
              <a:ext cx="4622084" cy="3844636"/>
            </a:xfrm>
            <a:prstGeom prst="rect">
              <a:avLst/>
            </a:prstGeom>
          </p:spPr>
        </p:pic>
        <p:sp>
          <p:nvSpPr>
            <p:cNvPr id="11" name="CasellaDiTesto 10">
              <a:extLst>
                <a:ext uri="{FF2B5EF4-FFF2-40B4-BE49-F238E27FC236}">
                  <a16:creationId xmlns:a16="http://schemas.microsoft.com/office/drawing/2014/main" id="{A2C7EF25-280D-AD58-DD53-B6A244A71025}"/>
                </a:ext>
              </a:extLst>
            </p:cNvPr>
            <p:cNvSpPr txBox="1"/>
            <p:nvPr/>
          </p:nvSpPr>
          <p:spPr>
            <a:xfrm>
              <a:off x="3419872" y="1751444"/>
              <a:ext cx="1198689" cy="362393"/>
            </a:xfrm>
            <a:prstGeom prst="rect">
              <a:avLst/>
            </a:prstGeom>
            <a:solidFill>
              <a:srgbClr val="92D050"/>
            </a:solidFill>
          </p:spPr>
          <p:txBody>
            <a:bodyPr wrap="none" rtlCol="0">
              <a:spAutoFit/>
            </a:bodyPr>
            <a:lstStyle/>
            <a:p>
              <a:r>
                <a:rPr lang="it-IT" sz="2000">
                  <a:latin typeface="Times New Roman" panose="02020603050405020304" pitchFamily="18" charset="0"/>
                  <a:cs typeface="Times New Roman" panose="02020603050405020304" pitchFamily="18" charset="0"/>
                </a:rPr>
                <a:t>Poisson fit</a:t>
              </a:r>
              <a:endParaRPr lang="en-US" sz="2000">
                <a:latin typeface="Times New Roman" panose="02020603050405020304" pitchFamily="18" charset="0"/>
                <a:cs typeface="Times New Roman" panose="02020603050405020304" pitchFamily="18" charset="0"/>
              </a:endParaRPr>
            </a:p>
          </p:txBody>
        </p:sp>
        <p:cxnSp>
          <p:nvCxnSpPr>
            <p:cNvPr id="12" name="Connettore 2 11">
              <a:extLst>
                <a:ext uri="{FF2B5EF4-FFF2-40B4-BE49-F238E27FC236}">
                  <a16:creationId xmlns:a16="http://schemas.microsoft.com/office/drawing/2014/main" id="{F4D184D0-271B-3EED-C61B-F3A8C29C1D9F}"/>
                </a:ext>
              </a:extLst>
            </p:cNvPr>
            <p:cNvCxnSpPr/>
            <p:nvPr/>
          </p:nvCxnSpPr>
          <p:spPr>
            <a:xfrm flipH="1">
              <a:off x="1383338" y="2067558"/>
              <a:ext cx="2036534" cy="10161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8084A4D7-1C39-CA3C-64D6-74B4D555AA3C}"/>
                </a:ext>
              </a:extLst>
            </p:cNvPr>
            <p:cNvSpPr txBox="1"/>
            <p:nvPr/>
          </p:nvSpPr>
          <p:spPr>
            <a:xfrm>
              <a:off x="3396988" y="3079246"/>
              <a:ext cx="1265182" cy="362393"/>
            </a:xfrm>
            <a:prstGeom prst="rect">
              <a:avLst/>
            </a:prstGeom>
            <a:solidFill>
              <a:srgbClr val="00B0F0"/>
            </a:solidFill>
          </p:spPr>
          <p:txBody>
            <a:bodyPr wrap="none" rtlCol="0">
              <a:spAutoFit/>
            </a:bodyPr>
            <a:lstStyle/>
            <a:p>
              <a:r>
                <a:rPr lang="it-IT" sz="2000">
                  <a:latin typeface="Times New Roman" panose="02020603050405020304" pitchFamily="18" charset="0"/>
                  <a:cs typeface="Times New Roman" panose="02020603050405020304" pitchFamily="18" charset="0"/>
                </a:rPr>
                <a:t>Thermal fit</a:t>
              </a:r>
              <a:endParaRPr lang="en-US" sz="2000">
                <a:latin typeface="Times New Roman" panose="02020603050405020304" pitchFamily="18" charset="0"/>
                <a:cs typeface="Times New Roman" panose="02020603050405020304" pitchFamily="18" charset="0"/>
              </a:endParaRPr>
            </a:p>
          </p:txBody>
        </p:sp>
        <p:cxnSp>
          <p:nvCxnSpPr>
            <p:cNvPr id="14" name="Connettore 2 13">
              <a:extLst>
                <a:ext uri="{FF2B5EF4-FFF2-40B4-BE49-F238E27FC236}">
                  <a16:creationId xmlns:a16="http://schemas.microsoft.com/office/drawing/2014/main" id="{06915D48-5A52-6F9A-BA25-40FD34C57F13}"/>
                </a:ext>
              </a:extLst>
            </p:cNvPr>
            <p:cNvCxnSpPr/>
            <p:nvPr/>
          </p:nvCxnSpPr>
          <p:spPr>
            <a:xfrm flipH="1">
              <a:off x="1475656" y="3311490"/>
              <a:ext cx="1889875" cy="44672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6E57B21A-3686-A2E8-1517-EB356ACFD446}"/>
                  </a:ext>
                </a:extLst>
              </p:cNvPr>
              <p:cNvSpPr txBox="1"/>
              <p:nvPr/>
            </p:nvSpPr>
            <p:spPr>
              <a:xfrm>
                <a:off x="4768986" y="998463"/>
                <a:ext cx="10568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𝑇</m:t>
                      </m:r>
                      <m:r>
                        <a:rPr lang="it-IT" sz="2400" b="0" i="1" smtClean="0">
                          <a:latin typeface="Cambria Math"/>
                        </a:rPr>
                        <m:t>)</m:t>
                      </m:r>
                    </m:oMath>
                  </m:oMathPara>
                </a14:m>
                <a:endParaRPr lang="en-US" sz="2400"/>
              </a:p>
            </p:txBody>
          </p:sp>
        </mc:Choice>
        <mc:Fallback xmlns="">
          <p:sp>
            <p:nvSpPr>
              <p:cNvPr id="15" name="CasellaDiTesto 14">
                <a:extLst>
                  <a:ext uri="{FF2B5EF4-FFF2-40B4-BE49-F238E27FC236}">
                    <a16:creationId xmlns:a16="http://schemas.microsoft.com/office/drawing/2014/main" id="{6E57B21A-3686-A2E8-1517-EB356ACFD446}"/>
                  </a:ext>
                </a:extLst>
              </p:cNvPr>
              <p:cNvSpPr txBox="1">
                <a:spLocks noRot="1" noChangeAspect="1" noMove="1" noResize="1" noEditPoints="1" noAdjustHandles="1" noChangeArrowheads="1" noChangeShapeType="1" noTextEdit="1"/>
              </p:cNvSpPr>
              <p:nvPr/>
            </p:nvSpPr>
            <p:spPr>
              <a:xfrm>
                <a:off x="4768986" y="998463"/>
                <a:ext cx="1056828" cy="461665"/>
              </a:xfrm>
              <a:prstGeom prst="rect">
                <a:avLst/>
              </a:prstGeom>
              <a:blipFill>
                <a:blip r:embed="rId3"/>
                <a:stretch>
                  <a:fillRect r="-1149" b="-15789"/>
                </a:stretch>
              </a:blipFill>
            </p:spPr>
            <p:txBody>
              <a:bodyPr/>
              <a:lstStyle/>
              <a:p>
                <a:r>
                  <a:rPr lang="it-IT">
                    <a:noFill/>
                  </a:rPr>
                  <a:t> </a:t>
                </a:r>
              </a:p>
            </p:txBody>
          </p:sp>
        </mc:Fallback>
      </mc:AlternateContent>
      <p:sp>
        <p:nvSpPr>
          <p:cNvPr id="18" name="CasellaDiTesto 17">
            <a:extLst>
              <a:ext uri="{FF2B5EF4-FFF2-40B4-BE49-F238E27FC236}">
                <a16:creationId xmlns:a16="http://schemas.microsoft.com/office/drawing/2014/main" id="{5CBC6DDD-032F-3201-2A0F-3E0C2810C799}"/>
              </a:ext>
            </a:extLst>
          </p:cNvPr>
          <p:cNvSpPr txBox="1"/>
          <p:nvPr/>
        </p:nvSpPr>
        <p:spPr>
          <a:xfrm>
            <a:off x="6821557" y="1083390"/>
            <a:ext cx="4803032" cy="369332"/>
          </a:xfrm>
          <a:prstGeom prst="rect">
            <a:avLst/>
          </a:prstGeom>
          <a:noFill/>
        </p:spPr>
        <p:txBody>
          <a:bodyPr wrap="square">
            <a:spAutoFit/>
          </a:bodyPr>
          <a:lstStyle/>
          <a:p>
            <a:r>
              <a:rPr lang="en-US" b="0" i="0" dirty="0">
                <a:solidFill>
                  <a:srgbClr val="222222"/>
                </a:solidFill>
                <a:effectLst/>
                <a:highlight>
                  <a:srgbClr val="FFFFFF"/>
                </a:highlight>
                <a:latin typeface="Arial" panose="020B0604020202020204" pitchFamily="34" charset="0"/>
              </a:rPr>
              <a:t> </a:t>
            </a:r>
            <a:r>
              <a:rPr lang="en-US" b="0" i="0" dirty="0" err="1">
                <a:solidFill>
                  <a:srgbClr val="222222"/>
                </a:solidFill>
                <a:effectLst/>
                <a:highlight>
                  <a:srgbClr val="FFFFFF"/>
                </a:highlight>
                <a:latin typeface="Arial" panose="020B0604020202020204" pitchFamily="34" charset="0"/>
              </a:rPr>
              <a:t>i.e</a:t>
            </a:r>
            <a:r>
              <a:rPr lang="en-US" b="0" i="0" dirty="0">
                <a:solidFill>
                  <a:srgbClr val="222222"/>
                </a:solidFill>
                <a:effectLst/>
                <a:highlight>
                  <a:srgbClr val="FFFFFF"/>
                </a:highlight>
                <a:latin typeface="Arial" panose="020B0604020202020204" pitchFamily="34" charset="0"/>
              </a:rPr>
              <a:t> the counts measured with the black cap</a:t>
            </a:r>
            <a:endParaRPr lang="it-IT" dirty="0"/>
          </a:p>
        </p:txBody>
      </p:sp>
      <p:sp>
        <p:nvSpPr>
          <p:cNvPr id="20" name="CasellaDiTesto 19">
            <a:extLst>
              <a:ext uri="{FF2B5EF4-FFF2-40B4-BE49-F238E27FC236}">
                <a16:creationId xmlns:a16="http://schemas.microsoft.com/office/drawing/2014/main" id="{5C804CAF-738C-0E58-52C4-295F88E1EF0E}"/>
              </a:ext>
            </a:extLst>
          </p:cNvPr>
          <p:cNvSpPr txBox="1"/>
          <p:nvPr/>
        </p:nvSpPr>
        <p:spPr>
          <a:xfrm>
            <a:off x="7084204" y="4830189"/>
            <a:ext cx="4560544" cy="707886"/>
          </a:xfrm>
          <a:prstGeom prst="rect">
            <a:avLst/>
          </a:prstGeom>
          <a:noFill/>
        </p:spPr>
        <p:txBody>
          <a:bodyPr wrap="square">
            <a:spAutoFit/>
          </a:bodyPr>
          <a:lstStyle/>
          <a:p>
            <a:r>
              <a:rPr lang="en-US" sz="2000" b="1" i="0" dirty="0">
                <a:solidFill>
                  <a:srgbClr val="222222"/>
                </a:solidFill>
                <a:effectLst/>
                <a:highlight>
                  <a:srgbClr val="FFFFFF"/>
                </a:highlight>
              </a:rPr>
              <a:t>consistent with the dark count data of this phototube!</a:t>
            </a:r>
            <a:endParaRPr lang="it-IT" sz="2000" b="1" dirty="0"/>
          </a:p>
        </p:txBody>
      </p:sp>
      <p:sp>
        <p:nvSpPr>
          <p:cNvPr id="22" name="CasellaDiTesto 21">
            <a:extLst>
              <a:ext uri="{FF2B5EF4-FFF2-40B4-BE49-F238E27FC236}">
                <a16:creationId xmlns:a16="http://schemas.microsoft.com/office/drawing/2014/main" id="{017B4BF4-5341-99E4-910E-47786D2AE458}"/>
              </a:ext>
            </a:extLst>
          </p:cNvPr>
          <p:cNvSpPr txBox="1"/>
          <p:nvPr/>
        </p:nvSpPr>
        <p:spPr>
          <a:xfrm>
            <a:off x="7084205" y="5639613"/>
            <a:ext cx="4968366" cy="1200329"/>
          </a:xfrm>
          <a:prstGeom prst="rect">
            <a:avLst/>
          </a:prstGeom>
          <a:noFill/>
        </p:spPr>
        <p:txBody>
          <a:bodyPr wrap="square">
            <a:spAutoFit/>
          </a:bodyPr>
          <a:lstStyle/>
          <a:p>
            <a:r>
              <a:rPr lang="it-IT" b="0" i="1" dirty="0">
                <a:solidFill>
                  <a:srgbClr val="0070C0"/>
                </a:solidFill>
                <a:effectLst/>
                <a:highlight>
                  <a:srgbClr val="FFFFFF"/>
                </a:highlight>
              </a:rPr>
              <a:t>Benfatto, M.; Pace, E.; </a:t>
            </a:r>
            <a:r>
              <a:rPr lang="it-IT" b="0" i="1" dirty="0" err="1">
                <a:solidFill>
                  <a:srgbClr val="0070C0"/>
                </a:solidFill>
                <a:effectLst/>
                <a:highlight>
                  <a:srgbClr val="FFFFFF"/>
                </a:highlight>
              </a:rPr>
              <a:t>Curceanu</a:t>
            </a:r>
            <a:r>
              <a:rPr lang="it-IT" b="0" i="1" dirty="0">
                <a:solidFill>
                  <a:srgbClr val="0070C0"/>
                </a:solidFill>
                <a:effectLst/>
                <a:highlight>
                  <a:srgbClr val="FFFFFF"/>
                </a:highlight>
              </a:rPr>
              <a:t>, C.; Scordo, A.; </a:t>
            </a:r>
            <a:r>
              <a:rPr lang="it-IT" b="0" i="1" dirty="0" err="1">
                <a:solidFill>
                  <a:srgbClr val="0070C0"/>
                </a:solidFill>
                <a:effectLst/>
                <a:highlight>
                  <a:srgbClr val="FFFFFF"/>
                </a:highlight>
              </a:rPr>
              <a:t>Clozza</a:t>
            </a:r>
            <a:r>
              <a:rPr lang="it-IT" b="0" i="1" dirty="0">
                <a:solidFill>
                  <a:srgbClr val="0070C0"/>
                </a:solidFill>
                <a:effectLst/>
                <a:highlight>
                  <a:srgbClr val="FFFFFF"/>
                </a:highlight>
              </a:rPr>
              <a:t>, A.; Davoli, I.; Lucci, M.; Francini, R.; De Matteis, F.; Grandi, M.; et al.  </a:t>
            </a:r>
            <a:r>
              <a:rPr lang="it-IT" b="0" i="1" dirty="0" err="1">
                <a:solidFill>
                  <a:srgbClr val="0070C0"/>
                </a:solidFill>
                <a:effectLst/>
                <a:highlight>
                  <a:srgbClr val="FFFFFF"/>
                </a:highlight>
              </a:rPr>
              <a:t>Entropy</a:t>
            </a:r>
            <a:r>
              <a:rPr lang="it-IT" b="0" i="1" dirty="0">
                <a:solidFill>
                  <a:srgbClr val="0070C0"/>
                </a:solidFill>
                <a:effectLst/>
                <a:highlight>
                  <a:srgbClr val="FFFFFF"/>
                </a:highlight>
              </a:rPr>
              <a:t> </a:t>
            </a:r>
            <a:r>
              <a:rPr lang="it-IT" b="1" i="1" dirty="0">
                <a:solidFill>
                  <a:srgbClr val="0070C0"/>
                </a:solidFill>
                <a:effectLst/>
                <a:highlight>
                  <a:srgbClr val="FFFFFF"/>
                </a:highlight>
              </a:rPr>
              <a:t>2021</a:t>
            </a:r>
            <a:r>
              <a:rPr lang="it-IT" b="0" i="1" dirty="0">
                <a:solidFill>
                  <a:srgbClr val="0070C0"/>
                </a:solidFill>
                <a:effectLst/>
                <a:highlight>
                  <a:srgbClr val="FFFFFF"/>
                </a:highlight>
              </a:rPr>
              <a:t>, 23, 554.</a:t>
            </a:r>
            <a:endParaRPr lang="it-IT" i="1" dirty="0">
              <a:solidFill>
                <a:srgbClr val="0070C0"/>
              </a:solidFill>
            </a:endParaRPr>
          </a:p>
        </p:txBody>
      </p:sp>
    </p:spTree>
    <p:extLst>
      <p:ext uri="{BB962C8B-B14F-4D97-AF65-F5344CB8AC3E}">
        <p14:creationId xmlns:p14="http://schemas.microsoft.com/office/powerpoint/2010/main" val="3616360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3CA5C7D-3714-1C50-00C0-F636B5669444}"/>
              </a:ext>
            </a:extLst>
          </p:cNvPr>
          <p:cNvSpPr txBox="1"/>
          <p:nvPr/>
        </p:nvSpPr>
        <p:spPr>
          <a:xfrm>
            <a:off x="366408" y="97276"/>
            <a:ext cx="11627795" cy="769441"/>
          </a:xfrm>
          <a:prstGeom prst="rect">
            <a:avLst/>
          </a:prstGeom>
          <a:noFill/>
        </p:spPr>
        <p:txBody>
          <a:bodyPr wrap="square" rtlCol="0">
            <a:spAutoFit/>
          </a:bodyPr>
          <a:lstStyle/>
          <a:p>
            <a:r>
              <a:rPr lang="it-IT" sz="4400" dirty="0" err="1">
                <a:latin typeface="+mj-lt"/>
              </a:rPr>
              <a:t>Measurements</a:t>
            </a:r>
            <a:r>
              <a:rPr lang="it-IT" sz="4400" dirty="0">
                <a:latin typeface="+mj-lt"/>
              </a:rPr>
              <a:t>-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p:pic>
        <p:nvPicPr>
          <p:cNvPr id="6" name="Immagine 5" descr="Immagine che contiene testo, diagramma, Diagramma, linea&#10;&#10;Descrizione generata automaticamente">
            <a:extLst>
              <a:ext uri="{FF2B5EF4-FFF2-40B4-BE49-F238E27FC236}">
                <a16:creationId xmlns:a16="http://schemas.microsoft.com/office/drawing/2014/main" id="{0F3538DF-7844-D28F-0DD4-4F185F0A005A}"/>
              </a:ext>
            </a:extLst>
          </p:cNvPr>
          <p:cNvPicPr>
            <a:picLocks noChangeAspect="1"/>
          </p:cNvPicPr>
          <p:nvPr/>
        </p:nvPicPr>
        <p:blipFill rotWithShape="1">
          <a:blip r:embed="rId2">
            <a:extLst>
              <a:ext uri="{28A0092B-C50C-407E-A947-70E740481C1C}">
                <a14:useLocalDpi xmlns:a14="http://schemas.microsoft.com/office/drawing/2010/main" val="0"/>
              </a:ext>
            </a:extLst>
          </a:blip>
          <a:srcRect l="-1" r="287" b="50578"/>
          <a:stretch/>
        </p:blipFill>
        <p:spPr>
          <a:xfrm>
            <a:off x="359096" y="872159"/>
            <a:ext cx="4814072" cy="4206059"/>
          </a:xfrm>
          <a:prstGeom prst="rect">
            <a:avLst/>
          </a:prstGeom>
        </p:spPr>
      </p:pic>
      <p:pic>
        <p:nvPicPr>
          <p:cNvPr id="7" name="Immagine 6" descr="Immagine che contiene testo, diagramma, Diagramma, linea&#10;&#10;Descrizione generata automaticamente">
            <a:extLst>
              <a:ext uri="{FF2B5EF4-FFF2-40B4-BE49-F238E27FC236}">
                <a16:creationId xmlns:a16="http://schemas.microsoft.com/office/drawing/2014/main" id="{E5F94EBC-BF5B-5D30-9098-953A0FD8ABAB}"/>
              </a:ext>
            </a:extLst>
          </p:cNvPr>
          <p:cNvPicPr>
            <a:picLocks noChangeAspect="1"/>
          </p:cNvPicPr>
          <p:nvPr/>
        </p:nvPicPr>
        <p:blipFill rotWithShape="1">
          <a:blip r:embed="rId2">
            <a:extLst>
              <a:ext uri="{28A0092B-C50C-407E-A947-70E740481C1C}">
                <a14:useLocalDpi xmlns:a14="http://schemas.microsoft.com/office/drawing/2010/main" val="0"/>
              </a:ext>
            </a:extLst>
          </a:blip>
          <a:srcRect t="49758"/>
          <a:stretch/>
        </p:blipFill>
        <p:spPr>
          <a:xfrm>
            <a:off x="6098268" y="927795"/>
            <a:ext cx="4686328" cy="4150423"/>
          </a:xfrm>
          <a:prstGeom prst="rect">
            <a:avLst/>
          </a:prstGeom>
        </p:spPr>
      </p:pic>
      <p:sp>
        <p:nvSpPr>
          <p:cNvPr id="8" name="TextBox 4">
            <a:extLst>
              <a:ext uri="{FF2B5EF4-FFF2-40B4-BE49-F238E27FC236}">
                <a16:creationId xmlns:a16="http://schemas.microsoft.com/office/drawing/2014/main" id="{4D83FF44-F4F3-6F62-0903-3C8B265393A1}"/>
              </a:ext>
            </a:extLst>
          </p:cNvPr>
          <p:cNvSpPr txBox="1"/>
          <p:nvPr/>
        </p:nvSpPr>
        <p:spPr>
          <a:xfrm>
            <a:off x="3049888" y="1274028"/>
            <a:ext cx="1391728" cy="461665"/>
          </a:xfrm>
          <a:prstGeom prst="rect">
            <a:avLst/>
          </a:prstGeom>
          <a:solidFill>
            <a:schemeClr val="accent3">
              <a:lumMod val="40000"/>
              <a:lumOff val="60000"/>
            </a:schemeClr>
          </a:solidFill>
        </p:spPr>
        <p:txBody>
          <a:bodyPr wrap="none" rtlCol="0">
            <a:spAutoFit/>
          </a:bodyPr>
          <a:lstStyle/>
          <a:p>
            <a:r>
              <a:rPr lang="it-IT" sz="2400" dirty="0">
                <a:cs typeface="Times New Roman" panose="02020603050405020304" pitchFamily="18" charset="0"/>
              </a:rPr>
              <a:t>76 </a:t>
            </a:r>
            <a:r>
              <a:rPr lang="it-IT" sz="2400" dirty="0" err="1">
                <a:cs typeface="Times New Roman" panose="02020603050405020304" pitchFamily="18" charset="0"/>
              </a:rPr>
              <a:t>lentils</a:t>
            </a:r>
            <a:endParaRPr lang="it-IT" sz="2400" dirty="0">
              <a:cs typeface="Times New Roman" panose="02020603050405020304" pitchFamily="18" charset="0"/>
            </a:endParaRPr>
          </a:p>
        </p:txBody>
      </p:sp>
      <p:sp>
        <p:nvSpPr>
          <p:cNvPr id="9" name="TextBox 4">
            <a:extLst>
              <a:ext uri="{FF2B5EF4-FFF2-40B4-BE49-F238E27FC236}">
                <a16:creationId xmlns:a16="http://schemas.microsoft.com/office/drawing/2014/main" id="{72205BF3-53E9-E42D-6449-64DA774747EE}"/>
              </a:ext>
            </a:extLst>
          </p:cNvPr>
          <p:cNvSpPr txBox="1"/>
          <p:nvPr/>
        </p:nvSpPr>
        <p:spPr>
          <a:xfrm>
            <a:off x="8531157" y="1226327"/>
            <a:ext cx="1574470" cy="461665"/>
          </a:xfrm>
          <a:prstGeom prst="rect">
            <a:avLst/>
          </a:prstGeom>
          <a:solidFill>
            <a:schemeClr val="accent3">
              <a:lumMod val="40000"/>
              <a:lumOff val="60000"/>
            </a:schemeClr>
          </a:solidFill>
        </p:spPr>
        <p:txBody>
          <a:bodyPr wrap="none" rtlCol="0">
            <a:spAutoFit/>
          </a:bodyPr>
          <a:lstStyle/>
          <a:p>
            <a:r>
              <a:rPr lang="it-IT" sz="2400" dirty="0">
                <a:cs typeface="Times New Roman" panose="02020603050405020304" pitchFamily="18" charset="0"/>
              </a:rPr>
              <a:t>Bean </a:t>
            </a:r>
            <a:r>
              <a:rPr lang="it-IT" sz="2400" dirty="0" err="1">
                <a:cs typeface="Times New Roman" panose="02020603050405020304" pitchFamily="18" charset="0"/>
              </a:rPr>
              <a:t>seed</a:t>
            </a:r>
            <a:endParaRPr lang="it-IT" sz="2400" dirty="0">
              <a:cs typeface="Times New Roman" panose="02020603050405020304" pitchFamily="18" charset="0"/>
            </a:endParaRPr>
          </a:p>
        </p:txBody>
      </p:sp>
      <p:sp>
        <p:nvSpPr>
          <p:cNvPr id="11" name="CasellaDiTesto 10">
            <a:extLst>
              <a:ext uri="{FF2B5EF4-FFF2-40B4-BE49-F238E27FC236}">
                <a16:creationId xmlns:a16="http://schemas.microsoft.com/office/drawing/2014/main" id="{ACB1C424-4D5F-8615-EEA9-9DCF5EE42DA3}"/>
              </a:ext>
            </a:extLst>
          </p:cNvPr>
          <p:cNvSpPr txBox="1"/>
          <p:nvPr/>
        </p:nvSpPr>
        <p:spPr>
          <a:xfrm>
            <a:off x="9756032" y="3066335"/>
            <a:ext cx="2069560" cy="369332"/>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rPr>
              <a:t>strongly asymmetric</a:t>
            </a:r>
            <a:endParaRPr lang="it-IT" dirty="0"/>
          </a:p>
        </p:txBody>
      </p:sp>
      <p:cxnSp>
        <p:nvCxnSpPr>
          <p:cNvPr id="13" name="Connettore 2 12">
            <a:extLst>
              <a:ext uri="{FF2B5EF4-FFF2-40B4-BE49-F238E27FC236}">
                <a16:creationId xmlns:a16="http://schemas.microsoft.com/office/drawing/2014/main" id="{CD5CF289-D572-1748-535D-330E02330154}"/>
              </a:ext>
            </a:extLst>
          </p:cNvPr>
          <p:cNvCxnSpPr/>
          <p:nvPr/>
        </p:nvCxnSpPr>
        <p:spPr>
          <a:xfrm flipH="1">
            <a:off x="9280187" y="3534043"/>
            <a:ext cx="758758" cy="65175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CasellaDiTesto 14">
            <a:extLst>
              <a:ext uri="{FF2B5EF4-FFF2-40B4-BE49-F238E27FC236}">
                <a16:creationId xmlns:a16="http://schemas.microsoft.com/office/drawing/2014/main" id="{0598B3EC-5EEE-E889-9E78-CBD81CDB9153}"/>
              </a:ext>
            </a:extLst>
          </p:cNvPr>
          <p:cNvSpPr txBox="1"/>
          <p:nvPr/>
        </p:nvSpPr>
        <p:spPr>
          <a:xfrm>
            <a:off x="5816773" y="5023319"/>
            <a:ext cx="5533824" cy="646331"/>
          </a:xfrm>
          <a:prstGeom prst="rect">
            <a:avLst/>
          </a:prstGeom>
          <a:noFill/>
        </p:spPr>
        <p:txBody>
          <a:bodyPr wrap="square">
            <a:spAutoFit/>
          </a:bodyPr>
          <a:lstStyle/>
          <a:p>
            <a:r>
              <a:rPr lang="en-US" dirty="0">
                <a:solidFill>
                  <a:srgbClr val="000000"/>
                </a:solidFill>
              </a:rPr>
              <a:t>I</a:t>
            </a:r>
            <a:r>
              <a:rPr lang="en-US" sz="1800" b="0" i="0" u="none" strike="noStrike" baseline="0" dirty="0">
                <a:solidFill>
                  <a:srgbClr val="000000"/>
                </a:solidFill>
              </a:rPr>
              <a:t>mpossible to have a good fit of it using a </a:t>
            </a:r>
            <a:r>
              <a:rPr lang="en-US" sz="1800" b="0" i="0" u="none" strike="noStrike" baseline="0" dirty="0" err="1">
                <a:solidFill>
                  <a:srgbClr val="000000"/>
                </a:solidFill>
              </a:rPr>
              <a:t>Poissonian</a:t>
            </a:r>
            <a:r>
              <a:rPr lang="en-US" sz="1800" b="0" i="0" u="none" strike="noStrike" baseline="0" dirty="0">
                <a:solidFill>
                  <a:srgbClr val="000000"/>
                </a:solidFill>
              </a:rPr>
              <a:t> or a multi-modal thermal type functional form</a:t>
            </a:r>
            <a:endParaRPr lang="it-IT" dirty="0"/>
          </a:p>
        </p:txBody>
      </p:sp>
      <p:sp>
        <p:nvSpPr>
          <p:cNvPr id="17" name="CasellaDiTesto 16">
            <a:extLst>
              <a:ext uri="{FF2B5EF4-FFF2-40B4-BE49-F238E27FC236}">
                <a16:creationId xmlns:a16="http://schemas.microsoft.com/office/drawing/2014/main" id="{A70969C5-8E26-EA2D-A154-2914F4D068BD}"/>
              </a:ext>
            </a:extLst>
          </p:cNvPr>
          <p:cNvSpPr txBox="1"/>
          <p:nvPr/>
        </p:nvSpPr>
        <p:spPr>
          <a:xfrm>
            <a:off x="179132" y="5122010"/>
            <a:ext cx="5382639" cy="923330"/>
          </a:xfrm>
          <a:prstGeom prst="rect">
            <a:avLst/>
          </a:prstGeom>
          <a:noFill/>
        </p:spPr>
        <p:txBody>
          <a:bodyPr wrap="square">
            <a:spAutoFit/>
          </a:bodyPr>
          <a:lstStyle/>
          <a:p>
            <a:r>
              <a:rPr lang="en-US" dirty="0">
                <a:solidFill>
                  <a:srgbClr val="000000"/>
                </a:solidFill>
              </a:rPr>
              <a:t>T</a:t>
            </a:r>
            <a:r>
              <a:rPr lang="en-US" sz="1800" b="0" i="0" u="none" strike="noStrike" baseline="0" dirty="0">
                <a:solidFill>
                  <a:srgbClr val="000000"/>
                </a:solidFill>
              </a:rPr>
              <a:t>he distribution of the 76 lentil seeds is strongly symmetrical and can be optimally fitted with a Gaussian. </a:t>
            </a:r>
            <a:endParaRPr lang="it-IT" dirty="0"/>
          </a:p>
        </p:txBody>
      </p:sp>
      <p:sp>
        <p:nvSpPr>
          <p:cNvPr id="19" name="CasellaDiTesto 18">
            <a:extLst>
              <a:ext uri="{FF2B5EF4-FFF2-40B4-BE49-F238E27FC236}">
                <a16:creationId xmlns:a16="http://schemas.microsoft.com/office/drawing/2014/main" id="{317E6EBF-D6C5-0DBE-C286-B964DDE30DF0}"/>
              </a:ext>
            </a:extLst>
          </p:cNvPr>
          <p:cNvSpPr txBox="1"/>
          <p:nvPr/>
        </p:nvSpPr>
        <p:spPr>
          <a:xfrm>
            <a:off x="2315184" y="5917274"/>
            <a:ext cx="8281481" cy="707886"/>
          </a:xfrm>
          <a:prstGeom prst="rect">
            <a:avLst/>
          </a:prstGeom>
          <a:noFill/>
          <a:ln w="28575">
            <a:solidFill>
              <a:srgbClr val="FF0000"/>
            </a:solidFill>
          </a:ln>
        </p:spPr>
        <p:txBody>
          <a:bodyPr wrap="square">
            <a:spAutoFit/>
          </a:bodyPr>
          <a:lstStyle/>
          <a:p>
            <a:r>
              <a:rPr lang="en-US" sz="2000" b="0" i="0" u="none" strike="noStrike" baseline="0" dirty="0">
                <a:solidFill>
                  <a:srgbClr val="000000"/>
                </a:solidFill>
              </a:rPr>
              <a:t>In 76 lentils, the various seeds have different germination times which therefore give rise to emissions that are not in phase with each other </a:t>
            </a:r>
            <a:endParaRPr lang="it-IT" sz="2000" dirty="0"/>
          </a:p>
        </p:txBody>
      </p:sp>
    </p:spTree>
    <p:extLst>
      <p:ext uri="{BB962C8B-B14F-4D97-AF65-F5344CB8AC3E}">
        <p14:creationId xmlns:p14="http://schemas.microsoft.com/office/powerpoint/2010/main" val="2060517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243EBBA-F238-0C63-E36F-E60DF02C64C6}"/>
              </a:ext>
            </a:extLst>
          </p:cNvPr>
          <p:cNvSpPr txBox="1"/>
          <p:nvPr/>
        </p:nvSpPr>
        <p:spPr>
          <a:xfrm>
            <a:off x="366408" y="97276"/>
            <a:ext cx="11627795" cy="769441"/>
          </a:xfrm>
          <a:prstGeom prst="rect">
            <a:avLst/>
          </a:prstGeom>
          <a:noFill/>
        </p:spPr>
        <p:txBody>
          <a:bodyPr wrap="square" rtlCol="0">
            <a:spAutoFit/>
          </a:bodyPr>
          <a:lstStyle/>
          <a:p>
            <a:r>
              <a:rPr lang="it-IT" sz="4400" dirty="0" err="1">
                <a:latin typeface="+mj-lt"/>
              </a:rPr>
              <a:t>Measurements</a:t>
            </a:r>
            <a:r>
              <a:rPr lang="it-IT" sz="4400" dirty="0">
                <a:latin typeface="+mj-lt"/>
              </a:rPr>
              <a:t>-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p:pic>
        <p:nvPicPr>
          <p:cNvPr id="7" name="Immagine 6" descr="Immagine che contiene testo, diagramma, linea, Diagramma&#10;&#10;Descrizione generata automaticamente">
            <a:extLst>
              <a:ext uri="{FF2B5EF4-FFF2-40B4-BE49-F238E27FC236}">
                <a16:creationId xmlns:a16="http://schemas.microsoft.com/office/drawing/2014/main" id="{4B3566E8-BCF3-2D6B-BFA2-846A7ED45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13" y="1526302"/>
            <a:ext cx="5751252" cy="5107962"/>
          </a:xfrm>
          <a:prstGeom prst="rect">
            <a:avLst/>
          </a:prstGeom>
        </p:spPr>
      </p:pic>
      <p:sp>
        <p:nvSpPr>
          <p:cNvPr id="8" name="Rettangolo 7">
            <a:extLst>
              <a:ext uri="{FF2B5EF4-FFF2-40B4-BE49-F238E27FC236}">
                <a16:creationId xmlns:a16="http://schemas.microsoft.com/office/drawing/2014/main" id="{98C51559-B78C-0CEE-9725-624828A822A6}"/>
              </a:ext>
            </a:extLst>
          </p:cNvPr>
          <p:cNvSpPr/>
          <p:nvPr/>
        </p:nvSpPr>
        <p:spPr>
          <a:xfrm>
            <a:off x="6908844" y="1555429"/>
            <a:ext cx="4067267" cy="1015663"/>
          </a:xfrm>
          <a:prstGeom prst="rect">
            <a:avLst/>
          </a:prstGeom>
          <a:noFill/>
          <a:ln w="28575">
            <a:noFill/>
          </a:ln>
        </p:spPr>
        <p:txBody>
          <a:bodyPr wrap="none">
            <a:spAutoFit/>
          </a:bodyPr>
          <a:lstStyle/>
          <a:p>
            <a:pPr algn="just"/>
            <a:r>
              <a:rPr lang="it-IT" sz="2000" dirty="0" err="1">
                <a:cs typeface="Times New Roman" panose="02020603050405020304" pitchFamily="18" charset="0"/>
              </a:rPr>
              <a:t>Exp</a:t>
            </a:r>
            <a:r>
              <a:rPr lang="it-IT" sz="2000" dirty="0">
                <a:cs typeface="Times New Roman" panose="02020603050405020304" pitchFamily="18" charset="0"/>
              </a:rPr>
              <a:t> - &lt;m&gt; = 11.33, s</a:t>
            </a:r>
            <a:r>
              <a:rPr lang="it-IT" sz="2000" baseline="30000" dirty="0">
                <a:cs typeface="Times New Roman" panose="02020603050405020304" pitchFamily="18" charset="0"/>
              </a:rPr>
              <a:t>2</a:t>
            </a:r>
            <a:r>
              <a:rPr lang="it-IT" sz="2000" dirty="0">
                <a:cs typeface="Times New Roman" panose="02020603050405020304" pitchFamily="18" charset="0"/>
              </a:rPr>
              <a:t> = 12.93</a:t>
            </a:r>
          </a:p>
          <a:p>
            <a:pPr algn="just"/>
            <a:r>
              <a:rPr lang="it-IT" sz="2000" dirty="0">
                <a:cs typeface="Times New Roman" panose="02020603050405020304" pitchFamily="18" charset="0"/>
              </a:rPr>
              <a:t>Poisson - &lt;m&gt; = 11.24±0.05</a:t>
            </a:r>
          </a:p>
          <a:p>
            <a:pPr algn="just"/>
            <a:r>
              <a:rPr lang="it-IT" sz="2000" dirty="0">
                <a:cs typeface="Times New Roman" panose="02020603050405020304" pitchFamily="18" charset="0"/>
              </a:rPr>
              <a:t>Thermal - &lt;m&gt; = 11.30±0.03, M = 50</a:t>
            </a:r>
            <a:endParaRPr lang="en-US" sz="2000" dirty="0">
              <a:cs typeface="Times New Roman" panose="02020603050405020304" pitchFamily="18" charset="0"/>
            </a:endParaRPr>
          </a:p>
        </p:txBody>
      </p:sp>
      <p:sp>
        <p:nvSpPr>
          <p:cNvPr id="14" name="CasellaDiTesto 13">
            <a:extLst>
              <a:ext uri="{FF2B5EF4-FFF2-40B4-BE49-F238E27FC236}">
                <a16:creationId xmlns:a16="http://schemas.microsoft.com/office/drawing/2014/main" id="{B9F1D01A-45C5-8E58-15A9-710D9F505456}"/>
              </a:ext>
            </a:extLst>
          </p:cNvPr>
          <p:cNvSpPr txBox="1"/>
          <p:nvPr/>
        </p:nvSpPr>
        <p:spPr>
          <a:xfrm>
            <a:off x="586091" y="866717"/>
            <a:ext cx="10873091" cy="707886"/>
          </a:xfrm>
          <a:prstGeom prst="rect">
            <a:avLst/>
          </a:prstGeom>
          <a:noFill/>
        </p:spPr>
        <p:txBody>
          <a:bodyPr wrap="square">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222222"/>
                </a:solidFill>
                <a:effectLst/>
                <a:latin typeface="+mn-lt"/>
                <a:cs typeface="Arial" panose="020B0604020202020204" pitchFamily="34" charset="0"/>
              </a:rPr>
              <a:t>In the case of single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bean</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data,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using</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a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shorter</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emission</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period</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for the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calculation</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of the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function</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𝑃𝑚(𝑇),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we</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observe</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a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transition</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to more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symmetrical</a:t>
            </a:r>
            <a:r>
              <a:rPr kumimoji="0" lang="it-IT" altLang="it-IT" sz="2000" b="0" i="0" u="none" strike="noStrike" cap="none" normalizeH="0" baseline="0" dirty="0">
                <a:ln>
                  <a:noFill/>
                </a:ln>
                <a:solidFill>
                  <a:srgbClr val="222222"/>
                </a:solidFill>
                <a:effectLst/>
                <a:latin typeface="+mn-lt"/>
                <a:cs typeface="Arial" panose="020B0604020202020204" pitchFamily="34" charset="0"/>
              </a:rPr>
              <a:t> </a:t>
            </a:r>
            <a:r>
              <a:rPr kumimoji="0" lang="it-IT" altLang="it-IT" sz="2000" b="0" i="0" u="none" strike="noStrike" cap="none" normalizeH="0" baseline="0" dirty="0" err="1">
                <a:ln>
                  <a:noFill/>
                </a:ln>
                <a:solidFill>
                  <a:srgbClr val="222222"/>
                </a:solidFill>
                <a:effectLst/>
                <a:latin typeface="+mn-lt"/>
                <a:cs typeface="Arial" panose="020B0604020202020204" pitchFamily="34" charset="0"/>
              </a:rPr>
              <a:t>distributions</a:t>
            </a:r>
            <a:r>
              <a:rPr kumimoji="0" lang="it-IT" altLang="it-IT" sz="2000" b="0" i="0" u="none" strike="noStrike" cap="none" normalizeH="0" baseline="0" dirty="0">
                <a:ln>
                  <a:noFill/>
                </a:ln>
                <a:solidFill>
                  <a:srgbClr val="222222"/>
                </a:solidFill>
                <a:effectLst/>
                <a:latin typeface="+mn-lt"/>
                <a:cs typeface="Arial" panose="020B0604020202020204" pitchFamily="34" charset="0"/>
              </a:rPr>
              <a:t>.</a:t>
            </a:r>
            <a:r>
              <a:rPr kumimoji="0" lang="it-IT" altLang="it-IT" sz="2000" b="0" i="0" u="none" strike="noStrike" cap="none" normalizeH="0" baseline="0" dirty="0">
                <a:ln>
                  <a:noFill/>
                </a:ln>
                <a:solidFill>
                  <a:schemeClr val="tx1"/>
                </a:solidFill>
                <a:effectLst/>
                <a:latin typeface="+mn-lt"/>
              </a:rPr>
              <a:t> </a:t>
            </a:r>
          </a:p>
        </p:txBody>
      </p:sp>
      <p:sp>
        <p:nvSpPr>
          <p:cNvPr id="15" name="TextBox 5">
            <a:extLst>
              <a:ext uri="{FF2B5EF4-FFF2-40B4-BE49-F238E27FC236}">
                <a16:creationId xmlns:a16="http://schemas.microsoft.com/office/drawing/2014/main" id="{609761C4-C868-2C92-9C70-46B0D8C1AF91}"/>
              </a:ext>
            </a:extLst>
          </p:cNvPr>
          <p:cNvSpPr txBox="1"/>
          <p:nvPr/>
        </p:nvSpPr>
        <p:spPr>
          <a:xfrm>
            <a:off x="6908844" y="2951864"/>
            <a:ext cx="4403706" cy="461665"/>
          </a:xfrm>
          <a:prstGeom prst="rect">
            <a:avLst/>
          </a:prstGeom>
          <a:solidFill>
            <a:schemeClr val="accent3">
              <a:lumMod val="40000"/>
              <a:lumOff val="60000"/>
            </a:schemeClr>
          </a:solidFill>
        </p:spPr>
        <p:txBody>
          <a:bodyPr wrap="none" rtlCol="0">
            <a:spAutoFit/>
          </a:bodyPr>
          <a:lstStyle/>
          <a:p>
            <a:r>
              <a:rPr lang="it-IT" sz="2400" dirty="0">
                <a:cs typeface="Times New Roman" panose="02020603050405020304" pitchFamily="18" charset="0"/>
              </a:rPr>
              <a:t>Single </a:t>
            </a:r>
            <a:r>
              <a:rPr lang="it-IT" sz="2400" dirty="0" err="1">
                <a:cs typeface="Times New Roman" panose="02020603050405020304" pitchFamily="18" charset="0"/>
              </a:rPr>
              <a:t>bean</a:t>
            </a:r>
            <a:r>
              <a:rPr lang="it-IT" sz="2400" dirty="0">
                <a:cs typeface="Times New Roman" panose="02020603050405020304" pitchFamily="18" charset="0"/>
              </a:rPr>
              <a:t> – </a:t>
            </a:r>
            <a:r>
              <a:rPr lang="it-IT" sz="2400" dirty="0" err="1">
                <a:cs typeface="Times New Roman" panose="02020603050405020304" pitchFamily="18" charset="0"/>
              </a:rPr>
              <a:t>shorter</a:t>
            </a:r>
            <a:r>
              <a:rPr lang="it-IT" sz="2400" dirty="0">
                <a:cs typeface="Times New Roman" panose="02020603050405020304" pitchFamily="18" charset="0"/>
              </a:rPr>
              <a:t> time range</a:t>
            </a:r>
          </a:p>
        </p:txBody>
      </p:sp>
      <p:sp>
        <p:nvSpPr>
          <p:cNvPr id="16" name="CasellaDiTesto 15">
            <a:extLst>
              <a:ext uri="{FF2B5EF4-FFF2-40B4-BE49-F238E27FC236}">
                <a16:creationId xmlns:a16="http://schemas.microsoft.com/office/drawing/2014/main" id="{627A4812-A786-CB27-6FC2-7DD101FCE76E}"/>
              </a:ext>
            </a:extLst>
          </p:cNvPr>
          <p:cNvSpPr txBox="1"/>
          <p:nvPr/>
        </p:nvSpPr>
        <p:spPr>
          <a:xfrm>
            <a:off x="6908844" y="3826381"/>
            <a:ext cx="4685491" cy="830997"/>
          </a:xfrm>
          <a:prstGeom prst="rect">
            <a:avLst/>
          </a:prstGeom>
          <a:noFill/>
        </p:spPr>
        <p:txBody>
          <a:bodyPr wrap="square" rtlCol="0">
            <a:spAutoFit/>
          </a:bodyPr>
          <a:lstStyle/>
          <a:p>
            <a:r>
              <a:rPr lang="it-IT" sz="2400" dirty="0">
                <a:cs typeface="Times New Roman" panose="02020603050405020304" pitchFamily="18" charset="0"/>
              </a:rPr>
              <a:t>Shorter </a:t>
            </a:r>
            <a:r>
              <a:rPr lang="it-IT" sz="2400" dirty="0" err="1">
                <a:cs typeface="Times New Roman" panose="02020603050405020304" pitchFamily="18" charset="0"/>
              </a:rPr>
              <a:t>emission</a:t>
            </a:r>
            <a:r>
              <a:rPr lang="it-IT" sz="2400" dirty="0">
                <a:cs typeface="Times New Roman" panose="02020603050405020304" pitchFamily="18" charset="0"/>
              </a:rPr>
              <a:t> from single </a:t>
            </a:r>
            <a:r>
              <a:rPr lang="it-IT" sz="2400" dirty="0" err="1">
                <a:cs typeface="Times New Roman" panose="02020603050405020304" pitchFamily="18" charset="0"/>
              </a:rPr>
              <a:t>bean</a:t>
            </a:r>
            <a:r>
              <a:rPr lang="it-IT" sz="2400" dirty="0">
                <a:cs typeface="Times New Roman" panose="02020603050405020304" pitchFamily="18" charset="0"/>
              </a:rPr>
              <a:t> in range 200h – 265h</a:t>
            </a:r>
            <a:endParaRPr lang="en-GB" sz="2400" dirty="0">
              <a:cs typeface="Times New Roman" panose="02020603050405020304" pitchFamily="18" charset="0"/>
            </a:endParaRPr>
          </a:p>
        </p:txBody>
      </p:sp>
      <p:sp>
        <p:nvSpPr>
          <p:cNvPr id="18" name="CasellaDiTesto 17">
            <a:extLst>
              <a:ext uri="{FF2B5EF4-FFF2-40B4-BE49-F238E27FC236}">
                <a16:creationId xmlns:a16="http://schemas.microsoft.com/office/drawing/2014/main" id="{934C67FB-E91B-F67E-7AB8-61B048451865}"/>
              </a:ext>
            </a:extLst>
          </p:cNvPr>
          <p:cNvSpPr txBox="1"/>
          <p:nvPr/>
        </p:nvSpPr>
        <p:spPr>
          <a:xfrm>
            <a:off x="6838545" y="5070231"/>
            <a:ext cx="5155658" cy="1446550"/>
          </a:xfrm>
          <a:prstGeom prst="rect">
            <a:avLst/>
          </a:prstGeom>
          <a:noFill/>
          <a:ln w="38100">
            <a:solidFill>
              <a:srgbClr val="FF0000"/>
            </a:solidFill>
          </a:ln>
        </p:spPr>
        <p:txBody>
          <a:bodyPr wrap="square">
            <a:spAutoFit/>
          </a:bodyPr>
          <a:lstStyle/>
          <a:p>
            <a:r>
              <a:rPr lang="en-US" sz="2200" b="0" i="0" dirty="0">
                <a:solidFill>
                  <a:srgbClr val="222222"/>
                </a:solidFill>
                <a:effectLst/>
                <a:highlight>
                  <a:srgbClr val="FFFFFF"/>
                </a:highlight>
              </a:rPr>
              <a:t>This makes it very difficult to discriminate between coherent and thermal states using the photo counting distribution analysis</a:t>
            </a:r>
            <a:endParaRPr lang="it-IT" sz="2200" dirty="0"/>
          </a:p>
        </p:txBody>
      </p:sp>
    </p:spTree>
    <p:extLst>
      <p:ext uri="{BB962C8B-B14F-4D97-AF65-F5344CB8AC3E}">
        <p14:creationId xmlns:p14="http://schemas.microsoft.com/office/powerpoint/2010/main" val="163493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9BE6043-4FBC-81C9-C188-4FDD46D3F7D3}"/>
              </a:ext>
            </a:extLst>
          </p:cNvPr>
          <p:cNvSpPr txBox="1"/>
          <p:nvPr/>
        </p:nvSpPr>
        <p:spPr>
          <a:xfrm>
            <a:off x="136188" y="97276"/>
            <a:ext cx="11819106" cy="769441"/>
          </a:xfrm>
          <a:prstGeom prst="rect">
            <a:avLst/>
          </a:prstGeom>
          <a:noFill/>
        </p:spPr>
        <p:txBody>
          <a:bodyPr wrap="square" rtlCol="0">
            <a:spAutoFit/>
          </a:bodyPr>
          <a:lstStyle/>
          <a:p>
            <a:r>
              <a:rPr lang="it-IT" sz="4400" dirty="0"/>
              <a:t>Data Analysis -</a:t>
            </a:r>
            <a:r>
              <a:rPr lang="it-IT" sz="4400" dirty="0">
                <a:cs typeface="Times New Roman" panose="02020603050405020304" pitchFamily="18" charset="0"/>
              </a:rPr>
              <a:t> </a:t>
            </a:r>
            <a:r>
              <a:rPr lang="it-IT" sz="4400" i="1" dirty="0">
                <a:solidFill>
                  <a:srgbClr val="0070C0"/>
                </a:solidFill>
                <a:cs typeface="Times New Roman" panose="02020603050405020304" pitchFamily="18" charset="0"/>
              </a:rPr>
              <a:t>The </a:t>
            </a:r>
            <a:r>
              <a:rPr lang="it-IT" sz="4400" i="1" dirty="0" err="1">
                <a:solidFill>
                  <a:srgbClr val="0070C0"/>
                </a:solidFill>
                <a:cs typeface="Times New Roman" panose="02020603050405020304" pitchFamily="18" charset="0"/>
              </a:rPr>
              <a:t>Diffusion</a:t>
            </a:r>
            <a:r>
              <a:rPr lang="it-IT" sz="4400" i="1" dirty="0">
                <a:solidFill>
                  <a:srgbClr val="0070C0"/>
                </a:solidFill>
                <a:cs typeface="Times New Roman" panose="02020603050405020304" pitchFamily="18" charset="0"/>
              </a:rPr>
              <a:t> </a:t>
            </a:r>
            <a:r>
              <a:rPr lang="it-IT" sz="4400" i="1" dirty="0" err="1">
                <a:solidFill>
                  <a:srgbClr val="0070C0"/>
                </a:solidFill>
                <a:cs typeface="Times New Roman" panose="02020603050405020304" pitchFamily="18" charset="0"/>
              </a:rPr>
              <a:t>Entropy</a:t>
            </a:r>
            <a:r>
              <a:rPr lang="it-IT" sz="4400" i="1" dirty="0">
                <a:solidFill>
                  <a:srgbClr val="0070C0"/>
                </a:solidFill>
                <a:cs typeface="Times New Roman" panose="02020603050405020304" pitchFamily="18" charset="0"/>
              </a:rPr>
              <a:t> Analysis</a:t>
            </a:r>
            <a:endParaRPr lang="it-IT" sz="4400" i="1" dirty="0">
              <a:solidFill>
                <a:srgbClr val="0070C0"/>
              </a:solidFill>
            </a:endParaRPr>
          </a:p>
        </p:txBody>
      </p:sp>
      <p:sp>
        <p:nvSpPr>
          <p:cNvPr id="3" name="CasellaDiTesto 2">
            <a:extLst>
              <a:ext uri="{FF2B5EF4-FFF2-40B4-BE49-F238E27FC236}">
                <a16:creationId xmlns:a16="http://schemas.microsoft.com/office/drawing/2014/main" id="{E21FCB48-7521-5C31-64B4-32016183EAE9}"/>
              </a:ext>
            </a:extLst>
          </p:cNvPr>
          <p:cNvSpPr txBox="1"/>
          <p:nvPr/>
        </p:nvSpPr>
        <p:spPr>
          <a:xfrm>
            <a:off x="457200" y="2359518"/>
            <a:ext cx="10865796" cy="1015663"/>
          </a:xfrm>
          <a:prstGeom prst="rect">
            <a:avLst/>
          </a:prstGeom>
          <a:noFill/>
        </p:spPr>
        <p:txBody>
          <a:bodyPr wrap="square">
            <a:spAutoFit/>
          </a:bodyPr>
          <a:lstStyle/>
          <a:p>
            <a:r>
              <a:rPr lang="en-US" sz="2000" dirty="0"/>
              <a:t>The </a:t>
            </a:r>
            <a:r>
              <a:rPr lang="en-US" sz="2000" dirty="0">
                <a:solidFill>
                  <a:srgbClr val="FF0000"/>
                </a:solidFill>
              </a:rPr>
              <a:t>Diffusion Entropy Analysis (DEA) </a:t>
            </a:r>
            <a:r>
              <a:rPr lang="en-US" sz="2000" dirty="0"/>
              <a:t>was introduced into literature in the early 2000s and </a:t>
            </a:r>
            <a:r>
              <a:rPr lang="en-US" sz="2000" dirty="0">
                <a:solidFill>
                  <a:srgbClr val="0070C0"/>
                </a:solidFill>
              </a:rPr>
              <a:t>it is based on converting the experimental time series</a:t>
            </a:r>
            <a:r>
              <a:rPr lang="en-US" sz="2000" dirty="0"/>
              <a:t>, like the emission we record with our experimental set-up, </a:t>
            </a:r>
            <a:r>
              <a:rPr lang="en-US" sz="2000" dirty="0">
                <a:solidFill>
                  <a:srgbClr val="0070C0"/>
                </a:solidFill>
              </a:rPr>
              <a:t>into a diffusional trajectory</a:t>
            </a:r>
            <a:r>
              <a:rPr lang="en-US" sz="2000" dirty="0"/>
              <a:t>, and then</a:t>
            </a:r>
            <a:r>
              <a:rPr lang="en-US" sz="2000" dirty="0">
                <a:solidFill>
                  <a:srgbClr val="0070C0"/>
                </a:solidFill>
              </a:rPr>
              <a:t> calculate scaling factors</a:t>
            </a:r>
            <a:r>
              <a:rPr lang="en-US" sz="2000" dirty="0"/>
              <a:t>.</a:t>
            </a:r>
            <a:endParaRPr lang="it-IT" sz="2000" dirty="0"/>
          </a:p>
        </p:txBody>
      </p:sp>
      <p:sp>
        <p:nvSpPr>
          <p:cNvPr id="6" name="CasellaDiTesto 5">
            <a:extLst>
              <a:ext uri="{FF2B5EF4-FFF2-40B4-BE49-F238E27FC236}">
                <a16:creationId xmlns:a16="http://schemas.microsoft.com/office/drawing/2014/main" id="{AECC425C-3318-9665-29BA-7AA8798000D4}"/>
              </a:ext>
            </a:extLst>
          </p:cNvPr>
          <p:cNvSpPr txBox="1"/>
          <p:nvPr/>
        </p:nvSpPr>
        <p:spPr>
          <a:xfrm>
            <a:off x="457200" y="959052"/>
            <a:ext cx="10865796" cy="1323439"/>
          </a:xfrm>
          <a:prstGeom prst="rect">
            <a:avLst/>
          </a:prstGeom>
          <a:noFill/>
        </p:spPr>
        <p:txBody>
          <a:bodyPr wrap="square">
            <a:spAutoFit/>
          </a:bodyPr>
          <a:lstStyle/>
          <a:p>
            <a:r>
              <a:rPr lang="en-US" sz="2000" dirty="0"/>
              <a:t>Biological systems can be described by the ordinary prescriptions of equilibrium statistical mechanics with an analysis methods that can highlight all the deviations from the canonical form of equilibrium to understand the breakdown of the conditions on which Boltzmann’s view is based: no memory, short-range interaction and no cooperation.</a:t>
            </a:r>
            <a:endParaRPr lang="it-IT" sz="2000" dirty="0"/>
          </a:p>
        </p:txBody>
      </p:sp>
      <p:sp>
        <p:nvSpPr>
          <p:cNvPr id="8" name="CasellaDiTesto 7">
            <a:extLst>
              <a:ext uri="{FF2B5EF4-FFF2-40B4-BE49-F238E27FC236}">
                <a16:creationId xmlns:a16="http://schemas.microsoft.com/office/drawing/2014/main" id="{0D8B1E34-7A0B-41C7-CB8C-76C558FC35A7}"/>
              </a:ext>
            </a:extLst>
          </p:cNvPr>
          <p:cNvSpPr txBox="1"/>
          <p:nvPr/>
        </p:nvSpPr>
        <p:spPr>
          <a:xfrm>
            <a:off x="1118682" y="3525064"/>
            <a:ext cx="9134678" cy="400110"/>
          </a:xfrm>
          <a:prstGeom prst="rect">
            <a:avLst/>
          </a:prstGeom>
          <a:noFill/>
        </p:spPr>
        <p:txBody>
          <a:bodyPr wrap="square">
            <a:spAutoFit/>
          </a:bodyPr>
          <a:lstStyle/>
          <a:p>
            <a:r>
              <a:rPr lang="en-US" sz="2000" b="1" dirty="0"/>
              <a:t>Any deviation from the canonical form is a measure of the system complexity.</a:t>
            </a:r>
            <a:endParaRPr lang="it-IT" sz="2000" b="1" dirty="0"/>
          </a:p>
        </p:txBody>
      </p:sp>
      <p:sp>
        <p:nvSpPr>
          <p:cNvPr id="10" name="CasellaDiTesto 9">
            <a:extLst>
              <a:ext uri="{FF2B5EF4-FFF2-40B4-BE49-F238E27FC236}">
                <a16:creationId xmlns:a16="http://schemas.microsoft.com/office/drawing/2014/main" id="{02B7C28F-B537-1CBE-2F1F-3567F4695487}"/>
              </a:ext>
            </a:extLst>
          </p:cNvPr>
          <p:cNvSpPr txBox="1"/>
          <p:nvPr/>
        </p:nvSpPr>
        <p:spPr>
          <a:xfrm>
            <a:off x="457200" y="4075057"/>
            <a:ext cx="7811311" cy="1015663"/>
          </a:xfrm>
          <a:prstGeom prst="rect">
            <a:avLst/>
          </a:prstGeom>
          <a:noFill/>
        </p:spPr>
        <p:txBody>
          <a:bodyPr wrap="square">
            <a:spAutoFit/>
          </a:bodyPr>
          <a:lstStyle/>
          <a:p>
            <a:r>
              <a:rPr lang="en-US" sz="2000" dirty="0"/>
              <a:t>A complex system is formed by several interacting units generating a whole with specific properties such as non-linearity, self-similarity, self-organization, just to quote a few.</a:t>
            </a:r>
            <a:endParaRPr lang="it-IT" sz="2000" dirty="0"/>
          </a:p>
        </p:txBody>
      </p:sp>
      <p:sp>
        <p:nvSpPr>
          <p:cNvPr id="12" name="CasellaDiTesto 11">
            <a:extLst>
              <a:ext uri="{FF2B5EF4-FFF2-40B4-BE49-F238E27FC236}">
                <a16:creationId xmlns:a16="http://schemas.microsoft.com/office/drawing/2014/main" id="{F2ED3457-1D60-09D5-C476-7CCBDBAC39BA}"/>
              </a:ext>
            </a:extLst>
          </p:cNvPr>
          <p:cNvSpPr txBox="1"/>
          <p:nvPr/>
        </p:nvSpPr>
        <p:spPr>
          <a:xfrm>
            <a:off x="457200" y="5545005"/>
            <a:ext cx="7587574" cy="707886"/>
          </a:xfrm>
          <a:prstGeom prst="rect">
            <a:avLst/>
          </a:prstGeom>
          <a:noFill/>
          <a:ln w="38100">
            <a:solidFill>
              <a:srgbClr val="FF0000"/>
            </a:solidFill>
          </a:ln>
        </p:spPr>
        <p:txBody>
          <a:bodyPr wrap="square">
            <a:spAutoFit/>
          </a:bodyPr>
          <a:lstStyle/>
          <a:p>
            <a:r>
              <a:rPr lang="en-US" sz="2000" dirty="0"/>
              <a:t>The seed can in fact be thought of as a system that self-organizes when it begins to germinate because of watering.</a:t>
            </a:r>
            <a:endParaRPr lang="it-IT" sz="2000" dirty="0"/>
          </a:p>
        </p:txBody>
      </p:sp>
      <p:pic>
        <p:nvPicPr>
          <p:cNvPr id="13" name="Immagine 12">
            <a:extLst>
              <a:ext uri="{FF2B5EF4-FFF2-40B4-BE49-F238E27FC236}">
                <a16:creationId xmlns:a16="http://schemas.microsoft.com/office/drawing/2014/main" id="{C9FA7C05-AA27-4925-EBA3-8CD83F9A6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668" y="4075057"/>
            <a:ext cx="2952328" cy="2214246"/>
          </a:xfrm>
          <a:prstGeom prst="rect">
            <a:avLst/>
          </a:prstGeom>
        </p:spPr>
      </p:pic>
    </p:spTree>
    <p:extLst>
      <p:ext uri="{BB962C8B-B14F-4D97-AF65-F5344CB8AC3E}">
        <p14:creationId xmlns:p14="http://schemas.microsoft.com/office/powerpoint/2010/main" val="2310216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805188-95BF-8AAB-EB1B-E089A16D30B8}"/>
              </a:ext>
            </a:extLst>
          </p:cNvPr>
          <p:cNvSpPr txBox="1"/>
          <p:nvPr/>
        </p:nvSpPr>
        <p:spPr>
          <a:xfrm>
            <a:off x="136188" y="97276"/>
            <a:ext cx="11819106" cy="769441"/>
          </a:xfrm>
          <a:prstGeom prst="rect">
            <a:avLst/>
          </a:prstGeom>
          <a:noFill/>
        </p:spPr>
        <p:txBody>
          <a:bodyPr wrap="square" rtlCol="0">
            <a:spAutoFit/>
          </a:bodyPr>
          <a:lstStyle/>
          <a:p>
            <a:r>
              <a:rPr lang="it-IT" sz="4400" dirty="0"/>
              <a:t>Data Analysis -</a:t>
            </a:r>
            <a:r>
              <a:rPr lang="it-IT" sz="4400" dirty="0">
                <a:cs typeface="Times New Roman" panose="02020603050405020304" pitchFamily="18" charset="0"/>
              </a:rPr>
              <a:t> </a:t>
            </a:r>
            <a:r>
              <a:rPr lang="it-IT" sz="4400" i="1" dirty="0">
                <a:solidFill>
                  <a:srgbClr val="0070C0"/>
                </a:solidFill>
                <a:cs typeface="Times New Roman" panose="02020603050405020304" pitchFamily="18" charset="0"/>
              </a:rPr>
              <a:t>The </a:t>
            </a:r>
            <a:r>
              <a:rPr lang="it-IT" sz="4400" i="1" dirty="0" err="1">
                <a:solidFill>
                  <a:srgbClr val="0070C0"/>
                </a:solidFill>
                <a:cs typeface="Times New Roman" panose="02020603050405020304" pitchFamily="18" charset="0"/>
              </a:rPr>
              <a:t>Diffusion</a:t>
            </a:r>
            <a:r>
              <a:rPr lang="it-IT" sz="4400" i="1" dirty="0">
                <a:solidFill>
                  <a:srgbClr val="0070C0"/>
                </a:solidFill>
                <a:cs typeface="Times New Roman" panose="02020603050405020304" pitchFamily="18" charset="0"/>
              </a:rPr>
              <a:t> </a:t>
            </a:r>
            <a:r>
              <a:rPr lang="it-IT" sz="4400" i="1" dirty="0" err="1">
                <a:solidFill>
                  <a:srgbClr val="0070C0"/>
                </a:solidFill>
                <a:cs typeface="Times New Roman" panose="02020603050405020304" pitchFamily="18" charset="0"/>
              </a:rPr>
              <a:t>Entropy</a:t>
            </a:r>
            <a:r>
              <a:rPr lang="it-IT" sz="4400" i="1" dirty="0">
                <a:solidFill>
                  <a:srgbClr val="0070C0"/>
                </a:solidFill>
                <a:cs typeface="Times New Roman" panose="02020603050405020304" pitchFamily="18" charset="0"/>
              </a:rPr>
              <a:t> Analysis</a:t>
            </a:r>
            <a:endParaRPr lang="it-IT" sz="4400" i="1" dirty="0">
              <a:solidFill>
                <a:srgbClr val="0070C0"/>
              </a:solidFill>
            </a:endParaRPr>
          </a:p>
        </p:txBody>
      </p:sp>
      <p:sp>
        <p:nvSpPr>
          <p:cNvPr id="5" name="CasellaDiTesto 4">
            <a:extLst>
              <a:ext uri="{FF2B5EF4-FFF2-40B4-BE49-F238E27FC236}">
                <a16:creationId xmlns:a16="http://schemas.microsoft.com/office/drawing/2014/main" id="{2F04CFCD-3586-E377-2848-B63A2D94E4E1}"/>
              </a:ext>
            </a:extLst>
          </p:cNvPr>
          <p:cNvSpPr txBox="1"/>
          <p:nvPr/>
        </p:nvSpPr>
        <p:spPr>
          <a:xfrm>
            <a:off x="2462456" y="1562655"/>
            <a:ext cx="7267083" cy="1323439"/>
          </a:xfrm>
          <a:prstGeom prst="rect">
            <a:avLst/>
          </a:prstGeom>
          <a:noFill/>
          <a:ln w="28575">
            <a:solidFill>
              <a:srgbClr val="0070C0"/>
            </a:solidFill>
          </a:ln>
        </p:spPr>
        <p:txBody>
          <a:bodyPr wrap="square" rtlCol="0">
            <a:spAutoFit/>
          </a:bodyPr>
          <a:lstStyle/>
          <a:p>
            <a:pPr marL="342900" indent="-342900" algn="just">
              <a:buFont typeface="Arial" panose="020B0604020202020204" pitchFamily="34" charset="0"/>
              <a:buChar char="•"/>
            </a:pPr>
            <a:r>
              <a:rPr lang="it-IT" sz="2000" dirty="0" err="1">
                <a:cs typeface="Times New Roman" panose="02020603050405020304" pitchFamily="18" charset="0"/>
              </a:rPr>
              <a:t>We</a:t>
            </a:r>
            <a:r>
              <a:rPr lang="it-IT" sz="2000" dirty="0">
                <a:cs typeface="Times New Roman" panose="02020603050405020304" pitchFamily="18" charset="0"/>
              </a:rPr>
              <a:t> </a:t>
            </a:r>
            <a:r>
              <a:rPr lang="it-IT" sz="2000" dirty="0" err="1">
                <a:cs typeface="Times New Roman" panose="02020603050405020304" pitchFamily="18" charset="0"/>
              </a:rPr>
              <a:t>detect</a:t>
            </a:r>
            <a:r>
              <a:rPr lang="it-IT" sz="2000" dirty="0">
                <a:cs typeface="Times New Roman" panose="02020603050405020304" pitchFamily="18" charset="0"/>
              </a:rPr>
              <a:t> the </a:t>
            </a:r>
            <a:r>
              <a:rPr lang="it-IT" sz="2000" dirty="0" err="1">
                <a:cs typeface="Times New Roman" panose="02020603050405020304" pitchFamily="18" charset="0"/>
              </a:rPr>
              <a:t>number</a:t>
            </a:r>
            <a:r>
              <a:rPr lang="it-IT" sz="2000" dirty="0">
                <a:cs typeface="Times New Roman" panose="02020603050405020304" pitchFamily="18" charset="0"/>
              </a:rPr>
              <a:t> of </a:t>
            </a:r>
            <a:r>
              <a:rPr lang="it-IT" sz="2000" dirty="0" err="1">
                <a:cs typeface="Times New Roman" panose="02020603050405020304" pitchFamily="18" charset="0"/>
              </a:rPr>
              <a:t>photons</a:t>
            </a:r>
            <a:r>
              <a:rPr lang="it-IT" sz="2000" dirty="0">
                <a:cs typeface="Times New Roman" panose="02020603050405020304" pitchFamily="18" charset="0"/>
              </a:rPr>
              <a:t> </a:t>
            </a:r>
            <a:r>
              <a:rPr lang="it-IT" sz="2000" dirty="0" err="1">
                <a:cs typeface="Times New Roman" panose="02020603050405020304" pitchFamily="18" charset="0"/>
              </a:rPr>
              <a:t>arrived</a:t>
            </a:r>
            <a:r>
              <a:rPr lang="it-IT" sz="2000" dirty="0">
                <a:cs typeface="Times New Roman" panose="02020603050405020304" pitchFamily="18" charset="0"/>
              </a:rPr>
              <a:t> in a window of size T </a:t>
            </a:r>
            <a:r>
              <a:rPr lang="it-IT" sz="2000" dirty="0" err="1">
                <a:cs typeface="Times New Roman" panose="02020603050405020304" pitchFamily="18" charset="0"/>
              </a:rPr>
              <a:t>as</a:t>
            </a:r>
            <a:r>
              <a:rPr lang="it-IT" sz="2000" dirty="0">
                <a:cs typeface="Times New Roman" panose="02020603050405020304" pitchFamily="18" charset="0"/>
              </a:rPr>
              <a:t> a </a:t>
            </a:r>
            <a:r>
              <a:rPr lang="it-IT" sz="2000" dirty="0" err="1">
                <a:cs typeface="Times New Roman" panose="02020603050405020304" pitchFamily="18" charset="0"/>
              </a:rPr>
              <a:t>fuction</a:t>
            </a:r>
            <a:r>
              <a:rPr lang="it-IT" sz="2000" dirty="0">
                <a:cs typeface="Times New Roman" panose="02020603050405020304" pitchFamily="18" charset="0"/>
              </a:rPr>
              <a:t> of time (in </a:t>
            </a:r>
            <a:r>
              <a:rPr lang="it-IT" sz="2000" dirty="0" err="1">
                <a:cs typeface="Times New Roman" panose="02020603050405020304" pitchFamily="18" charset="0"/>
              </a:rPr>
              <a:t>our</a:t>
            </a:r>
            <a:r>
              <a:rPr lang="it-IT" sz="2000" dirty="0">
                <a:cs typeface="Times New Roman" panose="02020603050405020304" pitchFamily="18" charset="0"/>
              </a:rPr>
              <a:t> case T=1 sec) </a:t>
            </a:r>
          </a:p>
          <a:p>
            <a:pPr marL="342900" indent="-342900" algn="just">
              <a:buFont typeface="Arial" panose="020B0604020202020204" pitchFamily="34" charset="0"/>
              <a:buChar char="•"/>
            </a:pPr>
            <a:endParaRPr lang="it-IT" sz="2000" dirty="0">
              <a:cs typeface="Times New Roman" panose="02020603050405020304" pitchFamily="18" charset="0"/>
            </a:endParaRPr>
          </a:p>
          <a:p>
            <a:pPr marL="342900" indent="-342900" algn="just">
              <a:buFont typeface="Arial" panose="020B0604020202020204" pitchFamily="34" charset="0"/>
              <a:buChar char="•"/>
            </a:pPr>
            <a:r>
              <a:rPr lang="it-IT" sz="2000" dirty="0">
                <a:cs typeface="Times New Roman" panose="02020603050405020304" pitchFamily="18" charset="0"/>
              </a:rPr>
              <a:t>The time </a:t>
            </a:r>
            <a:r>
              <a:rPr lang="it-IT" sz="2000" dirty="0" err="1">
                <a:cs typeface="Times New Roman" panose="02020603050405020304" pitchFamily="18" charset="0"/>
              </a:rPr>
              <a:t>axis</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a:t>
            </a:r>
            <a:r>
              <a:rPr lang="it-IT" sz="2000" dirty="0" err="1">
                <a:cs typeface="Times New Roman" panose="02020603050405020304" pitchFamily="18" charset="0"/>
              </a:rPr>
              <a:t>divided</a:t>
            </a:r>
            <a:r>
              <a:rPr lang="it-IT" sz="2000" dirty="0">
                <a:cs typeface="Times New Roman" panose="02020603050405020304" pitchFamily="18" charset="0"/>
              </a:rPr>
              <a:t> </a:t>
            </a:r>
            <a:r>
              <a:rPr lang="it-IT" sz="2000" dirty="0" err="1">
                <a:cs typeface="Times New Roman" panose="02020603050405020304" pitchFamily="18" charset="0"/>
              </a:rPr>
              <a:t>into</a:t>
            </a:r>
            <a:r>
              <a:rPr lang="it-IT" sz="2000" dirty="0">
                <a:cs typeface="Times New Roman" panose="02020603050405020304" pitchFamily="18" charset="0"/>
              </a:rPr>
              <a:t> </a:t>
            </a:r>
            <a:r>
              <a:rPr lang="it-IT" sz="2000" dirty="0" err="1">
                <a:cs typeface="Times New Roman" panose="02020603050405020304" pitchFamily="18" charset="0"/>
              </a:rPr>
              <a:t>bins</a:t>
            </a:r>
            <a:r>
              <a:rPr lang="it-IT" sz="2000" dirty="0">
                <a:cs typeface="Times New Roman" panose="02020603050405020304" pitchFamily="18" charset="0"/>
              </a:rPr>
              <a:t> of T size </a:t>
            </a:r>
            <a:endParaRPr lang="en-US" sz="2000" dirty="0">
              <a:cs typeface="Times New Roman" panose="02020603050405020304" pitchFamily="18" charset="0"/>
            </a:endParaRPr>
          </a:p>
        </p:txBody>
      </p:sp>
      <p:sp>
        <p:nvSpPr>
          <p:cNvPr id="6" name="CasellaDiTesto 5">
            <a:extLst>
              <a:ext uri="{FF2B5EF4-FFF2-40B4-BE49-F238E27FC236}">
                <a16:creationId xmlns:a16="http://schemas.microsoft.com/office/drawing/2014/main" id="{B4F6F992-18E4-7227-7485-A54992D1DAEB}"/>
              </a:ext>
            </a:extLst>
          </p:cNvPr>
          <p:cNvSpPr txBox="1"/>
          <p:nvPr/>
        </p:nvSpPr>
        <p:spPr>
          <a:xfrm>
            <a:off x="1225685" y="1021721"/>
            <a:ext cx="9437654" cy="400110"/>
          </a:xfrm>
          <a:prstGeom prst="rect">
            <a:avLst/>
          </a:prstGeom>
          <a:noFill/>
        </p:spPr>
        <p:txBody>
          <a:bodyPr wrap="square">
            <a:spAutoFit/>
          </a:bodyPr>
          <a:lstStyle/>
          <a:p>
            <a:r>
              <a:rPr lang="it-IT" sz="2000" b="1" dirty="0"/>
              <a:t>In the case of </a:t>
            </a:r>
            <a:r>
              <a:rPr lang="it-IT" sz="2000" b="1" dirty="0" err="1"/>
              <a:t>experimental</a:t>
            </a:r>
            <a:r>
              <a:rPr lang="it-IT" sz="2000" b="1" dirty="0"/>
              <a:t> </a:t>
            </a:r>
            <a:r>
              <a:rPr lang="it-IT" sz="2000" b="1" dirty="0" err="1"/>
              <a:t>detecting</a:t>
            </a:r>
            <a:r>
              <a:rPr lang="it-IT" sz="2000" b="1" dirty="0"/>
              <a:t> of </a:t>
            </a:r>
            <a:r>
              <a:rPr lang="it-IT" sz="2000" b="1" dirty="0" err="1"/>
              <a:t>biophotons</a:t>
            </a:r>
            <a:r>
              <a:rPr lang="it-IT" sz="2000" b="1" dirty="0"/>
              <a:t> </a:t>
            </a:r>
            <a:r>
              <a:rPr lang="it-IT" sz="2000" b="1" dirty="0" err="1"/>
              <a:t>through</a:t>
            </a:r>
            <a:r>
              <a:rPr lang="it-IT" sz="2000" b="1" dirty="0"/>
              <a:t> a </a:t>
            </a:r>
            <a:r>
              <a:rPr lang="it-IT" sz="2000" b="1" dirty="0" err="1"/>
              <a:t>photons</a:t>
            </a:r>
            <a:r>
              <a:rPr lang="it-IT" sz="2000" b="1" dirty="0"/>
              <a:t> counter</a:t>
            </a:r>
          </a:p>
        </p:txBody>
      </p:sp>
      <p:sp>
        <p:nvSpPr>
          <p:cNvPr id="7" name="Freccia in giù 6">
            <a:extLst>
              <a:ext uri="{FF2B5EF4-FFF2-40B4-BE49-F238E27FC236}">
                <a16:creationId xmlns:a16="http://schemas.microsoft.com/office/drawing/2014/main" id="{075638C4-1CDF-DD2B-DBC3-E48C4E809C4D}"/>
              </a:ext>
            </a:extLst>
          </p:cNvPr>
          <p:cNvSpPr/>
          <p:nvPr/>
        </p:nvSpPr>
        <p:spPr>
          <a:xfrm>
            <a:off x="5893793" y="3056550"/>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93770DD7-5287-A1E9-BD59-D17459798334}"/>
                  </a:ext>
                </a:extLst>
              </p:cNvPr>
              <p:cNvSpPr txBox="1"/>
              <p:nvPr/>
            </p:nvSpPr>
            <p:spPr>
              <a:xfrm>
                <a:off x="995155" y="3627116"/>
                <a:ext cx="10201683" cy="400110"/>
              </a:xfrm>
              <a:prstGeom prst="rect">
                <a:avLst/>
              </a:prstGeom>
              <a:solidFill>
                <a:schemeClr val="accent3">
                  <a:lumMod val="40000"/>
                  <a:lumOff val="60000"/>
                </a:schemeClr>
              </a:solidFill>
            </p:spPr>
            <p:txBody>
              <a:bodyPr wrap="square" rtlCol="0">
                <a:spAutoFit/>
              </a:bodyPr>
              <a:lstStyle/>
              <a:p>
                <a:pPr algn="just"/>
                <a:r>
                  <a:rPr lang="it-IT" sz="2000" dirty="0" err="1">
                    <a:cs typeface="Times New Roman" panose="02020603050405020304" pitchFamily="18" charset="0"/>
                  </a:rPr>
                  <a:t>We</a:t>
                </a:r>
                <a:r>
                  <a:rPr lang="it-IT" sz="2000" dirty="0">
                    <a:cs typeface="Times New Roman" panose="02020603050405020304" pitchFamily="18" charset="0"/>
                  </a:rPr>
                  <a:t> </a:t>
                </a:r>
                <a:r>
                  <a:rPr lang="it-IT" sz="2000" dirty="0" err="1">
                    <a:cs typeface="Times New Roman" panose="02020603050405020304" pitchFamily="18" charset="0"/>
                  </a:rPr>
                  <a:t>have</a:t>
                </a:r>
                <a:r>
                  <a:rPr lang="it-IT" sz="2000" dirty="0">
                    <a:cs typeface="Times New Roman" panose="02020603050405020304" pitchFamily="18" charset="0"/>
                  </a:rPr>
                  <a:t> a </a:t>
                </a:r>
                <a:r>
                  <a:rPr lang="it-IT" sz="2000" dirty="0" err="1">
                    <a:cs typeface="Times New Roman" panose="02020603050405020304" pitchFamily="18" charset="0"/>
                  </a:rPr>
                  <a:t>fluctuating</a:t>
                </a:r>
                <a:r>
                  <a:rPr lang="it-IT" sz="2000" dirty="0">
                    <a:cs typeface="Times New Roman" panose="02020603050405020304" pitchFamily="18" charset="0"/>
                  </a:rPr>
                  <a:t> time </a:t>
                </a:r>
                <a:r>
                  <a:rPr lang="it-IT" sz="2000" dirty="0" err="1">
                    <a:cs typeface="Times New Roman" panose="02020603050405020304" pitchFamily="18" charset="0"/>
                  </a:rPr>
                  <a:t>series</a:t>
                </a:r>
                <a:r>
                  <a:rPr lang="it-IT" sz="2000" dirty="0">
                    <a:cs typeface="Times New Roman" panose="02020603050405020304" pitchFamily="18" charset="0"/>
                  </a:rPr>
                  <a:t> </a:t>
                </a:r>
                <a14:m>
                  <m:oMath xmlns:m="http://schemas.openxmlformats.org/officeDocument/2006/math">
                    <m:d>
                      <m:dPr>
                        <m:begChr m:val="{"/>
                        <m:endChr m:val="}"/>
                        <m:ctrlPr>
                          <a:rPr lang="it-IT" sz="2000" i="1" smtClean="0"/>
                        </m:ctrlPr>
                      </m:dPr>
                      <m:e>
                        <m:r>
                          <a:rPr lang="it-IT" sz="2000" i="1" smtClean="0">
                            <a:ea typeface="Cambria Math"/>
                          </a:rPr>
                          <m:t>𝜉</m:t>
                        </m:r>
                        <m:r>
                          <a:rPr lang="it-IT" sz="2000" b="0" i="1" smtClean="0">
                            <a:ea typeface="Cambria Math"/>
                          </a:rPr>
                          <m:t>(</m:t>
                        </m:r>
                        <m:r>
                          <a:rPr lang="it-IT" sz="2000" b="0" i="1" smtClean="0">
                            <a:ea typeface="Cambria Math"/>
                          </a:rPr>
                          <m:t>𝑛</m:t>
                        </m:r>
                        <m:r>
                          <a:rPr lang="it-IT" sz="2000" b="0" i="1" smtClean="0">
                            <a:ea typeface="Cambria Math"/>
                          </a:rPr>
                          <m:t>)</m:t>
                        </m:r>
                      </m:e>
                    </m:d>
                  </m:oMath>
                </a14:m>
                <a:r>
                  <a:rPr lang="en-US" sz="2000" dirty="0"/>
                  <a:t> </a:t>
                </a:r>
                <a:r>
                  <a:rPr lang="en-US" sz="2000" dirty="0">
                    <a:cs typeface="Times New Roman" panose="02020603050405020304" pitchFamily="18" charset="0"/>
                  </a:rPr>
                  <a:t>formed by the number of photon emitted in n-</a:t>
                </a:r>
                <a:r>
                  <a:rPr lang="en-US" sz="2000" dirty="0" err="1">
                    <a:cs typeface="Times New Roman" panose="02020603050405020304" pitchFamily="18" charset="0"/>
                  </a:rPr>
                  <a:t>th</a:t>
                </a:r>
                <a:r>
                  <a:rPr lang="en-US" sz="2000" dirty="0">
                    <a:cs typeface="Times New Roman" panose="02020603050405020304" pitchFamily="18" charset="0"/>
                  </a:rPr>
                  <a:t> bin </a:t>
                </a:r>
              </a:p>
            </p:txBody>
          </p:sp>
        </mc:Choice>
        <mc:Fallback>
          <p:sp>
            <p:nvSpPr>
              <p:cNvPr id="9" name="CasellaDiTesto 8">
                <a:extLst>
                  <a:ext uri="{FF2B5EF4-FFF2-40B4-BE49-F238E27FC236}">
                    <a16:creationId xmlns:a16="http://schemas.microsoft.com/office/drawing/2014/main" id="{93770DD7-5287-A1E9-BD59-D17459798334}"/>
                  </a:ext>
                </a:extLst>
              </p:cNvPr>
              <p:cNvSpPr txBox="1">
                <a:spLocks noRot="1" noChangeAspect="1" noMove="1" noResize="1" noEditPoints="1" noAdjustHandles="1" noChangeArrowheads="1" noChangeShapeType="1" noTextEdit="1"/>
              </p:cNvSpPr>
              <p:nvPr/>
            </p:nvSpPr>
            <p:spPr>
              <a:xfrm>
                <a:off x="995155" y="3627116"/>
                <a:ext cx="10201683" cy="400110"/>
              </a:xfrm>
              <a:prstGeom prst="rect">
                <a:avLst/>
              </a:prstGeom>
              <a:blipFill>
                <a:blip r:embed="rId2"/>
                <a:stretch>
                  <a:fillRect l="-597" t="-6061" r="-179" b="-27273"/>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F2FEFEB2-09CB-B2D1-8346-BAE59A013ED2}"/>
              </a:ext>
            </a:extLst>
          </p:cNvPr>
          <p:cNvSpPr txBox="1"/>
          <p:nvPr/>
        </p:nvSpPr>
        <p:spPr>
          <a:xfrm>
            <a:off x="922349" y="4097542"/>
            <a:ext cx="10347293" cy="707886"/>
          </a:xfrm>
          <a:prstGeom prst="rect">
            <a:avLst/>
          </a:prstGeom>
          <a:solidFill>
            <a:schemeClr val="bg1"/>
          </a:solidFill>
        </p:spPr>
        <p:txBody>
          <a:bodyPr wrap="square" rtlCol="0">
            <a:spAutoFit/>
          </a:bodyPr>
          <a:lstStyle/>
          <a:p>
            <a:pPr algn="just"/>
            <a:r>
              <a:rPr lang="it-IT" sz="2000" dirty="0" err="1">
                <a:cs typeface="Times New Roman" panose="02020603050405020304" pitchFamily="18" charset="0"/>
              </a:rPr>
              <a:t>This</a:t>
            </a:r>
            <a:r>
              <a:rPr lang="it-IT" sz="2000" dirty="0">
                <a:cs typeface="Times New Roman" panose="02020603050405020304" pitchFamily="18" charset="0"/>
              </a:rPr>
              <a:t> </a:t>
            </a:r>
            <a:r>
              <a:rPr lang="it-IT" sz="2000" dirty="0" err="1">
                <a:cs typeface="Times New Roman" panose="02020603050405020304" pitchFamily="18" charset="0"/>
              </a:rPr>
              <a:t>series</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a random </a:t>
            </a:r>
            <a:r>
              <a:rPr lang="it-IT" sz="2000" dirty="0" err="1">
                <a:cs typeface="Times New Roman" panose="02020603050405020304" pitchFamily="18" charset="0"/>
              </a:rPr>
              <a:t>variable</a:t>
            </a:r>
            <a:r>
              <a:rPr lang="it-IT" sz="2000" dirty="0">
                <a:cs typeface="Times New Roman" panose="02020603050405020304" pitchFamily="18" charset="0"/>
              </a:rPr>
              <a:t> </a:t>
            </a:r>
            <a:r>
              <a:rPr lang="en-US" sz="2000" dirty="0">
                <a:cs typeface="Times New Roman" panose="02020603050405020304" pitchFamily="18" charset="0"/>
              </a:rPr>
              <a:t>of which we want to calculate the statistical properties and the degree of complexity by the study the anomalous scaling </a:t>
            </a:r>
            <a:r>
              <a:rPr lang="it-IT" sz="2000" dirty="0">
                <a:cs typeface="Times New Roman" panose="02020603050405020304" pitchFamily="18" charset="0"/>
              </a:rPr>
              <a:t>of the </a:t>
            </a:r>
            <a:r>
              <a:rPr lang="it-IT" sz="2000" dirty="0" err="1">
                <a:cs typeface="Times New Roman" panose="02020603050405020304" pitchFamily="18" charset="0"/>
              </a:rPr>
              <a:t>diffusion</a:t>
            </a:r>
            <a:r>
              <a:rPr lang="it-IT" sz="2000" dirty="0">
                <a:cs typeface="Times New Roman" panose="02020603050405020304" pitchFamily="18" charset="0"/>
              </a:rPr>
              <a:t> </a:t>
            </a:r>
            <a:r>
              <a:rPr lang="it-IT" sz="2000" dirty="0" err="1">
                <a:cs typeface="Times New Roman" panose="02020603050405020304" pitchFamily="18" charset="0"/>
              </a:rPr>
              <a:t>trajectory</a:t>
            </a:r>
            <a:r>
              <a:rPr lang="it-IT" sz="2000" dirty="0">
                <a:cs typeface="Times New Roman" panose="02020603050405020304" pitchFamily="18" charset="0"/>
              </a:rPr>
              <a:t> </a:t>
            </a:r>
            <a:endParaRPr lang="en-US" sz="2000" dirty="0">
              <a:cs typeface="Times New Roman" panose="02020603050405020304" pitchFamily="18" charset="0"/>
            </a:endParaRPr>
          </a:p>
        </p:txBody>
      </p:sp>
      <p:grpSp>
        <p:nvGrpSpPr>
          <p:cNvPr id="11" name="Gruppo 10">
            <a:extLst>
              <a:ext uri="{FF2B5EF4-FFF2-40B4-BE49-F238E27FC236}">
                <a16:creationId xmlns:a16="http://schemas.microsoft.com/office/drawing/2014/main" id="{24E17941-C218-B7C8-A12D-8E064FE3883A}"/>
              </a:ext>
            </a:extLst>
          </p:cNvPr>
          <p:cNvGrpSpPr/>
          <p:nvPr/>
        </p:nvGrpSpPr>
        <p:grpSpPr>
          <a:xfrm>
            <a:off x="1723896" y="4920999"/>
            <a:ext cx="8643690" cy="461665"/>
            <a:chOff x="539552" y="1916832"/>
            <a:chExt cx="8347667" cy="461665"/>
          </a:xfrm>
        </p:grpSpPr>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CF523F33-AE90-3FCF-28F5-659D00E7F378}"/>
                    </a:ext>
                  </a:extLst>
                </p:cNvPr>
                <p:cNvSpPr txBox="1"/>
                <p:nvPr/>
              </p:nvSpPr>
              <p:spPr>
                <a:xfrm>
                  <a:off x="743059" y="1916832"/>
                  <a:ext cx="2201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i="1" smtClean="0">
                                <a:latin typeface="Cambria Math"/>
                                <a:ea typeface="Cambria Math"/>
                              </a:rPr>
                              <m:t>𝜉</m:t>
                            </m:r>
                            <m:r>
                              <a:rPr lang="it-IT" sz="2400" b="0" i="1" smtClean="0">
                                <a:latin typeface="Cambria Math"/>
                                <a:ea typeface="Cambria Math"/>
                              </a:rPr>
                              <m:t>(</m:t>
                            </m:r>
                            <m:r>
                              <a:rPr lang="it-IT" sz="2400" b="0" i="1" smtClean="0">
                                <a:latin typeface="Cambria Math"/>
                                <a:ea typeface="Cambria Math"/>
                              </a:rPr>
                              <m:t>𝑛</m:t>
                            </m:r>
                            <m:r>
                              <a:rPr lang="it-IT" sz="2400" b="0" i="1" smtClean="0">
                                <a:latin typeface="Cambria Math"/>
                                <a:ea typeface="Cambria Math"/>
                              </a:rPr>
                              <m:t>)</m:t>
                            </m:r>
                          </m:e>
                        </m:d>
                        <m:r>
                          <a:rPr lang="it-IT" sz="2400" b="0" i="1" smtClean="0">
                            <a:latin typeface="Cambria Math"/>
                          </a:rPr>
                          <m:t> </m:t>
                        </m:r>
                        <m:r>
                          <a:rPr lang="it-IT" sz="2400" b="0" i="1" smtClean="0">
                            <a:latin typeface="Cambria Math"/>
                            <a:ea typeface="Cambria Math"/>
                          </a:rPr>
                          <m:t>→ </m:t>
                        </m:r>
                        <m:r>
                          <a:rPr lang="it-IT" sz="2400" b="0" i="1" smtClean="0">
                            <a:latin typeface="Cambria Math"/>
                            <a:ea typeface="Cambria Math"/>
                          </a:rPr>
                          <m:t>𝜉</m:t>
                        </m:r>
                        <m:r>
                          <a:rPr lang="it-IT" sz="2400" b="0" i="1" smtClean="0">
                            <a:latin typeface="Cambria Math"/>
                            <a:ea typeface="Cambria Math"/>
                          </a:rPr>
                          <m:t>(</m:t>
                        </m:r>
                        <m:r>
                          <a:rPr lang="it-IT" sz="2400" b="0" i="1" smtClean="0">
                            <a:latin typeface="Cambria Math"/>
                            <a:ea typeface="Cambria Math"/>
                          </a:rPr>
                          <m:t>𝑡</m:t>
                        </m:r>
                        <m:r>
                          <a:rPr lang="it-IT" sz="2400" b="0" i="1" smtClean="0">
                            <a:latin typeface="Cambria Math"/>
                            <a:ea typeface="Cambria Math"/>
                          </a:rPr>
                          <m:t>)</m:t>
                        </m:r>
                      </m:oMath>
                    </m:oMathPara>
                  </a14:m>
                  <a:endParaRPr lang="en-US" sz="2400"/>
                </a:p>
              </p:txBody>
            </p:sp>
          </mc:Choice>
          <mc:Fallback xmlns="">
            <p:sp>
              <p:nvSpPr>
                <p:cNvPr id="2" name="CasellaDiTesto 1"/>
                <p:cNvSpPr txBox="1">
                  <a:spLocks noRot="1" noChangeAspect="1" noMove="1" noResize="1" noEditPoints="1" noAdjustHandles="1" noChangeArrowheads="1" noChangeShapeType="1" noTextEdit="1"/>
                </p:cNvSpPr>
                <p:nvPr/>
              </p:nvSpPr>
              <p:spPr>
                <a:xfrm>
                  <a:off x="743059" y="1916832"/>
                  <a:ext cx="2201821" cy="461665"/>
                </a:xfrm>
                <a:prstGeom prst="rect">
                  <a:avLst/>
                </a:prstGeom>
                <a:blipFill rotWithShape="1">
                  <a:blip r:embed="rId4"/>
                  <a:stretch>
                    <a:fillRect r="-277" b="-17105"/>
                  </a:stretch>
                </a:blipFill>
              </p:spPr>
              <p:txBody>
                <a:bodyPr/>
                <a:lstStyle/>
                <a:p>
                  <a:r>
                    <a:rPr lang="en-US">
                      <a:noFill/>
                    </a:rPr>
                    <a:t> </a:t>
                  </a:r>
                </a:p>
              </p:txBody>
            </p:sp>
          </mc:Fallback>
        </mc:AlternateContent>
        <p:sp>
          <p:nvSpPr>
            <p:cNvPr id="13" name="CasellaDiTesto 12">
              <a:extLst>
                <a:ext uri="{FF2B5EF4-FFF2-40B4-BE49-F238E27FC236}">
                  <a16:creationId xmlns:a16="http://schemas.microsoft.com/office/drawing/2014/main" id="{3CCD949C-F65E-667A-3EF4-5BACBF87743C}"/>
                </a:ext>
              </a:extLst>
            </p:cNvPr>
            <p:cNvSpPr txBox="1"/>
            <p:nvPr/>
          </p:nvSpPr>
          <p:spPr>
            <a:xfrm>
              <a:off x="2809978" y="1962998"/>
              <a:ext cx="6077241" cy="400110"/>
            </a:xfrm>
            <a:prstGeom prst="rect">
              <a:avLst/>
            </a:prstGeom>
            <a:noFill/>
          </p:spPr>
          <p:txBody>
            <a:bodyPr wrap="none" rtlCol="0">
              <a:spAutoFit/>
            </a:bodyPr>
            <a:lstStyle/>
            <a:p>
              <a:pPr algn="just"/>
              <a:r>
                <a:rPr lang="it-IT" sz="2000" dirty="0">
                  <a:cs typeface="Times New Roman" panose="02020603050405020304" pitchFamily="18" charset="0"/>
                </a:rPr>
                <a:t>For </a:t>
              </a:r>
              <a:r>
                <a:rPr lang="it-IT" sz="2000" dirty="0" err="1">
                  <a:cs typeface="Times New Roman" panose="02020603050405020304" pitchFamily="18" charset="0"/>
                </a:rPr>
                <a:t>semplicity</a:t>
              </a:r>
              <a:r>
                <a:rPr lang="it-IT" sz="2000" dirty="0">
                  <a:cs typeface="Times New Roman" panose="02020603050405020304" pitchFamily="18" charset="0"/>
                </a:rPr>
                <a:t> </a:t>
              </a:r>
              <a:r>
                <a:rPr lang="it-IT" sz="2000" dirty="0" err="1">
                  <a:cs typeface="Times New Roman" panose="02020603050405020304" pitchFamily="18" charset="0"/>
                </a:rPr>
                <a:t>it</a:t>
              </a:r>
              <a:r>
                <a:rPr lang="it-IT" sz="2000" dirty="0">
                  <a:cs typeface="Times New Roman" panose="02020603050405020304" pitchFamily="18" charset="0"/>
                </a:rPr>
                <a:t> </a:t>
              </a:r>
              <a:r>
                <a:rPr lang="it-IT" sz="2000" dirty="0" err="1">
                  <a:cs typeface="Times New Roman" panose="02020603050405020304" pitchFamily="18" charset="0"/>
                </a:rPr>
                <a:t>becomes</a:t>
              </a:r>
              <a:r>
                <a:rPr lang="it-IT" sz="2000" dirty="0">
                  <a:cs typeface="Times New Roman" panose="02020603050405020304" pitchFamily="18" charset="0"/>
                </a:rPr>
                <a:t> a </a:t>
              </a:r>
              <a:r>
                <a:rPr lang="it-IT" sz="2000" dirty="0" err="1">
                  <a:cs typeface="Times New Roman" panose="02020603050405020304" pitchFamily="18" charset="0"/>
                </a:rPr>
                <a:t>continuous</a:t>
              </a:r>
              <a:r>
                <a:rPr lang="it-IT" sz="2000" dirty="0">
                  <a:cs typeface="Times New Roman" panose="02020603050405020304" pitchFamily="18" charset="0"/>
                </a:rPr>
                <a:t>-time </a:t>
              </a:r>
              <a:r>
                <a:rPr lang="it-IT" sz="2000" dirty="0" err="1">
                  <a:cs typeface="Times New Roman" panose="02020603050405020304" pitchFamily="18" charset="0"/>
                </a:rPr>
                <a:t>function</a:t>
              </a:r>
              <a:endParaRPr lang="en-US" sz="2000" dirty="0">
                <a:cs typeface="Times New Roman" panose="02020603050405020304" pitchFamily="18" charset="0"/>
              </a:endParaRPr>
            </a:p>
          </p:txBody>
        </p:sp>
        <p:sp>
          <p:nvSpPr>
            <p:cNvPr id="14" name="Rettangolo 13">
              <a:extLst>
                <a:ext uri="{FF2B5EF4-FFF2-40B4-BE49-F238E27FC236}">
                  <a16:creationId xmlns:a16="http://schemas.microsoft.com/office/drawing/2014/main" id="{F01F108A-907A-F41D-82E7-8F0F175A3C7F}"/>
                </a:ext>
              </a:extLst>
            </p:cNvPr>
            <p:cNvSpPr/>
            <p:nvPr/>
          </p:nvSpPr>
          <p:spPr>
            <a:xfrm>
              <a:off x="539552" y="1916832"/>
              <a:ext cx="8136904" cy="4616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uppo 14">
            <a:extLst>
              <a:ext uri="{FF2B5EF4-FFF2-40B4-BE49-F238E27FC236}">
                <a16:creationId xmlns:a16="http://schemas.microsoft.com/office/drawing/2014/main" id="{914E8C79-1393-86AC-76D4-E7ADB7F54701}"/>
              </a:ext>
            </a:extLst>
          </p:cNvPr>
          <p:cNvGrpSpPr/>
          <p:nvPr/>
        </p:nvGrpSpPr>
        <p:grpSpPr>
          <a:xfrm>
            <a:off x="4620978" y="5561916"/>
            <a:ext cx="6596009" cy="917660"/>
            <a:chOff x="817692" y="3212976"/>
            <a:chExt cx="7282700" cy="1080120"/>
          </a:xfrm>
        </p:grpSpPr>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34BC8404-41B1-4497-7E4D-74825410F89B}"/>
                    </a:ext>
                  </a:extLst>
                </p:cNvPr>
                <p:cNvSpPr txBox="1"/>
                <p:nvPr/>
              </p:nvSpPr>
              <p:spPr>
                <a:xfrm>
                  <a:off x="1279404" y="3368417"/>
                  <a:ext cx="3142207" cy="780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a:rPr>
                          <m:t>𝑥</m:t>
                        </m:r>
                        <m:d>
                          <m:dPr>
                            <m:ctrlPr>
                              <a:rPr lang="it-IT" sz="2000" b="0" i="1" smtClean="0">
                                <a:latin typeface="Cambria Math" panose="02040503050406030204" pitchFamily="18" charset="0"/>
                              </a:rPr>
                            </m:ctrlPr>
                          </m:dPr>
                          <m:e>
                            <m:r>
                              <a:rPr lang="it-IT" sz="2000" b="0" i="1" smtClean="0">
                                <a:latin typeface="Cambria Math"/>
                              </a:rPr>
                              <m:t>𝑡</m:t>
                            </m:r>
                          </m:e>
                        </m:d>
                        <m:r>
                          <a:rPr lang="it-IT" sz="2000" b="0" i="1" smtClean="0">
                            <a:latin typeface="Cambria Math"/>
                          </a:rPr>
                          <m:t>= </m:t>
                        </m:r>
                        <m:nary>
                          <m:naryPr>
                            <m:ctrlPr>
                              <a:rPr lang="it-IT" sz="2000" b="0" i="1" smtClean="0">
                                <a:latin typeface="Cambria Math" panose="02040503050406030204" pitchFamily="18" charset="0"/>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ea typeface="Cambria Math"/>
                              </a:rPr>
                              <m:t>𝜉</m:t>
                            </m:r>
                            <m:d>
                              <m:dPr>
                                <m:ctrlPr>
                                  <a:rPr lang="it-IT" sz="2000" b="0" i="1" smtClean="0">
                                    <a:latin typeface="Cambria Math" panose="02040503050406030204" pitchFamily="18" charset="0"/>
                                    <a:ea typeface="Cambria Math"/>
                                  </a:rPr>
                                </m:ctrlPr>
                              </m:dPr>
                              <m:e>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𝑡</m:t>
                                    </m:r>
                                  </m:e>
                                  <m:sup>
                                    <m:r>
                                      <a:rPr lang="it-IT" sz="2000" b="0" i="1" smtClean="0">
                                        <a:latin typeface="Cambria Math"/>
                                        <a:ea typeface="Cambria Math"/>
                                      </a:rPr>
                                      <m:t>′</m:t>
                                    </m:r>
                                  </m:sup>
                                </m:sSup>
                              </m:e>
                            </m:d>
                            <m:r>
                              <a:rPr lang="it-IT" sz="2000" b="0" i="1" smtClean="0">
                                <a:latin typeface="Cambria Math"/>
                                <a:ea typeface="Cambria Math"/>
                              </a:rPr>
                              <m:t> </m:t>
                            </m:r>
                            <m:r>
                              <a:rPr lang="it-IT" sz="2000" b="0" i="1" smtClean="0">
                                <a:latin typeface="Cambria Math"/>
                                <a:ea typeface="Cambria Math"/>
                              </a:rPr>
                              <m:t>𝑑</m:t>
                            </m:r>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𝑡</m:t>
                                </m:r>
                              </m:e>
                              <m:sup>
                                <m:r>
                                  <a:rPr lang="it-IT" sz="2000" b="0" i="1" smtClean="0">
                                    <a:latin typeface="Cambria Math"/>
                                    <a:ea typeface="Cambria Math"/>
                                  </a:rPr>
                                  <m:t>′</m:t>
                                </m:r>
                              </m:sup>
                            </m:sSup>
                          </m:e>
                        </m:nary>
                        <m:r>
                          <a:rPr lang="it-IT" sz="2000" b="0" i="1" smtClean="0">
                            <a:latin typeface="Cambria Math"/>
                          </a:rPr>
                          <m:t>+</m:t>
                        </m:r>
                        <m:r>
                          <a:rPr lang="it-IT" sz="2000" b="0" i="1" smtClean="0">
                            <a:latin typeface="Cambria Math"/>
                          </a:rPr>
                          <m:t>𝑥</m:t>
                        </m:r>
                        <m:r>
                          <a:rPr lang="it-IT" sz="2000" b="0" i="1" smtClean="0">
                            <a:latin typeface="Cambria Math"/>
                          </a:rPr>
                          <m:t>(0)</m:t>
                        </m:r>
                      </m:oMath>
                    </m:oMathPara>
                  </a14:m>
                  <a:endParaRPr lang="en-US" sz="2000"/>
                </a:p>
              </p:txBody>
            </p:sp>
          </mc:Choice>
          <mc:Fallback xmlns="">
            <p:sp>
              <p:nvSpPr>
                <p:cNvPr id="4" name="CasellaDiTesto 3"/>
                <p:cNvSpPr txBox="1">
                  <a:spLocks noRot="1" noChangeAspect="1" noMove="1" noResize="1" noEditPoints="1" noAdjustHandles="1" noChangeArrowheads="1" noChangeShapeType="1" noTextEdit="1"/>
                </p:cNvSpPr>
                <p:nvPr/>
              </p:nvSpPr>
              <p:spPr>
                <a:xfrm>
                  <a:off x="1279404" y="3368417"/>
                  <a:ext cx="3142207" cy="7806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3DAA6B8C-AF18-5581-B3EB-49B608EB280B}"/>
                    </a:ext>
                  </a:extLst>
                </p:cNvPr>
                <p:cNvSpPr txBox="1"/>
                <p:nvPr/>
              </p:nvSpPr>
              <p:spPr>
                <a:xfrm>
                  <a:off x="6031932" y="3558693"/>
                  <a:ext cx="149239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it-IT" sz="2000" b="0" i="1" smtClean="0">
                                <a:latin typeface="Cambria Math"/>
                              </a:rPr>
                              <m:t>𝑥</m:t>
                            </m:r>
                          </m:e>
                        </m:acc>
                        <m:r>
                          <a:rPr lang="it-IT" sz="2000" b="0" i="1" smtClean="0">
                            <a:latin typeface="Cambria Math"/>
                          </a:rPr>
                          <m:t>(</m:t>
                        </m:r>
                        <m:r>
                          <a:rPr lang="it-IT" sz="2000" b="0" i="1" smtClean="0">
                            <a:latin typeface="Cambria Math"/>
                          </a:rPr>
                          <m:t>𝑡</m:t>
                        </m:r>
                        <m:r>
                          <a:rPr lang="it-IT" sz="2000" b="0" i="1" smtClean="0">
                            <a:latin typeface="Cambria Math"/>
                          </a:rPr>
                          <m:t>)=</m:t>
                        </m:r>
                        <m:r>
                          <a:rPr lang="it-IT" sz="2000" b="0" i="1" smtClean="0">
                            <a:latin typeface="Cambria Math"/>
                            <a:ea typeface="Cambria Math"/>
                          </a:rPr>
                          <m:t>𝜉</m:t>
                        </m:r>
                        <m:r>
                          <a:rPr lang="it-IT" sz="2000" b="0" i="1" smtClean="0">
                            <a:latin typeface="Cambria Math"/>
                            <a:ea typeface="Cambria Math"/>
                          </a:rPr>
                          <m:t>(</m:t>
                        </m:r>
                        <m:r>
                          <a:rPr lang="it-IT" sz="2000" b="0" i="1" smtClean="0">
                            <a:latin typeface="Cambria Math"/>
                            <a:ea typeface="Cambria Math"/>
                          </a:rPr>
                          <m:t>𝑡</m:t>
                        </m:r>
                        <m:r>
                          <a:rPr lang="it-IT" sz="2000" b="0" i="1" smtClean="0">
                            <a:latin typeface="Cambria Math"/>
                            <a:ea typeface="Cambria Math"/>
                          </a:rPr>
                          <m:t>)</m:t>
                        </m:r>
                      </m:oMath>
                    </m:oMathPara>
                  </a14:m>
                  <a:endParaRPr lang="en-US" sz="2000"/>
                </a:p>
              </p:txBody>
            </p:sp>
          </mc:Choice>
          <mc:Fallback xmlns="">
            <p:sp>
              <p:nvSpPr>
                <p:cNvPr id="8" name="CasellaDiTesto 7"/>
                <p:cNvSpPr txBox="1">
                  <a:spLocks noRot="1" noChangeAspect="1" noMove="1" noResize="1" noEditPoints="1" noAdjustHandles="1" noChangeArrowheads="1" noChangeShapeType="1" noTextEdit="1"/>
                </p:cNvSpPr>
                <p:nvPr/>
              </p:nvSpPr>
              <p:spPr>
                <a:xfrm>
                  <a:off x="6031932" y="3558693"/>
                  <a:ext cx="1492396" cy="400110"/>
                </a:xfrm>
                <a:prstGeom prst="rect">
                  <a:avLst/>
                </a:prstGeom>
                <a:blipFill rotWithShape="1">
                  <a:blip r:embed="rId6"/>
                  <a:stretch>
                    <a:fillRect b="-13636"/>
                  </a:stretch>
                </a:blipFill>
              </p:spPr>
              <p:txBody>
                <a:bodyPr/>
                <a:lstStyle/>
                <a:p>
                  <a:r>
                    <a:rPr lang="en-US">
                      <a:noFill/>
                    </a:rPr>
                    <a:t> </a:t>
                  </a:r>
                </a:p>
              </p:txBody>
            </p:sp>
          </mc:Fallback>
        </mc:AlternateContent>
        <p:cxnSp>
          <p:nvCxnSpPr>
            <p:cNvPr id="18" name="Connettore 2 17">
              <a:extLst>
                <a:ext uri="{FF2B5EF4-FFF2-40B4-BE49-F238E27FC236}">
                  <a16:creationId xmlns:a16="http://schemas.microsoft.com/office/drawing/2014/main" id="{A59E4675-F74A-CAAC-86D3-40B0F3862375}"/>
                </a:ext>
              </a:extLst>
            </p:cNvPr>
            <p:cNvCxnSpPr/>
            <p:nvPr/>
          </p:nvCxnSpPr>
          <p:spPr>
            <a:xfrm>
              <a:off x="4807796" y="3758748"/>
              <a:ext cx="1080120" cy="0"/>
            </a:xfrm>
            <a:prstGeom prst="straightConnector1">
              <a:avLst/>
            </a:prstGeom>
            <a:ln w="28575">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EA638309-9467-7B7A-D022-ED6EBE69B1AB}"/>
                </a:ext>
              </a:extLst>
            </p:cNvPr>
            <p:cNvSpPr/>
            <p:nvPr/>
          </p:nvSpPr>
          <p:spPr>
            <a:xfrm>
              <a:off x="817692" y="3212976"/>
              <a:ext cx="7282700"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asellaDiTesto 19">
            <a:extLst>
              <a:ext uri="{FF2B5EF4-FFF2-40B4-BE49-F238E27FC236}">
                <a16:creationId xmlns:a16="http://schemas.microsoft.com/office/drawing/2014/main" id="{DBC7FA7F-4AA8-5633-9E04-A479F1339C06}"/>
              </a:ext>
            </a:extLst>
          </p:cNvPr>
          <p:cNvSpPr txBox="1"/>
          <p:nvPr/>
        </p:nvSpPr>
        <p:spPr>
          <a:xfrm>
            <a:off x="607517" y="5762716"/>
            <a:ext cx="3663690" cy="707886"/>
          </a:xfrm>
          <a:prstGeom prst="rect">
            <a:avLst/>
          </a:prstGeom>
          <a:noFill/>
        </p:spPr>
        <p:txBody>
          <a:bodyPr wrap="square" rtlCol="0">
            <a:spAutoFit/>
          </a:bodyPr>
          <a:lstStyle/>
          <a:p>
            <a:r>
              <a:rPr lang="it-IT" sz="2000" dirty="0" err="1"/>
              <a:t>Then</a:t>
            </a:r>
            <a:r>
              <a:rPr lang="it-IT" sz="2000" dirty="0"/>
              <a:t> </a:t>
            </a:r>
            <a:r>
              <a:rPr lang="it-IT" sz="2000" dirty="0" err="1"/>
              <a:t>we</a:t>
            </a:r>
            <a:r>
              <a:rPr lang="it-IT" sz="2000" dirty="0"/>
              <a:t> can </a:t>
            </a:r>
            <a:r>
              <a:rPr lang="it-IT" sz="2000" dirty="0" err="1"/>
              <a:t>calculate</a:t>
            </a:r>
            <a:r>
              <a:rPr lang="it-IT" sz="2000" dirty="0"/>
              <a:t> the </a:t>
            </a:r>
            <a:r>
              <a:rPr lang="it-IT" sz="2000" dirty="0" err="1"/>
              <a:t>diffusional</a:t>
            </a:r>
            <a:r>
              <a:rPr lang="it-IT" sz="2000" dirty="0"/>
              <a:t> </a:t>
            </a:r>
            <a:r>
              <a:rPr lang="it-IT" sz="2000" dirty="0" err="1"/>
              <a:t>trajectory</a:t>
            </a:r>
            <a:endParaRPr lang="it-IT" sz="2000" dirty="0"/>
          </a:p>
        </p:txBody>
      </p:sp>
      <p:sp>
        <p:nvSpPr>
          <p:cNvPr id="21" name="Freccia in giù 20">
            <a:extLst>
              <a:ext uri="{FF2B5EF4-FFF2-40B4-BE49-F238E27FC236}">
                <a16:creationId xmlns:a16="http://schemas.microsoft.com/office/drawing/2014/main" id="{A29BAB2C-8E8C-C044-A537-AE10A7CA6603}"/>
              </a:ext>
            </a:extLst>
          </p:cNvPr>
          <p:cNvSpPr/>
          <p:nvPr/>
        </p:nvSpPr>
        <p:spPr>
          <a:xfrm rot="16200000">
            <a:off x="3949148" y="5950438"/>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0999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805188-95BF-8AAB-EB1B-E089A16D30B8}"/>
              </a:ext>
            </a:extLst>
          </p:cNvPr>
          <p:cNvSpPr txBox="1"/>
          <p:nvPr/>
        </p:nvSpPr>
        <p:spPr>
          <a:xfrm>
            <a:off x="136188" y="97276"/>
            <a:ext cx="11819106" cy="769441"/>
          </a:xfrm>
          <a:prstGeom prst="rect">
            <a:avLst/>
          </a:prstGeom>
          <a:noFill/>
        </p:spPr>
        <p:txBody>
          <a:bodyPr wrap="square" rtlCol="0">
            <a:spAutoFit/>
          </a:bodyPr>
          <a:lstStyle/>
          <a:p>
            <a:r>
              <a:rPr lang="it-IT" sz="4400" dirty="0"/>
              <a:t>Data Analysis -</a:t>
            </a:r>
            <a:r>
              <a:rPr lang="it-IT" sz="4400" dirty="0">
                <a:cs typeface="Times New Roman" panose="02020603050405020304" pitchFamily="18" charset="0"/>
              </a:rPr>
              <a:t> </a:t>
            </a:r>
            <a:r>
              <a:rPr lang="it-IT" sz="4400" i="1" dirty="0">
                <a:solidFill>
                  <a:srgbClr val="0070C0"/>
                </a:solidFill>
                <a:cs typeface="Times New Roman" panose="02020603050405020304" pitchFamily="18" charset="0"/>
              </a:rPr>
              <a:t>The </a:t>
            </a:r>
            <a:r>
              <a:rPr lang="it-IT" sz="4400" i="1" dirty="0" err="1">
                <a:solidFill>
                  <a:srgbClr val="0070C0"/>
                </a:solidFill>
                <a:cs typeface="Times New Roman" panose="02020603050405020304" pitchFamily="18" charset="0"/>
              </a:rPr>
              <a:t>Diffusion</a:t>
            </a:r>
            <a:r>
              <a:rPr lang="it-IT" sz="4400" i="1" dirty="0">
                <a:solidFill>
                  <a:srgbClr val="0070C0"/>
                </a:solidFill>
                <a:cs typeface="Times New Roman" panose="02020603050405020304" pitchFamily="18" charset="0"/>
              </a:rPr>
              <a:t> </a:t>
            </a:r>
            <a:r>
              <a:rPr lang="it-IT" sz="4400" i="1" dirty="0" err="1">
                <a:solidFill>
                  <a:srgbClr val="0070C0"/>
                </a:solidFill>
                <a:cs typeface="Times New Roman" panose="02020603050405020304" pitchFamily="18" charset="0"/>
              </a:rPr>
              <a:t>Entropy</a:t>
            </a:r>
            <a:r>
              <a:rPr lang="it-IT" sz="4400" i="1" dirty="0">
                <a:solidFill>
                  <a:srgbClr val="0070C0"/>
                </a:solidFill>
                <a:cs typeface="Times New Roman" panose="02020603050405020304" pitchFamily="18" charset="0"/>
              </a:rPr>
              <a:t> Analysis</a:t>
            </a:r>
            <a:endParaRPr lang="it-IT" sz="4400" i="1" dirty="0">
              <a:solidFill>
                <a:srgbClr val="0070C0"/>
              </a:solidFill>
            </a:endParaRPr>
          </a:p>
        </p:txBody>
      </p:sp>
      <p:sp>
        <p:nvSpPr>
          <p:cNvPr id="21" name="Freccia in giù 20">
            <a:extLst>
              <a:ext uri="{FF2B5EF4-FFF2-40B4-BE49-F238E27FC236}">
                <a16:creationId xmlns:a16="http://schemas.microsoft.com/office/drawing/2014/main" id="{A29BAB2C-8E8C-C044-A537-AE10A7CA6603}"/>
              </a:ext>
            </a:extLst>
          </p:cNvPr>
          <p:cNvSpPr/>
          <p:nvPr/>
        </p:nvSpPr>
        <p:spPr>
          <a:xfrm rot="5400000">
            <a:off x="5469711" y="3900768"/>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774F321F-47B7-E3C0-91F0-672D9BDB66DE}"/>
                  </a:ext>
                </a:extLst>
              </p:cNvPr>
              <p:cNvSpPr txBox="1"/>
              <p:nvPr/>
            </p:nvSpPr>
            <p:spPr>
              <a:xfrm>
                <a:off x="540907" y="894272"/>
                <a:ext cx="10662125" cy="707886"/>
              </a:xfrm>
              <a:prstGeom prst="rect">
                <a:avLst/>
              </a:prstGeom>
              <a:noFill/>
            </p:spPr>
            <p:txBody>
              <a:bodyPr wrap="square">
                <a:spAutoFit/>
              </a:bodyPr>
              <a:lstStyle/>
              <a:p>
                <a:r>
                  <a:rPr lang="en-US" sz="2000" dirty="0"/>
                  <a:t>It is convenient to consider the </a:t>
                </a:r>
                <a14:m>
                  <m:oMath xmlns:m="http://schemas.openxmlformats.org/officeDocument/2006/math">
                    <m:sSup>
                      <m:sSupPr>
                        <m:ctrlPr>
                          <a:rPr lang="en-US" sz="2000" i="1" smtClean="0">
                            <a:latin typeface="Cambria Math" panose="02040503050406030204" pitchFamily="18" charset="0"/>
                          </a:rPr>
                        </m:ctrlPr>
                      </m:sSupPr>
                      <m:e>
                        <m:r>
                          <a:rPr lang="it-IT" sz="2000" b="0" i="1" smtClean="0">
                            <a:latin typeface="Cambria Math" panose="02040503050406030204" pitchFamily="18" charset="0"/>
                          </a:rPr>
                          <m:t>𝑥</m:t>
                        </m:r>
                      </m:e>
                      <m:sup>
                        <m:r>
                          <a:rPr lang="it-IT" sz="2000" b="0" i="1" smtClean="0">
                            <a:latin typeface="Cambria Math" panose="02040503050406030204" pitchFamily="18" charset="0"/>
                          </a:rPr>
                          <m:t>2</m:t>
                        </m:r>
                      </m:sup>
                    </m:sSup>
                    <m:r>
                      <a:rPr lang="it-IT" sz="2000" b="0" i="1" smtClean="0">
                        <a:latin typeface="Cambria Math" panose="02040503050406030204" pitchFamily="18" charset="0"/>
                      </a:rPr>
                      <m:t>(</m:t>
                    </m:r>
                    <m:r>
                      <a:rPr lang="it-IT" sz="2000" b="0" i="1" smtClean="0">
                        <a:latin typeface="Cambria Math" panose="02040503050406030204" pitchFamily="18" charset="0"/>
                      </a:rPr>
                      <m:t>𝑡</m:t>
                    </m:r>
                    <m:r>
                      <a:rPr lang="it-IT" sz="2000" b="0" i="1" smtClean="0">
                        <a:latin typeface="Cambria Math" panose="02040503050406030204" pitchFamily="18" charset="0"/>
                      </a:rPr>
                      <m:t>)</m:t>
                    </m:r>
                  </m:oMath>
                </a14:m>
                <a:r>
                  <a:rPr lang="en-US" sz="2000" dirty="0"/>
                  <a:t> time series because it is directly related to the correlation function of the original time series</a:t>
                </a:r>
                <a:endParaRPr lang="it-IT" sz="2000" dirty="0"/>
              </a:p>
            </p:txBody>
          </p:sp>
        </mc:Choice>
        <mc:Fallback>
          <p:sp>
            <p:nvSpPr>
              <p:cNvPr id="3" name="CasellaDiTesto 2">
                <a:extLst>
                  <a:ext uri="{FF2B5EF4-FFF2-40B4-BE49-F238E27FC236}">
                    <a16:creationId xmlns:a16="http://schemas.microsoft.com/office/drawing/2014/main" id="{774F321F-47B7-E3C0-91F0-672D9BDB66DE}"/>
                  </a:ext>
                </a:extLst>
              </p:cNvPr>
              <p:cNvSpPr txBox="1">
                <a:spLocks noRot="1" noChangeAspect="1" noMove="1" noResize="1" noEditPoints="1" noAdjustHandles="1" noChangeArrowheads="1" noChangeShapeType="1" noTextEdit="1"/>
              </p:cNvSpPr>
              <p:nvPr/>
            </p:nvSpPr>
            <p:spPr>
              <a:xfrm>
                <a:off x="540907" y="894272"/>
                <a:ext cx="10662125" cy="707886"/>
              </a:xfrm>
              <a:prstGeom prst="rect">
                <a:avLst/>
              </a:prstGeom>
              <a:blipFill>
                <a:blip r:embed="rId2"/>
                <a:stretch>
                  <a:fillRect l="-629" t="-4310" b="-14655"/>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75F8AC46-EDC0-6F20-16EA-EC0508AB572F}"/>
                  </a:ext>
                </a:extLst>
              </p:cNvPr>
              <p:cNvSpPr txBox="1"/>
              <p:nvPr/>
            </p:nvSpPr>
            <p:spPr>
              <a:xfrm>
                <a:off x="906732" y="1793280"/>
                <a:ext cx="4181209" cy="780663"/>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p>
                            <m:sSupPr>
                              <m:ctrlPr>
                                <a:rPr lang="en-US" sz="2000" i="1" smtClean="0">
                                  <a:latin typeface="Cambria Math" panose="02040503050406030204" pitchFamily="18" charset="0"/>
                                </a:rPr>
                              </m:ctrlPr>
                            </m:sSupPr>
                            <m:e>
                              <m:r>
                                <a:rPr lang="it-IT" sz="2000" b="0" i="1" smtClean="0">
                                  <a:latin typeface="Cambria Math"/>
                                </a:rPr>
                                <m:t>𝑥</m:t>
                              </m:r>
                            </m:e>
                            <m:sup>
                              <m:r>
                                <a:rPr lang="it-IT" sz="2000" b="0" i="1" smtClean="0">
                                  <a:latin typeface="Cambria Math"/>
                                </a:rPr>
                                <m:t>2</m:t>
                              </m:r>
                            </m:sup>
                          </m:sSup>
                          <m:d>
                            <m:dPr>
                              <m:ctrlPr>
                                <a:rPr lang="it-IT" sz="2000" b="0" i="1" smtClean="0">
                                  <a:latin typeface="Cambria Math" panose="02040503050406030204" pitchFamily="18" charset="0"/>
                                </a:rPr>
                              </m:ctrlPr>
                            </m:dPr>
                            <m:e>
                              <m:r>
                                <a:rPr lang="it-IT" sz="2000" b="0" i="1" smtClean="0">
                                  <a:latin typeface="Cambria Math"/>
                                </a:rPr>
                                <m:t>𝑡</m:t>
                              </m:r>
                            </m:e>
                          </m:d>
                        </m:e>
                      </m:d>
                      <m:r>
                        <a:rPr lang="it-IT" sz="2000" b="0" i="1" smtClean="0">
                          <a:latin typeface="Cambria Math"/>
                        </a:rPr>
                        <m:t>= </m:t>
                      </m:r>
                      <m:nary>
                        <m:naryPr>
                          <m:ctrlPr>
                            <a:rPr lang="it-IT" sz="2000" b="0" i="1" smtClean="0">
                              <a:latin typeface="Cambria Math" panose="02040503050406030204" pitchFamily="18" charset="0"/>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rPr>
                            <m:t>𝑑</m:t>
                          </m:r>
                          <m:sSub>
                            <m:sSubPr>
                              <m:ctrlPr>
                                <a:rPr lang="it-IT" sz="2000" b="0" i="1" smtClean="0">
                                  <a:latin typeface="Cambria Math" panose="02040503050406030204" pitchFamily="18" charset="0"/>
                                </a:rPr>
                              </m:ctrlPr>
                            </m:sSubPr>
                            <m:e>
                              <m:r>
                                <a:rPr lang="it-IT" sz="2000" b="0" i="1" smtClean="0">
                                  <a:latin typeface="Cambria Math"/>
                                </a:rPr>
                                <m:t>𝑡</m:t>
                              </m:r>
                            </m:e>
                            <m:sub>
                              <m:r>
                                <a:rPr lang="it-IT" sz="2000" b="0" i="1" smtClean="0">
                                  <a:latin typeface="Cambria Math"/>
                                </a:rPr>
                                <m:t>1</m:t>
                              </m:r>
                            </m:sub>
                          </m:sSub>
                          <m:nary>
                            <m:naryPr>
                              <m:ctrlPr>
                                <a:rPr lang="it-IT" sz="2000" b="0" i="1" smtClean="0">
                                  <a:latin typeface="Cambria Math" panose="02040503050406030204" pitchFamily="18" charset="0"/>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rPr>
                                <m:t>𝑑</m:t>
                              </m:r>
                              <m:sSub>
                                <m:sSubPr>
                                  <m:ctrlPr>
                                    <a:rPr lang="it-IT" sz="2000" b="0" i="1" smtClean="0">
                                      <a:latin typeface="Cambria Math" panose="02040503050406030204" pitchFamily="18" charset="0"/>
                                    </a:rPr>
                                  </m:ctrlPr>
                                </m:sSubPr>
                                <m:e>
                                  <m:r>
                                    <a:rPr lang="it-IT" sz="2000" b="0" i="1" smtClean="0">
                                      <a:latin typeface="Cambria Math"/>
                                    </a:rPr>
                                    <m:t>𝑡</m:t>
                                  </m:r>
                                </m:e>
                                <m:sub>
                                  <m:r>
                                    <a:rPr lang="it-IT" sz="2000" b="0" i="1" smtClean="0">
                                      <a:latin typeface="Cambria Math"/>
                                    </a:rPr>
                                    <m:t>2</m:t>
                                  </m:r>
                                </m:sub>
                              </m:sSub>
                              <m:r>
                                <a:rPr lang="it-IT" sz="2000" b="0" i="1" smtClean="0">
                                  <a:latin typeface="Cambria Math"/>
                                </a:rPr>
                                <m:t> </m:t>
                              </m:r>
                              <m:d>
                                <m:dPr>
                                  <m:begChr m:val="⟨"/>
                                  <m:endChr m:val="⟩"/>
                                  <m:ctrlPr>
                                    <a:rPr lang="it-IT" sz="2000" b="0" i="1" smtClean="0">
                                      <a:latin typeface="Cambria Math" panose="02040503050406030204" pitchFamily="18" charset="0"/>
                                    </a:rPr>
                                  </m:ctrlPr>
                                </m:dPr>
                                <m:e>
                                  <m:r>
                                    <a:rPr lang="it-IT" sz="2000" b="0" i="1" smtClean="0">
                                      <a:latin typeface="Cambria Math"/>
                                      <a:ea typeface="Cambria Math"/>
                                    </a:rPr>
                                    <m:t>𝜉</m:t>
                                  </m:r>
                                  <m:r>
                                    <a:rPr lang="it-IT" sz="2000" b="0" i="1" smtClean="0">
                                      <a:latin typeface="Cambria Math"/>
                                      <a:ea typeface="Cambria Math"/>
                                    </a:rPr>
                                    <m:t>(</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1</m:t>
                                      </m:r>
                                    </m:sub>
                                  </m:sSub>
                                  <m:r>
                                    <a:rPr lang="it-IT" sz="2000" b="0" i="1" smtClean="0">
                                      <a:latin typeface="Cambria Math"/>
                                      <a:ea typeface="Cambria Math"/>
                                    </a:rPr>
                                    <m:t>)</m:t>
                                  </m:r>
                                  <m:r>
                                    <a:rPr lang="it-IT" sz="2000" b="0" i="1" smtClean="0">
                                      <a:latin typeface="Cambria Math"/>
                                      <a:ea typeface="Cambria Math"/>
                                    </a:rPr>
                                    <m:t>𝜉</m:t>
                                  </m:r>
                                  <m:r>
                                    <a:rPr lang="it-IT" sz="2000" b="0" i="1" smtClean="0">
                                      <a:latin typeface="Cambria Math"/>
                                      <a:ea typeface="Cambria Math"/>
                                    </a:rPr>
                                    <m:t>(</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2</m:t>
                                      </m:r>
                                    </m:sub>
                                  </m:sSub>
                                  <m:r>
                                    <a:rPr lang="it-IT" sz="2000" b="0" i="1" smtClean="0">
                                      <a:latin typeface="Cambria Math"/>
                                      <a:ea typeface="Cambria Math"/>
                                    </a:rPr>
                                    <m:t>)</m:t>
                                  </m:r>
                                </m:e>
                              </m:d>
                            </m:e>
                          </m:nary>
                        </m:e>
                      </m:nary>
                    </m:oMath>
                  </m:oMathPara>
                </a14:m>
                <a:endParaRPr lang="en-US" sz="2000" dirty="0"/>
              </a:p>
            </p:txBody>
          </p:sp>
        </mc:Choice>
        <mc:Fallback>
          <p:sp>
            <p:nvSpPr>
              <p:cNvPr id="8" name="CasellaDiTesto 7">
                <a:extLst>
                  <a:ext uri="{FF2B5EF4-FFF2-40B4-BE49-F238E27FC236}">
                    <a16:creationId xmlns:a16="http://schemas.microsoft.com/office/drawing/2014/main" id="{75F8AC46-EDC0-6F20-16EA-EC0508AB572F}"/>
                  </a:ext>
                </a:extLst>
              </p:cNvPr>
              <p:cNvSpPr txBox="1">
                <a:spLocks noRot="1" noChangeAspect="1" noMove="1" noResize="1" noEditPoints="1" noAdjustHandles="1" noChangeArrowheads="1" noChangeShapeType="1" noTextEdit="1"/>
              </p:cNvSpPr>
              <p:nvPr/>
            </p:nvSpPr>
            <p:spPr>
              <a:xfrm>
                <a:off x="906732" y="1793280"/>
                <a:ext cx="4181209" cy="780663"/>
              </a:xfrm>
              <a:prstGeom prst="rect">
                <a:avLst/>
              </a:prstGeom>
              <a:blipFill>
                <a:blip r:embed="rId3"/>
                <a:stretch>
                  <a:fillRect/>
                </a:stretch>
              </a:blipFill>
              <a:ln w="28575">
                <a:solidFill>
                  <a:srgbClr val="FF0000"/>
                </a:solidFill>
              </a:ln>
            </p:spPr>
            <p:txBody>
              <a:bodyPr/>
              <a:lstStyle/>
              <a:p>
                <a:r>
                  <a:rPr lang="it-IT">
                    <a:noFill/>
                  </a:rPr>
                  <a:t> </a:t>
                </a:r>
              </a:p>
            </p:txBody>
          </p:sp>
        </mc:Fallback>
      </mc:AlternateContent>
      <p:sp>
        <p:nvSpPr>
          <p:cNvPr id="22" name="Freccia in giù 21">
            <a:extLst>
              <a:ext uri="{FF2B5EF4-FFF2-40B4-BE49-F238E27FC236}">
                <a16:creationId xmlns:a16="http://schemas.microsoft.com/office/drawing/2014/main" id="{08E93249-2EB9-EC67-5336-38C2F97F58AF}"/>
              </a:ext>
            </a:extLst>
          </p:cNvPr>
          <p:cNvSpPr/>
          <p:nvPr/>
        </p:nvSpPr>
        <p:spPr>
          <a:xfrm rot="17630167">
            <a:off x="5413715" y="2230591"/>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mc:Choice xmlns:a14="http://schemas.microsoft.com/office/drawing/2010/main" Requires="a14">
          <p:sp>
            <p:nvSpPr>
              <p:cNvPr id="23" name="CasellaDiTesto 22">
                <a:extLst>
                  <a:ext uri="{FF2B5EF4-FFF2-40B4-BE49-F238E27FC236}">
                    <a16:creationId xmlns:a16="http://schemas.microsoft.com/office/drawing/2014/main" id="{BFE02AB9-C75D-2DEA-FF97-A4FF24E3D3AF}"/>
                  </a:ext>
                </a:extLst>
              </p:cNvPr>
              <p:cNvSpPr txBox="1"/>
              <p:nvPr/>
            </p:nvSpPr>
            <p:spPr>
              <a:xfrm>
                <a:off x="6096000" y="1648214"/>
                <a:ext cx="5688837" cy="735009"/>
              </a:xfrm>
              <a:prstGeom prst="rect">
                <a:avLst/>
              </a:prstGeom>
              <a:solidFill>
                <a:schemeClr val="bg1"/>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For the standard </a:t>
                </a:r>
                <a:r>
                  <a:rPr lang="it-IT" sz="2000" dirty="0" err="1">
                    <a:latin typeface="Times New Roman" panose="02020603050405020304" pitchFamily="18" charset="0"/>
                    <a:cs typeface="Times New Roman" panose="02020603050405020304" pitchFamily="18" charset="0"/>
                  </a:rPr>
                  <a:t>approach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we</a:t>
                </a:r>
                <a:r>
                  <a:rPr lang="it-IT" sz="2000" dirty="0">
                    <a:latin typeface="Times New Roman" panose="02020603050405020304" pitchFamily="18" charset="0"/>
                    <a:cs typeface="Times New Roman" panose="02020603050405020304" pitchFamily="18" charset="0"/>
                  </a:rPr>
                  <a:t> assume the </a:t>
                </a:r>
                <a:r>
                  <a:rPr lang="it-IT" sz="2000" dirty="0" err="1">
                    <a:latin typeface="Times New Roman" panose="02020603050405020304" pitchFamily="18" charset="0"/>
                    <a:cs typeface="Times New Roman" panose="02020603050405020304" pitchFamily="18" charset="0"/>
                  </a:rPr>
                  <a:t>correlation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function</a:t>
                </a:r>
                <a:r>
                  <a:rPr lang="it-IT"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a:ea typeface="Cambria Math"/>
                          </a:rPr>
                          <m:t>Φ</m:t>
                        </m:r>
                      </m:e>
                      <m:sub>
                        <m:r>
                          <a:rPr lang="en-US" sz="2000" i="1" smtClean="0">
                            <a:latin typeface="Cambria Math"/>
                            <a:ea typeface="Cambria Math"/>
                          </a:rPr>
                          <m:t>𝜉</m:t>
                        </m:r>
                      </m:sub>
                    </m:sSub>
                    <m:d>
                      <m:dPr>
                        <m:ctrlPr>
                          <a:rPr lang="it-IT" sz="2000" b="0" i="1" smtClean="0">
                            <a:latin typeface="Cambria Math" panose="02040503050406030204" pitchFamily="18" charset="0"/>
                          </a:rPr>
                        </m:ctrlPr>
                      </m:dPr>
                      <m:e>
                        <m:r>
                          <a:rPr lang="it-IT" sz="2000" b="0" i="1" smtClean="0">
                            <a:latin typeface="Cambria Math"/>
                            <a:ea typeface="Cambria Math"/>
                          </a:rPr>
                          <m:t>𝜏</m:t>
                        </m:r>
                      </m:e>
                    </m:d>
                  </m:oMath>
                </a14:m>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stazionary</a:t>
                </a:r>
                <a:r>
                  <a:rPr lang="it-IT"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p:sp>
            <p:nvSpPr>
              <p:cNvPr id="23" name="CasellaDiTesto 22">
                <a:extLst>
                  <a:ext uri="{FF2B5EF4-FFF2-40B4-BE49-F238E27FC236}">
                    <a16:creationId xmlns:a16="http://schemas.microsoft.com/office/drawing/2014/main" id="{BFE02AB9-C75D-2DEA-FF97-A4FF24E3D3AF}"/>
                  </a:ext>
                </a:extLst>
              </p:cNvPr>
              <p:cNvSpPr txBox="1">
                <a:spLocks noRot="1" noChangeAspect="1" noMove="1" noResize="1" noEditPoints="1" noAdjustHandles="1" noChangeArrowheads="1" noChangeShapeType="1" noTextEdit="1"/>
              </p:cNvSpPr>
              <p:nvPr/>
            </p:nvSpPr>
            <p:spPr>
              <a:xfrm>
                <a:off x="6096000" y="1648214"/>
                <a:ext cx="5688837" cy="735009"/>
              </a:xfrm>
              <a:prstGeom prst="rect">
                <a:avLst/>
              </a:prstGeom>
              <a:blipFill>
                <a:blip r:embed="rId4"/>
                <a:stretch>
                  <a:fillRect l="-1072" t="-4132" b="-9917"/>
                </a:stretch>
              </a:blipFill>
            </p:spPr>
            <p:txBody>
              <a:bodyPr/>
              <a:lstStyle/>
              <a:p>
                <a:r>
                  <a:rPr lang="it-IT">
                    <a:noFill/>
                  </a:rPr>
                  <a:t> </a:t>
                </a:r>
              </a:p>
            </p:txBody>
          </p:sp>
        </mc:Fallback>
      </mc:AlternateContent>
      <p:grpSp>
        <p:nvGrpSpPr>
          <p:cNvPr id="24" name="Gruppo 23">
            <a:extLst>
              <a:ext uri="{FF2B5EF4-FFF2-40B4-BE49-F238E27FC236}">
                <a16:creationId xmlns:a16="http://schemas.microsoft.com/office/drawing/2014/main" id="{442BE756-4D1B-5DB8-96B7-B6F1F122A9CA}"/>
              </a:ext>
            </a:extLst>
          </p:cNvPr>
          <p:cNvGrpSpPr/>
          <p:nvPr/>
        </p:nvGrpSpPr>
        <p:grpSpPr>
          <a:xfrm>
            <a:off x="6550861" y="2429389"/>
            <a:ext cx="4144380" cy="2537251"/>
            <a:chOff x="953358" y="1418590"/>
            <a:chExt cx="6384110" cy="1770026"/>
          </a:xfrm>
        </p:grpSpPr>
        <mc:AlternateContent xmlns:mc="http://schemas.openxmlformats.org/markup-compatibility/2006">
          <mc:Choice xmlns:a14="http://schemas.microsoft.com/office/drawing/2010/main" Requires="a14">
            <p:sp>
              <p:nvSpPr>
                <p:cNvPr id="25" name="CasellaDiTesto 24">
                  <a:extLst>
                    <a:ext uri="{FF2B5EF4-FFF2-40B4-BE49-F238E27FC236}">
                      <a16:creationId xmlns:a16="http://schemas.microsoft.com/office/drawing/2014/main" id="{1BA7246F-5B8D-1E6C-6398-04BEC6AA1B8F}"/>
                    </a:ext>
                  </a:extLst>
                </p:cNvPr>
                <p:cNvSpPr txBox="1"/>
                <p:nvPr/>
              </p:nvSpPr>
              <p:spPr>
                <a:xfrm>
                  <a:off x="1175229" y="2378716"/>
                  <a:ext cx="5138247" cy="8099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p>
                              <m:sSupPr>
                                <m:ctrlPr>
                                  <a:rPr lang="en-US" sz="2000" i="1" smtClean="0">
                                    <a:latin typeface="Cambria Math" panose="02040503050406030204" pitchFamily="18" charset="0"/>
                                  </a:rPr>
                                </m:ctrlPr>
                              </m:sSupPr>
                              <m:e>
                                <m:r>
                                  <a:rPr lang="it-IT" sz="2000" b="0" i="1" smtClean="0">
                                    <a:latin typeface="Cambria Math"/>
                                  </a:rPr>
                                  <m:t>𝑥</m:t>
                                </m:r>
                              </m:e>
                              <m:sup>
                                <m:r>
                                  <a:rPr lang="it-IT" sz="2000" b="0" i="1" smtClean="0">
                                    <a:latin typeface="Cambria Math"/>
                                  </a:rPr>
                                  <m:t>2</m:t>
                                </m:r>
                              </m:sup>
                            </m:sSup>
                            <m:r>
                              <a:rPr lang="it-IT" sz="2000" b="0" i="1" smtClean="0">
                                <a:latin typeface="Cambria Math"/>
                              </a:rPr>
                              <m:t>(</m:t>
                            </m:r>
                            <m:r>
                              <a:rPr lang="it-IT" sz="2000" b="0" i="1" smtClean="0">
                                <a:latin typeface="Cambria Math"/>
                              </a:rPr>
                              <m:t>𝑡</m:t>
                            </m:r>
                            <m:r>
                              <a:rPr lang="it-IT" sz="2000" b="0" i="1" smtClean="0">
                                <a:latin typeface="Cambria Math"/>
                              </a:rPr>
                              <m:t>)</m:t>
                            </m:r>
                          </m:e>
                        </m:d>
                        <m:r>
                          <a:rPr lang="it-IT" sz="2000" b="0" i="1" smtClean="0">
                            <a:latin typeface="Cambria Math"/>
                          </a:rPr>
                          <m:t>=2</m:t>
                        </m:r>
                        <m:d>
                          <m:dPr>
                            <m:begChr m:val="⟨"/>
                            <m:endChr m:val="⟩"/>
                            <m:ctrlPr>
                              <a:rPr lang="it-IT" sz="2000" b="0" i="1" smtClean="0">
                                <a:latin typeface="Cambria Math" panose="02040503050406030204" pitchFamily="18" charset="0"/>
                              </a:rPr>
                            </m:ctrlPr>
                          </m:dPr>
                          <m:e>
                            <m:sSup>
                              <m:sSupPr>
                                <m:ctrlPr>
                                  <a:rPr lang="it-IT" sz="2000" b="0" i="1" smtClean="0">
                                    <a:latin typeface="Cambria Math" panose="02040503050406030204" pitchFamily="18" charset="0"/>
                                  </a:rPr>
                                </m:ctrlPr>
                              </m:sSupPr>
                              <m:e>
                                <m:r>
                                  <a:rPr lang="it-IT" sz="2000" b="0" i="1" smtClean="0">
                                    <a:latin typeface="Cambria Math"/>
                                    <a:ea typeface="Cambria Math"/>
                                  </a:rPr>
                                  <m:t>𝜉</m:t>
                                </m:r>
                              </m:e>
                              <m:sup>
                                <m:r>
                                  <a:rPr lang="it-IT" sz="2000" b="0" i="1" smtClean="0">
                                    <a:latin typeface="Cambria Math"/>
                                  </a:rPr>
                                  <m:t>2</m:t>
                                </m:r>
                              </m:sup>
                            </m:sSup>
                          </m:e>
                        </m:d>
                        <m:r>
                          <a:rPr lang="it-IT" sz="2000" b="0" i="1" smtClean="0">
                            <a:latin typeface="Cambria Math"/>
                          </a:rPr>
                          <m:t> </m:t>
                        </m:r>
                        <m:nary>
                          <m:naryPr>
                            <m:ctrlPr>
                              <a:rPr lang="it-IT" sz="2000" b="0" i="1" smtClean="0">
                                <a:latin typeface="Cambria Math" panose="02040503050406030204" pitchFamily="18" charset="0"/>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rPr>
                              <m:t>𝑑</m:t>
                            </m:r>
                            <m:sSub>
                              <m:sSubPr>
                                <m:ctrlPr>
                                  <a:rPr lang="it-IT" sz="2000" b="0" i="1" smtClean="0">
                                    <a:latin typeface="Cambria Math" panose="02040503050406030204" pitchFamily="18" charset="0"/>
                                  </a:rPr>
                                </m:ctrlPr>
                              </m:sSubPr>
                              <m:e>
                                <m:r>
                                  <a:rPr lang="it-IT" sz="2000" b="0" i="1" smtClean="0">
                                    <a:latin typeface="Cambria Math"/>
                                    <a:ea typeface="Cambria Math"/>
                                  </a:rPr>
                                  <m:t>𝜏</m:t>
                                </m:r>
                              </m:e>
                              <m:sub>
                                <m:r>
                                  <a:rPr lang="it-IT" sz="2000" b="0" i="1" smtClean="0">
                                    <a:latin typeface="Cambria Math"/>
                                  </a:rPr>
                                  <m:t>1</m:t>
                                </m:r>
                              </m:sub>
                            </m:sSub>
                            <m:nary>
                              <m:naryPr>
                                <m:ctrlPr>
                                  <a:rPr lang="it-IT" sz="2000" b="0" i="1" smtClean="0">
                                    <a:latin typeface="Cambria Math" panose="02040503050406030204" pitchFamily="18" charset="0"/>
                                  </a:rPr>
                                </m:ctrlPr>
                              </m:naryPr>
                              <m:sub>
                                <m:r>
                                  <m:rPr>
                                    <m:brk m:alnAt="23"/>
                                  </m:rPr>
                                  <a:rPr lang="it-IT" sz="2000" b="0" i="1" smtClean="0">
                                    <a:latin typeface="Cambria Math"/>
                                  </a:rPr>
                                  <m:t>0</m:t>
                                </m:r>
                              </m:sub>
                              <m:sup>
                                <m:sSub>
                                  <m:sSubPr>
                                    <m:ctrlPr>
                                      <a:rPr lang="it-IT" sz="2000" b="0" i="1" smtClean="0">
                                        <a:latin typeface="Cambria Math" panose="02040503050406030204" pitchFamily="18" charset="0"/>
                                      </a:rPr>
                                    </m:ctrlPr>
                                  </m:sSubPr>
                                  <m:e>
                                    <m:r>
                                      <a:rPr lang="it-IT" sz="2000" b="0" i="1" smtClean="0">
                                        <a:latin typeface="Cambria Math"/>
                                        <a:ea typeface="Cambria Math"/>
                                      </a:rPr>
                                      <m:t>𝜏</m:t>
                                    </m:r>
                                  </m:e>
                                  <m:sub>
                                    <m:r>
                                      <a:rPr lang="it-IT" sz="2000" b="0" i="1" smtClean="0">
                                        <a:latin typeface="Cambria Math"/>
                                      </a:rPr>
                                      <m:t>1</m:t>
                                    </m:r>
                                  </m:sub>
                                </m:sSub>
                              </m:sup>
                              <m:e>
                                <m:r>
                                  <a:rPr lang="it-IT" sz="2000" b="0" i="1" smtClean="0">
                                    <a:latin typeface="Cambria Math"/>
                                  </a:rPr>
                                  <m:t>𝑑</m:t>
                                </m:r>
                                <m:sSub>
                                  <m:sSubPr>
                                    <m:ctrlPr>
                                      <a:rPr lang="it-IT" sz="2000" b="0" i="1" smtClean="0">
                                        <a:latin typeface="Cambria Math" panose="02040503050406030204" pitchFamily="18" charset="0"/>
                                      </a:rPr>
                                    </m:ctrlPr>
                                  </m:sSubPr>
                                  <m:e>
                                    <m:r>
                                      <a:rPr lang="it-IT" sz="2000" b="0" i="1" smtClean="0">
                                        <a:latin typeface="Cambria Math"/>
                                        <a:ea typeface="Cambria Math"/>
                                      </a:rPr>
                                      <m:t>𝜏</m:t>
                                    </m:r>
                                  </m:e>
                                  <m:sub>
                                    <m:r>
                                      <a:rPr lang="it-IT" sz="2000" b="0" i="1" smtClean="0">
                                        <a:latin typeface="Cambria Math"/>
                                      </a:rPr>
                                      <m:t>2</m:t>
                                    </m:r>
                                  </m:sub>
                                </m:sSub>
                                <m:r>
                                  <a:rPr lang="it-IT" sz="2000" b="0" i="1" smtClean="0">
                                    <a:latin typeface="Cambria Math"/>
                                  </a:rPr>
                                  <m:t> </m:t>
                                </m:r>
                                <m:sSub>
                                  <m:sSubPr>
                                    <m:ctrlPr>
                                      <a:rPr lang="it-IT" sz="2000" b="0" i="1" smtClean="0">
                                        <a:latin typeface="Cambria Math" panose="02040503050406030204" pitchFamily="18" charset="0"/>
                                      </a:rPr>
                                    </m:ctrlPr>
                                  </m:sSubPr>
                                  <m:e>
                                    <m:r>
                                      <m:rPr>
                                        <m:sty m:val="p"/>
                                      </m:rPr>
                                      <a:rPr lang="el-GR" sz="2000" b="0" i="1" smtClean="0">
                                        <a:latin typeface="Cambria Math"/>
                                        <a:ea typeface="Cambria Math"/>
                                      </a:rPr>
                                      <m:t>Φ</m:t>
                                    </m:r>
                                  </m:e>
                                  <m:sub>
                                    <m:r>
                                      <a:rPr lang="it-IT" sz="2000" b="0" i="1" smtClean="0">
                                        <a:latin typeface="Cambria Math"/>
                                        <a:ea typeface="Cambria Math"/>
                                      </a:rPr>
                                      <m:t>𝜉</m:t>
                                    </m:r>
                                  </m:sub>
                                </m:sSub>
                                <m:r>
                                  <a:rPr lang="it-IT" sz="2000" b="0" i="1" smtClean="0">
                                    <a:latin typeface="Cambria Math"/>
                                  </a:rPr>
                                  <m:t>(</m:t>
                                </m:r>
                                <m:sSub>
                                  <m:sSubPr>
                                    <m:ctrlPr>
                                      <a:rPr lang="it-IT" sz="2000" b="0" i="1" smtClean="0">
                                        <a:latin typeface="Cambria Math" panose="02040503050406030204" pitchFamily="18" charset="0"/>
                                      </a:rPr>
                                    </m:ctrlPr>
                                  </m:sSubPr>
                                  <m:e>
                                    <m:r>
                                      <a:rPr lang="it-IT" sz="2000" b="0" i="1" smtClean="0">
                                        <a:latin typeface="Cambria Math"/>
                                        <a:ea typeface="Cambria Math"/>
                                      </a:rPr>
                                      <m:t>𝜏</m:t>
                                    </m:r>
                                  </m:e>
                                  <m:sub>
                                    <m:r>
                                      <a:rPr lang="it-IT" sz="2000" b="0" i="1" smtClean="0">
                                        <a:latin typeface="Cambria Math"/>
                                      </a:rPr>
                                      <m:t>2</m:t>
                                    </m:r>
                                  </m:sub>
                                </m:sSub>
                                <m:r>
                                  <a:rPr lang="it-IT" sz="2000" b="0" i="1" smtClean="0">
                                    <a:latin typeface="Cambria Math"/>
                                  </a:rPr>
                                  <m:t>)</m:t>
                                </m:r>
                              </m:e>
                            </m:nary>
                          </m:e>
                        </m:nary>
                      </m:oMath>
                    </m:oMathPara>
                  </a14:m>
                  <a:endParaRPr lang="en-US" sz="2000" dirty="0"/>
                </a:p>
              </p:txBody>
            </p:sp>
          </mc:Choice>
          <mc:Fallback>
            <p:sp>
              <p:nvSpPr>
                <p:cNvPr id="25" name="CasellaDiTesto 24">
                  <a:extLst>
                    <a:ext uri="{FF2B5EF4-FFF2-40B4-BE49-F238E27FC236}">
                      <a16:creationId xmlns:a16="http://schemas.microsoft.com/office/drawing/2014/main" id="{1BA7246F-5B8D-1E6C-6398-04BEC6AA1B8F}"/>
                    </a:ext>
                  </a:extLst>
                </p:cNvPr>
                <p:cNvSpPr txBox="1">
                  <a:spLocks noRot="1" noChangeAspect="1" noMove="1" noResize="1" noEditPoints="1" noAdjustHandles="1" noChangeArrowheads="1" noChangeShapeType="1" noTextEdit="1"/>
                </p:cNvSpPr>
                <p:nvPr/>
              </p:nvSpPr>
              <p:spPr>
                <a:xfrm>
                  <a:off x="1175229" y="2378716"/>
                  <a:ext cx="5138247" cy="809900"/>
                </a:xfrm>
                <a:prstGeom prst="rect">
                  <a:avLst/>
                </a:prstGeom>
                <a:blipFill>
                  <a:blip r:embed="rId5"/>
                  <a:stretch>
                    <a:fillRect r="-26325"/>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6" name="CasellaDiTesto 25">
                  <a:extLst>
                    <a:ext uri="{FF2B5EF4-FFF2-40B4-BE49-F238E27FC236}">
                      <a16:creationId xmlns:a16="http://schemas.microsoft.com/office/drawing/2014/main" id="{343AFC62-89CF-E499-B1C8-EC0A76B1F15D}"/>
                    </a:ext>
                  </a:extLst>
                </p:cNvPr>
                <p:cNvSpPr txBox="1"/>
                <p:nvPr/>
              </p:nvSpPr>
              <p:spPr>
                <a:xfrm>
                  <a:off x="953358" y="1418590"/>
                  <a:ext cx="3011907" cy="5074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a:ea typeface="Cambria Math"/>
                              </a:rPr>
                              <m:t>Φ</m:t>
                            </m:r>
                          </m:e>
                          <m:sub>
                            <m:r>
                              <a:rPr lang="en-US" sz="2000" i="1" smtClean="0">
                                <a:latin typeface="Cambria Math"/>
                                <a:ea typeface="Cambria Math"/>
                              </a:rPr>
                              <m:t>𝜉</m:t>
                            </m:r>
                          </m:sub>
                        </m:sSub>
                        <m:d>
                          <m:dPr>
                            <m:ctrlPr>
                              <a:rPr lang="it-IT" sz="2000" b="0" i="1" smtClean="0">
                                <a:latin typeface="Cambria Math" panose="02040503050406030204" pitchFamily="18" charset="0"/>
                              </a:rPr>
                            </m:ctrlPr>
                          </m:dPr>
                          <m:e>
                            <m:r>
                              <a:rPr lang="it-IT" sz="2000" b="0" i="1" smtClean="0">
                                <a:latin typeface="Cambria Math"/>
                                <a:ea typeface="Cambria Math"/>
                              </a:rPr>
                              <m:t>𝜏</m:t>
                            </m:r>
                          </m:e>
                        </m:d>
                        <m:r>
                          <a:rPr lang="it-IT" sz="2000" b="0" i="1" smtClean="0">
                            <a:latin typeface="Cambria Math"/>
                            <a:ea typeface="Cambria Math"/>
                          </a:rPr>
                          <m:t>= </m:t>
                        </m:r>
                        <m:f>
                          <m:fPr>
                            <m:ctrlPr>
                              <a:rPr lang="it-IT" sz="2000" b="0" i="1" smtClean="0">
                                <a:latin typeface="Cambria Math" panose="02040503050406030204" pitchFamily="18" charset="0"/>
                                <a:ea typeface="Cambria Math"/>
                              </a:rPr>
                            </m:ctrlPr>
                          </m:fPr>
                          <m:num>
                            <m:d>
                              <m:dPr>
                                <m:begChr m:val="⟨"/>
                                <m:endChr m:val="⟩"/>
                                <m:ctrlPr>
                                  <a:rPr lang="it-IT" sz="2000" b="0" i="1" smtClean="0">
                                    <a:latin typeface="Cambria Math" panose="02040503050406030204" pitchFamily="18" charset="0"/>
                                    <a:ea typeface="Cambria Math"/>
                                  </a:rPr>
                                </m:ctrlPr>
                              </m:dPr>
                              <m:e>
                                <m:r>
                                  <a:rPr lang="it-IT" sz="2000" b="0" i="1" smtClean="0">
                                    <a:latin typeface="Cambria Math"/>
                                    <a:ea typeface="Cambria Math"/>
                                  </a:rPr>
                                  <m:t>𝜉</m:t>
                                </m:r>
                                <m:r>
                                  <a:rPr lang="it-IT" sz="2000" b="0" i="1" smtClean="0">
                                    <a:latin typeface="Cambria Math"/>
                                    <a:ea typeface="Cambria Math"/>
                                  </a:rPr>
                                  <m:t>(</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1</m:t>
                                    </m:r>
                                  </m:sub>
                                </m:sSub>
                                <m:r>
                                  <a:rPr lang="it-IT" sz="2000" b="0" i="1" smtClean="0">
                                    <a:latin typeface="Cambria Math"/>
                                    <a:ea typeface="Cambria Math"/>
                                  </a:rPr>
                                  <m:t>)</m:t>
                                </m:r>
                                <m:r>
                                  <a:rPr lang="it-IT" sz="2000" b="0" i="1" smtClean="0">
                                    <a:latin typeface="Cambria Math"/>
                                    <a:ea typeface="Cambria Math"/>
                                  </a:rPr>
                                  <m:t>𝜉</m:t>
                                </m:r>
                                <m:r>
                                  <a:rPr lang="it-IT" sz="2000" b="0" i="1" smtClean="0">
                                    <a:latin typeface="Cambria Math"/>
                                    <a:ea typeface="Cambria Math"/>
                                  </a:rPr>
                                  <m:t>(</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2</m:t>
                                    </m:r>
                                  </m:sub>
                                </m:sSub>
                                <m:r>
                                  <a:rPr lang="it-IT" sz="2000" b="0" i="1" smtClean="0">
                                    <a:latin typeface="Cambria Math"/>
                                    <a:ea typeface="Cambria Math"/>
                                  </a:rPr>
                                  <m:t>)</m:t>
                                </m:r>
                              </m:e>
                            </m:d>
                          </m:num>
                          <m:den>
                            <m:d>
                              <m:dPr>
                                <m:begChr m:val="⟨"/>
                                <m:endChr m:val="⟩"/>
                                <m:ctrlPr>
                                  <a:rPr lang="it-IT" sz="2000" b="0" i="1" smtClean="0">
                                    <a:latin typeface="Cambria Math" panose="02040503050406030204" pitchFamily="18" charset="0"/>
                                    <a:ea typeface="Cambria Math"/>
                                  </a:rPr>
                                </m:ctrlPr>
                              </m:dPr>
                              <m:e>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𝜉</m:t>
                                    </m:r>
                                  </m:e>
                                  <m:sup>
                                    <m:r>
                                      <a:rPr lang="it-IT" sz="2000" b="0" i="1" smtClean="0">
                                        <a:latin typeface="Cambria Math"/>
                                        <a:ea typeface="Cambria Math"/>
                                      </a:rPr>
                                      <m:t>2</m:t>
                                    </m:r>
                                  </m:sup>
                                </m:sSup>
                              </m:e>
                            </m:d>
                          </m:den>
                        </m:f>
                      </m:oMath>
                    </m:oMathPara>
                  </a14:m>
                  <a:endParaRPr lang="en-US" sz="2000" dirty="0"/>
                </a:p>
              </p:txBody>
            </p:sp>
          </mc:Choice>
          <mc:Fallback>
            <p:sp>
              <p:nvSpPr>
                <p:cNvPr id="26" name="CasellaDiTesto 25">
                  <a:extLst>
                    <a:ext uri="{FF2B5EF4-FFF2-40B4-BE49-F238E27FC236}">
                      <a16:creationId xmlns:a16="http://schemas.microsoft.com/office/drawing/2014/main" id="{343AFC62-89CF-E499-B1C8-EC0A76B1F15D}"/>
                    </a:ext>
                  </a:extLst>
                </p:cNvPr>
                <p:cNvSpPr txBox="1">
                  <a:spLocks noRot="1" noChangeAspect="1" noMove="1" noResize="1" noEditPoints="1" noAdjustHandles="1" noChangeArrowheads="1" noChangeShapeType="1" noTextEdit="1"/>
                </p:cNvSpPr>
                <p:nvPr/>
              </p:nvSpPr>
              <p:spPr>
                <a:xfrm>
                  <a:off x="953358" y="1418590"/>
                  <a:ext cx="3011907" cy="507478"/>
                </a:xfrm>
                <a:prstGeom prst="rect">
                  <a:avLst/>
                </a:prstGeom>
                <a:blipFill>
                  <a:blip r:embed="rId6"/>
                  <a:stretch>
                    <a:fillRect r="-24063"/>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7" name="CasellaDiTesto 26">
                  <a:extLst>
                    <a:ext uri="{FF2B5EF4-FFF2-40B4-BE49-F238E27FC236}">
                      <a16:creationId xmlns:a16="http://schemas.microsoft.com/office/drawing/2014/main" id="{A62B0711-A707-EF16-F3FF-637AF753FC02}"/>
                    </a:ext>
                  </a:extLst>
                </p:cNvPr>
                <p:cNvSpPr txBox="1"/>
                <p:nvPr/>
              </p:nvSpPr>
              <p:spPr>
                <a:xfrm>
                  <a:off x="5289484" y="1493657"/>
                  <a:ext cx="2047984" cy="2748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𝜏</m:t>
                        </m:r>
                        <m:r>
                          <a:rPr lang="it-IT" sz="2000" b="0" i="1" smtClean="0">
                            <a:latin typeface="Cambria Math"/>
                            <a:ea typeface="Cambria Math"/>
                          </a:rPr>
                          <m:t>= </m:t>
                        </m:r>
                        <m:d>
                          <m:dPr>
                            <m:begChr m:val="|"/>
                            <m:endChr m:val="|"/>
                            <m:ctrlPr>
                              <a:rPr lang="it-IT" sz="2000" b="0" i="1" smtClean="0">
                                <a:latin typeface="Cambria Math" panose="02040503050406030204" pitchFamily="18" charset="0"/>
                                <a:ea typeface="Cambria Math"/>
                              </a:rPr>
                            </m:ctrlPr>
                          </m:dPr>
                          <m:e>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1</m:t>
                                </m:r>
                              </m:sub>
                            </m:sSub>
                            <m:r>
                              <a:rPr lang="it-IT" sz="2000" b="0" i="1" smtClean="0">
                                <a:latin typeface="Cambria Math"/>
                                <a:ea typeface="Cambria Math"/>
                              </a:rPr>
                              <m:t> − </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2</m:t>
                                </m:r>
                              </m:sub>
                            </m:sSub>
                          </m:e>
                        </m:d>
                      </m:oMath>
                    </m:oMathPara>
                  </a14:m>
                  <a:endParaRPr lang="en-US" sz="2000" dirty="0"/>
                </a:p>
              </p:txBody>
            </p:sp>
          </mc:Choice>
          <mc:Fallback>
            <p:sp>
              <p:nvSpPr>
                <p:cNvPr id="27" name="CasellaDiTesto 26">
                  <a:extLst>
                    <a:ext uri="{FF2B5EF4-FFF2-40B4-BE49-F238E27FC236}">
                      <a16:creationId xmlns:a16="http://schemas.microsoft.com/office/drawing/2014/main" id="{A62B0711-A707-EF16-F3FF-637AF753FC02}"/>
                    </a:ext>
                  </a:extLst>
                </p:cNvPr>
                <p:cNvSpPr txBox="1">
                  <a:spLocks noRot="1" noChangeAspect="1" noMove="1" noResize="1" noEditPoints="1" noAdjustHandles="1" noChangeArrowheads="1" noChangeShapeType="1" noTextEdit="1"/>
                </p:cNvSpPr>
                <p:nvPr/>
              </p:nvSpPr>
              <p:spPr>
                <a:xfrm>
                  <a:off x="5289484" y="1493657"/>
                  <a:ext cx="2047984" cy="274813"/>
                </a:xfrm>
                <a:prstGeom prst="rect">
                  <a:avLst/>
                </a:prstGeom>
                <a:blipFill>
                  <a:blip r:embed="rId7"/>
                  <a:stretch>
                    <a:fillRect r="-18807" b="-1538"/>
                  </a:stretch>
                </a:blipFill>
              </p:spPr>
              <p:txBody>
                <a:bodyPr/>
                <a:lstStyle/>
                <a:p>
                  <a:r>
                    <a:rPr lang="it-IT">
                      <a:noFill/>
                    </a:rPr>
                    <a:t> </a:t>
                  </a:r>
                </a:p>
              </p:txBody>
            </p:sp>
          </mc:Fallback>
        </mc:AlternateContent>
      </p:grpSp>
      <p:sp>
        <p:nvSpPr>
          <p:cNvPr id="30" name="Freccia in giù 29">
            <a:extLst>
              <a:ext uri="{FF2B5EF4-FFF2-40B4-BE49-F238E27FC236}">
                <a16:creationId xmlns:a16="http://schemas.microsoft.com/office/drawing/2014/main" id="{54FDDE75-3204-2885-8DE3-1CC1E0FC704F}"/>
              </a:ext>
            </a:extLst>
          </p:cNvPr>
          <p:cNvSpPr/>
          <p:nvPr/>
        </p:nvSpPr>
        <p:spPr>
          <a:xfrm>
            <a:off x="8738214" y="3313464"/>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CasellaDiTesto 31">
            <a:extLst>
              <a:ext uri="{FF2B5EF4-FFF2-40B4-BE49-F238E27FC236}">
                <a16:creationId xmlns:a16="http://schemas.microsoft.com/office/drawing/2014/main" id="{714B95B0-56D9-DFBB-C468-E0EE5FB4C0BE}"/>
              </a:ext>
            </a:extLst>
          </p:cNvPr>
          <p:cNvSpPr txBox="1"/>
          <p:nvPr/>
        </p:nvSpPr>
        <p:spPr>
          <a:xfrm>
            <a:off x="6179643" y="4579298"/>
            <a:ext cx="6152744" cy="707886"/>
          </a:xfrm>
          <a:prstGeom prst="rect">
            <a:avLst/>
          </a:prstGeom>
          <a:noFill/>
        </p:spPr>
        <p:txBody>
          <a:bodyPr wrap="square">
            <a:spAutoFit/>
          </a:bodyPr>
          <a:lstStyle/>
          <a:p>
            <a:r>
              <a:rPr lang="en-US" sz="2000" dirty="0"/>
              <a:t>We can now relate the complexity of ξ(t) to the anomalous scaling of the diffusion trajectory x(t).</a:t>
            </a:r>
            <a:endParaRPr lang="it-IT" sz="2000" dirty="0"/>
          </a:p>
        </p:txBody>
      </p:sp>
      <p:sp>
        <p:nvSpPr>
          <p:cNvPr id="33" name="Rettangolo 32">
            <a:extLst>
              <a:ext uri="{FF2B5EF4-FFF2-40B4-BE49-F238E27FC236}">
                <a16:creationId xmlns:a16="http://schemas.microsoft.com/office/drawing/2014/main" id="{F7992022-C382-06AD-88A9-C71C433DE86F}"/>
              </a:ext>
            </a:extLst>
          </p:cNvPr>
          <p:cNvSpPr/>
          <p:nvPr/>
        </p:nvSpPr>
        <p:spPr>
          <a:xfrm>
            <a:off x="6045741" y="1671683"/>
            <a:ext cx="5822004" cy="370197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13DE77F5-93C9-0776-C695-7757DB534C73}"/>
              </a:ext>
            </a:extLst>
          </p:cNvPr>
          <p:cNvSpPr txBox="1"/>
          <p:nvPr/>
        </p:nvSpPr>
        <p:spPr>
          <a:xfrm>
            <a:off x="469192" y="2900494"/>
            <a:ext cx="4909166" cy="1015663"/>
          </a:xfrm>
          <a:prstGeom prst="rect">
            <a:avLst/>
          </a:prstGeom>
          <a:noFill/>
        </p:spPr>
        <p:txBody>
          <a:bodyPr wrap="square">
            <a:spAutoFit/>
          </a:bodyPr>
          <a:lstStyle/>
          <a:p>
            <a:r>
              <a:rPr lang="en-US" sz="2000" dirty="0"/>
              <a:t>Using the Fractional Brownian Motion and Hurst notation we indicate the scaling factor with the symbol H. </a:t>
            </a:r>
            <a:endParaRPr lang="it-IT" sz="2000" dirty="0"/>
          </a:p>
        </p:txBody>
      </p:sp>
      <p:sp>
        <p:nvSpPr>
          <p:cNvPr id="37" name="CasellaDiTesto 36">
            <a:extLst>
              <a:ext uri="{FF2B5EF4-FFF2-40B4-BE49-F238E27FC236}">
                <a16:creationId xmlns:a16="http://schemas.microsoft.com/office/drawing/2014/main" id="{549011AB-1542-4DB1-F6EA-C8519CA26CE6}"/>
              </a:ext>
            </a:extLst>
          </p:cNvPr>
          <p:cNvSpPr txBox="1"/>
          <p:nvPr/>
        </p:nvSpPr>
        <p:spPr>
          <a:xfrm>
            <a:off x="442303" y="4032205"/>
            <a:ext cx="4942672" cy="707886"/>
          </a:xfrm>
          <a:prstGeom prst="rect">
            <a:avLst/>
          </a:prstGeom>
          <a:noFill/>
        </p:spPr>
        <p:txBody>
          <a:bodyPr wrap="square">
            <a:spAutoFit/>
          </a:bodyPr>
          <a:lstStyle/>
          <a:p>
            <a:r>
              <a:rPr lang="en-US" sz="2000" dirty="0"/>
              <a:t>Differentiating twice with respect to the time and supposing that 𝑥 ∝ 𝑡 𝐻 we get:</a:t>
            </a:r>
            <a:endParaRPr lang="it-IT" sz="2000" dirty="0"/>
          </a:p>
        </p:txBody>
      </p:sp>
      <mc:AlternateContent xmlns:mc="http://schemas.openxmlformats.org/markup-compatibility/2006">
        <mc:Choice xmlns:a14="http://schemas.microsoft.com/office/drawing/2010/main" Requires="a14">
          <p:sp>
            <p:nvSpPr>
              <p:cNvPr id="38" name="CasellaDiTesto 37">
                <a:extLst>
                  <a:ext uri="{FF2B5EF4-FFF2-40B4-BE49-F238E27FC236}">
                    <a16:creationId xmlns:a16="http://schemas.microsoft.com/office/drawing/2014/main" id="{6FD4ACF0-C083-B815-3131-860969EC1E7A}"/>
                  </a:ext>
                </a:extLst>
              </p:cNvPr>
              <p:cNvSpPr txBox="1"/>
              <p:nvPr/>
            </p:nvSpPr>
            <p:spPr>
              <a:xfrm>
                <a:off x="1413334" y="4832481"/>
                <a:ext cx="2898294" cy="399468"/>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a:ea typeface="Cambria Math"/>
                            </a:rPr>
                            <m:t>Φ</m:t>
                          </m:r>
                        </m:e>
                        <m:sub>
                          <m:r>
                            <a:rPr lang="en-US" i="1" smtClean="0">
                              <a:latin typeface="Cambria Math"/>
                              <a:ea typeface="Cambria Math"/>
                            </a:rPr>
                            <m:t>𝜉</m:t>
                          </m:r>
                        </m:sub>
                      </m:sSub>
                      <m:d>
                        <m:dPr>
                          <m:ctrlPr>
                            <a:rPr lang="it-IT" b="0" i="1" smtClean="0">
                              <a:latin typeface="Cambria Math" panose="02040503050406030204" pitchFamily="18" charset="0"/>
                            </a:rPr>
                          </m:ctrlPr>
                        </m:dPr>
                        <m:e>
                          <m:r>
                            <a:rPr lang="it-IT" b="0" i="1" smtClean="0">
                              <a:latin typeface="Cambria Math"/>
                              <a:ea typeface="Cambria Math"/>
                            </a:rPr>
                            <m:t>𝜏</m:t>
                          </m:r>
                        </m:e>
                      </m:d>
                      <m:r>
                        <a:rPr lang="it-IT" b="0" i="1" smtClean="0">
                          <a:latin typeface="Cambria Math"/>
                          <a:ea typeface="Cambria Math"/>
                        </a:rPr>
                        <m:t>∝2</m:t>
                      </m:r>
                      <m:r>
                        <a:rPr lang="it-IT" b="0" i="1" smtClean="0">
                          <a:latin typeface="Cambria Math"/>
                          <a:ea typeface="Cambria Math"/>
                        </a:rPr>
                        <m:t>𝐻</m:t>
                      </m:r>
                      <m:d>
                        <m:dPr>
                          <m:ctrlPr>
                            <a:rPr lang="it-IT" b="0" i="1" smtClean="0">
                              <a:latin typeface="Cambria Math" panose="02040503050406030204" pitchFamily="18" charset="0"/>
                              <a:ea typeface="Cambria Math"/>
                            </a:rPr>
                          </m:ctrlPr>
                        </m:dPr>
                        <m:e>
                          <m:r>
                            <a:rPr lang="it-IT" b="0" i="1" smtClean="0">
                              <a:latin typeface="Cambria Math"/>
                              <a:ea typeface="Cambria Math"/>
                            </a:rPr>
                            <m:t>2</m:t>
                          </m:r>
                          <m:r>
                            <a:rPr lang="it-IT" b="0" i="1" smtClean="0">
                              <a:latin typeface="Cambria Math"/>
                              <a:ea typeface="Cambria Math"/>
                            </a:rPr>
                            <m:t>𝐻</m:t>
                          </m:r>
                          <m:r>
                            <a:rPr lang="it-IT" b="0" i="1" smtClean="0">
                              <a:latin typeface="Cambria Math"/>
                              <a:ea typeface="Cambria Math"/>
                            </a:rPr>
                            <m:t>−1</m:t>
                          </m:r>
                        </m:e>
                      </m:d>
                      <m:sSup>
                        <m:sSupPr>
                          <m:ctrlPr>
                            <a:rPr lang="it-IT" b="0" i="1" smtClean="0">
                              <a:latin typeface="Cambria Math" panose="02040503050406030204" pitchFamily="18" charset="0"/>
                              <a:ea typeface="Cambria Math"/>
                            </a:rPr>
                          </m:ctrlPr>
                        </m:sSupPr>
                        <m:e>
                          <m:r>
                            <a:rPr lang="it-IT" b="0" i="1" smtClean="0">
                              <a:latin typeface="Cambria Math"/>
                              <a:ea typeface="Cambria Math"/>
                            </a:rPr>
                            <m:t>𝜏</m:t>
                          </m:r>
                        </m:e>
                        <m:sup>
                          <m:r>
                            <a:rPr lang="it-IT" b="0" i="1" smtClean="0">
                              <a:latin typeface="Cambria Math"/>
                              <a:ea typeface="Cambria Math"/>
                            </a:rPr>
                            <m:t>2</m:t>
                          </m:r>
                          <m:r>
                            <a:rPr lang="it-IT" b="0" i="1" smtClean="0">
                              <a:latin typeface="Cambria Math"/>
                              <a:ea typeface="Cambria Math"/>
                            </a:rPr>
                            <m:t>𝐻</m:t>
                          </m:r>
                          <m:r>
                            <a:rPr lang="it-IT" b="0" i="1" smtClean="0">
                              <a:latin typeface="Cambria Math"/>
                              <a:ea typeface="Cambria Math"/>
                            </a:rPr>
                            <m:t>−2</m:t>
                          </m:r>
                        </m:sup>
                      </m:sSup>
                    </m:oMath>
                  </m:oMathPara>
                </a14:m>
                <a:endParaRPr lang="en-US" dirty="0"/>
              </a:p>
            </p:txBody>
          </p:sp>
        </mc:Choice>
        <mc:Fallback>
          <p:sp>
            <p:nvSpPr>
              <p:cNvPr id="38" name="CasellaDiTesto 37">
                <a:extLst>
                  <a:ext uri="{FF2B5EF4-FFF2-40B4-BE49-F238E27FC236}">
                    <a16:creationId xmlns:a16="http://schemas.microsoft.com/office/drawing/2014/main" id="{6FD4ACF0-C083-B815-3131-860969EC1E7A}"/>
                  </a:ext>
                </a:extLst>
              </p:cNvPr>
              <p:cNvSpPr txBox="1">
                <a:spLocks noRot="1" noChangeAspect="1" noMove="1" noResize="1" noEditPoints="1" noAdjustHandles="1" noChangeArrowheads="1" noChangeShapeType="1" noTextEdit="1"/>
              </p:cNvSpPr>
              <p:nvPr/>
            </p:nvSpPr>
            <p:spPr>
              <a:xfrm>
                <a:off x="1413334" y="4832481"/>
                <a:ext cx="2898294" cy="399468"/>
              </a:xfrm>
              <a:prstGeom prst="rect">
                <a:avLst/>
              </a:prstGeom>
              <a:blipFill>
                <a:blip r:embed="rId8"/>
                <a:stretch>
                  <a:fillRect b="-10769"/>
                </a:stretch>
              </a:blipFill>
              <a:ln w="28575">
                <a:noFill/>
              </a:ln>
            </p:spPr>
            <p:txBody>
              <a:bodyPr/>
              <a:lstStyle/>
              <a:p>
                <a:r>
                  <a:rPr lang="it-IT">
                    <a:noFill/>
                  </a:rPr>
                  <a:t> </a:t>
                </a:r>
              </a:p>
            </p:txBody>
          </p:sp>
        </mc:Fallback>
      </mc:AlternateContent>
      <p:sp>
        <p:nvSpPr>
          <p:cNvPr id="39" name="Rettangolo 38">
            <a:extLst>
              <a:ext uri="{FF2B5EF4-FFF2-40B4-BE49-F238E27FC236}">
                <a16:creationId xmlns:a16="http://schemas.microsoft.com/office/drawing/2014/main" id="{42DA61AE-8B2D-61F2-EC99-927B4AAFC7C7}"/>
              </a:ext>
            </a:extLst>
          </p:cNvPr>
          <p:cNvSpPr/>
          <p:nvPr/>
        </p:nvSpPr>
        <p:spPr>
          <a:xfrm>
            <a:off x="408247" y="2767279"/>
            <a:ext cx="4998961" cy="400138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id="{FFF387B0-323B-E63E-95FD-16DF5087DCCB}"/>
              </a:ext>
            </a:extLst>
          </p:cNvPr>
          <p:cNvSpPr txBox="1"/>
          <p:nvPr/>
        </p:nvSpPr>
        <p:spPr>
          <a:xfrm>
            <a:off x="592353" y="5343297"/>
            <a:ext cx="4540256" cy="1323439"/>
          </a:xfrm>
          <a:prstGeom prst="rect">
            <a:avLst/>
          </a:prstGeom>
          <a:solidFill>
            <a:srgbClr val="FFCCCC"/>
          </a:solidFill>
        </p:spPr>
        <p:txBody>
          <a:bodyPr wrap="square" rtlCol="0">
            <a:spAutoFit/>
          </a:bodyPr>
          <a:lstStyle/>
          <a:p>
            <a:r>
              <a:rPr lang="it-IT" sz="2000" dirty="0">
                <a:cs typeface="Times New Roman" panose="02020603050405020304" pitchFamily="18" charset="0"/>
              </a:rPr>
              <a:t>Note </a:t>
            </a:r>
            <a:r>
              <a:rPr lang="it-IT" sz="2000" dirty="0" err="1">
                <a:cs typeface="Times New Roman" panose="02020603050405020304" pitchFamily="18" charset="0"/>
              </a:rPr>
              <a:t>that</a:t>
            </a:r>
            <a:r>
              <a:rPr lang="it-IT" sz="2000" dirty="0">
                <a:cs typeface="Times New Roman" panose="02020603050405020304" pitchFamily="18" charset="0"/>
              </a:rPr>
              <a:t> for H=0.5 the </a:t>
            </a:r>
            <a:r>
              <a:rPr lang="it-IT" sz="2000" dirty="0" err="1">
                <a:cs typeface="Times New Roman" panose="02020603050405020304" pitchFamily="18" charset="0"/>
              </a:rPr>
              <a:t>correlation</a:t>
            </a:r>
            <a:r>
              <a:rPr lang="it-IT" sz="2000" dirty="0">
                <a:cs typeface="Times New Roman" panose="02020603050405020304" pitchFamily="18" charset="0"/>
              </a:rPr>
              <a:t> </a:t>
            </a:r>
            <a:r>
              <a:rPr lang="it-IT" sz="2000" dirty="0" err="1">
                <a:cs typeface="Times New Roman" panose="02020603050405020304" pitchFamily="18" charset="0"/>
              </a:rPr>
              <a:t>function</a:t>
            </a:r>
            <a:r>
              <a:rPr lang="it-IT" sz="2000" dirty="0">
                <a:cs typeface="Times New Roman" panose="02020603050405020304" pitchFamily="18" charset="0"/>
              </a:rPr>
              <a:t> </a:t>
            </a:r>
            <a:r>
              <a:rPr lang="it-IT" sz="2000" dirty="0" err="1">
                <a:cs typeface="Times New Roman" panose="02020603050405020304" pitchFamily="18" charset="0"/>
              </a:rPr>
              <a:t>vanishes</a:t>
            </a:r>
            <a:r>
              <a:rPr lang="it-IT" sz="2000" dirty="0">
                <a:cs typeface="Times New Roman" panose="02020603050405020304" pitchFamily="18" charset="0"/>
              </a:rPr>
              <a:t> – </a:t>
            </a:r>
            <a:r>
              <a:rPr lang="it-IT" sz="2000" dirty="0" err="1">
                <a:cs typeface="Times New Roman" panose="02020603050405020304" pitchFamily="18" charset="0"/>
              </a:rPr>
              <a:t>any</a:t>
            </a:r>
            <a:r>
              <a:rPr lang="it-IT" sz="2000" dirty="0">
                <a:cs typeface="Times New Roman" panose="02020603050405020304" pitchFamily="18" charset="0"/>
              </a:rPr>
              <a:t> </a:t>
            </a:r>
            <a:r>
              <a:rPr lang="it-IT" sz="2000" dirty="0" err="1">
                <a:cs typeface="Times New Roman" panose="02020603050405020304" pitchFamily="18" charset="0"/>
              </a:rPr>
              <a:t>departure</a:t>
            </a:r>
            <a:r>
              <a:rPr lang="it-IT" sz="2000" dirty="0">
                <a:cs typeface="Times New Roman" panose="02020603050405020304" pitchFamily="18" charset="0"/>
              </a:rPr>
              <a:t> from </a:t>
            </a:r>
            <a:r>
              <a:rPr lang="it-IT" sz="2000" dirty="0" err="1">
                <a:cs typeface="Times New Roman" panose="02020603050405020304" pitchFamily="18" charset="0"/>
              </a:rPr>
              <a:t>this</a:t>
            </a:r>
            <a:r>
              <a:rPr lang="it-IT" sz="2000" dirty="0">
                <a:cs typeface="Times New Roman" panose="02020603050405020304" pitchFamily="18" charset="0"/>
              </a:rPr>
              <a:t> </a:t>
            </a:r>
            <a:r>
              <a:rPr lang="it-IT" sz="2000" dirty="0" err="1">
                <a:cs typeface="Times New Roman" panose="02020603050405020304" pitchFamily="18" charset="0"/>
              </a:rPr>
              <a:t>value</a:t>
            </a:r>
            <a:r>
              <a:rPr lang="it-IT" sz="2000" dirty="0">
                <a:cs typeface="Times New Roman" panose="02020603050405020304" pitchFamily="18" charset="0"/>
              </a:rPr>
              <a:t> </a:t>
            </a:r>
            <a:r>
              <a:rPr lang="it-IT" sz="2000" dirty="0" err="1">
                <a:cs typeface="Times New Roman" panose="02020603050405020304" pitchFamily="18" charset="0"/>
              </a:rPr>
              <a:t>indicates</a:t>
            </a:r>
            <a:r>
              <a:rPr lang="it-IT" sz="2000" dirty="0">
                <a:cs typeface="Times New Roman" panose="02020603050405020304" pitchFamily="18" charset="0"/>
              </a:rPr>
              <a:t> an </a:t>
            </a:r>
            <a:r>
              <a:rPr lang="it-IT" sz="2000" dirty="0" err="1">
                <a:cs typeface="Times New Roman" panose="02020603050405020304" pitchFamily="18" charset="0"/>
              </a:rPr>
              <a:t>anomalous</a:t>
            </a:r>
            <a:r>
              <a:rPr lang="it-IT" sz="2000" dirty="0">
                <a:cs typeface="Times New Roman" panose="02020603050405020304" pitchFamily="18" charset="0"/>
              </a:rPr>
              <a:t> </a:t>
            </a:r>
            <a:r>
              <a:rPr lang="it-IT" sz="2000" dirty="0" err="1">
                <a:cs typeface="Times New Roman" panose="02020603050405020304" pitchFamily="18" charset="0"/>
              </a:rPr>
              <a:t>behaviour</a:t>
            </a:r>
            <a:endParaRPr lang="en-US" sz="2000" dirty="0">
              <a:cs typeface="Times New Roman" panose="02020603050405020304" pitchFamily="18" charset="0"/>
            </a:endParaRPr>
          </a:p>
        </p:txBody>
      </p:sp>
      <p:sp>
        <p:nvSpPr>
          <p:cNvPr id="41" name="CasellaDiTesto 40">
            <a:extLst>
              <a:ext uri="{FF2B5EF4-FFF2-40B4-BE49-F238E27FC236}">
                <a16:creationId xmlns:a16="http://schemas.microsoft.com/office/drawing/2014/main" id="{C3E15807-DA13-9A6F-C02C-4F35CA88FD98}"/>
              </a:ext>
            </a:extLst>
          </p:cNvPr>
          <p:cNvSpPr txBox="1"/>
          <p:nvPr/>
        </p:nvSpPr>
        <p:spPr>
          <a:xfrm>
            <a:off x="6310790" y="5635619"/>
            <a:ext cx="2475614" cy="369332"/>
          </a:xfrm>
          <a:prstGeom prst="rect">
            <a:avLst/>
          </a:prstGeom>
          <a:noFill/>
        </p:spPr>
        <p:txBody>
          <a:bodyPr wrap="none" rtlCol="0">
            <a:spAutoFit/>
          </a:bodyPr>
          <a:lstStyle/>
          <a:p>
            <a:r>
              <a:rPr lang="it-IT" dirty="0"/>
              <a:t>For the long-time </a:t>
            </a:r>
            <a:r>
              <a:rPr lang="it-IT" dirty="0" err="1"/>
              <a:t>limit</a:t>
            </a:r>
            <a:r>
              <a:rPr lang="it-IT" dirty="0"/>
              <a:t>: </a:t>
            </a:r>
            <a:endParaRPr lang="en-US" dirty="0"/>
          </a:p>
        </p:txBody>
      </p:sp>
      <p:sp>
        <p:nvSpPr>
          <p:cNvPr id="45" name="Rettangolo 44">
            <a:extLst>
              <a:ext uri="{FF2B5EF4-FFF2-40B4-BE49-F238E27FC236}">
                <a16:creationId xmlns:a16="http://schemas.microsoft.com/office/drawing/2014/main" id="{FAD7D8CE-325D-BA6B-AB42-39E621A0BBBA}"/>
              </a:ext>
            </a:extLst>
          </p:cNvPr>
          <p:cNvSpPr/>
          <p:nvPr/>
        </p:nvSpPr>
        <p:spPr>
          <a:xfrm>
            <a:off x="11006849" y="5318290"/>
            <a:ext cx="3252063" cy="80218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sellaDiTesto 45">
            <a:extLst>
              <a:ext uri="{FF2B5EF4-FFF2-40B4-BE49-F238E27FC236}">
                <a16:creationId xmlns:a16="http://schemas.microsoft.com/office/drawing/2014/main" id="{A492C3C6-E055-F0A9-0BB3-D020C1706FAB}"/>
              </a:ext>
            </a:extLst>
          </p:cNvPr>
          <p:cNvSpPr txBox="1"/>
          <p:nvPr/>
        </p:nvSpPr>
        <p:spPr>
          <a:xfrm>
            <a:off x="6550862" y="6231719"/>
            <a:ext cx="4652170" cy="584775"/>
          </a:xfrm>
          <a:prstGeom prst="rect">
            <a:avLst/>
          </a:prstGeom>
          <a:noFill/>
        </p:spPr>
        <p:txBody>
          <a:bodyPr wrap="square" rtlCol="0">
            <a:spAutoFit/>
          </a:bodyPr>
          <a:lstStyle/>
          <a:p>
            <a:r>
              <a:rPr lang="it-IT" sz="1600" i="1" dirty="0">
                <a:solidFill>
                  <a:srgbClr val="0070C0"/>
                </a:solidFill>
                <a:latin typeface="Times New Roman" panose="02020603050405020304" pitchFamily="18" charset="0"/>
                <a:cs typeface="Times New Roman" panose="02020603050405020304" pitchFamily="18" charset="0"/>
              </a:rPr>
              <a:t>P. Grigolini et al. </a:t>
            </a:r>
            <a:r>
              <a:rPr lang="it-IT" sz="1600" i="1" dirty="0" err="1">
                <a:solidFill>
                  <a:srgbClr val="0070C0"/>
                </a:solidFill>
                <a:latin typeface="Times New Roman" panose="02020603050405020304" pitchFamily="18" charset="0"/>
                <a:cs typeface="Times New Roman" panose="02020603050405020304" pitchFamily="18" charset="0"/>
              </a:rPr>
              <a:t>Fractals</a:t>
            </a:r>
            <a:r>
              <a:rPr lang="it-IT" sz="1600" i="1" dirty="0">
                <a:solidFill>
                  <a:srgbClr val="0070C0"/>
                </a:solidFill>
                <a:latin typeface="Times New Roman" panose="02020603050405020304" pitchFamily="18" charset="0"/>
                <a:cs typeface="Times New Roman" panose="02020603050405020304" pitchFamily="18" charset="0"/>
              </a:rPr>
              <a:t> 9, 439 (2001)</a:t>
            </a:r>
          </a:p>
          <a:p>
            <a:r>
              <a:rPr lang="it-IT" sz="1600" i="1" dirty="0">
                <a:solidFill>
                  <a:srgbClr val="0070C0"/>
                </a:solidFill>
                <a:latin typeface="Times New Roman" panose="02020603050405020304" pitchFamily="18" charset="0"/>
                <a:cs typeface="Times New Roman" panose="02020603050405020304" pitchFamily="18" charset="0"/>
              </a:rPr>
              <a:t>N. Scafetta et al. </a:t>
            </a:r>
            <a:r>
              <a:rPr lang="it-IT" sz="1600" i="1" dirty="0" err="1">
                <a:solidFill>
                  <a:srgbClr val="0070C0"/>
                </a:solidFill>
                <a:latin typeface="Times New Roman" panose="02020603050405020304" pitchFamily="18" charset="0"/>
                <a:cs typeface="Times New Roman" panose="02020603050405020304" pitchFamily="18" charset="0"/>
              </a:rPr>
              <a:t>Phys</a:t>
            </a:r>
            <a:r>
              <a:rPr lang="it-IT" sz="1600" i="1" dirty="0">
                <a:solidFill>
                  <a:srgbClr val="0070C0"/>
                </a:solidFill>
                <a:latin typeface="Times New Roman" panose="02020603050405020304" pitchFamily="18" charset="0"/>
                <a:cs typeface="Times New Roman" panose="02020603050405020304" pitchFamily="18" charset="0"/>
              </a:rPr>
              <a:t>. </a:t>
            </a:r>
            <a:r>
              <a:rPr lang="it-IT" sz="1600" i="1" dirty="0" err="1">
                <a:solidFill>
                  <a:srgbClr val="0070C0"/>
                </a:solidFill>
                <a:latin typeface="Times New Roman" panose="02020603050405020304" pitchFamily="18" charset="0"/>
                <a:cs typeface="Times New Roman" panose="02020603050405020304" pitchFamily="18" charset="0"/>
              </a:rPr>
              <a:t>Rev</a:t>
            </a:r>
            <a:r>
              <a:rPr lang="it-IT" sz="1600" i="1" dirty="0">
                <a:solidFill>
                  <a:srgbClr val="0070C0"/>
                </a:solidFill>
                <a:latin typeface="Times New Roman" panose="02020603050405020304" pitchFamily="18" charset="0"/>
                <a:cs typeface="Times New Roman" panose="02020603050405020304" pitchFamily="18" charset="0"/>
              </a:rPr>
              <a:t> E66, 031906 (2002)</a:t>
            </a:r>
            <a:endParaRPr lang="en-US" sz="1600" i="1" dirty="0">
              <a:solidFill>
                <a:srgbClr val="0070C0"/>
              </a:solidFill>
              <a:latin typeface="Times New Roman" panose="02020603050405020304" pitchFamily="18" charset="0"/>
              <a:cs typeface="Times New Roman" panose="02020603050405020304" pitchFamily="18" charset="0"/>
            </a:endParaRPr>
          </a:p>
        </p:txBody>
      </p:sp>
      <p:sp>
        <p:nvSpPr>
          <p:cNvPr id="47" name="Freccia in giù 46">
            <a:extLst>
              <a:ext uri="{FF2B5EF4-FFF2-40B4-BE49-F238E27FC236}">
                <a16:creationId xmlns:a16="http://schemas.microsoft.com/office/drawing/2014/main" id="{0D91603A-67A0-56EF-1C95-2D0546D0D10A}"/>
              </a:ext>
            </a:extLst>
          </p:cNvPr>
          <p:cNvSpPr/>
          <p:nvPr/>
        </p:nvSpPr>
        <p:spPr>
          <a:xfrm rot="16200000">
            <a:off x="5514811" y="5721533"/>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48" name="CasellaDiTesto 47">
                <a:extLst>
                  <a:ext uri="{FF2B5EF4-FFF2-40B4-BE49-F238E27FC236}">
                    <a16:creationId xmlns:a16="http://schemas.microsoft.com/office/drawing/2014/main" id="{50F1D269-8BCA-F492-65F9-626B924E0053}"/>
                  </a:ext>
                </a:extLst>
              </p:cNvPr>
              <p:cNvSpPr txBox="1"/>
              <p:nvPr/>
            </p:nvSpPr>
            <p:spPr>
              <a:xfrm>
                <a:off x="8662928" y="5450882"/>
                <a:ext cx="1360378" cy="677558"/>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a:ea typeface="Cambria Math"/>
                            </a:rPr>
                            <m:t>Φ</m:t>
                          </m:r>
                        </m:e>
                        <m:sub>
                          <m:r>
                            <a:rPr lang="en-US" sz="2000" i="1" smtClean="0">
                              <a:latin typeface="Cambria Math"/>
                              <a:ea typeface="Cambria Math"/>
                            </a:rPr>
                            <m:t>𝜉</m:t>
                          </m:r>
                        </m:sub>
                      </m:sSub>
                      <m:r>
                        <a:rPr lang="it-IT" sz="2000" b="0" i="1" smtClean="0">
                          <a:latin typeface="Cambria Math"/>
                        </a:rPr>
                        <m:t>(</m:t>
                      </m:r>
                      <m:r>
                        <a:rPr lang="it-IT" sz="2000" b="0" i="1" smtClean="0">
                          <a:latin typeface="Cambria Math"/>
                          <a:ea typeface="Cambria Math"/>
                        </a:rPr>
                        <m:t>𝜏</m:t>
                      </m:r>
                      <m:r>
                        <a:rPr lang="it-IT" sz="2000" b="0" i="1" smtClean="0">
                          <a:latin typeface="Cambria Math"/>
                          <a:ea typeface="Cambria Math"/>
                        </a:rPr>
                        <m:t>)∝±</m:t>
                      </m:r>
                      <m:f>
                        <m:fPr>
                          <m:ctrlPr>
                            <a:rPr lang="it-IT" sz="2000" b="0" i="1" smtClean="0">
                              <a:latin typeface="Cambria Math" panose="02040503050406030204" pitchFamily="18" charset="0"/>
                              <a:ea typeface="Cambria Math"/>
                            </a:rPr>
                          </m:ctrlPr>
                        </m:fPr>
                        <m:num>
                          <m:r>
                            <a:rPr lang="it-IT" sz="2000" b="0" i="1" smtClean="0">
                              <a:latin typeface="Cambria Math"/>
                              <a:ea typeface="Cambria Math"/>
                            </a:rPr>
                            <m:t>1</m:t>
                          </m:r>
                        </m:num>
                        <m:den>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𝜏</m:t>
                              </m:r>
                            </m:e>
                            <m:sup>
                              <m:r>
                                <a:rPr lang="it-IT" sz="2000" b="0" i="1" smtClean="0">
                                  <a:latin typeface="Cambria Math"/>
                                  <a:ea typeface="Cambria Math"/>
                                </a:rPr>
                                <m:t>𝛿</m:t>
                              </m:r>
                            </m:sup>
                          </m:sSup>
                        </m:den>
                      </m:f>
                    </m:oMath>
                  </m:oMathPara>
                </a14:m>
                <a:endParaRPr lang="en-US" sz="2000" dirty="0"/>
              </a:p>
            </p:txBody>
          </p:sp>
        </mc:Choice>
        <mc:Fallback>
          <p:sp>
            <p:nvSpPr>
              <p:cNvPr id="48" name="CasellaDiTesto 47">
                <a:extLst>
                  <a:ext uri="{FF2B5EF4-FFF2-40B4-BE49-F238E27FC236}">
                    <a16:creationId xmlns:a16="http://schemas.microsoft.com/office/drawing/2014/main" id="{50F1D269-8BCA-F492-65F9-626B924E0053}"/>
                  </a:ext>
                </a:extLst>
              </p:cNvPr>
              <p:cNvSpPr txBox="1">
                <a:spLocks noRot="1" noChangeAspect="1" noMove="1" noResize="1" noEditPoints="1" noAdjustHandles="1" noChangeArrowheads="1" noChangeShapeType="1" noTextEdit="1"/>
              </p:cNvSpPr>
              <p:nvPr/>
            </p:nvSpPr>
            <p:spPr>
              <a:xfrm>
                <a:off x="8662928" y="5450882"/>
                <a:ext cx="1360378" cy="677558"/>
              </a:xfrm>
              <a:prstGeom prst="rect">
                <a:avLst/>
              </a:prstGeom>
              <a:blipFill>
                <a:blip r:embed="rId9"/>
                <a:stretch>
                  <a:fillRect r="-14350"/>
                </a:stretch>
              </a:blipFill>
              <a:ln>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 name="CasellaDiTesto 48">
                <a:extLst>
                  <a:ext uri="{FF2B5EF4-FFF2-40B4-BE49-F238E27FC236}">
                    <a16:creationId xmlns:a16="http://schemas.microsoft.com/office/drawing/2014/main" id="{19B20060-1A80-F1CC-0B9D-902FBFDBB500}"/>
                  </a:ext>
                </a:extLst>
              </p:cNvPr>
              <p:cNvSpPr txBox="1"/>
              <p:nvPr/>
            </p:nvSpPr>
            <p:spPr>
              <a:xfrm>
                <a:off x="10381764" y="5635619"/>
                <a:ext cx="1092336"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𝛿</m:t>
                      </m:r>
                      <m:r>
                        <a:rPr lang="it-IT" b="0" i="1" smtClean="0">
                          <a:latin typeface="Cambria Math"/>
                          <a:ea typeface="Cambria Math"/>
                        </a:rPr>
                        <m:t>=2−2</m:t>
                      </m:r>
                      <m:r>
                        <a:rPr lang="it-IT" b="0" i="1" smtClean="0">
                          <a:latin typeface="Cambria Math"/>
                          <a:ea typeface="Cambria Math"/>
                        </a:rPr>
                        <m:t>𝐻</m:t>
                      </m:r>
                    </m:oMath>
                  </m:oMathPara>
                </a14:m>
                <a:endParaRPr lang="en-US" dirty="0"/>
              </a:p>
            </p:txBody>
          </p:sp>
        </mc:Choice>
        <mc:Fallback>
          <p:sp>
            <p:nvSpPr>
              <p:cNvPr id="49" name="CasellaDiTesto 48">
                <a:extLst>
                  <a:ext uri="{FF2B5EF4-FFF2-40B4-BE49-F238E27FC236}">
                    <a16:creationId xmlns:a16="http://schemas.microsoft.com/office/drawing/2014/main" id="{19B20060-1A80-F1CC-0B9D-902FBFDBB500}"/>
                  </a:ext>
                </a:extLst>
              </p:cNvPr>
              <p:cNvSpPr txBox="1">
                <a:spLocks noRot="1" noChangeAspect="1" noMove="1" noResize="1" noEditPoints="1" noAdjustHandles="1" noChangeArrowheads="1" noChangeShapeType="1" noTextEdit="1"/>
              </p:cNvSpPr>
              <p:nvPr/>
            </p:nvSpPr>
            <p:spPr>
              <a:xfrm>
                <a:off x="10381764" y="5635619"/>
                <a:ext cx="1092336" cy="369332"/>
              </a:xfrm>
              <a:prstGeom prst="rect">
                <a:avLst/>
              </a:prstGeom>
              <a:blipFill>
                <a:blip r:embed="rId10"/>
                <a:stretch>
                  <a:fillRect r="-19553"/>
                </a:stretch>
              </a:blipFill>
              <a:ln>
                <a:noFill/>
              </a:ln>
            </p:spPr>
            <p:txBody>
              <a:bodyPr/>
              <a:lstStyle/>
              <a:p>
                <a:r>
                  <a:rPr lang="it-IT">
                    <a:noFill/>
                  </a:rPr>
                  <a:t> </a:t>
                </a:r>
              </a:p>
            </p:txBody>
          </p:sp>
        </mc:Fallback>
      </mc:AlternateContent>
      <p:sp>
        <p:nvSpPr>
          <p:cNvPr id="50" name="Rettangolo 49">
            <a:extLst>
              <a:ext uri="{FF2B5EF4-FFF2-40B4-BE49-F238E27FC236}">
                <a16:creationId xmlns:a16="http://schemas.microsoft.com/office/drawing/2014/main" id="{B2B725E9-40AB-D8C6-1043-3F117AD96F58}"/>
              </a:ext>
            </a:extLst>
          </p:cNvPr>
          <p:cNvSpPr/>
          <p:nvPr/>
        </p:nvSpPr>
        <p:spPr>
          <a:xfrm>
            <a:off x="6257749" y="5484903"/>
            <a:ext cx="5526004" cy="662368"/>
          </a:xfrm>
          <a:prstGeom prst="rect">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638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19C550B-4633-02BF-4838-283B2689889A}"/>
              </a:ext>
            </a:extLst>
          </p:cNvPr>
          <p:cNvSpPr txBox="1"/>
          <p:nvPr/>
        </p:nvSpPr>
        <p:spPr>
          <a:xfrm>
            <a:off x="2591712" y="96137"/>
            <a:ext cx="7941926" cy="1107996"/>
          </a:xfrm>
          <a:prstGeom prst="rect">
            <a:avLst/>
          </a:prstGeom>
          <a:noFill/>
        </p:spPr>
        <p:txBody>
          <a:bodyPr wrap="square" rtlCol="0">
            <a:spAutoFit/>
          </a:bodyPr>
          <a:lstStyle/>
          <a:p>
            <a:r>
              <a:rPr lang="it-IT" sz="6600" dirty="0" err="1">
                <a:latin typeface="+mj-lt"/>
              </a:rPr>
              <a:t>What</a:t>
            </a:r>
            <a:r>
              <a:rPr lang="it-IT" sz="6600" dirty="0">
                <a:latin typeface="+mj-lt"/>
              </a:rPr>
              <a:t> are </a:t>
            </a:r>
            <a:r>
              <a:rPr lang="it-IT" sz="6600" dirty="0" err="1">
                <a:latin typeface="+mj-lt"/>
              </a:rPr>
              <a:t>Biophotons</a:t>
            </a:r>
            <a:r>
              <a:rPr lang="it-IT" sz="6600" dirty="0">
                <a:latin typeface="+mj-lt"/>
              </a:rPr>
              <a:t>?</a:t>
            </a:r>
          </a:p>
        </p:txBody>
      </p:sp>
      <p:sp>
        <p:nvSpPr>
          <p:cNvPr id="6" name="CasellaDiTesto 5">
            <a:extLst>
              <a:ext uri="{FF2B5EF4-FFF2-40B4-BE49-F238E27FC236}">
                <a16:creationId xmlns:a16="http://schemas.microsoft.com/office/drawing/2014/main" id="{6321B050-031E-DC4A-1A60-25CB7940116F}"/>
              </a:ext>
            </a:extLst>
          </p:cNvPr>
          <p:cNvSpPr txBox="1"/>
          <p:nvPr/>
        </p:nvSpPr>
        <p:spPr>
          <a:xfrm>
            <a:off x="471791" y="1204133"/>
            <a:ext cx="11248418" cy="400110"/>
          </a:xfrm>
          <a:prstGeom prst="rect">
            <a:avLst/>
          </a:prstGeom>
          <a:noFill/>
        </p:spPr>
        <p:txBody>
          <a:bodyPr wrap="square">
            <a:spAutoFit/>
          </a:bodyPr>
          <a:lstStyle/>
          <a:p>
            <a:r>
              <a:rPr lang="en-US" sz="2000" b="0" i="0" dirty="0">
                <a:effectLst/>
                <a:highlight>
                  <a:srgbClr val="F7F7F7"/>
                </a:highlight>
              </a:rPr>
              <a:t>To date, the mechanisms of biophoton generation and their connection to life remain </a:t>
            </a:r>
            <a:r>
              <a:rPr lang="en-US" sz="2000" dirty="0">
                <a:highlight>
                  <a:srgbClr val="F7F7F7"/>
                </a:highlight>
              </a:rPr>
              <a:t>open questions</a:t>
            </a:r>
            <a:endParaRPr lang="it-IT" sz="2000" dirty="0"/>
          </a:p>
        </p:txBody>
      </p:sp>
      <p:sp>
        <p:nvSpPr>
          <p:cNvPr id="7" name="CasellaDiTesto 6">
            <a:extLst>
              <a:ext uri="{FF2B5EF4-FFF2-40B4-BE49-F238E27FC236}">
                <a16:creationId xmlns:a16="http://schemas.microsoft.com/office/drawing/2014/main" id="{D5067766-EF18-A269-FFFE-2E372A848395}"/>
              </a:ext>
            </a:extLst>
          </p:cNvPr>
          <p:cNvSpPr txBox="1"/>
          <p:nvPr/>
        </p:nvSpPr>
        <p:spPr>
          <a:xfrm>
            <a:off x="471791" y="1704748"/>
            <a:ext cx="4630366" cy="461665"/>
          </a:xfrm>
          <a:prstGeom prst="rect">
            <a:avLst/>
          </a:prstGeom>
          <a:noFill/>
        </p:spPr>
        <p:txBody>
          <a:bodyPr wrap="square">
            <a:spAutoFit/>
          </a:bodyPr>
          <a:lstStyle/>
          <a:p>
            <a:r>
              <a:rPr lang="en-US" sz="2400" b="1" i="0" dirty="0">
                <a:effectLst/>
                <a:highlight>
                  <a:srgbClr val="F7F7F7"/>
                </a:highlight>
              </a:rPr>
              <a:t>There are two main hypothesis:</a:t>
            </a:r>
            <a:endParaRPr lang="it-IT" sz="2400" b="1" dirty="0"/>
          </a:p>
        </p:txBody>
      </p:sp>
      <p:sp>
        <p:nvSpPr>
          <p:cNvPr id="8" name="CasellaDiTesto 7">
            <a:extLst>
              <a:ext uri="{FF2B5EF4-FFF2-40B4-BE49-F238E27FC236}">
                <a16:creationId xmlns:a16="http://schemas.microsoft.com/office/drawing/2014/main" id="{5553D7F5-D603-28DA-7B96-F71788E42687}"/>
              </a:ext>
            </a:extLst>
          </p:cNvPr>
          <p:cNvSpPr txBox="1"/>
          <p:nvPr/>
        </p:nvSpPr>
        <p:spPr>
          <a:xfrm>
            <a:off x="565826" y="2361724"/>
            <a:ext cx="6554821" cy="1323439"/>
          </a:xfrm>
          <a:prstGeom prst="rect">
            <a:avLst/>
          </a:prstGeom>
          <a:noFill/>
        </p:spPr>
        <p:txBody>
          <a:bodyPr wrap="square">
            <a:spAutoFit/>
          </a:bodyPr>
          <a:lstStyle/>
          <a:p>
            <a:pPr marL="457200" indent="-457200">
              <a:buFont typeface="Wingdings" panose="05000000000000000000" pitchFamily="2" charset="2"/>
              <a:buChar char="Ø"/>
            </a:pPr>
            <a:r>
              <a:rPr lang="en-US" sz="2000" dirty="0"/>
              <a:t>Biophotons are emitted due to </a:t>
            </a:r>
            <a:r>
              <a:rPr lang="en-US" sz="2000" b="1" dirty="0">
                <a:solidFill>
                  <a:srgbClr val="0070C0"/>
                </a:solidFill>
              </a:rPr>
              <a:t>random radiative decay of some molecules excited by metabolic events</a:t>
            </a:r>
            <a:r>
              <a:rPr lang="en-US" sz="2000" dirty="0"/>
              <a:t>, like, for example, oxidative process and radical reactions, in the cells.</a:t>
            </a:r>
            <a:endParaRPr lang="it-IT" sz="2000" dirty="0"/>
          </a:p>
        </p:txBody>
      </p:sp>
      <p:sp>
        <p:nvSpPr>
          <p:cNvPr id="9" name="CasellaDiTesto 8">
            <a:extLst>
              <a:ext uri="{FF2B5EF4-FFF2-40B4-BE49-F238E27FC236}">
                <a16:creationId xmlns:a16="http://schemas.microsoft.com/office/drawing/2014/main" id="{55F40807-E9FC-866A-3D37-FDD141494D2E}"/>
              </a:ext>
            </a:extLst>
          </p:cNvPr>
          <p:cNvSpPr txBox="1"/>
          <p:nvPr/>
        </p:nvSpPr>
        <p:spPr>
          <a:xfrm>
            <a:off x="606246" y="3798251"/>
            <a:ext cx="6554821" cy="1323439"/>
          </a:xfrm>
          <a:prstGeom prst="rect">
            <a:avLst/>
          </a:prstGeom>
          <a:noFill/>
        </p:spPr>
        <p:txBody>
          <a:bodyPr wrap="square">
            <a:spAutoFit/>
          </a:bodyPr>
          <a:lstStyle/>
          <a:p>
            <a:pPr marL="457200" indent="-457200">
              <a:buFont typeface="Wingdings" panose="05000000000000000000" pitchFamily="2" charset="2"/>
              <a:buChar char="Ø"/>
            </a:pPr>
            <a:r>
              <a:rPr lang="en-US" sz="2000" dirty="0"/>
              <a:t>Biophotons come from a </a:t>
            </a:r>
            <a:r>
              <a:rPr lang="en-US" sz="2000" b="1" dirty="0">
                <a:solidFill>
                  <a:srgbClr val="0070C0"/>
                </a:solidFill>
              </a:rPr>
              <a:t>coherent electromagnetic field generated within and between the cells </a:t>
            </a:r>
            <a:r>
              <a:rPr lang="en-US" sz="2000" dirty="0"/>
              <a:t>by some biochemical reactions in which, perhaps, oxygen atoms are involved.</a:t>
            </a:r>
            <a:endParaRPr lang="it-IT" sz="2000" dirty="0"/>
          </a:p>
        </p:txBody>
      </p:sp>
      <p:sp>
        <p:nvSpPr>
          <p:cNvPr id="11" name="CasellaDiTesto 10">
            <a:extLst>
              <a:ext uri="{FF2B5EF4-FFF2-40B4-BE49-F238E27FC236}">
                <a16:creationId xmlns:a16="http://schemas.microsoft.com/office/drawing/2014/main" id="{808B87BB-8918-4ED9-9C55-418456830F94}"/>
              </a:ext>
            </a:extLst>
          </p:cNvPr>
          <p:cNvSpPr txBox="1"/>
          <p:nvPr/>
        </p:nvSpPr>
        <p:spPr>
          <a:xfrm>
            <a:off x="565826" y="6022909"/>
            <a:ext cx="3156626" cy="400110"/>
          </a:xfrm>
          <a:prstGeom prst="rect">
            <a:avLst/>
          </a:prstGeom>
          <a:noFill/>
        </p:spPr>
        <p:txBody>
          <a:bodyPr wrap="square">
            <a:spAutoFit/>
          </a:bodyPr>
          <a:lstStyle/>
          <a:p>
            <a:r>
              <a:rPr lang="en-US" sz="2000" dirty="0"/>
              <a:t>Both theories predict that:</a:t>
            </a:r>
            <a:endParaRPr lang="it-IT" sz="2000" dirty="0"/>
          </a:p>
        </p:txBody>
      </p:sp>
      <p:sp>
        <p:nvSpPr>
          <p:cNvPr id="13" name="CasellaDiTesto 12">
            <a:extLst>
              <a:ext uri="{FF2B5EF4-FFF2-40B4-BE49-F238E27FC236}">
                <a16:creationId xmlns:a16="http://schemas.microsoft.com/office/drawing/2014/main" id="{77B5BAC4-DDC2-3E07-8462-3253700450B7}"/>
              </a:ext>
            </a:extLst>
          </p:cNvPr>
          <p:cNvSpPr txBox="1"/>
          <p:nvPr/>
        </p:nvSpPr>
        <p:spPr>
          <a:xfrm>
            <a:off x="606246" y="5166317"/>
            <a:ext cx="6447817" cy="707886"/>
          </a:xfrm>
          <a:prstGeom prst="rect">
            <a:avLst/>
          </a:prstGeom>
          <a:noFill/>
          <a:ln w="28575">
            <a:solidFill>
              <a:srgbClr val="FF0000"/>
            </a:solidFill>
          </a:ln>
        </p:spPr>
        <p:txBody>
          <a:bodyPr wrap="square">
            <a:spAutoFit/>
          </a:bodyPr>
          <a:lstStyle/>
          <a:p>
            <a:r>
              <a:rPr lang="en-US" sz="2000" dirty="0"/>
              <a:t>The two hypotheses are not mutually exclusive and the experimentally revealed emission could have dual origin.</a:t>
            </a:r>
            <a:endParaRPr lang="it-IT" sz="2000" dirty="0"/>
          </a:p>
        </p:txBody>
      </p:sp>
      <p:pic>
        <p:nvPicPr>
          <p:cNvPr id="15" name="Immagine 14" descr="Immagine che contiene schermata, Policromia, Blu elettrico, luce&#10;&#10;Descrizione generata automaticamente">
            <a:extLst>
              <a:ext uri="{FF2B5EF4-FFF2-40B4-BE49-F238E27FC236}">
                <a16:creationId xmlns:a16="http://schemas.microsoft.com/office/drawing/2014/main" id="{4B9297A0-797B-CE28-0796-BE6CFCB53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388" y="1748099"/>
            <a:ext cx="3939701" cy="3266419"/>
          </a:xfrm>
          <a:prstGeom prst="rect">
            <a:avLst/>
          </a:prstGeom>
        </p:spPr>
      </p:pic>
      <p:sp>
        <p:nvSpPr>
          <p:cNvPr id="17" name="CasellaDiTesto 16">
            <a:extLst>
              <a:ext uri="{FF2B5EF4-FFF2-40B4-BE49-F238E27FC236}">
                <a16:creationId xmlns:a16="http://schemas.microsoft.com/office/drawing/2014/main" id="{9604FD49-7783-AD19-5230-6E6A2CF6C661}"/>
              </a:ext>
            </a:extLst>
          </p:cNvPr>
          <p:cNvSpPr txBox="1"/>
          <p:nvPr/>
        </p:nvSpPr>
        <p:spPr>
          <a:xfrm>
            <a:off x="7366655" y="5043206"/>
            <a:ext cx="4539999" cy="830997"/>
          </a:xfrm>
          <a:prstGeom prst="rect">
            <a:avLst/>
          </a:prstGeom>
          <a:noFill/>
        </p:spPr>
        <p:txBody>
          <a:bodyPr wrap="square">
            <a:spAutoFit/>
          </a:bodyPr>
          <a:lstStyle/>
          <a:p>
            <a:r>
              <a:rPr lang="en-US" sz="1600" b="0" i="1" dirty="0">
                <a:effectLst/>
              </a:rPr>
              <a:t> Biophoton image of a person’s right hand.</a:t>
            </a:r>
          </a:p>
          <a:p>
            <a:r>
              <a:rPr lang="en-US" sz="1600" b="0" i="1" dirty="0">
                <a:effectLst/>
              </a:rPr>
              <a:t> The bright region of the finger shows the effect of cigarette smoking</a:t>
            </a:r>
            <a:r>
              <a:rPr lang="en-US" sz="1600" i="1" dirty="0"/>
              <a:t> (https://atlasofscience.org).</a:t>
            </a:r>
            <a:endParaRPr lang="it-IT" sz="1600" i="1" dirty="0"/>
          </a:p>
        </p:txBody>
      </p:sp>
      <p:sp>
        <p:nvSpPr>
          <p:cNvPr id="19" name="CasellaDiTesto 18">
            <a:extLst>
              <a:ext uri="{FF2B5EF4-FFF2-40B4-BE49-F238E27FC236}">
                <a16:creationId xmlns:a16="http://schemas.microsoft.com/office/drawing/2014/main" id="{80977C5F-DC7B-3893-6AEB-A740331F37BA}"/>
              </a:ext>
            </a:extLst>
          </p:cNvPr>
          <p:cNvSpPr txBox="1"/>
          <p:nvPr/>
        </p:nvSpPr>
        <p:spPr>
          <a:xfrm>
            <a:off x="3573485" y="6022909"/>
            <a:ext cx="8333169" cy="707886"/>
          </a:xfrm>
          <a:prstGeom prst="rect">
            <a:avLst/>
          </a:prstGeom>
          <a:noFill/>
        </p:spPr>
        <p:txBody>
          <a:bodyPr wrap="square">
            <a:spAutoFit/>
          </a:bodyPr>
          <a:lstStyle/>
          <a:p>
            <a:r>
              <a:rPr lang="en-US" sz="2000" b="1" dirty="0"/>
              <a:t>any type of perturbation generated by nonspecific stress gives rise to an increase in emission as experimentally observed</a:t>
            </a:r>
            <a:r>
              <a:rPr lang="en-US" sz="2000" dirty="0"/>
              <a:t>. </a:t>
            </a:r>
            <a:endParaRPr lang="it-IT" sz="2000" dirty="0"/>
          </a:p>
        </p:txBody>
      </p:sp>
    </p:spTree>
    <p:extLst>
      <p:ext uri="{BB962C8B-B14F-4D97-AF65-F5344CB8AC3E}">
        <p14:creationId xmlns:p14="http://schemas.microsoft.com/office/powerpoint/2010/main" val="1616057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3A00EC8-3D4D-084C-C884-430603B57A7C}"/>
              </a:ext>
            </a:extLst>
          </p:cNvPr>
          <p:cNvSpPr txBox="1"/>
          <p:nvPr/>
        </p:nvSpPr>
        <p:spPr>
          <a:xfrm>
            <a:off x="136188" y="97276"/>
            <a:ext cx="11819106" cy="769441"/>
          </a:xfrm>
          <a:prstGeom prst="rect">
            <a:avLst/>
          </a:prstGeom>
          <a:noFill/>
        </p:spPr>
        <p:txBody>
          <a:bodyPr wrap="square" rtlCol="0">
            <a:spAutoFit/>
          </a:bodyPr>
          <a:lstStyle/>
          <a:p>
            <a:r>
              <a:rPr lang="it-IT" sz="4400" dirty="0"/>
              <a:t>Data Analysis -</a:t>
            </a:r>
            <a:r>
              <a:rPr lang="it-IT" sz="4400" dirty="0">
                <a:cs typeface="Times New Roman" panose="02020603050405020304" pitchFamily="18" charset="0"/>
              </a:rPr>
              <a:t> </a:t>
            </a:r>
            <a:r>
              <a:rPr lang="it-IT" sz="4400" i="1" dirty="0">
                <a:solidFill>
                  <a:srgbClr val="0070C0"/>
                </a:solidFill>
                <a:cs typeface="Times New Roman" panose="02020603050405020304" pitchFamily="18" charset="0"/>
              </a:rPr>
              <a:t>The </a:t>
            </a:r>
            <a:r>
              <a:rPr lang="it-IT" sz="4400" i="1" dirty="0" err="1">
                <a:solidFill>
                  <a:srgbClr val="0070C0"/>
                </a:solidFill>
                <a:cs typeface="Times New Roman" panose="02020603050405020304" pitchFamily="18" charset="0"/>
              </a:rPr>
              <a:t>Diffusion</a:t>
            </a:r>
            <a:r>
              <a:rPr lang="it-IT" sz="4400" i="1" dirty="0">
                <a:solidFill>
                  <a:srgbClr val="0070C0"/>
                </a:solidFill>
                <a:cs typeface="Times New Roman" panose="02020603050405020304" pitchFamily="18" charset="0"/>
              </a:rPr>
              <a:t> </a:t>
            </a:r>
            <a:r>
              <a:rPr lang="it-IT" sz="4400" i="1" dirty="0" err="1">
                <a:solidFill>
                  <a:srgbClr val="0070C0"/>
                </a:solidFill>
                <a:cs typeface="Times New Roman" panose="02020603050405020304" pitchFamily="18" charset="0"/>
              </a:rPr>
              <a:t>Entropy</a:t>
            </a:r>
            <a:r>
              <a:rPr lang="it-IT" sz="4400" i="1" dirty="0">
                <a:solidFill>
                  <a:srgbClr val="0070C0"/>
                </a:solidFill>
                <a:cs typeface="Times New Roman" panose="02020603050405020304" pitchFamily="18" charset="0"/>
              </a:rPr>
              <a:t> Analysis</a:t>
            </a:r>
            <a:endParaRPr lang="it-IT" sz="4400" i="1" dirty="0">
              <a:solidFill>
                <a:srgbClr val="0070C0"/>
              </a:solidFill>
            </a:endParaRPr>
          </a:p>
        </p:txBody>
      </p:sp>
      <p:sp>
        <p:nvSpPr>
          <p:cNvPr id="6" name="CasellaDiTesto 5">
            <a:extLst>
              <a:ext uri="{FF2B5EF4-FFF2-40B4-BE49-F238E27FC236}">
                <a16:creationId xmlns:a16="http://schemas.microsoft.com/office/drawing/2014/main" id="{59D21489-59A6-F419-8A20-6FE126C1975C}"/>
              </a:ext>
            </a:extLst>
          </p:cNvPr>
          <p:cNvSpPr txBox="1"/>
          <p:nvPr/>
        </p:nvSpPr>
        <p:spPr>
          <a:xfrm>
            <a:off x="372081" y="1021564"/>
            <a:ext cx="7069579" cy="400110"/>
          </a:xfrm>
          <a:prstGeom prst="rect">
            <a:avLst/>
          </a:prstGeom>
          <a:noFill/>
        </p:spPr>
        <p:txBody>
          <a:bodyPr wrap="square">
            <a:spAutoFit/>
          </a:bodyPr>
          <a:lstStyle/>
          <a:p>
            <a:r>
              <a:rPr lang="en-US" sz="2000" dirty="0"/>
              <a:t>A key features of most complex systems are the </a:t>
            </a:r>
            <a:r>
              <a:rPr lang="en-US" sz="2000" dirty="0">
                <a:solidFill>
                  <a:srgbClr val="FF0000"/>
                </a:solidFill>
              </a:rPr>
              <a:t>crucial events:</a:t>
            </a:r>
            <a:endParaRPr lang="it-IT" sz="2000" dirty="0"/>
          </a:p>
        </p:txBody>
      </p:sp>
      <p:sp>
        <p:nvSpPr>
          <p:cNvPr id="8" name="CasellaDiTesto 7">
            <a:extLst>
              <a:ext uri="{FF2B5EF4-FFF2-40B4-BE49-F238E27FC236}">
                <a16:creationId xmlns:a16="http://schemas.microsoft.com/office/drawing/2014/main" id="{B6A3BA59-EBDC-741F-0017-8739E740A639}"/>
              </a:ext>
            </a:extLst>
          </p:cNvPr>
          <p:cNvSpPr txBox="1"/>
          <p:nvPr/>
        </p:nvSpPr>
        <p:spPr>
          <a:xfrm>
            <a:off x="2054967" y="1576521"/>
            <a:ext cx="8090982" cy="707886"/>
          </a:xfrm>
          <a:prstGeom prst="rect">
            <a:avLst/>
          </a:prstGeom>
          <a:noFill/>
          <a:ln w="28575">
            <a:solidFill>
              <a:srgbClr val="FF0000"/>
            </a:solidFill>
          </a:ln>
        </p:spPr>
        <p:txBody>
          <a:bodyPr wrap="square">
            <a:spAutoFit/>
          </a:bodyPr>
          <a:lstStyle/>
          <a:p>
            <a:r>
              <a:rPr lang="it-IT" sz="2000" dirty="0">
                <a:cs typeface="Times New Roman" panose="02020603050405020304" pitchFamily="18" charset="0"/>
              </a:rPr>
              <a:t>events </a:t>
            </a:r>
            <a:r>
              <a:rPr lang="it-IT" sz="2000" dirty="0" err="1">
                <a:cs typeface="Times New Roman" panose="02020603050405020304" pitchFamily="18" charset="0"/>
              </a:rPr>
              <a:t>that</a:t>
            </a:r>
            <a:r>
              <a:rPr lang="it-IT" sz="2000" dirty="0">
                <a:cs typeface="Times New Roman" panose="02020603050405020304" pitchFamily="18" charset="0"/>
              </a:rPr>
              <a:t> </a:t>
            </a:r>
            <a:r>
              <a:rPr lang="it-IT" sz="2000" dirty="0" err="1">
                <a:cs typeface="Times New Roman" panose="02020603050405020304" pitchFamily="18" charset="0"/>
              </a:rPr>
              <a:t>have</a:t>
            </a:r>
            <a:r>
              <a:rPr lang="it-IT" sz="2000" dirty="0">
                <a:cs typeface="Times New Roman" panose="02020603050405020304" pitchFamily="18" charset="0"/>
              </a:rPr>
              <a:t> an high impact on the </a:t>
            </a:r>
            <a:r>
              <a:rPr lang="it-IT" sz="2000" dirty="0" err="1">
                <a:cs typeface="Times New Roman" panose="02020603050405020304" pitchFamily="18" charset="0"/>
              </a:rPr>
              <a:t>statistical</a:t>
            </a:r>
            <a:r>
              <a:rPr lang="it-IT" sz="2000" dirty="0">
                <a:cs typeface="Times New Roman" panose="02020603050405020304" pitchFamily="18" charset="0"/>
              </a:rPr>
              <a:t> </a:t>
            </a:r>
            <a:r>
              <a:rPr lang="it-IT" sz="2000" dirty="0" err="1">
                <a:cs typeface="Times New Roman" panose="02020603050405020304" pitchFamily="18" charset="0"/>
              </a:rPr>
              <a:t>properties</a:t>
            </a:r>
            <a:r>
              <a:rPr lang="it-IT" sz="2000" dirty="0">
                <a:cs typeface="Times New Roman" panose="02020603050405020304" pitchFamily="18" charset="0"/>
              </a:rPr>
              <a:t> of the system. The </a:t>
            </a:r>
            <a:r>
              <a:rPr lang="it-IT" sz="2000" dirty="0" err="1">
                <a:cs typeface="Times New Roman" panose="02020603050405020304" pitchFamily="18" charset="0"/>
              </a:rPr>
              <a:t>occurence</a:t>
            </a:r>
            <a:r>
              <a:rPr lang="it-IT" sz="2000" dirty="0">
                <a:cs typeface="Times New Roman" panose="02020603050405020304" pitchFamily="18" charset="0"/>
              </a:rPr>
              <a:t> of </a:t>
            </a:r>
            <a:r>
              <a:rPr lang="it-IT" sz="2000" dirty="0" err="1">
                <a:cs typeface="Times New Roman" panose="02020603050405020304" pitchFamily="18" charset="0"/>
              </a:rPr>
              <a:t>such</a:t>
            </a:r>
            <a:r>
              <a:rPr lang="it-IT" sz="2000" dirty="0">
                <a:cs typeface="Times New Roman" panose="02020603050405020304" pitchFamily="18" charset="0"/>
              </a:rPr>
              <a:t> events resets the </a:t>
            </a:r>
            <a:r>
              <a:rPr lang="it-IT" sz="2000" dirty="0" err="1">
                <a:cs typeface="Times New Roman" panose="02020603050405020304" pitchFamily="18" charset="0"/>
              </a:rPr>
              <a:t>memory</a:t>
            </a:r>
            <a:r>
              <a:rPr lang="it-IT" sz="2000" dirty="0">
                <a:cs typeface="Times New Roman" panose="02020603050405020304" pitchFamily="18" charset="0"/>
              </a:rPr>
              <a:t> of the system. </a:t>
            </a:r>
            <a:endParaRPr lang="it-IT" sz="2000" dirty="0"/>
          </a:p>
        </p:txBody>
      </p:sp>
      <p:sp>
        <p:nvSpPr>
          <p:cNvPr id="9" name="CasellaDiTesto 8">
            <a:extLst>
              <a:ext uri="{FF2B5EF4-FFF2-40B4-BE49-F238E27FC236}">
                <a16:creationId xmlns:a16="http://schemas.microsoft.com/office/drawing/2014/main" id="{07A476D1-8284-2868-D631-CA10CF499FA3}"/>
              </a:ext>
            </a:extLst>
          </p:cNvPr>
          <p:cNvSpPr txBox="1"/>
          <p:nvPr/>
        </p:nvSpPr>
        <p:spPr>
          <a:xfrm>
            <a:off x="372081" y="2500726"/>
            <a:ext cx="11126013" cy="707886"/>
          </a:xfrm>
          <a:prstGeom prst="rect">
            <a:avLst/>
          </a:prstGeom>
          <a:solidFill>
            <a:schemeClr val="bg1"/>
          </a:solidFill>
        </p:spPr>
        <p:txBody>
          <a:bodyPr wrap="square" rtlCol="0">
            <a:spAutoFit/>
          </a:bodyPr>
          <a:lstStyle/>
          <a:p>
            <a:pPr algn="just"/>
            <a:r>
              <a:rPr lang="it-IT" sz="2000" dirty="0">
                <a:cs typeface="Times New Roman" panose="02020603050405020304" pitchFamily="18" charset="0"/>
              </a:rPr>
              <a:t>The time </a:t>
            </a:r>
            <a:r>
              <a:rPr lang="it-IT" sz="2000" dirty="0" err="1">
                <a:cs typeface="Times New Roman" panose="02020603050405020304" pitchFamily="18" charset="0"/>
              </a:rPr>
              <a:t>distance</a:t>
            </a:r>
            <a:r>
              <a:rPr lang="it-IT" sz="2000" dirty="0">
                <a:cs typeface="Times New Roman" panose="02020603050405020304" pitchFamily="18" charset="0"/>
              </a:rPr>
              <a:t> </a:t>
            </a:r>
            <a:r>
              <a:rPr lang="it-IT" sz="2000" dirty="0" err="1">
                <a:cs typeface="Times New Roman" panose="02020603050405020304" pitchFamily="18" charset="0"/>
              </a:rPr>
              <a:t>between</a:t>
            </a:r>
            <a:r>
              <a:rPr lang="it-IT" sz="2000" dirty="0">
                <a:cs typeface="Times New Roman" panose="02020603050405020304" pitchFamily="18" charset="0"/>
              </a:rPr>
              <a:t> </a:t>
            </a:r>
            <a:r>
              <a:rPr lang="it-IT" sz="2000" dirty="0" err="1">
                <a:cs typeface="Times New Roman" panose="02020603050405020304" pitchFamily="18" charset="0"/>
              </a:rPr>
              <a:t>two</a:t>
            </a:r>
            <a:r>
              <a:rPr lang="it-IT" sz="2000" dirty="0">
                <a:cs typeface="Times New Roman" panose="02020603050405020304" pitchFamily="18" charset="0"/>
              </a:rPr>
              <a:t> consecutive </a:t>
            </a:r>
            <a:r>
              <a:rPr lang="it-IT" sz="2000" dirty="0" err="1">
                <a:cs typeface="Times New Roman" panose="02020603050405020304" pitchFamily="18" charset="0"/>
              </a:rPr>
              <a:t>crucial</a:t>
            </a:r>
            <a:r>
              <a:rPr lang="it-IT" sz="2000" dirty="0">
                <a:cs typeface="Times New Roman" panose="02020603050405020304" pitchFamily="18" charset="0"/>
              </a:rPr>
              <a:t> events </a:t>
            </a:r>
            <a:r>
              <a:rPr lang="it-IT" sz="2000" dirty="0" err="1">
                <a:cs typeface="Times New Roman" panose="02020603050405020304" pitchFamily="18" charset="0"/>
              </a:rPr>
              <a:t>is</a:t>
            </a:r>
            <a:r>
              <a:rPr lang="it-IT" sz="2000" dirty="0">
                <a:cs typeface="Times New Roman" panose="02020603050405020304" pitchFamily="18" charset="0"/>
              </a:rPr>
              <a:t> </a:t>
            </a:r>
            <a:r>
              <a:rPr lang="it-IT" sz="2000" dirty="0" err="1">
                <a:cs typeface="Times New Roman" panose="02020603050405020304" pitchFamily="18" charset="0"/>
              </a:rPr>
              <a:t>described</a:t>
            </a:r>
            <a:r>
              <a:rPr lang="it-IT" sz="2000" dirty="0">
                <a:cs typeface="Times New Roman" panose="02020603050405020304" pitchFamily="18" charset="0"/>
              </a:rPr>
              <a:t> by the </a:t>
            </a:r>
            <a:r>
              <a:rPr lang="it-IT" sz="2000" dirty="0" err="1">
                <a:cs typeface="Times New Roman" panose="02020603050405020304" pitchFamily="18" charset="0"/>
              </a:rPr>
              <a:t>waiting</a:t>
            </a:r>
            <a:r>
              <a:rPr lang="it-IT" sz="2000" dirty="0">
                <a:cs typeface="Times New Roman" panose="02020603050405020304" pitchFamily="18" charset="0"/>
              </a:rPr>
              <a:t> time </a:t>
            </a:r>
            <a:r>
              <a:rPr lang="it-IT" sz="2000" dirty="0" err="1">
                <a:cs typeface="Times New Roman" panose="02020603050405020304" pitchFamily="18" charset="0"/>
              </a:rPr>
              <a:t>distribution</a:t>
            </a:r>
            <a:r>
              <a:rPr lang="it-IT" sz="2000" dirty="0">
                <a:cs typeface="Times New Roman" panose="02020603050405020304" pitchFamily="18" charset="0"/>
              </a:rPr>
              <a:t> </a:t>
            </a:r>
            <a:r>
              <a:rPr lang="it-IT" sz="2000" dirty="0" err="1">
                <a:cs typeface="Times New Roman" panose="02020603050405020304" pitchFamily="18" charset="0"/>
              </a:rPr>
              <a:t>density</a:t>
            </a:r>
            <a:r>
              <a:rPr lang="it-IT" sz="2000" dirty="0">
                <a:cs typeface="Times New Roman" panose="02020603050405020304" pitchFamily="18" charset="0"/>
              </a:rPr>
              <a:t> with </a:t>
            </a:r>
            <a:r>
              <a:rPr lang="it-IT" sz="2000" dirty="0" err="1">
                <a:cs typeface="Times New Roman" panose="02020603050405020304" pitchFamily="18" charset="0"/>
              </a:rPr>
              <a:t>important</a:t>
            </a:r>
            <a:r>
              <a:rPr lang="it-IT" sz="2000" dirty="0">
                <a:cs typeface="Times New Roman" panose="02020603050405020304" pitchFamily="18" charset="0"/>
              </a:rPr>
              <a:t> </a:t>
            </a:r>
            <a:r>
              <a:rPr lang="it-IT" sz="2000" dirty="0" err="1">
                <a:cs typeface="Times New Roman" panose="02020603050405020304" pitchFamily="18" charset="0"/>
              </a:rPr>
              <a:t>asymptotic</a:t>
            </a:r>
            <a:r>
              <a:rPr lang="it-IT" sz="2000" dirty="0">
                <a:cs typeface="Times New Roman" panose="02020603050405020304" pitchFamily="18" charset="0"/>
              </a:rPr>
              <a:t> scaling </a:t>
            </a:r>
            <a:r>
              <a:rPr lang="it-IT" sz="2000" dirty="0" err="1">
                <a:cs typeface="Times New Roman" panose="02020603050405020304" pitchFamily="18" charset="0"/>
              </a:rPr>
              <a:t>properties</a:t>
            </a:r>
            <a:r>
              <a:rPr lang="it-IT" sz="2000" dirty="0">
                <a:cs typeface="Times New Roman" panose="02020603050405020304" pitchFamily="18" charset="0"/>
              </a:rPr>
              <a:t>:</a:t>
            </a:r>
            <a:endParaRPr lang="en-US" sz="2000" dirty="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FC28A3AB-E784-F99B-B5D8-25B727BC7020}"/>
                  </a:ext>
                </a:extLst>
              </p:cNvPr>
              <p:cNvSpPr txBox="1"/>
              <p:nvPr/>
            </p:nvSpPr>
            <p:spPr>
              <a:xfrm>
                <a:off x="1185717" y="3317948"/>
                <a:ext cx="1578317" cy="786177"/>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𝜓</m:t>
                      </m:r>
                      <m:r>
                        <a:rPr lang="it-IT" sz="2400" b="0" i="1" smtClean="0">
                          <a:latin typeface="Cambria Math"/>
                          <a:ea typeface="Cambria Math"/>
                        </a:rPr>
                        <m:t>(</m:t>
                      </m:r>
                      <m:r>
                        <a:rPr lang="it-IT" sz="2400" b="0" i="1" smtClean="0">
                          <a:latin typeface="Cambria Math"/>
                          <a:ea typeface="Cambria Math"/>
                        </a:rPr>
                        <m:t>𝜏</m:t>
                      </m:r>
                      <m:r>
                        <a:rPr lang="it-IT" sz="2400" b="0" i="1" smtClean="0">
                          <a:latin typeface="Cambria Math"/>
                          <a:ea typeface="Cambria Math"/>
                        </a:rPr>
                        <m:t>)∝</m:t>
                      </m:r>
                      <m:f>
                        <m:fPr>
                          <m:ctrlPr>
                            <a:rPr lang="it-IT" sz="2400" b="0" i="1" smtClean="0">
                              <a:latin typeface="Cambria Math" panose="02040503050406030204" pitchFamily="18" charset="0"/>
                              <a:ea typeface="Cambria Math"/>
                            </a:rPr>
                          </m:ctrlPr>
                        </m:fPr>
                        <m:num>
                          <m:r>
                            <a:rPr lang="it-IT" sz="2400" b="0" i="1" smtClean="0">
                              <a:latin typeface="Cambria Math"/>
                              <a:ea typeface="Cambria Math"/>
                            </a:rPr>
                            <m:t>1</m:t>
                          </m:r>
                        </m:num>
                        <m:den>
                          <m:sSup>
                            <m:sSupPr>
                              <m:ctrlPr>
                                <a:rPr lang="it-IT" sz="2400" b="0" i="1" smtClean="0">
                                  <a:latin typeface="Cambria Math" panose="02040503050406030204" pitchFamily="18" charset="0"/>
                                  <a:ea typeface="Cambria Math"/>
                                </a:rPr>
                              </m:ctrlPr>
                            </m:sSupPr>
                            <m:e>
                              <m:r>
                                <a:rPr lang="it-IT" sz="2400" b="0" i="1" smtClean="0">
                                  <a:latin typeface="Cambria Math"/>
                                  <a:ea typeface="Cambria Math"/>
                                </a:rPr>
                                <m:t>𝜏</m:t>
                              </m:r>
                            </m:e>
                            <m:sup>
                              <m:r>
                                <a:rPr lang="it-IT" sz="2400" b="0" i="1" smtClean="0">
                                  <a:latin typeface="Cambria Math"/>
                                  <a:ea typeface="Cambria Math"/>
                                </a:rPr>
                                <m:t>𝜇</m:t>
                              </m:r>
                            </m:sup>
                          </m:sSup>
                        </m:den>
                      </m:f>
                    </m:oMath>
                  </m:oMathPara>
                </a14:m>
                <a:endParaRPr lang="en-US" sz="2400" dirty="0"/>
              </a:p>
            </p:txBody>
          </p:sp>
        </mc:Choice>
        <mc:Fallback>
          <p:sp>
            <p:nvSpPr>
              <p:cNvPr id="10" name="CasellaDiTesto 9">
                <a:extLst>
                  <a:ext uri="{FF2B5EF4-FFF2-40B4-BE49-F238E27FC236}">
                    <a16:creationId xmlns:a16="http://schemas.microsoft.com/office/drawing/2014/main" id="{FC28A3AB-E784-F99B-B5D8-25B727BC7020}"/>
                  </a:ext>
                </a:extLst>
              </p:cNvPr>
              <p:cNvSpPr txBox="1">
                <a:spLocks noRot="1" noChangeAspect="1" noMove="1" noResize="1" noEditPoints="1" noAdjustHandles="1" noChangeArrowheads="1" noChangeShapeType="1" noTextEdit="1"/>
              </p:cNvSpPr>
              <p:nvPr/>
            </p:nvSpPr>
            <p:spPr>
              <a:xfrm>
                <a:off x="1185717" y="3317948"/>
                <a:ext cx="1578317" cy="786177"/>
              </a:xfrm>
              <a:prstGeom prst="rect">
                <a:avLst/>
              </a:prstGeom>
              <a:blipFill>
                <a:blip r:embed="rId2"/>
                <a:stretch>
                  <a:fillRect/>
                </a:stretch>
              </a:blipFill>
              <a:ln w="28575">
                <a:solidFill>
                  <a:srgbClr val="FF0000"/>
                </a:solid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8F9FC0EB-7B3D-7ED3-7C2A-0669FDED2EF4}"/>
                  </a:ext>
                </a:extLst>
              </p:cNvPr>
              <p:cNvSpPr txBox="1"/>
              <p:nvPr/>
            </p:nvSpPr>
            <p:spPr>
              <a:xfrm>
                <a:off x="2987025" y="3552097"/>
                <a:ext cx="2608984" cy="400110"/>
              </a:xfrm>
              <a:prstGeom prst="rect">
                <a:avLst/>
              </a:prstGeom>
              <a:solidFill>
                <a:schemeClr val="bg1"/>
              </a:solidFill>
            </p:spPr>
            <p:txBody>
              <a:bodyPr wrap="none" rtlCol="0">
                <a:spAutoFit/>
              </a:bodyPr>
              <a:lstStyle/>
              <a:p>
                <a:r>
                  <a:rPr lang="it-IT" sz="2000" dirty="0">
                    <a:cs typeface="Times New Roman" panose="02020603050405020304" pitchFamily="18" charset="0"/>
                  </a:rPr>
                  <a:t>With m from zero to </a:t>
                </a:r>
                <a14:m>
                  <m:oMath xmlns:m="http://schemas.openxmlformats.org/officeDocument/2006/math">
                    <m:r>
                      <a:rPr lang="it-IT" sz="2000" i="1" smtClean="0">
                        <a:ea typeface="Cambria Math"/>
                      </a:rPr>
                      <m:t>∞</m:t>
                    </m:r>
                  </m:oMath>
                </a14:m>
                <a:endParaRPr lang="en-US" sz="2000" dirty="0"/>
              </a:p>
            </p:txBody>
          </p:sp>
        </mc:Choice>
        <mc:Fallback>
          <p:sp>
            <p:nvSpPr>
              <p:cNvPr id="11" name="CasellaDiTesto 10">
                <a:extLst>
                  <a:ext uri="{FF2B5EF4-FFF2-40B4-BE49-F238E27FC236}">
                    <a16:creationId xmlns:a16="http://schemas.microsoft.com/office/drawing/2014/main" id="{8F9FC0EB-7B3D-7ED3-7C2A-0669FDED2EF4}"/>
                  </a:ext>
                </a:extLst>
              </p:cNvPr>
              <p:cNvSpPr txBox="1">
                <a:spLocks noRot="1" noChangeAspect="1" noMove="1" noResize="1" noEditPoints="1" noAdjustHandles="1" noChangeArrowheads="1" noChangeShapeType="1" noTextEdit="1"/>
              </p:cNvSpPr>
              <p:nvPr/>
            </p:nvSpPr>
            <p:spPr>
              <a:xfrm>
                <a:off x="2987025" y="3552097"/>
                <a:ext cx="2608984" cy="400110"/>
              </a:xfrm>
              <a:prstGeom prst="rect">
                <a:avLst/>
              </a:prstGeom>
              <a:blipFill>
                <a:blip r:embed="rId3"/>
                <a:stretch>
                  <a:fillRect l="-2570" t="-7692" b="-2923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BF6D8BB7-B017-B58E-46AB-4538D34B35E0}"/>
                  </a:ext>
                </a:extLst>
              </p:cNvPr>
              <p:cNvSpPr txBox="1"/>
              <p:nvPr/>
            </p:nvSpPr>
            <p:spPr>
              <a:xfrm>
                <a:off x="5819000" y="3548996"/>
                <a:ext cx="1329492" cy="393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𝜏</m:t>
                      </m:r>
                      <m:r>
                        <a:rPr lang="it-IT" sz="2000" b="0" i="1" smtClean="0">
                          <a:latin typeface="Cambria Math"/>
                          <a:ea typeface="Cambria Math"/>
                        </a:rPr>
                        <m:t>= </m:t>
                      </m:r>
                      <m:d>
                        <m:dPr>
                          <m:begChr m:val="|"/>
                          <m:endChr m:val="|"/>
                          <m:ctrlPr>
                            <a:rPr lang="it-IT" sz="2000" b="0" i="1" smtClean="0">
                              <a:latin typeface="Cambria Math" panose="02040503050406030204" pitchFamily="18" charset="0"/>
                              <a:ea typeface="Cambria Math"/>
                            </a:rPr>
                          </m:ctrlPr>
                        </m:dPr>
                        <m:e>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1</m:t>
                              </m:r>
                            </m:sub>
                          </m:sSub>
                          <m:r>
                            <a:rPr lang="it-IT" sz="2000" b="0" i="1" smtClean="0">
                              <a:latin typeface="Cambria Math"/>
                              <a:ea typeface="Cambria Math"/>
                            </a:rPr>
                            <m:t> − </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𝑡</m:t>
                              </m:r>
                            </m:e>
                            <m:sub>
                              <m:r>
                                <a:rPr lang="it-IT" sz="2000" b="0" i="1" smtClean="0">
                                  <a:latin typeface="Cambria Math"/>
                                  <a:ea typeface="Cambria Math"/>
                                </a:rPr>
                                <m:t>2</m:t>
                              </m:r>
                            </m:sub>
                          </m:sSub>
                        </m:e>
                      </m:d>
                    </m:oMath>
                  </m:oMathPara>
                </a14:m>
                <a:endParaRPr lang="en-US" sz="2000" dirty="0"/>
              </a:p>
            </p:txBody>
          </p:sp>
        </mc:Choice>
        <mc:Fallback>
          <p:sp>
            <p:nvSpPr>
              <p:cNvPr id="12" name="CasellaDiTesto 11">
                <a:extLst>
                  <a:ext uri="{FF2B5EF4-FFF2-40B4-BE49-F238E27FC236}">
                    <a16:creationId xmlns:a16="http://schemas.microsoft.com/office/drawing/2014/main" id="{BF6D8BB7-B017-B58E-46AB-4538D34B35E0}"/>
                  </a:ext>
                </a:extLst>
              </p:cNvPr>
              <p:cNvSpPr txBox="1">
                <a:spLocks noRot="1" noChangeAspect="1" noMove="1" noResize="1" noEditPoints="1" noAdjustHandles="1" noChangeArrowheads="1" noChangeShapeType="1" noTextEdit="1"/>
              </p:cNvSpPr>
              <p:nvPr/>
            </p:nvSpPr>
            <p:spPr>
              <a:xfrm>
                <a:off x="5819000" y="3548996"/>
                <a:ext cx="1329492" cy="393932"/>
              </a:xfrm>
              <a:prstGeom prst="rect">
                <a:avLst/>
              </a:prstGeom>
              <a:blipFill>
                <a:blip r:embed="rId4"/>
                <a:stretch>
                  <a:fillRect r="-18349" b="-1538"/>
                </a:stretch>
              </a:blipFill>
            </p:spPr>
            <p:txBody>
              <a:bodyPr/>
              <a:lstStyle/>
              <a:p>
                <a:r>
                  <a:rPr lang="it-IT">
                    <a:noFill/>
                  </a:rPr>
                  <a:t> </a:t>
                </a:r>
              </a:p>
            </p:txBody>
          </p:sp>
        </mc:Fallback>
      </mc:AlternateContent>
      <p:grpSp>
        <p:nvGrpSpPr>
          <p:cNvPr id="13" name="Gruppo 12">
            <a:extLst>
              <a:ext uri="{FF2B5EF4-FFF2-40B4-BE49-F238E27FC236}">
                <a16:creationId xmlns:a16="http://schemas.microsoft.com/office/drawing/2014/main" id="{0189C8F1-F060-1312-70BA-3F7E0666FFD7}"/>
              </a:ext>
            </a:extLst>
          </p:cNvPr>
          <p:cNvGrpSpPr/>
          <p:nvPr/>
        </p:nvGrpSpPr>
        <p:grpSpPr>
          <a:xfrm>
            <a:off x="514754" y="4799590"/>
            <a:ext cx="8470405" cy="844014"/>
            <a:chOff x="673479" y="5581165"/>
            <a:chExt cx="8470405" cy="844014"/>
          </a:xfrm>
        </p:grpSpPr>
        <p:sp>
          <p:nvSpPr>
            <p:cNvPr id="15" name="CasellaDiTesto 14">
              <a:extLst>
                <a:ext uri="{FF2B5EF4-FFF2-40B4-BE49-F238E27FC236}">
                  <a16:creationId xmlns:a16="http://schemas.microsoft.com/office/drawing/2014/main" id="{9E54F868-FDBA-7CAC-D890-A8E37487FFC9}"/>
                </a:ext>
              </a:extLst>
            </p:cNvPr>
            <p:cNvSpPr txBox="1"/>
            <p:nvPr/>
          </p:nvSpPr>
          <p:spPr>
            <a:xfrm>
              <a:off x="673479" y="5772340"/>
              <a:ext cx="6090129" cy="461665"/>
            </a:xfrm>
            <a:prstGeom prst="rect">
              <a:avLst/>
            </a:prstGeom>
            <a:solidFill>
              <a:schemeClr val="accent3">
                <a:lumMod val="20000"/>
                <a:lumOff val="80000"/>
              </a:schemeClr>
            </a:solidFill>
          </p:spPr>
          <p:txBody>
            <a:bodyPr wrap="none" rtlCol="0">
              <a:spAutoFit/>
            </a:bodyPr>
            <a:lstStyle/>
            <a:p>
              <a:r>
                <a:rPr lang="it-IT" sz="2400" dirty="0">
                  <a:latin typeface="Times New Roman" panose="02020603050405020304" pitchFamily="18" charset="0"/>
                  <a:cs typeface="Times New Roman" panose="02020603050405020304" pitchFamily="18" charset="0"/>
                </a:rPr>
                <a:t>for 2&lt;</a:t>
              </a:r>
              <a:r>
                <a:rPr lang="it-IT" sz="2400" dirty="0">
                  <a:latin typeface="Symbol" pitchFamily="2" charset="2"/>
                  <a:cs typeface="Times New Roman" panose="02020603050405020304" pitchFamily="18" charset="0"/>
                </a:rPr>
                <a:t>m&lt;3</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crucial</a:t>
              </a:r>
              <a:r>
                <a:rPr lang="it-IT" sz="2400" dirty="0">
                  <a:latin typeface="Times New Roman" panose="02020603050405020304" pitchFamily="18" charset="0"/>
                  <a:cs typeface="Times New Roman" panose="02020603050405020304" pitchFamily="18" charset="0"/>
                </a:rPr>
                <a:t> events </a:t>
              </a:r>
              <a:r>
                <a:rPr lang="it-IT" sz="2400" dirty="0" err="1">
                  <a:latin typeface="Times New Roman" panose="02020603050405020304" pitchFamily="18" charset="0"/>
                  <a:cs typeface="Times New Roman" panose="02020603050405020304" pitchFamily="18" charset="0"/>
                </a:rPr>
                <a:t>generates</a:t>
              </a:r>
              <a:r>
                <a:rPr lang="it-IT" sz="2400" dirty="0">
                  <a:latin typeface="Times New Roman" panose="02020603050405020304" pitchFamily="18" charset="0"/>
                  <a:cs typeface="Times New Roman" panose="02020603050405020304" pitchFamily="18" charset="0"/>
                </a:rPr>
                <a:t> the scaling </a:t>
              </a:r>
              <a:r>
                <a:rPr lang="it-IT" sz="2400" dirty="0">
                  <a:latin typeface="Symbol" panose="05050102010706020507" pitchFamily="18" charset="2"/>
                  <a:cs typeface="Times New Roman" panose="02020603050405020304" pitchFamily="18" charset="0"/>
                </a:rPr>
                <a:t>d</a:t>
              </a:r>
            </a:p>
          </p:txBody>
        </p:sp>
        <mc:AlternateContent xmlns:mc="http://schemas.openxmlformats.org/markup-compatibility/2006">
          <mc:Choice xmlns:a14="http://schemas.microsoft.com/office/drawing/2010/main" Requires="a14">
            <p:sp>
              <p:nvSpPr>
                <p:cNvPr id="16" name="CasellaDiTesto 15">
                  <a:extLst>
                    <a:ext uri="{FF2B5EF4-FFF2-40B4-BE49-F238E27FC236}">
                      <a16:creationId xmlns:a16="http://schemas.microsoft.com/office/drawing/2014/main" id="{5B1EB4D3-F916-1AE5-ED8E-FB55AA1EE742}"/>
                    </a:ext>
                  </a:extLst>
                </p:cNvPr>
                <p:cNvSpPr txBox="1"/>
                <p:nvPr/>
              </p:nvSpPr>
              <p:spPr>
                <a:xfrm>
                  <a:off x="7600385" y="5581165"/>
                  <a:ext cx="1543499" cy="844014"/>
                </a:xfrm>
                <a:prstGeom prst="rect">
                  <a:avLst/>
                </a:prstGeom>
                <a:solidFill>
                  <a:schemeClr val="bg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𝛿</m:t>
                        </m:r>
                        <m:r>
                          <a:rPr lang="it-IT" sz="2400" b="0" i="1" smtClean="0">
                            <a:latin typeface="Cambria Math"/>
                            <a:ea typeface="Cambria Math"/>
                          </a:rPr>
                          <m:t>=</m:t>
                        </m:r>
                        <m:f>
                          <m:fPr>
                            <m:ctrlPr>
                              <a:rPr lang="it-IT" sz="2400" b="0" i="1" smtClean="0">
                                <a:latin typeface="Cambria Math" panose="02040503050406030204" pitchFamily="18" charset="0"/>
                                <a:ea typeface="Cambria Math"/>
                              </a:rPr>
                            </m:ctrlPr>
                          </m:fPr>
                          <m:num>
                            <m:r>
                              <a:rPr lang="it-IT" sz="2400" b="0" i="1" smtClean="0">
                                <a:latin typeface="Cambria Math"/>
                                <a:ea typeface="Cambria Math"/>
                              </a:rPr>
                              <m:t>1</m:t>
                            </m:r>
                          </m:num>
                          <m:den>
                            <m:r>
                              <a:rPr lang="it-IT" sz="2400" b="0" i="1" smtClean="0">
                                <a:latin typeface="Cambria Math"/>
                                <a:ea typeface="Cambria Math"/>
                              </a:rPr>
                              <m:t>𝜇</m:t>
                            </m:r>
                            <m:r>
                              <a:rPr lang="it-IT" sz="2400" b="0" i="1" smtClean="0">
                                <a:latin typeface="Cambria Math"/>
                                <a:ea typeface="Cambria Math"/>
                              </a:rPr>
                              <m:t>−1</m:t>
                            </m:r>
                          </m:den>
                        </m:f>
                      </m:oMath>
                    </m:oMathPara>
                  </a14:m>
                  <a:endParaRPr lang="en-US" sz="2400" dirty="0"/>
                </a:p>
              </p:txBody>
            </p:sp>
          </mc:Choice>
          <mc:Fallback>
            <p:sp>
              <p:nvSpPr>
                <p:cNvPr id="16" name="CasellaDiTesto 15">
                  <a:extLst>
                    <a:ext uri="{FF2B5EF4-FFF2-40B4-BE49-F238E27FC236}">
                      <a16:creationId xmlns:a16="http://schemas.microsoft.com/office/drawing/2014/main" id="{5B1EB4D3-F916-1AE5-ED8E-FB55AA1EE742}"/>
                    </a:ext>
                  </a:extLst>
                </p:cNvPr>
                <p:cNvSpPr txBox="1">
                  <a:spLocks noRot="1" noChangeAspect="1" noMove="1" noResize="1" noEditPoints="1" noAdjustHandles="1" noChangeArrowheads="1" noChangeShapeType="1" noTextEdit="1"/>
                </p:cNvSpPr>
                <p:nvPr/>
              </p:nvSpPr>
              <p:spPr>
                <a:xfrm>
                  <a:off x="7600385" y="5581165"/>
                  <a:ext cx="1543499" cy="844014"/>
                </a:xfrm>
                <a:prstGeom prst="rect">
                  <a:avLst/>
                </a:prstGeom>
                <a:blipFill>
                  <a:blip r:embed="rId5"/>
                  <a:stretch>
                    <a:fillRect/>
                  </a:stretch>
                </a:blipFill>
                <a:ln>
                  <a:noFill/>
                </a:ln>
              </p:spPr>
              <p:txBody>
                <a:bodyPr/>
                <a:lstStyle/>
                <a:p>
                  <a:r>
                    <a:rPr lang="it-IT">
                      <a:noFill/>
                    </a:rPr>
                    <a:t> </a:t>
                  </a:r>
                </a:p>
              </p:txBody>
            </p:sp>
          </mc:Fallback>
        </mc:AlternateContent>
      </p:grpSp>
      <p:sp>
        <p:nvSpPr>
          <p:cNvPr id="17" name="CasellaDiTesto 16">
            <a:extLst>
              <a:ext uri="{FF2B5EF4-FFF2-40B4-BE49-F238E27FC236}">
                <a16:creationId xmlns:a16="http://schemas.microsoft.com/office/drawing/2014/main" id="{F5CDB7D1-17D8-E854-2881-DC53FE81BEB8}"/>
              </a:ext>
            </a:extLst>
          </p:cNvPr>
          <p:cNvSpPr txBox="1"/>
          <p:nvPr/>
        </p:nvSpPr>
        <p:spPr>
          <a:xfrm>
            <a:off x="514754" y="4326084"/>
            <a:ext cx="10175944" cy="461665"/>
          </a:xfrm>
          <a:prstGeom prst="rect">
            <a:avLst/>
          </a:prstGeom>
          <a:noFill/>
        </p:spPr>
        <p:txBody>
          <a:bodyPr wrap="square">
            <a:spAutoFit/>
          </a:bodyPr>
          <a:lstStyle/>
          <a:p>
            <a:r>
              <a:rPr lang="en-US" sz="2400" b="1" dirty="0">
                <a:solidFill>
                  <a:srgbClr val="FF0000"/>
                </a:solidFill>
              </a:rPr>
              <a:t>Crucial events are events corresponding to the condition 1&lt;</a:t>
            </a:r>
            <a:r>
              <a:rPr lang="el-GR" sz="2400" b="1" dirty="0">
                <a:solidFill>
                  <a:srgbClr val="FF0000"/>
                </a:solidFill>
              </a:rPr>
              <a:t>μ</a:t>
            </a:r>
            <a:r>
              <a:rPr lang="it-IT" sz="2400" b="1" dirty="0">
                <a:solidFill>
                  <a:srgbClr val="FF0000"/>
                </a:solidFill>
              </a:rPr>
              <a:t>&lt;3</a:t>
            </a:r>
            <a:endParaRPr lang="it-IT" sz="2400" b="1" dirty="0"/>
          </a:p>
        </p:txBody>
      </p:sp>
      <p:sp>
        <p:nvSpPr>
          <p:cNvPr id="18" name="Freccia in giù 17">
            <a:extLst>
              <a:ext uri="{FF2B5EF4-FFF2-40B4-BE49-F238E27FC236}">
                <a16:creationId xmlns:a16="http://schemas.microsoft.com/office/drawing/2014/main" id="{51FF1878-8B5E-B60B-C961-176F5B1DAA9A}"/>
              </a:ext>
            </a:extLst>
          </p:cNvPr>
          <p:cNvSpPr/>
          <p:nvPr/>
        </p:nvSpPr>
        <p:spPr>
          <a:xfrm rot="16200000">
            <a:off x="6821067" y="5042956"/>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291E8405-2BCC-164F-8D34-8045F0C34E3D}"/>
              </a:ext>
            </a:extLst>
          </p:cNvPr>
          <p:cNvSpPr txBox="1"/>
          <p:nvPr/>
        </p:nvSpPr>
        <p:spPr>
          <a:xfrm>
            <a:off x="514754" y="5609993"/>
            <a:ext cx="5428846" cy="830997"/>
          </a:xfrm>
          <a:prstGeom prst="rect">
            <a:avLst/>
          </a:prstGeom>
          <a:solidFill>
            <a:schemeClr val="accent6">
              <a:lumMod val="20000"/>
              <a:lumOff val="80000"/>
            </a:schemeClr>
          </a:solidFill>
        </p:spPr>
        <p:txBody>
          <a:bodyPr wrap="square" rtlCol="0">
            <a:spAutoFit/>
          </a:bodyPr>
          <a:lstStyle/>
          <a:p>
            <a:pPr algn="just"/>
            <a:r>
              <a:rPr lang="it-IT" sz="2400" dirty="0" err="1">
                <a:latin typeface="Times New Roman" panose="02020603050405020304" pitchFamily="18" charset="0"/>
                <a:cs typeface="Times New Roman" panose="02020603050405020304" pitchFamily="18" charset="0"/>
              </a:rPr>
              <a:t>crucial</a:t>
            </a:r>
            <a:r>
              <a:rPr lang="it-IT" sz="2400" dirty="0">
                <a:latin typeface="Times New Roman" panose="02020603050405020304" pitchFamily="18" charset="0"/>
                <a:cs typeface="Times New Roman" panose="02020603050405020304" pitchFamily="18" charset="0"/>
              </a:rPr>
              <a:t> events with </a:t>
            </a:r>
            <a:r>
              <a:rPr lang="it-IT" sz="2400" dirty="0">
                <a:latin typeface="Symbol" pitchFamily="2" charset="2"/>
                <a:cs typeface="Times New Roman" panose="02020603050405020304" pitchFamily="18" charset="0"/>
              </a:rPr>
              <a:t>m</a:t>
            </a:r>
            <a:r>
              <a:rPr lang="it-IT" sz="2400" dirty="0">
                <a:latin typeface="Times New Roman" panose="02020603050405020304" pitchFamily="18" charset="0"/>
                <a:cs typeface="Times New Roman" panose="02020603050405020304" pitchFamily="18" charset="0"/>
              </a:rPr>
              <a:t> &gt; 3 generate the </a:t>
            </a:r>
            <a:r>
              <a:rPr lang="it-IT" sz="2400" dirty="0" err="1">
                <a:latin typeface="Times New Roman" panose="02020603050405020304" pitchFamily="18" charset="0"/>
                <a:cs typeface="Times New Roman" panose="02020603050405020304" pitchFamily="18" charset="0"/>
              </a:rPr>
              <a:t>ordinary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condition</a:t>
            </a:r>
            <a:r>
              <a:rPr lang="it-IT" sz="2400" dirty="0">
                <a:latin typeface="Times New Roman" panose="02020603050405020304" pitchFamily="18" charset="0"/>
                <a:cs typeface="Times New Roman" panose="02020603050405020304" pitchFamily="18" charset="0"/>
              </a:rPr>
              <a:t> of white </a:t>
            </a:r>
            <a:r>
              <a:rPr lang="it-IT" sz="2400" dirty="0" err="1">
                <a:latin typeface="Times New Roman" panose="02020603050405020304" pitchFamily="18" charset="0"/>
                <a:cs typeface="Times New Roman" panose="02020603050405020304" pitchFamily="18" charset="0"/>
              </a:rPr>
              <a:t>noise</a:t>
            </a:r>
            <a:r>
              <a:rPr lang="it-IT" sz="2400" dirty="0">
                <a:latin typeface="Times New Roman" panose="02020603050405020304" pitchFamily="18" charset="0"/>
                <a:cs typeface="Times New Roman" panose="02020603050405020304" pitchFamily="18" charset="0"/>
              </a:rPr>
              <a:t>. </a:t>
            </a:r>
          </a:p>
        </p:txBody>
      </p:sp>
      <p:grpSp>
        <p:nvGrpSpPr>
          <p:cNvPr id="21" name="Gruppo 20">
            <a:extLst>
              <a:ext uri="{FF2B5EF4-FFF2-40B4-BE49-F238E27FC236}">
                <a16:creationId xmlns:a16="http://schemas.microsoft.com/office/drawing/2014/main" id="{2850B189-9B7E-09DD-61B1-08AB0C3C27BB}"/>
              </a:ext>
            </a:extLst>
          </p:cNvPr>
          <p:cNvGrpSpPr/>
          <p:nvPr/>
        </p:nvGrpSpPr>
        <p:grpSpPr>
          <a:xfrm>
            <a:off x="6248401" y="5714902"/>
            <a:ext cx="4601979" cy="913022"/>
            <a:chOff x="345904" y="4646755"/>
            <a:chExt cx="5040587" cy="844014"/>
          </a:xfrm>
        </p:grpSpPr>
        <p:sp>
          <p:nvSpPr>
            <p:cNvPr id="22" name="Rettangolo 21">
              <a:extLst>
                <a:ext uri="{FF2B5EF4-FFF2-40B4-BE49-F238E27FC236}">
                  <a16:creationId xmlns:a16="http://schemas.microsoft.com/office/drawing/2014/main" id="{05D57297-844B-2338-5744-5B551E407022}"/>
                </a:ext>
              </a:extLst>
            </p:cNvPr>
            <p:cNvSpPr/>
            <p:nvPr/>
          </p:nvSpPr>
          <p:spPr>
            <a:xfrm>
              <a:off x="345904" y="4646755"/>
              <a:ext cx="4744164" cy="844014"/>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D46AF953-3D29-77B3-926A-A03867EC9196}"/>
                </a:ext>
              </a:extLst>
            </p:cNvPr>
            <p:cNvGrpSpPr/>
            <p:nvPr/>
          </p:nvGrpSpPr>
          <p:grpSpPr>
            <a:xfrm>
              <a:off x="825525" y="4653137"/>
              <a:ext cx="4560966" cy="703204"/>
              <a:chOff x="777284" y="2276872"/>
              <a:chExt cx="4560966" cy="703204"/>
            </a:xfrm>
            <a:noFill/>
          </p:grpSpPr>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15867334-6E47-F9AD-7D22-9532D68FFA30}"/>
                      </a:ext>
                    </a:extLst>
                  </p:cNvPr>
                  <p:cNvSpPr txBox="1"/>
                  <p:nvPr/>
                </p:nvSpPr>
                <p:spPr>
                  <a:xfrm>
                    <a:off x="777284" y="2349787"/>
                    <a:ext cx="1550506" cy="526554"/>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a:ea typeface="Cambria Math"/>
                            </a:rPr>
                            <m:t>𝜔</m:t>
                          </m:r>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a:ea typeface="Cambria Math"/>
                                    </a:rPr>
                                    <m:t>𝜔</m:t>
                                  </m:r>
                                </m:e>
                                <m:sup>
                                  <m:r>
                                    <a:rPr lang="en-US" b="0" i="1" smtClean="0">
                                      <a:latin typeface="Cambria Math" panose="02040503050406030204" pitchFamily="18" charset="0"/>
                                      <a:ea typeface="Cambria Math" panose="02040503050406030204" pitchFamily="18" charset="0"/>
                                    </a:rPr>
                                    <m:t>𝛽</m:t>
                                  </m:r>
                                </m:sup>
                              </m:sSup>
                            </m:den>
                          </m:f>
                        </m:oMath>
                      </m:oMathPara>
                    </a14:m>
                    <a:endParaRPr lang="it-IT" dirty="0"/>
                  </a:p>
                </p:txBody>
              </p:sp>
            </mc:Choice>
            <mc:Fallback xmlns="">
              <p:sp>
                <p:nvSpPr>
                  <p:cNvPr id="7" name="CasellaDiTesto 6">
                    <a:extLst>
                      <a:ext uri="{FF2B5EF4-FFF2-40B4-BE49-F238E27FC236}">
                        <a16:creationId xmlns="" xmlns:a16="http://schemas.microsoft.com/office/drawing/2014/main" xmlns:a14="http://schemas.microsoft.com/office/drawing/2010/main" id="{92F34CE3-662D-DF46-B91F-ED50A48E998C}"/>
                      </a:ext>
                    </a:extLst>
                  </p:cNvPr>
                  <p:cNvSpPr txBox="1">
                    <a:spLocks noRot="1" noChangeAspect="1" noMove="1" noResize="1" noEditPoints="1" noAdjustHandles="1" noChangeArrowheads="1" noChangeShapeType="1" noTextEdit="1"/>
                  </p:cNvSpPr>
                  <p:nvPr/>
                </p:nvSpPr>
                <p:spPr>
                  <a:xfrm>
                    <a:off x="777284" y="2349787"/>
                    <a:ext cx="1550506" cy="526554"/>
                  </a:xfrm>
                  <a:prstGeom prst="rect">
                    <a:avLst/>
                  </a:prstGeom>
                  <a:blipFill rotWithShape="1">
                    <a:blip r:embed="rId6"/>
                    <a:stretch>
                      <a:fillRect/>
                    </a:stretch>
                  </a:blipFill>
                  <a:ln>
                    <a:noFill/>
                  </a:ln>
                </p:spPr>
                <p:txBody>
                  <a:bodyPr/>
                  <a:lstStyle/>
                  <a:p>
                    <a:r>
                      <a:rPr lang="en-US">
                        <a:noFill/>
                      </a:rPr>
                      <a:t> </a:t>
                    </a:r>
                  </a:p>
                </p:txBody>
              </p:sp>
            </mc:Fallback>
          </mc:AlternateContent>
          <p:sp>
            <p:nvSpPr>
              <p:cNvPr id="25" name="CasellaDiTesto 24">
                <a:extLst>
                  <a:ext uri="{FF2B5EF4-FFF2-40B4-BE49-F238E27FC236}">
                    <a16:creationId xmlns:a16="http://schemas.microsoft.com/office/drawing/2014/main" id="{BC8BC4D3-A212-83F9-4747-15BD7B892303}"/>
                  </a:ext>
                </a:extLst>
              </p:cNvPr>
              <p:cNvSpPr txBox="1"/>
              <p:nvPr/>
            </p:nvSpPr>
            <p:spPr>
              <a:xfrm>
                <a:off x="2326143" y="2276872"/>
                <a:ext cx="1350050"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with </a:t>
                </a:r>
                <a:r>
                  <a:rPr lang="it-IT" sz="2000" dirty="0">
                    <a:latin typeface="Symbol" pitchFamily="2" charset="2"/>
                    <a:cs typeface="Times New Roman" panose="02020603050405020304" pitchFamily="18" charset="0"/>
                  </a:rPr>
                  <a:t>b</a:t>
                </a:r>
                <a:r>
                  <a:rPr lang="it-IT" sz="2000" dirty="0">
                    <a:latin typeface="Times New Roman" panose="02020603050405020304" pitchFamily="18" charset="0"/>
                    <a:cs typeface="Times New Roman" panose="02020603050405020304" pitchFamily="18" charset="0"/>
                  </a:rPr>
                  <a:t>=3-</a:t>
                </a:r>
                <a:r>
                  <a:rPr lang="it-IT" sz="2000" dirty="0">
                    <a:latin typeface="Symbol" pitchFamily="2" charset="2"/>
                    <a:cs typeface="Times New Roman" panose="02020603050405020304" pitchFamily="18" charset="0"/>
                  </a:rPr>
                  <a:t>m</a:t>
                </a:r>
                <a:endParaRPr lang="it-IT" sz="2000" dirty="0">
                  <a:latin typeface="Times New Roman" panose="02020603050405020304" pitchFamily="18" charset="0"/>
                  <a:cs typeface="Times New Roman" panose="02020603050405020304" pitchFamily="18" charset="0"/>
                </a:endParaRPr>
              </a:p>
            </p:txBody>
          </p:sp>
          <p:sp>
            <p:nvSpPr>
              <p:cNvPr id="26" name="CasellaDiTesto 25">
                <a:extLst>
                  <a:ext uri="{FF2B5EF4-FFF2-40B4-BE49-F238E27FC236}">
                    <a16:creationId xmlns:a16="http://schemas.microsoft.com/office/drawing/2014/main" id="{243AC96A-D44F-F5B1-200A-4FF0EEEAB6E8}"/>
                  </a:ext>
                </a:extLst>
              </p:cNvPr>
              <p:cNvSpPr txBox="1"/>
              <p:nvPr/>
            </p:nvSpPr>
            <p:spPr>
              <a:xfrm>
                <a:off x="3906448" y="2292387"/>
                <a:ext cx="1431802"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for 1&lt; </a:t>
                </a:r>
                <a:r>
                  <a:rPr lang="it-IT" sz="2000" dirty="0">
                    <a:latin typeface="Symbol" pitchFamily="2" charset="2"/>
                    <a:cs typeface="Times New Roman" panose="02020603050405020304" pitchFamily="18" charset="0"/>
                  </a:rPr>
                  <a:t>m </a:t>
                </a:r>
                <a:r>
                  <a:rPr lang="it-IT" sz="2000" dirty="0">
                    <a:latin typeface="Times New Roman" panose="02020603050405020304" pitchFamily="18" charset="0"/>
                    <a:cs typeface="Times New Roman" panose="02020603050405020304" pitchFamily="18" charset="0"/>
                  </a:rPr>
                  <a:t>&lt;3 </a:t>
                </a:r>
              </a:p>
            </p:txBody>
          </p:sp>
          <p:sp>
            <p:nvSpPr>
              <p:cNvPr id="27" name="CasellaDiTesto 26">
                <a:extLst>
                  <a:ext uri="{FF2B5EF4-FFF2-40B4-BE49-F238E27FC236}">
                    <a16:creationId xmlns:a16="http://schemas.microsoft.com/office/drawing/2014/main" id="{80CCA98A-0DFC-F2FA-C064-858BAA5BD46D}"/>
                  </a:ext>
                </a:extLst>
              </p:cNvPr>
              <p:cNvSpPr txBox="1"/>
              <p:nvPr/>
            </p:nvSpPr>
            <p:spPr>
              <a:xfrm>
                <a:off x="2332948" y="2548935"/>
                <a:ext cx="1117614"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with </a:t>
                </a:r>
                <a:r>
                  <a:rPr lang="it-IT" sz="2000" dirty="0">
                    <a:latin typeface="Symbol" pitchFamily="2" charset="2"/>
                    <a:cs typeface="Times New Roman" panose="02020603050405020304" pitchFamily="18" charset="0"/>
                  </a:rPr>
                  <a:t>b</a:t>
                </a:r>
                <a:r>
                  <a:rPr lang="it-IT" sz="2000" dirty="0">
                    <a:latin typeface="Times New Roman" panose="02020603050405020304" pitchFamily="18" charset="0"/>
                    <a:cs typeface="Times New Roman" panose="02020603050405020304" pitchFamily="18" charset="0"/>
                  </a:rPr>
                  <a:t>=0</a:t>
                </a:r>
              </a:p>
            </p:txBody>
          </p:sp>
          <p:sp>
            <p:nvSpPr>
              <p:cNvPr id="28" name="CasellaDiTesto 27">
                <a:extLst>
                  <a:ext uri="{FF2B5EF4-FFF2-40B4-BE49-F238E27FC236}">
                    <a16:creationId xmlns:a16="http://schemas.microsoft.com/office/drawing/2014/main" id="{2DF01596-3E99-0B95-8086-837C29DEADBF}"/>
                  </a:ext>
                </a:extLst>
              </p:cNvPr>
              <p:cNvSpPr txBox="1"/>
              <p:nvPr/>
            </p:nvSpPr>
            <p:spPr>
              <a:xfrm>
                <a:off x="3916764" y="2579966"/>
                <a:ext cx="1159292"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for </a:t>
                </a:r>
                <a:r>
                  <a:rPr lang="it-IT" sz="2000" dirty="0">
                    <a:latin typeface="Symbol" pitchFamily="2" charset="2"/>
                    <a:cs typeface="Times New Roman" panose="02020603050405020304" pitchFamily="18" charset="0"/>
                  </a:rPr>
                  <a:t>m </a:t>
                </a:r>
                <a:r>
                  <a:rPr lang="it-IT" sz="2000" dirty="0">
                    <a:latin typeface="Times New Roman" panose="02020603050405020304" pitchFamily="18" charset="0"/>
                    <a:cs typeface="Times New Roman" panose="02020603050405020304" pitchFamily="18" charset="0"/>
                  </a:rPr>
                  <a:t>&gt; 3 </a:t>
                </a:r>
              </a:p>
            </p:txBody>
          </p:sp>
        </p:grpSp>
      </p:grpSp>
      <p:sp>
        <p:nvSpPr>
          <p:cNvPr id="20" name="Freccia in giù 19">
            <a:extLst>
              <a:ext uri="{FF2B5EF4-FFF2-40B4-BE49-F238E27FC236}">
                <a16:creationId xmlns:a16="http://schemas.microsoft.com/office/drawing/2014/main" id="{9BAA949A-BF82-0372-E365-22A2889CC542}"/>
              </a:ext>
            </a:extLst>
          </p:cNvPr>
          <p:cNvSpPr/>
          <p:nvPr/>
        </p:nvSpPr>
        <p:spPr>
          <a:xfrm rot="16200000">
            <a:off x="6246252" y="5838585"/>
            <a:ext cx="404408" cy="40011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6905AFD3-20F0-3C61-49F1-20CDA487ACA2}"/>
              </a:ext>
            </a:extLst>
          </p:cNvPr>
          <p:cNvSpPr txBox="1"/>
          <p:nvPr/>
        </p:nvSpPr>
        <p:spPr>
          <a:xfrm>
            <a:off x="3957368" y="6504800"/>
            <a:ext cx="4194546" cy="338554"/>
          </a:xfrm>
          <a:prstGeom prst="rect">
            <a:avLst/>
          </a:prstGeom>
          <a:noFill/>
        </p:spPr>
        <p:txBody>
          <a:bodyPr wrap="none" rtlCol="0">
            <a:spAutoFit/>
          </a:bodyPr>
          <a:lstStyle/>
          <a:p>
            <a:r>
              <a:rPr lang="it-IT" sz="1600" dirty="0">
                <a:solidFill>
                  <a:srgbClr val="0070C0"/>
                </a:solidFill>
                <a:latin typeface="+mj-lt"/>
                <a:cs typeface="Times New Roman" panose="02020603050405020304" pitchFamily="18" charset="0"/>
              </a:rPr>
              <a:t>P. </a:t>
            </a:r>
            <a:r>
              <a:rPr lang="it-IT" sz="1600" dirty="0" err="1">
                <a:solidFill>
                  <a:srgbClr val="0070C0"/>
                </a:solidFill>
                <a:latin typeface="+mj-lt"/>
                <a:cs typeface="Times New Roman" panose="02020603050405020304" pitchFamily="18" charset="0"/>
              </a:rPr>
              <a:t>Allegrini</a:t>
            </a:r>
            <a:r>
              <a:rPr lang="it-IT" sz="1600" dirty="0">
                <a:solidFill>
                  <a:srgbClr val="0070C0"/>
                </a:solidFill>
                <a:latin typeface="+mj-lt"/>
                <a:cs typeface="Times New Roman" panose="02020603050405020304" pitchFamily="18" charset="0"/>
              </a:rPr>
              <a:t> et al. </a:t>
            </a:r>
            <a:r>
              <a:rPr lang="it-IT" sz="1600" dirty="0" err="1">
                <a:solidFill>
                  <a:srgbClr val="0070C0"/>
                </a:solidFill>
                <a:latin typeface="+mj-lt"/>
                <a:cs typeface="Times New Roman" panose="02020603050405020304" pitchFamily="18" charset="0"/>
              </a:rPr>
              <a:t>Phys</a:t>
            </a:r>
            <a:r>
              <a:rPr lang="it-IT" sz="1600" dirty="0">
                <a:solidFill>
                  <a:srgbClr val="0070C0"/>
                </a:solidFill>
                <a:latin typeface="+mj-lt"/>
                <a:cs typeface="Times New Roman" panose="02020603050405020304" pitchFamily="18" charset="0"/>
              </a:rPr>
              <a:t>. Rev. E 80, 061914 (2009)</a:t>
            </a:r>
          </a:p>
        </p:txBody>
      </p:sp>
    </p:spTree>
    <p:extLst>
      <p:ext uri="{BB962C8B-B14F-4D97-AF65-F5344CB8AC3E}">
        <p14:creationId xmlns:p14="http://schemas.microsoft.com/office/powerpoint/2010/main" val="2556675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4E0D6E7-2936-2A51-037A-2B6DA2177FD2}"/>
              </a:ext>
            </a:extLst>
          </p:cNvPr>
          <p:cNvSpPr txBox="1"/>
          <p:nvPr/>
        </p:nvSpPr>
        <p:spPr>
          <a:xfrm>
            <a:off x="366408" y="97276"/>
            <a:ext cx="11627795" cy="769441"/>
          </a:xfrm>
          <a:prstGeom prst="rect">
            <a:avLst/>
          </a:prstGeom>
          <a:noFill/>
        </p:spPr>
        <p:txBody>
          <a:bodyPr wrap="square" rtlCol="0">
            <a:spAutoFit/>
          </a:bodyPr>
          <a:lstStyle/>
          <a:p>
            <a:r>
              <a:rPr lang="it-IT" sz="4400" dirty="0" err="1">
                <a:latin typeface="+mj-lt"/>
              </a:rPr>
              <a:t>Measurements</a:t>
            </a:r>
            <a:r>
              <a:rPr lang="it-IT" sz="4400" dirty="0">
                <a:latin typeface="+mj-lt"/>
              </a:rPr>
              <a:t> - </a:t>
            </a:r>
            <a:r>
              <a:rPr lang="it-IT" sz="4400" i="1" dirty="0">
                <a:solidFill>
                  <a:srgbClr val="0070C0"/>
                </a:solidFill>
                <a:cs typeface="Times New Roman" panose="02020603050405020304" pitchFamily="18" charset="0"/>
              </a:rPr>
              <a:t>The </a:t>
            </a:r>
            <a:r>
              <a:rPr lang="it-IT" sz="4400" i="1" dirty="0" err="1">
                <a:solidFill>
                  <a:srgbClr val="0070C0"/>
                </a:solidFill>
                <a:cs typeface="Times New Roman" panose="02020603050405020304" pitchFamily="18" charset="0"/>
              </a:rPr>
              <a:t>Diffusion</a:t>
            </a:r>
            <a:r>
              <a:rPr lang="it-IT" sz="4400" i="1" dirty="0">
                <a:solidFill>
                  <a:srgbClr val="0070C0"/>
                </a:solidFill>
                <a:cs typeface="Times New Roman" panose="02020603050405020304" pitchFamily="18" charset="0"/>
              </a:rPr>
              <a:t> </a:t>
            </a:r>
            <a:r>
              <a:rPr lang="it-IT" sz="4400" i="1" dirty="0" err="1">
                <a:solidFill>
                  <a:srgbClr val="0070C0"/>
                </a:solidFill>
                <a:cs typeface="Times New Roman" panose="02020603050405020304" pitchFamily="18" charset="0"/>
              </a:rPr>
              <a:t>Entropy</a:t>
            </a:r>
            <a:r>
              <a:rPr lang="it-IT" sz="4400" i="1" dirty="0">
                <a:solidFill>
                  <a:srgbClr val="0070C0"/>
                </a:solidFill>
                <a:cs typeface="Times New Roman" panose="02020603050405020304" pitchFamily="18" charset="0"/>
              </a:rPr>
              <a:t> Analysis</a:t>
            </a:r>
            <a:endParaRPr lang="it-IT" sz="4400" i="1" dirty="0">
              <a:solidFill>
                <a:srgbClr val="0070C0"/>
              </a:solidFill>
            </a:endParaRPr>
          </a:p>
        </p:txBody>
      </p:sp>
      <p:pic>
        <p:nvPicPr>
          <p:cNvPr id="5" name="Immagine 4">
            <a:extLst>
              <a:ext uri="{FF2B5EF4-FFF2-40B4-BE49-F238E27FC236}">
                <a16:creationId xmlns:a16="http://schemas.microsoft.com/office/drawing/2014/main" id="{723D70F2-C111-04FF-C2FB-C6EB8911454A}"/>
              </a:ext>
            </a:extLst>
          </p:cNvPr>
          <p:cNvPicPr/>
          <p:nvPr/>
        </p:nvPicPr>
        <p:blipFill>
          <a:blip r:embed="rId2">
            <a:extLst>
              <a:ext uri="{28A0092B-C50C-407E-A947-70E740481C1C}">
                <a14:useLocalDpi xmlns:a14="http://schemas.microsoft.com/office/drawing/2010/main" val="0"/>
              </a:ext>
            </a:extLst>
          </a:blip>
          <a:stretch>
            <a:fillRect/>
          </a:stretch>
        </p:blipFill>
        <p:spPr>
          <a:xfrm>
            <a:off x="646489" y="908691"/>
            <a:ext cx="4686218" cy="4092654"/>
          </a:xfrm>
          <a:prstGeom prst="rect">
            <a:avLst/>
          </a:prstGeom>
        </p:spPr>
      </p:pic>
      <p:pic>
        <p:nvPicPr>
          <p:cNvPr id="6" name="Immagine 5">
            <a:extLst>
              <a:ext uri="{FF2B5EF4-FFF2-40B4-BE49-F238E27FC236}">
                <a16:creationId xmlns:a16="http://schemas.microsoft.com/office/drawing/2014/main" id="{88232677-024A-E2D1-26E6-8C8738766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305" y="1256094"/>
            <a:ext cx="4401953" cy="3745251"/>
          </a:xfrm>
          <a:prstGeom prst="rect">
            <a:avLst/>
          </a:prstGeom>
        </p:spPr>
      </p:pic>
      <p:sp>
        <p:nvSpPr>
          <p:cNvPr id="7" name="CasellaDiTesto 6">
            <a:extLst>
              <a:ext uri="{FF2B5EF4-FFF2-40B4-BE49-F238E27FC236}">
                <a16:creationId xmlns:a16="http://schemas.microsoft.com/office/drawing/2014/main" id="{745D7C43-18B4-2538-D129-3B44BBFD074E}"/>
              </a:ext>
            </a:extLst>
          </p:cNvPr>
          <p:cNvSpPr txBox="1"/>
          <p:nvPr/>
        </p:nvSpPr>
        <p:spPr>
          <a:xfrm>
            <a:off x="9666554" y="1256094"/>
            <a:ext cx="790535" cy="400110"/>
          </a:xfrm>
          <a:prstGeom prst="rect">
            <a:avLst/>
          </a:prstGeom>
          <a:solidFill>
            <a:srgbClr val="FFC000"/>
          </a:solidFill>
          <a:ln>
            <a:solidFill>
              <a:srgbClr val="0070C0"/>
            </a:solidFill>
          </a:ln>
        </p:spPr>
        <p:txBody>
          <a:bodyPr wrap="square" rtlCol="0">
            <a:spAutoFit/>
          </a:bodyPr>
          <a:lstStyle/>
          <a:p>
            <a:r>
              <a:rPr lang="it-IT" sz="2000">
                <a:latin typeface="Times New Roman" panose="02020603050405020304" pitchFamily="18" charset="0"/>
                <a:cs typeface="Times New Roman" panose="02020603050405020304" pitchFamily="18" charset="0"/>
              </a:rPr>
              <a:t>dark</a:t>
            </a:r>
          </a:p>
        </p:txBody>
      </p:sp>
      <p:sp>
        <p:nvSpPr>
          <p:cNvPr id="8" name="CasellaDiTesto 7">
            <a:extLst>
              <a:ext uri="{FF2B5EF4-FFF2-40B4-BE49-F238E27FC236}">
                <a16:creationId xmlns:a16="http://schemas.microsoft.com/office/drawing/2014/main" id="{1AF81863-55DF-3B00-4E56-F442C54C7A2D}"/>
              </a:ext>
            </a:extLst>
          </p:cNvPr>
          <p:cNvSpPr txBox="1"/>
          <p:nvPr/>
        </p:nvSpPr>
        <p:spPr>
          <a:xfrm>
            <a:off x="4180965" y="1256094"/>
            <a:ext cx="913313" cy="400110"/>
          </a:xfrm>
          <a:prstGeom prst="rect">
            <a:avLst/>
          </a:prstGeom>
          <a:solidFill>
            <a:srgbClr val="CDEAFF"/>
          </a:solidFill>
          <a:ln>
            <a:solidFill>
              <a:srgbClr val="0070C0"/>
            </a:solidFill>
          </a:ln>
        </p:spPr>
        <p:txBody>
          <a:bodyPr wrap="square" rtlCol="0">
            <a:spAutoFit/>
          </a:bodyPr>
          <a:lstStyle/>
          <a:p>
            <a:r>
              <a:rPr lang="it-IT" sz="2000" err="1">
                <a:latin typeface="Times New Roman" panose="02020603050405020304" pitchFamily="18" charset="0"/>
                <a:cs typeface="Times New Roman" panose="02020603050405020304" pitchFamily="18" charset="0"/>
              </a:rPr>
              <a:t>seeds</a:t>
            </a:r>
            <a:endParaRPr lang="it-IT" sz="2000">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CA7CA32E-1EAC-DC44-1A8B-EF4A011F15E4}"/>
              </a:ext>
            </a:extLst>
          </p:cNvPr>
          <p:cNvSpPr txBox="1"/>
          <p:nvPr/>
        </p:nvSpPr>
        <p:spPr>
          <a:xfrm>
            <a:off x="646489" y="5222845"/>
            <a:ext cx="10332134" cy="1200329"/>
          </a:xfrm>
          <a:prstGeom prst="rect">
            <a:avLst/>
          </a:prstGeom>
          <a:solidFill>
            <a:schemeClr val="bg1"/>
          </a:solidFill>
        </p:spPr>
        <p:txBody>
          <a:bodyPr wrap="square" rtlCol="0">
            <a:spAutoFit/>
          </a:bodyPr>
          <a:lstStyle/>
          <a:p>
            <a:pPr algn="just"/>
            <a:r>
              <a:rPr lang="it-IT" sz="2400" dirty="0" err="1">
                <a:latin typeface="Times New Roman" panose="02020603050405020304" pitchFamily="18" charset="0"/>
                <a:cs typeface="Times New Roman" panose="02020603050405020304" pitchFamily="18" charset="0"/>
              </a:rPr>
              <a:t>Without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seeds</a:t>
            </a:r>
            <a:r>
              <a:rPr lang="it-IT" sz="2400" dirty="0">
                <a:latin typeface="Times New Roman" panose="02020603050405020304" pitchFamily="18" charset="0"/>
                <a:cs typeface="Times New Roman" panose="02020603050405020304" pitchFamily="18" charset="0"/>
              </a:rPr>
              <a:t> </a:t>
            </a:r>
            <a:r>
              <a:rPr lang="it-IT" sz="2400" dirty="0">
                <a:latin typeface="Symbol" panose="05050102010706020507" pitchFamily="18" charset="2"/>
                <a:cs typeface="Times New Roman" panose="02020603050405020304" pitchFamily="18" charset="0"/>
              </a:rPr>
              <a:t>m</a:t>
            </a:r>
            <a:r>
              <a:rPr lang="it-IT" sz="2400" dirty="0">
                <a:latin typeface="Times New Roman" panose="02020603050405020304" pitchFamily="18" charset="0"/>
                <a:cs typeface="Times New Roman" panose="02020603050405020304" pitchFamily="18" charset="0"/>
              </a:rPr>
              <a:t>=2.73, close to 3 </a:t>
            </a:r>
            <a:r>
              <a:rPr lang="it-IT" sz="2400" dirty="0" err="1">
                <a:latin typeface="Times New Roman" panose="02020603050405020304" pitchFamily="18" charset="0"/>
                <a:cs typeface="Times New Roman" panose="02020603050405020304" pitchFamily="18" charset="0"/>
              </a:rPr>
              <a:t>which</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border</a:t>
            </a:r>
            <a:r>
              <a:rPr lang="it-IT" sz="2400" dirty="0">
                <a:latin typeface="Times New Roman" panose="02020603050405020304" pitchFamily="18" charset="0"/>
                <a:cs typeface="Times New Roman" panose="02020603050405020304" pitchFamily="18" charset="0"/>
              </a:rPr>
              <a:t> of the </a:t>
            </a:r>
            <a:r>
              <a:rPr lang="it-IT" sz="2400" dirty="0" err="1">
                <a:latin typeface="Times New Roman" panose="02020603050405020304" pitchFamily="18" charset="0"/>
                <a:cs typeface="Times New Roman" panose="02020603050405020304" pitchFamily="18" charset="0"/>
              </a:rPr>
              <a:t>ordinary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statistics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while</a:t>
            </a:r>
            <a:r>
              <a:rPr lang="it-IT" sz="2400" dirty="0">
                <a:latin typeface="Times New Roman" panose="02020603050405020304" pitchFamily="18" charset="0"/>
                <a:cs typeface="Times New Roman" panose="02020603050405020304" pitchFamily="18" charset="0"/>
              </a:rPr>
              <a:t> with </a:t>
            </a:r>
            <a:r>
              <a:rPr lang="it-IT" sz="2400" dirty="0" err="1">
                <a:latin typeface="Times New Roman" panose="02020603050405020304" pitchFamily="18" charset="0"/>
                <a:cs typeface="Times New Roman" panose="02020603050405020304" pitchFamily="18" charset="0"/>
              </a:rPr>
              <a:t>seeds</a:t>
            </a:r>
            <a:r>
              <a:rPr lang="it-IT" sz="2400" dirty="0">
                <a:latin typeface="Times New Roman" panose="02020603050405020304" pitchFamily="18" charset="0"/>
                <a:cs typeface="Times New Roman" panose="02020603050405020304" pitchFamily="18" charset="0"/>
              </a:rPr>
              <a:t> </a:t>
            </a:r>
            <a:r>
              <a:rPr lang="it-IT" sz="2400" dirty="0">
                <a:latin typeface="Symbol" panose="05050102010706020507" pitchFamily="18" charset="2"/>
                <a:cs typeface="Times New Roman" panose="02020603050405020304" pitchFamily="18" charset="0"/>
              </a:rPr>
              <a:t>m</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goes</a:t>
            </a:r>
            <a:r>
              <a:rPr lang="it-IT" sz="2400" dirty="0">
                <a:latin typeface="Times New Roman" panose="02020603050405020304" pitchFamily="18" charset="0"/>
                <a:cs typeface="Times New Roman" panose="02020603050405020304" pitchFamily="18" charset="0"/>
              </a:rPr>
              <a:t> from 2.29 to 2.44 - </a:t>
            </a:r>
            <a:r>
              <a:rPr lang="it-IT" sz="2400" dirty="0" err="1">
                <a:latin typeface="Times New Roman" panose="02020603050405020304" pitchFamily="18" charset="0"/>
                <a:cs typeface="Times New Roman" panose="02020603050405020304" pitchFamily="18" charset="0"/>
              </a:rPr>
              <a:t>much</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less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than</a:t>
            </a:r>
            <a:r>
              <a:rPr lang="it-IT" sz="2400" dirty="0">
                <a:latin typeface="Times New Roman" panose="02020603050405020304" pitchFamily="18" charset="0"/>
                <a:cs typeface="Times New Roman" panose="02020603050405020304" pitchFamily="18" charset="0"/>
              </a:rPr>
              <a:t> 3. The </a:t>
            </a:r>
            <a:r>
              <a:rPr lang="it-IT" sz="2400" dirty="0" err="1">
                <a:latin typeface="Times New Roman" panose="02020603050405020304" pitchFamily="18" charset="0"/>
                <a:cs typeface="Times New Roman" panose="02020603050405020304" pitchFamily="18" charset="0"/>
              </a:rPr>
              <a:t>difference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between</a:t>
            </a:r>
            <a:r>
              <a:rPr lang="it-IT" sz="2400" dirty="0">
                <a:latin typeface="Times New Roman" panose="02020603050405020304" pitchFamily="18" charset="0"/>
                <a:cs typeface="Times New Roman" panose="02020603050405020304" pitchFamily="18" charset="0"/>
              </a:rPr>
              <a:t> dark and </a:t>
            </a:r>
            <a:r>
              <a:rPr lang="it-IT" sz="2400" dirty="0" err="1">
                <a:latin typeface="Times New Roman" panose="02020603050405020304" pitchFamily="18" charset="0"/>
                <a:cs typeface="Times New Roman" panose="02020603050405020304" pitchFamily="18" charset="0"/>
              </a:rPr>
              <a:t>seeds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clearly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shown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78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1707564-71C0-DDE8-C4B8-50FE7751F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905" y="1636158"/>
            <a:ext cx="7247107" cy="484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a:extLst>
              <a:ext uri="{FF2B5EF4-FFF2-40B4-BE49-F238E27FC236}">
                <a16:creationId xmlns:a16="http://schemas.microsoft.com/office/drawing/2014/main" id="{85D15777-393C-8A84-4DF4-882F1DDBAB34}"/>
              </a:ext>
            </a:extLst>
          </p:cNvPr>
          <p:cNvSpPr txBox="1"/>
          <p:nvPr/>
        </p:nvSpPr>
        <p:spPr>
          <a:xfrm>
            <a:off x="714070" y="866717"/>
            <a:ext cx="10932470" cy="830997"/>
          </a:xfrm>
          <a:prstGeom prst="rect">
            <a:avLst/>
          </a:prstGeom>
          <a:noFill/>
          <a:ln w="28575">
            <a:solidFill>
              <a:srgbClr val="FF0000"/>
            </a:solidFill>
          </a:ln>
        </p:spPr>
        <p:txBody>
          <a:bodyPr wrap="square" rtlCol="0">
            <a:spAutoFit/>
          </a:bodyPr>
          <a:lstStyle/>
          <a:p>
            <a:pPr algn="just"/>
            <a:r>
              <a:rPr lang="it-IT" sz="2400">
                <a:latin typeface="Symbol" panose="05050102010706020507" pitchFamily="18" charset="2"/>
                <a:cs typeface="Times New Roman" panose="02020603050405020304" pitchFamily="18" charset="0"/>
              </a:rPr>
              <a:t>m</a:t>
            </a:r>
            <a:r>
              <a:rPr lang="it-IT" sz="2400">
                <a:latin typeface="Times New Roman" panose="02020603050405020304" pitchFamily="18" charset="0"/>
                <a:cs typeface="Times New Roman" panose="02020603050405020304" pitchFamily="18" charset="0"/>
              </a:rPr>
              <a:t> varies from a value of about 2.6 to one of almost 3.0 going from region #1 to region #6 – the dark counting gives </a:t>
            </a:r>
            <a:r>
              <a:rPr lang="it-IT" sz="2400">
                <a:latin typeface="Symbol" panose="05050102010706020507" pitchFamily="18" charset="2"/>
                <a:cs typeface="Times New Roman" panose="02020603050405020304" pitchFamily="18" charset="0"/>
              </a:rPr>
              <a:t>m</a:t>
            </a:r>
            <a:r>
              <a:rPr lang="it-IT" sz="2400">
                <a:latin typeface="Times New Roman" panose="02020603050405020304" pitchFamily="18" charset="0"/>
                <a:cs typeface="Times New Roman" panose="02020603050405020304" pitchFamily="18" charset="0"/>
              </a:rPr>
              <a:t>=2.96</a:t>
            </a:r>
          </a:p>
        </p:txBody>
      </p:sp>
      <p:sp>
        <p:nvSpPr>
          <p:cNvPr id="6" name="CasellaDiTesto 5">
            <a:extLst>
              <a:ext uri="{FF2B5EF4-FFF2-40B4-BE49-F238E27FC236}">
                <a16:creationId xmlns:a16="http://schemas.microsoft.com/office/drawing/2014/main" id="{01E3143E-C9A2-140D-37BC-EEAC4FF5504C}"/>
              </a:ext>
            </a:extLst>
          </p:cNvPr>
          <p:cNvSpPr txBox="1"/>
          <p:nvPr/>
        </p:nvSpPr>
        <p:spPr>
          <a:xfrm>
            <a:off x="366408" y="97276"/>
            <a:ext cx="11627795" cy="769441"/>
          </a:xfrm>
          <a:prstGeom prst="rect">
            <a:avLst/>
          </a:prstGeom>
          <a:noFill/>
        </p:spPr>
        <p:txBody>
          <a:bodyPr wrap="square" rtlCol="0">
            <a:spAutoFit/>
          </a:bodyPr>
          <a:lstStyle/>
          <a:p>
            <a:r>
              <a:rPr lang="it-IT" sz="4400" dirty="0" err="1">
                <a:latin typeface="+mj-lt"/>
              </a:rPr>
              <a:t>Measurements</a:t>
            </a:r>
            <a:r>
              <a:rPr lang="it-IT" sz="4400" dirty="0">
                <a:latin typeface="+mj-lt"/>
              </a:rPr>
              <a:t> - </a:t>
            </a:r>
            <a:r>
              <a:rPr lang="it-IT" sz="4400" i="1" dirty="0">
                <a:solidFill>
                  <a:srgbClr val="0070C0"/>
                </a:solidFill>
                <a:cs typeface="Times New Roman" panose="02020603050405020304" pitchFamily="18" charset="0"/>
              </a:rPr>
              <a:t>The </a:t>
            </a:r>
            <a:r>
              <a:rPr lang="it-IT" sz="4400" i="1" dirty="0" err="1">
                <a:solidFill>
                  <a:srgbClr val="0070C0"/>
                </a:solidFill>
                <a:cs typeface="Times New Roman" panose="02020603050405020304" pitchFamily="18" charset="0"/>
              </a:rPr>
              <a:t>Diffusion</a:t>
            </a:r>
            <a:r>
              <a:rPr lang="it-IT" sz="4400" i="1" dirty="0">
                <a:solidFill>
                  <a:srgbClr val="0070C0"/>
                </a:solidFill>
                <a:cs typeface="Times New Roman" panose="02020603050405020304" pitchFamily="18" charset="0"/>
              </a:rPr>
              <a:t> </a:t>
            </a:r>
            <a:r>
              <a:rPr lang="it-IT" sz="4400" i="1" dirty="0" err="1">
                <a:solidFill>
                  <a:srgbClr val="0070C0"/>
                </a:solidFill>
                <a:cs typeface="Times New Roman" panose="02020603050405020304" pitchFamily="18" charset="0"/>
              </a:rPr>
              <a:t>Entropy</a:t>
            </a:r>
            <a:r>
              <a:rPr lang="it-IT" sz="4400" i="1" dirty="0">
                <a:solidFill>
                  <a:srgbClr val="0070C0"/>
                </a:solidFill>
                <a:cs typeface="Times New Roman" panose="02020603050405020304" pitchFamily="18" charset="0"/>
              </a:rPr>
              <a:t> Analysis</a:t>
            </a:r>
            <a:endParaRPr lang="it-IT" sz="4400" i="1" dirty="0">
              <a:solidFill>
                <a:srgbClr val="0070C0"/>
              </a:solidFill>
            </a:endParaRPr>
          </a:p>
        </p:txBody>
      </p:sp>
      <p:sp>
        <p:nvSpPr>
          <p:cNvPr id="7" name="CasellaDiTesto 6">
            <a:extLst>
              <a:ext uri="{FF2B5EF4-FFF2-40B4-BE49-F238E27FC236}">
                <a16:creationId xmlns:a16="http://schemas.microsoft.com/office/drawing/2014/main" id="{0355ADDB-6C77-3716-DE60-E71E5DA0F2E6}"/>
              </a:ext>
            </a:extLst>
          </p:cNvPr>
          <p:cNvSpPr txBox="1"/>
          <p:nvPr/>
        </p:nvSpPr>
        <p:spPr>
          <a:xfrm>
            <a:off x="4038994" y="6422170"/>
            <a:ext cx="4114011"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I.H. von </a:t>
            </a:r>
            <a:r>
              <a:rPr lang="it-IT" sz="1600" dirty="0" err="1">
                <a:latin typeface="Times New Roman" panose="02020603050405020304" pitchFamily="18" charset="0"/>
                <a:cs typeface="Times New Roman" panose="02020603050405020304" pitchFamily="18" charset="0"/>
              </a:rPr>
              <a:t>Herbing</a:t>
            </a:r>
            <a:r>
              <a:rPr lang="it-IT" sz="1600" dirty="0">
                <a:latin typeface="Times New Roman" panose="02020603050405020304" pitchFamily="18" charset="0"/>
                <a:cs typeface="Times New Roman" panose="02020603050405020304" pitchFamily="18" charset="0"/>
              </a:rPr>
              <a:t> et al. </a:t>
            </a:r>
            <a:r>
              <a:rPr lang="en-US" sz="1600" dirty="0">
                <a:latin typeface="Times New Roman" panose="02020603050405020304" pitchFamily="18" charset="0"/>
                <a:cs typeface="Times New Roman" panose="02020603050405020304" pitchFamily="18" charset="0"/>
              </a:rPr>
              <a:t>Entropy 23, 1141 (2021)</a:t>
            </a:r>
          </a:p>
        </p:txBody>
      </p:sp>
    </p:spTree>
    <p:extLst>
      <p:ext uri="{BB962C8B-B14F-4D97-AF65-F5344CB8AC3E}">
        <p14:creationId xmlns:p14="http://schemas.microsoft.com/office/powerpoint/2010/main" val="3082581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18D884D-8AAB-19B6-DB65-0D01496BC24B}"/>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Data Analysis </a:t>
            </a:r>
            <a:r>
              <a:rPr lang="it-IT" sz="6600" dirty="0" err="1">
                <a:latin typeface="+mj-lt"/>
              </a:rPr>
              <a:t>Conclusion</a:t>
            </a:r>
            <a:endParaRPr lang="it-IT" sz="6600" dirty="0">
              <a:latin typeface="+mj-lt"/>
            </a:endParaRPr>
          </a:p>
        </p:txBody>
      </p:sp>
      <p:sp>
        <p:nvSpPr>
          <p:cNvPr id="7" name="CasellaDiTesto 6">
            <a:extLst>
              <a:ext uri="{FF2B5EF4-FFF2-40B4-BE49-F238E27FC236}">
                <a16:creationId xmlns:a16="http://schemas.microsoft.com/office/drawing/2014/main" id="{D3095872-147E-CBF0-3BBC-1242693657C4}"/>
              </a:ext>
            </a:extLst>
          </p:cNvPr>
          <p:cNvSpPr txBox="1"/>
          <p:nvPr/>
        </p:nvSpPr>
        <p:spPr>
          <a:xfrm>
            <a:off x="994653" y="1173100"/>
            <a:ext cx="10075424" cy="830997"/>
          </a:xfrm>
          <a:prstGeom prst="rect">
            <a:avLst/>
          </a:prstGeom>
          <a:noFill/>
        </p:spPr>
        <p:txBody>
          <a:bodyPr wrap="square">
            <a:spAutoFit/>
          </a:bodyPr>
          <a:lstStyle/>
          <a:p>
            <a:pPr marL="342900" indent="-342900" algn="just">
              <a:buFont typeface="Arial" panose="020B0604020202020204" pitchFamily="34" charset="0"/>
              <a:buChar char="•"/>
            </a:pPr>
            <a:r>
              <a:rPr lang="it-IT" sz="2400" dirty="0">
                <a:cs typeface="Times New Roman" panose="02020603050405020304" pitchFamily="18" charset="0"/>
              </a:rPr>
              <a:t>The </a:t>
            </a:r>
            <a:r>
              <a:rPr lang="it-IT" sz="2400" dirty="0" err="1">
                <a:solidFill>
                  <a:srgbClr val="0070C0"/>
                </a:solidFill>
                <a:cs typeface="Times New Roman" panose="02020603050405020304" pitchFamily="18" charset="0"/>
              </a:rPr>
              <a:t>count</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distributions</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analysis</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is</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not</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able</a:t>
            </a:r>
            <a:r>
              <a:rPr lang="it-IT" sz="2400" dirty="0">
                <a:solidFill>
                  <a:srgbClr val="0070C0"/>
                </a:solidFill>
                <a:cs typeface="Times New Roman" panose="02020603050405020304" pitchFamily="18" charset="0"/>
              </a:rPr>
              <a:t> to </a:t>
            </a:r>
            <a:r>
              <a:rPr lang="it-IT" sz="2400" dirty="0" err="1">
                <a:solidFill>
                  <a:srgbClr val="0070C0"/>
                </a:solidFill>
                <a:cs typeface="Times New Roman" panose="02020603050405020304" pitchFamily="18" charset="0"/>
              </a:rPr>
              <a:t>asses</a:t>
            </a:r>
            <a:r>
              <a:rPr lang="it-IT" sz="2400" dirty="0">
                <a:solidFill>
                  <a:srgbClr val="0070C0"/>
                </a:solidFill>
                <a:cs typeface="Times New Roman" panose="02020603050405020304" pitchFamily="18" charset="0"/>
              </a:rPr>
              <a:t> a clear </a:t>
            </a:r>
            <a:r>
              <a:rPr lang="it-IT" sz="2400" dirty="0" err="1">
                <a:solidFill>
                  <a:srgbClr val="0070C0"/>
                </a:solidFill>
                <a:cs typeface="Times New Roman" panose="02020603050405020304" pitchFamily="18" charset="0"/>
              </a:rPr>
              <a:t>evidence</a:t>
            </a:r>
            <a:r>
              <a:rPr lang="it-IT" sz="2400" dirty="0">
                <a:solidFill>
                  <a:srgbClr val="0070C0"/>
                </a:solidFill>
                <a:cs typeface="Times New Roman" panose="02020603050405020304" pitchFamily="18" charset="0"/>
              </a:rPr>
              <a:t> of </a:t>
            </a:r>
            <a:r>
              <a:rPr lang="it-IT" sz="2400" dirty="0" err="1">
                <a:solidFill>
                  <a:srgbClr val="0070C0"/>
                </a:solidFill>
                <a:cs typeface="Times New Roman" panose="02020603050405020304" pitchFamily="18" charset="0"/>
              </a:rPr>
              <a:t>coherence</a:t>
            </a:r>
            <a:r>
              <a:rPr lang="it-IT" sz="2400" dirty="0">
                <a:solidFill>
                  <a:srgbClr val="0070C0"/>
                </a:solidFill>
                <a:cs typeface="Times New Roman" panose="02020603050405020304" pitchFamily="18" charset="0"/>
              </a:rPr>
              <a:t> or non-</a:t>
            </a:r>
            <a:r>
              <a:rPr lang="it-IT" sz="2400" dirty="0" err="1">
                <a:solidFill>
                  <a:srgbClr val="0070C0"/>
                </a:solidFill>
                <a:cs typeface="Times New Roman" panose="02020603050405020304" pitchFamily="18" charset="0"/>
              </a:rPr>
              <a:t>classical</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behavior</a:t>
            </a:r>
            <a:r>
              <a:rPr lang="it-IT" sz="2400" dirty="0">
                <a:solidFill>
                  <a:srgbClr val="0070C0"/>
                </a:solidFill>
                <a:cs typeface="Times New Roman" panose="02020603050405020304" pitchFamily="18" charset="0"/>
              </a:rPr>
              <a:t> of </a:t>
            </a:r>
            <a:r>
              <a:rPr lang="it-IT" sz="2400" dirty="0" err="1">
                <a:solidFill>
                  <a:srgbClr val="0070C0"/>
                </a:solidFill>
                <a:cs typeface="Times New Roman" panose="02020603050405020304" pitchFamily="18" charset="0"/>
              </a:rPr>
              <a:t>biophoton</a:t>
            </a:r>
            <a:r>
              <a:rPr lang="it-IT" sz="2400" dirty="0">
                <a:solidFill>
                  <a:srgbClr val="0070C0"/>
                </a:solidFill>
                <a:cs typeface="Times New Roman" panose="02020603050405020304" pitchFamily="18" charset="0"/>
              </a:rPr>
              <a:t> </a:t>
            </a:r>
            <a:r>
              <a:rPr lang="it-IT" sz="2400" dirty="0" err="1">
                <a:solidFill>
                  <a:srgbClr val="0070C0"/>
                </a:solidFill>
                <a:cs typeface="Times New Roman" panose="02020603050405020304" pitchFamily="18" charset="0"/>
              </a:rPr>
              <a:t>emission</a:t>
            </a:r>
            <a:r>
              <a:rPr lang="it-IT" sz="2400" dirty="0">
                <a:cs typeface="Times New Roman" panose="02020603050405020304" pitchFamily="18" charset="0"/>
              </a:rPr>
              <a:t>. </a:t>
            </a:r>
          </a:p>
        </p:txBody>
      </p:sp>
      <p:sp>
        <p:nvSpPr>
          <p:cNvPr id="9" name="CasellaDiTesto 8">
            <a:extLst>
              <a:ext uri="{FF2B5EF4-FFF2-40B4-BE49-F238E27FC236}">
                <a16:creationId xmlns:a16="http://schemas.microsoft.com/office/drawing/2014/main" id="{FD485760-15CE-3731-2AB5-072D5849E780}"/>
              </a:ext>
            </a:extLst>
          </p:cNvPr>
          <p:cNvSpPr txBox="1"/>
          <p:nvPr/>
        </p:nvSpPr>
        <p:spPr>
          <a:xfrm>
            <a:off x="994653" y="2159939"/>
            <a:ext cx="10075424" cy="1200329"/>
          </a:xfrm>
          <a:prstGeom prst="rect">
            <a:avLst/>
          </a:prstGeom>
          <a:noFill/>
        </p:spPr>
        <p:txBody>
          <a:bodyPr wrap="square">
            <a:spAutoFit/>
          </a:bodyPr>
          <a:lstStyle/>
          <a:p>
            <a:pPr marL="342900" indent="-342900" algn="just">
              <a:buFont typeface="Arial" panose="020B0604020202020204" pitchFamily="34" charset="0"/>
              <a:buChar char="•"/>
            </a:pPr>
            <a:r>
              <a:rPr lang="it-IT" sz="2400" dirty="0">
                <a:cs typeface="Times New Roman" panose="02020603050405020304" pitchFamily="18" charset="0"/>
              </a:rPr>
              <a:t>The </a:t>
            </a:r>
            <a:r>
              <a:rPr lang="it-IT" sz="2400" dirty="0">
                <a:solidFill>
                  <a:srgbClr val="FF0000"/>
                </a:solidFill>
                <a:cs typeface="Times New Roman" panose="02020603050405020304" pitchFamily="18" charset="0"/>
              </a:rPr>
              <a:t>DEA </a:t>
            </a:r>
            <a:r>
              <a:rPr lang="it-IT" sz="2400" dirty="0" err="1">
                <a:solidFill>
                  <a:srgbClr val="FF0000"/>
                </a:solidFill>
                <a:cs typeface="Times New Roman" panose="02020603050405020304" pitchFamily="18" charset="0"/>
              </a:rPr>
              <a:t>analysis</a:t>
            </a:r>
            <a:r>
              <a:rPr lang="it-IT" sz="2400" dirty="0">
                <a:solidFill>
                  <a:srgbClr val="FF0000"/>
                </a:solidFill>
                <a:cs typeface="Times New Roman" panose="02020603050405020304" pitchFamily="18" charset="0"/>
              </a:rPr>
              <a:t> </a:t>
            </a:r>
            <a:r>
              <a:rPr lang="it-IT" sz="2400" dirty="0">
                <a:cs typeface="Times New Roman" panose="02020603050405020304" pitchFamily="18" charset="0"/>
              </a:rPr>
              <a:t>of the time </a:t>
            </a:r>
            <a:r>
              <a:rPr lang="it-IT" sz="2400" dirty="0" err="1">
                <a:cs typeface="Times New Roman" panose="02020603050405020304" pitchFamily="18" charset="0"/>
              </a:rPr>
              <a:t>series</a:t>
            </a:r>
            <a:r>
              <a:rPr lang="it-IT" sz="2400" dirty="0">
                <a:cs typeface="Times New Roman" panose="02020603050405020304" pitchFamily="18" charset="0"/>
              </a:rPr>
              <a:t> </a:t>
            </a:r>
            <a:r>
              <a:rPr lang="it-IT" sz="2400" dirty="0" err="1">
                <a:solidFill>
                  <a:srgbClr val="FF0000"/>
                </a:solidFill>
                <a:cs typeface="Times New Roman" panose="02020603050405020304" pitchFamily="18" charset="0"/>
              </a:rPr>
              <a:t>reveals</a:t>
            </a:r>
            <a:r>
              <a:rPr lang="it-IT" sz="2400" dirty="0">
                <a:solidFill>
                  <a:srgbClr val="FF0000"/>
                </a:solidFill>
                <a:cs typeface="Times New Roman" panose="02020603050405020304" pitchFamily="18" charset="0"/>
              </a:rPr>
              <a:t> the </a:t>
            </a:r>
            <a:r>
              <a:rPr lang="it-IT" sz="2400" dirty="0" err="1">
                <a:solidFill>
                  <a:srgbClr val="FF0000"/>
                </a:solidFill>
                <a:cs typeface="Times New Roman" panose="02020603050405020304" pitchFamily="18" charset="0"/>
              </a:rPr>
              <a:t>presence</a:t>
            </a:r>
            <a:r>
              <a:rPr lang="it-IT" sz="2400" dirty="0">
                <a:solidFill>
                  <a:srgbClr val="FF0000"/>
                </a:solidFill>
                <a:cs typeface="Times New Roman" panose="02020603050405020304" pitchFamily="18" charset="0"/>
              </a:rPr>
              <a:t> of </a:t>
            </a:r>
            <a:r>
              <a:rPr lang="it-IT" sz="2400" dirty="0" err="1">
                <a:solidFill>
                  <a:srgbClr val="FF0000"/>
                </a:solidFill>
                <a:cs typeface="Times New Roman" panose="02020603050405020304" pitchFamily="18" charset="0"/>
              </a:rPr>
              <a:t>crucial</a:t>
            </a:r>
            <a:r>
              <a:rPr lang="it-IT" sz="2400" dirty="0">
                <a:solidFill>
                  <a:srgbClr val="FF0000"/>
                </a:solidFill>
                <a:cs typeface="Times New Roman" panose="02020603050405020304" pitchFamily="18" charset="0"/>
              </a:rPr>
              <a:t> events</a:t>
            </a:r>
            <a:r>
              <a:rPr lang="it-IT" sz="2400" dirty="0">
                <a:cs typeface="Times New Roman" panose="02020603050405020304" pitchFamily="18" charset="0"/>
              </a:rPr>
              <a:t>. – </a:t>
            </a:r>
            <a:r>
              <a:rPr lang="it-IT" sz="2400" dirty="0" err="1">
                <a:cs typeface="Times New Roman" panose="02020603050405020304" pitchFamily="18" charset="0"/>
              </a:rPr>
              <a:t>there</a:t>
            </a:r>
            <a:r>
              <a:rPr lang="it-IT" sz="2400" dirty="0">
                <a:cs typeface="Times New Roman" panose="02020603050405020304" pitchFamily="18" charset="0"/>
              </a:rPr>
              <a:t> </a:t>
            </a:r>
            <a:r>
              <a:rPr lang="it-IT" sz="2400" dirty="0" err="1">
                <a:cs typeface="Times New Roman" panose="02020603050405020304" pitchFamily="18" charset="0"/>
              </a:rPr>
              <a:t>is</a:t>
            </a:r>
            <a:r>
              <a:rPr lang="it-IT" sz="2400" dirty="0">
                <a:cs typeface="Times New Roman" panose="02020603050405020304" pitchFamily="18" charset="0"/>
              </a:rPr>
              <a:t> a </a:t>
            </a:r>
            <a:r>
              <a:rPr lang="it-IT" sz="2400" dirty="0" err="1">
                <a:cs typeface="Times New Roman" panose="02020603050405020304" pitchFamily="18" charset="0"/>
              </a:rPr>
              <a:t>transition</a:t>
            </a:r>
            <a:r>
              <a:rPr lang="it-IT" sz="2400" dirty="0">
                <a:cs typeface="Times New Roman" panose="02020603050405020304" pitchFamily="18" charset="0"/>
              </a:rPr>
              <a:t> </a:t>
            </a:r>
            <a:r>
              <a:rPr lang="it-IT" sz="2400" dirty="0" err="1">
                <a:cs typeface="Times New Roman" panose="02020603050405020304" pitchFamily="18" charset="0"/>
              </a:rPr>
              <a:t>between</a:t>
            </a:r>
            <a:r>
              <a:rPr lang="it-IT" sz="2400" dirty="0">
                <a:cs typeface="Times New Roman" panose="02020603050405020304" pitchFamily="18" charset="0"/>
              </a:rPr>
              <a:t> </a:t>
            </a:r>
            <a:r>
              <a:rPr lang="it-IT" sz="2400" dirty="0" err="1">
                <a:cs typeface="Times New Roman" panose="02020603050405020304" pitchFamily="18" charset="0"/>
              </a:rPr>
              <a:t>crucial</a:t>
            </a:r>
            <a:r>
              <a:rPr lang="it-IT" sz="2400" dirty="0">
                <a:cs typeface="Times New Roman" panose="02020603050405020304" pitchFamily="18" charset="0"/>
              </a:rPr>
              <a:t> events and </a:t>
            </a:r>
            <a:r>
              <a:rPr lang="it-IT" sz="2400" dirty="0" err="1">
                <a:cs typeface="Times New Roman" panose="02020603050405020304" pitchFamily="18" charset="0"/>
              </a:rPr>
              <a:t>other</a:t>
            </a:r>
            <a:r>
              <a:rPr lang="it-IT" sz="2400" dirty="0">
                <a:cs typeface="Times New Roman" panose="02020603050405020304" pitchFamily="18" charset="0"/>
              </a:rPr>
              <a:t> </a:t>
            </a:r>
            <a:r>
              <a:rPr lang="it-IT" sz="2400" dirty="0" err="1">
                <a:cs typeface="Times New Roman" panose="02020603050405020304" pitchFamily="18" charset="0"/>
              </a:rPr>
              <a:t>type</a:t>
            </a:r>
            <a:r>
              <a:rPr lang="it-IT" sz="2400" dirty="0">
                <a:cs typeface="Times New Roman" panose="02020603050405020304" pitchFamily="18" charset="0"/>
              </a:rPr>
              <a:t> of </a:t>
            </a:r>
            <a:r>
              <a:rPr lang="it-IT" sz="2400" dirty="0" err="1">
                <a:cs typeface="Times New Roman" panose="02020603050405020304" pitchFamily="18" charset="0"/>
              </a:rPr>
              <a:t>complexit</a:t>
            </a:r>
            <a:r>
              <a:rPr lang="it-IT" sz="2400" dirty="0">
                <a:cs typeface="Times New Roman" panose="02020603050405020304" pitchFamily="18" charset="0"/>
              </a:rPr>
              <a:t> </a:t>
            </a:r>
            <a:r>
              <a:rPr lang="it-IT" sz="2400" dirty="0" err="1">
                <a:cs typeface="Times New Roman" panose="02020603050405020304" pitchFamily="18" charset="0"/>
              </a:rPr>
              <a:t>during</a:t>
            </a:r>
            <a:r>
              <a:rPr lang="it-IT" sz="2400" dirty="0">
                <a:cs typeface="Times New Roman" panose="02020603050405020304" pitchFamily="18" charset="0"/>
              </a:rPr>
              <a:t> the </a:t>
            </a:r>
            <a:r>
              <a:rPr lang="it-IT" sz="2400" dirty="0" err="1">
                <a:cs typeface="Times New Roman" panose="02020603050405020304" pitchFamily="18" charset="0"/>
              </a:rPr>
              <a:t>germination</a:t>
            </a:r>
            <a:r>
              <a:rPr lang="it-IT" sz="2400" dirty="0">
                <a:cs typeface="Times New Roman" panose="02020603050405020304" pitchFamily="18" charset="0"/>
              </a:rPr>
              <a:t> </a:t>
            </a:r>
            <a:r>
              <a:rPr lang="it-IT" sz="2400" dirty="0" err="1">
                <a:cs typeface="Times New Roman" panose="02020603050405020304" pitchFamily="18" charset="0"/>
              </a:rPr>
              <a:t>process</a:t>
            </a:r>
            <a:endParaRPr lang="it-IT" sz="2400" dirty="0">
              <a:cs typeface="Times New Roman" panose="02020603050405020304" pitchFamily="18" charset="0"/>
            </a:endParaRPr>
          </a:p>
        </p:txBody>
      </p:sp>
      <p:sp>
        <p:nvSpPr>
          <p:cNvPr id="10" name="CasellaDiTesto 9">
            <a:extLst>
              <a:ext uri="{FF2B5EF4-FFF2-40B4-BE49-F238E27FC236}">
                <a16:creationId xmlns:a16="http://schemas.microsoft.com/office/drawing/2014/main" id="{8954DDC1-7CC8-5865-E1F9-33C3C6106F45}"/>
              </a:ext>
            </a:extLst>
          </p:cNvPr>
          <p:cNvSpPr txBox="1"/>
          <p:nvPr/>
        </p:nvSpPr>
        <p:spPr>
          <a:xfrm>
            <a:off x="994653" y="3993522"/>
            <a:ext cx="10182428" cy="1200329"/>
          </a:xfrm>
          <a:prstGeom prst="rect">
            <a:avLst/>
          </a:prstGeom>
          <a:solidFill>
            <a:schemeClr val="bg1"/>
          </a:solidFill>
          <a:ln w="38100">
            <a:noFill/>
          </a:ln>
        </p:spPr>
        <p:txBody>
          <a:bodyPr wrap="square" rtlCol="0">
            <a:spAutoFit/>
          </a:bodyPr>
          <a:lstStyle/>
          <a:p>
            <a:pPr algn="just"/>
            <a:r>
              <a:rPr lang="it-IT" sz="2400" dirty="0">
                <a:cs typeface="Times New Roman" panose="02020603050405020304" pitchFamily="18" charset="0"/>
              </a:rPr>
              <a:t>For </a:t>
            </a:r>
            <a:r>
              <a:rPr lang="it-IT" sz="2400" dirty="0" err="1">
                <a:cs typeface="Times New Roman" panose="02020603050405020304" pitchFamily="18" charset="0"/>
              </a:rPr>
              <a:t>example</a:t>
            </a:r>
            <a:r>
              <a:rPr lang="it-IT" sz="2400" dirty="0">
                <a:cs typeface="Times New Roman" panose="02020603050405020304" pitchFamily="18" charset="0"/>
              </a:rPr>
              <a:t> the </a:t>
            </a:r>
            <a:r>
              <a:rPr lang="it-IT" sz="2400" dirty="0" err="1">
                <a:cs typeface="Times New Roman" panose="02020603050405020304" pitchFamily="18" charset="0"/>
              </a:rPr>
              <a:t>analysis</a:t>
            </a:r>
            <a:r>
              <a:rPr lang="it-IT" sz="2400" dirty="0">
                <a:cs typeface="Times New Roman" panose="02020603050405020304" pitchFamily="18" charset="0"/>
              </a:rPr>
              <a:t> of the </a:t>
            </a:r>
            <a:r>
              <a:rPr lang="it-IT" sz="2400" dirty="0" err="1">
                <a:cs typeface="Times New Roman" panose="02020603050405020304" pitchFamily="18" charset="0"/>
              </a:rPr>
              <a:t>Electroencephalogram</a:t>
            </a:r>
            <a:r>
              <a:rPr lang="it-IT" sz="2400" dirty="0">
                <a:cs typeface="Times New Roman" panose="02020603050405020304" pitchFamily="18" charset="0"/>
              </a:rPr>
              <a:t> in </a:t>
            </a:r>
            <a:r>
              <a:rPr lang="it-IT" sz="2400" dirty="0" err="1">
                <a:cs typeface="Times New Roman" panose="02020603050405020304" pitchFamily="18" charset="0"/>
              </a:rPr>
              <a:t>humens</a:t>
            </a:r>
            <a:r>
              <a:rPr lang="it-IT" sz="2400" dirty="0">
                <a:cs typeface="Times New Roman" panose="02020603050405020304" pitchFamily="18" charset="0"/>
              </a:rPr>
              <a:t> shows </a:t>
            </a:r>
            <a:r>
              <a:rPr lang="it-IT" sz="2400" dirty="0" err="1">
                <a:cs typeface="Times New Roman" panose="02020603050405020304" pitchFamily="18" charset="0"/>
              </a:rPr>
              <a:t>that</a:t>
            </a:r>
            <a:r>
              <a:rPr lang="it-IT" sz="2400" dirty="0">
                <a:cs typeface="Times New Roman" panose="02020603050405020304" pitchFamily="18" charset="0"/>
              </a:rPr>
              <a:t> the human brain </a:t>
            </a:r>
            <a:r>
              <a:rPr lang="en-US" sz="2400" dirty="0">
                <a:cs typeface="Times New Roman" panose="02020603050405020304" pitchFamily="18" charset="0"/>
              </a:rPr>
              <a:t>in good health </a:t>
            </a:r>
            <a:r>
              <a:rPr lang="it-IT" sz="2400" dirty="0">
                <a:cs typeface="Times New Roman" panose="02020603050405020304" pitchFamily="18" charset="0"/>
              </a:rPr>
              <a:t> </a:t>
            </a:r>
            <a:r>
              <a:rPr lang="it-IT" sz="2400" dirty="0" err="1">
                <a:cs typeface="Times New Roman" panose="02020603050405020304" pitchFamily="18" charset="0"/>
              </a:rPr>
              <a:t>generates</a:t>
            </a:r>
            <a:r>
              <a:rPr lang="it-IT" sz="2400" dirty="0">
                <a:cs typeface="Times New Roman" panose="02020603050405020304" pitchFamily="18" charset="0"/>
              </a:rPr>
              <a:t> </a:t>
            </a:r>
            <a:r>
              <a:rPr lang="it-IT" sz="2400" dirty="0" err="1">
                <a:cs typeface="Times New Roman" panose="02020603050405020304" pitchFamily="18" charset="0"/>
              </a:rPr>
              <a:t>crucials</a:t>
            </a:r>
            <a:r>
              <a:rPr lang="it-IT" sz="2400" dirty="0">
                <a:cs typeface="Times New Roman" panose="02020603050405020304" pitchFamily="18" charset="0"/>
              </a:rPr>
              <a:t> events with m=2, </a:t>
            </a:r>
            <a:r>
              <a:rPr lang="it-IT" sz="2400" dirty="0" err="1">
                <a:cs typeface="Times New Roman" panose="02020603050405020304" pitchFamily="18" charset="0"/>
              </a:rPr>
              <a:t>instead</a:t>
            </a:r>
            <a:r>
              <a:rPr lang="it-IT" sz="2400" dirty="0">
                <a:cs typeface="Times New Roman" panose="02020603050405020304" pitchFamily="18" charset="0"/>
              </a:rPr>
              <a:t> </a:t>
            </a:r>
            <a:r>
              <a:rPr lang="en-US" sz="2400" dirty="0"/>
              <a:t>μ=3 corresponds to a pathological state.</a:t>
            </a:r>
            <a:endParaRPr lang="it-IT" sz="2400" dirty="0">
              <a:cs typeface="Times New Roman" panose="02020603050405020304" pitchFamily="18" charset="0"/>
            </a:endParaRPr>
          </a:p>
        </p:txBody>
      </p:sp>
      <p:sp>
        <p:nvSpPr>
          <p:cNvPr id="11" name="CasellaDiTesto 10">
            <a:extLst>
              <a:ext uri="{FF2B5EF4-FFF2-40B4-BE49-F238E27FC236}">
                <a16:creationId xmlns:a16="http://schemas.microsoft.com/office/drawing/2014/main" id="{20EDB2B6-9A3D-13FB-1622-33FEF19AA4D2}"/>
              </a:ext>
            </a:extLst>
          </p:cNvPr>
          <p:cNvSpPr txBox="1"/>
          <p:nvPr/>
        </p:nvSpPr>
        <p:spPr>
          <a:xfrm>
            <a:off x="2773091" y="3516110"/>
            <a:ext cx="7217216" cy="461665"/>
          </a:xfrm>
          <a:prstGeom prst="rect">
            <a:avLst/>
          </a:prstGeom>
          <a:noFill/>
        </p:spPr>
        <p:txBody>
          <a:bodyPr wrap="square">
            <a:spAutoFit/>
          </a:bodyPr>
          <a:lstStyle/>
          <a:p>
            <a:r>
              <a:rPr lang="it-IT" sz="2400" b="1" dirty="0" err="1"/>
              <a:t>Which</a:t>
            </a:r>
            <a:r>
              <a:rPr lang="it-IT" sz="2400" b="1" dirty="0"/>
              <a:t> impact </a:t>
            </a:r>
            <a:r>
              <a:rPr lang="it-IT" sz="2400" b="1" dirty="0" err="1"/>
              <a:t>could</a:t>
            </a:r>
            <a:r>
              <a:rPr lang="it-IT" sz="2400" b="1" dirty="0"/>
              <a:t> </a:t>
            </a:r>
            <a:r>
              <a:rPr lang="it-IT" sz="2400" b="1" dirty="0" err="1"/>
              <a:t>have</a:t>
            </a:r>
            <a:r>
              <a:rPr lang="it-IT" sz="2400" b="1" dirty="0"/>
              <a:t> </a:t>
            </a:r>
            <a:r>
              <a:rPr lang="it-IT" sz="2400" b="1" dirty="0" err="1"/>
              <a:t>these</a:t>
            </a:r>
            <a:r>
              <a:rPr lang="it-IT" sz="2400" b="1" dirty="0"/>
              <a:t> </a:t>
            </a:r>
            <a:r>
              <a:rPr lang="it-IT" sz="2400" b="1" dirty="0" err="1"/>
              <a:t>kind</a:t>
            </a:r>
            <a:r>
              <a:rPr lang="it-IT" sz="2400" b="1" dirty="0"/>
              <a:t> of studies???</a:t>
            </a:r>
          </a:p>
        </p:txBody>
      </p:sp>
      <p:sp>
        <p:nvSpPr>
          <p:cNvPr id="12" name="CasellaDiTesto 11">
            <a:extLst>
              <a:ext uri="{FF2B5EF4-FFF2-40B4-BE49-F238E27FC236}">
                <a16:creationId xmlns:a16="http://schemas.microsoft.com/office/drawing/2014/main" id="{75BC0D7E-C0D0-74C4-F7DE-E276C12865C4}"/>
              </a:ext>
            </a:extLst>
          </p:cNvPr>
          <p:cNvSpPr txBox="1"/>
          <p:nvPr/>
        </p:nvSpPr>
        <p:spPr>
          <a:xfrm>
            <a:off x="994653" y="5391992"/>
            <a:ext cx="10182428" cy="830997"/>
          </a:xfrm>
          <a:prstGeom prst="rect">
            <a:avLst/>
          </a:prstGeom>
          <a:solidFill>
            <a:schemeClr val="bg1"/>
          </a:solidFill>
          <a:ln w="38100">
            <a:solidFill>
              <a:srgbClr val="FF0000"/>
            </a:solidFill>
          </a:ln>
        </p:spPr>
        <p:txBody>
          <a:bodyPr wrap="square" rtlCol="0">
            <a:spAutoFit/>
          </a:bodyPr>
          <a:lstStyle/>
          <a:p>
            <a:pPr algn="just"/>
            <a:r>
              <a:rPr lang="it-IT" sz="2400">
                <a:cs typeface="Times New Roman" panose="02020603050405020304" pitchFamily="18" charset="0"/>
              </a:rPr>
              <a:t>The DEA analysis on biophotons germinating plants in dark evidenced the pattern from a healthy condition to a pathological state! </a:t>
            </a:r>
            <a:endParaRPr lang="it-IT" sz="2400" dirty="0">
              <a:cs typeface="Times New Roman" panose="02020603050405020304" pitchFamily="18" charset="0"/>
            </a:endParaRPr>
          </a:p>
        </p:txBody>
      </p:sp>
      <p:sp>
        <p:nvSpPr>
          <p:cNvPr id="14" name="CasellaDiTesto 13">
            <a:extLst>
              <a:ext uri="{FF2B5EF4-FFF2-40B4-BE49-F238E27FC236}">
                <a16:creationId xmlns:a16="http://schemas.microsoft.com/office/drawing/2014/main" id="{3AD6E2E6-F0B2-3700-899A-41E31F4A7D57}"/>
              </a:ext>
            </a:extLst>
          </p:cNvPr>
          <p:cNvSpPr txBox="1"/>
          <p:nvPr/>
        </p:nvSpPr>
        <p:spPr>
          <a:xfrm>
            <a:off x="875489" y="6333342"/>
            <a:ext cx="10807429" cy="430887"/>
          </a:xfrm>
          <a:prstGeom prst="rect">
            <a:avLst/>
          </a:prstGeom>
          <a:noFill/>
        </p:spPr>
        <p:txBody>
          <a:bodyPr wrap="square">
            <a:spAutoFit/>
          </a:bodyPr>
          <a:lstStyle/>
          <a:p>
            <a:pPr algn="just"/>
            <a:r>
              <a:rPr lang="it-IT" sz="2200" b="1" dirty="0" err="1">
                <a:solidFill>
                  <a:srgbClr val="FF0000"/>
                </a:solidFill>
                <a:cs typeface="Times New Roman" panose="02020603050405020304" pitchFamily="18" charset="0"/>
              </a:rPr>
              <a:t>Biophotons</a:t>
            </a:r>
            <a:r>
              <a:rPr lang="it-IT" sz="2200" b="1" dirty="0">
                <a:solidFill>
                  <a:srgbClr val="FF0000"/>
                </a:solidFill>
                <a:cs typeface="Times New Roman" panose="02020603050405020304" pitchFamily="18" charset="0"/>
              </a:rPr>
              <a:t> </a:t>
            </a:r>
            <a:r>
              <a:rPr lang="it-IT" sz="2200" b="1" dirty="0" err="1">
                <a:solidFill>
                  <a:srgbClr val="FF0000"/>
                </a:solidFill>
                <a:cs typeface="Times New Roman" panose="02020603050405020304" pitchFamily="18" charset="0"/>
              </a:rPr>
              <a:t>allows</a:t>
            </a:r>
            <a:r>
              <a:rPr lang="it-IT" sz="2200" b="1" dirty="0">
                <a:solidFill>
                  <a:srgbClr val="FF0000"/>
                </a:solidFill>
                <a:cs typeface="Times New Roman" panose="02020603050405020304" pitchFamily="18" charset="0"/>
              </a:rPr>
              <a:t> to study and </a:t>
            </a:r>
            <a:r>
              <a:rPr lang="it-IT" sz="2200" b="1" dirty="0" err="1">
                <a:solidFill>
                  <a:srgbClr val="FF0000"/>
                </a:solidFill>
                <a:cs typeface="Times New Roman" panose="02020603050405020304" pitchFamily="18" charset="0"/>
              </a:rPr>
              <a:t>evaluate</a:t>
            </a:r>
            <a:r>
              <a:rPr lang="it-IT" sz="2200" b="1" dirty="0">
                <a:solidFill>
                  <a:srgbClr val="FF0000"/>
                </a:solidFill>
                <a:cs typeface="Times New Roman" panose="02020603050405020304" pitchFamily="18" charset="0"/>
              </a:rPr>
              <a:t> of </a:t>
            </a:r>
            <a:r>
              <a:rPr lang="it-IT" sz="2200" b="1" dirty="0" err="1">
                <a:solidFill>
                  <a:srgbClr val="FF0000"/>
                </a:solidFill>
                <a:cs typeface="Times New Roman" panose="02020603050405020304" pitchFamily="18" charset="0"/>
              </a:rPr>
              <a:t>healthy</a:t>
            </a:r>
            <a:r>
              <a:rPr lang="it-IT" sz="2200" b="1" dirty="0">
                <a:solidFill>
                  <a:srgbClr val="FF0000"/>
                </a:solidFill>
                <a:cs typeface="Times New Roman" panose="02020603050405020304" pitchFamily="18" charset="0"/>
              </a:rPr>
              <a:t> </a:t>
            </a:r>
            <a:r>
              <a:rPr lang="it-IT" sz="2200" b="1" dirty="0" err="1">
                <a:solidFill>
                  <a:srgbClr val="FF0000"/>
                </a:solidFill>
                <a:cs typeface="Times New Roman" panose="02020603050405020304" pitchFamily="18" charset="0"/>
              </a:rPr>
              <a:t>condition</a:t>
            </a:r>
            <a:r>
              <a:rPr lang="it-IT" sz="2200" b="1" dirty="0">
                <a:solidFill>
                  <a:srgbClr val="FF0000"/>
                </a:solidFill>
                <a:cs typeface="Times New Roman" panose="02020603050405020304" pitchFamily="18" charset="0"/>
              </a:rPr>
              <a:t> in living </a:t>
            </a:r>
            <a:r>
              <a:rPr lang="it-IT" sz="2200" b="1" dirty="0" err="1">
                <a:solidFill>
                  <a:srgbClr val="FF0000"/>
                </a:solidFill>
                <a:cs typeface="Times New Roman" panose="02020603050405020304" pitchFamily="18" charset="0"/>
              </a:rPr>
              <a:t>organisms</a:t>
            </a:r>
            <a:r>
              <a:rPr lang="it-IT" sz="2200" b="1"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4234997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0473CC4-DC95-9911-6994-DE7DE9667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66" y="1682951"/>
            <a:ext cx="10833437" cy="349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a:extLst>
              <a:ext uri="{FF2B5EF4-FFF2-40B4-BE49-F238E27FC236}">
                <a16:creationId xmlns:a16="http://schemas.microsoft.com/office/drawing/2014/main" id="{EC048789-4952-8061-2A5C-4FCDA4562823}"/>
              </a:ext>
            </a:extLst>
          </p:cNvPr>
          <p:cNvSpPr txBox="1"/>
          <p:nvPr/>
        </p:nvSpPr>
        <p:spPr>
          <a:xfrm>
            <a:off x="165371" y="0"/>
            <a:ext cx="12026629" cy="1107996"/>
          </a:xfrm>
          <a:prstGeom prst="rect">
            <a:avLst/>
          </a:prstGeom>
          <a:noFill/>
        </p:spPr>
        <p:txBody>
          <a:bodyPr wrap="square" rtlCol="0">
            <a:spAutoFit/>
          </a:bodyPr>
          <a:lstStyle/>
          <a:p>
            <a:pPr algn="ctr"/>
            <a:r>
              <a:rPr lang="it-IT" sz="6600" dirty="0">
                <a:latin typeface="+mj-lt"/>
              </a:rPr>
              <a:t>Data Analysis </a:t>
            </a:r>
            <a:r>
              <a:rPr lang="it-IT" sz="6600" dirty="0" err="1">
                <a:latin typeface="+mj-lt"/>
              </a:rPr>
              <a:t>Conclusion</a:t>
            </a:r>
            <a:endParaRPr lang="it-IT" sz="6600" dirty="0">
              <a:latin typeface="+mj-lt"/>
            </a:endParaRPr>
          </a:p>
        </p:txBody>
      </p:sp>
      <p:sp>
        <p:nvSpPr>
          <p:cNvPr id="6" name="CasellaDiTesto 5">
            <a:extLst>
              <a:ext uri="{FF2B5EF4-FFF2-40B4-BE49-F238E27FC236}">
                <a16:creationId xmlns:a16="http://schemas.microsoft.com/office/drawing/2014/main" id="{7607FE93-B3CF-2723-D638-D3CE90071F80}"/>
              </a:ext>
            </a:extLst>
          </p:cNvPr>
          <p:cNvSpPr txBox="1"/>
          <p:nvPr/>
        </p:nvSpPr>
        <p:spPr>
          <a:xfrm>
            <a:off x="583660" y="1067305"/>
            <a:ext cx="11138169" cy="461665"/>
          </a:xfrm>
          <a:prstGeom prst="rect">
            <a:avLst/>
          </a:prstGeom>
          <a:noFill/>
        </p:spPr>
        <p:txBody>
          <a:bodyPr wrap="square">
            <a:spAutoFit/>
          </a:bodyPr>
          <a:lstStyle/>
          <a:p>
            <a:pPr algn="just"/>
            <a:r>
              <a:rPr lang="it-IT" sz="2400" b="1" dirty="0" err="1">
                <a:solidFill>
                  <a:srgbClr val="0070C0"/>
                </a:solidFill>
                <a:cs typeface="Times New Roman" panose="02020603050405020304" pitchFamily="18" charset="0"/>
              </a:rPr>
              <a:t>All</a:t>
            </a:r>
            <a:r>
              <a:rPr lang="it-IT" sz="2400" b="1" dirty="0">
                <a:solidFill>
                  <a:srgbClr val="0070C0"/>
                </a:solidFill>
                <a:cs typeface="Times New Roman" panose="02020603050405020304" pitchFamily="18" charset="0"/>
              </a:rPr>
              <a:t> </a:t>
            </a:r>
            <a:r>
              <a:rPr lang="it-IT" sz="2400" b="1" dirty="0" err="1">
                <a:solidFill>
                  <a:srgbClr val="0070C0"/>
                </a:solidFill>
                <a:cs typeface="Times New Roman" panose="02020603050405020304" pitchFamily="18" charset="0"/>
              </a:rPr>
              <a:t>details</a:t>
            </a:r>
            <a:r>
              <a:rPr lang="it-IT" sz="2400" b="1" dirty="0">
                <a:solidFill>
                  <a:srgbClr val="0070C0"/>
                </a:solidFill>
                <a:cs typeface="Times New Roman" panose="02020603050405020304" pitchFamily="18" charset="0"/>
              </a:rPr>
              <a:t> can be </a:t>
            </a:r>
            <a:r>
              <a:rPr lang="it-IT" sz="2400" b="1" dirty="0" err="1">
                <a:solidFill>
                  <a:srgbClr val="0070C0"/>
                </a:solidFill>
                <a:cs typeface="Times New Roman" panose="02020603050405020304" pitchFamily="18" charset="0"/>
              </a:rPr>
              <a:t>found</a:t>
            </a:r>
            <a:r>
              <a:rPr lang="it-IT" sz="2400" b="1" dirty="0">
                <a:solidFill>
                  <a:srgbClr val="0070C0"/>
                </a:solidFill>
                <a:cs typeface="Times New Roman" panose="02020603050405020304" pitchFamily="18" charset="0"/>
              </a:rPr>
              <a:t> in </a:t>
            </a:r>
            <a:r>
              <a:rPr lang="it-IT" sz="2400" b="1" dirty="0" err="1">
                <a:solidFill>
                  <a:srgbClr val="0070C0"/>
                </a:solidFill>
                <a:cs typeface="Times New Roman" panose="02020603050405020304" pitchFamily="18" charset="0"/>
              </a:rPr>
              <a:t>this</a:t>
            </a:r>
            <a:r>
              <a:rPr lang="it-IT" sz="2400" b="1" dirty="0">
                <a:solidFill>
                  <a:srgbClr val="0070C0"/>
                </a:solidFill>
                <a:cs typeface="Times New Roman" panose="02020603050405020304" pitchFamily="18" charset="0"/>
              </a:rPr>
              <a:t> paper </a:t>
            </a:r>
            <a:r>
              <a:rPr lang="it-IT" sz="2400" b="1" dirty="0" err="1">
                <a:solidFill>
                  <a:srgbClr val="0070C0"/>
                </a:solidFill>
                <a:cs typeface="Times New Roman" panose="02020603050405020304" pitchFamily="18" charset="0"/>
              </a:rPr>
              <a:t>published</a:t>
            </a:r>
            <a:r>
              <a:rPr lang="it-IT" sz="2400" b="1" dirty="0">
                <a:solidFill>
                  <a:srgbClr val="0070C0"/>
                </a:solidFill>
                <a:cs typeface="Times New Roman" panose="02020603050405020304" pitchFamily="18" charset="0"/>
              </a:rPr>
              <a:t> by the </a:t>
            </a:r>
            <a:r>
              <a:rPr lang="it-IT" sz="2400" b="1" dirty="0" err="1">
                <a:solidFill>
                  <a:srgbClr val="0070C0"/>
                </a:solidFill>
                <a:cs typeface="Times New Roman" panose="02020603050405020304" pitchFamily="18" charset="0"/>
              </a:rPr>
              <a:t>biophoton</a:t>
            </a:r>
            <a:r>
              <a:rPr lang="it-IT" sz="2400" b="1" dirty="0">
                <a:solidFill>
                  <a:srgbClr val="0070C0"/>
                </a:solidFill>
                <a:cs typeface="Times New Roman" panose="02020603050405020304" pitchFamily="18" charset="0"/>
              </a:rPr>
              <a:t> </a:t>
            </a:r>
            <a:r>
              <a:rPr lang="it-IT" sz="2400" b="1" dirty="0" err="1">
                <a:solidFill>
                  <a:srgbClr val="0070C0"/>
                </a:solidFill>
                <a:cs typeface="Times New Roman" panose="02020603050405020304" pitchFamily="18" charset="0"/>
              </a:rPr>
              <a:t>collaboration</a:t>
            </a:r>
            <a:endParaRPr lang="it-IT" sz="2400" b="1" dirty="0">
              <a:solidFill>
                <a:srgbClr val="0070C0"/>
              </a:solidFill>
              <a:cs typeface="Times New Roman" panose="02020603050405020304" pitchFamily="18" charset="0"/>
            </a:endParaRPr>
          </a:p>
        </p:txBody>
      </p:sp>
      <p:sp>
        <p:nvSpPr>
          <p:cNvPr id="7" name="CasellaDiTesto 6">
            <a:extLst>
              <a:ext uri="{FF2B5EF4-FFF2-40B4-BE49-F238E27FC236}">
                <a16:creationId xmlns:a16="http://schemas.microsoft.com/office/drawing/2014/main" id="{B0B56D89-DAB4-D524-107D-870DBD0C8D7D}"/>
              </a:ext>
            </a:extLst>
          </p:cNvPr>
          <p:cNvSpPr txBox="1"/>
          <p:nvPr/>
        </p:nvSpPr>
        <p:spPr>
          <a:xfrm>
            <a:off x="3279182" y="5559862"/>
            <a:ext cx="5169685" cy="461665"/>
          </a:xfrm>
          <a:prstGeom prst="rect">
            <a:avLst/>
          </a:prstGeom>
          <a:noFill/>
        </p:spPr>
        <p:txBody>
          <a:bodyPr wrap="none" rtlCol="0">
            <a:spAutoFit/>
          </a:bodyPr>
          <a:lstStyle/>
          <a:p>
            <a:r>
              <a:rPr lang="it-IT" sz="2400" i="1" dirty="0">
                <a:solidFill>
                  <a:srgbClr val="0070C0"/>
                </a:solidFill>
                <a:latin typeface="+mj-lt"/>
                <a:cs typeface="Times New Roman" panose="02020603050405020304" pitchFamily="18" charset="0"/>
              </a:rPr>
              <a:t>M. Benfatto et al. </a:t>
            </a:r>
            <a:r>
              <a:rPr lang="it-IT" sz="2400" i="1" dirty="0" err="1">
                <a:solidFill>
                  <a:srgbClr val="0070C0"/>
                </a:solidFill>
                <a:latin typeface="+mj-lt"/>
                <a:cs typeface="Times New Roman" panose="02020603050405020304" pitchFamily="18" charset="0"/>
              </a:rPr>
              <a:t>Entropy</a:t>
            </a:r>
            <a:r>
              <a:rPr lang="it-IT" sz="2400" i="1" dirty="0">
                <a:solidFill>
                  <a:srgbClr val="0070C0"/>
                </a:solidFill>
                <a:latin typeface="+mj-lt"/>
                <a:cs typeface="Times New Roman" panose="02020603050405020304" pitchFamily="18" charset="0"/>
              </a:rPr>
              <a:t> 23, 554 (2021)</a:t>
            </a:r>
            <a:endParaRPr lang="en-US" sz="2400" i="1" dirty="0">
              <a:solidFill>
                <a:srgbClr val="0070C0"/>
              </a:solidFill>
              <a:latin typeface="+mj-lt"/>
              <a:cs typeface="Times New Roman" panose="02020603050405020304" pitchFamily="18" charset="0"/>
            </a:endParaRPr>
          </a:p>
        </p:txBody>
      </p:sp>
    </p:spTree>
    <p:extLst>
      <p:ext uri="{BB962C8B-B14F-4D97-AF65-F5344CB8AC3E}">
        <p14:creationId xmlns:p14="http://schemas.microsoft.com/office/powerpoint/2010/main" val="3083893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A21571-AB02-A696-5F8F-B10DEDB3A203}"/>
              </a:ext>
            </a:extLst>
          </p:cNvPr>
          <p:cNvSpPr txBox="1"/>
          <p:nvPr/>
        </p:nvSpPr>
        <p:spPr>
          <a:xfrm>
            <a:off x="-87549" y="0"/>
            <a:ext cx="12279549" cy="1107996"/>
          </a:xfrm>
          <a:prstGeom prst="rect">
            <a:avLst/>
          </a:prstGeom>
          <a:noFill/>
        </p:spPr>
        <p:txBody>
          <a:bodyPr wrap="square" rtlCol="0">
            <a:spAutoFit/>
          </a:bodyPr>
          <a:lstStyle/>
          <a:p>
            <a:pPr algn="ctr"/>
            <a:r>
              <a:rPr lang="it-IT" sz="6600" dirty="0" err="1">
                <a:latin typeface="+mj-lt"/>
              </a:rPr>
              <a:t>Biophotons</a:t>
            </a:r>
            <a:r>
              <a:rPr lang="it-IT" sz="6600" dirty="0">
                <a:latin typeface="+mj-lt"/>
              </a:rPr>
              <a:t>: </a:t>
            </a:r>
            <a:r>
              <a:rPr lang="it-IT" sz="6600" dirty="0" err="1">
                <a:latin typeface="+mj-lt"/>
              </a:rPr>
              <a:t>research</a:t>
            </a:r>
            <a:r>
              <a:rPr lang="it-IT" sz="6600" dirty="0">
                <a:latin typeface="+mj-lt"/>
              </a:rPr>
              <a:t> fields </a:t>
            </a:r>
          </a:p>
        </p:txBody>
      </p:sp>
      <p:sp>
        <p:nvSpPr>
          <p:cNvPr id="5" name="CasellaDiTesto 4">
            <a:extLst>
              <a:ext uri="{FF2B5EF4-FFF2-40B4-BE49-F238E27FC236}">
                <a16:creationId xmlns:a16="http://schemas.microsoft.com/office/drawing/2014/main" id="{55401658-3A80-72AB-3FE8-C319974ACB10}"/>
              </a:ext>
            </a:extLst>
          </p:cNvPr>
          <p:cNvSpPr txBox="1"/>
          <p:nvPr/>
        </p:nvSpPr>
        <p:spPr>
          <a:xfrm>
            <a:off x="1459149" y="1235254"/>
            <a:ext cx="2645923" cy="461665"/>
          </a:xfrm>
          <a:prstGeom prst="rect">
            <a:avLst/>
          </a:prstGeom>
          <a:noFill/>
        </p:spPr>
        <p:txBody>
          <a:bodyPr wrap="square" rtlCol="0">
            <a:spAutoFit/>
          </a:bodyPr>
          <a:lstStyle/>
          <a:p>
            <a:r>
              <a:rPr lang="it-IT" sz="2400" b="1" dirty="0" err="1">
                <a:solidFill>
                  <a:srgbClr val="0070C0"/>
                </a:solidFill>
              </a:rPr>
              <a:t>Seeds</a:t>
            </a:r>
            <a:r>
              <a:rPr lang="it-IT" sz="2400" b="1" dirty="0">
                <a:solidFill>
                  <a:srgbClr val="0070C0"/>
                </a:solidFill>
              </a:rPr>
              <a:t> and </a:t>
            </a:r>
            <a:r>
              <a:rPr lang="it-IT" sz="2400" b="1" dirty="0" err="1">
                <a:solidFill>
                  <a:srgbClr val="0070C0"/>
                </a:solidFill>
              </a:rPr>
              <a:t>plants</a:t>
            </a:r>
            <a:endParaRPr lang="it-IT" sz="2400" b="1" dirty="0">
              <a:solidFill>
                <a:srgbClr val="0070C0"/>
              </a:solidFill>
            </a:endParaRPr>
          </a:p>
        </p:txBody>
      </p:sp>
      <p:sp>
        <p:nvSpPr>
          <p:cNvPr id="7" name="CasellaDiTesto 6">
            <a:extLst>
              <a:ext uri="{FF2B5EF4-FFF2-40B4-BE49-F238E27FC236}">
                <a16:creationId xmlns:a16="http://schemas.microsoft.com/office/drawing/2014/main" id="{39A94549-7B02-836C-1ACF-7C7687F0D95E}"/>
              </a:ext>
            </a:extLst>
          </p:cNvPr>
          <p:cNvSpPr txBox="1"/>
          <p:nvPr/>
        </p:nvSpPr>
        <p:spPr>
          <a:xfrm>
            <a:off x="336819" y="1691039"/>
            <a:ext cx="5311303" cy="2246769"/>
          </a:xfrm>
          <a:prstGeom prst="rect">
            <a:avLst/>
          </a:prstGeom>
          <a:noFill/>
        </p:spPr>
        <p:txBody>
          <a:bodyPr wrap="square">
            <a:spAutoFit/>
          </a:bodyPr>
          <a:lstStyle/>
          <a:p>
            <a:pPr marL="285750" indent="-285750">
              <a:buFont typeface="Arial" panose="020B0604020202020204" pitchFamily="34" charset="0"/>
              <a:buChar char="•"/>
            </a:pPr>
            <a:r>
              <a:rPr lang="en-US" sz="2000" dirty="0"/>
              <a:t>Testing germinal goodness of the seeds </a:t>
            </a:r>
          </a:p>
          <a:p>
            <a:pPr marL="285750" indent="-285750">
              <a:buFont typeface="Arial" panose="020B0604020202020204" pitchFamily="34" charset="0"/>
              <a:buChar char="•"/>
            </a:pPr>
            <a:r>
              <a:rPr lang="en-US" sz="2000" dirty="0"/>
              <a:t>Verify the impact of pests, pollution agents, insecticides, fertilizers, extreme atmospheric conditions on growing plants:</a:t>
            </a:r>
          </a:p>
          <a:p>
            <a:pPr marL="285750" indent="-285750">
              <a:buFont typeface="Arial" panose="020B0604020202020204" pitchFamily="34" charset="0"/>
              <a:buChar char="•"/>
            </a:pPr>
            <a:r>
              <a:rPr lang="en-US" sz="2000" dirty="0"/>
              <a:t>Assessment of the quality of the seed</a:t>
            </a:r>
          </a:p>
          <a:p>
            <a:pPr marL="285750" indent="-285750">
              <a:buFont typeface="Arial" panose="020B0604020202020204" pitchFamily="34" charset="0"/>
              <a:buChar char="•"/>
            </a:pPr>
            <a:r>
              <a:rPr lang="it-IT" sz="2000" dirty="0"/>
              <a:t>How </a:t>
            </a:r>
            <a:r>
              <a:rPr lang="it-IT" sz="2000" dirty="0" err="1"/>
              <a:t>fertilizers</a:t>
            </a:r>
            <a:r>
              <a:rPr lang="it-IT" sz="2000" dirty="0"/>
              <a:t> </a:t>
            </a:r>
            <a:r>
              <a:rPr lang="it-IT" sz="2000" dirty="0" err="1"/>
              <a:t>affect</a:t>
            </a:r>
            <a:r>
              <a:rPr lang="it-IT" sz="2000" dirty="0"/>
              <a:t> </a:t>
            </a:r>
            <a:r>
              <a:rPr lang="it-IT" sz="2000" dirty="0" err="1"/>
              <a:t>plants</a:t>
            </a:r>
            <a:endParaRPr lang="en-US" sz="2000" dirty="0"/>
          </a:p>
          <a:p>
            <a:pPr marL="285750" indent="-285750">
              <a:buFont typeface="Arial" panose="020B0604020202020204" pitchFamily="34" charset="0"/>
              <a:buChar char="•"/>
            </a:pPr>
            <a:r>
              <a:rPr lang="en-US" sz="2000" dirty="0"/>
              <a:t>Which parts of the plants emit biophotons</a:t>
            </a:r>
            <a:endParaRPr lang="it-IT" sz="2000" dirty="0"/>
          </a:p>
        </p:txBody>
      </p:sp>
      <p:sp>
        <p:nvSpPr>
          <p:cNvPr id="12" name="CasellaDiTesto 11">
            <a:extLst>
              <a:ext uri="{FF2B5EF4-FFF2-40B4-BE49-F238E27FC236}">
                <a16:creationId xmlns:a16="http://schemas.microsoft.com/office/drawing/2014/main" id="{DEE8D57A-4D38-B7A6-0253-9B02CB8ED72A}"/>
              </a:ext>
            </a:extLst>
          </p:cNvPr>
          <p:cNvSpPr txBox="1"/>
          <p:nvPr/>
        </p:nvSpPr>
        <p:spPr>
          <a:xfrm>
            <a:off x="1645190" y="4059187"/>
            <a:ext cx="2645923" cy="461665"/>
          </a:xfrm>
          <a:prstGeom prst="rect">
            <a:avLst/>
          </a:prstGeom>
          <a:noFill/>
        </p:spPr>
        <p:txBody>
          <a:bodyPr wrap="square" rtlCol="0">
            <a:spAutoFit/>
          </a:bodyPr>
          <a:lstStyle/>
          <a:p>
            <a:r>
              <a:rPr lang="it-IT" sz="2400" b="1" dirty="0"/>
              <a:t>Food and </a:t>
            </a:r>
            <a:r>
              <a:rPr lang="it-IT" sz="2400" b="1" dirty="0" err="1"/>
              <a:t>quality</a:t>
            </a:r>
            <a:endParaRPr lang="it-IT" sz="2400" b="1" dirty="0"/>
          </a:p>
        </p:txBody>
      </p:sp>
      <p:sp>
        <p:nvSpPr>
          <p:cNvPr id="16" name="CasellaDiTesto 15">
            <a:extLst>
              <a:ext uri="{FF2B5EF4-FFF2-40B4-BE49-F238E27FC236}">
                <a16:creationId xmlns:a16="http://schemas.microsoft.com/office/drawing/2014/main" id="{C53AD0CA-EA9B-22F8-AB1A-5D009B6EF6D9}"/>
              </a:ext>
            </a:extLst>
          </p:cNvPr>
          <p:cNvSpPr txBox="1"/>
          <p:nvPr/>
        </p:nvSpPr>
        <p:spPr>
          <a:xfrm>
            <a:off x="336819" y="4520852"/>
            <a:ext cx="5311303" cy="2246769"/>
          </a:xfrm>
          <a:prstGeom prst="rect">
            <a:avLst/>
          </a:prstGeom>
          <a:noFill/>
        </p:spPr>
        <p:txBody>
          <a:bodyPr wrap="square">
            <a:spAutoFit/>
          </a:bodyPr>
          <a:lstStyle/>
          <a:p>
            <a:pPr marL="285750" indent="-285750">
              <a:buFont typeface="Arial" panose="020B0604020202020204" pitchFamily="34" charset="0"/>
              <a:buChar char="•"/>
            </a:pPr>
            <a:r>
              <a:rPr lang="en-US" sz="2000" dirty="0"/>
              <a:t>Biophotons are used for quality investigation in eggs and wine</a:t>
            </a:r>
          </a:p>
          <a:p>
            <a:pPr marL="285750" indent="-285750">
              <a:buFont typeface="Arial" panose="020B0604020202020204" pitchFamily="34" charset="0"/>
              <a:buChar char="•"/>
            </a:pPr>
            <a:r>
              <a:rPr lang="en-US" sz="2000" dirty="0"/>
              <a:t>Evaluate the degree of freshness of food</a:t>
            </a:r>
          </a:p>
          <a:p>
            <a:pPr marL="285750" indent="-285750">
              <a:buFont typeface="Arial" panose="020B0604020202020204" pitchFamily="34" charset="0"/>
              <a:buChar char="•"/>
            </a:pPr>
            <a:r>
              <a:rPr lang="en-US" sz="2000" dirty="0"/>
              <a:t>Security of storage of food</a:t>
            </a:r>
          </a:p>
          <a:p>
            <a:pPr marL="285750" indent="-285750">
              <a:buFont typeface="Arial" panose="020B0604020202020204" pitchFamily="34" charset="0"/>
              <a:buChar char="•"/>
            </a:pPr>
            <a:r>
              <a:rPr lang="en-US" sz="2000" dirty="0"/>
              <a:t>Biophotons are used in biomedicine and biotechnology for sensing of protein oxidation generated by pulsed electric field</a:t>
            </a:r>
            <a:endParaRPr lang="it-IT" sz="2000" dirty="0"/>
          </a:p>
        </p:txBody>
      </p:sp>
      <p:sp>
        <p:nvSpPr>
          <p:cNvPr id="23" name="CasellaDiTesto 22">
            <a:extLst>
              <a:ext uri="{FF2B5EF4-FFF2-40B4-BE49-F238E27FC236}">
                <a16:creationId xmlns:a16="http://schemas.microsoft.com/office/drawing/2014/main" id="{A121DDD2-06A5-9DFB-65F4-7C76659FE561}"/>
              </a:ext>
            </a:extLst>
          </p:cNvPr>
          <p:cNvSpPr txBox="1"/>
          <p:nvPr/>
        </p:nvSpPr>
        <p:spPr>
          <a:xfrm>
            <a:off x="6760727" y="1563002"/>
            <a:ext cx="4681031" cy="461665"/>
          </a:xfrm>
          <a:prstGeom prst="rect">
            <a:avLst/>
          </a:prstGeom>
          <a:noFill/>
        </p:spPr>
        <p:txBody>
          <a:bodyPr wrap="square" rtlCol="0">
            <a:spAutoFit/>
          </a:bodyPr>
          <a:lstStyle/>
          <a:p>
            <a:r>
              <a:rPr lang="it-IT" sz="2400" b="1" dirty="0"/>
              <a:t>Studies on </a:t>
            </a:r>
            <a:r>
              <a:rPr lang="it-IT" sz="2400" b="1" dirty="0" err="1"/>
              <a:t>aimals</a:t>
            </a:r>
            <a:r>
              <a:rPr lang="it-IT" sz="2400" b="1" dirty="0"/>
              <a:t> and </a:t>
            </a:r>
            <a:r>
              <a:rPr lang="it-IT" sz="2400" b="1" dirty="0" err="1"/>
              <a:t>humans</a:t>
            </a:r>
            <a:endParaRPr lang="it-IT" sz="2400" b="1" dirty="0"/>
          </a:p>
        </p:txBody>
      </p:sp>
      <p:sp>
        <p:nvSpPr>
          <p:cNvPr id="25" name="CasellaDiTesto 24">
            <a:extLst>
              <a:ext uri="{FF2B5EF4-FFF2-40B4-BE49-F238E27FC236}">
                <a16:creationId xmlns:a16="http://schemas.microsoft.com/office/drawing/2014/main" id="{3AC94012-305F-F43B-FAA0-85C8840C8B72}"/>
              </a:ext>
            </a:extLst>
          </p:cNvPr>
          <p:cNvSpPr txBox="1"/>
          <p:nvPr/>
        </p:nvSpPr>
        <p:spPr>
          <a:xfrm>
            <a:off x="6568198" y="2119272"/>
            <a:ext cx="5286985" cy="3170099"/>
          </a:xfrm>
          <a:prstGeom prst="rect">
            <a:avLst/>
          </a:prstGeom>
          <a:noFill/>
        </p:spPr>
        <p:txBody>
          <a:bodyPr wrap="square">
            <a:spAutoFit/>
          </a:bodyPr>
          <a:lstStyle/>
          <a:p>
            <a:pPr marL="285750" indent="-285750">
              <a:buFont typeface="Arial" panose="020B0604020202020204" pitchFamily="34" charset="0"/>
              <a:buChar char="•"/>
            </a:pPr>
            <a:r>
              <a:rPr lang="en-US" sz="2000" dirty="0"/>
              <a:t>Studies emissions by human body </a:t>
            </a:r>
          </a:p>
          <a:p>
            <a:pPr marL="285750" indent="-285750">
              <a:buFont typeface="Arial" panose="020B0604020202020204" pitchFamily="34" charset="0"/>
              <a:buChar char="•"/>
            </a:pPr>
            <a:r>
              <a:rPr lang="en-US" sz="2000" dirty="0"/>
              <a:t>Studies cell cultures growing</a:t>
            </a:r>
          </a:p>
          <a:p>
            <a:pPr marL="285750" indent="-285750">
              <a:buFont typeface="Arial" panose="020B0604020202020204" pitchFamily="34" charset="0"/>
              <a:buChar char="•"/>
            </a:pPr>
            <a:r>
              <a:rPr lang="en-US" sz="2000" dirty="0"/>
              <a:t>Studies tumor cell cultures to discriminate characteristics of the emissions for future identification techniques</a:t>
            </a:r>
          </a:p>
          <a:p>
            <a:pPr marL="285750" indent="-285750">
              <a:buFont typeface="Arial" panose="020B0604020202020204" pitchFamily="34" charset="0"/>
              <a:buChar char="•"/>
            </a:pPr>
            <a:r>
              <a:rPr lang="en-US" sz="2000" dirty="0"/>
              <a:t>Studies of brain, cognitive functions and </a:t>
            </a:r>
            <a:r>
              <a:rPr lang="en-US" sz="2000" dirty="0" err="1"/>
              <a:t>biophotonic</a:t>
            </a:r>
            <a:r>
              <a:rPr lang="en-US" sz="2000" dirty="0"/>
              <a:t> answer in case of Alzheimer, Dementia etc.</a:t>
            </a:r>
          </a:p>
          <a:p>
            <a:pPr marL="285750" indent="-285750">
              <a:buFont typeface="Arial" panose="020B0604020202020204" pitchFamily="34" charset="0"/>
              <a:buChar char="•"/>
            </a:pPr>
            <a:r>
              <a:rPr lang="en-US" sz="2000" dirty="0"/>
              <a:t>Psychological response of the brain</a:t>
            </a:r>
          </a:p>
          <a:p>
            <a:pPr marL="285750" indent="-285750">
              <a:buFont typeface="Arial" panose="020B0604020202020204" pitchFamily="34" charset="0"/>
              <a:buChar char="•"/>
            </a:pPr>
            <a:r>
              <a:rPr lang="en-US" sz="2000" dirty="0" err="1"/>
              <a:t>Acupunture</a:t>
            </a:r>
            <a:r>
              <a:rPr lang="en-US" sz="2000" dirty="0"/>
              <a:t> </a:t>
            </a:r>
          </a:p>
        </p:txBody>
      </p:sp>
      <p:sp>
        <p:nvSpPr>
          <p:cNvPr id="26" name="Rettangolo 25">
            <a:extLst>
              <a:ext uri="{FF2B5EF4-FFF2-40B4-BE49-F238E27FC236}">
                <a16:creationId xmlns:a16="http://schemas.microsoft.com/office/drawing/2014/main" id="{74D5C6AC-8020-39AD-AA10-E2E2A06CD2AA}"/>
              </a:ext>
            </a:extLst>
          </p:cNvPr>
          <p:cNvSpPr/>
          <p:nvPr/>
        </p:nvSpPr>
        <p:spPr>
          <a:xfrm>
            <a:off x="336818" y="1229375"/>
            <a:ext cx="5311303" cy="2708432"/>
          </a:xfrm>
          <a:prstGeom prst="rect">
            <a:avLst/>
          </a:prstGeom>
          <a:no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6FA842F-EA7C-9D46-15C2-7178D3827AF2}"/>
              </a:ext>
            </a:extLst>
          </p:cNvPr>
          <p:cNvSpPr/>
          <p:nvPr/>
        </p:nvSpPr>
        <p:spPr>
          <a:xfrm>
            <a:off x="336818" y="4059186"/>
            <a:ext cx="5311303" cy="2708432"/>
          </a:xfrm>
          <a:prstGeom prst="rect">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891C4F0C-8C26-117E-FCF8-1AEEB252CCFA}"/>
              </a:ext>
            </a:extLst>
          </p:cNvPr>
          <p:cNvSpPr/>
          <p:nvPr/>
        </p:nvSpPr>
        <p:spPr>
          <a:xfrm>
            <a:off x="6543880" y="1397517"/>
            <a:ext cx="5311303" cy="4062966"/>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149B484E-9074-37ED-3FB6-14B7FE539F32}"/>
              </a:ext>
            </a:extLst>
          </p:cNvPr>
          <p:cNvSpPr txBox="1"/>
          <p:nvPr/>
        </p:nvSpPr>
        <p:spPr>
          <a:xfrm>
            <a:off x="6468490" y="5644236"/>
            <a:ext cx="5486400" cy="646331"/>
          </a:xfrm>
          <a:prstGeom prst="rect">
            <a:avLst/>
          </a:prstGeom>
          <a:noFill/>
        </p:spPr>
        <p:txBody>
          <a:bodyPr wrap="square" rtlCol="0">
            <a:spAutoFit/>
          </a:bodyPr>
          <a:lstStyle/>
          <a:p>
            <a:r>
              <a:rPr lang="it-IT" i="1" dirty="0">
                <a:solidFill>
                  <a:srgbClr val="0070C0"/>
                </a:solidFill>
              </a:rPr>
              <a:t>L. De Paolis, et al., «</a:t>
            </a:r>
            <a:r>
              <a:rPr lang="it-IT" i="1" dirty="0" err="1">
                <a:solidFill>
                  <a:srgbClr val="0070C0"/>
                </a:solidFill>
              </a:rPr>
              <a:t>Biophotons</a:t>
            </a:r>
            <a:r>
              <a:rPr lang="it-IT" i="1" dirty="0">
                <a:solidFill>
                  <a:srgbClr val="0070C0"/>
                </a:solidFill>
              </a:rPr>
              <a:t>: a hard </a:t>
            </a:r>
            <a:r>
              <a:rPr lang="it-IT" i="1" dirty="0" err="1">
                <a:solidFill>
                  <a:srgbClr val="0070C0"/>
                </a:solidFill>
              </a:rPr>
              <a:t>problem</a:t>
            </a:r>
            <a:r>
              <a:rPr lang="it-IT" i="1" dirty="0">
                <a:solidFill>
                  <a:srgbClr val="0070C0"/>
                </a:solidFill>
              </a:rPr>
              <a:t>» , </a:t>
            </a:r>
            <a:r>
              <a:rPr lang="it-IT" i="1" dirty="0" err="1">
                <a:solidFill>
                  <a:srgbClr val="0070C0"/>
                </a:solidFill>
              </a:rPr>
              <a:t>arXiv</a:t>
            </a:r>
            <a:r>
              <a:rPr lang="it-IT" i="1" dirty="0">
                <a:solidFill>
                  <a:srgbClr val="0070C0"/>
                </a:solidFill>
              </a:rPr>
              <a:t> preprint arXiv:2401.17166, 2024.</a:t>
            </a:r>
          </a:p>
        </p:txBody>
      </p:sp>
      <p:sp>
        <p:nvSpPr>
          <p:cNvPr id="32" name="CasellaDiTesto 31">
            <a:extLst>
              <a:ext uri="{FF2B5EF4-FFF2-40B4-BE49-F238E27FC236}">
                <a16:creationId xmlns:a16="http://schemas.microsoft.com/office/drawing/2014/main" id="{16A7E2AB-3FBD-8381-8730-54AEE97BC2E4}"/>
              </a:ext>
            </a:extLst>
          </p:cNvPr>
          <p:cNvSpPr txBox="1"/>
          <p:nvPr/>
        </p:nvSpPr>
        <p:spPr>
          <a:xfrm>
            <a:off x="6456331" y="6290567"/>
            <a:ext cx="5486400" cy="369332"/>
          </a:xfrm>
          <a:prstGeom prst="rect">
            <a:avLst/>
          </a:prstGeom>
          <a:noFill/>
        </p:spPr>
        <p:txBody>
          <a:bodyPr wrap="square" rtlCol="0">
            <a:spAutoFit/>
          </a:bodyPr>
          <a:lstStyle/>
          <a:p>
            <a:r>
              <a:rPr lang="it-IT" b="1" i="1" dirty="0">
                <a:solidFill>
                  <a:srgbClr val="FF0000"/>
                </a:solidFill>
              </a:rPr>
              <a:t>TO BE PUBLISHED AS SPECIAL ISSUE ON ENTROPY</a:t>
            </a:r>
          </a:p>
        </p:txBody>
      </p:sp>
    </p:spTree>
    <p:extLst>
      <p:ext uri="{BB962C8B-B14F-4D97-AF65-F5344CB8AC3E}">
        <p14:creationId xmlns:p14="http://schemas.microsoft.com/office/powerpoint/2010/main" val="2784372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tornos - Educação e Pesquisa: Elaboração do projeto de pesquisa: a ...">
            <a:extLst>
              <a:ext uri="{FF2B5EF4-FFF2-40B4-BE49-F238E27FC236}">
                <a16:creationId xmlns:a16="http://schemas.microsoft.com/office/drawing/2014/main" id="{DF4A5C38-FE60-8AC2-B0D5-429E4D754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543" y="4278313"/>
            <a:ext cx="3710457" cy="252826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1ECE154-B706-CEF0-6CE8-85882389CAD3}"/>
              </a:ext>
            </a:extLst>
          </p:cNvPr>
          <p:cNvSpPr txBox="1"/>
          <p:nvPr/>
        </p:nvSpPr>
        <p:spPr>
          <a:xfrm>
            <a:off x="-87549" y="0"/>
            <a:ext cx="12279549" cy="1107996"/>
          </a:xfrm>
          <a:prstGeom prst="rect">
            <a:avLst/>
          </a:prstGeom>
          <a:noFill/>
        </p:spPr>
        <p:txBody>
          <a:bodyPr wrap="square" rtlCol="0">
            <a:spAutoFit/>
          </a:bodyPr>
          <a:lstStyle/>
          <a:p>
            <a:pPr algn="ctr"/>
            <a:r>
              <a:rPr lang="it-IT" sz="6600" dirty="0">
                <a:latin typeface="+mj-lt"/>
              </a:rPr>
              <a:t>Future updates and </a:t>
            </a:r>
            <a:r>
              <a:rPr lang="it-IT" sz="6600" dirty="0" err="1">
                <a:latin typeface="+mj-lt"/>
              </a:rPr>
              <a:t>measurements</a:t>
            </a:r>
            <a:endParaRPr lang="it-IT" sz="6600" dirty="0">
              <a:latin typeface="+mj-lt"/>
            </a:endParaRPr>
          </a:p>
        </p:txBody>
      </p:sp>
      <p:sp>
        <p:nvSpPr>
          <p:cNvPr id="6" name="CasellaDiTesto 5">
            <a:extLst>
              <a:ext uri="{FF2B5EF4-FFF2-40B4-BE49-F238E27FC236}">
                <a16:creationId xmlns:a16="http://schemas.microsoft.com/office/drawing/2014/main" id="{4E70BA96-CF07-75BA-856F-B14DC96F61A4}"/>
              </a:ext>
            </a:extLst>
          </p:cNvPr>
          <p:cNvSpPr txBox="1"/>
          <p:nvPr/>
        </p:nvSpPr>
        <p:spPr>
          <a:xfrm>
            <a:off x="768485" y="1107996"/>
            <a:ext cx="10311319" cy="400110"/>
          </a:xfrm>
          <a:prstGeom prst="rect">
            <a:avLst/>
          </a:prstGeom>
          <a:noFill/>
        </p:spPr>
        <p:txBody>
          <a:bodyPr wrap="square" rtlCol="0">
            <a:spAutoFit/>
          </a:bodyPr>
          <a:lstStyle/>
          <a:p>
            <a:pPr marL="342900" indent="-342900">
              <a:buFont typeface="+mj-lt"/>
              <a:buAutoNum type="arabicPeriod"/>
            </a:pPr>
            <a:r>
              <a:rPr lang="it-IT" sz="2000" b="1" dirty="0">
                <a:solidFill>
                  <a:srgbClr val="0070C0"/>
                </a:solidFill>
              </a:rPr>
              <a:t>Updates the </a:t>
            </a:r>
            <a:r>
              <a:rPr lang="it-IT" sz="2000" b="1" dirty="0" err="1">
                <a:solidFill>
                  <a:srgbClr val="0070C0"/>
                </a:solidFill>
              </a:rPr>
              <a:t>experimental</a:t>
            </a:r>
            <a:r>
              <a:rPr lang="it-IT" sz="2000" b="1" dirty="0">
                <a:solidFill>
                  <a:srgbClr val="0070C0"/>
                </a:solidFill>
              </a:rPr>
              <a:t> setup to </a:t>
            </a:r>
            <a:r>
              <a:rPr lang="it-IT" sz="2000" b="1" dirty="0" err="1">
                <a:solidFill>
                  <a:srgbClr val="0070C0"/>
                </a:solidFill>
              </a:rPr>
              <a:t>increase</a:t>
            </a:r>
            <a:r>
              <a:rPr lang="it-IT" sz="2000" b="1" dirty="0">
                <a:solidFill>
                  <a:srgbClr val="0070C0"/>
                </a:solidFill>
              </a:rPr>
              <a:t> </a:t>
            </a:r>
            <a:r>
              <a:rPr lang="it-IT" sz="2000" b="1" dirty="0" err="1">
                <a:solidFill>
                  <a:srgbClr val="0070C0"/>
                </a:solidFill>
              </a:rPr>
              <a:t>measurement</a:t>
            </a:r>
            <a:r>
              <a:rPr lang="it-IT" sz="2000" b="1" dirty="0">
                <a:solidFill>
                  <a:srgbClr val="0070C0"/>
                </a:solidFill>
              </a:rPr>
              <a:t> </a:t>
            </a:r>
            <a:r>
              <a:rPr lang="it-IT" sz="2000" b="1" dirty="0" err="1">
                <a:solidFill>
                  <a:srgbClr val="0070C0"/>
                </a:solidFill>
              </a:rPr>
              <a:t>precision</a:t>
            </a:r>
            <a:r>
              <a:rPr lang="it-IT" sz="2000" b="1" dirty="0">
                <a:solidFill>
                  <a:srgbClr val="0070C0"/>
                </a:solidFill>
              </a:rPr>
              <a:t> and </a:t>
            </a:r>
            <a:r>
              <a:rPr lang="it-IT" sz="2000" b="1" dirty="0" err="1">
                <a:solidFill>
                  <a:srgbClr val="0070C0"/>
                </a:solidFill>
              </a:rPr>
              <a:t>quality</a:t>
            </a:r>
            <a:r>
              <a:rPr lang="it-IT" sz="2000" b="1" dirty="0">
                <a:solidFill>
                  <a:srgbClr val="0070C0"/>
                </a:solidFill>
              </a:rPr>
              <a:t>:</a:t>
            </a:r>
          </a:p>
        </p:txBody>
      </p:sp>
      <p:sp>
        <p:nvSpPr>
          <p:cNvPr id="7" name="CasellaDiTesto 6">
            <a:extLst>
              <a:ext uri="{FF2B5EF4-FFF2-40B4-BE49-F238E27FC236}">
                <a16:creationId xmlns:a16="http://schemas.microsoft.com/office/drawing/2014/main" id="{0E9D8AC2-CA31-8FB1-A16D-5D16D7A840D1}"/>
              </a:ext>
            </a:extLst>
          </p:cNvPr>
          <p:cNvSpPr txBox="1"/>
          <p:nvPr/>
        </p:nvSpPr>
        <p:spPr>
          <a:xfrm>
            <a:off x="1202988" y="1584884"/>
            <a:ext cx="8774349" cy="707886"/>
          </a:xfrm>
          <a:prstGeom prst="rect">
            <a:avLst/>
          </a:prstGeom>
          <a:noFill/>
        </p:spPr>
        <p:txBody>
          <a:bodyPr wrap="square" rtlCol="0">
            <a:spAutoFit/>
          </a:bodyPr>
          <a:lstStyle/>
          <a:p>
            <a:pPr marL="285750" indent="-285750">
              <a:buFont typeface="Arial" panose="020B0604020202020204" pitchFamily="34" charset="0"/>
              <a:buChar char="•"/>
            </a:pPr>
            <a:r>
              <a:rPr lang="it-IT" sz="2000" dirty="0" err="1"/>
              <a:t>Introducing</a:t>
            </a:r>
            <a:r>
              <a:rPr lang="it-IT" sz="2000" dirty="0"/>
              <a:t> Fresnel </a:t>
            </a:r>
            <a:r>
              <a:rPr lang="it-IT" sz="2000" dirty="0" err="1"/>
              <a:t>lent</a:t>
            </a:r>
            <a:r>
              <a:rPr lang="it-IT" sz="2000" dirty="0"/>
              <a:t> for a </a:t>
            </a:r>
            <a:r>
              <a:rPr lang="it-IT" sz="2000" dirty="0" err="1"/>
              <a:t>better</a:t>
            </a:r>
            <a:r>
              <a:rPr lang="it-IT" sz="2000" dirty="0"/>
              <a:t> </a:t>
            </a:r>
            <a:r>
              <a:rPr lang="it-IT" sz="2000" dirty="0" err="1"/>
              <a:t>collection</a:t>
            </a:r>
            <a:r>
              <a:rPr lang="it-IT" sz="2000" dirty="0"/>
              <a:t> of </a:t>
            </a:r>
            <a:r>
              <a:rPr lang="it-IT" sz="2000" dirty="0" err="1"/>
              <a:t>photons</a:t>
            </a:r>
            <a:r>
              <a:rPr lang="it-IT" sz="2000" dirty="0"/>
              <a:t> (gain of </a:t>
            </a:r>
            <a:r>
              <a:rPr lang="it-IT" sz="2000" dirty="0" err="1"/>
              <a:t>facton</a:t>
            </a:r>
            <a:r>
              <a:rPr lang="it-IT" sz="2000" dirty="0"/>
              <a:t> 38 and </a:t>
            </a:r>
            <a:r>
              <a:rPr lang="it-IT" sz="2000" dirty="0" err="1"/>
              <a:t>increase</a:t>
            </a:r>
            <a:r>
              <a:rPr lang="it-IT" sz="2000" dirty="0"/>
              <a:t> </a:t>
            </a:r>
            <a:r>
              <a:rPr lang="it-IT" sz="2000" dirty="0" err="1"/>
              <a:t>signal</a:t>
            </a:r>
            <a:r>
              <a:rPr lang="it-IT" sz="2000" dirty="0"/>
              <a:t>/background ratio of a </a:t>
            </a:r>
            <a:r>
              <a:rPr lang="it-IT" sz="2000" dirty="0" err="1"/>
              <a:t>factor</a:t>
            </a:r>
            <a:r>
              <a:rPr lang="it-IT" sz="2000" dirty="0"/>
              <a:t> </a:t>
            </a:r>
            <a:r>
              <a:rPr lang="it-IT" sz="2000" dirty="0" err="1"/>
              <a:t>between</a:t>
            </a:r>
            <a:r>
              <a:rPr lang="it-IT" sz="2000" dirty="0"/>
              <a:t> 5-10)</a:t>
            </a:r>
          </a:p>
        </p:txBody>
      </p:sp>
      <p:sp>
        <p:nvSpPr>
          <p:cNvPr id="8" name="CasellaDiTesto 7">
            <a:extLst>
              <a:ext uri="{FF2B5EF4-FFF2-40B4-BE49-F238E27FC236}">
                <a16:creationId xmlns:a16="http://schemas.microsoft.com/office/drawing/2014/main" id="{EE619BEA-AEB5-DC94-6CD5-CF4A08705DFB}"/>
              </a:ext>
            </a:extLst>
          </p:cNvPr>
          <p:cNvSpPr txBox="1"/>
          <p:nvPr/>
        </p:nvSpPr>
        <p:spPr>
          <a:xfrm>
            <a:off x="1202987" y="2262158"/>
            <a:ext cx="4332051" cy="400110"/>
          </a:xfrm>
          <a:prstGeom prst="rect">
            <a:avLst/>
          </a:prstGeom>
          <a:noFill/>
        </p:spPr>
        <p:txBody>
          <a:bodyPr wrap="square" rtlCol="0">
            <a:spAutoFit/>
          </a:bodyPr>
          <a:lstStyle/>
          <a:p>
            <a:pPr marL="285750" indent="-285750">
              <a:buFont typeface="Arial" panose="020B0604020202020204" pitchFamily="34" charset="0"/>
              <a:buChar char="•"/>
            </a:pPr>
            <a:r>
              <a:rPr lang="it-IT" sz="2000" dirty="0"/>
              <a:t>Installation of </a:t>
            </a:r>
            <a:r>
              <a:rPr lang="it-IT" sz="2000" dirty="0" err="1"/>
              <a:t>calibration</a:t>
            </a:r>
            <a:r>
              <a:rPr lang="it-IT" sz="2000" dirty="0"/>
              <a:t> sources</a:t>
            </a:r>
          </a:p>
        </p:txBody>
      </p:sp>
      <p:sp>
        <p:nvSpPr>
          <p:cNvPr id="9" name="CasellaDiTesto 8">
            <a:extLst>
              <a:ext uri="{FF2B5EF4-FFF2-40B4-BE49-F238E27FC236}">
                <a16:creationId xmlns:a16="http://schemas.microsoft.com/office/drawing/2014/main" id="{8DBD7B7F-C49A-458A-3D7F-51E0B9DA53CD}"/>
              </a:ext>
            </a:extLst>
          </p:cNvPr>
          <p:cNvSpPr txBox="1"/>
          <p:nvPr/>
        </p:nvSpPr>
        <p:spPr>
          <a:xfrm>
            <a:off x="1202987" y="2662619"/>
            <a:ext cx="8106383" cy="400110"/>
          </a:xfrm>
          <a:prstGeom prst="rect">
            <a:avLst/>
          </a:prstGeom>
          <a:noFill/>
        </p:spPr>
        <p:txBody>
          <a:bodyPr wrap="square" rtlCol="0">
            <a:spAutoFit/>
          </a:bodyPr>
          <a:lstStyle/>
          <a:p>
            <a:pPr marL="285750" indent="-285750">
              <a:buFont typeface="Arial" panose="020B0604020202020204" pitchFamily="34" charset="0"/>
              <a:buChar char="•"/>
            </a:pPr>
            <a:r>
              <a:rPr lang="it-IT" sz="2000" dirty="0"/>
              <a:t>Installation of </a:t>
            </a:r>
            <a:r>
              <a:rPr lang="it-IT" sz="2000" dirty="0" err="1"/>
              <a:t>infrared</a:t>
            </a:r>
            <a:r>
              <a:rPr lang="it-IT" sz="2000" dirty="0"/>
              <a:t> camera to monitor the </a:t>
            </a:r>
            <a:r>
              <a:rPr lang="it-IT" sz="2000" dirty="0" err="1"/>
              <a:t>seeds</a:t>
            </a:r>
            <a:r>
              <a:rPr lang="it-IT" sz="2000" dirty="0"/>
              <a:t> </a:t>
            </a:r>
            <a:r>
              <a:rPr lang="it-IT" sz="2000" dirty="0" err="1"/>
              <a:t>germination</a:t>
            </a:r>
            <a:endParaRPr lang="it-IT" sz="2000" dirty="0"/>
          </a:p>
        </p:txBody>
      </p:sp>
      <p:sp>
        <p:nvSpPr>
          <p:cNvPr id="10" name="CasellaDiTesto 9">
            <a:extLst>
              <a:ext uri="{FF2B5EF4-FFF2-40B4-BE49-F238E27FC236}">
                <a16:creationId xmlns:a16="http://schemas.microsoft.com/office/drawing/2014/main" id="{D010E731-9ECF-DC97-909E-CD881E203AAF}"/>
              </a:ext>
            </a:extLst>
          </p:cNvPr>
          <p:cNvSpPr txBox="1"/>
          <p:nvPr/>
        </p:nvSpPr>
        <p:spPr>
          <a:xfrm>
            <a:off x="1202987" y="3031951"/>
            <a:ext cx="10450748" cy="1015663"/>
          </a:xfrm>
          <a:prstGeom prst="rect">
            <a:avLst/>
          </a:prstGeom>
          <a:noFill/>
        </p:spPr>
        <p:txBody>
          <a:bodyPr wrap="square" rtlCol="0">
            <a:spAutoFit/>
          </a:bodyPr>
          <a:lstStyle/>
          <a:p>
            <a:pPr marL="285750" indent="-285750">
              <a:buFont typeface="Arial" panose="020B0604020202020204" pitchFamily="34" charset="0"/>
              <a:buChar char="•"/>
            </a:pPr>
            <a:r>
              <a:rPr lang="it-IT" sz="2000" dirty="0"/>
              <a:t>Installation of </a:t>
            </a:r>
            <a:r>
              <a:rPr lang="it-IT" sz="2000" dirty="0" err="1"/>
              <a:t>sensors</a:t>
            </a:r>
            <a:r>
              <a:rPr lang="it-IT" sz="2000" dirty="0"/>
              <a:t> to monitor temperature and </a:t>
            </a:r>
            <a:r>
              <a:rPr lang="it-IT" sz="2000" dirty="0" err="1"/>
              <a:t>umidity</a:t>
            </a:r>
            <a:r>
              <a:rPr lang="it-IT" sz="2000" dirty="0"/>
              <a:t> inside the </a:t>
            </a:r>
            <a:r>
              <a:rPr lang="it-IT" sz="2000" dirty="0" err="1"/>
              <a:t>satup</a:t>
            </a:r>
            <a:r>
              <a:rPr lang="it-IT" sz="2000" dirty="0"/>
              <a:t>, </a:t>
            </a:r>
            <a:r>
              <a:rPr lang="it-IT" sz="2000" dirty="0" err="1"/>
              <a:t>irradiation</a:t>
            </a:r>
            <a:r>
              <a:rPr lang="it-IT" sz="2000" dirty="0"/>
              <a:t> systems, technical devices to introduce</a:t>
            </a:r>
            <a:r>
              <a:rPr lang="en-US" sz="2000" dirty="0"/>
              <a:t> variation of atmosphere or pH and constituents of the soil of the plants, to characterize the spectrometric response of the germinating seeds</a:t>
            </a:r>
            <a:endParaRPr lang="it-IT" sz="2000" dirty="0"/>
          </a:p>
        </p:txBody>
      </p:sp>
      <p:sp>
        <p:nvSpPr>
          <p:cNvPr id="11" name="CasellaDiTesto 10">
            <a:extLst>
              <a:ext uri="{FF2B5EF4-FFF2-40B4-BE49-F238E27FC236}">
                <a16:creationId xmlns:a16="http://schemas.microsoft.com/office/drawing/2014/main" id="{15983431-C630-8055-086F-C173843DA3FF}"/>
              </a:ext>
            </a:extLst>
          </p:cNvPr>
          <p:cNvSpPr txBox="1"/>
          <p:nvPr/>
        </p:nvSpPr>
        <p:spPr>
          <a:xfrm>
            <a:off x="768484" y="4195733"/>
            <a:ext cx="10223770" cy="707886"/>
          </a:xfrm>
          <a:prstGeom prst="rect">
            <a:avLst/>
          </a:prstGeom>
          <a:noFill/>
        </p:spPr>
        <p:txBody>
          <a:bodyPr wrap="square" rtlCol="0">
            <a:spAutoFit/>
          </a:bodyPr>
          <a:lstStyle/>
          <a:p>
            <a:pPr marL="342900" indent="-342900">
              <a:buFont typeface="+mj-lt"/>
              <a:buAutoNum type="arabicPeriod" startAt="2"/>
            </a:pPr>
            <a:r>
              <a:rPr lang="it-IT" sz="2000" b="1" dirty="0" err="1">
                <a:solidFill>
                  <a:srgbClr val="0070C0"/>
                </a:solidFill>
              </a:rPr>
              <a:t>Performed</a:t>
            </a:r>
            <a:r>
              <a:rPr lang="it-IT" sz="2000" b="1" dirty="0">
                <a:solidFill>
                  <a:srgbClr val="0070C0"/>
                </a:solidFill>
              </a:rPr>
              <a:t> </a:t>
            </a:r>
            <a:r>
              <a:rPr lang="it-IT" sz="2000" b="1" dirty="0" err="1">
                <a:solidFill>
                  <a:srgbClr val="0070C0"/>
                </a:solidFill>
              </a:rPr>
              <a:t>measurements</a:t>
            </a:r>
            <a:r>
              <a:rPr lang="it-IT" sz="2000" b="1" dirty="0">
                <a:solidFill>
                  <a:srgbClr val="0070C0"/>
                </a:solidFill>
              </a:rPr>
              <a:t> of </a:t>
            </a:r>
            <a:r>
              <a:rPr lang="it-IT" sz="2000" b="1" dirty="0" err="1">
                <a:solidFill>
                  <a:srgbClr val="0070C0"/>
                </a:solidFill>
              </a:rPr>
              <a:t>different</a:t>
            </a:r>
            <a:r>
              <a:rPr lang="it-IT" sz="2000" b="1" dirty="0">
                <a:solidFill>
                  <a:srgbClr val="0070C0"/>
                </a:solidFill>
              </a:rPr>
              <a:t> </a:t>
            </a:r>
            <a:r>
              <a:rPr lang="it-IT" sz="2000" b="1" dirty="0" err="1">
                <a:solidFill>
                  <a:srgbClr val="0070C0"/>
                </a:solidFill>
              </a:rPr>
              <a:t>seeds</a:t>
            </a:r>
            <a:r>
              <a:rPr lang="it-IT" sz="2000" b="1" dirty="0">
                <a:solidFill>
                  <a:srgbClr val="0070C0"/>
                </a:solidFill>
              </a:rPr>
              <a:t>, in </a:t>
            </a:r>
            <a:r>
              <a:rPr lang="it-IT" sz="2000" b="1" dirty="0" err="1">
                <a:solidFill>
                  <a:srgbClr val="0070C0"/>
                </a:solidFill>
              </a:rPr>
              <a:t>different</a:t>
            </a:r>
            <a:r>
              <a:rPr lang="it-IT" sz="2000" b="1" dirty="0">
                <a:solidFill>
                  <a:srgbClr val="0070C0"/>
                </a:solidFill>
              </a:rPr>
              <a:t> </a:t>
            </a:r>
            <a:r>
              <a:rPr lang="it-IT" sz="2000" b="1" dirty="0" err="1">
                <a:solidFill>
                  <a:srgbClr val="0070C0"/>
                </a:solidFill>
              </a:rPr>
              <a:t>amount</a:t>
            </a:r>
            <a:r>
              <a:rPr lang="it-IT" sz="2000" b="1" dirty="0">
                <a:solidFill>
                  <a:srgbClr val="0070C0"/>
                </a:solidFill>
              </a:rPr>
              <a:t>, </a:t>
            </a:r>
            <a:r>
              <a:rPr lang="it-IT" sz="2000" b="1" dirty="0">
                <a:solidFill>
                  <a:srgbClr val="0070C0"/>
                </a:solidFill>
                <a:cs typeface="Times New Roman" panose="02020603050405020304" pitchFamily="18" charset="0"/>
              </a:rPr>
              <a:t>to check the </a:t>
            </a:r>
            <a:r>
              <a:rPr lang="it-IT" sz="2000" b="1" dirty="0" err="1">
                <a:solidFill>
                  <a:srgbClr val="0070C0"/>
                </a:solidFill>
                <a:cs typeface="Times New Roman" panose="02020603050405020304" pitchFamily="18" charset="0"/>
              </a:rPr>
              <a:t>presence</a:t>
            </a:r>
            <a:r>
              <a:rPr lang="it-IT" sz="2000" b="1" dirty="0">
                <a:solidFill>
                  <a:srgbClr val="0070C0"/>
                </a:solidFill>
                <a:cs typeface="Times New Roman" panose="02020603050405020304" pitchFamily="18" charset="0"/>
              </a:rPr>
              <a:t> of </a:t>
            </a:r>
            <a:r>
              <a:rPr lang="it-IT" sz="2000" b="1" dirty="0" err="1">
                <a:solidFill>
                  <a:srgbClr val="0070C0"/>
                </a:solidFill>
                <a:cs typeface="Times New Roman" panose="02020603050405020304" pitchFamily="18" charset="0"/>
              </a:rPr>
              <a:t>crucial</a:t>
            </a:r>
            <a:r>
              <a:rPr lang="it-IT" sz="2000" b="1" dirty="0">
                <a:solidFill>
                  <a:srgbClr val="0070C0"/>
                </a:solidFill>
                <a:cs typeface="Times New Roman" panose="02020603050405020304" pitchFamily="18" charset="0"/>
              </a:rPr>
              <a:t> events in </a:t>
            </a:r>
            <a:r>
              <a:rPr lang="it-IT" sz="2000" b="1" dirty="0" err="1">
                <a:solidFill>
                  <a:srgbClr val="0070C0"/>
                </a:solidFill>
                <a:cs typeface="Times New Roman" panose="02020603050405020304" pitchFamily="18" charset="0"/>
              </a:rPr>
              <a:t>all</a:t>
            </a:r>
            <a:r>
              <a:rPr lang="it-IT" sz="2000" b="1" dirty="0">
                <a:solidFill>
                  <a:srgbClr val="0070C0"/>
                </a:solidFill>
                <a:cs typeface="Times New Roman" panose="02020603050405020304" pitchFamily="18" charset="0"/>
              </a:rPr>
              <a:t> </a:t>
            </a:r>
            <a:r>
              <a:rPr lang="it-IT" sz="2000" b="1" dirty="0" err="1">
                <a:solidFill>
                  <a:srgbClr val="0070C0"/>
                </a:solidFill>
                <a:cs typeface="Times New Roman" panose="02020603050405020304" pitchFamily="18" charset="0"/>
              </a:rPr>
              <a:t>these</a:t>
            </a:r>
            <a:r>
              <a:rPr lang="it-IT" sz="2000" b="1" dirty="0">
                <a:solidFill>
                  <a:srgbClr val="0070C0"/>
                </a:solidFill>
                <a:cs typeface="Times New Roman" panose="02020603050405020304" pitchFamily="18" charset="0"/>
              </a:rPr>
              <a:t> </a:t>
            </a:r>
            <a:r>
              <a:rPr lang="it-IT" sz="2000" b="1" dirty="0" err="1">
                <a:solidFill>
                  <a:srgbClr val="0070C0"/>
                </a:solidFill>
                <a:cs typeface="Times New Roman" panose="02020603050405020304" pitchFamily="18" charset="0"/>
              </a:rPr>
              <a:t>cases</a:t>
            </a:r>
            <a:r>
              <a:rPr lang="it-IT" sz="2000" b="1" dirty="0">
                <a:solidFill>
                  <a:srgbClr val="0070C0"/>
                </a:solidFill>
                <a:cs typeface="Times New Roman" panose="02020603050405020304" pitchFamily="18" charset="0"/>
              </a:rPr>
              <a:t>.</a:t>
            </a:r>
            <a:endParaRPr lang="it-IT" sz="2000" b="1" dirty="0">
              <a:solidFill>
                <a:srgbClr val="0070C0"/>
              </a:solidFill>
            </a:endParaRPr>
          </a:p>
        </p:txBody>
      </p:sp>
      <p:sp>
        <p:nvSpPr>
          <p:cNvPr id="12" name="CasellaDiTesto 11">
            <a:extLst>
              <a:ext uri="{FF2B5EF4-FFF2-40B4-BE49-F238E27FC236}">
                <a16:creationId xmlns:a16="http://schemas.microsoft.com/office/drawing/2014/main" id="{AA3D0B57-85A8-39B1-301C-75C84E92D194}"/>
              </a:ext>
            </a:extLst>
          </p:cNvPr>
          <p:cNvSpPr txBox="1"/>
          <p:nvPr/>
        </p:nvSpPr>
        <p:spPr>
          <a:xfrm>
            <a:off x="768485" y="5270048"/>
            <a:ext cx="8774349" cy="400110"/>
          </a:xfrm>
          <a:prstGeom prst="rect">
            <a:avLst/>
          </a:prstGeom>
          <a:noFill/>
        </p:spPr>
        <p:txBody>
          <a:bodyPr wrap="square" rtlCol="0">
            <a:spAutoFit/>
          </a:bodyPr>
          <a:lstStyle/>
          <a:p>
            <a:pPr marL="342900" indent="-342900">
              <a:buFont typeface="+mj-lt"/>
              <a:buAutoNum type="arabicPeriod" startAt="3"/>
            </a:pPr>
            <a:r>
              <a:rPr lang="it-IT" sz="2000" b="1" dirty="0" err="1">
                <a:solidFill>
                  <a:srgbClr val="0070C0"/>
                </a:solidFill>
              </a:rPr>
              <a:t>Further</a:t>
            </a:r>
            <a:r>
              <a:rPr lang="it-IT" sz="2000" b="1" dirty="0">
                <a:solidFill>
                  <a:srgbClr val="0070C0"/>
                </a:solidFill>
              </a:rPr>
              <a:t> </a:t>
            </a:r>
            <a:r>
              <a:rPr lang="it-IT" sz="2000" b="1" dirty="0" err="1">
                <a:solidFill>
                  <a:srgbClr val="0070C0"/>
                </a:solidFill>
              </a:rPr>
              <a:t>developing</a:t>
            </a:r>
            <a:r>
              <a:rPr lang="it-IT" sz="2000" b="1" dirty="0">
                <a:solidFill>
                  <a:srgbClr val="0070C0"/>
                </a:solidFill>
              </a:rPr>
              <a:t> of the DEA </a:t>
            </a:r>
            <a:r>
              <a:rPr lang="it-IT" sz="2000" b="1" dirty="0" err="1">
                <a:solidFill>
                  <a:srgbClr val="0070C0"/>
                </a:solidFill>
              </a:rPr>
              <a:t>analysis</a:t>
            </a:r>
            <a:r>
              <a:rPr lang="it-IT" sz="2000" b="1" dirty="0">
                <a:solidFill>
                  <a:srgbClr val="0070C0"/>
                </a:solidFill>
              </a:rPr>
              <a:t> procedure and </a:t>
            </a:r>
            <a:r>
              <a:rPr lang="it-IT" sz="2000" b="1" dirty="0" err="1">
                <a:solidFill>
                  <a:srgbClr val="0070C0"/>
                </a:solidFill>
              </a:rPr>
              <a:t>method</a:t>
            </a:r>
            <a:endParaRPr lang="it-IT" sz="2000" b="1" dirty="0">
              <a:solidFill>
                <a:srgbClr val="0070C0"/>
              </a:solidFill>
            </a:endParaRPr>
          </a:p>
        </p:txBody>
      </p:sp>
      <p:sp>
        <p:nvSpPr>
          <p:cNvPr id="13" name="CasellaDiTesto 12">
            <a:extLst>
              <a:ext uri="{FF2B5EF4-FFF2-40B4-BE49-F238E27FC236}">
                <a16:creationId xmlns:a16="http://schemas.microsoft.com/office/drawing/2014/main" id="{B1EA6474-1647-7D77-2DC4-E4B40BBA0276}"/>
              </a:ext>
            </a:extLst>
          </p:cNvPr>
          <p:cNvSpPr txBox="1"/>
          <p:nvPr/>
        </p:nvSpPr>
        <p:spPr>
          <a:xfrm>
            <a:off x="768484" y="5958476"/>
            <a:ext cx="6382969" cy="400110"/>
          </a:xfrm>
          <a:prstGeom prst="rect">
            <a:avLst/>
          </a:prstGeom>
          <a:noFill/>
        </p:spPr>
        <p:txBody>
          <a:bodyPr wrap="square" rtlCol="0">
            <a:spAutoFit/>
          </a:bodyPr>
          <a:lstStyle/>
          <a:p>
            <a:pPr marL="342900" indent="-342900">
              <a:buFont typeface="+mj-lt"/>
              <a:buAutoNum type="arabicPeriod" startAt="4"/>
            </a:pPr>
            <a:r>
              <a:rPr lang="it-IT" sz="2000" b="1" dirty="0" err="1">
                <a:solidFill>
                  <a:srgbClr val="0070C0"/>
                </a:solidFill>
              </a:rPr>
              <a:t>Experiments</a:t>
            </a:r>
            <a:r>
              <a:rPr lang="it-IT" sz="2000" b="1" dirty="0">
                <a:solidFill>
                  <a:srgbClr val="0070C0"/>
                </a:solidFill>
              </a:rPr>
              <a:t> with </a:t>
            </a:r>
            <a:r>
              <a:rPr lang="it-IT" sz="2000" b="1" dirty="0" err="1">
                <a:solidFill>
                  <a:srgbClr val="0070C0"/>
                </a:solidFill>
              </a:rPr>
              <a:t>bacteria</a:t>
            </a:r>
            <a:r>
              <a:rPr lang="it-IT" sz="2000" b="1" dirty="0">
                <a:solidFill>
                  <a:srgbClr val="0070C0"/>
                </a:solidFill>
              </a:rPr>
              <a:t> and on </a:t>
            </a:r>
            <a:r>
              <a:rPr lang="it-IT" sz="2000" b="1" dirty="0" err="1">
                <a:solidFill>
                  <a:srgbClr val="0070C0"/>
                </a:solidFill>
              </a:rPr>
              <a:t>cellular</a:t>
            </a:r>
            <a:r>
              <a:rPr lang="it-IT" sz="2000" b="1" dirty="0">
                <a:solidFill>
                  <a:srgbClr val="0070C0"/>
                </a:solidFill>
              </a:rPr>
              <a:t> </a:t>
            </a:r>
            <a:r>
              <a:rPr lang="it-IT" sz="2000" b="1" dirty="0" err="1">
                <a:solidFill>
                  <a:srgbClr val="0070C0"/>
                </a:solidFill>
              </a:rPr>
              <a:t>cultures</a:t>
            </a:r>
            <a:r>
              <a:rPr lang="it-IT" sz="2000" b="1" dirty="0">
                <a:solidFill>
                  <a:srgbClr val="0070C0"/>
                </a:solidFill>
              </a:rPr>
              <a:t> </a:t>
            </a:r>
          </a:p>
        </p:txBody>
      </p:sp>
      <p:sp>
        <p:nvSpPr>
          <p:cNvPr id="16" name="CasellaDiTesto 15">
            <a:extLst>
              <a:ext uri="{FF2B5EF4-FFF2-40B4-BE49-F238E27FC236}">
                <a16:creationId xmlns:a16="http://schemas.microsoft.com/office/drawing/2014/main" id="{E131335C-F0B1-B43C-E046-C0E37C092BFE}"/>
              </a:ext>
            </a:extLst>
          </p:cNvPr>
          <p:cNvSpPr txBox="1"/>
          <p:nvPr/>
        </p:nvSpPr>
        <p:spPr>
          <a:xfrm>
            <a:off x="10155358" y="4595843"/>
            <a:ext cx="1848891" cy="707886"/>
          </a:xfrm>
          <a:prstGeom prst="rect">
            <a:avLst/>
          </a:prstGeom>
          <a:noFill/>
        </p:spPr>
        <p:txBody>
          <a:bodyPr wrap="square">
            <a:spAutoFit/>
          </a:bodyPr>
          <a:lstStyle/>
          <a:p>
            <a:pPr algn="ctr"/>
            <a:r>
              <a:rPr lang="it-IT" sz="2000" b="1" dirty="0" err="1">
                <a:solidFill>
                  <a:srgbClr val="FF0000"/>
                </a:solidFill>
                <a:cs typeface="Times New Roman" panose="02020603050405020304" pitchFamily="18" charset="0"/>
              </a:rPr>
              <a:t>Any</a:t>
            </a:r>
            <a:endParaRPr lang="it-IT" sz="2000" b="1" dirty="0">
              <a:solidFill>
                <a:srgbClr val="FF0000"/>
              </a:solidFill>
              <a:cs typeface="Times New Roman" panose="02020603050405020304" pitchFamily="18" charset="0"/>
            </a:endParaRPr>
          </a:p>
          <a:p>
            <a:pPr algn="ctr"/>
            <a:r>
              <a:rPr lang="it-IT" sz="2000" b="1" dirty="0" err="1">
                <a:solidFill>
                  <a:srgbClr val="FF0000"/>
                </a:solidFill>
                <a:cs typeface="Times New Roman" panose="02020603050405020304" pitchFamily="18" charset="0"/>
              </a:rPr>
              <a:t>suggestions</a:t>
            </a:r>
            <a:r>
              <a:rPr lang="it-IT" sz="2000" b="1" dirty="0">
                <a:solidFill>
                  <a:srgbClr val="FF0000"/>
                </a:solidFill>
                <a:cs typeface="Times New Roman" panose="02020603050405020304" pitchFamily="18" charset="0"/>
              </a:rPr>
              <a:t>?</a:t>
            </a:r>
            <a:endParaRPr lang="it-IT" sz="2000" b="1" dirty="0">
              <a:solidFill>
                <a:srgbClr val="FF0000"/>
              </a:solidFill>
            </a:endParaRPr>
          </a:p>
        </p:txBody>
      </p:sp>
    </p:spTree>
    <p:extLst>
      <p:ext uri="{BB962C8B-B14F-4D97-AF65-F5344CB8AC3E}">
        <p14:creationId xmlns:p14="http://schemas.microsoft.com/office/powerpoint/2010/main" val="3600125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093" y="272375"/>
            <a:ext cx="16668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63" y="272375"/>
            <a:ext cx="13684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973" y="359570"/>
            <a:ext cx="1570038"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2410" y="436260"/>
            <a:ext cx="147955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640" y="2645520"/>
            <a:ext cx="1703388"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3379" y="4802306"/>
            <a:ext cx="16986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817" y="4802306"/>
            <a:ext cx="14573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2400" y="2619281"/>
            <a:ext cx="1516063"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0676" y="4802305"/>
            <a:ext cx="1576387"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9489" y="4802305"/>
            <a:ext cx="147955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1465" y="4698206"/>
            <a:ext cx="18002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2297" y="4606924"/>
            <a:ext cx="15081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50"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32072" y="2619282"/>
            <a:ext cx="18002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51"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4714" y="360364"/>
            <a:ext cx="1374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52"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64764" y="450851"/>
            <a:ext cx="1811337"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magine 2" descr="Immagine che contiene persona, Viso umano, vestiti, uomo&#10;&#10;Descrizione generata automaticamente">
            <a:extLst>
              <a:ext uri="{FF2B5EF4-FFF2-40B4-BE49-F238E27FC236}">
                <a16:creationId xmlns:a16="http://schemas.microsoft.com/office/drawing/2014/main" id="{22522D2E-3A54-334C-29FC-3DD8C36FF67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63755" y="2645520"/>
            <a:ext cx="1804373" cy="1800225"/>
          </a:xfrm>
          <a:prstGeom prst="rect">
            <a:avLst/>
          </a:prstGeom>
        </p:spPr>
      </p:pic>
      <p:sp>
        <p:nvSpPr>
          <p:cNvPr id="4" name="CasellaDiTesto 3">
            <a:extLst>
              <a:ext uri="{FF2B5EF4-FFF2-40B4-BE49-F238E27FC236}">
                <a16:creationId xmlns:a16="http://schemas.microsoft.com/office/drawing/2014/main" id="{9BDCFB4B-628F-B4FD-FC91-0F746079DB4C}"/>
              </a:ext>
            </a:extLst>
          </p:cNvPr>
          <p:cNvSpPr txBox="1"/>
          <p:nvPr/>
        </p:nvSpPr>
        <p:spPr>
          <a:xfrm>
            <a:off x="4648231" y="2714017"/>
            <a:ext cx="3377088" cy="1754326"/>
          </a:xfrm>
          <a:prstGeom prst="rect">
            <a:avLst/>
          </a:prstGeom>
          <a:noFill/>
        </p:spPr>
        <p:txBody>
          <a:bodyPr wrap="square" rtlCol="0">
            <a:spAutoFit/>
          </a:bodyPr>
          <a:lstStyle/>
          <a:p>
            <a:pPr algn="ctr"/>
            <a:r>
              <a:rPr lang="it-IT" sz="5400" b="1" dirty="0">
                <a:solidFill>
                  <a:srgbClr val="002060"/>
                </a:solidFill>
              </a:rPr>
              <a:t>THANK YOU!!!</a:t>
            </a:r>
          </a:p>
        </p:txBody>
      </p:sp>
    </p:spTree>
    <p:extLst>
      <p:ext uri="{BB962C8B-B14F-4D97-AF65-F5344CB8AC3E}">
        <p14:creationId xmlns:p14="http://schemas.microsoft.com/office/powerpoint/2010/main" val="127537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FFEE39B-9426-5BB1-8831-3040B1C07AAC}"/>
              </a:ext>
            </a:extLst>
          </p:cNvPr>
          <p:cNvSpPr txBox="1"/>
          <p:nvPr/>
        </p:nvSpPr>
        <p:spPr>
          <a:xfrm>
            <a:off x="366409" y="97276"/>
            <a:ext cx="11459182" cy="769441"/>
          </a:xfrm>
          <a:prstGeom prst="rect">
            <a:avLst/>
          </a:prstGeom>
          <a:noFill/>
        </p:spPr>
        <p:txBody>
          <a:bodyPr wrap="square" rtlCol="0">
            <a:spAutoFit/>
          </a:bodyPr>
          <a:lstStyle/>
          <a:p>
            <a:r>
              <a:rPr lang="it-IT" sz="4400" dirty="0">
                <a:latin typeface="+mj-lt"/>
              </a:rPr>
              <a:t>Data </a:t>
            </a:r>
            <a:r>
              <a:rPr lang="it-IT" sz="4400" dirty="0" err="1">
                <a:latin typeface="+mj-lt"/>
              </a:rPr>
              <a:t>analysis</a:t>
            </a:r>
            <a:r>
              <a:rPr lang="it-IT" sz="4400" dirty="0">
                <a:latin typeface="+mj-lt"/>
              </a:rPr>
              <a:t> - </a:t>
            </a:r>
            <a:r>
              <a:rPr lang="it-IT" sz="4400" i="1" dirty="0" err="1">
                <a:solidFill>
                  <a:srgbClr val="0070C0"/>
                </a:solidFill>
              </a:rPr>
              <a:t>Probability</a:t>
            </a:r>
            <a:r>
              <a:rPr lang="it-IT" sz="4400" i="1" dirty="0">
                <a:solidFill>
                  <a:srgbClr val="0070C0"/>
                </a:solidFill>
              </a:rPr>
              <a:t> Distribution </a:t>
            </a:r>
            <a:r>
              <a:rPr lang="it-IT" sz="4400" i="1" dirty="0" err="1">
                <a:solidFill>
                  <a:srgbClr val="0070C0"/>
                </a:solidFill>
              </a:rPr>
              <a:t>Function</a:t>
            </a:r>
            <a:endParaRPr lang="it-IT" sz="4400" i="1" dirty="0">
              <a:solidFill>
                <a:srgbClr val="0070C0"/>
              </a:solidFill>
            </a:endParaRPr>
          </a:p>
        </p:txBody>
      </p:sp>
      <p:sp>
        <p:nvSpPr>
          <p:cNvPr id="6" name="CasellaDiTesto 5">
            <a:extLst>
              <a:ext uri="{FF2B5EF4-FFF2-40B4-BE49-F238E27FC236}">
                <a16:creationId xmlns:a16="http://schemas.microsoft.com/office/drawing/2014/main" id="{BC220292-5536-E594-B2D0-6E2E2663A95D}"/>
              </a:ext>
            </a:extLst>
          </p:cNvPr>
          <p:cNvSpPr txBox="1"/>
          <p:nvPr/>
        </p:nvSpPr>
        <p:spPr>
          <a:xfrm>
            <a:off x="479087" y="1252120"/>
            <a:ext cx="1660998" cy="400110"/>
          </a:xfrm>
          <a:prstGeom prst="rect">
            <a:avLst/>
          </a:prstGeom>
          <a:noFill/>
        </p:spPr>
        <p:txBody>
          <a:bodyPr wrap="square">
            <a:spAutoFit/>
          </a:bodyPr>
          <a:lstStyle/>
          <a:p>
            <a:r>
              <a:rPr lang="it-IT" sz="2000" dirty="0" err="1">
                <a:solidFill>
                  <a:srgbClr val="222222"/>
                </a:solidFill>
                <a:highlight>
                  <a:srgbClr val="FFFFFF"/>
                </a:highlight>
              </a:rPr>
              <a:t>Therefore</a:t>
            </a:r>
            <a:r>
              <a:rPr lang="it-IT" sz="2000" b="0" i="0" dirty="0">
                <a:solidFill>
                  <a:srgbClr val="222222"/>
                </a:solidFill>
                <a:effectLst/>
                <a:highlight>
                  <a:srgbClr val="FFFFFF"/>
                </a:highlight>
              </a:rPr>
              <a:t>,</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8BEC021-20F2-D5C0-9469-7A4165803FA8}"/>
                  </a:ext>
                </a:extLst>
              </p:cNvPr>
              <p:cNvSpPr txBox="1"/>
              <p:nvPr/>
            </p:nvSpPr>
            <p:spPr>
              <a:xfrm>
                <a:off x="1717817" y="1221307"/>
                <a:ext cx="2790892" cy="461665"/>
              </a:xfrm>
              <a:prstGeom prst="rect">
                <a:avLst/>
              </a:prstGeom>
              <a:noFill/>
              <a:ln w="381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it-IT" sz="2400" b="0" i="1" smtClean="0">
                              <a:latin typeface="Cambria Math"/>
                            </a:rPr>
                            <m:t>𝑃</m:t>
                          </m:r>
                        </m:e>
                        <m:sub>
                          <m:r>
                            <a:rPr lang="it-IT" sz="2400" b="0" i="1" smtClean="0">
                              <a:latin typeface="Cambria Math"/>
                            </a:rPr>
                            <m:t>𝑚</m:t>
                          </m:r>
                        </m:sub>
                      </m:sSub>
                      <m:d>
                        <m:dPr>
                          <m:ctrlPr>
                            <a:rPr lang="it-IT" sz="2400" b="0" i="1" smtClean="0">
                              <a:latin typeface="Cambria Math" panose="02040503050406030204" pitchFamily="18" charset="0"/>
                            </a:rPr>
                          </m:ctrlPr>
                        </m:dPr>
                        <m:e>
                          <m:r>
                            <a:rPr lang="it-IT" sz="2400" b="0" i="1" smtClean="0">
                              <a:latin typeface="Cambria Math"/>
                            </a:rPr>
                            <m:t>𝑇</m:t>
                          </m:r>
                        </m:e>
                      </m:d>
                      <m:r>
                        <a:rPr lang="it-IT" sz="2400" b="0" i="1" smtClean="0">
                          <a:latin typeface="Cambria Math"/>
                        </a:rPr>
                        <m:t>= </m:t>
                      </m:r>
                      <m:d>
                        <m:dPr>
                          <m:begChr m:val="⟨"/>
                          <m:endChr m:val="⟩"/>
                          <m:ctrlPr>
                            <a:rPr lang="it-IT" sz="2400" b="0" i="1" smtClean="0">
                              <a:latin typeface="Cambria Math" panose="02040503050406030204" pitchFamily="18" charset="0"/>
                            </a:rPr>
                          </m:ctrlPr>
                        </m:dPr>
                        <m:e>
                          <m:sSub>
                            <m:sSubPr>
                              <m:ctrlPr>
                                <a:rPr lang="it-IT" sz="2400" b="0" i="1" smtClean="0">
                                  <a:latin typeface="Cambria Math" panose="02040503050406030204" pitchFamily="18" charset="0"/>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𝑡</m:t>
                          </m:r>
                          <m:r>
                            <a:rPr lang="it-IT" sz="2400" b="0" i="1" smtClean="0">
                              <a:latin typeface="Cambria Math"/>
                            </a:rPr>
                            <m:t>,</m:t>
                          </m:r>
                          <m:r>
                            <a:rPr lang="it-IT" sz="2400" b="0" i="1" smtClean="0">
                              <a:latin typeface="Cambria Math"/>
                            </a:rPr>
                            <m:t>𝑇</m:t>
                          </m:r>
                          <m:r>
                            <a:rPr lang="it-IT" sz="2400" b="0" i="1" smtClean="0">
                              <a:latin typeface="Cambria Math"/>
                            </a:rPr>
                            <m:t>)</m:t>
                          </m:r>
                        </m:e>
                      </m:d>
                    </m:oMath>
                  </m:oMathPara>
                </a14:m>
                <a:endParaRPr lang="en-US" sz="2400" dirty="0"/>
              </a:p>
            </p:txBody>
          </p:sp>
        </mc:Choice>
        <mc:Fallback xmlns="">
          <p:sp>
            <p:nvSpPr>
              <p:cNvPr id="7" name="CasellaDiTesto 6">
                <a:extLst>
                  <a:ext uri="{FF2B5EF4-FFF2-40B4-BE49-F238E27FC236}">
                    <a16:creationId xmlns:a16="http://schemas.microsoft.com/office/drawing/2014/main" id="{E8BEC021-20F2-D5C0-9469-7A4165803FA8}"/>
                  </a:ext>
                </a:extLst>
              </p:cNvPr>
              <p:cNvSpPr txBox="1">
                <a:spLocks noRot="1" noChangeAspect="1" noMove="1" noResize="1" noEditPoints="1" noAdjustHandles="1" noChangeArrowheads="1" noChangeShapeType="1" noTextEdit="1"/>
              </p:cNvSpPr>
              <p:nvPr/>
            </p:nvSpPr>
            <p:spPr>
              <a:xfrm>
                <a:off x="1717817" y="1221307"/>
                <a:ext cx="2790892" cy="461665"/>
              </a:xfrm>
              <a:prstGeom prst="rect">
                <a:avLst/>
              </a:prstGeom>
              <a:blipFill>
                <a:blip r:embed="rId2"/>
                <a:stretch>
                  <a:fillRect b="-10976"/>
                </a:stretch>
              </a:blipFill>
              <a:ln w="38100">
                <a:solidFill>
                  <a:srgbClr val="FF0000"/>
                </a:solidFill>
              </a:ln>
            </p:spPr>
            <p:txBody>
              <a:bodyPr/>
              <a:lstStyle/>
              <a:p>
                <a:r>
                  <a:rPr lang="it-IT">
                    <a:noFill/>
                  </a:rPr>
                  <a:t> </a:t>
                </a:r>
              </a:p>
            </p:txBody>
          </p:sp>
        </mc:Fallback>
      </mc:AlternateContent>
      <p:sp>
        <p:nvSpPr>
          <p:cNvPr id="9" name="CasellaDiTesto 8">
            <a:extLst>
              <a:ext uri="{FF2B5EF4-FFF2-40B4-BE49-F238E27FC236}">
                <a16:creationId xmlns:a16="http://schemas.microsoft.com/office/drawing/2014/main" id="{58C4F20D-25B7-8F12-88D3-9914619E62F3}"/>
              </a:ext>
            </a:extLst>
          </p:cNvPr>
          <p:cNvSpPr txBox="1"/>
          <p:nvPr/>
        </p:nvSpPr>
        <p:spPr>
          <a:xfrm>
            <a:off x="5618535" y="1121556"/>
            <a:ext cx="6094378" cy="1015663"/>
          </a:xfrm>
          <a:prstGeom prst="rect">
            <a:avLst/>
          </a:prstGeom>
          <a:noFill/>
        </p:spPr>
        <p:txBody>
          <a:bodyPr wrap="square">
            <a:spAutoFit/>
          </a:bodyPr>
          <a:lstStyle/>
          <a:p>
            <a:r>
              <a:rPr lang="en-US" sz="2000" b="0" i="0" dirty="0">
                <a:solidFill>
                  <a:srgbClr val="222222"/>
                </a:solidFill>
                <a:effectLst/>
                <a:highlight>
                  <a:srgbClr val="FFFFFF"/>
                </a:highlight>
              </a:rPr>
              <a:t>The photocounts distribution function is obtained as an average over successive starting time t of the function</a:t>
            </a:r>
            <a:endParaRPr lang="it-IT" sz="2000" dirty="0"/>
          </a:p>
        </p:txBody>
      </p:sp>
      <p:sp>
        <p:nvSpPr>
          <p:cNvPr id="10" name="Freccia in giù 9">
            <a:extLst>
              <a:ext uri="{FF2B5EF4-FFF2-40B4-BE49-F238E27FC236}">
                <a16:creationId xmlns:a16="http://schemas.microsoft.com/office/drawing/2014/main" id="{F17A2897-0FAB-EA93-3AB9-9128220533E5}"/>
              </a:ext>
            </a:extLst>
          </p:cNvPr>
          <p:cNvSpPr/>
          <p:nvPr/>
        </p:nvSpPr>
        <p:spPr>
          <a:xfrm rot="16200000">
            <a:off x="4860012" y="1198651"/>
            <a:ext cx="505838" cy="573932"/>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2D95109-A215-F3AE-D104-BE15A79EFBEE}"/>
                  </a:ext>
                </a:extLst>
              </p:cNvPr>
              <p:cNvSpPr txBox="1"/>
              <p:nvPr/>
            </p:nvSpPr>
            <p:spPr>
              <a:xfrm>
                <a:off x="366409" y="2301872"/>
                <a:ext cx="11125200" cy="707886"/>
              </a:xfrm>
              <a:prstGeom prst="rect">
                <a:avLst/>
              </a:prstGeom>
              <a:noFill/>
            </p:spPr>
            <p:txBody>
              <a:bodyPr wrap="square">
                <a:spAutoFit/>
              </a:bodyPr>
              <a:lstStyle/>
              <a:p>
                <a:pPr algn="just"/>
                <a:r>
                  <a:rPr lang="it-IT" sz="2000" dirty="0">
                    <a:cs typeface="Times New Roman" panose="02020603050405020304" pitchFamily="18" charset="0"/>
                  </a:rPr>
                  <a:t>The </a:t>
                </a:r>
                <a:r>
                  <a:rPr lang="it-IT" sz="2000" dirty="0" err="1">
                    <a:cs typeface="Times New Roman" panose="02020603050405020304" pitchFamily="18" charset="0"/>
                  </a:rPr>
                  <a:t>average</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over the successive </a:t>
                </a:r>
                <a:r>
                  <a:rPr lang="it-IT" sz="2000" dirty="0" err="1">
                    <a:cs typeface="Times New Roman" panose="02020603050405020304" pitchFamily="18" charset="0"/>
                  </a:rPr>
                  <a:t>starting</a:t>
                </a:r>
                <a:r>
                  <a:rPr lang="it-IT" sz="2000" dirty="0">
                    <a:cs typeface="Times New Roman" panose="02020603050405020304" pitchFamily="18" charset="0"/>
                  </a:rPr>
                  <a:t> time (</a:t>
                </a:r>
                <a:r>
                  <a:rPr lang="it-IT" sz="2000" dirty="0" err="1">
                    <a:cs typeface="Times New Roman" panose="02020603050405020304" pitchFamily="18" charset="0"/>
                  </a:rPr>
                  <a:t>as</a:t>
                </a:r>
                <a:r>
                  <a:rPr lang="it-IT" sz="2000" dirty="0">
                    <a:cs typeface="Times New Roman" panose="02020603050405020304" pitchFamily="18" charset="0"/>
                  </a:rPr>
                  <a:t> in </a:t>
                </a:r>
                <a:r>
                  <a:rPr lang="it-IT" sz="2000" dirty="0" err="1">
                    <a:cs typeface="Times New Roman" panose="02020603050405020304" pitchFamily="18" charset="0"/>
                  </a:rPr>
                  <a:t>our</a:t>
                </a:r>
                <a:r>
                  <a:rPr lang="it-IT" sz="2000" dirty="0">
                    <a:cs typeface="Times New Roman" panose="02020603050405020304" pitchFamily="18" charset="0"/>
                  </a:rPr>
                  <a:t> case) or </a:t>
                </a:r>
                <a:r>
                  <a:rPr lang="it-IT" sz="2000" dirty="0" err="1">
                    <a:cs typeface="Times New Roman" panose="02020603050405020304" pitchFamily="18" charset="0"/>
                  </a:rPr>
                  <a:t>as</a:t>
                </a:r>
                <a:r>
                  <a:rPr lang="it-IT" sz="2000" dirty="0">
                    <a:cs typeface="Times New Roman" panose="02020603050405020304" pitchFamily="18" charset="0"/>
                  </a:rPr>
                  <a:t> a </a:t>
                </a:r>
                <a:r>
                  <a:rPr lang="it-IT" sz="2000" dirty="0" err="1">
                    <a:cs typeface="Times New Roman" panose="02020603050405020304" pitchFamily="18" charset="0"/>
                  </a:rPr>
                  <a:t>statistical</a:t>
                </a:r>
                <a:r>
                  <a:rPr lang="it-IT" sz="2000" dirty="0">
                    <a:cs typeface="Times New Roman" panose="02020603050405020304" pitchFamily="18" charset="0"/>
                  </a:rPr>
                  <a:t> </a:t>
                </a:r>
                <a:r>
                  <a:rPr lang="it-IT" sz="2000" dirty="0" err="1">
                    <a:cs typeface="Times New Roman" panose="02020603050405020304" pitchFamily="18" charset="0"/>
                  </a:rPr>
                  <a:t>average</a:t>
                </a:r>
                <a:r>
                  <a:rPr lang="it-IT" sz="2000" dirty="0">
                    <a:cs typeface="Times New Roman" panose="02020603050405020304" pitchFamily="18" charset="0"/>
                  </a:rPr>
                  <a:t> over the </a:t>
                </a:r>
                <a:r>
                  <a:rPr lang="it-IT" sz="2000" dirty="0" err="1">
                    <a:cs typeface="Times New Roman" panose="02020603050405020304" pitchFamily="18" charset="0"/>
                  </a:rPr>
                  <a:t>intensity</a:t>
                </a:r>
                <a:r>
                  <a:rPr lang="it-IT" sz="2000" dirty="0">
                    <a:cs typeface="Times New Roman" panose="02020603050405020304" pitchFamily="18" charset="0"/>
                  </a:rPr>
                  <a:t> </a:t>
                </a:r>
                <a:r>
                  <a:rPr lang="it-IT" sz="2000" dirty="0" err="1">
                    <a:cs typeface="Times New Roman" panose="02020603050405020304" pitchFamily="18" charset="0"/>
                  </a:rPr>
                  <a:t>fluctuation</a:t>
                </a:r>
                <a:r>
                  <a:rPr lang="it-IT" sz="2000" dirty="0">
                    <a:cs typeface="Times New Roman" panose="02020603050405020304" pitchFamily="18" charset="0"/>
                  </a:rPr>
                  <a:t> of </a:t>
                </a:r>
                <a14:m>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𝐼</m:t>
                        </m:r>
                      </m:e>
                    </m:acc>
                    <m:r>
                      <a:rPr lang="it-IT" sz="2000" b="0" i="1" smtClean="0">
                        <a:latin typeface="Cambria Math" panose="02040503050406030204" pitchFamily="18" charset="0"/>
                      </a:rPr>
                      <m:t>(</m:t>
                    </m:r>
                    <m:r>
                      <a:rPr lang="it-IT" sz="2000" b="0" i="1" smtClean="0">
                        <a:latin typeface="Cambria Math" panose="02040503050406030204" pitchFamily="18" charset="0"/>
                      </a:rPr>
                      <m:t>𝑡</m:t>
                    </m:r>
                    <m:r>
                      <a:rPr lang="it-IT" sz="2000" b="0" i="1" smtClean="0">
                        <a:latin typeface="Cambria Math" panose="02040503050406030204" pitchFamily="18" charset="0"/>
                      </a:rPr>
                      <m:t>)</m:t>
                    </m:r>
                  </m:oMath>
                </a14:m>
                <a:endParaRPr lang="en-US" sz="2000" dirty="0"/>
              </a:p>
            </p:txBody>
          </p:sp>
        </mc:Choice>
        <mc:Fallback xmlns="">
          <p:sp>
            <p:nvSpPr>
              <p:cNvPr id="12" name="CasellaDiTesto 11">
                <a:extLst>
                  <a:ext uri="{FF2B5EF4-FFF2-40B4-BE49-F238E27FC236}">
                    <a16:creationId xmlns:a16="http://schemas.microsoft.com/office/drawing/2014/main" id="{02D95109-A215-F3AE-D104-BE15A79EFBEE}"/>
                  </a:ext>
                </a:extLst>
              </p:cNvPr>
              <p:cNvSpPr txBox="1">
                <a:spLocks noRot="1" noChangeAspect="1" noMove="1" noResize="1" noEditPoints="1" noAdjustHandles="1" noChangeArrowheads="1" noChangeShapeType="1" noTextEdit="1"/>
              </p:cNvSpPr>
              <p:nvPr/>
            </p:nvSpPr>
            <p:spPr>
              <a:xfrm>
                <a:off x="366409" y="2301872"/>
                <a:ext cx="11125200" cy="707886"/>
              </a:xfrm>
              <a:prstGeom prst="rect">
                <a:avLst/>
              </a:prstGeom>
              <a:blipFill>
                <a:blip r:embed="rId3"/>
                <a:stretch>
                  <a:fillRect l="-548" t="-5172" r="-603" b="-15517"/>
                </a:stretch>
              </a:blipFill>
            </p:spPr>
            <p:txBody>
              <a:bodyPr/>
              <a:lstStyle/>
              <a:p>
                <a:r>
                  <a:rPr lang="it-IT">
                    <a:noFill/>
                  </a:rPr>
                  <a:t> </a:t>
                </a:r>
              </a:p>
            </p:txBody>
          </p:sp>
        </mc:Fallback>
      </mc:AlternateContent>
      <p:grpSp>
        <p:nvGrpSpPr>
          <p:cNvPr id="13" name="Gruppo 12">
            <a:extLst>
              <a:ext uri="{FF2B5EF4-FFF2-40B4-BE49-F238E27FC236}">
                <a16:creationId xmlns:a16="http://schemas.microsoft.com/office/drawing/2014/main" id="{4914D948-505A-C81C-FE26-A9C083A48CD8}"/>
              </a:ext>
            </a:extLst>
          </p:cNvPr>
          <p:cNvGrpSpPr/>
          <p:nvPr/>
        </p:nvGrpSpPr>
        <p:grpSpPr>
          <a:xfrm>
            <a:off x="2568175" y="3339063"/>
            <a:ext cx="7394188" cy="1290900"/>
            <a:chOff x="827584" y="476672"/>
            <a:chExt cx="7311664" cy="1290900"/>
          </a:xfrm>
        </p:grpSpPr>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6B4F0E5B-6689-784F-BBF9-A797AFD71DEB}"/>
                    </a:ext>
                  </a:extLst>
                </p:cNvPr>
                <p:cNvSpPr txBox="1"/>
                <p:nvPr/>
              </p:nvSpPr>
              <p:spPr>
                <a:xfrm>
                  <a:off x="847341" y="1119896"/>
                  <a:ext cx="442566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it-IT" sz="2000" b="0" i="1" smtClean="0">
                                <a:latin typeface="Cambria Math"/>
                              </a:rPr>
                              <m:t>(</m:t>
                            </m:r>
                            <m:r>
                              <m:rPr>
                                <m:sty m:val="p"/>
                              </m:rPr>
                              <a:rPr lang="el-GR" sz="2000" b="0" i="1" smtClean="0">
                                <a:latin typeface="Cambria Math"/>
                                <a:ea typeface="Cambria Math"/>
                              </a:rPr>
                              <m:t>Δ</m:t>
                            </m:r>
                            <m:r>
                              <a:rPr lang="it-IT" sz="2000" b="0" i="1" smtClean="0">
                                <a:latin typeface="Cambria Math"/>
                                <a:ea typeface="Cambria Math"/>
                              </a:rPr>
                              <m:t>𝑚</m:t>
                            </m:r>
                            <m:r>
                              <a:rPr lang="it-IT" sz="2000" b="0" i="1" smtClean="0">
                                <a:latin typeface="Cambria Math"/>
                                <a:ea typeface="Cambria Math"/>
                              </a:rPr>
                              <m:t>)</m:t>
                            </m:r>
                          </m:e>
                          <m:sup>
                            <m:r>
                              <a:rPr lang="it-IT" sz="2000" b="0" i="1" smtClean="0">
                                <a:latin typeface="Cambria Math"/>
                              </a:rPr>
                              <m:t>2</m:t>
                            </m:r>
                          </m:sup>
                        </m:sSup>
                        <m:r>
                          <a:rPr lang="it-IT" sz="2000" b="0" i="1" smtClean="0">
                            <a:latin typeface="Cambria Math"/>
                          </a:rPr>
                          <m:t>=</m:t>
                        </m:r>
                        <m:d>
                          <m:dPr>
                            <m:begChr m:val="⟨"/>
                            <m:endChr m:val="⟩"/>
                            <m:ctrlPr>
                              <a:rPr lang="it-IT" sz="2000" b="0" i="1" smtClean="0">
                                <a:latin typeface="Cambria Math" panose="02040503050406030204" pitchFamily="18" charset="0"/>
                              </a:rPr>
                            </m:ctrlPr>
                          </m:dPr>
                          <m:e>
                            <m:r>
                              <a:rPr lang="it-IT" sz="2000" b="0" i="1" smtClean="0">
                                <a:latin typeface="Cambria Math"/>
                              </a:rPr>
                              <m:t>𝑚</m:t>
                            </m:r>
                          </m:e>
                        </m:d>
                        <m:r>
                          <a:rPr lang="it-IT" sz="2000" b="0" i="1" smtClean="0">
                            <a:latin typeface="Cambria Math"/>
                          </a:rPr>
                          <m:t>+ </m:t>
                        </m:r>
                        <m:sSup>
                          <m:sSupPr>
                            <m:ctrlPr>
                              <a:rPr lang="it-IT" sz="2000" b="0" i="1" smtClean="0">
                                <a:latin typeface="Cambria Math" panose="02040503050406030204" pitchFamily="18" charset="0"/>
                              </a:rPr>
                            </m:ctrlPr>
                          </m:sSupPr>
                          <m:e>
                            <m:r>
                              <a:rPr lang="it-IT" sz="2000" b="0" i="1" smtClean="0">
                                <a:latin typeface="Cambria Math"/>
                                <a:ea typeface="Cambria Math"/>
                              </a:rPr>
                              <m:t>𝜉</m:t>
                            </m:r>
                          </m:e>
                          <m:sup>
                            <m:r>
                              <a:rPr lang="it-IT" sz="2000" b="0" i="1" smtClean="0">
                                <a:latin typeface="Cambria Math"/>
                              </a:rPr>
                              <m:t>2</m:t>
                            </m:r>
                          </m:sup>
                        </m:sSup>
                        <m:sSup>
                          <m:sSupPr>
                            <m:ctrlPr>
                              <a:rPr lang="it-IT" sz="2000" b="0" i="1" smtClean="0">
                                <a:latin typeface="Cambria Math" panose="02040503050406030204" pitchFamily="18" charset="0"/>
                              </a:rPr>
                            </m:ctrlPr>
                          </m:sSupPr>
                          <m:e>
                            <m:r>
                              <a:rPr lang="it-IT" sz="2000" b="0" i="1" smtClean="0">
                                <a:latin typeface="Cambria Math"/>
                              </a:rPr>
                              <m:t>𝑇</m:t>
                            </m:r>
                          </m:e>
                          <m:sup>
                            <m:r>
                              <a:rPr lang="it-IT" sz="2000" b="0" i="1" smtClean="0">
                                <a:latin typeface="Cambria Math"/>
                              </a:rPr>
                              <m:t>2</m:t>
                            </m:r>
                          </m:sup>
                        </m:sSup>
                        <m:r>
                          <a:rPr lang="it-IT" sz="2000" b="0" i="1" smtClean="0">
                            <a:latin typeface="Cambria Math"/>
                          </a:rPr>
                          <m:t>[</m:t>
                        </m:r>
                        <m:d>
                          <m:dPr>
                            <m:begChr m:val="⟨"/>
                            <m:endChr m:val="⟩"/>
                            <m:ctrlPr>
                              <a:rPr lang="it-IT" sz="2000" b="0" i="1" smtClean="0">
                                <a:latin typeface="Cambria Math" panose="02040503050406030204" pitchFamily="18" charset="0"/>
                              </a:rPr>
                            </m:ctrlPr>
                          </m:dPr>
                          <m:e>
                            <m:acc>
                              <m:accPr>
                                <m:chr m:val="̅"/>
                                <m:ctrlPr>
                                  <a:rPr lang="it-IT" sz="2000" b="0" i="1" smtClean="0">
                                    <a:latin typeface="Cambria Math" panose="02040503050406030204" pitchFamily="18" charset="0"/>
                                  </a:rPr>
                                </m:ctrlPr>
                              </m:accPr>
                              <m:e>
                                <m:r>
                                  <a:rPr lang="it-IT" sz="2000" b="0" i="1" smtClean="0">
                                    <a:latin typeface="Cambria Math"/>
                                  </a:rPr>
                                  <m:t>𝐼</m:t>
                                </m:r>
                              </m:e>
                            </m:acc>
                            <m:r>
                              <a:rPr lang="it-IT" sz="2000" b="0" i="1" smtClean="0">
                                <a:latin typeface="Cambria Math"/>
                              </a:rPr>
                              <m:t>(</m:t>
                            </m:r>
                            <m:r>
                              <a:rPr lang="it-IT" sz="2000" b="0" i="1" smtClean="0">
                                <a:latin typeface="Cambria Math"/>
                              </a:rPr>
                              <m:t>𝑡</m:t>
                            </m:r>
                            <m:r>
                              <a:rPr lang="it-IT" sz="2000" b="0" i="1" smtClean="0">
                                <a:latin typeface="Cambria Math"/>
                              </a:rPr>
                              <m:t>.</m:t>
                            </m:r>
                            <m:r>
                              <a:rPr lang="it-IT" sz="2000" b="0" i="1" smtClean="0">
                                <a:latin typeface="Cambria Math"/>
                              </a:rPr>
                              <m:t>𝑇</m:t>
                            </m:r>
                            <m:sSup>
                              <m:sSupPr>
                                <m:ctrlPr>
                                  <a:rPr lang="it-IT" sz="2000" b="0" i="1" smtClean="0">
                                    <a:latin typeface="Cambria Math" panose="02040503050406030204" pitchFamily="18" charset="0"/>
                                  </a:rPr>
                                </m:ctrlPr>
                              </m:sSupPr>
                              <m:e>
                                <m:r>
                                  <a:rPr lang="it-IT" sz="2000" b="0" i="1" smtClean="0">
                                    <a:latin typeface="Cambria Math"/>
                                  </a:rPr>
                                  <m:t>)</m:t>
                                </m:r>
                              </m:e>
                              <m:sup>
                                <m:r>
                                  <a:rPr lang="it-IT" sz="2000" b="0" i="1" smtClean="0">
                                    <a:latin typeface="Cambria Math"/>
                                  </a:rPr>
                                  <m:t>2</m:t>
                                </m:r>
                              </m:sup>
                            </m:sSup>
                          </m:e>
                        </m:d>
                        <m:r>
                          <a:rPr lang="it-IT" sz="2000" b="0" i="1" smtClean="0">
                            <a:latin typeface="Cambria Math"/>
                          </a:rPr>
                          <m:t> − </m:t>
                        </m:r>
                        <m:sSup>
                          <m:sSupPr>
                            <m:ctrlPr>
                              <a:rPr lang="it-IT" sz="2000" b="0" i="1" smtClean="0">
                                <a:latin typeface="Cambria Math" panose="02040503050406030204" pitchFamily="18" charset="0"/>
                              </a:rPr>
                            </m:ctrlPr>
                          </m:sSupPr>
                          <m:e>
                            <m:acc>
                              <m:accPr>
                                <m:chr m:val="̅"/>
                                <m:ctrlPr>
                                  <a:rPr lang="it-IT" sz="2000" b="0" i="1" smtClean="0">
                                    <a:latin typeface="Cambria Math" panose="02040503050406030204" pitchFamily="18" charset="0"/>
                                  </a:rPr>
                                </m:ctrlPr>
                              </m:accPr>
                              <m:e>
                                <m:r>
                                  <a:rPr lang="it-IT" sz="2000" b="0" i="1" smtClean="0">
                                    <a:latin typeface="Cambria Math"/>
                                  </a:rPr>
                                  <m:t>𝐼</m:t>
                                </m:r>
                              </m:e>
                            </m:acc>
                          </m:e>
                          <m:sup>
                            <m:r>
                              <a:rPr lang="it-IT" sz="2000" b="0" i="1" smtClean="0">
                                <a:latin typeface="Cambria Math"/>
                              </a:rPr>
                              <m:t>2</m:t>
                            </m:r>
                          </m:sup>
                        </m:sSup>
                        <m:r>
                          <a:rPr lang="it-IT" sz="2000" b="0" i="1" smtClean="0">
                            <a:latin typeface="Cambria Math"/>
                          </a:rPr>
                          <m:t>]</m:t>
                        </m:r>
                      </m:oMath>
                    </m:oMathPara>
                  </a14:m>
                  <a:endParaRPr lang="en-US" sz="2000" dirty="0"/>
                </a:p>
              </p:txBody>
            </p:sp>
          </mc:Choice>
          <mc:Fallback xmlns="">
            <p:sp>
              <p:nvSpPr>
                <p:cNvPr id="14" name="CasellaDiTesto 13">
                  <a:extLst>
                    <a:ext uri="{FF2B5EF4-FFF2-40B4-BE49-F238E27FC236}">
                      <a16:creationId xmlns:a16="http://schemas.microsoft.com/office/drawing/2014/main" id="{6B4F0E5B-6689-784F-BBF9-A797AFD71DEB}"/>
                    </a:ext>
                  </a:extLst>
                </p:cNvPr>
                <p:cNvSpPr txBox="1">
                  <a:spLocks noRot="1" noChangeAspect="1" noMove="1" noResize="1" noEditPoints="1" noAdjustHandles="1" noChangeArrowheads="1" noChangeShapeType="1" noTextEdit="1"/>
                </p:cNvSpPr>
                <p:nvPr/>
              </p:nvSpPr>
              <p:spPr>
                <a:xfrm>
                  <a:off x="847341" y="1119896"/>
                  <a:ext cx="4425669" cy="400110"/>
                </a:xfrm>
                <a:prstGeom prst="rect">
                  <a:avLst/>
                </a:prstGeom>
                <a:blipFill>
                  <a:blip r:embed="rId4"/>
                  <a:stretch>
                    <a:fillRect b="-1515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A420B6AC-5C8F-5028-B62E-7EAF9BB4FC0E}"/>
                    </a:ext>
                  </a:extLst>
                </p:cNvPr>
                <p:cNvSpPr txBox="1"/>
                <p:nvPr/>
              </p:nvSpPr>
              <p:spPr>
                <a:xfrm>
                  <a:off x="5780758" y="928368"/>
                  <a:ext cx="2358490" cy="839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it-IT" sz="2000" b="0" i="1" smtClean="0">
                                <a:latin typeface="Cambria Math"/>
                              </a:rPr>
                              <m:t>𝑚</m:t>
                            </m:r>
                          </m:e>
                        </m:d>
                        <m:r>
                          <a:rPr lang="it-IT" sz="2000" b="0" i="1" smtClean="0">
                            <a:latin typeface="Cambria Math"/>
                          </a:rPr>
                          <m:t>=</m:t>
                        </m:r>
                        <m:nary>
                          <m:naryPr>
                            <m:chr m:val="∑"/>
                            <m:supHide m:val="on"/>
                            <m:ctrlPr>
                              <a:rPr lang="it-IT" sz="2000" b="0" i="1" smtClean="0">
                                <a:latin typeface="Cambria Math" panose="02040503050406030204" pitchFamily="18" charset="0"/>
                              </a:rPr>
                            </m:ctrlPr>
                          </m:naryPr>
                          <m:sub>
                            <m:r>
                              <m:rPr>
                                <m:brk m:alnAt="7"/>
                              </m:rPr>
                              <a:rPr lang="it-IT" sz="2000" b="0" i="1" smtClean="0">
                                <a:latin typeface="Cambria Math"/>
                              </a:rPr>
                              <m:t>𝑚</m:t>
                            </m:r>
                          </m:sub>
                          <m:sup/>
                          <m:e>
                            <m:r>
                              <a:rPr lang="it-IT" sz="2000" b="0" i="1" smtClean="0">
                                <a:latin typeface="Cambria Math"/>
                              </a:rPr>
                              <m:t>𝑚</m:t>
                            </m:r>
                            <m:sSub>
                              <m:sSubPr>
                                <m:ctrlPr>
                                  <a:rPr lang="it-IT" sz="2000" b="0" i="1" smtClean="0">
                                    <a:latin typeface="Cambria Math" panose="02040503050406030204" pitchFamily="18" charset="0"/>
                                  </a:rPr>
                                </m:ctrlPr>
                              </m:sSubPr>
                              <m:e>
                                <m:r>
                                  <a:rPr lang="it-IT" sz="2000" b="0" i="1" smtClean="0">
                                    <a:latin typeface="Cambria Math"/>
                                  </a:rPr>
                                  <m:t> </m:t>
                                </m:r>
                                <m:r>
                                  <a:rPr lang="it-IT" sz="2000" b="0" i="1" smtClean="0">
                                    <a:latin typeface="Cambria Math"/>
                                  </a:rPr>
                                  <m:t>𝑃</m:t>
                                </m:r>
                              </m:e>
                              <m:sub>
                                <m:r>
                                  <a:rPr lang="it-IT" sz="2000" b="0" i="1" smtClean="0">
                                    <a:latin typeface="Cambria Math"/>
                                  </a:rPr>
                                  <m:t>𝑚</m:t>
                                </m:r>
                              </m:sub>
                            </m:sSub>
                            <m:r>
                              <a:rPr lang="it-IT" sz="2000" b="0" i="1" smtClean="0">
                                <a:latin typeface="Cambria Math"/>
                              </a:rPr>
                              <m:t>(</m:t>
                            </m:r>
                            <m:r>
                              <a:rPr lang="it-IT" sz="2000" b="0" i="1" smtClean="0">
                                <a:latin typeface="Cambria Math"/>
                              </a:rPr>
                              <m:t>𝑇</m:t>
                            </m:r>
                            <m:r>
                              <a:rPr lang="it-IT" sz="2000" b="0" i="1" smtClean="0">
                                <a:latin typeface="Cambria Math"/>
                              </a:rPr>
                              <m:t>)</m:t>
                            </m:r>
                          </m:e>
                        </m:nary>
                      </m:oMath>
                    </m:oMathPara>
                  </a14:m>
                  <a:endParaRPr lang="en-US" sz="2000" dirty="0"/>
                </a:p>
              </p:txBody>
            </p:sp>
          </mc:Choice>
          <mc:Fallback xmlns="">
            <p:sp>
              <p:nvSpPr>
                <p:cNvPr id="15" name="CasellaDiTesto 14">
                  <a:extLst>
                    <a:ext uri="{FF2B5EF4-FFF2-40B4-BE49-F238E27FC236}">
                      <a16:creationId xmlns:a16="http://schemas.microsoft.com/office/drawing/2014/main" id="{A420B6AC-5C8F-5028-B62E-7EAF9BB4FC0E}"/>
                    </a:ext>
                  </a:extLst>
                </p:cNvPr>
                <p:cNvSpPr txBox="1">
                  <a:spLocks noRot="1" noChangeAspect="1" noMove="1" noResize="1" noEditPoints="1" noAdjustHandles="1" noChangeArrowheads="1" noChangeShapeType="1" noTextEdit="1"/>
                </p:cNvSpPr>
                <p:nvPr/>
              </p:nvSpPr>
              <p:spPr>
                <a:xfrm>
                  <a:off x="5780758" y="928368"/>
                  <a:ext cx="2358490" cy="839204"/>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74DFB6DC-58DD-272E-65D9-9C616B3A015D}"/>
                    </a:ext>
                  </a:extLst>
                </p:cNvPr>
                <p:cNvSpPr txBox="1"/>
                <p:nvPr/>
              </p:nvSpPr>
              <p:spPr>
                <a:xfrm>
                  <a:off x="827584" y="476672"/>
                  <a:ext cx="7261716" cy="400110"/>
                </a:xfrm>
                <a:prstGeom prst="rect">
                  <a:avLst/>
                </a:prstGeom>
                <a:noFill/>
              </p:spPr>
              <p:txBody>
                <a:bodyPr wrap="none" rtlCol="0">
                  <a:spAutoFit/>
                </a:bodyPr>
                <a:lstStyle/>
                <a:p>
                  <a:r>
                    <a:rPr lang="it-IT" sz="2000" dirty="0" err="1">
                      <a:cs typeface="Times New Roman" panose="02020603050405020304" pitchFamily="18" charset="0"/>
                    </a:rPr>
                    <a:t>We</a:t>
                  </a:r>
                  <a:r>
                    <a:rPr lang="it-IT" sz="2000" dirty="0">
                      <a:cs typeface="Times New Roman" panose="02020603050405020304" pitchFamily="18" charset="0"/>
                    </a:rPr>
                    <a:t> can </a:t>
                  </a:r>
                  <a:r>
                    <a:rPr lang="it-IT" sz="2000" dirty="0" err="1">
                      <a:cs typeface="Times New Roman" panose="02020603050405020304" pitchFamily="18" charset="0"/>
                    </a:rPr>
                    <a:t>define</a:t>
                  </a:r>
                  <a:r>
                    <a:rPr lang="it-IT" sz="2000" dirty="0">
                      <a:cs typeface="Times New Roman" panose="02020603050405020304" pitchFamily="18" charset="0"/>
                    </a:rPr>
                    <a:t> the mena </a:t>
                  </a:r>
                  <a:r>
                    <a:rPr lang="it-IT" sz="2000" dirty="0" err="1">
                      <a:cs typeface="Times New Roman" panose="02020603050405020304" pitchFamily="18" charset="0"/>
                    </a:rPr>
                    <a:t>number</a:t>
                  </a:r>
                  <a:r>
                    <a:rPr lang="it-IT" sz="2000" dirty="0">
                      <a:cs typeface="Times New Roman" panose="02020603050405020304" pitchFamily="18" charset="0"/>
                    </a:rPr>
                    <a:t> of </a:t>
                  </a:r>
                  <a:r>
                    <a:rPr lang="it-IT" sz="2000" dirty="0" err="1">
                      <a:cs typeface="Times New Roman" panose="02020603050405020304" pitchFamily="18" charset="0"/>
                    </a:rPr>
                    <a:t>counts</a:t>
                  </a:r>
                  <a:r>
                    <a:rPr lang="it-IT" sz="2000" dirty="0">
                      <a:cs typeface="Times New Roman" panose="02020603050405020304" pitchFamily="18" charset="0"/>
                    </a:rPr>
                    <a:t> </a:t>
                  </a:r>
                  <a14:m>
                    <m:oMath xmlns:m="http://schemas.openxmlformats.org/officeDocument/2006/math">
                      <m:d>
                        <m:dPr>
                          <m:begChr m:val="⟨"/>
                          <m:endChr m:val="⟩"/>
                          <m:ctrlPr>
                            <a:rPr lang="en-US" sz="2000" i="1" smtClean="0">
                              <a:latin typeface="Cambria Math" panose="02040503050406030204" pitchFamily="18" charset="0"/>
                            </a:rPr>
                          </m:ctrlPr>
                        </m:dPr>
                        <m:e>
                          <m:r>
                            <a:rPr lang="it-IT" sz="2000" b="0" i="1" smtClean="0">
                              <a:latin typeface="Cambria Math"/>
                            </a:rPr>
                            <m:t>𝑚</m:t>
                          </m:r>
                        </m:e>
                      </m:d>
                    </m:oMath>
                  </a14:m>
                  <a:r>
                    <a:rPr lang="it-IT" sz="2000" dirty="0">
                      <a:cs typeface="Times New Roman" panose="02020603050405020304" pitchFamily="18" charset="0"/>
                    </a:rPr>
                    <a:t>  and ita </a:t>
                  </a:r>
                  <a:r>
                    <a:rPr lang="it-IT" sz="2000" dirty="0" err="1">
                      <a:cs typeface="Times New Roman" panose="02020603050405020304" pitchFamily="18" charset="0"/>
                    </a:rPr>
                    <a:t>variance</a:t>
                  </a:r>
                  <a:r>
                    <a:rPr lang="it-IT" sz="2000" dirty="0">
                      <a:cs typeface="Times New Roman" panose="02020603050405020304" pitchFamily="18" charset="0"/>
                    </a:rPr>
                    <a:t>: </a:t>
                  </a:r>
                  <a:endParaRPr lang="en-US" sz="2000" dirty="0">
                    <a:cs typeface="Times New Roman" panose="02020603050405020304" pitchFamily="18" charset="0"/>
                  </a:endParaRPr>
                </a:p>
              </p:txBody>
            </p:sp>
          </mc:Choice>
          <mc:Fallback xmlns="">
            <p:sp>
              <p:nvSpPr>
                <p:cNvPr id="16" name="CasellaDiTesto 15">
                  <a:extLst>
                    <a:ext uri="{FF2B5EF4-FFF2-40B4-BE49-F238E27FC236}">
                      <a16:creationId xmlns:a16="http://schemas.microsoft.com/office/drawing/2014/main" id="{74DFB6DC-58DD-272E-65D9-9C616B3A015D}"/>
                    </a:ext>
                  </a:extLst>
                </p:cNvPr>
                <p:cNvSpPr txBox="1">
                  <a:spLocks noRot="1" noChangeAspect="1" noMove="1" noResize="1" noEditPoints="1" noAdjustHandles="1" noChangeArrowheads="1" noChangeShapeType="1" noTextEdit="1"/>
                </p:cNvSpPr>
                <p:nvPr/>
              </p:nvSpPr>
              <p:spPr>
                <a:xfrm>
                  <a:off x="827584" y="476672"/>
                  <a:ext cx="7261716" cy="400110"/>
                </a:xfrm>
                <a:prstGeom prst="rect">
                  <a:avLst/>
                </a:prstGeom>
                <a:blipFill>
                  <a:blip r:embed="rId6"/>
                  <a:stretch>
                    <a:fillRect l="-830" t="-7692" b="-29231"/>
                  </a:stretch>
                </a:blipFill>
              </p:spPr>
              <p:txBody>
                <a:bodyPr/>
                <a:lstStyle/>
                <a:p>
                  <a:r>
                    <a:rPr lang="it-IT">
                      <a:noFill/>
                    </a:rPr>
                    <a:t> </a:t>
                  </a:r>
                </a:p>
              </p:txBody>
            </p:sp>
          </mc:Fallback>
        </mc:AlternateContent>
        <p:sp>
          <p:nvSpPr>
            <p:cNvPr id="17" name="Rettangolo 16">
              <a:extLst>
                <a:ext uri="{FF2B5EF4-FFF2-40B4-BE49-F238E27FC236}">
                  <a16:creationId xmlns:a16="http://schemas.microsoft.com/office/drawing/2014/main" id="{A8363BC2-BD08-B1A7-AECF-9C23CF8E177B}"/>
                </a:ext>
              </a:extLst>
            </p:cNvPr>
            <p:cNvSpPr/>
            <p:nvPr/>
          </p:nvSpPr>
          <p:spPr>
            <a:xfrm>
              <a:off x="827585" y="476672"/>
              <a:ext cx="7311663" cy="12909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asellaDiTesto 17">
            <a:extLst>
              <a:ext uri="{FF2B5EF4-FFF2-40B4-BE49-F238E27FC236}">
                <a16:creationId xmlns:a16="http://schemas.microsoft.com/office/drawing/2014/main" id="{ABC0AB91-AF8C-D9C5-AE29-D89207F4D396}"/>
              </a:ext>
            </a:extLst>
          </p:cNvPr>
          <p:cNvSpPr txBox="1"/>
          <p:nvPr/>
        </p:nvSpPr>
        <p:spPr>
          <a:xfrm>
            <a:off x="2568175" y="4865024"/>
            <a:ext cx="7055649" cy="338554"/>
          </a:xfrm>
          <a:prstGeom prst="rect">
            <a:avLst/>
          </a:prstGeom>
          <a:noFill/>
        </p:spPr>
        <p:txBody>
          <a:bodyPr wrap="none" rtlCol="0">
            <a:spAutoFit/>
          </a:bodyPr>
          <a:lstStyle/>
          <a:p>
            <a:r>
              <a:rPr lang="it-IT" sz="1600" i="1" dirty="0">
                <a:solidFill>
                  <a:srgbClr val="0070C0"/>
                </a:solidFill>
                <a:cs typeface="Times New Roman" panose="02020603050405020304" pitchFamily="18" charset="0"/>
              </a:rPr>
              <a:t>R. </a:t>
            </a:r>
            <a:r>
              <a:rPr lang="it-IT" sz="1600" i="1" dirty="0" err="1">
                <a:solidFill>
                  <a:srgbClr val="0070C0"/>
                </a:solidFill>
                <a:cs typeface="Times New Roman" panose="02020603050405020304" pitchFamily="18" charset="0"/>
              </a:rPr>
              <a:t>Loudon</a:t>
            </a:r>
            <a:r>
              <a:rPr lang="it-IT" sz="1600" i="1" dirty="0">
                <a:solidFill>
                  <a:srgbClr val="0070C0"/>
                </a:solidFill>
                <a:cs typeface="Times New Roman" panose="02020603050405020304" pitchFamily="18" charset="0"/>
              </a:rPr>
              <a:t>, «The Quantum Theory of Light», Oxford Science </a:t>
            </a:r>
            <a:r>
              <a:rPr lang="it-IT" sz="1600" i="1" dirty="0" err="1">
                <a:solidFill>
                  <a:srgbClr val="0070C0"/>
                </a:solidFill>
                <a:cs typeface="Times New Roman" panose="02020603050405020304" pitchFamily="18" charset="0"/>
              </a:rPr>
              <a:t>Pubblication</a:t>
            </a:r>
            <a:r>
              <a:rPr lang="it-IT" sz="1600" i="1" dirty="0">
                <a:solidFill>
                  <a:srgbClr val="0070C0"/>
                </a:solidFill>
                <a:cs typeface="Times New Roman" panose="02020603050405020304" pitchFamily="18" charset="0"/>
              </a:rPr>
              <a:t> (2000)</a:t>
            </a:r>
            <a:endParaRPr lang="en-US" sz="1600" i="1" dirty="0">
              <a:solidFill>
                <a:srgbClr val="0070C0"/>
              </a:solidFill>
              <a:cs typeface="Times New Roman" panose="02020603050405020304" pitchFamily="18" charset="0"/>
            </a:endParaRPr>
          </a:p>
        </p:txBody>
      </p:sp>
      <p:sp>
        <p:nvSpPr>
          <p:cNvPr id="29" name="CasellaDiTesto 28">
            <a:extLst>
              <a:ext uri="{FF2B5EF4-FFF2-40B4-BE49-F238E27FC236}">
                <a16:creationId xmlns:a16="http://schemas.microsoft.com/office/drawing/2014/main" id="{B13B6C61-C219-7305-6F79-48F0D85619E7}"/>
              </a:ext>
            </a:extLst>
          </p:cNvPr>
          <p:cNvSpPr txBox="1"/>
          <p:nvPr/>
        </p:nvSpPr>
        <p:spPr>
          <a:xfrm>
            <a:off x="608661" y="5438639"/>
            <a:ext cx="11087912" cy="1015663"/>
          </a:xfrm>
          <a:prstGeom prst="rect">
            <a:avLst/>
          </a:prstGeom>
          <a:noFill/>
        </p:spPr>
        <p:txBody>
          <a:bodyPr wrap="square">
            <a:spAutoFit/>
          </a:bodyPr>
          <a:lstStyle/>
          <a:p>
            <a:r>
              <a:rPr lang="en-US" sz="2000" b="0" i="0" dirty="0">
                <a:solidFill>
                  <a:srgbClr val="222222"/>
                </a:solidFill>
                <a:effectLst/>
                <a:highlight>
                  <a:srgbClr val="FFFFFF"/>
                </a:highlight>
              </a:rPr>
              <a:t>It has been assumed that the emission is stationary. In our case, this is not strictly true, but this assumption becomes a good approximation for time intervals of the order of an hour or in the growth phase after the germination.</a:t>
            </a:r>
            <a:endParaRPr lang="it-IT" sz="2000" dirty="0"/>
          </a:p>
        </p:txBody>
      </p:sp>
    </p:spTree>
    <p:extLst>
      <p:ext uri="{BB962C8B-B14F-4D97-AF65-F5344CB8AC3E}">
        <p14:creationId xmlns:p14="http://schemas.microsoft.com/office/powerpoint/2010/main" val="2680441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77495" y="386248"/>
            <a:ext cx="6330579" cy="461665"/>
          </a:xfrm>
          <a:prstGeom prst="rect">
            <a:avLst/>
          </a:prstGeom>
          <a:solidFill>
            <a:schemeClr val="accent6">
              <a:lumMod val="20000"/>
              <a:lumOff val="80000"/>
            </a:schemeClr>
          </a:solidFill>
        </p:spPr>
        <p:txBody>
          <a:bodyPr wrap="none" rtlCol="0">
            <a:spAutoFit/>
          </a:bodyPr>
          <a:lstStyle/>
          <a:p>
            <a:pPr algn="just"/>
            <a:r>
              <a:rPr lang="it-IT" sz="2400">
                <a:latin typeface="Times New Roman" panose="02020603050405020304" pitchFamily="18" charset="0"/>
                <a:cs typeface="Times New Roman" panose="02020603050405020304" pitchFamily="18" charset="0"/>
              </a:rPr>
              <a:t>Normalized            76-lentils - time interval 10-70</a:t>
            </a:r>
            <a:endParaRPr lang="en-US" sz="240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46" y="1242930"/>
            <a:ext cx="4856839" cy="3995142"/>
          </a:xfrm>
          <a:prstGeom prst="rect">
            <a:avLst/>
          </a:prstGeom>
        </p:spPr>
      </p:pic>
      <p:sp>
        <p:nvSpPr>
          <p:cNvPr id="4" name="CasellaDiTesto 3"/>
          <p:cNvSpPr txBox="1"/>
          <p:nvPr/>
        </p:nvSpPr>
        <p:spPr>
          <a:xfrm>
            <a:off x="5951985" y="1790887"/>
            <a:ext cx="1213153" cy="369332"/>
          </a:xfrm>
          <a:prstGeom prst="rect">
            <a:avLst/>
          </a:prstGeom>
          <a:solidFill>
            <a:srgbClr val="92D050"/>
          </a:solidFill>
        </p:spPr>
        <p:txBody>
          <a:bodyPr wrap="none" rtlCol="0">
            <a:spAutoFit/>
          </a:bodyPr>
          <a:lstStyle/>
          <a:p>
            <a:r>
              <a:rPr lang="it-IT"/>
              <a:t>Poisson fit</a:t>
            </a:r>
            <a:endParaRPr lang="en-US"/>
          </a:p>
        </p:txBody>
      </p:sp>
      <p:sp>
        <p:nvSpPr>
          <p:cNvPr id="5" name="CasellaDiTesto 4"/>
          <p:cNvSpPr txBox="1"/>
          <p:nvPr/>
        </p:nvSpPr>
        <p:spPr>
          <a:xfrm>
            <a:off x="5447928" y="3055835"/>
            <a:ext cx="1374094" cy="369332"/>
          </a:xfrm>
          <a:prstGeom prst="rect">
            <a:avLst/>
          </a:prstGeom>
          <a:solidFill>
            <a:srgbClr val="00B0F0"/>
          </a:solidFill>
        </p:spPr>
        <p:txBody>
          <a:bodyPr wrap="none" rtlCol="0">
            <a:spAutoFit/>
          </a:bodyPr>
          <a:lstStyle/>
          <a:p>
            <a:r>
              <a:rPr lang="it-IT"/>
              <a:t>Gaussian fit</a:t>
            </a:r>
            <a:endParaRPr lang="en-US"/>
          </a:p>
        </p:txBody>
      </p:sp>
      <p:cxnSp>
        <p:nvCxnSpPr>
          <p:cNvPr id="7" name="Connettore 2 6"/>
          <p:cNvCxnSpPr/>
          <p:nvPr/>
        </p:nvCxnSpPr>
        <p:spPr>
          <a:xfrm flipH="1">
            <a:off x="4719768" y="2160220"/>
            <a:ext cx="1232217" cy="33267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5015882" y="3425168"/>
            <a:ext cx="432047" cy="57989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392145" y="1609475"/>
            <a:ext cx="3155491" cy="646331"/>
          </a:xfrm>
          <a:prstGeom prst="rect">
            <a:avLst/>
          </a:prstGeom>
          <a:noFill/>
          <a:ln w="28575">
            <a:solidFill>
              <a:srgbClr val="00B050"/>
            </a:solidFill>
          </a:ln>
        </p:spPr>
        <p:txBody>
          <a:bodyPr wrap="square" rtlCol="0">
            <a:spAutoFit/>
          </a:bodyPr>
          <a:lstStyle/>
          <a:p>
            <a:pPr algn="just"/>
            <a:r>
              <a:rPr lang="it-IT">
                <a:latin typeface="Times New Roman" panose="02020603050405020304" pitchFamily="18" charset="0"/>
                <a:cs typeface="Times New Roman" panose="02020603050405020304" pitchFamily="18" charset="0"/>
              </a:rPr>
              <a:t>The Poisson distribution gives an &lt;m&gt; = 23.35±0.22</a:t>
            </a:r>
            <a:endParaRPr lang="en-US"/>
          </a:p>
        </p:txBody>
      </p:sp>
      <p:sp>
        <p:nvSpPr>
          <p:cNvPr id="12" name="CasellaDiTesto 11"/>
          <p:cNvSpPr txBox="1"/>
          <p:nvPr/>
        </p:nvSpPr>
        <p:spPr>
          <a:xfrm>
            <a:off x="7101851" y="2917335"/>
            <a:ext cx="3445784" cy="923330"/>
          </a:xfrm>
          <a:prstGeom prst="rect">
            <a:avLst/>
          </a:prstGeom>
          <a:noFill/>
          <a:ln w="28575">
            <a:solidFill>
              <a:srgbClr val="0070C0"/>
            </a:solidFill>
          </a:ln>
        </p:spPr>
        <p:txBody>
          <a:bodyPr wrap="square" rtlCol="0">
            <a:spAutoFit/>
          </a:bodyPr>
          <a:lstStyle/>
          <a:p>
            <a:r>
              <a:rPr lang="it-IT">
                <a:latin typeface="Times New Roman" panose="02020603050405020304" pitchFamily="18" charset="0"/>
                <a:cs typeface="Times New Roman" panose="02020603050405020304" pitchFamily="18" charset="0"/>
              </a:rPr>
              <a:t>The Gaussian distribution gives an &lt;m&gt; = 22.90±0.05  </a:t>
            </a:r>
          </a:p>
          <a:p>
            <a:r>
              <a:rPr lang="it-IT">
                <a:latin typeface="Symbol" panose="05050102010706020507" pitchFamily="18" charset="2"/>
                <a:cs typeface="Times New Roman" panose="02020603050405020304" pitchFamily="18" charset="0"/>
              </a:rPr>
              <a:t>s</a:t>
            </a:r>
            <a:r>
              <a:rPr lang="it-IT" baseline="30000">
                <a:latin typeface="Symbol" panose="05050102010706020507" pitchFamily="18" charset="2"/>
                <a:cs typeface="Times New Roman" panose="02020603050405020304" pitchFamily="18" charset="0"/>
              </a:rPr>
              <a:t>2</a:t>
            </a:r>
            <a:r>
              <a:rPr lang="it-IT">
                <a:latin typeface="Times New Roman" panose="02020603050405020304" pitchFamily="18" charset="0"/>
                <a:cs typeface="Times New Roman" panose="02020603050405020304" pitchFamily="18" charset="0"/>
              </a:rPr>
              <a:t> = 42.25±0.52</a:t>
            </a:r>
            <a:endParaRPr lang="en-US"/>
          </a:p>
        </p:txBody>
      </p:sp>
      <p:sp>
        <p:nvSpPr>
          <p:cNvPr id="13" name="CasellaDiTesto 12"/>
          <p:cNvSpPr txBox="1"/>
          <p:nvPr/>
        </p:nvSpPr>
        <p:spPr>
          <a:xfrm>
            <a:off x="2855640" y="5805265"/>
            <a:ext cx="7056784" cy="461665"/>
          </a:xfrm>
          <a:prstGeom prst="rect">
            <a:avLst/>
          </a:prstGeom>
          <a:noFill/>
          <a:ln w="28575">
            <a:solidFill>
              <a:srgbClr val="FF0000"/>
            </a:solidFill>
          </a:ln>
        </p:spPr>
        <p:txBody>
          <a:bodyPr wrap="square" rtlCol="0">
            <a:spAutoFit/>
          </a:bodyPr>
          <a:lstStyle/>
          <a:p>
            <a:pPr algn="just"/>
            <a:r>
              <a:rPr lang="it-IT" sz="2400">
                <a:latin typeface="Times New Roman" panose="02020603050405020304" pitchFamily="18" charset="0"/>
                <a:cs typeface="Times New Roman" panose="02020603050405020304" pitchFamily="18" charset="0"/>
              </a:rPr>
              <a:t>the experimental values are  &lt;m&gt; = 23.20, </a:t>
            </a:r>
            <a:r>
              <a:rPr lang="it-IT" sz="2400">
                <a:latin typeface="Symbol" panose="05050102010706020507" pitchFamily="18" charset="2"/>
                <a:cs typeface="Times New Roman" panose="02020603050405020304" pitchFamily="18" charset="0"/>
              </a:rPr>
              <a:t>s</a:t>
            </a:r>
            <a:r>
              <a:rPr lang="it-IT" sz="2400" baseline="30000">
                <a:latin typeface="Symbol" panose="05050102010706020507" pitchFamily="18" charset="2"/>
                <a:cs typeface="Times New Roman" panose="02020603050405020304" pitchFamily="18" charset="0"/>
              </a:rPr>
              <a:t>2</a:t>
            </a:r>
            <a:r>
              <a:rPr lang="it-IT" sz="2400">
                <a:latin typeface="Symbol" panose="05050102010706020507" pitchFamily="18" charset="2"/>
                <a:cs typeface="Times New Roman" panose="02020603050405020304" pitchFamily="18" charset="0"/>
              </a:rPr>
              <a:t> </a:t>
            </a:r>
            <a:r>
              <a:rPr lang="it-IT" sz="2400">
                <a:latin typeface="Times New Roman" panose="02020603050405020304" pitchFamily="18" charset="0"/>
                <a:cs typeface="Times New Roman" panose="02020603050405020304" pitchFamily="18" charset="0"/>
              </a:rPr>
              <a:t>= 42.06</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CasellaDiTesto 13"/>
              <p:cNvSpPr txBox="1"/>
              <p:nvPr/>
            </p:nvSpPr>
            <p:spPr>
              <a:xfrm>
                <a:off x="3159076" y="404665"/>
                <a:ext cx="1056828" cy="461665"/>
              </a:xfrm>
              <a:prstGeom prst="rect">
                <a:avLst/>
              </a:prstGeom>
              <a:noFill/>
            </p:spPr>
            <p:txBody>
              <a:bodyPr wrap="none" rtlCol="0">
                <a:spAutoFit/>
              </a:bodyPr>
              <a:lstStyle/>
              <a:p>
                <a14:m>
                  <m:oMath xmlns:m="http://schemas.openxmlformats.org/officeDocument/2006/math">
                    <m:sSub>
                      <m:sSubPr>
                        <m:ctrlPr>
                          <a:rPr lang="en-US" sz="2400" i="1">
                            <a:latin typeface="Cambria Math" panose="02040503050406030204" pitchFamily="18" charset="0"/>
                          </a:rPr>
                        </m:ctrlPr>
                      </m:sSubPr>
                      <m:e>
                        <m:r>
                          <a:rPr lang="it-IT" sz="2400" i="1">
                            <a:latin typeface="Cambria Math"/>
                          </a:rPr>
                          <m:t>𝑃</m:t>
                        </m:r>
                      </m:e>
                      <m:sub>
                        <m:r>
                          <a:rPr lang="it-IT" sz="2400" i="1">
                            <a:latin typeface="Cambria Math"/>
                          </a:rPr>
                          <m:t>𝑚</m:t>
                        </m:r>
                      </m:sub>
                    </m:sSub>
                    <m:r>
                      <a:rPr lang="it-IT" sz="2400" i="1">
                        <a:latin typeface="Cambria Math"/>
                      </a:rPr>
                      <m:t>(</m:t>
                    </m:r>
                    <m:r>
                      <a:rPr lang="it-IT" sz="2400" i="1">
                        <a:latin typeface="Cambria Math"/>
                      </a:rPr>
                      <m:t>𝑇</m:t>
                    </m:r>
                    <m:r>
                      <a:rPr lang="it-IT" sz="2400" i="1">
                        <a:latin typeface="Cambria Math"/>
                      </a:rPr>
                      <m:t>)</m:t>
                    </m:r>
                  </m:oMath>
                </a14:m>
                <a:r>
                  <a:rPr lang="en-US" sz="2400"/>
                  <a:t> </a:t>
                </a:r>
              </a:p>
            </p:txBody>
          </p:sp>
        </mc:Choice>
        <mc:Fallback>
          <p:sp>
            <p:nvSpPr>
              <p:cNvPr id="14" name="CasellaDiTesto 13"/>
              <p:cNvSpPr txBox="1">
                <a:spLocks noRot="1" noChangeAspect="1" noMove="1" noResize="1" noEditPoints="1" noAdjustHandles="1" noChangeArrowheads="1" noChangeShapeType="1" noTextEdit="1"/>
              </p:cNvSpPr>
              <p:nvPr/>
            </p:nvSpPr>
            <p:spPr>
              <a:xfrm>
                <a:off x="3159076" y="404665"/>
                <a:ext cx="1056828" cy="461665"/>
              </a:xfrm>
              <a:prstGeom prst="rect">
                <a:avLst/>
              </a:prstGeom>
              <a:blipFill>
                <a:blip r:embed="rId3"/>
                <a:stretch>
                  <a:fillRect l="-1149" b="-15789"/>
                </a:stretch>
              </a:blipFill>
            </p:spPr>
            <p:txBody>
              <a:bodyPr/>
              <a:lstStyle/>
              <a:p>
                <a:r>
                  <a:rPr lang="it-IT">
                    <a:noFill/>
                  </a:rPr>
                  <a:t> </a:t>
                </a:r>
              </a:p>
            </p:txBody>
          </p:sp>
        </mc:Fallback>
      </mc:AlternateContent>
    </p:spTree>
    <p:extLst>
      <p:ext uri="{BB962C8B-B14F-4D97-AF65-F5344CB8AC3E}">
        <p14:creationId xmlns:p14="http://schemas.microsoft.com/office/powerpoint/2010/main" val="18353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E2DA48-F04C-E1B9-8DBB-0D5B8B6A745B}"/>
              </a:ext>
            </a:extLst>
          </p:cNvPr>
          <p:cNvSpPr txBox="1"/>
          <p:nvPr/>
        </p:nvSpPr>
        <p:spPr>
          <a:xfrm>
            <a:off x="642026" y="0"/>
            <a:ext cx="11400817" cy="1107996"/>
          </a:xfrm>
          <a:prstGeom prst="rect">
            <a:avLst/>
          </a:prstGeom>
          <a:noFill/>
        </p:spPr>
        <p:txBody>
          <a:bodyPr wrap="square" rtlCol="0">
            <a:spAutoFit/>
          </a:bodyPr>
          <a:lstStyle/>
          <a:p>
            <a:r>
              <a:rPr lang="it-IT" sz="6600" dirty="0" err="1">
                <a:latin typeface="+mj-lt"/>
              </a:rPr>
              <a:t>Biophotons</a:t>
            </a:r>
            <a:r>
              <a:rPr lang="it-IT" sz="6600" dirty="0">
                <a:latin typeface="+mj-lt"/>
              </a:rPr>
              <a:t>: </a:t>
            </a:r>
            <a:r>
              <a:rPr lang="it-IT" sz="6600" dirty="0" err="1">
                <a:latin typeface="+mj-lt"/>
              </a:rPr>
              <a:t>experimental</a:t>
            </a:r>
            <a:r>
              <a:rPr lang="it-IT" sz="6600" dirty="0">
                <a:latin typeface="+mj-lt"/>
              </a:rPr>
              <a:t> history</a:t>
            </a:r>
          </a:p>
        </p:txBody>
      </p:sp>
      <p:sp>
        <p:nvSpPr>
          <p:cNvPr id="6" name="CasellaDiTesto 5">
            <a:extLst>
              <a:ext uri="{FF2B5EF4-FFF2-40B4-BE49-F238E27FC236}">
                <a16:creationId xmlns:a16="http://schemas.microsoft.com/office/drawing/2014/main" id="{06EAB6DD-EBBB-B887-4FD0-6708AC965362}"/>
              </a:ext>
            </a:extLst>
          </p:cNvPr>
          <p:cNvSpPr txBox="1"/>
          <p:nvPr/>
        </p:nvSpPr>
        <p:spPr>
          <a:xfrm>
            <a:off x="1498060" y="1195545"/>
            <a:ext cx="10265924" cy="1631216"/>
          </a:xfrm>
          <a:prstGeom prst="rect">
            <a:avLst/>
          </a:prstGeom>
          <a:noFill/>
        </p:spPr>
        <p:txBody>
          <a:bodyPr wrap="square">
            <a:spAutoFit/>
          </a:bodyPr>
          <a:lstStyle/>
          <a:p>
            <a:pPr algn="just"/>
            <a:r>
              <a:rPr lang="it-IT" sz="2000" dirty="0">
                <a:cs typeface="Times New Roman" panose="02020603050405020304" pitchFamily="18" charset="0"/>
              </a:rPr>
              <a:t>A </a:t>
            </a:r>
            <a:r>
              <a:rPr lang="it-IT" sz="2000" dirty="0" err="1">
                <a:cs typeface="Times New Roman" panose="02020603050405020304" pitchFamily="18" charset="0"/>
              </a:rPr>
              <a:t>russian</a:t>
            </a:r>
            <a:r>
              <a:rPr lang="it-IT" sz="2000" dirty="0">
                <a:cs typeface="Times New Roman" panose="02020603050405020304" pitchFamily="18" charset="0"/>
              </a:rPr>
              <a:t> </a:t>
            </a:r>
            <a:r>
              <a:rPr lang="it-IT" sz="2000" dirty="0" err="1">
                <a:cs typeface="Times New Roman" panose="02020603050405020304" pitchFamily="18" charset="0"/>
              </a:rPr>
              <a:t>biologist</a:t>
            </a:r>
            <a:r>
              <a:rPr lang="it-IT" sz="2000" dirty="0">
                <a:cs typeface="Times New Roman" panose="02020603050405020304" pitchFamily="18" charset="0"/>
              </a:rPr>
              <a:t> A.G. </a:t>
            </a:r>
            <a:r>
              <a:rPr lang="it-IT" sz="2000" dirty="0" err="1">
                <a:cs typeface="Times New Roman" panose="02020603050405020304" pitchFamily="18" charset="0"/>
              </a:rPr>
              <a:t>Gurwitsch</a:t>
            </a:r>
            <a:r>
              <a:rPr lang="it-IT" sz="2000" dirty="0">
                <a:cs typeface="Times New Roman" panose="02020603050405020304" pitchFamily="18" charset="0"/>
              </a:rPr>
              <a:t> </a:t>
            </a:r>
            <a:r>
              <a:rPr lang="en-US" sz="2000" dirty="0">
                <a:cs typeface="Times New Roman" panose="02020603050405020304" pitchFamily="18" charset="0"/>
              </a:rPr>
              <a:t>proposes the presence of an electromagnetic emission to explain some experiments on the germination and development of plants</a:t>
            </a:r>
            <a:r>
              <a:rPr lang="it-IT" sz="2000" dirty="0">
                <a:cs typeface="Times New Roman" panose="02020603050405020304" pitchFamily="18" charset="0"/>
              </a:rPr>
              <a:t> . The </a:t>
            </a:r>
            <a:r>
              <a:rPr lang="it-IT" sz="2000" dirty="0" err="1">
                <a:cs typeface="Times New Roman" panose="02020603050405020304" pitchFamily="18" charset="0"/>
              </a:rPr>
              <a:t>obtained</a:t>
            </a:r>
            <a:r>
              <a:rPr lang="it-IT" sz="2000" dirty="0">
                <a:cs typeface="Times New Roman" panose="02020603050405020304" pitchFamily="18" charset="0"/>
              </a:rPr>
              <a:t> </a:t>
            </a:r>
            <a:r>
              <a:rPr lang="it-IT" sz="2000" dirty="0" err="1">
                <a:cs typeface="Times New Roman" panose="02020603050405020304" pitchFamily="18" charset="0"/>
              </a:rPr>
              <a:t>results</a:t>
            </a:r>
            <a:r>
              <a:rPr lang="it-IT" sz="2000" dirty="0">
                <a:cs typeface="Times New Roman" panose="02020603050405020304" pitchFamily="18" charset="0"/>
              </a:rPr>
              <a:t> </a:t>
            </a:r>
            <a:r>
              <a:rPr lang="it-IT" sz="2000" dirty="0" err="1">
                <a:cs typeface="Times New Roman" panose="02020603050405020304" pitchFamily="18" charset="0"/>
              </a:rPr>
              <a:t>confirmed</a:t>
            </a:r>
            <a:r>
              <a:rPr lang="it-IT" sz="2000" dirty="0">
                <a:cs typeface="Times New Roman" panose="02020603050405020304" pitchFamily="18" charset="0"/>
              </a:rPr>
              <a:t> </a:t>
            </a:r>
            <a:r>
              <a:rPr lang="it-IT" sz="2000" dirty="0" err="1">
                <a:cs typeface="Times New Roman" panose="02020603050405020304" pitchFamily="18" charset="0"/>
              </a:rPr>
              <a:t>his</a:t>
            </a:r>
            <a:r>
              <a:rPr lang="it-IT" sz="2000" dirty="0">
                <a:cs typeface="Times New Roman" panose="02020603050405020304" pitchFamily="18" charset="0"/>
              </a:rPr>
              <a:t> </a:t>
            </a:r>
            <a:r>
              <a:rPr lang="it-IT" sz="2000" dirty="0" err="1">
                <a:cs typeface="Times New Roman" panose="02020603050405020304" pitchFamily="18" charset="0"/>
              </a:rPr>
              <a:t>hypotesis</a:t>
            </a:r>
            <a:r>
              <a:rPr lang="it-IT" sz="2000" dirty="0">
                <a:cs typeface="Times New Roman" panose="02020603050405020304" pitchFamily="18" charset="0"/>
              </a:rPr>
              <a:t> of a </a:t>
            </a:r>
            <a:r>
              <a:rPr lang="it-IT" sz="2000" dirty="0" err="1">
                <a:cs typeface="Times New Roman" panose="02020603050405020304" pitchFamily="18" charset="0"/>
              </a:rPr>
              <a:t>weak</a:t>
            </a:r>
            <a:r>
              <a:rPr lang="it-IT" sz="2000" dirty="0">
                <a:cs typeface="Times New Roman" panose="02020603050405020304" pitchFamily="18" charset="0"/>
              </a:rPr>
              <a:t> </a:t>
            </a:r>
            <a:r>
              <a:rPr lang="it-IT" sz="2000" dirty="0" err="1">
                <a:cs typeface="Times New Roman" panose="02020603050405020304" pitchFamily="18" charset="0"/>
              </a:rPr>
              <a:t>radiation</a:t>
            </a:r>
            <a:r>
              <a:rPr lang="it-IT" sz="2000" dirty="0">
                <a:cs typeface="Times New Roman" panose="02020603050405020304" pitchFamily="18" charset="0"/>
              </a:rPr>
              <a:t> from </a:t>
            </a:r>
            <a:r>
              <a:rPr lang="it-IT" sz="2000" dirty="0" err="1">
                <a:cs typeface="Times New Roman" panose="02020603050405020304" pitchFamily="18" charset="0"/>
              </a:rPr>
              <a:t>cells</a:t>
            </a:r>
            <a:r>
              <a:rPr lang="it-IT" sz="2000" dirty="0">
                <a:cs typeface="Times New Roman" panose="02020603050405020304" pitchFamily="18" charset="0"/>
              </a:rPr>
              <a:t>, </a:t>
            </a:r>
            <a:r>
              <a:rPr lang="it-IT" sz="2000" dirty="0" err="1">
                <a:cs typeface="Times New Roman" panose="02020603050405020304" pitchFamily="18" charset="0"/>
              </a:rPr>
              <a:t>which</a:t>
            </a:r>
            <a:r>
              <a:rPr lang="it-IT" sz="2000" dirty="0">
                <a:cs typeface="Times New Roman" panose="02020603050405020304" pitchFamily="18" charset="0"/>
              </a:rPr>
              <a:t> </a:t>
            </a:r>
            <a:r>
              <a:rPr lang="it-IT" sz="2000" dirty="0" err="1">
                <a:cs typeface="Times New Roman" panose="02020603050405020304" pitchFamily="18" charset="0"/>
              </a:rPr>
              <a:t>is</a:t>
            </a:r>
            <a:r>
              <a:rPr lang="it-IT" sz="2000" dirty="0">
                <a:cs typeface="Times New Roman" panose="02020603050405020304" pitchFamily="18" charset="0"/>
              </a:rPr>
              <a:t> </a:t>
            </a:r>
            <a:r>
              <a:rPr lang="it-IT" sz="2000" dirty="0" err="1">
                <a:cs typeface="Times New Roman" panose="02020603050405020304" pitchFamily="18" charset="0"/>
              </a:rPr>
              <a:t>able</a:t>
            </a:r>
            <a:r>
              <a:rPr lang="it-IT" sz="2000" dirty="0">
                <a:cs typeface="Times New Roman" panose="02020603050405020304" pitchFamily="18" charset="0"/>
              </a:rPr>
              <a:t> to trigger the </a:t>
            </a:r>
            <a:r>
              <a:rPr lang="it-IT" sz="2000" dirty="0" err="1">
                <a:cs typeface="Times New Roman" panose="02020603050405020304" pitchFamily="18" charset="0"/>
              </a:rPr>
              <a:t>growth</a:t>
            </a:r>
            <a:r>
              <a:rPr lang="it-IT" sz="2000" dirty="0">
                <a:cs typeface="Times New Roman" panose="02020603050405020304" pitchFamily="18" charset="0"/>
              </a:rPr>
              <a:t> of </a:t>
            </a:r>
            <a:r>
              <a:rPr lang="it-IT" sz="2000" dirty="0" err="1">
                <a:cs typeface="Times New Roman" panose="02020603050405020304" pitchFamily="18" charset="0"/>
              </a:rPr>
              <a:t>other</a:t>
            </a:r>
            <a:r>
              <a:rPr lang="it-IT" sz="2000" dirty="0">
                <a:cs typeface="Times New Roman" panose="02020603050405020304" pitchFamily="18" charset="0"/>
              </a:rPr>
              <a:t> </a:t>
            </a:r>
            <a:r>
              <a:rPr lang="it-IT" sz="2000" dirty="0" err="1">
                <a:cs typeface="Times New Roman" panose="02020603050405020304" pitchFamily="18" charset="0"/>
              </a:rPr>
              <a:t>cells</a:t>
            </a:r>
            <a:r>
              <a:rPr lang="it-IT" sz="2000" dirty="0">
                <a:cs typeface="Times New Roman" panose="02020603050405020304" pitchFamily="18" charset="0"/>
              </a:rPr>
              <a:t> (</a:t>
            </a:r>
            <a:r>
              <a:rPr lang="de-DE" sz="2000" i="1" u="sng" dirty="0" err="1">
                <a:solidFill>
                  <a:srgbClr val="0070C0"/>
                </a:solidFill>
              </a:rPr>
              <a:t>Gurwitsch</a:t>
            </a:r>
            <a:r>
              <a:rPr lang="de-DE" sz="2000" i="1" u="sng" dirty="0">
                <a:solidFill>
                  <a:srgbClr val="0070C0"/>
                </a:solidFill>
              </a:rPr>
              <a:t>, A.G.; Die Natur des spezifischen Erregers der Zellteilung. Arch. Entw. Mech. Org. 1923, 100, 11-40</a:t>
            </a:r>
            <a:r>
              <a:rPr lang="it-IT" sz="2000" dirty="0">
                <a:cs typeface="Times New Roman" panose="02020603050405020304" pitchFamily="18" charset="0"/>
              </a:rPr>
              <a:t>). </a:t>
            </a:r>
          </a:p>
        </p:txBody>
      </p:sp>
      <p:sp>
        <p:nvSpPr>
          <p:cNvPr id="7" name="Freccia in giù 6">
            <a:extLst>
              <a:ext uri="{FF2B5EF4-FFF2-40B4-BE49-F238E27FC236}">
                <a16:creationId xmlns:a16="http://schemas.microsoft.com/office/drawing/2014/main" id="{E0047062-E48A-90F9-E69E-BBA23ED41995}"/>
              </a:ext>
            </a:extLst>
          </p:cNvPr>
          <p:cNvSpPr/>
          <p:nvPr/>
        </p:nvSpPr>
        <p:spPr>
          <a:xfrm>
            <a:off x="862518" y="1195544"/>
            <a:ext cx="661481" cy="55457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3B3960C-0479-3713-DD3F-52FD07415CAC}"/>
              </a:ext>
            </a:extLst>
          </p:cNvPr>
          <p:cNvSpPr txBox="1"/>
          <p:nvPr/>
        </p:nvSpPr>
        <p:spPr>
          <a:xfrm>
            <a:off x="1498060" y="3016010"/>
            <a:ext cx="10061643" cy="1015663"/>
          </a:xfrm>
          <a:prstGeom prst="rect">
            <a:avLst/>
          </a:prstGeom>
          <a:noFill/>
        </p:spPr>
        <p:txBody>
          <a:bodyPr wrap="square">
            <a:spAutoFit/>
          </a:bodyPr>
          <a:lstStyle/>
          <a:p>
            <a:pPr algn="just"/>
            <a:r>
              <a:rPr lang="it-IT" sz="2000" dirty="0">
                <a:cs typeface="Times New Roman" panose="02020603050405020304" pitchFamily="18" charset="0"/>
              </a:rPr>
              <a:t>L. Colli and U. Facchini </a:t>
            </a:r>
            <a:r>
              <a:rPr lang="en-US" sz="2000" dirty="0">
                <a:cs typeface="Times New Roman" panose="02020603050405020304" pitchFamily="18" charset="0"/>
              </a:rPr>
              <a:t>measured </a:t>
            </a:r>
            <a:r>
              <a:rPr lang="en-US" sz="2000" dirty="0"/>
              <a:t>electromagnetic emission coming from living organisms. (</a:t>
            </a:r>
            <a:r>
              <a:rPr lang="it-IT" sz="2000" i="1" dirty="0">
                <a:solidFill>
                  <a:srgbClr val="0070C0"/>
                </a:solidFill>
              </a:rPr>
              <a:t>Colli, L.; Facchini, U.; Light </a:t>
            </a:r>
            <a:r>
              <a:rPr lang="it-IT" sz="2000" i="1" dirty="0" err="1">
                <a:solidFill>
                  <a:srgbClr val="0070C0"/>
                </a:solidFill>
              </a:rPr>
              <a:t>Emission</a:t>
            </a:r>
            <a:r>
              <a:rPr lang="it-IT" sz="2000" i="1" dirty="0">
                <a:solidFill>
                  <a:srgbClr val="0070C0"/>
                </a:solidFill>
              </a:rPr>
              <a:t> by </a:t>
            </a:r>
            <a:r>
              <a:rPr lang="it-IT" sz="2000" i="1" dirty="0" err="1">
                <a:solidFill>
                  <a:srgbClr val="0070C0"/>
                </a:solidFill>
              </a:rPr>
              <a:t>Germinating</a:t>
            </a:r>
            <a:r>
              <a:rPr lang="it-IT" sz="2000" i="1" dirty="0">
                <a:solidFill>
                  <a:srgbClr val="0070C0"/>
                </a:solidFill>
              </a:rPr>
              <a:t> </a:t>
            </a:r>
            <a:r>
              <a:rPr lang="it-IT" sz="2000" i="1" dirty="0" err="1">
                <a:solidFill>
                  <a:srgbClr val="0070C0"/>
                </a:solidFill>
              </a:rPr>
              <a:t>Plants</a:t>
            </a:r>
            <a:r>
              <a:rPr lang="it-IT" sz="2000" i="1" dirty="0">
                <a:solidFill>
                  <a:srgbClr val="0070C0"/>
                </a:solidFill>
              </a:rPr>
              <a:t>. Il Nuovo Cimento 1954, 12, 150-153</a:t>
            </a:r>
            <a:r>
              <a:rPr lang="en-US" sz="2000" dirty="0"/>
              <a:t>). </a:t>
            </a:r>
            <a:endParaRPr lang="en-US" sz="2000" dirty="0">
              <a:cs typeface="Times New Roman" panose="02020603050405020304" pitchFamily="18" charset="0"/>
            </a:endParaRPr>
          </a:p>
        </p:txBody>
      </p:sp>
      <p:sp>
        <p:nvSpPr>
          <p:cNvPr id="11" name="CasellaDiTesto 10">
            <a:extLst>
              <a:ext uri="{FF2B5EF4-FFF2-40B4-BE49-F238E27FC236}">
                <a16:creationId xmlns:a16="http://schemas.microsoft.com/office/drawing/2014/main" id="{6EE39284-A554-27AA-44C3-B5E1C63F458D}"/>
              </a:ext>
            </a:extLst>
          </p:cNvPr>
          <p:cNvSpPr txBox="1"/>
          <p:nvPr/>
        </p:nvSpPr>
        <p:spPr>
          <a:xfrm>
            <a:off x="1498060" y="4169018"/>
            <a:ext cx="10265923" cy="707886"/>
          </a:xfrm>
          <a:prstGeom prst="rect">
            <a:avLst/>
          </a:prstGeom>
          <a:noFill/>
        </p:spPr>
        <p:txBody>
          <a:bodyPr wrap="square">
            <a:spAutoFit/>
          </a:bodyPr>
          <a:lstStyle/>
          <a:p>
            <a:pPr algn="just"/>
            <a:r>
              <a:rPr lang="en-US" sz="2000" dirty="0">
                <a:cs typeface="Times New Roman" panose="02020603050405020304" pitchFamily="18" charset="0"/>
              </a:rPr>
              <a:t>Fritz-Albert Popp worked with his group to </a:t>
            </a:r>
            <a:r>
              <a:rPr lang="en-US" sz="2000" dirty="0"/>
              <a:t>understand more in detail the origin and the meaning of biophotons emission, having a good </a:t>
            </a:r>
            <a:r>
              <a:rPr lang="en-US" sz="2000" dirty="0">
                <a:cs typeface="Times New Roman" panose="02020603050405020304" pitchFamily="18" charset="0"/>
              </a:rPr>
              <a:t>global resonance. </a:t>
            </a:r>
          </a:p>
        </p:txBody>
      </p:sp>
      <p:sp>
        <p:nvSpPr>
          <p:cNvPr id="13" name="CasellaDiTesto 12">
            <a:extLst>
              <a:ext uri="{FF2B5EF4-FFF2-40B4-BE49-F238E27FC236}">
                <a16:creationId xmlns:a16="http://schemas.microsoft.com/office/drawing/2014/main" id="{D132C000-48B2-E273-2C02-A0C31A639B9F}"/>
              </a:ext>
            </a:extLst>
          </p:cNvPr>
          <p:cNvSpPr txBox="1"/>
          <p:nvPr/>
        </p:nvSpPr>
        <p:spPr>
          <a:xfrm>
            <a:off x="1523999" y="5154623"/>
            <a:ext cx="10518844" cy="1015663"/>
          </a:xfrm>
          <a:prstGeom prst="rect">
            <a:avLst/>
          </a:prstGeom>
          <a:noFill/>
        </p:spPr>
        <p:txBody>
          <a:bodyPr wrap="square">
            <a:spAutoFit/>
          </a:bodyPr>
          <a:lstStyle/>
          <a:p>
            <a:r>
              <a:rPr lang="en-US" sz="2000" dirty="0">
                <a:cs typeface="Times New Roman" panose="02020603050405020304" pitchFamily="18" charset="0"/>
              </a:rPr>
              <a:t>In Italy the Sicilian group of </a:t>
            </a:r>
            <a:r>
              <a:rPr lang="it-IT" sz="2000" dirty="0">
                <a:cs typeface="Times New Roman" panose="02020603050405020304" pitchFamily="18" charset="0"/>
              </a:rPr>
              <a:t>F. Musumeci </a:t>
            </a:r>
            <a:r>
              <a:rPr lang="it-IT" sz="2000" dirty="0" err="1">
                <a:cs typeface="Times New Roman" panose="02020603050405020304" pitchFamily="18" charset="0"/>
              </a:rPr>
              <a:t>worked</a:t>
            </a:r>
            <a:r>
              <a:rPr lang="it-IT" sz="2000" dirty="0">
                <a:cs typeface="Times New Roman" panose="02020603050405020304" pitchFamily="18" charset="0"/>
              </a:rPr>
              <a:t> on </a:t>
            </a:r>
            <a:r>
              <a:rPr lang="it-IT" sz="2000" dirty="0" err="1">
                <a:cs typeface="Times New Roman" panose="02020603050405020304" pitchFamily="18" charset="0"/>
              </a:rPr>
              <a:t>biophotons</a:t>
            </a:r>
            <a:r>
              <a:rPr lang="it-IT" sz="2000" dirty="0">
                <a:cs typeface="Times New Roman" panose="02020603050405020304" pitchFamily="18" charset="0"/>
              </a:rPr>
              <a:t> </a:t>
            </a:r>
            <a:r>
              <a:rPr lang="it-IT" sz="2000" dirty="0" err="1">
                <a:cs typeface="Times New Roman" panose="02020603050405020304" pitchFamily="18" charset="0"/>
              </a:rPr>
              <a:t>emitted</a:t>
            </a:r>
            <a:r>
              <a:rPr lang="it-IT" sz="2000" dirty="0">
                <a:cs typeface="Times New Roman" panose="02020603050405020304" pitchFamily="18" charset="0"/>
              </a:rPr>
              <a:t> by </a:t>
            </a:r>
            <a:r>
              <a:rPr lang="it-IT" sz="2000" dirty="0" err="1">
                <a:cs typeface="Times New Roman" panose="02020603050405020304" pitchFamily="18" charset="0"/>
              </a:rPr>
              <a:t>biological</a:t>
            </a:r>
            <a:r>
              <a:rPr lang="it-IT" sz="2000" dirty="0">
                <a:cs typeface="Times New Roman" panose="02020603050405020304" pitchFamily="18" charset="0"/>
              </a:rPr>
              <a:t> systems. (</a:t>
            </a:r>
            <a:r>
              <a:rPr lang="en-US" sz="2000" i="1" dirty="0" err="1">
                <a:solidFill>
                  <a:srgbClr val="0070C0"/>
                </a:solidFill>
              </a:rPr>
              <a:t>Brizhik</a:t>
            </a:r>
            <a:r>
              <a:rPr lang="en-US" sz="2000" i="1" dirty="0">
                <a:solidFill>
                  <a:srgbClr val="0070C0"/>
                </a:solidFill>
              </a:rPr>
              <a:t>, L.; </a:t>
            </a:r>
            <a:r>
              <a:rPr lang="en-US" sz="2000" i="1" dirty="0" err="1">
                <a:solidFill>
                  <a:srgbClr val="0070C0"/>
                </a:solidFill>
              </a:rPr>
              <a:t>Scordino</a:t>
            </a:r>
            <a:r>
              <a:rPr lang="en-US" sz="2000" i="1" dirty="0">
                <a:solidFill>
                  <a:srgbClr val="0070C0"/>
                </a:solidFill>
              </a:rPr>
              <a:t>, A.; </a:t>
            </a:r>
            <a:r>
              <a:rPr lang="en-US" sz="2000" i="1" dirty="0" err="1">
                <a:solidFill>
                  <a:srgbClr val="0070C0"/>
                </a:solidFill>
              </a:rPr>
              <a:t>Triglia</a:t>
            </a:r>
            <a:r>
              <a:rPr lang="en-US" sz="2000" i="1" dirty="0">
                <a:solidFill>
                  <a:srgbClr val="0070C0"/>
                </a:solidFill>
              </a:rPr>
              <a:t>, A.; </a:t>
            </a:r>
            <a:r>
              <a:rPr lang="en-US" sz="2000" i="1" dirty="0" err="1">
                <a:solidFill>
                  <a:srgbClr val="0070C0"/>
                </a:solidFill>
              </a:rPr>
              <a:t>Musumeci</a:t>
            </a:r>
            <a:r>
              <a:rPr lang="en-US" sz="2000" i="1" dirty="0">
                <a:solidFill>
                  <a:srgbClr val="0070C0"/>
                </a:solidFill>
              </a:rPr>
              <a:t>, F. Delayed luminescence of biological systems arising from correlated many soliton states. Phys. Rev. E 2001, 64, 031902, </a:t>
            </a:r>
            <a:r>
              <a:rPr lang="en-US" sz="2000" dirty="0"/>
              <a:t> </a:t>
            </a:r>
            <a:r>
              <a:rPr lang="it-IT" sz="2000" dirty="0">
                <a:cs typeface="Times New Roman" panose="02020603050405020304" pitchFamily="18" charset="0"/>
              </a:rPr>
              <a:t>).</a:t>
            </a:r>
            <a:endParaRPr lang="it-IT" sz="2000" dirty="0"/>
          </a:p>
        </p:txBody>
      </p:sp>
      <p:cxnSp>
        <p:nvCxnSpPr>
          <p:cNvPr id="17" name="Connettore diritto 16">
            <a:extLst>
              <a:ext uri="{FF2B5EF4-FFF2-40B4-BE49-F238E27FC236}">
                <a16:creationId xmlns:a16="http://schemas.microsoft.com/office/drawing/2014/main" id="{CEDC7CF1-74A5-CEA6-8F5E-BF9E817A0B28}"/>
              </a:ext>
            </a:extLst>
          </p:cNvPr>
          <p:cNvCxnSpPr/>
          <p:nvPr/>
        </p:nvCxnSpPr>
        <p:spPr>
          <a:xfrm flipH="1">
            <a:off x="862518" y="1704493"/>
            <a:ext cx="21400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id="{97DFB668-77F4-8313-DE4B-0594302347C0}"/>
              </a:ext>
            </a:extLst>
          </p:cNvPr>
          <p:cNvSpPr txBox="1"/>
          <p:nvPr/>
        </p:nvSpPr>
        <p:spPr>
          <a:xfrm>
            <a:off x="0" y="1473660"/>
            <a:ext cx="969522" cy="461665"/>
          </a:xfrm>
          <a:prstGeom prst="rect">
            <a:avLst/>
          </a:prstGeom>
          <a:noFill/>
        </p:spPr>
        <p:txBody>
          <a:bodyPr wrap="square" rtlCol="0">
            <a:spAutoFit/>
          </a:bodyPr>
          <a:lstStyle/>
          <a:p>
            <a:r>
              <a:rPr lang="it-IT" sz="2400" dirty="0"/>
              <a:t>1920</a:t>
            </a:r>
          </a:p>
        </p:txBody>
      </p:sp>
      <p:cxnSp>
        <p:nvCxnSpPr>
          <p:cNvPr id="19" name="Connettore diritto 18">
            <a:extLst>
              <a:ext uri="{FF2B5EF4-FFF2-40B4-BE49-F238E27FC236}">
                <a16:creationId xmlns:a16="http://schemas.microsoft.com/office/drawing/2014/main" id="{8C3257AB-C847-A8EF-DD87-963B0F654A2D}"/>
              </a:ext>
            </a:extLst>
          </p:cNvPr>
          <p:cNvCxnSpPr/>
          <p:nvPr/>
        </p:nvCxnSpPr>
        <p:spPr>
          <a:xfrm flipH="1">
            <a:off x="880355" y="3359135"/>
            <a:ext cx="21400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0" name="CasellaDiTesto 19">
            <a:extLst>
              <a:ext uri="{FF2B5EF4-FFF2-40B4-BE49-F238E27FC236}">
                <a16:creationId xmlns:a16="http://schemas.microsoft.com/office/drawing/2014/main" id="{76F58A90-14AF-4B81-FC0A-12F044B0CF18}"/>
              </a:ext>
            </a:extLst>
          </p:cNvPr>
          <p:cNvSpPr txBox="1"/>
          <p:nvPr/>
        </p:nvSpPr>
        <p:spPr>
          <a:xfrm>
            <a:off x="0" y="3128302"/>
            <a:ext cx="969522" cy="461665"/>
          </a:xfrm>
          <a:prstGeom prst="rect">
            <a:avLst/>
          </a:prstGeom>
          <a:noFill/>
        </p:spPr>
        <p:txBody>
          <a:bodyPr wrap="square" rtlCol="0">
            <a:spAutoFit/>
          </a:bodyPr>
          <a:lstStyle/>
          <a:p>
            <a:r>
              <a:rPr lang="it-IT" sz="2400" dirty="0"/>
              <a:t>1954</a:t>
            </a:r>
          </a:p>
        </p:txBody>
      </p:sp>
      <p:cxnSp>
        <p:nvCxnSpPr>
          <p:cNvPr id="21" name="Connettore diritto 20">
            <a:extLst>
              <a:ext uri="{FF2B5EF4-FFF2-40B4-BE49-F238E27FC236}">
                <a16:creationId xmlns:a16="http://schemas.microsoft.com/office/drawing/2014/main" id="{B2523D96-A7D1-FF73-6B57-0F03DF45B044}"/>
              </a:ext>
            </a:extLst>
          </p:cNvPr>
          <p:cNvCxnSpPr/>
          <p:nvPr/>
        </p:nvCxnSpPr>
        <p:spPr>
          <a:xfrm flipH="1">
            <a:off x="862518" y="4522961"/>
            <a:ext cx="21400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79323A17-59BE-3DFA-26D7-8214C05D36E5}"/>
              </a:ext>
            </a:extLst>
          </p:cNvPr>
          <p:cNvSpPr txBox="1"/>
          <p:nvPr/>
        </p:nvSpPr>
        <p:spPr>
          <a:xfrm>
            <a:off x="-1620" y="4320593"/>
            <a:ext cx="969522" cy="461665"/>
          </a:xfrm>
          <a:prstGeom prst="rect">
            <a:avLst/>
          </a:prstGeom>
          <a:noFill/>
        </p:spPr>
        <p:txBody>
          <a:bodyPr wrap="square" rtlCol="0">
            <a:spAutoFit/>
          </a:bodyPr>
          <a:lstStyle/>
          <a:p>
            <a:r>
              <a:rPr lang="it-IT" sz="2400" dirty="0"/>
              <a:t>1980</a:t>
            </a:r>
          </a:p>
        </p:txBody>
      </p:sp>
      <p:sp>
        <p:nvSpPr>
          <p:cNvPr id="25" name="CasellaDiTesto 24">
            <a:extLst>
              <a:ext uri="{FF2B5EF4-FFF2-40B4-BE49-F238E27FC236}">
                <a16:creationId xmlns:a16="http://schemas.microsoft.com/office/drawing/2014/main" id="{86205E70-8773-437C-B60D-702A6570076B}"/>
              </a:ext>
            </a:extLst>
          </p:cNvPr>
          <p:cNvSpPr txBox="1"/>
          <p:nvPr/>
        </p:nvSpPr>
        <p:spPr>
          <a:xfrm>
            <a:off x="48437" y="5233962"/>
            <a:ext cx="969522" cy="830997"/>
          </a:xfrm>
          <a:prstGeom prst="rect">
            <a:avLst/>
          </a:prstGeom>
          <a:noFill/>
        </p:spPr>
        <p:txBody>
          <a:bodyPr wrap="square" rtlCol="0">
            <a:spAutoFit/>
          </a:bodyPr>
          <a:lstStyle/>
          <a:p>
            <a:r>
              <a:rPr lang="it-IT" sz="2400" dirty="0"/>
              <a:t>1990</a:t>
            </a:r>
          </a:p>
          <a:p>
            <a:r>
              <a:rPr lang="it-IT" sz="2400" dirty="0"/>
              <a:t>2006</a:t>
            </a:r>
          </a:p>
        </p:txBody>
      </p:sp>
      <p:sp>
        <p:nvSpPr>
          <p:cNvPr id="27" name="Parentesi quadra aperta 26">
            <a:extLst>
              <a:ext uri="{FF2B5EF4-FFF2-40B4-BE49-F238E27FC236}">
                <a16:creationId xmlns:a16="http://schemas.microsoft.com/office/drawing/2014/main" id="{1180F9D5-D6E7-DEDC-8B5A-D9AE72EC434F}"/>
              </a:ext>
            </a:extLst>
          </p:cNvPr>
          <p:cNvSpPr/>
          <p:nvPr/>
        </p:nvSpPr>
        <p:spPr>
          <a:xfrm>
            <a:off x="892108" y="5352841"/>
            <a:ext cx="190501" cy="593241"/>
          </a:xfrm>
          <a:prstGeom prst="leftBracket">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9" name="Connettore diritto 28">
            <a:extLst>
              <a:ext uri="{FF2B5EF4-FFF2-40B4-BE49-F238E27FC236}">
                <a16:creationId xmlns:a16="http://schemas.microsoft.com/office/drawing/2014/main" id="{FA522E04-FB8B-DD9F-3DD8-15D7BB42D600}"/>
              </a:ext>
            </a:extLst>
          </p:cNvPr>
          <p:cNvCxnSpPr>
            <a:cxnSpLocks/>
          </p:cNvCxnSpPr>
          <p:nvPr/>
        </p:nvCxnSpPr>
        <p:spPr>
          <a:xfrm>
            <a:off x="403698" y="5649460"/>
            <a:ext cx="15888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09563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1412828"/>
            <a:ext cx="4410920" cy="3655346"/>
          </a:xfrm>
          <a:prstGeom prst="rect">
            <a:avLst/>
          </a:prstGeom>
        </p:spPr>
      </p:pic>
      <p:sp>
        <p:nvSpPr>
          <p:cNvPr id="3" name="CasellaDiTesto 2"/>
          <p:cNvSpPr txBox="1"/>
          <p:nvPr/>
        </p:nvSpPr>
        <p:spPr>
          <a:xfrm>
            <a:off x="1619758" y="386248"/>
            <a:ext cx="6792244" cy="461665"/>
          </a:xfrm>
          <a:prstGeom prst="rect">
            <a:avLst/>
          </a:prstGeom>
          <a:solidFill>
            <a:schemeClr val="accent6">
              <a:lumMod val="20000"/>
              <a:lumOff val="80000"/>
            </a:schemeClr>
          </a:solidFill>
        </p:spPr>
        <p:txBody>
          <a:bodyPr wrap="none" rtlCol="0">
            <a:spAutoFit/>
          </a:bodyPr>
          <a:lstStyle/>
          <a:p>
            <a:pPr algn="just"/>
            <a:r>
              <a:rPr lang="it-IT" sz="2400">
                <a:latin typeface="Times New Roman" panose="02020603050405020304" pitchFamily="18" charset="0"/>
                <a:cs typeface="Times New Roman" panose="02020603050405020304" pitchFamily="18" charset="0"/>
              </a:rPr>
              <a:t>Normalized             single bean - time interval 82-265</a:t>
            </a:r>
            <a:endParaRPr lang="en-US" sz="240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5519937" y="1932639"/>
            <a:ext cx="1213153" cy="369332"/>
          </a:xfrm>
          <a:prstGeom prst="rect">
            <a:avLst/>
          </a:prstGeom>
          <a:solidFill>
            <a:srgbClr val="92D050"/>
          </a:solidFill>
        </p:spPr>
        <p:txBody>
          <a:bodyPr wrap="none" rtlCol="0">
            <a:spAutoFit/>
          </a:bodyPr>
          <a:lstStyle/>
          <a:p>
            <a:r>
              <a:rPr lang="it-IT"/>
              <a:t>Poisson fit</a:t>
            </a:r>
            <a:endParaRPr lang="en-US"/>
          </a:p>
        </p:txBody>
      </p:sp>
      <p:sp>
        <p:nvSpPr>
          <p:cNvPr id="6" name="CasellaDiTesto 5"/>
          <p:cNvSpPr txBox="1"/>
          <p:nvPr/>
        </p:nvSpPr>
        <p:spPr>
          <a:xfrm>
            <a:off x="5447928" y="3055835"/>
            <a:ext cx="1374094" cy="369332"/>
          </a:xfrm>
          <a:prstGeom prst="rect">
            <a:avLst/>
          </a:prstGeom>
          <a:solidFill>
            <a:srgbClr val="00B0F0"/>
          </a:solidFill>
        </p:spPr>
        <p:txBody>
          <a:bodyPr wrap="none" rtlCol="0">
            <a:spAutoFit/>
          </a:bodyPr>
          <a:lstStyle/>
          <a:p>
            <a:r>
              <a:rPr lang="it-IT"/>
              <a:t>Gaussian fit</a:t>
            </a:r>
            <a:endParaRPr lang="en-US"/>
          </a:p>
        </p:txBody>
      </p:sp>
      <p:cxnSp>
        <p:nvCxnSpPr>
          <p:cNvPr id="7" name="Connettore 2 6"/>
          <p:cNvCxnSpPr/>
          <p:nvPr/>
        </p:nvCxnSpPr>
        <p:spPr>
          <a:xfrm flipH="1">
            <a:off x="4215712" y="2301972"/>
            <a:ext cx="1232217" cy="33267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4831820" y="3425168"/>
            <a:ext cx="616109" cy="57989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6941973" y="1794140"/>
            <a:ext cx="3155491" cy="646331"/>
          </a:xfrm>
          <a:prstGeom prst="rect">
            <a:avLst/>
          </a:prstGeom>
          <a:noFill/>
          <a:ln w="28575">
            <a:solidFill>
              <a:srgbClr val="00B050"/>
            </a:solidFill>
          </a:ln>
        </p:spPr>
        <p:txBody>
          <a:bodyPr wrap="square" rtlCol="0">
            <a:spAutoFit/>
          </a:bodyPr>
          <a:lstStyle/>
          <a:p>
            <a:pPr algn="just"/>
            <a:r>
              <a:rPr lang="it-IT">
                <a:latin typeface="Times New Roman" panose="02020603050405020304" pitchFamily="18" charset="0"/>
                <a:cs typeface="Times New Roman" panose="02020603050405020304" pitchFamily="18" charset="0"/>
              </a:rPr>
              <a:t>The Poisson distribution gives an &lt;m&gt; = 7.56±0.37</a:t>
            </a:r>
            <a:endParaRPr lang="en-US"/>
          </a:p>
        </p:txBody>
      </p:sp>
      <p:sp>
        <p:nvSpPr>
          <p:cNvPr id="10" name="CasellaDiTesto 9"/>
          <p:cNvSpPr txBox="1"/>
          <p:nvPr/>
        </p:nvSpPr>
        <p:spPr>
          <a:xfrm>
            <a:off x="6992669" y="2778836"/>
            <a:ext cx="3445784" cy="923330"/>
          </a:xfrm>
          <a:prstGeom prst="rect">
            <a:avLst/>
          </a:prstGeom>
          <a:noFill/>
          <a:ln w="28575">
            <a:solidFill>
              <a:srgbClr val="0070C0"/>
            </a:solidFill>
          </a:ln>
        </p:spPr>
        <p:txBody>
          <a:bodyPr wrap="square" rtlCol="0">
            <a:spAutoFit/>
          </a:bodyPr>
          <a:lstStyle/>
          <a:p>
            <a:r>
              <a:rPr lang="it-IT">
                <a:latin typeface="Times New Roman" panose="02020603050405020304" pitchFamily="18" charset="0"/>
                <a:cs typeface="Times New Roman" panose="02020603050405020304" pitchFamily="18" charset="0"/>
              </a:rPr>
              <a:t>The Gaussian distribution gives an &lt;m&gt; = 6.89±0.26  </a:t>
            </a:r>
          </a:p>
          <a:p>
            <a:r>
              <a:rPr lang="it-IT">
                <a:latin typeface="Symbol" panose="05050102010706020507" pitchFamily="18" charset="2"/>
                <a:cs typeface="Times New Roman" panose="02020603050405020304" pitchFamily="18" charset="0"/>
              </a:rPr>
              <a:t>s</a:t>
            </a:r>
            <a:r>
              <a:rPr lang="it-IT" baseline="30000">
                <a:latin typeface="Symbol" panose="05050102010706020507" pitchFamily="18" charset="2"/>
                <a:cs typeface="Times New Roman" panose="02020603050405020304" pitchFamily="18" charset="0"/>
              </a:rPr>
              <a:t>2</a:t>
            </a:r>
            <a:r>
              <a:rPr lang="it-IT">
                <a:latin typeface="Times New Roman" panose="02020603050405020304" pitchFamily="18" charset="0"/>
                <a:cs typeface="Times New Roman" panose="02020603050405020304" pitchFamily="18" charset="0"/>
              </a:rPr>
              <a:t> = 23.71±2.04</a:t>
            </a:r>
            <a:endParaRPr lang="en-US"/>
          </a:p>
        </p:txBody>
      </p:sp>
      <p:sp>
        <p:nvSpPr>
          <p:cNvPr id="12" name="CasellaDiTesto 11"/>
          <p:cNvSpPr txBox="1"/>
          <p:nvPr/>
        </p:nvSpPr>
        <p:spPr>
          <a:xfrm>
            <a:off x="2999656" y="5672322"/>
            <a:ext cx="6733124" cy="461665"/>
          </a:xfrm>
          <a:prstGeom prst="rect">
            <a:avLst/>
          </a:prstGeom>
          <a:noFill/>
          <a:ln w="28575">
            <a:solidFill>
              <a:srgbClr val="FF0000"/>
            </a:solidFill>
          </a:ln>
        </p:spPr>
        <p:txBody>
          <a:bodyPr wrap="square" rtlCol="0">
            <a:spAutoFit/>
          </a:bodyPr>
          <a:lstStyle/>
          <a:p>
            <a:pPr algn="just"/>
            <a:r>
              <a:rPr lang="it-IT" sz="2400">
                <a:latin typeface="Times New Roman" panose="02020603050405020304" pitchFamily="18" charset="0"/>
                <a:cs typeface="Times New Roman" panose="02020603050405020304" pitchFamily="18" charset="0"/>
              </a:rPr>
              <a:t>the experimental values are  &lt;m&gt; = 7.90, </a:t>
            </a:r>
            <a:r>
              <a:rPr lang="it-IT" sz="2400">
                <a:latin typeface="Symbol" panose="05050102010706020507" pitchFamily="18" charset="2"/>
                <a:cs typeface="Times New Roman" panose="02020603050405020304" pitchFamily="18" charset="0"/>
              </a:rPr>
              <a:t>s</a:t>
            </a:r>
            <a:r>
              <a:rPr lang="it-IT" sz="2400" baseline="30000">
                <a:latin typeface="Symbol" panose="05050102010706020507" pitchFamily="18" charset="2"/>
                <a:cs typeface="Times New Roman" panose="02020603050405020304" pitchFamily="18" charset="0"/>
              </a:rPr>
              <a:t>2</a:t>
            </a:r>
            <a:r>
              <a:rPr lang="it-IT" sz="2400">
                <a:latin typeface="Symbol" panose="05050102010706020507" pitchFamily="18" charset="2"/>
                <a:cs typeface="Times New Roman" panose="02020603050405020304" pitchFamily="18" charset="0"/>
              </a:rPr>
              <a:t> </a:t>
            </a:r>
            <a:r>
              <a:rPr lang="it-IT" sz="2400">
                <a:latin typeface="Times New Roman" panose="02020603050405020304" pitchFamily="18" charset="0"/>
                <a:cs typeface="Times New Roman" panose="02020603050405020304" pitchFamily="18" charset="0"/>
              </a:rPr>
              <a:t>= 19.78</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CasellaDiTesto 10"/>
              <p:cNvSpPr txBox="1"/>
              <p:nvPr/>
            </p:nvSpPr>
            <p:spPr>
              <a:xfrm>
                <a:off x="3071664" y="404665"/>
                <a:ext cx="10568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it-IT" sz="2400" i="1">
                              <a:latin typeface="Cambria Math"/>
                            </a:rPr>
                            <m:t>𝑃</m:t>
                          </m:r>
                        </m:e>
                        <m:sub>
                          <m:r>
                            <a:rPr lang="it-IT" sz="2400" i="1">
                              <a:latin typeface="Cambria Math"/>
                            </a:rPr>
                            <m:t>𝑚</m:t>
                          </m:r>
                        </m:sub>
                      </m:sSub>
                      <m:r>
                        <a:rPr lang="it-IT" sz="2400" i="1">
                          <a:latin typeface="Cambria Math"/>
                        </a:rPr>
                        <m:t>(</m:t>
                      </m:r>
                      <m:r>
                        <a:rPr lang="it-IT" sz="2400" i="1">
                          <a:latin typeface="Cambria Math"/>
                        </a:rPr>
                        <m:t>𝑇</m:t>
                      </m:r>
                      <m:r>
                        <a:rPr lang="it-IT" sz="2400" i="1">
                          <a:latin typeface="Cambria Math"/>
                        </a:rPr>
                        <m:t>)</m:t>
                      </m:r>
                    </m:oMath>
                  </m:oMathPara>
                </a14:m>
                <a:endParaRPr lang="en-US" sz="2400"/>
              </a:p>
            </p:txBody>
          </p:sp>
        </mc:Choice>
        <mc:Fallback>
          <p:sp>
            <p:nvSpPr>
              <p:cNvPr id="11" name="CasellaDiTesto 10"/>
              <p:cNvSpPr txBox="1">
                <a:spLocks noRot="1" noChangeAspect="1" noMove="1" noResize="1" noEditPoints="1" noAdjustHandles="1" noChangeArrowheads="1" noChangeShapeType="1" noTextEdit="1"/>
              </p:cNvSpPr>
              <p:nvPr/>
            </p:nvSpPr>
            <p:spPr>
              <a:xfrm>
                <a:off x="3071664" y="404665"/>
                <a:ext cx="1056828" cy="461665"/>
              </a:xfrm>
              <a:prstGeom prst="rect">
                <a:avLst/>
              </a:prstGeom>
              <a:blipFill>
                <a:blip r:embed="rId3"/>
                <a:stretch>
                  <a:fillRect r="-1156" b="-15789"/>
                </a:stretch>
              </a:blipFill>
            </p:spPr>
            <p:txBody>
              <a:bodyPr/>
              <a:lstStyle/>
              <a:p>
                <a:r>
                  <a:rPr lang="it-IT">
                    <a:noFill/>
                  </a:rPr>
                  <a:t> </a:t>
                </a:r>
              </a:p>
            </p:txBody>
          </p:sp>
        </mc:Fallback>
      </mc:AlternateContent>
    </p:spTree>
    <p:extLst>
      <p:ext uri="{BB962C8B-B14F-4D97-AF65-F5344CB8AC3E}">
        <p14:creationId xmlns:p14="http://schemas.microsoft.com/office/powerpoint/2010/main" val="239206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938" y="1928738"/>
            <a:ext cx="4431134" cy="3660502"/>
          </a:xfrm>
          <a:prstGeom prst="rect">
            <a:avLst/>
          </a:prstGeom>
        </p:spPr>
      </p:pic>
      <p:sp>
        <p:nvSpPr>
          <p:cNvPr id="3" name="CasellaDiTesto 2"/>
          <p:cNvSpPr txBox="1"/>
          <p:nvPr/>
        </p:nvSpPr>
        <p:spPr>
          <a:xfrm>
            <a:off x="1566043" y="648485"/>
            <a:ext cx="7603363" cy="461665"/>
          </a:xfrm>
          <a:prstGeom prst="rect">
            <a:avLst/>
          </a:prstGeom>
          <a:solidFill>
            <a:schemeClr val="accent6">
              <a:lumMod val="20000"/>
              <a:lumOff val="80000"/>
            </a:schemeClr>
          </a:solidFill>
        </p:spPr>
        <p:txBody>
          <a:bodyPr wrap="none" rtlCol="0">
            <a:spAutoFit/>
          </a:bodyPr>
          <a:lstStyle/>
          <a:p>
            <a:pPr algn="just"/>
            <a:r>
              <a:rPr lang="it-IT" sz="2400">
                <a:latin typeface="Times New Roman" panose="02020603050405020304" pitchFamily="18" charset="0"/>
                <a:cs typeface="Times New Roman" panose="02020603050405020304" pitchFamily="18" charset="0"/>
              </a:rPr>
              <a:t>Normalized             4-lentils with lens - time interval 26-167</a:t>
            </a:r>
            <a:endParaRPr lang="en-US" sz="240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927648" y="5847656"/>
            <a:ext cx="6624736" cy="461665"/>
          </a:xfrm>
          <a:prstGeom prst="rect">
            <a:avLst/>
          </a:prstGeom>
          <a:noFill/>
          <a:ln w="28575">
            <a:solidFill>
              <a:srgbClr val="FF0000"/>
            </a:solidFill>
          </a:ln>
        </p:spPr>
        <p:txBody>
          <a:bodyPr wrap="square" rtlCol="0">
            <a:spAutoFit/>
          </a:bodyPr>
          <a:lstStyle/>
          <a:p>
            <a:pPr algn="just"/>
            <a:r>
              <a:rPr lang="it-IT" sz="2400">
                <a:latin typeface="Times New Roman" panose="02020603050405020304" pitchFamily="18" charset="0"/>
                <a:cs typeface="Times New Roman" panose="02020603050405020304" pitchFamily="18" charset="0"/>
              </a:rPr>
              <a:t>the experimental values are  &lt;m&gt; = 7.62, </a:t>
            </a:r>
            <a:r>
              <a:rPr lang="it-IT" sz="2400">
                <a:latin typeface="Symbol" panose="05050102010706020507" pitchFamily="18" charset="2"/>
                <a:cs typeface="Times New Roman" panose="02020603050405020304" pitchFamily="18" charset="0"/>
              </a:rPr>
              <a:t>s</a:t>
            </a:r>
            <a:r>
              <a:rPr lang="it-IT" sz="2400" baseline="30000">
                <a:latin typeface="Symbol" panose="05050102010706020507" pitchFamily="18" charset="2"/>
                <a:cs typeface="Times New Roman" panose="02020603050405020304" pitchFamily="18" charset="0"/>
              </a:rPr>
              <a:t>2</a:t>
            </a:r>
            <a:r>
              <a:rPr lang="it-IT" sz="2400">
                <a:latin typeface="Symbol" panose="05050102010706020507" pitchFamily="18" charset="2"/>
                <a:cs typeface="Times New Roman" panose="02020603050405020304" pitchFamily="18" charset="0"/>
              </a:rPr>
              <a:t> </a:t>
            </a:r>
            <a:r>
              <a:rPr lang="it-IT" sz="2400">
                <a:latin typeface="Times New Roman" panose="02020603050405020304" pitchFamily="18" charset="0"/>
                <a:cs typeface="Times New Roman" panose="02020603050405020304" pitchFamily="18" charset="0"/>
              </a:rPr>
              <a:t>= 10.1</a:t>
            </a:r>
            <a:endParaRPr lang="en-US" sz="240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5447929" y="1979548"/>
            <a:ext cx="1213153" cy="369332"/>
          </a:xfrm>
          <a:prstGeom prst="rect">
            <a:avLst/>
          </a:prstGeom>
          <a:solidFill>
            <a:srgbClr val="92D050"/>
          </a:solidFill>
        </p:spPr>
        <p:txBody>
          <a:bodyPr wrap="none" rtlCol="0">
            <a:spAutoFit/>
          </a:bodyPr>
          <a:lstStyle/>
          <a:p>
            <a:r>
              <a:rPr lang="it-IT"/>
              <a:t>Poisson fit</a:t>
            </a:r>
            <a:endParaRPr lang="en-US"/>
          </a:p>
        </p:txBody>
      </p:sp>
      <p:sp>
        <p:nvSpPr>
          <p:cNvPr id="6" name="CasellaDiTesto 5"/>
          <p:cNvSpPr txBox="1"/>
          <p:nvPr/>
        </p:nvSpPr>
        <p:spPr>
          <a:xfrm>
            <a:off x="5303912" y="3055835"/>
            <a:ext cx="1374094" cy="369332"/>
          </a:xfrm>
          <a:prstGeom prst="rect">
            <a:avLst/>
          </a:prstGeom>
          <a:solidFill>
            <a:srgbClr val="00B0F0"/>
          </a:solidFill>
        </p:spPr>
        <p:txBody>
          <a:bodyPr wrap="none" rtlCol="0">
            <a:spAutoFit/>
          </a:bodyPr>
          <a:lstStyle/>
          <a:p>
            <a:r>
              <a:rPr lang="it-IT"/>
              <a:t>Gaussian fit</a:t>
            </a:r>
            <a:endParaRPr lang="en-US"/>
          </a:p>
        </p:txBody>
      </p:sp>
      <p:cxnSp>
        <p:nvCxnSpPr>
          <p:cNvPr id="7" name="Connettore 2 6"/>
          <p:cNvCxnSpPr/>
          <p:nvPr/>
        </p:nvCxnSpPr>
        <p:spPr>
          <a:xfrm flipH="1">
            <a:off x="4036347" y="2301971"/>
            <a:ext cx="1302135" cy="166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4471391" y="3425167"/>
            <a:ext cx="867091" cy="62972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6851447" y="1841049"/>
            <a:ext cx="3155491" cy="646331"/>
          </a:xfrm>
          <a:prstGeom prst="rect">
            <a:avLst/>
          </a:prstGeom>
          <a:noFill/>
          <a:ln w="28575">
            <a:solidFill>
              <a:srgbClr val="00B050"/>
            </a:solidFill>
          </a:ln>
        </p:spPr>
        <p:txBody>
          <a:bodyPr wrap="square" rtlCol="0">
            <a:spAutoFit/>
          </a:bodyPr>
          <a:lstStyle/>
          <a:p>
            <a:pPr algn="just"/>
            <a:r>
              <a:rPr lang="it-IT">
                <a:latin typeface="Times New Roman" panose="02020603050405020304" pitchFamily="18" charset="0"/>
                <a:cs typeface="Times New Roman" panose="02020603050405020304" pitchFamily="18" charset="0"/>
              </a:rPr>
              <a:t>The Poisson distribution gives an &lt;m&gt; = 7.47±0.06</a:t>
            </a:r>
            <a:endParaRPr lang="en-US"/>
          </a:p>
        </p:txBody>
      </p:sp>
      <p:sp>
        <p:nvSpPr>
          <p:cNvPr id="10" name="CasellaDiTesto 9"/>
          <p:cNvSpPr txBox="1"/>
          <p:nvPr/>
        </p:nvSpPr>
        <p:spPr>
          <a:xfrm>
            <a:off x="6845212" y="2820321"/>
            <a:ext cx="3445784" cy="923330"/>
          </a:xfrm>
          <a:prstGeom prst="rect">
            <a:avLst/>
          </a:prstGeom>
          <a:noFill/>
          <a:ln w="28575">
            <a:solidFill>
              <a:srgbClr val="0070C0"/>
            </a:solidFill>
          </a:ln>
        </p:spPr>
        <p:txBody>
          <a:bodyPr wrap="square" rtlCol="0">
            <a:spAutoFit/>
          </a:bodyPr>
          <a:lstStyle/>
          <a:p>
            <a:r>
              <a:rPr lang="it-IT">
                <a:latin typeface="Times New Roman" panose="02020603050405020304" pitchFamily="18" charset="0"/>
                <a:cs typeface="Times New Roman" panose="02020603050405020304" pitchFamily="18" charset="0"/>
              </a:rPr>
              <a:t>The Gaussian distribution gives an &lt;m&gt; = 7.18±0.04  </a:t>
            </a:r>
          </a:p>
          <a:p>
            <a:r>
              <a:rPr lang="it-IT">
                <a:latin typeface="Symbol" panose="05050102010706020507" pitchFamily="18" charset="2"/>
                <a:cs typeface="Times New Roman" panose="02020603050405020304" pitchFamily="18" charset="0"/>
              </a:rPr>
              <a:t>s</a:t>
            </a:r>
            <a:r>
              <a:rPr lang="it-IT" baseline="30000">
                <a:latin typeface="Symbol" panose="05050102010706020507" pitchFamily="18" charset="2"/>
                <a:cs typeface="Times New Roman" panose="02020603050405020304" pitchFamily="18" charset="0"/>
              </a:rPr>
              <a:t>2</a:t>
            </a:r>
            <a:r>
              <a:rPr lang="it-IT">
                <a:latin typeface="Times New Roman" panose="02020603050405020304" pitchFamily="18" charset="0"/>
                <a:cs typeface="Times New Roman" panose="02020603050405020304" pitchFamily="18" charset="0"/>
              </a:rPr>
              <a:t> = 9.67±0.06</a:t>
            </a:r>
            <a:endParaRPr lang="en-US"/>
          </a:p>
        </p:txBody>
      </p:sp>
      <mc:AlternateContent xmlns:mc="http://schemas.openxmlformats.org/markup-compatibility/2006">
        <mc:Choice xmlns:a14="http://schemas.microsoft.com/office/drawing/2010/main" Requires="a14">
          <p:sp>
            <p:nvSpPr>
              <p:cNvPr id="11" name="CasellaDiTesto 10"/>
              <p:cNvSpPr txBox="1"/>
              <p:nvPr/>
            </p:nvSpPr>
            <p:spPr>
              <a:xfrm>
                <a:off x="3022948" y="663080"/>
                <a:ext cx="10568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it-IT" sz="2400" i="1">
                              <a:latin typeface="Cambria Math"/>
                            </a:rPr>
                            <m:t>𝑃</m:t>
                          </m:r>
                        </m:e>
                        <m:sub>
                          <m:r>
                            <a:rPr lang="it-IT" sz="2400" i="1">
                              <a:latin typeface="Cambria Math"/>
                            </a:rPr>
                            <m:t>𝑚</m:t>
                          </m:r>
                        </m:sub>
                      </m:sSub>
                      <m:r>
                        <a:rPr lang="it-IT" sz="2400" i="1">
                          <a:latin typeface="Cambria Math"/>
                        </a:rPr>
                        <m:t>(</m:t>
                      </m:r>
                      <m:r>
                        <a:rPr lang="it-IT" sz="2400" i="1">
                          <a:latin typeface="Cambria Math"/>
                        </a:rPr>
                        <m:t>𝑇</m:t>
                      </m:r>
                      <m:r>
                        <a:rPr lang="it-IT" sz="2400" i="1">
                          <a:latin typeface="Cambria Math"/>
                        </a:rPr>
                        <m:t>)</m:t>
                      </m:r>
                    </m:oMath>
                  </m:oMathPara>
                </a14:m>
                <a:endParaRPr lang="en-US" sz="2400"/>
              </a:p>
            </p:txBody>
          </p:sp>
        </mc:Choice>
        <mc:Fallback>
          <p:sp>
            <p:nvSpPr>
              <p:cNvPr id="11" name="CasellaDiTesto 10"/>
              <p:cNvSpPr txBox="1">
                <a:spLocks noRot="1" noChangeAspect="1" noMove="1" noResize="1" noEditPoints="1" noAdjustHandles="1" noChangeArrowheads="1" noChangeShapeType="1" noTextEdit="1"/>
              </p:cNvSpPr>
              <p:nvPr/>
            </p:nvSpPr>
            <p:spPr>
              <a:xfrm>
                <a:off x="3022948" y="663080"/>
                <a:ext cx="1056828" cy="461665"/>
              </a:xfrm>
              <a:prstGeom prst="rect">
                <a:avLst/>
              </a:prstGeom>
              <a:blipFill>
                <a:blip r:embed="rId3"/>
                <a:stretch>
                  <a:fillRect r="-1156" b="-15789"/>
                </a:stretch>
              </a:blipFill>
            </p:spPr>
            <p:txBody>
              <a:bodyPr/>
              <a:lstStyle/>
              <a:p>
                <a:r>
                  <a:rPr lang="it-IT">
                    <a:noFill/>
                  </a:rPr>
                  <a:t> </a:t>
                </a:r>
              </a:p>
            </p:txBody>
          </p:sp>
        </mc:Fallback>
      </mc:AlternateContent>
    </p:spTree>
    <p:extLst>
      <p:ext uri="{BB962C8B-B14F-4D97-AF65-F5344CB8AC3E}">
        <p14:creationId xmlns:p14="http://schemas.microsoft.com/office/powerpoint/2010/main" val="3835915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157" y="836712"/>
            <a:ext cx="2876880" cy="2376264"/>
          </a:xfrm>
          <a:prstGeom prst="rect">
            <a:avLst/>
          </a:prstGeom>
        </p:spPr>
      </p:pic>
      <p:sp>
        <p:nvSpPr>
          <p:cNvPr id="3" name="CasellaDiTesto 2"/>
          <p:cNvSpPr txBox="1"/>
          <p:nvPr/>
        </p:nvSpPr>
        <p:spPr>
          <a:xfrm>
            <a:off x="2063553" y="260649"/>
            <a:ext cx="1620957" cy="461665"/>
          </a:xfrm>
          <a:prstGeom prst="rect">
            <a:avLst/>
          </a:prstGeom>
          <a:noFill/>
          <a:ln w="28575">
            <a:solidFill>
              <a:srgbClr val="00B050"/>
            </a:solidFill>
          </a:ln>
        </p:spPr>
        <p:txBody>
          <a:bodyPr wrap="none" rtlCol="0">
            <a:spAutoFit/>
          </a:bodyPr>
          <a:lstStyle/>
          <a:p>
            <a:r>
              <a:rPr lang="it-IT" sz="2400">
                <a:latin typeface="Times New Roman" panose="02020603050405020304" pitchFamily="18" charset="0"/>
                <a:cs typeface="Times New Roman" panose="02020603050405020304" pitchFamily="18" charset="0"/>
              </a:rPr>
              <a:t>Single bean</a:t>
            </a:r>
            <a:endParaRPr lang="en-US" sz="240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3158" y="3342077"/>
            <a:ext cx="2928051" cy="2418529"/>
          </a:xfrm>
          <a:prstGeom prst="rect">
            <a:avLst/>
          </a:prstGeom>
        </p:spPr>
      </p:pic>
      <p:sp>
        <p:nvSpPr>
          <p:cNvPr id="5" name="Rettangolo 4"/>
          <p:cNvSpPr/>
          <p:nvPr/>
        </p:nvSpPr>
        <p:spPr>
          <a:xfrm>
            <a:off x="2452510" y="5864107"/>
            <a:ext cx="2698175" cy="830997"/>
          </a:xfrm>
          <a:prstGeom prst="rect">
            <a:avLst/>
          </a:prstGeom>
          <a:ln w="28575">
            <a:solidFill>
              <a:srgbClr val="FFC000"/>
            </a:solidFill>
          </a:ln>
        </p:spPr>
        <p:txBody>
          <a:bodyPr wrap="none">
            <a:spAutoFit/>
          </a:bodyPr>
          <a:lstStyle/>
          <a:p>
            <a:pPr algn="just"/>
            <a:r>
              <a:rPr lang="it-IT" sz="1600">
                <a:latin typeface="Times New Roman" panose="02020603050405020304" pitchFamily="18" charset="0"/>
                <a:cs typeface="Times New Roman" panose="02020603050405020304" pitchFamily="18" charset="0"/>
              </a:rPr>
              <a:t>Exp - &lt;m&gt; = 7.76, </a:t>
            </a:r>
            <a:r>
              <a:rPr lang="it-IT" sz="1600">
                <a:latin typeface="Symbol" panose="05050102010706020507" pitchFamily="18" charset="2"/>
                <a:cs typeface="Times New Roman" panose="02020603050405020304" pitchFamily="18" charset="0"/>
              </a:rPr>
              <a:t>s</a:t>
            </a:r>
            <a:r>
              <a:rPr lang="it-IT" sz="1600" baseline="30000">
                <a:latin typeface="Symbol" panose="05050102010706020507" pitchFamily="18" charset="2"/>
                <a:cs typeface="Times New Roman" panose="02020603050405020304" pitchFamily="18" charset="0"/>
              </a:rPr>
              <a:t>2</a:t>
            </a:r>
            <a:r>
              <a:rPr lang="it-IT" sz="1600">
                <a:latin typeface="Symbol" panose="05050102010706020507" pitchFamily="18" charset="2"/>
                <a:cs typeface="Times New Roman" panose="02020603050405020304" pitchFamily="18" charset="0"/>
              </a:rPr>
              <a:t> </a:t>
            </a:r>
            <a:r>
              <a:rPr lang="it-IT" sz="1600">
                <a:latin typeface="Times New Roman" panose="02020603050405020304" pitchFamily="18" charset="0"/>
                <a:cs typeface="Times New Roman" panose="02020603050405020304" pitchFamily="18" charset="0"/>
              </a:rPr>
              <a:t>= 9.47</a:t>
            </a:r>
          </a:p>
          <a:p>
            <a:pPr algn="just"/>
            <a:r>
              <a:rPr lang="it-IT" sz="1600">
                <a:latin typeface="Times New Roman" panose="02020603050405020304" pitchFamily="18" charset="0"/>
                <a:cs typeface="Times New Roman" panose="02020603050405020304" pitchFamily="18" charset="0"/>
              </a:rPr>
              <a:t>Poisson - &lt;m&gt; = 7.67</a:t>
            </a:r>
          </a:p>
          <a:p>
            <a:pPr algn="just"/>
            <a:r>
              <a:rPr lang="it-IT" sz="1600">
                <a:latin typeface="Times New Roman" panose="02020603050405020304" pitchFamily="18" charset="0"/>
                <a:cs typeface="Times New Roman" panose="02020603050405020304" pitchFamily="18" charset="0"/>
              </a:rPr>
              <a:t>Gauss - &lt;m&gt; = 7.39, </a:t>
            </a:r>
            <a:r>
              <a:rPr lang="it-IT" sz="1600">
                <a:latin typeface="Symbol" panose="05050102010706020507" pitchFamily="18" charset="2"/>
                <a:cs typeface="Times New Roman" panose="02020603050405020304" pitchFamily="18" charset="0"/>
              </a:rPr>
              <a:t>s</a:t>
            </a:r>
            <a:r>
              <a:rPr lang="it-IT" sz="1600" baseline="30000">
                <a:latin typeface="Symbol" panose="05050102010706020507" pitchFamily="18" charset="2"/>
                <a:cs typeface="Times New Roman" panose="02020603050405020304" pitchFamily="18" charset="0"/>
              </a:rPr>
              <a:t>2</a:t>
            </a:r>
            <a:r>
              <a:rPr lang="it-IT" sz="1600">
                <a:latin typeface="Symbol" panose="05050102010706020507" pitchFamily="18" charset="2"/>
                <a:cs typeface="Times New Roman" panose="02020603050405020304" pitchFamily="18" charset="0"/>
              </a:rPr>
              <a:t> </a:t>
            </a:r>
            <a:r>
              <a:rPr lang="it-IT" sz="1600">
                <a:latin typeface="Times New Roman" panose="02020603050405020304" pitchFamily="18" charset="0"/>
                <a:cs typeface="Times New Roman" panose="02020603050405020304" pitchFamily="18" charset="0"/>
              </a:rPr>
              <a:t>= 8.94</a:t>
            </a:r>
            <a:endParaRPr lang="en-US" sz="160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863753" y="3851756"/>
            <a:ext cx="1160895" cy="369332"/>
          </a:xfrm>
          <a:prstGeom prst="rect">
            <a:avLst/>
          </a:prstGeom>
          <a:solidFill>
            <a:schemeClr val="accent5">
              <a:lumMod val="20000"/>
              <a:lumOff val="80000"/>
            </a:schemeClr>
          </a:solidFill>
        </p:spPr>
        <p:txBody>
          <a:bodyPr wrap="none" rtlCol="0">
            <a:spAutoFit/>
          </a:bodyPr>
          <a:lstStyle/>
          <a:p>
            <a:r>
              <a:rPr lang="it-IT"/>
              <a:t>170 – 180 </a:t>
            </a:r>
            <a:endParaRPr lang="en-US"/>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162" y="836712"/>
            <a:ext cx="2775239" cy="2307358"/>
          </a:xfrm>
          <a:prstGeom prst="rect">
            <a:avLst/>
          </a:prstGeom>
        </p:spPr>
      </p:pic>
      <p:sp>
        <p:nvSpPr>
          <p:cNvPr id="8" name="CasellaDiTesto 7"/>
          <p:cNvSpPr txBox="1"/>
          <p:nvPr/>
        </p:nvSpPr>
        <p:spPr>
          <a:xfrm>
            <a:off x="6008238" y="260649"/>
            <a:ext cx="1311898" cy="461665"/>
          </a:xfrm>
          <a:prstGeom prst="rect">
            <a:avLst/>
          </a:prstGeom>
          <a:noFill/>
          <a:ln w="28575">
            <a:solidFill>
              <a:srgbClr val="00B050"/>
            </a:solidFill>
          </a:ln>
        </p:spPr>
        <p:txBody>
          <a:bodyPr wrap="none" rtlCol="0">
            <a:spAutoFit/>
          </a:bodyPr>
          <a:lstStyle/>
          <a:p>
            <a:r>
              <a:rPr lang="it-IT" sz="2400">
                <a:latin typeface="Times New Roman" panose="02020603050405020304" pitchFamily="18" charset="0"/>
                <a:cs typeface="Times New Roman" panose="02020603050405020304" pitchFamily="18" charset="0"/>
              </a:rPr>
              <a:t>76 lentils</a:t>
            </a:r>
            <a:endParaRPr lang="en-US" sz="2400">
              <a:latin typeface="Times New Roman" panose="02020603050405020304" pitchFamily="18" charset="0"/>
              <a:cs typeface="Times New Roman" panose="02020603050405020304" pitchFamily="18" charset="0"/>
            </a:endParaRPr>
          </a:p>
        </p:txBody>
      </p:sp>
      <p:sp>
        <p:nvSpPr>
          <p:cNvPr id="10" name="Rettangolo 9"/>
          <p:cNvSpPr/>
          <p:nvPr/>
        </p:nvSpPr>
        <p:spPr>
          <a:xfrm>
            <a:off x="7468618" y="5864107"/>
            <a:ext cx="2731838" cy="830997"/>
          </a:xfrm>
          <a:prstGeom prst="rect">
            <a:avLst/>
          </a:prstGeom>
          <a:ln w="28575">
            <a:solidFill>
              <a:srgbClr val="FFC000"/>
            </a:solidFill>
          </a:ln>
        </p:spPr>
        <p:txBody>
          <a:bodyPr wrap="none">
            <a:spAutoFit/>
          </a:bodyPr>
          <a:lstStyle/>
          <a:p>
            <a:pPr algn="just"/>
            <a:r>
              <a:rPr lang="it-IT" sz="1600">
                <a:latin typeface="Times New Roman" panose="02020603050405020304" pitchFamily="18" charset="0"/>
                <a:cs typeface="Times New Roman" panose="02020603050405020304" pitchFamily="18" charset="0"/>
              </a:rPr>
              <a:t>Exp - &lt;m&gt; = 27.25, </a:t>
            </a:r>
            <a:r>
              <a:rPr lang="it-IT" sz="1600">
                <a:latin typeface="Symbol" panose="05050102010706020507" pitchFamily="18" charset="2"/>
                <a:cs typeface="Times New Roman" panose="02020603050405020304" pitchFamily="18" charset="0"/>
              </a:rPr>
              <a:t>s</a:t>
            </a:r>
            <a:r>
              <a:rPr lang="it-IT" sz="1600" baseline="30000">
                <a:latin typeface="Symbol" panose="05050102010706020507" pitchFamily="18" charset="2"/>
                <a:cs typeface="Times New Roman" panose="02020603050405020304" pitchFamily="18" charset="0"/>
              </a:rPr>
              <a:t>2</a:t>
            </a:r>
            <a:r>
              <a:rPr lang="it-IT" sz="1600">
                <a:latin typeface="Symbol" panose="05050102010706020507" pitchFamily="18" charset="2"/>
                <a:cs typeface="Times New Roman" panose="02020603050405020304" pitchFamily="18" charset="0"/>
              </a:rPr>
              <a:t> </a:t>
            </a:r>
            <a:r>
              <a:rPr lang="it-IT" sz="1600">
                <a:latin typeface="Times New Roman" panose="02020603050405020304" pitchFamily="18" charset="0"/>
                <a:cs typeface="Times New Roman" panose="02020603050405020304" pitchFamily="18" charset="0"/>
              </a:rPr>
              <a:t>= 34.01</a:t>
            </a:r>
          </a:p>
          <a:p>
            <a:pPr algn="just"/>
            <a:r>
              <a:rPr lang="it-IT" sz="1600">
                <a:latin typeface="Times New Roman" panose="02020603050405020304" pitchFamily="18" charset="0"/>
                <a:cs typeface="Times New Roman" panose="02020603050405020304" pitchFamily="18" charset="0"/>
              </a:rPr>
              <a:t>Poisson - &lt;m&gt; = 27.18</a:t>
            </a:r>
          </a:p>
          <a:p>
            <a:pPr algn="just"/>
            <a:r>
              <a:rPr lang="it-IT" sz="1600">
                <a:latin typeface="Times New Roman" panose="02020603050405020304" pitchFamily="18" charset="0"/>
                <a:cs typeface="Times New Roman" panose="02020603050405020304" pitchFamily="18" charset="0"/>
              </a:rPr>
              <a:t>Gauss - &lt;m&gt; = 26.9, </a:t>
            </a:r>
            <a:r>
              <a:rPr lang="it-IT" sz="1600">
                <a:latin typeface="Symbol" panose="05050102010706020507" pitchFamily="18" charset="2"/>
                <a:cs typeface="Times New Roman" panose="02020603050405020304" pitchFamily="18" charset="0"/>
              </a:rPr>
              <a:t>s</a:t>
            </a:r>
            <a:r>
              <a:rPr lang="it-IT" sz="1600" baseline="30000">
                <a:latin typeface="Symbol" panose="05050102010706020507" pitchFamily="18" charset="2"/>
                <a:cs typeface="Times New Roman" panose="02020603050405020304" pitchFamily="18" charset="0"/>
              </a:rPr>
              <a:t>2</a:t>
            </a:r>
            <a:r>
              <a:rPr lang="it-IT" sz="1600">
                <a:latin typeface="Symbol" panose="05050102010706020507" pitchFamily="18" charset="2"/>
                <a:cs typeface="Times New Roman" panose="02020603050405020304" pitchFamily="18" charset="0"/>
              </a:rPr>
              <a:t> </a:t>
            </a:r>
            <a:r>
              <a:rPr lang="it-IT" sz="1600">
                <a:latin typeface="Times New Roman" panose="02020603050405020304" pitchFamily="18" charset="0"/>
                <a:cs typeface="Times New Roman" panose="02020603050405020304" pitchFamily="18" charset="0"/>
              </a:rPr>
              <a:t>= 33.6</a:t>
            </a:r>
            <a:endParaRPr lang="en-US" sz="1600">
              <a:latin typeface="Times New Roman" panose="02020603050405020304" pitchFamily="18" charset="0"/>
              <a:cs typeface="Times New Roman" panose="02020603050405020304" pitchFamily="18" charset="0"/>
            </a:endParaRPr>
          </a:p>
        </p:txBody>
      </p:sp>
      <p:grpSp>
        <p:nvGrpSpPr>
          <p:cNvPr id="12" name="Gruppo 11"/>
          <p:cNvGrpSpPr/>
          <p:nvPr/>
        </p:nvGrpSpPr>
        <p:grpSpPr>
          <a:xfrm>
            <a:off x="7173297" y="3212976"/>
            <a:ext cx="2992260" cy="2387304"/>
            <a:chOff x="5612188" y="3284984"/>
            <a:chExt cx="2992260" cy="2387304"/>
          </a:xfrm>
        </p:grpSpPr>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188" y="3284984"/>
              <a:ext cx="2992260" cy="2387304"/>
            </a:xfrm>
            <a:prstGeom prst="rect">
              <a:avLst/>
            </a:prstGeom>
          </p:spPr>
        </p:pic>
        <p:sp>
          <p:nvSpPr>
            <p:cNvPr id="11" name="CasellaDiTesto 10"/>
            <p:cNvSpPr txBox="1"/>
            <p:nvPr/>
          </p:nvSpPr>
          <p:spPr>
            <a:xfrm>
              <a:off x="7596336" y="3861048"/>
              <a:ext cx="756938" cy="369332"/>
            </a:xfrm>
            <a:prstGeom prst="rect">
              <a:avLst/>
            </a:prstGeom>
            <a:solidFill>
              <a:schemeClr val="accent5">
                <a:lumMod val="40000"/>
                <a:lumOff val="60000"/>
              </a:schemeClr>
            </a:solidFill>
          </p:spPr>
          <p:txBody>
            <a:bodyPr wrap="none" rtlCol="0">
              <a:spAutoFit/>
            </a:bodyPr>
            <a:lstStyle/>
            <a:p>
              <a:r>
                <a:rPr lang="it-IT"/>
                <a:t>20-30</a:t>
              </a:r>
              <a:endParaRPr lang="en-US"/>
            </a:p>
          </p:txBody>
        </p:sp>
      </p:grpSp>
      <p:sp>
        <p:nvSpPr>
          <p:cNvPr id="13" name="CasellaDiTesto 12"/>
          <p:cNvSpPr txBox="1"/>
          <p:nvPr/>
        </p:nvSpPr>
        <p:spPr>
          <a:xfrm>
            <a:off x="5722184" y="3707740"/>
            <a:ext cx="1213153" cy="369332"/>
          </a:xfrm>
          <a:prstGeom prst="rect">
            <a:avLst/>
          </a:prstGeom>
          <a:solidFill>
            <a:srgbClr val="92D050"/>
          </a:solidFill>
        </p:spPr>
        <p:txBody>
          <a:bodyPr wrap="none" rtlCol="0">
            <a:spAutoFit/>
          </a:bodyPr>
          <a:lstStyle/>
          <a:p>
            <a:r>
              <a:rPr lang="it-IT"/>
              <a:t>Poisson fit</a:t>
            </a:r>
            <a:endParaRPr lang="en-US"/>
          </a:p>
        </p:txBody>
      </p:sp>
      <p:sp>
        <p:nvSpPr>
          <p:cNvPr id="14" name="CasellaDiTesto 13"/>
          <p:cNvSpPr txBox="1"/>
          <p:nvPr/>
        </p:nvSpPr>
        <p:spPr>
          <a:xfrm>
            <a:off x="5349896" y="4279522"/>
            <a:ext cx="1374094" cy="369332"/>
          </a:xfrm>
          <a:prstGeom prst="rect">
            <a:avLst/>
          </a:prstGeom>
          <a:solidFill>
            <a:srgbClr val="00B0F0"/>
          </a:solidFill>
        </p:spPr>
        <p:txBody>
          <a:bodyPr wrap="none" rtlCol="0">
            <a:spAutoFit/>
          </a:bodyPr>
          <a:lstStyle/>
          <a:p>
            <a:r>
              <a:rPr lang="it-IT"/>
              <a:t>Gaussian fit</a:t>
            </a:r>
            <a:endParaRPr lang="en-US"/>
          </a:p>
        </p:txBody>
      </p:sp>
    </p:spTree>
    <p:extLst>
      <p:ext uri="{BB962C8B-B14F-4D97-AF65-F5344CB8AC3E}">
        <p14:creationId xmlns:p14="http://schemas.microsoft.com/office/powerpoint/2010/main" val="187557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BECE14-4BCB-15DE-340D-3DB5F145842C}"/>
              </a:ext>
            </a:extLst>
          </p:cNvPr>
          <p:cNvSpPr txBox="1"/>
          <p:nvPr/>
        </p:nvSpPr>
        <p:spPr>
          <a:xfrm>
            <a:off x="395591" y="0"/>
            <a:ext cx="11400817" cy="1107996"/>
          </a:xfrm>
          <a:prstGeom prst="rect">
            <a:avLst/>
          </a:prstGeom>
          <a:noFill/>
        </p:spPr>
        <p:txBody>
          <a:bodyPr wrap="square" rtlCol="0">
            <a:spAutoFit/>
          </a:bodyPr>
          <a:lstStyle/>
          <a:p>
            <a:r>
              <a:rPr lang="it-IT" sz="6600" dirty="0" err="1">
                <a:latin typeface="+mj-lt"/>
              </a:rPr>
              <a:t>Biophotons</a:t>
            </a:r>
            <a:r>
              <a:rPr lang="it-IT" sz="6600" dirty="0">
                <a:latin typeface="+mj-lt"/>
              </a:rPr>
              <a:t>: </a:t>
            </a:r>
            <a:r>
              <a:rPr lang="it-IT" sz="6600" dirty="0" err="1">
                <a:latin typeface="+mj-lt"/>
              </a:rPr>
              <a:t>experimental</a:t>
            </a:r>
            <a:r>
              <a:rPr lang="it-IT" sz="6600" dirty="0">
                <a:latin typeface="+mj-lt"/>
              </a:rPr>
              <a:t> history</a:t>
            </a:r>
          </a:p>
        </p:txBody>
      </p:sp>
      <p:sp>
        <p:nvSpPr>
          <p:cNvPr id="5" name="CasellaDiTesto 4">
            <a:extLst>
              <a:ext uri="{FF2B5EF4-FFF2-40B4-BE49-F238E27FC236}">
                <a16:creationId xmlns:a16="http://schemas.microsoft.com/office/drawing/2014/main" id="{D2FF36BE-3F0B-30F5-2856-1DB82A4AD31D}"/>
              </a:ext>
            </a:extLst>
          </p:cNvPr>
          <p:cNvSpPr txBox="1"/>
          <p:nvPr/>
        </p:nvSpPr>
        <p:spPr>
          <a:xfrm>
            <a:off x="632298" y="1207251"/>
            <a:ext cx="11245174" cy="707886"/>
          </a:xfrm>
          <a:prstGeom prst="rect">
            <a:avLst/>
          </a:prstGeom>
          <a:noFill/>
        </p:spPr>
        <p:txBody>
          <a:bodyPr wrap="square">
            <a:spAutoFit/>
          </a:bodyPr>
          <a:lstStyle/>
          <a:p>
            <a:r>
              <a:rPr lang="it-IT" sz="2000" dirty="0"/>
              <a:t>More </a:t>
            </a:r>
            <a:r>
              <a:rPr lang="it-IT" sz="2000" dirty="0" err="1"/>
              <a:t>recently</a:t>
            </a:r>
            <a:r>
              <a:rPr lang="it-IT" sz="2000" dirty="0"/>
              <a:t>, the </a:t>
            </a:r>
            <a:r>
              <a:rPr lang="en-US" sz="2000" dirty="0"/>
              <a:t>experimental evidence that such radiation carries important biological information was pointed out in several works: </a:t>
            </a:r>
            <a:r>
              <a:rPr lang="it-IT" sz="2000" dirty="0"/>
              <a:t> </a:t>
            </a:r>
          </a:p>
        </p:txBody>
      </p:sp>
      <p:sp>
        <p:nvSpPr>
          <p:cNvPr id="7" name="CasellaDiTesto 6">
            <a:extLst>
              <a:ext uri="{FF2B5EF4-FFF2-40B4-BE49-F238E27FC236}">
                <a16:creationId xmlns:a16="http://schemas.microsoft.com/office/drawing/2014/main" id="{CB2CDDA0-20AB-FC3C-A7C8-DB94848CCB36}"/>
              </a:ext>
            </a:extLst>
          </p:cNvPr>
          <p:cNvSpPr txBox="1"/>
          <p:nvPr/>
        </p:nvSpPr>
        <p:spPr>
          <a:xfrm>
            <a:off x="632299" y="2032849"/>
            <a:ext cx="7295744"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70C0"/>
                </a:solidFill>
              </a:rPr>
              <a:t>Fels, D.; Cellular Communication through light. </a:t>
            </a:r>
            <a:r>
              <a:rPr lang="en-US" sz="2000" dirty="0" err="1">
                <a:solidFill>
                  <a:srgbClr val="0070C0"/>
                </a:solidFill>
              </a:rPr>
              <a:t>PLoS</a:t>
            </a:r>
            <a:r>
              <a:rPr lang="en-US" sz="2000" dirty="0">
                <a:solidFill>
                  <a:srgbClr val="0070C0"/>
                </a:solidFill>
              </a:rPr>
              <a:t> ONE </a:t>
            </a:r>
            <a:r>
              <a:rPr lang="en-US" sz="2000" b="1" dirty="0">
                <a:solidFill>
                  <a:srgbClr val="FF0000"/>
                </a:solidFill>
              </a:rPr>
              <a:t>2009</a:t>
            </a:r>
            <a:r>
              <a:rPr lang="en-US" sz="2000" dirty="0">
                <a:solidFill>
                  <a:srgbClr val="0070C0"/>
                </a:solidFill>
              </a:rPr>
              <a:t>, 4, e5086. </a:t>
            </a:r>
            <a:endParaRPr lang="it-IT" sz="2000" dirty="0">
              <a:solidFill>
                <a:srgbClr val="0070C0"/>
              </a:solidFill>
            </a:endParaRPr>
          </a:p>
        </p:txBody>
      </p:sp>
      <p:sp>
        <p:nvSpPr>
          <p:cNvPr id="9" name="CasellaDiTesto 8">
            <a:extLst>
              <a:ext uri="{FF2B5EF4-FFF2-40B4-BE49-F238E27FC236}">
                <a16:creationId xmlns:a16="http://schemas.microsoft.com/office/drawing/2014/main" id="{BD78F29F-3011-A618-739A-7DC4149DD667}"/>
              </a:ext>
            </a:extLst>
          </p:cNvPr>
          <p:cNvSpPr txBox="1"/>
          <p:nvPr/>
        </p:nvSpPr>
        <p:spPr>
          <a:xfrm>
            <a:off x="632299" y="2803389"/>
            <a:ext cx="7480570" cy="1015663"/>
          </a:xfrm>
          <a:prstGeom prst="rect">
            <a:avLst/>
          </a:prstGeom>
          <a:noFill/>
        </p:spPr>
        <p:txBody>
          <a:bodyPr wrap="square">
            <a:spAutoFit/>
          </a:bodyPr>
          <a:lstStyle/>
          <a:p>
            <a:pPr marL="285750" indent="-285750">
              <a:buFont typeface="Arial" panose="020B0604020202020204" pitchFamily="34" charset="0"/>
              <a:buChar char="•"/>
            </a:pPr>
            <a:r>
              <a:rPr lang="en-US" sz="2000" dirty="0" err="1">
                <a:solidFill>
                  <a:srgbClr val="0070C0"/>
                </a:solidFill>
              </a:rPr>
              <a:t>Mayburov</a:t>
            </a:r>
            <a:r>
              <a:rPr lang="en-US" sz="2000" dirty="0">
                <a:solidFill>
                  <a:srgbClr val="0070C0"/>
                </a:solidFill>
              </a:rPr>
              <a:t>, S.N.; Photonic Communications in Biological Systems. J. Samara State Tech. Univ. Ser. Phys. Math. Sci. </a:t>
            </a:r>
            <a:r>
              <a:rPr lang="en-US" sz="2000" b="1" dirty="0">
                <a:solidFill>
                  <a:srgbClr val="FF0000"/>
                </a:solidFill>
              </a:rPr>
              <a:t>2011</a:t>
            </a:r>
            <a:r>
              <a:rPr lang="en-US" sz="2000" dirty="0">
                <a:solidFill>
                  <a:srgbClr val="0070C0"/>
                </a:solidFill>
              </a:rPr>
              <a:t>, 15, 260. </a:t>
            </a:r>
            <a:endParaRPr lang="it-IT" sz="2000" dirty="0">
              <a:solidFill>
                <a:srgbClr val="0070C0"/>
              </a:solidFill>
            </a:endParaRPr>
          </a:p>
        </p:txBody>
      </p:sp>
      <p:sp>
        <p:nvSpPr>
          <p:cNvPr id="11" name="CasellaDiTesto 10">
            <a:extLst>
              <a:ext uri="{FF2B5EF4-FFF2-40B4-BE49-F238E27FC236}">
                <a16:creationId xmlns:a16="http://schemas.microsoft.com/office/drawing/2014/main" id="{52026A0C-7A89-F381-5065-2F0A8111D108}"/>
              </a:ext>
            </a:extLst>
          </p:cNvPr>
          <p:cNvSpPr txBox="1"/>
          <p:nvPr/>
        </p:nvSpPr>
        <p:spPr>
          <a:xfrm>
            <a:off x="632298" y="4017702"/>
            <a:ext cx="7480571"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70C0"/>
                </a:solidFill>
              </a:rPr>
              <a:t>Kucera, O.; </a:t>
            </a:r>
            <a:r>
              <a:rPr lang="en-US" sz="2000" dirty="0" err="1">
                <a:solidFill>
                  <a:srgbClr val="0070C0"/>
                </a:solidFill>
              </a:rPr>
              <a:t>Cifra</a:t>
            </a:r>
            <a:r>
              <a:rPr lang="en-US" sz="2000" dirty="0">
                <a:solidFill>
                  <a:srgbClr val="0070C0"/>
                </a:solidFill>
              </a:rPr>
              <a:t>, M.; Cell-to-cell signaling through light: Just a ghost of chance? Cell Comm. Signal. </a:t>
            </a:r>
            <a:r>
              <a:rPr lang="en-US" sz="2000" b="1" dirty="0">
                <a:solidFill>
                  <a:srgbClr val="FF0000"/>
                </a:solidFill>
              </a:rPr>
              <a:t>2013</a:t>
            </a:r>
            <a:r>
              <a:rPr lang="en-US" sz="2000" dirty="0">
                <a:solidFill>
                  <a:srgbClr val="0070C0"/>
                </a:solidFill>
              </a:rPr>
              <a:t>, 11, 87</a:t>
            </a:r>
            <a:endParaRPr lang="it-IT" sz="2000" dirty="0">
              <a:solidFill>
                <a:srgbClr val="0070C0"/>
              </a:solidFill>
            </a:endParaRPr>
          </a:p>
        </p:txBody>
      </p:sp>
      <p:sp>
        <p:nvSpPr>
          <p:cNvPr id="12" name="CasellaDiTesto 11">
            <a:extLst>
              <a:ext uri="{FF2B5EF4-FFF2-40B4-BE49-F238E27FC236}">
                <a16:creationId xmlns:a16="http://schemas.microsoft.com/office/drawing/2014/main" id="{63FDCF32-9915-0BC7-37CF-3414D15C431F}"/>
              </a:ext>
            </a:extLst>
          </p:cNvPr>
          <p:cNvSpPr txBox="1"/>
          <p:nvPr/>
        </p:nvSpPr>
        <p:spPr>
          <a:xfrm>
            <a:off x="5452353" y="4945322"/>
            <a:ext cx="1605064" cy="400110"/>
          </a:xfrm>
          <a:prstGeom prst="rect">
            <a:avLst/>
          </a:prstGeom>
          <a:noFill/>
        </p:spPr>
        <p:txBody>
          <a:bodyPr wrap="square">
            <a:spAutoFit/>
          </a:bodyPr>
          <a:lstStyle/>
          <a:p>
            <a:r>
              <a:rPr lang="en-US" sz="2000" dirty="0"/>
              <a:t>For example:</a:t>
            </a:r>
            <a:endParaRPr lang="it-IT" sz="2000" dirty="0"/>
          </a:p>
        </p:txBody>
      </p:sp>
      <p:sp>
        <p:nvSpPr>
          <p:cNvPr id="14" name="CasellaDiTesto 13">
            <a:extLst>
              <a:ext uri="{FF2B5EF4-FFF2-40B4-BE49-F238E27FC236}">
                <a16:creationId xmlns:a16="http://schemas.microsoft.com/office/drawing/2014/main" id="{1B9244F8-E01B-EA48-7B9A-A923739A5C52}"/>
              </a:ext>
            </a:extLst>
          </p:cNvPr>
          <p:cNvSpPr txBox="1"/>
          <p:nvPr/>
        </p:nvSpPr>
        <p:spPr>
          <a:xfrm>
            <a:off x="672830" y="5532729"/>
            <a:ext cx="11164110" cy="1015663"/>
          </a:xfrm>
          <a:prstGeom prst="rect">
            <a:avLst/>
          </a:prstGeom>
          <a:noFill/>
          <a:ln w="28575">
            <a:solidFill>
              <a:srgbClr val="FF0000"/>
            </a:solidFill>
          </a:ln>
        </p:spPr>
        <p:txBody>
          <a:bodyPr wrap="square">
            <a:spAutoFit/>
          </a:bodyPr>
          <a:lstStyle/>
          <a:p>
            <a:r>
              <a:rPr lang="en-US" sz="2000" dirty="0"/>
              <a:t>Biophotons emitted by growing plants or organisms can increase by as much as 30% the cell division rate in similar organisms, the so-called </a:t>
            </a:r>
            <a:r>
              <a:rPr lang="en-US" sz="2000" dirty="0" err="1"/>
              <a:t>mitogenetic</a:t>
            </a:r>
            <a:r>
              <a:rPr lang="en-US" sz="2000" dirty="0"/>
              <a:t> effect (</a:t>
            </a:r>
            <a:r>
              <a:rPr lang="en-US" sz="2000" dirty="0" err="1">
                <a:solidFill>
                  <a:srgbClr val="0070C0"/>
                </a:solidFill>
              </a:rPr>
              <a:t>Volodyaev</a:t>
            </a:r>
            <a:r>
              <a:rPr lang="en-US" sz="2000" dirty="0">
                <a:solidFill>
                  <a:srgbClr val="0070C0"/>
                </a:solidFill>
              </a:rPr>
              <a:t>, I.; </a:t>
            </a:r>
            <a:r>
              <a:rPr lang="en-US" sz="2000" dirty="0" err="1">
                <a:solidFill>
                  <a:srgbClr val="0070C0"/>
                </a:solidFill>
              </a:rPr>
              <a:t>Beloussov</a:t>
            </a:r>
            <a:r>
              <a:rPr lang="en-US" sz="2000" dirty="0">
                <a:solidFill>
                  <a:srgbClr val="0070C0"/>
                </a:solidFill>
              </a:rPr>
              <a:t>, L.V.; Revisiting the </a:t>
            </a:r>
            <a:r>
              <a:rPr lang="en-US" sz="2000" dirty="0" err="1">
                <a:solidFill>
                  <a:srgbClr val="0070C0"/>
                </a:solidFill>
              </a:rPr>
              <a:t>mitogenetic</a:t>
            </a:r>
            <a:r>
              <a:rPr lang="en-US" sz="2000" dirty="0">
                <a:solidFill>
                  <a:srgbClr val="0070C0"/>
                </a:solidFill>
              </a:rPr>
              <a:t> effect of ultra-weak photon emission. Front. Physiol. </a:t>
            </a:r>
            <a:r>
              <a:rPr lang="en-US" sz="2000" dirty="0">
                <a:solidFill>
                  <a:srgbClr val="FF0000"/>
                </a:solidFill>
              </a:rPr>
              <a:t>2015</a:t>
            </a:r>
            <a:r>
              <a:rPr lang="en-US" sz="2000" dirty="0">
                <a:solidFill>
                  <a:srgbClr val="0070C0"/>
                </a:solidFill>
              </a:rPr>
              <a:t>, 6, 241</a:t>
            </a:r>
            <a:r>
              <a:rPr lang="en-US" sz="2000" dirty="0"/>
              <a:t>).</a:t>
            </a:r>
            <a:endParaRPr lang="it-IT" sz="2000" dirty="0"/>
          </a:p>
        </p:txBody>
      </p:sp>
      <p:pic>
        <p:nvPicPr>
          <p:cNvPr id="16" name="Immagine 15" descr="Immagine che contiene microscopio, design, interno&#10;&#10;Descrizione generata automaticamente">
            <a:extLst>
              <a:ext uri="{FF2B5EF4-FFF2-40B4-BE49-F238E27FC236}">
                <a16:creationId xmlns:a16="http://schemas.microsoft.com/office/drawing/2014/main" id="{5AB5CE3A-99E6-C863-5723-53A23799F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10" y="1724495"/>
            <a:ext cx="3409010" cy="3409010"/>
          </a:xfrm>
          <a:prstGeom prst="rect">
            <a:avLst/>
          </a:prstGeom>
        </p:spPr>
      </p:pic>
    </p:spTree>
    <p:extLst>
      <p:ext uri="{BB962C8B-B14F-4D97-AF65-F5344CB8AC3E}">
        <p14:creationId xmlns:p14="http://schemas.microsoft.com/office/powerpoint/2010/main" val="354010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ABC4235-400C-A493-F8A4-EDE32CCCD826}"/>
              </a:ext>
            </a:extLst>
          </p:cNvPr>
          <p:cNvSpPr txBox="1"/>
          <p:nvPr/>
        </p:nvSpPr>
        <p:spPr>
          <a:xfrm>
            <a:off x="395591" y="0"/>
            <a:ext cx="11400817" cy="1107996"/>
          </a:xfrm>
          <a:prstGeom prst="rect">
            <a:avLst/>
          </a:prstGeom>
          <a:noFill/>
        </p:spPr>
        <p:txBody>
          <a:bodyPr wrap="square" rtlCol="0">
            <a:spAutoFit/>
          </a:bodyPr>
          <a:lstStyle/>
          <a:p>
            <a:r>
              <a:rPr lang="it-IT" sz="6600" dirty="0" err="1">
                <a:latin typeface="+mj-lt"/>
              </a:rPr>
              <a:t>Biophotons</a:t>
            </a:r>
            <a:r>
              <a:rPr lang="it-IT" sz="6600" dirty="0">
                <a:latin typeface="+mj-lt"/>
              </a:rPr>
              <a:t>: future </a:t>
            </a:r>
            <a:r>
              <a:rPr lang="it-IT" sz="6600" dirty="0" err="1">
                <a:latin typeface="+mj-lt"/>
              </a:rPr>
              <a:t>perspectives</a:t>
            </a:r>
            <a:endParaRPr lang="it-IT" sz="6600" dirty="0">
              <a:latin typeface="+mj-lt"/>
            </a:endParaRPr>
          </a:p>
        </p:txBody>
      </p:sp>
      <p:sp>
        <p:nvSpPr>
          <p:cNvPr id="5" name="CasellaDiTesto 4">
            <a:extLst>
              <a:ext uri="{FF2B5EF4-FFF2-40B4-BE49-F238E27FC236}">
                <a16:creationId xmlns:a16="http://schemas.microsoft.com/office/drawing/2014/main" id="{ECF9BEA9-6E0D-61F3-7291-5E7DA037BBCA}"/>
              </a:ext>
            </a:extLst>
          </p:cNvPr>
          <p:cNvSpPr txBox="1"/>
          <p:nvPr/>
        </p:nvSpPr>
        <p:spPr>
          <a:xfrm>
            <a:off x="632298" y="1207251"/>
            <a:ext cx="11245174" cy="707886"/>
          </a:xfrm>
          <a:prstGeom prst="rect">
            <a:avLst/>
          </a:prstGeom>
          <a:noFill/>
        </p:spPr>
        <p:txBody>
          <a:bodyPr wrap="square">
            <a:spAutoFit/>
          </a:bodyPr>
          <a:lstStyle/>
          <a:p>
            <a:r>
              <a:rPr lang="it-IT" sz="2000" dirty="0" err="1">
                <a:solidFill>
                  <a:srgbClr val="FF0000"/>
                </a:solidFill>
              </a:rPr>
              <a:t>Biophotons</a:t>
            </a:r>
            <a:r>
              <a:rPr lang="it-IT" sz="2000" dirty="0">
                <a:solidFill>
                  <a:srgbClr val="FF0000"/>
                </a:solidFill>
              </a:rPr>
              <a:t> are sources of </a:t>
            </a:r>
            <a:r>
              <a:rPr lang="it-IT" sz="2000" dirty="0" err="1">
                <a:solidFill>
                  <a:srgbClr val="FF0000"/>
                </a:solidFill>
              </a:rPr>
              <a:t>important</a:t>
            </a:r>
            <a:r>
              <a:rPr lang="it-IT" sz="2000" dirty="0">
                <a:solidFill>
                  <a:srgbClr val="FF0000"/>
                </a:solidFill>
              </a:rPr>
              <a:t> </a:t>
            </a:r>
            <a:r>
              <a:rPr lang="it-IT" sz="2000" dirty="0" err="1">
                <a:solidFill>
                  <a:srgbClr val="FF0000"/>
                </a:solidFill>
              </a:rPr>
              <a:t>biological</a:t>
            </a:r>
            <a:r>
              <a:rPr lang="it-IT" sz="2000" dirty="0">
                <a:solidFill>
                  <a:srgbClr val="FF0000"/>
                </a:solidFill>
              </a:rPr>
              <a:t> information</a:t>
            </a:r>
            <a:r>
              <a:rPr lang="it-IT" sz="2000" dirty="0"/>
              <a:t> </a:t>
            </a:r>
            <a:r>
              <a:rPr lang="it-IT" sz="2000" dirty="0" err="1"/>
              <a:t>about</a:t>
            </a:r>
            <a:r>
              <a:rPr lang="it-IT" sz="2000" dirty="0"/>
              <a:t> </a:t>
            </a:r>
            <a:r>
              <a:rPr lang="it-IT" sz="2000" dirty="0" err="1"/>
              <a:t>healty</a:t>
            </a:r>
            <a:r>
              <a:rPr lang="it-IT" sz="2000" dirty="0"/>
              <a:t>, </a:t>
            </a:r>
            <a:r>
              <a:rPr lang="it-IT" sz="2000" dirty="0" err="1"/>
              <a:t>growing</a:t>
            </a:r>
            <a:r>
              <a:rPr lang="it-IT" sz="2000" dirty="0"/>
              <a:t> and </a:t>
            </a:r>
            <a:r>
              <a:rPr lang="it-IT" sz="2000" dirty="0" err="1"/>
              <a:t>communication</a:t>
            </a:r>
            <a:r>
              <a:rPr lang="it-IT" sz="2000" dirty="0"/>
              <a:t> </a:t>
            </a:r>
            <a:r>
              <a:rPr lang="it-IT" sz="2000" dirty="0" err="1"/>
              <a:t>among</a:t>
            </a:r>
            <a:r>
              <a:rPr lang="it-IT" sz="2000" dirty="0"/>
              <a:t> living </a:t>
            </a:r>
            <a:r>
              <a:rPr lang="it-IT" sz="2000" dirty="0" err="1"/>
              <a:t>organisms</a:t>
            </a:r>
            <a:r>
              <a:rPr lang="it-IT" sz="2000" dirty="0"/>
              <a:t>.</a:t>
            </a:r>
          </a:p>
        </p:txBody>
      </p:sp>
      <p:sp>
        <p:nvSpPr>
          <p:cNvPr id="6" name="CasellaDiTesto 5">
            <a:extLst>
              <a:ext uri="{FF2B5EF4-FFF2-40B4-BE49-F238E27FC236}">
                <a16:creationId xmlns:a16="http://schemas.microsoft.com/office/drawing/2014/main" id="{FDA7BA30-A16E-7275-6904-1965AC038228}"/>
              </a:ext>
            </a:extLst>
          </p:cNvPr>
          <p:cNvSpPr txBox="1"/>
          <p:nvPr/>
        </p:nvSpPr>
        <p:spPr>
          <a:xfrm>
            <a:off x="632298" y="2014392"/>
            <a:ext cx="11245174" cy="707886"/>
          </a:xfrm>
          <a:prstGeom prst="rect">
            <a:avLst/>
          </a:prstGeom>
          <a:noFill/>
        </p:spPr>
        <p:txBody>
          <a:bodyPr wrap="square">
            <a:spAutoFit/>
          </a:bodyPr>
          <a:lstStyle/>
          <a:p>
            <a:r>
              <a:rPr lang="it-IT" sz="2000" dirty="0" err="1"/>
              <a:t>Moreover</a:t>
            </a:r>
            <a:r>
              <a:rPr lang="it-IT" sz="2000" dirty="0"/>
              <a:t>, </a:t>
            </a:r>
            <a:r>
              <a:rPr lang="it-IT" sz="2000" dirty="0" err="1"/>
              <a:t>they</a:t>
            </a:r>
            <a:r>
              <a:rPr lang="it-IT" sz="2000" dirty="0"/>
              <a:t> </a:t>
            </a:r>
            <a:r>
              <a:rPr lang="it-IT" sz="2000" dirty="0" err="1"/>
              <a:t>represents</a:t>
            </a:r>
            <a:r>
              <a:rPr lang="it-IT" sz="2000" dirty="0"/>
              <a:t> </a:t>
            </a:r>
            <a:r>
              <a:rPr lang="en-US" sz="2000" dirty="0"/>
              <a:t>a </a:t>
            </a:r>
            <a:r>
              <a:rPr lang="en-US" sz="2000" b="1" dirty="0"/>
              <a:t>non-invasive method for research in biology </a:t>
            </a:r>
            <a:r>
              <a:rPr lang="en-US" sz="2000" dirty="0"/>
              <a:t>with application in several fields as:</a:t>
            </a:r>
            <a:endParaRPr lang="it-IT" sz="2000" b="1" dirty="0"/>
          </a:p>
        </p:txBody>
      </p:sp>
      <p:sp>
        <p:nvSpPr>
          <p:cNvPr id="7" name="CasellaDiTesto 6">
            <a:extLst>
              <a:ext uri="{FF2B5EF4-FFF2-40B4-BE49-F238E27FC236}">
                <a16:creationId xmlns:a16="http://schemas.microsoft.com/office/drawing/2014/main" id="{20183BB7-AA9C-36E8-821F-C75F83A85CCC}"/>
              </a:ext>
            </a:extLst>
          </p:cNvPr>
          <p:cNvSpPr txBox="1"/>
          <p:nvPr/>
        </p:nvSpPr>
        <p:spPr>
          <a:xfrm>
            <a:off x="632298" y="2821533"/>
            <a:ext cx="11245174" cy="1015663"/>
          </a:xfrm>
          <a:prstGeom prst="rect">
            <a:avLst/>
          </a:prstGeom>
          <a:noFill/>
        </p:spPr>
        <p:txBody>
          <a:bodyPr wrap="square">
            <a:spAutoFit/>
          </a:bodyPr>
          <a:lstStyle/>
          <a:p>
            <a:pPr marL="342900" indent="-342900">
              <a:buFont typeface="Arial" panose="020B0604020202020204" pitchFamily="34" charset="0"/>
              <a:buChar char="•"/>
            </a:pPr>
            <a:r>
              <a:rPr lang="it-IT" sz="2000" b="1" dirty="0" err="1"/>
              <a:t>Toxicology</a:t>
            </a:r>
            <a:r>
              <a:rPr lang="it-IT" sz="2000" b="1" dirty="0"/>
              <a:t> (</a:t>
            </a:r>
            <a:r>
              <a:rPr lang="en-US" sz="2000" dirty="0" err="1">
                <a:solidFill>
                  <a:srgbClr val="0070C0"/>
                </a:solidFill>
              </a:rPr>
              <a:t>Gallep</a:t>
            </a:r>
            <a:r>
              <a:rPr lang="en-US" sz="2000" dirty="0">
                <a:solidFill>
                  <a:srgbClr val="0070C0"/>
                </a:solidFill>
              </a:rPr>
              <a:t>, C.M.; Dos Santos, S.R.; Photon-count during germination of wheat (Triticum aestivum) in waste water sediment solution correlated with seedling growth. Seed Sci. Technol. 2007, 35, 607-614</a:t>
            </a:r>
            <a:r>
              <a:rPr lang="it-IT" sz="2000" b="1" dirty="0"/>
              <a:t>)</a:t>
            </a:r>
          </a:p>
        </p:txBody>
      </p:sp>
      <p:sp>
        <p:nvSpPr>
          <p:cNvPr id="8" name="CasellaDiTesto 7">
            <a:extLst>
              <a:ext uri="{FF2B5EF4-FFF2-40B4-BE49-F238E27FC236}">
                <a16:creationId xmlns:a16="http://schemas.microsoft.com/office/drawing/2014/main" id="{7576D7DE-DECA-A006-1FD9-04D3743B31A9}"/>
              </a:ext>
            </a:extLst>
          </p:cNvPr>
          <p:cNvSpPr txBox="1"/>
          <p:nvPr/>
        </p:nvSpPr>
        <p:spPr>
          <a:xfrm>
            <a:off x="632298" y="3936451"/>
            <a:ext cx="11245174" cy="1015663"/>
          </a:xfrm>
          <a:prstGeom prst="rect">
            <a:avLst/>
          </a:prstGeom>
          <a:noFill/>
        </p:spPr>
        <p:txBody>
          <a:bodyPr wrap="square">
            <a:spAutoFit/>
          </a:bodyPr>
          <a:lstStyle/>
          <a:p>
            <a:pPr marL="342900" indent="-342900">
              <a:buFont typeface="Arial" panose="020B0604020202020204" pitchFamily="34" charset="0"/>
              <a:buChar char="•"/>
            </a:pPr>
            <a:r>
              <a:rPr lang="it-IT" sz="2000" b="1" dirty="0"/>
              <a:t>Human health monitoring (</a:t>
            </a:r>
            <a:r>
              <a:rPr lang="it-IT" sz="2000" dirty="0">
                <a:solidFill>
                  <a:srgbClr val="0070C0"/>
                </a:solidFill>
              </a:rPr>
              <a:t>Tessaro, L.W.E.; Dotta, B.T.; </a:t>
            </a:r>
            <a:r>
              <a:rPr lang="it-IT" sz="2000" dirty="0" err="1">
                <a:solidFill>
                  <a:srgbClr val="0070C0"/>
                </a:solidFill>
              </a:rPr>
              <a:t>Persinger</a:t>
            </a:r>
            <a:r>
              <a:rPr lang="it-IT" sz="2000" dirty="0">
                <a:solidFill>
                  <a:srgbClr val="0070C0"/>
                </a:solidFill>
              </a:rPr>
              <a:t>, M.A.; </a:t>
            </a:r>
            <a:r>
              <a:rPr lang="it-IT" sz="2000" dirty="0" err="1">
                <a:solidFill>
                  <a:srgbClr val="0070C0"/>
                </a:solidFill>
              </a:rPr>
              <a:t>Bacterial</a:t>
            </a:r>
            <a:r>
              <a:rPr lang="it-IT" sz="2000" dirty="0">
                <a:solidFill>
                  <a:srgbClr val="0070C0"/>
                </a:solidFill>
              </a:rPr>
              <a:t> </a:t>
            </a:r>
            <a:r>
              <a:rPr lang="it-IT" sz="2000" dirty="0" err="1">
                <a:solidFill>
                  <a:srgbClr val="0070C0"/>
                </a:solidFill>
              </a:rPr>
              <a:t>biophotons</a:t>
            </a:r>
            <a:r>
              <a:rPr lang="it-IT" sz="2000" dirty="0">
                <a:solidFill>
                  <a:srgbClr val="0070C0"/>
                </a:solidFill>
              </a:rPr>
              <a:t> </a:t>
            </a:r>
            <a:r>
              <a:rPr lang="it-IT" sz="2000" dirty="0" err="1">
                <a:solidFill>
                  <a:srgbClr val="0070C0"/>
                </a:solidFill>
              </a:rPr>
              <a:t>as</a:t>
            </a:r>
            <a:r>
              <a:rPr lang="it-IT" sz="2000" dirty="0">
                <a:solidFill>
                  <a:srgbClr val="0070C0"/>
                </a:solidFill>
              </a:rPr>
              <a:t> non-</a:t>
            </a:r>
            <a:r>
              <a:rPr lang="it-IT" sz="2000" dirty="0" err="1">
                <a:solidFill>
                  <a:srgbClr val="0070C0"/>
                </a:solidFill>
              </a:rPr>
              <a:t>local</a:t>
            </a:r>
            <a:r>
              <a:rPr lang="it-IT" sz="2000" dirty="0">
                <a:solidFill>
                  <a:srgbClr val="0070C0"/>
                </a:solidFill>
              </a:rPr>
              <a:t> information carriers: </a:t>
            </a:r>
            <a:r>
              <a:rPr lang="it-IT" sz="2000" dirty="0" err="1">
                <a:solidFill>
                  <a:srgbClr val="0070C0"/>
                </a:solidFill>
              </a:rPr>
              <a:t>Speciesspecific</a:t>
            </a:r>
            <a:r>
              <a:rPr lang="it-IT" sz="2000" dirty="0">
                <a:solidFill>
                  <a:srgbClr val="0070C0"/>
                </a:solidFill>
              </a:rPr>
              <a:t> </a:t>
            </a:r>
            <a:r>
              <a:rPr lang="it-IT" sz="2000" dirty="0" err="1">
                <a:solidFill>
                  <a:srgbClr val="0070C0"/>
                </a:solidFill>
              </a:rPr>
              <a:t>spectral</a:t>
            </a:r>
            <a:r>
              <a:rPr lang="it-IT" sz="2000" dirty="0">
                <a:solidFill>
                  <a:srgbClr val="0070C0"/>
                </a:solidFill>
              </a:rPr>
              <a:t> </a:t>
            </a:r>
            <a:r>
              <a:rPr lang="it-IT" sz="2000" dirty="0" err="1">
                <a:solidFill>
                  <a:srgbClr val="0070C0"/>
                </a:solidFill>
              </a:rPr>
              <a:t>characteristics</a:t>
            </a:r>
            <a:r>
              <a:rPr lang="it-IT" sz="2000" dirty="0">
                <a:solidFill>
                  <a:srgbClr val="0070C0"/>
                </a:solidFill>
              </a:rPr>
              <a:t> of a stress </a:t>
            </a:r>
            <a:r>
              <a:rPr lang="it-IT" sz="2000" dirty="0" err="1">
                <a:solidFill>
                  <a:srgbClr val="0070C0"/>
                </a:solidFill>
              </a:rPr>
              <a:t>response</a:t>
            </a:r>
            <a:r>
              <a:rPr lang="it-IT" sz="2000" dirty="0">
                <a:solidFill>
                  <a:srgbClr val="0070C0"/>
                </a:solidFill>
              </a:rPr>
              <a:t>. </a:t>
            </a:r>
            <a:r>
              <a:rPr lang="it-IT" sz="2000" dirty="0" err="1">
                <a:solidFill>
                  <a:srgbClr val="0070C0"/>
                </a:solidFill>
              </a:rPr>
              <a:t>Microbiol</a:t>
            </a:r>
            <a:r>
              <a:rPr lang="it-IT" sz="2000" dirty="0">
                <a:solidFill>
                  <a:srgbClr val="0070C0"/>
                </a:solidFill>
              </a:rPr>
              <a:t>. Open 2019, 8, e761. 635</a:t>
            </a:r>
            <a:r>
              <a:rPr lang="it-IT" sz="2000" b="1" dirty="0"/>
              <a:t>)</a:t>
            </a:r>
          </a:p>
        </p:txBody>
      </p:sp>
      <p:sp>
        <p:nvSpPr>
          <p:cNvPr id="9" name="CasellaDiTesto 8">
            <a:extLst>
              <a:ext uri="{FF2B5EF4-FFF2-40B4-BE49-F238E27FC236}">
                <a16:creationId xmlns:a16="http://schemas.microsoft.com/office/drawing/2014/main" id="{586A1D36-824F-AA2E-9DAC-3EB0F1EDF387}"/>
              </a:ext>
            </a:extLst>
          </p:cNvPr>
          <p:cNvSpPr txBox="1"/>
          <p:nvPr/>
        </p:nvSpPr>
        <p:spPr>
          <a:xfrm>
            <a:off x="632298" y="5051369"/>
            <a:ext cx="11245174" cy="707886"/>
          </a:xfrm>
          <a:prstGeom prst="rect">
            <a:avLst/>
          </a:prstGeom>
          <a:noFill/>
        </p:spPr>
        <p:txBody>
          <a:bodyPr wrap="square">
            <a:spAutoFit/>
          </a:bodyPr>
          <a:lstStyle/>
          <a:p>
            <a:pPr marL="342900" indent="-342900">
              <a:buFont typeface="Arial" panose="020B0604020202020204" pitchFamily="34" charset="0"/>
              <a:buChar char="•"/>
            </a:pPr>
            <a:r>
              <a:rPr lang="en-US" sz="2000" b="1" dirty="0"/>
              <a:t>Identification of diseases, especially </a:t>
            </a:r>
            <a:r>
              <a:rPr lang="en-US" sz="2000" b="1" u="sng" dirty="0">
                <a:solidFill>
                  <a:srgbClr val="FF0000"/>
                </a:solidFill>
              </a:rPr>
              <a:t>cancer</a:t>
            </a:r>
            <a:r>
              <a:rPr lang="it-IT" sz="2000" b="1" dirty="0"/>
              <a:t> (</a:t>
            </a:r>
            <a:r>
              <a:rPr lang="en-US" sz="2000" dirty="0">
                <a:solidFill>
                  <a:srgbClr val="0070C0"/>
                </a:solidFill>
              </a:rPr>
              <a:t>Popp, F.A.; Cancer growth and its inhibition in terms of Coherence. </a:t>
            </a:r>
            <a:r>
              <a:rPr lang="en-US" sz="2000" dirty="0" err="1">
                <a:solidFill>
                  <a:srgbClr val="0070C0"/>
                </a:solidFill>
              </a:rPr>
              <a:t>Electromag</a:t>
            </a:r>
            <a:r>
              <a:rPr lang="en-US" sz="2000" dirty="0">
                <a:solidFill>
                  <a:srgbClr val="0070C0"/>
                </a:solidFill>
              </a:rPr>
              <a:t>. Biol. Med. 2009, 28, 53-60</a:t>
            </a:r>
            <a:r>
              <a:rPr lang="it-IT" sz="2000" b="1" dirty="0"/>
              <a:t>)</a:t>
            </a:r>
          </a:p>
        </p:txBody>
      </p:sp>
      <p:sp>
        <p:nvSpPr>
          <p:cNvPr id="10" name="CasellaDiTesto 9">
            <a:extLst>
              <a:ext uri="{FF2B5EF4-FFF2-40B4-BE49-F238E27FC236}">
                <a16:creationId xmlns:a16="http://schemas.microsoft.com/office/drawing/2014/main" id="{448A165F-B881-6E09-AA86-EBFF7AE661DB}"/>
              </a:ext>
            </a:extLst>
          </p:cNvPr>
          <p:cNvSpPr txBox="1"/>
          <p:nvPr/>
        </p:nvSpPr>
        <p:spPr>
          <a:xfrm>
            <a:off x="706875" y="5858510"/>
            <a:ext cx="10778247" cy="707886"/>
          </a:xfrm>
          <a:prstGeom prst="rect">
            <a:avLst/>
          </a:prstGeom>
          <a:noFill/>
          <a:ln w="57150">
            <a:solidFill>
              <a:srgbClr val="FF0000"/>
            </a:solidFill>
          </a:ln>
        </p:spPr>
        <p:txBody>
          <a:bodyPr wrap="square">
            <a:spAutoFit/>
          </a:bodyPr>
          <a:lstStyle/>
          <a:p>
            <a:r>
              <a:rPr lang="it-IT" sz="2000" dirty="0"/>
              <a:t>The </a:t>
            </a:r>
            <a:r>
              <a:rPr lang="it-IT" sz="2000" dirty="0" err="1"/>
              <a:t>experimental</a:t>
            </a:r>
            <a:r>
              <a:rPr lang="it-IT" sz="2000" dirty="0"/>
              <a:t> </a:t>
            </a:r>
            <a:r>
              <a:rPr lang="it-IT" sz="2000" dirty="0" err="1"/>
              <a:t>measurement</a:t>
            </a:r>
            <a:r>
              <a:rPr lang="it-IT" sz="2000" dirty="0"/>
              <a:t> of </a:t>
            </a:r>
            <a:r>
              <a:rPr lang="it-IT" sz="2000" dirty="0" err="1"/>
              <a:t>biophotons</a:t>
            </a:r>
            <a:r>
              <a:rPr lang="it-IT" sz="2000" dirty="0"/>
              <a:t> in living </a:t>
            </a:r>
            <a:r>
              <a:rPr lang="it-IT" sz="2000" dirty="0" err="1"/>
              <a:t>organisms</a:t>
            </a:r>
            <a:r>
              <a:rPr lang="it-IT" sz="2000" dirty="0"/>
              <a:t> </a:t>
            </a:r>
            <a:r>
              <a:rPr lang="it-IT" sz="2000" dirty="0" err="1"/>
              <a:t>could</a:t>
            </a:r>
            <a:r>
              <a:rPr lang="it-IT" sz="2000" dirty="0"/>
              <a:t> </a:t>
            </a:r>
            <a:r>
              <a:rPr lang="it-IT" sz="2000" dirty="0" err="1"/>
              <a:t>have</a:t>
            </a:r>
            <a:r>
              <a:rPr lang="it-IT" sz="2000" dirty="0"/>
              <a:t> an </a:t>
            </a:r>
            <a:r>
              <a:rPr lang="it-IT" sz="2000" dirty="0" err="1"/>
              <a:t>important</a:t>
            </a:r>
            <a:r>
              <a:rPr lang="it-IT" sz="2000" dirty="0"/>
              <a:t> impact on the knowledge of </a:t>
            </a:r>
            <a:r>
              <a:rPr lang="it-IT" sz="2000" dirty="0" err="1"/>
              <a:t>biological</a:t>
            </a:r>
            <a:r>
              <a:rPr lang="it-IT" sz="2000" dirty="0"/>
              <a:t> systems and for future </a:t>
            </a:r>
            <a:r>
              <a:rPr lang="it-IT" sz="2000" dirty="0" err="1"/>
              <a:t>medical</a:t>
            </a:r>
            <a:r>
              <a:rPr lang="it-IT" sz="2000" dirty="0"/>
              <a:t> </a:t>
            </a:r>
            <a:r>
              <a:rPr lang="it-IT" sz="2000" dirty="0" err="1"/>
              <a:t>application</a:t>
            </a:r>
            <a:r>
              <a:rPr lang="it-IT" sz="2000" dirty="0"/>
              <a:t>.</a:t>
            </a:r>
          </a:p>
        </p:txBody>
      </p:sp>
    </p:spTree>
    <p:extLst>
      <p:ext uri="{BB962C8B-B14F-4D97-AF65-F5344CB8AC3E}">
        <p14:creationId xmlns:p14="http://schemas.microsoft.com/office/powerpoint/2010/main" val="404104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CF40E2E-DBDA-7D0F-321C-061A0E7E461E}"/>
              </a:ext>
            </a:extLst>
          </p:cNvPr>
          <p:cNvSpPr txBox="1"/>
          <p:nvPr/>
        </p:nvSpPr>
        <p:spPr>
          <a:xfrm>
            <a:off x="165371" y="0"/>
            <a:ext cx="12026629" cy="1107996"/>
          </a:xfrm>
          <a:prstGeom prst="rect">
            <a:avLst/>
          </a:prstGeom>
          <a:noFill/>
        </p:spPr>
        <p:txBody>
          <a:bodyPr wrap="square" rtlCol="0">
            <a:spAutoFit/>
          </a:bodyPr>
          <a:lstStyle/>
          <a:p>
            <a:r>
              <a:rPr lang="it-IT" sz="6600" dirty="0" err="1">
                <a:latin typeface="+mj-lt"/>
              </a:rPr>
              <a:t>Biophotons</a:t>
            </a:r>
            <a:r>
              <a:rPr lang="it-IT" sz="6600" dirty="0">
                <a:latin typeface="+mj-lt"/>
              </a:rPr>
              <a:t>: </a:t>
            </a:r>
            <a:r>
              <a:rPr lang="it-IT" sz="6600" dirty="0" err="1">
                <a:latin typeface="+mj-lt"/>
              </a:rPr>
              <a:t>experimental</a:t>
            </a:r>
            <a:r>
              <a:rPr lang="it-IT" sz="6600" dirty="0">
                <a:latin typeface="+mj-lt"/>
              </a:rPr>
              <a:t> apparata</a:t>
            </a:r>
          </a:p>
        </p:txBody>
      </p:sp>
      <p:sp>
        <p:nvSpPr>
          <p:cNvPr id="5" name="CasellaDiTesto 4">
            <a:extLst>
              <a:ext uri="{FF2B5EF4-FFF2-40B4-BE49-F238E27FC236}">
                <a16:creationId xmlns:a16="http://schemas.microsoft.com/office/drawing/2014/main" id="{B22E3981-C860-A2C2-80DA-F651EF1EF3BD}"/>
              </a:ext>
            </a:extLst>
          </p:cNvPr>
          <p:cNvSpPr txBox="1"/>
          <p:nvPr/>
        </p:nvSpPr>
        <p:spPr>
          <a:xfrm>
            <a:off x="3013952" y="1087218"/>
            <a:ext cx="6329466" cy="461665"/>
          </a:xfrm>
          <a:prstGeom prst="rect">
            <a:avLst/>
          </a:prstGeom>
          <a:noFill/>
        </p:spPr>
        <p:txBody>
          <a:bodyPr wrap="square">
            <a:spAutoFit/>
          </a:bodyPr>
          <a:lstStyle/>
          <a:p>
            <a:r>
              <a:rPr lang="it-IT" sz="2400" b="1" dirty="0">
                <a:solidFill>
                  <a:srgbClr val="0070C0"/>
                </a:solidFill>
              </a:rPr>
              <a:t>Colli and Facchini </a:t>
            </a:r>
            <a:r>
              <a:rPr lang="it-IT" sz="2400" b="1" dirty="0" err="1">
                <a:solidFill>
                  <a:srgbClr val="0070C0"/>
                </a:solidFill>
              </a:rPr>
              <a:t>experimental</a:t>
            </a:r>
            <a:r>
              <a:rPr lang="it-IT" sz="2400" b="1" dirty="0">
                <a:solidFill>
                  <a:srgbClr val="0070C0"/>
                </a:solidFill>
              </a:rPr>
              <a:t> setup (1954)</a:t>
            </a:r>
          </a:p>
        </p:txBody>
      </p:sp>
      <p:pic>
        <p:nvPicPr>
          <p:cNvPr id="7" name="Picture 2">
            <a:extLst>
              <a:ext uri="{FF2B5EF4-FFF2-40B4-BE49-F238E27FC236}">
                <a16:creationId xmlns:a16="http://schemas.microsoft.com/office/drawing/2014/main" id="{ABA637B7-B958-AA4D-2A72-25174F182A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860"/>
          <a:stretch/>
        </p:blipFill>
        <p:spPr bwMode="auto">
          <a:xfrm>
            <a:off x="494126" y="2183613"/>
            <a:ext cx="4036943" cy="467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a:extLst>
              <a:ext uri="{FF2B5EF4-FFF2-40B4-BE49-F238E27FC236}">
                <a16:creationId xmlns:a16="http://schemas.microsoft.com/office/drawing/2014/main" id="{2981B052-10A7-D269-BD24-DADB1660794C}"/>
              </a:ext>
            </a:extLst>
          </p:cNvPr>
          <p:cNvSpPr txBox="1"/>
          <p:nvPr/>
        </p:nvSpPr>
        <p:spPr>
          <a:xfrm>
            <a:off x="4155626" y="2377455"/>
            <a:ext cx="7692886" cy="1477328"/>
          </a:xfrm>
          <a:prstGeom prst="rect">
            <a:avLst/>
          </a:prstGeom>
          <a:noFill/>
        </p:spPr>
        <p:txBody>
          <a:bodyPr wrap="square" rtlCol="0">
            <a:spAutoFit/>
          </a:bodyPr>
          <a:lstStyle/>
          <a:p>
            <a:r>
              <a:rPr lang="it-IT" dirty="0" err="1"/>
              <a:t>Scheme</a:t>
            </a:r>
            <a:r>
              <a:rPr lang="it-IT" dirty="0"/>
              <a:t> of the </a:t>
            </a:r>
            <a:r>
              <a:rPr lang="it-IT" dirty="0" err="1"/>
              <a:t>photomultiplier</a:t>
            </a:r>
            <a:r>
              <a:rPr lang="it-IT" dirty="0"/>
              <a:t> </a:t>
            </a:r>
            <a:r>
              <a:rPr lang="it-IT" dirty="0" err="1"/>
              <a:t>thermostate</a:t>
            </a:r>
            <a:r>
              <a:rPr lang="it-IT" dirty="0"/>
              <a:t> setting: </a:t>
            </a:r>
          </a:p>
          <a:p>
            <a:r>
              <a:rPr lang="it-IT" dirty="0"/>
              <a:t>1) </a:t>
            </a:r>
            <a:r>
              <a:rPr lang="it-IT" dirty="0" err="1"/>
              <a:t>Photomultiplier</a:t>
            </a:r>
            <a:r>
              <a:rPr lang="it-IT" dirty="0"/>
              <a:t>, 2) </a:t>
            </a:r>
            <a:r>
              <a:rPr lang="it-IT" dirty="0" err="1"/>
              <a:t>diffusing</a:t>
            </a:r>
            <a:r>
              <a:rPr lang="it-IT" dirty="0"/>
              <a:t> light guide, </a:t>
            </a:r>
            <a:r>
              <a:rPr lang="it-IT" dirty="0" err="1"/>
              <a:t>whitened</a:t>
            </a:r>
            <a:r>
              <a:rPr lang="it-IT" dirty="0"/>
              <a:t> with </a:t>
            </a:r>
            <a:r>
              <a:rPr lang="it-IT" dirty="0" err="1"/>
              <a:t>magnesium</a:t>
            </a:r>
            <a:r>
              <a:rPr lang="it-IT" dirty="0"/>
              <a:t> </a:t>
            </a:r>
            <a:r>
              <a:rPr lang="it-IT" dirty="0" err="1"/>
              <a:t>oxide</a:t>
            </a:r>
            <a:r>
              <a:rPr lang="it-IT" dirty="0"/>
              <a:t>, 3) glass, 4) water cooler, 5) light tight box, 6) </a:t>
            </a:r>
            <a:r>
              <a:rPr lang="it-IT" dirty="0" err="1"/>
              <a:t>socket</a:t>
            </a:r>
            <a:r>
              <a:rPr lang="it-IT" dirty="0"/>
              <a:t> </a:t>
            </a:r>
            <a:r>
              <a:rPr lang="it-IT" dirty="0" err="1"/>
              <a:t>containing</a:t>
            </a:r>
            <a:r>
              <a:rPr lang="it-IT" dirty="0"/>
              <a:t> the </a:t>
            </a:r>
            <a:r>
              <a:rPr lang="it-IT" dirty="0" err="1"/>
              <a:t>voltage</a:t>
            </a:r>
            <a:r>
              <a:rPr lang="it-IT" dirty="0"/>
              <a:t> divider, 7) </a:t>
            </a:r>
            <a:r>
              <a:rPr lang="it-IT" dirty="0" err="1"/>
              <a:t>thermostate</a:t>
            </a:r>
            <a:r>
              <a:rPr lang="it-IT" dirty="0"/>
              <a:t> box, 8) </a:t>
            </a:r>
            <a:r>
              <a:rPr lang="it-IT" dirty="0" err="1"/>
              <a:t>electric</a:t>
            </a:r>
            <a:r>
              <a:rPr lang="it-IT" dirty="0"/>
              <a:t> </a:t>
            </a:r>
            <a:r>
              <a:rPr lang="it-IT" dirty="0" err="1"/>
              <a:t>heating</a:t>
            </a:r>
            <a:r>
              <a:rPr lang="it-IT" dirty="0"/>
              <a:t> </a:t>
            </a:r>
            <a:r>
              <a:rPr lang="it-IT" dirty="0" err="1"/>
              <a:t>element</a:t>
            </a:r>
            <a:r>
              <a:rPr lang="it-IT" dirty="0"/>
              <a:t>, 9) glass </a:t>
            </a:r>
            <a:r>
              <a:rPr lang="it-IT" dirty="0" err="1"/>
              <a:t>plate</a:t>
            </a:r>
            <a:r>
              <a:rPr lang="it-IT" dirty="0"/>
              <a:t> </a:t>
            </a:r>
            <a:r>
              <a:rPr lang="it-IT" dirty="0" err="1"/>
              <a:t>containing</a:t>
            </a:r>
            <a:r>
              <a:rPr lang="it-IT" dirty="0"/>
              <a:t> </a:t>
            </a:r>
            <a:r>
              <a:rPr lang="it-IT" dirty="0" err="1"/>
              <a:t>plants</a:t>
            </a:r>
            <a:r>
              <a:rPr lang="it-IT" dirty="0"/>
              <a:t> under study, 10) </a:t>
            </a:r>
            <a:r>
              <a:rPr lang="it-IT" dirty="0" err="1"/>
              <a:t>thermocouple</a:t>
            </a:r>
            <a:r>
              <a:rPr lang="it-IT" dirty="0"/>
              <a:t> </a:t>
            </a:r>
            <a:r>
              <a:rPr lang="it-IT" dirty="0" err="1"/>
              <a:t>thermometer</a:t>
            </a:r>
            <a:r>
              <a:rPr lang="it-IT" dirty="0"/>
              <a:t>, 11) </a:t>
            </a:r>
            <a:r>
              <a:rPr lang="it-IT" dirty="0" err="1"/>
              <a:t>lucite</a:t>
            </a:r>
            <a:r>
              <a:rPr lang="it-IT" dirty="0"/>
              <a:t> </a:t>
            </a:r>
            <a:r>
              <a:rPr lang="it-IT" dirty="0" err="1"/>
              <a:t>lid</a:t>
            </a:r>
            <a:endParaRPr lang="it-IT" dirty="0"/>
          </a:p>
        </p:txBody>
      </p:sp>
      <p:sp>
        <p:nvSpPr>
          <p:cNvPr id="9" name="CasellaDiTesto 8">
            <a:extLst>
              <a:ext uri="{FF2B5EF4-FFF2-40B4-BE49-F238E27FC236}">
                <a16:creationId xmlns:a16="http://schemas.microsoft.com/office/drawing/2014/main" id="{CCD2730D-13A0-494F-D916-285729828A15}"/>
              </a:ext>
            </a:extLst>
          </p:cNvPr>
          <p:cNvSpPr txBox="1"/>
          <p:nvPr/>
        </p:nvSpPr>
        <p:spPr>
          <a:xfrm>
            <a:off x="718929" y="1634987"/>
            <a:ext cx="10754139" cy="646331"/>
          </a:xfrm>
          <a:prstGeom prst="rect">
            <a:avLst/>
          </a:prstGeom>
          <a:noFill/>
          <a:ln w="28575">
            <a:solidFill>
              <a:srgbClr val="00B0F0"/>
            </a:solidFill>
          </a:ln>
        </p:spPr>
        <p:txBody>
          <a:bodyPr wrap="square" rtlCol="0">
            <a:spAutoFit/>
          </a:bodyPr>
          <a:lstStyle/>
          <a:p>
            <a:pPr algn="just"/>
            <a:r>
              <a:rPr lang="en-US" dirty="0">
                <a:cs typeface="Times New Roman" panose="02020603050405020304" pitchFamily="18" charset="0"/>
              </a:rPr>
              <a:t>300 hundred plants in a plate of about 14 cm of diameter</a:t>
            </a:r>
            <a:r>
              <a:rPr lang="it-IT" dirty="0">
                <a:cs typeface="Times New Roman" panose="02020603050405020304" pitchFamily="18" charset="0"/>
              </a:rPr>
              <a:t> – </a:t>
            </a:r>
            <a:r>
              <a:rPr lang="en-US" dirty="0">
                <a:cs typeface="Times New Roman" panose="02020603050405020304" pitchFamily="18" charset="0"/>
              </a:rPr>
              <a:t>The plants were grown in the dark to avoid any phosphorescence residues.</a:t>
            </a:r>
            <a:endParaRPr lang="en-US" baseline="30000" dirty="0">
              <a:cs typeface="Times New Roman" panose="02020603050405020304" pitchFamily="18" charset="0"/>
            </a:endParaRPr>
          </a:p>
        </p:txBody>
      </p:sp>
      <p:pic>
        <p:nvPicPr>
          <p:cNvPr id="10" name="Picture 3">
            <a:extLst>
              <a:ext uri="{FF2B5EF4-FFF2-40B4-BE49-F238E27FC236}">
                <a16:creationId xmlns:a16="http://schemas.microsoft.com/office/drawing/2014/main" id="{FB8F06F6-978B-865E-F33B-466C60839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271410" y="3975696"/>
            <a:ext cx="7201658" cy="276139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992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CFB7093-3AEE-A3B7-E422-343EB465393B}"/>
              </a:ext>
            </a:extLst>
          </p:cNvPr>
          <p:cNvSpPr txBox="1"/>
          <p:nvPr/>
        </p:nvSpPr>
        <p:spPr>
          <a:xfrm>
            <a:off x="165371" y="0"/>
            <a:ext cx="12026629" cy="1107996"/>
          </a:xfrm>
          <a:prstGeom prst="rect">
            <a:avLst/>
          </a:prstGeom>
          <a:noFill/>
        </p:spPr>
        <p:txBody>
          <a:bodyPr wrap="square" rtlCol="0">
            <a:spAutoFit/>
          </a:bodyPr>
          <a:lstStyle/>
          <a:p>
            <a:r>
              <a:rPr lang="it-IT" sz="6600" dirty="0" err="1">
                <a:latin typeface="+mj-lt"/>
              </a:rPr>
              <a:t>Biophotons</a:t>
            </a:r>
            <a:r>
              <a:rPr lang="it-IT" sz="6600" dirty="0">
                <a:latin typeface="+mj-lt"/>
              </a:rPr>
              <a:t>: </a:t>
            </a:r>
            <a:r>
              <a:rPr lang="it-IT" sz="6600" dirty="0" err="1">
                <a:latin typeface="+mj-lt"/>
              </a:rPr>
              <a:t>experimental</a:t>
            </a:r>
            <a:r>
              <a:rPr lang="it-IT" sz="6600" dirty="0">
                <a:latin typeface="+mj-lt"/>
              </a:rPr>
              <a:t> apparata</a:t>
            </a:r>
          </a:p>
        </p:txBody>
      </p:sp>
      <p:sp>
        <p:nvSpPr>
          <p:cNvPr id="5" name="CasellaDiTesto 4">
            <a:extLst>
              <a:ext uri="{FF2B5EF4-FFF2-40B4-BE49-F238E27FC236}">
                <a16:creationId xmlns:a16="http://schemas.microsoft.com/office/drawing/2014/main" id="{41B3B7BE-05DC-3238-324E-BF00D0F5882C}"/>
              </a:ext>
            </a:extLst>
          </p:cNvPr>
          <p:cNvSpPr txBox="1"/>
          <p:nvPr/>
        </p:nvSpPr>
        <p:spPr>
          <a:xfrm>
            <a:off x="3291189" y="1104777"/>
            <a:ext cx="5609617" cy="461665"/>
          </a:xfrm>
          <a:prstGeom prst="rect">
            <a:avLst/>
          </a:prstGeom>
          <a:noFill/>
        </p:spPr>
        <p:txBody>
          <a:bodyPr wrap="square">
            <a:spAutoFit/>
          </a:bodyPr>
          <a:lstStyle/>
          <a:p>
            <a:r>
              <a:rPr lang="it-IT" sz="2400" b="1" dirty="0">
                <a:solidFill>
                  <a:srgbClr val="0070C0"/>
                </a:solidFill>
              </a:rPr>
              <a:t>Colli and Facchini </a:t>
            </a:r>
            <a:r>
              <a:rPr lang="it-IT" sz="2400" b="1" dirty="0" err="1">
                <a:solidFill>
                  <a:srgbClr val="0070C0"/>
                </a:solidFill>
              </a:rPr>
              <a:t>experimental</a:t>
            </a:r>
            <a:r>
              <a:rPr lang="it-IT" sz="2400" b="1" dirty="0">
                <a:solidFill>
                  <a:srgbClr val="0070C0"/>
                </a:solidFill>
              </a:rPr>
              <a:t> setup</a:t>
            </a:r>
          </a:p>
        </p:txBody>
      </p:sp>
      <p:sp>
        <p:nvSpPr>
          <p:cNvPr id="6" name="CasellaDiTesto 5">
            <a:extLst>
              <a:ext uri="{FF2B5EF4-FFF2-40B4-BE49-F238E27FC236}">
                <a16:creationId xmlns:a16="http://schemas.microsoft.com/office/drawing/2014/main" id="{58AD724D-6F1F-FA90-770E-ACDF3E9088BB}"/>
              </a:ext>
            </a:extLst>
          </p:cNvPr>
          <p:cNvSpPr txBox="1"/>
          <p:nvPr/>
        </p:nvSpPr>
        <p:spPr>
          <a:xfrm>
            <a:off x="405758" y="1646142"/>
            <a:ext cx="11545853" cy="1015663"/>
          </a:xfrm>
          <a:prstGeom prst="rect">
            <a:avLst/>
          </a:prstGeom>
          <a:noFill/>
          <a:ln w="28575">
            <a:noFill/>
          </a:ln>
        </p:spPr>
        <p:txBody>
          <a:bodyPr wrap="square" rtlCol="0">
            <a:spAutoFit/>
          </a:bodyPr>
          <a:lstStyle/>
          <a:p>
            <a:pPr algn="just"/>
            <a:r>
              <a:rPr lang="it-IT" sz="2000" dirty="0" err="1">
                <a:solidFill>
                  <a:srgbClr val="FF0000"/>
                </a:solidFill>
                <a:cs typeface="Times New Roman" panose="02020603050405020304" pitchFamily="18" charset="0"/>
              </a:rPr>
              <a:t>They</a:t>
            </a:r>
            <a:r>
              <a:rPr lang="it-IT" sz="2000" dirty="0">
                <a:solidFill>
                  <a:srgbClr val="FF0000"/>
                </a:solidFill>
                <a:cs typeface="Times New Roman" panose="02020603050405020304" pitchFamily="18" charset="0"/>
              </a:rPr>
              <a:t> </a:t>
            </a:r>
            <a:r>
              <a:rPr lang="it-IT" sz="2000" dirty="0" err="1">
                <a:solidFill>
                  <a:srgbClr val="FF0000"/>
                </a:solidFill>
                <a:cs typeface="Times New Roman" panose="02020603050405020304" pitchFamily="18" charset="0"/>
              </a:rPr>
              <a:t>found</a:t>
            </a:r>
            <a:r>
              <a:rPr lang="it-IT" sz="2000" dirty="0">
                <a:cs typeface="Times New Roman" panose="02020603050405020304" pitchFamily="18" charset="0"/>
              </a:rPr>
              <a:t> </a:t>
            </a:r>
            <a:r>
              <a:rPr lang="it-IT" sz="2000" dirty="0" err="1">
                <a:cs typeface="Times New Roman" panose="02020603050405020304" pitchFamily="18" charset="0"/>
              </a:rPr>
              <a:t>that</a:t>
            </a:r>
            <a:r>
              <a:rPr lang="it-IT" sz="2000" dirty="0">
                <a:cs typeface="Times New Roman" panose="02020603050405020304" pitchFamily="18" charset="0"/>
              </a:rPr>
              <a:t> </a:t>
            </a:r>
            <a:r>
              <a:rPr lang="it-IT" sz="2000" dirty="0" err="1">
                <a:cs typeface="Times New Roman" panose="02020603050405020304" pitchFamily="18" charset="0"/>
              </a:rPr>
              <a:t>germinating</a:t>
            </a:r>
            <a:r>
              <a:rPr lang="it-IT" sz="2000" dirty="0">
                <a:cs typeface="Times New Roman" panose="02020603050405020304" pitchFamily="18" charset="0"/>
              </a:rPr>
              <a:t> </a:t>
            </a:r>
            <a:r>
              <a:rPr lang="it-IT" sz="2000" dirty="0" err="1">
                <a:cs typeface="Times New Roman" panose="02020603050405020304" pitchFamily="18" charset="0"/>
              </a:rPr>
              <a:t>seeds</a:t>
            </a:r>
            <a:r>
              <a:rPr lang="it-IT" sz="2000" dirty="0">
                <a:cs typeface="Times New Roman" panose="02020603050405020304" pitchFamily="18" charset="0"/>
              </a:rPr>
              <a:t> and </a:t>
            </a:r>
            <a:r>
              <a:rPr lang="it-IT" sz="2000" dirty="0" err="1">
                <a:cs typeface="Times New Roman" panose="02020603050405020304" pitchFamily="18" charset="0"/>
              </a:rPr>
              <a:t>plant</a:t>
            </a:r>
            <a:r>
              <a:rPr lang="it-IT" sz="2000" dirty="0">
                <a:cs typeface="Times New Roman" panose="02020603050405020304" pitchFamily="18" charset="0"/>
              </a:rPr>
              <a:t> </a:t>
            </a:r>
            <a:r>
              <a:rPr lang="it-IT" sz="2000" dirty="0" err="1">
                <a:cs typeface="Times New Roman" panose="02020603050405020304" pitchFamily="18" charset="0"/>
              </a:rPr>
              <a:t>have</a:t>
            </a:r>
            <a:r>
              <a:rPr lang="it-IT" sz="2000" dirty="0">
                <a:cs typeface="Times New Roman" panose="02020603050405020304" pitchFamily="18" charset="0"/>
              </a:rPr>
              <a:t> </a:t>
            </a:r>
            <a:r>
              <a:rPr lang="it-IT" sz="2000" dirty="0">
                <a:solidFill>
                  <a:srgbClr val="FF0000"/>
                </a:solidFill>
                <a:cs typeface="Times New Roman" panose="02020603050405020304" pitchFamily="18" charset="0"/>
              </a:rPr>
              <a:t>a </a:t>
            </a:r>
            <a:r>
              <a:rPr lang="it-IT" sz="2000" dirty="0" err="1">
                <a:solidFill>
                  <a:srgbClr val="FF0000"/>
                </a:solidFill>
                <a:cs typeface="Times New Roman" panose="02020603050405020304" pitchFamily="18" charset="0"/>
              </a:rPr>
              <a:t>weak</a:t>
            </a:r>
            <a:r>
              <a:rPr lang="it-IT" sz="2000" dirty="0">
                <a:solidFill>
                  <a:srgbClr val="FF0000"/>
                </a:solidFill>
                <a:cs typeface="Times New Roman" panose="02020603050405020304" pitchFamily="18" charset="0"/>
              </a:rPr>
              <a:t> </a:t>
            </a:r>
            <a:r>
              <a:rPr lang="en-US" sz="2000" dirty="0">
                <a:solidFill>
                  <a:srgbClr val="FF0000"/>
                </a:solidFill>
                <a:cs typeface="Times New Roman" panose="02020603050405020304" pitchFamily="18" charset="0"/>
              </a:rPr>
              <a:t>electromagnetic emission of the order of 100 photon/min per cm</a:t>
            </a:r>
            <a:r>
              <a:rPr lang="en-US" sz="2000" baseline="30000" dirty="0">
                <a:solidFill>
                  <a:srgbClr val="FF0000"/>
                </a:solidFill>
                <a:cs typeface="Times New Roman" panose="02020603050405020304" pitchFamily="18" charset="0"/>
              </a:rPr>
              <a:t>2</a:t>
            </a:r>
            <a:r>
              <a:rPr lang="en-US" sz="2000" dirty="0">
                <a:cs typeface="Times New Roman" panose="02020603050405020304" pitchFamily="18" charset="0"/>
              </a:rPr>
              <a:t> in the visible energy range. </a:t>
            </a:r>
            <a:r>
              <a:rPr lang="it-IT" sz="2000" dirty="0" err="1">
                <a:cs typeface="Times New Roman" panose="02020603050405020304" pitchFamily="18" charset="0"/>
              </a:rPr>
              <a:t>Such</a:t>
            </a:r>
            <a:r>
              <a:rPr lang="it-IT" sz="2000" dirty="0">
                <a:cs typeface="Times New Roman" panose="02020603050405020304" pitchFamily="18" charset="0"/>
              </a:rPr>
              <a:t> </a:t>
            </a:r>
            <a:r>
              <a:rPr lang="it-IT" sz="2000" dirty="0" err="1">
                <a:cs typeface="Times New Roman" panose="02020603050405020304" pitchFamily="18" charset="0"/>
              </a:rPr>
              <a:t>emission</a:t>
            </a:r>
            <a:r>
              <a:rPr lang="it-IT" sz="2000" dirty="0">
                <a:cs typeface="Times New Roman" panose="02020603050405020304" pitchFamily="18" charset="0"/>
              </a:rPr>
              <a:t> </a:t>
            </a:r>
            <a:r>
              <a:rPr lang="it-IT" sz="2000" dirty="0" err="1">
                <a:cs typeface="Times New Roman" panose="02020603050405020304" pitchFamily="18" charset="0"/>
              </a:rPr>
              <a:t>has</a:t>
            </a:r>
            <a:r>
              <a:rPr lang="it-IT" sz="2000" dirty="0">
                <a:cs typeface="Times New Roman" panose="02020603050405020304" pitchFamily="18" charset="0"/>
              </a:rPr>
              <a:t> a </a:t>
            </a:r>
            <a:r>
              <a:rPr lang="it-IT" sz="2000" dirty="0" err="1">
                <a:cs typeface="Times New Roman" panose="02020603050405020304" pitchFamily="18" charset="0"/>
              </a:rPr>
              <a:t>slight</a:t>
            </a:r>
            <a:r>
              <a:rPr lang="it-IT" sz="2000" dirty="0">
                <a:cs typeface="Times New Roman" panose="02020603050405020304" pitchFamily="18" charset="0"/>
              </a:rPr>
              <a:t>  frequency </a:t>
            </a:r>
            <a:r>
              <a:rPr lang="it-IT" sz="2000" dirty="0" err="1">
                <a:cs typeface="Times New Roman" panose="02020603050405020304" pitchFamily="18" charset="0"/>
              </a:rPr>
              <a:t>dependence</a:t>
            </a:r>
            <a:r>
              <a:rPr lang="it-IT" sz="2000" dirty="0">
                <a:cs typeface="Times New Roman" panose="02020603050405020304" pitchFamily="18" charset="0"/>
              </a:rPr>
              <a:t> and </a:t>
            </a:r>
            <a:r>
              <a:rPr lang="it-IT" sz="2000" dirty="0" err="1">
                <a:cs typeface="Times New Roman" panose="02020603050405020304" pitchFamily="18" charset="0"/>
              </a:rPr>
              <a:t>is</a:t>
            </a:r>
            <a:r>
              <a:rPr lang="it-IT" sz="2000" dirty="0">
                <a:cs typeface="Times New Roman" panose="02020603050405020304" pitchFamily="18" charset="0"/>
              </a:rPr>
              <a:t> </a:t>
            </a:r>
            <a:r>
              <a:rPr lang="it-IT" sz="2000" dirty="0" err="1">
                <a:cs typeface="Times New Roman" panose="02020603050405020304" pitchFamily="18" charset="0"/>
              </a:rPr>
              <a:t>influenced</a:t>
            </a:r>
            <a:r>
              <a:rPr lang="it-IT" sz="2000" dirty="0">
                <a:cs typeface="Times New Roman" panose="02020603050405020304" pitchFamily="18" charset="0"/>
              </a:rPr>
              <a:t> by the </a:t>
            </a:r>
            <a:r>
              <a:rPr lang="it-IT" sz="2000" dirty="0" err="1">
                <a:cs typeface="Times New Roman" panose="02020603050405020304" pitchFamily="18" charset="0"/>
              </a:rPr>
              <a:t>types</a:t>
            </a:r>
            <a:r>
              <a:rPr lang="it-IT" sz="2000" dirty="0">
                <a:cs typeface="Times New Roman" panose="02020603050405020304" pitchFamily="18" charset="0"/>
              </a:rPr>
              <a:t> of treatment </a:t>
            </a:r>
            <a:r>
              <a:rPr lang="it-IT" sz="2000" dirty="0" err="1">
                <a:cs typeface="Times New Roman" panose="02020603050405020304" pitchFamily="18" charset="0"/>
              </a:rPr>
              <a:t>done</a:t>
            </a:r>
            <a:r>
              <a:rPr lang="it-IT" sz="2000" dirty="0">
                <a:cs typeface="Times New Roman" panose="02020603050405020304" pitchFamily="18" charset="0"/>
              </a:rPr>
              <a:t> on the </a:t>
            </a:r>
            <a:r>
              <a:rPr lang="it-IT" sz="2000" dirty="0" err="1">
                <a:cs typeface="Times New Roman" panose="02020603050405020304" pitchFamily="18" charset="0"/>
              </a:rPr>
              <a:t>seeds</a:t>
            </a:r>
            <a:r>
              <a:rPr lang="it-IT" sz="2000" dirty="0">
                <a:cs typeface="Times New Roman" panose="02020603050405020304" pitchFamily="18" charset="0"/>
              </a:rPr>
              <a:t> or </a:t>
            </a:r>
            <a:r>
              <a:rPr lang="it-IT" sz="2000" dirty="0" err="1">
                <a:cs typeface="Times New Roman" panose="02020603050405020304" pitchFamily="18" charset="0"/>
              </a:rPr>
              <a:t>plants</a:t>
            </a:r>
            <a:endParaRPr lang="en-US" sz="2000" dirty="0">
              <a:cs typeface="Times New Roman" panose="02020603050405020304" pitchFamily="18" charset="0"/>
            </a:endParaRPr>
          </a:p>
        </p:txBody>
      </p:sp>
      <p:pic>
        <p:nvPicPr>
          <p:cNvPr id="7" name="Picture 6">
            <a:extLst>
              <a:ext uri="{FF2B5EF4-FFF2-40B4-BE49-F238E27FC236}">
                <a16:creationId xmlns:a16="http://schemas.microsoft.com/office/drawing/2014/main" id="{EBD832D8-588C-6D82-8F6F-87292DD3A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8" y="2712916"/>
            <a:ext cx="6659610" cy="377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8ED71E2D-4403-9414-B81D-C0E7C19459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07" r="16432" b="14652"/>
          <a:stretch/>
        </p:blipFill>
        <p:spPr bwMode="auto">
          <a:xfrm>
            <a:off x="7180085" y="2694410"/>
            <a:ext cx="4445987" cy="331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a:extLst>
              <a:ext uri="{FF2B5EF4-FFF2-40B4-BE49-F238E27FC236}">
                <a16:creationId xmlns:a16="http://schemas.microsoft.com/office/drawing/2014/main" id="{5DDD5AB6-9690-B712-2417-AF568A8228EE}"/>
              </a:ext>
            </a:extLst>
          </p:cNvPr>
          <p:cNvSpPr txBox="1"/>
          <p:nvPr/>
        </p:nvSpPr>
        <p:spPr>
          <a:xfrm>
            <a:off x="413409" y="2810044"/>
            <a:ext cx="1042208" cy="307777"/>
          </a:xfrm>
          <a:prstGeom prst="rect">
            <a:avLst/>
          </a:prstGeom>
          <a:solidFill>
            <a:schemeClr val="bg1"/>
          </a:solidFill>
        </p:spPr>
        <p:txBody>
          <a:bodyPr wrap="none" rtlCol="0">
            <a:spAutoFit/>
          </a:bodyPr>
          <a:lstStyle/>
          <a:p>
            <a:r>
              <a:rPr lang="it-IT" sz="1400" dirty="0" err="1">
                <a:solidFill>
                  <a:srgbClr val="333300"/>
                </a:solidFill>
              </a:rPr>
              <a:t>Counts</a:t>
            </a:r>
            <a:r>
              <a:rPr lang="it-IT" sz="1400" dirty="0">
                <a:solidFill>
                  <a:srgbClr val="333300"/>
                </a:solidFill>
              </a:rPr>
              <a:t>/min</a:t>
            </a:r>
            <a:endParaRPr lang="en-US" sz="1400" dirty="0">
              <a:solidFill>
                <a:srgbClr val="333300"/>
              </a:solidFill>
            </a:endParaRPr>
          </a:p>
        </p:txBody>
      </p:sp>
      <p:sp>
        <p:nvSpPr>
          <p:cNvPr id="10" name="CasellaDiTesto 9">
            <a:extLst>
              <a:ext uri="{FF2B5EF4-FFF2-40B4-BE49-F238E27FC236}">
                <a16:creationId xmlns:a16="http://schemas.microsoft.com/office/drawing/2014/main" id="{2C0E3CD6-A29F-7DD7-FD18-D0F2D37BFB9F}"/>
              </a:ext>
            </a:extLst>
          </p:cNvPr>
          <p:cNvSpPr txBox="1"/>
          <p:nvPr/>
        </p:nvSpPr>
        <p:spPr>
          <a:xfrm>
            <a:off x="6973673" y="2629803"/>
            <a:ext cx="1042208" cy="307777"/>
          </a:xfrm>
          <a:prstGeom prst="rect">
            <a:avLst/>
          </a:prstGeom>
          <a:solidFill>
            <a:schemeClr val="bg1"/>
          </a:solidFill>
        </p:spPr>
        <p:txBody>
          <a:bodyPr wrap="none" rtlCol="0">
            <a:spAutoFit/>
          </a:bodyPr>
          <a:lstStyle/>
          <a:p>
            <a:r>
              <a:rPr lang="it-IT" sz="1400" dirty="0" err="1">
                <a:solidFill>
                  <a:srgbClr val="333300"/>
                </a:solidFill>
              </a:rPr>
              <a:t>Counts</a:t>
            </a:r>
            <a:r>
              <a:rPr lang="it-IT" sz="1400" dirty="0">
                <a:solidFill>
                  <a:srgbClr val="333300"/>
                </a:solidFill>
              </a:rPr>
              <a:t>/min</a:t>
            </a:r>
            <a:endParaRPr lang="en-US" sz="1400" dirty="0">
              <a:solidFill>
                <a:srgbClr val="333300"/>
              </a:solidFill>
            </a:endParaRPr>
          </a:p>
        </p:txBody>
      </p:sp>
      <p:sp>
        <p:nvSpPr>
          <p:cNvPr id="11" name="CasellaDiTesto 10">
            <a:extLst>
              <a:ext uri="{FF2B5EF4-FFF2-40B4-BE49-F238E27FC236}">
                <a16:creationId xmlns:a16="http://schemas.microsoft.com/office/drawing/2014/main" id="{CE4677D0-12E8-7631-BDBA-D22BD479CFA3}"/>
              </a:ext>
            </a:extLst>
          </p:cNvPr>
          <p:cNvSpPr txBox="1"/>
          <p:nvPr/>
        </p:nvSpPr>
        <p:spPr>
          <a:xfrm>
            <a:off x="6103648" y="5294069"/>
            <a:ext cx="876843" cy="307777"/>
          </a:xfrm>
          <a:prstGeom prst="rect">
            <a:avLst/>
          </a:prstGeom>
          <a:solidFill>
            <a:schemeClr val="bg1"/>
          </a:solidFill>
        </p:spPr>
        <p:txBody>
          <a:bodyPr wrap="none" rtlCol="0">
            <a:spAutoFit/>
          </a:bodyPr>
          <a:lstStyle/>
          <a:p>
            <a:r>
              <a:rPr lang="it-IT" sz="1400" dirty="0" err="1">
                <a:solidFill>
                  <a:srgbClr val="333300"/>
                </a:solidFill>
              </a:rPr>
              <a:t>Angstorn</a:t>
            </a:r>
            <a:endParaRPr lang="en-US" sz="1400" dirty="0">
              <a:solidFill>
                <a:srgbClr val="333300"/>
              </a:solidFill>
            </a:endParaRPr>
          </a:p>
        </p:txBody>
      </p:sp>
      <p:sp>
        <p:nvSpPr>
          <p:cNvPr id="13" name="CasellaDiTesto 12">
            <a:extLst>
              <a:ext uri="{FF2B5EF4-FFF2-40B4-BE49-F238E27FC236}">
                <a16:creationId xmlns:a16="http://schemas.microsoft.com/office/drawing/2014/main" id="{8BFF1550-4EF7-90FF-9A1C-1F3F6750C395}"/>
              </a:ext>
            </a:extLst>
          </p:cNvPr>
          <p:cNvSpPr txBox="1"/>
          <p:nvPr/>
        </p:nvSpPr>
        <p:spPr>
          <a:xfrm>
            <a:off x="1629612" y="6486246"/>
            <a:ext cx="5291846" cy="369332"/>
          </a:xfrm>
          <a:prstGeom prst="rect">
            <a:avLst/>
          </a:prstGeom>
          <a:noFill/>
        </p:spPr>
        <p:txBody>
          <a:bodyPr wrap="square">
            <a:spAutoFit/>
          </a:bodyPr>
          <a:lstStyle/>
          <a:p>
            <a:r>
              <a:rPr lang="it-IT" sz="1800" i="1" dirty="0" err="1">
                <a:solidFill>
                  <a:srgbClr val="0070C0"/>
                </a:solidFill>
                <a:latin typeface="+mj-lt"/>
                <a:cs typeface="Times New Roman" panose="02020603050405020304" pitchFamily="18" charset="0"/>
              </a:rPr>
              <a:t>L.Colli</a:t>
            </a:r>
            <a:r>
              <a:rPr lang="it-IT" sz="1800" i="1" dirty="0">
                <a:solidFill>
                  <a:srgbClr val="0070C0"/>
                </a:solidFill>
                <a:latin typeface="+mj-lt"/>
                <a:cs typeface="Times New Roman" panose="02020603050405020304" pitchFamily="18" charset="0"/>
              </a:rPr>
              <a:t>, U. Facchini et al. </a:t>
            </a:r>
            <a:r>
              <a:rPr lang="it-IT" sz="1800" i="1" dirty="0" err="1">
                <a:solidFill>
                  <a:srgbClr val="0070C0"/>
                </a:solidFill>
                <a:latin typeface="+mj-lt"/>
                <a:cs typeface="Times New Roman" panose="02020603050405020304" pitchFamily="18" charset="0"/>
              </a:rPr>
              <a:t>Experientia</a:t>
            </a:r>
            <a:r>
              <a:rPr lang="it-IT" sz="1800" i="1" dirty="0">
                <a:solidFill>
                  <a:srgbClr val="0070C0"/>
                </a:solidFill>
                <a:latin typeface="+mj-lt"/>
                <a:cs typeface="Times New Roman" panose="02020603050405020304" pitchFamily="18" charset="0"/>
              </a:rPr>
              <a:t> </a:t>
            </a:r>
            <a:r>
              <a:rPr lang="it-IT" sz="1800" b="1" i="1" dirty="0">
                <a:solidFill>
                  <a:srgbClr val="0070C0"/>
                </a:solidFill>
                <a:latin typeface="+mj-lt"/>
                <a:cs typeface="Times New Roman" panose="02020603050405020304" pitchFamily="18" charset="0"/>
              </a:rPr>
              <a:t>11-12</a:t>
            </a:r>
            <a:r>
              <a:rPr lang="it-IT" sz="1800" i="1" dirty="0">
                <a:solidFill>
                  <a:srgbClr val="0070C0"/>
                </a:solidFill>
                <a:latin typeface="+mj-lt"/>
                <a:cs typeface="Times New Roman" panose="02020603050405020304" pitchFamily="18" charset="0"/>
              </a:rPr>
              <a:t>, 479 (1955)  </a:t>
            </a:r>
            <a:endParaRPr lang="en-US" sz="1800" i="1" dirty="0">
              <a:solidFill>
                <a:srgbClr val="0070C0"/>
              </a:solidFill>
              <a:latin typeface="+mj-lt"/>
              <a:cs typeface="Times New Roman" panose="02020603050405020304" pitchFamily="18" charset="0"/>
            </a:endParaRPr>
          </a:p>
        </p:txBody>
      </p:sp>
      <p:sp>
        <p:nvSpPr>
          <p:cNvPr id="14" name="CasellaDiTesto 13">
            <a:extLst>
              <a:ext uri="{FF2B5EF4-FFF2-40B4-BE49-F238E27FC236}">
                <a16:creationId xmlns:a16="http://schemas.microsoft.com/office/drawing/2014/main" id="{28D1B57F-62CD-9E1C-A7C0-FE36070FA7AC}"/>
              </a:ext>
            </a:extLst>
          </p:cNvPr>
          <p:cNvSpPr txBox="1"/>
          <p:nvPr/>
        </p:nvSpPr>
        <p:spPr>
          <a:xfrm>
            <a:off x="324338" y="3196021"/>
            <a:ext cx="482700" cy="307777"/>
          </a:xfrm>
          <a:prstGeom prst="rect">
            <a:avLst/>
          </a:prstGeom>
          <a:solidFill>
            <a:schemeClr val="bg1"/>
          </a:solidFill>
        </p:spPr>
        <p:txBody>
          <a:bodyPr wrap="square" rtlCol="0">
            <a:spAutoFit/>
          </a:bodyPr>
          <a:lstStyle/>
          <a:p>
            <a:r>
              <a:rPr lang="it-IT" sz="1400" dirty="0">
                <a:solidFill>
                  <a:srgbClr val="333300"/>
                </a:solidFill>
              </a:rPr>
              <a:t>100</a:t>
            </a:r>
            <a:endParaRPr lang="en-US" sz="1400" dirty="0">
              <a:solidFill>
                <a:srgbClr val="333300"/>
              </a:solidFill>
            </a:endParaRPr>
          </a:p>
        </p:txBody>
      </p:sp>
      <p:sp>
        <p:nvSpPr>
          <p:cNvPr id="15" name="CasellaDiTesto 14">
            <a:extLst>
              <a:ext uri="{FF2B5EF4-FFF2-40B4-BE49-F238E27FC236}">
                <a16:creationId xmlns:a16="http://schemas.microsoft.com/office/drawing/2014/main" id="{3DE70C98-E84D-A486-6F1E-7FEE4B0481D0}"/>
              </a:ext>
            </a:extLst>
          </p:cNvPr>
          <p:cNvSpPr txBox="1"/>
          <p:nvPr/>
        </p:nvSpPr>
        <p:spPr>
          <a:xfrm>
            <a:off x="446893" y="3583442"/>
            <a:ext cx="375696" cy="307777"/>
          </a:xfrm>
          <a:prstGeom prst="rect">
            <a:avLst/>
          </a:prstGeom>
          <a:solidFill>
            <a:schemeClr val="bg1"/>
          </a:solidFill>
        </p:spPr>
        <p:txBody>
          <a:bodyPr wrap="square" rtlCol="0">
            <a:spAutoFit/>
          </a:bodyPr>
          <a:lstStyle/>
          <a:p>
            <a:r>
              <a:rPr lang="it-IT" sz="1400" dirty="0">
                <a:solidFill>
                  <a:srgbClr val="333300"/>
                </a:solidFill>
              </a:rPr>
              <a:t>80</a:t>
            </a:r>
            <a:endParaRPr lang="en-US" sz="1400" dirty="0">
              <a:solidFill>
                <a:srgbClr val="333300"/>
              </a:solidFill>
            </a:endParaRPr>
          </a:p>
        </p:txBody>
      </p:sp>
      <p:sp>
        <p:nvSpPr>
          <p:cNvPr id="16" name="CasellaDiTesto 15">
            <a:extLst>
              <a:ext uri="{FF2B5EF4-FFF2-40B4-BE49-F238E27FC236}">
                <a16:creationId xmlns:a16="http://schemas.microsoft.com/office/drawing/2014/main" id="{6A64D3B3-1BB0-5D8F-F215-53E6A6D09C96}"/>
              </a:ext>
            </a:extLst>
          </p:cNvPr>
          <p:cNvSpPr txBox="1"/>
          <p:nvPr/>
        </p:nvSpPr>
        <p:spPr>
          <a:xfrm>
            <a:off x="451671" y="3955424"/>
            <a:ext cx="375696" cy="307777"/>
          </a:xfrm>
          <a:prstGeom prst="rect">
            <a:avLst/>
          </a:prstGeom>
          <a:solidFill>
            <a:schemeClr val="bg1"/>
          </a:solidFill>
        </p:spPr>
        <p:txBody>
          <a:bodyPr wrap="square" rtlCol="0">
            <a:spAutoFit/>
          </a:bodyPr>
          <a:lstStyle/>
          <a:p>
            <a:r>
              <a:rPr lang="it-IT" sz="1400" dirty="0">
                <a:solidFill>
                  <a:srgbClr val="333300"/>
                </a:solidFill>
              </a:rPr>
              <a:t>60</a:t>
            </a:r>
            <a:endParaRPr lang="en-US" sz="1400" dirty="0">
              <a:solidFill>
                <a:srgbClr val="333300"/>
              </a:solidFill>
            </a:endParaRPr>
          </a:p>
        </p:txBody>
      </p:sp>
      <p:sp>
        <p:nvSpPr>
          <p:cNvPr id="17" name="CasellaDiTesto 16">
            <a:extLst>
              <a:ext uri="{FF2B5EF4-FFF2-40B4-BE49-F238E27FC236}">
                <a16:creationId xmlns:a16="http://schemas.microsoft.com/office/drawing/2014/main" id="{F290042E-F2FE-9610-791F-DB361912D08B}"/>
              </a:ext>
            </a:extLst>
          </p:cNvPr>
          <p:cNvSpPr txBox="1"/>
          <p:nvPr/>
        </p:nvSpPr>
        <p:spPr>
          <a:xfrm>
            <a:off x="458805" y="4325353"/>
            <a:ext cx="375696" cy="307777"/>
          </a:xfrm>
          <a:prstGeom prst="rect">
            <a:avLst/>
          </a:prstGeom>
          <a:solidFill>
            <a:schemeClr val="bg1"/>
          </a:solidFill>
        </p:spPr>
        <p:txBody>
          <a:bodyPr wrap="square" rtlCol="0">
            <a:spAutoFit/>
          </a:bodyPr>
          <a:lstStyle/>
          <a:p>
            <a:r>
              <a:rPr lang="it-IT" sz="1400" dirty="0">
                <a:solidFill>
                  <a:srgbClr val="333300"/>
                </a:solidFill>
              </a:rPr>
              <a:t>40</a:t>
            </a:r>
            <a:endParaRPr lang="en-US" sz="1400" dirty="0">
              <a:solidFill>
                <a:srgbClr val="333300"/>
              </a:solidFill>
            </a:endParaRPr>
          </a:p>
        </p:txBody>
      </p:sp>
      <p:sp>
        <p:nvSpPr>
          <p:cNvPr id="18" name="CasellaDiTesto 17">
            <a:extLst>
              <a:ext uri="{FF2B5EF4-FFF2-40B4-BE49-F238E27FC236}">
                <a16:creationId xmlns:a16="http://schemas.microsoft.com/office/drawing/2014/main" id="{6E85FA3D-9E36-AA6C-AB2C-A60E97886DFC}"/>
              </a:ext>
            </a:extLst>
          </p:cNvPr>
          <p:cNvSpPr txBox="1"/>
          <p:nvPr/>
        </p:nvSpPr>
        <p:spPr>
          <a:xfrm>
            <a:off x="444633" y="4744427"/>
            <a:ext cx="375696" cy="307777"/>
          </a:xfrm>
          <a:prstGeom prst="rect">
            <a:avLst/>
          </a:prstGeom>
          <a:solidFill>
            <a:schemeClr val="bg1"/>
          </a:solidFill>
        </p:spPr>
        <p:txBody>
          <a:bodyPr wrap="square" rtlCol="0">
            <a:spAutoFit/>
          </a:bodyPr>
          <a:lstStyle/>
          <a:p>
            <a:r>
              <a:rPr lang="it-IT" sz="1400" dirty="0">
                <a:solidFill>
                  <a:srgbClr val="333300"/>
                </a:solidFill>
              </a:rPr>
              <a:t>20</a:t>
            </a:r>
            <a:endParaRPr lang="en-US" sz="1400" dirty="0">
              <a:solidFill>
                <a:srgbClr val="333300"/>
              </a:solidFill>
            </a:endParaRPr>
          </a:p>
        </p:txBody>
      </p:sp>
      <p:cxnSp>
        <p:nvCxnSpPr>
          <p:cNvPr id="20" name="Connettore diritto 19">
            <a:extLst>
              <a:ext uri="{FF2B5EF4-FFF2-40B4-BE49-F238E27FC236}">
                <a16:creationId xmlns:a16="http://schemas.microsoft.com/office/drawing/2014/main" id="{CB151B3A-9C06-F91A-EA37-2EDDF99EAC52}"/>
              </a:ext>
            </a:extLst>
          </p:cNvPr>
          <p:cNvCxnSpPr/>
          <p:nvPr/>
        </p:nvCxnSpPr>
        <p:spPr>
          <a:xfrm>
            <a:off x="780216" y="3321342"/>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1" name="Connettore diritto 20">
            <a:extLst>
              <a:ext uri="{FF2B5EF4-FFF2-40B4-BE49-F238E27FC236}">
                <a16:creationId xmlns:a16="http://schemas.microsoft.com/office/drawing/2014/main" id="{187F66FB-4CD0-E496-A485-255DF2883B4E}"/>
              </a:ext>
            </a:extLst>
          </p:cNvPr>
          <p:cNvCxnSpPr/>
          <p:nvPr/>
        </p:nvCxnSpPr>
        <p:spPr>
          <a:xfrm>
            <a:off x="775771" y="3737330"/>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2" name="Connettore diritto 21">
            <a:extLst>
              <a:ext uri="{FF2B5EF4-FFF2-40B4-BE49-F238E27FC236}">
                <a16:creationId xmlns:a16="http://schemas.microsoft.com/office/drawing/2014/main" id="{72E09B6A-EA34-F798-464C-D3B2BCBC5B8D}"/>
              </a:ext>
            </a:extLst>
          </p:cNvPr>
          <p:cNvCxnSpPr/>
          <p:nvPr/>
        </p:nvCxnSpPr>
        <p:spPr>
          <a:xfrm>
            <a:off x="754275" y="4109593"/>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3" name="Connettore diritto 22">
            <a:extLst>
              <a:ext uri="{FF2B5EF4-FFF2-40B4-BE49-F238E27FC236}">
                <a16:creationId xmlns:a16="http://schemas.microsoft.com/office/drawing/2014/main" id="{529C0E0B-65C1-8F92-BB51-AE331A4511DC}"/>
              </a:ext>
            </a:extLst>
          </p:cNvPr>
          <p:cNvCxnSpPr/>
          <p:nvPr/>
        </p:nvCxnSpPr>
        <p:spPr>
          <a:xfrm>
            <a:off x="754275" y="4474703"/>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24" name="Connettore diritto 23">
            <a:extLst>
              <a:ext uri="{FF2B5EF4-FFF2-40B4-BE49-F238E27FC236}">
                <a16:creationId xmlns:a16="http://schemas.microsoft.com/office/drawing/2014/main" id="{D346405E-AACB-B63D-955D-F99BE1FD01BD}"/>
              </a:ext>
            </a:extLst>
          </p:cNvPr>
          <p:cNvCxnSpPr/>
          <p:nvPr/>
        </p:nvCxnSpPr>
        <p:spPr>
          <a:xfrm>
            <a:off x="754275" y="4882571"/>
            <a:ext cx="80226" cy="0"/>
          </a:xfrm>
          <a:prstGeom prst="line">
            <a:avLst/>
          </a:prstGeom>
        </p:spPr>
        <p:style>
          <a:lnRef idx="2">
            <a:schemeClr val="dk1"/>
          </a:lnRef>
          <a:fillRef idx="0">
            <a:schemeClr val="dk1"/>
          </a:fillRef>
          <a:effectRef idx="1">
            <a:schemeClr val="dk1"/>
          </a:effectRef>
          <a:fontRef idx="minor">
            <a:schemeClr val="tx1"/>
          </a:fontRef>
        </p:style>
      </p:cxnSp>
      <p:sp>
        <p:nvSpPr>
          <p:cNvPr id="25" name="CasellaDiTesto 24">
            <a:extLst>
              <a:ext uri="{FF2B5EF4-FFF2-40B4-BE49-F238E27FC236}">
                <a16:creationId xmlns:a16="http://schemas.microsoft.com/office/drawing/2014/main" id="{698E1FCA-30FF-AA73-7F57-95783673901C}"/>
              </a:ext>
            </a:extLst>
          </p:cNvPr>
          <p:cNvSpPr txBox="1"/>
          <p:nvPr/>
        </p:nvSpPr>
        <p:spPr>
          <a:xfrm>
            <a:off x="1608710" y="5288517"/>
            <a:ext cx="587664" cy="307777"/>
          </a:xfrm>
          <a:prstGeom prst="rect">
            <a:avLst/>
          </a:prstGeom>
          <a:solidFill>
            <a:schemeClr val="bg1"/>
          </a:solidFill>
        </p:spPr>
        <p:txBody>
          <a:bodyPr wrap="square" rtlCol="0">
            <a:spAutoFit/>
          </a:bodyPr>
          <a:lstStyle/>
          <a:p>
            <a:r>
              <a:rPr lang="it-IT" sz="1400" dirty="0">
                <a:solidFill>
                  <a:srgbClr val="333300"/>
                </a:solidFill>
              </a:rPr>
              <a:t>4000</a:t>
            </a:r>
            <a:endParaRPr lang="en-US" sz="1400" dirty="0">
              <a:solidFill>
                <a:srgbClr val="333300"/>
              </a:solidFill>
            </a:endParaRPr>
          </a:p>
        </p:txBody>
      </p:sp>
      <p:sp>
        <p:nvSpPr>
          <p:cNvPr id="26" name="CasellaDiTesto 25">
            <a:extLst>
              <a:ext uri="{FF2B5EF4-FFF2-40B4-BE49-F238E27FC236}">
                <a16:creationId xmlns:a16="http://schemas.microsoft.com/office/drawing/2014/main" id="{C60561F8-1BB9-3397-8C0E-2F9DB1C4786B}"/>
              </a:ext>
            </a:extLst>
          </p:cNvPr>
          <p:cNvSpPr txBox="1"/>
          <p:nvPr/>
        </p:nvSpPr>
        <p:spPr>
          <a:xfrm>
            <a:off x="2559378" y="5288517"/>
            <a:ext cx="587664" cy="307777"/>
          </a:xfrm>
          <a:prstGeom prst="rect">
            <a:avLst/>
          </a:prstGeom>
          <a:solidFill>
            <a:schemeClr val="bg1"/>
          </a:solidFill>
        </p:spPr>
        <p:txBody>
          <a:bodyPr wrap="square" rtlCol="0">
            <a:spAutoFit/>
          </a:bodyPr>
          <a:lstStyle/>
          <a:p>
            <a:r>
              <a:rPr lang="it-IT" sz="1400" dirty="0">
                <a:solidFill>
                  <a:srgbClr val="333300"/>
                </a:solidFill>
              </a:rPr>
              <a:t>4500</a:t>
            </a:r>
            <a:endParaRPr lang="en-US" sz="1400" dirty="0">
              <a:solidFill>
                <a:srgbClr val="333300"/>
              </a:solidFill>
            </a:endParaRPr>
          </a:p>
        </p:txBody>
      </p:sp>
      <p:sp>
        <p:nvSpPr>
          <p:cNvPr id="27" name="CasellaDiTesto 26">
            <a:extLst>
              <a:ext uri="{FF2B5EF4-FFF2-40B4-BE49-F238E27FC236}">
                <a16:creationId xmlns:a16="http://schemas.microsoft.com/office/drawing/2014/main" id="{272E52BC-2FED-CE98-D9CA-E871DF532148}"/>
              </a:ext>
            </a:extLst>
          </p:cNvPr>
          <p:cNvSpPr txBox="1"/>
          <p:nvPr/>
        </p:nvSpPr>
        <p:spPr>
          <a:xfrm>
            <a:off x="3485723" y="5288517"/>
            <a:ext cx="587664" cy="307777"/>
          </a:xfrm>
          <a:prstGeom prst="rect">
            <a:avLst/>
          </a:prstGeom>
          <a:solidFill>
            <a:schemeClr val="bg1"/>
          </a:solidFill>
        </p:spPr>
        <p:txBody>
          <a:bodyPr wrap="square" rtlCol="0">
            <a:spAutoFit/>
          </a:bodyPr>
          <a:lstStyle/>
          <a:p>
            <a:r>
              <a:rPr lang="it-IT" sz="1400" dirty="0">
                <a:solidFill>
                  <a:srgbClr val="333300"/>
                </a:solidFill>
              </a:rPr>
              <a:t>5000</a:t>
            </a:r>
            <a:endParaRPr lang="en-US" sz="1400" dirty="0">
              <a:solidFill>
                <a:srgbClr val="333300"/>
              </a:solidFill>
            </a:endParaRPr>
          </a:p>
        </p:txBody>
      </p:sp>
      <p:sp>
        <p:nvSpPr>
          <p:cNvPr id="28" name="CasellaDiTesto 27">
            <a:extLst>
              <a:ext uri="{FF2B5EF4-FFF2-40B4-BE49-F238E27FC236}">
                <a16:creationId xmlns:a16="http://schemas.microsoft.com/office/drawing/2014/main" id="{7A9A86C6-ED8A-F34E-E271-685DB25FFFEA}"/>
              </a:ext>
            </a:extLst>
          </p:cNvPr>
          <p:cNvSpPr txBox="1"/>
          <p:nvPr/>
        </p:nvSpPr>
        <p:spPr>
          <a:xfrm>
            <a:off x="4500853" y="5288516"/>
            <a:ext cx="587664" cy="307777"/>
          </a:xfrm>
          <a:prstGeom prst="rect">
            <a:avLst/>
          </a:prstGeom>
          <a:solidFill>
            <a:schemeClr val="bg1"/>
          </a:solidFill>
        </p:spPr>
        <p:txBody>
          <a:bodyPr wrap="square" rtlCol="0">
            <a:spAutoFit/>
          </a:bodyPr>
          <a:lstStyle/>
          <a:p>
            <a:r>
              <a:rPr lang="it-IT" sz="1400" dirty="0">
                <a:solidFill>
                  <a:srgbClr val="333300"/>
                </a:solidFill>
              </a:rPr>
              <a:t>5500</a:t>
            </a:r>
            <a:endParaRPr lang="en-US" sz="1400" dirty="0">
              <a:solidFill>
                <a:srgbClr val="333300"/>
              </a:solidFill>
            </a:endParaRPr>
          </a:p>
        </p:txBody>
      </p:sp>
      <p:sp>
        <p:nvSpPr>
          <p:cNvPr id="29" name="CasellaDiTesto 28">
            <a:extLst>
              <a:ext uri="{FF2B5EF4-FFF2-40B4-BE49-F238E27FC236}">
                <a16:creationId xmlns:a16="http://schemas.microsoft.com/office/drawing/2014/main" id="{C2B08244-6AF8-E086-2C24-F3EF1C1487D3}"/>
              </a:ext>
            </a:extLst>
          </p:cNvPr>
          <p:cNvSpPr txBox="1"/>
          <p:nvPr/>
        </p:nvSpPr>
        <p:spPr>
          <a:xfrm>
            <a:off x="5467032" y="5265404"/>
            <a:ext cx="587664" cy="307777"/>
          </a:xfrm>
          <a:prstGeom prst="rect">
            <a:avLst/>
          </a:prstGeom>
          <a:solidFill>
            <a:schemeClr val="bg1"/>
          </a:solidFill>
        </p:spPr>
        <p:txBody>
          <a:bodyPr wrap="square" rtlCol="0">
            <a:spAutoFit/>
          </a:bodyPr>
          <a:lstStyle/>
          <a:p>
            <a:r>
              <a:rPr lang="it-IT" sz="1400" dirty="0">
                <a:solidFill>
                  <a:srgbClr val="333300"/>
                </a:solidFill>
              </a:rPr>
              <a:t>6000</a:t>
            </a:r>
            <a:endParaRPr lang="en-US" sz="1400" dirty="0">
              <a:solidFill>
                <a:srgbClr val="333300"/>
              </a:solidFill>
            </a:endParaRPr>
          </a:p>
        </p:txBody>
      </p:sp>
      <p:sp>
        <p:nvSpPr>
          <p:cNvPr id="30" name="Rettangolo 29">
            <a:extLst>
              <a:ext uri="{FF2B5EF4-FFF2-40B4-BE49-F238E27FC236}">
                <a16:creationId xmlns:a16="http://schemas.microsoft.com/office/drawing/2014/main" id="{6657EDA2-3615-4B4C-EACD-926FB18A1408}"/>
              </a:ext>
            </a:extLst>
          </p:cNvPr>
          <p:cNvSpPr/>
          <p:nvPr/>
        </p:nvSpPr>
        <p:spPr>
          <a:xfrm>
            <a:off x="3147042" y="5288516"/>
            <a:ext cx="363004" cy="202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diritto 33">
            <a:extLst>
              <a:ext uri="{FF2B5EF4-FFF2-40B4-BE49-F238E27FC236}">
                <a16:creationId xmlns:a16="http://schemas.microsoft.com/office/drawing/2014/main" id="{296BB40A-9EBD-21B9-B641-A146EFA2B4EE}"/>
              </a:ext>
            </a:extLst>
          </p:cNvPr>
          <p:cNvCxnSpPr>
            <a:cxnSpLocks/>
          </p:cNvCxnSpPr>
          <p:nvPr/>
        </p:nvCxnSpPr>
        <p:spPr>
          <a:xfrm>
            <a:off x="1902542" y="5246601"/>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36" name="Connettore diritto 35">
            <a:extLst>
              <a:ext uri="{FF2B5EF4-FFF2-40B4-BE49-F238E27FC236}">
                <a16:creationId xmlns:a16="http://schemas.microsoft.com/office/drawing/2014/main" id="{777FF2AE-08BA-B83D-1F11-239C4508296A}"/>
              </a:ext>
            </a:extLst>
          </p:cNvPr>
          <p:cNvCxnSpPr>
            <a:cxnSpLocks/>
          </p:cNvCxnSpPr>
          <p:nvPr/>
        </p:nvCxnSpPr>
        <p:spPr>
          <a:xfrm>
            <a:off x="2853210" y="5246601"/>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37" name="Connettore diritto 36">
            <a:extLst>
              <a:ext uri="{FF2B5EF4-FFF2-40B4-BE49-F238E27FC236}">
                <a16:creationId xmlns:a16="http://schemas.microsoft.com/office/drawing/2014/main" id="{4295AEAD-EBCF-B231-4485-79FAEB6F01C2}"/>
              </a:ext>
            </a:extLst>
          </p:cNvPr>
          <p:cNvCxnSpPr>
            <a:cxnSpLocks/>
          </p:cNvCxnSpPr>
          <p:nvPr/>
        </p:nvCxnSpPr>
        <p:spPr>
          <a:xfrm>
            <a:off x="3779555" y="5246601"/>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38" name="Connettore diritto 37">
            <a:extLst>
              <a:ext uri="{FF2B5EF4-FFF2-40B4-BE49-F238E27FC236}">
                <a16:creationId xmlns:a16="http://schemas.microsoft.com/office/drawing/2014/main" id="{FDB6CB86-8015-C616-724F-95DC17CB0214}"/>
              </a:ext>
            </a:extLst>
          </p:cNvPr>
          <p:cNvCxnSpPr>
            <a:cxnSpLocks/>
          </p:cNvCxnSpPr>
          <p:nvPr/>
        </p:nvCxnSpPr>
        <p:spPr>
          <a:xfrm>
            <a:off x="4794685" y="5246601"/>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39" name="Connettore diritto 38">
            <a:extLst>
              <a:ext uri="{FF2B5EF4-FFF2-40B4-BE49-F238E27FC236}">
                <a16:creationId xmlns:a16="http://schemas.microsoft.com/office/drawing/2014/main" id="{3A5DB780-6B07-78A9-9936-0642F4A706A4}"/>
              </a:ext>
            </a:extLst>
          </p:cNvPr>
          <p:cNvCxnSpPr>
            <a:cxnSpLocks/>
          </p:cNvCxnSpPr>
          <p:nvPr/>
        </p:nvCxnSpPr>
        <p:spPr>
          <a:xfrm>
            <a:off x="5760864" y="5246601"/>
            <a:ext cx="0" cy="83830"/>
          </a:xfrm>
          <a:prstGeom prst="line">
            <a:avLst/>
          </a:prstGeom>
        </p:spPr>
        <p:style>
          <a:lnRef idx="2">
            <a:schemeClr val="dk1"/>
          </a:lnRef>
          <a:fillRef idx="0">
            <a:schemeClr val="dk1"/>
          </a:fillRef>
          <a:effectRef idx="1">
            <a:schemeClr val="dk1"/>
          </a:effectRef>
          <a:fontRef idx="minor">
            <a:schemeClr val="tx1"/>
          </a:fontRef>
        </p:style>
      </p:cxnSp>
      <p:sp>
        <p:nvSpPr>
          <p:cNvPr id="40" name="CasellaDiTesto 39">
            <a:extLst>
              <a:ext uri="{FF2B5EF4-FFF2-40B4-BE49-F238E27FC236}">
                <a16:creationId xmlns:a16="http://schemas.microsoft.com/office/drawing/2014/main" id="{E490752C-5D01-462E-3AED-DCAEF8FF2F78}"/>
              </a:ext>
            </a:extLst>
          </p:cNvPr>
          <p:cNvSpPr txBox="1"/>
          <p:nvPr/>
        </p:nvSpPr>
        <p:spPr>
          <a:xfrm>
            <a:off x="390693" y="5556536"/>
            <a:ext cx="6161094" cy="923330"/>
          </a:xfrm>
          <a:prstGeom prst="rect">
            <a:avLst/>
          </a:prstGeom>
          <a:solidFill>
            <a:schemeClr val="bg1"/>
          </a:solidFill>
        </p:spPr>
        <p:txBody>
          <a:bodyPr wrap="square" rtlCol="0">
            <a:spAutoFit/>
          </a:bodyPr>
          <a:lstStyle/>
          <a:p>
            <a:r>
              <a:rPr lang="it-IT" dirty="0" err="1"/>
              <a:t>Luminescence</a:t>
            </a:r>
            <a:r>
              <a:rPr lang="it-IT" dirty="0"/>
              <a:t> </a:t>
            </a:r>
            <a:r>
              <a:rPr lang="it-IT" dirty="0" err="1"/>
              <a:t>spectrum</a:t>
            </a:r>
            <a:r>
              <a:rPr lang="it-IT" dirty="0"/>
              <a:t>: the points </a:t>
            </a:r>
            <a:r>
              <a:rPr lang="it-IT" dirty="0" err="1"/>
              <a:t>represent</a:t>
            </a:r>
            <a:r>
              <a:rPr lang="it-IT" dirty="0"/>
              <a:t> in </a:t>
            </a:r>
            <a:r>
              <a:rPr lang="it-IT" dirty="0" err="1"/>
              <a:t>arbitrary</a:t>
            </a:r>
            <a:r>
              <a:rPr lang="it-IT" dirty="0"/>
              <a:t> scale the </a:t>
            </a:r>
            <a:r>
              <a:rPr lang="it-IT" dirty="0" err="1"/>
              <a:t>average</a:t>
            </a:r>
            <a:r>
              <a:rPr lang="it-IT" dirty="0"/>
              <a:t> </a:t>
            </a:r>
            <a:r>
              <a:rPr lang="it-IT" dirty="0" err="1"/>
              <a:t>values</a:t>
            </a:r>
            <a:r>
              <a:rPr lang="it-IT" dirty="0"/>
              <a:t> </a:t>
            </a:r>
            <a:r>
              <a:rPr lang="it-IT" dirty="0" err="1"/>
              <a:t>obteined</a:t>
            </a:r>
            <a:r>
              <a:rPr lang="it-IT" dirty="0"/>
              <a:t> in </a:t>
            </a:r>
            <a:r>
              <a:rPr lang="it-IT" dirty="0" err="1"/>
              <a:t>various</a:t>
            </a:r>
            <a:r>
              <a:rPr lang="it-IT" dirty="0"/>
              <a:t> </a:t>
            </a:r>
            <a:r>
              <a:rPr lang="it-IT" dirty="0" err="1"/>
              <a:t>conditions</a:t>
            </a:r>
            <a:r>
              <a:rPr lang="it-IT" dirty="0"/>
              <a:t>, and with </a:t>
            </a:r>
            <a:r>
              <a:rPr lang="it-IT" dirty="0" err="1"/>
              <a:t>various</a:t>
            </a:r>
            <a:r>
              <a:rPr lang="it-IT" dirty="0"/>
              <a:t> </a:t>
            </a:r>
            <a:r>
              <a:rPr lang="it-IT" dirty="0" err="1"/>
              <a:t>kind</a:t>
            </a:r>
            <a:r>
              <a:rPr lang="it-IT" dirty="0"/>
              <a:t> of seedings</a:t>
            </a:r>
          </a:p>
        </p:txBody>
      </p:sp>
      <p:sp>
        <p:nvSpPr>
          <p:cNvPr id="42" name="CasellaDiTesto 41">
            <a:extLst>
              <a:ext uri="{FF2B5EF4-FFF2-40B4-BE49-F238E27FC236}">
                <a16:creationId xmlns:a16="http://schemas.microsoft.com/office/drawing/2014/main" id="{1E6BD11E-BDE2-F201-A87D-F11E7C8C4AE3}"/>
              </a:ext>
            </a:extLst>
          </p:cNvPr>
          <p:cNvSpPr txBox="1"/>
          <p:nvPr/>
        </p:nvSpPr>
        <p:spPr>
          <a:xfrm>
            <a:off x="7099124" y="6100212"/>
            <a:ext cx="4906515" cy="646331"/>
          </a:xfrm>
          <a:prstGeom prst="rect">
            <a:avLst/>
          </a:prstGeom>
          <a:noFill/>
        </p:spPr>
        <p:txBody>
          <a:bodyPr wrap="square" rtlCol="0">
            <a:spAutoFit/>
          </a:bodyPr>
          <a:lstStyle/>
          <a:p>
            <a:r>
              <a:rPr lang="it-IT" dirty="0" err="1"/>
              <a:t>Luminescence</a:t>
            </a:r>
            <a:r>
              <a:rPr lang="it-IT" dirty="0"/>
              <a:t> </a:t>
            </a:r>
            <a:r>
              <a:rPr lang="it-IT" dirty="0" err="1"/>
              <a:t>intensity</a:t>
            </a:r>
            <a:r>
              <a:rPr lang="it-IT" dirty="0"/>
              <a:t> of </a:t>
            </a:r>
            <a:r>
              <a:rPr lang="it-IT" dirty="0" err="1"/>
              <a:t>extracts</a:t>
            </a:r>
            <a:r>
              <a:rPr lang="it-IT" dirty="0"/>
              <a:t> of </a:t>
            </a:r>
            <a:r>
              <a:rPr lang="it-IT" dirty="0" err="1"/>
              <a:t>lentils</a:t>
            </a:r>
            <a:r>
              <a:rPr lang="it-IT" dirty="0"/>
              <a:t> </a:t>
            </a:r>
            <a:r>
              <a:rPr lang="it-IT" dirty="0" err="1"/>
              <a:t>seads</a:t>
            </a:r>
            <a:r>
              <a:rPr lang="it-IT" dirty="0"/>
              <a:t> versus pH </a:t>
            </a:r>
            <a:r>
              <a:rPr lang="it-IT" dirty="0" err="1"/>
              <a:t>values</a:t>
            </a:r>
            <a:endParaRPr lang="it-IT" dirty="0"/>
          </a:p>
        </p:txBody>
      </p:sp>
      <p:sp>
        <p:nvSpPr>
          <p:cNvPr id="43" name="CasellaDiTesto 42">
            <a:extLst>
              <a:ext uri="{FF2B5EF4-FFF2-40B4-BE49-F238E27FC236}">
                <a16:creationId xmlns:a16="http://schemas.microsoft.com/office/drawing/2014/main" id="{9281D854-B458-A34E-13D8-6476AD4397C3}"/>
              </a:ext>
            </a:extLst>
          </p:cNvPr>
          <p:cNvSpPr txBox="1"/>
          <p:nvPr/>
        </p:nvSpPr>
        <p:spPr>
          <a:xfrm>
            <a:off x="11265995" y="5599498"/>
            <a:ext cx="412292" cy="307777"/>
          </a:xfrm>
          <a:prstGeom prst="rect">
            <a:avLst/>
          </a:prstGeom>
          <a:solidFill>
            <a:schemeClr val="bg1"/>
          </a:solidFill>
        </p:spPr>
        <p:txBody>
          <a:bodyPr wrap="none" rtlCol="0">
            <a:spAutoFit/>
          </a:bodyPr>
          <a:lstStyle/>
          <a:p>
            <a:r>
              <a:rPr lang="it-IT" sz="1400" dirty="0">
                <a:solidFill>
                  <a:srgbClr val="333300"/>
                </a:solidFill>
              </a:rPr>
              <a:t>pH</a:t>
            </a:r>
            <a:endParaRPr lang="en-US" sz="1400" dirty="0">
              <a:solidFill>
                <a:srgbClr val="333300"/>
              </a:solidFill>
            </a:endParaRPr>
          </a:p>
        </p:txBody>
      </p:sp>
      <p:sp>
        <p:nvSpPr>
          <p:cNvPr id="44" name="CasellaDiTesto 43">
            <a:extLst>
              <a:ext uri="{FF2B5EF4-FFF2-40B4-BE49-F238E27FC236}">
                <a16:creationId xmlns:a16="http://schemas.microsoft.com/office/drawing/2014/main" id="{E7999485-F042-6C9F-F0EF-8AE4F6E40B5B}"/>
              </a:ext>
            </a:extLst>
          </p:cNvPr>
          <p:cNvSpPr txBox="1"/>
          <p:nvPr/>
        </p:nvSpPr>
        <p:spPr>
          <a:xfrm>
            <a:off x="7014216" y="2883865"/>
            <a:ext cx="482700" cy="307777"/>
          </a:xfrm>
          <a:prstGeom prst="rect">
            <a:avLst/>
          </a:prstGeom>
          <a:solidFill>
            <a:schemeClr val="bg1"/>
          </a:solidFill>
        </p:spPr>
        <p:txBody>
          <a:bodyPr wrap="square" rtlCol="0">
            <a:spAutoFit/>
          </a:bodyPr>
          <a:lstStyle/>
          <a:p>
            <a:r>
              <a:rPr lang="it-IT" sz="1400" dirty="0">
                <a:solidFill>
                  <a:srgbClr val="333300"/>
                </a:solidFill>
              </a:rPr>
              <a:t>100</a:t>
            </a:r>
            <a:endParaRPr lang="en-US" sz="1400" dirty="0">
              <a:solidFill>
                <a:srgbClr val="333300"/>
              </a:solidFill>
            </a:endParaRPr>
          </a:p>
        </p:txBody>
      </p:sp>
      <p:sp>
        <p:nvSpPr>
          <p:cNvPr id="45" name="CasellaDiTesto 44">
            <a:extLst>
              <a:ext uri="{FF2B5EF4-FFF2-40B4-BE49-F238E27FC236}">
                <a16:creationId xmlns:a16="http://schemas.microsoft.com/office/drawing/2014/main" id="{A76F62B0-6909-EAB4-C1BA-33002B5D5AEF}"/>
              </a:ext>
            </a:extLst>
          </p:cNvPr>
          <p:cNvSpPr txBox="1"/>
          <p:nvPr/>
        </p:nvSpPr>
        <p:spPr>
          <a:xfrm>
            <a:off x="7089466" y="3137006"/>
            <a:ext cx="411005" cy="307777"/>
          </a:xfrm>
          <a:prstGeom prst="rect">
            <a:avLst/>
          </a:prstGeom>
          <a:solidFill>
            <a:schemeClr val="bg1"/>
          </a:solidFill>
        </p:spPr>
        <p:txBody>
          <a:bodyPr wrap="square" rtlCol="0">
            <a:spAutoFit/>
          </a:bodyPr>
          <a:lstStyle/>
          <a:p>
            <a:r>
              <a:rPr lang="it-IT" sz="1400" dirty="0">
                <a:solidFill>
                  <a:srgbClr val="333300"/>
                </a:solidFill>
              </a:rPr>
              <a:t>90</a:t>
            </a:r>
            <a:endParaRPr lang="en-US" sz="1400" dirty="0">
              <a:solidFill>
                <a:srgbClr val="333300"/>
              </a:solidFill>
            </a:endParaRPr>
          </a:p>
        </p:txBody>
      </p:sp>
      <p:sp>
        <p:nvSpPr>
          <p:cNvPr id="46" name="CasellaDiTesto 45">
            <a:extLst>
              <a:ext uri="{FF2B5EF4-FFF2-40B4-BE49-F238E27FC236}">
                <a16:creationId xmlns:a16="http://schemas.microsoft.com/office/drawing/2014/main" id="{70D95676-4ED0-95FD-4DCD-664DCF562BAF}"/>
              </a:ext>
            </a:extLst>
          </p:cNvPr>
          <p:cNvSpPr txBox="1"/>
          <p:nvPr/>
        </p:nvSpPr>
        <p:spPr>
          <a:xfrm>
            <a:off x="7085911" y="3403006"/>
            <a:ext cx="411005" cy="307777"/>
          </a:xfrm>
          <a:prstGeom prst="rect">
            <a:avLst/>
          </a:prstGeom>
          <a:solidFill>
            <a:schemeClr val="bg1"/>
          </a:solidFill>
        </p:spPr>
        <p:txBody>
          <a:bodyPr wrap="square" rtlCol="0">
            <a:spAutoFit/>
          </a:bodyPr>
          <a:lstStyle/>
          <a:p>
            <a:r>
              <a:rPr lang="it-IT" sz="1400" dirty="0">
                <a:solidFill>
                  <a:srgbClr val="333300"/>
                </a:solidFill>
              </a:rPr>
              <a:t>80</a:t>
            </a:r>
            <a:endParaRPr lang="en-US" sz="1400" dirty="0">
              <a:solidFill>
                <a:srgbClr val="333300"/>
              </a:solidFill>
            </a:endParaRPr>
          </a:p>
        </p:txBody>
      </p:sp>
      <p:sp>
        <p:nvSpPr>
          <p:cNvPr id="47" name="CasellaDiTesto 46">
            <a:extLst>
              <a:ext uri="{FF2B5EF4-FFF2-40B4-BE49-F238E27FC236}">
                <a16:creationId xmlns:a16="http://schemas.microsoft.com/office/drawing/2014/main" id="{899873FC-9202-81D7-284C-8D2E4FB1E38F}"/>
              </a:ext>
            </a:extLst>
          </p:cNvPr>
          <p:cNvSpPr txBox="1"/>
          <p:nvPr/>
        </p:nvSpPr>
        <p:spPr>
          <a:xfrm>
            <a:off x="7092729" y="3668833"/>
            <a:ext cx="411005" cy="307777"/>
          </a:xfrm>
          <a:prstGeom prst="rect">
            <a:avLst/>
          </a:prstGeom>
          <a:solidFill>
            <a:schemeClr val="bg1"/>
          </a:solidFill>
        </p:spPr>
        <p:txBody>
          <a:bodyPr wrap="square" rtlCol="0">
            <a:spAutoFit/>
          </a:bodyPr>
          <a:lstStyle/>
          <a:p>
            <a:r>
              <a:rPr lang="it-IT" sz="1400" dirty="0">
                <a:solidFill>
                  <a:srgbClr val="333300"/>
                </a:solidFill>
              </a:rPr>
              <a:t>70</a:t>
            </a:r>
            <a:endParaRPr lang="en-US" sz="1400" dirty="0">
              <a:solidFill>
                <a:srgbClr val="333300"/>
              </a:solidFill>
            </a:endParaRPr>
          </a:p>
        </p:txBody>
      </p:sp>
      <p:sp>
        <p:nvSpPr>
          <p:cNvPr id="48" name="CasellaDiTesto 47">
            <a:extLst>
              <a:ext uri="{FF2B5EF4-FFF2-40B4-BE49-F238E27FC236}">
                <a16:creationId xmlns:a16="http://schemas.microsoft.com/office/drawing/2014/main" id="{97A4A645-D783-AC02-A843-3C460BC02AA0}"/>
              </a:ext>
            </a:extLst>
          </p:cNvPr>
          <p:cNvSpPr txBox="1"/>
          <p:nvPr/>
        </p:nvSpPr>
        <p:spPr>
          <a:xfrm>
            <a:off x="7099547" y="3936596"/>
            <a:ext cx="411005" cy="307777"/>
          </a:xfrm>
          <a:prstGeom prst="rect">
            <a:avLst/>
          </a:prstGeom>
          <a:solidFill>
            <a:schemeClr val="bg1"/>
          </a:solidFill>
        </p:spPr>
        <p:txBody>
          <a:bodyPr wrap="square" rtlCol="0">
            <a:spAutoFit/>
          </a:bodyPr>
          <a:lstStyle/>
          <a:p>
            <a:r>
              <a:rPr lang="it-IT" sz="1400" dirty="0">
                <a:solidFill>
                  <a:srgbClr val="333300"/>
                </a:solidFill>
              </a:rPr>
              <a:t>60</a:t>
            </a:r>
            <a:endParaRPr lang="en-US" sz="1400" dirty="0">
              <a:solidFill>
                <a:srgbClr val="333300"/>
              </a:solidFill>
            </a:endParaRPr>
          </a:p>
        </p:txBody>
      </p:sp>
      <p:sp>
        <p:nvSpPr>
          <p:cNvPr id="49" name="CasellaDiTesto 48">
            <a:extLst>
              <a:ext uri="{FF2B5EF4-FFF2-40B4-BE49-F238E27FC236}">
                <a16:creationId xmlns:a16="http://schemas.microsoft.com/office/drawing/2014/main" id="{728C3B3F-C22E-3C15-3CA9-FC395AC11CB4}"/>
              </a:ext>
            </a:extLst>
          </p:cNvPr>
          <p:cNvSpPr txBox="1"/>
          <p:nvPr/>
        </p:nvSpPr>
        <p:spPr>
          <a:xfrm>
            <a:off x="7078477" y="4247425"/>
            <a:ext cx="411005" cy="307777"/>
          </a:xfrm>
          <a:prstGeom prst="rect">
            <a:avLst/>
          </a:prstGeom>
          <a:solidFill>
            <a:schemeClr val="bg1"/>
          </a:solidFill>
        </p:spPr>
        <p:txBody>
          <a:bodyPr wrap="square" rtlCol="0">
            <a:spAutoFit/>
          </a:bodyPr>
          <a:lstStyle/>
          <a:p>
            <a:r>
              <a:rPr lang="it-IT" sz="1400" dirty="0">
                <a:solidFill>
                  <a:srgbClr val="333300"/>
                </a:solidFill>
              </a:rPr>
              <a:t>50</a:t>
            </a:r>
            <a:endParaRPr lang="en-US" sz="1400" dirty="0">
              <a:solidFill>
                <a:srgbClr val="333300"/>
              </a:solidFill>
            </a:endParaRPr>
          </a:p>
        </p:txBody>
      </p:sp>
      <p:sp>
        <p:nvSpPr>
          <p:cNvPr id="50" name="CasellaDiTesto 49">
            <a:extLst>
              <a:ext uri="{FF2B5EF4-FFF2-40B4-BE49-F238E27FC236}">
                <a16:creationId xmlns:a16="http://schemas.microsoft.com/office/drawing/2014/main" id="{2AE0E02F-8907-1AE6-63F1-1299F8B6CAE0}"/>
              </a:ext>
            </a:extLst>
          </p:cNvPr>
          <p:cNvSpPr txBox="1"/>
          <p:nvPr/>
        </p:nvSpPr>
        <p:spPr>
          <a:xfrm>
            <a:off x="7089619" y="4541312"/>
            <a:ext cx="411005" cy="307777"/>
          </a:xfrm>
          <a:prstGeom prst="rect">
            <a:avLst/>
          </a:prstGeom>
          <a:solidFill>
            <a:schemeClr val="bg1"/>
          </a:solidFill>
        </p:spPr>
        <p:txBody>
          <a:bodyPr wrap="square" rtlCol="0">
            <a:spAutoFit/>
          </a:bodyPr>
          <a:lstStyle/>
          <a:p>
            <a:r>
              <a:rPr lang="it-IT" sz="1400" dirty="0">
                <a:solidFill>
                  <a:srgbClr val="333300"/>
                </a:solidFill>
              </a:rPr>
              <a:t>40</a:t>
            </a:r>
            <a:endParaRPr lang="en-US" sz="1400" dirty="0">
              <a:solidFill>
                <a:srgbClr val="333300"/>
              </a:solidFill>
            </a:endParaRPr>
          </a:p>
        </p:txBody>
      </p:sp>
      <p:sp>
        <p:nvSpPr>
          <p:cNvPr id="51" name="CasellaDiTesto 50">
            <a:extLst>
              <a:ext uri="{FF2B5EF4-FFF2-40B4-BE49-F238E27FC236}">
                <a16:creationId xmlns:a16="http://schemas.microsoft.com/office/drawing/2014/main" id="{4381B98B-D413-95F9-8197-0DE7745179D3}"/>
              </a:ext>
            </a:extLst>
          </p:cNvPr>
          <p:cNvSpPr txBox="1"/>
          <p:nvPr/>
        </p:nvSpPr>
        <p:spPr>
          <a:xfrm>
            <a:off x="7080616" y="4805816"/>
            <a:ext cx="411005" cy="307777"/>
          </a:xfrm>
          <a:prstGeom prst="rect">
            <a:avLst/>
          </a:prstGeom>
          <a:solidFill>
            <a:schemeClr val="bg1"/>
          </a:solidFill>
        </p:spPr>
        <p:txBody>
          <a:bodyPr wrap="square" rtlCol="0">
            <a:spAutoFit/>
          </a:bodyPr>
          <a:lstStyle/>
          <a:p>
            <a:r>
              <a:rPr lang="it-IT" sz="1400" dirty="0">
                <a:solidFill>
                  <a:srgbClr val="333300"/>
                </a:solidFill>
              </a:rPr>
              <a:t>30</a:t>
            </a:r>
            <a:endParaRPr lang="en-US" sz="1400" dirty="0">
              <a:solidFill>
                <a:srgbClr val="333300"/>
              </a:solidFill>
            </a:endParaRPr>
          </a:p>
        </p:txBody>
      </p:sp>
      <p:sp>
        <p:nvSpPr>
          <p:cNvPr id="52" name="CasellaDiTesto 51">
            <a:extLst>
              <a:ext uri="{FF2B5EF4-FFF2-40B4-BE49-F238E27FC236}">
                <a16:creationId xmlns:a16="http://schemas.microsoft.com/office/drawing/2014/main" id="{F4151ECB-4449-A06A-0E2D-2B0A5DB6C5F4}"/>
              </a:ext>
            </a:extLst>
          </p:cNvPr>
          <p:cNvSpPr txBox="1"/>
          <p:nvPr/>
        </p:nvSpPr>
        <p:spPr>
          <a:xfrm>
            <a:off x="7099124" y="5086771"/>
            <a:ext cx="411005" cy="307777"/>
          </a:xfrm>
          <a:prstGeom prst="rect">
            <a:avLst/>
          </a:prstGeom>
          <a:solidFill>
            <a:schemeClr val="bg1"/>
          </a:solidFill>
        </p:spPr>
        <p:txBody>
          <a:bodyPr wrap="square" rtlCol="0">
            <a:spAutoFit/>
          </a:bodyPr>
          <a:lstStyle/>
          <a:p>
            <a:r>
              <a:rPr lang="it-IT" sz="1400" dirty="0">
                <a:solidFill>
                  <a:srgbClr val="333300"/>
                </a:solidFill>
              </a:rPr>
              <a:t>20</a:t>
            </a:r>
            <a:endParaRPr lang="en-US" sz="1400" dirty="0">
              <a:solidFill>
                <a:srgbClr val="333300"/>
              </a:solidFill>
            </a:endParaRPr>
          </a:p>
        </p:txBody>
      </p:sp>
      <p:sp>
        <p:nvSpPr>
          <p:cNvPr id="53" name="CasellaDiTesto 52">
            <a:extLst>
              <a:ext uri="{FF2B5EF4-FFF2-40B4-BE49-F238E27FC236}">
                <a16:creationId xmlns:a16="http://schemas.microsoft.com/office/drawing/2014/main" id="{845EC680-6A61-919B-9BE1-CBD51D8A5754}"/>
              </a:ext>
            </a:extLst>
          </p:cNvPr>
          <p:cNvSpPr txBox="1"/>
          <p:nvPr/>
        </p:nvSpPr>
        <p:spPr>
          <a:xfrm>
            <a:off x="7099124" y="5366102"/>
            <a:ext cx="411005" cy="307777"/>
          </a:xfrm>
          <a:prstGeom prst="rect">
            <a:avLst/>
          </a:prstGeom>
          <a:solidFill>
            <a:schemeClr val="bg1"/>
          </a:solidFill>
        </p:spPr>
        <p:txBody>
          <a:bodyPr wrap="square" rtlCol="0">
            <a:spAutoFit/>
          </a:bodyPr>
          <a:lstStyle/>
          <a:p>
            <a:r>
              <a:rPr lang="it-IT" sz="1400" dirty="0">
                <a:solidFill>
                  <a:srgbClr val="333300"/>
                </a:solidFill>
              </a:rPr>
              <a:t>10</a:t>
            </a:r>
            <a:endParaRPr lang="en-US" sz="1400" dirty="0">
              <a:solidFill>
                <a:srgbClr val="333300"/>
              </a:solidFill>
            </a:endParaRPr>
          </a:p>
        </p:txBody>
      </p:sp>
      <p:sp>
        <p:nvSpPr>
          <p:cNvPr id="54" name="CasellaDiTesto 53">
            <a:extLst>
              <a:ext uri="{FF2B5EF4-FFF2-40B4-BE49-F238E27FC236}">
                <a16:creationId xmlns:a16="http://schemas.microsoft.com/office/drawing/2014/main" id="{AFFE8704-FD7A-F82E-62FE-B07AEF9E1F0C}"/>
              </a:ext>
            </a:extLst>
          </p:cNvPr>
          <p:cNvSpPr txBox="1"/>
          <p:nvPr/>
        </p:nvSpPr>
        <p:spPr>
          <a:xfrm>
            <a:off x="7234119" y="5671329"/>
            <a:ext cx="264714" cy="307777"/>
          </a:xfrm>
          <a:prstGeom prst="rect">
            <a:avLst/>
          </a:prstGeom>
          <a:solidFill>
            <a:schemeClr val="bg1"/>
          </a:solidFill>
        </p:spPr>
        <p:txBody>
          <a:bodyPr wrap="square" rtlCol="0">
            <a:spAutoFit/>
          </a:bodyPr>
          <a:lstStyle/>
          <a:p>
            <a:r>
              <a:rPr lang="it-IT" sz="1400" dirty="0">
                <a:solidFill>
                  <a:srgbClr val="333300"/>
                </a:solidFill>
              </a:rPr>
              <a:t>0</a:t>
            </a:r>
            <a:endParaRPr lang="en-US" sz="1400" dirty="0">
              <a:solidFill>
                <a:srgbClr val="333300"/>
              </a:solidFill>
            </a:endParaRPr>
          </a:p>
        </p:txBody>
      </p:sp>
      <p:cxnSp>
        <p:nvCxnSpPr>
          <p:cNvPr id="55" name="Connettore diritto 54">
            <a:extLst>
              <a:ext uri="{FF2B5EF4-FFF2-40B4-BE49-F238E27FC236}">
                <a16:creationId xmlns:a16="http://schemas.microsoft.com/office/drawing/2014/main" id="{830072C2-C9B3-19B2-377C-B5099F8E72B0}"/>
              </a:ext>
            </a:extLst>
          </p:cNvPr>
          <p:cNvCxnSpPr/>
          <p:nvPr/>
        </p:nvCxnSpPr>
        <p:spPr>
          <a:xfrm>
            <a:off x="7429903" y="3039276"/>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56" name="Connettore diritto 55">
            <a:extLst>
              <a:ext uri="{FF2B5EF4-FFF2-40B4-BE49-F238E27FC236}">
                <a16:creationId xmlns:a16="http://schemas.microsoft.com/office/drawing/2014/main" id="{C66FF135-0C59-28E3-1B27-9363648417B5}"/>
              </a:ext>
            </a:extLst>
          </p:cNvPr>
          <p:cNvCxnSpPr/>
          <p:nvPr/>
        </p:nvCxnSpPr>
        <p:spPr>
          <a:xfrm>
            <a:off x="7449369" y="3290894"/>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57" name="Connettore diritto 56">
            <a:extLst>
              <a:ext uri="{FF2B5EF4-FFF2-40B4-BE49-F238E27FC236}">
                <a16:creationId xmlns:a16="http://schemas.microsoft.com/office/drawing/2014/main" id="{CD4D3D89-3D7C-E306-0087-53E939675358}"/>
              </a:ext>
            </a:extLst>
          </p:cNvPr>
          <p:cNvCxnSpPr/>
          <p:nvPr/>
        </p:nvCxnSpPr>
        <p:spPr>
          <a:xfrm>
            <a:off x="7449369" y="3571253"/>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58" name="Connettore diritto 57">
            <a:extLst>
              <a:ext uri="{FF2B5EF4-FFF2-40B4-BE49-F238E27FC236}">
                <a16:creationId xmlns:a16="http://schemas.microsoft.com/office/drawing/2014/main" id="{A227FD9C-EA08-CFDD-780B-46B9BC56CC6C}"/>
              </a:ext>
            </a:extLst>
          </p:cNvPr>
          <p:cNvCxnSpPr/>
          <p:nvPr/>
        </p:nvCxnSpPr>
        <p:spPr>
          <a:xfrm>
            <a:off x="7429903" y="3823689"/>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59" name="Connettore diritto 58">
            <a:extLst>
              <a:ext uri="{FF2B5EF4-FFF2-40B4-BE49-F238E27FC236}">
                <a16:creationId xmlns:a16="http://schemas.microsoft.com/office/drawing/2014/main" id="{E31B9E89-93EB-B58A-DC4E-D40092B23837}"/>
              </a:ext>
            </a:extLst>
          </p:cNvPr>
          <p:cNvCxnSpPr/>
          <p:nvPr/>
        </p:nvCxnSpPr>
        <p:spPr>
          <a:xfrm>
            <a:off x="7449369" y="4090484"/>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60" name="Connettore diritto 59">
            <a:extLst>
              <a:ext uri="{FF2B5EF4-FFF2-40B4-BE49-F238E27FC236}">
                <a16:creationId xmlns:a16="http://schemas.microsoft.com/office/drawing/2014/main" id="{2E1BF0B4-0443-68F6-A955-A5B8AD3B9D0D}"/>
              </a:ext>
            </a:extLst>
          </p:cNvPr>
          <p:cNvCxnSpPr/>
          <p:nvPr/>
        </p:nvCxnSpPr>
        <p:spPr>
          <a:xfrm>
            <a:off x="7429903" y="4392553"/>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61" name="Connettore diritto 60">
            <a:extLst>
              <a:ext uri="{FF2B5EF4-FFF2-40B4-BE49-F238E27FC236}">
                <a16:creationId xmlns:a16="http://schemas.microsoft.com/office/drawing/2014/main" id="{1BD8491F-04F0-B86F-2147-A064889A6EA5}"/>
              </a:ext>
            </a:extLst>
          </p:cNvPr>
          <p:cNvCxnSpPr/>
          <p:nvPr/>
        </p:nvCxnSpPr>
        <p:spPr>
          <a:xfrm>
            <a:off x="7429903" y="4695200"/>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62" name="Connettore diritto 61">
            <a:extLst>
              <a:ext uri="{FF2B5EF4-FFF2-40B4-BE49-F238E27FC236}">
                <a16:creationId xmlns:a16="http://schemas.microsoft.com/office/drawing/2014/main" id="{BC664361-C27C-6C56-F92D-790FC7100012}"/>
              </a:ext>
            </a:extLst>
          </p:cNvPr>
          <p:cNvCxnSpPr/>
          <p:nvPr/>
        </p:nvCxnSpPr>
        <p:spPr>
          <a:xfrm>
            <a:off x="7449369" y="4959704"/>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63" name="Connettore diritto 62">
            <a:extLst>
              <a:ext uri="{FF2B5EF4-FFF2-40B4-BE49-F238E27FC236}">
                <a16:creationId xmlns:a16="http://schemas.microsoft.com/office/drawing/2014/main" id="{2410BF84-0B9A-A5D5-B8B5-6990803CE459}"/>
              </a:ext>
            </a:extLst>
          </p:cNvPr>
          <p:cNvCxnSpPr/>
          <p:nvPr/>
        </p:nvCxnSpPr>
        <p:spPr>
          <a:xfrm>
            <a:off x="7449369" y="5240659"/>
            <a:ext cx="80226" cy="0"/>
          </a:xfrm>
          <a:prstGeom prst="line">
            <a:avLst/>
          </a:prstGeom>
        </p:spPr>
        <p:style>
          <a:lnRef idx="2">
            <a:schemeClr val="dk1"/>
          </a:lnRef>
          <a:fillRef idx="0">
            <a:schemeClr val="dk1"/>
          </a:fillRef>
          <a:effectRef idx="1">
            <a:schemeClr val="dk1"/>
          </a:effectRef>
          <a:fontRef idx="minor">
            <a:schemeClr val="tx1"/>
          </a:fontRef>
        </p:style>
      </p:cxnSp>
      <p:cxnSp>
        <p:nvCxnSpPr>
          <p:cNvPr id="64" name="Connettore diritto 63">
            <a:extLst>
              <a:ext uri="{FF2B5EF4-FFF2-40B4-BE49-F238E27FC236}">
                <a16:creationId xmlns:a16="http://schemas.microsoft.com/office/drawing/2014/main" id="{13E91187-6086-210A-E457-2508DE93BC95}"/>
              </a:ext>
            </a:extLst>
          </p:cNvPr>
          <p:cNvCxnSpPr/>
          <p:nvPr/>
        </p:nvCxnSpPr>
        <p:spPr>
          <a:xfrm>
            <a:off x="7449369" y="5499626"/>
            <a:ext cx="80226" cy="0"/>
          </a:xfrm>
          <a:prstGeom prst="line">
            <a:avLst/>
          </a:prstGeom>
        </p:spPr>
        <p:style>
          <a:lnRef idx="2">
            <a:schemeClr val="dk1"/>
          </a:lnRef>
          <a:fillRef idx="0">
            <a:schemeClr val="dk1"/>
          </a:fillRef>
          <a:effectRef idx="1">
            <a:schemeClr val="dk1"/>
          </a:effectRef>
          <a:fontRef idx="minor">
            <a:schemeClr val="tx1"/>
          </a:fontRef>
        </p:style>
      </p:cxnSp>
      <p:sp>
        <p:nvSpPr>
          <p:cNvPr id="65" name="CasellaDiTesto 64">
            <a:extLst>
              <a:ext uri="{FF2B5EF4-FFF2-40B4-BE49-F238E27FC236}">
                <a16:creationId xmlns:a16="http://schemas.microsoft.com/office/drawing/2014/main" id="{FCA4932F-BD24-33A2-A583-C1B86FE566E9}"/>
              </a:ext>
            </a:extLst>
          </p:cNvPr>
          <p:cNvSpPr txBox="1"/>
          <p:nvPr/>
        </p:nvSpPr>
        <p:spPr>
          <a:xfrm>
            <a:off x="7560149" y="5825217"/>
            <a:ext cx="264714" cy="307777"/>
          </a:xfrm>
          <a:prstGeom prst="rect">
            <a:avLst/>
          </a:prstGeom>
          <a:solidFill>
            <a:schemeClr val="bg1"/>
          </a:solidFill>
        </p:spPr>
        <p:txBody>
          <a:bodyPr wrap="square" rtlCol="0">
            <a:spAutoFit/>
          </a:bodyPr>
          <a:lstStyle/>
          <a:p>
            <a:r>
              <a:rPr lang="it-IT" sz="1400" dirty="0">
                <a:solidFill>
                  <a:srgbClr val="333300"/>
                </a:solidFill>
              </a:rPr>
              <a:t>4</a:t>
            </a:r>
            <a:endParaRPr lang="en-US" sz="1400" dirty="0">
              <a:solidFill>
                <a:srgbClr val="333300"/>
              </a:solidFill>
            </a:endParaRPr>
          </a:p>
        </p:txBody>
      </p:sp>
      <p:sp>
        <p:nvSpPr>
          <p:cNvPr id="66" name="CasellaDiTesto 65">
            <a:extLst>
              <a:ext uri="{FF2B5EF4-FFF2-40B4-BE49-F238E27FC236}">
                <a16:creationId xmlns:a16="http://schemas.microsoft.com/office/drawing/2014/main" id="{65A4DE16-512C-D6CC-5C55-C2DEF8F430EF}"/>
              </a:ext>
            </a:extLst>
          </p:cNvPr>
          <p:cNvSpPr txBox="1"/>
          <p:nvPr/>
        </p:nvSpPr>
        <p:spPr>
          <a:xfrm>
            <a:off x="8017089" y="5825217"/>
            <a:ext cx="264714" cy="307777"/>
          </a:xfrm>
          <a:prstGeom prst="rect">
            <a:avLst/>
          </a:prstGeom>
          <a:solidFill>
            <a:schemeClr val="bg1"/>
          </a:solidFill>
        </p:spPr>
        <p:txBody>
          <a:bodyPr wrap="square" rtlCol="0">
            <a:spAutoFit/>
          </a:bodyPr>
          <a:lstStyle/>
          <a:p>
            <a:r>
              <a:rPr lang="it-IT" sz="1400" dirty="0">
                <a:solidFill>
                  <a:srgbClr val="333300"/>
                </a:solidFill>
              </a:rPr>
              <a:t>5</a:t>
            </a:r>
            <a:endParaRPr lang="en-US" sz="1400" dirty="0">
              <a:solidFill>
                <a:srgbClr val="333300"/>
              </a:solidFill>
            </a:endParaRPr>
          </a:p>
        </p:txBody>
      </p:sp>
      <p:sp>
        <p:nvSpPr>
          <p:cNvPr id="67" name="CasellaDiTesto 66">
            <a:extLst>
              <a:ext uri="{FF2B5EF4-FFF2-40B4-BE49-F238E27FC236}">
                <a16:creationId xmlns:a16="http://schemas.microsoft.com/office/drawing/2014/main" id="{140E7182-224E-C9D6-7B4C-793C15E1F3B8}"/>
              </a:ext>
            </a:extLst>
          </p:cNvPr>
          <p:cNvSpPr txBox="1"/>
          <p:nvPr/>
        </p:nvSpPr>
        <p:spPr>
          <a:xfrm>
            <a:off x="8465341" y="5827871"/>
            <a:ext cx="264714" cy="307777"/>
          </a:xfrm>
          <a:prstGeom prst="rect">
            <a:avLst/>
          </a:prstGeom>
          <a:solidFill>
            <a:schemeClr val="bg1"/>
          </a:solidFill>
        </p:spPr>
        <p:txBody>
          <a:bodyPr wrap="square" rtlCol="0">
            <a:spAutoFit/>
          </a:bodyPr>
          <a:lstStyle/>
          <a:p>
            <a:r>
              <a:rPr lang="it-IT" sz="1400" dirty="0">
                <a:solidFill>
                  <a:srgbClr val="333300"/>
                </a:solidFill>
              </a:rPr>
              <a:t>6</a:t>
            </a:r>
            <a:endParaRPr lang="en-US" sz="1400" dirty="0">
              <a:solidFill>
                <a:srgbClr val="333300"/>
              </a:solidFill>
            </a:endParaRPr>
          </a:p>
        </p:txBody>
      </p:sp>
      <p:sp>
        <p:nvSpPr>
          <p:cNvPr id="68" name="CasellaDiTesto 67">
            <a:extLst>
              <a:ext uri="{FF2B5EF4-FFF2-40B4-BE49-F238E27FC236}">
                <a16:creationId xmlns:a16="http://schemas.microsoft.com/office/drawing/2014/main" id="{64D4DA7D-C716-454B-E212-66BFE9CB9352}"/>
              </a:ext>
            </a:extLst>
          </p:cNvPr>
          <p:cNvSpPr txBox="1"/>
          <p:nvPr/>
        </p:nvSpPr>
        <p:spPr>
          <a:xfrm>
            <a:off x="8908771" y="5841514"/>
            <a:ext cx="264714" cy="307777"/>
          </a:xfrm>
          <a:prstGeom prst="rect">
            <a:avLst/>
          </a:prstGeom>
          <a:solidFill>
            <a:schemeClr val="bg1"/>
          </a:solidFill>
        </p:spPr>
        <p:txBody>
          <a:bodyPr wrap="square" rtlCol="0">
            <a:spAutoFit/>
          </a:bodyPr>
          <a:lstStyle/>
          <a:p>
            <a:r>
              <a:rPr lang="en-US" sz="1400" dirty="0">
                <a:solidFill>
                  <a:srgbClr val="333300"/>
                </a:solidFill>
              </a:rPr>
              <a:t>7</a:t>
            </a:r>
          </a:p>
        </p:txBody>
      </p:sp>
      <p:sp>
        <p:nvSpPr>
          <p:cNvPr id="69" name="CasellaDiTesto 68">
            <a:extLst>
              <a:ext uri="{FF2B5EF4-FFF2-40B4-BE49-F238E27FC236}">
                <a16:creationId xmlns:a16="http://schemas.microsoft.com/office/drawing/2014/main" id="{1E0D42BB-987B-DF41-7DAF-D16AEB4CE418}"/>
              </a:ext>
            </a:extLst>
          </p:cNvPr>
          <p:cNvSpPr txBox="1"/>
          <p:nvPr/>
        </p:nvSpPr>
        <p:spPr>
          <a:xfrm>
            <a:off x="9349608" y="5841513"/>
            <a:ext cx="264714" cy="307777"/>
          </a:xfrm>
          <a:prstGeom prst="rect">
            <a:avLst/>
          </a:prstGeom>
          <a:solidFill>
            <a:schemeClr val="bg1"/>
          </a:solidFill>
        </p:spPr>
        <p:txBody>
          <a:bodyPr wrap="square" rtlCol="0">
            <a:spAutoFit/>
          </a:bodyPr>
          <a:lstStyle/>
          <a:p>
            <a:r>
              <a:rPr lang="en-US" sz="1400" dirty="0">
                <a:solidFill>
                  <a:srgbClr val="333300"/>
                </a:solidFill>
              </a:rPr>
              <a:t>8</a:t>
            </a:r>
          </a:p>
        </p:txBody>
      </p:sp>
      <p:sp>
        <p:nvSpPr>
          <p:cNvPr id="70" name="CasellaDiTesto 69">
            <a:extLst>
              <a:ext uri="{FF2B5EF4-FFF2-40B4-BE49-F238E27FC236}">
                <a16:creationId xmlns:a16="http://schemas.microsoft.com/office/drawing/2014/main" id="{8BE326DD-7FCC-8B9C-EC03-EAB8926C89FE}"/>
              </a:ext>
            </a:extLst>
          </p:cNvPr>
          <p:cNvSpPr txBox="1"/>
          <p:nvPr/>
        </p:nvSpPr>
        <p:spPr>
          <a:xfrm>
            <a:off x="9806191" y="5810679"/>
            <a:ext cx="264714" cy="307777"/>
          </a:xfrm>
          <a:prstGeom prst="rect">
            <a:avLst/>
          </a:prstGeom>
          <a:solidFill>
            <a:schemeClr val="bg1"/>
          </a:solidFill>
        </p:spPr>
        <p:txBody>
          <a:bodyPr wrap="square" rtlCol="0">
            <a:spAutoFit/>
          </a:bodyPr>
          <a:lstStyle/>
          <a:p>
            <a:r>
              <a:rPr lang="it-IT" sz="1400" dirty="0">
                <a:solidFill>
                  <a:srgbClr val="333300"/>
                </a:solidFill>
              </a:rPr>
              <a:t>9</a:t>
            </a:r>
            <a:endParaRPr lang="en-US" sz="1400" dirty="0">
              <a:solidFill>
                <a:srgbClr val="333300"/>
              </a:solidFill>
            </a:endParaRPr>
          </a:p>
        </p:txBody>
      </p:sp>
      <p:sp>
        <p:nvSpPr>
          <p:cNvPr id="71" name="CasellaDiTesto 70">
            <a:extLst>
              <a:ext uri="{FF2B5EF4-FFF2-40B4-BE49-F238E27FC236}">
                <a16:creationId xmlns:a16="http://schemas.microsoft.com/office/drawing/2014/main" id="{77A514F6-3E43-B31B-803E-79196DDB50AC}"/>
              </a:ext>
            </a:extLst>
          </p:cNvPr>
          <p:cNvSpPr txBox="1"/>
          <p:nvPr/>
        </p:nvSpPr>
        <p:spPr>
          <a:xfrm>
            <a:off x="10212001" y="5810678"/>
            <a:ext cx="407243" cy="307777"/>
          </a:xfrm>
          <a:prstGeom prst="rect">
            <a:avLst/>
          </a:prstGeom>
          <a:solidFill>
            <a:schemeClr val="bg1"/>
          </a:solidFill>
        </p:spPr>
        <p:txBody>
          <a:bodyPr wrap="square" rtlCol="0">
            <a:spAutoFit/>
          </a:bodyPr>
          <a:lstStyle/>
          <a:p>
            <a:r>
              <a:rPr lang="en-US" sz="1400" dirty="0">
                <a:solidFill>
                  <a:srgbClr val="333300"/>
                </a:solidFill>
              </a:rPr>
              <a:t>10</a:t>
            </a:r>
          </a:p>
        </p:txBody>
      </p:sp>
      <p:sp>
        <p:nvSpPr>
          <p:cNvPr id="72" name="CasellaDiTesto 71">
            <a:extLst>
              <a:ext uri="{FF2B5EF4-FFF2-40B4-BE49-F238E27FC236}">
                <a16:creationId xmlns:a16="http://schemas.microsoft.com/office/drawing/2014/main" id="{DC966B1F-7C21-3797-505A-EA65BC6F1805}"/>
              </a:ext>
            </a:extLst>
          </p:cNvPr>
          <p:cNvSpPr txBox="1"/>
          <p:nvPr/>
        </p:nvSpPr>
        <p:spPr>
          <a:xfrm>
            <a:off x="10657728" y="5817165"/>
            <a:ext cx="388193" cy="307777"/>
          </a:xfrm>
          <a:prstGeom prst="rect">
            <a:avLst/>
          </a:prstGeom>
          <a:solidFill>
            <a:schemeClr val="bg1"/>
          </a:solidFill>
        </p:spPr>
        <p:txBody>
          <a:bodyPr wrap="square" rtlCol="0">
            <a:spAutoFit/>
          </a:bodyPr>
          <a:lstStyle/>
          <a:p>
            <a:r>
              <a:rPr lang="en-US" sz="1400" dirty="0">
                <a:solidFill>
                  <a:srgbClr val="333300"/>
                </a:solidFill>
              </a:rPr>
              <a:t>11</a:t>
            </a:r>
          </a:p>
        </p:txBody>
      </p:sp>
      <p:cxnSp>
        <p:nvCxnSpPr>
          <p:cNvPr id="73" name="Connettore diritto 72">
            <a:extLst>
              <a:ext uri="{FF2B5EF4-FFF2-40B4-BE49-F238E27FC236}">
                <a16:creationId xmlns:a16="http://schemas.microsoft.com/office/drawing/2014/main" id="{59EB9663-CAF4-26A3-5803-A17C1201FE90}"/>
              </a:ext>
            </a:extLst>
          </p:cNvPr>
          <p:cNvCxnSpPr>
            <a:cxnSpLocks/>
          </p:cNvCxnSpPr>
          <p:nvPr/>
        </p:nvCxnSpPr>
        <p:spPr>
          <a:xfrm>
            <a:off x="7700537" y="5757684"/>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74" name="Connettore diritto 73">
            <a:extLst>
              <a:ext uri="{FF2B5EF4-FFF2-40B4-BE49-F238E27FC236}">
                <a16:creationId xmlns:a16="http://schemas.microsoft.com/office/drawing/2014/main" id="{30672D9D-8345-08C6-2553-C00DCA581499}"/>
              </a:ext>
            </a:extLst>
          </p:cNvPr>
          <p:cNvCxnSpPr>
            <a:cxnSpLocks/>
          </p:cNvCxnSpPr>
          <p:nvPr/>
        </p:nvCxnSpPr>
        <p:spPr>
          <a:xfrm>
            <a:off x="8149446" y="5775250"/>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75" name="Connettore diritto 74">
            <a:extLst>
              <a:ext uri="{FF2B5EF4-FFF2-40B4-BE49-F238E27FC236}">
                <a16:creationId xmlns:a16="http://schemas.microsoft.com/office/drawing/2014/main" id="{494E02BD-21FD-252E-004A-C58B01C2B5AB}"/>
              </a:ext>
            </a:extLst>
          </p:cNvPr>
          <p:cNvCxnSpPr>
            <a:cxnSpLocks/>
          </p:cNvCxnSpPr>
          <p:nvPr/>
        </p:nvCxnSpPr>
        <p:spPr>
          <a:xfrm>
            <a:off x="8597321" y="5788132"/>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76" name="Connettore diritto 75">
            <a:extLst>
              <a:ext uri="{FF2B5EF4-FFF2-40B4-BE49-F238E27FC236}">
                <a16:creationId xmlns:a16="http://schemas.microsoft.com/office/drawing/2014/main" id="{7D21FA9D-1E7F-9830-66D6-DF4D1C9AE4F3}"/>
              </a:ext>
            </a:extLst>
          </p:cNvPr>
          <p:cNvCxnSpPr>
            <a:cxnSpLocks/>
          </p:cNvCxnSpPr>
          <p:nvPr/>
        </p:nvCxnSpPr>
        <p:spPr>
          <a:xfrm>
            <a:off x="9064716" y="5778279"/>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77" name="Connettore diritto 76">
            <a:extLst>
              <a:ext uri="{FF2B5EF4-FFF2-40B4-BE49-F238E27FC236}">
                <a16:creationId xmlns:a16="http://schemas.microsoft.com/office/drawing/2014/main" id="{2DD31503-0FE1-BB24-CBE5-5C8F941171EA}"/>
              </a:ext>
            </a:extLst>
          </p:cNvPr>
          <p:cNvCxnSpPr>
            <a:cxnSpLocks/>
          </p:cNvCxnSpPr>
          <p:nvPr/>
        </p:nvCxnSpPr>
        <p:spPr>
          <a:xfrm>
            <a:off x="9481965" y="5788007"/>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78" name="Connettore diritto 77">
            <a:extLst>
              <a:ext uri="{FF2B5EF4-FFF2-40B4-BE49-F238E27FC236}">
                <a16:creationId xmlns:a16="http://schemas.microsoft.com/office/drawing/2014/main" id="{D74FD9C1-D94C-07AD-C5BD-443C9F4A9B21}"/>
              </a:ext>
            </a:extLst>
          </p:cNvPr>
          <p:cNvCxnSpPr>
            <a:cxnSpLocks/>
          </p:cNvCxnSpPr>
          <p:nvPr/>
        </p:nvCxnSpPr>
        <p:spPr>
          <a:xfrm>
            <a:off x="9938548" y="5757684"/>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79" name="Connettore diritto 78">
            <a:extLst>
              <a:ext uri="{FF2B5EF4-FFF2-40B4-BE49-F238E27FC236}">
                <a16:creationId xmlns:a16="http://schemas.microsoft.com/office/drawing/2014/main" id="{E8070849-FC55-8A9E-724A-7500CC08F93B}"/>
              </a:ext>
            </a:extLst>
          </p:cNvPr>
          <p:cNvCxnSpPr>
            <a:cxnSpLocks/>
          </p:cNvCxnSpPr>
          <p:nvPr/>
        </p:nvCxnSpPr>
        <p:spPr>
          <a:xfrm>
            <a:off x="10415622" y="5768763"/>
            <a:ext cx="0" cy="83830"/>
          </a:xfrm>
          <a:prstGeom prst="line">
            <a:avLst/>
          </a:prstGeom>
        </p:spPr>
        <p:style>
          <a:lnRef idx="2">
            <a:schemeClr val="dk1"/>
          </a:lnRef>
          <a:fillRef idx="0">
            <a:schemeClr val="dk1"/>
          </a:fillRef>
          <a:effectRef idx="1">
            <a:schemeClr val="dk1"/>
          </a:effectRef>
          <a:fontRef idx="minor">
            <a:schemeClr val="tx1"/>
          </a:fontRef>
        </p:style>
      </p:cxnSp>
      <p:cxnSp>
        <p:nvCxnSpPr>
          <p:cNvPr id="80" name="Connettore diritto 79">
            <a:extLst>
              <a:ext uri="{FF2B5EF4-FFF2-40B4-BE49-F238E27FC236}">
                <a16:creationId xmlns:a16="http://schemas.microsoft.com/office/drawing/2014/main" id="{0A41B869-348E-19FF-9268-CF4AFA95BFC7}"/>
              </a:ext>
            </a:extLst>
          </p:cNvPr>
          <p:cNvCxnSpPr>
            <a:cxnSpLocks/>
          </p:cNvCxnSpPr>
          <p:nvPr/>
        </p:nvCxnSpPr>
        <p:spPr>
          <a:xfrm>
            <a:off x="10847580" y="5775250"/>
            <a:ext cx="0" cy="8383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66601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2824</TotalTime>
  <Words>5428</Words>
  <Application>Microsoft Office PowerPoint</Application>
  <PresentationFormat>Widescreen</PresentationFormat>
  <Paragraphs>468</Paragraphs>
  <Slides>52</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52</vt:i4>
      </vt:variant>
    </vt:vector>
  </HeadingPairs>
  <TitlesOfParts>
    <vt:vector size="62" baseType="lpstr">
      <vt:lpstr>Aptos</vt:lpstr>
      <vt:lpstr>Aptos Display</vt:lpstr>
      <vt:lpstr>Arial</vt:lpstr>
      <vt:lpstr>Cambria Math</vt:lpstr>
      <vt:lpstr>GyrePagellaMathJax_Main</vt:lpstr>
      <vt:lpstr>GyrePagellaMathJax_Normal</vt:lpstr>
      <vt:lpstr>Symbol</vt:lpstr>
      <vt:lpstr>Times New Roman</vt:lpstr>
      <vt:lpstr>Wingdings</vt:lpstr>
      <vt:lpstr>Tema di Office</vt:lpstr>
      <vt:lpstr>Biophotons: a hard problem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Luca De Paolis</dc:creator>
  <cp:lastModifiedBy>Luca De Paolis</cp:lastModifiedBy>
  <cp:revision>8</cp:revision>
  <dcterms:created xsi:type="dcterms:W3CDTF">2024-06-01T10:26:15Z</dcterms:created>
  <dcterms:modified xsi:type="dcterms:W3CDTF">2024-06-03T14:27:20Z</dcterms:modified>
</cp:coreProperties>
</file>