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342" r:id="rId3"/>
    <p:sldId id="337" r:id="rId4"/>
    <p:sldId id="343" r:id="rId5"/>
    <p:sldId id="338" r:id="rId6"/>
    <p:sldId id="339" r:id="rId7"/>
    <p:sldId id="344" r:id="rId8"/>
    <p:sldId id="353" r:id="rId9"/>
    <p:sldId id="346" r:id="rId10"/>
    <p:sldId id="347" r:id="rId11"/>
    <p:sldId id="354" r:id="rId12"/>
    <p:sldId id="355" r:id="rId13"/>
    <p:sldId id="356" r:id="rId14"/>
    <p:sldId id="357" r:id="rId15"/>
    <p:sldId id="358" r:id="rId16"/>
    <p:sldId id="360" r:id="rId17"/>
    <p:sldId id="362" r:id="rId18"/>
    <p:sldId id="320" r:id="rId19"/>
    <p:sldId id="361" r:id="rId20"/>
    <p:sldId id="359" r:id="rId21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DBD"/>
    <a:srgbClr val="2E2EFF"/>
    <a:srgbClr val="2121FF"/>
    <a:srgbClr val="7E007E"/>
    <a:srgbClr val="B2B21C"/>
    <a:srgbClr val="FF7D00"/>
    <a:srgbClr val="EAA054"/>
    <a:srgbClr val="89AFF6"/>
    <a:srgbClr val="2F6DA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9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9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16182E-F148-443F-9A4E-B46C560718B5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ABB0541-DDAB-4CB9-B19F-4D772B623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35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38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42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07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06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82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39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27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27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6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70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18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00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26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99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2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2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58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37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21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0541-DDAB-4CB9-B19F-4D772B6236E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11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20AA6-A62A-AF51-B767-EE90BC2BE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13667E-177B-A133-955E-208B6B2A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225311-D815-3C68-CB3A-698CEA7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3637F-4627-8348-430D-363872DE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24489-0608-3CE3-5A07-E109F4AB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12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02FF5-4230-2BD5-6510-EA7A9EBA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27A7D6-B6B6-CF12-1B89-77E8FE359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C49A1-0793-ECD0-1008-37C57D2D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A4E1E5-02FC-40EC-37FF-FBB1B39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6C22A1-3D0E-22C2-CD2C-C62EADDD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2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0B13A-EF9A-F277-861F-FFD1C3D51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C47310-F8CB-E47A-27BB-7A0F5351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9B82CE-C42D-488B-1C1C-18100886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71E180-C127-01AE-AA59-CC856A16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17EA1C-F05C-19E7-EF9C-D9D276D6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5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5404A-FB34-ABA3-BE07-9047092E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36821-2291-B51E-DA62-E62EDA8B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49BA5-329D-AC11-8CBB-AF670091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8C51FE-54F6-EC23-DB98-8BE965A3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52D54-37F4-3B95-9DC9-A4AB574D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82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5E2A6-2D72-B114-38F7-9B81D568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70AC15-8602-5C00-1ADB-F0117A29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293E9-A127-C0C1-B896-9F3EB33C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73332F-2165-DB29-3AFE-E6481EA7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FBA574-49F3-B958-3D82-0EC42E98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0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7A4D0-8940-D1D7-5E2D-E168C8DC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0E5E0-0931-F446-26C7-6850F2DEF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55FB80-2895-54F8-AB13-654AA1D6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C6E13C-D4DD-C0A8-7876-CD5952E6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C95D86-0A49-D447-2494-FDEC1AEC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A72873-20A6-36AB-7DCD-BA29C4C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56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00A56-DF4E-8E49-4B0C-0D4613D8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96AB65-9DBE-892F-88BC-F831B3AC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AFC7D3-2CA3-C6B7-7D6E-4C155D1D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E5FC01-CF33-2368-2497-8D9CA13F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B3FF77-D303-6DC6-3D8D-FB7915EFC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67F68F-77AB-5F43-8AA5-8634D740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BAEBFE-1026-F6AD-8343-6276AEEE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73A07C-71B9-1E57-71B2-F6944957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85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98180-CDAD-9C7C-AC4D-FEEC9908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EA7637-D7A2-2250-6AAB-3DA6A9A7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DCD469-F3B3-1B15-77FC-A9F2AE97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4E1FED-8107-5610-85AF-A6A72B3E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4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8D58B0-E224-912A-FC22-36F48593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1EB41A-56A8-3850-5263-6D7E7A7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6EB6-4644-E563-8F1A-BBF4D939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82EC6-EAF6-263C-591C-67B62E20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E8012-CFFA-FA15-C6D1-CFA62225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C34D7F-27CF-0615-74B4-60A469A42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E997CE-06E5-7794-6F14-A88DF7C1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5D583D-53DD-1A4A-4F90-9356D72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ACAFE4-DFBC-B051-3179-E677B5F6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46D6E-23E9-1166-714A-E582817E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9AA634-78F1-D97D-8293-86A9D5406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AF25C4-258C-5EC9-AC3D-1B5B517A2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F11A4-686E-8979-2A28-3CF19DD1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68E762-4D71-4096-D77A-FE9C1C44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14A7BD-6B1B-8120-C10E-727F31E3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5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4C957C-519E-BBF2-44D5-73E34EFE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1F8AE4-E3B4-C191-1366-24B79785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4D6347-24B4-6A7F-96DB-8F042262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803D-BAB2-4F7A-B396-D1C24E864302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A10D7-C254-BC16-9007-0E7D4D639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F019F-6699-190B-2327-E1F836E6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EAC5-2C96-486F-9000-034D502E3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6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tags" Target="../tags/tag13.xml"/><Relationship Id="rId7" Type="http://schemas.openxmlformats.org/officeDocument/2006/relationships/image" Target="../media/image1.png"/><Relationship Id="rId12" Type="http://schemas.openxmlformats.org/officeDocument/2006/relationships/image" Target="../media/image39.png"/><Relationship Id="rId2" Type="http://schemas.openxmlformats.org/officeDocument/2006/relationships/tags" Target="../tags/tag12.xml"/><Relationship Id="rId16" Type="http://schemas.openxmlformats.org/officeDocument/2006/relationships/image" Target="../media/image43.png"/><Relationship Id="rId1" Type="http://schemas.openxmlformats.org/officeDocument/2006/relationships/tags" Target="../tags/tag11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14.xml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16.xml"/><Relationship Id="rId16" Type="http://schemas.openxmlformats.org/officeDocument/2006/relationships/image" Target="../media/image5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45.png"/><Relationship Id="rId5" Type="http://schemas.openxmlformats.org/officeDocument/2006/relationships/tags" Target="../tags/tag19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tags" Target="../tags/tag18.xml"/><Relationship Id="rId9" Type="http://schemas.openxmlformats.org/officeDocument/2006/relationships/image" Target="../media/image1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3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11" Type="http://schemas.openxmlformats.org/officeDocument/2006/relationships/image" Target="../media/image58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26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11" Type="http://schemas.openxmlformats.org/officeDocument/2006/relationships/image" Target="../media/image64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28.xml"/><Relationship Id="rId16" Type="http://schemas.openxmlformats.org/officeDocument/2006/relationships/image" Target="../media/image7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68.png"/><Relationship Id="rId5" Type="http://schemas.openxmlformats.org/officeDocument/2006/relationships/tags" Target="../tags/tag31.xml"/><Relationship Id="rId15" Type="http://schemas.openxmlformats.org/officeDocument/2006/relationships/image" Target="../media/image72.png"/><Relationship Id="rId10" Type="http://schemas.openxmlformats.org/officeDocument/2006/relationships/image" Target="../media/image1.png"/><Relationship Id="rId19" Type="http://schemas.openxmlformats.org/officeDocument/2006/relationships/image" Target="../media/image76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68.png"/><Relationship Id="rId17" Type="http://schemas.openxmlformats.org/officeDocument/2006/relationships/image" Target="../media/image75.png"/><Relationship Id="rId2" Type="http://schemas.openxmlformats.org/officeDocument/2006/relationships/tags" Target="../tags/tag35.xml"/><Relationship Id="rId16" Type="http://schemas.openxmlformats.org/officeDocument/2006/relationships/image" Target="../media/image7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.png"/><Relationship Id="rId5" Type="http://schemas.openxmlformats.org/officeDocument/2006/relationships/tags" Target="../tags/tag38.xml"/><Relationship Id="rId15" Type="http://schemas.openxmlformats.org/officeDocument/2006/relationships/image" Target="../media/image73.png"/><Relationship Id="rId10" Type="http://schemas.openxmlformats.org/officeDocument/2006/relationships/image" Target="../media/image77.png"/><Relationship Id="rId19" Type="http://schemas.openxmlformats.org/officeDocument/2006/relationships/image" Target="../media/image78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68.png"/><Relationship Id="rId17" Type="http://schemas.openxmlformats.org/officeDocument/2006/relationships/image" Target="../media/image75.png"/><Relationship Id="rId2" Type="http://schemas.openxmlformats.org/officeDocument/2006/relationships/tags" Target="../tags/tag42.xml"/><Relationship Id="rId16" Type="http://schemas.openxmlformats.org/officeDocument/2006/relationships/image" Target="../media/image74.png"/><Relationship Id="rId20" Type="http://schemas.openxmlformats.org/officeDocument/2006/relationships/image" Target="../media/image81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.png"/><Relationship Id="rId5" Type="http://schemas.openxmlformats.org/officeDocument/2006/relationships/tags" Target="../tags/tag45.xml"/><Relationship Id="rId15" Type="http://schemas.openxmlformats.org/officeDocument/2006/relationships/image" Target="../media/image73.png"/><Relationship Id="rId10" Type="http://schemas.openxmlformats.org/officeDocument/2006/relationships/image" Target="../media/image79.png"/><Relationship Id="rId19" Type="http://schemas.openxmlformats.org/officeDocument/2006/relationships/image" Target="../media/image80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5.png"/><Relationship Id="rId2" Type="http://schemas.openxmlformats.org/officeDocument/2006/relationships/tags" Target="../tags/tag7.xml"/><Relationship Id="rId16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0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9.xml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124117"/>
            <a:ext cx="12174584" cy="1501758"/>
          </a:xfrm>
          <a:prstGeom prst="rect">
            <a:avLst/>
          </a:prstGeom>
          <a:noFill/>
          <a:effectLst>
            <a:glow rad="228600">
              <a:srgbClr val="2D2D8A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</a:rPr>
              <a:t>Table-top </a:t>
            </a:r>
            <a:r>
              <a:rPr lang="en-US" sz="40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</a:rPr>
              <a:t>nanodiamond interferometer towards revealing quantum features in gravity</a:t>
            </a:r>
            <a:endParaRPr kumimoji="0" lang="en-US" sz="40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4" name="Sottotitolo 8"/>
          <p:cNvSpPr txBox="1">
            <a:spLocks/>
          </p:cNvSpPr>
          <p:nvPr/>
        </p:nvSpPr>
        <p:spPr bwMode="auto">
          <a:xfrm>
            <a:off x="357297" y="2711457"/>
            <a:ext cx="11477406" cy="145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Fabrizio </a:t>
            </a:r>
            <a:r>
              <a:rPr lang="it-IT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Piacentini</a:t>
            </a:r>
          </a:p>
          <a:p>
            <a:endParaRPr lang="it-IT" sz="2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INRiM</a:t>
            </a:r>
            <a:r>
              <a:rPr lang="it-IT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Istituto Nazionale di Ricerca Metrologica, strada delle </a:t>
            </a:r>
            <a:r>
              <a:rPr lang="it-IT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Cacce</a:t>
            </a:r>
            <a:r>
              <a:rPr lang="it-IT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91, 10135 Torino (</a:t>
            </a:r>
            <a:r>
              <a:rPr lang="it-IT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37" y="4895849"/>
            <a:ext cx="2357096" cy="88005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97" y="5061607"/>
            <a:ext cx="1358716" cy="738555"/>
          </a:xfrm>
          <a:prstGeom prst="rect">
            <a:avLst/>
          </a:prstGeom>
        </p:spPr>
      </p:pic>
      <p:pic>
        <p:nvPicPr>
          <p:cNvPr id="30" name="Picture 2" descr="https://lh6.googleusercontent.com/daOo-VSCJQMLdim15ucNgGpZDYWrc-5xLitAtyRuBPozL6JdTN-oO-wCnlhqi9zP5x3pHWTnz2vVzvKeB8FLMVD7b10JYpia4zZ9xYb1PUORHH5fV8F-E4CaxSk7xdxZ3Wir3X6sMSIE50n1n89_4w=s2048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21" y="5838364"/>
            <a:ext cx="1131840" cy="5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lh4.googleusercontent.com/7hD9qHE4s-swE-u216DBWd591L6sXkz7qqfoubQftm5J2SEY_OpvqGmViYz8qtYzILTbMcoFd-vxZXdvX5VZ9xOpLT-PEghUB_hrKuLXdesyHek_XZ50bzp8oZ1kqYKOn3cUXWlgnnBdyrydZjySbA=s2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34" y="5720075"/>
            <a:ext cx="973080" cy="7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lh3.googleusercontent.com/wA0sHlRC9IbWKp2dq7dTNHUbtoyQSJNzbxTdJ2LZJ_qEJWmy6a5OAePCKi7J_HwUsa7W21Ck7_RAHUUudFcZ51n9MQwXVvnkmRQlAlPKJQsEjquEPVcY-ZQ3Hkzj62KWVkuF8GYxIggh-ux0VXcTxg=s20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85" y="5133120"/>
            <a:ext cx="1115143" cy="11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lh6.googleusercontent.com/MIX9zt9XwUZzegHwH7NrNcHbDJZ-icALqDtixeEoif73I4HOB1zXDtatMqPifySkOmM8BOGig_D18rWZk0ifRKegp_2daqLZGrHpuaqj5Bkdv1Hz7uOnL5L7EYCNY3k-OIEDdwXVNUIzBlWxMGWpAQ=s2048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62" y="5770320"/>
            <a:ext cx="1321047" cy="4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10"/>
          <a:srcRect l="9476" t="21666" r="9513" b="21924"/>
          <a:stretch/>
        </p:blipFill>
        <p:spPr>
          <a:xfrm>
            <a:off x="9480726" y="5782818"/>
            <a:ext cx="2309746" cy="690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53" y="5250278"/>
            <a:ext cx="1428610" cy="361211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1059241" y="5658088"/>
            <a:ext cx="1258711" cy="760145"/>
            <a:chOff x="417540" y="5594647"/>
            <a:chExt cx="1258711" cy="76014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540" y="5914417"/>
              <a:ext cx="1258711" cy="44037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2804" y="5594647"/>
              <a:ext cx="616929" cy="412080"/>
            </a:xfrm>
            <a:prstGeom prst="rect">
              <a:avLst/>
            </a:prstGeom>
          </p:spPr>
        </p:pic>
      </p:grpSp>
      <p:sp>
        <p:nvSpPr>
          <p:cNvPr id="39" name="Rettangolo 38"/>
          <p:cNvSpPr/>
          <p:nvPr/>
        </p:nvSpPr>
        <p:spPr>
          <a:xfrm>
            <a:off x="-11291" y="5103759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PRIN 2022</a:t>
            </a:r>
          </a:p>
          <a:p>
            <a:pPr algn="ctr"/>
            <a:r>
              <a:rPr lang="it-IT" sz="2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AQuTE</a:t>
            </a:r>
            <a:endParaRPr lang="it-IT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61" y="5371711"/>
            <a:ext cx="1574501" cy="5589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6661" y="5903039"/>
            <a:ext cx="1576313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Quantum gravity test with a t</a:t>
            </a:r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able-top interferometer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" y="516467"/>
            <a:ext cx="2568187" cy="58906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3081865" y="1083261"/>
                <a:ext cx="8864602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+mj-lt"/>
                  <a:buAutoNum type="alphaLcParenR"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single-NV-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NDs are confined in 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same magnetic trap along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directions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leaving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unconstrained;</a:t>
                </a: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magnetic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generated,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allowing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put both NDs in a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spatially-delocalized superposition;</a:t>
                </a: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gradient is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switched off, to leave 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superpositions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freely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evolve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gravitational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interaction;</a:t>
                </a: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turned on again, to recombine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spatially-delocalized superposition of both NDs;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+mj-lt"/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finally turned off,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 interferometric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measurement of 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NV-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centres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performed to detect eventual gravity-induced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entanglement between them.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865" y="1083261"/>
                <a:ext cx="8864602" cy="5078313"/>
              </a:xfrm>
              <a:prstGeom prst="rect">
                <a:avLst/>
              </a:prstGeom>
              <a:blipFill>
                <a:blip r:embed="rId5"/>
                <a:stretch>
                  <a:fillRect l="-481" t="-720" r="-550" b="-9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9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Step 1: table-top single-ND interferometer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1711"/>
          <a:stretch/>
        </p:blipFill>
        <p:spPr>
          <a:xfrm>
            <a:off x="126997" y="874939"/>
            <a:ext cx="4521203" cy="1943450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846729" y="874940"/>
            <a:ext cx="4483537" cy="2039928"/>
            <a:chOff x="1591730" y="3916237"/>
            <a:chExt cx="4483537" cy="203992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31" y="3916238"/>
              <a:ext cx="4483536" cy="1947086"/>
            </a:xfrm>
            <a:prstGeom prst="rect">
              <a:avLst/>
            </a:prstGeom>
          </p:spPr>
        </p:pic>
        <p:sp>
          <p:nvSpPr>
            <p:cNvPr id="3" name="Fumetto 1 2"/>
            <p:cNvSpPr/>
            <p:nvPr/>
          </p:nvSpPr>
          <p:spPr>
            <a:xfrm>
              <a:off x="1591730" y="3916237"/>
              <a:ext cx="4483537" cy="2039928"/>
            </a:xfrm>
            <a:prstGeom prst="wedgeRectCallout">
              <a:avLst>
                <a:gd name="adj1" fmla="val -96596"/>
                <a:gd name="adj2" fmla="val -773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20731" y="3231644"/>
                <a:ext cx="12027338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Hamiltonian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along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spatially-delocalized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single-NV-centre ND in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it-I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𝑑𝐵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" y="3231644"/>
                <a:ext cx="12027338" cy="508537"/>
              </a:xfrm>
              <a:prstGeom prst="rect">
                <a:avLst/>
              </a:prstGeom>
              <a:blipFill>
                <a:blip r:embed="rId10"/>
                <a:stretch>
                  <a:fillRect l="-405" b="-23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7" y="3859394"/>
            <a:ext cx="6272219" cy="611486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9550403" y="974781"/>
            <a:ext cx="2552031" cy="1447883"/>
            <a:chOff x="9550403" y="974781"/>
            <a:chExt cx="2552031" cy="14478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sellaDiTesto 14"/>
                <p:cNvSpPr txBox="1"/>
                <p:nvPr/>
              </p:nvSpPr>
              <p:spPr>
                <a:xfrm>
                  <a:off x="9550403" y="974781"/>
                  <a:ext cx="24214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it-I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NV centre </a:t>
                  </a:r>
                  <a:r>
                    <a:rPr lang="it-IT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initial</a:t>
                  </a:r>
                  <a:r>
                    <a:rPr lang="it-I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spin state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it-I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component):</a:t>
                  </a:r>
                  <a:endParaRPr lang="it-I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CasellaDiTes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403" y="974781"/>
                  <a:ext cx="2421464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2267" t="-5660" r="-2015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Immagin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767" y="1846664"/>
              <a:ext cx="2538667" cy="576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6918458" y="3975810"/>
                <a:ext cx="5306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component of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endParaRPr lang="it-I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58" y="3975810"/>
                <a:ext cx="5306701" cy="369332"/>
              </a:xfrm>
              <a:prstGeom prst="rect">
                <a:avLst/>
              </a:prstGeom>
              <a:blipFill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20731" y="4866249"/>
            <a:ext cx="257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Quantized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76077"/>
            <a:ext cx="8725728" cy="76139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0732" y="5858580"/>
            <a:ext cx="151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Eigenstates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3" y="5703321"/>
            <a:ext cx="9837765" cy="718587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491264" y="296693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9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Step 1: table-top single-ND interferometer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7588645" y="4633459"/>
                <a:ext cx="42086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Dynamics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along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a 250 nm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ND,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T/m.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645" y="4633459"/>
                <a:ext cx="4208642" cy="923330"/>
              </a:xfrm>
              <a:prstGeom prst="rect">
                <a:avLst/>
              </a:prstGeom>
              <a:blipFill>
                <a:blip r:embed="rId10"/>
                <a:stretch>
                  <a:fillRect l="-1304" t="-3289" r="-115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26720" y="926225"/>
            <a:ext cx="242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ND global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state: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4" y="1490988"/>
            <a:ext cx="1548799" cy="255313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7" y="5576294"/>
            <a:ext cx="6093227" cy="700301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2" y="4597691"/>
            <a:ext cx="5854868" cy="626711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7" y="791379"/>
            <a:ext cx="6213825" cy="3394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4" y="2048315"/>
            <a:ext cx="2149416" cy="59929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351229" y="2146247"/>
            <a:ext cx="230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NV centre spin state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tangolo 13"/>
              <p:cNvSpPr/>
              <p:nvPr/>
            </p:nvSpPr>
            <p:spPr>
              <a:xfrm>
                <a:off x="26720" y="2814539"/>
                <a:ext cx="4002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|0</m:t>
                        </m:r>
                      </m:e>
                    </m:d>
                    <m:r>
                      <a:rPr lang="it-IT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harmonic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oscillator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ground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  <a:endParaRPr lang="it-IT" dirty="0"/>
              </a:p>
            </p:txBody>
          </p:sp>
        </mc:Choice>
        <mc:Fallback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2814539"/>
                <a:ext cx="4002634" cy="369332"/>
              </a:xfrm>
              <a:prstGeom prst="rect">
                <a:avLst/>
              </a:prstGeom>
              <a:blipFill>
                <a:blip r:embed="rId16"/>
                <a:stretch>
                  <a:fillRect l="-3349" t="-121667" r="-457" b="-18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/>
          <p:cNvGrpSpPr/>
          <p:nvPr/>
        </p:nvGrpSpPr>
        <p:grpSpPr>
          <a:xfrm>
            <a:off x="10984403" y="3839465"/>
            <a:ext cx="971086" cy="452081"/>
            <a:chOff x="10984403" y="3916206"/>
            <a:chExt cx="971086" cy="452081"/>
          </a:xfrm>
        </p:grpSpPr>
        <p:pic>
          <p:nvPicPr>
            <p:cNvPr id="19" name="Immagine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693" y="4009019"/>
              <a:ext cx="732506" cy="257018"/>
            </a:xfrm>
            <a:prstGeom prst="rect">
              <a:avLst/>
            </a:prstGeom>
          </p:spPr>
        </p:pic>
        <p:sp>
          <p:nvSpPr>
            <p:cNvPr id="26" name="Fumetto 2 25"/>
            <p:cNvSpPr/>
            <p:nvPr/>
          </p:nvSpPr>
          <p:spPr>
            <a:xfrm>
              <a:off x="10984403" y="3916206"/>
              <a:ext cx="971086" cy="452081"/>
            </a:xfrm>
            <a:prstGeom prst="wedgeRoundRectCallout">
              <a:avLst>
                <a:gd name="adj1" fmla="val -63394"/>
                <a:gd name="adj2" fmla="val -166077"/>
                <a:gd name="adj3" fmla="val 16667"/>
              </a:avLst>
            </a:prstGeom>
            <a:noFill/>
            <a:ln w="19050">
              <a:solidFill>
                <a:srgbClr val="89A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0985155" y="790216"/>
            <a:ext cx="971086" cy="452081"/>
            <a:chOff x="10985155" y="866957"/>
            <a:chExt cx="971086" cy="452081"/>
          </a:xfrm>
        </p:grpSpPr>
        <p:pic>
          <p:nvPicPr>
            <p:cNvPr id="18" name="Immagine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693" y="956749"/>
              <a:ext cx="734632" cy="289374"/>
            </a:xfrm>
            <a:prstGeom prst="rect">
              <a:avLst/>
            </a:prstGeom>
          </p:spPr>
        </p:pic>
        <p:sp>
          <p:nvSpPr>
            <p:cNvPr id="27" name="Fumetto 2 26"/>
            <p:cNvSpPr/>
            <p:nvPr/>
          </p:nvSpPr>
          <p:spPr>
            <a:xfrm>
              <a:off x="10985155" y="866957"/>
              <a:ext cx="971086" cy="452081"/>
            </a:xfrm>
            <a:prstGeom prst="wedgeRoundRectCallout">
              <a:avLst>
                <a:gd name="adj1" fmla="val -164532"/>
                <a:gd name="adj2" fmla="val 86754"/>
                <a:gd name="adj3" fmla="val 16667"/>
              </a:avLst>
            </a:prstGeom>
            <a:noFill/>
            <a:ln w="19050">
              <a:solidFill>
                <a:srgbClr val="EAA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/>
              <p:cNvSpPr txBox="1"/>
              <p:nvPr/>
            </p:nvSpPr>
            <p:spPr>
              <a:xfrm>
                <a:off x="26720" y="4138724"/>
                <a:ext cx="4714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Evolution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Ψ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under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Hamiltonian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4138724"/>
                <a:ext cx="4714613" cy="369332"/>
              </a:xfrm>
              <a:prstGeom prst="rect">
                <a:avLst/>
              </a:prstGeom>
              <a:blipFill>
                <a:blip r:embed="rId19"/>
                <a:stretch>
                  <a:fillRect l="-1034" t="-118033" b="-1852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tangolo 27"/>
          <p:cNvSpPr/>
          <p:nvPr/>
        </p:nvSpPr>
        <p:spPr>
          <a:xfrm>
            <a:off x="8106422" y="6003987"/>
            <a:ext cx="39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Vicentini et al., arXiv:2405.21029 (2024)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Step 1: table-top single-ND interferometer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6"/>
          <a:stretch/>
        </p:blipFill>
        <p:spPr>
          <a:xfrm>
            <a:off x="6494644" y="962794"/>
            <a:ext cx="5587110" cy="39368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3"/>
          <a:stretch/>
        </p:blipFill>
        <p:spPr>
          <a:xfrm>
            <a:off x="1322" y="1371915"/>
            <a:ext cx="6496755" cy="302255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6720" y="782293"/>
            <a:ext cx="74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for the 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0" y="4518756"/>
            <a:ext cx="676114" cy="192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0" y="5019145"/>
            <a:ext cx="1722385" cy="24317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7173" y="5262324"/>
            <a:ext cx="1169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4" y="5835119"/>
            <a:ext cx="2840228" cy="54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/>
              <p:cNvSpPr txBox="1"/>
              <p:nvPr/>
            </p:nvSpPr>
            <p:spPr>
              <a:xfrm>
                <a:off x="4437824" y="5920115"/>
                <a:ext cx="3042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≃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−8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→  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≃2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24" y="5920115"/>
                <a:ext cx="3042747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tangolo 34"/>
          <p:cNvSpPr/>
          <p:nvPr/>
        </p:nvSpPr>
        <p:spPr>
          <a:xfrm>
            <a:off x="3881111" y="4738735"/>
            <a:ext cx="39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Vicentini et al., arXiv:2405.21029 (2024)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Table-top ND interferometer + Dynamical Decoupling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41780" t="11365" r="40080" b="60490"/>
          <a:stretch/>
        </p:blipFill>
        <p:spPr>
          <a:xfrm>
            <a:off x="9484469" y="1403826"/>
            <a:ext cx="2422187" cy="2480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720" y="782293"/>
            <a:ext cx="115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time of the 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decoupling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NV centre can be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tangolo 10"/>
              <p:cNvSpPr/>
              <p:nvPr/>
            </p:nvSpPr>
            <p:spPr>
              <a:xfrm>
                <a:off x="26721" y="1368754"/>
                <a:ext cx="93799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MW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pulses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induces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subsequent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rotations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NV spin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onto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compensating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precession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" y="1368754"/>
                <a:ext cx="9379926" cy="646331"/>
              </a:xfrm>
              <a:prstGeom prst="rect">
                <a:avLst/>
              </a:prstGeom>
              <a:blipFill>
                <a:blip r:embed="rId8"/>
                <a:stretch>
                  <a:fillRect l="-520" t="-5660" r="-585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26720" y="2284461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Pulses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rate: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5" y="2393954"/>
            <a:ext cx="2157257" cy="1892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1"/>
              <p:cNvSpPr/>
              <p:nvPr/>
            </p:nvSpPr>
            <p:spPr>
              <a:xfrm>
                <a:off x="26720" y="2964333"/>
                <a:ext cx="91853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time-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invariant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Both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flip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sign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𝐷𝐷</m:t>
                        </m:r>
                      </m:sub>
                    </m:sSub>
                  </m:oMath>
                </a14:m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2964333"/>
                <a:ext cx="9185374" cy="369332"/>
              </a:xfrm>
              <a:prstGeom prst="rect">
                <a:avLst/>
              </a:prstGeom>
              <a:blipFill>
                <a:blip r:embed="rId10"/>
                <a:stretch>
                  <a:fillRect l="-531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26720" y="3770666"/>
                <a:ext cx="91853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remains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3770666"/>
                <a:ext cx="9185374" cy="369332"/>
              </a:xfrm>
              <a:prstGeom prst="rect">
                <a:avLst/>
              </a:prstGeom>
              <a:blipFill>
                <a:blip r:embed="rId11"/>
                <a:stretch>
                  <a:fillRect l="-531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6" y="4424123"/>
            <a:ext cx="11805063" cy="68380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00" y="3821826"/>
            <a:ext cx="1558743" cy="272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1114204" y="5551043"/>
                <a:ext cx="9885765" cy="7057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Hamiltonian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equivalent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𝑜𝑛𝑙𝑦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flips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sign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with the 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alternatively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swapping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Hamiltonians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↑</m:t>
                            </m:r>
                          </m:e>
                        </m:d>
                      </m:sup>
                    </m:sSubSup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↓</m:t>
                            </m:r>
                          </m:e>
                        </m:d>
                      </m:sup>
                    </m:sSubSup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↑</m:t>
                            </m:r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↓</m:t>
                            </m:r>
                          </m:e>
                        </m:d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04" y="5551043"/>
                <a:ext cx="9885765" cy="705706"/>
              </a:xfrm>
              <a:prstGeom prst="rect">
                <a:avLst/>
              </a:prstGeom>
              <a:blipFill>
                <a:blip r:embed="rId14"/>
                <a:stretch>
                  <a:fillRect l="-431" t="-3333" r="-369" b="-1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1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Table-top ND interferometer + Dynamical Decoupling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undergoing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𝐷𝐷</m:t>
                            </m:r>
                          </m:e>
                        </m:d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evolution: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blipFill>
                <a:blip r:embed="rId11"/>
                <a:stretch>
                  <a:fillRect l="-485" b="-197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0" y="1914683"/>
            <a:ext cx="8391540" cy="4273893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" y="1429669"/>
            <a:ext cx="5779068" cy="270675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9587198" y="2185856"/>
            <a:ext cx="971086" cy="837176"/>
            <a:chOff x="9436670" y="2013028"/>
            <a:chExt cx="971086" cy="837176"/>
          </a:xfrm>
        </p:grpSpPr>
        <p:pic>
          <p:nvPicPr>
            <p:cNvPr id="23" name="Immagine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09" y="2102821"/>
              <a:ext cx="680255" cy="672291"/>
            </a:xfrm>
            <a:prstGeom prst="rect">
              <a:avLst/>
            </a:prstGeom>
          </p:spPr>
        </p:pic>
        <p:sp>
          <p:nvSpPr>
            <p:cNvPr id="15" name="Fumetto 2 14"/>
            <p:cNvSpPr/>
            <p:nvPr/>
          </p:nvSpPr>
          <p:spPr>
            <a:xfrm>
              <a:off x="9436670" y="2013028"/>
              <a:ext cx="971086" cy="837176"/>
            </a:xfrm>
            <a:prstGeom prst="wedgeRoundRectCallout">
              <a:avLst>
                <a:gd name="adj1" fmla="val -250681"/>
                <a:gd name="adj2" fmla="val 128840"/>
                <a:gd name="adj3" fmla="val 16667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1035705" y="4055234"/>
            <a:ext cx="971086" cy="837176"/>
            <a:chOff x="10765367" y="3916407"/>
            <a:chExt cx="971086" cy="837176"/>
          </a:xfrm>
        </p:grpSpPr>
        <p:pic>
          <p:nvPicPr>
            <p:cNvPr id="29" name="Immagine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06" y="4006200"/>
              <a:ext cx="681702" cy="660831"/>
            </a:xfrm>
            <a:prstGeom prst="rect">
              <a:avLst/>
            </a:prstGeom>
          </p:spPr>
        </p:pic>
        <p:sp>
          <p:nvSpPr>
            <p:cNvPr id="27" name="Fumetto 2 26"/>
            <p:cNvSpPr/>
            <p:nvPr/>
          </p:nvSpPr>
          <p:spPr>
            <a:xfrm>
              <a:off x="10765367" y="3916407"/>
              <a:ext cx="971086" cy="837176"/>
            </a:xfrm>
            <a:prstGeom prst="wedgeRoundRectCallout">
              <a:avLst>
                <a:gd name="adj1" fmla="val -265708"/>
                <a:gd name="adj2" fmla="val -52425"/>
                <a:gd name="adj3" fmla="val 16667"/>
              </a:avLst>
            </a:prstGeom>
            <a:noFill/>
            <a:ln w="19050">
              <a:solidFill>
                <a:srgbClr val="FF7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0235464" y="5495471"/>
            <a:ext cx="971086" cy="837176"/>
            <a:chOff x="10235464" y="5495471"/>
            <a:chExt cx="971086" cy="837176"/>
          </a:xfrm>
        </p:grpSpPr>
        <p:pic>
          <p:nvPicPr>
            <p:cNvPr id="35" name="Immagine 3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4003" y="5585264"/>
              <a:ext cx="681702" cy="673241"/>
            </a:xfrm>
            <a:prstGeom prst="rect">
              <a:avLst/>
            </a:prstGeom>
          </p:spPr>
        </p:pic>
        <p:sp>
          <p:nvSpPr>
            <p:cNvPr id="33" name="Fumetto 2 32"/>
            <p:cNvSpPr/>
            <p:nvPr/>
          </p:nvSpPr>
          <p:spPr>
            <a:xfrm>
              <a:off x="10235464" y="5495471"/>
              <a:ext cx="971086" cy="837176"/>
            </a:xfrm>
            <a:prstGeom prst="wedgeRoundRectCallout">
              <a:avLst>
                <a:gd name="adj1" fmla="val -154515"/>
                <a:gd name="adj2" fmla="val -68693"/>
                <a:gd name="adj3" fmla="val 16667"/>
              </a:avLst>
            </a:prstGeom>
            <a:noFill/>
            <a:ln w="19050">
              <a:solidFill>
                <a:srgbClr val="B2B2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783665" y="2185856"/>
            <a:ext cx="1156751" cy="837176"/>
            <a:chOff x="837418" y="2193141"/>
            <a:chExt cx="1156751" cy="837176"/>
          </a:xfrm>
        </p:grpSpPr>
        <p:pic>
          <p:nvPicPr>
            <p:cNvPr id="50" name="Immagine 4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58" y="2282934"/>
              <a:ext cx="879319" cy="673241"/>
            </a:xfrm>
            <a:prstGeom prst="rect">
              <a:avLst/>
            </a:prstGeom>
          </p:spPr>
        </p:pic>
        <p:sp>
          <p:nvSpPr>
            <p:cNvPr id="39" name="Fumetto 2 38"/>
            <p:cNvSpPr/>
            <p:nvPr/>
          </p:nvSpPr>
          <p:spPr>
            <a:xfrm>
              <a:off x="837418" y="2193141"/>
              <a:ext cx="1156751" cy="837176"/>
            </a:xfrm>
            <a:prstGeom prst="wedgeRoundRectCallout">
              <a:avLst>
                <a:gd name="adj1" fmla="val 115131"/>
                <a:gd name="adj2" fmla="val 50989"/>
                <a:gd name="adj3" fmla="val 16667"/>
              </a:avLst>
            </a:prstGeom>
            <a:noFill/>
            <a:ln w="19050">
              <a:solidFill>
                <a:srgbClr val="2E2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121FF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60404" y="4055234"/>
            <a:ext cx="1162558" cy="837176"/>
            <a:chOff x="267408" y="4055234"/>
            <a:chExt cx="1162558" cy="837176"/>
          </a:xfrm>
        </p:grpSpPr>
        <p:pic>
          <p:nvPicPr>
            <p:cNvPr id="47" name="Immagine 4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47" y="4145027"/>
              <a:ext cx="881189" cy="661784"/>
            </a:xfrm>
            <a:prstGeom prst="rect">
              <a:avLst/>
            </a:prstGeom>
          </p:spPr>
        </p:pic>
        <p:sp>
          <p:nvSpPr>
            <p:cNvPr id="42" name="Fumetto 2 41"/>
            <p:cNvSpPr/>
            <p:nvPr/>
          </p:nvSpPr>
          <p:spPr>
            <a:xfrm>
              <a:off x="267408" y="4055234"/>
              <a:ext cx="1162558" cy="837176"/>
            </a:xfrm>
            <a:prstGeom prst="wedgeRoundRectCallout">
              <a:avLst>
                <a:gd name="adj1" fmla="val 199177"/>
                <a:gd name="adj2" fmla="val -71016"/>
                <a:gd name="adj3" fmla="val 16667"/>
              </a:avLst>
            </a:prstGeom>
            <a:noFill/>
            <a:ln w="19050"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508625" y="5495471"/>
            <a:ext cx="1137297" cy="837176"/>
            <a:chOff x="1508625" y="5495471"/>
            <a:chExt cx="1137297" cy="837176"/>
          </a:xfrm>
        </p:grpSpPr>
        <p:pic>
          <p:nvPicPr>
            <p:cNvPr id="53" name="Immagine 5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5" y="5585264"/>
              <a:ext cx="881189" cy="674192"/>
            </a:xfrm>
            <a:prstGeom prst="rect">
              <a:avLst/>
            </a:prstGeom>
          </p:spPr>
        </p:pic>
        <p:sp>
          <p:nvSpPr>
            <p:cNvPr id="45" name="Fumetto 2 44"/>
            <p:cNvSpPr/>
            <p:nvPr/>
          </p:nvSpPr>
          <p:spPr>
            <a:xfrm>
              <a:off x="1508625" y="5495471"/>
              <a:ext cx="1137297" cy="837176"/>
            </a:xfrm>
            <a:prstGeom prst="wedgeRoundRectCallout">
              <a:avLst>
                <a:gd name="adj1" fmla="val 205580"/>
                <a:gd name="adj2" fmla="val -143058"/>
                <a:gd name="adj3" fmla="val 16667"/>
              </a:avLst>
            </a:prstGeom>
            <a:noFill/>
            <a:ln w="19050">
              <a:solidFill>
                <a:srgbClr val="3C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Rettangolo 57"/>
          <p:cNvSpPr/>
          <p:nvPr/>
        </p:nvSpPr>
        <p:spPr>
          <a:xfrm>
            <a:off x="7957298" y="1362436"/>
            <a:ext cx="39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Vicentini et al., arXiv:2405.21029 (2024)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68" y="1914682"/>
            <a:ext cx="8391543" cy="42738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Table-top ND interferometer + Dynamical Decoupling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undergoing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𝐷𝐷</m:t>
                            </m:r>
                          </m:e>
                        </m:d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evolution: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blipFill>
                <a:blip r:embed="rId12"/>
                <a:stretch>
                  <a:fillRect l="-485" b="-197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9587198" y="2185856"/>
            <a:ext cx="971086" cy="837176"/>
            <a:chOff x="9436670" y="2013028"/>
            <a:chExt cx="971086" cy="837176"/>
          </a:xfrm>
        </p:grpSpPr>
        <p:pic>
          <p:nvPicPr>
            <p:cNvPr id="11" name="Immagin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09" y="2102821"/>
              <a:ext cx="680255" cy="672291"/>
            </a:xfrm>
            <a:prstGeom prst="rect">
              <a:avLst/>
            </a:prstGeom>
          </p:spPr>
        </p:pic>
        <p:sp>
          <p:nvSpPr>
            <p:cNvPr id="12" name="Fumetto 2 11"/>
            <p:cNvSpPr/>
            <p:nvPr/>
          </p:nvSpPr>
          <p:spPr>
            <a:xfrm>
              <a:off x="9436670" y="2013028"/>
              <a:ext cx="971086" cy="837176"/>
            </a:xfrm>
            <a:prstGeom prst="wedgeRoundRectCallout">
              <a:avLst>
                <a:gd name="adj1" fmla="val -250681"/>
                <a:gd name="adj2" fmla="val 128840"/>
                <a:gd name="adj3" fmla="val 16667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1035705" y="4055234"/>
            <a:ext cx="971086" cy="837176"/>
            <a:chOff x="10765367" y="3916407"/>
            <a:chExt cx="971086" cy="837176"/>
          </a:xfrm>
        </p:grpSpPr>
        <p:pic>
          <p:nvPicPr>
            <p:cNvPr id="14" name="Immagine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06" y="4006200"/>
              <a:ext cx="681702" cy="660831"/>
            </a:xfrm>
            <a:prstGeom prst="rect">
              <a:avLst/>
            </a:prstGeom>
          </p:spPr>
        </p:pic>
        <p:sp>
          <p:nvSpPr>
            <p:cNvPr id="15" name="Fumetto 2 14"/>
            <p:cNvSpPr/>
            <p:nvPr/>
          </p:nvSpPr>
          <p:spPr>
            <a:xfrm>
              <a:off x="10765367" y="3916407"/>
              <a:ext cx="971086" cy="837176"/>
            </a:xfrm>
            <a:prstGeom prst="wedgeRoundRectCallout">
              <a:avLst>
                <a:gd name="adj1" fmla="val -289750"/>
                <a:gd name="adj2" fmla="val -52425"/>
                <a:gd name="adj3" fmla="val 16667"/>
              </a:avLst>
            </a:prstGeom>
            <a:noFill/>
            <a:ln w="19050">
              <a:solidFill>
                <a:srgbClr val="FF7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0235464" y="5495471"/>
            <a:ext cx="971086" cy="837176"/>
            <a:chOff x="10235464" y="5495471"/>
            <a:chExt cx="971086" cy="837176"/>
          </a:xfrm>
        </p:grpSpPr>
        <p:pic>
          <p:nvPicPr>
            <p:cNvPr id="17" name="Immagin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4003" y="5585264"/>
              <a:ext cx="681702" cy="673241"/>
            </a:xfrm>
            <a:prstGeom prst="rect">
              <a:avLst/>
            </a:prstGeom>
          </p:spPr>
        </p:pic>
        <p:sp>
          <p:nvSpPr>
            <p:cNvPr id="18" name="Fumetto 2 17"/>
            <p:cNvSpPr/>
            <p:nvPr/>
          </p:nvSpPr>
          <p:spPr>
            <a:xfrm>
              <a:off x="10235464" y="5495471"/>
              <a:ext cx="971086" cy="837176"/>
            </a:xfrm>
            <a:prstGeom prst="wedgeRoundRectCallout">
              <a:avLst>
                <a:gd name="adj1" fmla="val -154515"/>
                <a:gd name="adj2" fmla="val -68693"/>
                <a:gd name="adj3" fmla="val 16667"/>
              </a:avLst>
            </a:prstGeom>
            <a:noFill/>
            <a:ln w="19050">
              <a:solidFill>
                <a:srgbClr val="B2B2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783665" y="2185856"/>
            <a:ext cx="1156751" cy="837176"/>
            <a:chOff x="837418" y="2193141"/>
            <a:chExt cx="1156751" cy="837176"/>
          </a:xfrm>
        </p:grpSpPr>
        <p:pic>
          <p:nvPicPr>
            <p:cNvPr id="20" name="Immagine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58" y="2282934"/>
              <a:ext cx="879319" cy="673241"/>
            </a:xfrm>
            <a:prstGeom prst="rect">
              <a:avLst/>
            </a:prstGeom>
          </p:spPr>
        </p:pic>
        <p:sp>
          <p:nvSpPr>
            <p:cNvPr id="21" name="Fumetto 2 20"/>
            <p:cNvSpPr/>
            <p:nvPr/>
          </p:nvSpPr>
          <p:spPr>
            <a:xfrm>
              <a:off x="837418" y="2193141"/>
              <a:ext cx="1156751" cy="837176"/>
            </a:xfrm>
            <a:prstGeom prst="wedgeRoundRectCallout">
              <a:avLst>
                <a:gd name="adj1" fmla="val 115131"/>
                <a:gd name="adj2" fmla="val 50989"/>
                <a:gd name="adj3" fmla="val 16667"/>
              </a:avLst>
            </a:prstGeom>
            <a:noFill/>
            <a:ln w="19050">
              <a:solidFill>
                <a:srgbClr val="2E2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121FF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60404" y="4055234"/>
            <a:ext cx="1162558" cy="837176"/>
            <a:chOff x="267408" y="4055234"/>
            <a:chExt cx="1162558" cy="837176"/>
          </a:xfrm>
        </p:grpSpPr>
        <p:pic>
          <p:nvPicPr>
            <p:cNvPr id="23" name="Immagin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47" y="4145027"/>
              <a:ext cx="881189" cy="661784"/>
            </a:xfrm>
            <a:prstGeom prst="rect">
              <a:avLst/>
            </a:prstGeom>
          </p:spPr>
        </p:pic>
        <p:sp>
          <p:nvSpPr>
            <p:cNvPr id="24" name="Fumetto 2 23"/>
            <p:cNvSpPr/>
            <p:nvPr/>
          </p:nvSpPr>
          <p:spPr>
            <a:xfrm>
              <a:off x="267408" y="4055234"/>
              <a:ext cx="1162558" cy="837176"/>
            </a:xfrm>
            <a:prstGeom prst="wedgeRoundRectCallout">
              <a:avLst>
                <a:gd name="adj1" fmla="val 213402"/>
                <a:gd name="adj2" fmla="val -68692"/>
                <a:gd name="adj3" fmla="val 16667"/>
              </a:avLst>
            </a:prstGeom>
            <a:noFill/>
            <a:ln w="19050"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508625" y="5495471"/>
            <a:ext cx="1137297" cy="837176"/>
            <a:chOff x="1508625" y="5495471"/>
            <a:chExt cx="1137297" cy="837176"/>
          </a:xfrm>
        </p:grpSpPr>
        <p:pic>
          <p:nvPicPr>
            <p:cNvPr id="26" name="Immagine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5" y="5585264"/>
              <a:ext cx="881189" cy="674192"/>
            </a:xfrm>
            <a:prstGeom prst="rect">
              <a:avLst/>
            </a:prstGeom>
          </p:spPr>
        </p:pic>
        <p:sp>
          <p:nvSpPr>
            <p:cNvPr id="27" name="Fumetto 2 26"/>
            <p:cNvSpPr/>
            <p:nvPr/>
          </p:nvSpPr>
          <p:spPr>
            <a:xfrm>
              <a:off x="1508625" y="5495471"/>
              <a:ext cx="1137297" cy="837176"/>
            </a:xfrm>
            <a:prstGeom prst="wedgeRoundRectCallout">
              <a:avLst>
                <a:gd name="adj1" fmla="val 205580"/>
                <a:gd name="adj2" fmla="val -143058"/>
                <a:gd name="adj3" fmla="val 16667"/>
              </a:avLst>
            </a:prstGeom>
            <a:noFill/>
            <a:ln w="19050">
              <a:solidFill>
                <a:srgbClr val="3C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Immagin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" y="1429668"/>
            <a:ext cx="5894201" cy="269277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7957298" y="1362436"/>
            <a:ext cx="39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Vicentini et al., arXiv:2405.21029 (2024)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16" y="1883686"/>
            <a:ext cx="7520430" cy="38302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Table-top ND interferometer + Dynamical Decoupling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undergoing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𝐷𝐷</m:t>
                            </m:r>
                          </m:e>
                        </m:d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evolution: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" y="782293"/>
                <a:ext cx="10051135" cy="430246"/>
              </a:xfrm>
              <a:prstGeom prst="rect">
                <a:avLst/>
              </a:prstGeom>
              <a:blipFill>
                <a:blip r:embed="rId12"/>
                <a:stretch>
                  <a:fillRect l="-485" b="-197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9744951" y="2185856"/>
            <a:ext cx="971086" cy="837176"/>
            <a:chOff x="9436670" y="2013028"/>
            <a:chExt cx="971086" cy="837176"/>
          </a:xfrm>
        </p:grpSpPr>
        <p:pic>
          <p:nvPicPr>
            <p:cNvPr id="11" name="Immagin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09" y="2102821"/>
              <a:ext cx="680255" cy="672291"/>
            </a:xfrm>
            <a:prstGeom prst="rect">
              <a:avLst/>
            </a:prstGeom>
          </p:spPr>
        </p:pic>
        <p:sp>
          <p:nvSpPr>
            <p:cNvPr id="12" name="Fumetto 2 11"/>
            <p:cNvSpPr/>
            <p:nvPr/>
          </p:nvSpPr>
          <p:spPr>
            <a:xfrm>
              <a:off x="9436670" y="2013028"/>
              <a:ext cx="971086" cy="837176"/>
            </a:xfrm>
            <a:prstGeom prst="wedgeRoundRectCallout">
              <a:avLst>
                <a:gd name="adj1" fmla="val -281734"/>
                <a:gd name="adj2" fmla="val 106762"/>
                <a:gd name="adj3" fmla="val 16667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0375581" y="3549394"/>
            <a:ext cx="971086" cy="837176"/>
            <a:chOff x="10765367" y="3916407"/>
            <a:chExt cx="971086" cy="837176"/>
          </a:xfrm>
        </p:grpSpPr>
        <p:pic>
          <p:nvPicPr>
            <p:cNvPr id="14" name="Immagine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06" y="4006200"/>
              <a:ext cx="681702" cy="660831"/>
            </a:xfrm>
            <a:prstGeom prst="rect">
              <a:avLst/>
            </a:prstGeom>
          </p:spPr>
        </p:pic>
        <p:sp>
          <p:nvSpPr>
            <p:cNvPr id="15" name="Fumetto 2 14"/>
            <p:cNvSpPr/>
            <p:nvPr/>
          </p:nvSpPr>
          <p:spPr>
            <a:xfrm>
              <a:off x="10765367" y="3916407"/>
              <a:ext cx="971086" cy="837176"/>
            </a:xfrm>
            <a:prstGeom prst="wedgeRoundRectCallout">
              <a:avLst>
                <a:gd name="adj1" fmla="val -247677"/>
                <a:gd name="adj2" fmla="val -17566"/>
                <a:gd name="adj3" fmla="val 16667"/>
              </a:avLst>
            </a:prstGeom>
            <a:noFill/>
            <a:ln w="19050">
              <a:solidFill>
                <a:srgbClr val="FF7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9744951" y="4906114"/>
            <a:ext cx="971086" cy="837176"/>
            <a:chOff x="10235464" y="5495471"/>
            <a:chExt cx="971086" cy="837176"/>
          </a:xfrm>
        </p:grpSpPr>
        <p:pic>
          <p:nvPicPr>
            <p:cNvPr id="17" name="Immagin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4003" y="5585264"/>
              <a:ext cx="681702" cy="673241"/>
            </a:xfrm>
            <a:prstGeom prst="rect">
              <a:avLst/>
            </a:prstGeom>
          </p:spPr>
        </p:pic>
        <p:sp>
          <p:nvSpPr>
            <p:cNvPr id="18" name="Fumetto 2 17"/>
            <p:cNvSpPr/>
            <p:nvPr/>
          </p:nvSpPr>
          <p:spPr>
            <a:xfrm>
              <a:off x="10235464" y="5495471"/>
              <a:ext cx="971086" cy="837176"/>
            </a:xfrm>
            <a:prstGeom prst="wedgeRoundRectCallout">
              <a:avLst>
                <a:gd name="adj1" fmla="val -116449"/>
                <a:gd name="adj2" fmla="val -59397"/>
                <a:gd name="adj3" fmla="val 16667"/>
              </a:avLst>
            </a:prstGeom>
            <a:noFill/>
            <a:ln w="19050">
              <a:solidFill>
                <a:srgbClr val="B2B2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997674" y="2185856"/>
            <a:ext cx="1156751" cy="837176"/>
            <a:chOff x="837418" y="2193141"/>
            <a:chExt cx="1156751" cy="837176"/>
          </a:xfrm>
        </p:grpSpPr>
        <p:pic>
          <p:nvPicPr>
            <p:cNvPr id="20" name="Immagine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58" y="2282934"/>
              <a:ext cx="879319" cy="673241"/>
            </a:xfrm>
            <a:prstGeom prst="rect">
              <a:avLst/>
            </a:prstGeom>
          </p:spPr>
        </p:pic>
        <p:sp>
          <p:nvSpPr>
            <p:cNvPr id="21" name="Fumetto 2 20"/>
            <p:cNvSpPr/>
            <p:nvPr/>
          </p:nvSpPr>
          <p:spPr>
            <a:xfrm>
              <a:off x="837418" y="2193141"/>
              <a:ext cx="1156751" cy="837176"/>
            </a:xfrm>
            <a:prstGeom prst="wedgeRoundRectCallout">
              <a:avLst>
                <a:gd name="adj1" fmla="val 124381"/>
                <a:gd name="adj2" fmla="val 59123"/>
                <a:gd name="adj3" fmla="val 16667"/>
              </a:avLst>
            </a:prstGeom>
            <a:noFill/>
            <a:ln w="19050">
              <a:solidFill>
                <a:srgbClr val="2E2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121FF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780923" y="3549394"/>
            <a:ext cx="1162558" cy="837176"/>
            <a:chOff x="267408" y="4055234"/>
            <a:chExt cx="1162558" cy="837176"/>
          </a:xfrm>
        </p:grpSpPr>
        <p:pic>
          <p:nvPicPr>
            <p:cNvPr id="23" name="Immagin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47" y="4145027"/>
              <a:ext cx="881189" cy="661784"/>
            </a:xfrm>
            <a:prstGeom prst="rect">
              <a:avLst/>
            </a:prstGeom>
          </p:spPr>
        </p:pic>
        <p:sp>
          <p:nvSpPr>
            <p:cNvPr id="24" name="Fumetto 2 23"/>
            <p:cNvSpPr/>
            <p:nvPr/>
          </p:nvSpPr>
          <p:spPr>
            <a:xfrm>
              <a:off x="267408" y="4055234"/>
              <a:ext cx="1162558" cy="837176"/>
            </a:xfrm>
            <a:prstGeom prst="wedgeRoundRectCallout">
              <a:avLst>
                <a:gd name="adj1" fmla="val 192484"/>
                <a:gd name="adj2" fmla="val -24537"/>
                <a:gd name="adj3" fmla="val 16667"/>
              </a:avLst>
            </a:prstGeom>
            <a:noFill/>
            <a:ln w="19050"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708222" y="4906114"/>
            <a:ext cx="1137297" cy="837176"/>
            <a:chOff x="1508625" y="5495471"/>
            <a:chExt cx="1137297" cy="837176"/>
          </a:xfrm>
        </p:grpSpPr>
        <p:pic>
          <p:nvPicPr>
            <p:cNvPr id="26" name="Immagine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5" y="5585264"/>
              <a:ext cx="881189" cy="674192"/>
            </a:xfrm>
            <a:prstGeom prst="rect">
              <a:avLst/>
            </a:prstGeom>
          </p:spPr>
        </p:pic>
        <p:sp>
          <p:nvSpPr>
            <p:cNvPr id="27" name="Fumetto 2 26"/>
            <p:cNvSpPr/>
            <p:nvPr/>
          </p:nvSpPr>
          <p:spPr>
            <a:xfrm>
              <a:off x="1508625" y="5495471"/>
              <a:ext cx="1137297" cy="837176"/>
            </a:xfrm>
            <a:prstGeom prst="wedgeRoundRectCallout">
              <a:avLst>
                <a:gd name="adj1" fmla="val 202159"/>
                <a:gd name="adj2" fmla="val -108199"/>
                <a:gd name="adj3" fmla="val 16667"/>
              </a:avLst>
            </a:prstGeom>
            <a:noFill/>
            <a:ln w="19050">
              <a:solidFill>
                <a:srgbClr val="3C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" y="1429669"/>
            <a:ext cx="6007860" cy="270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/>
              <p:cNvSpPr txBox="1"/>
              <p:nvPr/>
            </p:nvSpPr>
            <p:spPr>
              <a:xfrm>
                <a:off x="1264938" y="6027618"/>
                <a:ext cx="9662125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Static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do not induce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±1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components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8" y="6027618"/>
                <a:ext cx="9662125" cy="369332"/>
              </a:xfrm>
              <a:prstGeom prst="rect">
                <a:avLst/>
              </a:prstGeom>
              <a:blipFill>
                <a:blip r:embed="rId20"/>
                <a:stretch>
                  <a:fillRect l="-441" t="-6154" r="-378" b="-2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/>
          <p:cNvSpPr/>
          <p:nvPr/>
        </p:nvSpPr>
        <p:spPr>
          <a:xfrm>
            <a:off x="7957298" y="1362436"/>
            <a:ext cx="39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Vicentini et al., arXiv:2405.21029 (2024)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25-26 April 2024</a:t>
            </a: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6" y="22044"/>
            <a:ext cx="6347048" cy="54312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Summary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119336" y="1001456"/>
                <a:ext cx="1188132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propose a </a:t>
                </a:r>
                <a:r>
                  <a:rPr lang="it-IT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table</a:t>
                </a:r>
                <a:r>
                  <a:rPr lang="it-IT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-top </a:t>
                </a:r>
                <a:r>
                  <a:rPr lang="it-IT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it-IT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it-IT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testing</a:t>
                </a:r>
                <a:r>
                  <a:rPr lang="it-IT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quantum </a:t>
                </a:r>
                <a:r>
                  <a:rPr lang="it-IT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</a:t>
                </a:r>
                <a:r>
                  <a:rPr lang="it-IT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it-IT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gravity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an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interferometer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hosting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spatially-superposed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massive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Our scenario involves single-NV-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NDs, magnetically constrained in the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directions but free along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realized a feasibility study for the single-ND interferometer, showing the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ND dynamics in presence of DD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(needed to increase the ND superposition coherence time)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might be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robust against static fields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Our proposal presents several advantages with respect to previous ones, e.g.: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need for a meters-long structure with micrometric fabrications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to be kept under high-vacuum and low-temperature conditions.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Only a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MW antenna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needed for DD, allowing for custom pulse shaping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granting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much higher versatility,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tunability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NDs are not lost after the measurement: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need for growing, characterizing and trapping new samples run-by-run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heavily reducing the time consumption and avoiding ‘‘noise’’ due to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inhomogeneities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among them.</a:t>
                </a:r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001456"/>
                <a:ext cx="11881320" cy="5078313"/>
              </a:xfrm>
              <a:prstGeom prst="rect">
                <a:avLst/>
              </a:prstGeom>
              <a:blipFill>
                <a:blip r:embed="rId4"/>
                <a:stretch>
                  <a:fillRect l="-359" t="-600" r="-410" b="-9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80058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69610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25-26 April 2024</a:t>
            </a: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6" y="22044"/>
            <a:ext cx="6347048" cy="54312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Credits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" y="1205863"/>
            <a:ext cx="11932404" cy="39692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-14064" y="5476676"/>
            <a:ext cx="12174584" cy="763094"/>
          </a:xfrm>
          <a:prstGeom prst="rect">
            <a:avLst/>
          </a:prstGeom>
          <a:noFill/>
          <a:effectLst>
            <a:glow rad="228600">
              <a:srgbClr val="2D2D8A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</a:rPr>
              <a:t>Thanks for your attention</a:t>
            </a:r>
            <a:endParaRPr kumimoji="0" lang="en-US" sz="40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97257" cy="543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Quantum Mechanics + General Relativity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6628" y="1643704"/>
            <a:ext cx="12175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models and theories offering possible solutions: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 theory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Sagnotti &amp; </a:t>
            </a:r>
            <a:r>
              <a:rPr lang="it-IT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Sevrini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Riv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Cim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31, 423 (2008)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 quantum gravity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Rovelli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Liv. Rev.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Rel. 1, 1 (1998)]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Supergravity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[Castellani, in “Handbook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Quantum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Gravity” (2023)]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Covariant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quantum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gravity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Percacci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“An Introduction to Covariant Quantum Gravity and Asymptotic Safety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(2017)]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histories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Ambj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Phys. Rep. 519, 127 (2012)]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253380" y="5830781"/>
            <a:ext cx="29042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experimental evidence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548956" y="879359"/>
            <a:ext cx="4654378" cy="424732"/>
            <a:chOff x="7842421" y="5177017"/>
            <a:chExt cx="4654378" cy="424732"/>
          </a:xfrm>
        </p:grpSpPr>
        <p:sp>
          <p:nvSpPr>
            <p:cNvPr id="35" name="Rettangolo 34"/>
            <p:cNvSpPr/>
            <p:nvPr/>
          </p:nvSpPr>
          <p:spPr>
            <a:xfrm>
              <a:off x="8551184" y="5177017"/>
              <a:ext cx="3945615" cy="4247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“Holy grail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” of contemporary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ccia a destra 36"/>
            <p:cNvSpPr/>
            <p:nvPr/>
          </p:nvSpPr>
          <p:spPr>
            <a:xfrm>
              <a:off x="7842421" y="5243131"/>
              <a:ext cx="527470" cy="2925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5406873" y="5819491"/>
            <a:ext cx="5232983" cy="394210"/>
            <a:chOff x="4619476" y="5842045"/>
            <a:chExt cx="5232983" cy="394210"/>
          </a:xfrm>
        </p:grpSpPr>
        <p:sp>
          <p:nvSpPr>
            <p:cNvPr id="39" name="Freccia a destra 38"/>
            <p:cNvSpPr/>
            <p:nvPr/>
          </p:nvSpPr>
          <p:spPr>
            <a:xfrm>
              <a:off x="4619476" y="5919449"/>
              <a:ext cx="527470" cy="2925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5532023" y="5842045"/>
              <a:ext cx="4320436" cy="3942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Impossible to discriminate among them</a:t>
              </a:r>
              <a:endPara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630" y="890126"/>
            <a:ext cx="5515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quantum theory and general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relativity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NV </a:t>
            </a:r>
            <a:r>
              <a:rPr lang="en-US" sz="3200" b="1" dirty="0" err="1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centre</a:t>
            </a:r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 Dynamical Decoupling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r="1458" b="36588"/>
          <a:stretch/>
        </p:blipFill>
        <p:spPr>
          <a:xfrm>
            <a:off x="3959157" y="1489766"/>
            <a:ext cx="8190691" cy="347930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720" y="782293"/>
            <a:ext cx="1175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time of the 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decoupling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NV centre can be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26720" y="2507990"/>
                <a:ext cx="37281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Carr-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Purcell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Meiboom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-Gill (CPMG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) multi-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echo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sequence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MW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pulses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induces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subsequent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rotations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NV spin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onto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Y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compensating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precession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2507990"/>
                <a:ext cx="3728157" cy="1477328"/>
              </a:xfrm>
              <a:prstGeom prst="rect">
                <a:avLst/>
              </a:prstGeom>
              <a:blipFill>
                <a:blip r:embed="rId5"/>
                <a:stretch>
                  <a:fillRect l="-1307" t="-2058" r="-1471" b="-53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26720" y="5345866"/>
                <a:ext cx="6218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coherence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NV-centre can be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enhanced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5345866"/>
                <a:ext cx="6218437" cy="369332"/>
              </a:xfrm>
              <a:prstGeom prst="rect">
                <a:avLst/>
              </a:prstGeom>
              <a:blipFill>
                <a:blip r:embed="rId6"/>
                <a:stretch>
                  <a:fillRect l="-784"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7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97257" cy="543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A new era of experimental efforts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416" y="796994"/>
            <a:ext cx="1202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 proposal(s): revealing quantum features in gravity by observing entanglement between spatially-delocalized superpositions of massive objects: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688446"/>
            <a:ext cx="3631368" cy="155277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242280" y="1650077"/>
            <a:ext cx="470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Gravitational potential induces entanglement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081413" y="2381203"/>
            <a:ext cx="48678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Entanglement cannot be generated by local operations &amp; classical communication (LOCC)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Horodecki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x4, Rev. Mod. Phys. 81, 865 (2009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1471" t="35515" r="1"/>
          <a:stretch/>
        </p:blipFill>
        <p:spPr>
          <a:xfrm>
            <a:off x="0" y="3481102"/>
            <a:ext cx="5393267" cy="259572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122002" y="6115743"/>
            <a:ext cx="3120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Bose </a:t>
            </a:r>
            <a:r>
              <a:rPr lang="it-IT" sz="1600" dirty="0">
                <a:solidFill>
                  <a:srgbClr val="002060"/>
                </a:solidFill>
              </a:rPr>
              <a:t>et al., </a:t>
            </a:r>
            <a:r>
              <a:rPr lang="it-IT" sz="1600" dirty="0" smtClean="0">
                <a:solidFill>
                  <a:srgbClr val="002060"/>
                </a:solidFill>
              </a:rPr>
              <a:t>PRL </a:t>
            </a:r>
            <a:r>
              <a:rPr lang="it-IT" sz="1600" dirty="0">
                <a:solidFill>
                  <a:srgbClr val="002060"/>
                </a:solidFill>
              </a:rPr>
              <a:t>119, 240401 (2017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/>
          <a:srcRect l="6382" b="15859"/>
          <a:stretch/>
        </p:blipFill>
        <p:spPr>
          <a:xfrm>
            <a:off x="6116977" y="3249548"/>
            <a:ext cx="4358531" cy="3223129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10094261" y="4184307"/>
            <a:ext cx="2190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</a:rPr>
              <a:t>Marletto</a:t>
            </a:r>
            <a:r>
              <a:rPr lang="it-IT" sz="1600" dirty="0" smtClean="0">
                <a:solidFill>
                  <a:srgbClr val="002060"/>
                </a:solidFill>
              </a:rPr>
              <a:t> &amp; </a:t>
            </a:r>
            <a:r>
              <a:rPr lang="it-IT" sz="1600" dirty="0" err="1" smtClean="0">
                <a:solidFill>
                  <a:srgbClr val="002060"/>
                </a:solidFill>
              </a:rPr>
              <a:t>Vedral</a:t>
            </a:r>
            <a:r>
              <a:rPr lang="it-IT" sz="1600" dirty="0" smtClean="0">
                <a:solidFill>
                  <a:srgbClr val="002060"/>
                </a:solidFill>
              </a:rPr>
              <a:t>, PRL 119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smtClean="0">
                <a:solidFill>
                  <a:srgbClr val="002060"/>
                </a:solidFill>
              </a:rPr>
              <a:t>240402 </a:t>
            </a:r>
            <a:r>
              <a:rPr lang="it-IT" sz="1600" dirty="0">
                <a:solidFill>
                  <a:srgbClr val="002060"/>
                </a:solidFill>
              </a:rPr>
              <a:t>(2017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9168472" y="1843906"/>
            <a:ext cx="2777099" cy="865583"/>
            <a:chOff x="9129560" y="1843906"/>
            <a:chExt cx="2777099" cy="865583"/>
          </a:xfrm>
        </p:grpSpPr>
        <p:sp>
          <p:nvSpPr>
            <p:cNvPr id="18" name="Rettangolo 17"/>
            <p:cNvSpPr/>
            <p:nvPr/>
          </p:nvSpPr>
          <p:spPr>
            <a:xfrm>
              <a:off x="10158145" y="1929153"/>
              <a:ext cx="1748514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Gravity exhibits quantum traits 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ccia a destra 22"/>
            <p:cNvSpPr/>
            <p:nvPr/>
          </p:nvSpPr>
          <p:spPr>
            <a:xfrm rot="946504">
              <a:off x="9129562" y="1843906"/>
              <a:ext cx="770466" cy="279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reccia a destra 23"/>
            <p:cNvSpPr/>
            <p:nvPr/>
          </p:nvSpPr>
          <p:spPr>
            <a:xfrm rot="20653496" flipV="1">
              <a:off x="9129560" y="2429724"/>
              <a:ext cx="770466" cy="279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910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97257" cy="543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A new era of experimental efforts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416" y="796994"/>
            <a:ext cx="1202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 proposal(s): revealing quantum features in gravity by observing entanglement between spatially-delocalized superpositions of massive objects: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688446"/>
            <a:ext cx="3631368" cy="155277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7416" y="3875339"/>
            <a:ext cx="11590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Eventually, observing gravity-induced entanglement would rule out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semiclassical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gravity theories, e.g.: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theory in curved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space-time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[Holland &amp; Wald, Phys. Rep. 574, 1 (2015)]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quantum-classical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formulations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Barcélo</a:t>
            </a: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PRA 86, 042120 (2012)]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Collapse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(Diosi-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Penrose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CSL, etc.)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collapse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entanglement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242280" y="1650077"/>
            <a:ext cx="470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Gravitational potential induces entanglement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081413" y="2381203"/>
            <a:ext cx="48678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Entanglement cannot be generated by local operations &amp; classical communication (LOCC)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Horodecki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x4, Rev. Mod. Phys. 81, 865 (2009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9168472" y="1843906"/>
            <a:ext cx="2777099" cy="865583"/>
            <a:chOff x="9129560" y="1843906"/>
            <a:chExt cx="2777099" cy="865583"/>
          </a:xfrm>
        </p:grpSpPr>
        <p:sp>
          <p:nvSpPr>
            <p:cNvPr id="33" name="Rettangolo 32"/>
            <p:cNvSpPr/>
            <p:nvPr/>
          </p:nvSpPr>
          <p:spPr>
            <a:xfrm>
              <a:off x="10158145" y="1929153"/>
              <a:ext cx="1748514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Gravity exhibits quantum traits 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ccia a destra 33"/>
            <p:cNvSpPr/>
            <p:nvPr/>
          </p:nvSpPr>
          <p:spPr>
            <a:xfrm rot="946504">
              <a:off x="9129562" y="1843906"/>
              <a:ext cx="770466" cy="279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Freccia a destra 34"/>
            <p:cNvSpPr/>
            <p:nvPr/>
          </p:nvSpPr>
          <p:spPr>
            <a:xfrm rot="20653496" flipV="1">
              <a:off x="9129560" y="2429724"/>
              <a:ext cx="770466" cy="279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046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73971" cy="543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Bose et al. </a:t>
            </a:r>
            <a:r>
              <a:rPr lang="en-US" sz="3200" b="1" dirty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proposal </a:t>
            </a:r>
            <a:r>
              <a:rPr lang="en-US" sz="2400" b="1" dirty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[PRL 119, 240401 (2017</a:t>
            </a:r>
            <a:r>
              <a:rPr lang="en-US" sz="24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)]</a:t>
            </a:r>
            <a:endParaRPr lang="it-IT" sz="24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9"/>
          <a:srcRect l="1471" t="60" r="1" b="1"/>
          <a:stretch/>
        </p:blipFill>
        <p:spPr>
          <a:xfrm>
            <a:off x="17416" y="1540466"/>
            <a:ext cx="5654106" cy="4217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17416" y="683454"/>
                <a:ext cx="120456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mesoscopic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Kg) masses, each in a spatially-separated 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m) superposition, free-falling in adjacent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≳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distance) Stern-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Gerlach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interferometers for a time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τ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1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" y="683454"/>
                <a:ext cx="12045630" cy="646331"/>
              </a:xfrm>
              <a:prstGeom prst="rect">
                <a:avLst/>
              </a:prstGeom>
              <a:blipFill>
                <a:blip r:embed="rId10"/>
                <a:stretch>
                  <a:fillRect l="-455" t="-4717" r="-405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po 38"/>
          <p:cNvGrpSpPr/>
          <p:nvPr/>
        </p:nvGrpSpPr>
        <p:grpSpPr>
          <a:xfrm>
            <a:off x="6292874" y="1835580"/>
            <a:ext cx="5639785" cy="882937"/>
            <a:chOff x="6292874" y="1835580"/>
            <a:chExt cx="5639785" cy="882937"/>
          </a:xfrm>
        </p:grpSpPr>
        <p:pic>
          <p:nvPicPr>
            <p:cNvPr id="20" name="Immagine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367" y="2394082"/>
              <a:ext cx="5545292" cy="324435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6292874" y="183558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Initial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state: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6292874" y="3105580"/>
            <a:ext cx="5118803" cy="1472450"/>
            <a:chOff x="6292874" y="3105580"/>
            <a:chExt cx="5118803" cy="1472450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6292874" y="310558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state: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Immagine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367" y="3552147"/>
              <a:ext cx="5024310" cy="1025883"/>
            </a:xfrm>
            <a:prstGeom prst="rect">
              <a:avLst/>
            </a:prstGeom>
          </p:spPr>
        </p:pic>
      </p:grpSp>
      <p:pic>
        <p:nvPicPr>
          <p:cNvPr id="32" name="Immagin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88" y="5033620"/>
            <a:ext cx="1519838" cy="529039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34" y="4970640"/>
            <a:ext cx="1946412" cy="59201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66" y="4969172"/>
            <a:ext cx="1947188" cy="593487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>
            <a:off x="2207077" y="5947088"/>
            <a:ext cx="8757659" cy="4247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gravitational potential has entangled the initially separable state of the two NDs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202807" y="22044"/>
            <a:ext cx="8321258" cy="543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Marletto</a:t>
            </a:r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err="1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Vedral</a:t>
            </a:r>
            <a:r>
              <a:rPr lang="en-US" sz="3200" b="1" dirty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 proposal </a:t>
            </a:r>
            <a:r>
              <a:rPr lang="en-US" sz="2700" b="1" dirty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[PRL 119, 240401 (2017)]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9"/>
          <a:srcRect l="6382" b="1711"/>
          <a:stretch/>
        </p:blipFill>
        <p:spPr>
          <a:xfrm>
            <a:off x="90372" y="1607585"/>
            <a:ext cx="5391055" cy="46570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" y="2265375"/>
            <a:ext cx="271238" cy="2270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" y="4155987"/>
            <a:ext cx="278341" cy="2285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tangolo 10"/>
              <p:cNvSpPr/>
              <p:nvPr/>
            </p:nvSpPr>
            <p:spPr>
              <a:xfrm>
                <a:off x="17416" y="683454"/>
                <a:ext cx="120456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massive qubits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Mach-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Zehnder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interferometers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located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so that both masses are subject to the same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Earth’s gravitational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" y="683454"/>
                <a:ext cx="12045630" cy="646331"/>
              </a:xfrm>
              <a:prstGeom prst="rect">
                <a:avLst/>
              </a:prstGeom>
              <a:blipFill>
                <a:blip r:embed="rId12"/>
                <a:stretch>
                  <a:fillRect l="-455" t="-4717" r="-405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o 29"/>
          <p:cNvGrpSpPr/>
          <p:nvPr/>
        </p:nvGrpSpPr>
        <p:grpSpPr>
          <a:xfrm>
            <a:off x="5987815" y="1422920"/>
            <a:ext cx="5081321" cy="936479"/>
            <a:chOff x="5793260" y="1422920"/>
            <a:chExt cx="5081321" cy="936479"/>
          </a:xfrm>
        </p:grpSpPr>
        <p:pic>
          <p:nvPicPr>
            <p:cNvPr id="17" name="Immagin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460" y="2033189"/>
              <a:ext cx="5005121" cy="32621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5793260" y="1422920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first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splitter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(BS):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6152826" y="4155292"/>
            <a:ext cx="5666763" cy="672707"/>
            <a:chOff x="5958271" y="4155292"/>
            <a:chExt cx="5666763" cy="672707"/>
          </a:xfrm>
        </p:grpSpPr>
        <p:pic>
          <p:nvPicPr>
            <p:cNvPr id="24" name="Immagin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8271" y="4155292"/>
              <a:ext cx="1935047" cy="600660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7968049" y="4181668"/>
              <a:ext cx="3656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Velocity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two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massive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qubits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within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interferometers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5987815" y="2839812"/>
            <a:ext cx="5831775" cy="1100937"/>
            <a:chOff x="5793260" y="2839812"/>
            <a:chExt cx="5831775" cy="1100937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793260" y="2839812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Just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BS: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magin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462" y="3466508"/>
              <a:ext cx="5755573" cy="47424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28"/>
              <p:cNvSpPr/>
              <p:nvPr/>
            </p:nvSpPr>
            <p:spPr>
              <a:xfrm>
                <a:off x="5525312" y="5289210"/>
                <a:ext cx="6391554" cy="1089529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varying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it is possible to observe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-related variations in the D1 outputs of both interferometers, revealing the gravity induced entanglement.</a:t>
                </a: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12" y="5289210"/>
                <a:ext cx="6391554" cy="1089529"/>
              </a:xfrm>
              <a:prstGeom prst="rect">
                <a:avLst/>
              </a:prstGeom>
              <a:blipFill>
                <a:blip r:embed="rId16"/>
                <a:stretch>
                  <a:fillRect l="-569" r="-474" b="-437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1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97257" cy="543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Pros…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350" y="1084860"/>
            <a:ext cx="1199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evidence of the quantum behavior of the gravitational potential, with a small-scale experiment and at a much lower energy with respect to Planck’s scale;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grasp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way to a new generation of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ultrasensitive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hints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 ‘‘new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’’: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(or more) of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922475" y="22044"/>
            <a:ext cx="6797257" cy="543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…and cons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34350" y="898601"/>
                <a:ext cx="1199678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Need for large structures (meters long) with micrometric fabrication features;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Extreme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conditions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(high-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vacuum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cryogenic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regime);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massive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Kg)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allowing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spatially-delocalized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superpositions with high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coherence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time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it-I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Difficulty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selecting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characterizing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manipulating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massive quantum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without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affecting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their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coherence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degrading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weakness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gravitational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forces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including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proximity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like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Casimir-Polder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must be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avoided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the free-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fall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propagation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scenario,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lost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after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measurement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new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be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selected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prepared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long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acquisition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noise due to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inhomogeneities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among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" y="898601"/>
                <a:ext cx="11996784" cy="4247317"/>
              </a:xfrm>
              <a:prstGeom prst="rect">
                <a:avLst/>
              </a:prstGeom>
              <a:blipFill>
                <a:blip r:embed="rId4"/>
                <a:stretch>
                  <a:fillRect l="-356" t="-717" r="-407" b="-1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E6F2F0-59B2-42B8-8F5E-EF9C7D19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" y="6470330"/>
            <a:ext cx="1220036" cy="3938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19FF03-88ED-4C3A-B5B6-D79E3FB2C221}"/>
              </a:ext>
            </a:extLst>
          </p:cNvPr>
          <p:cNvSpPr/>
          <p:nvPr/>
        </p:nvSpPr>
        <p:spPr>
          <a:xfrm>
            <a:off x="1237452" y="6479338"/>
            <a:ext cx="10937132" cy="368023"/>
          </a:xfrm>
          <a:prstGeom prst="rect">
            <a:avLst/>
          </a:prstGeom>
          <a:solidFill>
            <a:srgbClr val="174A6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3887-8E92-484E-AD52-4A51B299C181}"/>
              </a:ext>
            </a:extLst>
          </p:cNvPr>
          <p:cNvSpPr txBox="1"/>
          <p:nvPr/>
        </p:nvSpPr>
        <p:spPr>
          <a:xfrm>
            <a:off x="4867471" y="6478028"/>
            <a:ext cx="72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Piacentini,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Odissey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’’,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426634" y="22044"/>
            <a:ext cx="9338733" cy="543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Quantum gravity test with a t</a:t>
            </a:r>
            <a:r>
              <a:rPr lang="en-US" sz="3200" b="1" dirty="0" smtClean="0">
                <a:solidFill>
                  <a:srgbClr val="3C687C"/>
                </a:solidFill>
                <a:latin typeface="Calibri" pitchFamily="34" charset="0"/>
                <a:cs typeface="Calibri" pitchFamily="34" charset="0"/>
              </a:rPr>
              <a:t>able-top interferometer</a:t>
            </a:r>
            <a:endParaRPr lang="it-IT" sz="3200" b="1" dirty="0">
              <a:solidFill>
                <a:srgbClr val="3C687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1711"/>
          <a:stretch/>
        </p:blipFill>
        <p:spPr>
          <a:xfrm>
            <a:off x="126997" y="1035807"/>
            <a:ext cx="6256867" cy="2689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>
              <a:xfrm>
                <a:off x="6773336" y="1205140"/>
                <a:ext cx="536786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single-NV-centre nanodiamonds (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in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superposition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confined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directions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left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unconstrained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one.</a:t>
                </a:r>
              </a:p>
              <a:p>
                <a:pPr algn="just"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spatial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delocalization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final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recombination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achieved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implementing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along</a:t>
                </a: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6" y="1205140"/>
                <a:ext cx="5367864" cy="2308324"/>
              </a:xfrm>
              <a:prstGeom prst="rect">
                <a:avLst/>
              </a:prstGeom>
              <a:blipFill>
                <a:blip r:embed="rId5"/>
                <a:stretch>
                  <a:fillRect l="-908" t="-1587" r="-1022" b="-3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tangolo 9"/>
              <p:cNvSpPr/>
              <p:nvPr/>
            </p:nvSpPr>
            <p:spPr>
              <a:xfrm>
                <a:off x="17416" y="4088364"/>
                <a:ext cx="119967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meters-long structure featuring micro-fabrications: magnetic field gradients will be generated by two anti-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Helmoltz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coils;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single microwave antenna (instead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for dynamical decoupling: much higher versatility,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tunability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control;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Nanodiamonds are NOT lost after each run, but can be re-initialized for the subsequent one: no need to find and characterize new samples, and no experimental noise due to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inhomogeneities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among NDs.</a:t>
                </a:r>
              </a:p>
            </p:txBody>
          </p:sp>
        </mc:Choice>
        <mc:Fallback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" y="4088364"/>
                <a:ext cx="11996784" cy="2308324"/>
              </a:xfrm>
              <a:prstGeom prst="rect">
                <a:avLst/>
              </a:prstGeom>
              <a:blipFill>
                <a:blip r:embed="rId6"/>
                <a:stretch>
                  <a:fillRect l="-356" t="-1587" r="-407" b="-3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7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,7177"/>
  <p:tag name="ORIGINALWIDTH" val="746,9066"/>
  <p:tag name="LATEXADDIN" val="\documentclass{article}&#10;\usepackage{amsmath}&#10;\usepackage{amssymb}&#10;\pagestyle{empty}&#10;\begin{document}&#10;&#10;\begin{equation*}&#10;\phi\sim\frac{Gm_1m_2\tau}{\hbar d}&#10;\end{equation*}&#10;&#10;\end{document}"/>
  <p:tag name="IGUANATEXSIZE" val="20"/>
  <p:tag name="IGUANATEXCURSOR" val="17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34,908"/>
  <p:tag name="LATEXADDIN" val="\documentclass{article}&#10;\usepackage{amsmath}&#10;\usepackage{amssymb}&#10;\pagestyle{empty}&#10;\begin{document}&#10;&#10;$|\Psi\rangle=|Q_1\rangle|Q_2\rangle\;\;\;\;\;\;\;\;|Q_i\rangle=\frac{1}{\sqrt2}\left(|0\rangle+|1\rangle\right)\;\;\;\;i=1,2$&#10;&#10;\end{document}"/>
  <p:tag name="IGUANATEXSIZE" val="18"/>
  <p:tag name="IGUANATEXCURSOR" val="10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3086,614"/>
  <p:tag name="LATEXADDIN" val="\documentclass{article}&#10;\usepackage{amsmath}&#10;\usepackage{amssymb}&#10;\pagestyle{empty}&#10;\begin{document}&#10;&#10;\begin{equation*}&#10;H_x=\frac{p^2_x}{2m} + \frac{\chi V(B_0 + B'x)^2}{2\mu_0} + \hbar\gamma_eS_x(B_0 + B'x) + \hbar D S^2_x&#10;\label{ham}&#10;\end{equation*}&#10;&#10;\end{document}"/>
  <p:tag name="IGUANATEXSIZE" val="20"/>
  <p:tag name="IGUANATEXCURSOR" val="22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4290,213"/>
  <p:tag name="LATEXADDIN" val="\documentclass{article}&#10;\usepackage{amsmath}&#10;\usepackage{amssymb}&#10;\pagestyle{empty}&#10;\begin{document}&#10;&#10;\begin{equation*}&#10;H_x= \hbar\omega \hat{a}^\dagger \hat{a} + \hbar\lambda(\hat{a}+\hat{a}^\dagger)\hat{S}_x + \hbar D \hat{S}^2_x \;\;\;\;\;\;\;\;\;\lambda=\gamma_e B'\sqrt{\frac{\hbar}{2m\omega}}\;\;\;\;\;\;\;\;\;&#10;\omega=B'\sqrt{\frac{\chi V}{\mu_0m}}&#10;\end{equation*}&#10;\end{document}"/>
  <p:tag name="IGUANATEXSIZE" val="20"/>
  <p:tag name="IGUANATEXCURSOR" val="31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,2058"/>
  <p:tag name="ORIGINALWIDTH" val="4838,395"/>
  <p:tag name="LATEXADDIN" val="\documentclass{article}&#10;\usepackage{amsmath}&#10;\usepackage{amssymb}&#10;\usepackage{physics}&#10;\pagestyle{empty}&#10;\begin{document}&#10;&#10;\begin{equation*}&#10;S_x=\pm1:\;\;\;\;\ket{\frac{\lambda_\pm}{\omega}}=e^{-\frac12\cdot\left|\frac{\lambda_\pm}{\omega}\right|^2}\sum_{n=0}^\infty\left(\frac{\lambda_\pm}{\omega}\right)^n\frac{(a^\dagger)^n}{n!}\ket*{0} \;\;\;\;\;\;\;\; \lambda_\pm=\lambda_0\pm\lambda \;\;\;\;\; \lambda_0=\frac{B_0}{B'}\sqrt{\frac{m\omega^3}{2\hbar}}&#10;\end{equation*}&#10;&#10;\end{document}"/>
  <p:tag name="IGUANATEXSIZE" val="20"/>
  <p:tag name="IGUANATEXCURSOR" val="45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1249,344"/>
  <p:tag name="LATEXADDIN" val="\documentclass{article}&#10;\usepackage{amsmath}&#10;\usepackage{amssymb}&#10;\usepackage{physics}&#10;\pagestyle{empty}&#10;\begin{document}&#10;&#10;\begin{equation*}&#10;\ket*{\psi_S}=\frac{1}{\sqrt2}(\ket*{-1}+\ket*{1})&#10;\end{equation*}&#10;&#10;\end{document}"/>
  <p:tag name="IGUANATEXSIZE" val="20"/>
  <p:tag name="IGUANATEXCURSOR" val="20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61,9047"/>
  <p:tag name="LATEXADDIN" val="\documentclass{article}&#10;\usepackage{amsmath}&#10;\usepackage{amssymb}&#10;\usepackage{physics}&#10;\pagestyle{empty}&#10;\begin{document}&#10;&#10;\begin{equation*}&#10;\ket{\Psi_i}=\ket{\psi_S}\ket{0}&#10;\end{equation*}&#10;&#10;\end{document}"/>
  <p:tag name="IGUANATEXSIZE" val="20"/>
  <p:tag name="IGUANATEXCURSOR" val="17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3,4571"/>
  <p:tag name="ORIGINALWIDTH" val="2998,125"/>
  <p:tag name="LATEXADDIN" val="\documentclass{article}&#10;\usepackage{amsmath}&#10;\usepackage{amssymb}&#10;\usepackage{physics}&#10;\pagestyle{empty}&#10;\begin{document}&#10;&#10;\begin{equation*}&#10;\ket{\alpha(t)}_\pm = e^{-i\left(\frac{\omega}{2}-\frac{|\lambda_\pm|^2}{\omega}\right)t}e^{\left|\frac{\lambda_\pm}{\omega}\right|^2(1-e^{-i\omega t})}\ket{\frac{\lambda_\pm}{\omega}\left(1-e^{i\omega t}\right)}&#10;\label{evol}&#10;\end{equation*}&#10;&#10;\end{document}"/>
  <p:tag name="IGUANATEXSIZE" val="20"/>
  <p:tag name="IGUANATEXCURSOR" val="29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2880,39"/>
  <p:tag name="LATEXADDIN" val="\documentclass{article}&#10;\usepackage{amsmath}&#10;\usepackage{amssymb}&#10;\usepackage{physics}&#10;\pagestyle{empty}&#10;\begin{document}&#10;&#10;\begin{equation*}&#10;\ket{\Psi(t)}=e^{-\frac{i}{\hbar}\int_0^t\mathrm{d}t' H_x}\ket{\Psi_i}=\frac{\ket{-1}\ket{\alpha(t)}_-+\ket{1}\ket{\alpha(t)}_+}{\sqrt2}&#10;\end{equation*}&#10;&#10;\end{document}"/>
  <p:tag name="IGUANATEXSIZE" val="20"/>
  <p:tag name="IGUANATEXCURSOR" val="27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1057,368"/>
  <p:tag name="LATEXADDIN" val="\documentclass{article}&#10;\usepackage{amsmath}&#10;\usepackage{amssymb}&#10;\usepackage{physics}&#10;\pagestyle{empty}&#10;\begin{document}&#10;&#10;\begin{equation*}&#10;\ket{\psi_S}=\frac{\ket*{-1}+\ket*{1}}{\sqrt2}:&#10;\end{equation*}&#10;&#10;\end{document}"/>
  <p:tag name="IGUANATEXSIZE" val="20"/>
  <p:tag name="IGUANATEXCURSOR" val="18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361,4548"/>
  <p:tag name="LATEXADDIN" val="\documentclass{article}&#10;\usepackage{amsmath}&#10;\usepackage{amssymb}&#10;\usepackage{physics}&#10;\pagestyle{empty}&#10;\begin{document}&#10;&#10;\begin{equation*}&#10;\ket{\alpha(t)}_+&#10;\end{equation*}&#10;&#10;\end{document}"/>
  <p:tag name="IGUANATEXSIZE" val="20"/>
  <p:tag name="IGUANATEXCURSOR" val="158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955,3806"/>
  <p:tag name="LATEXADDIN" val="\documentclass{article}&#10;\usepackage{amsmath}&#10;\usepackage{amssymb}&#10;\pagestyle{empty}&#10;\begin{document}&#10;&#10;\begin{equation*}&#10;\phi_{LR}\sim\frac{Gm_1m_2\tau}{\hbar (d+\Delta x)}&#10;\end{equation*}&#10;&#10;\end{document}"/>
  <p:tag name="IGUANATEXSIZE" val="20"/>
  <p:tag name="IGUANATEXCURSOR" val="17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59,955"/>
  <p:tag name="LATEXADDIN" val="\documentclass{article}&#10;\usepackage{amsmath}&#10;\usepackage{amssymb}&#10;\usepackage{physics}&#10;\pagestyle{empty}&#10;\begin{document}&#10;&#10;\begin{equation*}&#10;\ket{\alpha(t)}_-&#10;\end{equation*}&#10;&#10;\end{document}"/>
  <p:tag name="IGUANATEXSIZE" val="20"/>
  <p:tag name="IGUANATEXCURSOR" val="158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369,7038"/>
  <p:tag name="LATEXADDIN" val="\documentclass{article}&#10;\usepackage{amsmath}&#10;\usepackage{amssymb}&#10;\usepackage{physics}&#10;\pagestyle{empty}&#10;\begin{document}&#10;&#10;\begin{equation*}&#10;B_0=0&#10;\end{equation*}&#10;&#10;\end{document}"/>
  <p:tag name="IGUANATEXSIZE" val="18"/>
  <p:tag name="IGUANATEXCURSOR" val="14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938,8826"/>
  <p:tag name="LATEXADDIN" val="\documentclass{article}&#10;\usepackage{amsmath}&#10;\usepackage{amssymb}&#10;\usepackage{physics}&#10;\pagestyle{empty}&#10;\begin{document}&#10;&#10;\begin{equation*}&#10;B_0=5\times10^{-4}\;\;\mathrm{T}&#10;\end{equation*}&#10;&#10;\end{document}"/>
  <p:tag name="IGUANATEXSIZE" val="18"/>
  <p:tag name="IGUANATEXCURSOR" val="15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553,056"/>
  <p:tag name="LATEXADDIN" val="\documentclass{article}&#10;\usepackage{amsmath}&#10;\usepackage{amssymb}&#10;\usepackage{physics}&#10;\pagestyle{empty}&#10;\begin{document}&#10;&#10;\begin{equation*}&#10;\Delta\phi=4\frac{\lambda_0\lambda}{\omega^2}=2\gamma_e\frac{B_0}{B'}\sqrt{\frac{m\mu_0}{\chi V}}&#10;\end{equation*}&#10;&#10;\end{document}"/>
  <p:tag name="IGUANATEXSIZE" val="18"/>
  <p:tag name="IGUANATEXCURSOR" val="23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179,603"/>
  <p:tag name="LATEXADDIN" val="\documentclass{article}&#10;\usepackage{amsmath}&#10;\usepackage{amssymb}&#10;\usepackage{physics}&#10;\pagestyle{empty}&#10;\begin{document}&#10;&#10;\begin{equation*}&#10;\omega_{DD}=N\omega\;\;\;\;\;\;N\gg1&#10;\end{equation*}&#10;&#10;\end{document}"/>
  <p:tag name="IGUANATEXSIZE" val="18"/>
  <p:tag name="IGUANATEXCURSOR" val="14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6454,443"/>
  <p:tag name="LATEXADDIN" val="\documentclass{article}&#10;\usepackage{amsmath}&#10;\usepackage{amssymb}&#10;\usepackage{physics}&#10;\pagestyle{empty}&#10;\begin{document}&#10;&#10;\begin{equation*}&#10;H_x^{(DD)}(t)=\sum_{i=0}^\infty\Bigg(\frac{p^2_x}{2m} + \frac{\chi V(B_0(-1)^i + B'x)^2}{2\mu_0} +\hbar  \gamma_eS_x(B_0(-1)^i + B'x) + \hbar D S^2_x\Bigg)\cdot \left[\Theta\left(t-\frac{2\pi}{\omega_{DD}}i\right)-\Theta\left(t-\frac{2\pi}{\omega_{DD}}(i+1)\right)\right]&#10;\end{equation*}&#10;&#10;\end{document}"/>
  <p:tag name="IGUANATEXSIZE" val="18"/>
  <p:tag name="IGUANATEXCURSOR" val="15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851,1436"/>
  <p:tag name="LATEXADDIN" val="\documentclass{article}&#10;\usepackage{amsmath}&#10;\usepackage{amssymb}&#10;\usepackage{physics}&#10;\pagestyle{empty}&#10;\begin{document}&#10;&#10;\begin{equation*}&#10;H_x \rightarrow H_x^{(DD)}(t)&#10;\end{equation*}&#10;&#10;\end{document}"/>
  <p:tag name="IGUANATEXSIZE" val="18"/>
  <p:tag name="IGUANATEXCURSOR" val="17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3144,357"/>
  <p:tag name="LATEXADDIN" val="\documentclass{article}&#10;\usepackage{amsmath}&#10;\usepackage{amssymb}&#10;\usepackage{physics}&#10;\pagestyle{empty}&#10;\begin{document}&#10;&#10;\begin{equation*}&#10;B_0=5\times10^{-4}\;\;\mathrm{T}\;\;\;\;\;\;\;\;\;\;\;B'=10^{-3}\;\;\mathrm{T/m}\;\;\;\;\;\;\;\;\;\;\;\omega_{DD}=4\omega&#10;\end{equation*}&#10;&#10;\end{document}"/>
  <p:tag name="IGUANATEXSIZE" val="18"/>
  <p:tag name="IGUANATEXCURSOR" val="25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down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430,4462"/>
  <p:tag name="LATEXADDIN" val="\documentclass{article}&#10;\usepackage{amsmath}&#10;\usepackage{amssymb}&#10;\usepackage{physics}&#10;\pagestyle{empty}&#10;\begin{document}&#10;&#10;\begin{align*}&#10;s_x=-1\\&#10;H_x^{DD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955,3806"/>
  <p:tag name="LATEXADDIN" val="\documentclass{article}&#10;\usepackage{amsmath}&#10;\usepackage{amssymb}&#10;\pagestyle{empty}&#10;\begin{document}&#10;&#10;\begin{equation*}&#10;\phi_{RL}\sim\frac{Gm_1m_2\tau}{\hbar (d-\Delta x)}&#10;\end{equation*}&#10;&#10;\end{document}"/>
  <p:tag name="IGUANATEXSIZE" val="20"/>
  <p:tag name="IGUANATEXCURSOR" val="16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up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downarrow)}&#10;\end{align*}&#10;&#10;\end{document}"/>
  <p:tag name="IGUANATEXSIZE" val="20"/>
  <p:tag name="IGUANATEXCURSOR" val="157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333,7083"/>
  <p:tag name="LATEXADDIN" val="\documentclass{article}&#10;\usepackage{amsmath}&#10;\usepackage{amssymb}&#10;\usepackage{physics}&#10;\pagestyle{empty}&#10;\begin{document}&#10;&#10;\begin{align*}&#10;s_x=1\\&#10;H_x^{DD}&#10;\end{align*}&#10;&#10;\end{document}"/>
  <p:tag name="IGUANATEXSIZE" val="20"/>
  <p:tag name="IGUANATEXCURSOR" val="15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uparrow)}&#10;\end{align*}&#10;&#10;\end{document}"/>
  <p:tag name="IGUANATEXSIZE" val="20"/>
  <p:tag name="IGUANATEXCURSOR" val="146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3207,349"/>
  <p:tag name="LATEXADDIN" val="\documentclass{article}&#10;\usepackage{amsmath}&#10;\usepackage{amssymb}&#10;\usepackage{physics}&#10;\pagestyle{empty}&#10;\begin{document}&#10;&#10;\begin{equation*}&#10;B_0=5\times10^{-4}\;\;\mathrm{T}\;\;\;\;\;\;\;\;\;\;\;B'=10^{-3}\;\;\mathrm{T/m}\;\;\;\;\;\;\;\;\;\;\;\omega_{DD}=20\omega&#10;\end{equation*}&#10;&#10;\end{document}"/>
  <p:tag name="IGUANATEXSIZE" val="18"/>
  <p:tag name="IGUANATEXCURSOR" val="25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down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430,4462"/>
  <p:tag name="LATEXADDIN" val="\documentclass{article}&#10;\usepackage{amsmath}&#10;\usepackage{amssymb}&#10;\usepackage{physics}&#10;\pagestyle{empty}&#10;\begin{document}&#10;&#10;\begin{align*}&#10;s_x=-1\\&#10;H_x^{DD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up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downarrow)}&#10;\end{align*}&#10;&#10;\end{document}"/>
  <p:tag name="IGUANATEXSIZE" val="20"/>
  <p:tag name="IGUANATEXCURSOR" val="157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333,7083"/>
  <p:tag name="LATEXADDIN" val="\documentclass{article}&#10;\usepackage{amsmath}&#10;\usepackage{amssymb}&#10;\usepackage{physics}&#10;\pagestyle{empty}&#10;\begin{document}&#10;&#10;\begin{align*}&#10;s_x=1\\&#10;H_x^{DD}&#10;\end{align*}&#10;&#10;\end{document}"/>
  <p:tag name="IGUANATEXSIZE" val="20"/>
  <p:tag name="IGUANATEXCURSOR" val="15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,6813"/>
  <p:tag name="ORIGINALWIDTH" val="2743,157"/>
  <p:tag name="LATEXADDIN" val="\documentclass{article}&#10;\usepackage{amsmath}&#10;\usepackage{amssymb}&#10;\pagestyle{empty}&#10;\begin{document}&#10;&#10;\begin{align*}&#10;|\Psi(\tau)\rangle=&amp;\frac{e^{i\phi}}{2}\Big(|L\rangle_1|L\rangle_2+|R\rangle_1|R\rangle_2+\\&amp;+e^{i\left(\phi_{LR}-\phi\right)}|L\rangle_1|R\rangle_2+e^{i\left(\phi_{RL}-\phi\right)}|R\rangle_1|L\rangle_2\Big)&#10;\end{align*}&#10;&#10;\end{document}"/>
  <p:tag name="IGUANATEXSIZE" val="18"/>
  <p:tag name="IGUANATEXCURSOR" val="28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uparrow)}&#10;\end{align*}&#10;&#10;\end{document}"/>
  <p:tag name="IGUANATEXSIZE" val="20"/>
  <p:tag name="IGUANATEXCURSOR" val="146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3268,841"/>
  <p:tag name="LATEXADDIN" val="\documentclass{article}&#10;\usepackage{amsmath}&#10;\usepackage{amssymb}&#10;\usepackage{physics}&#10;\pagestyle{empty}&#10;\begin{document}&#10;&#10;\begin{equation*}&#10;B_0=5\times10^{-4}\;\;\mathrm{T}\;\;\;\;\;\;\;\;\;\;\;B'=10^{-3}\;\;\mathrm{T/m}\;\;\;\;\;\;\;\;\;\;\;\omega_{DD}=200\omega&#10;\end{equation*}&#10;&#10;\end{document}"/>
  <p:tag name="IGUANATEXSIZE" val="18"/>
  <p:tag name="IGUANATEXCURSOR" val="25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down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430,4462"/>
  <p:tag name="LATEXADDIN" val="\documentclass{article}&#10;\usepackage{amsmath}&#10;\usepackage{amssymb}&#10;\usepackage{physics}&#10;\pagestyle{empty}&#10;\begin{document}&#10;&#10;\begin{align*}&#10;s_x=-1\\&#10;H_x^{DD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430,4462"/>
  <p:tag name="LATEXADDIN" val="\documentclass{article}&#10;\usepackage{amsmath}&#10;\usepackage{amssymb}&#10;\usepackage{physics}&#10;\pagestyle{empty}&#10;\begin{document}&#10;&#10;\begin{align*}&#10;s_x=-1\\&#10;H_x^{(\uparrow)}&#10;\end{align*}&#10;&#10;\end{document}"/>
  <p:tag name="IGUANATEXSIZE" val="20"/>
  <p:tag name="IGUANATEXCURSOR" val="14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downarrow)}&#10;\end{align*}&#10;&#10;\end{document}"/>
  <p:tag name="IGUANATEXSIZE" val="20"/>
  <p:tag name="IGUANATEXCURSOR" val="157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,4601"/>
  <p:tag name="ORIGINALWIDTH" val="333,7083"/>
  <p:tag name="LATEXADDIN" val="\documentclass{article}&#10;\usepackage{amsmath}&#10;\usepackage{amssymb}&#10;\usepackage{physics}&#10;\pagestyle{empty}&#10;\begin{document}&#10;&#10;\begin{align*}&#10;s_x=1\\&#10;H_x^{DD}&#10;\end{align*}&#10;&#10;\end{document}"/>
  <p:tag name="IGUANATEXSIZE" val="20"/>
  <p:tag name="IGUANATEXCURSOR" val="153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333,7083"/>
  <p:tag name="LATEXADDIN" val="\documentclass{article}&#10;\usepackage{amsmath}&#10;\usepackage{amssymb}&#10;\usepackage{physics}&#10;\pagestyle{empty}&#10;\begin{document}&#10;&#10;\begin{align*}&#10;s_x=1\\&#10;H_x^{(\uparrow)}&#10;\end{align*}&#10;&#10;\end{document}"/>
  <p:tag name="IGUANATEXSIZE" val="20"/>
  <p:tag name="IGUANATEXCURSOR" val="146"/>
  <p:tag name="TRANSPARENCY" val="Vero"/>
  <p:tag name="FILENAME" val=""/>
  <p:tag name="LATEXENGINEID" val="0"/>
  <p:tag name="TEMPFOLDER" val="c:\temp\"/>
  <p:tag name="LATEXFORMHEIGHT" val="388,2"/>
  <p:tag name="LATEXFORMWIDTH" val="384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3031,121"/>
  <p:tag name="LATEXADDIN" val="\documentclass{article}&#10;\usepackage{amsmath}&#10;\usepackage{amssymb}&#10;\pagestyle{empty}&#10;\begin{document}&#10;&#10;$|\Psi(0)\rangle=|C\rangle_1|C\rangle_2\;\;\;\;\;\;\;\;|C\rangle_i=\frac{1}{\sqrt2}\left(|L\rangle_i+|R\rangle_i\right)\;\;\;\;i=1,2$&#10;&#10;\end{document}"/>
  <p:tag name="IGUANATEXSIZE" val="18"/>
  <p:tag name="IGUANATEXCURSOR" val="16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33,4833"/>
  <p:tag name="LATEXADDIN" val="\documentclass{article}&#10;\usepackage{amsmath}&#10;\usepackage{amssymb}&#10;\pagestyle{empty}&#10;\begin{document}&#10;&#10;$Q_1$&#10;&#10;\end{document}"/>
  <p:tag name="IGUANATEXSIZE" val="20"/>
  <p:tag name="IGUANATEXCURSOR" val="10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36,4829"/>
  <p:tag name="LATEXADDIN" val="\documentclass{article}&#10;\usepackage{amsmath}&#10;\usepackage{amssymb}&#10;\pagestyle{empty}&#10;\begin{document}&#10;&#10;$Q_2$&#10;&#10;\end{document}"/>
  <p:tag name="IGUANATEXSIZE" val="20"/>
  <p:tag name="IGUANATEXCURSOR" val="10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3141,357"/>
  <p:tag name="LATEXADDIN" val="\documentclass{article}&#10;\usepackage{amsmath}&#10;\usepackage{amssymb}&#10;\pagestyle{empty}&#10;\begin{document}&#10;&#10;\begin{equation*}&#10;|\Psi\rangle\rightarrow\frac12\Big(|00\rangle+e^{i\Delta\phi}(|01\rangle+|10\rangle)+|11\rangle\Big)\;\;\;\;\;\Delta\phi=\phi_1-\phi_2&#10;\end{equation*}&#10;&#10;\end{document}"/>
  <p:tag name="IGUANATEXSIZE" val="18"/>
  <p:tag name="IGUANATEXCURSOR" val="25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949,3813"/>
  <p:tag name="LATEXADDIN" val="\documentclass{article}&#10;\usepackage{amsmath}&#10;\usepackage{amssymb}&#10;\pagestyle{empty}&#10;\begin{document}&#10;&#10;\begin{equation*}&#10;\phi_i\simeq\frac{Gm^2L}{\hbar d_iv}\;\;\;\;\;v:&#10;\end{equation*}&#10;&#10;\end{document}"/>
  <p:tag name="IGUANATEXSIZE" val="20"/>
  <p:tag name="IGUANATEXCURSOR" val="16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120C59-4355-4103-B42E-20E05F14D302}">
  <we:reference id="wa200004052" version="1.0.0.2" store="it-IT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$S = |C(a,b)-C(a,b') + C(a',b)+C(a',b')| \\leq 2 $\n\\end{document}&quot;},{&quot;name&quot;:&quot;Latex&quot;,&quot;code&quot;:&quot;\\begin{document}\n{$A_i,B_j:$\n\\end{document}&quot;},{&quot;name&quot;:&quot;Latex&quot;,&quot;code&quot;:&quot;\\begin{document}\n{$A_i,B_j:$\n\\end{document}&quot;},{&quot;name&quot;:&quot;Latex&quot;,&quot;code&quot;:&quot;\\begin{document}\n$A_i,B_j:$\n\\end{document}&quot;},{&quot;name&quot;:&quot;Latex&quot;,&quot;code&quot;:&quot;\\begin{document}\n$i,j:$\n\\end{document}&quot;},{&quot;name&quot;:&quot;Latex&quot;,&quot;code&quot;:&quot;\\begin{document}\n$i=a,a'$\n\\end{document}&quot;},{&quot;name&quot;:&quot;Latex&quot;,&quot;code&quot;:&quot;\\begin{document}\n$j=b,b'$\n\\end{document}&quot;},{&quot;name&quot;:&quot;Latex&quot;,&quot;code&quot;:&quot;\\begin{document}\n$\\eta \\geq 83\\%$\n\\end{document}&quot;},{&quot;name&quot;:&quot;Latex&quot;,&quot;code&quot;:&quot;\\begin{document}\n$p(i,j| \\lambda)\\neq p(i,j)$\n\\end{document}&quot;},{&quot;name&quot;:&quot;Latex&quot;,&quot;code&quot;:&quot;\\begin{document}\n$\\leq 2 \\sqrt{2}$\n\\end{document}&quot;},{&quot;name&quot;:&quot;Latex&quot;,&quot;code&quot;:&quot;\\begin{document}\n$S \\leq 2 \\sqrt{2}$\n\\end{document}&quot;},{&quot;name&quot;:&quot;Latex&quot;,&quot;code&quot;:&quot;\\begin{document}\n$\\sigma$\n\\end{document}&quot;},{&quot;name&quot;:&quot;Latex&quot;,&quot;code&quot;:&quot;\\begin{document}\n$C(i,j)=\\langle A_i\\,\\, B_j \\rangle$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37676</TotalTime>
  <Words>2049</Words>
  <Application>Microsoft Office PowerPoint</Application>
  <PresentationFormat>Widescreen</PresentationFormat>
  <Paragraphs>195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Quantum Mechanics + General Relativity</vt:lpstr>
      <vt:lpstr>A new era of experimental efforts</vt:lpstr>
      <vt:lpstr>A new era of experimental efforts</vt:lpstr>
      <vt:lpstr>Bose et al. proposal [PRL 119, 240401 (2017)]</vt:lpstr>
      <vt:lpstr>Marletto &amp; Vedral proposal [PRL 119, 240401 (2017)]</vt:lpstr>
      <vt:lpstr>Pros…</vt:lpstr>
      <vt:lpstr>…and cons</vt:lpstr>
      <vt:lpstr>Quantum gravity test with a table-top interferometer</vt:lpstr>
      <vt:lpstr>Quantum gravity test with a table-top interferometer</vt:lpstr>
      <vt:lpstr>Step 1: table-top single-ND interferometer</vt:lpstr>
      <vt:lpstr>Step 1: table-top single-ND interferometer</vt:lpstr>
      <vt:lpstr>Step 1: table-top single-ND interferometer</vt:lpstr>
      <vt:lpstr>Table-top ND interferometer + Dynamical Decoupling</vt:lpstr>
      <vt:lpstr>Table-top ND interferometer + Dynamical Decoupling</vt:lpstr>
      <vt:lpstr>Table-top ND interferometer + Dynamical Decoupling</vt:lpstr>
      <vt:lpstr>Table-top ND interferometer + Dynamical Decoupling</vt:lpstr>
      <vt:lpstr>Summary</vt:lpstr>
      <vt:lpstr>Credits</vt:lpstr>
      <vt:lpstr>NV centre Dynamical Decoupling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INIZIALE</dc:title>
  <dc:creator>Francesco Atzori</dc:creator>
  <cp:lastModifiedBy>Fabrizio Piacentini</cp:lastModifiedBy>
  <cp:revision>363</cp:revision>
  <cp:lastPrinted>2023-05-14T11:00:43Z</cp:lastPrinted>
  <dcterms:created xsi:type="dcterms:W3CDTF">2022-11-07T07:44:17Z</dcterms:created>
  <dcterms:modified xsi:type="dcterms:W3CDTF">2024-06-03T12:13:30Z</dcterms:modified>
</cp:coreProperties>
</file>